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3"/>
  </p:notesMasterIdLst>
  <p:sldIdLst>
    <p:sldId id="315" r:id="rId4"/>
    <p:sldId id="297" r:id="rId5"/>
    <p:sldId id="298" r:id="rId6"/>
    <p:sldId id="301" r:id="rId7"/>
    <p:sldId id="299" r:id="rId8"/>
    <p:sldId id="300" r:id="rId9"/>
    <p:sldId id="302" r:id="rId10"/>
    <p:sldId id="303" r:id="rId11"/>
    <p:sldId id="304" r:id="rId12"/>
    <p:sldId id="305" r:id="rId13"/>
    <p:sldId id="306" r:id="rId14"/>
    <p:sldId id="308" r:id="rId15"/>
    <p:sldId id="307" r:id="rId16"/>
    <p:sldId id="309" r:id="rId17"/>
    <p:sldId id="310" r:id="rId18"/>
    <p:sldId id="311" r:id="rId19"/>
    <p:sldId id="314" r:id="rId20"/>
    <p:sldId id="312"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12" d="100"/>
          <a:sy n="112" d="100"/>
        </p:scale>
        <p:origin x="7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3/18/2015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3/18/2015 3:22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96937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3</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52578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Event Handling</a:t>
            </a:r>
            <a:endParaRPr lang="en-US" sz="4000" dirty="0"/>
          </a:p>
        </p:txBody>
      </p:sp>
    </p:spTree>
    <p:extLst>
      <p:ext uri="{BB962C8B-B14F-4D97-AF65-F5344CB8AC3E}">
        <p14:creationId xmlns:p14="http://schemas.microsoft.com/office/powerpoint/2010/main" val="17576578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Keyboard Events</a:t>
            </a:r>
            <a:endParaRPr lang="en-US" dirty="0"/>
          </a:p>
        </p:txBody>
      </p:sp>
      <p:sp>
        <p:nvSpPr>
          <p:cNvPr id="3" name="Text Placeholder 2"/>
          <p:cNvSpPr>
            <a:spLocks noGrp="1"/>
          </p:cNvSpPr>
          <p:nvPr>
            <p:ph type="body" sz="quarter" idx="10"/>
          </p:nvPr>
        </p:nvSpPr>
        <p:spPr>
          <a:xfrm>
            <a:off x="381000" y="1411552"/>
            <a:ext cx="8382000" cy="3841052"/>
          </a:xfrm>
        </p:spPr>
        <p:txBody>
          <a:bodyPr/>
          <a:lstStyle/>
          <a:p>
            <a:r>
              <a:rPr lang="en-US" dirty="0" err="1" smtClean="0"/>
              <a:t>keydown</a:t>
            </a:r>
            <a:r>
              <a:rPr lang="en-US" dirty="0" smtClean="0"/>
              <a:t>() – triggered when any key is pressed when the associated element has focus</a:t>
            </a:r>
          </a:p>
          <a:p>
            <a:r>
              <a:rPr lang="en-US" dirty="0" err="1" smtClean="0"/>
              <a:t>keyup</a:t>
            </a:r>
            <a:r>
              <a:rPr lang="en-US" dirty="0" smtClean="0"/>
              <a:t>() </a:t>
            </a:r>
            <a:r>
              <a:rPr lang="en-US" dirty="0"/>
              <a:t>– triggered when any key is </a:t>
            </a:r>
            <a:r>
              <a:rPr lang="en-US" dirty="0" smtClean="0"/>
              <a:t>released </a:t>
            </a:r>
            <a:r>
              <a:rPr lang="en-US" dirty="0"/>
              <a:t>when the associated element has focus</a:t>
            </a:r>
          </a:p>
          <a:p>
            <a:r>
              <a:rPr lang="en-US" dirty="0" err="1" smtClean="0"/>
              <a:t>keypress</a:t>
            </a:r>
            <a:r>
              <a:rPr lang="en-US" dirty="0" smtClean="0"/>
              <a:t>() </a:t>
            </a:r>
            <a:r>
              <a:rPr lang="en-US" dirty="0"/>
              <a:t>– triggered when any key is </a:t>
            </a:r>
            <a:r>
              <a:rPr lang="en-US" dirty="0" smtClean="0"/>
              <a:t>pressed and released </a:t>
            </a:r>
            <a:r>
              <a:rPr lang="en-US" dirty="0"/>
              <a:t>when the associated element has focus</a:t>
            </a:r>
          </a:p>
          <a:p>
            <a:endParaRPr lang="en-US" dirty="0"/>
          </a:p>
        </p:txBody>
      </p:sp>
    </p:spTree>
    <p:extLst>
      <p:ext uri="{BB962C8B-B14F-4D97-AF65-F5344CB8AC3E}">
        <p14:creationId xmlns:p14="http://schemas.microsoft.com/office/powerpoint/2010/main" val="17217653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Capturing and Bubbling</a:t>
            </a:r>
            <a:endParaRPr lang="en-US" dirty="0"/>
          </a:p>
        </p:txBody>
      </p:sp>
      <p:sp>
        <p:nvSpPr>
          <p:cNvPr id="3" name="Text Placeholder 2"/>
          <p:cNvSpPr>
            <a:spLocks noGrp="1"/>
          </p:cNvSpPr>
          <p:nvPr>
            <p:ph type="body" sz="quarter" idx="10"/>
          </p:nvPr>
        </p:nvSpPr>
        <p:spPr>
          <a:xfrm>
            <a:off x="381000" y="1143000"/>
            <a:ext cx="8382000" cy="5269135"/>
          </a:xfrm>
        </p:spPr>
        <p:txBody>
          <a:bodyPr/>
          <a:lstStyle/>
          <a:p>
            <a:r>
              <a:rPr lang="en-US" dirty="0" smtClean="0"/>
              <a:t>When elements are nested, it is possible that multiple elements could register an event.</a:t>
            </a:r>
          </a:p>
          <a:p>
            <a:r>
              <a:rPr lang="en-US" dirty="0" smtClean="0"/>
              <a:t>When a event occurs, there are two phases.</a:t>
            </a:r>
          </a:p>
          <a:p>
            <a:r>
              <a:rPr lang="en-US" dirty="0" smtClean="0"/>
              <a:t>Phase 1, also called the capturing phase, propagates the event from the least specific element to the most specific element.</a:t>
            </a:r>
          </a:p>
          <a:p>
            <a:r>
              <a:rPr lang="en-US" dirty="0" smtClean="0"/>
              <a:t>Phase 2, also called the bubbling phase, propagates the event from the most specific element to the least specific element.</a:t>
            </a:r>
          </a:p>
          <a:p>
            <a:r>
              <a:rPr lang="en-US" dirty="0" smtClean="0"/>
              <a:t>jQuery always uses the bubbling phase when registering events.</a:t>
            </a:r>
            <a:endParaRPr lang="en-US" dirty="0"/>
          </a:p>
        </p:txBody>
      </p:sp>
    </p:spTree>
    <p:extLst>
      <p:ext uri="{BB962C8B-B14F-4D97-AF65-F5344CB8AC3E}">
        <p14:creationId xmlns:p14="http://schemas.microsoft.com/office/powerpoint/2010/main" val="21922231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 (event bubbling)</a:t>
            </a:r>
            <a:endParaRPr lang="en-US" dirty="0"/>
          </a:p>
        </p:txBody>
      </p:sp>
      <p:sp>
        <p:nvSpPr>
          <p:cNvPr id="3" name="Text Placeholder 2"/>
          <p:cNvSpPr>
            <a:spLocks noGrp="1"/>
          </p:cNvSpPr>
          <p:nvPr>
            <p:ph type="body" sz="quarter" idx="10"/>
          </p:nvPr>
        </p:nvSpPr>
        <p:spPr>
          <a:xfrm>
            <a:off x="5029200" y="1752600"/>
            <a:ext cx="3581400" cy="3576364"/>
          </a:xfrm>
        </p:spPr>
        <p:txBody>
          <a:bodyPr/>
          <a:lstStyle/>
          <a:p>
            <a:r>
              <a:rPr lang="en-US" sz="2800" dirty="0" smtClean="0"/>
              <a:t>This code shows a button element within a div element. Each element has a click event assigned.</a:t>
            </a:r>
          </a:p>
          <a:p>
            <a:r>
              <a:rPr lang="en-US" sz="2800" dirty="0" smtClean="0"/>
              <a:t>Clicking on the button will cause both events to occur due to event bubbling</a:t>
            </a:r>
            <a:endParaRPr lang="en-US" sz="2800" dirty="0"/>
          </a:p>
        </p:txBody>
      </p:sp>
      <p:sp>
        <p:nvSpPr>
          <p:cNvPr id="4" name="TextBox 3"/>
          <p:cNvSpPr txBox="1"/>
          <p:nvPr/>
        </p:nvSpPr>
        <p:spPr>
          <a:xfrm>
            <a:off x="381000" y="1133476"/>
            <a:ext cx="4114800" cy="5447645"/>
          </a:xfrm>
          <a:prstGeom prst="rect">
            <a:avLst/>
          </a:prstGeom>
          <a:solidFill>
            <a:schemeClr val="tx1"/>
          </a:solidFill>
        </p:spPr>
        <p:txBody>
          <a:bodyPr wrap="square" rtlCol="0">
            <a:spAutoFit/>
          </a:bodyPr>
          <a:lstStyle/>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DOCTYPE html&gt;</a:t>
            </a:r>
          </a:p>
          <a:p>
            <a:r>
              <a:rPr lang="en-US" sz="1200" dirty="0">
                <a:solidFill>
                  <a:schemeClr val="bg1"/>
                </a:solidFill>
                <a:latin typeface="Arial" panose="020B0604020202020204" pitchFamily="34" charset="0"/>
                <a:cs typeface="Arial" panose="020B0604020202020204" pitchFamily="34" charset="0"/>
              </a:rPr>
              <a:t>&lt;html&gt;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style&gt;</a:t>
            </a:r>
          </a:p>
          <a:p>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green{</a:t>
            </a:r>
          </a:p>
          <a:p>
            <a:r>
              <a:rPr lang="en-US" sz="1200" dirty="0">
                <a:solidFill>
                  <a:schemeClr val="bg1"/>
                </a:solidFill>
                <a:latin typeface="Arial" panose="020B0604020202020204" pitchFamily="34" charset="0"/>
                <a:cs typeface="Arial" panose="020B0604020202020204" pitchFamily="34" charset="0"/>
              </a:rPr>
              <a:t>		border:2px solid #000;</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padding:80px</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r>
              <a:rPr lang="en-US" sz="1200" dirty="0" err="1" smtClean="0">
                <a:solidFill>
                  <a:schemeClr val="bg1"/>
                </a:solidFill>
                <a:latin typeface="Arial" panose="020B0604020202020204" pitchFamily="34" charset="0"/>
                <a:cs typeface="Arial" panose="020B0604020202020204" pitchFamily="34" charset="0"/>
              </a:rPr>
              <a:t>background-color:green</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	</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style&gt;</a:t>
            </a:r>
          </a:p>
          <a:p>
            <a:r>
              <a:rPr lang="en-US" sz="1200" dirty="0">
                <a:solidFill>
                  <a:schemeClr val="bg1"/>
                </a:solidFill>
                <a:latin typeface="Arial" panose="020B0604020202020204" pitchFamily="34" charset="0"/>
                <a:cs typeface="Arial" panose="020B0604020202020204" pitchFamily="34" charset="0"/>
              </a:rPr>
              <a:t>    &lt;script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="jquery-1.11.0.min.js"&gt;&lt;/script&gt;</a:t>
            </a:r>
          </a:p>
          <a:p>
            <a:r>
              <a:rPr lang="en-US" sz="1200" dirty="0" smtClean="0">
                <a:solidFill>
                  <a:schemeClr val="bg1"/>
                </a:solidFill>
                <a:latin typeface="Arial" panose="020B0604020202020204" pitchFamily="34" charset="0"/>
                <a:cs typeface="Arial" panose="020B0604020202020204" pitchFamily="34" charset="0"/>
              </a:rPr>
              <a:t>&lt;script&gt;</a:t>
            </a:r>
          </a:p>
          <a:p>
            <a:r>
              <a:rPr lang="en-US" sz="1200" dirty="0">
                <a:solidFill>
                  <a:schemeClr val="bg1"/>
                </a:solidFill>
                <a:latin typeface="Arial" panose="020B0604020202020204" pitchFamily="34" charset="0"/>
                <a:cs typeface="Arial" panose="020B0604020202020204" pitchFamily="34" charset="0"/>
              </a:rPr>
              <a:t>$(document).ready(function(){</a:t>
            </a:r>
          </a:p>
          <a:p>
            <a:r>
              <a:rPr lang="en-US" sz="1200" dirty="0">
                <a:solidFill>
                  <a:schemeClr val="bg1"/>
                </a:solidFill>
                <a:latin typeface="Arial" panose="020B0604020202020204" pitchFamily="34" charset="0"/>
                <a:cs typeface="Arial" panose="020B0604020202020204" pitchFamily="34" charset="0"/>
              </a:rPr>
              <a:t>	$("#green").click(function(){</a:t>
            </a:r>
          </a:p>
          <a:p>
            <a:r>
              <a:rPr lang="en-US" sz="1200" dirty="0">
                <a:solidFill>
                  <a:schemeClr val="bg1"/>
                </a:solidFill>
                <a:latin typeface="Arial" panose="020B0604020202020204" pitchFamily="34" charset="0"/>
                <a:cs typeface="Arial" panose="020B0604020202020204" pitchFamily="34" charset="0"/>
              </a:rPr>
              <a:t>		alert("You clicked green!");</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r>
              <a:rPr lang="en-US" sz="1200" dirty="0">
                <a:solidFill>
                  <a:schemeClr val="bg1"/>
                </a:solidFill>
                <a:latin typeface="Arial" panose="020B0604020202020204" pitchFamily="34" charset="0"/>
                <a:cs typeface="Arial" panose="020B0604020202020204" pitchFamily="34" charset="0"/>
              </a:rPr>
              <a:t>button").</a:t>
            </a:r>
            <a:r>
              <a:rPr lang="en-US" sz="1200" dirty="0" smtClean="0">
                <a:solidFill>
                  <a:schemeClr val="bg1"/>
                </a:solidFill>
                <a:latin typeface="Arial" panose="020B0604020202020204" pitchFamily="34" charset="0"/>
                <a:cs typeface="Arial" panose="020B0604020202020204" pitchFamily="34" charset="0"/>
              </a:rPr>
              <a:t>click(function(){</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alert</a:t>
            </a:r>
            <a:r>
              <a:rPr lang="en-US" sz="1200" dirty="0">
                <a:solidFill>
                  <a:schemeClr val="bg1"/>
                </a:solidFill>
                <a:latin typeface="Arial" panose="020B0604020202020204" pitchFamily="34" charset="0"/>
                <a:cs typeface="Arial" panose="020B0604020202020204" pitchFamily="34" charset="0"/>
              </a:rPr>
              <a:t>("You clicked the button!");</a:t>
            </a:r>
          </a:p>
          <a:p>
            <a:r>
              <a:rPr lang="en-US" sz="1200" dirty="0">
                <a:solidFill>
                  <a:schemeClr val="bg1"/>
                </a:solidFill>
                <a:latin typeface="Arial" panose="020B0604020202020204" pitchFamily="34" charset="0"/>
                <a:cs typeface="Arial" panose="020B0604020202020204" pitchFamily="34" charset="0"/>
              </a:rPr>
              <a:t>	})</a:t>
            </a:r>
          </a:p>
          <a:p>
            <a:r>
              <a:rPr lang="en-US" sz="1200" dirty="0" smtClean="0">
                <a:solidFill>
                  <a:schemeClr val="bg1"/>
                </a:solidFill>
                <a:latin typeface="Arial" panose="020B0604020202020204" pitchFamily="34" charset="0"/>
                <a:cs typeface="Arial" panose="020B0604020202020204" pitchFamily="34" charset="0"/>
              </a:rPr>
              <a:t>})</a:t>
            </a:r>
          </a:p>
          <a:p>
            <a:r>
              <a:rPr lang="en-US" sz="1200" dirty="0" smtClean="0">
                <a:solidFill>
                  <a:schemeClr val="bg1"/>
                </a:solidFill>
                <a:latin typeface="Arial" panose="020B0604020202020204" pitchFamily="34" charset="0"/>
                <a:cs typeface="Arial" panose="020B0604020202020204" pitchFamily="34" charset="0"/>
              </a:rPr>
              <a:t>&lt;/script&gt;    </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&lt;/head&gt;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&lt;div id="green"&gt;</a:t>
            </a:r>
          </a:p>
          <a:p>
            <a:r>
              <a:rPr lang="en-US" sz="1200" dirty="0" smtClean="0">
                <a:solidFill>
                  <a:schemeClr val="bg1"/>
                </a:solidFill>
                <a:latin typeface="Arial" panose="020B0604020202020204" pitchFamily="34" charset="0"/>
                <a:cs typeface="Arial" panose="020B0604020202020204" pitchFamily="34" charset="0"/>
              </a:rPr>
              <a:t>&lt;input </a:t>
            </a:r>
            <a:r>
              <a:rPr lang="en-US" sz="1200" dirty="0">
                <a:solidFill>
                  <a:schemeClr val="bg1"/>
                </a:solidFill>
                <a:latin typeface="Arial" panose="020B0604020202020204" pitchFamily="34" charset="0"/>
                <a:cs typeface="Arial" panose="020B0604020202020204" pitchFamily="34" charset="0"/>
              </a:rPr>
              <a:t>type="button" id="button"&gt;Click&lt;/input&gt;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div&gt;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body&gt;</a:t>
            </a:r>
          </a:p>
          <a:p>
            <a:r>
              <a:rPr lang="en-US" sz="1200" dirty="0">
                <a:solidFill>
                  <a:schemeClr val="bg1"/>
                </a:solidFill>
                <a:latin typeface="Arial" panose="020B0604020202020204" pitchFamily="34" charset="0"/>
                <a:cs typeface="Arial" panose="020B0604020202020204" pitchFamily="34" charset="0"/>
              </a:rPr>
              <a:t>&lt;/html&gt;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6970850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event.stopPropagtion</a:t>
            </a:r>
            <a:r>
              <a:rPr lang="en-US" dirty="0" smtClean="0"/>
              <a:t>() Method</a:t>
            </a:r>
            <a:endParaRPr lang="en-US" dirty="0"/>
          </a:p>
        </p:txBody>
      </p:sp>
      <p:sp>
        <p:nvSpPr>
          <p:cNvPr id="3" name="Text Placeholder 2"/>
          <p:cNvSpPr>
            <a:spLocks noGrp="1"/>
          </p:cNvSpPr>
          <p:nvPr>
            <p:ph type="body" sz="quarter" idx="10"/>
          </p:nvPr>
        </p:nvSpPr>
        <p:spPr>
          <a:xfrm>
            <a:off x="371475" y="2286000"/>
            <a:ext cx="8382000" cy="1329595"/>
          </a:xfrm>
        </p:spPr>
        <p:txBody>
          <a:bodyPr/>
          <a:lstStyle/>
          <a:p>
            <a:r>
              <a:rPr lang="en-US" dirty="0" smtClean="0"/>
              <a:t>The </a:t>
            </a:r>
            <a:r>
              <a:rPr lang="en-US" dirty="0" err="1" smtClean="0"/>
              <a:t>event.stopPropagation</a:t>
            </a:r>
            <a:r>
              <a:rPr lang="en-US" dirty="0" smtClean="0"/>
              <a:t>() method can be used to stop an event from propagating to another element.</a:t>
            </a:r>
            <a:endParaRPr lang="en-US" dirty="0"/>
          </a:p>
        </p:txBody>
      </p:sp>
    </p:spTree>
    <p:extLst>
      <p:ext uri="{BB962C8B-B14F-4D97-AF65-F5344CB8AC3E}">
        <p14:creationId xmlns:p14="http://schemas.microsoft.com/office/powerpoint/2010/main" val="9465691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Code Example (preventing event bubbling)</a:t>
            </a:r>
            <a:endParaRPr lang="en-US" sz="4000" dirty="0"/>
          </a:p>
        </p:txBody>
      </p:sp>
      <p:sp>
        <p:nvSpPr>
          <p:cNvPr id="3" name="Text Placeholder 2"/>
          <p:cNvSpPr>
            <a:spLocks noGrp="1"/>
          </p:cNvSpPr>
          <p:nvPr>
            <p:ph type="body" sz="quarter" idx="10"/>
          </p:nvPr>
        </p:nvSpPr>
        <p:spPr>
          <a:xfrm>
            <a:off x="5029200" y="1371600"/>
            <a:ext cx="3581400" cy="4739759"/>
          </a:xfrm>
        </p:spPr>
        <p:txBody>
          <a:bodyPr/>
          <a:lstStyle/>
          <a:p>
            <a:r>
              <a:rPr lang="en-US" sz="2800" dirty="0" smtClean="0"/>
              <a:t>This code shows a button element within a div element. Each element has a click event assigned.</a:t>
            </a:r>
          </a:p>
          <a:p>
            <a:r>
              <a:rPr lang="en-US" sz="2800" dirty="0" smtClean="0"/>
              <a:t>Clicking on the button will only cause the button's event to occur due to the use of the </a:t>
            </a:r>
            <a:r>
              <a:rPr lang="en-US" sz="2800" dirty="0" err="1" smtClean="0"/>
              <a:t>stopPropagation</a:t>
            </a:r>
            <a:r>
              <a:rPr lang="en-US" sz="2800" dirty="0" smtClean="0"/>
              <a:t>() method.</a:t>
            </a:r>
            <a:endParaRPr lang="en-US" sz="2800" dirty="0"/>
          </a:p>
        </p:txBody>
      </p:sp>
      <p:sp>
        <p:nvSpPr>
          <p:cNvPr id="4" name="TextBox 3"/>
          <p:cNvSpPr txBox="1"/>
          <p:nvPr/>
        </p:nvSpPr>
        <p:spPr>
          <a:xfrm>
            <a:off x="381000" y="1133476"/>
            <a:ext cx="4191000" cy="5632311"/>
          </a:xfrm>
          <a:prstGeom prst="rect">
            <a:avLst/>
          </a:prstGeom>
          <a:solidFill>
            <a:schemeClr val="tx1"/>
          </a:solidFill>
        </p:spPr>
        <p:txBody>
          <a:bodyPr wrap="square" rtlCol="0">
            <a:spAutoFit/>
          </a:bodyPr>
          <a:lstStyle/>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DOCTYPE html&gt;</a:t>
            </a:r>
          </a:p>
          <a:p>
            <a:r>
              <a:rPr lang="en-US" sz="1200" dirty="0">
                <a:solidFill>
                  <a:schemeClr val="bg1"/>
                </a:solidFill>
                <a:latin typeface="Arial" panose="020B0604020202020204" pitchFamily="34" charset="0"/>
                <a:cs typeface="Arial" panose="020B0604020202020204" pitchFamily="34" charset="0"/>
              </a:rPr>
              <a:t>&lt;html&gt;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style&gt;</a:t>
            </a:r>
          </a:p>
          <a:p>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green{</a:t>
            </a:r>
          </a:p>
          <a:p>
            <a:r>
              <a:rPr lang="en-US" sz="1200" dirty="0">
                <a:solidFill>
                  <a:schemeClr val="bg1"/>
                </a:solidFill>
                <a:latin typeface="Arial" panose="020B0604020202020204" pitchFamily="34" charset="0"/>
                <a:cs typeface="Arial" panose="020B0604020202020204" pitchFamily="34" charset="0"/>
              </a:rPr>
              <a:t>		border:2px solid #000;</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padding:80px</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r>
              <a:rPr lang="en-US" sz="1200" dirty="0" err="1" smtClean="0">
                <a:solidFill>
                  <a:schemeClr val="bg1"/>
                </a:solidFill>
                <a:latin typeface="Arial" panose="020B0604020202020204" pitchFamily="34" charset="0"/>
                <a:cs typeface="Arial" panose="020B0604020202020204" pitchFamily="34" charset="0"/>
              </a:rPr>
              <a:t>background-color:green</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	</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style&gt;</a:t>
            </a:r>
          </a:p>
          <a:p>
            <a:r>
              <a:rPr lang="en-US" sz="1200" dirty="0">
                <a:solidFill>
                  <a:schemeClr val="bg1"/>
                </a:solidFill>
                <a:latin typeface="Arial" panose="020B0604020202020204" pitchFamily="34" charset="0"/>
                <a:cs typeface="Arial" panose="020B0604020202020204" pitchFamily="34" charset="0"/>
              </a:rPr>
              <a:t>    &lt;script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="jquery-1.11.0.min.js"&gt;&lt;/script&gt;</a:t>
            </a:r>
          </a:p>
          <a:p>
            <a:r>
              <a:rPr lang="en-US" sz="1200" dirty="0" smtClean="0">
                <a:solidFill>
                  <a:schemeClr val="bg1"/>
                </a:solidFill>
                <a:latin typeface="Arial" panose="020B0604020202020204" pitchFamily="34" charset="0"/>
                <a:cs typeface="Arial" panose="020B0604020202020204" pitchFamily="34" charset="0"/>
              </a:rPr>
              <a:t>&lt;script&gt;</a:t>
            </a:r>
          </a:p>
          <a:p>
            <a:r>
              <a:rPr lang="en-US" sz="1200" dirty="0">
                <a:solidFill>
                  <a:schemeClr val="bg1"/>
                </a:solidFill>
                <a:latin typeface="Arial" panose="020B0604020202020204" pitchFamily="34" charset="0"/>
                <a:cs typeface="Arial" panose="020B0604020202020204" pitchFamily="34" charset="0"/>
              </a:rPr>
              <a:t>$(document).ready(function(){</a:t>
            </a:r>
          </a:p>
          <a:p>
            <a:r>
              <a:rPr lang="en-US" sz="1200" dirty="0">
                <a:solidFill>
                  <a:schemeClr val="bg1"/>
                </a:solidFill>
                <a:latin typeface="Arial" panose="020B0604020202020204" pitchFamily="34" charset="0"/>
                <a:cs typeface="Arial" panose="020B0604020202020204" pitchFamily="34" charset="0"/>
              </a:rPr>
              <a:t>	$("#green").click(function(){</a:t>
            </a:r>
          </a:p>
          <a:p>
            <a:r>
              <a:rPr lang="en-US" sz="1200" dirty="0">
                <a:solidFill>
                  <a:schemeClr val="bg1"/>
                </a:solidFill>
                <a:latin typeface="Arial" panose="020B0604020202020204" pitchFamily="34" charset="0"/>
                <a:cs typeface="Arial" panose="020B0604020202020204" pitchFamily="34" charset="0"/>
              </a:rPr>
              <a:t>		alert("You clicked green!");</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$("#button").</a:t>
            </a:r>
            <a:r>
              <a:rPr lang="en-US" sz="1200" dirty="0" smtClean="0">
                <a:solidFill>
                  <a:schemeClr val="bg1"/>
                </a:solidFill>
                <a:latin typeface="Arial" panose="020B0604020202020204" pitchFamily="34" charset="0"/>
                <a:cs typeface="Arial" panose="020B0604020202020204" pitchFamily="34" charset="0"/>
              </a:rPr>
              <a:t>click(function(event){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	</a:t>
            </a:r>
            <a:r>
              <a:rPr lang="en-US" sz="1200" dirty="0" err="1" smtClean="0">
                <a:solidFill>
                  <a:schemeClr val="bg1"/>
                </a:solidFill>
                <a:latin typeface="Arial" panose="020B0604020202020204" pitchFamily="34" charset="0"/>
                <a:cs typeface="Arial" panose="020B0604020202020204" pitchFamily="34" charset="0"/>
              </a:rPr>
              <a:t>event.stopPropagation</a:t>
            </a:r>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alert</a:t>
            </a:r>
            <a:r>
              <a:rPr lang="en-US" sz="1200" dirty="0">
                <a:solidFill>
                  <a:schemeClr val="bg1"/>
                </a:solidFill>
                <a:latin typeface="Arial" panose="020B0604020202020204" pitchFamily="34" charset="0"/>
                <a:cs typeface="Arial" panose="020B0604020202020204" pitchFamily="34" charset="0"/>
              </a:rPr>
              <a:t>("You clicked the button!");</a:t>
            </a:r>
          </a:p>
          <a:p>
            <a:r>
              <a:rPr lang="en-US" sz="1200" dirty="0">
                <a:solidFill>
                  <a:schemeClr val="bg1"/>
                </a:solidFill>
                <a:latin typeface="Arial" panose="020B0604020202020204" pitchFamily="34" charset="0"/>
                <a:cs typeface="Arial" panose="020B0604020202020204" pitchFamily="34" charset="0"/>
              </a:rPr>
              <a:t>	})</a:t>
            </a:r>
          </a:p>
          <a:p>
            <a:r>
              <a:rPr lang="en-US" sz="1200" dirty="0" smtClean="0">
                <a:solidFill>
                  <a:schemeClr val="bg1"/>
                </a:solidFill>
                <a:latin typeface="Arial" panose="020B0604020202020204" pitchFamily="34" charset="0"/>
                <a:cs typeface="Arial" panose="020B0604020202020204" pitchFamily="34" charset="0"/>
              </a:rPr>
              <a:t>})</a:t>
            </a:r>
          </a:p>
          <a:p>
            <a:r>
              <a:rPr lang="en-US" sz="1200" dirty="0" smtClean="0">
                <a:solidFill>
                  <a:schemeClr val="bg1"/>
                </a:solidFill>
                <a:latin typeface="Arial" panose="020B0604020202020204" pitchFamily="34" charset="0"/>
                <a:cs typeface="Arial" panose="020B0604020202020204" pitchFamily="34" charset="0"/>
              </a:rPr>
              <a:t>&lt;/script&gt;    </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&lt;/head&gt;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&lt;div id="green"&gt;</a:t>
            </a:r>
          </a:p>
          <a:p>
            <a:r>
              <a:rPr lang="en-US" sz="1200" dirty="0" smtClean="0">
                <a:solidFill>
                  <a:schemeClr val="bg1"/>
                </a:solidFill>
                <a:latin typeface="Arial" panose="020B0604020202020204" pitchFamily="34" charset="0"/>
                <a:cs typeface="Arial" panose="020B0604020202020204" pitchFamily="34" charset="0"/>
              </a:rPr>
              <a:t>&lt;input </a:t>
            </a:r>
            <a:r>
              <a:rPr lang="en-US" sz="1200" dirty="0">
                <a:solidFill>
                  <a:schemeClr val="bg1"/>
                </a:solidFill>
                <a:latin typeface="Arial" panose="020B0604020202020204" pitchFamily="34" charset="0"/>
                <a:cs typeface="Arial" panose="020B0604020202020204" pitchFamily="34" charset="0"/>
              </a:rPr>
              <a:t>type="button" id="button"&gt;Click&lt;/input&gt;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div&gt;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body&gt;</a:t>
            </a:r>
          </a:p>
          <a:p>
            <a:r>
              <a:rPr lang="en-US" sz="1200" dirty="0">
                <a:solidFill>
                  <a:schemeClr val="bg1"/>
                </a:solidFill>
                <a:latin typeface="Arial" panose="020B0604020202020204" pitchFamily="34" charset="0"/>
                <a:cs typeface="Arial" panose="020B0604020202020204" pitchFamily="34" charset="0"/>
              </a:rPr>
              <a:t>&lt;/html&gt;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7951341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to Handle Events</a:t>
            </a:r>
            <a:endParaRPr lang="en-US" dirty="0"/>
          </a:p>
        </p:txBody>
      </p:sp>
      <p:sp>
        <p:nvSpPr>
          <p:cNvPr id="3" name="Text Placeholder 2"/>
          <p:cNvSpPr>
            <a:spLocks noGrp="1"/>
          </p:cNvSpPr>
          <p:nvPr>
            <p:ph type="body" sz="quarter" idx="10"/>
          </p:nvPr>
        </p:nvSpPr>
        <p:spPr>
          <a:xfrm>
            <a:off x="352425" y="1752600"/>
            <a:ext cx="8382000" cy="3299365"/>
          </a:xfrm>
        </p:spPr>
        <p:txBody>
          <a:bodyPr/>
          <a:lstStyle/>
          <a:p>
            <a:r>
              <a:rPr lang="en-US" dirty="0" smtClean="0"/>
              <a:t>There are other methods that can be used to handle events.</a:t>
            </a:r>
          </a:p>
          <a:p>
            <a:r>
              <a:rPr lang="en-US" dirty="0" smtClean="0"/>
              <a:t>These methods include the bind(), delegate(), live(), and on() methods.</a:t>
            </a:r>
          </a:p>
          <a:p>
            <a:r>
              <a:rPr lang="en-US" dirty="0" smtClean="0"/>
              <a:t>The on() method has all of the functionality and has superseded the use of the bind(), delegate, and live() methods.</a:t>
            </a:r>
            <a:endParaRPr lang="en-US" dirty="0"/>
          </a:p>
        </p:txBody>
      </p:sp>
    </p:spTree>
    <p:extLst>
      <p:ext uri="{BB962C8B-B14F-4D97-AF65-F5344CB8AC3E}">
        <p14:creationId xmlns:p14="http://schemas.microsoft.com/office/powerpoint/2010/main" val="2393611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Method</a:t>
            </a:r>
            <a:endParaRPr lang="en-US" dirty="0"/>
          </a:p>
        </p:txBody>
      </p:sp>
      <p:sp>
        <p:nvSpPr>
          <p:cNvPr id="3" name="Text Placeholder 2"/>
          <p:cNvSpPr>
            <a:spLocks noGrp="1"/>
          </p:cNvSpPr>
          <p:nvPr>
            <p:ph type="body" sz="quarter" idx="10"/>
          </p:nvPr>
        </p:nvSpPr>
        <p:spPr>
          <a:xfrm>
            <a:off x="381000" y="1411552"/>
            <a:ext cx="8382000" cy="2314480"/>
          </a:xfrm>
        </p:spPr>
        <p:txBody>
          <a:bodyPr/>
          <a:lstStyle/>
          <a:p>
            <a:r>
              <a:rPr lang="en-US" dirty="0" smtClean="0"/>
              <a:t>You can use the on() method to bind any event to an element.</a:t>
            </a:r>
          </a:p>
          <a:p>
            <a:r>
              <a:rPr lang="en-US" dirty="0" smtClean="0"/>
              <a:t>The first argument specifies the event name and the second argument specifies the function to be executed.</a:t>
            </a:r>
            <a:endParaRPr lang="en-US" dirty="0"/>
          </a:p>
        </p:txBody>
      </p:sp>
      <p:sp>
        <p:nvSpPr>
          <p:cNvPr id="4" name="TextBox 3"/>
          <p:cNvSpPr txBox="1"/>
          <p:nvPr/>
        </p:nvSpPr>
        <p:spPr>
          <a:xfrm>
            <a:off x="2286000" y="4242599"/>
            <a:ext cx="47244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$("#button1").on("click", function(){</a:t>
            </a:r>
          </a:p>
          <a:p>
            <a:r>
              <a:rPr lang="en-US" dirty="0" smtClean="0">
                <a:solidFill>
                  <a:schemeClr val="bg1"/>
                </a:solidFill>
                <a:latin typeface="Arial" panose="020B0604020202020204" pitchFamily="34" charset="0"/>
                <a:cs typeface="Arial" panose="020B0604020202020204" pitchFamily="34" charset="0"/>
              </a:rPr>
              <a:t>          $("#content").append("You Clicked!");</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	</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20258247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Method continued</a:t>
            </a:r>
            <a:endParaRPr lang="en-US" dirty="0"/>
          </a:p>
        </p:txBody>
      </p:sp>
      <p:sp>
        <p:nvSpPr>
          <p:cNvPr id="3" name="Text Placeholder 2"/>
          <p:cNvSpPr>
            <a:spLocks noGrp="1"/>
          </p:cNvSpPr>
          <p:nvPr>
            <p:ph type="body" sz="quarter" idx="10"/>
          </p:nvPr>
        </p:nvSpPr>
        <p:spPr>
          <a:xfrm>
            <a:off x="381000" y="894985"/>
            <a:ext cx="8382000" cy="4185761"/>
          </a:xfrm>
        </p:spPr>
        <p:txBody>
          <a:bodyPr/>
          <a:lstStyle/>
          <a:p>
            <a:r>
              <a:rPr lang="en-US" dirty="0" smtClean="0"/>
              <a:t>You can also use the on() method to delegate an event to a parent element.</a:t>
            </a:r>
          </a:p>
          <a:p>
            <a:r>
              <a:rPr lang="en-US" dirty="0" smtClean="0"/>
              <a:t>This is frequently used when the element does not initially exist and added later through programming.</a:t>
            </a:r>
          </a:p>
          <a:p>
            <a:r>
              <a:rPr lang="en-US" dirty="0" smtClean="0"/>
              <a:t>The first argument specifies the event name, the second argument specifies the element and the third argument specifies the function to be executed.</a:t>
            </a:r>
            <a:endParaRPr lang="en-US" dirty="0"/>
          </a:p>
        </p:txBody>
      </p:sp>
      <p:sp>
        <p:nvSpPr>
          <p:cNvPr id="4" name="TextBox 3"/>
          <p:cNvSpPr txBox="1"/>
          <p:nvPr/>
        </p:nvSpPr>
        <p:spPr>
          <a:xfrm>
            <a:off x="1828800" y="5257800"/>
            <a:ext cx="59436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order_table</a:t>
            </a:r>
            <a:r>
              <a:rPr lang="en-US" dirty="0" smtClean="0">
                <a:solidFill>
                  <a:schemeClr val="bg1"/>
                </a:solidFill>
                <a:latin typeface="Arial" panose="020B0604020202020204" pitchFamily="34" charset="0"/>
                <a:cs typeface="Arial" panose="020B0604020202020204" pitchFamily="34" charset="0"/>
              </a:rPr>
              <a:t> ").on(“</a:t>
            </a:r>
            <a:r>
              <a:rPr lang="en-US" dirty="0" err="1" smtClean="0">
                <a:solidFill>
                  <a:schemeClr val="bg1"/>
                </a:solidFill>
                <a:latin typeface="Arial" panose="020B0604020202020204" pitchFamily="34" charset="0"/>
                <a:cs typeface="Arial" panose="020B0604020202020204" pitchFamily="34" charset="0"/>
              </a:rPr>
              <a:t>mouseenter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tr</a:t>
            </a:r>
            <a:r>
              <a:rPr lang="en-US" dirty="0" smtClean="0">
                <a:solidFill>
                  <a:schemeClr val="bg1"/>
                </a:solidFill>
                <a:latin typeface="Arial" panose="020B0604020202020204" pitchFamily="34" charset="0"/>
                <a:cs typeface="Arial" panose="020B0604020202020204" pitchFamily="34" charset="0"/>
              </a:rPr>
              <a:t>“, function(){</a:t>
            </a:r>
          </a:p>
          <a:p>
            <a:r>
              <a:rPr lang="en-US" dirty="0" smtClean="0">
                <a:solidFill>
                  <a:schemeClr val="bg1"/>
                </a:solidFill>
                <a:latin typeface="Arial" panose="020B0604020202020204" pitchFamily="34" charset="0"/>
                <a:cs typeface="Arial" panose="020B0604020202020204" pitchFamily="34" charset="0"/>
              </a:rPr>
              <a:t>          $("#content").append("You Clicked!");</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	</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6143748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Method</a:t>
            </a:r>
            <a:endParaRPr lang="en-US" dirty="0"/>
          </a:p>
        </p:txBody>
      </p:sp>
      <p:sp>
        <p:nvSpPr>
          <p:cNvPr id="3" name="Text Placeholder 2"/>
          <p:cNvSpPr>
            <a:spLocks noGrp="1"/>
          </p:cNvSpPr>
          <p:nvPr>
            <p:ph type="body" sz="quarter" idx="10"/>
          </p:nvPr>
        </p:nvSpPr>
        <p:spPr>
          <a:xfrm>
            <a:off x="4800600" y="1411552"/>
            <a:ext cx="3962400" cy="3644075"/>
          </a:xfrm>
        </p:spPr>
        <p:txBody>
          <a:bodyPr/>
          <a:lstStyle/>
          <a:p>
            <a:r>
              <a:rPr lang="en-US" dirty="0" smtClean="0"/>
              <a:t>The trigger() method is used to simulate an event.</a:t>
            </a:r>
          </a:p>
          <a:p>
            <a:r>
              <a:rPr lang="en-US" dirty="0" smtClean="0"/>
              <a:t>This example shows that by clicking button_2, it will cause the button_1 click event to occur.</a:t>
            </a:r>
            <a:endParaRPr lang="en-US" dirty="0"/>
          </a:p>
        </p:txBody>
      </p:sp>
      <p:sp>
        <p:nvSpPr>
          <p:cNvPr id="4" name="TextBox 3"/>
          <p:cNvSpPr txBox="1"/>
          <p:nvPr/>
        </p:nvSpPr>
        <p:spPr>
          <a:xfrm>
            <a:off x="361950" y="1524000"/>
            <a:ext cx="4114800" cy="4524315"/>
          </a:xfrm>
          <a:prstGeom prst="rect">
            <a:avLst/>
          </a:prstGeom>
          <a:solidFill>
            <a:schemeClr val="tx1"/>
          </a:solid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&lt;!DOCTYPE html&gt;</a:t>
            </a:r>
          </a:p>
          <a:p>
            <a:r>
              <a:rPr lang="en-US" sz="1200" dirty="0">
                <a:solidFill>
                  <a:schemeClr val="bg1"/>
                </a:solidFill>
                <a:latin typeface="Arial" panose="020B0604020202020204" pitchFamily="34" charset="0"/>
                <a:cs typeface="Arial" panose="020B0604020202020204" pitchFamily="34" charset="0"/>
              </a:rPr>
              <a:t>&lt;html&gt;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&lt;meta charset="utf-8"&gt;</a:t>
            </a:r>
          </a:p>
          <a:p>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&lt;title&gt;Trigger&lt;/title&gt;</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&lt;script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="jquery-1.11.0.min.js"&gt;&lt;/script&gt;</a:t>
            </a:r>
          </a:p>
          <a:p>
            <a:r>
              <a:rPr lang="en-US" sz="1200" dirty="0">
                <a:solidFill>
                  <a:schemeClr val="bg1"/>
                </a:solidFill>
                <a:latin typeface="Arial" panose="020B0604020202020204" pitchFamily="34" charset="0"/>
                <a:cs typeface="Arial" panose="020B0604020202020204" pitchFamily="34" charset="0"/>
              </a:rPr>
              <a:t>    </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script&gt;</a:t>
            </a:r>
          </a:p>
          <a:p>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document).ready(function(){</a:t>
            </a:r>
          </a:p>
          <a:p>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button_1").click(function(){</a:t>
            </a:r>
          </a:p>
          <a:p>
            <a:r>
              <a:rPr lang="en-US" sz="1200" dirty="0">
                <a:solidFill>
                  <a:schemeClr val="bg1"/>
                </a:solidFill>
                <a:latin typeface="Arial" panose="020B0604020202020204" pitchFamily="34" charset="0"/>
                <a:cs typeface="Arial" panose="020B0604020202020204" pitchFamily="34" charset="0"/>
              </a:rPr>
              <a:t>		alert("You clicked!");</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$("#button_2").click(function(){</a:t>
            </a:r>
          </a:p>
          <a:p>
            <a:r>
              <a:rPr lang="en-US" sz="1200" dirty="0">
                <a:solidFill>
                  <a:schemeClr val="bg1"/>
                </a:solidFill>
                <a:latin typeface="Arial" panose="020B0604020202020204" pitchFamily="34" charset="0"/>
                <a:cs typeface="Arial" panose="020B0604020202020204" pitchFamily="34" charset="0"/>
              </a:rPr>
              <a:t>		$(button_1).trigger("click");</a:t>
            </a:r>
          </a:p>
          <a:p>
            <a:r>
              <a:rPr lang="en-US" sz="1200" dirty="0">
                <a:solidFill>
                  <a:schemeClr val="bg1"/>
                </a:solidFill>
                <a:latin typeface="Arial" panose="020B0604020202020204" pitchFamily="34" charset="0"/>
                <a:cs typeface="Arial" panose="020B0604020202020204" pitchFamily="34" charset="0"/>
              </a:rPr>
              <a:t>	})</a:t>
            </a:r>
          </a:p>
          <a:p>
            <a:r>
              <a:rPr lang="en-US" sz="1200" dirty="0" smtClean="0">
                <a:solidFill>
                  <a:schemeClr val="bg1"/>
                </a:solidFill>
                <a:latin typeface="Arial" panose="020B0604020202020204" pitchFamily="34" charset="0"/>
                <a:cs typeface="Arial" panose="020B0604020202020204" pitchFamily="34" charset="0"/>
              </a:rPr>
              <a:t>      })</a:t>
            </a:r>
            <a:endParaRPr lang="en-US" sz="1200" dirty="0">
              <a:solidFill>
                <a:schemeClr val="bg1"/>
              </a:solidFill>
              <a:latin typeface="Arial" panose="020B0604020202020204" pitchFamily="34" charset="0"/>
              <a:cs typeface="Arial" panose="020B0604020202020204" pitchFamily="34" charset="0"/>
            </a:endParaRP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script&gt;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input type="button" id="button_1"&gt;Click Here&lt;/input&gt;</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input type="button" id="button_2"&gt;Or Here&lt;/input&gt;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&lt;/html&gt;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0360868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vs load()</a:t>
            </a:r>
            <a:endParaRPr lang="en-US" dirty="0"/>
          </a:p>
        </p:txBody>
      </p:sp>
      <p:sp>
        <p:nvSpPr>
          <p:cNvPr id="3" name="Text Placeholder 2"/>
          <p:cNvSpPr>
            <a:spLocks noGrp="1"/>
          </p:cNvSpPr>
          <p:nvPr>
            <p:ph type="body" sz="quarter" idx="10"/>
          </p:nvPr>
        </p:nvSpPr>
        <p:spPr>
          <a:xfrm>
            <a:off x="381000" y="1411552"/>
            <a:ext cx="8382000" cy="3360920"/>
          </a:xfrm>
        </p:spPr>
        <p:txBody>
          <a:bodyPr/>
          <a:lstStyle/>
          <a:p>
            <a:r>
              <a:rPr lang="en-US" dirty="0" smtClean="0"/>
              <a:t>jQuery offers two methods that can be used to ensure that page elements have loaded prior to running any scripts.</a:t>
            </a:r>
          </a:p>
          <a:p>
            <a:endParaRPr lang="en-US" dirty="0" smtClean="0"/>
          </a:p>
          <a:p>
            <a:r>
              <a:rPr lang="en-US" dirty="0" smtClean="0"/>
              <a:t>They are:</a:t>
            </a:r>
          </a:p>
          <a:p>
            <a:pPr lvl="1"/>
            <a:r>
              <a:rPr lang="en-US" dirty="0" smtClean="0"/>
              <a:t>$(document).ready()</a:t>
            </a:r>
          </a:p>
          <a:p>
            <a:pPr lvl="1"/>
            <a:r>
              <a:rPr lang="en-US" dirty="0" smtClean="0"/>
              <a:t>$(document).load()</a:t>
            </a:r>
          </a:p>
        </p:txBody>
      </p:sp>
    </p:spTree>
    <p:extLst>
      <p:ext uri="{BB962C8B-B14F-4D97-AF65-F5344CB8AC3E}">
        <p14:creationId xmlns:p14="http://schemas.microsoft.com/office/powerpoint/2010/main" val="11428371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$(document).ready()</a:t>
            </a:r>
            <a:endParaRPr lang="en-US" dirty="0"/>
          </a:p>
        </p:txBody>
      </p:sp>
      <p:sp>
        <p:nvSpPr>
          <p:cNvPr id="3" name="Text Placeholder 2"/>
          <p:cNvSpPr>
            <a:spLocks noGrp="1"/>
          </p:cNvSpPr>
          <p:nvPr>
            <p:ph type="body" sz="quarter" idx="10"/>
          </p:nvPr>
        </p:nvSpPr>
        <p:spPr>
          <a:xfrm>
            <a:off x="371475" y="1828800"/>
            <a:ext cx="8382000" cy="3397853"/>
          </a:xfrm>
        </p:spPr>
        <p:txBody>
          <a:bodyPr/>
          <a:lstStyle/>
          <a:p>
            <a:r>
              <a:rPr lang="en-US" dirty="0" smtClean="0"/>
              <a:t>This method will run after all page elements have loaded but it does not wait for images or other media to load.</a:t>
            </a:r>
          </a:p>
          <a:p>
            <a:r>
              <a:rPr lang="en-US" dirty="0" smtClean="0"/>
              <a:t>In most cases, this does not matter and the scripts can run faster.</a:t>
            </a:r>
          </a:p>
          <a:p>
            <a:r>
              <a:rPr lang="en-US" dirty="0" smtClean="0"/>
              <a:t>This is the most common method to use.</a:t>
            </a:r>
          </a:p>
          <a:p>
            <a:endParaRPr lang="en-US" dirty="0"/>
          </a:p>
        </p:txBody>
      </p:sp>
    </p:spTree>
    <p:extLst>
      <p:ext uri="{BB962C8B-B14F-4D97-AF65-F5344CB8AC3E}">
        <p14:creationId xmlns:p14="http://schemas.microsoft.com/office/powerpoint/2010/main" val="962463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$(document).load()</a:t>
            </a:r>
            <a:endParaRPr lang="en-US" dirty="0"/>
          </a:p>
        </p:txBody>
      </p:sp>
      <p:sp>
        <p:nvSpPr>
          <p:cNvPr id="3" name="Text Placeholder 2"/>
          <p:cNvSpPr>
            <a:spLocks noGrp="1"/>
          </p:cNvSpPr>
          <p:nvPr>
            <p:ph type="body" sz="quarter" idx="10"/>
          </p:nvPr>
        </p:nvSpPr>
        <p:spPr>
          <a:xfrm>
            <a:off x="361950" y="1524000"/>
            <a:ext cx="8382000" cy="3841052"/>
          </a:xfrm>
        </p:spPr>
        <p:txBody>
          <a:bodyPr/>
          <a:lstStyle/>
          <a:p>
            <a:r>
              <a:rPr lang="en-US" dirty="0" smtClean="0"/>
              <a:t>This method will run after all page elements have loaded and all images and other media fully loaded.</a:t>
            </a:r>
          </a:p>
          <a:p>
            <a:r>
              <a:rPr lang="en-US" dirty="0" smtClean="0"/>
              <a:t>This can </a:t>
            </a:r>
            <a:r>
              <a:rPr lang="en-US" dirty="0" smtClean="0"/>
              <a:t>cause </a:t>
            </a:r>
            <a:r>
              <a:rPr lang="en-US" dirty="0" smtClean="0"/>
              <a:t>a delay in running of the page scripts.</a:t>
            </a:r>
          </a:p>
          <a:p>
            <a:r>
              <a:rPr lang="en-US" dirty="0" smtClean="0"/>
              <a:t>Only required if the scripts are to be working with the images or other page media.</a:t>
            </a:r>
          </a:p>
          <a:p>
            <a:endParaRPr lang="en-US" dirty="0"/>
          </a:p>
        </p:txBody>
      </p:sp>
    </p:spTree>
    <p:extLst>
      <p:ext uri="{BB962C8B-B14F-4D97-AF65-F5344CB8AC3E}">
        <p14:creationId xmlns:p14="http://schemas.microsoft.com/office/powerpoint/2010/main" val="40168278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Events</a:t>
            </a:r>
            <a:endParaRPr lang="en-US" dirty="0"/>
          </a:p>
        </p:txBody>
      </p:sp>
      <p:sp>
        <p:nvSpPr>
          <p:cNvPr id="3" name="Text Placeholder 2"/>
          <p:cNvSpPr>
            <a:spLocks noGrp="1"/>
          </p:cNvSpPr>
          <p:nvPr>
            <p:ph type="body" sz="quarter" idx="10"/>
          </p:nvPr>
        </p:nvSpPr>
        <p:spPr>
          <a:xfrm>
            <a:off x="381000" y="1411552"/>
            <a:ext cx="8382000" cy="4308872"/>
          </a:xfrm>
        </p:spPr>
        <p:txBody>
          <a:bodyPr/>
          <a:lstStyle/>
          <a:p>
            <a:r>
              <a:rPr lang="en-US" dirty="0" smtClean="0"/>
              <a:t>An HTML event is a specific action or occurrence that can be detected by the JavaScript code.</a:t>
            </a:r>
          </a:p>
          <a:p>
            <a:r>
              <a:rPr lang="en-US" dirty="0" smtClean="0"/>
              <a:t>An event can be either initiated by the browser or by the user.</a:t>
            </a:r>
          </a:p>
          <a:p>
            <a:r>
              <a:rPr lang="en-US" dirty="0" smtClean="0"/>
              <a:t>Examples of events are:</a:t>
            </a:r>
          </a:p>
          <a:p>
            <a:pPr lvl="1"/>
            <a:r>
              <a:rPr lang="en-US" dirty="0" smtClean="0"/>
              <a:t>Page load</a:t>
            </a:r>
          </a:p>
          <a:p>
            <a:pPr lvl="1"/>
            <a:r>
              <a:rPr lang="en-US" dirty="0" smtClean="0"/>
              <a:t>Button click</a:t>
            </a:r>
          </a:p>
          <a:p>
            <a:pPr lvl="1"/>
            <a:r>
              <a:rPr lang="en-US" dirty="0" smtClean="0"/>
              <a:t>Mouse over</a:t>
            </a:r>
          </a:p>
          <a:p>
            <a:pPr lvl="1"/>
            <a:r>
              <a:rPr lang="en-US" dirty="0" smtClean="0"/>
              <a:t>Input Textbox changed</a:t>
            </a:r>
            <a:endParaRPr lang="en-US" dirty="0"/>
          </a:p>
        </p:txBody>
      </p:sp>
    </p:spTree>
    <p:extLst>
      <p:ext uri="{BB962C8B-B14F-4D97-AF65-F5344CB8AC3E}">
        <p14:creationId xmlns:p14="http://schemas.microsoft.com/office/powerpoint/2010/main" val="35960495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a:t>
            </a:r>
            <a:endParaRPr lang="en-US" dirty="0"/>
          </a:p>
        </p:txBody>
      </p:sp>
      <p:sp>
        <p:nvSpPr>
          <p:cNvPr id="3" name="Text Placeholder 2"/>
          <p:cNvSpPr>
            <a:spLocks noGrp="1"/>
          </p:cNvSpPr>
          <p:nvPr>
            <p:ph type="body" sz="quarter" idx="10"/>
          </p:nvPr>
        </p:nvSpPr>
        <p:spPr>
          <a:xfrm>
            <a:off x="381000" y="1752600"/>
            <a:ext cx="8382000" cy="3389048"/>
          </a:xfrm>
        </p:spPr>
        <p:txBody>
          <a:bodyPr/>
          <a:lstStyle/>
          <a:p>
            <a:r>
              <a:rPr lang="en-US" dirty="0" smtClean="0"/>
              <a:t>An event handler is a software routine that processes events and takes a designated action.</a:t>
            </a:r>
          </a:p>
          <a:p>
            <a:r>
              <a:rPr lang="en-US" dirty="0" smtClean="0"/>
              <a:t>Also called event listeners in JavaScript.</a:t>
            </a:r>
          </a:p>
          <a:p>
            <a:r>
              <a:rPr lang="en-US" dirty="0" smtClean="0"/>
              <a:t>jQuery provides shorthand methods to react to most of the common HTML events.</a:t>
            </a:r>
            <a:endParaRPr lang="en-US" dirty="0"/>
          </a:p>
        </p:txBody>
      </p:sp>
    </p:spTree>
    <p:extLst>
      <p:ext uri="{BB962C8B-B14F-4D97-AF65-F5344CB8AC3E}">
        <p14:creationId xmlns:p14="http://schemas.microsoft.com/office/powerpoint/2010/main" val="11655551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method</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jQuery provides the click() method to respond to the click event of an HTML element.</a:t>
            </a:r>
            <a:endParaRPr lang="en-US" dirty="0"/>
          </a:p>
        </p:txBody>
      </p:sp>
      <p:sp>
        <p:nvSpPr>
          <p:cNvPr id="4" name="TextBox 3"/>
          <p:cNvSpPr txBox="1"/>
          <p:nvPr/>
        </p:nvSpPr>
        <p:spPr>
          <a:xfrm>
            <a:off x="3810000" y="2958248"/>
            <a:ext cx="47244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$("#button1").click(function(){</a:t>
            </a:r>
          </a:p>
          <a:p>
            <a:r>
              <a:rPr lang="en-US" dirty="0" smtClean="0">
                <a:solidFill>
                  <a:schemeClr val="bg1"/>
                </a:solidFill>
                <a:latin typeface="Arial" panose="020B0604020202020204" pitchFamily="34" charset="0"/>
                <a:cs typeface="Arial" panose="020B0604020202020204" pitchFamily="34" charset="0"/>
              </a:rPr>
              <a:t>          $("#content").append("You Clicked!");</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	</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609600" y="4648200"/>
            <a:ext cx="2971800" cy="1477328"/>
          </a:xfrm>
          <a:prstGeom prst="rect">
            <a:avLst/>
          </a:prstGeom>
          <a:noFill/>
        </p:spPr>
        <p:txBody>
          <a:bodyPr wrap="square" rtlCol="0">
            <a:spAutoFit/>
          </a:bodyPr>
          <a:lstStyle/>
          <a:p>
            <a:r>
              <a:rPr lang="en-US" dirty="0" smtClean="0"/>
              <a:t>When the element with an ID of </a:t>
            </a:r>
            <a:r>
              <a:rPr lang="en-US" b="1" i="1" dirty="0" smtClean="0"/>
              <a:t>button1</a:t>
            </a:r>
            <a:r>
              <a:rPr lang="en-US" dirty="0" smtClean="0"/>
              <a:t> is clicked, this selects the element with an ID of </a:t>
            </a:r>
            <a:r>
              <a:rPr lang="en-US" b="1" i="1" dirty="0" smtClean="0"/>
              <a:t>content</a:t>
            </a:r>
            <a:r>
              <a:rPr lang="en-US" dirty="0" smtClean="0"/>
              <a:t> and appends the text "You Clicked" to it.</a:t>
            </a:r>
            <a:endParaRPr lang="en-US" dirty="0"/>
          </a:p>
        </p:txBody>
      </p:sp>
      <p:cxnSp>
        <p:nvCxnSpPr>
          <p:cNvPr id="8" name="Straight Arrow Connector 7"/>
          <p:cNvCxnSpPr/>
          <p:nvPr/>
        </p:nvCxnSpPr>
        <p:spPr>
          <a:xfrm flipV="1">
            <a:off x="2362200" y="3696912"/>
            <a:ext cx="1371600" cy="95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0923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Events and Buttons</a:t>
            </a:r>
            <a:endParaRPr lang="en-US" dirty="0"/>
          </a:p>
        </p:txBody>
      </p:sp>
      <p:sp>
        <p:nvSpPr>
          <p:cNvPr id="3" name="Text Placeholder 2"/>
          <p:cNvSpPr>
            <a:spLocks noGrp="1"/>
          </p:cNvSpPr>
          <p:nvPr>
            <p:ph type="body" sz="quarter" idx="10"/>
          </p:nvPr>
        </p:nvSpPr>
        <p:spPr>
          <a:xfrm>
            <a:off x="381000" y="1411552"/>
            <a:ext cx="8382000" cy="3274743"/>
          </a:xfrm>
        </p:spPr>
        <p:txBody>
          <a:bodyPr/>
          <a:lstStyle/>
          <a:p>
            <a:r>
              <a:rPr lang="en-US" sz="2800" dirty="0" smtClean="0"/>
              <a:t>By default in HTML, when the click event is detected on a </a:t>
            </a:r>
            <a:r>
              <a:rPr lang="en-US" sz="2800" dirty="0" smtClean="0"/>
              <a:t>button within a form, </a:t>
            </a:r>
            <a:r>
              <a:rPr lang="en-US" sz="2800" dirty="0" smtClean="0"/>
              <a:t>the </a:t>
            </a:r>
            <a:r>
              <a:rPr lang="en-US" sz="2800" dirty="0" smtClean="0"/>
              <a:t>form will be submitted using the action </a:t>
            </a:r>
            <a:r>
              <a:rPr lang="en-US" sz="2800" dirty="0" smtClean="0"/>
              <a:t>attribute of the </a:t>
            </a:r>
            <a:r>
              <a:rPr lang="en-US" sz="2800" dirty="0" smtClean="0"/>
              <a:t>form. </a:t>
            </a:r>
            <a:endParaRPr lang="en-US" sz="2800" dirty="0" smtClean="0"/>
          </a:p>
          <a:p>
            <a:r>
              <a:rPr lang="en-US" sz="2800" dirty="0" smtClean="0"/>
              <a:t>If this is not desired, jQuery provides a method to block the default action called the </a:t>
            </a:r>
            <a:r>
              <a:rPr lang="en-US" sz="2800" dirty="0" err="1" smtClean="0"/>
              <a:t>preventDefault</a:t>
            </a:r>
            <a:r>
              <a:rPr lang="en-US" sz="2800" dirty="0" smtClean="0"/>
              <a:t>() method.</a:t>
            </a:r>
          </a:p>
          <a:p>
            <a:r>
              <a:rPr lang="en-US" sz="2800" dirty="0" smtClean="0"/>
              <a:t>To use this method, the event object must be passed to the function that will handle the click event.</a:t>
            </a:r>
            <a:endParaRPr lang="en-US" sz="2800" dirty="0"/>
          </a:p>
        </p:txBody>
      </p:sp>
      <p:sp>
        <p:nvSpPr>
          <p:cNvPr id="4" name="TextBox 3"/>
          <p:cNvSpPr txBox="1"/>
          <p:nvPr/>
        </p:nvSpPr>
        <p:spPr>
          <a:xfrm>
            <a:off x="2286000" y="4876800"/>
            <a:ext cx="47244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$("#button1").click(function(event){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event.preventDefault</a:t>
            </a:r>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          $("#content").append("You Clicked!");</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	</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2297734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Mouse Events</a:t>
            </a:r>
            <a:endParaRPr lang="en-US" dirty="0"/>
          </a:p>
        </p:txBody>
      </p:sp>
      <p:sp>
        <p:nvSpPr>
          <p:cNvPr id="3" name="Text Placeholder 2"/>
          <p:cNvSpPr>
            <a:spLocks noGrp="1"/>
          </p:cNvSpPr>
          <p:nvPr>
            <p:ph type="body" sz="quarter" idx="10"/>
          </p:nvPr>
        </p:nvSpPr>
        <p:spPr>
          <a:xfrm>
            <a:off x="381000" y="1411553"/>
            <a:ext cx="8382000" cy="4924425"/>
          </a:xfrm>
        </p:spPr>
        <p:txBody>
          <a:bodyPr/>
          <a:lstStyle/>
          <a:p>
            <a:r>
              <a:rPr lang="en-US" dirty="0" err="1" smtClean="0"/>
              <a:t>mousedown</a:t>
            </a:r>
            <a:r>
              <a:rPr lang="en-US" dirty="0" smtClean="0"/>
              <a:t>() – triggered when the mouse button is pushed on an element</a:t>
            </a:r>
          </a:p>
          <a:p>
            <a:r>
              <a:rPr lang="en-US" dirty="0" err="1" smtClean="0"/>
              <a:t>mouseup</a:t>
            </a:r>
            <a:r>
              <a:rPr lang="en-US" dirty="0" smtClean="0"/>
              <a:t>() </a:t>
            </a:r>
            <a:r>
              <a:rPr lang="en-US" dirty="0"/>
              <a:t>– triggered when the mouse button is </a:t>
            </a:r>
            <a:r>
              <a:rPr lang="en-US" dirty="0" smtClean="0"/>
              <a:t>released on an element</a:t>
            </a:r>
            <a:endParaRPr lang="en-US" dirty="0"/>
          </a:p>
          <a:p>
            <a:r>
              <a:rPr lang="en-US" dirty="0" err="1" smtClean="0"/>
              <a:t>mouseover</a:t>
            </a:r>
            <a:r>
              <a:rPr lang="en-US" dirty="0" smtClean="0"/>
              <a:t>() or </a:t>
            </a:r>
            <a:r>
              <a:rPr lang="en-US" dirty="0" err="1" smtClean="0"/>
              <a:t>mouseenter</a:t>
            </a:r>
            <a:r>
              <a:rPr lang="en-US" dirty="0" smtClean="0"/>
              <a:t>() </a:t>
            </a:r>
            <a:r>
              <a:rPr lang="en-US" dirty="0"/>
              <a:t>– triggered when the mouse </a:t>
            </a:r>
            <a:r>
              <a:rPr lang="en-US" dirty="0" smtClean="0"/>
              <a:t>pointer is moved into an element</a:t>
            </a:r>
          </a:p>
          <a:p>
            <a:r>
              <a:rPr lang="en-US" dirty="0" err="1" smtClean="0"/>
              <a:t>mouseout</a:t>
            </a:r>
            <a:r>
              <a:rPr lang="en-US" dirty="0" smtClean="0"/>
              <a:t>() or </a:t>
            </a:r>
            <a:r>
              <a:rPr lang="en-US" dirty="0" err="1" smtClean="0"/>
              <a:t>mouseleave</a:t>
            </a:r>
            <a:r>
              <a:rPr lang="en-US" dirty="0" smtClean="0"/>
              <a:t>()– </a:t>
            </a:r>
            <a:r>
              <a:rPr lang="en-US" dirty="0"/>
              <a:t>triggered when the mouse </a:t>
            </a:r>
            <a:r>
              <a:rPr lang="en-US" dirty="0" smtClean="0"/>
              <a:t>pointer is moved out of an object</a:t>
            </a:r>
            <a:endParaRPr lang="en-US" dirty="0"/>
          </a:p>
          <a:p>
            <a:endParaRPr lang="en-US" dirty="0"/>
          </a:p>
          <a:p>
            <a:endParaRPr lang="en-US" dirty="0"/>
          </a:p>
        </p:txBody>
      </p:sp>
    </p:spTree>
    <p:extLst>
      <p:ext uri="{BB962C8B-B14F-4D97-AF65-F5344CB8AC3E}">
        <p14:creationId xmlns:p14="http://schemas.microsoft.com/office/powerpoint/2010/main" val="3007314780"/>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2889</TotalTime>
  <Words>1116</Words>
  <Application>Microsoft Office PowerPoint</Application>
  <PresentationFormat>On-screen Show (4:3)</PresentationFormat>
  <Paragraphs>182</Paragraphs>
  <Slides>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Courier New</vt:lpstr>
      <vt:lpstr>Wingdings</vt:lpstr>
      <vt:lpstr>Blue Segoe 4-3 template-template_April-17-2007</vt:lpstr>
      <vt:lpstr>White with Courier font for code slides</vt:lpstr>
      <vt:lpstr>jQuery Chapter 3   </vt:lpstr>
      <vt:lpstr>ready() vs load()</vt:lpstr>
      <vt:lpstr>$(document).ready()</vt:lpstr>
      <vt:lpstr>$(document).load()</vt:lpstr>
      <vt:lpstr>HTML Events</vt:lpstr>
      <vt:lpstr>Event Handlers</vt:lpstr>
      <vt:lpstr>click() method</vt:lpstr>
      <vt:lpstr>Click Events and Buttons</vt:lpstr>
      <vt:lpstr>Common Mouse Events</vt:lpstr>
      <vt:lpstr>Common Keyboard Events</vt:lpstr>
      <vt:lpstr>Event Capturing and Bubbling</vt:lpstr>
      <vt:lpstr>Code Example (event bubbling)</vt:lpstr>
      <vt:lpstr>event.stopPropagtion() Method</vt:lpstr>
      <vt:lpstr>Code Example (preventing event bubbling)</vt:lpstr>
      <vt:lpstr>Other Methods to Handle Events</vt:lpstr>
      <vt:lpstr>on() Method</vt:lpstr>
      <vt:lpstr>on() Method continued</vt:lpstr>
      <vt:lpstr>trigger() Method</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76</cp:revision>
  <dcterms:created xsi:type="dcterms:W3CDTF">2014-10-30T15:09:55Z</dcterms:created>
  <dcterms:modified xsi:type="dcterms:W3CDTF">2015-03-18T20:19:26Z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