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 id="2147483689" r:id="rId5"/>
  </p:sldMasterIdLst>
  <p:notesMasterIdLst>
    <p:notesMasterId r:id="rId42"/>
  </p:notesMasterIdLst>
  <p:sldIdLst>
    <p:sldId id="315" r:id="rId6"/>
    <p:sldId id="297" r:id="rId7"/>
    <p:sldId id="298" r:id="rId8"/>
    <p:sldId id="319" r:id="rId9"/>
    <p:sldId id="316" r:id="rId10"/>
    <p:sldId id="317" r:id="rId11"/>
    <p:sldId id="320" r:id="rId12"/>
    <p:sldId id="318" r:id="rId13"/>
    <p:sldId id="321" r:id="rId14"/>
    <p:sldId id="322" r:id="rId15"/>
    <p:sldId id="299" r:id="rId16"/>
    <p:sldId id="300" r:id="rId17"/>
    <p:sldId id="323" r:id="rId18"/>
    <p:sldId id="324" r:id="rId19"/>
    <p:sldId id="302" r:id="rId20"/>
    <p:sldId id="325" r:id="rId21"/>
    <p:sldId id="326" r:id="rId22"/>
    <p:sldId id="327" r:id="rId23"/>
    <p:sldId id="329" r:id="rId24"/>
    <p:sldId id="303" r:id="rId25"/>
    <p:sldId id="304" r:id="rId26"/>
    <p:sldId id="330" r:id="rId27"/>
    <p:sldId id="331" r:id="rId28"/>
    <p:sldId id="333" r:id="rId29"/>
    <p:sldId id="334" r:id="rId30"/>
    <p:sldId id="335" r:id="rId31"/>
    <p:sldId id="337" r:id="rId32"/>
    <p:sldId id="338" r:id="rId33"/>
    <p:sldId id="341" r:id="rId34"/>
    <p:sldId id="339" r:id="rId35"/>
    <p:sldId id="340" r:id="rId36"/>
    <p:sldId id="343" r:id="rId37"/>
    <p:sldId id="344" r:id="rId38"/>
    <p:sldId id="342" r:id="rId39"/>
    <p:sldId id="345" r:id="rId40"/>
    <p:sldId id="26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p:cViewPr varScale="1">
        <p:scale>
          <a:sx n="112" d="100"/>
          <a:sy n="112" d="100"/>
        </p:scale>
        <p:origin x="133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2.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4.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3.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F24081-B9A8-4BE5-94B6-9A3F9B4E5E91}" type="datetimeFigureOut">
              <a:rPr lang="en-US" smtClean="0"/>
              <a:t>3/21/2015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78DEC9-7375-456F-9BFC-C587E183B041}" type="slidenum">
              <a:rPr lang="en-US" smtClean="0"/>
              <a:t>‹#›</a:t>
            </a:fld>
            <a:endParaRPr lang="en-US"/>
          </a:p>
        </p:txBody>
      </p:sp>
    </p:spTree>
    <p:extLst>
      <p:ext uri="{BB962C8B-B14F-4D97-AF65-F5344CB8AC3E}">
        <p14:creationId xmlns:p14="http://schemas.microsoft.com/office/powerpoint/2010/main" val="59072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3/21/2015 1:08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2969375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1" y="1905000"/>
            <a:ext cx="4984749"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730249" y="4648200"/>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112" y="609600"/>
            <a:ext cx="1924050" cy="2381250"/>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1" y="1905000"/>
            <a:ext cx="4984749"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648200"/>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8112" y="609600"/>
            <a:ext cx="1924050" cy="2381250"/>
          </a:xfrm>
          <a:prstGeom prst="rect">
            <a:avLst/>
          </a:prstGeom>
        </p:spPr>
      </p:pic>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112" y="609600"/>
            <a:ext cx="1924050" cy="2381250"/>
          </a:xfrm>
          <a:prstGeom prst="rect">
            <a:avLst/>
          </a:prstGeom>
        </p:spPr>
      </p:pic>
    </p:spTree>
    <p:extLst>
      <p:ext uri="{BB962C8B-B14F-4D97-AF65-F5344CB8AC3E}">
        <p14:creationId xmlns:p14="http://schemas.microsoft.com/office/powerpoint/2010/main" val="10207537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42001581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182095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831853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84150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02341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499645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125229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09061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201327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27150484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140806042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50296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6.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4.xml"/><Relationship Id="rId1" Type="http://schemas.openxmlformats.org/officeDocument/2006/relationships/slideLayout" Target="../slideLayouts/slideLayout26.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3542371"/>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1259135"/>
      </p:ext>
    </p:extLst>
  </p:cSld>
  <p:clrMap bg1="lt1" tx1="dk1" bg2="lt2" tx2="dk2" accent1="accent1" accent2="accent2" accent3="accent3" accent4="accent4" accent5="accent5" accent6="accent6" hlink="hlink" folHlink="folHlink"/>
  <p:sldLayoutIdLst>
    <p:sldLayoutId id="2147483690"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1" y="1905001"/>
            <a:ext cx="4984749" cy="990600"/>
          </a:xfrm>
        </p:spPr>
        <p:txBody>
          <a:bodyPr/>
          <a:lstStyle/>
          <a:p>
            <a:r>
              <a:rPr lang="en-US" dirty="0" smtClean="0"/>
              <a:t>jQuery Chapter 4</a:t>
            </a:r>
            <a:br>
              <a:rPr lang="en-US" dirty="0" smtClean="0"/>
            </a:br>
            <a:r>
              <a:rPr lang="en-US" dirty="0"/>
              <a:t/>
            </a:r>
            <a:br>
              <a:rPr lang="en-US" dirty="0"/>
            </a:br>
            <a:r>
              <a:rPr lang="en-US" dirty="0" smtClean="0"/>
              <a:t/>
            </a:r>
            <a:br>
              <a:rPr lang="en-US" dirty="0" smtClean="0"/>
            </a:b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Trident Technical College</a:t>
            </a:r>
          </a:p>
          <a:p>
            <a:r>
              <a:rPr lang="en-US" dirty="0" smtClean="0"/>
              <a:t>CPT 238</a:t>
            </a:r>
          </a:p>
        </p:txBody>
      </p:sp>
      <p:sp>
        <p:nvSpPr>
          <p:cNvPr id="4" name="Title 1"/>
          <p:cNvSpPr txBox="1">
            <a:spLocks/>
          </p:cNvSpPr>
          <p:nvPr/>
        </p:nvSpPr>
        <p:spPr>
          <a:xfrm>
            <a:off x="838200" y="3048000"/>
            <a:ext cx="5257800" cy="990600"/>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5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r>
              <a:rPr lang="en-US" sz="4000" dirty="0" smtClean="0"/>
              <a:t>Working with Styles</a:t>
            </a:r>
            <a:endParaRPr lang="en-US" sz="4000" dirty="0"/>
          </a:p>
        </p:txBody>
      </p:sp>
    </p:spTree>
    <p:extLst>
      <p:ext uri="{BB962C8B-B14F-4D97-AF65-F5344CB8AC3E}">
        <p14:creationId xmlns:p14="http://schemas.microsoft.com/office/powerpoint/2010/main" val="175765783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30189"/>
            <a:ext cx="8686800" cy="849062"/>
          </a:xfrm>
        </p:spPr>
        <p:txBody>
          <a:bodyPr/>
          <a:lstStyle/>
          <a:p>
            <a:r>
              <a:rPr lang="en-US" dirty="0" smtClean="0"/>
              <a:t>Setting Values using the </a:t>
            </a:r>
            <a:r>
              <a:rPr lang="en-US" dirty="0" err="1" smtClean="0"/>
              <a:t>css</a:t>
            </a:r>
            <a:r>
              <a:rPr lang="en-US" dirty="0" smtClean="0"/>
              <a:t>() Method</a:t>
            </a:r>
            <a:endParaRPr lang="en-US" dirty="0"/>
          </a:p>
        </p:txBody>
      </p:sp>
      <p:sp>
        <p:nvSpPr>
          <p:cNvPr id="10" name="Text Placeholder 2"/>
          <p:cNvSpPr>
            <a:spLocks noGrp="1"/>
          </p:cNvSpPr>
          <p:nvPr>
            <p:ph type="body" sz="quarter" idx="10"/>
          </p:nvPr>
        </p:nvSpPr>
        <p:spPr>
          <a:xfrm>
            <a:off x="438150" y="1088135"/>
            <a:ext cx="8382000" cy="886397"/>
          </a:xfrm>
        </p:spPr>
        <p:txBody>
          <a:bodyPr/>
          <a:lstStyle/>
          <a:p>
            <a:r>
              <a:rPr lang="en-US" dirty="0" smtClean="0"/>
              <a:t>You can incrementally increase or decrease a property value by using the += or -= operators.</a:t>
            </a:r>
            <a:endParaRPr lang="en-US" dirty="0"/>
          </a:p>
        </p:txBody>
      </p:sp>
      <p:sp>
        <p:nvSpPr>
          <p:cNvPr id="4" name="TextBox 3"/>
          <p:cNvSpPr txBox="1"/>
          <p:nvPr/>
        </p:nvSpPr>
        <p:spPr>
          <a:xfrm>
            <a:off x="776287" y="5008193"/>
            <a:ext cx="3643313"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$("#main").</a:t>
            </a:r>
            <a:r>
              <a:rPr lang="en-US" dirty="0" err="1" smtClean="0">
                <a:solidFill>
                  <a:schemeClr val="bg1"/>
                </a:solidFill>
                <a:latin typeface="Arial" panose="020B0604020202020204" pitchFamily="34" charset="0"/>
                <a:cs typeface="Arial" panose="020B0604020202020204" pitchFamily="34" charset="0"/>
              </a:rPr>
              <a:t>css</a:t>
            </a:r>
            <a:r>
              <a:rPr lang="en-US" dirty="0" smtClean="0">
                <a:solidFill>
                  <a:schemeClr val="bg1"/>
                </a:solidFill>
                <a:latin typeface="Arial" panose="020B0604020202020204" pitchFamily="34" charset="0"/>
                <a:cs typeface="Arial" panose="020B0604020202020204" pitchFamily="34" charset="0"/>
              </a:rPr>
              <a:t>("height", "+=50");</a:t>
            </a:r>
            <a:endParaRPr lang="en-US" dirty="0">
              <a:solidFill>
                <a:schemeClr val="bg1"/>
              </a:solidFill>
              <a:latin typeface="Arial" panose="020B0604020202020204" pitchFamily="34" charset="0"/>
            </a:endParaRPr>
          </a:p>
        </p:txBody>
      </p:sp>
      <p:sp>
        <p:nvSpPr>
          <p:cNvPr id="5" name="TextBox 4"/>
          <p:cNvSpPr txBox="1"/>
          <p:nvPr/>
        </p:nvSpPr>
        <p:spPr>
          <a:xfrm>
            <a:off x="842962" y="2211088"/>
            <a:ext cx="4724400" cy="2308324"/>
          </a:xfrm>
          <a:prstGeom prst="rect">
            <a:avLst/>
          </a:prstGeom>
          <a:solidFill>
            <a:schemeClr val="tx1"/>
          </a:solid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&lt;style&gt;</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#main{</a:t>
            </a:r>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border</a:t>
            </a:r>
            <a:r>
              <a:rPr lang="en-US" dirty="0">
                <a:solidFill>
                  <a:schemeClr val="bg1"/>
                </a:solidFill>
                <a:latin typeface="Arial" panose="020B0604020202020204" pitchFamily="34" charset="0"/>
                <a:cs typeface="Arial" panose="020B0604020202020204" pitchFamily="34" charset="0"/>
              </a:rPr>
              <a:t>: 2px solid #000;</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height</a:t>
            </a: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200px</a:t>
            </a:r>
            <a:r>
              <a:rPr lang="en-US" dirty="0">
                <a:solidFill>
                  <a:schemeClr val="bg1"/>
                </a:solidFill>
                <a:latin typeface="Arial" panose="020B0604020202020204" pitchFamily="34" charset="0"/>
                <a:cs typeface="Arial" panose="020B0604020202020204" pitchFamily="34" charset="0"/>
              </a:rPr>
              <a:t>;</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width</a:t>
            </a:r>
            <a:r>
              <a:rPr lang="en-US" dirty="0">
                <a:solidFill>
                  <a:schemeClr val="bg1"/>
                </a:solidFill>
                <a:latin typeface="Arial" panose="020B0604020202020204" pitchFamily="34" charset="0"/>
                <a:cs typeface="Arial" panose="020B0604020202020204" pitchFamily="34" charset="0"/>
              </a:rPr>
              <a:t>: 100px;</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color</a:t>
            </a:r>
            <a:r>
              <a:rPr lang="en-US" dirty="0">
                <a:solidFill>
                  <a:schemeClr val="bg1"/>
                </a:solidFill>
                <a:latin typeface="Arial" panose="020B0604020202020204" pitchFamily="34" charset="0"/>
                <a:cs typeface="Arial" panose="020B0604020202020204" pitchFamily="34" charset="0"/>
              </a:rPr>
              <a:t>: #AACC88;</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&lt;/</a:t>
            </a:r>
            <a:r>
              <a:rPr lang="en-US" dirty="0">
                <a:solidFill>
                  <a:schemeClr val="bg1"/>
                </a:solidFill>
                <a:latin typeface="Arial" panose="020B0604020202020204" pitchFamily="34" charset="0"/>
                <a:cs typeface="Arial" panose="020B0604020202020204" pitchFamily="34" charset="0"/>
              </a:rPr>
              <a:t>style&gt;</a:t>
            </a:r>
            <a:endParaRPr lang="en-US" dirty="0">
              <a:solidFill>
                <a:schemeClr val="bg1"/>
              </a:solidFill>
              <a:latin typeface="Arial" panose="020B0604020202020204" pitchFamily="34" charset="0"/>
            </a:endParaRPr>
          </a:p>
        </p:txBody>
      </p:sp>
      <p:sp>
        <p:nvSpPr>
          <p:cNvPr id="6" name="TextBox 5"/>
          <p:cNvSpPr txBox="1"/>
          <p:nvPr/>
        </p:nvSpPr>
        <p:spPr>
          <a:xfrm>
            <a:off x="6858000" y="3174359"/>
            <a:ext cx="1600200" cy="369332"/>
          </a:xfrm>
          <a:prstGeom prst="rect">
            <a:avLst/>
          </a:prstGeom>
          <a:noFill/>
        </p:spPr>
        <p:txBody>
          <a:bodyPr wrap="square" rtlCol="0">
            <a:spAutoFit/>
          </a:bodyPr>
          <a:lstStyle/>
          <a:p>
            <a:r>
              <a:rPr lang="en-US" dirty="0" smtClean="0"/>
              <a:t>Web Page CSS</a:t>
            </a:r>
            <a:endParaRPr lang="en-US" dirty="0"/>
          </a:p>
        </p:txBody>
      </p:sp>
      <p:cxnSp>
        <p:nvCxnSpPr>
          <p:cNvPr id="8" name="Straight Arrow Connector 7"/>
          <p:cNvCxnSpPr/>
          <p:nvPr/>
        </p:nvCxnSpPr>
        <p:spPr>
          <a:xfrm flipH="1">
            <a:off x="5715000" y="3352800"/>
            <a:ext cx="114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248400" y="3979355"/>
            <a:ext cx="2667000" cy="2031325"/>
          </a:xfrm>
          <a:prstGeom prst="rect">
            <a:avLst/>
          </a:prstGeom>
          <a:noFill/>
        </p:spPr>
        <p:txBody>
          <a:bodyPr wrap="square" rtlCol="0">
            <a:spAutoFit/>
          </a:bodyPr>
          <a:lstStyle/>
          <a:p>
            <a:r>
              <a:rPr lang="en-US" dirty="0" smtClean="0"/>
              <a:t>This would increase  the height property of the #main element by 50px each time it executes. After one execution, the height property would be 250px.</a:t>
            </a:r>
            <a:endParaRPr lang="en-US" dirty="0"/>
          </a:p>
        </p:txBody>
      </p:sp>
      <p:cxnSp>
        <p:nvCxnSpPr>
          <p:cNvPr id="11" name="Straight Arrow Connector 10"/>
          <p:cNvCxnSpPr/>
          <p:nvPr/>
        </p:nvCxnSpPr>
        <p:spPr>
          <a:xfrm flipH="1">
            <a:off x="4610100" y="5008193"/>
            <a:ext cx="156210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4536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Methods</a:t>
            </a:r>
            <a:endParaRPr lang="en-US" dirty="0"/>
          </a:p>
        </p:txBody>
      </p:sp>
      <p:sp>
        <p:nvSpPr>
          <p:cNvPr id="3" name="Text Placeholder 2"/>
          <p:cNvSpPr>
            <a:spLocks noGrp="1"/>
          </p:cNvSpPr>
          <p:nvPr>
            <p:ph type="body" sz="quarter" idx="10"/>
          </p:nvPr>
        </p:nvSpPr>
        <p:spPr>
          <a:xfrm>
            <a:off x="381000" y="1411552"/>
            <a:ext cx="8382000" cy="3767185"/>
          </a:xfrm>
        </p:spPr>
        <p:txBody>
          <a:bodyPr/>
          <a:lstStyle/>
          <a:p>
            <a:r>
              <a:rPr lang="en-US" dirty="0" smtClean="0"/>
              <a:t>The jQuery library contains four methods that can be used to inspect and manipulate CSS classes.</a:t>
            </a:r>
          </a:p>
          <a:p>
            <a:r>
              <a:rPr lang="en-US" dirty="0" smtClean="0"/>
              <a:t>The four methods are:</a:t>
            </a:r>
          </a:p>
          <a:p>
            <a:pPr lvl="1"/>
            <a:r>
              <a:rPr lang="en-US" dirty="0" err="1" smtClean="0"/>
              <a:t>addClass</a:t>
            </a:r>
            <a:r>
              <a:rPr lang="en-US" dirty="0" smtClean="0"/>
              <a:t>()</a:t>
            </a:r>
          </a:p>
          <a:p>
            <a:pPr lvl="1"/>
            <a:r>
              <a:rPr lang="en-US" dirty="0" err="1" smtClean="0"/>
              <a:t>removeClass</a:t>
            </a:r>
            <a:r>
              <a:rPr lang="en-US" dirty="0" smtClean="0"/>
              <a:t>()</a:t>
            </a:r>
          </a:p>
          <a:p>
            <a:pPr lvl="1"/>
            <a:r>
              <a:rPr lang="en-US" dirty="0" err="1" smtClean="0"/>
              <a:t>toggleClass</a:t>
            </a:r>
            <a:r>
              <a:rPr lang="en-US" dirty="0" smtClean="0"/>
              <a:t>()</a:t>
            </a:r>
          </a:p>
          <a:p>
            <a:pPr lvl="1"/>
            <a:r>
              <a:rPr lang="en-US" dirty="0" err="1" smtClean="0"/>
              <a:t>hasClass</a:t>
            </a:r>
            <a:r>
              <a:rPr lang="en-US" dirty="0" smtClean="0"/>
              <a:t>()</a:t>
            </a:r>
            <a:endParaRPr lang="en-US" dirty="0"/>
          </a:p>
        </p:txBody>
      </p:sp>
    </p:spTree>
    <p:extLst>
      <p:ext uri="{BB962C8B-B14F-4D97-AF65-F5344CB8AC3E}">
        <p14:creationId xmlns:p14="http://schemas.microsoft.com/office/powerpoint/2010/main" val="359604951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addClass</a:t>
            </a:r>
            <a:r>
              <a:rPr lang="en-US" dirty="0" smtClean="0"/>
              <a:t>() Method</a:t>
            </a:r>
            <a:endParaRPr lang="en-US" dirty="0"/>
          </a:p>
        </p:txBody>
      </p:sp>
      <p:sp>
        <p:nvSpPr>
          <p:cNvPr id="3" name="Text Placeholder 2"/>
          <p:cNvSpPr>
            <a:spLocks noGrp="1"/>
          </p:cNvSpPr>
          <p:nvPr>
            <p:ph type="body" sz="quarter" idx="10"/>
          </p:nvPr>
        </p:nvSpPr>
        <p:spPr>
          <a:xfrm>
            <a:off x="381000" y="1371600"/>
            <a:ext cx="8382000" cy="886397"/>
          </a:xfrm>
        </p:spPr>
        <p:txBody>
          <a:bodyPr/>
          <a:lstStyle/>
          <a:p>
            <a:r>
              <a:rPr lang="en-US" dirty="0" smtClean="0"/>
              <a:t>The </a:t>
            </a:r>
            <a:r>
              <a:rPr lang="en-US" dirty="0" err="1" smtClean="0"/>
              <a:t>addClass</a:t>
            </a:r>
            <a:r>
              <a:rPr lang="en-US" dirty="0" smtClean="0"/>
              <a:t>() method is used to add a predefined class or classes to an HTML element.</a:t>
            </a:r>
            <a:endParaRPr lang="en-US" dirty="0"/>
          </a:p>
        </p:txBody>
      </p:sp>
      <p:sp>
        <p:nvSpPr>
          <p:cNvPr id="4" name="TextBox 3"/>
          <p:cNvSpPr txBox="1"/>
          <p:nvPr/>
        </p:nvSpPr>
        <p:spPr>
          <a:xfrm>
            <a:off x="928687" y="3200400"/>
            <a:ext cx="3643313"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$("#header").</a:t>
            </a:r>
            <a:r>
              <a:rPr lang="en-US" dirty="0" err="1" smtClean="0">
                <a:solidFill>
                  <a:schemeClr val="bg1"/>
                </a:solidFill>
                <a:latin typeface="Arial" panose="020B0604020202020204" pitchFamily="34" charset="0"/>
                <a:cs typeface="Arial" panose="020B0604020202020204" pitchFamily="34" charset="0"/>
              </a:rPr>
              <a:t>addClass</a:t>
            </a:r>
            <a:r>
              <a:rPr lang="en-US" dirty="0" smtClean="0">
                <a:solidFill>
                  <a:schemeClr val="bg1"/>
                </a:solidFill>
                <a:latin typeface="Arial" panose="020B0604020202020204" pitchFamily="34" charset="0"/>
                <a:cs typeface="Arial" panose="020B0604020202020204" pitchFamily="34" charset="0"/>
              </a:rPr>
              <a:t>("logo");</a:t>
            </a:r>
            <a:endParaRPr lang="en-US" dirty="0">
              <a:solidFill>
                <a:schemeClr val="bg1"/>
              </a:solidFill>
              <a:latin typeface="Arial" panose="020B0604020202020204" pitchFamily="34" charset="0"/>
            </a:endParaRPr>
          </a:p>
        </p:txBody>
      </p:sp>
      <p:sp>
        <p:nvSpPr>
          <p:cNvPr id="5" name="TextBox 4"/>
          <p:cNvSpPr txBox="1"/>
          <p:nvPr/>
        </p:nvSpPr>
        <p:spPr>
          <a:xfrm>
            <a:off x="938212" y="5181600"/>
            <a:ext cx="3643313"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$("#footer p").</a:t>
            </a:r>
            <a:r>
              <a:rPr lang="en-US" dirty="0" err="1" smtClean="0">
                <a:solidFill>
                  <a:schemeClr val="bg1"/>
                </a:solidFill>
                <a:latin typeface="Arial" panose="020B0604020202020204" pitchFamily="34" charset="0"/>
                <a:cs typeface="Arial" panose="020B0604020202020204" pitchFamily="34" charset="0"/>
              </a:rPr>
              <a:t>addClass</a:t>
            </a:r>
            <a:r>
              <a:rPr lang="en-US" dirty="0" smtClean="0">
                <a:solidFill>
                  <a:schemeClr val="bg1"/>
                </a:solidFill>
                <a:latin typeface="Arial" panose="020B0604020202020204" pitchFamily="34" charset="0"/>
                <a:cs typeface="Arial" panose="020B0604020202020204" pitchFamily="34" charset="0"/>
              </a:rPr>
              <a:t>("logo </a:t>
            </a:r>
            <a:r>
              <a:rPr lang="en-US" dirty="0" err="1" smtClean="0">
                <a:solidFill>
                  <a:schemeClr val="bg1"/>
                </a:solidFill>
                <a:latin typeface="Arial" panose="020B0604020202020204" pitchFamily="34" charset="0"/>
                <a:cs typeface="Arial" panose="020B0604020202020204" pitchFamily="34" charset="0"/>
              </a:rPr>
              <a:t>itl</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
        <p:nvSpPr>
          <p:cNvPr id="6" name="TextBox 5"/>
          <p:cNvSpPr txBox="1"/>
          <p:nvPr/>
        </p:nvSpPr>
        <p:spPr>
          <a:xfrm>
            <a:off x="5715000" y="2784901"/>
            <a:ext cx="2209800" cy="1200329"/>
          </a:xfrm>
          <a:prstGeom prst="rect">
            <a:avLst/>
          </a:prstGeom>
          <a:noFill/>
        </p:spPr>
        <p:txBody>
          <a:bodyPr wrap="square" rtlCol="0">
            <a:spAutoFit/>
          </a:bodyPr>
          <a:lstStyle/>
          <a:p>
            <a:r>
              <a:rPr lang="en-US" dirty="0" smtClean="0"/>
              <a:t>This would add the logo class to the element with an id of header.</a:t>
            </a:r>
            <a:endParaRPr lang="en-US" dirty="0"/>
          </a:p>
        </p:txBody>
      </p:sp>
      <p:sp>
        <p:nvSpPr>
          <p:cNvPr id="7" name="TextBox 6"/>
          <p:cNvSpPr txBox="1"/>
          <p:nvPr/>
        </p:nvSpPr>
        <p:spPr>
          <a:xfrm>
            <a:off x="5715000" y="4350603"/>
            <a:ext cx="2209800" cy="1754326"/>
          </a:xfrm>
          <a:prstGeom prst="rect">
            <a:avLst/>
          </a:prstGeom>
          <a:noFill/>
        </p:spPr>
        <p:txBody>
          <a:bodyPr wrap="square" rtlCol="0">
            <a:spAutoFit/>
          </a:bodyPr>
          <a:lstStyle/>
          <a:p>
            <a:r>
              <a:rPr lang="en-US" dirty="0" smtClean="0"/>
              <a:t>This would add the logo class and the </a:t>
            </a:r>
            <a:r>
              <a:rPr lang="en-US" dirty="0" err="1" smtClean="0"/>
              <a:t>itl</a:t>
            </a:r>
            <a:r>
              <a:rPr lang="en-US" dirty="0" smtClean="0"/>
              <a:t> class to all &lt;p&gt; elements contained within the element with an id of footer.</a:t>
            </a:r>
            <a:endParaRPr lang="en-US" dirty="0"/>
          </a:p>
        </p:txBody>
      </p:sp>
      <p:cxnSp>
        <p:nvCxnSpPr>
          <p:cNvPr id="9" name="Straight Arrow Connector 8"/>
          <p:cNvCxnSpPr>
            <a:stCxn id="6" idx="1"/>
          </p:cNvCxnSpPr>
          <p:nvPr/>
        </p:nvCxnSpPr>
        <p:spPr>
          <a:xfrm flipH="1" flipV="1">
            <a:off x="4648200" y="3385065"/>
            <a:ext cx="10668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10100" y="5366266"/>
            <a:ext cx="1104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5551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removeClass</a:t>
            </a:r>
            <a:r>
              <a:rPr lang="en-US" dirty="0" smtClean="0"/>
              <a:t>() Method</a:t>
            </a:r>
            <a:endParaRPr lang="en-US" dirty="0"/>
          </a:p>
        </p:txBody>
      </p:sp>
      <p:sp>
        <p:nvSpPr>
          <p:cNvPr id="3" name="Text Placeholder 2"/>
          <p:cNvSpPr>
            <a:spLocks noGrp="1"/>
          </p:cNvSpPr>
          <p:nvPr>
            <p:ph type="body" sz="quarter" idx="10"/>
          </p:nvPr>
        </p:nvSpPr>
        <p:spPr>
          <a:xfrm>
            <a:off x="381000" y="1371600"/>
            <a:ext cx="8382000" cy="886397"/>
          </a:xfrm>
        </p:spPr>
        <p:txBody>
          <a:bodyPr/>
          <a:lstStyle/>
          <a:p>
            <a:r>
              <a:rPr lang="en-US" dirty="0" smtClean="0"/>
              <a:t>The </a:t>
            </a:r>
            <a:r>
              <a:rPr lang="en-US" dirty="0" err="1" smtClean="0"/>
              <a:t>removeClass</a:t>
            </a:r>
            <a:r>
              <a:rPr lang="en-US" dirty="0" smtClean="0"/>
              <a:t>() method is used to add a predefined class or classes to an HTML element.</a:t>
            </a:r>
            <a:endParaRPr lang="en-US" dirty="0"/>
          </a:p>
        </p:txBody>
      </p:sp>
      <p:sp>
        <p:nvSpPr>
          <p:cNvPr id="4" name="TextBox 3"/>
          <p:cNvSpPr txBox="1"/>
          <p:nvPr/>
        </p:nvSpPr>
        <p:spPr>
          <a:xfrm>
            <a:off x="685801" y="3200400"/>
            <a:ext cx="3886200"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$("#header").</a:t>
            </a:r>
            <a:r>
              <a:rPr lang="en-US" dirty="0" err="1" smtClean="0">
                <a:solidFill>
                  <a:schemeClr val="bg1"/>
                </a:solidFill>
                <a:latin typeface="Arial" panose="020B0604020202020204" pitchFamily="34" charset="0"/>
                <a:cs typeface="Arial" panose="020B0604020202020204" pitchFamily="34" charset="0"/>
              </a:rPr>
              <a:t>removeClass</a:t>
            </a:r>
            <a:r>
              <a:rPr lang="en-US" dirty="0" smtClean="0">
                <a:solidFill>
                  <a:schemeClr val="bg1"/>
                </a:solidFill>
                <a:latin typeface="Arial" panose="020B0604020202020204" pitchFamily="34" charset="0"/>
                <a:cs typeface="Arial" panose="020B0604020202020204" pitchFamily="34" charset="0"/>
              </a:rPr>
              <a:t>("logo");</a:t>
            </a:r>
            <a:endParaRPr lang="en-US" dirty="0">
              <a:solidFill>
                <a:schemeClr val="bg1"/>
              </a:solidFill>
              <a:latin typeface="Arial" panose="020B0604020202020204" pitchFamily="34" charset="0"/>
            </a:endParaRPr>
          </a:p>
        </p:txBody>
      </p:sp>
      <p:sp>
        <p:nvSpPr>
          <p:cNvPr id="5" name="TextBox 4"/>
          <p:cNvSpPr txBox="1"/>
          <p:nvPr/>
        </p:nvSpPr>
        <p:spPr>
          <a:xfrm>
            <a:off x="457200" y="5181600"/>
            <a:ext cx="4124325"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$("#footer p").</a:t>
            </a:r>
            <a:r>
              <a:rPr lang="en-US" dirty="0" err="1" smtClean="0">
                <a:solidFill>
                  <a:schemeClr val="bg1"/>
                </a:solidFill>
                <a:latin typeface="Arial" panose="020B0604020202020204" pitchFamily="34" charset="0"/>
                <a:cs typeface="Arial" panose="020B0604020202020204" pitchFamily="34" charset="0"/>
              </a:rPr>
              <a:t>removeClass</a:t>
            </a:r>
            <a:r>
              <a:rPr lang="en-US" dirty="0" smtClean="0">
                <a:solidFill>
                  <a:schemeClr val="bg1"/>
                </a:solidFill>
                <a:latin typeface="Arial" panose="020B0604020202020204" pitchFamily="34" charset="0"/>
                <a:cs typeface="Arial" panose="020B0604020202020204" pitchFamily="34" charset="0"/>
              </a:rPr>
              <a:t>("logo </a:t>
            </a:r>
            <a:r>
              <a:rPr lang="en-US" dirty="0" err="1" smtClean="0">
                <a:solidFill>
                  <a:schemeClr val="bg1"/>
                </a:solidFill>
                <a:latin typeface="Arial" panose="020B0604020202020204" pitchFamily="34" charset="0"/>
                <a:cs typeface="Arial" panose="020B0604020202020204" pitchFamily="34" charset="0"/>
              </a:rPr>
              <a:t>itl</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
        <p:nvSpPr>
          <p:cNvPr id="6" name="TextBox 5"/>
          <p:cNvSpPr txBox="1"/>
          <p:nvPr/>
        </p:nvSpPr>
        <p:spPr>
          <a:xfrm>
            <a:off x="5715000" y="2784901"/>
            <a:ext cx="2209800" cy="1200329"/>
          </a:xfrm>
          <a:prstGeom prst="rect">
            <a:avLst/>
          </a:prstGeom>
          <a:noFill/>
        </p:spPr>
        <p:txBody>
          <a:bodyPr wrap="square" rtlCol="0">
            <a:spAutoFit/>
          </a:bodyPr>
          <a:lstStyle/>
          <a:p>
            <a:r>
              <a:rPr lang="en-US" dirty="0" smtClean="0"/>
              <a:t>This would remove the logo class from the element with an id of header.</a:t>
            </a:r>
            <a:endParaRPr lang="en-US" dirty="0"/>
          </a:p>
        </p:txBody>
      </p:sp>
      <p:sp>
        <p:nvSpPr>
          <p:cNvPr id="7" name="TextBox 6"/>
          <p:cNvSpPr txBox="1"/>
          <p:nvPr/>
        </p:nvSpPr>
        <p:spPr>
          <a:xfrm>
            <a:off x="5715000" y="4350603"/>
            <a:ext cx="2209800" cy="1754326"/>
          </a:xfrm>
          <a:prstGeom prst="rect">
            <a:avLst/>
          </a:prstGeom>
          <a:noFill/>
        </p:spPr>
        <p:txBody>
          <a:bodyPr wrap="square" rtlCol="0">
            <a:spAutoFit/>
          </a:bodyPr>
          <a:lstStyle/>
          <a:p>
            <a:r>
              <a:rPr lang="en-US" dirty="0" smtClean="0"/>
              <a:t>This would remove the logo class and the </a:t>
            </a:r>
            <a:r>
              <a:rPr lang="en-US" dirty="0" err="1" smtClean="0"/>
              <a:t>itl</a:t>
            </a:r>
            <a:r>
              <a:rPr lang="en-US" dirty="0" smtClean="0"/>
              <a:t> class from all &lt;p&gt; elements contained within the element with an id of footer.</a:t>
            </a:r>
            <a:endParaRPr lang="en-US" dirty="0"/>
          </a:p>
        </p:txBody>
      </p:sp>
      <p:cxnSp>
        <p:nvCxnSpPr>
          <p:cNvPr id="9" name="Straight Arrow Connector 8"/>
          <p:cNvCxnSpPr>
            <a:stCxn id="6" idx="1"/>
          </p:cNvCxnSpPr>
          <p:nvPr/>
        </p:nvCxnSpPr>
        <p:spPr>
          <a:xfrm flipH="1">
            <a:off x="4648200" y="3385066"/>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10100" y="5366266"/>
            <a:ext cx="1104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0812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removeClass</a:t>
            </a:r>
            <a:r>
              <a:rPr lang="en-US" dirty="0" smtClean="0"/>
              <a:t>() Method</a:t>
            </a:r>
            <a:endParaRPr lang="en-US" dirty="0"/>
          </a:p>
        </p:txBody>
      </p:sp>
      <p:sp>
        <p:nvSpPr>
          <p:cNvPr id="3" name="Text Placeholder 2"/>
          <p:cNvSpPr>
            <a:spLocks noGrp="1"/>
          </p:cNvSpPr>
          <p:nvPr>
            <p:ph type="body" sz="quarter" idx="10"/>
          </p:nvPr>
        </p:nvSpPr>
        <p:spPr>
          <a:xfrm>
            <a:off x="381000" y="1371600"/>
            <a:ext cx="8382000" cy="1329595"/>
          </a:xfrm>
        </p:spPr>
        <p:txBody>
          <a:bodyPr/>
          <a:lstStyle/>
          <a:p>
            <a:r>
              <a:rPr lang="en-US" dirty="0" smtClean="0"/>
              <a:t>The </a:t>
            </a:r>
            <a:r>
              <a:rPr lang="en-US" dirty="0" err="1" smtClean="0"/>
              <a:t>removeClass</a:t>
            </a:r>
            <a:r>
              <a:rPr lang="en-US" dirty="0" smtClean="0"/>
              <a:t>() method can be used to remove all classes from an HTML element by not supplying an argument.</a:t>
            </a:r>
            <a:endParaRPr lang="en-US" dirty="0"/>
          </a:p>
        </p:txBody>
      </p:sp>
      <p:sp>
        <p:nvSpPr>
          <p:cNvPr id="4" name="TextBox 3"/>
          <p:cNvSpPr txBox="1"/>
          <p:nvPr/>
        </p:nvSpPr>
        <p:spPr>
          <a:xfrm>
            <a:off x="838200" y="4114800"/>
            <a:ext cx="3643313"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$("#header").</a:t>
            </a:r>
            <a:r>
              <a:rPr lang="en-US" dirty="0" err="1" smtClean="0">
                <a:solidFill>
                  <a:schemeClr val="bg1"/>
                </a:solidFill>
                <a:latin typeface="Arial" panose="020B0604020202020204" pitchFamily="34" charset="0"/>
                <a:cs typeface="Arial" panose="020B0604020202020204" pitchFamily="34" charset="0"/>
              </a:rPr>
              <a:t>removeClass</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
        <p:nvSpPr>
          <p:cNvPr id="6" name="TextBox 5"/>
          <p:cNvSpPr txBox="1"/>
          <p:nvPr/>
        </p:nvSpPr>
        <p:spPr>
          <a:xfrm>
            <a:off x="5715000" y="3733800"/>
            <a:ext cx="2209800" cy="1200329"/>
          </a:xfrm>
          <a:prstGeom prst="rect">
            <a:avLst/>
          </a:prstGeom>
          <a:noFill/>
        </p:spPr>
        <p:txBody>
          <a:bodyPr wrap="square" rtlCol="0">
            <a:spAutoFit/>
          </a:bodyPr>
          <a:lstStyle/>
          <a:p>
            <a:r>
              <a:rPr lang="en-US" dirty="0" smtClean="0"/>
              <a:t>This would remove all classes from the element with an id of header.</a:t>
            </a:r>
            <a:endParaRPr lang="en-US" dirty="0"/>
          </a:p>
        </p:txBody>
      </p:sp>
      <p:cxnSp>
        <p:nvCxnSpPr>
          <p:cNvPr id="9" name="Straight Arrow Connector 8"/>
          <p:cNvCxnSpPr>
            <a:stCxn id="6" idx="1"/>
          </p:cNvCxnSpPr>
          <p:nvPr/>
        </p:nvCxnSpPr>
        <p:spPr>
          <a:xfrm flipH="1">
            <a:off x="4648200" y="4333965"/>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0993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Chaining Methods</a:t>
            </a:r>
            <a:endParaRPr lang="en-US" dirty="0"/>
          </a:p>
        </p:txBody>
      </p:sp>
      <p:sp>
        <p:nvSpPr>
          <p:cNvPr id="3" name="Text Placeholder 2"/>
          <p:cNvSpPr>
            <a:spLocks noGrp="1"/>
          </p:cNvSpPr>
          <p:nvPr>
            <p:ph type="body" sz="quarter" idx="10"/>
          </p:nvPr>
        </p:nvSpPr>
        <p:spPr>
          <a:xfrm>
            <a:off x="381000" y="1411552"/>
            <a:ext cx="8382000" cy="2659190"/>
          </a:xfrm>
        </p:spPr>
        <p:txBody>
          <a:bodyPr/>
          <a:lstStyle/>
          <a:p>
            <a:r>
              <a:rPr lang="en-US" dirty="0"/>
              <a:t>Chaining allows </a:t>
            </a:r>
            <a:r>
              <a:rPr lang="en-US" dirty="0" smtClean="0"/>
              <a:t>the ability </a:t>
            </a:r>
            <a:r>
              <a:rPr lang="en-US" dirty="0"/>
              <a:t>to run multiple jQuery methods (on the same element) within a single statement</a:t>
            </a:r>
            <a:r>
              <a:rPr lang="en-US" dirty="0" smtClean="0"/>
              <a:t>. This is very efficient because the elements only have to be searched for and found one time to create a single jQuery object. This is a common practice in jQuery</a:t>
            </a:r>
            <a:endParaRPr lang="en-US" dirty="0"/>
          </a:p>
        </p:txBody>
      </p:sp>
      <p:sp>
        <p:nvSpPr>
          <p:cNvPr id="7" name="TextBox 6"/>
          <p:cNvSpPr txBox="1"/>
          <p:nvPr/>
        </p:nvSpPr>
        <p:spPr>
          <a:xfrm>
            <a:off x="900112" y="4562301"/>
            <a:ext cx="6643688"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$("#header").</a:t>
            </a:r>
            <a:r>
              <a:rPr lang="en-US" dirty="0" err="1" smtClean="0">
                <a:solidFill>
                  <a:schemeClr val="bg1"/>
                </a:solidFill>
                <a:latin typeface="Arial" panose="020B0604020202020204" pitchFamily="34" charset="0"/>
                <a:cs typeface="Arial" panose="020B0604020202020204" pitchFamily="34" charset="0"/>
              </a:rPr>
              <a:t>removeClass</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itl</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addClass</a:t>
            </a:r>
            <a:r>
              <a:rPr lang="en-US" dirty="0" smtClean="0">
                <a:solidFill>
                  <a:schemeClr val="bg1"/>
                </a:solidFill>
                <a:latin typeface="Arial" panose="020B0604020202020204" pitchFamily="34" charset="0"/>
                <a:cs typeface="Arial" panose="020B0604020202020204" pitchFamily="34" charset="0"/>
              </a:rPr>
              <a:t>("logo")</a:t>
            </a:r>
            <a:endParaRPr lang="en-US" dirty="0">
              <a:solidFill>
                <a:schemeClr val="bg1"/>
              </a:solidFill>
              <a:latin typeface="Arial" panose="020B0604020202020204" pitchFamily="34" charset="0"/>
            </a:endParaRPr>
          </a:p>
        </p:txBody>
      </p:sp>
      <p:sp>
        <p:nvSpPr>
          <p:cNvPr id="5" name="TextBox 4"/>
          <p:cNvSpPr txBox="1"/>
          <p:nvPr/>
        </p:nvSpPr>
        <p:spPr>
          <a:xfrm>
            <a:off x="4581525" y="5257800"/>
            <a:ext cx="2209800" cy="1477328"/>
          </a:xfrm>
          <a:prstGeom prst="rect">
            <a:avLst/>
          </a:prstGeom>
          <a:noFill/>
        </p:spPr>
        <p:txBody>
          <a:bodyPr wrap="square" rtlCol="0">
            <a:spAutoFit/>
          </a:bodyPr>
          <a:lstStyle/>
          <a:p>
            <a:r>
              <a:rPr lang="en-US" dirty="0" smtClean="0"/>
              <a:t>This would remove the </a:t>
            </a:r>
            <a:r>
              <a:rPr lang="en-US" dirty="0" err="1" smtClean="0"/>
              <a:t>itl</a:t>
            </a:r>
            <a:r>
              <a:rPr lang="en-US" dirty="0" smtClean="0"/>
              <a:t> class and add the logo class to the element with an id of header.</a:t>
            </a:r>
            <a:endParaRPr lang="en-US" dirty="0"/>
          </a:p>
        </p:txBody>
      </p:sp>
      <p:cxnSp>
        <p:nvCxnSpPr>
          <p:cNvPr id="6" name="Straight Arrow Connector 5"/>
          <p:cNvCxnSpPr/>
          <p:nvPr/>
        </p:nvCxnSpPr>
        <p:spPr>
          <a:xfrm flipH="1" flipV="1">
            <a:off x="3886200" y="5029200"/>
            <a:ext cx="6858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0923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toggleClass</a:t>
            </a:r>
            <a:r>
              <a:rPr lang="en-US" dirty="0" smtClean="0"/>
              <a:t>() Method</a:t>
            </a:r>
            <a:endParaRPr lang="en-US" dirty="0"/>
          </a:p>
        </p:txBody>
      </p:sp>
      <p:sp>
        <p:nvSpPr>
          <p:cNvPr id="3" name="Text Placeholder 2"/>
          <p:cNvSpPr>
            <a:spLocks noGrp="1"/>
          </p:cNvSpPr>
          <p:nvPr>
            <p:ph type="body" sz="quarter" idx="10"/>
          </p:nvPr>
        </p:nvSpPr>
        <p:spPr>
          <a:xfrm>
            <a:off x="381000" y="1371600"/>
            <a:ext cx="8382000" cy="1772793"/>
          </a:xfrm>
        </p:spPr>
        <p:txBody>
          <a:bodyPr/>
          <a:lstStyle/>
          <a:p>
            <a:r>
              <a:rPr lang="en-US" dirty="0" smtClean="0"/>
              <a:t>The </a:t>
            </a:r>
            <a:r>
              <a:rPr lang="en-US" dirty="0" err="1" smtClean="0"/>
              <a:t>toggleClass</a:t>
            </a:r>
            <a:r>
              <a:rPr lang="en-US" dirty="0" smtClean="0"/>
              <a:t>() method can be used to </a:t>
            </a:r>
            <a:r>
              <a:rPr lang="en-US" dirty="0" smtClean="0"/>
              <a:t>switch </a:t>
            </a:r>
            <a:r>
              <a:rPr lang="en-US" dirty="0" smtClean="0"/>
              <a:t>between adding and removing one or more classes each time the method is applied to a given HTML element(s).</a:t>
            </a:r>
            <a:endParaRPr lang="en-US" dirty="0"/>
          </a:p>
        </p:txBody>
      </p:sp>
      <p:sp>
        <p:nvSpPr>
          <p:cNvPr id="4" name="TextBox 3"/>
          <p:cNvSpPr txBox="1"/>
          <p:nvPr/>
        </p:nvSpPr>
        <p:spPr>
          <a:xfrm>
            <a:off x="838200" y="4114800"/>
            <a:ext cx="3643313"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$("#header").</a:t>
            </a:r>
            <a:r>
              <a:rPr lang="en-US" dirty="0" err="1" smtClean="0">
                <a:solidFill>
                  <a:schemeClr val="bg1"/>
                </a:solidFill>
                <a:latin typeface="Arial" panose="020B0604020202020204" pitchFamily="34" charset="0"/>
                <a:cs typeface="Arial" panose="020B0604020202020204" pitchFamily="34" charset="0"/>
              </a:rPr>
              <a:t>toggleClass</a:t>
            </a:r>
            <a:r>
              <a:rPr lang="en-US" dirty="0" smtClean="0">
                <a:solidFill>
                  <a:schemeClr val="bg1"/>
                </a:solidFill>
                <a:latin typeface="Arial" panose="020B0604020202020204" pitchFamily="34" charset="0"/>
                <a:cs typeface="Arial" panose="020B0604020202020204" pitchFamily="34" charset="0"/>
              </a:rPr>
              <a:t>(logo);</a:t>
            </a:r>
            <a:endParaRPr lang="en-US" dirty="0">
              <a:solidFill>
                <a:schemeClr val="bg1"/>
              </a:solidFill>
              <a:latin typeface="Arial" panose="020B0604020202020204" pitchFamily="34" charset="0"/>
            </a:endParaRPr>
          </a:p>
        </p:txBody>
      </p:sp>
      <p:sp>
        <p:nvSpPr>
          <p:cNvPr id="6" name="TextBox 5"/>
          <p:cNvSpPr txBox="1"/>
          <p:nvPr/>
        </p:nvSpPr>
        <p:spPr>
          <a:xfrm>
            <a:off x="5715000" y="3733800"/>
            <a:ext cx="2209800" cy="2585323"/>
          </a:xfrm>
          <a:prstGeom prst="rect">
            <a:avLst/>
          </a:prstGeom>
          <a:noFill/>
        </p:spPr>
        <p:txBody>
          <a:bodyPr wrap="square" rtlCol="0">
            <a:spAutoFit/>
          </a:bodyPr>
          <a:lstStyle/>
          <a:p>
            <a:r>
              <a:rPr lang="en-US" dirty="0" smtClean="0"/>
              <a:t>This would add the logo class to the element with an id of header if it does not have the class already or remove the logo class if it does already have the class.</a:t>
            </a:r>
            <a:endParaRPr lang="en-US" dirty="0"/>
          </a:p>
        </p:txBody>
      </p:sp>
      <p:cxnSp>
        <p:nvCxnSpPr>
          <p:cNvPr id="9" name="Straight Arrow Connector 8"/>
          <p:cNvCxnSpPr>
            <a:stCxn id="6" idx="1"/>
          </p:cNvCxnSpPr>
          <p:nvPr/>
        </p:nvCxnSpPr>
        <p:spPr>
          <a:xfrm flipH="1" flipV="1">
            <a:off x="4648200" y="4333968"/>
            <a:ext cx="1066800" cy="692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19695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hasClass</a:t>
            </a:r>
            <a:r>
              <a:rPr lang="en-US" dirty="0" smtClean="0"/>
              <a:t>() Method</a:t>
            </a:r>
            <a:endParaRPr lang="en-US" dirty="0"/>
          </a:p>
        </p:txBody>
      </p:sp>
      <p:sp>
        <p:nvSpPr>
          <p:cNvPr id="3" name="Text Placeholder 2"/>
          <p:cNvSpPr>
            <a:spLocks noGrp="1"/>
          </p:cNvSpPr>
          <p:nvPr>
            <p:ph type="body" sz="quarter" idx="10"/>
          </p:nvPr>
        </p:nvSpPr>
        <p:spPr>
          <a:xfrm>
            <a:off x="381000" y="1371600"/>
            <a:ext cx="8382000" cy="886397"/>
          </a:xfrm>
        </p:spPr>
        <p:txBody>
          <a:bodyPr/>
          <a:lstStyle/>
          <a:p>
            <a:r>
              <a:rPr lang="en-US" dirty="0" smtClean="0"/>
              <a:t>The </a:t>
            </a:r>
            <a:r>
              <a:rPr lang="en-US" dirty="0" err="1" smtClean="0"/>
              <a:t>hasClass</a:t>
            </a:r>
            <a:r>
              <a:rPr lang="en-US" dirty="0" smtClean="0"/>
              <a:t>() method is used to determine if an HTML element(s) have a specified class.</a:t>
            </a:r>
            <a:endParaRPr lang="en-US" dirty="0"/>
          </a:p>
        </p:txBody>
      </p:sp>
      <p:sp>
        <p:nvSpPr>
          <p:cNvPr id="4" name="TextBox 3"/>
          <p:cNvSpPr txBox="1"/>
          <p:nvPr/>
        </p:nvSpPr>
        <p:spPr>
          <a:xfrm>
            <a:off x="838200" y="3111316"/>
            <a:ext cx="3643313"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$("#header").</a:t>
            </a:r>
            <a:r>
              <a:rPr lang="en-US" dirty="0" err="1" smtClean="0">
                <a:solidFill>
                  <a:schemeClr val="bg1"/>
                </a:solidFill>
                <a:latin typeface="Arial" panose="020B0604020202020204" pitchFamily="34" charset="0"/>
                <a:cs typeface="Arial" panose="020B0604020202020204" pitchFamily="34" charset="0"/>
              </a:rPr>
              <a:t>hasClass</a:t>
            </a:r>
            <a:r>
              <a:rPr lang="en-US" dirty="0" smtClean="0">
                <a:solidFill>
                  <a:schemeClr val="bg1"/>
                </a:solidFill>
                <a:latin typeface="Arial" panose="020B0604020202020204" pitchFamily="34" charset="0"/>
                <a:cs typeface="Arial" panose="020B0604020202020204" pitchFamily="34" charset="0"/>
              </a:rPr>
              <a:t>(logo);</a:t>
            </a:r>
            <a:endParaRPr lang="en-US" dirty="0">
              <a:solidFill>
                <a:schemeClr val="bg1"/>
              </a:solidFill>
              <a:latin typeface="Arial" panose="020B0604020202020204" pitchFamily="34" charset="0"/>
            </a:endParaRPr>
          </a:p>
        </p:txBody>
      </p:sp>
      <p:sp>
        <p:nvSpPr>
          <p:cNvPr id="6" name="TextBox 5"/>
          <p:cNvSpPr txBox="1"/>
          <p:nvPr/>
        </p:nvSpPr>
        <p:spPr>
          <a:xfrm>
            <a:off x="5791200" y="2603485"/>
            <a:ext cx="2209800" cy="1754326"/>
          </a:xfrm>
          <a:prstGeom prst="rect">
            <a:avLst/>
          </a:prstGeom>
          <a:noFill/>
        </p:spPr>
        <p:txBody>
          <a:bodyPr wrap="square" rtlCol="0">
            <a:spAutoFit/>
          </a:bodyPr>
          <a:lstStyle/>
          <a:p>
            <a:r>
              <a:rPr lang="en-US" dirty="0" smtClean="0"/>
              <a:t>This would return true if the HTML element with an id of header has the logo class and false if it does not.</a:t>
            </a:r>
            <a:endParaRPr lang="en-US" dirty="0"/>
          </a:p>
        </p:txBody>
      </p:sp>
      <p:cxnSp>
        <p:nvCxnSpPr>
          <p:cNvPr id="9" name="Straight Arrow Connector 8"/>
          <p:cNvCxnSpPr>
            <a:stCxn id="6" idx="1"/>
          </p:cNvCxnSpPr>
          <p:nvPr/>
        </p:nvCxnSpPr>
        <p:spPr>
          <a:xfrm flipH="1" flipV="1">
            <a:off x="4512469" y="3295982"/>
            <a:ext cx="1278731"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9625" y="4761389"/>
            <a:ext cx="3643313"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$("div").</a:t>
            </a:r>
            <a:r>
              <a:rPr lang="en-US" dirty="0" err="1" smtClean="0">
                <a:solidFill>
                  <a:schemeClr val="bg1"/>
                </a:solidFill>
                <a:latin typeface="Arial" panose="020B0604020202020204" pitchFamily="34" charset="0"/>
                <a:cs typeface="Arial" panose="020B0604020202020204" pitchFamily="34" charset="0"/>
              </a:rPr>
              <a:t>hasClass</a:t>
            </a:r>
            <a:r>
              <a:rPr lang="en-US" dirty="0" smtClean="0">
                <a:solidFill>
                  <a:schemeClr val="bg1"/>
                </a:solidFill>
                <a:latin typeface="Arial" panose="020B0604020202020204" pitchFamily="34" charset="0"/>
                <a:cs typeface="Arial" panose="020B0604020202020204" pitchFamily="34" charset="0"/>
              </a:rPr>
              <a:t>(logo);</a:t>
            </a:r>
            <a:endParaRPr lang="en-US" dirty="0">
              <a:solidFill>
                <a:schemeClr val="bg1"/>
              </a:solidFill>
              <a:latin typeface="Arial" panose="020B0604020202020204" pitchFamily="34" charset="0"/>
            </a:endParaRPr>
          </a:p>
        </p:txBody>
      </p:sp>
      <p:sp>
        <p:nvSpPr>
          <p:cNvPr id="8" name="TextBox 7"/>
          <p:cNvSpPr txBox="1"/>
          <p:nvPr/>
        </p:nvSpPr>
        <p:spPr>
          <a:xfrm>
            <a:off x="5715000" y="4426304"/>
            <a:ext cx="2209800" cy="1477328"/>
          </a:xfrm>
          <a:prstGeom prst="rect">
            <a:avLst/>
          </a:prstGeom>
          <a:noFill/>
        </p:spPr>
        <p:txBody>
          <a:bodyPr wrap="square" rtlCol="0">
            <a:spAutoFit/>
          </a:bodyPr>
          <a:lstStyle/>
          <a:p>
            <a:r>
              <a:rPr lang="en-US" dirty="0" smtClean="0"/>
              <a:t>This would return true if any HTML &lt;div&gt; element  has the logo class and false if none do.</a:t>
            </a:r>
            <a:endParaRPr lang="en-US" dirty="0"/>
          </a:p>
        </p:txBody>
      </p:sp>
      <p:cxnSp>
        <p:nvCxnSpPr>
          <p:cNvPr id="10" name="Straight Arrow Connector 9"/>
          <p:cNvCxnSpPr>
            <a:stCxn id="8" idx="1"/>
          </p:cNvCxnSpPr>
          <p:nvPr/>
        </p:nvCxnSpPr>
        <p:spPr>
          <a:xfrm flipH="1" flipV="1">
            <a:off x="4512469" y="4946055"/>
            <a:ext cx="1202531" cy="218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5477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Box Model</a:t>
            </a:r>
            <a:endParaRPr lang="en-US" dirty="0"/>
          </a:p>
        </p:txBody>
      </p:sp>
      <p:sp>
        <p:nvSpPr>
          <p:cNvPr id="3" name="Text Placeholder 2"/>
          <p:cNvSpPr>
            <a:spLocks noGrp="1"/>
          </p:cNvSpPr>
          <p:nvPr>
            <p:ph type="body" sz="quarter" idx="10"/>
          </p:nvPr>
        </p:nvSpPr>
        <p:spPr>
          <a:xfrm>
            <a:off x="381000" y="1411552"/>
            <a:ext cx="8382000" cy="4455848"/>
          </a:xfrm>
        </p:spPr>
        <p:txBody>
          <a:bodyPr/>
          <a:lstStyle/>
          <a:p>
            <a:r>
              <a:rPr lang="en-US" dirty="0"/>
              <a:t>All HTML elements can be considered as boxes. In CSS, the term "box model" is used when talking about design and layout.</a:t>
            </a:r>
          </a:p>
          <a:p>
            <a:r>
              <a:rPr lang="en-US" dirty="0"/>
              <a:t>The CSS box model is </a:t>
            </a:r>
            <a:r>
              <a:rPr lang="en-US" dirty="0" smtClean="0"/>
              <a:t>a </a:t>
            </a:r>
            <a:r>
              <a:rPr lang="en-US" dirty="0"/>
              <a:t>box that wraps around HTML elements, and it consists of: margins, borders, padding, and the actual content.</a:t>
            </a:r>
          </a:p>
          <a:p>
            <a:r>
              <a:rPr lang="en-US" dirty="0"/>
              <a:t>The box model allows us to add a border around elements, and to define space between elements.</a:t>
            </a:r>
          </a:p>
          <a:p>
            <a:pPr marL="0" indent="0">
              <a:buNone/>
            </a:pPr>
            <a:endParaRPr lang="en-US" dirty="0"/>
          </a:p>
        </p:txBody>
      </p:sp>
    </p:spTree>
    <p:extLst>
      <p:ext uri="{BB962C8B-B14F-4D97-AF65-F5344CB8AC3E}">
        <p14:creationId xmlns:p14="http://schemas.microsoft.com/office/powerpoint/2010/main" val="262557221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Box Model</a:t>
            </a:r>
            <a:endParaRPr lang="en-US" dirty="0"/>
          </a:p>
        </p:txBody>
      </p:sp>
      <p:sp>
        <p:nvSpPr>
          <p:cNvPr id="3" name="Text Placeholder 2"/>
          <p:cNvSpPr>
            <a:spLocks noGrp="1"/>
          </p:cNvSpPr>
          <p:nvPr>
            <p:ph type="body" sz="quarter" idx="10"/>
          </p:nvPr>
        </p:nvSpPr>
        <p:spPr>
          <a:xfrm>
            <a:off x="381000" y="1106754"/>
            <a:ext cx="8382000" cy="569648"/>
          </a:xfrm>
        </p:spPr>
        <p:txBody>
          <a:bodyPr/>
          <a:lstStyle/>
          <a:p>
            <a:r>
              <a:rPr lang="en-US" dirty="0" smtClean="0"/>
              <a:t>The image below illustrates the CSS box model.</a:t>
            </a: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888171"/>
            <a:ext cx="4207664" cy="2362198"/>
          </a:xfrm>
          <a:prstGeom prst="rect">
            <a:avLst/>
          </a:prstGeom>
        </p:spPr>
      </p:pic>
      <p:sp>
        <p:nvSpPr>
          <p:cNvPr id="5" name="Text Placeholder 2"/>
          <p:cNvSpPr txBox="1">
            <a:spLocks/>
          </p:cNvSpPr>
          <p:nvPr/>
        </p:nvSpPr>
        <p:spPr>
          <a:xfrm>
            <a:off x="381000" y="4648200"/>
            <a:ext cx="8382000" cy="1292662"/>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Content - The content of the box, where text and images appear</a:t>
            </a:r>
          </a:p>
          <a:p>
            <a:r>
              <a:rPr lang="en-US" sz="2000" dirty="0"/>
              <a:t>Padding - Clears an area around the content. The padding is transparent</a:t>
            </a:r>
          </a:p>
          <a:p>
            <a:r>
              <a:rPr lang="en-US" sz="2000" dirty="0"/>
              <a:t>Border - A border that goes around the padding and content</a:t>
            </a:r>
          </a:p>
          <a:p>
            <a:r>
              <a:rPr lang="en-US" sz="2000" dirty="0"/>
              <a:t>Margin - Clears an area outside the border. The margin is transparent</a:t>
            </a:r>
          </a:p>
        </p:txBody>
      </p:sp>
    </p:spTree>
    <p:extLst>
      <p:ext uri="{BB962C8B-B14F-4D97-AF65-F5344CB8AC3E}">
        <p14:creationId xmlns:p14="http://schemas.microsoft.com/office/powerpoint/2010/main" val="126091188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and jQuery</a:t>
            </a:r>
            <a:endParaRPr lang="en-US" dirty="0"/>
          </a:p>
        </p:txBody>
      </p:sp>
      <p:sp>
        <p:nvSpPr>
          <p:cNvPr id="3" name="Text Placeholder 2"/>
          <p:cNvSpPr>
            <a:spLocks noGrp="1"/>
          </p:cNvSpPr>
          <p:nvPr>
            <p:ph type="body" sz="quarter" idx="10"/>
          </p:nvPr>
        </p:nvSpPr>
        <p:spPr>
          <a:xfrm>
            <a:off x="381000" y="1411552"/>
            <a:ext cx="8382000" cy="3939540"/>
          </a:xfrm>
        </p:spPr>
        <p:txBody>
          <a:bodyPr/>
          <a:lstStyle/>
          <a:p>
            <a:r>
              <a:rPr lang="en-US" dirty="0" smtClean="0"/>
              <a:t>CSS plays a large role in Web page design.</a:t>
            </a:r>
          </a:p>
          <a:p>
            <a:endParaRPr lang="en-US" dirty="0" smtClean="0"/>
          </a:p>
          <a:p>
            <a:r>
              <a:rPr lang="en-US" dirty="0" smtClean="0"/>
              <a:t>jQuery allows you to efficiently work with the CSS syntax to dynamically alter a Web page's CSS.</a:t>
            </a:r>
          </a:p>
          <a:p>
            <a:endParaRPr lang="en-US" dirty="0"/>
          </a:p>
          <a:p>
            <a:r>
              <a:rPr lang="en-US" dirty="0" smtClean="0"/>
              <a:t>jQuery provides several methods that can be used to obtain and change CSS properties.</a:t>
            </a:r>
          </a:p>
        </p:txBody>
      </p:sp>
    </p:spTree>
    <p:extLst>
      <p:ext uri="{BB962C8B-B14F-4D97-AF65-F5344CB8AC3E}">
        <p14:creationId xmlns:p14="http://schemas.microsoft.com/office/powerpoint/2010/main" val="11428371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Methods</a:t>
            </a:r>
            <a:endParaRPr lang="en-US" dirty="0"/>
          </a:p>
        </p:txBody>
      </p:sp>
      <p:sp>
        <p:nvSpPr>
          <p:cNvPr id="3" name="Text Placeholder 2"/>
          <p:cNvSpPr>
            <a:spLocks noGrp="1"/>
          </p:cNvSpPr>
          <p:nvPr>
            <p:ph type="body" sz="quarter" idx="10"/>
          </p:nvPr>
        </p:nvSpPr>
        <p:spPr>
          <a:xfrm>
            <a:off x="381000" y="1411552"/>
            <a:ext cx="8382000" cy="3600986"/>
          </a:xfrm>
        </p:spPr>
        <p:txBody>
          <a:bodyPr/>
          <a:lstStyle/>
          <a:p>
            <a:r>
              <a:rPr lang="en-US" sz="2800" dirty="0" smtClean="0"/>
              <a:t>The jQuery library has a number of methods </a:t>
            </a:r>
            <a:r>
              <a:rPr lang="en-US" sz="2800" dirty="0" smtClean="0"/>
              <a:t>used </a:t>
            </a:r>
            <a:r>
              <a:rPr lang="en-US" sz="2800" dirty="0" smtClean="0"/>
              <a:t>for setting or getting the size of an HTML element. These methods include:</a:t>
            </a:r>
          </a:p>
          <a:p>
            <a:pPr lvl="1"/>
            <a:r>
              <a:rPr lang="en-US" sz="2400" dirty="0" smtClean="0"/>
              <a:t>width()</a:t>
            </a:r>
          </a:p>
          <a:p>
            <a:pPr lvl="1"/>
            <a:r>
              <a:rPr lang="en-US" sz="2400" dirty="0" smtClean="0"/>
              <a:t>height()</a:t>
            </a:r>
          </a:p>
          <a:p>
            <a:pPr lvl="1"/>
            <a:r>
              <a:rPr lang="en-US" sz="2400" dirty="0" err="1" smtClean="0"/>
              <a:t>innerWidth</a:t>
            </a:r>
            <a:r>
              <a:rPr lang="en-US" sz="2400" dirty="0" smtClean="0"/>
              <a:t>()</a:t>
            </a:r>
          </a:p>
          <a:p>
            <a:pPr lvl="1"/>
            <a:r>
              <a:rPr lang="en-US" sz="2400" dirty="0" err="1" smtClean="0"/>
              <a:t>innerHeight</a:t>
            </a:r>
            <a:r>
              <a:rPr lang="en-US" sz="2400" dirty="0" smtClean="0"/>
              <a:t>()</a:t>
            </a:r>
          </a:p>
          <a:p>
            <a:pPr lvl="1"/>
            <a:r>
              <a:rPr lang="en-US" sz="2400" dirty="0" err="1" smtClean="0"/>
              <a:t>outerWidth</a:t>
            </a:r>
            <a:r>
              <a:rPr lang="en-US" sz="2400" dirty="0" smtClean="0"/>
              <a:t>()</a:t>
            </a:r>
          </a:p>
          <a:p>
            <a:pPr lvl="1"/>
            <a:r>
              <a:rPr lang="en-US" sz="2400" dirty="0" err="1" smtClean="0"/>
              <a:t>outerHeight</a:t>
            </a:r>
            <a:r>
              <a:rPr lang="en-US" sz="2400" dirty="0" smtClean="0"/>
              <a:t>()</a:t>
            </a:r>
          </a:p>
        </p:txBody>
      </p:sp>
    </p:spTree>
    <p:extLst>
      <p:ext uri="{BB962C8B-B14F-4D97-AF65-F5344CB8AC3E}">
        <p14:creationId xmlns:p14="http://schemas.microsoft.com/office/powerpoint/2010/main" val="32297734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width() and height() Methods</a:t>
            </a:r>
            <a:endParaRPr lang="en-US" dirty="0"/>
          </a:p>
        </p:txBody>
      </p:sp>
      <p:sp>
        <p:nvSpPr>
          <p:cNvPr id="3" name="Text Placeholder 2"/>
          <p:cNvSpPr>
            <a:spLocks noGrp="1"/>
          </p:cNvSpPr>
          <p:nvPr>
            <p:ph type="body" sz="quarter" idx="10"/>
          </p:nvPr>
        </p:nvSpPr>
        <p:spPr>
          <a:xfrm>
            <a:off x="381000" y="1411553"/>
            <a:ext cx="8382000" cy="1788847"/>
          </a:xfrm>
        </p:spPr>
        <p:txBody>
          <a:bodyPr/>
          <a:lstStyle/>
          <a:p>
            <a:r>
              <a:rPr lang="en-US" dirty="0" smtClean="0"/>
              <a:t>The width() and height() methods are used to get or set the width and height of an HTML element. It does NOT include padding, border, or margins.</a:t>
            </a:r>
            <a:endParaRPr lang="en-US" dirty="0"/>
          </a:p>
          <a:p>
            <a:endParaRPr lang="en-US" dirty="0"/>
          </a:p>
          <a:p>
            <a:endParaRPr lang="en-US" dirty="0"/>
          </a:p>
        </p:txBody>
      </p:sp>
    </p:spTree>
    <p:extLst>
      <p:ext uri="{BB962C8B-B14F-4D97-AF65-F5344CB8AC3E}">
        <p14:creationId xmlns:p14="http://schemas.microsoft.com/office/powerpoint/2010/main" val="300731478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err="1" smtClean="0"/>
              <a:t>innerWidth</a:t>
            </a:r>
            <a:r>
              <a:rPr lang="en-US" dirty="0" smtClean="0"/>
              <a:t>() and </a:t>
            </a:r>
            <a:r>
              <a:rPr lang="en-US" dirty="0" err="1" smtClean="0"/>
              <a:t>innerHeight</a:t>
            </a:r>
            <a:r>
              <a:rPr lang="en-US" dirty="0" smtClean="0"/>
              <a:t>() Methods</a:t>
            </a:r>
            <a:endParaRPr lang="en-US" dirty="0"/>
          </a:p>
        </p:txBody>
      </p:sp>
      <p:sp>
        <p:nvSpPr>
          <p:cNvPr id="3" name="Text Placeholder 2"/>
          <p:cNvSpPr>
            <a:spLocks noGrp="1"/>
          </p:cNvSpPr>
          <p:nvPr>
            <p:ph type="body" sz="quarter" idx="10"/>
          </p:nvPr>
        </p:nvSpPr>
        <p:spPr>
          <a:xfrm>
            <a:off x="304800" y="2286000"/>
            <a:ext cx="8382000" cy="2856167"/>
          </a:xfrm>
        </p:spPr>
        <p:txBody>
          <a:bodyPr/>
          <a:lstStyle/>
          <a:p>
            <a:r>
              <a:rPr lang="en-US" dirty="0" smtClean="0"/>
              <a:t>The </a:t>
            </a:r>
            <a:r>
              <a:rPr lang="en-US" dirty="0" err="1" smtClean="0"/>
              <a:t>innerWidth</a:t>
            </a:r>
            <a:r>
              <a:rPr lang="en-US" dirty="0" smtClean="0"/>
              <a:t>() and </a:t>
            </a:r>
            <a:r>
              <a:rPr lang="en-US" dirty="0" err="1" smtClean="0"/>
              <a:t>innerHeight</a:t>
            </a:r>
            <a:r>
              <a:rPr lang="en-US" dirty="0" smtClean="0"/>
              <a:t>() methods are used to get the width and height of an HTML element including its padding. It does NOT include border or margins.</a:t>
            </a:r>
            <a:endParaRPr lang="en-US" dirty="0"/>
          </a:p>
          <a:p>
            <a:endParaRPr lang="en-US" dirty="0"/>
          </a:p>
          <a:p>
            <a:endParaRPr lang="en-US" dirty="0"/>
          </a:p>
        </p:txBody>
      </p:sp>
    </p:spTree>
    <p:extLst>
      <p:ext uri="{BB962C8B-B14F-4D97-AF65-F5344CB8AC3E}">
        <p14:creationId xmlns:p14="http://schemas.microsoft.com/office/powerpoint/2010/main" val="29258548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err="1" smtClean="0"/>
              <a:t>outerWidth</a:t>
            </a:r>
            <a:r>
              <a:rPr lang="en-US" dirty="0" smtClean="0"/>
              <a:t>() and </a:t>
            </a:r>
            <a:r>
              <a:rPr lang="en-US" dirty="0" err="1" smtClean="0"/>
              <a:t>outerHeight</a:t>
            </a:r>
            <a:r>
              <a:rPr lang="en-US" dirty="0" smtClean="0"/>
              <a:t>() Methods</a:t>
            </a:r>
            <a:endParaRPr lang="en-US" dirty="0"/>
          </a:p>
        </p:txBody>
      </p:sp>
      <p:sp>
        <p:nvSpPr>
          <p:cNvPr id="3" name="Text Placeholder 2"/>
          <p:cNvSpPr>
            <a:spLocks noGrp="1"/>
          </p:cNvSpPr>
          <p:nvPr>
            <p:ph type="body" sz="quarter" idx="10"/>
          </p:nvPr>
        </p:nvSpPr>
        <p:spPr>
          <a:xfrm>
            <a:off x="390525" y="2057400"/>
            <a:ext cx="8382000" cy="2856167"/>
          </a:xfrm>
        </p:spPr>
        <p:txBody>
          <a:bodyPr/>
          <a:lstStyle/>
          <a:p>
            <a:r>
              <a:rPr lang="en-US" dirty="0" smtClean="0"/>
              <a:t>The </a:t>
            </a:r>
            <a:r>
              <a:rPr lang="en-US" dirty="0" err="1" smtClean="0"/>
              <a:t>outerWidth</a:t>
            </a:r>
            <a:r>
              <a:rPr lang="en-US" dirty="0" smtClean="0"/>
              <a:t>() and </a:t>
            </a:r>
            <a:r>
              <a:rPr lang="en-US" dirty="0" err="1" smtClean="0"/>
              <a:t>outerHeight</a:t>
            </a:r>
            <a:r>
              <a:rPr lang="en-US" dirty="0" smtClean="0"/>
              <a:t>() methods are used to </a:t>
            </a:r>
            <a:r>
              <a:rPr lang="en-US" dirty="0" smtClean="0"/>
              <a:t>get </a:t>
            </a:r>
            <a:r>
              <a:rPr lang="en-US" dirty="0" smtClean="0"/>
              <a:t>the width and height of an HTML element including its padding and border. It does NOT include margins.</a:t>
            </a:r>
            <a:endParaRPr lang="en-US" dirty="0"/>
          </a:p>
          <a:p>
            <a:endParaRPr lang="en-US" dirty="0"/>
          </a:p>
          <a:p>
            <a:endParaRPr lang="en-US" dirty="0"/>
          </a:p>
        </p:txBody>
      </p:sp>
    </p:spTree>
    <p:extLst>
      <p:ext uri="{BB962C8B-B14F-4D97-AF65-F5344CB8AC3E}">
        <p14:creationId xmlns:p14="http://schemas.microsoft.com/office/powerpoint/2010/main" val="8376799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7203"/>
            <a:ext cx="8382000" cy="664797"/>
          </a:xfrm>
        </p:spPr>
        <p:txBody>
          <a:bodyPr/>
          <a:lstStyle/>
          <a:p>
            <a:r>
              <a:rPr lang="en-US" dirty="0" smtClean="0"/>
              <a:t>Code Example (size methods)</a:t>
            </a:r>
            <a:endParaRPr lang="en-US" dirty="0"/>
          </a:p>
        </p:txBody>
      </p:sp>
      <p:sp>
        <p:nvSpPr>
          <p:cNvPr id="3" name="Text Placeholder 2"/>
          <p:cNvSpPr>
            <a:spLocks noGrp="1"/>
          </p:cNvSpPr>
          <p:nvPr>
            <p:ph type="body" sz="quarter" idx="10"/>
          </p:nvPr>
        </p:nvSpPr>
        <p:spPr>
          <a:xfrm>
            <a:off x="4800600" y="1752600"/>
            <a:ext cx="3810000" cy="3188565"/>
          </a:xfrm>
        </p:spPr>
        <p:txBody>
          <a:bodyPr/>
          <a:lstStyle/>
          <a:p>
            <a:r>
              <a:rPr lang="en-US" sz="2800" dirty="0" smtClean="0"/>
              <a:t>This code shows a div element with an id of "</a:t>
            </a:r>
            <a:r>
              <a:rPr lang="en-US" sz="2800" dirty="0" err="1" smtClean="0"/>
              <a:t>testbox</a:t>
            </a:r>
            <a:r>
              <a:rPr lang="en-US" sz="2800" dirty="0" smtClean="0"/>
              <a:t>"</a:t>
            </a:r>
          </a:p>
          <a:p>
            <a:r>
              <a:rPr lang="en-US" sz="2800" dirty="0" smtClean="0"/>
              <a:t>The CSS formats the div element with a width, height, padding, border, and margins.</a:t>
            </a:r>
            <a:endParaRPr lang="en-US" sz="2800" dirty="0"/>
          </a:p>
        </p:txBody>
      </p:sp>
      <p:sp>
        <p:nvSpPr>
          <p:cNvPr id="4" name="TextBox 3"/>
          <p:cNvSpPr txBox="1"/>
          <p:nvPr/>
        </p:nvSpPr>
        <p:spPr>
          <a:xfrm>
            <a:off x="381000" y="762000"/>
            <a:ext cx="3810000" cy="5816977"/>
          </a:xfrm>
          <a:prstGeom prst="rect">
            <a:avLst/>
          </a:prstGeom>
          <a:solidFill>
            <a:schemeClr val="tx1"/>
          </a:solid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&lt;!DOCTYPE html&gt;</a:t>
            </a:r>
          </a:p>
          <a:p>
            <a:r>
              <a:rPr lang="en-US" sz="1200" dirty="0">
                <a:solidFill>
                  <a:schemeClr val="bg1"/>
                </a:solidFill>
                <a:latin typeface="Arial" panose="020B0604020202020204" pitchFamily="34" charset="0"/>
                <a:cs typeface="Arial" panose="020B0604020202020204" pitchFamily="34" charset="0"/>
              </a:rPr>
              <a:t>&lt;html&gt;</a:t>
            </a:r>
          </a:p>
          <a:p>
            <a:r>
              <a:rPr lang="en-US" sz="1200" dirty="0">
                <a:solidFill>
                  <a:schemeClr val="bg1"/>
                </a:solidFill>
                <a:latin typeface="Arial" panose="020B0604020202020204" pitchFamily="34" charset="0"/>
                <a:cs typeface="Arial" panose="020B0604020202020204" pitchFamily="34" charset="0"/>
              </a:rPr>
              <a:t>&lt;head&gt;</a:t>
            </a:r>
          </a:p>
          <a:p>
            <a:r>
              <a:rPr lang="en-US" sz="1200" dirty="0" smtClean="0">
                <a:solidFill>
                  <a:schemeClr val="bg1"/>
                </a:solidFill>
                <a:latin typeface="Arial" panose="020B0604020202020204" pitchFamily="34" charset="0"/>
                <a:cs typeface="Arial" panose="020B0604020202020204" pitchFamily="34" charset="0"/>
              </a:rPr>
              <a:t>&lt;</a:t>
            </a:r>
            <a:r>
              <a:rPr lang="en-US" sz="1200" dirty="0">
                <a:solidFill>
                  <a:schemeClr val="bg1"/>
                </a:solidFill>
                <a:latin typeface="Arial" panose="020B0604020202020204" pitchFamily="34" charset="0"/>
                <a:cs typeface="Arial" panose="020B0604020202020204" pitchFamily="34" charset="0"/>
              </a:rPr>
              <a:t>meta charset="utf-8"&gt;</a:t>
            </a:r>
          </a:p>
          <a:p>
            <a:r>
              <a:rPr lang="en-US" sz="1200" dirty="0" smtClean="0">
                <a:solidFill>
                  <a:schemeClr val="bg1"/>
                </a:solidFill>
                <a:latin typeface="Arial" panose="020B0604020202020204" pitchFamily="34" charset="0"/>
                <a:cs typeface="Arial" panose="020B0604020202020204" pitchFamily="34" charset="0"/>
              </a:rPr>
              <a:t>&lt;title&gt;Size Basic&lt;/</a:t>
            </a:r>
            <a:r>
              <a:rPr lang="en-US" sz="1200" dirty="0">
                <a:solidFill>
                  <a:schemeClr val="bg1"/>
                </a:solidFill>
                <a:latin typeface="Arial" panose="020B0604020202020204" pitchFamily="34" charset="0"/>
                <a:cs typeface="Arial" panose="020B0604020202020204" pitchFamily="34" charset="0"/>
              </a:rPr>
              <a:t>title&gt;</a:t>
            </a:r>
          </a:p>
          <a:p>
            <a:r>
              <a:rPr lang="en-US" sz="1200" dirty="0" smtClean="0">
                <a:solidFill>
                  <a:schemeClr val="bg1"/>
                </a:solidFill>
                <a:latin typeface="Arial" panose="020B0604020202020204" pitchFamily="34" charset="0"/>
                <a:cs typeface="Arial" panose="020B0604020202020204" pitchFamily="34" charset="0"/>
              </a:rPr>
              <a:t>     &lt;</a:t>
            </a:r>
            <a:r>
              <a:rPr lang="en-US" sz="1200" dirty="0">
                <a:solidFill>
                  <a:schemeClr val="bg1"/>
                </a:solidFill>
                <a:latin typeface="Arial" panose="020B0604020202020204" pitchFamily="34" charset="0"/>
                <a:cs typeface="Arial" panose="020B0604020202020204" pitchFamily="34" charset="0"/>
              </a:rPr>
              <a:t>style&gt;</a:t>
            </a:r>
          </a:p>
          <a:p>
            <a:r>
              <a:rPr lang="en-US" sz="1200" dirty="0">
                <a:solidFill>
                  <a:schemeClr val="bg1"/>
                </a:solidFill>
                <a:latin typeface="Arial" panose="020B0604020202020204" pitchFamily="34" charset="0"/>
                <a:cs typeface="Arial" panose="020B0604020202020204" pitchFamily="34" charset="0"/>
              </a:rPr>
              <a:t>	</a:t>
            </a:r>
            <a:r>
              <a:rPr lang="en-US" sz="1200" dirty="0" smtClean="0">
                <a:solidFill>
                  <a:schemeClr val="bg1"/>
                </a:solidFill>
                <a:latin typeface="Arial" panose="020B0604020202020204" pitchFamily="34" charset="0"/>
                <a:cs typeface="Arial" panose="020B0604020202020204" pitchFamily="34" charset="0"/>
              </a:rPr>
              <a:t>#</a:t>
            </a:r>
            <a:r>
              <a:rPr lang="en-US" sz="1200" dirty="0" err="1">
                <a:solidFill>
                  <a:schemeClr val="bg1"/>
                </a:solidFill>
                <a:latin typeface="Arial" panose="020B0604020202020204" pitchFamily="34" charset="0"/>
                <a:cs typeface="Arial" panose="020B0604020202020204" pitchFamily="34" charset="0"/>
              </a:rPr>
              <a:t>testbox</a:t>
            </a:r>
            <a:r>
              <a:rPr lang="en-US" sz="1200" dirty="0">
                <a:solidFill>
                  <a:schemeClr val="bg1"/>
                </a:solidFill>
                <a:latin typeface="Arial" panose="020B0604020202020204" pitchFamily="34" charset="0"/>
                <a:cs typeface="Arial" panose="020B0604020202020204" pitchFamily="34" charset="0"/>
              </a:rPr>
              <a:t>{</a:t>
            </a:r>
          </a:p>
          <a:p>
            <a:r>
              <a:rPr lang="en-US" sz="1200" dirty="0">
                <a:solidFill>
                  <a:schemeClr val="bg1"/>
                </a:solidFill>
                <a:latin typeface="Arial" panose="020B0604020202020204" pitchFamily="34" charset="0"/>
                <a:cs typeface="Arial" panose="020B0604020202020204" pitchFamily="34" charset="0"/>
              </a:rPr>
              <a:t>		width: 700px;</a:t>
            </a:r>
          </a:p>
          <a:p>
            <a:r>
              <a:rPr lang="en-US" sz="1200" dirty="0" smtClean="0">
                <a:solidFill>
                  <a:schemeClr val="bg1"/>
                </a:solidFill>
                <a:latin typeface="Arial" panose="020B0604020202020204" pitchFamily="34" charset="0"/>
                <a:cs typeface="Arial" panose="020B0604020202020204" pitchFamily="34" charset="0"/>
              </a:rPr>
              <a:t>		height</a:t>
            </a:r>
            <a:r>
              <a:rPr lang="en-US" sz="1200" dirty="0">
                <a:solidFill>
                  <a:schemeClr val="bg1"/>
                </a:solidFill>
                <a:latin typeface="Arial" panose="020B0604020202020204" pitchFamily="34" charset="0"/>
                <a:cs typeface="Arial" panose="020B0604020202020204" pitchFamily="34" charset="0"/>
              </a:rPr>
              <a:t>: 500px;</a:t>
            </a:r>
          </a:p>
          <a:p>
            <a:r>
              <a:rPr lang="en-US" sz="1200" dirty="0">
                <a:solidFill>
                  <a:schemeClr val="bg1"/>
                </a:solidFill>
                <a:latin typeface="Arial" panose="020B0604020202020204" pitchFamily="34" charset="0"/>
                <a:cs typeface="Arial" panose="020B0604020202020204" pitchFamily="34" charset="0"/>
              </a:rPr>
              <a:t>		padding-top: 25px;</a:t>
            </a:r>
          </a:p>
          <a:p>
            <a:r>
              <a:rPr lang="en-US" sz="1200" dirty="0">
                <a:solidFill>
                  <a:schemeClr val="bg1"/>
                </a:solidFill>
                <a:latin typeface="Arial" panose="020B0604020202020204" pitchFamily="34" charset="0"/>
                <a:cs typeface="Arial" panose="020B0604020202020204" pitchFamily="34" charset="0"/>
              </a:rPr>
              <a:t>		padding-bottom: 25px;</a:t>
            </a:r>
          </a:p>
          <a:p>
            <a:r>
              <a:rPr lang="en-US" sz="1200" dirty="0">
                <a:solidFill>
                  <a:schemeClr val="bg1"/>
                </a:solidFill>
                <a:latin typeface="Arial" panose="020B0604020202020204" pitchFamily="34" charset="0"/>
                <a:cs typeface="Arial" panose="020B0604020202020204" pitchFamily="34" charset="0"/>
              </a:rPr>
              <a:t>		padding-left: 25px;</a:t>
            </a:r>
          </a:p>
          <a:p>
            <a:r>
              <a:rPr lang="en-US" sz="1200" dirty="0">
                <a:solidFill>
                  <a:schemeClr val="bg1"/>
                </a:solidFill>
                <a:latin typeface="Arial" panose="020B0604020202020204" pitchFamily="34" charset="0"/>
                <a:cs typeface="Arial" panose="020B0604020202020204" pitchFamily="34" charset="0"/>
              </a:rPr>
              <a:t>		padding-right: 25px;</a:t>
            </a:r>
          </a:p>
          <a:p>
            <a:r>
              <a:rPr lang="en-US" sz="1200" dirty="0">
                <a:solidFill>
                  <a:schemeClr val="bg1"/>
                </a:solidFill>
                <a:latin typeface="Arial" panose="020B0604020202020204" pitchFamily="34" charset="0"/>
                <a:cs typeface="Arial" panose="020B0604020202020204" pitchFamily="34" charset="0"/>
              </a:rPr>
              <a:t>		border: 5px solid #000000;</a:t>
            </a:r>
          </a:p>
          <a:p>
            <a:r>
              <a:rPr lang="en-US" sz="1200" dirty="0">
                <a:solidFill>
                  <a:schemeClr val="bg1"/>
                </a:solidFill>
                <a:latin typeface="Arial" panose="020B0604020202020204" pitchFamily="34" charset="0"/>
                <a:cs typeface="Arial" panose="020B0604020202020204" pitchFamily="34" charset="0"/>
              </a:rPr>
              <a:t>		margin-top: 50px;</a:t>
            </a:r>
          </a:p>
          <a:p>
            <a:r>
              <a:rPr lang="en-US" sz="1200" dirty="0">
                <a:solidFill>
                  <a:schemeClr val="bg1"/>
                </a:solidFill>
                <a:latin typeface="Arial" panose="020B0604020202020204" pitchFamily="34" charset="0"/>
                <a:cs typeface="Arial" panose="020B0604020202020204" pitchFamily="34" charset="0"/>
              </a:rPr>
              <a:t>		margin-bottom: 50px;</a:t>
            </a:r>
          </a:p>
          <a:p>
            <a:r>
              <a:rPr lang="en-US" sz="1200" dirty="0">
                <a:solidFill>
                  <a:schemeClr val="bg1"/>
                </a:solidFill>
                <a:latin typeface="Arial" panose="020B0604020202020204" pitchFamily="34" charset="0"/>
                <a:cs typeface="Arial" panose="020B0604020202020204" pitchFamily="34" charset="0"/>
              </a:rPr>
              <a:t>		margin-left: 50px;</a:t>
            </a:r>
          </a:p>
          <a:p>
            <a:r>
              <a:rPr lang="en-US" sz="1200" dirty="0">
                <a:solidFill>
                  <a:schemeClr val="bg1"/>
                </a:solidFill>
                <a:latin typeface="Arial" panose="020B0604020202020204" pitchFamily="34" charset="0"/>
                <a:cs typeface="Arial" panose="020B0604020202020204" pitchFamily="34" charset="0"/>
              </a:rPr>
              <a:t>		margin-right: 50px;</a:t>
            </a:r>
          </a:p>
          <a:p>
            <a:r>
              <a:rPr lang="en-US" sz="1200" dirty="0">
                <a:solidFill>
                  <a:schemeClr val="bg1"/>
                </a:solidFill>
                <a:latin typeface="Arial" panose="020B0604020202020204" pitchFamily="34" charset="0"/>
                <a:cs typeface="Arial" panose="020B0604020202020204" pitchFamily="34" charset="0"/>
              </a:rPr>
              <a:t>	</a:t>
            </a:r>
            <a:r>
              <a:rPr lang="en-US" sz="1200" dirty="0" smtClean="0">
                <a:solidFill>
                  <a:schemeClr val="bg1"/>
                </a:solidFill>
                <a:latin typeface="Arial" panose="020B0604020202020204" pitchFamily="34" charset="0"/>
                <a:cs typeface="Arial" panose="020B0604020202020204" pitchFamily="34" charset="0"/>
              </a:rPr>
              <a:t>}</a:t>
            </a:r>
            <a:endParaRPr lang="en-US" sz="1200" dirty="0">
              <a:solidFill>
                <a:schemeClr val="bg1"/>
              </a:solidFill>
              <a:latin typeface="Arial" panose="020B0604020202020204" pitchFamily="34" charset="0"/>
              <a:cs typeface="Arial" panose="020B0604020202020204" pitchFamily="34" charset="0"/>
            </a:endParaRPr>
          </a:p>
          <a:p>
            <a:r>
              <a:rPr lang="en-US" sz="1200" dirty="0" smtClean="0">
                <a:solidFill>
                  <a:schemeClr val="bg1"/>
                </a:solidFill>
                <a:latin typeface="Arial" panose="020B0604020202020204" pitchFamily="34" charset="0"/>
                <a:cs typeface="Arial" panose="020B0604020202020204" pitchFamily="34" charset="0"/>
              </a:rPr>
              <a:t>      &lt;/</a:t>
            </a:r>
            <a:r>
              <a:rPr lang="en-US" sz="1200" dirty="0">
                <a:solidFill>
                  <a:schemeClr val="bg1"/>
                </a:solidFill>
                <a:latin typeface="Arial" panose="020B0604020202020204" pitchFamily="34" charset="0"/>
                <a:cs typeface="Arial" panose="020B0604020202020204" pitchFamily="34" charset="0"/>
              </a:rPr>
              <a:t>style&gt;</a:t>
            </a:r>
          </a:p>
          <a:p>
            <a:r>
              <a:rPr lang="en-US" sz="1200" dirty="0" smtClean="0">
                <a:solidFill>
                  <a:schemeClr val="bg1"/>
                </a:solidFill>
                <a:latin typeface="Arial" panose="020B0604020202020204" pitchFamily="34" charset="0"/>
                <a:cs typeface="Arial" panose="020B0604020202020204" pitchFamily="34" charset="0"/>
              </a:rPr>
              <a:t>&lt;</a:t>
            </a:r>
            <a:r>
              <a:rPr lang="en-US" sz="1200" dirty="0">
                <a:solidFill>
                  <a:schemeClr val="bg1"/>
                </a:solidFill>
                <a:latin typeface="Arial" panose="020B0604020202020204" pitchFamily="34" charset="0"/>
                <a:cs typeface="Arial" panose="020B0604020202020204" pitchFamily="34" charset="0"/>
              </a:rPr>
              <a:t>script </a:t>
            </a:r>
            <a:r>
              <a:rPr lang="en-US" sz="1200" dirty="0" err="1">
                <a:solidFill>
                  <a:schemeClr val="bg1"/>
                </a:solidFill>
                <a:latin typeface="Arial" panose="020B0604020202020204" pitchFamily="34" charset="0"/>
                <a:cs typeface="Arial" panose="020B0604020202020204" pitchFamily="34" charset="0"/>
              </a:rPr>
              <a:t>src</a:t>
            </a:r>
            <a:r>
              <a:rPr lang="en-US" sz="1200" dirty="0">
                <a:solidFill>
                  <a:schemeClr val="bg1"/>
                </a:solidFill>
                <a:latin typeface="Arial" panose="020B0604020202020204" pitchFamily="34" charset="0"/>
                <a:cs typeface="Arial" panose="020B0604020202020204" pitchFamily="34" charset="0"/>
              </a:rPr>
              <a:t>="jquery-1.11.0.min.js"&gt;&lt;/script&gt;</a:t>
            </a:r>
          </a:p>
          <a:p>
            <a:r>
              <a:rPr lang="en-US" sz="1200" dirty="0" smtClean="0">
                <a:solidFill>
                  <a:schemeClr val="bg1"/>
                </a:solidFill>
                <a:latin typeface="Arial" panose="020B0604020202020204" pitchFamily="34" charset="0"/>
                <a:cs typeface="Arial" panose="020B0604020202020204" pitchFamily="34" charset="0"/>
              </a:rPr>
              <a:t>&lt;</a:t>
            </a:r>
            <a:r>
              <a:rPr lang="en-US" sz="1200" dirty="0">
                <a:solidFill>
                  <a:schemeClr val="bg1"/>
                </a:solidFill>
                <a:latin typeface="Arial" panose="020B0604020202020204" pitchFamily="34" charset="0"/>
                <a:cs typeface="Arial" panose="020B0604020202020204" pitchFamily="34" charset="0"/>
              </a:rPr>
              <a:t>script </a:t>
            </a:r>
            <a:r>
              <a:rPr lang="en-US" sz="1200" dirty="0" err="1">
                <a:solidFill>
                  <a:schemeClr val="bg1"/>
                </a:solidFill>
                <a:latin typeface="Arial" panose="020B0604020202020204" pitchFamily="34" charset="0"/>
                <a:cs typeface="Arial" panose="020B0604020202020204" pitchFamily="34" charset="0"/>
              </a:rPr>
              <a:t>src</a:t>
            </a:r>
            <a:r>
              <a:rPr lang="en-US" sz="1200" dirty="0">
                <a:solidFill>
                  <a:schemeClr val="bg1"/>
                </a:solidFill>
                <a:latin typeface="Arial" panose="020B0604020202020204" pitchFamily="34" charset="0"/>
                <a:cs typeface="Arial" panose="020B0604020202020204" pitchFamily="34" charset="0"/>
              </a:rPr>
              <a:t>="size_basic.js"&gt;&lt;/script&gt;</a:t>
            </a:r>
          </a:p>
          <a:p>
            <a:r>
              <a:rPr lang="en-US" sz="1200" dirty="0" smtClean="0">
                <a:solidFill>
                  <a:schemeClr val="bg1"/>
                </a:solidFill>
                <a:latin typeface="Arial" panose="020B0604020202020204" pitchFamily="34" charset="0"/>
                <a:cs typeface="Arial" panose="020B0604020202020204" pitchFamily="34" charset="0"/>
              </a:rPr>
              <a:t>&lt;/</a:t>
            </a:r>
            <a:r>
              <a:rPr lang="en-US" sz="1200" dirty="0">
                <a:solidFill>
                  <a:schemeClr val="bg1"/>
                </a:solidFill>
                <a:latin typeface="Arial" panose="020B0604020202020204" pitchFamily="34" charset="0"/>
                <a:cs typeface="Arial" panose="020B0604020202020204" pitchFamily="34" charset="0"/>
              </a:rPr>
              <a:t>head&gt;</a:t>
            </a:r>
          </a:p>
          <a:p>
            <a:r>
              <a:rPr lang="en-US" sz="1200" dirty="0">
                <a:solidFill>
                  <a:schemeClr val="bg1"/>
                </a:solidFill>
                <a:latin typeface="Arial" panose="020B0604020202020204" pitchFamily="34" charset="0"/>
                <a:cs typeface="Arial" panose="020B0604020202020204" pitchFamily="34" charset="0"/>
              </a:rPr>
              <a:t>&lt;body&gt;</a:t>
            </a:r>
          </a:p>
          <a:p>
            <a:r>
              <a:rPr lang="en-US" sz="1200" dirty="0">
                <a:solidFill>
                  <a:schemeClr val="bg1"/>
                </a:solidFill>
                <a:latin typeface="Arial" panose="020B0604020202020204" pitchFamily="34" charset="0"/>
                <a:cs typeface="Arial" panose="020B0604020202020204" pitchFamily="34" charset="0"/>
              </a:rPr>
              <a:t>&lt;div id="</a:t>
            </a:r>
            <a:r>
              <a:rPr lang="en-US" sz="1200" dirty="0" err="1">
                <a:solidFill>
                  <a:schemeClr val="bg1"/>
                </a:solidFill>
                <a:latin typeface="Arial" panose="020B0604020202020204" pitchFamily="34" charset="0"/>
                <a:cs typeface="Arial" panose="020B0604020202020204" pitchFamily="34" charset="0"/>
              </a:rPr>
              <a:t>testbox</a:t>
            </a:r>
            <a:r>
              <a:rPr lang="en-US" sz="1200" dirty="0">
                <a:solidFill>
                  <a:schemeClr val="bg1"/>
                </a:solidFill>
                <a:latin typeface="Arial" panose="020B0604020202020204" pitchFamily="34" charset="0"/>
                <a:cs typeface="Arial" panose="020B0604020202020204" pitchFamily="34" charset="0"/>
              </a:rPr>
              <a:t>"&gt;</a:t>
            </a:r>
          </a:p>
          <a:p>
            <a:r>
              <a:rPr lang="en-US" sz="1200" dirty="0">
                <a:solidFill>
                  <a:schemeClr val="bg1"/>
                </a:solidFill>
                <a:latin typeface="Arial" panose="020B0604020202020204" pitchFamily="34" charset="0"/>
                <a:cs typeface="Arial" panose="020B0604020202020204" pitchFamily="34" charset="0"/>
              </a:rPr>
              <a:t>This is the content.</a:t>
            </a:r>
          </a:p>
          <a:p>
            <a:r>
              <a:rPr lang="en-US" sz="1200" dirty="0">
                <a:solidFill>
                  <a:schemeClr val="bg1"/>
                </a:solidFill>
                <a:latin typeface="Arial" panose="020B0604020202020204" pitchFamily="34" charset="0"/>
                <a:cs typeface="Arial" panose="020B0604020202020204" pitchFamily="34" charset="0"/>
              </a:rPr>
              <a:t>&lt;/div&gt;</a:t>
            </a:r>
          </a:p>
          <a:p>
            <a:r>
              <a:rPr lang="en-US" sz="1200" dirty="0">
                <a:solidFill>
                  <a:schemeClr val="bg1"/>
                </a:solidFill>
                <a:latin typeface="Arial" panose="020B0604020202020204" pitchFamily="34" charset="0"/>
                <a:cs typeface="Arial" panose="020B0604020202020204" pitchFamily="34" charset="0"/>
              </a:rPr>
              <a:t>&lt;div id="bottom"&gt;&lt;/div&gt;   </a:t>
            </a:r>
          </a:p>
          <a:p>
            <a:r>
              <a:rPr lang="en-US" sz="1200" dirty="0">
                <a:solidFill>
                  <a:schemeClr val="bg1"/>
                </a:solidFill>
                <a:latin typeface="Arial" panose="020B0604020202020204" pitchFamily="34" charset="0"/>
                <a:cs typeface="Arial" panose="020B0604020202020204" pitchFamily="34" charset="0"/>
              </a:rPr>
              <a:t>&lt;/body&gt;</a:t>
            </a:r>
          </a:p>
          <a:p>
            <a:r>
              <a:rPr lang="en-US" sz="1200" dirty="0">
                <a:solidFill>
                  <a:schemeClr val="bg1"/>
                </a:solidFill>
                <a:latin typeface="Arial" panose="020B0604020202020204" pitchFamily="34" charset="0"/>
                <a:cs typeface="Arial" panose="020B0604020202020204" pitchFamily="34" charset="0"/>
              </a:rPr>
              <a:t>&lt;/html&gt;</a:t>
            </a:r>
            <a:endParaRPr lang="en-US" sz="1200" dirty="0">
              <a:solidFill>
                <a:schemeClr val="bg1"/>
              </a:solidFill>
              <a:latin typeface="Arial" panose="020B0604020202020204" pitchFamily="34" charset="0"/>
            </a:endParaRPr>
          </a:p>
        </p:txBody>
      </p:sp>
    </p:spTree>
    <p:extLst>
      <p:ext uri="{BB962C8B-B14F-4D97-AF65-F5344CB8AC3E}">
        <p14:creationId xmlns:p14="http://schemas.microsoft.com/office/powerpoint/2010/main" val="398643028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7203"/>
            <a:ext cx="8382000" cy="664797"/>
          </a:xfrm>
        </p:spPr>
        <p:txBody>
          <a:bodyPr/>
          <a:lstStyle/>
          <a:p>
            <a:r>
              <a:rPr lang="en-US" dirty="0" smtClean="0"/>
              <a:t>Code Example (size methods)</a:t>
            </a:r>
            <a:endParaRPr lang="en-US" dirty="0"/>
          </a:p>
        </p:txBody>
      </p:sp>
      <p:sp>
        <p:nvSpPr>
          <p:cNvPr id="3" name="Text Placeholder 2"/>
          <p:cNvSpPr>
            <a:spLocks noGrp="1"/>
          </p:cNvSpPr>
          <p:nvPr>
            <p:ph type="body" sz="quarter" idx="10"/>
          </p:nvPr>
        </p:nvSpPr>
        <p:spPr>
          <a:xfrm>
            <a:off x="5181600" y="1143000"/>
            <a:ext cx="3581400" cy="4739759"/>
          </a:xfrm>
        </p:spPr>
        <p:txBody>
          <a:bodyPr/>
          <a:lstStyle/>
          <a:p>
            <a:r>
              <a:rPr lang="en-US" sz="2800" dirty="0" smtClean="0"/>
              <a:t>This jQuery code obtains the width, height, </a:t>
            </a:r>
            <a:r>
              <a:rPr lang="en-US" sz="2800" dirty="0" err="1" smtClean="0"/>
              <a:t>innerWidth</a:t>
            </a:r>
            <a:r>
              <a:rPr lang="en-US" sz="2800" dirty="0" smtClean="0"/>
              <a:t>, </a:t>
            </a:r>
            <a:r>
              <a:rPr lang="en-US" sz="2800" dirty="0" err="1" smtClean="0"/>
              <a:t>innerHeight</a:t>
            </a:r>
            <a:r>
              <a:rPr lang="en-US" sz="2800" dirty="0" smtClean="0"/>
              <a:t>, </a:t>
            </a:r>
            <a:r>
              <a:rPr lang="en-US" sz="2800" dirty="0" err="1" smtClean="0"/>
              <a:t>outerWidth</a:t>
            </a:r>
            <a:r>
              <a:rPr lang="en-US" sz="2800" dirty="0" smtClean="0"/>
              <a:t>, and </a:t>
            </a:r>
            <a:r>
              <a:rPr lang="en-US" sz="2800" dirty="0" err="1" smtClean="0"/>
              <a:t>outerHeight</a:t>
            </a:r>
            <a:r>
              <a:rPr lang="en-US" sz="2800" dirty="0" smtClean="0"/>
              <a:t> of the element with an id of "</a:t>
            </a:r>
            <a:r>
              <a:rPr lang="en-US" sz="2800" dirty="0" err="1" smtClean="0"/>
              <a:t>testbox</a:t>
            </a:r>
            <a:r>
              <a:rPr lang="en-US" sz="2800" dirty="0" smtClean="0"/>
              <a:t>".</a:t>
            </a:r>
          </a:p>
          <a:p>
            <a:r>
              <a:rPr lang="en-US" sz="2800" dirty="0" smtClean="0"/>
              <a:t>It then appends these values after the div element with an id of "bottom".</a:t>
            </a:r>
            <a:endParaRPr lang="en-US" sz="2800" dirty="0"/>
          </a:p>
        </p:txBody>
      </p:sp>
      <p:sp>
        <p:nvSpPr>
          <p:cNvPr id="4" name="TextBox 3"/>
          <p:cNvSpPr txBox="1"/>
          <p:nvPr/>
        </p:nvSpPr>
        <p:spPr>
          <a:xfrm>
            <a:off x="457200" y="1828800"/>
            <a:ext cx="4343400" cy="3046988"/>
          </a:xfrm>
          <a:prstGeom prst="rect">
            <a:avLst/>
          </a:prstGeom>
          <a:solidFill>
            <a:schemeClr val="tx1"/>
          </a:solid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$(document).ready(function(){</a:t>
            </a:r>
          </a:p>
          <a:p>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var</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eWidth</a:t>
            </a:r>
            <a:r>
              <a:rPr lang="en-US" sz="1200" dirty="0">
                <a:solidFill>
                  <a:schemeClr val="bg1"/>
                </a:solidFill>
                <a:latin typeface="Arial" panose="020B0604020202020204" pitchFamily="34" charset="0"/>
                <a:cs typeface="Arial" panose="020B0604020202020204" pitchFamily="34" charset="0"/>
              </a:rPr>
              <a:t> = $("#</a:t>
            </a:r>
            <a:r>
              <a:rPr lang="en-US" sz="1200" dirty="0" err="1">
                <a:solidFill>
                  <a:schemeClr val="bg1"/>
                </a:solidFill>
                <a:latin typeface="Arial" panose="020B0604020202020204" pitchFamily="34" charset="0"/>
                <a:cs typeface="Arial" panose="020B0604020202020204" pitchFamily="34" charset="0"/>
              </a:rPr>
              <a:t>testbox</a:t>
            </a:r>
            <a:r>
              <a:rPr lang="en-US" sz="1200" dirty="0">
                <a:solidFill>
                  <a:schemeClr val="bg1"/>
                </a:solidFill>
                <a:latin typeface="Arial" panose="020B0604020202020204" pitchFamily="34" charset="0"/>
                <a:cs typeface="Arial" panose="020B0604020202020204" pitchFamily="34" charset="0"/>
              </a:rPr>
              <a:t>").width();</a:t>
            </a:r>
          </a:p>
          <a:p>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var</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eHeight</a:t>
            </a:r>
            <a:r>
              <a:rPr lang="en-US" sz="1200" dirty="0">
                <a:solidFill>
                  <a:schemeClr val="bg1"/>
                </a:solidFill>
                <a:latin typeface="Arial" panose="020B0604020202020204" pitchFamily="34" charset="0"/>
                <a:cs typeface="Arial" panose="020B0604020202020204" pitchFamily="34" charset="0"/>
              </a:rPr>
              <a:t> = $("#</a:t>
            </a:r>
            <a:r>
              <a:rPr lang="en-US" sz="1200" dirty="0" err="1">
                <a:solidFill>
                  <a:schemeClr val="bg1"/>
                </a:solidFill>
                <a:latin typeface="Arial" panose="020B0604020202020204" pitchFamily="34" charset="0"/>
                <a:cs typeface="Arial" panose="020B0604020202020204" pitchFamily="34" charset="0"/>
              </a:rPr>
              <a:t>testbox</a:t>
            </a:r>
            <a:r>
              <a:rPr lang="en-US" sz="1200" dirty="0">
                <a:solidFill>
                  <a:schemeClr val="bg1"/>
                </a:solidFill>
                <a:latin typeface="Arial" panose="020B0604020202020204" pitchFamily="34" charset="0"/>
                <a:cs typeface="Arial" panose="020B0604020202020204" pitchFamily="34" charset="0"/>
              </a:rPr>
              <a:t>").height();</a:t>
            </a:r>
          </a:p>
          <a:p>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var</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eInnerWidth</a:t>
            </a:r>
            <a:r>
              <a:rPr lang="en-US" sz="1200" dirty="0">
                <a:solidFill>
                  <a:schemeClr val="bg1"/>
                </a:solidFill>
                <a:latin typeface="Arial" panose="020B0604020202020204" pitchFamily="34" charset="0"/>
                <a:cs typeface="Arial" panose="020B0604020202020204" pitchFamily="34" charset="0"/>
              </a:rPr>
              <a:t> = $("#</a:t>
            </a:r>
            <a:r>
              <a:rPr lang="en-US" sz="1200" dirty="0" err="1">
                <a:solidFill>
                  <a:schemeClr val="bg1"/>
                </a:solidFill>
                <a:latin typeface="Arial" panose="020B0604020202020204" pitchFamily="34" charset="0"/>
                <a:cs typeface="Arial" panose="020B0604020202020204" pitchFamily="34" charset="0"/>
              </a:rPr>
              <a:t>testbox</a:t>
            </a:r>
            <a:r>
              <a:rPr lang="en-US" sz="1200" dirty="0">
                <a:solidFill>
                  <a:schemeClr val="bg1"/>
                </a:solidFill>
                <a:latin typeface="Arial" panose="020B0604020202020204" pitchFamily="34" charset="0"/>
                <a:cs typeface="Arial" panose="020B0604020202020204" pitchFamily="34" charset="0"/>
              </a:rPr>
              <a:t>").</a:t>
            </a:r>
            <a:r>
              <a:rPr lang="en-US" sz="1200" dirty="0" err="1">
                <a:solidFill>
                  <a:schemeClr val="bg1"/>
                </a:solidFill>
                <a:latin typeface="Arial" panose="020B0604020202020204" pitchFamily="34" charset="0"/>
                <a:cs typeface="Arial" panose="020B0604020202020204" pitchFamily="34" charset="0"/>
              </a:rPr>
              <a:t>innerWidth</a:t>
            </a:r>
            <a:r>
              <a:rPr lang="en-US" sz="1200" dirty="0">
                <a:solidFill>
                  <a:schemeClr val="bg1"/>
                </a:solidFill>
                <a:latin typeface="Arial" panose="020B0604020202020204" pitchFamily="34" charset="0"/>
                <a:cs typeface="Arial" panose="020B0604020202020204" pitchFamily="34" charset="0"/>
              </a:rPr>
              <a:t>();</a:t>
            </a:r>
          </a:p>
          <a:p>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var</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eInnerHeight</a:t>
            </a:r>
            <a:r>
              <a:rPr lang="en-US" sz="1200" dirty="0">
                <a:solidFill>
                  <a:schemeClr val="bg1"/>
                </a:solidFill>
                <a:latin typeface="Arial" panose="020B0604020202020204" pitchFamily="34" charset="0"/>
                <a:cs typeface="Arial" panose="020B0604020202020204" pitchFamily="34" charset="0"/>
              </a:rPr>
              <a:t> = $("#</a:t>
            </a:r>
            <a:r>
              <a:rPr lang="en-US" sz="1200" dirty="0" err="1">
                <a:solidFill>
                  <a:schemeClr val="bg1"/>
                </a:solidFill>
                <a:latin typeface="Arial" panose="020B0604020202020204" pitchFamily="34" charset="0"/>
                <a:cs typeface="Arial" panose="020B0604020202020204" pitchFamily="34" charset="0"/>
              </a:rPr>
              <a:t>testbox</a:t>
            </a:r>
            <a:r>
              <a:rPr lang="en-US" sz="1200" dirty="0">
                <a:solidFill>
                  <a:schemeClr val="bg1"/>
                </a:solidFill>
                <a:latin typeface="Arial" panose="020B0604020202020204" pitchFamily="34" charset="0"/>
                <a:cs typeface="Arial" panose="020B0604020202020204" pitchFamily="34" charset="0"/>
              </a:rPr>
              <a:t>").</a:t>
            </a:r>
            <a:r>
              <a:rPr lang="en-US" sz="1200" dirty="0" err="1">
                <a:solidFill>
                  <a:schemeClr val="bg1"/>
                </a:solidFill>
                <a:latin typeface="Arial" panose="020B0604020202020204" pitchFamily="34" charset="0"/>
                <a:cs typeface="Arial" panose="020B0604020202020204" pitchFamily="34" charset="0"/>
              </a:rPr>
              <a:t>innerHeight</a:t>
            </a:r>
            <a:r>
              <a:rPr lang="en-US" sz="1200" dirty="0">
                <a:solidFill>
                  <a:schemeClr val="bg1"/>
                </a:solidFill>
                <a:latin typeface="Arial" panose="020B0604020202020204" pitchFamily="34" charset="0"/>
                <a:cs typeface="Arial" panose="020B0604020202020204" pitchFamily="34" charset="0"/>
              </a:rPr>
              <a:t>();</a:t>
            </a:r>
          </a:p>
          <a:p>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var</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eOuterWidth</a:t>
            </a:r>
            <a:r>
              <a:rPr lang="en-US" sz="1200" dirty="0">
                <a:solidFill>
                  <a:schemeClr val="bg1"/>
                </a:solidFill>
                <a:latin typeface="Arial" panose="020B0604020202020204" pitchFamily="34" charset="0"/>
                <a:cs typeface="Arial" panose="020B0604020202020204" pitchFamily="34" charset="0"/>
              </a:rPr>
              <a:t> = $("#</a:t>
            </a:r>
            <a:r>
              <a:rPr lang="en-US" sz="1200" dirty="0" err="1">
                <a:solidFill>
                  <a:schemeClr val="bg1"/>
                </a:solidFill>
                <a:latin typeface="Arial" panose="020B0604020202020204" pitchFamily="34" charset="0"/>
                <a:cs typeface="Arial" panose="020B0604020202020204" pitchFamily="34" charset="0"/>
              </a:rPr>
              <a:t>testbox</a:t>
            </a:r>
            <a:r>
              <a:rPr lang="en-US" sz="1200" dirty="0">
                <a:solidFill>
                  <a:schemeClr val="bg1"/>
                </a:solidFill>
                <a:latin typeface="Arial" panose="020B0604020202020204" pitchFamily="34" charset="0"/>
                <a:cs typeface="Arial" panose="020B0604020202020204" pitchFamily="34" charset="0"/>
              </a:rPr>
              <a:t>").</a:t>
            </a:r>
            <a:r>
              <a:rPr lang="en-US" sz="1200" dirty="0" err="1">
                <a:solidFill>
                  <a:schemeClr val="bg1"/>
                </a:solidFill>
                <a:latin typeface="Arial" panose="020B0604020202020204" pitchFamily="34" charset="0"/>
                <a:cs typeface="Arial" panose="020B0604020202020204" pitchFamily="34" charset="0"/>
              </a:rPr>
              <a:t>outerWidth</a:t>
            </a:r>
            <a:r>
              <a:rPr lang="en-US" sz="1200" dirty="0">
                <a:solidFill>
                  <a:schemeClr val="bg1"/>
                </a:solidFill>
                <a:latin typeface="Arial" panose="020B0604020202020204" pitchFamily="34" charset="0"/>
                <a:cs typeface="Arial" panose="020B0604020202020204" pitchFamily="34" charset="0"/>
              </a:rPr>
              <a:t>();</a:t>
            </a:r>
          </a:p>
          <a:p>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var</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eOuterHeight</a:t>
            </a:r>
            <a:r>
              <a:rPr lang="en-US" sz="1200" dirty="0">
                <a:solidFill>
                  <a:schemeClr val="bg1"/>
                </a:solidFill>
                <a:latin typeface="Arial" panose="020B0604020202020204" pitchFamily="34" charset="0"/>
                <a:cs typeface="Arial" panose="020B0604020202020204" pitchFamily="34" charset="0"/>
              </a:rPr>
              <a:t> = $("#</a:t>
            </a:r>
            <a:r>
              <a:rPr lang="en-US" sz="1200" dirty="0" err="1">
                <a:solidFill>
                  <a:schemeClr val="bg1"/>
                </a:solidFill>
                <a:latin typeface="Arial" panose="020B0604020202020204" pitchFamily="34" charset="0"/>
                <a:cs typeface="Arial" panose="020B0604020202020204" pitchFamily="34" charset="0"/>
              </a:rPr>
              <a:t>testbox</a:t>
            </a:r>
            <a:r>
              <a:rPr lang="en-US" sz="1200" dirty="0">
                <a:solidFill>
                  <a:schemeClr val="bg1"/>
                </a:solidFill>
                <a:latin typeface="Arial" panose="020B0604020202020204" pitchFamily="34" charset="0"/>
                <a:cs typeface="Arial" panose="020B0604020202020204" pitchFamily="34" charset="0"/>
              </a:rPr>
              <a:t>").</a:t>
            </a:r>
            <a:r>
              <a:rPr lang="en-US" sz="1200" dirty="0" err="1">
                <a:solidFill>
                  <a:schemeClr val="bg1"/>
                </a:solidFill>
                <a:latin typeface="Arial" panose="020B0604020202020204" pitchFamily="34" charset="0"/>
                <a:cs typeface="Arial" panose="020B0604020202020204" pitchFamily="34" charset="0"/>
              </a:rPr>
              <a:t>outerHeight</a:t>
            </a:r>
            <a:r>
              <a:rPr lang="en-US" sz="1200" dirty="0">
                <a:solidFill>
                  <a:schemeClr val="bg1"/>
                </a:solidFill>
                <a:latin typeface="Arial" panose="020B0604020202020204" pitchFamily="34" charset="0"/>
                <a:cs typeface="Arial" panose="020B0604020202020204" pitchFamily="34" charset="0"/>
              </a:rPr>
              <a:t>();</a:t>
            </a:r>
          </a:p>
          <a:p>
            <a:r>
              <a:rPr lang="en-US" sz="1200" dirty="0">
                <a:solidFill>
                  <a:schemeClr val="bg1"/>
                </a:solidFill>
                <a:latin typeface="Arial" panose="020B0604020202020204" pitchFamily="34" charset="0"/>
                <a:cs typeface="Arial" panose="020B0604020202020204" pitchFamily="34" charset="0"/>
              </a:rPr>
              <a:t>		</a:t>
            </a:r>
          </a:p>
          <a:p>
            <a:r>
              <a:rPr lang="en-US" sz="1200" dirty="0">
                <a:solidFill>
                  <a:schemeClr val="bg1"/>
                </a:solidFill>
                <a:latin typeface="Arial" panose="020B0604020202020204" pitchFamily="34" charset="0"/>
                <a:cs typeface="Arial" panose="020B0604020202020204" pitchFamily="34" charset="0"/>
              </a:rPr>
              <a:t>	$("#bottom").append(</a:t>
            </a:r>
            <a:r>
              <a:rPr lang="en-US" sz="1200" dirty="0" err="1">
                <a:solidFill>
                  <a:schemeClr val="bg1"/>
                </a:solidFill>
                <a:latin typeface="Arial" panose="020B0604020202020204" pitchFamily="34" charset="0"/>
                <a:cs typeface="Arial" panose="020B0604020202020204" pitchFamily="34" charset="0"/>
              </a:rPr>
              <a:t>eWidth</a:t>
            </a:r>
            <a:r>
              <a:rPr lang="en-US" sz="1200" dirty="0">
                <a:solidFill>
                  <a:schemeClr val="bg1"/>
                </a:solidFill>
                <a:latin typeface="Arial" panose="020B0604020202020204" pitchFamily="34" charset="0"/>
                <a:cs typeface="Arial" panose="020B0604020202020204" pitchFamily="34" charset="0"/>
              </a:rPr>
              <a:t> + "&lt;</a:t>
            </a:r>
            <a:r>
              <a:rPr lang="en-US" sz="1200" dirty="0" err="1">
                <a:solidFill>
                  <a:schemeClr val="bg1"/>
                </a:solidFill>
                <a:latin typeface="Arial" panose="020B0604020202020204" pitchFamily="34" charset="0"/>
                <a:cs typeface="Arial" panose="020B0604020202020204" pitchFamily="34" charset="0"/>
              </a:rPr>
              <a:t>br</a:t>
            </a:r>
            <a:r>
              <a:rPr lang="en-US" sz="1200" dirty="0">
                <a:solidFill>
                  <a:schemeClr val="bg1"/>
                </a:solidFill>
                <a:latin typeface="Arial" panose="020B0604020202020204" pitchFamily="34" charset="0"/>
                <a:cs typeface="Arial" panose="020B0604020202020204" pitchFamily="34" charset="0"/>
              </a:rPr>
              <a:t>&gt;");</a:t>
            </a:r>
          </a:p>
          <a:p>
            <a:r>
              <a:rPr lang="en-US" sz="1200" dirty="0">
                <a:solidFill>
                  <a:schemeClr val="bg1"/>
                </a:solidFill>
                <a:latin typeface="Arial" panose="020B0604020202020204" pitchFamily="34" charset="0"/>
                <a:cs typeface="Arial" panose="020B0604020202020204" pitchFamily="34" charset="0"/>
              </a:rPr>
              <a:t>	$("#bottom").append(</a:t>
            </a:r>
            <a:r>
              <a:rPr lang="en-US" sz="1200" dirty="0" err="1">
                <a:solidFill>
                  <a:schemeClr val="bg1"/>
                </a:solidFill>
                <a:latin typeface="Arial" panose="020B0604020202020204" pitchFamily="34" charset="0"/>
                <a:cs typeface="Arial" panose="020B0604020202020204" pitchFamily="34" charset="0"/>
              </a:rPr>
              <a:t>eHeight</a:t>
            </a:r>
            <a:r>
              <a:rPr lang="en-US" sz="1200" dirty="0">
                <a:solidFill>
                  <a:schemeClr val="bg1"/>
                </a:solidFill>
                <a:latin typeface="Arial" panose="020B0604020202020204" pitchFamily="34" charset="0"/>
                <a:cs typeface="Arial" panose="020B0604020202020204" pitchFamily="34" charset="0"/>
              </a:rPr>
              <a:t> + "&lt;</a:t>
            </a:r>
            <a:r>
              <a:rPr lang="en-US" sz="1200" dirty="0" err="1">
                <a:solidFill>
                  <a:schemeClr val="bg1"/>
                </a:solidFill>
                <a:latin typeface="Arial" panose="020B0604020202020204" pitchFamily="34" charset="0"/>
                <a:cs typeface="Arial" panose="020B0604020202020204" pitchFamily="34" charset="0"/>
              </a:rPr>
              <a:t>br</a:t>
            </a:r>
            <a:r>
              <a:rPr lang="en-US" sz="1200" dirty="0">
                <a:solidFill>
                  <a:schemeClr val="bg1"/>
                </a:solidFill>
                <a:latin typeface="Arial" panose="020B0604020202020204" pitchFamily="34" charset="0"/>
                <a:cs typeface="Arial" panose="020B0604020202020204" pitchFamily="34" charset="0"/>
              </a:rPr>
              <a:t>&gt;");</a:t>
            </a:r>
          </a:p>
          <a:p>
            <a:r>
              <a:rPr lang="en-US" sz="1200" dirty="0">
                <a:solidFill>
                  <a:schemeClr val="bg1"/>
                </a:solidFill>
                <a:latin typeface="Arial" panose="020B0604020202020204" pitchFamily="34" charset="0"/>
                <a:cs typeface="Arial" panose="020B0604020202020204" pitchFamily="34" charset="0"/>
              </a:rPr>
              <a:t>	$("#bottom").append(</a:t>
            </a:r>
            <a:r>
              <a:rPr lang="en-US" sz="1200" dirty="0" err="1">
                <a:solidFill>
                  <a:schemeClr val="bg1"/>
                </a:solidFill>
                <a:latin typeface="Arial" panose="020B0604020202020204" pitchFamily="34" charset="0"/>
                <a:cs typeface="Arial" panose="020B0604020202020204" pitchFamily="34" charset="0"/>
              </a:rPr>
              <a:t>eInnerWidth</a:t>
            </a:r>
            <a:r>
              <a:rPr lang="en-US" sz="1200" dirty="0">
                <a:solidFill>
                  <a:schemeClr val="bg1"/>
                </a:solidFill>
                <a:latin typeface="Arial" panose="020B0604020202020204" pitchFamily="34" charset="0"/>
                <a:cs typeface="Arial" panose="020B0604020202020204" pitchFamily="34" charset="0"/>
              </a:rPr>
              <a:t> + "&lt;</a:t>
            </a:r>
            <a:r>
              <a:rPr lang="en-US" sz="1200" dirty="0" err="1">
                <a:solidFill>
                  <a:schemeClr val="bg1"/>
                </a:solidFill>
                <a:latin typeface="Arial" panose="020B0604020202020204" pitchFamily="34" charset="0"/>
                <a:cs typeface="Arial" panose="020B0604020202020204" pitchFamily="34" charset="0"/>
              </a:rPr>
              <a:t>br</a:t>
            </a:r>
            <a:r>
              <a:rPr lang="en-US" sz="1200" dirty="0">
                <a:solidFill>
                  <a:schemeClr val="bg1"/>
                </a:solidFill>
                <a:latin typeface="Arial" panose="020B0604020202020204" pitchFamily="34" charset="0"/>
                <a:cs typeface="Arial" panose="020B0604020202020204" pitchFamily="34" charset="0"/>
              </a:rPr>
              <a:t>&gt;");</a:t>
            </a:r>
          </a:p>
          <a:p>
            <a:r>
              <a:rPr lang="en-US" sz="1200" dirty="0">
                <a:solidFill>
                  <a:schemeClr val="bg1"/>
                </a:solidFill>
                <a:latin typeface="Arial" panose="020B0604020202020204" pitchFamily="34" charset="0"/>
                <a:cs typeface="Arial" panose="020B0604020202020204" pitchFamily="34" charset="0"/>
              </a:rPr>
              <a:t>	$("#bottom").append(</a:t>
            </a:r>
            <a:r>
              <a:rPr lang="en-US" sz="1200" dirty="0" err="1">
                <a:solidFill>
                  <a:schemeClr val="bg1"/>
                </a:solidFill>
                <a:latin typeface="Arial" panose="020B0604020202020204" pitchFamily="34" charset="0"/>
                <a:cs typeface="Arial" panose="020B0604020202020204" pitchFamily="34" charset="0"/>
              </a:rPr>
              <a:t>eInnerHeight</a:t>
            </a:r>
            <a:r>
              <a:rPr lang="en-US" sz="1200" dirty="0">
                <a:solidFill>
                  <a:schemeClr val="bg1"/>
                </a:solidFill>
                <a:latin typeface="Arial" panose="020B0604020202020204" pitchFamily="34" charset="0"/>
                <a:cs typeface="Arial" panose="020B0604020202020204" pitchFamily="34" charset="0"/>
              </a:rPr>
              <a:t> + "&lt;</a:t>
            </a:r>
            <a:r>
              <a:rPr lang="en-US" sz="1200" dirty="0" err="1">
                <a:solidFill>
                  <a:schemeClr val="bg1"/>
                </a:solidFill>
                <a:latin typeface="Arial" panose="020B0604020202020204" pitchFamily="34" charset="0"/>
                <a:cs typeface="Arial" panose="020B0604020202020204" pitchFamily="34" charset="0"/>
              </a:rPr>
              <a:t>br</a:t>
            </a:r>
            <a:r>
              <a:rPr lang="en-US" sz="1200" dirty="0">
                <a:solidFill>
                  <a:schemeClr val="bg1"/>
                </a:solidFill>
                <a:latin typeface="Arial" panose="020B0604020202020204" pitchFamily="34" charset="0"/>
                <a:cs typeface="Arial" panose="020B0604020202020204" pitchFamily="34" charset="0"/>
              </a:rPr>
              <a:t>&gt;");</a:t>
            </a:r>
          </a:p>
          <a:p>
            <a:r>
              <a:rPr lang="en-US" sz="1200" dirty="0">
                <a:solidFill>
                  <a:schemeClr val="bg1"/>
                </a:solidFill>
                <a:latin typeface="Arial" panose="020B0604020202020204" pitchFamily="34" charset="0"/>
                <a:cs typeface="Arial" panose="020B0604020202020204" pitchFamily="34" charset="0"/>
              </a:rPr>
              <a:t>	$("#bottom").append(</a:t>
            </a:r>
            <a:r>
              <a:rPr lang="en-US" sz="1200" dirty="0" err="1">
                <a:solidFill>
                  <a:schemeClr val="bg1"/>
                </a:solidFill>
                <a:latin typeface="Arial" panose="020B0604020202020204" pitchFamily="34" charset="0"/>
                <a:cs typeface="Arial" panose="020B0604020202020204" pitchFamily="34" charset="0"/>
              </a:rPr>
              <a:t>eOuterWidth</a:t>
            </a:r>
            <a:r>
              <a:rPr lang="en-US" sz="1200" dirty="0">
                <a:solidFill>
                  <a:schemeClr val="bg1"/>
                </a:solidFill>
                <a:latin typeface="Arial" panose="020B0604020202020204" pitchFamily="34" charset="0"/>
                <a:cs typeface="Arial" panose="020B0604020202020204" pitchFamily="34" charset="0"/>
              </a:rPr>
              <a:t> + "&lt;</a:t>
            </a:r>
            <a:r>
              <a:rPr lang="en-US" sz="1200" dirty="0" err="1">
                <a:solidFill>
                  <a:schemeClr val="bg1"/>
                </a:solidFill>
                <a:latin typeface="Arial" panose="020B0604020202020204" pitchFamily="34" charset="0"/>
                <a:cs typeface="Arial" panose="020B0604020202020204" pitchFamily="34" charset="0"/>
              </a:rPr>
              <a:t>br</a:t>
            </a:r>
            <a:r>
              <a:rPr lang="en-US" sz="1200" dirty="0">
                <a:solidFill>
                  <a:schemeClr val="bg1"/>
                </a:solidFill>
                <a:latin typeface="Arial" panose="020B0604020202020204" pitchFamily="34" charset="0"/>
                <a:cs typeface="Arial" panose="020B0604020202020204" pitchFamily="34" charset="0"/>
              </a:rPr>
              <a:t>&gt;");</a:t>
            </a:r>
          </a:p>
          <a:p>
            <a:r>
              <a:rPr lang="en-US" sz="1200" dirty="0">
                <a:solidFill>
                  <a:schemeClr val="bg1"/>
                </a:solidFill>
                <a:latin typeface="Arial" panose="020B0604020202020204" pitchFamily="34" charset="0"/>
                <a:cs typeface="Arial" panose="020B0604020202020204" pitchFamily="34" charset="0"/>
              </a:rPr>
              <a:t>	$("#bottom").append(</a:t>
            </a:r>
            <a:r>
              <a:rPr lang="en-US" sz="1200" dirty="0" err="1">
                <a:solidFill>
                  <a:schemeClr val="bg1"/>
                </a:solidFill>
                <a:latin typeface="Arial" panose="020B0604020202020204" pitchFamily="34" charset="0"/>
                <a:cs typeface="Arial" panose="020B0604020202020204" pitchFamily="34" charset="0"/>
              </a:rPr>
              <a:t>eOuterHeight</a:t>
            </a:r>
            <a:r>
              <a:rPr lang="en-US" sz="1200" dirty="0">
                <a:solidFill>
                  <a:schemeClr val="bg1"/>
                </a:solidFill>
                <a:latin typeface="Arial" panose="020B0604020202020204" pitchFamily="34" charset="0"/>
                <a:cs typeface="Arial" panose="020B0604020202020204" pitchFamily="34" charset="0"/>
              </a:rPr>
              <a:t> + "&lt;</a:t>
            </a:r>
            <a:r>
              <a:rPr lang="en-US" sz="1200" dirty="0" err="1">
                <a:solidFill>
                  <a:schemeClr val="bg1"/>
                </a:solidFill>
                <a:latin typeface="Arial" panose="020B0604020202020204" pitchFamily="34" charset="0"/>
                <a:cs typeface="Arial" panose="020B0604020202020204" pitchFamily="34" charset="0"/>
              </a:rPr>
              <a:t>br</a:t>
            </a:r>
            <a:r>
              <a:rPr lang="en-US" sz="1200" dirty="0">
                <a:solidFill>
                  <a:schemeClr val="bg1"/>
                </a:solidFill>
                <a:latin typeface="Arial" panose="020B0604020202020204" pitchFamily="34" charset="0"/>
                <a:cs typeface="Arial" panose="020B0604020202020204" pitchFamily="34" charset="0"/>
              </a:rPr>
              <a:t>&gt;");</a:t>
            </a:r>
          </a:p>
          <a:p>
            <a:r>
              <a:rPr lang="en-US" sz="1200" dirty="0">
                <a:solidFill>
                  <a:schemeClr val="bg1"/>
                </a:solidFill>
                <a:latin typeface="Arial" panose="020B0604020202020204" pitchFamily="34" charset="0"/>
                <a:cs typeface="Arial" panose="020B0604020202020204" pitchFamily="34" charset="0"/>
              </a:rPr>
              <a:t>		</a:t>
            </a:r>
          </a:p>
          <a:p>
            <a:r>
              <a:rPr lang="en-US" sz="1200" dirty="0">
                <a:solidFill>
                  <a:schemeClr val="bg1"/>
                </a:solidFill>
                <a:latin typeface="Arial" panose="020B0604020202020204" pitchFamily="34" charset="0"/>
                <a:cs typeface="Arial" panose="020B0604020202020204" pitchFamily="34" charset="0"/>
              </a:rPr>
              <a:t>});</a:t>
            </a:r>
            <a:endParaRPr lang="en-US" sz="1200" dirty="0">
              <a:solidFill>
                <a:schemeClr val="bg1"/>
              </a:solidFill>
              <a:latin typeface="Arial" panose="020B0604020202020204" pitchFamily="34" charset="0"/>
            </a:endParaRPr>
          </a:p>
        </p:txBody>
      </p:sp>
    </p:spTree>
    <p:extLst>
      <p:ext uri="{BB962C8B-B14F-4D97-AF65-F5344CB8AC3E}">
        <p14:creationId xmlns:p14="http://schemas.microsoft.com/office/powerpoint/2010/main" val="275705338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7203"/>
            <a:ext cx="8382000" cy="664797"/>
          </a:xfrm>
        </p:spPr>
        <p:txBody>
          <a:bodyPr/>
          <a:lstStyle/>
          <a:p>
            <a:r>
              <a:rPr lang="en-US" dirty="0" smtClean="0"/>
              <a:t>Code Example (size methods)</a:t>
            </a:r>
            <a:endParaRPr lang="en-US" dirty="0"/>
          </a:p>
        </p:txBody>
      </p:sp>
      <p:sp>
        <p:nvSpPr>
          <p:cNvPr id="3" name="Text Placeholder 2"/>
          <p:cNvSpPr>
            <a:spLocks noGrp="1"/>
          </p:cNvSpPr>
          <p:nvPr>
            <p:ph type="body" sz="quarter" idx="10"/>
          </p:nvPr>
        </p:nvSpPr>
        <p:spPr>
          <a:xfrm>
            <a:off x="304800" y="5486400"/>
            <a:ext cx="8458200" cy="861774"/>
          </a:xfrm>
        </p:spPr>
        <p:txBody>
          <a:bodyPr/>
          <a:lstStyle/>
          <a:p>
            <a:r>
              <a:rPr lang="en-US" sz="2800" dirty="0" smtClean="0"/>
              <a:t>This is the resulting rendered web page.</a:t>
            </a:r>
          </a:p>
          <a:p>
            <a:r>
              <a:rPr lang="en-US" sz="2800" dirty="0" smtClean="0"/>
              <a:t>Note the indicated values</a:t>
            </a:r>
            <a:endParaRPr lang="en-US" sz="2800" dirty="0"/>
          </a:p>
        </p:txBody>
      </p:sp>
      <p:pic>
        <p:nvPicPr>
          <p:cNvPr id="5" name="Picture 4"/>
          <p:cNvPicPr>
            <a:picLocks noChangeAspect="1"/>
          </p:cNvPicPr>
          <p:nvPr/>
        </p:nvPicPr>
        <p:blipFill>
          <a:blip r:embed="rId2"/>
          <a:stretch>
            <a:fillRect/>
          </a:stretch>
        </p:blipFill>
        <p:spPr>
          <a:xfrm>
            <a:off x="1447800" y="838200"/>
            <a:ext cx="5352585" cy="4114800"/>
          </a:xfrm>
          <a:prstGeom prst="rect">
            <a:avLst/>
          </a:prstGeom>
        </p:spPr>
      </p:pic>
    </p:spTree>
    <p:extLst>
      <p:ext uri="{BB962C8B-B14F-4D97-AF65-F5344CB8AC3E}">
        <p14:creationId xmlns:p14="http://schemas.microsoft.com/office/powerpoint/2010/main" val="425886063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Methods</a:t>
            </a:r>
            <a:endParaRPr lang="en-US" dirty="0"/>
          </a:p>
        </p:txBody>
      </p:sp>
      <p:sp>
        <p:nvSpPr>
          <p:cNvPr id="3" name="Text Placeholder 2"/>
          <p:cNvSpPr>
            <a:spLocks noGrp="1"/>
          </p:cNvSpPr>
          <p:nvPr>
            <p:ph type="body" sz="quarter" idx="10"/>
          </p:nvPr>
        </p:nvSpPr>
        <p:spPr>
          <a:xfrm>
            <a:off x="371139" y="1828800"/>
            <a:ext cx="8382000" cy="1975926"/>
          </a:xfrm>
        </p:spPr>
        <p:txBody>
          <a:bodyPr/>
          <a:lstStyle/>
          <a:p>
            <a:r>
              <a:rPr lang="en-US" sz="2800" dirty="0" smtClean="0"/>
              <a:t>The jQuery library has two methods </a:t>
            </a:r>
            <a:r>
              <a:rPr lang="en-US" sz="2800" dirty="0" smtClean="0"/>
              <a:t>used </a:t>
            </a:r>
            <a:r>
              <a:rPr lang="en-US" sz="2800" dirty="0" smtClean="0"/>
              <a:t>for setting or getting the position of an HTML element. These methods are:</a:t>
            </a:r>
          </a:p>
          <a:p>
            <a:pPr lvl="1"/>
            <a:r>
              <a:rPr lang="en-US" sz="2400" dirty="0" smtClean="0"/>
              <a:t>offset()</a:t>
            </a:r>
          </a:p>
          <a:p>
            <a:pPr lvl="1"/>
            <a:r>
              <a:rPr lang="en-US" sz="2400" dirty="0" smtClean="0"/>
              <a:t>position()</a:t>
            </a:r>
          </a:p>
        </p:txBody>
      </p:sp>
    </p:spTree>
    <p:extLst>
      <p:ext uri="{BB962C8B-B14F-4D97-AF65-F5344CB8AC3E}">
        <p14:creationId xmlns:p14="http://schemas.microsoft.com/office/powerpoint/2010/main" val="117512816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offset() Method</a:t>
            </a:r>
            <a:endParaRPr lang="en-US" dirty="0"/>
          </a:p>
        </p:txBody>
      </p:sp>
      <p:sp>
        <p:nvSpPr>
          <p:cNvPr id="3" name="Text Placeholder 2"/>
          <p:cNvSpPr>
            <a:spLocks noGrp="1"/>
          </p:cNvSpPr>
          <p:nvPr>
            <p:ph type="body" sz="quarter" idx="10"/>
          </p:nvPr>
        </p:nvSpPr>
        <p:spPr>
          <a:xfrm>
            <a:off x="381000" y="1143000"/>
            <a:ext cx="8382000" cy="2514599"/>
          </a:xfrm>
        </p:spPr>
        <p:txBody>
          <a:bodyPr/>
          <a:lstStyle/>
          <a:p>
            <a:r>
              <a:rPr lang="en-US" sz="2800" dirty="0" smtClean="0"/>
              <a:t>The offset() method allows you to get or set the left and top coordinates of an HTML element with coordinates (0,0) being the top left corner of the web page.</a:t>
            </a:r>
          </a:p>
          <a:p>
            <a:r>
              <a:rPr lang="en-US" sz="2800" dirty="0" smtClean="0"/>
              <a:t>When getting an offset, the method returns an object with two properties (left and top).</a:t>
            </a:r>
          </a:p>
          <a:p>
            <a:pPr marL="0" indent="0">
              <a:buNone/>
            </a:pPr>
            <a:endParaRPr lang="en-US" sz="2800" dirty="0" smtClean="0"/>
          </a:p>
          <a:p>
            <a:pPr marL="0" indent="0">
              <a:buNone/>
            </a:pPr>
            <a:endParaRPr lang="en-US" sz="2400" dirty="0" smtClean="0"/>
          </a:p>
        </p:txBody>
      </p:sp>
      <p:sp>
        <p:nvSpPr>
          <p:cNvPr id="4" name="TextBox 3"/>
          <p:cNvSpPr txBox="1"/>
          <p:nvPr/>
        </p:nvSpPr>
        <p:spPr>
          <a:xfrm>
            <a:off x="838200" y="4038600"/>
            <a:ext cx="4114800" cy="646331"/>
          </a:xfrm>
          <a:prstGeom prst="rect">
            <a:avLst/>
          </a:prstGeom>
          <a:solidFill>
            <a:schemeClr val="tx1"/>
          </a:solidFill>
        </p:spPr>
        <p:txBody>
          <a:bodyPr wrap="square" rtlCol="0">
            <a:spAutoFit/>
          </a:bodyPr>
          <a:lstStyle/>
          <a:p>
            <a:r>
              <a:rPr lang="en-US" dirty="0" err="1" smtClean="0">
                <a:solidFill>
                  <a:schemeClr val="bg1"/>
                </a:solidFill>
                <a:latin typeface="Arial" panose="020B0604020202020204" pitchFamily="34" charset="0"/>
                <a:cs typeface="Arial" panose="020B0604020202020204" pitchFamily="34" charset="0"/>
              </a:rPr>
              <a:t>var</a:t>
            </a:r>
            <a:r>
              <a:rPr lang="en-US" dirty="0" smtClean="0">
                <a:solidFill>
                  <a:schemeClr val="bg1"/>
                </a:solidFill>
                <a:latin typeface="Arial" panose="020B0604020202020204" pitchFamily="34" charset="0"/>
                <a:cs typeface="Arial" panose="020B0604020202020204" pitchFamily="34" charset="0"/>
              </a:rPr>
              <a:t> 0Set = $("#</a:t>
            </a:r>
            <a:r>
              <a:rPr lang="en-US" dirty="0" err="1" smtClean="0">
                <a:solidFill>
                  <a:schemeClr val="bg1"/>
                </a:solidFill>
                <a:latin typeface="Arial" panose="020B0604020202020204" pitchFamily="34" charset="0"/>
                <a:cs typeface="Arial" panose="020B0604020202020204" pitchFamily="34" charset="0"/>
              </a:rPr>
              <a:t>disclamer</a:t>
            </a:r>
            <a:r>
              <a:rPr lang="en-US" dirty="0" smtClean="0">
                <a:solidFill>
                  <a:schemeClr val="bg1"/>
                </a:solidFill>
                <a:latin typeface="Arial" panose="020B0604020202020204" pitchFamily="34" charset="0"/>
                <a:cs typeface="Arial" panose="020B0604020202020204" pitchFamily="34" charset="0"/>
              </a:rPr>
              <a:t>").offset();</a:t>
            </a:r>
          </a:p>
          <a:p>
            <a:endParaRPr lang="en-US" dirty="0">
              <a:solidFill>
                <a:schemeClr val="bg1"/>
              </a:solidFill>
              <a:latin typeface="Arial" panose="020B0604020202020204" pitchFamily="34" charset="0"/>
            </a:endParaRPr>
          </a:p>
        </p:txBody>
      </p:sp>
      <p:sp>
        <p:nvSpPr>
          <p:cNvPr id="5" name="TextBox 4"/>
          <p:cNvSpPr txBox="1"/>
          <p:nvPr/>
        </p:nvSpPr>
        <p:spPr>
          <a:xfrm>
            <a:off x="3505200" y="5334000"/>
            <a:ext cx="4495800" cy="923330"/>
          </a:xfrm>
          <a:prstGeom prst="rect">
            <a:avLst/>
          </a:prstGeom>
          <a:noFill/>
        </p:spPr>
        <p:txBody>
          <a:bodyPr wrap="square" rtlCol="0">
            <a:spAutoFit/>
          </a:bodyPr>
          <a:lstStyle/>
          <a:p>
            <a:r>
              <a:rPr lang="en-US" dirty="0" err="1" smtClean="0"/>
              <a:t>oSet.left</a:t>
            </a:r>
            <a:r>
              <a:rPr lang="en-US" dirty="0" smtClean="0"/>
              <a:t> will equal the left coordinate of the element with an id of "disclaimer and </a:t>
            </a:r>
            <a:r>
              <a:rPr lang="en-US" dirty="0" err="1" smtClean="0"/>
              <a:t>oSet.top</a:t>
            </a:r>
            <a:r>
              <a:rPr lang="en-US" dirty="0" smtClean="0"/>
              <a:t> will equal the top coordinate. </a:t>
            </a:r>
            <a:endParaRPr lang="en-US" dirty="0"/>
          </a:p>
        </p:txBody>
      </p:sp>
      <p:cxnSp>
        <p:nvCxnSpPr>
          <p:cNvPr id="7" name="Straight Arrow Connector 6"/>
          <p:cNvCxnSpPr>
            <a:stCxn id="5" idx="1"/>
          </p:cNvCxnSpPr>
          <p:nvPr/>
        </p:nvCxnSpPr>
        <p:spPr>
          <a:xfrm flipH="1" flipV="1">
            <a:off x="2590800" y="4800600"/>
            <a:ext cx="914400" cy="995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18496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offset() Method cont.</a:t>
            </a:r>
            <a:endParaRPr lang="en-US" dirty="0"/>
          </a:p>
        </p:txBody>
      </p:sp>
      <p:sp>
        <p:nvSpPr>
          <p:cNvPr id="3" name="Text Placeholder 2"/>
          <p:cNvSpPr>
            <a:spLocks noGrp="1"/>
          </p:cNvSpPr>
          <p:nvPr>
            <p:ph type="body" sz="quarter" idx="10"/>
          </p:nvPr>
        </p:nvSpPr>
        <p:spPr>
          <a:xfrm>
            <a:off x="381000" y="1143001"/>
            <a:ext cx="8382000" cy="2431435"/>
          </a:xfrm>
        </p:spPr>
        <p:txBody>
          <a:bodyPr/>
          <a:lstStyle/>
          <a:p>
            <a:r>
              <a:rPr lang="en-US" sz="2800" dirty="0" smtClean="0"/>
              <a:t>When setting an offset, you send the left and top coordinates using Object Literal Notation. </a:t>
            </a:r>
            <a:r>
              <a:rPr lang="en-US" sz="2800" dirty="0"/>
              <a:t>Object Literals are pairs of properties and values enclosed with curly brackets.</a:t>
            </a:r>
            <a:endParaRPr lang="en-US" sz="2800" dirty="0" smtClean="0"/>
          </a:p>
          <a:p>
            <a:pPr marL="0" indent="0">
              <a:buNone/>
            </a:pPr>
            <a:endParaRPr lang="en-US" sz="2800" dirty="0" smtClean="0"/>
          </a:p>
          <a:p>
            <a:pPr marL="0" indent="0">
              <a:buNone/>
            </a:pPr>
            <a:endParaRPr lang="en-US" sz="2400" dirty="0" smtClean="0"/>
          </a:p>
        </p:txBody>
      </p:sp>
      <p:sp>
        <p:nvSpPr>
          <p:cNvPr id="4" name="TextBox 3"/>
          <p:cNvSpPr txBox="1"/>
          <p:nvPr/>
        </p:nvSpPr>
        <p:spPr>
          <a:xfrm>
            <a:off x="876300" y="3381793"/>
            <a:ext cx="5257800" cy="646331"/>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disclamer</a:t>
            </a:r>
            <a:r>
              <a:rPr lang="en-US" dirty="0" smtClean="0">
                <a:solidFill>
                  <a:schemeClr val="bg1"/>
                </a:solidFill>
                <a:latin typeface="Arial" panose="020B0604020202020204" pitchFamily="34" charset="0"/>
                <a:cs typeface="Arial" panose="020B0604020202020204" pitchFamily="34" charset="0"/>
              </a:rPr>
              <a:t>").offset({left: 100, top: 200});</a:t>
            </a:r>
          </a:p>
          <a:p>
            <a:endParaRPr lang="en-US" dirty="0">
              <a:solidFill>
                <a:schemeClr val="bg1"/>
              </a:solidFill>
              <a:latin typeface="Arial" panose="020B0604020202020204" pitchFamily="34" charset="0"/>
            </a:endParaRPr>
          </a:p>
        </p:txBody>
      </p:sp>
      <p:sp>
        <p:nvSpPr>
          <p:cNvPr id="5" name="TextBox 4"/>
          <p:cNvSpPr txBox="1"/>
          <p:nvPr/>
        </p:nvSpPr>
        <p:spPr>
          <a:xfrm>
            <a:off x="3352800" y="4695632"/>
            <a:ext cx="4495800" cy="646331"/>
          </a:xfrm>
          <a:prstGeom prst="rect">
            <a:avLst/>
          </a:prstGeom>
          <a:noFill/>
        </p:spPr>
        <p:txBody>
          <a:bodyPr wrap="square" rtlCol="0">
            <a:spAutoFit/>
          </a:bodyPr>
          <a:lstStyle/>
          <a:p>
            <a:r>
              <a:rPr lang="en-US" dirty="0" smtClean="0"/>
              <a:t>This would set the top and left coordinates of the element with an id of "disclaimer". </a:t>
            </a:r>
            <a:endParaRPr lang="en-US" dirty="0"/>
          </a:p>
        </p:txBody>
      </p:sp>
      <p:cxnSp>
        <p:nvCxnSpPr>
          <p:cNvPr id="7" name="Straight Arrow Connector 6"/>
          <p:cNvCxnSpPr/>
          <p:nvPr/>
        </p:nvCxnSpPr>
        <p:spPr>
          <a:xfrm flipH="1" flipV="1">
            <a:off x="2362200" y="4162234"/>
            <a:ext cx="914400" cy="856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5818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Method</a:t>
            </a:r>
            <a:endParaRPr lang="en-US" dirty="0"/>
          </a:p>
        </p:txBody>
      </p:sp>
      <p:sp>
        <p:nvSpPr>
          <p:cNvPr id="3" name="Text Placeholder 2"/>
          <p:cNvSpPr>
            <a:spLocks noGrp="1"/>
          </p:cNvSpPr>
          <p:nvPr>
            <p:ph type="body" sz="quarter" idx="10"/>
          </p:nvPr>
        </p:nvSpPr>
        <p:spPr>
          <a:xfrm>
            <a:off x="352425" y="1524001"/>
            <a:ext cx="8382000" cy="4724400"/>
          </a:xfrm>
        </p:spPr>
        <p:txBody>
          <a:bodyPr/>
          <a:lstStyle/>
          <a:p>
            <a:r>
              <a:rPr lang="en-US" dirty="0" smtClean="0"/>
              <a:t>The </a:t>
            </a:r>
            <a:r>
              <a:rPr lang="en-US" dirty="0" err="1" smtClean="0"/>
              <a:t>css</a:t>
            </a:r>
            <a:r>
              <a:rPr lang="en-US" dirty="0" smtClean="0"/>
              <a:t>() method is used to either obtain or change the properties of an HTML element.</a:t>
            </a:r>
          </a:p>
          <a:p>
            <a:r>
              <a:rPr lang="en-US" dirty="0" smtClean="0"/>
              <a:t>Unlike the </a:t>
            </a:r>
            <a:r>
              <a:rPr lang="en-US" dirty="0" err="1" smtClean="0"/>
              <a:t>addClass</a:t>
            </a:r>
            <a:r>
              <a:rPr lang="en-US" dirty="0" smtClean="0"/>
              <a:t>() method, a preexisting class does not have to exist in order to change an elements properties.</a:t>
            </a:r>
          </a:p>
          <a:p>
            <a:r>
              <a:rPr lang="en-US" dirty="0" smtClean="0"/>
              <a:t>To get values, you pass it one string or an array literal.</a:t>
            </a:r>
          </a:p>
          <a:p>
            <a:r>
              <a:rPr lang="en-US" dirty="0" smtClean="0"/>
              <a:t>To set values, you pass it two strings or an object literal.</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96246357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Method</a:t>
            </a:r>
            <a:endParaRPr lang="en-US" dirty="0"/>
          </a:p>
        </p:txBody>
      </p:sp>
      <p:sp>
        <p:nvSpPr>
          <p:cNvPr id="3" name="Text Placeholder 2"/>
          <p:cNvSpPr>
            <a:spLocks noGrp="1"/>
          </p:cNvSpPr>
          <p:nvPr>
            <p:ph type="body" sz="quarter" idx="10"/>
          </p:nvPr>
        </p:nvSpPr>
        <p:spPr>
          <a:xfrm>
            <a:off x="371139" y="1828801"/>
            <a:ext cx="8382000" cy="2043636"/>
          </a:xfrm>
        </p:spPr>
        <p:txBody>
          <a:bodyPr/>
          <a:lstStyle/>
          <a:p>
            <a:r>
              <a:rPr lang="en-US" sz="2800" dirty="0" smtClean="0"/>
              <a:t>The position() method allows you to get </a:t>
            </a:r>
            <a:r>
              <a:rPr lang="en-US" sz="2800" dirty="0" smtClean="0"/>
              <a:t>the </a:t>
            </a:r>
            <a:r>
              <a:rPr lang="en-US" sz="2800" dirty="0" smtClean="0"/>
              <a:t>left and top coordinates of an HTML element with coordinates (0,0) being the top left corner of the parent element.</a:t>
            </a:r>
          </a:p>
          <a:p>
            <a:r>
              <a:rPr lang="en-US" sz="2800" dirty="0" smtClean="0"/>
              <a:t>The position() method </a:t>
            </a:r>
            <a:r>
              <a:rPr lang="en-US" sz="2800" dirty="0" smtClean="0"/>
              <a:t>cannot be used to set values.</a:t>
            </a:r>
            <a:endParaRPr lang="en-US" sz="2800" dirty="0" smtClean="0"/>
          </a:p>
          <a:p>
            <a:pPr marL="0" indent="0">
              <a:buNone/>
            </a:pPr>
            <a:endParaRPr lang="en-US" sz="2400" dirty="0" smtClean="0"/>
          </a:p>
        </p:txBody>
      </p:sp>
    </p:spTree>
    <p:extLst>
      <p:ext uri="{BB962C8B-B14F-4D97-AF65-F5344CB8AC3E}">
        <p14:creationId xmlns:p14="http://schemas.microsoft.com/office/powerpoint/2010/main" val="30544335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7203"/>
            <a:ext cx="8382000" cy="664797"/>
          </a:xfrm>
        </p:spPr>
        <p:txBody>
          <a:bodyPr/>
          <a:lstStyle/>
          <a:p>
            <a:r>
              <a:rPr lang="en-US" dirty="0" smtClean="0"/>
              <a:t>Code Example (position methods)</a:t>
            </a:r>
            <a:endParaRPr lang="en-US" dirty="0"/>
          </a:p>
        </p:txBody>
      </p:sp>
      <p:sp>
        <p:nvSpPr>
          <p:cNvPr id="3" name="Text Placeholder 2"/>
          <p:cNvSpPr>
            <a:spLocks noGrp="1"/>
          </p:cNvSpPr>
          <p:nvPr>
            <p:ph type="body" sz="quarter" idx="10"/>
          </p:nvPr>
        </p:nvSpPr>
        <p:spPr>
          <a:xfrm>
            <a:off x="5410200" y="1219200"/>
            <a:ext cx="3124200" cy="5127558"/>
          </a:xfrm>
        </p:spPr>
        <p:txBody>
          <a:bodyPr/>
          <a:lstStyle/>
          <a:p>
            <a:r>
              <a:rPr lang="en-US" sz="2800" dirty="0" smtClean="0"/>
              <a:t>This code shows a div element with n ids of "parent" and "child".</a:t>
            </a:r>
          </a:p>
          <a:p>
            <a:r>
              <a:rPr lang="en-US" sz="2800" dirty="0" smtClean="0"/>
              <a:t>The CSS formats the div elements with a width, height, border, and position. (Note: An absolute position is in reference to the parent element.)</a:t>
            </a:r>
            <a:endParaRPr lang="en-US" sz="2800" dirty="0"/>
          </a:p>
        </p:txBody>
      </p:sp>
      <p:sp>
        <p:nvSpPr>
          <p:cNvPr id="4" name="TextBox 3"/>
          <p:cNvSpPr txBox="1"/>
          <p:nvPr/>
        </p:nvSpPr>
        <p:spPr>
          <a:xfrm>
            <a:off x="381000" y="762000"/>
            <a:ext cx="4800600" cy="6001643"/>
          </a:xfrm>
          <a:prstGeom prst="rect">
            <a:avLst/>
          </a:prstGeom>
          <a:solidFill>
            <a:schemeClr val="tx1"/>
          </a:solid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&lt;!DOCTYPE html&gt;</a:t>
            </a:r>
          </a:p>
          <a:p>
            <a:r>
              <a:rPr lang="en-US" sz="1200" dirty="0">
                <a:solidFill>
                  <a:schemeClr val="bg1"/>
                </a:solidFill>
                <a:latin typeface="Arial" panose="020B0604020202020204" pitchFamily="34" charset="0"/>
                <a:cs typeface="Arial" panose="020B0604020202020204" pitchFamily="34" charset="0"/>
              </a:rPr>
              <a:t>&lt;html&gt;</a:t>
            </a:r>
          </a:p>
          <a:p>
            <a:r>
              <a:rPr lang="en-US" sz="1200" dirty="0">
                <a:solidFill>
                  <a:schemeClr val="bg1"/>
                </a:solidFill>
                <a:latin typeface="Arial" panose="020B0604020202020204" pitchFamily="34" charset="0"/>
                <a:cs typeface="Arial" panose="020B0604020202020204" pitchFamily="34" charset="0"/>
              </a:rPr>
              <a:t>&lt;head&gt;</a:t>
            </a:r>
          </a:p>
          <a:p>
            <a:r>
              <a:rPr lang="en-US" sz="1200" dirty="0">
                <a:solidFill>
                  <a:schemeClr val="bg1"/>
                </a:solidFill>
                <a:latin typeface="Arial" panose="020B0604020202020204" pitchFamily="34" charset="0"/>
                <a:cs typeface="Arial" panose="020B0604020202020204" pitchFamily="34" charset="0"/>
              </a:rPr>
              <a:t> </a:t>
            </a:r>
            <a:r>
              <a:rPr lang="en-US" sz="1200" dirty="0" smtClean="0">
                <a:solidFill>
                  <a:schemeClr val="bg1"/>
                </a:solidFill>
                <a:latin typeface="Arial" panose="020B0604020202020204" pitchFamily="34" charset="0"/>
                <a:cs typeface="Arial" panose="020B0604020202020204" pitchFamily="34" charset="0"/>
              </a:rPr>
              <a:t>&lt;meta </a:t>
            </a:r>
            <a:r>
              <a:rPr lang="en-US" sz="1200" dirty="0">
                <a:solidFill>
                  <a:schemeClr val="bg1"/>
                </a:solidFill>
                <a:latin typeface="Arial" panose="020B0604020202020204" pitchFamily="34" charset="0"/>
                <a:cs typeface="Arial" panose="020B0604020202020204" pitchFamily="34" charset="0"/>
              </a:rPr>
              <a:t>charset="utf-8"&gt;</a:t>
            </a:r>
          </a:p>
          <a:p>
            <a:r>
              <a:rPr lang="en-US" sz="1200" dirty="0">
                <a:solidFill>
                  <a:schemeClr val="bg1"/>
                </a:solidFill>
                <a:latin typeface="Arial" panose="020B0604020202020204" pitchFamily="34" charset="0"/>
                <a:cs typeface="Arial" panose="020B0604020202020204" pitchFamily="34" charset="0"/>
              </a:rPr>
              <a:t> </a:t>
            </a:r>
            <a:r>
              <a:rPr lang="en-US" sz="1200" dirty="0" smtClean="0">
                <a:solidFill>
                  <a:schemeClr val="bg1"/>
                </a:solidFill>
                <a:latin typeface="Arial" panose="020B0604020202020204" pitchFamily="34" charset="0"/>
                <a:cs typeface="Arial" panose="020B0604020202020204" pitchFamily="34" charset="0"/>
              </a:rPr>
              <a:t>&lt;</a:t>
            </a:r>
            <a:r>
              <a:rPr lang="en-US" sz="1200" dirty="0">
                <a:solidFill>
                  <a:schemeClr val="bg1"/>
                </a:solidFill>
                <a:latin typeface="Arial" panose="020B0604020202020204" pitchFamily="34" charset="0"/>
                <a:cs typeface="Arial" panose="020B0604020202020204" pitchFamily="34" charset="0"/>
              </a:rPr>
              <a:t>title&gt;Offset&lt;/title&gt;</a:t>
            </a:r>
          </a:p>
          <a:p>
            <a:r>
              <a:rPr lang="en-US" sz="1200" dirty="0" smtClean="0">
                <a:solidFill>
                  <a:schemeClr val="bg1"/>
                </a:solidFill>
                <a:latin typeface="Arial" panose="020B0604020202020204" pitchFamily="34" charset="0"/>
                <a:cs typeface="Arial" panose="020B0604020202020204" pitchFamily="34" charset="0"/>
              </a:rPr>
              <a:t>       &lt;</a:t>
            </a:r>
            <a:r>
              <a:rPr lang="en-US" sz="1200" dirty="0">
                <a:solidFill>
                  <a:schemeClr val="bg1"/>
                </a:solidFill>
                <a:latin typeface="Arial" panose="020B0604020202020204" pitchFamily="34" charset="0"/>
                <a:cs typeface="Arial" panose="020B0604020202020204" pitchFamily="34" charset="0"/>
              </a:rPr>
              <a:t>style&gt;</a:t>
            </a:r>
          </a:p>
          <a:p>
            <a:r>
              <a:rPr lang="en-US" sz="1200" dirty="0">
                <a:solidFill>
                  <a:schemeClr val="bg1"/>
                </a:solidFill>
                <a:latin typeface="Arial" panose="020B0604020202020204" pitchFamily="34" charset="0"/>
                <a:cs typeface="Arial" panose="020B0604020202020204" pitchFamily="34" charset="0"/>
              </a:rPr>
              <a:t>	</a:t>
            </a:r>
            <a:r>
              <a:rPr lang="en-US" sz="1200" dirty="0" smtClean="0">
                <a:solidFill>
                  <a:schemeClr val="bg1"/>
                </a:solidFill>
                <a:latin typeface="Arial" panose="020B0604020202020204" pitchFamily="34" charset="0"/>
                <a:cs typeface="Arial" panose="020B0604020202020204" pitchFamily="34" charset="0"/>
              </a:rPr>
              <a:t>#</a:t>
            </a:r>
            <a:r>
              <a:rPr lang="en-US" sz="1200" dirty="0">
                <a:solidFill>
                  <a:schemeClr val="bg1"/>
                </a:solidFill>
                <a:latin typeface="Arial" panose="020B0604020202020204" pitchFamily="34" charset="0"/>
                <a:cs typeface="Arial" panose="020B0604020202020204" pitchFamily="34" charset="0"/>
              </a:rPr>
              <a:t>parent{</a:t>
            </a:r>
          </a:p>
          <a:p>
            <a:r>
              <a:rPr lang="en-US" sz="1200" dirty="0">
                <a:solidFill>
                  <a:schemeClr val="bg1"/>
                </a:solidFill>
                <a:latin typeface="Arial" panose="020B0604020202020204" pitchFamily="34" charset="0"/>
                <a:cs typeface="Arial" panose="020B0604020202020204" pitchFamily="34" charset="0"/>
              </a:rPr>
              <a:t>		position: absolute; left:50px; top:50px;</a:t>
            </a:r>
          </a:p>
          <a:p>
            <a:r>
              <a:rPr lang="en-US" sz="1200" dirty="0">
                <a:solidFill>
                  <a:schemeClr val="bg1"/>
                </a:solidFill>
                <a:latin typeface="Arial" panose="020B0604020202020204" pitchFamily="34" charset="0"/>
                <a:cs typeface="Arial" panose="020B0604020202020204" pitchFamily="34" charset="0"/>
              </a:rPr>
              <a:t>		height: 600px;</a:t>
            </a:r>
          </a:p>
          <a:p>
            <a:r>
              <a:rPr lang="en-US" sz="1200" dirty="0">
                <a:solidFill>
                  <a:schemeClr val="bg1"/>
                </a:solidFill>
                <a:latin typeface="Arial" panose="020B0604020202020204" pitchFamily="34" charset="0"/>
                <a:cs typeface="Arial" panose="020B0604020202020204" pitchFamily="34" charset="0"/>
              </a:rPr>
              <a:t>		width: 800px;</a:t>
            </a:r>
          </a:p>
          <a:p>
            <a:r>
              <a:rPr lang="en-US" sz="1200" dirty="0">
                <a:solidFill>
                  <a:schemeClr val="bg1"/>
                </a:solidFill>
                <a:latin typeface="Arial" panose="020B0604020202020204" pitchFamily="34" charset="0"/>
                <a:cs typeface="Arial" panose="020B0604020202020204" pitchFamily="34" charset="0"/>
              </a:rPr>
              <a:t>		border: 1px solid #000000;</a:t>
            </a:r>
          </a:p>
          <a:p>
            <a:r>
              <a:rPr lang="en-US" sz="1200" dirty="0">
                <a:solidFill>
                  <a:schemeClr val="bg1"/>
                </a:solidFill>
                <a:latin typeface="Arial" panose="020B0604020202020204" pitchFamily="34" charset="0"/>
                <a:cs typeface="Arial" panose="020B0604020202020204" pitchFamily="34" charset="0"/>
              </a:rPr>
              <a:t>	</a:t>
            </a:r>
            <a:r>
              <a:rPr lang="en-US" sz="1200" dirty="0" smtClean="0">
                <a:solidFill>
                  <a:schemeClr val="bg1"/>
                </a:solidFill>
                <a:latin typeface="Arial" panose="020B0604020202020204" pitchFamily="34" charset="0"/>
                <a:cs typeface="Arial" panose="020B0604020202020204" pitchFamily="34" charset="0"/>
              </a:rPr>
              <a:t>}</a:t>
            </a:r>
            <a:endParaRPr lang="en-US" sz="1200" dirty="0">
              <a:solidFill>
                <a:schemeClr val="bg1"/>
              </a:solidFill>
              <a:latin typeface="Arial" panose="020B0604020202020204" pitchFamily="34" charset="0"/>
              <a:cs typeface="Arial" panose="020B0604020202020204" pitchFamily="34" charset="0"/>
            </a:endParaRPr>
          </a:p>
          <a:p>
            <a:r>
              <a:rPr lang="en-US" sz="1200" dirty="0">
                <a:solidFill>
                  <a:schemeClr val="bg1"/>
                </a:solidFill>
                <a:latin typeface="Arial" panose="020B0604020202020204" pitchFamily="34" charset="0"/>
                <a:cs typeface="Arial" panose="020B0604020202020204" pitchFamily="34" charset="0"/>
              </a:rPr>
              <a:t>	</a:t>
            </a:r>
            <a:r>
              <a:rPr lang="en-US" sz="1200" dirty="0" smtClean="0">
                <a:solidFill>
                  <a:schemeClr val="bg1"/>
                </a:solidFill>
                <a:latin typeface="Arial" panose="020B0604020202020204" pitchFamily="34" charset="0"/>
                <a:cs typeface="Arial" panose="020B0604020202020204" pitchFamily="34" charset="0"/>
              </a:rPr>
              <a:t>#</a:t>
            </a:r>
            <a:r>
              <a:rPr lang="en-US" sz="1200" dirty="0">
                <a:solidFill>
                  <a:schemeClr val="bg1"/>
                </a:solidFill>
                <a:latin typeface="Arial" panose="020B0604020202020204" pitchFamily="34" charset="0"/>
                <a:cs typeface="Arial" panose="020B0604020202020204" pitchFamily="34" charset="0"/>
              </a:rPr>
              <a:t>child{</a:t>
            </a:r>
          </a:p>
          <a:p>
            <a:r>
              <a:rPr lang="en-US" sz="1200" dirty="0">
                <a:solidFill>
                  <a:schemeClr val="bg1"/>
                </a:solidFill>
                <a:latin typeface="Arial" panose="020B0604020202020204" pitchFamily="34" charset="0"/>
                <a:cs typeface="Arial" panose="020B0604020202020204" pitchFamily="34" charset="0"/>
              </a:rPr>
              <a:t>	</a:t>
            </a:r>
            <a:r>
              <a:rPr lang="en-US" sz="1200" dirty="0" smtClean="0">
                <a:solidFill>
                  <a:schemeClr val="bg1"/>
                </a:solidFill>
                <a:latin typeface="Arial" panose="020B0604020202020204" pitchFamily="34" charset="0"/>
                <a:cs typeface="Arial" panose="020B0604020202020204" pitchFamily="34" charset="0"/>
              </a:rPr>
              <a:t>	position</a:t>
            </a:r>
            <a:r>
              <a:rPr lang="en-US" sz="1200" dirty="0">
                <a:solidFill>
                  <a:schemeClr val="bg1"/>
                </a:solidFill>
                <a:latin typeface="Arial" panose="020B0604020202020204" pitchFamily="34" charset="0"/>
                <a:cs typeface="Arial" panose="020B0604020202020204" pitchFamily="34" charset="0"/>
              </a:rPr>
              <a:t>: absolute; left:100px;  top:200px;</a:t>
            </a:r>
          </a:p>
          <a:p>
            <a:r>
              <a:rPr lang="en-US" sz="1200" dirty="0">
                <a:solidFill>
                  <a:schemeClr val="bg1"/>
                </a:solidFill>
                <a:latin typeface="Arial" panose="020B0604020202020204" pitchFamily="34" charset="0"/>
                <a:cs typeface="Arial" panose="020B0604020202020204" pitchFamily="34" charset="0"/>
              </a:rPr>
              <a:t>		</a:t>
            </a:r>
            <a:r>
              <a:rPr lang="en-US" sz="1200" dirty="0" smtClean="0">
                <a:solidFill>
                  <a:schemeClr val="bg1"/>
                </a:solidFill>
                <a:latin typeface="Arial" panose="020B0604020202020204" pitchFamily="34" charset="0"/>
                <a:cs typeface="Arial" panose="020B0604020202020204" pitchFamily="34" charset="0"/>
              </a:rPr>
              <a:t>height</a:t>
            </a:r>
            <a:r>
              <a:rPr lang="en-US" sz="1200" dirty="0">
                <a:solidFill>
                  <a:schemeClr val="bg1"/>
                </a:solidFill>
                <a:latin typeface="Arial" panose="020B0604020202020204" pitchFamily="34" charset="0"/>
                <a:cs typeface="Arial" panose="020B0604020202020204" pitchFamily="34" charset="0"/>
              </a:rPr>
              <a:t>: 300px;</a:t>
            </a:r>
          </a:p>
          <a:p>
            <a:r>
              <a:rPr lang="en-US" sz="1200" dirty="0">
                <a:solidFill>
                  <a:schemeClr val="bg1"/>
                </a:solidFill>
                <a:latin typeface="Arial" panose="020B0604020202020204" pitchFamily="34" charset="0"/>
                <a:cs typeface="Arial" panose="020B0604020202020204" pitchFamily="34" charset="0"/>
              </a:rPr>
              <a:t>		width: 400px;</a:t>
            </a:r>
          </a:p>
          <a:p>
            <a:r>
              <a:rPr lang="en-US" sz="1200" dirty="0">
                <a:solidFill>
                  <a:schemeClr val="bg1"/>
                </a:solidFill>
                <a:latin typeface="Arial" panose="020B0604020202020204" pitchFamily="34" charset="0"/>
                <a:cs typeface="Arial" panose="020B0604020202020204" pitchFamily="34" charset="0"/>
              </a:rPr>
              <a:t>		border: 5px solid #000000;</a:t>
            </a:r>
          </a:p>
          <a:p>
            <a:r>
              <a:rPr lang="en-US" sz="1200" dirty="0" smtClean="0">
                <a:solidFill>
                  <a:schemeClr val="bg1"/>
                </a:solidFill>
                <a:latin typeface="Arial" panose="020B0604020202020204" pitchFamily="34" charset="0"/>
                <a:cs typeface="Arial" panose="020B0604020202020204" pitchFamily="34" charset="0"/>
              </a:rPr>
              <a:t>       &lt;/</a:t>
            </a:r>
            <a:r>
              <a:rPr lang="en-US" sz="1200" dirty="0">
                <a:solidFill>
                  <a:schemeClr val="bg1"/>
                </a:solidFill>
                <a:latin typeface="Arial" panose="020B0604020202020204" pitchFamily="34" charset="0"/>
                <a:cs typeface="Arial" panose="020B0604020202020204" pitchFamily="34" charset="0"/>
              </a:rPr>
              <a:t>style&gt;</a:t>
            </a:r>
          </a:p>
          <a:p>
            <a:r>
              <a:rPr lang="en-US" sz="1200" dirty="0">
                <a:solidFill>
                  <a:schemeClr val="bg1"/>
                </a:solidFill>
                <a:latin typeface="Arial" panose="020B0604020202020204" pitchFamily="34" charset="0"/>
                <a:cs typeface="Arial" panose="020B0604020202020204" pitchFamily="34" charset="0"/>
              </a:rPr>
              <a:t> </a:t>
            </a:r>
            <a:r>
              <a:rPr lang="en-US" sz="1200" dirty="0" smtClean="0">
                <a:solidFill>
                  <a:schemeClr val="bg1"/>
                </a:solidFill>
                <a:latin typeface="Arial" panose="020B0604020202020204" pitchFamily="34" charset="0"/>
                <a:cs typeface="Arial" panose="020B0604020202020204" pitchFamily="34" charset="0"/>
              </a:rPr>
              <a:t>&lt;</a:t>
            </a:r>
            <a:r>
              <a:rPr lang="en-US" sz="1200" dirty="0">
                <a:solidFill>
                  <a:schemeClr val="bg1"/>
                </a:solidFill>
                <a:latin typeface="Arial" panose="020B0604020202020204" pitchFamily="34" charset="0"/>
                <a:cs typeface="Arial" panose="020B0604020202020204" pitchFamily="34" charset="0"/>
              </a:rPr>
              <a:t>script </a:t>
            </a:r>
            <a:r>
              <a:rPr lang="en-US" sz="1200" dirty="0" err="1">
                <a:solidFill>
                  <a:schemeClr val="bg1"/>
                </a:solidFill>
                <a:latin typeface="Arial" panose="020B0604020202020204" pitchFamily="34" charset="0"/>
                <a:cs typeface="Arial" panose="020B0604020202020204" pitchFamily="34" charset="0"/>
              </a:rPr>
              <a:t>src</a:t>
            </a:r>
            <a:r>
              <a:rPr lang="en-US" sz="1200" dirty="0">
                <a:solidFill>
                  <a:schemeClr val="bg1"/>
                </a:solidFill>
                <a:latin typeface="Arial" panose="020B0604020202020204" pitchFamily="34" charset="0"/>
                <a:cs typeface="Arial" panose="020B0604020202020204" pitchFamily="34" charset="0"/>
              </a:rPr>
              <a:t>="jquery-1.11.0.min.js"&gt;&lt;/script&gt;</a:t>
            </a:r>
          </a:p>
          <a:p>
            <a:r>
              <a:rPr lang="en-US" sz="1200" dirty="0">
                <a:solidFill>
                  <a:schemeClr val="bg1"/>
                </a:solidFill>
                <a:latin typeface="Arial" panose="020B0604020202020204" pitchFamily="34" charset="0"/>
                <a:cs typeface="Arial" panose="020B0604020202020204" pitchFamily="34" charset="0"/>
              </a:rPr>
              <a:t> </a:t>
            </a:r>
            <a:r>
              <a:rPr lang="en-US" sz="1200" dirty="0" smtClean="0">
                <a:solidFill>
                  <a:schemeClr val="bg1"/>
                </a:solidFill>
                <a:latin typeface="Arial" panose="020B0604020202020204" pitchFamily="34" charset="0"/>
                <a:cs typeface="Arial" panose="020B0604020202020204" pitchFamily="34" charset="0"/>
              </a:rPr>
              <a:t>&lt;</a:t>
            </a:r>
            <a:r>
              <a:rPr lang="en-US" sz="1200" dirty="0">
                <a:solidFill>
                  <a:schemeClr val="bg1"/>
                </a:solidFill>
                <a:latin typeface="Arial" panose="020B0604020202020204" pitchFamily="34" charset="0"/>
                <a:cs typeface="Arial" panose="020B0604020202020204" pitchFamily="34" charset="0"/>
              </a:rPr>
              <a:t>script </a:t>
            </a:r>
            <a:r>
              <a:rPr lang="en-US" sz="1200" dirty="0" err="1">
                <a:solidFill>
                  <a:schemeClr val="bg1"/>
                </a:solidFill>
                <a:latin typeface="Arial" panose="020B0604020202020204" pitchFamily="34" charset="0"/>
                <a:cs typeface="Arial" panose="020B0604020202020204" pitchFamily="34" charset="0"/>
              </a:rPr>
              <a:t>src</a:t>
            </a:r>
            <a:r>
              <a:rPr lang="en-US" sz="1200" dirty="0">
                <a:solidFill>
                  <a:schemeClr val="bg1"/>
                </a:solidFill>
                <a:latin typeface="Arial" panose="020B0604020202020204" pitchFamily="34" charset="0"/>
                <a:cs typeface="Arial" panose="020B0604020202020204" pitchFamily="34" charset="0"/>
              </a:rPr>
              <a:t>="offset.js"&gt;&lt;/script&gt;</a:t>
            </a:r>
          </a:p>
          <a:p>
            <a:r>
              <a:rPr lang="en-US" sz="1200" dirty="0" smtClean="0">
                <a:solidFill>
                  <a:schemeClr val="bg1"/>
                </a:solidFill>
                <a:latin typeface="Arial" panose="020B0604020202020204" pitchFamily="34" charset="0"/>
                <a:cs typeface="Arial" panose="020B0604020202020204" pitchFamily="34" charset="0"/>
              </a:rPr>
              <a:t>&lt;/</a:t>
            </a:r>
            <a:r>
              <a:rPr lang="en-US" sz="1200" dirty="0">
                <a:solidFill>
                  <a:schemeClr val="bg1"/>
                </a:solidFill>
                <a:latin typeface="Arial" panose="020B0604020202020204" pitchFamily="34" charset="0"/>
                <a:cs typeface="Arial" panose="020B0604020202020204" pitchFamily="34" charset="0"/>
              </a:rPr>
              <a:t>head&gt;</a:t>
            </a:r>
          </a:p>
          <a:p>
            <a:r>
              <a:rPr lang="en-US" sz="1200" dirty="0">
                <a:solidFill>
                  <a:schemeClr val="bg1"/>
                </a:solidFill>
                <a:latin typeface="Arial" panose="020B0604020202020204" pitchFamily="34" charset="0"/>
                <a:cs typeface="Arial" panose="020B0604020202020204" pitchFamily="34" charset="0"/>
              </a:rPr>
              <a:t>&lt;body&gt;</a:t>
            </a:r>
          </a:p>
          <a:p>
            <a:r>
              <a:rPr lang="en-US" sz="1200" dirty="0">
                <a:solidFill>
                  <a:schemeClr val="bg1"/>
                </a:solidFill>
                <a:latin typeface="Arial" panose="020B0604020202020204" pitchFamily="34" charset="0"/>
                <a:cs typeface="Arial" panose="020B0604020202020204" pitchFamily="34" charset="0"/>
              </a:rPr>
              <a:t>&lt;div id = "parent"&gt;</a:t>
            </a:r>
          </a:p>
          <a:p>
            <a:r>
              <a:rPr lang="en-US" sz="1200" dirty="0">
                <a:solidFill>
                  <a:schemeClr val="bg1"/>
                </a:solidFill>
                <a:latin typeface="Arial" panose="020B0604020202020204" pitchFamily="34" charset="0"/>
                <a:cs typeface="Arial" panose="020B0604020202020204" pitchFamily="34" charset="0"/>
              </a:rPr>
              <a:t>This is the parent.</a:t>
            </a:r>
          </a:p>
          <a:p>
            <a:r>
              <a:rPr lang="en-US" sz="1200" dirty="0">
                <a:solidFill>
                  <a:schemeClr val="bg1"/>
                </a:solidFill>
                <a:latin typeface="Arial" panose="020B0604020202020204" pitchFamily="34" charset="0"/>
                <a:cs typeface="Arial" panose="020B0604020202020204" pitchFamily="34" charset="0"/>
              </a:rPr>
              <a:t>&lt;div id="child"&gt;</a:t>
            </a:r>
          </a:p>
          <a:p>
            <a:r>
              <a:rPr lang="en-US" sz="1200" dirty="0">
                <a:solidFill>
                  <a:schemeClr val="bg1"/>
                </a:solidFill>
                <a:latin typeface="Arial" panose="020B0604020202020204" pitchFamily="34" charset="0"/>
                <a:cs typeface="Arial" panose="020B0604020202020204" pitchFamily="34" charset="0"/>
              </a:rPr>
              <a:t>This is the child.</a:t>
            </a:r>
          </a:p>
          <a:p>
            <a:r>
              <a:rPr lang="en-US" sz="1200" dirty="0">
                <a:solidFill>
                  <a:schemeClr val="bg1"/>
                </a:solidFill>
                <a:latin typeface="Arial" panose="020B0604020202020204" pitchFamily="34" charset="0"/>
                <a:cs typeface="Arial" panose="020B0604020202020204" pitchFamily="34" charset="0"/>
              </a:rPr>
              <a:t>&lt;/div&gt;</a:t>
            </a:r>
          </a:p>
          <a:p>
            <a:r>
              <a:rPr lang="en-US" sz="1200" dirty="0">
                <a:solidFill>
                  <a:schemeClr val="bg1"/>
                </a:solidFill>
                <a:latin typeface="Arial" panose="020B0604020202020204" pitchFamily="34" charset="0"/>
                <a:cs typeface="Arial" panose="020B0604020202020204" pitchFamily="34" charset="0"/>
              </a:rPr>
              <a:t>&lt;/div&gt;</a:t>
            </a:r>
          </a:p>
          <a:p>
            <a:r>
              <a:rPr lang="en-US" sz="1200" dirty="0">
                <a:solidFill>
                  <a:schemeClr val="bg1"/>
                </a:solidFill>
                <a:latin typeface="Arial" panose="020B0604020202020204" pitchFamily="34" charset="0"/>
                <a:cs typeface="Arial" panose="020B0604020202020204" pitchFamily="34" charset="0"/>
              </a:rPr>
              <a:t>&lt;div id="bottom"&gt;</a:t>
            </a:r>
          </a:p>
          <a:p>
            <a:r>
              <a:rPr lang="en-US" sz="1200" dirty="0">
                <a:solidFill>
                  <a:schemeClr val="bg1"/>
                </a:solidFill>
                <a:latin typeface="Arial" panose="020B0604020202020204" pitchFamily="34" charset="0"/>
                <a:cs typeface="Arial" panose="020B0604020202020204" pitchFamily="34" charset="0"/>
              </a:rPr>
              <a:t>&lt;/div&gt;   </a:t>
            </a:r>
          </a:p>
          <a:p>
            <a:r>
              <a:rPr lang="en-US" sz="1200" dirty="0">
                <a:solidFill>
                  <a:schemeClr val="bg1"/>
                </a:solidFill>
                <a:latin typeface="Arial" panose="020B0604020202020204" pitchFamily="34" charset="0"/>
                <a:cs typeface="Arial" panose="020B0604020202020204" pitchFamily="34" charset="0"/>
              </a:rPr>
              <a:t>&lt;/body&gt;</a:t>
            </a:r>
          </a:p>
          <a:p>
            <a:r>
              <a:rPr lang="en-US" sz="1200" dirty="0">
                <a:solidFill>
                  <a:schemeClr val="bg1"/>
                </a:solidFill>
                <a:latin typeface="Arial" panose="020B0604020202020204" pitchFamily="34" charset="0"/>
                <a:cs typeface="Arial" panose="020B0604020202020204" pitchFamily="34" charset="0"/>
              </a:rPr>
              <a:t>&lt;/html&gt;</a:t>
            </a:r>
            <a:endParaRPr lang="en-US" sz="1200" dirty="0">
              <a:solidFill>
                <a:schemeClr val="bg1"/>
              </a:solidFill>
              <a:latin typeface="Arial" panose="020B0604020202020204" pitchFamily="34" charset="0"/>
            </a:endParaRPr>
          </a:p>
        </p:txBody>
      </p:sp>
    </p:spTree>
    <p:extLst>
      <p:ext uri="{BB962C8B-B14F-4D97-AF65-F5344CB8AC3E}">
        <p14:creationId xmlns:p14="http://schemas.microsoft.com/office/powerpoint/2010/main" val="399271388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7203"/>
            <a:ext cx="8382000" cy="664797"/>
          </a:xfrm>
        </p:spPr>
        <p:txBody>
          <a:bodyPr/>
          <a:lstStyle/>
          <a:p>
            <a:r>
              <a:rPr lang="en-US" dirty="0" smtClean="0"/>
              <a:t>Code Example (size methods)</a:t>
            </a:r>
            <a:endParaRPr lang="en-US" dirty="0"/>
          </a:p>
        </p:txBody>
      </p:sp>
      <p:sp>
        <p:nvSpPr>
          <p:cNvPr id="3" name="Text Placeholder 2"/>
          <p:cNvSpPr>
            <a:spLocks noGrp="1"/>
          </p:cNvSpPr>
          <p:nvPr>
            <p:ph type="body" sz="quarter" idx="10"/>
          </p:nvPr>
        </p:nvSpPr>
        <p:spPr>
          <a:xfrm>
            <a:off x="5181600" y="1143000"/>
            <a:ext cx="3581400" cy="3576364"/>
          </a:xfrm>
        </p:spPr>
        <p:txBody>
          <a:bodyPr/>
          <a:lstStyle/>
          <a:p>
            <a:r>
              <a:rPr lang="en-US" sz="2800" dirty="0" smtClean="0"/>
              <a:t>This jQuery code obtains the offset and position of the element with an id of "child".</a:t>
            </a:r>
          </a:p>
          <a:p>
            <a:r>
              <a:rPr lang="en-US" sz="2800" dirty="0" smtClean="0"/>
              <a:t>It then appends these values after the div element with an id of "bottom".</a:t>
            </a:r>
            <a:endParaRPr lang="en-US" sz="2800" dirty="0"/>
          </a:p>
        </p:txBody>
      </p:sp>
      <p:sp>
        <p:nvSpPr>
          <p:cNvPr id="4" name="TextBox 3"/>
          <p:cNvSpPr txBox="1"/>
          <p:nvPr/>
        </p:nvSpPr>
        <p:spPr>
          <a:xfrm>
            <a:off x="457200" y="1828800"/>
            <a:ext cx="4343400" cy="2308324"/>
          </a:xfrm>
          <a:prstGeom prst="rect">
            <a:avLst/>
          </a:prstGeom>
          <a:solidFill>
            <a:schemeClr val="tx1"/>
          </a:solid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$(document).ready(function(){</a:t>
            </a:r>
          </a:p>
          <a:p>
            <a:r>
              <a:rPr lang="en-US" sz="1200" dirty="0">
                <a:solidFill>
                  <a:schemeClr val="bg1"/>
                </a:solidFill>
                <a:latin typeface="Arial" panose="020B0604020202020204" pitchFamily="34" charset="0"/>
                <a:cs typeface="Arial" panose="020B0604020202020204" pitchFamily="34" charset="0"/>
              </a:rPr>
              <a:t>	</a:t>
            </a:r>
          </a:p>
          <a:p>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var</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eOffset</a:t>
            </a:r>
            <a:r>
              <a:rPr lang="en-US" sz="1200" dirty="0">
                <a:solidFill>
                  <a:schemeClr val="bg1"/>
                </a:solidFill>
                <a:latin typeface="Arial" panose="020B0604020202020204" pitchFamily="34" charset="0"/>
                <a:cs typeface="Arial" panose="020B0604020202020204" pitchFamily="34" charset="0"/>
              </a:rPr>
              <a:t> = $("#child").offset();</a:t>
            </a:r>
          </a:p>
          <a:p>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var</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ePosition</a:t>
            </a:r>
            <a:r>
              <a:rPr lang="en-US" sz="1200" dirty="0">
                <a:solidFill>
                  <a:schemeClr val="bg1"/>
                </a:solidFill>
                <a:latin typeface="Arial" panose="020B0604020202020204" pitchFamily="34" charset="0"/>
                <a:cs typeface="Arial" panose="020B0604020202020204" pitchFamily="34" charset="0"/>
              </a:rPr>
              <a:t> = $("#child").position();</a:t>
            </a:r>
          </a:p>
          <a:p>
            <a:r>
              <a:rPr lang="en-US" sz="1200" dirty="0">
                <a:solidFill>
                  <a:schemeClr val="bg1"/>
                </a:solidFill>
                <a:latin typeface="Arial" panose="020B0604020202020204" pitchFamily="34" charset="0"/>
                <a:cs typeface="Arial" panose="020B0604020202020204" pitchFamily="34" charset="0"/>
              </a:rPr>
              <a:t>	</a:t>
            </a:r>
          </a:p>
          <a:p>
            <a:r>
              <a:rPr lang="en-US" sz="1200" dirty="0">
                <a:solidFill>
                  <a:schemeClr val="bg1"/>
                </a:solidFill>
                <a:latin typeface="Arial" panose="020B0604020202020204" pitchFamily="34" charset="0"/>
                <a:cs typeface="Arial" panose="020B0604020202020204" pitchFamily="34" charset="0"/>
              </a:rPr>
              <a:t>	</a:t>
            </a:r>
          </a:p>
          <a:p>
            <a:r>
              <a:rPr lang="en-US" sz="1200" dirty="0">
                <a:solidFill>
                  <a:schemeClr val="bg1"/>
                </a:solidFill>
                <a:latin typeface="Arial" panose="020B0604020202020204" pitchFamily="34" charset="0"/>
                <a:cs typeface="Arial" panose="020B0604020202020204" pitchFamily="34" charset="0"/>
              </a:rPr>
              <a:t>	$("#bottom").append(</a:t>
            </a:r>
            <a:r>
              <a:rPr lang="en-US" sz="1200" dirty="0" err="1">
                <a:solidFill>
                  <a:schemeClr val="bg1"/>
                </a:solidFill>
                <a:latin typeface="Arial" panose="020B0604020202020204" pitchFamily="34" charset="0"/>
                <a:cs typeface="Arial" panose="020B0604020202020204" pitchFamily="34" charset="0"/>
              </a:rPr>
              <a:t>eOffset.left</a:t>
            </a:r>
            <a:r>
              <a:rPr lang="en-US" sz="1200" dirty="0">
                <a:solidFill>
                  <a:schemeClr val="bg1"/>
                </a:solidFill>
                <a:latin typeface="Arial" panose="020B0604020202020204" pitchFamily="34" charset="0"/>
                <a:cs typeface="Arial" panose="020B0604020202020204" pitchFamily="34" charset="0"/>
              </a:rPr>
              <a:t> + "&lt;</a:t>
            </a:r>
            <a:r>
              <a:rPr lang="en-US" sz="1200" dirty="0" err="1">
                <a:solidFill>
                  <a:schemeClr val="bg1"/>
                </a:solidFill>
                <a:latin typeface="Arial" panose="020B0604020202020204" pitchFamily="34" charset="0"/>
                <a:cs typeface="Arial" panose="020B0604020202020204" pitchFamily="34" charset="0"/>
              </a:rPr>
              <a:t>br</a:t>
            </a:r>
            <a:r>
              <a:rPr lang="en-US" sz="1200" dirty="0">
                <a:solidFill>
                  <a:schemeClr val="bg1"/>
                </a:solidFill>
                <a:latin typeface="Arial" panose="020B0604020202020204" pitchFamily="34" charset="0"/>
                <a:cs typeface="Arial" panose="020B0604020202020204" pitchFamily="34" charset="0"/>
              </a:rPr>
              <a:t>&gt;");</a:t>
            </a:r>
          </a:p>
          <a:p>
            <a:r>
              <a:rPr lang="en-US" sz="1200" dirty="0">
                <a:solidFill>
                  <a:schemeClr val="bg1"/>
                </a:solidFill>
                <a:latin typeface="Arial" panose="020B0604020202020204" pitchFamily="34" charset="0"/>
                <a:cs typeface="Arial" panose="020B0604020202020204" pitchFamily="34" charset="0"/>
              </a:rPr>
              <a:t>	$("#bottom").append(</a:t>
            </a:r>
            <a:r>
              <a:rPr lang="en-US" sz="1200" dirty="0" err="1">
                <a:solidFill>
                  <a:schemeClr val="bg1"/>
                </a:solidFill>
                <a:latin typeface="Arial" panose="020B0604020202020204" pitchFamily="34" charset="0"/>
                <a:cs typeface="Arial" panose="020B0604020202020204" pitchFamily="34" charset="0"/>
              </a:rPr>
              <a:t>eOffset.top</a:t>
            </a:r>
            <a:r>
              <a:rPr lang="en-US" sz="1200" dirty="0">
                <a:solidFill>
                  <a:schemeClr val="bg1"/>
                </a:solidFill>
                <a:latin typeface="Arial" panose="020B0604020202020204" pitchFamily="34" charset="0"/>
                <a:cs typeface="Arial" panose="020B0604020202020204" pitchFamily="34" charset="0"/>
              </a:rPr>
              <a:t> + "&lt;</a:t>
            </a:r>
            <a:r>
              <a:rPr lang="en-US" sz="1200" dirty="0" err="1">
                <a:solidFill>
                  <a:schemeClr val="bg1"/>
                </a:solidFill>
                <a:latin typeface="Arial" panose="020B0604020202020204" pitchFamily="34" charset="0"/>
                <a:cs typeface="Arial" panose="020B0604020202020204" pitchFamily="34" charset="0"/>
              </a:rPr>
              <a:t>br</a:t>
            </a:r>
            <a:r>
              <a:rPr lang="en-US" sz="1200" dirty="0">
                <a:solidFill>
                  <a:schemeClr val="bg1"/>
                </a:solidFill>
                <a:latin typeface="Arial" panose="020B0604020202020204" pitchFamily="34" charset="0"/>
                <a:cs typeface="Arial" panose="020B0604020202020204" pitchFamily="34" charset="0"/>
              </a:rPr>
              <a:t>&gt;");</a:t>
            </a:r>
          </a:p>
          <a:p>
            <a:r>
              <a:rPr lang="en-US" sz="1200" dirty="0">
                <a:solidFill>
                  <a:schemeClr val="bg1"/>
                </a:solidFill>
                <a:latin typeface="Arial" panose="020B0604020202020204" pitchFamily="34" charset="0"/>
                <a:cs typeface="Arial" panose="020B0604020202020204" pitchFamily="34" charset="0"/>
              </a:rPr>
              <a:t>	$("#bottom").append(</a:t>
            </a:r>
            <a:r>
              <a:rPr lang="en-US" sz="1200" dirty="0" err="1">
                <a:solidFill>
                  <a:schemeClr val="bg1"/>
                </a:solidFill>
                <a:latin typeface="Arial" panose="020B0604020202020204" pitchFamily="34" charset="0"/>
                <a:cs typeface="Arial" panose="020B0604020202020204" pitchFamily="34" charset="0"/>
              </a:rPr>
              <a:t>ePosition.left</a:t>
            </a:r>
            <a:r>
              <a:rPr lang="en-US" sz="1200" dirty="0">
                <a:solidFill>
                  <a:schemeClr val="bg1"/>
                </a:solidFill>
                <a:latin typeface="Arial" panose="020B0604020202020204" pitchFamily="34" charset="0"/>
                <a:cs typeface="Arial" panose="020B0604020202020204" pitchFamily="34" charset="0"/>
              </a:rPr>
              <a:t> + "&lt;</a:t>
            </a:r>
            <a:r>
              <a:rPr lang="en-US" sz="1200" dirty="0" err="1">
                <a:solidFill>
                  <a:schemeClr val="bg1"/>
                </a:solidFill>
                <a:latin typeface="Arial" panose="020B0604020202020204" pitchFamily="34" charset="0"/>
                <a:cs typeface="Arial" panose="020B0604020202020204" pitchFamily="34" charset="0"/>
              </a:rPr>
              <a:t>br</a:t>
            </a:r>
            <a:r>
              <a:rPr lang="en-US" sz="1200" dirty="0">
                <a:solidFill>
                  <a:schemeClr val="bg1"/>
                </a:solidFill>
                <a:latin typeface="Arial" panose="020B0604020202020204" pitchFamily="34" charset="0"/>
                <a:cs typeface="Arial" panose="020B0604020202020204" pitchFamily="34" charset="0"/>
              </a:rPr>
              <a:t>&gt;");</a:t>
            </a:r>
          </a:p>
          <a:p>
            <a:r>
              <a:rPr lang="en-US" sz="1200" dirty="0">
                <a:solidFill>
                  <a:schemeClr val="bg1"/>
                </a:solidFill>
                <a:latin typeface="Arial" panose="020B0604020202020204" pitchFamily="34" charset="0"/>
                <a:cs typeface="Arial" panose="020B0604020202020204" pitchFamily="34" charset="0"/>
              </a:rPr>
              <a:t>	$("#bottom").append(</a:t>
            </a:r>
            <a:r>
              <a:rPr lang="en-US" sz="1200" dirty="0" err="1">
                <a:solidFill>
                  <a:schemeClr val="bg1"/>
                </a:solidFill>
                <a:latin typeface="Arial" panose="020B0604020202020204" pitchFamily="34" charset="0"/>
                <a:cs typeface="Arial" panose="020B0604020202020204" pitchFamily="34" charset="0"/>
              </a:rPr>
              <a:t>ePosition.top</a:t>
            </a:r>
            <a:r>
              <a:rPr lang="en-US" sz="1200" dirty="0">
                <a:solidFill>
                  <a:schemeClr val="bg1"/>
                </a:solidFill>
                <a:latin typeface="Arial" panose="020B0604020202020204" pitchFamily="34" charset="0"/>
                <a:cs typeface="Arial" panose="020B0604020202020204" pitchFamily="34" charset="0"/>
              </a:rPr>
              <a:t> + "&lt;</a:t>
            </a:r>
            <a:r>
              <a:rPr lang="en-US" sz="1200" dirty="0" err="1">
                <a:solidFill>
                  <a:schemeClr val="bg1"/>
                </a:solidFill>
                <a:latin typeface="Arial" panose="020B0604020202020204" pitchFamily="34" charset="0"/>
                <a:cs typeface="Arial" panose="020B0604020202020204" pitchFamily="34" charset="0"/>
              </a:rPr>
              <a:t>br</a:t>
            </a:r>
            <a:r>
              <a:rPr lang="en-US" sz="1200" dirty="0">
                <a:solidFill>
                  <a:schemeClr val="bg1"/>
                </a:solidFill>
                <a:latin typeface="Arial" panose="020B0604020202020204" pitchFamily="34" charset="0"/>
                <a:cs typeface="Arial" panose="020B0604020202020204" pitchFamily="34" charset="0"/>
              </a:rPr>
              <a:t>&gt;");</a:t>
            </a:r>
          </a:p>
          <a:p>
            <a:r>
              <a:rPr lang="en-US" sz="1200" dirty="0">
                <a:solidFill>
                  <a:schemeClr val="bg1"/>
                </a:solidFill>
                <a:latin typeface="Arial" panose="020B0604020202020204" pitchFamily="34" charset="0"/>
                <a:cs typeface="Arial" panose="020B0604020202020204" pitchFamily="34" charset="0"/>
              </a:rPr>
              <a:t>	</a:t>
            </a:r>
          </a:p>
          <a:p>
            <a:r>
              <a:rPr lang="en-US" sz="1200" dirty="0" smtClean="0">
                <a:solidFill>
                  <a:schemeClr val="bg1"/>
                </a:solidFill>
                <a:latin typeface="Arial" panose="020B0604020202020204" pitchFamily="34" charset="0"/>
                <a:cs typeface="Arial" panose="020B0604020202020204" pitchFamily="34" charset="0"/>
              </a:rPr>
              <a:t>});</a:t>
            </a:r>
            <a:endParaRPr lang="en-US" sz="1200" dirty="0">
              <a:solidFill>
                <a:schemeClr val="bg1"/>
              </a:solidFill>
              <a:latin typeface="Arial" panose="020B0604020202020204" pitchFamily="34" charset="0"/>
            </a:endParaRPr>
          </a:p>
        </p:txBody>
      </p:sp>
    </p:spTree>
    <p:extLst>
      <p:ext uri="{BB962C8B-B14F-4D97-AF65-F5344CB8AC3E}">
        <p14:creationId xmlns:p14="http://schemas.microsoft.com/office/powerpoint/2010/main" val="221903481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7203"/>
            <a:ext cx="8382000" cy="664797"/>
          </a:xfrm>
        </p:spPr>
        <p:txBody>
          <a:bodyPr/>
          <a:lstStyle/>
          <a:p>
            <a:r>
              <a:rPr lang="en-US" dirty="0" smtClean="0"/>
              <a:t>Code Example (size methods)</a:t>
            </a:r>
            <a:endParaRPr lang="en-US" dirty="0"/>
          </a:p>
        </p:txBody>
      </p:sp>
      <p:sp>
        <p:nvSpPr>
          <p:cNvPr id="3" name="Text Placeholder 2"/>
          <p:cNvSpPr>
            <a:spLocks noGrp="1"/>
          </p:cNvSpPr>
          <p:nvPr>
            <p:ph type="body" sz="quarter" idx="10"/>
          </p:nvPr>
        </p:nvSpPr>
        <p:spPr>
          <a:xfrm>
            <a:off x="304800" y="5638800"/>
            <a:ext cx="8458200" cy="861774"/>
          </a:xfrm>
        </p:spPr>
        <p:txBody>
          <a:bodyPr/>
          <a:lstStyle/>
          <a:p>
            <a:r>
              <a:rPr lang="en-US" sz="2800" dirty="0" smtClean="0"/>
              <a:t>This is the resulting rendered web page.</a:t>
            </a:r>
          </a:p>
          <a:p>
            <a:r>
              <a:rPr lang="en-US" sz="2800" dirty="0" smtClean="0"/>
              <a:t>Note the indicated values</a:t>
            </a:r>
            <a:endParaRPr lang="en-US" sz="2800" dirty="0"/>
          </a:p>
        </p:txBody>
      </p:sp>
      <p:pic>
        <p:nvPicPr>
          <p:cNvPr id="4" name="Picture 3"/>
          <p:cNvPicPr>
            <a:picLocks noChangeAspect="1"/>
          </p:cNvPicPr>
          <p:nvPr/>
        </p:nvPicPr>
        <p:blipFill>
          <a:blip r:embed="rId2"/>
          <a:stretch>
            <a:fillRect/>
          </a:stretch>
        </p:blipFill>
        <p:spPr>
          <a:xfrm>
            <a:off x="1295400" y="802901"/>
            <a:ext cx="5943600" cy="4569143"/>
          </a:xfrm>
          <a:prstGeom prst="rect">
            <a:avLst/>
          </a:prstGeom>
        </p:spPr>
      </p:pic>
    </p:spTree>
    <p:extLst>
      <p:ext uri="{BB962C8B-B14F-4D97-AF65-F5344CB8AC3E}">
        <p14:creationId xmlns:p14="http://schemas.microsoft.com/office/powerpoint/2010/main" val="341451236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scrollLeft</a:t>
            </a:r>
            <a:r>
              <a:rPr lang="en-US" dirty="0" smtClean="0"/>
              <a:t>() and </a:t>
            </a:r>
            <a:r>
              <a:rPr lang="en-US" dirty="0" err="1" smtClean="0"/>
              <a:t>scrollTop</a:t>
            </a:r>
            <a:r>
              <a:rPr lang="en-US" dirty="0" smtClean="0"/>
              <a:t>() Methods</a:t>
            </a:r>
            <a:endParaRPr lang="en-US" dirty="0"/>
          </a:p>
        </p:txBody>
      </p:sp>
      <p:sp>
        <p:nvSpPr>
          <p:cNvPr id="3" name="Text Placeholder 2"/>
          <p:cNvSpPr>
            <a:spLocks noGrp="1"/>
          </p:cNvSpPr>
          <p:nvPr>
            <p:ph type="body" sz="quarter" idx="10"/>
          </p:nvPr>
        </p:nvSpPr>
        <p:spPr>
          <a:xfrm>
            <a:off x="381000" y="1371600"/>
            <a:ext cx="8382000" cy="2314480"/>
          </a:xfrm>
        </p:spPr>
        <p:txBody>
          <a:bodyPr/>
          <a:lstStyle/>
          <a:p>
            <a:r>
              <a:rPr lang="en-US" dirty="0" smtClean="0"/>
              <a:t>The </a:t>
            </a:r>
            <a:r>
              <a:rPr lang="en-US" dirty="0" err="1" smtClean="0"/>
              <a:t>scrollLeft</a:t>
            </a:r>
            <a:r>
              <a:rPr lang="en-US" dirty="0" smtClean="0"/>
              <a:t>() and </a:t>
            </a:r>
            <a:r>
              <a:rPr lang="en-US" dirty="0" err="1" smtClean="0"/>
              <a:t>scrollTop</a:t>
            </a:r>
            <a:r>
              <a:rPr lang="en-US" dirty="0" smtClean="0"/>
              <a:t>() methods allow you to either get or set the position of a horizontal or vertical scroll bar.</a:t>
            </a:r>
          </a:p>
          <a:p>
            <a:r>
              <a:rPr lang="en-US" dirty="0" err="1" smtClean="0"/>
              <a:t>scrollLeft</a:t>
            </a:r>
            <a:r>
              <a:rPr lang="en-US" dirty="0" smtClean="0"/>
              <a:t>() is used for horizontal scrollbars and </a:t>
            </a:r>
            <a:r>
              <a:rPr lang="en-US" dirty="0" err="1" smtClean="0"/>
              <a:t>scrollTop</a:t>
            </a:r>
            <a:r>
              <a:rPr lang="en-US" dirty="0" smtClean="0"/>
              <a:t>() is used for vertical scrollbars.</a:t>
            </a:r>
            <a:endParaRPr lang="en-US" dirty="0"/>
          </a:p>
        </p:txBody>
      </p:sp>
      <p:sp>
        <p:nvSpPr>
          <p:cNvPr id="4" name="TextBox 3"/>
          <p:cNvSpPr txBox="1"/>
          <p:nvPr/>
        </p:nvSpPr>
        <p:spPr>
          <a:xfrm>
            <a:off x="838200" y="4038600"/>
            <a:ext cx="4495800" cy="646331"/>
          </a:xfrm>
          <a:prstGeom prst="rect">
            <a:avLst/>
          </a:prstGeom>
          <a:solidFill>
            <a:schemeClr val="tx1"/>
          </a:solidFill>
        </p:spPr>
        <p:txBody>
          <a:bodyPr wrap="square" rtlCol="0">
            <a:spAutoFit/>
          </a:bodyPr>
          <a:lstStyle/>
          <a:p>
            <a:r>
              <a:rPr lang="en-US" dirty="0" err="1" smtClean="0">
                <a:solidFill>
                  <a:schemeClr val="bg1"/>
                </a:solidFill>
                <a:latin typeface="Arial" panose="020B0604020202020204" pitchFamily="34" charset="0"/>
                <a:cs typeface="Arial" panose="020B0604020202020204" pitchFamily="34" charset="0"/>
              </a:rPr>
              <a:t>var</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scrollPos</a:t>
            </a:r>
            <a:r>
              <a:rPr lang="en-US" dirty="0" smtClean="0">
                <a:solidFill>
                  <a:schemeClr val="bg1"/>
                </a:solidFill>
                <a:latin typeface="Arial" panose="020B0604020202020204" pitchFamily="34" charset="0"/>
                <a:cs typeface="Arial" panose="020B0604020202020204" pitchFamily="34" charset="0"/>
              </a:rPr>
              <a:t> = $("#comment").</a:t>
            </a:r>
            <a:r>
              <a:rPr lang="en-US" dirty="0" err="1" smtClean="0">
                <a:solidFill>
                  <a:schemeClr val="bg1"/>
                </a:solidFill>
                <a:latin typeface="Arial" panose="020B0604020202020204" pitchFamily="34" charset="0"/>
                <a:cs typeface="Arial" panose="020B0604020202020204" pitchFamily="34" charset="0"/>
              </a:rPr>
              <a:t>scrollTop</a:t>
            </a:r>
            <a:r>
              <a:rPr lang="en-US" dirty="0" smtClean="0">
                <a:solidFill>
                  <a:schemeClr val="bg1"/>
                </a:solidFill>
                <a:latin typeface="Arial" panose="020B0604020202020204" pitchFamily="34" charset="0"/>
                <a:cs typeface="Arial" panose="020B0604020202020204" pitchFamily="34" charset="0"/>
              </a:rPr>
              <a:t>();</a:t>
            </a:r>
          </a:p>
          <a:p>
            <a:endParaRPr lang="en-US" dirty="0">
              <a:solidFill>
                <a:schemeClr val="bg1"/>
              </a:solidFill>
              <a:latin typeface="Arial" panose="020B0604020202020204" pitchFamily="34" charset="0"/>
            </a:endParaRPr>
          </a:p>
        </p:txBody>
      </p:sp>
      <p:sp>
        <p:nvSpPr>
          <p:cNvPr id="5" name="TextBox 4"/>
          <p:cNvSpPr txBox="1"/>
          <p:nvPr/>
        </p:nvSpPr>
        <p:spPr>
          <a:xfrm>
            <a:off x="3505200" y="5334000"/>
            <a:ext cx="4495800" cy="923330"/>
          </a:xfrm>
          <a:prstGeom prst="rect">
            <a:avLst/>
          </a:prstGeom>
          <a:noFill/>
        </p:spPr>
        <p:txBody>
          <a:bodyPr wrap="square" rtlCol="0">
            <a:spAutoFit/>
          </a:bodyPr>
          <a:lstStyle/>
          <a:p>
            <a:r>
              <a:rPr lang="en-US" dirty="0" err="1" smtClean="0"/>
              <a:t>scrollPos</a:t>
            </a:r>
            <a:r>
              <a:rPr lang="en-US" dirty="0" smtClean="0"/>
              <a:t> would equal the current position of the vertical scrollbar associated with the HTML element with an id of "comment".</a:t>
            </a:r>
            <a:endParaRPr lang="en-US" dirty="0"/>
          </a:p>
        </p:txBody>
      </p:sp>
      <p:cxnSp>
        <p:nvCxnSpPr>
          <p:cNvPr id="6" name="Straight Arrow Connector 5"/>
          <p:cNvCxnSpPr>
            <a:stCxn id="5" idx="1"/>
          </p:cNvCxnSpPr>
          <p:nvPr/>
        </p:nvCxnSpPr>
        <p:spPr>
          <a:xfrm flipH="1" flipV="1">
            <a:off x="2590800" y="4800602"/>
            <a:ext cx="914400" cy="995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58250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p:spPr>
        <p:txBody>
          <a:bodyPr/>
          <a:lstStyle/>
          <a:p>
            <a:r>
              <a:rPr lang="en-US" sz="4000" dirty="0" err="1" smtClean="0"/>
              <a:t>scrollLeft</a:t>
            </a:r>
            <a:r>
              <a:rPr lang="en-US" sz="4000" dirty="0" smtClean="0"/>
              <a:t>() and </a:t>
            </a:r>
            <a:r>
              <a:rPr lang="en-US" sz="4000" dirty="0" err="1" smtClean="0"/>
              <a:t>scrollTop</a:t>
            </a:r>
            <a:r>
              <a:rPr lang="en-US" sz="4000" dirty="0" smtClean="0"/>
              <a:t>() Methods cont.</a:t>
            </a:r>
            <a:endParaRPr lang="en-US" sz="4000" dirty="0"/>
          </a:p>
        </p:txBody>
      </p:sp>
      <p:sp>
        <p:nvSpPr>
          <p:cNvPr id="4" name="TextBox 3"/>
          <p:cNvSpPr txBox="1"/>
          <p:nvPr/>
        </p:nvSpPr>
        <p:spPr>
          <a:xfrm>
            <a:off x="1371600" y="1998127"/>
            <a:ext cx="3276600"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$("#comment").</a:t>
            </a:r>
            <a:r>
              <a:rPr lang="en-US" dirty="0" err="1" smtClean="0">
                <a:solidFill>
                  <a:schemeClr val="bg1"/>
                </a:solidFill>
                <a:latin typeface="Arial" panose="020B0604020202020204" pitchFamily="34" charset="0"/>
                <a:cs typeface="Arial" panose="020B0604020202020204" pitchFamily="34" charset="0"/>
              </a:rPr>
              <a:t>scrollTop</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
        <p:nvSpPr>
          <p:cNvPr id="5" name="TextBox 4"/>
          <p:cNvSpPr txBox="1"/>
          <p:nvPr/>
        </p:nvSpPr>
        <p:spPr>
          <a:xfrm>
            <a:off x="3733800" y="3119735"/>
            <a:ext cx="4495800" cy="923330"/>
          </a:xfrm>
          <a:prstGeom prst="rect">
            <a:avLst/>
          </a:prstGeom>
          <a:noFill/>
        </p:spPr>
        <p:txBody>
          <a:bodyPr wrap="square" rtlCol="0">
            <a:spAutoFit/>
          </a:bodyPr>
          <a:lstStyle/>
          <a:p>
            <a:r>
              <a:rPr lang="en-US" dirty="0" err="1" smtClean="0"/>
              <a:t>scrollPos</a:t>
            </a:r>
            <a:r>
              <a:rPr lang="en-US" dirty="0" smtClean="0"/>
              <a:t> would equal the current position of the vertical scrollbar associated with the HTML element with an id of "comment".</a:t>
            </a:r>
            <a:endParaRPr lang="en-US" dirty="0"/>
          </a:p>
        </p:txBody>
      </p:sp>
      <p:cxnSp>
        <p:nvCxnSpPr>
          <p:cNvPr id="9" name="Straight Arrow Connector 8"/>
          <p:cNvCxnSpPr>
            <a:stCxn id="5" idx="1"/>
          </p:cNvCxnSpPr>
          <p:nvPr/>
        </p:nvCxnSpPr>
        <p:spPr>
          <a:xfrm flipH="1" flipV="1">
            <a:off x="2743200" y="2510135"/>
            <a:ext cx="990600" cy="1071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72165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590800"/>
            <a:ext cx="8382000" cy="664797"/>
          </a:xfrm>
        </p:spPr>
        <p:txBody>
          <a:bodyPr/>
          <a:lstStyle/>
          <a:p>
            <a:pPr algn="ctr"/>
            <a:r>
              <a:rPr lang="en-US" dirty="0" smtClean="0"/>
              <a:t>The End</a:t>
            </a:r>
            <a:endParaRPr lang="en-US" dirty="0"/>
          </a:p>
        </p:txBody>
      </p:sp>
    </p:spTree>
    <p:extLst>
      <p:ext uri="{BB962C8B-B14F-4D97-AF65-F5344CB8AC3E}">
        <p14:creationId xmlns:p14="http://schemas.microsoft.com/office/powerpoint/2010/main" val="7203614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9"/>
            <a:ext cx="8686800" cy="734842"/>
          </a:xfrm>
        </p:spPr>
        <p:txBody>
          <a:bodyPr/>
          <a:lstStyle/>
          <a:p>
            <a:r>
              <a:rPr lang="en-US" dirty="0" smtClean="0"/>
              <a:t>Getting Values using the </a:t>
            </a:r>
            <a:r>
              <a:rPr lang="en-US" dirty="0" err="1" smtClean="0"/>
              <a:t>css</a:t>
            </a:r>
            <a:r>
              <a:rPr lang="en-US" dirty="0" smtClean="0"/>
              <a:t>() Method</a:t>
            </a:r>
            <a:endParaRPr lang="en-US" dirty="0"/>
          </a:p>
        </p:txBody>
      </p:sp>
      <p:sp>
        <p:nvSpPr>
          <p:cNvPr id="4" name="TextBox 3"/>
          <p:cNvSpPr txBox="1"/>
          <p:nvPr/>
        </p:nvSpPr>
        <p:spPr>
          <a:xfrm>
            <a:off x="1066800" y="4265025"/>
            <a:ext cx="4724400" cy="369332"/>
          </a:xfrm>
          <a:prstGeom prst="rect">
            <a:avLst/>
          </a:prstGeom>
          <a:solidFill>
            <a:schemeClr val="tx1"/>
          </a:solidFill>
        </p:spPr>
        <p:txBody>
          <a:bodyPr wrap="square" rtlCol="0">
            <a:spAutoFit/>
          </a:bodyPr>
          <a:lstStyle/>
          <a:p>
            <a:r>
              <a:rPr lang="en-US" dirty="0" err="1" smtClean="0">
                <a:solidFill>
                  <a:schemeClr val="bg1"/>
                </a:solidFill>
                <a:latin typeface="Arial" panose="020B0604020202020204" pitchFamily="34" charset="0"/>
                <a:cs typeface="Arial" panose="020B0604020202020204" pitchFamily="34" charset="0"/>
              </a:rPr>
              <a:t>var</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eWidth</a:t>
            </a:r>
            <a:r>
              <a:rPr lang="en-US" dirty="0" smtClean="0">
                <a:solidFill>
                  <a:schemeClr val="bg1"/>
                </a:solidFill>
                <a:latin typeface="Arial" panose="020B0604020202020204" pitchFamily="34" charset="0"/>
                <a:cs typeface="Arial" panose="020B0604020202020204" pitchFamily="34" charset="0"/>
              </a:rPr>
              <a:t> = $("#main").</a:t>
            </a:r>
            <a:r>
              <a:rPr lang="en-US" dirty="0" err="1" smtClean="0">
                <a:solidFill>
                  <a:schemeClr val="bg1"/>
                </a:solidFill>
                <a:latin typeface="Arial" panose="020B0604020202020204" pitchFamily="34" charset="0"/>
                <a:cs typeface="Arial" panose="020B0604020202020204" pitchFamily="34" charset="0"/>
              </a:rPr>
              <a:t>css</a:t>
            </a:r>
            <a:r>
              <a:rPr lang="en-US" dirty="0" smtClean="0">
                <a:solidFill>
                  <a:schemeClr val="bg1"/>
                </a:solidFill>
                <a:latin typeface="Arial" panose="020B0604020202020204" pitchFamily="34" charset="0"/>
                <a:cs typeface="Arial" panose="020B0604020202020204" pitchFamily="34" charset="0"/>
              </a:rPr>
              <a:t>("width");</a:t>
            </a:r>
            <a:endParaRPr lang="en-US" dirty="0">
              <a:solidFill>
                <a:schemeClr val="bg1"/>
              </a:solidFill>
              <a:latin typeface="Arial" panose="020B0604020202020204" pitchFamily="34" charset="0"/>
            </a:endParaRPr>
          </a:p>
        </p:txBody>
      </p:sp>
      <p:sp>
        <p:nvSpPr>
          <p:cNvPr id="5" name="TextBox 4"/>
          <p:cNvSpPr txBox="1"/>
          <p:nvPr/>
        </p:nvSpPr>
        <p:spPr>
          <a:xfrm>
            <a:off x="1066800" y="1273076"/>
            <a:ext cx="4724400" cy="2308324"/>
          </a:xfrm>
          <a:prstGeom prst="rect">
            <a:avLst/>
          </a:prstGeom>
          <a:solidFill>
            <a:schemeClr val="tx1"/>
          </a:solid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&lt;style&gt;</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#main{</a:t>
            </a:r>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border</a:t>
            </a:r>
            <a:r>
              <a:rPr lang="en-US" dirty="0">
                <a:solidFill>
                  <a:schemeClr val="bg1"/>
                </a:solidFill>
                <a:latin typeface="Arial" panose="020B0604020202020204" pitchFamily="34" charset="0"/>
                <a:cs typeface="Arial" panose="020B0604020202020204" pitchFamily="34" charset="0"/>
              </a:rPr>
              <a:t>: 2px solid #000;</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height</a:t>
            </a: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200px</a:t>
            </a:r>
            <a:r>
              <a:rPr lang="en-US" dirty="0">
                <a:solidFill>
                  <a:schemeClr val="bg1"/>
                </a:solidFill>
                <a:latin typeface="Arial" panose="020B0604020202020204" pitchFamily="34" charset="0"/>
                <a:cs typeface="Arial" panose="020B0604020202020204" pitchFamily="34" charset="0"/>
              </a:rPr>
              <a:t>;</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width</a:t>
            </a:r>
            <a:r>
              <a:rPr lang="en-US" dirty="0">
                <a:solidFill>
                  <a:schemeClr val="bg1"/>
                </a:solidFill>
                <a:latin typeface="Arial" panose="020B0604020202020204" pitchFamily="34" charset="0"/>
                <a:cs typeface="Arial" panose="020B0604020202020204" pitchFamily="34" charset="0"/>
              </a:rPr>
              <a:t>: 100px;</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color</a:t>
            </a:r>
            <a:r>
              <a:rPr lang="en-US" dirty="0">
                <a:solidFill>
                  <a:schemeClr val="bg1"/>
                </a:solidFill>
                <a:latin typeface="Arial" panose="020B0604020202020204" pitchFamily="34" charset="0"/>
                <a:cs typeface="Arial" panose="020B0604020202020204" pitchFamily="34" charset="0"/>
              </a:rPr>
              <a:t>: #AACC88;</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&lt;/</a:t>
            </a:r>
            <a:r>
              <a:rPr lang="en-US" dirty="0">
                <a:solidFill>
                  <a:schemeClr val="bg1"/>
                </a:solidFill>
                <a:latin typeface="Arial" panose="020B0604020202020204" pitchFamily="34" charset="0"/>
                <a:cs typeface="Arial" panose="020B0604020202020204" pitchFamily="34" charset="0"/>
              </a:rPr>
              <a:t>style&gt;</a:t>
            </a:r>
            <a:endParaRPr lang="en-US" dirty="0">
              <a:solidFill>
                <a:schemeClr val="bg1"/>
              </a:solidFill>
              <a:latin typeface="Arial" panose="020B0604020202020204" pitchFamily="34" charset="0"/>
            </a:endParaRPr>
          </a:p>
        </p:txBody>
      </p:sp>
      <p:sp>
        <p:nvSpPr>
          <p:cNvPr id="6" name="TextBox 5"/>
          <p:cNvSpPr txBox="1"/>
          <p:nvPr/>
        </p:nvSpPr>
        <p:spPr>
          <a:xfrm>
            <a:off x="6934200" y="1971017"/>
            <a:ext cx="1600200" cy="369332"/>
          </a:xfrm>
          <a:prstGeom prst="rect">
            <a:avLst/>
          </a:prstGeom>
          <a:noFill/>
        </p:spPr>
        <p:txBody>
          <a:bodyPr wrap="square" rtlCol="0">
            <a:spAutoFit/>
          </a:bodyPr>
          <a:lstStyle/>
          <a:p>
            <a:r>
              <a:rPr lang="en-US" dirty="0" smtClean="0"/>
              <a:t>Web Page CSS</a:t>
            </a:r>
            <a:endParaRPr lang="en-US" dirty="0"/>
          </a:p>
        </p:txBody>
      </p:sp>
      <p:cxnSp>
        <p:nvCxnSpPr>
          <p:cNvPr id="8" name="Straight Arrow Connector 7"/>
          <p:cNvCxnSpPr/>
          <p:nvPr/>
        </p:nvCxnSpPr>
        <p:spPr>
          <a:xfrm flipH="1">
            <a:off x="5867400" y="2182115"/>
            <a:ext cx="114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91300" y="3824791"/>
            <a:ext cx="2209800" cy="646331"/>
          </a:xfrm>
          <a:prstGeom prst="rect">
            <a:avLst/>
          </a:prstGeom>
          <a:noFill/>
        </p:spPr>
        <p:txBody>
          <a:bodyPr wrap="square" rtlCol="0">
            <a:spAutoFit/>
          </a:bodyPr>
          <a:lstStyle/>
          <a:p>
            <a:r>
              <a:rPr lang="en-US" dirty="0" err="1" smtClean="0"/>
              <a:t>eWidth</a:t>
            </a:r>
            <a:r>
              <a:rPr lang="en-US" dirty="0" smtClean="0"/>
              <a:t> would have a value of "100 </a:t>
            </a:r>
            <a:r>
              <a:rPr lang="en-US" dirty="0" err="1" smtClean="0"/>
              <a:t>px</a:t>
            </a:r>
            <a:r>
              <a:rPr lang="en-US" dirty="0" smtClean="0"/>
              <a:t>".</a:t>
            </a:r>
            <a:endParaRPr lang="en-US" dirty="0"/>
          </a:p>
        </p:txBody>
      </p:sp>
      <p:cxnSp>
        <p:nvCxnSpPr>
          <p:cNvPr id="11" name="Straight Arrow Connector 10"/>
          <p:cNvCxnSpPr>
            <a:stCxn id="9" idx="1"/>
          </p:cNvCxnSpPr>
          <p:nvPr/>
        </p:nvCxnSpPr>
        <p:spPr>
          <a:xfrm flipH="1">
            <a:off x="5867400" y="4147957"/>
            <a:ext cx="723900"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47750" y="5164526"/>
            <a:ext cx="4724400" cy="369332"/>
          </a:xfrm>
          <a:prstGeom prst="rect">
            <a:avLst/>
          </a:prstGeom>
          <a:solidFill>
            <a:schemeClr val="tx1"/>
          </a:solidFill>
        </p:spPr>
        <p:txBody>
          <a:bodyPr wrap="square" rtlCol="0">
            <a:spAutoFit/>
          </a:bodyPr>
          <a:lstStyle/>
          <a:p>
            <a:r>
              <a:rPr lang="en-US" dirty="0" err="1" smtClean="0">
                <a:solidFill>
                  <a:schemeClr val="bg1"/>
                </a:solidFill>
                <a:latin typeface="Arial" panose="020B0604020202020204" pitchFamily="34" charset="0"/>
                <a:cs typeface="Arial" panose="020B0604020202020204" pitchFamily="34" charset="0"/>
              </a:rPr>
              <a:t>var</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eHeight</a:t>
            </a:r>
            <a:r>
              <a:rPr lang="en-US" dirty="0" smtClean="0">
                <a:solidFill>
                  <a:schemeClr val="bg1"/>
                </a:solidFill>
                <a:latin typeface="Arial" panose="020B0604020202020204" pitchFamily="34" charset="0"/>
                <a:cs typeface="Arial" panose="020B0604020202020204" pitchFamily="34" charset="0"/>
              </a:rPr>
              <a:t> = $("#main").</a:t>
            </a:r>
            <a:r>
              <a:rPr lang="en-US" dirty="0" err="1" smtClean="0">
                <a:solidFill>
                  <a:schemeClr val="bg1"/>
                </a:solidFill>
                <a:latin typeface="Arial" panose="020B0604020202020204" pitchFamily="34" charset="0"/>
                <a:cs typeface="Arial" panose="020B0604020202020204" pitchFamily="34" charset="0"/>
              </a:rPr>
              <a:t>css</a:t>
            </a:r>
            <a:r>
              <a:rPr lang="en-US" dirty="0" smtClean="0">
                <a:solidFill>
                  <a:schemeClr val="bg1"/>
                </a:solidFill>
                <a:latin typeface="Arial" panose="020B0604020202020204" pitchFamily="34" charset="0"/>
                <a:cs typeface="Arial" panose="020B0604020202020204" pitchFamily="34" charset="0"/>
              </a:rPr>
              <a:t>("width");</a:t>
            </a:r>
            <a:endParaRPr lang="en-US" dirty="0">
              <a:solidFill>
                <a:schemeClr val="bg1"/>
              </a:solidFill>
              <a:latin typeface="Arial" panose="020B0604020202020204" pitchFamily="34" charset="0"/>
            </a:endParaRPr>
          </a:p>
        </p:txBody>
      </p:sp>
      <p:sp>
        <p:nvSpPr>
          <p:cNvPr id="13" name="TextBox 12"/>
          <p:cNvSpPr txBox="1"/>
          <p:nvPr/>
        </p:nvSpPr>
        <p:spPr>
          <a:xfrm>
            <a:off x="6591300" y="5299708"/>
            <a:ext cx="2209800" cy="646331"/>
          </a:xfrm>
          <a:prstGeom prst="rect">
            <a:avLst/>
          </a:prstGeom>
          <a:noFill/>
        </p:spPr>
        <p:txBody>
          <a:bodyPr wrap="square" rtlCol="0">
            <a:spAutoFit/>
          </a:bodyPr>
          <a:lstStyle/>
          <a:p>
            <a:r>
              <a:rPr lang="en-US" dirty="0" err="1" smtClean="0"/>
              <a:t>eHeight</a:t>
            </a:r>
            <a:r>
              <a:rPr lang="en-US" dirty="0" smtClean="0"/>
              <a:t> would have a value of "200 </a:t>
            </a:r>
            <a:r>
              <a:rPr lang="en-US" dirty="0" err="1" smtClean="0"/>
              <a:t>px</a:t>
            </a:r>
            <a:r>
              <a:rPr lang="en-US" dirty="0" smtClean="0"/>
              <a:t>".</a:t>
            </a:r>
            <a:endParaRPr lang="en-US" dirty="0"/>
          </a:p>
        </p:txBody>
      </p:sp>
      <p:cxnSp>
        <p:nvCxnSpPr>
          <p:cNvPr id="16" name="Straight Arrow Connector 15"/>
          <p:cNvCxnSpPr/>
          <p:nvPr/>
        </p:nvCxnSpPr>
        <p:spPr>
          <a:xfrm flipH="1" flipV="1">
            <a:off x="5791200" y="5349192"/>
            <a:ext cx="762000" cy="273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02967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500" y="4493337"/>
            <a:ext cx="4724400" cy="369332"/>
          </a:xfrm>
          <a:prstGeom prst="rect">
            <a:avLst/>
          </a:prstGeom>
          <a:solidFill>
            <a:schemeClr val="tx1"/>
          </a:solidFill>
        </p:spPr>
        <p:txBody>
          <a:bodyPr wrap="square" rtlCol="0">
            <a:spAutoFit/>
          </a:bodyPr>
          <a:lstStyle/>
          <a:p>
            <a:r>
              <a:rPr lang="en-US" dirty="0" err="1" smtClean="0">
                <a:solidFill>
                  <a:schemeClr val="bg1"/>
                </a:solidFill>
                <a:latin typeface="Arial" panose="020B0604020202020204" pitchFamily="34" charset="0"/>
                <a:cs typeface="Arial" panose="020B0604020202020204" pitchFamily="34" charset="0"/>
              </a:rPr>
              <a:t>var</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eColor</a:t>
            </a:r>
            <a:r>
              <a:rPr lang="en-US" dirty="0" smtClean="0">
                <a:solidFill>
                  <a:schemeClr val="bg1"/>
                </a:solidFill>
                <a:latin typeface="Arial" panose="020B0604020202020204" pitchFamily="34" charset="0"/>
                <a:cs typeface="Arial" panose="020B0604020202020204" pitchFamily="34" charset="0"/>
              </a:rPr>
              <a:t> = $("#main").</a:t>
            </a:r>
            <a:r>
              <a:rPr lang="en-US" dirty="0" err="1" smtClean="0">
                <a:solidFill>
                  <a:schemeClr val="bg1"/>
                </a:solidFill>
                <a:latin typeface="Arial" panose="020B0604020202020204" pitchFamily="34" charset="0"/>
                <a:cs typeface="Arial" panose="020B0604020202020204" pitchFamily="34" charset="0"/>
              </a:rPr>
              <a:t>css</a:t>
            </a:r>
            <a:r>
              <a:rPr lang="en-US" dirty="0" smtClean="0">
                <a:solidFill>
                  <a:schemeClr val="bg1"/>
                </a:solidFill>
                <a:latin typeface="Arial" panose="020B0604020202020204" pitchFamily="34" charset="0"/>
                <a:cs typeface="Arial" panose="020B0604020202020204" pitchFamily="34" charset="0"/>
              </a:rPr>
              <a:t>("color");</a:t>
            </a:r>
            <a:endParaRPr lang="en-US" dirty="0">
              <a:solidFill>
                <a:schemeClr val="bg1"/>
              </a:solidFill>
              <a:latin typeface="Arial" panose="020B0604020202020204" pitchFamily="34" charset="0"/>
            </a:endParaRPr>
          </a:p>
        </p:txBody>
      </p:sp>
      <p:sp>
        <p:nvSpPr>
          <p:cNvPr id="5" name="TextBox 4"/>
          <p:cNvSpPr txBox="1"/>
          <p:nvPr/>
        </p:nvSpPr>
        <p:spPr>
          <a:xfrm>
            <a:off x="457200" y="1064980"/>
            <a:ext cx="4724400" cy="2308324"/>
          </a:xfrm>
          <a:prstGeom prst="rect">
            <a:avLst/>
          </a:prstGeom>
          <a:solidFill>
            <a:schemeClr val="tx1"/>
          </a:solid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&lt;style&gt;</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#main{</a:t>
            </a:r>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border</a:t>
            </a:r>
            <a:r>
              <a:rPr lang="en-US" dirty="0">
                <a:solidFill>
                  <a:schemeClr val="bg1"/>
                </a:solidFill>
                <a:latin typeface="Arial" panose="020B0604020202020204" pitchFamily="34" charset="0"/>
                <a:cs typeface="Arial" panose="020B0604020202020204" pitchFamily="34" charset="0"/>
              </a:rPr>
              <a:t>: 2px solid #000;</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height</a:t>
            </a: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200px</a:t>
            </a:r>
            <a:r>
              <a:rPr lang="en-US" dirty="0">
                <a:solidFill>
                  <a:schemeClr val="bg1"/>
                </a:solidFill>
                <a:latin typeface="Arial" panose="020B0604020202020204" pitchFamily="34" charset="0"/>
                <a:cs typeface="Arial" panose="020B0604020202020204" pitchFamily="34" charset="0"/>
              </a:rPr>
              <a:t>;</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width</a:t>
            </a:r>
            <a:r>
              <a:rPr lang="en-US" dirty="0">
                <a:solidFill>
                  <a:schemeClr val="bg1"/>
                </a:solidFill>
                <a:latin typeface="Arial" panose="020B0604020202020204" pitchFamily="34" charset="0"/>
                <a:cs typeface="Arial" panose="020B0604020202020204" pitchFamily="34" charset="0"/>
              </a:rPr>
              <a:t>: 100px;</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color</a:t>
            </a:r>
            <a:r>
              <a:rPr lang="en-US" dirty="0">
                <a:solidFill>
                  <a:schemeClr val="bg1"/>
                </a:solidFill>
                <a:latin typeface="Arial" panose="020B0604020202020204" pitchFamily="34" charset="0"/>
                <a:cs typeface="Arial" panose="020B0604020202020204" pitchFamily="34" charset="0"/>
              </a:rPr>
              <a:t>: #AACC88;</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&lt;/</a:t>
            </a:r>
            <a:r>
              <a:rPr lang="en-US" dirty="0">
                <a:solidFill>
                  <a:schemeClr val="bg1"/>
                </a:solidFill>
                <a:latin typeface="Arial" panose="020B0604020202020204" pitchFamily="34" charset="0"/>
                <a:cs typeface="Arial" panose="020B0604020202020204" pitchFamily="34" charset="0"/>
              </a:rPr>
              <a:t>style&gt;</a:t>
            </a:r>
            <a:endParaRPr lang="en-US" dirty="0">
              <a:solidFill>
                <a:schemeClr val="bg1"/>
              </a:solidFill>
              <a:latin typeface="Arial" panose="020B0604020202020204" pitchFamily="34" charset="0"/>
            </a:endParaRPr>
          </a:p>
        </p:txBody>
      </p:sp>
      <p:sp>
        <p:nvSpPr>
          <p:cNvPr id="6" name="TextBox 5"/>
          <p:cNvSpPr txBox="1"/>
          <p:nvPr/>
        </p:nvSpPr>
        <p:spPr>
          <a:xfrm>
            <a:off x="6934200" y="2145268"/>
            <a:ext cx="1600200" cy="369332"/>
          </a:xfrm>
          <a:prstGeom prst="rect">
            <a:avLst/>
          </a:prstGeom>
          <a:noFill/>
        </p:spPr>
        <p:txBody>
          <a:bodyPr wrap="square" rtlCol="0">
            <a:spAutoFit/>
          </a:bodyPr>
          <a:lstStyle/>
          <a:p>
            <a:r>
              <a:rPr lang="en-US" dirty="0" smtClean="0"/>
              <a:t>Web Page CSS</a:t>
            </a:r>
            <a:endParaRPr lang="en-US" dirty="0"/>
          </a:p>
        </p:txBody>
      </p:sp>
      <p:cxnSp>
        <p:nvCxnSpPr>
          <p:cNvPr id="8" name="Straight Arrow Connector 7"/>
          <p:cNvCxnSpPr/>
          <p:nvPr/>
        </p:nvCxnSpPr>
        <p:spPr>
          <a:xfrm flipH="1">
            <a:off x="5867400" y="2356366"/>
            <a:ext cx="114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67425" y="4262504"/>
            <a:ext cx="2667000" cy="1200329"/>
          </a:xfrm>
          <a:prstGeom prst="rect">
            <a:avLst/>
          </a:prstGeom>
          <a:noFill/>
        </p:spPr>
        <p:txBody>
          <a:bodyPr wrap="square" rtlCol="0">
            <a:spAutoFit/>
          </a:bodyPr>
          <a:lstStyle/>
          <a:p>
            <a:r>
              <a:rPr lang="en-US" dirty="0" smtClean="0"/>
              <a:t>Most browsers return colors in RGB format. So </a:t>
            </a:r>
            <a:r>
              <a:rPr lang="en-US" dirty="0" err="1" smtClean="0"/>
              <a:t>eColor</a:t>
            </a:r>
            <a:r>
              <a:rPr lang="en-US" dirty="0" smtClean="0"/>
              <a:t> would have a value of "</a:t>
            </a:r>
            <a:r>
              <a:rPr lang="en-US" dirty="0" err="1" smtClean="0"/>
              <a:t>rgb</a:t>
            </a:r>
            <a:r>
              <a:rPr lang="en-US" dirty="0" smtClean="0"/>
              <a:t>(170, 204, 136)".</a:t>
            </a:r>
            <a:endParaRPr lang="en-US" dirty="0"/>
          </a:p>
        </p:txBody>
      </p:sp>
      <p:cxnSp>
        <p:nvCxnSpPr>
          <p:cNvPr id="11" name="Straight Arrow Connector 10"/>
          <p:cNvCxnSpPr>
            <a:stCxn id="9" idx="1"/>
          </p:cNvCxnSpPr>
          <p:nvPr/>
        </p:nvCxnSpPr>
        <p:spPr>
          <a:xfrm flipH="1" flipV="1">
            <a:off x="5305425" y="4648289"/>
            <a:ext cx="762000" cy="214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152400" y="230189"/>
            <a:ext cx="8686800" cy="734842"/>
          </a:xfrm>
        </p:spPr>
        <p:txBody>
          <a:bodyPr/>
          <a:lstStyle/>
          <a:p>
            <a:r>
              <a:rPr lang="en-US" dirty="0" smtClean="0"/>
              <a:t>Getting Values using the </a:t>
            </a:r>
            <a:r>
              <a:rPr lang="en-US" dirty="0" err="1" smtClean="0"/>
              <a:t>css</a:t>
            </a:r>
            <a:r>
              <a:rPr lang="en-US" dirty="0" smtClean="0"/>
              <a:t>() Method</a:t>
            </a:r>
            <a:endParaRPr lang="en-US" dirty="0"/>
          </a:p>
        </p:txBody>
      </p:sp>
    </p:spTree>
    <p:extLst>
      <p:ext uri="{BB962C8B-B14F-4D97-AF65-F5344CB8AC3E}">
        <p14:creationId xmlns:p14="http://schemas.microsoft.com/office/powerpoint/2010/main" val="21760225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8150" y="3809360"/>
            <a:ext cx="4724400" cy="369332"/>
          </a:xfrm>
          <a:prstGeom prst="rect">
            <a:avLst/>
          </a:prstGeom>
          <a:solidFill>
            <a:schemeClr val="tx1"/>
          </a:solidFill>
        </p:spPr>
        <p:txBody>
          <a:bodyPr wrap="square" rtlCol="0">
            <a:spAutoFit/>
          </a:bodyPr>
          <a:lstStyle/>
          <a:p>
            <a:r>
              <a:rPr lang="en-US" dirty="0" err="1" smtClean="0">
                <a:solidFill>
                  <a:schemeClr val="bg1"/>
                </a:solidFill>
                <a:latin typeface="Arial" panose="020B0604020202020204" pitchFamily="34" charset="0"/>
                <a:cs typeface="Arial" panose="020B0604020202020204" pitchFamily="34" charset="0"/>
              </a:rPr>
              <a:t>var</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eBorder</a:t>
            </a:r>
            <a:r>
              <a:rPr lang="en-US" dirty="0" smtClean="0">
                <a:solidFill>
                  <a:schemeClr val="bg1"/>
                </a:solidFill>
                <a:latin typeface="Arial" panose="020B0604020202020204" pitchFamily="34" charset="0"/>
                <a:cs typeface="Arial" panose="020B0604020202020204" pitchFamily="34" charset="0"/>
              </a:rPr>
              <a:t> = $("#main").</a:t>
            </a:r>
            <a:r>
              <a:rPr lang="en-US" dirty="0" err="1" smtClean="0">
                <a:solidFill>
                  <a:schemeClr val="bg1"/>
                </a:solidFill>
                <a:latin typeface="Arial" panose="020B0604020202020204" pitchFamily="34" charset="0"/>
                <a:cs typeface="Arial" panose="020B0604020202020204" pitchFamily="34" charset="0"/>
              </a:rPr>
              <a:t>css</a:t>
            </a:r>
            <a:r>
              <a:rPr lang="en-US" dirty="0" smtClean="0">
                <a:solidFill>
                  <a:schemeClr val="bg1"/>
                </a:solidFill>
                <a:latin typeface="Arial" panose="020B0604020202020204" pitchFamily="34" charset="0"/>
                <a:cs typeface="Arial" panose="020B0604020202020204" pitchFamily="34" charset="0"/>
              </a:rPr>
              <a:t>("border");</a:t>
            </a:r>
            <a:endParaRPr lang="en-US" dirty="0">
              <a:solidFill>
                <a:schemeClr val="bg1"/>
              </a:solidFill>
              <a:latin typeface="Arial" panose="020B0604020202020204" pitchFamily="34" charset="0"/>
            </a:endParaRPr>
          </a:p>
        </p:txBody>
      </p:sp>
      <p:sp>
        <p:nvSpPr>
          <p:cNvPr id="5" name="TextBox 4"/>
          <p:cNvSpPr txBox="1"/>
          <p:nvPr/>
        </p:nvSpPr>
        <p:spPr>
          <a:xfrm>
            <a:off x="457200" y="1064980"/>
            <a:ext cx="4724400" cy="2308324"/>
          </a:xfrm>
          <a:prstGeom prst="rect">
            <a:avLst/>
          </a:prstGeom>
          <a:solidFill>
            <a:schemeClr val="tx1"/>
          </a:solid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&lt;style&gt;</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#main{</a:t>
            </a:r>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border</a:t>
            </a:r>
            <a:r>
              <a:rPr lang="en-US" dirty="0">
                <a:solidFill>
                  <a:schemeClr val="bg1"/>
                </a:solidFill>
                <a:latin typeface="Arial" panose="020B0604020202020204" pitchFamily="34" charset="0"/>
                <a:cs typeface="Arial" panose="020B0604020202020204" pitchFamily="34" charset="0"/>
              </a:rPr>
              <a:t>: 2px solid #000;</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height</a:t>
            </a: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200px</a:t>
            </a:r>
            <a:r>
              <a:rPr lang="en-US" dirty="0">
                <a:solidFill>
                  <a:schemeClr val="bg1"/>
                </a:solidFill>
                <a:latin typeface="Arial" panose="020B0604020202020204" pitchFamily="34" charset="0"/>
                <a:cs typeface="Arial" panose="020B0604020202020204" pitchFamily="34" charset="0"/>
              </a:rPr>
              <a:t>;</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width</a:t>
            </a:r>
            <a:r>
              <a:rPr lang="en-US" dirty="0">
                <a:solidFill>
                  <a:schemeClr val="bg1"/>
                </a:solidFill>
                <a:latin typeface="Arial" panose="020B0604020202020204" pitchFamily="34" charset="0"/>
                <a:cs typeface="Arial" panose="020B0604020202020204" pitchFamily="34" charset="0"/>
              </a:rPr>
              <a:t>: 100px;</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color</a:t>
            </a:r>
            <a:r>
              <a:rPr lang="en-US" dirty="0">
                <a:solidFill>
                  <a:schemeClr val="bg1"/>
                </a:solidFill>
                <a:latin typeface="Arial" panose="020B0604020202020204" pitchFamily="34" charset="0"/>
                <a:cs typeface="Arial" panose="020B0604020202020204" pitchFamily="34" charset="0"/>
              </a:rPr>
              <a:t>: #AACC88;</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&lt;/</a:t>
            </a:r>
            <a:r>
              <a:rPr lang="en-US" dirty="0">
                <a:solidFill>
                  <a:schemeClr val="bg1"/>
                </a:solidFill>
                <a:latin typeface="Arial" panose="020B0604020202020204" pitchFamily="34" charset="0"/>
                <a:cs typeface="Arial" panose="020B0604020202020204" pitchFamily="34" charset="0"/>
              </a:rPr>
              <a:t>style&gt;</a:t>
            </a:r>
            <a:endParaRPr lang="en-US" dirty="0">
              <a:solidFill>
                <a:schemeClr val="bg1"/>
              </a:solidFill>
              <a:latin typeface="Arial" panose="020B0604020202020204" pitchFamily="34" charset="0"/>
            </a:endParaRPr>
          </a:p>
        </p:txBody>
      </p:sp>
      <p:sp>
        <p:nvSpPr>
          <p:cNvPr id="6" name="TextBox 5"/>
          <p:cNvSpPr txBox="1"/>
          <p:nvPr/>
        </p:nvSpPr>
        <p:spPr>
          <a:xfrm>
            <a:off x="6781800" y="1902994"/>
            <a:ext cx="1600200" cy="369332"/>
          </a:xfrm>
          <a:prstGeom prst="rect">
            <a:avLst/>
          </a:prstGeom>
          <a:noFill/>
        </p:spPr>
        <p:txBody>
          <a:bodyPr wrap="square" rtlCol="0">
            <a:spAutoFit/>
          </a:bodyPr>
          <a:lstStyle/>
          <a:p>
            <a:r>
              <a:rPr lang="en-US" dirty="0" smtClean="0"/>
              <a:t>Web Page CSS</a:t>
            </a:r>
            <a:endParaRPr lang="en-US" dirty="0"/>
          </a:p>
        </p:txBody>
      </p:sp>
      <p:cxnSp>
        <p:nvCxnSpPr>
          <p:cNvPr id="8" name="Straight Arrow Connector 7"/>
          <p:cNvCxnSpPr/>
          <p:nvPr/>
        </p:nvCxnSpPr>
        <p:spPr>
          <a:xfrm flipH="1">
            <a:off x="5715000" y="2114092"/>
            <a:ext cx="114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991225" y="2716173"/>
            <a:ext cx="2667000" cy="1477328"/>
          </a:xfrm>
          <a:prstGeom prst="rect">
            <a:avLst/>
          </a:prstGeom>
          <a:noFill/>
        </p:spPr>
        <p:txBody>
          <a:bodyPr wrap="square" rtlCol="0">
            <a:spAutoFit/>
          </a:bodyPr>
          <a:lstStyle/>
          <a:p>
            <a:r>
              <a:rPr lang="en-US" dirty="0" smtClean="0"/>
              <a:t>This would not return any value to </a:t>
            </a:r>
            <a:r>
              <a:rPr lang="en-US" dirty="0" err="1" smtClean="0"/>
              <a:t>eBorder</a:t>
            </a:r>
            <a:r>
              <a:rPr lang="en-US" dirty="0" smtClean="0"/>
              <a:t> because shorthand properties cannot be retrieved using jQuery.</a:t>
            </a:r>
            <a:endParaRPr lang="en-US" dirty="0"/>
          </a:p>
        </p:txBody>
      </p:sp>
      <p:cxnSp>
        <p:nvCxnSpPr>
          <p:cNvPr id="11" name="Straight Arrow Connector 10"/>
          <p:cNvCxnSpPr>
            <a:stCxn id="9" idx="1"/>
          </p:cNvCxnSpPr>
          <p:nvPr/>
        </p:nvCxnSpPr>
        <p:spPr>
          <a:xfrm flipH="1">
            <a:off x="5257800" y="3454837"/>
            <a:ext cx="733425" cy="433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200" y="4614748"/>
            <a:ext cx="5791200" cy="369332"/>
          </a:xfrm>
          <a:prstGeom prst="rect">
            <a:avLst/>
          </a:prstGeom>
          <a:solidFill>
            <a:schemeClr val="tx1"/>
          </a:solidFill>
        </p:spPr>
        <p:txBody>
          <a:bodyPr wrap="square" rtlCol="0">
            <a:spAutoFit/>
          </a:bodyPr>
          <a:lstStyle/>
          <a:p>
            <a:r>
              <a:rPr lang="en-US" dirty="0" err="1" smtClean="0">
                <a:solidFill>
                  <a:schemeClr val="bg1"/>
                </a:solidFill>
                <a:latin typeface="Arial" panose="020B0604020202020204" pitchFamily="34" charset="0"/>
                <a:cs typeface="Arial" panose="020B0604020202020204" pitchFamily="34" charset="0"/>
              </a:rPr>
              <a:t>var</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eBorderWidth</a:t>
            </a:r>
            <a:r>
              <a:rPr lang="en-US" dirty="0" smtClean="0">
                <a:solidFill>
                  <a:schemeClr val="bg1"/>
                </a:solidFill>
                <a:latin typeface="Arial" panose="020B0604020202020204" pitchFamily="34" charset="0"/>
                <a:cs typeface="Arial" panose="020B0604020202020204" pitchFamily="34" charset="0"/>
              </a:rPr>
              <a:t> = $("#main").</a:t>
            </a:r>
            <a:r>
              <a:rPr lang="en-US" dirty="0" err="1" smtClean="0">
                <a:solidFill>
                  <a:schemeClr val="bg1"/>
                </a:solidFill>
                <a:latin typeface="Arial" panose="020B0604020202020204" pitchFamily="34" charset="0"/>
                <a:cs typeface="Arial" panose="020B0604020202020204" pitchFamily="34" charset="0"/>
              </a:rPr>
              <a:t>css</a:t>
            </a:r>
            <a:r>
              <a:rPr lang="en-US" dirty="0" smtClean="0">
                <a:solidFill>
                  <a:schemeClr val="bg1"/>
                </a:solidFill>
                <a:latin typeface="Arial" panose="020B0604020202020204" pitchFamily="34" charset="0"/>
                <a:cs typeface="Arial" panose="020B0604020202020204" pitchFamily="34" charset="0"/>
              </a:rPr>
              <a:t>("border-top-width");</a:t>
            </a:r>
            <a:endParaRPr lang="en-US" dirty="0">
              <a:solidFill>
                <a:schemeClr val="bg1"/>
              </a:solidFill>
              <a:latin typeface="Arial" panose="020B0604020202020204" pitchFamily="34" charset="0"/>
            </a:endParaRPr>
          </a:p>
        </p:txBody>
      </p:sp>
      <p:sp>
        <p:nvSpPr>
          <p:cNvPr id="12" name="TextBox 11"/>
          <p:cNvSpPr txBox="1"/>
          <p:nvPr/>
        </p:nvSpPr>
        <p:spPr>
          <a:xfrm>
            <a:off x="152400" y="5266547"/>
            <a:ext cx="5714999" cy="369332"/>
          </a:xfrm>
          <a:prstGeom prst="rect">
            <a:avLst/>
          </a:prstGeom>
          <a:solidFill>
            <a:schemeClr val="tx1"/>
          </a:solidFill>
        </p:spPr>
        <p:txBody>
          <a:bodyPr wrap="square" rtlCol="0">
            <a:spAutoFit/>
          </a:bodyPr>
          <a:lstStyle/>
          <a:p>
            <a:r>
              <a:rPr lang="en-US" dirty="0" err="1" smtClean="0">
                <a:solidFill>
                  <a:schemeClr val="bg1"/>
                </a:solidFill>
                <a:latin typeface="Arial" panose="020B0604020202020204" pitchFamily="34" charset="0"/>
                <a:cs typeface="Arial" panose="020B0604020202020204" pitchFamily="34" charset="0"/>
              </a:rPr>
              <a:t>var</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eBorderColor</a:t>
            </a:r>
            <a:r>
              <a:rPr lang="en-US" dirty="0" smtClean="0">
                <a:solidFill>
                  <a:schemeClr val="bg1"/>
                </a:solidFill>
                <a:latin typeface="Arial" panose="020B0604020202020204" pitchFamily="34" charset="0"/>
                <a:cs typeface="Arial" panose="020B0604020202020204" pitchFamily="34" charset="0"/>
              </a:rPr>
              <a:t> = $("#main").</a:t>
            </a:r>
            <a:r>
              <a:rPr lang="en-US" dirty="0" err="1" smtClean="0">
                <a:solidFill>
                  <a:schemeClr val="bg1"/>
                </a:solidFill>
                <a:latin typeface="Arial" panose="020B0604020202020204" pitchFamily="34" charset="0"/>
                <a:cs typeface="Arial" panose="020B0604020202020204" pitchFamily="34" charset="0"/>
              </a:rPr>
              <a:t>css</a:t>
            </a:r>
            <a:r>
              <a:rPr lang="en-US" dirty="0" smtClean="0">
                <a:solidFill>
                  <a:schemeClr val="bg1"/>
                </a:solidFill>
                <a:latin typeface="Arial" panose="020B0604020202020204" pitchFamily="34" charset="0"/>
                <a:cs typeface="Arial" panose="020B0604020202020204" pitchFamily="34" charset="0"/>
              </a:rPr>
              <a:t>("border-top-color");</a:t>
            </a:r>
            <a:endParaRPr lang="en-US" dirty="0">
              <a:solidFill>
                <a:schemeClr val="bg1"/>
              </a:solidFill>
              <a:latin typeface="Arial" panose="020B0604020202020204" pitchFamily="34" charset="0"/>
            </a:endParaRPr>
          </a:p>
        </p:txBody>
      </p:sp>
      <p:sp>
        <p:nvSpPr>
          <p:cNvPr id="13" name="TextBox 12"/>
          <p:cNvSpPr txBox="1"/>
          <p:nvPr/>
        </p:nvSpPr>
        <p:spPr>
          <a:xfrm>
            <a:off x="152400" y="5918347"/>
            <a:ext cx="5714999" cy="369332"/>
          </a:xfrm>
          <a:prstGeom prst="rect">
            <a:avLst/>
          </a:prstGeom>
          <a:solidFill>
            <a:schemeClr val="tx1"/>
          </a:solidFill>
        </p:spPr>
        <p:txBody>
          <a:bodyPr wrap="square" rtlCol="0">
            <a:spAutoFit/>
          </a:bodyPr>
          <a:lstStyle/>
          <a:p>
            <a:r>
              <a:rPr lang="en-US" dirty="0" err="1" smtClean="0">
                <a:solidFill>
                  <a:schemeClr val="bg1"/>
                </a:solidFill>
                <a:latin typeface="Arial" panose="020B0604020202020204" pitchFamily="34" charset="0"/>
                <a:cs typeface="Arial" panose="020B0604020202020204" pitchFamily="34" charset="0"/>
              </a:rPr>
              <a:t>var</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eBorderStyle</a:t>
            </a:r>
            <a:r>
              <a:rPr lang="en-US" dirty="0" smtClean="0">
                <a:solidFill>
                  <a:schemeClr val="bg1"/>
                </a:solidFill>
                <a:latin typeface="Arial" panose="020B0604020202020204" pitchFamily="34" charset="0"/>
                <a:cs typeface="Arial" panose="020B0604020202020204" pitchFamily="34" charset="0"/>
              </a:rPr>
              <a:t> = $("#main").</a:t>
            </a:r>
            <a:r>
              <a:rPr lang="en-US" dirty="0" err="1" smtClean="0">
                <a:solidFill>
                  <a:schemeClr val="bg1"/>
                </a:solidFill>
                <a:latin typeface="Arial" panose="020B0604020202020204" pitchFamily="34" charset="0"/>
                <a:cs typeface="Arial" panose="020B0604020202020204" pitchFamily="34" charset="0"/>
              </a:rPr>
              <a:t>css</a:t>
            </a:r>
            <a:r>
              <a:rPr lang="en-US" dirty="0" smtClean="0">
                <a:solidFill>
                  <a:schemeClr val="bg1"/>
                </a:solidFill>
                <a:latin typeface="Arial" panose="020B0604020202020204" pitchFamily="34" charset="0"/>
                <a:cs typeface="Arial" panose="020B0604020202020204" pitchFamily="34" charset="0"/>
              </a:rPr>
              <a:t>("border-top-style");</a:t>
            </a:r>
            <a:endParaRPr lang="en-US" dirty="0">
              <a:solidFill>
                <a:schemeClr val="bg1"/>
              </a:solidFill>
              <a:latin typeface="Arial" panose="020B0604020202020204" pitchFamily="34" charset="0"/>
            </a:endParaRPr>
          </a:p>
        </p:txBody>
      </p:sp>
      <p:sp>
        <p:nvSpPr>
          <p:cNvPr id="14" name="TextBox 13"/>
          <p:cNvSpPr txBox="1"/>
          <p:nvPr/>
        </p:nvSpPr>
        <p:spPr>
          <a:xfrm>
            <a:off x="6315075" y="4385549"/>
            <a:ext cx="2438400" cy="646331"/>
          </a:xfrm>
          <a:prstGeom prst="rect">
            <a:avLst/>
          </a:prstGeom>
          <a:noFill/>
        </p:spPr>
        <p:txBody>
          <a:bodyPr wrap="square" rtlCol="0">
            <a:spAutoFit/>
          </a:bodyPr>
          <a:lstStyle/>
          <a:p>
            <a:r>
              <a:rPr lang="en-US" dirty="0" err="1" smtClean="0"/>
              <a:t>eBorderWidth</a:t>
            </a:r>
            <a:r>
              <a:rPr lang="en-US" dirty="0" smtClean="0"/>
              <a:t> would have a value of "2px". </a:t>
            </a:r>
            <a:endParaRPr lang="en-US" dirty="0"/>
          </a:p>
        </p:txBody>
      </p:sp>
      <p:sp>
        <p:nvSpPr>
          <p:cNvPr id="15" name="TextBox 14"/>
          <p:cNvSpPr txBox="1"/>
          <p:nvPr/>
        </p:nvSpPr>
        <p:spPr>
          <a:xfrm>
            <a:off x="6305550" y="5121432"/>
            <a:ext cx="2552700" cy="646331"/>
          </a:xfrm>
          <a:prstGeom prst="rect">
            <a:avLst/>
          </a:prstGeom>
          <a:noFill/>
        </p:spPr>
        <p:txBody>
          <a:bodyPr wrap="square" rtlCol="0">
            <a:spAutoFit/>
          </a:bodyPr>
          <a:lstStyle/>
          <a:p>
            <a:r>
              <a:rPr lang="en-US" dirty="0" err="1" smtClean="0"/>
              <a:t>eBorderColor</a:t>
            </a:r>
            <a:r>
              <a:rPr lang="en-US" dirty="0" smtClean="0"/>
              <a:t> would have a value of "</a:t>
            </a:r>
            <a:r>
              <a:rPr lang="en-US" dirty="0" err="1" smtClean="0"/>
              <a:t>rgb</a:t>
            </a:r>
            <a:r>
              <a:rPr lang="en-US" dirty="0" smtClean="0"/>
              <a:t>(0, 0, 0)". </a:t>
            </a:r>
            <a:endParaRPr lang="en-US" dirty="0"/>
          </a:p>
        </p:txBody>
      </p:sp>
      <p:sp>
        <p:nvSpPr>
          <p:cNvPr id="16" name="TextBox 15"/>
          <p:cNvSpPr txBox="1"/>
          <p:nvPr/>
        </p:nvSpPr>
        <p:spPr>
          <a:xfrm>
            <a:off x="6315075" y="5947447"/>
            <a:ext cx="2438400" cy="646331"/>
          </a:xfrm>
          <a:prstGeom prst="rect">
            <a:avLst/>
          </a:prstGeom>
          <a:noFill/>
        </p:spPr>
        <p:txBody>
          <a:bodyPr wrap="square" rtlCol="0">
            <a:spAutoFit/>
          </a:bodyPr>
          <a:lstStyle/>
          <a:p>
            <a:r>
              <a:rPr lang="en-US" dirty="0" err="1" smtClean="0"/>
              <a:t>eBorderStyle</a:t>
            </a:r>
            <a:r>
              <a:rPr lang="en-US" dirty="0" smtClean="0"/>
              <a:t> would have a value of "solid". </a:t>
            </a:r>
            <a:endParaRPr lang="en-US" dirty="0"/>
          </a:p>
        </p:txBody>
      </p:sp>
      <p:cxnSp>
        <p:nvCxnSpPr>
          <p:cNvPr id="18" name="Straight Arrow Connector 17"/>
          <p:cNvCxnSpPr>
            <a:stCxn id="14" idx="1"/>
            <a:endCxn id="10" idx="3"/>
          </p:cNvCxnSpPr>
          <p:nvPr/>
        </p:nvCxnSpPr>
        <p:spPr>
          <a:xfrm flipH="1">
            <a:off x="5867400" y="4708715"/>
            <a:ext cx="447675" cy="90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1"/>
          </p:cNvCxnSpPr>
          <p:nvPr/>
        </p:nvCxnSpPr>
        <p:spPr>
          <a:xfrm flipH="1">
            <a:off x="5867399" y="5444598"/>
            <a:ext cx="438151" cy="6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1"/>
          </p:cNvCxnSpPr>
          <p:nvPr/>
        </p:nvCxnSpPr>
        <p:spPr>
          <a:xfrm flipH="1" flipV="1">
            <a:off x="5867399" y="6103013"/>
            <a:ext cx="447676" cy="16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itle 1"/>
          <p:cNvSpPr>
            <a:spLocks noGrp="1"/>
          </p:cNvSpPr>
          <p:nvPr>
            <p:ph type="title"/>
          </p:nvPr>
        </p:nvSpPr>
        <p:spPr>
          <a:xfrm>
            <a:off x="152400" y="230189"/>
            <a:ext cx="8686800" cy="734842"/>
          </a:xfrm>
        </p:spPr>
        <p:txBody>
          <a:bodyPr/>
          <a:lstStyle/>
          <a:p>
            <a:r>
              <a:rPr lang="en-US" dirty="0" smtClean="0"/>
              <a:t>Getting Values using the </a:t>
            </a:r>
            <a:r>
              <a:rPr lang="en-US" dirty="0" err="1" smtClean="0"/>
              <a:t>css</a:t>
            </a:r>
            <a:r>
              <a:rPr lang="en-US" dirty="0" smtClean="0"/>
              <a:t>() Method</a:t>
            </a:r>
            <a:endParaRPr lang="en-US" dirty="0"/>
          </a:p>
        </p:txBody>
      </p:sp>
    </p:spTree>
    <p:extLst>
      <p:ext uri="{BB962C8B-B14F-4D97-AF65-F5344CB8AC3E}">
        <p14:creationId xmlns:p14="http://schemas.microsoft.com/office/powerpoint/2010/main" val="7626861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8150" y="5105400"/>
            <a:ext cx="6267450" cy="369332"/>
          </a:xfrm>
          <a:prstGeom prst="rect">
            <a:avLst/>
          </a:prstGeom>
          <a:solidFill>
            <a:schemeClr val="tx1"/>
          </a:solidFill>
        </p:spPr>
        <p:txBody>
          <a:bodyPr wrap="square" rtlCol="0">
            <a:spAutoFit/>
          </a:bodyPr>
          <a:lstStyle/>
          <a:p>
            <a:r>
              <a:rPr lang="en-US" dirty="0" err="1" smtClean="0">
                <a:solidFill>
                  <a:schemeClr val="bg1"/>
                </a:solidFill>
                <a:latin typeface="Arial" panose="020B0604020202020204" pitchFamily="34" charset="0"/>
                <a:cs typeface="Arial" panose="020B0604020202020204" pitchFamily="34" charset="0"/>
              </a:rPr>
              <a:t>var</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eProperties</a:t>
            </a:r>
            <a:r>
              <a:rPr lang="en-US" dirty="0" smtClean="0">
                <a:solidFill>
                  <a:schemeClr val="bg1"/>
                </a:solidFill>
                <a:latin typeface="Arial" panose="020B0604020202020204" pitchFamily="34" charset="0"/>
                <a:cs typeface="Arial" panose="020B0604020202020204" pitchFamily="34" charset="0"/>
              </a:rPr>
              <a:t> = $("#main").</a:t>
            </a:r>
            <a:r>
              <a:rPr lang="en-US" dirty="0" err="1" smtClean="0">
                <a:solidFill>
                  <a:schemeClr val="bg1"/>
                </a:solidFill>
                <a:latin typeface="Arial" panose="020B0604020202020204" pitchFamily="34" charset="0"/>
                <a:cs typeface="Arial" panose="020B0604020202020204" pitchFamily="34" charset="0"/>
              </a:rPr>
              <a:t>css</a:t>
            </a:r>
            <a:r>
              <a:rPr lang="en-US" dirty="0" smtClean="0">
                <a:solidFill>
                  <a:schemeClr val="bg1"/>
                </a:solidFill>
                <a:latin typeface="Arial" panose="020B0604020202020204" pitchFamily="34" charset="0"/>
                <a:cs typeface="Arial" panose="020B0604020202020204" pitchFamily="34" charset="0"/>
              </a:rPr>
              <a:t>(["color", "height", "width"]);</a:t>
            </a:r>
            <a:endParaRPr lang="en-US" dirty="0">
              <a:solidFill>
                <a:schemeClr val="bg1"/>
              </a:solidFill>
              <a:latin typeface="Arial" panose="020B0604020202020204" pitchFamily="34" charset="0"/>
            </a:endParaRPr>
          </a:p>
        </p:txBody>
      </p:sp>
      <p:sp>
        <p:nvSpPr>
          <p:cNvPr id="5" name="TextBox 4"/>
          <p:cNvSpPr txBox="1"/>
          <p:nvPr/>
        </p:nvSpPr>
        <p:spPr>
          <a:xfrm>
            <a:off x="533400" y="2514600"/>
            <a:ext cx="4724400" cy="2308324"/>
          </a:xfrm>
          <a:prstGeom prst="rect">
            <a:avLst/>
          </a:prstGeom>
          <a:solidFill>
            <a:schemeClr val="tx1"/>
          </a:solid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&lt;style&gt;</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#main{</a:t>
            </a:r>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border</a:t>
            </a:r>
            <a:r>
              <a:rPr lang="en-US" dirty="0">
                <a:solidFill>
                  <a:schemeClr val="bg1"/>
                </a:solidFill>
                <a:latin typeface="Arial" panose="020B0604020202020204" pitchFamily="34" charset="0"/>
                <a:cs typeface="Arial" panose="020B0604020202020204" pitchFamily="34" charset="0"/>
              </a:rPr>
              <a:t>: 2px solid #000;</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height: 200px</a:t>
            </a:r>
            <a:r>
              <a:rPr lang="en-US" dirty="0">
                <a:solidFill>
                  <a:schemeClr val="bg1"/>
                </a:solidFill>
                <a:latin typeface="Arial" panose="020B0604020202020204" pitchFamily="34" charset="0"/>
                <a:cs typeface="Arial" panose="020B0604020202020204" pitchFamily="34" charset="0"/>
              </a:rPr>
              <a:t>;</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width</a:t>
            </a:r>
            <a:r>
              <a:rPr lang="en-US" dirty="0">
                <a:solidFill>
                  <a:schemeClr val="bg1"/>
                </a:solidFill>
                <a:latin typeface="Arial" panose="020B0604020202020204" pitchFamily="34" charset="0"/>
                <a:cs typeface="Arial" panose="020B0604020202020204" pitchFamily="34" charset="0"/>
              </a:rPr>
              <a:t>: 100px;</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color</a:t>
            </a:r>
            <a:r>
              <a:rPr lang="en-US" dirty="0">
                <a:solidFill>
                  <a:schemeClr val="bg1"/>
                </a:solidFill>
                <a:latin typeface="Arial" panose="020B0604020202020204" pitchFamily="34" charset="0"/>
                <a:cs typeface="Arial" panose="020B0604020202020204" pitchFamily="34" charset="0"/>
              </a:rPr>
              <a:t>: #AACC88;</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&lt;/</a:t>
            </a:r>
            <a:r>
              <a:rPr lang="en-US" dirty="0">
                <a:solidFill>
                  <a:schemeClr val="bg1"/>
                </a:solidFill>
                <a:latin typeface="Arial" panose="020B0604020202020204" pitchFamily="34" charset="0"/>
                <a:cs typeface="Arial" panose="020B0604020202020204" pitchFamily="34" charset="0"/>
              </a:rPr>
              <a:t>style&gt;</a:t>
            </a:r>
            <a:endParaRPr lang="en-US" dirty="0">
              <a:solidFill>
                <a:schemeClr val="bg1"/>
              </a:solidFill>
              <a:latin typeface="Arial" panose="020B0604020202020204" pitchFamily="34" charset="0"/>
            </a:endParaRPr>
          </a:p>
        </p:txBody>
      </p:sp>
      <p:sp>
        <p:nvSpPr>
          <p:cNvPr id="6" name="TextBox 5"/>
          <p:cNvSpPr txBox="1"/>
          <p:nvPr/>
        </p:nvSpPr>
        <p:spPr>
          <a:xfrm>
            <a:off x="6810375" y="3124200"/>
            <a:ext cx="1600200" cy="369332"/>
          </a:xfrm>
          <a:prstGeom prst="rect">
            <a:avLst/>
          </a:prstGeom>
          <a:noFill/>
        </p:spPr>
        <p:txBody>
          <a:bodyPr wrap="square" rtlCol="0">
            <a:spAutoFit/>
          </a:bodyPr>
          <a:lstStyle/>
          <a:p>
            <a:r>
              <a:rPr lang="en-US" dirty="0" smtClean="0"/>
              <a:t>Web Page CSS</a:t>
            </a:r>
            <a:endParaRPr lang="en-US" dirty="0"/>
          </a:p>
        </p:txBody>
      </p:sp>
      <p:cxnSp>
        <p:nvCxnSpPr>
          <p:cNvPr id="8" name="Straight Arrow Connector 7"/>
          <p:cNvCxnSpPr>
            <a:stCxn id="6" idx="1"/>
          </p:cNvCxnSpPr>
          <p:nvPr/>
        </p:nvCxnSpPr>
        <p:spPr>
          <a:xfrm flipH="1">
            <a:off x="5410200" y="3308866"/>
            <a:ext cx="1400175" cy="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9175" y="5782270"/>
            <a:ext cx="7391400" cy="923330"/>
          </a:xfrm>
          <a:prstGeom prst="rect">
            <a:avLst/>
          </a:prstGeom>
          <a:noFill/>
        </p:spPr>
        <p:txBody>
          <a:bodyPr wrap="square" rtlCol="0">
            <a:spAutoFit/>
          </a:bodyPr>
          <a:lstStyle/>
          <a:p>
            <a:r>
              <a:rPr lang="en-US" dirty="0" err="1" smtClean="0"/>
              <a:t>eProperties</a:t>
            </a:r>
            <a:r>
              <a:rPr lang="en-US" dirty="0" smtClean="0"/>
              <a:t>(0) would have a value </a:t>
            </a:r>
            <a:r>
              <a:rPr lang="en-US" dirty="0"/>
              <a:t>of "</a:t>
            </a:r>
            <a:r>
              <a:rPr lang="en-US" dirty="0" err="1"/>
              <a:t>rgb</a:t>
            </a:r>
            <a:r>
              <a:rPr lang="en-US" dirty="0"/>
              <a:t>(170, 204, 136</a:t>
            </a:r>
            <a:r>
              <a:rPr lang="en-US" dirty="0" smtClean="0"/>
              <a:t>)".</a:t>
            </a:r>
            <a:endParaRPr lang="en-US" dirty="0"/>
          </a:p>
          <a:p>
            <a:r>
              <a:rPr lang="en-US" dirty="0" err="1" smtClean="0"/>
              <a:t>eProperties</a:t>
            </a:r>
            <a:r>
              <a:rPr lang="en-US" dirty="0" smtClean="0"/>
              <a:t>(1) </a:t>
            </a:r>
            <a:r>
              <a:rPr lang="en-US" dirty="0"/>
              <a:t>would have a value of </a:t>
            </a:r>
            <a:r>
              <a:rPr lang="en-US" dirty="0" smtClean="0"/>
              <a:t>"200px".</a:t>
            </a:r>
            <a:endParaRPr lang="en-US" dirty="0"/>
          </a:p>
          <a:p>
            <a:r>
              <a:rPr lang="en-US" dirty="0" err="1" smtClean="0"/>
              <a:t>eProperties</a:t>
            </a:r>
            <a:r>
              <a:rPr lang="en-US" dirty="0" smtClean="0"/>
              <a:t>(2) </a:t>
            </a:r>
            <a:r>
              <a:rPr lang="en-US" dirty="0"/>
              <a:t>would have a value of </a:t>
            </a:r>
            <a:r>
              <a:rPr lang="en-US" dirty="0" smtClean="0"/>
              <a:t>"100px".</a:t>
            </a:r>
            <a:endParaRPr lang="en-US" dirty="0"/>
          </a:p>
        </p:txBody>
      </p:sp>
      <p:sp>
        <p:nvSpPr>
          <p:cNvPr id="24" name="Title 1"/>
          <p:cNvSpPr>
            <a:spLocks noGrp="1"/>
          </p:cNvSpPr>
          <p:nvPr>
            <p:ph type="title"/>
          </p:nvPr>
        </p:nvSpPr>
        <p:spPr>
          <a:xfrm>
            <a:off x="152400" y="230189"/>
            <a:ext cx="8686800" cy="734842"/>
          </a:xfrm>
        </p:spPr>
        <p:txBody>
          <a:bodyPr/>
          <a:lstStyle/>
          <a:p>
            <a:r>
              <a:rPr lang="en-US" dirty="0" smtClean="0"/>
              <a:t>Getting Values using the </a:t>
            </a:r>
            <a:r>
              <a:rPr lang="en-US" dirty="0" err="1" smtClean="0"/>
              <a:t>css</a:t>
            </a:r>
            <a:r>
              <a:rPr lang="en-US" dirty="0" smtClean="0"/>
              <a:t>() Method</a:t>
            </a:r>
            <a:endParaRPr lang="en-US" dirty="0"/>
          </a:p>
        </p:txBody>
      </p:sp>
      <p:sp>
        <p:nvSpPr>
          <p:cNvPr id="3" name="Text Placeholder 2"/>
          <p:cNvSpPr>
            <a:spLocks noGrp="1"/>
          </p:cNvSpPr>
          <p:nvPr>
            <p:ph type="body" sz="quarter" idx="10"/>
          </p:nvPr>
        </p:nvSpPr>
        <p:spPr>
          <a:xfrm>
            <a:off x="438150" y="1088135"/>
            <a:ext cx="8382000" cy="1329595"/>
          </a:xfrm>
        </p:spPr>
        <p:txBody>
          <a:bodyPr/>
          <a:lstStyle/>
          <a:p>
            <a:r>
              <a:rPr lang="en-US" dirty="0" smtClean="0"/>
              <a:t>You can get multiple property values by using an array literal for the argument. Array Literals must be enclosed in square brackets.</a:t>
            </a:r>
            <a:endParaRPr lang="en-US" dirty="0"/>
          </a:p>
        </p:txBody>
      </p:sp>
      <p:cxnSp>
        <p:nvCxnSpPr>
          <p:cNvPr id="23" name="Straight Arrow Connector 22"/>
          <p:cNvCxnSpPr/>
          <p:nvPr/>
        </p:nvCxnSpPr>
        <p:spPr>
          <a:xfrm flipV="1">
            <a:off x="3505200" y="5562600"/>
            <a:ext cx="0" cy="219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3862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30189"/>
            <a:ext cx="8686800" cy="849062"/>
          </a:xfrm>
        </p:spPr>
        <p:txBody>
          <a:bodyPr/>
          <a:lstStyle/>
          <a:p>
            <a:r>
              <a:rPr lang="en-US" dirty="0" smtClean="0"/>
              <a:t>Setting Values using the </a:t>
            </a:r>
            <a:r>
              <a:rPr lang="en-US" dirty="0" err="1" smtClean="0"/>
              <a:t>css</a:t>
            </a:r>
            <a:r>
              <a:rPr lang="en-US" dirty="0" smtClean="0"/>
              <a:t>() Method</a:t>
            </a:r>
            <a:endParaRPr lang="en-US" dirty="0"/>
          </a:p>
        </p:txBody>
      </p:sp>
      <p:sp>
        <p:nvSpPr>
          <p:cNvPr id="4" name="TextBox 3"/>
          <p:cNvSpPr txBox="1"/>
          <p:nvPr/>
        </p:nvSpPr>
        <p:spPr>
          <a:xfrm>
            <a:off x="704850" y="4485723"/>
            <a:ext cx="4838700"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$("#main").</a:t>
            </a:r>
            <a:r>
              <a:rPr lang="en-US" dirty="0" err="1" smtClean="0">
                <a:solidFill>
                  <a:schemeClr val="bg1"/>
                </a:solidFill>
                <a:latin typeface="Arial" panose="020B0604020202020204" pitchFamily="34" charset="0"/>
                <a:cs typeface="Arial" panose="020B0604020202020204" pitchFamily="34" charset="0"/>
              </a:rPr>
              <a:t>css</a:t>
            </a:r>
            <a:r>
              <a:rPr lang="en-US" dirty="0" smtClean="0">
                <a:solidFill>
                  <a:schemeClr val="bg1"/>
                </a:solidFill>
                <a:latin typeface="Arial" panose="020B0604020202020204" pitchFamily="34" charset="0"/>
                <a:cs typeface="Arial" panose="020B0604020202020204" pitchFamily="34" charset="0"/>
              </a:rPr>
              <a:t>("width", "300px");</a:t>
            </a:r>
            <a:endParaRPr lang="en-US" dirty="0">
              <a:solidFill>
                <a:schemeClr val="bg1"/>
              </a:solidFill>
              <a:latin typeface="Arial" panose="020B0604020202020204" pitchFamily="34" charset="0"/>
            </a:endParaRPr>
          </a:p>
        </p:txBody>
      </p:sp>
      <p:sp>
        <p:nvSpPr>
          <p:cNvPr id="5" name="TextBox 4"/>
          <p:cNvSpPr txBox="1"/>
          <p:nvPr/>
        </p:nvSpPr>
        <p:spPr>
          <a:xfrm>
            <a:off x="762000" y="1061978"/>
            <a:ext cx="4724400" cy="2308324"/>
          </a:xfrm>
          <a:prstGeom prst="rect">
            <a:avLst/>
          </a:prstGeom>
          <a:solidFill>
            <a:schemeClr val="tx1"/>
          </a:solid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&lt;style&gt;</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#main{</a:t>
            </a:r>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border</a:t>
            </a:r>
            <a:r>
              <a:rPr lang="en-US" dirty="0">
                <a:solidFill>
                  <a:schemeClr val="bg1"/>
                </a:solidFill>
                <a:latin typeface="Arial" panose="020B0604020202020204" pitchFamily="34" charset="0"/>
                <a:cs typeface="Arial" panose="020B0604020202020204" pitchFamily="34" charset="0"/>
              </a:rPr>
              <a:t>: 2px solid #000;</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height</a:t>
            </a: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200px</a:t>
            </a:r>
            <a:r>
              <a:rPr lang="en-US" dirty="0">
                <a:solidFill>
                  <a:schemeClr val="bg1"/>
                </a:solidFill>
                <a:latin typeface="Arial" panose="020B0604020202020204" pitchFamily="34" charset="0"/>
                <a:cs typeface="Arial" panose="020B0604020202020204" pitchFamily="34" charset="0"/>
              </a:rPr>
              <a:t>;</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width</a:t>
            </a:r>
            <a:r>
              <a:rPr lang="en-US" dirty="0">
                <a:solidFill>
                  <a:schemeClr val="bg1"/>
                </a:solidFill>
                <a:latin typeface="Arial" panose="020B0604020202020204" pitchFamily="34" charset="0"/>
                <a:cs typeface="Arial" panose="020B0604020202020204" pitchFamily="34" charset="0"/>
              </a:rPr>
              <a:t>: 100px;</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color</a:t>
            </a:r>
            <a:r>
              <a:rPr lang="en-US" dirty="0">
                <a:solidFill>
                  <a:schemeClr val="bg1"/>
                </a:solidFill>
                <a:latin typeface="Arial" panose="020B0604020202020204" pitchFamily="34" charset="0"/>
                <a:cs typeface="Arial" panose="020B0604020202020204" pitchFamily="34" charset="0"/>
              </a:rPr>
              <a:t>: #AACC88;</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&lt;/</a:t>
            </a:r>
            <a:r>
              <a:rPr lang="en-US" dirty="0">
                <a:solidFill>
                  <a:schemeClr val="bg1"/>
                </a:solidFill>
                <a:latin typeface="Arial" panose="020B0604020202020204" pitchFamily="34" charset="0"/>
                <a:cs typeface="Arial" panose="020B0604020202020204" pitchFamily="34" charset="0"/>
              </a:rPr>
              <a:t>style&gt;</a:t>
            </a:r>
            <a:endParaRPr lang="en-US" dirty="0">
              <a:solidFill>
                <a:schemeClr val="bg1"/>
              </a:solidFill>
              <a:latin typeface="Arial" panose="020B0604020202020204" pitchFamily="34" charset="0"/>
            </a:endParaRPr>
          </a:p>
        </p:txBody>
      </p:sp>
      <p:sp>
        <p:nvSpPr>
          <p:cNvPr id="6" name="TextBox 5"/>
          <p:cNvSpPr txBox="1"/>
          <p:nvPr/>
        </p:nvSpPr>
        <p:spPr>
          <a:xfrm>
            <a:off x="6858000" y="2041150"/>
            <a:ext cx="1600200" cy="369332"/>
          </a:xfrm>
          <a:prstGeom prst="rect">
            <a:avLst/>
          </a:prstGeom>
          <a:noFill/>
        </p:spPr>
        <p:txBody>
          <a:bodyPr wrap="square" rtlCol="0">
            <a:spAutoFit/>
          </a:bodyPr>
          <a:lstStyle/>
          <a:p>
            <a:r>
              <a:rPr lang="en-US" dirty="0" smtClean="0"/>
              <a:t>Web Page CSS</a:t>
            </a:r>
            <a:endParaRPr lang="en-US" dirty="0"/>
          </a:p>
        </p:txBody>
      </p:sp>
      <p:cxnSp>
        <p:nvCxnSpPr>
          <p:cNvPr id="8" name="Straight Arrow Connector 7"/>
          <p:cNvCxnSpPr/>
          <p:nvPr/>
        </p:nvCxnSpPr>
        <p:spPr>
          <a:xfrm flipH="1">
            <a:off x="5715000" y="2225665"/>
            <a:ext cx="114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10325" y="4002807"/>
            <a:ext cx="2209800" cy="1200329"/>
          </a:xfrm>
          <a:prstGeom prst="rect">
            <a:avLst/>
          </a:prstGeom>
          <a:noFill/>
        </p:spPr>
        <p:txBody>
          <a:bodyPr wrap="square" rtlCol="0">
            <a:spAutoFit/>
          </a:bodyPr>
          <a:lstStyle/>
          <a:p>
            <a:r>
              <a:rPr lang="en-US" dirty="0" smtClean="0"/>
              <a:t>This would change the width property of the #main element to 300px.</a:t>
            </a:r>
            <a:endParaRPr lang="en-US" dirty="0"/>
          </a:p>
        </p:txBody>
      </p:sp>
      <p:cxnSp>
        <p:nvCxnSpPr>
          <p:cNvPr id="11" name="Straight Arrow Connector 10"/>
          <p:cNvCxnSpPr>
            <a:stCxn id="9" idx="1"/>
          </p:cNvCxnSpPr>
          <p:nvPr/>
        </p:nvCxnSpPr>
        <p:spPr>
          <a:xfrm flipH="1">
            <a:off x="5686425" y="4602972"/>
            <a:ext cx="723900" cy="46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44585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30189"/>
            <a:ext cx="8686800" cy="849062"/>
          </a:xfrm>
        </p:spPr>
        <p:txBody>
          <a:bodyPr/>
          <a:lstStyle/>
          <a:p>
            <a:r>
              <a:rPr lang="en-US" dirty="0" smtClean="0"/>
              <a:t>Setting Values using the </a:t>
            </a:r>
            <a:r>
              <a:rPr lang="en-US" dirty="0" err="1" smtClean="0"/>
              <a:t>css</a:t>
            </a:r>
            <a:r>
              <a:rPr lang="en-US" dirty="0" smtClean="0"/>
              <a:t>() Method</a:t>
            </a:r>
            <a:endParaRPr lang="en-US" dirty="0"/>
          </a:p>
        </p:txBody>
      </p:sp>
      <p:sp>
        <p:nvSpPr>
          <p:cNvPr id="10" name="Text Placeholder 2"/>
          <p:cNvSpPr>
            <a:spLocks noGrp="1"/>
          </p:cNvSpPr>
          <p:nvPr>
            <p:ph type="body" sz="quarter" idx="10"/>
          </p:nvPr>
        </p:nvSpPr>
        <p:spPr>
          <a:xfrm>
            <a:off x="438150" y="1088135"/>
            <a:ext cx="8382000" cy="1772793"/>
          </a:xfrm>
        </p:spPr>
        <p:txBody>
          <a:bodyPr/>
          <a:lstStyle/>
          <a:p>
            <a:r>
              <a:rPr lang="en-US" dirty="0" smtClean="0"/>
              <a:t>You can set multiple property values by using an object literal for the argument. Object Literals are pairs of properties and values enclosed with curly brackets.</a:t>
            </a:r>
            <a:endParaRPr lang="en-US" dirty="0"/>
          </a:p>
        </p:txBody>
      </p:sp>
      <p:sp>
        <p:nvSpPr>
          <p:cNvPr id="4" name="TextBox 3"/>
          <p:cNvSpPr txBox="1"/>
          <p:nvPr/>
        </p:nvSpPr>
        <p:spPr>
          <a:xfrm>
            <a:off x="761999" y="5638800"/>
            <a:ext cx="5648325"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$("#main").</a:t>
            </a:r>
            <a:r>
              <a:rPr lang="en-US" dirty="0" err="1" smtClean="0">
                <a:solidFill>
                  <a:schemeClr val="bg1"/>
                </a:solidFill>
                <a:latin typeface="Arial" panose="020B0604020202020204" pitchFamily="34" charset="0"/>
                <a:cs typeface="Arial" panose="020B0604020202020204" pitchFamily="34" charset="0"/>
              </a:rPr>
              <a:t>css</a:t>
            </a:r>
            <a:r>
              <a:rPr lang="en-US" dirty="0" smtClean="0">
                <a:solidFill>
                  <a:schemeClr val="bg1"/>
                </a:solidFill>
                <a:latin typeface="Arial" panose="020B0604020202020204" pitchFamily="34" charset="0"/>
                <a:cs typeface="Arial" panose="020B0604020202020204" pitchFamily="34" charset="0"/>
              </a:rPr>
              <a:t>({"height":"500px", "width":"200px"});</a:t>
            </a:r>
            <a:endParaRPr lang="en-US" dirty="0">
              <a:solidFill>
                <a:schemeClr val="bg1"/>
              </a:solidFill>
              <a:latin typeface="Arial" panose="020B0604020202020204" pitchFamily="34" charset="0"/>
            </a:endParaRPr>
          </a:p>
        </p:txBody>
      </p:sp>
      <p:sp>
        <p:nvSpPr>
          <p:cNvPr id="5" name="TextBox 4"/>
          <p:cNvSpPr txBox="1"/>
          <p:nvPr/>
        </p:nvSpPr>
        <p:spPr>
          <a:xfrm>
            <a:off x="762000" y="2894812"/>
            <a:ext cx="4724400" cy="2308324"/>
          </a:xfrm>
          <a:prstGeom prst="rect">
            <a:avLst/>
          </a:prstGeom>
          <a:solidFill>
            <a:schemeClr val="tx1"/>
          </a:solid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&lt;style&gt;</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#main{</a:t>
            </a:r>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border</a:t>
            </a:r>
            <a:r>
              <a:rPr lang="en-US" dirty="0">
                <a:solidFill>
                  <a:schemeClr val="bg1"/>
                </a:solidFill>
                <a:latin typeface="Arial" panose="020B0604020202020204" pitchFamily="34" charset="0"/>
                <a:cs typeface="Arial" panose="020B0604020202020204" pitchFamily="34" charset="0"/>
              </a:rPr>
              <a:t>: 2px solid #000;</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height</a:t>
            </a: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200px</a:t>
            </a:r>
            <a:r>
              <a:rPr lang="en-US" dirty="0">
                <a:solidFill>
                  <a:schemeClr val="bg1"/>
                </a:solidFill>
                <a:latin typeface="Arial" panose="020B0604020202020204" pitchFamily="34" charset="0"/>
                <a:cs typeface="Arial" panose="020B0604020202020204" pitchFamily="34" charset="0"/>
              </a:rPr>
              <a:t>;</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width</a:t>
            </a:r>
            <a:r>
              <a:rPr lang="en-US" dirty="0">
                <a:solidFill>
                  <a:schemeClr val="bg1"/>
                </a:solidFill>
                <a:latin typeface="Arial" panose="020B0604020202020204" pitchFamily="34" charset="0"/>
                <a:cs typeface="Arial" panose="020B0604020202020204" pitchFamily="34" charset="0"/>
              </a:rPr>
              <a:t>: 100px;</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color</a:t>
            </a:r>
            <a:r>
              <a:rPr lang="en-US" dirty="0">
                <a:solidFill>
                  <a:schemeClr val="bg1"/>
                </a:solidFill>
                <a:latin typeface="Arial" panose="020B0604020202020204" pitchFamily="34" charset="0"/>
                <a:cs typeface="Arial" panose="020B0604020202020204" pitchFamily="34" charset="0"/>
              </a:rPr>
              <a:t>: #AACC88;</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&lt;/</a:t>
            </a:r>
            <a:r>
              <a:rPr lang="en-US" dirty="0">
                <a:solidFill>
                  <a:schemeClr val="bg1"/>
                </a:solidFill>
                <a:latin typeface="Arial" panose="020B0604020202020204" pitchFamily="34" charset="0"/>
                <a:cs typeface="Arial" panose="020B0604020202020204" pitchFamily="34" charset="0"/>
              </a:rPr>
              <a:t>style&gt;</a:t>
            </a:r>
            <a:endParaRPr lang="en-US" dirty="0">
              <a:solidFill>
                <a:schemeClr val="bg1"/>
              </a:solidFill>
              <a:latin typeface="Arial" panose="020B0604020202020204" pitchFamily="34" charset="0"/>
            </a:endParaRPr>
          </a:p>
        </p:txBody>
      </p:sp>
      <p:sp>
        <p:nvSpPr>
          <p:cNvPr id="6" name="TextBox 5"/>
          <p:cNvSpPr txBox="1"/>
          <p:nvPr/>
        </p:nvSpPr>
        <p:spPr>
          <a:xfrm>
            <a:off x="6858000" y="3174359"/>
            <a:ext cx="1600200" cy="369332"/>
          </a:xfrm>
          <a:prstGeom prst="rect">
            <a:avLst/>
          </a:prstGeom>
          <a:noFill/>
        </p:spPr>
        <p:txBody>
          <a:bodyPr wrap="square" rtlCol="0">
            <a:spAutoFit/>
          </a:bodyPr>
          <a:lstStyle/>
          <a:p>
            <a:r>
              <a:rPr lang="en-US" dirty="0" smtClean="0"/>
              <a:t>Web Page CSS</a:t>
            </a:r>
            <a:endParaRPr lang="en-US" dirty="0"/>
          </a:p>
        </p:txBody>
      </p:sp>
      <p:cxnSp>
        <p:nvCxnSpPr>
          <p:cNvPr id="8" name="Straight Arrow Connector 7"/>
          <p:cNvCxnSpPr/>
          <p:nvPr/>
        </p:nvCxnSpPr>
        <p:spPr>
          <a:xfrm flipH="1">
            <a:off x="5715000" y="3352800"/>
            <a:ext cx="114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705600" y="3979355"/>
            <a:ext cx="2209800" cy="1754326"/>
          </a:xfrm>
          <a:prstGeom prst="rect">
            <a:avLst/>
          </a:prstGeom>
          <a:noFill/>
        </p:spPr>
        <p:txBody>
          <a:bodyPr wrap="square" rtlCol="0">
            <a:spAutoFit/>
          </a:bodyPr>
          <a:lstStyle/>
          <a:p>
            <a:r>
              <a:rPr lang="en-US" dirty="0" smtClean="0"/>
              <a:t>This would change the height property of the #main element to 500px and the width property to 200px.</a:t>
            </a:r>
            <a:endParaRPr lang="en-US" dirty="0"/>
          </a:p>
        </p:txBody>
      </p:sp>
      <p:cxnSp>
        <p:nvCxnSpPr>
          <p:cNvPr id="11" name="Straight Arrow Connector 10"/>
          <p:cNvCxnSpPr>
            <a:stCxn id="9" idx="1"/>
          </p:cNvCxnSpPr>
          <p:nvPr/>
        </p:nvCxnSpPr>
        <p:spPr>
          <a:xfrm flipH="1">
            <a:off x="5810250" y="4856518"/>
            <a:ext cx="895350" cy="706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078267"/>
      </p:ext>
    </p:extLst>
  </p:cSld>
  <p:clrMapOvr>
    <a:masterClrMapping/>
  </p:clrMapOvr>
  <p:transition>
    <p:fade/>
  </p:transition>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jQuery Chapter 3">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extLst>
    <a:ext uri="{05A4C25C-085E-4340-85A3-A5531E510DB2}">
      <thm15:themeFamily xmlns:thm15="http://schemas.microsoft.com/office/thememl/2012/main" name="jQuery Chapter 3" id="{5D17C61B-A66A-4C16-9FDF-28753A57AE29}" vid="{27A1336F-BF1D-4D3C-8ECA-BEAB7D7F6ABC}"/>
    </a:ext>
  </a:extLst>
</a:theme>
</file>

<file path=ppt/theme/theme4.xml><?xml version="1.0" encoding="utf-8"?>
<a:theme xmlns:a="http://schemas.openxmlformats.org/drawingml/2006/main" name="1_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F8B5597-8DEE-40B6-9433-C71B3EC39DE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textured design)</Template>
  <TotalTime>3485</TotalTime>
  <Words>2070</Words>
  <Application>Microsoft Office PowerPoint</Application>
  <PresentationFormat>On-screen Show (4:3)</PresentationFormat>
  <Paragraphs>310</Paragraphs>
  <Slides>36</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36</vt:i4>
      </vt:variant>
    </vt:vector>
  </HeadingPairs>
  <TitlesOfParts>
    <vt:vector size="44" baseType="lpstr">
      <vt:lpstr>Arial</vt:lpstr>
      <vt:lpstr>Calibri</vt:lpstr>
      <vt:lpstr>Courier New</vt:lpstr>
      <vt:lpstr>Wingdings</vt:lpstr>
      <vt:lpstr>Blue Segoe 4-3 template-template_April-17-2007</vt:lpstr>
      <vt:lpstr>White with Courier font for code slides</vt:lpstr>
      <vt:lpstr>jQuery Chapter 3</vt:lpstr>
      <vt:lpstr>1_White with Courier font for code slides</vt:lpstr>
      <vt:lpstr>jQuery Chapter 4   </vt:lpstr>
      <vt:lpstr>CSS and jQuery</vt:lpstr>
      <vt:lpstr>css() Method</vt:lpstr>
      <vt:lpstr>Getting Values using the css() Method</vt:lpstr>
      <vt:lpstr>Getting Values using the css() Method</vt:lpstr>
      <vt:lpstr>Getting Values using the css() Method</vt:lpstr>
      <vt:lpstr>Getting Values using the css() Method</vt:lpstr>
      <vt:lpstr>Setting Values using the css() Method</vt:lpstr>
      <vt:lpstr>Setting Values using the css() Method</vt:lpstr>
      <vt:lpstr>Setting Values using the css() Method</vt:lpstr>
      <vt:lpstr>Class Methods</vt:lpstr>
      <vt:lpstr>addClass() Method</vt:lpstr>
      <vt:lpstr>removeClass() Method</vt:lpstr>
      <vt:lpstr>removeClass() Method</vt:lpstr>
      <vt:lpstr>Chaining Methods</vt:lpstr>
      <vt:lpstr>toggleClass() Method</vt:lpstr>
      <vt:lpstr>hasClass() Method</vt:lpstr>
      <vt:lpstr>CSS Box Model</vt:lpstr>
      <vt:lpstr>CSS Box Model</vt:lpstr>
      <vt:lpstr>Size Methods</vt:lpstr>
      <vt:lpstr>width() and height() Methods</vt:lpstr>
      <vt:lpstr>innerWidth() and innerHeight() Methods</vt:lpstr>
      <vt:lpstr>outerWidth() and outerHeight() Methods</vt:lpstr>
      <vt:lpstr>Code Example (size methods)</vt:lpstr>
      <vt:lpstr>Code Example (size methods)</vt:lpstr>
      <vt:lpstr>Code Example (size methods)</vt:lpstr>
      <vt:lpstr>Position  Methods</vt:lpstr>
      <vt:lpstr>offset() Method</vt:lpstr>
      <vt:lpstr>offset() Method cont.</vt:lpstr>
      <vt:lpstr>position() Method</vt:lpstr>
      <vt:lpstr>Code Example (position methods)</vt:lpstr>
      <vt:lpstr>Code Example (size methods)</vt:lpstr>
      <vt:lpstr>Code Example (size methods)</vt:lpstr>
      <vt:lpstr>scrollLeft() and scrollTop() Methods</vt:lpstr>
      <vt:lpstr>scrollLeft() and scrollTop() Methods cont.</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Chapter 1</dc:title>
  <dc:creator>.</dc:creator>
  <cp:keywords/>
  <cp:lastModifiedBy>Charles Gable</cp:lastModifiedBy>
  <cp:revision>112</cp:revision>
  <dcterms:created xsi:type="dcterms:W3CDTF">2014-10-30T15:09:55Z</dcterms:created>
  <dcterms:modified xsi:type="dcterms:W3CDTF">2015-03-21T17:17:50Z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TC102867819990</vt:lpwstr>
  </property>
</Properties>
</file>