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 id="2147483689" r:id="rId5"/>
  </p:sldMasterIdLst>
  <p:notesMasterIdLst>
    <p:notesMasterId r:id="rId27"/>
  </p:notesMasterIdLst>
  <p:sldIdLst>
    <p:sldId id="315" r:id="rId6"/>
    <p:sldId id="297" r:id="rId7"/>
    <p:sldId id="398" r:id="rId8"/>
    <p:sldId id="401" r:id="rId9"/>
    <p:sldId id="402" r:id="rId10"/>
    <p:sldId id="406" r:id="rId11"/>
    <p:sldId id="411" r:id="rId12"/>
    <p:sldId id="412" r:id="rId13"/>
    <p:sldId id="409" r:id="rId14"/>
    <p:sldId id="413" r:id="rId15"/>
    <p:sldId id="414" r:id="rId16"/>
    <p:sldId id="415" r:id="rId17"/>
    <p:sldId id="416" r:id="rId18"/>
    <p:sldId id="417" r:id="rId19"/>
    <p:sldId id="418" r:id="rId20"/>
    <p:sldId id="422" r:id="rId21"/>
    <p:sldId id="419" r:id="rId22"/>
    <p:sldId id="421" r:id="rId23"/>
    <p:sldId id="423" r:id="rId24"/>
    <p:sldId id="424" r:id="rId25"/>
    <p:sldId id="26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p:cViewPr varScale="1">
        <p:scale>
          <a:sx n="101" d="100"/>
          <a:sy n="101" d="100"/>
        </p:scale>
        <p:origin x="126" y="2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2.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24081-B9A8-4BE5-94B6-9A3F9B4E5E91}" type="datetimeFigureOut">
              <a:rPr lang="en-US" smtClean="0"/>
              <a:t>4/2/2015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8DEC9-7375-456F-9BFC-C587E183B041}" type="slidenum">
              <a:rPr lang="en-US" smtClean="0"/>
              <a:t>‹#›</a:t>
            </a:fld>
            <a:endParaRPr lang="en-US"/>
          </a:p>
        </p:txBody>
      </p:sp>
    </p:spTree>
    <p:extLst>
      <p:ext uri="{BB962C8B-B14F-4D97-AF65-F5344CB8AC3E}">
        <p14:creationId xmlns:p14="http://schemas.microsoft.com/office/powerpoint/2010/main" val="5907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4/2/2015 8:01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969375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extLst>
      <p:ext uri="{BB962C8B-B14F-4D97-AF65-F5344CB8AC3E}">
        <p14:creationId xmlns:p14="http://schemas.microsoft.com/office/powerpoint/2010/main" val="2447676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292619473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04716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26541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891404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15836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24537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6507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7268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34840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51826679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23660110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4394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26.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334016"/>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1165122"/>
      </p:ext>
    </p:extLst>
  </p:cSld>
  <p:clrMap bg1="lt1" tx1="dk1" bg2="lt2" tx2="dk2" accent1="accent1" accent2="accent2" accent3="accent3" accent4="accent4" accent5="accent5" accent6="accent6" hlink="hlink" folHlink="folHlink"/>
  <p:sldLayoutIdLst>
    <p:sldLayoutId id="2147483690"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1"/>
            <a:ext cx="4984749" cy="990600"/>
          </a:xfrm>
        </p:spPr>
        <p:txBody>
          <a:bodyPr/>
          <a:lstStyle/>
          <a:p>
            <a:r>
              <a:rPr lang="en-US" dirty="0" smtClean="0"/>
              <a:t>jQuery Chapter 5</a:t>
            </a:r>
            <a:br>
              <a:rPr lang="en-US" dirty="0" smtClean="0"/>
            </a:br>
            <a:r>
              <a:rPr lang="en-US" dirty="0" smtClean="0"/>
              <a:t>Part 2</a:t>
            </a:r>
            <a:br>
              <a:rPr lang="en-US"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709599" y="5105400"/>
            <a:ext cx="7681913" cy="1370012"/>
          </a:xfrm>
        </p:spPr>
        <p:txBody>
          <a:bodyPr>
            <a:normAutofit/>
          </a:bodyPr>
          <a:lstStyle/>
          <a:p>
            <a:r>
              <a:rPr lang="en-US" dirty="0" smtClean="0"/>
              <a:t>Trident Technical College</a:t>
            </a:r>
          </a:p>
          <a:p>
            <a:r>
              <a:rPr lang="en-US" dirty="0" smtClean="0"/>
              <a:t>CPT 238</a:t>
            </a:r>
          </a:p>
        </p:txBody>
      </p:sp>
      <p:sp>
        <p:nvSpPr>
          <p:cNvPr id="4" name="Title 1"/>
          <p:cNvSpPr txBox="1">
            <a:spLocks/>
          </p:cNvSpPr>
          <p:nvPr/>
        </p:nvSpPr>
        <p:spPr>
          <a:xfrm>
            <a:off x="838200" y="3810000"/>
            <a:ext cx="5715000" cy="7620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sz="4000" dirty="0" smtClean="0"/>
              <a:t>The Document Object Model</a:t>
            </a:r>
            <a:endParaRPr lang="en-US" sz="4000" dirty="0"/>
          </a:p>
        </p:txBody>
      </p:sp>
    </p:spTree>
    <p:extLst>
      <p:ext uri="{BB962C8B-B14F-4D97-AF65-F5344CB8AC3E}">
        <p14:creationId xmlns:p14="http://schemas.microsoft.com/office/powerpoint/2010/main" val="17576578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HTML Content</a:t>
            </a:r>
            <a:endParaRPr lang="en-US" dirty="0"/>
          </a:p>
        </p:txBody>
      </p:sp>
      <p:sp>
        <p:nvSpPr>
          <p:cNvPr id="3" name="Text Placeholder 2"/>
          <p:cNvSpPr>
            <a:spLocks noGrp="1"/>
          </p:cNvSpPr>
          <p:nvPr>
            <p:ph type="body" sz="quarter" idx="10"/>
          </p:nvPr>
        </p:nvSpPr>
        <p:spPr>
          <a:xfrm>
            <a:off x="381000" y="1411552"/>
            <a:ext cx="8382000" cy="2856167"/>
          </a:xfrm>
        </p:spPr>
        <p:txBody>
          <a:bodyPr/>
          <a:lstStyle/>
          <a:p>
            <a:r>
              <a:rPr lang="en-US" dirty="0" smtClean="0"/>
              <a:t>jQuery can be used to add HTML content including new HTML elements. </a:t>
            </a:r>
          </a:p>
          <a:p>
            <a:r>
              <a:rPr lang="en-US" dirty="0" smtClean="0"/>
              <a:t>There are several methods available in order to add the new content in a specific location.</a:t>
            </a:r>
          </a:p>
          <a:p>
            <a:r>
              <a:rPr lang="en-US" dirty="0" smtClean="0"/>
              <a:t>These same methods can be used to move HTML elements within a document.</a:t>
            </a:r>
            <a:endParaRPr lang="en-US" dirty="0"/>
          </a:p>
        </p:txBody>
      </p:sp>
    </p:spTree>
    <p:extLst>
      <p:ext uri="{BB962C8B-B14F-4D97-AF65-F5344CB8AC3E}">
        <p14:creationId xmlns:p14="http://schemas.microsoft.com/office/powerpoint/2010/main" val="39571570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 and </a:t>
            </a:r>
            <a:r>
              <a:rPr lang="en-US" dirty="0" err="1" smtClean="0"/>
              <a:t>appendTo</a:t>
            </a:r>
            <a:r>
              <a:rPr lang="en-US" dirty="0" smtClean="0"/>
              <a:t>() Methods</a:t>
            </a:r>
            <a:endParaRPr lang="en-US" dirty="0"/>
          </a:p>
        </p:txBody>
      </p:sp>
      <p:sp>
        <p:nvSpPr>
          <p:cNvPr id="3" name="Text Placeholder 2"/>
          <p:cNvSpPr>
            <a:spLocks noGrp="1"/>
          </p:cNvSpPr>
          <p:nvPr>
            <p:ph type="body" sz="quarter" idx="10"/>
          </p:nvPr>
        </p:nvSpPr>
        <p:spPr>
          <a:xfrm>
            <a:off x="381000" y="1411552"/>
            <a:ext cx="8382000" cy="1871282"/>
          </a:xfrm>
        </p:spPr>
        <p:txBody>
          <a:bodyPr/>
          <a:lstStyle/>
          <a:p>
            <a:r>
              <a:rPr lang="en-US" dirty="0" smtClean="0"/>
              <a:t>append() method – used to add content at the end of each matched element.</a:t>
            </a:r>
          </a:p>
          <a:p>
            <a:r>
              <a:rPr lang="en-US" dirty="0" err="1" smtClean="0"/>
              <a:t>appendTo</a:t>
            </a:r>
            <a:r>
              <a:rPr lang="en-US" dirty="0" smtClean="0"/>
              <a:t>() method – same as append() but allows you to reverse the code order.</a:t>
            </a:r>
            <a:endParaRPr lang="en-US" dirty="0"/>
          </a:p>
        </p:txBody>
      </p:sp>
      <p:sp>
        <p:nvSpPr>
          <p:cNvPr id="4" name="TextBox 3"/>
          <p:cNvSpPr txBox="1"/>
          <p:nvPr/>
        </p:nvSpPr>
        <p:spPr>
          <a:xfrm>
            <a:off x="464322" y="4283883"/>
            <a:ext cx="6241278"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$("#part1").append("&lt;p&gt;This is a new paragraph&lt;/p&gt;") ;</a:t>
            </a:r>
            <a:endParaRPr lang="en-US" dirty="0">
              <a:solidFill>
                <a:schemeClr val="bg1"/>
              </a:solidFill>
              <a:latin typeface="Arial" panose="020B0604020202020204" pitchFamily="34" charset="0"/>
            </a:endParaRPr>
          </a:p>
        </p:txBody>
      </p:sp>
      <p:sp>
        <p:nvSpPr>
          <p:cNvPr id="5" name="TextBox 4"/>
          <p:cNvSpPr txBox="1"/>
          <p:nvPr/>
        </p:nvSpPr>
        <p:spPr>
          <a:xfrm>
            <a:off x="4133850" y="4762376"/>
            <a:ext cx="4381500" cy="923330"/>
          </a:xfrm>
          <a:prstGeom prst="rect">
            <a:avLst/>
          </a:prstGeom>
          <a:noFill/>
        </p:spPr>
        <p:txBody>
          <a:bodyPr wrap="square" rtlCol="0">
            <a:spAutoFit/>
          </a:bodyPr>
          <a:lstStyle/>
          <a:p>
            <a:r>
              <a:rPr lang="en-US" dirty="0" smtClean="0"/>
              <a:t>These would add a new &lt;p&gt; element with the indicated content at the end of the &lt;div&gt; element with an id of "part1".</a:t>
            </a:r>
            <a:endParaRPr lang="en-US" dirty="0"/>
          </a:p>
        </p:txBody>
      </p:sp>
      <p:cxnSp>
        <p:nvCxnSpPr>
          <p:cNvPr id="6" name="Straight Arrow Connector 5"/>
          <p:cNvCxnSpPr/>
          <p:nvPr/>
        </p:nvCxnSpPr>
        <p:spPr>
          <a:xfrm flipH="1" flipV="1">
            <a:off x="2895600" y="4762376"/>
            <a:ext cx="1102764" cy="522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6072439"/>
            <a:ext cx="64770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$("&lt;p&gt;This is a new paragraph"&lt;/p&gt;).</a:t>
            </a:r>
            <a:r>
              <a:rPr lang="en-US" dirty="0" err="1" smtClean="0">
                <a:solidFill>
                  <a:schemeClr val="bg1"/>
                </a:solidFill>
                <a:latin typeface="Arial" panose="020B0604020202020204" pitchFamily="34" charset="0"/>
                <a:cs typeface="Arial" panose="020B0604020202020204" pitchFamily="34" charset="0"/>
              </a:rPr>
              <a:t>appendTo</a:t>
            </a:r>
            <a:r>
              <a:rPr lang="en-US" dirty="0" smtClean="0">
                <a:solidFill>
                  <a:schemeClr val="bg1"/>
                </a:solidFill>
                <a:latin typeface="Arial" panose="020B0604020202020204" pitchFamily="34" charset="0"/>
                <a:cs typeface="Arial" panose="020B0604020202020204" pitchFamily="34" charset="0"/>
              </a:rPr>
              <a:t>("#part1"); </a:t>
            </a:r>
            <a:endParaRPr lang="en-US" dirty="0">
              <a:solidFill>
                <a:schemeClr val="bg1"/>
              </a:solidFill>
              <a:latin typeface="Arial" panose="020B0604020202020204" pitchFamily="34" charset="0"/>
            </a:endParaRPr>
          </a:p>
        </p:txBody>
      </p:sp>
      <p:sp>
        <p:nvSpPr>
          <p:cNvPr id="8" name="TextBox 7"/>
          <p:cNvSpPr txBox="1"/>
          <p:nvPr/>
        </p:nvSpPr>
        <p:spPr>
          <a:xfrm>
            <a:off x="463609" y="3653273"/>
            <a:ext cx="4260791"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&lt;div id="part1"&gt;Main Content&lt;/div&gt; </a:t>
            </a:r>
            <a:endParaRPr lang="en-US" dirty="0">
              <a:solidFill>
                <a:schemeClr val="bg1"/>
              </a:solidFill>
              <a:latin typeface="Arial" panose="020B0604020202020204" pitchFamily="34" charset="0"/>
            </a:endParaRPr>
          </a:p>
        </p:txBody>
      </p:sp>
      <p:sp>
        <p:nvSpPr>
          <p:cNvPr id="9" name="TextBox 8"/>
          <p:cNvSpPr txBox="1"/>
          <p:nvPr/>
        </p:nvSpPr>
        <p:spPr>
          <a:xfrm>
            <a:off x="6205671" y="3614735"/>
            <a:ext cx="1752600" cy="369332"/>
          </a:xfrm>
          <a:prstGeom prst="rect">
            <a:avLst/>
          </a:prstGeom>
          <a:noFill/>
        </p:spPr>
        <p:txBody>
          <a:bodyPr wrap="square" rtlCol="0">
            <a:spAutoFit/>
          </a:bodyPr>
          <a:lstStyle/>
          <a:p>
            <a:r>
              <a:rPr lang="en-US" dirty="0" smtClean="0"/>
              <a:t>Web Page HTML</a:t>
            </a:r>
            <a:endParaRPr lang="en-US" dirty="0"/>
          </a:p>
        </p:txBody>
      </p:sp>
      <p:cxnSp>
        <p:nvCxnSpPr>
          <p:cNvPr id="10" name="Straight Arrow Connector 9"/>
          <p:cNvCxnSpPr>
            <a:stCxn id="9" idx="1"/>
          </p:cNvCxnSpPr>
          <p:nvPr/>
        </p:nvCxnSpPr>
        <p:spPr>
          <a:xfrm flipH="1">
            <a:off x="4800601" y="3799401"/>
            <a:ext cx="1405070" cy="2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95600" y="5334000"/>
            <a:ext cx="110276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1884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10600" cy="920086"/>
          </a:xfrm>
        </p:spPr>
        <p:txBody>
          <a:bodyPr/>
          <a:lstStyle/>
          <a:p>
            <a:r>
              <a:rPr lang="en-US" dirty="0" smtClean="0"/>
              <a:t>prepend() and </a:t>
            </a:r>
            <a:r>
              <a:rPr lang="en-US" dirty="0" err="1" smtClean="0"/>
              <a:t>prependTo</a:t>
            </a:r>
            <a:r>
              <a:rPr lang="en-US" dirty="0" smtClean="0"/>
              <a:t>() Methods</a:t>
            </a:r>
            <a:endParaRPr lang="en-US" dirty="0"/>
          </a:p>
        </p:txBody>
      </p:sp>
      <p:sp>
        <p:nvSpPr>
          <p:cNvPr id="3" name="Text Placeholder 2"/>
          <p:cNvSpPr>
            <a:spLocks noGrp="1"/>
          </p:cNvSpPr>
          <p:nvPr>
            <p:ph type="body" sz="quarter" idx="10"/>
          </p:nvPr>
        </p:nvSpPr>
        <p:spPr>
          <a:xfrm>
            <a:off x="381000" y="1411552"/>
            <a:ext cx="8382000" cy="1871282"/>
          </a:xfrm>
        </p:spPr>
        <p:txBody>
          <a:bodyPr/>
          <a:lstStyle/>
          <a:p>
            <a:r>
              <a:rPr lang="en-US" dirty="0" smtClean="0"/>
              <a:t>prepend() method – used to add content at the beginning of each matched element.</a:t>
            </a:r>
          </a:p>
          <a:p>
            <a:r>
              <a:rPr lang="en-US" dirty="0" err="1" smtClean="0"/>
              <a:t>prependTo</a:t>
            </a:r>
            <a:r>
              <a:rPr lang="en-US" dirty="0" smtClean="0"/>
              <a:t>() method – same as prepend() but allows you to reverse the code order.</a:t>
            </a:r>
            <a:endParaRPr lang="en-US" dirty="0"/>
          </a:p>
        </p:txBody>
      </p:sp>
      <p:sp>
        <p:nvSpPr>
          <p:cNvPr id="4" name="TextBox 3"/>
          <p:cNvSpPr txBox="1"/>
          <p:nvPr/>
        </p:nvSpPr>
        <p:spPr>
          <a:xfrm>
            <a:off x="464322" y="4283883"/>
            <a:ext cx="6241278"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$("#part1").prepend("&lt;p&gt;This is a new paragraph&lt;/p&gt;") ;</a:t>
            </a:r>
            <a:endParaRPr lang="en-US" dirty="0">
              <a:solidFill>
                <a:schemeClr val="bg1"/>
              </a:solidFill>
              <a:latin typeface="Arial" panose="020B0604020202020204" pitchFamily="34" charset="0"/>
            </a:endParaRPr>
          </a:p>
        </p:txBody>
      </p:sp>
      <p:sp>
        <p:nvSpPr>
          <p:cNvPr id="5" name="TextBox 4"/>
          <p:cNvSpPr txBox="1"/>
          <p:nvPr/>
        </p:nvSpPr>
        <p:spPr>
          <a:xfrm>
            <a:off x="4133850" y="4762376"/>
            <a:ext cx="4381500" cy="923330"/>
          </a:xfrm>
          <a:prstGeom prst="rect">
            <a:avLst/>
          </a:prstGeom>
          <a:noFill/>
        </p:spPr>
        <p:txBody>
          <a:bodyPr wrap="square" rtlCol="0">
            <a:spAutoFit/>
          </a:bodyPr>
          <a:lstStyle/>
          <a:p>
            <a:r>
              <a:rPr lang="en-US" dirty="0" smtClean="0"/>
              <a:t>These would add a new &lt;p&gt; element with the indicated content at the beginning of the &lt;div&gt; element with an id of "part1".</a:t>
            </a:r>
            <a:endParaRPr lang="en-US" dirty="0"/>
          </a:p>
        </p:txBody>
      </p:sp>
      <p:cxnSp>
        <p:nvCxnSpPr>
          <p:cNvPr id="6" name="Straight Arrow Connector 5"/>
          <p:cNvCxnSpPr/>
          <p:nvPr/>
        </p:nvCxnSpPr>
        <p:spPr>
          <a:xfrm flipH="1" flipV="1">
            <a:off x="2895600" y="4762376"/>
            <a:ext cx="1102764" cy="522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6072439"/>
            <a:ext cx="64770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$("&lt;p&gt;This is a new paragraph"&lt;/p&gt;).</a:t>
            </a:r>
            <a:r>
              <a:rPr lang="en-US" dirty="0" err="1" smtClean="0">
                <a:solidFill>
                  <a:schemeClr val="bg1"/>
                </a:solidFill>
                <a:latin typeface="Arial" panose="020B0604020202020204" pitchFamily="34" charset="0"/>
                <a:cs typeface="Arial" panose="020B0604020202020204" pitchFamily="34" charset="0"/>
              </a:rPr>
              <a:t>prependTo</a:t>
            </a:r>
            <a:r>
              <a:rPr lang="en-US" dirty="0" smtClean="0">
                <a:solidFill>
                  <a:schemeClr val="bg1"/>
                </a:solidFill>
                <a:latin typeface="Arial" panose="020B0604020202020204" pitchFamily="34" charset="0"/>
                <a:cs typeface="Arial" panose="020B0604020202020204" pitchFamily="34" charset="0"/>
              </a:rPr>
              <a:t>("#part1"); </a:t>
            </a:r>
            <a:endParaRPr lang="en-US" dirty="0">
              <a:solidFill>
                <a:schemeClr val="bg1"/>
              </a:solidFill>
              <a:latin typeface="Arial" panose="020B0604020202020204" pitchFamily="34" charset="0"/>
            </a:endParaRPr>
          </a:p>
        </p:txBody>
      </p:sp>
      <p:sp>
        <p:nvSpPr>
          <p:cNvPr id="8" name="TextBox 7"/>
          <p:cNvSpPr txBox="1"/>
          <p:nvPr/>
        </p:nvSpPr>
        <p:spPr>
          <a:xfrm>
            <a:off x="463609" y="3653273"/>
            <a:ext cx="4260791"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&lt;div id="part1"&gt;Main Content&lt;/div&gt; </a:t>
            </a:r>
            <a:endParaRPr lang="en-US" dirty="0">
              <a:solidFill>
                <a:schemeClr val="bg1"/>
              </a:solidFill>
              <a:latin typeface="Arial" panose="020B0604020202020204" pitchFamily="34" charset="0"/>
            </a:endParaRPr>
          </a:p>
        </p:txBody>
      </p:sp>
      <p:sp>
        <p:nvSpPr>
          <p:cNvPr id="9" name="TextBox 8"/>
          <p:cNvSpPr txBox="1"/>
          <p:nvPr/>
        </p:nvSpPr>
        <p:spPr>
          <a:xfrm>
            <a:off x="6205671" y="3614735"/>
            <a:ext cx="1752600" cy="369332"/>
          </a:xfrm>
          <a:prstGeom prst="rect">
            <a:avLst/>
          </a:prstGeom>
          <a:noFill/>
        </p:spPr>
        <p:txBody>
          <a:bodyPr wrap="square" rtlCol="0">
            <a:spAutoFit/>
          </a:bodyPr>
          <a:lstStyle/>
          <a:p>
            <a:r>
              <a:rPr lang="en-US" dirty="0" smtClean="0"/>
              <a:t>Web Page HTML</a:t>
            </a:r>
            <a:endParaRPr lang="en-US" dirty="0"/>
          </a:p>
        </p:txBody>
      </p:sp>
      <p:cxnSp>
        <p:nvCxnSpPr>
          <p:cNvPr id="10" name="Straight Arrow Connector 9"/>
          <p:cNvCxnSpPr>
            <a:stCxn id="9" idx="1"/>
          </p:cNvCxnSpPr>
          <p:nvPr/>
        </p:nvCxnSpPr>
        <p:spPr>
          <a:xfrm flipH="1">
            <a:off x="4800601" y="3799401"/>
            <a:ext cx="1405070" cy="2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95600" y="5334000"/>
            <a:ext cx="110276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637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10600" cy="664797"/>
          </a:xfrm>
        </p:spPr>
        <p:txBody>
          <a:bodyPr/>
          <a:lstStyle/>
          <a:p>
            <a:r>
              <a:rPr lang="en-US" dirty="0" smtClean="0"/>
              <a:t>after() and </a:t>
            </a:r>
            <a:r>
              <a:rPr lang="en-US" dirty="0" err="1" smtClean="0"/>
              <a:t>insertAfter</a:t>
            </a:r>
            <a:r>
              <a:rPr lang="en-US" dirty="0" smtClean="0"/>
              <a:t>() Methods</a:t>
            </a:r>
            <a:endParaRPr lang="en-US" dirty="0"/>
          </a:p>
        </p:txBody>
      </p:sp>
      <p:sp>
        <p:nvSpPr>
          <p:cNvPr id="3" name="Text Placeholder 2"/>
          <p:cNvSpPr>
            <a:spLocks noGrp="1"/>
          </p:cNvSpPr>
          <p:nvPr>
            <p:ph type="body" sz="quarter" idx="10"/>
          </p:nvPr>
        </p:nvSpPr>
        <p:spPr>
          <a:xfrm>
            <a:off x="381000" y="1411552"/>
            <a:ext cx="8382000" cy="1871282"/>
          </a:xfrm>
        </p:spPr>
        <p:txBody>
          <a:bodyPr/>
          <a:lstStyle/>
          <a:p>
            <a:r>
              <a:rPr lang="en-US" dirty="0" smtClean="0"/>
              <a:t>after() method – used to add content after the closing tag of each matched element.</a:t>
            </a:r>
          </a:p>
          <a:p>
            <a:r>
              <a:rPr lang="en-US" dirty="0" err="1" smtClean="0"/>
              <a:t>insertAfter</a:t>
            </a:r>
            <a:r>
              <a:rPr lang="en-US" dirty="0" smtClean="0"/>
              <a:t>() method – same as after() but allows you to reverse the code order.</a:t>
            </a:r>
            <a:endParaRPr lang="en-US" dirty="0"/>
          </a:p>
        </p:txBody>
      </p:sp>
      <p:sp>
        <p:nvSpPr>
          <p:cNvPr id="4" name="TextBox 3"/>
          <p:cNvSpPr txBox="1"/>
          <p:nvPr/>
        </p:nvSpPr>
        <p:spPr>
          <a:xfrm>
            <a:off x="464322" y="4283883"/>
            <a:ext cx="6241278"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$("#part1").after("&lt;p&gt;This is a new paragraph&lt;/p&gt;") ;</a:t>
            </a:r>
            <a:endParaRPr lang="en-US" dirty="0">
              <a:solidFill>
                <a:schemeClr val="bg1"/>
              </a:solidFill>
              <a:latin typeface="Arial" panose="020B0604020202020204" pitchFamily="34" charset="0"/>
            </a:endParaRPr>
          </a:p>
        </p:txBody>
      </p:sp>
      <p:sp>
        <p:nvSpPr>
          <p:cNvPr id="5" name="TextBox 4"/>
          <p:cNvSpPr txBox="1"/>
          <p:nvPr/>
        </p:nvSpPr>
        <p:spPr>
          <a:xfrm>
            <a:off x="4133850" y="4762376"/>
            <a:ext cx="4381500" cy="923330"/>
          </a:xfrm>
          <a:prstGeom prst="rect">
            <a:avLst/>
          </a:prstGeom>
          <a:noFill/>
        </p:spPr>
        <p:txBody>
          <a:bodyPr wrap="square" rtlCol="0">
            <a:spAutoFit/>
          </a:bodyPr>
          <a:lstStyle/>
          <a:p>
            <a:r>
              <a:rPr lang="en-US" dirty="0" smtClean="0"/>
              <a:t>These would add a new &lt;p&gt; element with the indicated content after the closing tag of the &lt;div&gt; element with an id of "part1".</a:t>
            </a:r>
            <a:endParaRPr lang="en-US" dirty="0"/>
          </a:p>
        </p:txBody>
      </p:sp>
      <p:cxnSp>
        <p:nvCxnSpPr>
          <p:cNvPr id="6" name="Straight Arrow Connector 5"/>
          <p:cNvCxnSpPr/>
          <p:nvPr/>
        </p:nvCxnSpPr>
        <p:spPr>
          <a:xfrm flipH="1" flipV="1">
            <a:off x="2895600" y="4762376"/>
            <a:ext cx="1102764" cy="522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6072439"/>
            <a:ext cx="64770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$("&lt;p&gt;This is a new paragraph"&lt;/p&gt;).</a:t>
            </a:r>
            <a:r>
              <a:rPr lang="en-US" dirty="0" err="1" smtClean="0">
                <a:solidFill>
                  <a:schemeClr val="bg1"/>
                </a:solidFill>
                <a:latin typeface="Arial" panose="020B0604020202020204" pitchFamily="34" charset="0"/>
                <a:cs typeface="Arial" panose="020B0604020202020204" pitchFamily="34" charset="0"/>
              </a:rPr>
              <a:t>insertAfter</a:t>
            </a:r>
            <a:r>
              <a:rPr lang="en-US" dirty="0" smtClean="0">
                <a:solidFill>
                  <a:schemeClr val="bg1"/>
                </a:solidFill>
                <a:latin typeface="Arial" panose="020B0604020202020204" pitchFamily="34" charset="0"/>
                <a:cs typeface="Arial" panose="020B0604020202020204" pitchFamily="34" charset="0"/>
              </a:rPr>
              <a:t>("#part1"); </a:t>
            </a:r>
            <a:endParaRPr lang="en-US" dirty="0">
              <a:solidFill>
                <a:schemeClr val="bg1"/>
              </a:solidFill>
              <a:latin typeface="Arial" panose="020B0604020202020204" pitchFamily="34" charset="0"/>
            </a:endParaRPr>
          </a:p>
        </p:txBody>
      </p:sp>
      <p:sp>
        <p:nvSpPr>
          <p:cNvPr id="8" name="TextBox 7"/>
          <p:cNvSpPr txBox="1"/>
          <p:nvPr/>
        </p:nvSpPr>
        <p:spPr>
          <a:xfrm>
            <a:off x="463609" y="3653273"/>
            <a:ext cx="4260791"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&lt;div id="part1"&gt;Main Content&lt;/div&gt; </a:t>
            </a:r>
            <a:endParaRPr lang="en-US" dirty="0">
              <a:solidFill>
                <a:schemeClr val="bg1"/>
              </a:solidFill>
              <a:latin typeface="Arial" panose="020B0604020202020204" pitchFamily="34" charset="0"/>
            </a:endParaRPr>
          </a:p>
        </p:txBody>
      </p:sp>
      <p:sp>
        <p:nvSpPr>
          <p:cNvPr id="9" name="TextBox 8"/>
          <p:cNvSpPr txBox="1"/>
          <p:nvPr/>
        </p:nvSpPr>
        <p:spPr>
          <a:xfrm>
            <a:off x="6205671" y="3614735"/>
            <a:ext cx="1752600" cy="369332"/>
          </a:xfrm>
          <a:prstGeom prst="rect">
            <a:avLst/>
          </a:prstGeom>
          <a:noFill/>
        </p:spPr>
        <p:txBody>
          <a:bodyPr wrap="square" rtlCol="0">
            <a:spAutoFit/>
          </a:bodyPr>
          <a:lstStyle/>
          <a:p>
            <a:r>
              <a:rPr lang="en-US" dirty="0" smtClean="0"/>
              <a:t>Web Page HTML</a:t>
            </a:r>
            <a:endParaRPr lang="en-US" dirty="0"/>
          </a:p>
        </p:txBody>
      </p:sp>
      <p:cxnSp>
        <p:nvCxnSpPr>
          <p:cNvPr id="10" name="Straight Arrow Connector 9"/>
          <p:cNvCxnSpPr>
            <a:stCxn id="9" idx="1"/>
          </p:cNvCxnSpPr>
          <p:nvPr/>
        </p:nvCxnSpPr>
        <p:spPr>
          <a:xfrm flipH="1">
            <a:off x="4800601" y="3799401"/>
            <a:ext cx="1405070" cy="2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95600" y="5334000"/>
            <a:ext cx="110276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1100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610600" cy="664797"/>
          </a:xfrm>
        </p:spPr>
        <p:txBody>
          <a:bodyPr/>
          <a:lstStyle/>
          <a:p>
            <a:r>
              <a:rPr lang="en-US" dirty="0" smtClean="0"/>
              <a:t>before() and </a:t>
            </a:r>
            <a:r>
              <a:rPr lang="en-US" dirty="0" err="1" smtClean="0"/>
              <a:t>insertBefore</a:t>
            </a:r>
            <a:r>
              <a:rPr lang="en-US" dirty="0" smtClean="0"/>
              <a:t>() Methods</a:t>
            </a:r>
            <a:endParaRPr lang="en-US" dirty="0"/>
          </a:p>
        </p:txBody>
      </p:sp>
      <p:sp>
        <p:nvSpPr>
          <p:cNvPr id="3" name="Text Placeholder 2"/>
          <p:cNvSpPr>
            <a:spLocks noGrp="1"/>
          </p:cNvSpPr>
          <p:nvPr>
            <p:ph type="body" sz="quarter" idx="10"/>
          </p:nvPr>
        </p:nvSpPr>
        <p:spPr>
          <a:xfrm>
            <a:off x="381000" y="1411552"/>
            <a:ext cx="8382000" cy="1871282"/>
          </a:xfrm>
        </p:spPr>
        <p:txBody>
          <a:bodyPr/>
          <a:lstStyle/>
          <a:p>
            <a:r>
              <a:rPr lang="en-US" dirty="0" smtClean="0"/>
              <a:t>before() method – used to add content before the opening tag of each matched element.</a:t>
            </a:r>
          </a:p>
          <a:p>
            <a:r>
              <a:rPr lang="en-US" dirty="0" err="1" smtClean="0"/>
              <a:t>insertBefore</a:t>
            </a:r>
            <a:r>
              <a:rPr lang="en-US" dirty="0" smtClean="0"/>
              <a:t>() method – same as before() but allows you to reverse the code order.</a:t>
            </a:r>
            <a:endParaRPr lang="en-US" dirty="0"/>
          </a:p>
        </p:txBody>
      </p:sp>
      <p:sp>
        <p:nvSpPr>
          <p:cNvPr id="4" name="TextBox 3"/>
          <p:cNvSpPr txBox="1"/>
          <p:nvPr/>
        </p:nvSpPr>
        <p:spPr>
          <a:xfrm>
            <a:off x="464322" y="4283883"/>
            <a:ext cx="6241278"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$("#part1").before("&lt;p&gt;This is a new paragraph&lt;/p&gt;") ;</a:t>
            </a:r>
            <a:endParaRPr lang="en-US" dirty="0">
              <a:solidFill>
                <a:schemeClr val="bg1"/>
              </a:solidFill>
              <a:latin typeface="Arial" panose="020B0604020202020204" pitchFamily="34" charset="0"/>
            </a:endParaRPr>
          </a:p>
        </p:txBody>
      </p:sp>
      <p:sp>
        <p:nvSpPr>
          <p:cNvPr id="5" name="TextBox 4"/>
          <p:cNvSpPr txBox="1"/>
          <p:nvPr/>
        </p:nvSpPr>
        <p:spPr>
          <a:xfrm>
            <a:off x="4133850" y="4762376"/>
            <a:ext cx="4381500" cy="923330"/>
          </a:xfrm>
          <a:prstGeom prst="rect">
            <a:avLst/>
          </a:prstGeom>
          <a:noFill/>
        </p:spPr>
        <p:txBody>
          <a:bodyPr wrap="square" rtlCol="0">
            <a:spAutoFit/>
          </a:bodyPr>
          <a:lstStyle/>
          <a:p>
            <a:r>
              <a:rPr lang="en-US" dirty="0" smtClean="0"/>
              <a:t>These would add a new &lt;p&gt; element with the indicated content before the opening tag of the &lt;div&gt; element with an id of "part1".</a:t>
            </a:r>
            <a:endParaRPr lang="en-US" dirty="0"/>
          </a:p>
        </p:txBody>
      </p:sp>
      <p:cxnSp>
        <p:nvCxnSpPr>
          <p:cNvPr id="6" name="Straight Arrow Connector 5"/>
          <p:cNvCxnSpPr/>
          <p:nvPr/>
        </p:nvCxnSpPr>
        <p:spPr>
          <a:xfrm flipH="1" flipV="1">
            <a:off x="2895600" y="4762376"/>
            <a:ext cx="1102764" cy="522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6072439"/>
            <a:ext cx="66294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$("&lt;p&gt;This is a new paragraph"&lt;/p&gt;).</a:t>
            </a:r>
            <a:r>
              <a:rPr lang="en-US" dirty="0" err="1" smtClean="0">
                <a:solidFill>
                  <a:schemeClr val="bg1"/>
                </a:solidFill>
                <a:latin typeface="Arial" panose="020B0604020202020204" pitchFamily="34" charset="0"/>
                <a:cs typeface="Arial" panose="020B0604020202020204" pitchFamily="34" charset="0"/>
              </a:rPr>
              <a:t>insertBefore</a:t>
            </a:r>
            <a:r>
              <a:rPr lang="en-US" dirty="0" smtClean="0">
                <a:solidFill>
                  <a:schemeClr val="bg1"/>
                </a:solidFill>
                <a:latin typeface="Arial" panose="020B0604020202020204" pitchFamily="34" charset="0"/>
                <a:cs typeface="Arial" panose="020B0604020202020204" pitchFamily="34" charset="0"/>
              </a:rPr>
              <a:t>("#part1"); </a:t>
            </a:r>
            <a:endParaRPr lang="en-US" dirty="0">
              <a:solidFill>
                <a:schemeClr val="bg1"/>
              </a:solidFill>
              <a:latin typeface="Arial" panose="020B0604020202020204" pitchFamily="34" charset="0"/>
            </a:endParaRPr>
          </a:p>
        </p:txBody>
      </p:sp>
      <p:sp>
        <p:nvSpPr>
          <p:cNvPr id="8" name="TextBox 7"/>
          <p:cNvSpPr txBox="1"/>
          <p:nvPr/>
        </p:nvSpPr>
        <p:spPr>
          <a:xfrm>
            <a:off x="463609" y="3653273"/>
            <a:ext cx="4260791"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&lt;div id="part1"&gt;Main Content&lt;/div&gt; </a:t>
            </a:r>
            <a:endParaRPr lang="en-US" dirty="0">
              <a:solidFill>
                <a:schemeClr val="bg1"/>
              </a:solidFill>
              <a:latin typeface="Arial" panose="020B0604020202020204" pitchFamily="34" charset="0"/>
            </a:endParaRPr>
          </a:p>
        </p:txBody>
      </p:sp>
      <p:sp>
        <p:nvSpPr>
          <p:cNvPr id="9" name="TextBox 8"/>
          <p:cNvSpPr txBox="1"/>
          <p:nvPr/>
        </p:nvSpPr>
        <p:spPr>
          <a:xfrm>
            <a:off x="6205671" y="3614735"/>
            <a:ext cx="1752600" cy="369332"/>
          </a:xfrm>
          <a:prstGeom prst="rect">
            <a:avLst/>
          </a:prstGeom>
          <a:noFill/>
        </p:spPr>
        <p:txBody>
          <a:bodyPr wrap="square" rtlCol="0">
            <a:spAutoFit/>
          </a:bodyPr>
          <a:lstStyle/>
          <a:p>
            <a:r>
              <a:rPr lang="en-US" dirty="0" smtClean="0"/>
              <a:t>Web Page HTML</a:t>
            </a:r>
            <a:endParaRPr lang="en-US" dirty="0"/>
          </a:p>
        </p:txBody>
      </p:sp>
      <p:cxnSp>
        <p:nvCxnSpPr>
          <p:cNvPr id="10" name="Straight Arrow Connector 9"/>
          <p:cNvCxnSpPr>
            <a:stCxn id="9" idx="1"/>
          </p:cNvCxnSpPr>
          <p:nvPr/>
        </p:nvCxnSpPr>
        <p:spPr>
          <a:xfrm flipH="1">
            <a:off x="4800601" y="3799401"/>
            <a:ext cx="1405070" cy="2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95600" y="5334000"/>
            <a:ext cx="110276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669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HTML Elements</a:t>
            </a:r>
            <a:endParaRPr lang="en-US" dirty="0"/>
          </a:p>
        </p:txBody>
      </p:sp>
      <p:sp>
        <p:nvSpPr>
          <p:cNvPr id="3" name="Text Placeholder 2"/>
          <p:cNvSpPr>
            <a:spLocks noGrp="1"/>
          </p:cNvSpPr>
          <p:nvPr>
            <p:ph type="body" sz="quarter" idx="10"/>
          </p:nvPr>
        </p:nvSpPr>
        <p:spPr>
          <a:xfrm>
            <a:off x="381000" y="1411552"/>
            <a:ext cx="8382000" cy="1969770"/>
          </a:xfrm>
        </p:spPr>
        <p:txBody>
          <a:bodyPr/>
          <a:lstStyle/>
          <a:p>
            <a:r>
              <a:rPr lang="en-US" dirty="0" smtClean="0"/>
              <a:t>The same methods used to add new content can be used to move HTML content.</a:t>
            </a:r>
          </a:p>
          <a:p>
            <a:pPr marL="0" indent="0">
              <a:buNone/>
            </a:pPr>
            <a:endParaRPr lang="en-US" dirty="0"/>
          </a:p>
          <a:p>
            <a:endParaRPr lang="en-US" dirty="0"/>
          </a:p>
        </p:txBody>
      </p:sp>
      <p:sp>
        <p:nvSpPr>
          <p:cNvPr id="4" name="TextBox 3"/>
          <p:cNvSpPr txBox="1"/>
          <p:nvPr/>
        </p:nvSpPr>
        <p:spPr>
          <a:xfrm>
            <a:off x="1295400" y="3011990"/>
            <a:ext cx="4031478"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$("#logo").before("#disclaimer");</a:t>
            </a:r>
            <a:endParaRPr lang="en-US" dirty="0">
              <a:solidFill>
                <a:schemeClr val="bg1"/>
              </a:solidFill>
              <a:latin typeface="Arial" panose="020B0604020202020204" pitchFamily="34" charset="0"/>
            </a:endParaRPr>
          </a:p>
        </p:txBody>
      </p:sp>
      <p:sp>
        <p:nvSpPr>
          <p:cNvPr id="5" name="TextBox 4"/>
          <p:cNvSpPr txBox="1"/>
          <p:nvPr/>
        </p:nvSpPr>
        <p:spPr>
          <a:xfrm>
            <a:off x="3886200" y="4419600"/>
            <a:ext cx="4381500" cy="923330"/>
          </a:xfrm>
          <a:prstGeom prst="rect">
            <a:avLst/>
          </a:prstGeom>
          <a:noFill/>
        </p:spPr>
        <p:txBody>
          <a:bodyPr wrap="square" rtlCol="0">
            <a:spAutoFit/>
          </a:bodyPr>
          <a:lstStyle/>
          <a:p>
            <a:r>
              <a:rPr lang="en-US" dirty="0" smtClean="0"/>
              <a:t>This would move the HTML element with an id of "disclaimer" to before the HTML element with an id of "logo".</a:t>
            </a:r>
            <a:endParaRPr lang="en-US" dirty="0"/>
          </a:p>
        </p:txBody>
      </p:sp>
      <p:cxnSp>
        <p:nvCxnSpPr>
          <p:cNvPr id="6" name="Straight Arrow Connector 5"/>
          <p:cNvCxnSpPr/>
          <p:nvPr/>
        </p:nvCxnSpPr>
        <p:spPr>
          <a:xfrm flipH="1" flipV="1">
            <a:off x="2667000" y="3525118"/>
            <a:ext cx="1219200" cy="119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7613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pPr algn="ctr"/>
            <a:r>
              <a:rPr lang="en-US" dirty="0" smtClean="0"/>
              <a:t>Copying HTML Elements </a:t>
            </a:r>
            <a:br>
              <a:rPr lang="en-US" dirty="0" smtClean="0"/>
            </a:br>
            <a:r>
              <a:rPr lang="en-US" dirty="0" smtClean="0"/>
              <a:t>( using the clone() method)</a:t>
            </a:r>
            <a:br>
              <a:rPr lang="en-US" dirty="0" smtClean="0"/>
            </a:br>
            <a:endParaRPr lang="en-US" dirty="0"/>
          </a:p>
        </p:txBody>
      </p:sp>
      <p:sp>
        <p:nvSpPr>
          <p:cNvPr id="3" name="Text Placeholder 2"/>
          <p:cNvSpPr>
            <a:spLocks noGrp="1"/>
          </p:cNvSpPr>
          <p:nvPr>
            <p:ph type="body" sz="quarter" idx="10"/>
          </p:nvPr>
        </p:nvSpPr>
        <p:spPr>
          <a:xfrm>
            <a:off x="209550" y="1994972"/>
            <a:ext cx="8382000" cy="1586428"/>
          </a:xfrm>
        </p:spPr>
        <p:txBody>
          <a:bodyPr/>
          <a:lstStyle/>
          <a:p>
            <a:r>
              <a:rPr lang="en-US" dirty="0" smtClean="0"/>
              <a:t>The same technique is used to copy an html element, except you use the clone() method to copy it prior to moving to a new location.</a:t>
            </a:r>
          </a:p>
          <a:p>
            <a:pPr marL="0" indent="0">
              <a:buNone/>
            </a:pPr>
            <a:endParaRPr lang="en-US" dirty="0"/>
          </a:p>
          <a:p>
            <a:endParaRPr lang="en-US" dirty="0"/>
          </a:p>
        </p:txBody>
      </p:sp>
      <p:sp>
        <p:nvSpPr>
          <p:cNvPr id="4" name="TextBox 3"/>
          <p:cNvSpPr txBox="1"/>
          <p:nvPr/>
        </p:nvSpPr>
        <p:spPr>
          <a:xfrm>
            <a:off x="1066800" y="3976656"/>
            <a:ext cx="54864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$("#logo").clone().</a:t>
            </a:r>
            <a:r>
              <a:rPr lang="en-US" dirty="0" err="1" smtClean="0">
                <a:solidFill>
                  <a:schemeClr val="bg1"/>
                </a:solidFill>
                <a:latin typeface="Arial" panose="020B0604020202020204" pitchFamily="34" charset="0"/>
                <a:cs typeface="Arial" panose="020B0604020202020204" pitchFamily="34" charset="0"/>
              </a:rPr>
              <a:t>appendTo</a:t>
            </a:r>
            <a:r>
              <a:rPr lang="en-US" dirty="0" smtClean="0">
                <a:solidFill>
                  <a:schemeClr val="bg1"/>
                </a:solidFill>
                <a:latin typeface="Arial" panose="020B0604020202020204" pitchFamily="34" charset="0"/>
                <a:cs typeface="Arial" panose="020B0604020202020204" pitchFamily="34" charset="0"/>
              </a:rPr>
              <a:t>("body");</a:t>
            </a:r>
            <a:endParaRPr lang="en-US" dirty="0">
              <a:solidFill>
                <a:schemeClr val="bg1"/>
              </a:solidFill>
              <a:latin typeface="Arial" panose="020B0604020202020204" pitchFamily="34" charset="0"/>
            </a:endParaRPr>
          </a:p>
        </p:txBody>
      </p:sp>
      <p:sp>
        <p:nvSpPr>
          <p:cNvPr id="5" name="TextBox 4"/>
          <p:cNvSpPr txBox="1"/>
          <p:nvPr/>
        </p:nvSpPr>
        <p:spPr>
          <a:xfrm>
            <a:off x="4029075" y="5105400"/>
            <a:ext cx="4381500" cy="923330"/>
          </a:xfrm>
          <a:prstGeom prst="rect">
            <a:avLst/>
          </a:prstGeom>
          <a:noFill/>
        </p:spPr>
        <p:txBody>
          <a:bodyPr wrap="square" rtlCol="0">
            <a:spAutoFit/>
          </a:bodyPr>
          <a:lstStyle/>
          <a:p>
            <a:r>
              <a:rPr lang="en-US" dirty="0" smtClean="0"/>
              <a:t>This would copy the HTML element with an id of "logo" and insert a copy of it at the end of the &lt;body&gt; element.</a:t>
            </a:r>
            <a:endParaRPr lang="en-US" dirty="0"/>
          </a:p>
        </p:txBody>
      </p:sp>
      <p:cxnSp>
        <p:nvCxnSpPr>
          <p:cNvPr id="6" name="Straight Arrow Connector 5"/>
          <p:cNvCxnSpPr/>
          <p:nvPr/>
        </p:nvCxnSpPr>
        <p:spPr>
          <a:xfrm flipH="1" flipV="1">
            <a:off x="2571750" y="4407940"/>
            <a:ext cx="1314450" cy="926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9638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and </a:t>
            </a:r>
            <a:r>
              <a:rPr lang="en-US" dirty="0" err="1" smtClean="0"/>
              <a:t>wrapAll</a:t>
            </a:r>
            <a:r>
              <a:rPr lang="en-US" dirty="0" smtClean="0"/>
              <a:t>() Methods</a:t>
            </a:r>
            <a:endParaRPr lang="en-US" dirty="0"/>
          </a:p>
        </p:txBody>
      </p:sp>
      <p:sp>
        <p:nvSpPr>
          <p:cNvPr id="3" name="Text Placeholder 2"/>
          <p:cNvSpPr>
            <a:spLocks noGrp="1"/>
          </p:cNvSpPr>
          <p:nvPr>
            <p:ph type="body" sz="quarter" idx="10"/>
          </p:nvPr>
        </p:nvSpPr>
        <p:spPr>
          <a:xfrm>
            <a:off x="381000" y="1411552"/>
            <a:ext cx="8382000" cy="5269135"/>
          </a:xfrm>
        </p:spPr>
        <p:txBody>
          <a:bodyPr/>
          <a:lstStyle/>
          <a:p>
            <a:r>
              <a:rPr lang="en-US" dirty="0" smtClean="0"/>
              <a:t>These methods are used to add an HTML element that will wrap around other elements.</a:t>
            </a:r>
          </a:p>
          <a:p>
            <a:r>
              <a:rPr lang="en-US" dirty="0" smtClean="0"/>
              <a:t>The wrap() method will wrap the specified HTML element around each matched HTML element. (Potentially multiple sets of inserted tags)</a:t>
            </a:r>
          </a:p>
          <a:p>
            <a:r>
              <a:rPr lang="en-US" dirty="0" smtClean="0"/>
              <a:t>The </a:t>
            </a:r>
            <a:r>
              <a:rPr lang="en-US" dirty="0" err="1" smtClean="0"/>
              <a:t>wrapAll</a:t>
            </a:r>
            <a:r>
              <a:rPr lang="en-US" dirty="0" smtClean="0"/>
              <a:t>() method will wrap the specified HTML element around all of the matched HTML elements. (One set of inserted tags)</a:t>
            </a:r>
          </a:p>
          <a:p>
            <a:pPr marL="0" indent="0">
              <a:buNone/>
            </a:pPr>
            <a:endParaRPr lang="en-US" dirty="0"/>
          </a:p>
          <a:p>
            <a:endParaRPr lang="en-US" dirty="0"/>
          </a:p>
        </p:txBody>
      </p:sp>
    </p:spTree>
    <p:extLst>
      <p:ext uri="{BB962C8B-B14F-4D97-AF65-F5344CB8AC3E}">
        <p14:creationId xmlns:p14="http://schemas.microsoft.com/office/powerpoint/2010/main" val="15790188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914400" y="1541825"/>
            <a:ext cx="47244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$("a").wrap("&lt;div class='bright'&gt;&lt;/div&gt;);</a:t>
            </a:r>
            <a:endParaRPr lang="en-US" dirty="0">
              <a:solidFill>
                <a:schemeClr val="bg1"/>
              </a:solidFill>
              <a:latin typeface="Arial" panose="020B0604020202020204" pitchFamily="34" charset="0"/>
            </a:endParaRPr>
          </a:p>
        </p:txBody>
      </p:sp>
      <p:sp>
        <p:nvSpPr>
          <p:cNvPr id="5" name="TextBox 4"/>
          <p:cNvSpPr txBox="1"/>
          <p:nvPr/>
        </p:nvSpPr>
        <p:spPr>
          <a:xfrm>
            <a:off x="4038600" y="2260414"/>
            <a:ext cx="4381500" cy="1200329"/>
          </a:xfrm>
          <a:prstGeom prst="rect">
            <a:avLst/>
          </a:prstGeom>
          <a:noFill/>
        </p:spPr>
        <p:txBody>
          <a:bodyPr wrap="square" rtlCol="0">
            <a:spAutoFit/>
          </a:bodyPr>
          <a:lstStyle/>
          <a:p>
            <a:r>
              <a:rPr lang="en-US" dirty="0" smtClean="0"/>
              <a:t>This will wrap each &lt;a&gt; element with a &lt;div&gt; element with the class of "bright". If there were five &lt;a&gt; elements, then five &lt;div&gt; elements would be added.</a:t>
            </a:r>
            <a:endParaRPr lang="en-US" dirty="0"/>
          </a:p>
        </p:txBody>
      </p:sp>
      <p:cxnSp>
        <p:nvCxnSpPr>
          <p:cNvPr id="6" name="Straight Arrow Connector 5"/>
          <p:cNvCxnSpPr/>
          <p:nvPr/>
        </p:nvCxnSpPr>
        <p:spPr>
          <a:xfrm flipH="1" flipV="1">
            <a:off x="2362200" y="2008282"/>
            <a:ext cx="1524000" cy="664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8200" y="3810000"/>
            <a:ext cx="47244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    $("a").</a:t>
            </a:r>
            <a:r>
              <a:rPr lang="en-US" dirty="0" err="1" smtClean="0">
                <a:solidFill>
                  <a:schemeClr val="bg1"/>
                </a:solidFill>
                <a:latin typeface="Arial" panose="020B0604020202020204" pitchFamily="34" charset="0"/>
                <a:cs typeface="Arial" panose="020B0604020202020204" pitchFamily="34" charset="0"/>
              </a:rPr>
              <a:t>wrapAll</a:t>
            </a:r>
            <a:r>
              <a:rPr lang="en-US" dirty="0" smtClean="0">
                <a:solidFill>
                  <a:schemeClr val="bg1"/>
                </a:solidFill>
                <a:latin typeface="Arial" panose="020B0604020202020204" pitchFamily="34" charset="0"/>
                <a:cs typeface="Arial" panose="020B0604020202020204" pitchFamily="34" charset="0"/>
              </a:rPr>
              <a:t>("&lt;div class='bright'&gt;&lt;/div&gt;);</a:t>
            </a:r>
            <a:endParaRPr lang="en-US" dirty="0">
              <a:solidFill>
                <a:schemeClr val="bg1"/>
              </a:solidFill>
              <a:latin typeface="Arial" panose="020B0604020202020204" pitchFamily="34" charset="0"/>
            </a:endParaRPr>
          </a:p>
        </p:txBody>
      </p:sp>
      <p:sp>
        <p:nvSpPr>
          <p:cNvPr id="9" name="TextBox 8"/>
          <p:cNvSpPr txBox="1"/>
          <p:nvPr/>
        </p:nvSpPr>
        <p:spPr>
          <a:xfrm>
            <a:off x="4114800" y="4737075"/>
            <a:ext cx="4381500" cy="1477328"/>
          </a:xfrm>
          <a:prstGeom prst="rect">
            <a:avLst/>
          </a:prstGeom>
          <a:noFill/>
        </p:spPr>
        <p:txBody>
          <a:bodyPr wrap="square" rtlCol="0">
            <a:spAutoFit/>
          </a:bodyPr>
          <a:lstStyle/>
          <a:p>
            <a:r>
              <a:rPr lang="en-US" dirty="0" smtClean="0"/>
              <a:t>This will wrap all &lt;a&gt; elements (and any other elements that may be between them) with a &lt;div&gt; element with the class of "bright". There will be only one &lt;div&gt; element added.</a:t>
            </a:r>
            <a:endParaRPr lang="en-US" dirty="0"/>
          </a:p>
        </p:txBody>
      </p:sp>
      <p:cxnSp>
        <p:nvCxnSpPr>
          <p:cNvPr id="10" name="Straight Arrow Connector 9"/>
          <p:cNvCxnSpPr/>
          <p:nvPr/>
        </p:nvCxnSpPr>
        <p:spPr>
          <a:xfrm flipH="1" flipV="1">
            <a:off x="2286000" y="4276457"/>
            <a:ext cx="1676400" cy="82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6944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a:t>
            </a:r>
            <a:endParaRPr lang="en-US" dirty="0"/>
          </a:p>
        </p:txBody>
      </p:sp>
      <p:sp>
        <p:nvSpPr>
          <p:cNvPr id="3" name="Text Placeholder 2"/>
          <p:cNvSpPr>
            <a:spLocks noGrp="1"/>
          </p:cNvSpPr>
          <p:nvPr>
            <p:ph type="body" sz="quarter" idx="10"/>
          </p:nvPr>
        </p:nvSpPr>
        <p:spPr>
          <a:xfrm>
            <a:off x="304800" y="1066800"/>
            <a:ext cx="8382000" cy="5269135"/>
          </a:xfrm>
        </p:spPr>
        <p:txBody>
          <a:bodyPr/>
          <a:lstStyle/>
          <a:p>
            <a:r>
              <a:rPr lang="en-US" dirty="0" smtClean="0"/>
              <a:t>There are three methods that can be used to remove HTML elements.</a:t>
            </a:r>
          </a:p>
          <a:p>
            <a:r>
              <a:rPr lang="en-US" dirty="0" smtClean="0"/>
              <a:t>They are empty(), remove(), and detach().</a:t>
            </a:r>
          </a:p>
          <a:p>
            <a:r>
              <a:rPr lang="en-US" dirty="0" smtClean="0"/>
              <a:t>The empty() method removes all content inside of the matching element but does </a:t>
            </a:r>
            <a:r>
              <a:rPr lang="en-US" dirty="0" err="1" smtClean="0"/>
              <a:t>nto</a:t>
            </a:r>
            <a:r>
              <a:rPr lang="en-US" dirty="0" smtClean="0"/>
              <a:t> remove the element itself.</a:t>
            </a:r>
          </a:p>
          <a:p>
            <a:r>
              <a:rPr lang="en-US" dirty="0" smtClean="0"/>
              <a:t>The remove() method removes the matching elements and all of its content.</a:t>
            </a:r>
          </a:p>
          <a:p>
            <a:r>
              <a:rPr lang="en-US" dirty="0" smtClean="0"/>
              <a:t>The detach() method is the same as remove() but keeps a record of elements so they can be added back later if required.</a:t>
            </a:r>
            <a:endParaRPr lang="en-US" dirty="0"/>
          </a:p>
        </p:txBody>
      </p:sp>
    </p:spTree>
    <p:extLst>
      <p:ext uri="{BB962C8B-B14F-4D97-AF65-F5344CB8AC3E}">
        <p14:creationId xmlns:p14="http://schemas.microsoft.com/office/powerpoint/2010/main" val="1796052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a:t>
            </a:r>
            <a:endParaRPr lang="en-US" dirty="0"/>
          </a:p>
        </p:txBody>
      </p:sp>
      <p:sp>
        <p:nvSpPr>
          <p:cNvPr id="3" name="Text Placeholder 2"/>
          <p:cNvSpPr>
            <a:spLocks noGrp="1"/>
          </p:cNvSpPr>
          <p:nvPr>
            <p:ph type="body" sz="quarter" idx="10"/>
          </p:nvPr>
        </p:nvSpPr>
        <p:spPr>
          <a:xfrm>
            <a:off x="152400" y="1219200"/>
            <a:ext cx="8534400" cy="4136517"/>
          </a:xfrm>
        </p:spPr>
        <p:txBody>
          <a:bodyPr/>
          <a:lstStyle/>
          <a:p>
            <a:r>
              <a:rPr lang="en-US" sz="2800" dirty="0" smtClean="0"/>
              <a:t>The Document Object Model (DOM) is a platform-independent model for representing and interacting with elements in HTML. It gives us access to the structure of the document.</a:t>
            </a:r>
          </a:p>
          <a:p>
            <a:r>
              <a:rPr lang="en-US" sz="2800" dirty="0" smtClean="0"/>
              <a:t>Each HTML element is a node in the DOM's hierarchical tree structure.</a:t>
            </a:r>
          </a:p>
          <a:p>
            <a:r>
              <a:rPr lang="en-US" sz="2800" dirty="0" smtClean="0"/>
              <a:t>JavaScript can be used to access, traverse, and manipulate the DOM.</a:t>
            </a:r>
          </a:p>
          <a:p>
            <a:r>
              <a:rPr lang="en-US" sz="2800" dirty="0" smtClean="0"/>
              <a:t>The jQuery library makes it especially efficient and easy to traverse and manipulate the DOM.</a:t>
            </a:r>
          </a:p>
        </p:txBody>
      </p:sp>
    </p:spTree>
    <p:extLst>
      <p:ext uri="{BB962C8B-B14F-4D97-AF65-F5344CB8AC3E}">
        <p14:creationId xmlns:p14="http://schemas.microsoft.com/office/powerpoint/2010/main" val="11428371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839200" cy="664797"/>
          </a:xfrm>
        </p:spPr>
        <p:txBody>
          <a:bodyPr/>
          <a:lstStyle/>
          <a:p>
            <a:r>
              <a:rPr lang="en-US" dirty="0" smtClean="0"/>
              <a:t>Examples</a:t>
            </a:r>
            <a:endParaRPr lang="en-US" dirty="0"/>
          </a:p>
        </p:txBody>
      </p:sp>
      <p:sp>
        <p:nvSpPr>
          <p:cNvPr id="4" name="TextBox 3"/>
          <p:cNvSpPr txBox="1"/>
          <p:nvPr/>
        </p:nvSpPr>
        <p:spPr>
          <a:xfrm>
            <a:off x="5343525" y="2032337"/>
            <a:ext cx="3686175" cy="2031325"/>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$("#area1").remove</a:t>
            </a:r>
            <a:r>
              <a:rPr lang="en-US" dirty="0" smtClean="0">
                <a:solidFill>
                  <a:schemeClr val="bg1"/>
                </a:solidFill>
                <a:latin typeface="Arial" panose="020B0604020202020204" pitchFamily="34" charset="0"/>
                <a:cs typeface="Arial" panose="020B0604020202020204" pitchFamily="34" charset="0"/>
              </a:rPr>
              <a:t>();   </a:t>
            </a:r>
          </a:p>
          <a:p>
            <a:endParaRPr lang="en-US" dirty="0" smtClean="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rPr>
              <a:t>$("#area2").empty</a:t>
            </a:r>
            <a:r>
              <a:rPr lang="en-US" dirty="0" smtClean="0">
                <a:solidFill>
                  <a:schemeClr val="bg1"/>
                </a:solidFill>
                <a:latin typeface="Arial" panose="020B0604020202020204" pitchFamily="34" charset="0"/>
              </a:rPr>
              <a:t>();</a:t>
            </a:r>
          </a:p>
          <a:p>
            <a:endParaRPr lang="en-US" dirty="0" smtClean="0">
              <a:solidFill>
                <a:schemeClr val="bg1"/>
              </a:solidFill>
              <a:latin typeface="Arial" panose="020B0604020202020204" pitchFamily="34" charset="0"/>
            </a:endParaRPr>
          </a:p>
          <a:p>
            <a:r>
              <a:rPr lang="en-US" dirty="0" smtClean="0">
                <a:solidFill>
                  <a:schemeClr val="bg1"/>
                </a:solidFill>
                <a:latin typeface="Arial" panose="020B0604020202020204" pitchFamily="34" charset="0"/>
              </a:rPr>
              <a:t>area3Save </a:t>
            </a:r>
            <a:r>
              <a:rPr lang="en-US" dirty="0">
                <a:solidFill>
                  <a:schemeClr val="bg1"/>
                </a:solidFill>
                <a:latin typeface="Arial" panose="020B0604020202020204" pitchFamily="34" charset="0"/>
              </a:rPr>
              <a:t>= $("#area3").detach</a:t>
            </a:r>
            <a:r>
              <a:rPr lang="en-US" dirty="0" smtClean="0">
                <a:solidFill>
                  <a:schemeClr val="bg1"/>
                </a:solidFill>
                <a:latin typeface="Arial" panose="020B0604020202020204" pitchFamily="34" charset="0"/>
              </a:rPr>
              <a:t>();</a:t>
            </a:r>
          </a:p>
          <a:p>
            <a:endParaRPr lang="en-US" dirty="0" smtClean="0">
              <a:solidFill>
                <a:schemeClr val="bg1"/>
              </a:solidFill>
              <a:latin typeface="Arial" panose="020B0604020202020204" pitchFamily="34" charset="0"/>
            </a:endParaRPr>
          </a:p>
          <a:p>
            <a:r>
              <a:rPr lang="en-US" dirty="0" smtClean="0">
                <a:solidFill>
                  <a:schemeClr val="bg1"/>
                </a:solidFill>
                <a:latin typeface="Arial" panose="020B0604020202020204" pitchFamily="34" charset="0"/>
              </a:rPr>
              <a:t>$("#area2").after(area3Save);</a:t>
            </a:r>
            <a:endParaRPr lang="en-US" dirty="0">
              <a:solidFill>
                <a:schemeClr val="bg1"/>
              </a:solidFill>
              <a:latin typeface="Arial" panose="020B0604020202020204" pitchFamily="34" charset="0"/>
            </a:endParaRPr>
          </a:p>
        </p:txBody>
      </p:sp>
      <p:sp>
        <p:nvSpPr>
          <p:cNvPr id="5" name="TextBox 4"/>
          <p:cNvSpPr txBox="1"/>
          <p:nvPr/>
        </p:nvSpPr>
        <p:spPr>
          <a:xfrm>
            <a:off x="152400" y="894986"/>
            <a:ext cx="2152650" cy="3139321"/>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&lt;&lt;div id="area1"&gt;</a:t>
            </a:r>
          </a:p>
          <a:p>
            <a:r>
              <a:rPr lang="en-US" dirty="0" smtClean="0">
                <a:solidFill>
                  <a:schemeClr val="bg1"/>
                </a:solidFill>
                <a:latin typeface="Arial" panose="020B0604020202020204" pitchFamily="34" charset="0"/>
                <a:cs typeface="Arial" panose="020B0604020202020204" pitchFamily="34" charset="0"/>
              </a:rPr>
              <a:t>     &lt;</a:t>
            </a:r>
            <a:r>
              <a:rPr lang="en-US" dirty="0">
                <a:solidFill>
                  <a:schemeClr val="bg1"/>
                </a:solidFill>
                <a:latin typeface="Arial" panose="020B0604020202020204" pitchFamily="34" charset="0"/>
                <a:cs typeface="Arial" panose="020B0604020202020204" pitchFamily="34" charset="0"/>
              </a:rPr>
              <a:t>p&gt;Area 1&lt;/p&gt;</a:t>
            </a:r>
          </a:p>
          <a:p>
            <a:r>
              <a:rPr lang="en-US" dirty="0">
                <a:solidFill>
                  <a:schemeClr val="bg1"/>
                </a:solidFill>
                <a:latin typeface="Arial" panose="020B0604020202020204" pitchFamily="34" charset="0"/>
                <a:cs typeface="Arial" panose="020B0604020202020204" pitchFamily="34" charset="0"/>
              </a:rPr>
              <a:t>&lt;/div</a:t>
            </a:r>
            <a:r>
              <a:rPr lang="en-US" dirty="0" smtClean="0">
                <a:solidFill>
                  <a:schemeClr val="bg1"/>
                </a:solidFill>
                <a:latin typeface="Arial" panose="020B0604020202020204" pitchFamily="34" charset="0"/>
                <a:cs typeface="Arial" panose="020B0604020202020204" pitchFamily="34" charset="0"/>
              </a:rPr>
              <a:t>&gt;</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&lt;div id="area2"&gt;</a:t>
            </a:r>
          </a:p>
          <a:p>
            <a:r>
              <a:rPr lang="en-US" dirty="0" smtClean="0">
                <a:solidFill>
                  <a:schemeClr val="bg1"/>
                </a:solidFill>
                <a:latin typeface="Arial" panose="020B0604020202020204" pitchFamily="34" charset="0"/>
                <a:cs typeface="Arial" panose="020B0604020202020204" pitchFamily="34" charset="0"/>
              </a:rPr>
              <a:t>     &lt;</a:t>
            </a:r>
            <a:r>
              <a:rPr lang="en-US" dirty="0">
                <a:solidFill>
                  <a:schemeClr val="bg1"/>
                </a:solidFill>
                <a:latin typeface="Arial" panose="020B0604020202020204" pitchFamily="34" charset="0"/>
                <a:cs typeface="Arial" panose="020B0604020202020204" pitchFamily="34" charset="0"/>
              </a:rPr>
              <a:t>p&gt;Area 2&lt;/p&gt;</a:t>
            </a:r>
          </a:p>
          <a:p>
            <a:r>
              <a:rPr lang="en-US" dirty="0">
                <a:solidFill>
                  <a:schemeClr val="bg1"/>
                </a:solidFill>
                <a:latin typeface="Arial" panose="020B0604020202020204" pitchFamily="34" charset="0"/>
                <a:cs typeface="Arial" panose="020B0604020202020204" pitchFamily="34" charset="0"/>
              </a:rPr>
              <a:t>&lt;/div</a:t>
            </a:r>
            <a:r>
              <a:rPr lang="en-US" dirty="0" smtClean="0">
                <a:solidFill>
                  <a:schemeClr val="bg1"/>
                </a:solidFill>
                <a:latin typeface="Arial" panose="020B0604020202020204" pitchFamily="34" charset="0"/>
                <a:cs typeface="Arial" panose="020B0604020202020204" pitchFamily="34" charset="0"/>
              </a:rPr>
              <a:t>&gt;</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&lt;div id="area3"&gt;</a:t>
            </a:r>
          </a:p>
          <a:p>
            <a:r>
              <a:rPr lang="en-US" dirty="0" smtClean="0">
                <a:solidFill>
                  <a:schemeClr val="bg1"/>
                </a:solidFill>
                <a:latin typeface="Arial" panose="020B0604020202020204" pitchFamily="34" charset="0"/>
                <a:cs typeface="Arial" panose="020B0604020202020204" pitchFamily="34" charset="0"/>
              </a:rPr>
              <a:t>     &lt;</a:t>
            </a:r>
            <a:r>
              <a:rPr lang="en-US" dirty="0">
                <a:solidFill>
                  <a:schemeClr val="bg1"/>
                </a:solidFill>
                <a:latin typeface="Arial" panose="020B0604020202020204" pitchFamily="34" charset="0"/>
                <a:cs typeface="Arial" panose="020B0604020202020204" pitchFamily="34" charset="0"/>
              </a:rPr>
              <a:t>p&gt;Area 3&lt;/p&gt;</a:t>
            </a:r>
          </a:p>
          <a:p>
            <a:r>
              <a:rPr lang="en-US" dirty="0">
                <a:solidFill>
                  <a:schemeClr val="bg1"/>
                </a:solidFill>
                <a:latin typeface="Arial" panose="020B0604020202020204" pitchFamily="34" charset="0"/>
                <a:cs typeface="Arial" panose="020B0604020202020204" pitchFamily="34" charset="0"/>
              </a:rPr>
              <a:t>&lt;/div&gt;</a:t>
            </a:r>
            <a:endParaRPr lang="en-US" dirty="0">
              <a:solidFill>
                <a:schemeClr val="bg1"/>
              </a:solidFill>
              <a:latin typeface="Arial" panose="020B0604020202020204" pitchFamily="34" charset="0"/>
            </a:endParaRPr>
          </a:p>
        </p:txBody>
      </p:sp>
      <p:sp>
        <p:nvSpPr>
          <p:cNvPr id="6" name="TextBox 5"/>
          <p:cNvSpPr txBox="1"/>
          <p:nvPr/>
        </p:nvSpPr>
        <p:spPr>
          <a:xfrm>
            <a:off x="2514600" y="1072872"/>
            <a:ext cx="1277240" cy="369332"/>
          </a:xfrm>
          <a:prstGeom prst="rect">
            <a:avLst/>
          </a:prstGeom>
          <a:noFill/>
        </p:spPr>
        <p:txBody>
          <a:bodyPr wrap="square" rtlCol="0">
            <a:spAutoFit/>
          </a:bodyPr>
          <a:lstStyle/>
          <a:p>
            <a:r>
              <a:rPr lang="en-US" dirty="0" smtClean="0"/>
              <a:t>HTML </a:t>
            </a:r>
            <a:r>
              <a:rPr lang="en-US" dirty="0" smtClean="0"/>
              <a:t>code</a:t>
            </a:r>
            <a:endParaRPr lang="en-US" dirty="0"/>
          </a:p>
        </p:txBody>
      </p:sp>
      <p:cxnSp>
        <p:nvCxnSpPr>
          <p:cNvPr id="8" name="Straight Arrow Connector 7"/>
          <p:cNvCxnSpPr/>
          <p:nvPr/>
        </p:nvCxnSpPr>
        <p:spPr>
          <a:xfrm flipH="1">
            <a:off x="2381250" y="1413629"/>
            <a:ext cx="580135" cy="273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91000" y="744002"/>
            <a:ext cx="3657600" cy="923330"/>
          </a:xfrm>
          <a:prstGeom prst="rect">
            <a:avLst/>
          </a:prstGeom>
          <a:noFill/>
        </p:spPr>
        <p:txBody>
          <a:bodyPr wrap="square" rtlCol="0">
            <a:spAutoFit/>
          </a:bodyPr>
          <a:lstStyle/>
          <a:p>
            <a:r>
              <a:rPr lang="en-US" dirty="0" smtClean="0"/>
              <a:t>This would completely remove the &lt;div&gt; element with an id of "area1" and all of its content.</a:t>
            </a:r>
            <a:endParaRPr lang="en-US" dirty="0"/>
          </a:p>
        </p:txBody>
      </p:sp>
      <p:cxnSp>
        <p:nvCxnSpPr>
          <p:cNvPr id="11" name="Straight Arrow Connector 10"/>
          <p:cNvCxnSpPr/>
          <p:nvPr/>
        </p:nvCxnSpPr>
        <p:spPr>
          <a:xfrm>
            <a:off x="4753420" y="1667332"/>
            <a:ext cx="504380" cy="540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24125" y="2947934"/>
            <a:ext cx="2657475" cy="1754326"/>
          </a:xfrm>
          <a:prstGeom prst="rect">
            <a:avLst/>
          </a:prstGeom>
          <a:noFill/>
        </p:spPr>
        <p:txBody>
          <a:bodyPr wrap="square" rtlCol="0">
            <a:spAutoFit/>
          </a:bodyPr>
          <a:lstStyle/>
          <a:p>
            <a:r>
              <a:rPr lang="en-US" dirty="0" smtClean="0"/>
              <a:t>This would remove the content within the &lt;div&gt; element with an id of "area2" but the actual &lt;div&gt; element would remain.</a:t>
            </a:r>
            <a:endParaRPr lang="en-US" dirty="0"/>
          </a:p>
        </p:txBody>
      </p:sp>
      <p:cxnSp>
        <p:nvCxnSpPr>
          <p:cNvPr id="16" name="Straight Arrow Connector 15"/>
          <p:cNvCxnSpPr/>
          <p:nvPr/>
        </p:nvCxnSpPr>
        <p:spPr>
          <a:xfrm flipV="1">
            <a:off x="4839590" y="2804683"/>
            <a:ext cx="41821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33650" y="4775263"/>
            <a:ext cx="2657475" cy="1477328"/>
          </a:xfrm>
          <a:prstGeom prst="rect">
            <a:avLst/>
          </a:prstGeom>
          <a:noFill/>
        </p:spPr>
        <p:txBody>
          <a:bodyPr wrap="square" rtlCol="0">
            <a:spAutoFit/>
          </a:bodyPr>
          <a:lstStyle/>
          <a:p>
            <a:r>
              <a:rPr lang="en-US" dirty="0" smtClean="0"/>
              <a:t>This assigns the &lt;div&gt; element with an id of "area3" to a variable named "area3Save" and then detaches it.</a:t>
            </a:r>
            <a:endParaRPr lang="en-US" dirty="0"/>
          </a:p>
        </p:txBody>
      </p:sp>
      <p:sp>
        <p:nvSpPr>
          <p:cNvPr id="20" name="TextBox 19"/>
          <p:cNvSpPr txBox="1"/>
          <p:nvPr/>
        </p:nvSpPr>
        <p:spPr>
          <a:xfrm>
            <a:off x="6172200" y="4572000"/>
            <a:ext cx="2657475" cy="2031325"/>
          </a:xfrm>
          <a:prstGeom prst="rect">
            <a:avLst/>
          </a:prstGeom>
          <a:noFill/>
        </p:spPr>
        <p:txBody>
          <a:bodyPr wrap="square" rtlCol="0">
            <a:spAutoFit/>
          </a:bodyPr>
          <a:lstStyle/>
          <a:p>
            <a:r>
              <a:rPr lang="en-US" dirty="0" smtClean="0"/>
              <a:t>This reattaches the &lt;div&gt; element with an id of "area3", now stored in a variable named "area3Save", after the &lt;div&gt; element with an id of "area2".</a:t>
            </a:r>
            <a:endParaRPr lang="en-US" dirty="0"/>
          </a:p>
        </p:txBody>
      </p:sp>
      <p:cxnSp>
        <p:nvCxnSpPr>
          <p:cNvPr id="21" name="Straight Arrow Connector 20"/>
          <p:cNvCxnSpPr/>
          <p:nvPr/>
        </p:nvCxnSpPr>
        <p:spPr>
          <a:xfrm flipV="1">
            <a:off x="4677665" y="3428080"/>
            <a:ext cx="589660" cy="1310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676135" y="4165431"/>
            <a:ext cx="258065" cy="40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7497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0800"/>
            <a:ext cx="8382000" cy="664797"/>
          </a:xfrm>
        </p:spPr>
        <p:txBody>
          <a:bodyPr/>
          <a:lstStyle/>
          <a:p>
            <a:pPr algn="ctr"/>
            <a:r>
              <a:rPr lang="en-US" dirty="0" smtClean="0"/>
              <a:t>The End</a:t>
            </a:r>
            <a:endParaRPr lang="en-US" dirty="0"/>
          </a:p>
        </p:txBody>
      </p:sp>
    </p:spTree>
    <p:extLst>
      <p:ext uri="{BB962C8B-B14F-4D97-AF65-F5344CB8AC3E}">
        <p14:creationId xmlns:p14="http://schemas.microsoft.com/office/powerpoint/2010/main" val="720361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DOM</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28" y="1524000"/>
            <a:ext cx="8156272" cy="4252913"/>
          </a:xfrm>
          <a:prstGeom prst="rect">
            <a:avLst/>
          </a:prstGeom>
        </p:spPr>
      </p:pic>
    </p:spTree>
    <p:extLst>
      <p:ext uri="{BB962C8B-B14F-4D97-AF65-F5344CB8AC3E}">
        <p14:creationId xmlns:p14="http://schemas.microsoft.com/office/powerpoint/2010/main" val="36037560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attr</a:t>
            </a:r>
            <a:r>
              <a:rPr lang="en-US" dirty="0" smtClean="0"/>
              <a:t>() Method</a:t>
            </a:r>
            <a:endParaRPr lang="en-US" dirty="0"/>
          </a:p>
        </p:txBody>
      </p:sp>
      <p:sp>
        <p:nvSpPr>
          <p:cNvPr id="3" name="Text Placeholder 2"/>
          <p:cNvSpPr>
            <a:spLocks noGrp="1"/>
          </p:cNvSpPr>
          <p:nvPr>
            <p:ph type="body" sz="quarter" idx="10"/>
          </p:nvPr>
        </p:nvSpPr>
        <p:spPr>
          <a:xfrm>
            <a:off x="290512" y="1828800"/>
            <a:ext cx="8562975" cy="3939540"/>
          </a:xfrm>
        </p:spPr>
        <p:txBody>
          <a:bodyPr/>
          <a:lstStyle/>
          <a:p>
            <a:r>
              <a:rPr lang="en-US" dirty="0" smtClean="0"/>
              <a:t>The </a:t>
            </a:r>
            <a:r>
              <a:rPr lang="en-US" dirty="0" err="1" smtClean="0"/>
              <a:t>attr</a:t>
            </a:r>
            <a:r>
              <a:rPr lang="en-US" dirty="0" smtClean="0"/>
              <a:t>() method is used to either obtain or change the attributes of an HTML element.</a:t>
            </a:r>
          </a:p>
          <a:p>
            <a:r>
              <a:rPr lang="en-US" dirty="0" smtClean="0"/>
              <a:t>To get an attribute's value, you pass it a single argument.</a:t>
            </a:r>
          </a:p>
          <a:p>
            <a:r>
              <a:rPr lang="en-US" dirty="0" smtClean="0"/>
              <a:t>To set one or more attribute values, you pass it two attributes or an object literal.</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251393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9"/>
            <a:ext cx="8839200" cy="1329595"/>
          </a:xfrm>
        </p:spPr>
        <p:txBody>
          <a:bodyPr/>
          <a:lstStyle/>
          <a:p>
            <a:r>
              <a:rPr lang="en-US" dirty="0" smtClean="0"/>
              <a:t>Getting Values using the </a:t>
            </a:r>
            <a:r>
              <a:rPr lang="en-US" dirty="0" err="1" smtClean="0"/>
              <a:t>attr</a:t>
            </a:r>
            <a:r>
              <a:rPr lang="en-US" dirty="0" smtClean="0"/>
              <a:t>() Method</a:t>
            </a:r>
            <a:endParaRPr lang="en-US" dirty="0"/>
          </a:p>
        </p:txBody>
      </p:sp>
      <p:sp>
        <p:nvSpPr>
          <p:cNvPr id="4" name="TextBox 3"/>
          <p:cNvSpPr txBox="1"/>
          <p:nvPr/>
        </p:nvSpPr>
        <p:spPr>
          <a:xfrm>
            <a:off x="609600" y="3455459"/>
            <a:ext cx="4724400" cy="369332"/>
          </a:xfrm>
          <a:prstGeom prst="rect">
            <a:avLst/>
          </a:prstGeom>
          <a:solidFill>
            <a:schemeClr val="tx1"/>
          </a:solidFill>
        </p:spPr>
        <p:txBody>
          <a:bodyPr wrap="square" rtlCol="0">
            <a:spAutoFit/>
          </a:bodyPr>
          <a:lstStyle/>
          <a:p>
            <a:r>
              <a:rPr lang="en-US" dirty="0" err="1">
                <a:solidFill>
                  <a:schemeClr val="bg1"/>
                </a:solidFill>
                <a:latin typeface="Arial" panose="020B0604020202020204" pitchFamily="34" charset="0"/>
                <a:cs typeface="Arial" panose="020B0604020202020204" pitchFamily="34" charset="0"/>
              </a:rPr>
              <a:t>var</a:t>
            </a:r>
            <a:r>
              <a:rPr lang="en-US" dirty="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myLink</a:t>
            </a:r>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googleLink</a:t>
            </a:r>
            <a:r>
              <a:rPr lang="en-US" dirty="0" smtClean="0">
                <a:solidFill>
                  <a:schemeClr val="bg1"/>
                </a:solidFill>
                <a:latin typeface="Arial" panose="020B0604020202020204" pitchFamily="34" charset="0"/>
                <a:cs typeface="Arial" panose="020B0604020202020204" pitchFamily="34" charset="0"/>
              </a:rPr>
              <a:t>").</a:t>
            </a:r>
            <a:r>
              <a:rPr lang="en-US" dirty="0" err="1">
                <a:solidFill>
                  <a:schemeClr val="bg1"/>
                </a:solidFill>
                <a:latin typeface="Arial" panose="020B0604020202020204" pitchFamily="34" charset="0"/>
                <a:cs typeface="Arial" panose="020B0604020202020204" pitchFamily="34" charset="0"/>
              </a:rPr>
              <a:t>attr</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href</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5" name="TextBox 4"/>
          <p:cNvSpPr txBox="1"/>
          <p:nvPr/>
        </p:nvSpPr>
        <p:spPr>
          <a:xfrm>
            <a:off x="228600" y="1273076"/>
            <a:ext cx="7239000" cy="369332"/>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&lt;a </a:t>
            </a:r>
            <a:r>
              <a:rPr lang="en-US" dirty="0" smtClean="0">
                <a:solidFill>
                  <a:schemeClr val="bg1"/>
                </a:solidFill>
                <a:latin typeface="Arial" panose="020B0604020202020204" pitchFamily="34" charset="0"/>
                <a:cs typeface="Arial" panose="020B0604020202020204" pitchFamily="34" charset="0"/>
              </a:rPr>
              <a:t> id = "</a:t>
            </a:r>
            <a:r>
              <a:rPr lang="en-US" dirty="0" err="1" smtClean="0">
                <a:solidFill>
                  <a:schemeClr val="bg1"/>
                </a:solidFill>
                <a:latin typeface="Arial" panose="020B0604020202020204" pitchFamily="34" charset="0"/>
                <a:cs typeface="Arial" panose="020B0604020202020204" pitchFamily="34" charset="0"/>
              </a:rPr>
              <a:t>googleLink</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href</a:t>
            </a:r>
            <a:r>
              <a:rPr lang="en-US" dirty="0" smtClean="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 "https://www.google.com"&gt;Google&lt;/a&gt;</a:t>
            </a:r>
            <a:endParaRPr lang="en-US" dirty="0">
              <a:solidFill>
                <a:schemeClr val="bg1"/>
              </a:solidFill>
              <a:latin typeface="Arial" panose="020B0604020202020204" pitchFamily="34" charset="0"/>
            </a:endParaRPr>
          </a:p>
        </p:txBody>
      </p:sp>
      <p:sp>
        <p:nvSpPr>
          <p:cNvPr id="6" name="TextBox 5"/>
          <p:cNvSpPr txBox="1"/>
          <p:nvPr/>
        </p:nvSpPr>
        <p:spPr>
          <a:xfrm>
            <a:off x="6934200" y="1971017"/>
            <a:ext cx="1600200" cy="646331"/>
          </a:xfrm>
          <a:prstGeom prst="rect">
            <a:avLst/>
          </a:prstGeom>
          <a:noFill/>
        </p:spPr>
        <p:txBody>
          <a:bodyPr wrap="square" rtlCol="0">
            <a:spAutoFit/>
          </a:bodyPr>
          <a:lstStyle/>
          <a:p>
            <a:r>
              <a:rPr lang="en-US" dirty="0" smtClean="0"/>
              <a:t>HTML code for element</a:t>
            </a:r>
            <a:endParaRPr lang="en-US" dirty="0"/>
          </a:p>
        </p:txBody>
      </p:sp>
      <p:cxnSp>
        <p:nvCxnSpPr>
          <p:cNvPr id="8" name="Straight Arrow Connector 7"/>
          <p:cNvCxnSpPr/>
          <p:nvPr/>
        </p:nvCxnSpPr>
        <p:spPr>
          <a:xfrm flipH="1" flipV="1">
            <a:off x="5638800" y="1752600"/>
            <a:ext cx="1283293"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4761513"/>
            <a:ext cx="5827520" cy="369332"/>
          </a:xfrm>
          <a:prstGeom prst="rect">
            <a:avLst/>
          </a:prstGeom>
          <a:noFill/>
        </p:spPr>
        <p:txBody>
          <a:bodyPr wrap="square" rtlCol="0">
            <a:spAutoFit/>
          </a:bodyPr>
          <a:lstStyle/>
          <a:p>
            <a:r>
              <a:rPr lang="en-US" dirty="0" err="1" smtClean="0"/>
              <a:t>myLink</a:t>
            </a:r>
            <a:r>
              <a:rPr lang="en-US" dirty="0" smtClean="0"/>
              <a:t> would have a value of "</a:t>
            </a:r>
            <a:r>
              <a:rPr lang="en-US" dirty="0" smtClean="0">
                <a:latin typeface="Arial" panose="020B0604020202020204" pitchFamily="34" charset="0"/>
                <a:cs typeface="Arial" panose="020B0604020202020204" pitchFamily="34" charset="0"/>
              </a:rPr>
              <a:t>https</a:t>
            </a:r>
            <a:r>
              <a:rPr lang="en-US" dirty="0">
                <a:latin typeface="Arial" panose="020B0604020202020204" pitchFamily="34" charset="0"/>
                <a:cs typeface="Arial" panose="020B0604020202020204" pitchFamily="34" charset="0"/>
              </a:rPr>
              <a:t>://www.google.com"&gt;</a:t>
            </a:r>
            <a:endParaRPr lang="en-US" dirty="0"/>
          </a:p>
        </p:txBody>
      </p:sp>
      <p:cxnSp>
        <p:nvCxnSpPr>
          <p:cNvPr id="11" name="Straight Arrow Connector 10"/>
          <p:cNvCxnSpPr/>
          <p:nvPr/>
        </p:nvCxnSpPr>
        <p:spPr>
          <a:xfrm flipH="1" flipV="1">
            <a:off x="2971800" y="3962400"/>
            <a:ext cx="137160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596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30189"/>
            <a:ext cx="8839200" cy="1329595"/>
          </a:xfrm>
        </p:spPr>
        <p:txBody>
          <a:bodyPr/>
          <a:lstStyle/>
          <a:p>
            <a:r>
              <a:rPr lang="en-US" dirty="0" smtClean="0"/>
              <a:t>Setting Values using the </a:t>
            </a:r>
            <a:r>
              <a:rPr lang="en-US" dirty="0" err="1" smtClean="0"/>
              <a:t>attr</a:t>
            </a:r>
            <a:r>
              <a:rPr lang="en-US" dirty="0" smtClean="0"/>
              <a:t>() Method</a:t>
            </a:r>
            <a:endParaRPr lang="en-US" dirty="0"/>
          </a:p>
        </p:txBody>
      </p:sp>
      <p:sp>
        <p:nvSpPr>
          <p:cNvPr id="4" name="TextBox 3"/>
          <p:cNvSpPr txBox="1"/>
          <p:nvPr/>
        </p:nvSpPr>
        <p:spPr>
          <a:xfrm>
            <a:off x="685800" y="3771210"/>
            <a:ext cx="4572000" cy="369332"/>
          </a:xfrm>
          <a:prstGeom prst="rect">
            <a:avLst/>
          </a:prstGeom>
          <a:solidFill>
            <a:schemeClr val="tx1"/>
          </a:solid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$("#link1").</a:t>
            </a:r>
            <a:r>
              <a:rPr lang="en-US" dirty="0" err="1" smtClean="0">
                <a:solidFill>
                  <a:schemeClr val="bg1"/>
                </a:solidFill>
                <a:latin typeface="Arial" panose="020B0604020202020204" pitchFamily="34" charset="0"/>
                <a:cs typeface="Arial" panose="020B0604020202020204" pitchFamily="34" charset="0"/>
              </a:rPr>
              <a:t>attr</a:t>
            </a:r>
            <a:r>
              <a:rPr lang="en-US" dirty="0" smtClean="0">
                <a:solidFill>
                  <a:schemeClr val="bg1"/>
                </a:solidFill>
                <a:latin typeface="Arial" panose="020B0604020202020204" pitchFamily="34" charset="0"/>
                <a:cs typeface="Arial" panose="020B0604020202020204" pitchFamily="34" charset="0"/>
              </a:rPr>
              <a:t>("target", "_self");</a:t>
            </a:r>
            <a:endParaRPr lang="en-US" dirty="0">
              <a:solidFill>
                <a:schemeClr val="bg1"/>
              </a:solidFill>
              <a:latin typeface="Arial" panose="020B0604020202020204" pitchFamily="34" charset="0"/>
            </a:endParaRPr>
          </a:p>
        </p:txBody>
      </p:sp>
      <p:sp>
        <p:nvSpPr>
          <p:cNvPr id="5" name="TextBox 4"/>
          <p:cNvSpPr txBox="1"/>
          <p:nvPr/>
        </p:nvSpPr>
        <p:spPr>
          <a:xfrm>
            <a:off x="609600" y="1522676"/>
            <a:ext cx="77724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a </a:t>
            </a:r>
            <a:r>
              <a:rPr lang="en-US" dirty="0" smtClean="0">
                <a:solidFill>
                  <a:schemeClr val="bg1"/>
                </a:solidFill>
                <a:latin typeface="Arial" panose="020B0604020202020204" pitchFamily="34" charset="0"/>
                <a:cs typeface="Arial" panose="020B0604020202020204" pitchFamily="34" charset="0"/>
              </a:rPr>
              <a:t>id="</a:t>
            </a:r>
            <a:r>
              <a:rPr lang="en-US" dirty="0">
                <a:solidFill>
                  <a:schemeClr val="bg1"/>
                </a:solidFill>
                <a:latin typeface="Arial" panose="020B0604020202020204" pitchFamily="34" charset="0"/>
                <a:cs typeface="Arial" panose="020B0604020202020204" pitchFamily="34" charset="0"/>
              </a:rPr>
              <a:t>link1" </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href</a:t>
            </a:r>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https://www.google.com" </a:t>
            </a:r>
            <a:r>
              <a:rPr lang="en-US" dirty="0" smtClean="0">
                <a:solidFill>
                  <a:schemeClr val="bg1"/>
                </a:solidFill>
                <a:latin typeface="Arial" panose="020B0604020202020204" pitchFamily="34" charset="0"/>
                <a:cs typeface="Arial" panose="020B0604020202020204" pitchFamily="34" charset="0"/>
              </a:rPr>
              <a:t> target="_</a:t>
            </a:r>
            <a:r>
              <a:rPr lang="en-US" dirty="0">
                <a:solidFill>
                  <a:schemeClr val="bg1"/>
                </a:solidFill>
                <a:latin typeface="Arial" panose="020B0604020202020204" pitchFamily="34" charset="0"/>
                <a:cs typeface="Arial" panose="020B0604020202020204" pitchFamily="34" charset="0"/>
              </a:rPr>
              <a:t>blank"&gt;Google&lt;/a</a:t>
            </a:r>
            <a:r>
              <a:rPr lang="en-US" dirty="0" smtClean="0">
                <a:solidFill>
                  <a:schemeClr val="bg1"/>
                </a:solidFill>
                <a:latin typeface="Arial" panose="020B0604020202020204" pitchFamily="34" charset="0"/>
                <a:cs typeface="Arial" panose="020B0604020202020204" pitchFamily="34" charset="0"/>
              </a:rPr>
              <a:t>&gt;</a:t>
            </a:r>
            <a:endParaRPr lang="en-US"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5486400" y="2330108"/>
            <a:ext cx="1905000" cy="369332"/>
          </a:xfrm>
          <a:prstGeom prst="rect">
            <a:avLst/>
          </a:prstGeom>
          <a:noFill/>
        </p:spPr>
        <p:txBody>
          <a:bodyPr wrap="square" rtlCol="0">
            <a:spAutoFit/>
          </a:bodyPr>
          <a:lstStyle/>
          <a:p>
            <a:r>
              <a:rPr lang="en-US" dirty="0" smtClean="0"/>
              <a:t>Web Page HTML</a:t>
            </a:r>
            <a:endParaRPr lang="en-US" dirty="0"/>
          </a:p>
        </p:txBody>
      </p:sp>
      <p:cxnSp>
        <p:nvCxnSpPr>
          <p:cNvPr id="8" name="Straight Arrow Connector 7"/>
          <p:cNvCxnSpPr/>
          <p:nvPr/>
        </p:nvCxnSpPr>
        <p:spPr>
          <a:xfrm flipH="1" flipV="1">
            <a:off x="4419600" y="2057574"/>
            <a:ext cx="1066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28516" y="4826861"/>
            <a:ext cx="4381500" cy="923330"/>
          </a:xfrm>
          <a:prstGeom prst="rect">
            <a:avLst/>
          </a:prstGeom>
          <a:noFill/>
        </p:spPr>
        <p:txBody>
          <a:bodyPr wrap="square" rtlCol="0">
            <a:spAutoFit/>
          </a:bodyPr>
          <a:lstStyle/>
          <a:p>
            <a:r>
              <a:rPr lang="en-US" dirty="0" smtClean="0"/>
              <a:t>Using the </a:t>
            </a:r>
            <a:r>
              <a:rPr lang="en-US" dirty="0" err="1" smtClean="0"/>
              <a:t>attr</a:t>
            </a:r>
            <a:r>
              <a:rPr lang="en-US" dirty="0" smtClean="0"/>
              <a:t>() method with two arguments, this would change the target attribute of the element with an id of "link1" to _self. </a:t>
            </a:r>
            <a:endParaRPr lang="en-US" dirty="0"/>
          </a:p>
        </p:txBody>
      </p:sp>
      <p:cxnSp>
        <p:nvCxnSpPr>
          <p:cNvPr id="11" name="Straight Arrow Connector 10"/>
          <p:cNvCxnSpPr/>
          <p:nvPr/>
        </p:nvCxnSpPr>
        <p:spPr>
          <a:xfrm flipH="1" flipV="1">
            <a:off x="2609316" y="4485379"/>
            <a:ext cx="1219200" cy="815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9365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Method</a:t>
            </a:r>
            <a:endParaRPr lang="en-US" dirty="0"/>
          </a:p>
        </p:txBody>
      </p:sp>
      <p:sp>
        <p:nvSpPr>
          <p:cNvPr id="3" name="Text Placeholder 2"/>
          <p:cNvSpPr>
            <a:spLocks noGrp="1"/>
          </p:cNvSpPr>
          <p:nvPr>
            <p:ph type="body" sz="quarter" idx="10"/>
          </p:nvPr>
        </p:nvSpPr>
        <p:spPr>
          <a:xfrm>
            <a:off x="381000" y="1411552"/>
            <a:ext cx="8382000" cy="3397853"/>
          </a:xfrm>
        </p:spPr>
        <p:txBody>
          <a:bodyPr/>
          <a:lstStyle/>
          <a:p>
            <a:r>
              <a:rPr lang="en-US" dirty="0" smtClean="0"/>
              <a:t>The text() method is used to set or get the text within an HTML element.</a:t>
            </a:r>
          </a:p>
          <a:p>
            <a:r>
              <a:rPr lang="en-US" dirty="0" smtClean="0"/>
              <a:t>To get the text, no arguments are used.</a:t>
            </a:r>
          </a:p>
          <a:p>
            <a:r>
              <a:rPr lang="en-US" dirty="0" smtClean="0"/>
              <a:t>To set the text, a text value is supplied as the first argument. Adding a text value to an HTML element will replace all other content.</a:t>
            </a:r>
          </a:p>
          <a:p>
            <a:endParaRPr lang="en-US" dirty="0"/>
          </a:p>
        </p:txBody>
      </p:sp>
      <p:sp>
        <p:nvSpPr>
          <p:cNvPr id="4" name="TextBox 3"/>
          <p:cNvSpPr txBox="1"/>
          <p:nvPr/>
        </p:nvSpPr>
        <p:spPr>
          <a:xfrm>
            <a:off x="762000" y="4459301"/>
            <a:ext cx="32766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&lt;div  id = "main"&gt;</a:t>
            </a:r>
          </a:p>
          <a:p>
            <a:r>
              <a:rPr lang="en-US" dirty="0" smtClean="0">
                <a:solidFill>
                  <a:schemeClr val="bg1"/>
                </a:solidFill>
                <a:latin typeface="Arial" panose="020B0604020202020204" pitchFamily="34" charset="0"/>
                <a:cs typeface="Arial" panose="020B0604020202020204" pitchFamily="34" charset="0"/>
              </a:rPr>
              <a:t>&lt;p&gt;Hello&lt;/p&gt;</a:t>
            </a:r>
          </a:p>
          <a:p>
            <a:r>
              <a:rPr lang="en-US" dirty="0" smtClean="0">
                <a:solidFill>
                  <a:schemeClr val="bg1"/>
                </a:solidFill>
                <a:latin typeface="Arial" panose="020B0604020202020204" pitchFamily="34" charset="0"/>
                <a:cs typeface="Arial" panose="020B0604020202020204" pitchFamily="34" charset="0"/>
              </a:rPr>
              <a:t>&lt;/div&gt; </a:t>
            </a:r>
            <a:endParaRPr lang="en-US" dirty="0">
              <a:solidFill>
                <a:schemeClr val="bg1"/>
              </a:solidFill>
              <a:latin typeface="Arial" panose="020B0604020202020204" pitchFamily="34" charset="0"/>
            </a:endParaRPr>
          </a:p>
        </p:txBody>
      </p:sp>
      <p:sp>
        <p:nvSpPr>
          <p:cNvPr id="5" name="TextBox 4"/>
          <p:cNvSpPr txBox="1"/>
          <p:nvPr/>
        </p:nvSpPr>
        <p:spPr>
          <a:xfrm>
            <a:off x="777667" y="5802102"/>
            <a:ext cx="3276600"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myText</a:t>
            </a:r>
            <a:r>
              <a:rPr lang="en-US" dirty="0" smtClean="0">
                <a:solidFill>
                  <a:schemeClr val="bg1"/>
                </a:solidFill>
                <a:latin typeface="Arial" panose="020B0604020202020204" pitchFamily="34" charset="0"/>
                <a:cs typeface="Arial" panose="020B0604020202020204" pitchFamily="34" charset="0"/>
              </a:rPr>
              <a:t> = $("#main).text()</a:t>
            </a:r>
            <a:endParaRPr lang="en-US" dirty="0">
              <a:solidFill>
                <a:schemeClr val="bg1"/>
              </a:solidFill>
              <a:latin typeface="Arial" panose="020B0604020202020204" pitchFamily="34" charset="0"/>
            </a:endParaRPr>
          </a:p>
        </p:txBody>
      </p:sp>
      <p:sp>
        <p:nvSpPr>
          <p:cNvPr id="6" name="TextBox 5"/>
          <p:cNvSpPr txBox="1"/>
          <p:nvPr/>
        </p:nvSpPr>
        <p:spPr>
          <a:xfrm>
            <a:off x="5638800" y="4828633"/>
            <a:ext cx="1905000" cy="369332"/>
          </a:xfrm>
          <a:prstGeom prst="rect">
            <a:avLst/>
          </a:prstGeom>
          <a:noFill/>
        </p:spPr>
        <p:txBody>
          <a:bodyPr wrap="square" rtlCol="0">
            <a:spAutoFit/>
          </a:bodyPr>
          <a:lstStyle/>
          <a:p>
            <a:r>
              <a:rPr lang="en-US" dirty="0" smtClean="0"/>
              <a:t>Web Page HTML</a:t>
            </a:r>
            <a:endParaRPr lang="en-US" dirty="0"/>
          </a:p>
        </p:txBody>
      </p:sp>
      <p:cxnSp>
        <p:nvCxnSpPr>
          <p:cNvPr id="7" name="Straight Arrow Connector 6"/>
          <p:cNvCxnSpPr>
            <a:stCxn id="6" idx="1"/>
          </p:cNvCxnSpPr>
          <p:nvPr/>
        </p:nvCxnSpPr>
        <p:spPr>
          <a:xfrm flipH="1" flipV="1">
            <a:off x="4191000" y="4991599"/>
            <a:ext cx="1447800" cy="2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0200" y="5802102"/>
            <a:ext cx="2819400" cy="369332"/>
          </a:xfrm>
          <a:prstGeom prst="rect">
            <a:avLst/>
          </a:prstGeom>
          <a:noFill/>
        </p:spPr>
        <p:txBody>
          <a:bodyPr wrap="square" rtlCol="0">
            <a:spAutoFit/>
          </a:bodyPr>
          <a:lstStyle/>
          <a:p>
            <a:r>
              <a:rPr lang="en-US" dirty="0" err="1" smtClean="0"/>
              <a:t>myText</a:t>
            </a:r>
            <a:r>
              <a:rPr lang="en-US" dirty="0" smtClean="0"/>
              <a:t> is equal to "Hello"</a:t>
            </a:r>
            <a:endParaRPr lang="en-US" dirty="0"/>
          </a:p>
        </p:txBody>
      </p:sp>
      <p:cxnSp>
        <p:nvCxnSpPr>
          <p:cNvPr id="9" name="Straight Arrow Connector 8"/>
          <p:cNvCxnSpPr/>
          <p:nvPr/>
        </p:nvCxnSpPr>
        <p:spPr>
          <a:xfrm flipH="1">
            <a:off x="4191000" y="5986768"/>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6423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Method</a:t>
            </a:r>
            <a:endParaRPr lang="en-US" dirty="0"/>
          </a:p>
        </p:txBody>
      </p:sp>
      <p:sp>
        <p:nvSpPr>
          <p:cNvPr id="3" name="Text Placeholder 2"/>
          <p:cNvSpPr>
            <a:spLocks noGrp="1"/>
          </p:cNvSpPr>
          <p:nvPr>
            <p:ph type="body" sz="quarter" idx="10"/>
          </p:nvPr>
        </p:nvSpPr>
        <p:spPr>
          <a:xfrm>
            <a:off x="381000" y="1411552"/>
            <a:ext cx="8382000" cy="3397853"/>
          </a:xfrm>
        </p:spPr>
        <p:txBody>
          <a:bodyPr/>
          <a:lstStyle/>
          <a:p>
            <a:r>
              <a:rPr lang="en-US" dirty="0" smtClean="0"/>
              <a:t>The html() method is used to set or get the HTML within an HTML element.</a:t>
            </a:r>
          </a:p>
          <a:p>
            <a:r>
              <a:rPr lang="en-US" dirty="0" smtClean="0"/>
              <a:t>To get the HTML, no arguments are used.</a:t>
            </a:r>
          </a:p>
          <a:p>
            <a:r>
              <a:rPr lang="en-US" dirty="0" smtClean="0"/>
              <a:t>To set the HTML, the HTML is supplied as the first argument. Adding a HTML value to an HTML element will replace all other content.</a:t>
            </a:r>
          </a:p>
          <a:p>
            <a:endParaRPr lang="en-US" dirty="0"/>
          </a:p>
        </p:txBody>
      </p:sp>
      <p:sp>
        <p:nvSpPr>
          <p:cNvPr id="4" name="TextBox 3"/>
          <p:cNvSpPr txBox="1"/>
          <p:nvPr/>
        </p:nvSpPr>
        <p:spPr>
          <a:xfrm>
            <a:off x="762000" y="4459560"/>
            <a:ext cx="32766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&lt;div  id ="main"&gt;</a:t>
            </a:r>
          </a:p>
          <a:p>
            <a:r>
              <a:rPr lang="en-US" dirty="0" smtClean="0">
                <a:solidFill>
                  <a:schemeClr val="bg1"/>
                </a:solidFill>
                <a:latin typeface="Arial" panose="020B0604020202020204" pitchFamily="34" charset="0"/>
                <a:cs typeface="Arial" panose="020B0604020202020204" pitchFamily="34" charset="0"/>
              </a:rPr>
              <a:t>&lt;p&gt;Hello&lt;/p&gt;</a:t>
            </a:r>
          </a:p>
          <a:p>
            <a:r>
              <a:rPr lang="en-US" dirty="0" smtClean="0">
                <a:solidFill>
                  <a:schemeClr val="bg1"/>
                </a:solidFill>
                <a:latin typeface="Arial" panose="020B0604020202020204" pitchFamily="34" charset="0"/>
                <a:cs typeface="Arial" panose="020B0604020202020204" pitchFamily="34" charset="0"/>
              </a:rPr>
              <a:t>&lt;/div&gt; </a:t>
            </a:r>
            <a:endParaRPr lang="en-US" dirty="0">
              <a:solidFill>
                <a:schemeClr val="bg1"/>
              </a:solidFill>
              <a:latin typeface="Arial" panose="020B0604020202020204" pitchFamily="34" charset="0"/>
            </a:endParaRPr>
          </a:p>
        </p:txBody>
      </p:sp>
      <p:sp>
        <p:nvSpPr>
          <p:cNvPr id="5" name="TextBox 4"/>
          <p:cNvSpPr txBox="1"/>
          <p:nvPr/>
        </p:nvSpPr>
        <p:spPr>
          <a:xfrm>
            <a:off x="774819" y="5722287"/>
            <a:ext cx="3276600" cy="369332"/>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var</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myText</a:t>
            </a:r>
            <a:r>
              <a:rPr lang="en-US" dirty="0" smtClean="0">
                <a:solidFill>
                  <a:schemeClr val="bg1"/>
                </a:solidFill>
                <a:latin typeface="Arial" panose="020B0604020202020204" pitchFamily="34" charset="0"/>
                <a:cs typeface="Arial" panose="020B0604020202020204" pitchFamily="34" charset="0"/>
              </a:rPr>
              <a:t> = $("#main).html()</a:t>
            </a:r>
            <a:endParaRPr lang="en-US" dirty="0">
              <a:solidFill>
                <a:schemeClr val="bg1"/>
              </a:solidFill>
              <a:latin typeface="Arial" panose="020B0604020202020204" pitchFamily="34" charset="0"/>
            </a:endParaRPr>
          </a:p>
        </p:txBody>
      </p:sp>
      <p:sp>
        <p:nvSpPr>
          <p:cNvPr id="6" name="TextBox 5"/>
          <p:cNvSpPr txBox="1"/>
          <p:nvPr/>
        </p:nvSpPr>
        <p:spPr>
          <a:xfrm>
            <a:off x="5715000" y="4736300"/>
            <a:ext cx="1905000" cy="369332"/>
          </a:xfrm>
          <a:prstGeom prst="rect">
            <a:avLst/>
          </a:prstGeom>
          <a:noFill/>
        </p:spPr>
        <p:txBody>
          <a:bodyPr wrap="square" rtlCol="0">
            <a:spAutoFit/>
          </a:bodyPr>
          <a:lstStyle/>
          <a:p>
            <a:r>
              <a:rPr lang="en-US" dirty="0" smtClean="0"/>
              <a:t>Web Page HTML</a:t>
            </a:r>
            <a:endParaRPr lang="en-US" dirty="0"/>
          </a:p>
        </p:txBody>
      </p:sp>
      <p:cxnSp>
        <p:nvCxnSpPr>
          <p:cNvPr id="7" name="Straight Arrow Connector 6"/>
          <p:cNvCxnSpPr>
            <a:stCxn id="6" idx="1"/>
          </p:cNvCxnSpPr>
          <p:nvPr/>
        </p:nvCxnSpPr>
        <p:spPr>
          <a:xfrm flipH="1" flipV="1">
            <a:off x="4114800" y="4828633"/>
            <a:ext cx="1600200" cy="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0" y="5795392"/>
            <a:ext cx="3429000" cy="369332"/>
          </a:xfrm>
          <a:prstGeom prst="rect">
            <a:avLst/>
          </a:prstGeom>
          <a:noFill/>
        </p:spPr>
        <p:txBody>
          <a:bodyPr wrap="square" rtlCol="0">
            <a:spAutoFit/>
          </a:bodyPr>
          <a:lstStyle/>
          <a:p>
            <a:r>
              <a:rPr lang="en-US" dirty="0" err="1" smtClean="0"/>
              <a:t>myText</a:t>
            </a:r>
            <a:r>
              <a:rPr lang="en-US" dirty="0" smtClean="0"/>
              <a:t> is equal to "&lt;p&gt;Hello&lt;/p&gt;"</a:t>
            </a:r>
            <a:endParaRPr lang="en-US" dirty="0"/>
          </a:p>
        </p:txBody>
      </p:sp>
      <p:cxnSp>
        <p:nvCxnSpPr>
          <p:cNvPr id="9" name="Straight Arrow Connector 8"/>
          <p:cNvCxnSpPr/>
          <p:nvPr/>
        </p:nvCxnSpPr>
        <p:spPr>
          <a:xfrm flipH="1" flipV="1">
            <a:off x="4191000" y="5867400"/>
            <a:ext cx="990600" cy="7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5819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30189"/>
            <a:ext cx="8839200" cy="1329595"/>
          </a:xfrm>
        </p:spPr>
        <p:txBody>
          <a:bodyPr/>
          <a:lstStyle/>
          <a:p>
            <a:r>
              <a:rPr lang="en-US" dirty="0" smtClean="0"/>
              <a:t>Setting Values using the </a:t>
            </a:r>
            <a:r>
              <a:rPr lang="en-US" dirty="0" err="1" smtClean="0"/>
              <a:t>attr</a:t>
            </a:r>
            <a:r>
              <a:rPr lang="en-US" dirty="0" smtClean="0"/>
              <a:t>() Method</a:t>
            </a:r>
            <a:endParaRPr lang="en-US" dirty="0"/>
          </a:p>
        </p:txBody>
      </p:sp>
      <p:sp>
        <p:nvSpPr>
          <p:cNvPr id="4" name="TextBox 3"/>
          <p:cNvSpPr txBox="1"/>
          <p:nvPr/>
        </p:nvSpPr>
        <p:spPr>
          <a:xfrm>
            <a:off x="342188" y="3771210"/>
            <a:ext cx="8307224" cy="1169551"/>
          </a:xfrm>
          <a:prstGeom prst="rect">
            <a:avLst/>
          </a:prstGeom>
          <a:solidFill>
            <a:schemeClr val="tx1"/>
          </a:solid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t>
            </a:r>
            <a:r>
              <a:rPr lang="en-US" sz="1400" dirty="0" err="1">
                <a:solidFill>
                  <a:schemeClr val="bg1"/>
                </a:solidFill>
                <a:latin typeface="Arial" panose="020B0604020202020204" pitchFamily="34" charset="0"/>
                <a:cs typeface="Arial" panose="020B0604020202020204" pitchFamily="34" charset="0"/>
              </a:rPr>
              <a:t>changeLinks</a:t>
            </a:r>
            <a:r>
              <a:rPr lang="en-US" sz="1400" dirty="0">
                <a:solidFill>
                  <a:schemeClr val="bg1"/>
                </a:solidFill>
                <a:latin typeface="Arial" panose="020B0604020202020204" pitchFamily="34" charset="0"/>
                <a:cs typeface="Arial" panose="020B0604020202020204" pitchFamily="34" charset="0"/>
              </a:rPr>
              <a:t>").on("</a:t>
            </a:r>
            <a:r>
              <a:rPr lang="en-US" sz="1400" dirty="0" err="1">
                <a:solidFill>
                  <a:schemeClr val="bg1"/>
                </a:solidFill>
                <a:latin typeface="Arial" panose="020B0604020202020204" pitchFamily="34" charset="0"/>
                <a:cs typeface="Arial" panose="020B0604020202020204" pitchFamily="34" charset="0"/>
              </a:rPr>
              <a:t>click",function</a:t>
            </a:r>
            <a:r>
              <a:rPr lang="en-US" sz="1400" dirty="0">
                <a:solidFill>
                  <a:schemeClr val="bg1"/>
                </a:solidFill>
                <a:latin typeface="Arial" panose="020B0604020202020204" pitchFamily="34" charset="0"/>
                <a:cs typeface="Arial" panose="020B0604020202020204" pitchFamily="34" charset="0"/>
              </a:rPr>
              <a:t>(){</a:t>
            </a:r>
          </a:p>
          <a:p>
            <a:r>
              <a:rPr lang="en-US" sz="1400" dirty="0">
                <a:solidFill>
                  <a:schemeClr val="bg1"/>
                </a:solidFill>
                <a:latin typeface="Arial" panose="020B0604020202020204" pitchFamily="34" charset="0"/>
                <a:cs typeface="Arial" panose="020B0604020202020204" pitchFamily="34" charset="0"/>
              </a:rPr>
              <a:t>	$("#link1").</a:t>
            </a:r>
            <a:r>
              <a:rPr lang="en-US" sz="1400" dirty="0" err="1">
                <a:solidFill>
                  <a:schemeClr val="bg1"/>
                </a:solidFill>
                <a:latin typeface="Arial" panose="020B0604020202020204" pitchFamily="34" charset="0"/>
                <a:cs typeface="Arial" panose="020B0604020202020204" pitchFamily="34" charset="0"/>
              </a:rPr>
              <a:t>attr</a:t>
            </a:r>
            <a:r>
              <a:rPr lang="en-US" sz="1400" dirty="0">
                <a:solidFill>
                  <a:schemeClr val="bg1"/>
                </a:solidFill>
                <a:latin typeface="Arial" panose="020B0604020202020204" pitchFamily="34" charset="0"/>
                <a:cs typeface="Arial" panose="020B0604020202020204" pitchFamily="34" charset="0"/>
              </a:rPr>
              <a:t>({"</a:t>
            </a:r>
            <a:r>
              <a:rPr lang="en-US" sz="1400" dirty="0" err="1">
                <a:solidFill>
                  <a:schemeClr val="bg1"/>
                </a:solidFill>
                <a:latin typeface="Arial" panose="020B0604020202020204" pitchFamily="34" charset="0"/>
                <a:cs typeface="Arial" panose="020B0604020202020204" pitchFamily="34" charset="0"/>
              </a:rPr>
              <a:t>href</a:t>
            </a:r>
            <a:r>
              <a:rPr lang="en-US" sz="1400" dirty="0">
                <a:solidFill>
                  <a:schemeClr val="bg1"/>
                </a:solidFill>
                <a:latin typeface="Arial" panose="020B0604020202020204" pitchFamily="34" charset="0"/>
                <a:cs typeface="Arial" panose="020B0604020202020204" pitchFamily="34" charset="0"/>
              </a:rPr>
              <a:t>":"http://www.w3schools.com/", "</a:t>
            </a:r>
            <a:r>
              <a:rPr lang="en-US" sz="1400" dirty="0" err="1">
                <a:solidFill>
                  <a:schemeClr val="bg1"/>
                </a:solidFill>
                <a:latin typeface="Arial" panose="020B0604020202020204" pitchFamily="34" charset="0"/>
                <a:cs typeface="Arial" panose="020B0604020202020204" pitchFamily="34" charset="0"/>
              </a:rPr>
              <a:t>target":"_self</a:t>
            </a:r>
            <a:r>
              <a:rPr lang="en-US" sz="1400" dirty="0">
                <a:solidFill>
                  <a:schemeClr val="bg1"/>
                </a:solidFill>
                <a:latin typeface="Arial" panose="020B0604020202020204" pitchFamily="34" charset="0"/>
                <a:cs typeface="Arial" panose="020B0604020202020204" pitchFamily="34" charset="0"/>
              </a:rPr>
              <a:t>",}).text("W3Schools");</a:t>
            </a:r>
          </a:p>
          <a:p>
            <a:r>
              <a:rPr lang="en-US" sz="1400" dirty="0">
                <a:solidFill>
                  <a:schemeClr val="bg1"/>
                </a:solidFill>
                <a:latin typeface="Arial" panose="020B0604020202020204" pitchFamily="34" charset="0"/>
                <a:cs typeface="Arial" panose="020B0604020202020204" pitchFamily="34" charset="0"/>
              </a:rPr>
              <a:t>	$("#link2").</a:t>
            </a:r>
            <a:r>
              <a:rPr lang="en-US" sz="1400" dirty="0" err="1">
                <a:solidFill>
                  <a:schemeClr val="bg1"/>
                </a:solidFill>
                <a:latin typeface="Arial" panose="020B0604020202020204" pitchFamily="34" charset="0"/>
                <a:cs typeface="Arial" panose="020B0604020202020204" pitchFamily="34" charset="0"/>
              </a:rPr>
              <a:t>attr</a:t>
            </a:r>
            <a:r>
              <a:rPr lang="en-US" sz="1400" dirty="0">
                <a:solidFill>
                  <a:schemeClr val="bg1"/>
                </a:solidFill>
                <a:latin typeface="Arial" panose="020B0604020202020204" pitchFamily="34" charset="0"/>
                <a:cs typeface="Arial" panose="020B0604020202020204" pitchFamily="34" charset="0"/>
              </a:rPr>
              <a:t>({"</a:t>
            </a:r>
            <a:r>
              <a:rPr lang="en-US" sz="1400" dirty="0" err="1">
                <a:solidFill>
                  <a:schemeClr val="bg1"/>
                </a:solidFill>
                <a:latin typeface="Arial" panose="020B0604020202020204" pitchFamily="34" charset="0"/>
                <a:cs typeface="Arial" panose="020B0604020202020204" pitchFamily="34" charset="0"/>
              </a:rPr>
              <a:t>href</a:t>
            </a:r>
            <a:r>
              <a:rPr lang="en-US" sz="1400" dirty="0">
                <a:solidFill>
                  <a:schemeClr val="bg1"/>
                </a:solidFill>
                <a:latin typeface="Arial" panose="020B0604020202020204" pitchFamily="34" charset="0"/>
                <a:cs typeface="Arial" panose="020B0604020202020204" pitchFamily="34" charset="0"/>
              </a:rPr>
              <a:t>":"http://jquery.com/", "</a:t>
            </a:r>
            <a:r>
              <a:rPr lang="en-US" sz="1400" dirty="0" err="1">
                <a:solidFill>
                  <a:schemeClr val="bg1"/>
                </a:solidFill>
                <a:latin typeface="Arial" panose="020B0604020202020204" pitchFamily="34" charset="0"/>
                <a:cs typeface="Arial" panose="020B0604020202020204" pitchFamily="34" charset="0"/>
              </a:rPr>
              <a:t>target":"_self</a:t>
            </a:r>
            <a:r>
              <a:rPr lang="en-US" sz="1400" dirty="0">
                <a:solidFill>
                  <a:schemeClr val="bg1"/>
                </a:solidFill>
                <a:latin typeface="Arial" panose="020B0604020202020204" pitchFamily="34" charset="0"/>
                <a:cs typeface="Arial" panose="020B0604020202020204" pitchFamily="34" charset="0"/>
              </a:rPr>
              <a:t>",}).text("jQuery");</a:t>
            </a:r>
          </a:p>
          <a:p>
            <a:r>
              <a:rPr lang="en-US" sz="1400" dirty="0">
                <a:solidFill>
                  <a:schemeClr val="bg1"/>
                </a:solidFill>
                <a:latin typeface="Arial" panose="020B0604020202020204" pitchFamily="34" charset="0"/>
                <a:cs typeface="Arial" panose="020B0604020202020204" pitchFamily="34" charset="0"/>
              </a:rPr>
              <a:t>	$("#link3").</a:t>
            </a:r>
            <a:r>
              <a:rPr lang="en-US" sz="1400" dirty="0" err="1">
                <a:solidFill>
                  <a:schemeClr val="bg1"/>
                </a:solidFill>
                <a:latin typeface="Arial" panose="020B0604020202020204" pitchFamily="34" charset="0"/>
                <a:cs typeface="Arial" panose="020B0604020202020204" pitchFamily="34" charset="0"/>
              </a:rPr>
              <a:t>attr</a:t>
            </a:r>
            <a:r>
              <a:rPr lang="en-US" sz="1400" dirty="0">
                <a:solidFill>
                  <a:schemeClr val="bg1"/>
                </a:solidFill>
                <a:latin typeface="Arial" panose="020B0604020202020204" pitchFamily="34" charset="0"/>
                <a:cs typeface="Arial" panose="020B0604020202020204" pitchFamily="34" charset="0"/>
              </a:rPr>
              <a:t>({"</a:t>
            </a:r>
            <a:r>
              <a:rPr lang="en-US" sz="1400" dirty="0" err="1">
                <a:solidFill>
                  <a:schemeClr val="bg1"/>
                </a:solidFill>
                <a:latin typeface="Arial" panose="020B0604020202020204" pitchFamily="34" charset="0"/>
                <a:cs typeface="Arial" panose="020B0604020202020204" pitchFamily="34" charset="0"/>
              </a:rPr>
              <a:t>href</a:t>
            </a:r>
            <a:r>
              <a:rPr lang="en-US" sz="1400" dirty="0">
                <a:solidFill>
                  <a:schemeClr val="bg1"/>
                </a:solidFill>
                <a:latin typeface="Arial" panose="020B0604020202020204" pitchFamily="34" charset="0"/>
                <a:cs typeface="Arial" panose="020B0604020202020204" pitchFamily="34" charset="0"/>
              </a:rPr>
              <a:t>":"http://www.google.com/chrome/", "</a:t>
            </a:r>
            <a:r>
              <a:rPr lang="en-US" sz="1400" dirty="0" err="1">
                <a:solidFill>
                  <a:schemeClr val="bg1"/>
                </a:solidFill>
                <a:latin typeface="Arial" panose="020B0604020202020204" pitchFamily="34" charset="0"/>
                <a:cs typeface="Arial" panose="020B0604020202020204" pitchFamily="34" charset="0"/>
              </a:rPr>
              <a:t>target":"_self</a:t>
            </a:r>
            <a:r>
              <a:rPr lang="en-US" sz="1400" dirty="0">
                <a:solidFill>
                  <a:schemeClr val="bg1"/>
                </a:solidFill>
                <a:latin typeface="Arial" panose="020B0604020202020204" pitchFamily="34" charset="0"/>
                <a:cs typeface="Arial" panose="020B0604020202020204" pitchFamily="34" charset="0"/>
              </a:rPr>
              <a:t>",}).text("Chrome");</a:t>
            </a:r>
          </a:p>
          <a:p>
            <a:r>
              <a:rPr lang="en-US" sz="1400" dirty="0" smtClean="0">
                <a:solidFill>
                  <a:schemeClr val="bg1"/>
                </a:solidFill>
                <a:latin typeface="Arial" panose="020B0604020202020204" pitchFamily="34" charset="0"/>
                <a:cs typeface="Arial" panose="020B0604020202020204" pitchFamily="34" charset="0"/>
              </a:rPr>
              <a:t>})</a:t>
            </a:r>
            <a:endParaRPr lang="en-US" sz="1400" dirty="0">
              <a:solidFill>
                <a:schemeClr val="bg1"/>
              </a:solidFill>
              <a:latin typeface="Arial" panose="020B0604020202020204" pitchFamily="34" charset="0"/>
            </a:endParaRPr>
          </a:p>
        </p:txBody>
      </p:sp>
      <p:sp>
        <p:nvSpPr>
          <p:cNvPr id="5" name="TextBox 4"/>
          <p:cNvSpPr txBox="1"/>
          <p:nvPr/>
        </p:nvSpPr>
        <p:spPr>
          <a:xfrm>
            <a:off x="762000" y="1045523"/>
            <a:ext cx="7772400" cy="1815882"/>
          </a:xfrm>
          <a:prstGeom prst="rect">
            <a:avLst/>
          </a:prstGeom>
          <a:solidFill>
            <a:schemeClr val="tx1"/>
          </a:solid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&lt;div&gt;</a:t>
            </a:r>
          </a:p>
          <a:p>
            <a:r>
              <a:rPr lang="en-US" sz="1600" dirty="0">
                <a:solidFill>
                  <a:schemeClr val="bg1"/>
                </a:solidFill>
                <a:latin typeface="Arial" panose="020B0604020202020204" pitchFamily="34" charset="0"/>
                <a:cs typeface="Arial" panose="020B0604020202020204" pitchFamily="34" charset="0"/>
              </a:rPr>
              <a:t>&lt;a id = "link1" </a:t>
            </a:r>
            <a:r>
              <a:rPr lang="en-US" sz="1600" dirty="0" err="1">
                <a:solidFill>
                  <a:schemeClr val="bg1"/>
                </a:solidFill>
                <a:latin typeface="Arial" panose="020B0604020202020204" pitchFamily="34" charset="0"/>
                <a:cs typeface="Arial" panose="020B0604020202020204" pitchFamily="34" charset="0"/>
              </a:rPr>
              <a:t>href</a:t>
            </a:r>
            <a:r>
              <a:rPr lang="en-US" sz="1600" dirty="0">
                <a:solidFill>
                  <a:schemeClr val="bg1"/>
                </a:solidFill>
                <a:latin typeface="Arial" panose="020B0604020202020204" pitchFamily="34" charset="0"/>
                <a:cs typeface="Arial" panose="020B0604020202020204" pitchFamily="34" charset="0"/>
              </a:rPr>
              <a:t> = "https://www.google.com" target = "_blank"&gt;Google&lt;/a&gt;</a:t>
            </a:r>
          </a:p>
          <a:p>
            <a:r>
              <a:rPr lang="en-US" sz="1600" dirty="0">
                <a:solidFill>
                  <a:schemeClr val="bg1"/>
                </a:solidFill>
                <a:latin typeface="Arial" panose="020B0604020202020204" pitchFamily="34" charset="0"/>
                <a:cs typeface="Arial" panose="020B0604020202020204" pitchFamily="34" charset="0"/>
              </a:rPr>
              <a:t>&lt;a id = "link2" </a:t>
            </a:r>
            <a:r>
              <a:rPr lang="en-US" sz="1600" dirty="0" err="1">
                <a:solidFill>
                  <a:schemeClr val="bg1"/>
                </a:solidFill>
                <a:latin typeface="Arial" panose="020B0604020202020204" pitchFamily="34" charset="0"/>
                <a:cs typeface="Arial" panose="020B0604020202020204" pitchFamily="34" charset="0"/>
              </a:rPr>
              <a:t>href</a:t>
            </a:r>
            <a:r>
              <a:rPr lang="en-US" sz="1600" dirty="0">
                <a:solidFill>
                  <a:schemeClr val="bg1"/>
                </a:solidFill>
                <a:latin typeface="Arial" panose="020B0604020202020204" pitchFamily="34" charset="0"/>
                <a:cs typeface="Arial" panose="020B0604020202020204" pitchFamily="34" charset="0"/>
              </a:rPr>
              <a:t> = "https://www.yahoo.com/" target = "_blank"&gt;Yahoo&lt;/a&gt;</a:t>
            </a:r>
          </a:p>
          <a:p>
            <a:r>
              <a:rPr lang="en-US" sz="1600" dirty="0">
                <a:solidFill>
                  <a:schemeClr val="bg1"/>
                </a:solidFill>
                <a:latin typeface="Arial" panose="020B0604020202020204" pitchFamily="34" charset="0"/>
                <a:cs typeface="Arial" panose="020B0604020202020204" pitchFamily="34" charset="0"/>
              </a:rPr>
              <a:t>&lt;a id = "link3" </a:t>
            </a:r>
            <a:r>
              <a:rPr lang="en-US" sz="1600" dirty="0" err="1">
                <a:solidFill>
                  <a:schemeClr val="bg1"/>
                </a:solidFill>
                <a:latin typeface="Arial" panose="020B0604020202020204" pitchFamily="34" charset="0"/>
                <a:cs typeface="Arial" panose="020B0604020202020204" pitchFamily="34" charset="0"/>
              </a:rPr>
              <a:t>href</a:t>
            </a:r>
            <a:r>
              <a:rPr lang="en-US" sz="1600" dirty="0">
                <a:solidFill>
                  <a:schemeClr val="bg1"/>
                </a:solidFill>
                <a:latin typeface="Arial" panose="020B0604020202020204" pitchFamily="34" charset="0"/>
                <a:cs typeface="Arial" panose="020B0604020202020204" pitchFamily="34" charset="0"/>
              </a:rPr>
              <a:t> = "http://www.msn.com/" target = "_blank"&gt;MSN&lt;/a&gt;</a:t>
            </a:r>
          </a:p>
          <a:p>
            <a:r>
              <a:rPr lang="en-US" sz="1600" dirty="0" smtClean="0">
                <a:solidFill>
                  <a:schemeClr val="bg1"/>
                </a:solidFill>
                <a:latin typeface="Arial" panose="020B0604020202020204" pitchFamily="34" charset="0"/>
                <a:cs typeface="Arial" panose="020B0604020202020204" pitchFamily="34" charset="0"/>
              </a:rPr>
              <a:t>&lt;</a:t>
            </a:r>
            <a:r>
              <a:rPr lang="en-US" sz="1600" dirty="0" err="1" smtClean="0">
                <a:solidFill>
                  <a:schemeClr val="bg1"/>
                </a:solidFill>
                <a:latin typeface="Arial" panose="020B0604020202020204" pitchFamily="34" charset="0"/>
                <a:cs typeface="Arial" panose="020B0604020202020204" pitchFamily="34" charset="0"/>
              </a:rPr>
              <a:t>br</a:t>
            </a:r>
            <a:r>
              <a:rPr lang="en-US" sz="1600" dirty="0">
                <a:solidFill>
                  <a:schemeClr val="bg1"/>
                </a:solidFill>
                <a:latin typeface="Arial" panose="020B0604020202020204" pitchFamily="34" charset="0"/>
                <a:cs typeface="Arial" panose="020B0604020202020204" pitchFamily="34" charset="0"/>
              </a:rPr>
              <a:t>&gt;</a:t>
            </a:r>
          </a:p>
          <a:p>
            <a:r>
              <a:rPr lang="en-US" sz="1600" dirty="0">
                <a:solidFill>
                  <a:schemeClr val="bg1"/>
                </a:solidFill>
                <a:latin typeface="Arial" panose="020B0604020202020204" pitchFamily="34" charset="0"/>
                <a:cs typeface="Arial" panose="020B0604020202020204" pitchFamily="34" charset="0"/>
              </a:rPr>
              <a:t>&lt;button id="</a:t>
            </a:r>
            <a:r>
              <a:rPr lang="en-US" sz="1600" dirty="0" err="1">
                <a:solidFill>
                  <a:schemeClr val="bg1"/>
                </a:solidFill>
                <a:latin typeface="Arial" panose="020B0604020202020204" pitchFamily="34" charset="0"/>
                <a:cs typeface="Arial" panose="020B0604020202020204" pitchFamily="34" charset="0"/>
              </a:rPr>
              <a:t>changeLinks</a:t>
            </a:r>
            <a:r>
              <a:rPr lang="en-US" sz="1600" dirty="0">
                <a:solidFill>
                  <a:schemeClr val="bg1"/>
                </a:solidFill>
                <a:latin typeface="Arial" panose="020B0604020202020204" pitchFamily="34" charset="0"/>
                <a:cs typeface="Arial" panose="020B0604020202020204" pitchFamily="34" charset="0"/>
              </a:rPr>
              <a:t>"&gt;Change Links&lt;/button&gt;</a:t>
            </a:r>
          </a:p>
          <a:p>
            <a:r>
              <a:rPr lang="en-US" sz="1600" dirty="0">
                <a:solidFill>
                  <a:schemeClr val="bg1"/>
                </a:solidFill>
                <a:latin typeface="Arial" panose="020B0604020202020204" pitchFamily="34" charset="0"/>
                <a:cs typeface="Arial" panose="020B0604020202020204" pitchFamily="34" charset="0"/>
              </a:rPr>
              <a:t>&lt;/div&gt;</a:t>
            </a:r>
            <a:endParaRPr lang="en-US" sz="1600" dirty="0">
              <a:solidFill>
                <a:schemeClr val="bg1"/>
              </a:solidFill>
              <a:latin typeface="Arial" panose="020B0604020202020204" pitchFamily="34" charset="0"/>
            </a:endParaRPr>
          </a:p>
        </p:txBody>
      </p:sp>
      <p:sp>
        <p:nvSpPr>
          <p:cNvPr id="6" name="TextBox 5"/>
          <p:cNvSpPr txBox="1"/>
          <p:nvPr/>
        </p:nvSpPr>
        <p:spPr>
          <a:xfrm>
            <a:off x="5943600" y="3270310"/>
            <a:ext cx="1905000" cy="369332"/>
          </a:xfrm>
          <a:prstGeom prst="rect">
            <a:avLst/>
          </a:prstGeom>
          <a:noFill/>
        </p:spPr>
        <p:txBody>
          <a:bodyPr wrap="square" rtlCol="0">
            <a:spAutoFit/>
          </a:bodyPr>
          <a:lstStyle/>
          <a:p>
            <a:r>
              <a:rPr lang="en-US" dirty="0" smtClean="0"/>
              <a:t>Web Page HTML</a:t>
            </a:r>
            <a:endParaRPr lang="en-US" dirty="0"/>
          </a:p>
        </p:txBody>
      </p:sp>
      <p:cxnSp>
        <p:nvCxnSpPr>
          <p:cNvPr id="8" name="Straight Arrow Connector 7"/>
          <p:cNvCxnSpPr/>
          <p:nvPr/>
        </p:nvCxnSpPr>
        <p:spPr>
          <a:xfrm flipH="1" flipV="1">
            <a:off x="4876800" y="2971800"/>
            <a:ext cx="1066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5288078"/>
            <a:ext cx="4381500" cy="1200329"/>
          </a:xfrm>
          <a:prstGeom prst="rect">
            <a:avLst/>
          </a:prstGeom>
          <a:noFill/>
        </p:spPr>
        <p:txBody>
          <a:bodyPr wrap="square" rtlCol="0">
            <a:spAutoFit/>
          </a:bodyPr>
          <a:lstStyle/>
          <a:p>
            <a:r>
              <a:rPr lang="en-US" dirty="0" smtClean="0"/>
              <a:t>Using the </a:t>
            </a:r>
            <a:r>
              <a:rPr lang="en-US" dirty="0" err="1" smtClean="0"/>
              <a:t>attr</a:t>
            </a:r>
            <a:r>
              <a:rPr lang="en-US" dirty="0" smtClean="0"/>
              <a:t>() method, this would change the </a:t>
            </a:r>
            <a:r>
              <a:rPr lang="en-US" dirty="0" err="1" smtClean="0"/>
              <a:t>href</a:t>
            </a:r>
            <a:r>
              <a:rPr lang="en-US" dirty="0" smtClean="0"/>
              <a:t> and target properties of the three links. It also uses the text() method to change the text displayed on the page. </a:t>
            </a:r>
            <a:endParaRPr lang="en-US" dirty="0"/>
          </a:p>
        </p:txBody>
      </p:sp>
      <p:cxnSp>
        <p:nvCxnSpPr>
          <p:cNvPr id="11" name="Straight Arrow Connector 10"/>
          <p:cNvCxnSpPr>
            <a:stCxn id="9" idx="1"/>
          </p:cNvCxnSpPr>
          <p:nvPr/>
        </p:nvCxnSpPr>
        <p:spPr>
          <a:xfrm flipH="1" flipV="1">
            <a:off x="2743200" y="5072329"/>
            <a:ext cx="1219200" cy="815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330816"/>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jQuery Chapter 3">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jQuery Chapter 3" id="{5D17C61B-A66A-4C16-9FDF-28753A57AE29}" vid="{27A1336F-BF1D-4D3C-8ECA-BEAB7D7F6ABC}"/>
    </a:ext>
  </a:extLst>
</a:theme>
</file>

<file path=ppt/theme/theme4.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8B5597-8DEE-40B6-9433-C71B3EC39D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textured design)</Template>
  <TotalTime>5248</TotalTime>
  <Words>1755</Words>
  <Application>Microsoft Office PowerPoint</Application>
  <PresentationFormat>On-screen Show (4:3)</PresentationFormat>
  <Paragraphs>147</Paragraphs>
  <Slides>21</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21</vt:i4>
      </vt:variant>
    </vt:vector>
  </HeadingPairs>
  <TitlesOfParts>
    <vt:vector size="29" baseType="lpstr">
      <vt:lpstr>Arial</vt:lpstr>
      <vt:lpstr>Calibri</vt:lpstr>
      <vt:lpstr>Courier New</vt:lpstr>
      <vt:lpstr>Wingdings</vt:lpstr>
      <vt:lpstr>Blue Segoe 4-3 template-template_April-17-2007</vt:lpstr>
      <vt:lpstr>White with Courier font for code slides</vt:lpstr>
      <vt:lpstr>jQuery Chapter 3</vt:lpstr>
      <vt:lpstr>1_White with Courier font for code slides</vt:lpstr>
      <vt:lpstr>jQuery Chapter 5 Part 2   </vt:lpstr>
      <vt:lpstr>Document Object Model</vt:lpstr>
      <vt:lpstr>Sample DOM</vt:lpstr>
      <vt:lpstr>attr() Method</vt:lpstr>
      <vt:lpstr>Getting Values using the attr() Method</vt:lpstr>
      <vt:lpstr>Setting Values using the attr() Method</vt:lpstr>
      <vt:lpstr>text() Method</vt:lpstr>
      <vt:lpstr>html() Method</vt:lpstr>
      <vt:lpstr>Setting Values using the attr() Method</vt:lpstr>
      <vt:lpstr>Adding HTML Content</vt:lpstr>
      <vt:lpstr>append() and appendTo() Methods</vt:lpstr>
      <vt:lpstr>prepend() and prependTo() Methods</vt:lpstr>
      <vt:lpstr>after() and insertAfter() Methods</vt:lpstr>
      <vt:lpstr>before() and insertBefore() Methods</vt:lpstr>
      <vt:lpstr>Moving HTML Elements</vt:lpstr>
      <vt:lpstr>Copying HTML Elements  ( using the clone() method) </vt:lpstr>
      <vt:lpstr>wrap()  and wrapAll() Methods</vt:lpstr>
      <vt:lpstr>Example</vt:lpstr>
      <vt:lpstr>Removing Elements</vt:lpstr>
      <vt:lpstr>Examples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Chapter 1</dc:title>
  <dc:creator>.</dc:creator>
  <cp:keywords/>
  <cp:lastModifiedBy>.</cp:lastModifiedBy>
  <cp:revision>227</cp:revision>
  <dcterms:created xsi:type="dcterms:W3CDTF">2014-10-30T15:09:55Z</dcterms:created>
  <dcterms:modified xsi:type="dcterms:W3CDTF">2015-04-02T12:43:49Z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TC102867819990</vt:lpwstr>
  </property>
</Properties>
</file>