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 id="2147483689" r:id="rId5"/>
  </p:sldMasterIdLst>
  <p:notesMasterIdLst>
    <p:notesMasterId r:id="rId26"/>
  </p:notesMasterIdLst>
  <p:sldIdLst>
    <p:sldId id="315" r:id="rId6"/>
    <p:sldId id="297" r:id="rId7"/>
    <p:sldId id="298" r:id="rId8"/>
    <p:sldId id="319" r:id="rId9"/>
    <p:sldId id="348" r:id="rId10"/>
    <p:sldId id="349" r:id="rId11"/>
    <p:sldId id="350" r:id="rId12"/>
    <p:sldId id="351" r:id="rId13"/>
    <p:sldId id="347" r:id="rId14"/>
    <p:sldId id="353" r:id="rId15"/>
    <p:sldId id="352" r:id="rId16"/>
    <p:sldId id="354" r:id="rId17"/>
    <p:sldId id="357" r:id="rId18"/>
    <p:sldId id="358" r:id="rId19"/>
    <p:sldId id="356" r:id="rId20"/>
    <p:sldId id="359" r:id="rId21"/>
    <p:sldId id="361" r:id="rId22"/>
    <p:sldId id="355" r:id="rId23"/>
    <p:sldId id="360"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101" d="100"/>
          <a:sy n="101" d="100"/>
        </p:scale>
        <p:origin x="126" y="2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4/6/2015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4/6/2015 3:31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969375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extLst>
      <p:ext uri="{BB962C8B-B14F-4D97-AF65-F5344CB8AC3E}">
        <p14:creationId xmlns:p14="http://schemas.microsoft.com/office/powerpoint/2010/main" val="102075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4200158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82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3185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4150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2341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9964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5229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090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132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27150484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140806042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5029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26.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4237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259135"/>
      </p:ext>
    </p:extLst>
  </p:cSld>
  <p:clrMap bg1="lt1" tx1="dk1" bg2="lt2" tx2="dk2" accent1="accent1" accent2="accent2" accent3="accent3" accent4="accent4" accent5="accent5" accent6="accent6" hlink="hlink" folHlink="folHlink"/>
  <p:sldLayoutIdLst>
    <p:sldLayoutId id="2147483690"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Chapter </a:t>
            </a:r>
            <a:r>
              <a:rPr lang="en-US" dirty="0"/>
              <a:t>6</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048000"/>
            <a:ext cx="5257800" cy="9906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Animations and Effects</a:t>
            </a:r>
            <a:endParaRPr lang="en-US" sz="4000" dirty="0"/>
          </a:p>
        </p:txBody>
      </p:sp>
    </p:spTree>
    <p:extLst>
      <p:ext uri="{BB962C8B-B14F-4D97-AF65-F5344CB8AC3E}">
        <p14:creationId xmlns:p14="http://schemas.microsoft.com/office/powerpoint/2010/main" val="17576578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Callback Function Example</a:t>
            </a:r>
            <a:endParaRPr lang="en-US" dirty="0"/>
          </a:p>
        </p:txBody>
      </p:sp>
      <p:sp>
        <p:nvSpPr>
          <p:cNvPr id="14" name="TextBox 13"/>
          <p:cNvSpPr txBox="1"/>
          <p:nvPr/>
        </p:nvSpPr>
        <p:spPr>
          <a:xfrm>
            <a:off x="914400" y="1474957"/>
            <a:ext cx="48768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$(“#question”).</a:t>
            </a:r>
            <a:r>
              <a:rPr lang="en-US" dirty="0" err="1" smtClean="0">
                <a:solidFill>
                  <a:schemeClr val="bg1"/>
                </a:solidFill>
                <a:latin typeface="Arial" panose="020B0604020202020204" pitchFamily="34" charset="0"/>
                <a:cs typeface="Arial" panose="020B0604020202020204" pitchFamily="34" charset="0"/>
              </a:rPr>
              <a:t>fadeOut</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slow”,function</a:t>
            </a:r>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bookImage</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slideIn</a:t>
            </a:r>
            <a:r>
              <a:rPr lang="en-US" dirty="0" smtClean="0">
                <a:solidFill>
                  <a:schemeClr val="bg1"/>
                </a:solidFill>
                <a:latin typeface="Arial" panose="020B0604020202020204" pitchFamily="34" charset="0"/>
                <a:cs typeface="Arial" panose="020B0604020202020204" pitchFamily="34" charset="0"/>
              </a:rPr>
              <a:t>(1000);</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23" name="TextBox 22"/>
          <p:cNvSpPr txBox="1"/>
          <p:nvPr/>
        </p:nvSpPr>
        <p:spPr>
          <a:xfrm>
            <a:off x="3830664" y="3996055"/>
            <a:ext cx="3339564" cy="2308324"/>
          </a:xfrm>
          <a:prstGeom prst="rect">
            <a:avLst/>
          </a:prstGeom>
          <a:noFill/>
        </p:spPr>
        <p:txBody>
          <a:bodyPr wrap="square" rtlCol="0">
            <a:spAutoFit/>
          </a:bodyPr>
          <a:lstStyle/>
          <a:p>
            <a:r>
              <a:rPr lang="en-US" dirty="0" smtClean="0"/>
              <a:t>Hides an HTML element with an id of “question” by fading it out with a slow duration (600 </a:t>
            </a:r>
            <a:r>
              <a:rPr lang="en-US" dirty="0" err="1" smtClean="0"/>
              <a:t>ms</a:t>
            </a:r>
            <a:r>
              <a:rPr lang="en-US" dirty="0" smtClean="0"/>
              <a:t>). When complete, the Callback Function will show an HTML element with an id of “</a:t>
            </a:r>
            <a:r>
              <a:rPr lang="en-US" dirty="0" err="1" smtClean="0"/>
              <a:t>bookImage</a:t>
            </a:r>
            <a:r>
              <a:rPr lang="en-US" dirty="0" smtClean="0"/>
              <a:t>” by sliding it in with a duration of 1000 </a:t>
            </a:r>
            <a:r>
              <a:rPr lang="en-US" dirty="0" err="1" smtClean="0"/>
              <a:t>ms.</a:t>
            </a:r>
            <a:r>
              <a:rPr lang="en-US" dirty="0" smtClean="0"/>
              <a:t> </a:t>
            </a:r>
            <a:endParaRPr lang="en-US" dirty="0"/>
          </a:p>
        </p:txBody>
      </p:sp>
      <p:cxnSp>
        <p:nvCxnSpPr>
          <p:cNvPr id="24" name="Straight Arrow Connector 23"/>
          <p:cNvCxnSpPr/>
          <p:nvPr/>
        </p:nvCxnSpPr>
        <p:spPr>
          <a:xfrm flipH="1" flipV="1">
            <a:off x="3328261" y="2590800"/>
            <a:ext cx="1004806" cy="121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0847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 Method</a:t>
            </a:r>
            <a:endParaRPr lang="en-US" dirty="0"/>
          </a:p>
        </p:txBody>
      </p:sp>
      <p:sp>
        <p:nvSpPr>
          <p:cNvPr id="3" name="Text Placeholder 2"/>
          <p:cNvSpPr>
            <a:spLocks noGrp="1"/>
          </p:cNvSpPr>
          <p:nvPr>
            <p:ph type="body" sz="quarter" idx="10"/>
          </p:nvPr>
        </p:nvSpPr>
        <p:spPr>
          <a:xfrm>
            <a:off x="381000" y="1411552"/>
            <a:ext cx="8382000" cy="4579715"/>
          </a:xfrm>
        </p:spPr>
        <p:txBody>
          <a:bodyPr/>
          <a:lstStyle/>
          <a:p>
            <a:r>
              <a:rPr lang="en-US" dirty="0" smtClean="0"/>
              <a:t>The jQuery animate() method is a powerful method that is used to create custom animation.</a:t>
            </a:r>
          </a:p>
          <a:p>
            <a:r>
              <a:rPr lang="en-US" dirty="0" smtClean="0"/>
              <a:t>Any CSS property with a numeric value can be animated.</a:t>
            </a:r>
          </a:p>
          <a:p>
            <a:r>
              <a:rPr lang="en-US" dirty="0" smtClean="0"/>
              <a:t>There are two forms of the animate() method. </a:t>
            </a:r>
          </a:p>
          <a:p>
            <a:pPr marL="1031875" lvl="1" indent="-514350">
              <a:buFont typeface="+mj-lt"/>
              <a:buAutoNum type="arabicPeriod"/>
            </a:pPr>
            <a:r>
              <a:rPr lang="en-US" dirty="0" smtClean="0"/>
              <a:t>Has one required argument (an object) and three optional arguments.</a:t>
            </a:r>
          </a:p>
          <a:p>
            <a:pPr marL="1031875" lvl="1" indent="-514350">
              <a:buFont typeface="+mj-lt"/>
              <a:buAutoNum type="arabicPeriod"/>
            </a:pPr>
            <a:r>
              <a:rPr lang="en-US" dirty="0" smtClean="0"/>
              <a:t>Has one required argument (an object) and one optional argument (also an object).</a:t>
            </a:r>
            <a:endParaRPr lang="en-US" dirty="0"/>
          </a:p>
        </p:txBody>
      </p:sp>
    </p:spTree>
    <p:extLst>
      <p:ext uri="{BB962C8B-B14F-4D97-AF65-F5344CB8AC3E}">
        <p14:creationId xmlns:p14="http://schemas.microsoft.com/office/powerpoint/2010/main" val="33762489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 Method Form 1</a:t>
            </a:r>
            <a:endParaRPr lang="en-US" dirty="0"/>
          </a:p>
        </p:txBody>
      </p:sp>
      <p:sp>
        <p:nvSpPr>
          <p:cNvPr id="3" name="Text Placeholder 2"/>
          <p:cNvSpPr>
            <a:spLocks noGrp="1"/>
          </p:cNvSpPr>
          <p:nvPr>
            <p:ph type="body" sz="quarter" idx="10"/>
          </p:nvPr>
        </p:nvSpPr>
        <p:spPr>
          <a:xfrm>
            <a:off x="381000" y="1411552"/>
            <a:ext cx="8382000" cy="4333494"/>
          </a:xfrm>
        </p:spPr>
        <p:txBody>
          <a:bodyPr/>
          <a:lstStyle/>
          <a:p>
            <a:r>
              <a:rPr lang="en-US" dirty="0" smtClean="0"/>
              <a:t>The first form of the animate() method has four arguments as follows:</a:t>
            </a:r>
          </a:p>
          <a:p>
            <a:pPr lvl="1"/>
            <a:r>
              <a:rPr lang="en-US" dirty="0" smtClean="0"/>
              <a:t>List of CSS properties and values to animate. This is required and is an object using object literal notation. </a:t>
            </a:r>
          </a:p>
          <a:p>
            <a:pPr lvl="1"/>
            <a:r>
              <a:rPr lang="en-US" dirty="0" smtClean="0"/>
              <a:t>Duration of animation. This is optional with a default value of “normal” (400 </a:t>
            </a:r>
            <a:r>
              <a:rPr lang="en-US" dirty="0" err="1" smtClean="0"/>
              <a:t>ms</a:t>
            </a:r>
            <a:r>
              <a:rPr lang="en-US" dirty="0" smtClean="0"/>
              <a:t>).</a:t>
            </a:r>
          </a:p>
          <a:p>
            <a:pPr lvl="1"/>
            <a:r>
              <a:rPr lang="en-US" dirty="0" smtClean="0"/>
              <a:t>Easing Type. This is optional and must either be “swing” or “linear” with a default value of “swing”.</a:t>
            </a:r>
          </a:p>
          <a:p>
            <a:pPr lvl="1"/>
            <a:r>
              <a:rPr lang="en-US" dirty="0" smtClean="0"/>
              <a:t>Callback Function. This is optional.</a:t>
            </a:r>
            <a:endParaRPr lang="en-US" dirty="0"/>
          </a:p>
        </p:txBody>
      </p:sp>
    </p:spTree>
    <p:extLst>
      <p:ext uri="{BB962C8B-B14F-4D97-AF65-F5344CB8AC3E}">
        <p14:creationId xmlns:p14="http://schemas.microsoft.com/office/powerpoint/2010/main" val="2928874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Example</a:t>
            </a:r>
            <a:endParaRPr lang="en-US" dirty="0"/>
          </a:p>
        </p:txBody>
      </p:sp>
      <p:sp>
        <p:nvSpPr>
          <p:cNvPr id="14" name="TextBox 13"/>
          <p:cNvSpPr txBox="1"/>
          <p:nvPr/>
        </p:nvSpPr>
        <p:spPr>
          <a:xfrm>
            <a:off x="457200" y="1020361"/>
            <a:ext cx="5181600" cy="646331"/>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$(“#title”).animate(</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 “50px” , “font-size”: “16px”}); </a:t>
            </a:r>
            <a:endParaRPr lang="en-US" dirty="0">
              <a:solidFill>
                <a:schemeClr val="bg1"/>
              </a:solidFill>
              <a:latin typeface="Arial" panose="020B0604020202020204" pitchFamily="34" charset="0"/>
            </a:endParaRPr>
          </a:p>
        </p:txBody>
      </p:sp>
      <p:sp>
        <p:nvSpPr>
          <p:cNvPr id="23" name="TextBox 22"/>
          <p:cNvSpPr txBox="1"/>
          <p:nvPr/>
        </p:nvSpPr>
        <p:spPr>
          <a:xfrm>
            <a:off x="5029200" y="1695271"/>
            <a:ext cx="3339564" cy="1200329"/>
          </a:xfrm>
          <a:prstGeom prst="rect">
            <a:avLst/>
          </a:prstGeom>
          <a:noFill/>
        </p:spPr>
        <p:txBody>
          <a:bodyPr wrap="square" rtlCol="0">
            <a:spAutoFit/>
          </a:bodyPr>
          <a:lstStyle/>
          <a:p>
            <a:r>
              <a:rPr lang="en-US" dirty="0" smtClean="0"/>
              <a:t>Animates an HTML element with an id of “title” from its current state to a height of 50px with a font size of 16px.</a:t>
            </a:r>
            <a:endParaRPr lang="en-US" dirty="0"/>
          </a:p>
        </p:txBody>
      </p:sp>
      <p:cxnSp>
        <p:nvCxnSpPr>
          <p:cNvPr id="24" name="Straight Arrow Connector 23"/>
          <p:cNvCxnSpPr>
            <a:stCxn id="23" idx="1"/>
          </p:cNvCxnSpPr>
          <p:nvPr/>
        </p:nvCxnSpPr>
        <p:spPr>
          <a:xfrm flipH="1" flipV="1">
            <a:off x="3200400" y="1701493"/>
            <a:ext cx="1828800" cy="59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2982414"/>
            <a:ext cx="5868692" cy="2308324"/>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$(“#title”).animate(</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 “50px” , “font-size”: “16px”},</a:t>
            </a:r>
          </a:p>
          <a:p>
            <a:r>
              <a:rPr lang="en-US" dirty="0" smtClean="0">
                <a:solidFill>
                  <a:schemeClr val="bg1"/>
                </a:solidFill>
                <a:latin typeface="Arial" panose="020B0604020202020204" pitchFamily="34" charset="0"/>
                <a:cs typeface="Arial" panose="020B0604020202020204" pitchFamily="34" charset="0"/>
              </a:rPr>
              <a:t>	“fast”,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“linear”,</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function(){</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$(“#author”).</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(“bright”);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a:t>
            </a:r>
            <a:endParaRPr lang="en-US" dirty="0">
              <a:solidFill>
                <a:schemeClr val="bg1"/>
              </a:solidFill>
              <a:latin typeface="Arial" panose="020B0604020202020204" pitchFamily="34" charset="0"/>
            </a:endParaRPr>
          </a:p>
        </p:txBody>
      </p:sp>
      <p:sp>
        <p:nvSpPr>
          <p:cNvPr id="8" name="TextBox 7"/>
          <p:cNvSpPr txBox="1"/>
          <p:nvPr/>
        </p:nvSpPr>
        <p:spPr>
          <a:xfrm>
            <a:off x="2514600" y="5365174"/>
            <a:ext cx="6400800" cy="1477328"/>
          </a:xfrm>
          <a:prstGeom prst="rect">
            <a:avLst/>
          </a:prstGeom>
          <a:noFill/>
        </p:spPr>
        <p:txBody>
          <a:bodyPr wrap="square" rtlCol="0">
            <a:spAutoFit/>
          </a:bodyPr>
          <a:lstStyle/>
          <a:p>
            <a:r>
              <a:rPr lang="en-US" dirty="0" smtClean="0"/>
              <a:t>Animates an HTML element with an id of “title” from its current state to a height of 50px with a font size of 16px with a duration of “fast” (200 </a:t>
            </a:r>
            <a:r>
              <a:rPr lang="en-US" dirty="0" err="1" smtClean="0"/>
              <a:t>ms</a:t>
            </a:r>
            <a:r>
              <a:rPr lang="en-US" dirty="0" smtClean="0"/>
              <a:t>), using linear easing. When the animation is complete, the “bright” class will be added to the element with an id of “author”.</a:t>
            </a:r>
            <a:endParaRPr lang="en-US" dirty="0"/>
          </a:p>
        </p:txBody>
      </p:sp>
      <p:cxnSp>
        <p:nvCxnSpPr>
          <p:cNvPr id="10" name="Straight Arrow Connector 9"/>
          <p:cNvCxnSpPr>
            <a:stCxn id="8" idx="1"/>
          </p:cNvCxnSpPr>
          <p:nvPr/>
        </p:nvCxnSpPr>
        <p:spPr>
          <a:xfrm flipH="1" flipV="1">
            <a:off x="1600200" y="5365174"/>
            <a:ext cx="914400" cy="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5276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 Method Form 2</a:t>
            </a:r>
            <a:endParaRPr lang="en-US" dirty="0"/>
          </a:p>
        </p:txBody>
      </p:sp>
      <p:sp>
        <p:nvSpPr>
          <p:cNvPr id="3" name="Text Placeholder 2"/>
          <p:cNvSpPr>
            <a:spLocks noGrp="1"/>
          </p:cNvSpPr>
          <p:nvPr>
            <p:ph type="body" sz="quarter" idx="10"/>
          </p:nvPr>
        </p:nvSpPr>
        <p:spPr>
          <a:xfrm>
            <a:off x="381000" y="1524000"/>
            <a:ext cx="8382000" cy="3385542"/>
          </a:xfrm>
        </p:spPr>
        <p:txBody>
          <a:bodyPr/>
          <a:lstStyle/>
          <a:p>
            <a:r>
              <a:rPr lang="en-US" dirty="0" smtClean="0"/>
              <a:t>The second form of the animate() method has two arguments as follows:</a:t>
            </a:r>
          </a:p>
          <a:p>
            <a:pPr lvl="1"/>
            <a:r>
              <a:rPr lang="en-US" dirty="0" smtClean="0"/>
              <a:t>List of CSS properties and values to animate. This is required and is an object using object literal notation. </a:t>
            </a:r>
          </a:p>
          <a:p>
            <a:pPr lvl="1"/>
            <a:r>
              <a:rPr lang="en-US" dirty="0" smtClean="0"/>
              <a:t>List of additional arguments and values to apply. This is optional and is an object using object literal notation.</a:t>
            </a:r>
          </a:p>
        </p:txBody>
      </p:sp>
    </p:spTree>
    <p:extLst>
      <p:ext uri="{BB962C8B-B14F-4D97-AF65-F5344CB8AC3E}">
        <p14:creationId xmlns:p14="http://schemas.microsoft.com/office/powerpoint/2010/main" val="19650962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 Method Form 2 </a:t>
            </a:r>
            <a:endParaRPr lang="en-US" dirty="0"/>
          </a:p>
        </p:txBody>
      </p:sp>
      <p:sp>
        <p:nvSpPr>
          <p:cNvPr id="3" name="Text Placeholder 2"/>
          <p:cNvSpPr>
            <a:spLocks noGrp="1"/>
          </p:cNvSpPr>
          <p:nvPr>
            <p:ph type="body" sz="quarter" idx="10"/>
          </p:nvPr>
        </p:nvSpPr>
        <p:spPr>
          <a:xfrm>
            <a:off x="381000" y="1411552"/>
            <a:ext cx="8382000" cy="4302716"/>
          </a:xfrm>
        </p:spPr>
        <p:txBody>
          <a:bodyPr/>
          <a:lstStyle/>
          <a:p>
            <a:r>
              <a:rPr lang="en-US" dirty="0" smtClean="0"/>
              <a:t>The second form of the animate() method added three useful features not available in the first form.</a:t>
            </a:r>
          </a:p>
          <a:p>
            <a:pPr lvl="1"/>
            <a:r>
              <a:rPr lang="en-US" dirty="0" smtClean="0"/>
              <a:t>Special Easing – allows you to define different easing to the different animated properties.</a:t>
            </a:r>
          </a:p>
          <a:p>
            <a:pPr lvl="1"/>
            <a:r>
              <a:rPr lang="en-US" dirty="0" smtClean="0"/>
              <a:t>Queue – a Boolean argument that determines whether the animate is added to the animation queue or started immediately.</a:t>
            </a:r>
          </a:p>
          <a:p>
            <a:pPr lvl="1"/>
            <a:r>
              <a:rPr lang="en-US" dirty="0" smtClean="0"/>
              <a:t>Step – allows a function to be run at each step of the animation</a:t>
            </a:r>
            <a:endParaRPr lang="en-US" dirty="0"/>
          </a:p>
        </p:txBody>
      </p:sp>
    </p:spTree>
    <p:extLst>
      <p:ext uri="{BB962C8B-B14F-4D97-AF65-F5344CB8AC3E}">
        <p14:creationId xmlns:p14="http://schemas.microsoft.com/office/powerpoint/2010/main" val="14312051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stop() Method</a:t>
            </a:r>
            <a:endParaRPr lang="en-US"/>
          </a:p>
        </p:txBody>
      </p:sp>
      <p:sp>
        <p:nvSpPr>
          <p:cNvPr id="3" name="Text Placeholder 2"/>
          <p:cNvSpPr>
            <a:spLocks noGrp="1"/>
          </p:cNvSpPr>
          <p:nvPr>
            <p:ph type="body" sz="quarter" idx="10"/>
          </p:nvPr>
        </p:nvSpPr>
        <p:spPr>
          <a:xfrm>
            <a:off x="381000" y="1411552"/>
            <a:ext cx="8382000" cy="4401205"/>
          </a:xfrm>
        </p:spPr>
        <p:txBody>
          <a:bodyPr/>
          <a:lstStyle/>
          <a:p>
            <a:r>
              <a:rPr lang="en-US" dirty="0" smtClean="0"/>
              <a:t>The stop() method is used to stop an animations that is occurring on an HTML element.</a:t>
            </a:r>
          </a:p>
          <a:p>
            <a:r>
              <a:rPr lang="en-US" dirty="0" smtClean="0"/>
              <a:t>There are two arguments. Both are optional.</a:t>
            </a:r>
          </a:p>
          <a:p>
            <a:pPr lvl="1"/>
            <a:r>
              <a:rPr lang="en-US" dirty="0" smtClean="0"/>
              <a:t>Clear Queue Boolean Argument. This will completely clear an element's animation queue. If not specified, it defaults to </a:t>
            </a:r>
            <a:r>
              <a:rPr lang="en-US" i="1" dirty="0" smtClean="0"/>
              <a:t>false</a:t>
            </a:r>
            <a:r>
              <a:rPr lang="en-US" dirty="0" smtClean="0"/>
              <a:t>.</a:t>
            </a:r>
          </a:p>
          <a:p>
            <a:pPr lvl="1"/>
            <a:r>
              <a:rPr lang="en-US" dirty="0" smtClean="0"/>
              <a:t>Skip to End Boolean Argument. This will jump to the end of the current animation prior to stopping it. If not specified, it defaults to </a:t>
            </a:r>
            <a:r>
              <a:rPr lang="en-US" i="1" dirty="0" smtClean="0"/>
              <a:t>false</a:t>
            </a:r>
            <a:r>
              <a:rPr lang="en-US" dirty="0" smtClean="0"/>
              <a:t>.</a:t>
            </a:r>
            <a:endParaRPr lang="en-US" dirty="0" smtClean="0"/>
          </a:p>
          <a:p>
            <a:pPr lvl="1"/>
            <a:endParaRPr lang="en-US" dirty="0"/>
          </a:p>
        </p:txBody>
      </p:sp>
    </p:spTree>
    <p:extLst>
      <p:ext uri="{BB962C8B-B14F-4D97-AF65-F5344CB8AC3E}">
        <p14:creationId xmlns:p14="http://schemas.microsoft.com/office/powerpoint/2010/main" val="9337582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Examples</a:t>
            </a:r>
            <a:endParaRPr lang="en-US" dirty="0"/>
          </a:p>
        </p:txBody>
      </p:sp>
      <p:sp>
        <p:nvSpPr>
          <p:cNvPr id="5" name="TextBox 4"/>
          <p:cNvSpPr txBox="1"/>
          <p:nvPr/>
        </p:nvSpPr>
        <p:spPr>
          <a:xfrm>
            <a:off x="660458" y="1526764"/>
            <a:ext cx="2158942"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$(“#logo”).stop();</a:t>
            </a:r>
            <a:endParaRPr lang="en-US" dirty="0">
              <a:solidFill>
                <a:schemeClr val="bg1"/>
              </a:solidFill>
              <a:latin typeface="Arial" panose="020B0604020202020204" pitchFamily="34" charset="0"/>
            </a:endParaRPr>
          </a:p>
        </p:txBody>
      </p:sp>
      <p:sp>
        <p:nvSpPr>
          <p:cNvPr id="6" name="TextBox 5"/>
          <p:cNvSpPr txBox="1"/>
          <p:nvPr/>
        </p:nvSpPr>
        <p:spPr>
          <a:xfrm>
            <a:off x="5343525" y="1131145"/>
            <a:ext cx="3339564" cy="1200329"/>
          </a:xfrm>
          <a:prstGeom prst="rect">
            <a:avLst/>
          </a:prstGeom>
          <a:noFill/>
        </p:spPr>
        <p:txBody>
          <a:bodyPr wrap="square" rtlCol="0">
            <a:spAutoFit/>
          </a:bodyPr>
          <a:lstStyle/>
          <a:p>
            <a:r>
              <a:rPr lang="en-US" dirty="0" smtClean="0"/>
              <a:t>Stops the current animation in place of an HTML element with an id of "logo". Any queued animations will then run.</a:t>
            </a:r>
            <a:endParaRPr lang="en-US" dirty="0"/>
          </a:p>
        </p:txBody>
      </p:sp>
      <p:cxnSp>
        <p:nvCxnSpPr>
          <p:cNvPr id="8" name="Straight Arrow Connector 7"/>
          <p:cNvCxnSpPr/>
          <p:nvPr/>
        </p:nvCxnSpPr>
        <p:spPr>
          <a:xfrm flipH="1">
            <a:off x="3962400" y="1695660"/>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9983" y="2778013"/>
            <a:ext cx="2987617"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$(“#logo”).stop(true, false);</a:t>
            </a:r>
            <a:endParaRPr lang="en-US" dirty="0">
              <a:solidFill>
                <a:schemeClr val="bg1"/>
              </a:solidFill>
              <a:latin typeface="Arial" panose="020B0604020202020204" pitchFamily="34" charset="0"/>
            </a:endParaRPr>
          </a:p>
        </p:txBody>
      </p:sp>
      <p:sp>
        <p:nvSpPr>
          <p:cNvPr id="17" name="TextBox 16"/>
          <p:cNvSpPr txBox="1"/>
          <p:nvPr/>
        </p:nvSpPr>
        <p:spPr>
          <a:xfrm>
            <a:off x="660458" y="4040421"/>
            <a:ext cx="292691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$(“#logo”).stop(false, true);</a:t>
            </a:r>
            <a:endParaRPr lang="en-US" dirty="0">
              <a:solidFill>
                <a:schemeClr val="bg1"/>
              </a:solidFill>
              <a:latin typeface="Arial" panose="020B0604020202020204" pitchFamily="34" charset="0"/>
            </a:endParaRPr>
          </a:p>
        </p:txBody>
      </p:sp>
      <p:sp>
        <p:nvSpPr>
          <p:cNvPr id="18" name="TextBox 17"/>
          <p:cNvSpPr txBox="1"/>
          <p:nvPr/>
        </p:nvSpPr>
        <p:spPr>
          <a:xfrm>
            <a:off x="641408" y="5291670"/>
            <a:ext cx="294596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$(“#logo”).stop(true, true);</a:t>
            </a:r>
            <a:endParaRPr lang="en-US" dirty="0">
              <a:solidFill>
                <a:schemeClr val="bg1"/>
              </a:solidFill>
              <a:latin typeface="Arial" panose="020B0604020202020204" pitchFamily="34" charset="0"/>
            </a:endParaRPr>
          </a:p>
        </p:txBody>
      </p:sp>
      <p:cxnSp>
        <p:nvCxnSpPr>
          <p:cNvPr id="22" name="Straight Arrow Connector 21"/>
          <p:cNvCxnSpPr/>
          <p:nvPr/>
        </p:nvCxnSpPr>
        <p:spPr>
          <a:xfrm flipH="1">
            <a:off x="3962400" y="2948514"/>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952875" y="418613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962400" y="5435760"/>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34000" y="2381071"/>
            <a:ext cx="3339564" cy="1200329"/>
          </a:xfrm>
          <a:prstGeom prst="rect">
            <a:avLst/>
          </a:prstGeom>
          <a:noFill/>
        </p:spPr>
        <p:txBody>
          <a:bodyPr wrap="square" rtlCol="0">
            <a:spAutoFit/>
          </a:bodyPr>
          <a:lstStyle/>
          <a:p>
            <a:r>
              <a:rPr lang="en-US" dirty="0" smtClean="0"/>
              <a:t>Stops the current animation in place of an HTML element with an id of "logo". Any queued animations will not run.</a:t>
            </a:r>
            <a:endParaRPr lang="en-US" dirty="0"/>
          </a:p>
        </p:txBody>
      </p:sp>
      <p:sp>
        <p:nvSpPr>
          <p:cNvPr id="32" name="TextBox 31"/>
          <p:cNvSpPr txBox="1"/>
          <p:nvPr/>
        </p:nvSpPr>
        <p:spPr>
          <a:xfrm>
            <a:off x="5334000" y="3733800"/>
            <a:ext cx="3339564" cy="1477328"/>
          </a:xfrm>
          <a:prstGeom prst="rect">
            <a:avLst/>
          </a:prstGeom>
          <a:noFill/>
        </p:spPr>
        <p:txBody>
          <a:bodyPr wrap="square" rtlCol="0">
            <a:spAutoFit/>
          </a:bodyPr>
          <a:lstStyle/>
          <a:p>
            <a:r>
              <a:rPr lang="en-US" dirty="0" smtClean="0"/>
              <a:t>Stops the current animation by jumping to the end values of an HTML element with an id of "logo". Any queued animations will then run.</a:t>
            </a:r>
            <a:endParaRPr lang="en-US" dirty="0"/>
          </a:p>
        </p:txBody>
      </p:sp>
      <p:sp>
        <p:nvSpPr>
          <p:cNvPr id="33" name="TextBox 32"/>
          <p:cNvSpPr txBox="1"/>
          <p:nvPr/>
        </p:nvSpPr>
        <p:spPr>
          <a:xfrm>
            <a:off x="5305425" y="5211128"/>
            <a:ext cx="3339564" cy="1477328"/>
          </a:xfrm>
          <a:prstGeom prst="rect">
            <a:avLst/>
          </a:prstGeom>
          <a:noFill/>
        </p:spPr>
        <p:txBody>
          <a:bodyPr wrap="square" rtlCol="0">
            <a:spAutoFit/>
          </a:bodyPr>
          <a:lstStyle/>
          <a:p>
            <a:r>
              <a:rPr lang="en-US" dirty="0"/>
              <a:t>Stops the current animation by jumping to the end values of an HTML element with an id of "logo". Any queued animations will </a:t>
            </a:r>
            <a:r>
              <a:rPr lang="en-US" dirty="0" smtClean="0"/>
              <a:t>not </a:t>
            </a:r>
            <a:r>
              <a:rPr lang="en-US" dirty="0"/>
              <a:t>run.</a:t>
            </a:r>
            <a:endParaRPr lang="en-US" dirty="0"/>
          </a:p>
        </p:txBody>
      </p:sp>
    </p:spTree>
    <p:extLst>
      <p:ext uri="{BB962C8B-B14F-4D97-AF65-F5344CB8AC3E}">
        <p14:creationId xmlns:p14="http://schemas.microsoft.com/office/powerpoint/2010/main" val="20144703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hover() and stop() Example</a:t>
            </a:r>
            <a:endParaRPr lang="en-US" dirty="0"/>
          </a:p>
        </p:txBody>
      </p:sp>
      <p:sp>
        <p:nvSpPr>
          <p:cNvPr id="3" name="Text Placeholder 2"/>
          <p:cNvSpPr>
            <a:spLocks noGrp="1"/>
          </p:cNvSpPr>
          <p:nvPr>
            <p:ph type="body" sz="quarter" idx="10"/>
          </p:nvPr>
        </p:nvSpPr>
        <p:spPr>
          <a:xfrm>
            <a:off x="381000" y="1411552"/>
            <a:ext cx="8382000" cy="886397"/>
          </a:xfrm>
        </p:spPr>
        <p:txBody>
          <a:bodyPr/>
          <a:lstStyle/>
          <a:p>
            <a:r>
              <a:rPr lang="en-US" dirty="0" smtClean="0"/>
              <a:t>The stop() method is frequently used with the hover() method.</a:t>
            </a:r>
            <a:endParaRPr lang="en-US" dirty="0"/>
          </a:p>
        </p:txBody>
      </p:sp>
      <p:sp>
        <p:nvSpPr>
          <p:cNvPr id="4" name="TextBox 3"/>
          <p:cNvSpPr txBox="1"/>
          <p:nvPr/>
        </p:nvSpPr>
        <p:spPr>
          <a:xfrm>
            <a:off x="533400" y="2590800"/>
            <a:ext cx="78486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$("#logo").</a:t>
            </a:r>
            <a:r>
              <a:rPr lang="en-US" dirty="0">
                <a:solidFill>
                  <a:schemeClr val="bg1"/>
                </a:solidFill>
                <a:latin typeface="Arial" panose="020B0604020202020204" pitchFamily="34" charset="0"/>
                <a:cs typeface="Arial" panose="020B0604020202020204" pitchFamily="34" charset="0"/>
              </a:rPr>
              <a:t>hover(function() {</a:t>
            </a:r>
          </a:p>
          <a:p>
            <a:r>
              <a:rPr lang="en-US" dirty="0">
                <a:solidFill>
                  <a:schemeClr val="bg1"/>
                </a:solidFill>
                <a:latin typeface="Arial" panose="020B0604020202020204" pitchFamily="34" charset="0"/>
                <a:cs typeface="Arial" panose="020B0604020202020204" pitchFamily="34" charset="0"/>
              </a:rPr>
              <a:t>		$(this).stop(true, false).animate({"height": "72px"}, 1000);</a:t>
            </a:r>
          </a:p>
          <a:p>
            <a:r>
              <a:rPr lang="en-US" dirty="0">
                <a:solidFill>
                  <a:schemeClr val="bg1"/>
                </a:solidFill>
                <a:latin typeface="Arial" panose="020B0604020202020204" pitchFamily="34" charset="0"/>
                <a:cs typeface="Arial" panose="020B0604020202020204" pitchFamily="34" charset="0"/>
              </a:rPr>
              <a:t>		}, function() {</a:t>
            </a:r>
          </a:p>
          <a:p>
            <a:r>
              <a:rPr lang="en-US" dirty="0">
                <a:solidFill>
                  <a:schemeClr val="bg1"/>
                </a:solidFill>
                <a:latin typeface="Arial" panose="020B0604020202020204" pitchFamily="34" charset="0"/>
                <a:cs typeface="Arial" panose="020B0604020202020204" pitchFamily="34" charset="0"/>
              </a:rPr>
              <a:t>		$(this).stop(true, false).animate({"height": "22px"}, 1000);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5" name="TextBox 4"/>
          <p:cNvSpPr txBox="1"/>
          <p:nvPr/>
        </p:nvSpPr>
        <p:spPr>
          <a:xfrm>
            <a:off x="2590800" y="4973560"/>
            <a:ext cx="6400800" cy="1200329"/>
          </a:xfrm>
          <a:prstGeom prst="rect">
            <a:avLst/>
          </a:prstGeom>
          <a:noFill/>
        </p:spPr>
        <p:txBody>
          <a:bodyPr wrap="square" rtlCol="0">
            <a:spAutoFit/>
          </a:bodyPr>
          <a:lstStyle/>
          <a:p>
            <a:r>
              <a:rPr lang="en-US" dirty="0" smtClean="0"/>
              <a:t>Toggle Animates </a:t>
            </a:r>
            <a:r>
              <a:rPr lang="en-US" dirty="0" smtClean="0"/>
              <a:t>an HTML element with an id of </a:t>
            </a:r>
            <a:r>
              <a:rPr lang="en-US" dirty="0" smtClean="0"/>
              <a:t>“logo” </a:t>
            </a:r>
            <a:r>
              <a:rPr lang="en-US" dirty="0" smtClean="0"/>
              <a:t>from </a:t>
            </a:r>
            <a:r>
              <a:rPr lang="en-US" dirty="0" smtClean="0"/>
              <a:t>a height of 22px to a height of 72px. The stop() method stops the current animation in place as mouse is moved before the next animation starts.</a:t>
            </a:r>
            <a:endParaRPr lang="en-US" dirty="0"/>
          </a:p>
        </p:txBody>
      </p:sp>
      <p:cxnSp>
        <p:nvCxnSpPr>
          <p:cNvPr id="6" name="Straight Arrow Connector 5"/>
          <p:cNvCxnSpPr>
            <a:stCxn id="5" idx="1"/>
          </p:cNvCxnSpPr>
          <p:nvPr/>
        </p:nvCxnSpPr>
        <p:spPr>
          <a:xfrm flipH="1" flipV="1">
            <a:off x="1828800" y="4419601"/>
            <a:ext cx="762000" cy="115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1078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Example</a:t>
            </a:r>
            <a:endParaRPr lang="en-US" dirty="0"/>
          </a:p>
        </p:txBody>
      </p:sp>
      <p:sp>
        <p:nvSpPr>
          <p:cNvPr id="14" name="TextBox 13"/>
          <p:cNvSpPr txBox="1"/>
          <p:nvPr/>
        </p:nvSpPr>
        <p:spPr>
          <a:xfrm>
            <a:off x="457200" y="1020361"/>
            <a:ext cx="5181600" cy="646331"/>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$(“#title”).animate(</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 “50px” , “font-size”: “16px”}); </a:t>
            </a:r>
            <a:endParaRPr lang="en-US" dirty="0">
              <a:solidFill>
                <a:schemeClr val="bg1"/>
              </a:solidFill>
              <a:latin typeface="Arial" panose="020B0604020202020204" pitchFamily="34" charset="0"/>
            </a:endParaRPr>
          </a:p>
        </p:txBody>
      </p:sp>
      <p:sp>
        <p:nvSpPr>
          <p:cNvPr id="23" name="TextBox 22"/>
          <p:cNvSpPr txBox="1"/>
          <p:nvPr/>
        </p:nvSpPr>
        <p:spPr>
          <a:xfrm>
            <a:off x="5029200" y="1695271"/>
            <a:ext cx="3339564" cy="1200329"/>
          </a:xfrm>
          <a:prstGeom prst="rect">
            <a:avLst/>
          </a:prstGeom>
          <a:noFill/>
        </p:spPr>
        <p:txBody>
          <a:bodyPr wrap="square" rtlCol="0">
            <a:spAutoFit/>
          </a:bodyPr>
          <a:lstStyle/>
          <a:p>
            <a:r>
              <a:rPr lang="en-US" dirty="0" smtClean="0"/>
              <a:t>Animates an HTML element with an id of “title” from its current state to a height of 50px with a font size of 16px.</a:t>
            </a:r>
            <a:endParaRPr lang="en-US" dirty="0"/>
          </a:p>
        </p:txBody>
      </p:sp>
      <p:cxnSp>
        <p:nvCxnSpPr>
          <p:cNvPr id="24" name="Straight Arrow Connector 23"/>
          <p:cNvCxnSpPr>
            <a:stCxn id="23" idx="1"/>
          </p:cNvCxnSpPr>
          <p:nvPr/>
        </p:nvCxnSpPr>
        <p:spPr>
          <a:xfrm flipH="1" flipV="1">
            <a:off x="3200400" y="1701493"/>
            <a:ext cx="1828800" cy="59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2982414"/>
            <a:ext cx="5868692" cy="2308324"/>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$(“#title”).animate(</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 “50px” , “font-size”: “16px”},</a:t>
            </a:r>
          </a:p>
          <a:p>
            <a:r>
              <a:rPr lang="en-US" dirty="0" smtClean="0">
                <a:solidFill>
                  <a:schemeClr val="bg1"/>
                </a:solidFill>
                <a:latin typeface="Arial" panose="020B0604020202020204" pitchFamily="34" charset="0"/>
                <a:cs typeface="Arial" panose="020B0604020202020204" pitchFamily="34" charset="0"/>
              </a:rPr>
              <a:t>	“fast”,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“linear”,</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function(){</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$(“#author”).</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(“bright”);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a:t>
            </a:r>
            <a:endParaRPr lang="en-US" dirty="0">
              <a:solidFill>
                <a:schemeClr val="bg1"/>
              </a:solidFill>
              <a:latin typeface="Arial" panose="020B0604020202020204" pitchFamily="34" charset="0"/>
            </a:endParaRPr>
          </a:p>
        </p:txBody>
      </p:sp>
      <p:sp>
        <p:nvSpPr>
          <p:cNvPr id="8" name="TextBox 7"/>
          <p:cNvSpPr txBox="1"/>
          <p:nvPr/>
        </p:nvSpPr>
        <p:spPr>
          <a:xfrm>
            <a:off x="2514600" y="5365174"/>
            <a:ext cx="6400800" cy="1477328"/>
          </a:xfrm>
          <a:prstGeom prst="rect">
            <a:avLst/>
          </a:prstGeom>
          <a:noFill/>
        </p:spPr>
        <p:txBody>
          <a:bodyPr wrap="square" rtlCol="0">
            <a:spAutoFit/>
          </a:bodyPr>
          <a:lstStyle/>
          <a:p>
            <a:r>
              <a:rPr lang="en-US" dirty="0" smtClean="0"/>
              <a:t>Animates an HTML element with an id of “title” from its current state to a height of 50px with a font size of 16px with a duration of “fast” (200 </a:t>
            </a:r>
            <a:r>
              <a:rPr lang="en-US" dirty="0" err="1" smtClean="0"/>
              <a:t>ms</a:t>
            </a:r>
            <a:r>
              <a:rPr lang="en-US" dirty="0" smtClean="0"/>
              <a:t>), using linear easing. When the animation is complete, the “bright” class will be added to the element with an id of “author”.</a:t>
            </a:r>
            <a:endParaRPr lang="en-US" dirty="0"/>
          </a:p>
        </p:txBody>
      </p:sp>
      <p:cxnSp>
        <p:nvCxnSpPr>
          <p:cNvPr id="10" name="Straight Arrow Connector 9"/>
          <p:cNvCxnSpPr>
            <a:stCxn id="8" idx="1"/>
          </p:cNvCxnSpPr>
          <p:nvPr/>
        </p:nvCxnSpPr>
        <p:spPr>
          <a:xfrm flipH="1" flipV="1">
            <a:off x="1600200" y="5365174"/>
            <a:ext cx="914400" cy="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9321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Animating with jQuery</a:t>
            </a:r>
            <a:endParaRPr lang="en-US" dirty="0"/>
          </a:p>
        </p:txBody>
      </p:sp>
      <p:sp>
        <p:nvSpPr>
          <p:cNvPr id="3" name="Text Placeholder 2"/>
          <p:cNvSpPr>
            <a:spLocks noGrp="1"/>
          </p:cNvSpPr>
          <p:nvPr>
            <p:ph type="body" sz="quarter" idx="10"/>
          </p:nvPr>
        </p:nvSpPr>
        <p:spPr>
          <a:xfrm>
            <a:off x="368085" y="1143000"/>
            <a:ext cx="8382000" cy="7294305"/>
          </a:xfrm>
        </p:spPr>
        <p:txBody>
          <a:bodyPr/>
          <a:lstStyle/>
          <a:p>
            <a:r>
              <a:rPr lang="en-US" dirty="0" smtClean="0"/>
              <a:t>jQuery provides several methods in order to animate HTML elements.</a:t>
            </a:r>
          </a:p>
          <a:p>
            <a:endParaRPr lang="en-US" dirty="0" smtClean="0"/>
          </a:p>
          <a:p>
            <a:r>
              <a:rPr lang="en-US" dirty="0" smtClean="0"/>
              <a:t>The basic methods include:</a:t>
            </a:r>
          </a:p>
          <a:p>
            <a:pPr lvl="1"/>
            <a:r>
              <a:rPr lang="en-US" dirty="0" smtClean="0"/>
              <a:t>show(0) ,hide() and toggle()</a:t>
            </a:r>
          </a:p>
          <a:p>
            <a:pPr lvl="1"/>
            <a:r>
              <a:rPr lang="en-US" dirty="0" err="1" smtClean="0"/>
              <a:t>slideDown</a:t>
            </a:r>
            <a:r>
              <a:rPr lang="en-US" dirty="0" smtClean="0"/>
              <a:t>(), </a:t>
            </a:r>
            <a:r>
              <a:rPr lang="en-US" dirty="0" err="1" smtClean="0"/>
              <a:t>slideUp</a:t>
            </a:r>
            <a:r>
              <a:rPr lang="en-US" dirty="0" smtClean="0"/>
              <a:t>(), and </a:t>
            </a:r>
            <a:r>
              <a:rPr lang="en-US" dirty="0" err="1" smtClean="0"/>
              <a:t>slideToggle</a:t>
            </a:r>
            <a:r>
              <a:rPr lang="en-US" dirty="0" smtClean="0"/>
              <a:t>()</a:t>
            </a:r>
          </a:p>
          <a:p>
            <a:pPr lvl="1"/>
            <a:r>
              <a:rPr lang="en-US" dirty="0" err="1" smtClean="0"/>
              <a:t>fadeIn</a:t>
            </a:r>
            <a:r>
              <a:rPr lang="en-US" dirty="0" smtClean="0"/>
              <a:t>(), </a:t>
            </a:r>
            <a:r>
              <a:rPr lang="en-US" dirty="0" err="1" smtClean="0"/>
              <a:t>fadeOut</a:t>
            </a:r>
            <a:r>
              <a:rPr lang="en-US" dirty="0" smtClean="0"/>
              <a:t>(), and </a:t>
            </a:r>
            <a:r>
              <a:rPr lang="en-US" dirty="0" err="1" smtClean="0"/>
              <a:t>fadeToggle</a:t>
            </a:r>
            <a:r>
              <a:rPr lang="en-US" dirty="0" smtClean="0"/>
              <a:t>()</a:t>
            </a:r>
          </a:p>
          <a:p>
            <a:pPr lvl="1"/>
            <a:endParaRPr lang="en-US" dirty="0"/>
          </a:p>
          <a:p>
            <a:r>
              <a:rPr lang="en-US" dirty="0" smtClean="0"/>
              <a:t>jQuery also supplies the animate() method in order to create more complex custom animations</a:t>
            </a:r>
          </a:p>
          <a:p>
            <a:pPr lvl="1"/>
            <a:endParaRPr lang="en-US" dirty="0" smtClean="0"/>
          </a:p>
          <a:p>
            <a:endParaRPr lang="en-US" dirty="0"/>
          </a:p>
          <a:p>
            <a:r>
              <a:rPr lang="en-US" dirty="0" smtClean="0"/>
              <a:t>jQuery provides several methods that can be used to obtain and change CSS properties.</a:t>
            </a:r>
          </a:p>
        </p:txBody>
      </p:sp>
    </p:spTree>
    <p:extLst>
      <p:ext uri="{BB962C8B-B14F-4D97-AF65-F5344CB8AC3E}">
        <p14:creationId xmlns:p14="http://schemas.microsoft.com/office/powerpoint/2010/main" val="11428371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hide() and toggle() Methods</a:t>
            </a:r>
            <a:endParaRPr lang="en-US" dirty="0"/>
          </a:p>
        </p:txBody>
      </p:sp>
      <p:sp>
        <p:nvSpPr>
          <p:cNvPr id="3" name="Text Placeholder 2"/>
          <p:cNvSpPr>
            <a:spLocks noGrp="1"/>
          </p:cNvSpPr>
          <p:nvPr>
            <p:ph type="body" sz="quarter" idx="10"/>
          </p:nvPr>
        </p:nvSpPr>
        <p:spPr>
          <a:xfrm>
            <a:off x="366793" y="1143000"/>
            <a:ext cx="8382000" cy="6118598"/>
          </a:xfrm>
        </p:spPr>
        <p:txBody>
          <a:bodyPr/>
          <a:lstStyle/>
          <a:p>
            <a:r>
              <a:rPr lang="en-US" sz="2800" dirty="0" smtClean="0"/>
              <a:t>These methods animate the width, height, and opacity properties simultaneously.</a:t>
            </a:r>
          </a:p>
          <a:p>
            <a:r>
              <a:rPr lang="en-US" sz="2800" dirty="0" smtClean="0"/>
              <a:t>The show() method is used to show an HTML element that is hidden.</a:t>
            </a:r>
          </a:p>
          <a:p>
            <a:r>
              <a:rPr lang="en-US" sz="2800" dirty="0" smtClean="0"/>
              <a:t>The hide() method is used to hide an HTML element.</a:t>
            </a:r>
          </a:p>
          <a:p>
            <a:r>
              <a:rPr lang="en-US" sz="2800" dirty="0" smtClean="0"/>
              <a:t>The toggle() method will alternately hide and show an HTML element.</a:t>
            </a:r>
          </a:p>
          <a:p>
            <a:r>
              <a:rPr lang="en-US" sz="2800" dirty="0" smtClean="0"/>
              <a:t>There are two optional arguments for each:</a:t>
            </a:r>
          </a:p>
          <a:p>
            <a:pPr marL="1031875" lvl="1" indent="-514350">
              <a:buFont typeface="+mj-lt"/>
              <a:buAutoNum type="arabicPeriod"/>
            </a:pPr>
            <a:r>
              <a:rPr lang="en-US" dirty="0" smtClean="0"/>
              <a:t>Duration of animation – accepts either “slow”, “normal”, “fast”, or the number of milliseconds.</a:t>
            </a:r>
          </a:p>
          <a:p>
            <a:pPr marL="1031875" lvl="1" indent="-514350">
              <a:buFont typeface="+mj-lt"/>
              <a:buAutoNum type="arabicPeriod"/>
            </a:pPr>
            <a:r>
              <a:rPr lang="en-US" dirty="0" smtClean="0"/>
              <a:t>Callback function that will run when the animation is complete.</a:t>
            </a:r>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9624635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Examples</a:t>
            </a:r>
            <a:endParaRPr lang="en-US" dirty="0"/>
          </a:p>
        </p:txBody>
      </p:sp>
      <p:sp>
        <p:nvSpPr>
          <p:cNvPr id="5" name="TextBox 4"/>
          <p:cNvSpPr txBox="1"/>
          <p:nvPr/>
        </p:nvSpPr>
        <p:spPr>
          <a:xfrm>
            <a:off x="1160110" y="1190214"/>
            <a:ext cx="2743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$(“#answer”).hide();</a:t>
            </a:r>
            <a:endParaRPr lang="en-US" dirty="0">
              <a:solidFill>
                <a:schemeClr val="bg1"/>
              </a:solidFill>
              <a:latin typeface="Arial" panose="020B0604020202020204" pitchFamily="34" charset="0"/>
            </a:endParaRPr>
          </a:p>
        </p:txBody>
      </p:sp>
      <p:sp>
        <p:nvSpPr>
          <p:cNvPr id="6" name="TextBox 5"/>
          <p:cNvSpPr txBox="1"/>
          <p:nvPr/>
        </p:nvSpPr>
        <p:spPr>
          <a:xfrm>
            <a:off x="5410200" y="1126725"/>
            <a:ext cx="3339564" cy="646331"/>
          </a:xfrm>
          <a:prstGeom prst="rect">
            <a:avLst/>
          </a:prstGeom>
          <a:noFill/>
        </p:spPr>
        <p:txBody>
          <a:bodyPr wrap="square" rtlCol="0">
            <a:spAutoFit/>
          </a:bodyPr>
          <a:lstStyle/>
          <a:p>
            <a:r>
              <a:rPr lang="en-US" dirty="0" smtClean="0"/>
              <a:t>Hides an HTML element with an id of “answer”.</a:t>
            </a:r>
            <a:endParaRPr lang="en-US" dirty="0"/>
          </a:p>
        </p:txBody>
      </p:sp>
      <p:cxnSp>
        <p:nvCxnSpPr>
          <p:cNvPr id="8" name="Straight Arrow Connector 7"/>
          <p:cNvCxnSpPr/>
          <p:nvPr/>
        </p:nvCxnSpPr>
        <p:spPr>
          <a:xfrm flipH="1">
            <a:off x="4038600" y="1374880"/>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60110" y="2134290"/>
            <a:ext cx="284393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$(“#answer”).hide(“slow”);</a:t>
            </a:r>
            <a:endParaRPr lang="en-US" dirty="0">
              <a:solidFill>
                <a:schemeClr val="bg1"/>
              </a:solidFill>
              <a:latin typeface="Arial" panose="020B0604020202020204" pitchFamily="34" charset="0"/>
            </a:endParaRPr>
          </a:p>
        </p:txBody>
      </p:sp>
      <p:sp>
        <p:nvSpPr>
          <p:cNvPr id="17" name="TextBox 16"/>
          <p:cNvSpPr txBox="1"/>
          <p:nvPr/>
        </p:nvSpPr>
        <p:spPr>
          <a:xfrm>
            <a:off x="1174319" y="3034106"/>
            <a:ext cx="2743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$(“#answer”).show();</a:t>
            </a:r>
            <a:endParaRPr lang="en-US" dirty="0">
              <a:solidFill>
                <a:schemeClr val="bg1"/>
              </a:solidFill>
              <a:latin typeface="Arial" panose="020B0604020202020204" pitchFamily="34" charset="0"/>
            </a:endParaRPr>
          </a:p>
        </p:txBody>
      </p:sp>
      <p:sp>
        <p:nvSpPr>
          <p:cNvPr id="18" name="TextBox 17"/>
          <p:cNvSpPr txBox="1"/>
          <p:nvPr/>
        </p:nvSpPr>
        <p:spPr>
          <a:xfrm>
            <a:off x="1188524" y="3892379"/>
            <a:ext cx="2743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$(“#answer”).show(500);</a:t>
            </a:r>
            <a:endParaRPr lang="en-US" dirty="0">
              <a:solidFill>
                <a:schemeClr val="bg1"/>
              </a:solidFill>
              <a:latin typeface="Arial" panose="020B0604020202020204" pitchFamily="34" charset="0"/>
            </a:endParaRPr>
          </a:p>
        </p:txBody>
      </p:sp>
      <p:sp>
        <p:nvSpPr>
          <p:cNvPr id="19" name="TextBox 18"/>
          <p:cNvSpPr txBox="1"/>
          <p:nvPr/>
        </p:nvSpPr>
        <p:spPr>
          <a:xfrm>
            <a:off x="1193690" y="4782748"/>
            <a:ext cx="2743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$(“#answer”).toggle();</a:t>
            </a:r>
            <a:endParaRPr lang="en-US" dirty="0">
              <a:solidFill>
                <a:schemeClr val="bg1"/>
              </a:solidFill>
              <a:latin typeface="Arial" panose="020B0604020202020204" pitchFamily="34" charset="0"/>
            </a:endParaRPr>
          </a:p>
        </p:txBody>
      </p:sp>
      <p:sp>
        <p:nvSpPr>
          <p:cNvPr id="20" name="TextBox 19"/>
          <p:cNvSpPr txBox="1"/>
          <p:nvPr/>
        </p:nvSpPr>
        <p:spPr>
          <a:xfrm>
            <a:off x="1160110" y="5696771"/>
            <a:ext cx="299633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$(“#answer”).toggle(“fast”);</a:t>
            </a:r>
            <a:endParaRPr lang="en-US" dirty="0">
              <a:solidFill>
                <a:schemeClr val="bg1"/>
              </a:solidFill>
              <a:latin typeface="Arial" panose="020B0604020202020204" pitchFamily="34" charset="0"/>
            </a:endParaRPr>
          </a:p>
        </p:txBody>
      </p:sp>
      <p:sp>
        <p:nvSpPr>
          <p:cNvPr id="21" name="TextBox 20"/>
          <p:cNvSpPr txBox="1"/>
          <p:nvPr/>
        </p:nvSpPr>
        <p:spPr>
          <a:xfrm>
            <a:off x="5499636" y="1990881"/>
            <a:ext cx="3339564" cy="923330"/>
          </a:xfrm>
          <a:prstGeom prst="rect">
            <a:avLst/>
          </a:prstGeom>
          <a:noFill/>
        </p:spPr>
        <p:txBody>
          <a:bodyPr wrap="square" rtlCol="0">
            <a:spAutoFit/>
          </a:bodyPr>
          <a:lstStyle/>
          <a:p>
            <a:r>
              <a:rPr lang="en-US" dirty="0" smtClean="0"/>
              <a:t>Hides an HTML element with an id of “answer” using a slow duration (600 </a:t>
            </a:r>
            <a:r>
              <a:rPr lang="en-US" dirty="0" err="1" smtClean="0"/>
              <a:t>ms</a:t>
            </a:r>
            <a:r>
              <a:rPr lang="en-US" dirty="0" smtClean="0"/>
              <a:t>).</a:t>
            </a:r>
            <a:endParaRPr lang="en-US" dirty="0"/>
          </a:p>
        </p:txBody>
      </p:sp>
      <p:cxnSp>
        <p:nvCxnSpPr>
          <p:cNvPr id="22" name="Straight Arrow Connector 21"/>
          <p:cNvCxnSpPr/>
          <p:nvPr/>
        </p:nvCxnSpPr>
        <p:spPr>
          <a:xfrm flipH="1">
            <a:off x="4151283" y="229492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48393" y="2999481"/>
            <a:ext cx="3339564" cy="646331"/>
          </a:xfrm>
          <a:prstGeom prst="rect">
            <a:avLst/>
          </a:prstGeom>
          <a:noFill/>
        </p:spPr>
        <p:txBody>
          <a:bodyPr wrap="square" rtlCol="0">
            <a:spAutoFit/>
          </a:bodyPr>
          <a:lstStyle/>
          <a:p>
            <a:r>
              <a:rPr lang="en-US" dirty="0" smtClean="0"/>
              <a:t>Shows an HTML element with an id of “answer”.</a:t>
            </a:r>
            <a:endParaRPr lang="en-US" dirty="0"/>
          </a:p>
        </p:txBody>
      </p:sp>
      <p:cxnSp>
        <p:nvCxnSpPr>
          <p:cNvPr id="24" name="Straight Arrow Connector 23"/>
          <p:cNvCxnSpPr/>
          <p:nvPr/>
        </p:nvCxnSpPr>
        <p:spPr>
          <a:xfrm flipH="1">
            <a:off x="4176793" y="3247636"/>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2600" y="3788996"/>
            <a:ext cx="3339564" cy="923330"/>
          </a:xfrm>
          <a:prstGeom prst="rect">
            <a:avLst/>
          </a:prstGeom>
          <a:noFill/>
        </p:spPr>
        <p:txBody>
          <a:bodyPr wrap="square" rtlCol="0">
            <a:spAutoFit/>
          </a:bodyPr>
          <a:lstStyle/>
          <a:p>
            <a:r>
              <a:rPr lang="en-US" dirty="0" smtClean="0"/>
              <a:t>Shows an HTML element with an id of “answer” using a 500 </a:t>
            </a:r>
            <a:r>
              <a:rPr lang="en-US" dirty="0" err="1" smtClean="0"/>
              <a:t>ms</a:t>
            </a:r>
            <a:r>
              <a:rPr lang="en-US" dirty="0" smtClean="0"/>
              <a:t> duration.</a:t>
            </a:r>
            <a:endParaRPr lang="en-US" dirty="0"/>
          </a:p>
        </p:txBody>
      </p:sp>
      <p:cxnSp>
        <p:nvCxnSpPr>
          <p:cNvPr id="26" name="Straight Arrow Connector 25"/>
          <p:cNvCxnSpPr/>
          <p:nvPr/>
        </p:nvCxnSpPr>
        <p:spPr>
          <a:xfrm flipH="1">
            <a:off x="4191000" y="4082382"/>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62600" y="4750936"/>
            <a:ext cx="3339564" cy="646331"/>
          </a:xfrm>
          <a:prstGeom prst="rect">
            <a:avLst/>
          </a:prstGeom>
          <a:noFill/>
        </p:spPr>
        <p:txBody>
          <a:bodyPr wrap="square" rtlCol="0">
            <a:spAutoFit/>
          </a:bodyPr>
          <a:lstStyle/>
          <a:p>
            <a:r>
              <a:rPr lang="en-US" dirty="0" smtClean="0"/>
              <a:t>Toggles an HTML element with an id of “answer”.</a:t>
            </a:r>
            <a:endParaRPr lang="en-US" dirty="0"/>
          </a:p>
        </p:txBody>
      </p:sp>
      <p:cxnSp>
        <p:nvCxnSpPr>
          <p:cNvPr id="28" name="Straight Arrow Connector 27"/>
          <p:cNvCxnSpPr/>
          <p:nvPr/>
        </p:nvCxnSpPr>
        <p:spPr>
          <a:xfrm flipH="1">
            <a:off x="4191000" y="4955523"/>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68185" y="5604438"/>
            <a:ext cx="3339564" cy="923330"/>
          </a:xfrm>
          <a:prstGeom prst="rect">
            <a:avLst/>
          </a:prstGeom>
          <a:noFill/>
        </p:spPr>
        <p:txBody>
          <a:bodyPr wrap="square" rtlCol="0">
            <a:spAutoFit/>
          </a:bodyPr>
          <a:lstStyle/>
          <a:p>
            <a:r>
              <a:rPr lang="en-US" dirty="0" smtClean="0"/>
              <a:t>Toggles an HTML element with an id of “answer” using a fast duration (200 </a:t>
            </a:r>
            <a:r>
              <a:rPr lang="en-US" dirty="0" err="1" smtClean="0"/>
              <a:t>ms</a:t>
            </a:r>
            <a:r>
              <a:rPr lang="en-US" dirty="0" smtClean="0"/>
              <a:t>).</a:t>
            </a:r>
            <a:endParaRPr lang="en-US" dirty="0"/>
          </a:p>
        </p:txBody>
      </p:sp>
      <p:cxnSp>
        <p:nvCxnSpPr>
          <p:cNvPr id="30" name="Straight Arrow Connector 29"/>
          <p:cNvCxnSpPr/>
          <p:nvPr/>
        </p:nvCxnSpPr>
        <p:spPr>
          <a:xfrm flipH="1">
            <a:off x="4267200" y="588695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0296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err="1" smtClean="0"/>
              <a:t>slideDown</a:t>
            </a:r>
            <a:r>
              <a:rPr lang="en-US" dirty="0" smtClean="0"/>
              <a:t>(), </a:t>
            </a:r>
            <a:r>
              <a:rPr lang="en-US" dirty="0" err="1" smtClean="0"/>
              <a:t>slideUp</a:t>
            </a:r>
            <a:r>
              <a:rPr lang="en-US" dirty="0" smtClean="0"/>
              <a:t>() and </a:t>
            </a:r>
            <a:r>
              <a:rPr lang="en-US" dirty="0" err="1" smtClean="0"/>
              <a:t>slideToggle</a:t>
            </a:r>
            <a:r>
              <a:rPr lang="en-US" dirty="0" smtClean="0"/>
              <a:t>() Methods</a:t>
            </a:r>
            <a:endParaRPr lang="en-US" dirty="0"/>
          </a:p>
        </p:txBody>
      </p:sp>
      <p:sp>
        <p:nvSpPr>
          <p:cNvPr id="3" name="Text Placeholder 2"/>
          <p:cNvSpPr>
            <a:spLocks noGrp="1"/>
          </p:cNvSpPr>
          <p:nvPr>
            <p:ph type="body" sz="quarter" idx="10"/>
          </p:nvPr>
        </p:nvSpPr>
        <p:spPr>
          <a:xfrm>
            <a:off x="228600" y="1548159"/>
            <a:ext cx="8382000" cy="6118598"/>
          </a:xfrm>
        </p:spPr>
        <p:txBody>
          <a:bodyPr/>
          <a:lstStyle/>
          <a:p>
            <a:r>
              <a:rPr lang="en-US" sz="2800" dirty="0" smtClean="0"/>
              <a:t>These methods animate the height property only. </a:t>
            </a:r>
          </a:p>
          <a:p>
            <a:r>
              <a:rPr lang="en-US" sz="2800" dirty="0" smtClean="0"/>
              <a:t>The </a:t>
            </a:r>
            <a:r>
              <a:rPr lang="en-US" sz="2800" dirty="0" err="1" smtClean="0"/>
              <a:t>slideDown</a:t>
            </a:r>
            <a:r>
              <a:rPr lang="en-US" sz="2800" dirty="0" smtClean="0"/>
              <a:t>() method is used to slide in an HTML element that is hidden.</a:t>
            </a:r>
          </a:p>
          <a:p>
            <a:r>
              <a:rPr lang="en-US" sz="2800" dirty="0" smtClean="0"/>
              <a:t>The </a:t>
            </a:r>
            <a:r>
              <a:rPr lang="en-US" sz="2800" dirty="0" err="1" smtClean="0"/>
              <a:t>slideUp</a:t>
            </a:r>
            <a:r>
              <a:rPr lang="en-US" sz="2800" dirty="0" smtClean="0"/>
              <a:t>() method is used to slide up an HTML element causing it to become hidden.</a:t>
            </a:r>
          </a:p>
          <a:p>
            <a:r>
              <a:rPr lang="en-US" sz="2800" dirty="0" smtClean="0"/>
              <a:t>The </a:t>
            </a:r>
            <a:r>
              <a:rPr lang="en-US" sz="2800" dirty="0" err="1" smtClean="0"/>
              <a:t>slideToggle</a:t>
            </a:r>
            <a:r>
              <a:rPr lang="en-US" sz="2800" dirty="0" smtClean="0"/>
              <a:t>() method will alternately slide in and slide out an HTML element.</a:t>
            </a:r>
          </a:p>
          <a:p>
            <a:r>
              <a:rPr lang="en-US" sz="2800" dirty="0" smtClean="0"/>
              <a:t>There are two optional arguments for each:</a:t>
            </a:r>
          </a:p>
          <a:p>
            <a:pPr marL="1031875" lvl="1" indent="-514350">
              <a:buFont typeface="+mj-lt"/>
              <a:buAutoNum type="arabicPeriod"/>
            </a:pPr>
            <a:r>
              <a:rPr lang="en-US" dirty="0" smtClean="0"/>
              <a:t>Duration of animation – accepts either “slow”, “normal”, “fast”, or the number of milliseconds.</a:t>
            </a:r>
          </a:p>
          <a:p>
            <a:pPr marL="1031875" lvl="1" indent="-514350">
              <a:buFont typeface="+mj-lt"/>
              <a:buAutoNum type="arabicPeriod"/>
            </a:pPr>
            <a:r>
              <a:rPr lang="en-US" dirty="0" smtClean="0"/>
              <a:t>Callback function that will run when the animation is complete.</a:t>
            </a:r>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15686841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Examples</a:t>
            </a:r>
            <a:endParaRPr lang="en-US" dirty="0"/>
          </a:p>
        </p:txBody>
      </p:sp>
      <p:sp>
        <p:nvSpPr>
          <p:cNvPr id="5" name="TextBox 4"/>
          <p:cNvSpPr txBox="1"/>
          <p:nvPr/>
        </p:nvSpPr>
        <p:spPr>
          <a:xfrm>
            <a:off x="1160110" y="1190214"/>
            <a:ext cx="2743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slideUp</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5499636" y="1126725"/>
            <a:ext cx="3339564" cy="923330"/>
          </a:xfrm>
          <a:prstGeom prst="rect">
            <a:avLst/>
          </a:prstGeom>
          <a:noFill/>
        </p:spPr>
        <p:txBody>
          <a:bodyPr wrap="square" rtlCol="0">
            <a:spAutoFit/>
          </a:bodyPr>
          <a:lstStyle/>
          <a:p>
            <a:r>
              <a:rPr lang="en-US" dirty="0" smtClean="0"/>
              <a:t>Hides an HTML element with an id of “answer” by sliding it up. The default duration is 400 </a:t>
            </a:r>
            <a:r>
              <a:rPr lang="en-US" dirty="0" err="1" smtClean="0"/>
              <a:t>ms.</a:t>
            </a:r>
            <a:endParaRPr lang="en-US" dirty="0"/>
          </a:p>
        </p:txBody>
      </p:sp>
      <p:cxnSp>
        <p:nvCxnSpPr>
          <p:cNvPr id="8" name="Straight Arrow Connector 7"/>
          <p:cNvCxnSpPr/>
          <p:nvPr/>
        </p:nvCxnSpPr>
        <p:spPr>
          <a:xfrm flipH="1">
            <a:off x="4038600" y="1374880"/>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8200" y="2134290"/>
            <a:ext cx="316584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slideUp</a:t>
            </a:r>
            <a:r>
              <a:rPr lang="en-US" dirty="0" smtClean="0">
                <a:solidFill>
                  <a:schemeClr val="bg1"/>
                </a:solidFill>
                <a:latin typeface="Arial" panose="020B0604020202020204" pitchFamily="34" charset="0"/>
                <a:cs typeface="Arial" panose="020B0604020202020204" pitchFamily="34" charset="0"/>
              </a:rPr>
              <a:t>(“slow”);</a:t>
            </a:r>
            <a:endParaRPr lang="en-US" dirty="0">
              <a:solidFill>
                <a:schemeClr val="bg1"/>
              </a:solidFill>
              <a:latin typeface="Arial" panose="020B0604020202020204" pitchFamily="34" charset="0"/>
            </a:endParaRPr>
          </a:p>
        </p:txBody>
      </p:sp>
      <p:sp>
        <p:nvSpPr>
          <p:cNvPr id="17" name="TextBox 16"/>
          <p:cNvSpPr txBox="1"/>
          <p:nvPr/>
        </p:nvSpPr>
        <p:spPr>
          <a:xfrm>
            <a:off x="990600" y="3034106"/>
            <a:ext cx="292691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slideDown</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18" name="TextBox 17"/>
          <p:cNvSpPr txBox="1"/>
          <p:nvPr/>
        </p:nvSpPr>
        <p:spPr>
          <a:xfrm>
            <a:off x="685800" y="3892379"/>
            <a:ext cx="3245924"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slideDown</a:t>
            </a:r>
            <a:r>
              <a:rPr lang="en-US" dirty="0" smtClean="0">
                <a:solidFill>
                  <a:schemeClr val="bg1"/>
                </a:solidFill>
                <a:latin typeface="Arial" panose="020B0604020202020204" pitchFamily="34" charset="0"/>
                <a:cs typeface="Arial" panose="020B0604020202020204" pitchFamily="34" charset="0"/>
              </a:rPr>
              <a:t>(500);</a:t>
            </a:r>
            <a:endParaRPr lang="en-US" dirty="0">
              <a:solidFill>
                <a:schemeClr val="bg1"/>
              </a:solidFill>
              <a:latin typeface="Arial" panose="020B0604020202020204" pitchFamily="34" charset="0"/>
            </a:endParaRPr>
          </a:p>
        </p:txBody>
      </p:sp>
      <p:sp>
        <p:nvSpPr>
          <p:cNvPr id="19" name="TextBox 18"/>
          <p:cNvSpPr txBox="1"/>
          <p:nvPr/>
        </p:nvSpPr>
        <p:spPr>
          <a:xfrm>
            <a:off x="990600" y="4782748"/>
            <a:ext cx="294629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slideToggle</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20" name="TextBox 19"/>
          <p:cNvSpPr txBox="1"/>
          <p:nvPr/>
        </p:nvSpPr>
        <p:spPr>
          <a:xfrm>
            <a:off x="685800" y="5696771"/>
            <a:ext cx="347064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slideToggle</a:t>
            </a:r>
            <a:r>
              <a:rPr lang="en-US" dirty="0" smtClean="0">
                <a:solidFill>
                  <a:schemeClr val="bg1"/>
                </a:solidFill>
                <a:latin typeface="Arial" panose="020B0604020202020204" pitchFamily="34" charset="0"/>
                <a:cs typeface="Arial" panose="020B0604020202020204" pitchFamily="34" charset="0"/>
              </a:rPr>
              <a:t>(“fast”);</a:t>
            </a:r>
            <a:endParaRPr lang="en-US" dirty="0">
              <a:solidFill>
                <a:schemeClr val="bg1"/>
              </a:solidFill>
              <a:latin typeface="Arial" panose="020B0604020202020204" pitchFamily="34" charset="0"/>
            </a:endParaRPr>
          </a:p>
        </p:txBody>
      </p:sp>
      <p:sp>
        <p:nvSpPr>
          <p:cNvPr id="21" name="TextBox 20"/>
          <p:cNvSpPr txBox="1"/>
          <p:nvPr/>
        </p:nvSpPr>
        <p:spPr>
          <a:xfrm>
            <a:off x="5499636" y="1990881"/>
            <a:ext cx="3339564" cy="923330"/>
          </a:xfrm>
          <a:prstGeom prst="rect">
            <a:avLst/>
          </a:prstGeom>
          <a:noFill/>
        </p:spPr>
        <p:txBody>
          <a:bodyPr wrap="square" rtlCol="0">
            <a:spAutoFit/>
          </a:bodyPr>
          <a:lstStyle/>
          <a:p>
            <a:r>
              <a:rPr lang="en-US" dirty="0" smtClean="0"/>
              <a:t>Hides an HTML element with an id of “answer” by sliding it up using a slow duration (600 </a:t>
            </a:r>
            <a:r>
              <a:rPr lang="en-US" dirty="0" err="1" smtClean="0"/>
              <a:t>ms</a:t>
            </a:r>
            <a:r>
              <a:rPr lang="en-US" dirty="0" smtClean="0"/>
              <a:t>).</a:t>
            </a:r>
            <a:endParaRPr lang="en-US" dirty="0"/>
          </a:p>
        </p:txBody>
      </p:sp>
      <p:cxnSp>
        <p:nvCxnSpPr>
          <p:cNvPr id="22" name="Straight Arrow Connector 21"/>
          <p:cNvCxnSpPr/>
          <p:nvPr/>
        </p:nvCxnSpPr>
        <p:spPr>
          <a:xfrm flipH="1">
            <a:off x="4151283" y="229492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36769" y="2914211"/>
            <a:ext cx="3339564" cy="923330"/>
          </a:xfrm>
          <a:prstGeom prst="rect">
            <a:avLst/>
          </a:prstGeom>
          <a:noFill/>
        </p:spPr>
        <p:txBody>
          <a:bodyPr wrap="square" rtlCol="0">
            <a:spAutoFit/>
          </a:bodyPr>
          <a:lstStyle/>
          <a:p>
            <a:r>
              <a:rPr lang="en-US" dirty="0" smtClean="0"/>
              <a:t>Shows an HTML element with an id of “answer” by sliding it down. The default duration is 400 </a:t>
            </a:r>
            <a:r>
              <a:rPr lang="en-US" dirty="0" err="1" smtClean="0"/>
              <a:t>ms.</a:t>
            </a:r>
            <a:endParaRPr lang="en-US" dirty="0"/>
          </a:p>
        </p:txBody>
      </p:sp>
      <p:cxnSp>
        <p:nvCxnSpPr>
          <p:cNvPr id="24" name="Straight Arrow Connector 23"/>
          <p:cNvCxnSpPr/>
          <p:nvPr/>
        </p:nvCxnSpPr>
        <p:spPr>
          <a:xfrm flipH="1">
            <a:off x="4176793" y="3247636"/>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36448" y="3827606"/>
            <a:ext cx="3339564" cy="923330"/>
          </a:xfrm>
          <a:prstGeom prst="rect">
            <a:avLst/>
          </a:prstGeom>
          <a:noFill/>
        </p:spPr>
        <p:txBody>
          <a:bodyPr wrap="square" rtlCol="0">
            <a:spAutoFit/>
          </a:bodyPr>
          <a:lstStyle/>
          <a:p>
            <a:r>
              <a:rPr lang="en-US" dirty="0" smtClean="0"/>
              <a:t>Shows an HTML element with an id of “answer” by sliding it down using a 500 </a:t>
            </a:r>
            <a:r>
              <a:rPr lang="en-US" dirty="0" err="1" smtClean="0"/>
              <a:t>ms</a:t>
            </a:r>
            <a:r>
              <a:rPr lang="en-US" dirty="0" smtClean="0"/>
              <a:t> duration.</a:t>
            </a:r>
            <a:endParaRPr lang="en-US" dirty="0"/>
          </a:p>
        </p:txBody>
      </p:sp>
      <p:cxnSp>
        <p:nvCxnSpPr>
          <p:cNvPr id="26" name="Straight Arrow Connector 25"/>
          <p:cNvCxnSpPr/>
          <p:nvPr/>
        </p:nvCxnSpPr>
        <p:spPr>
          <a:xfrm flipH="1">
            <a:off x="4189063" y="407704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62600" y="4782748"/>
            <a:ext cx="3339564" cy="923330"/>
          </a:xfrm>
          <a:prstGeom prst="rect">
            <a:avLst/>
          </a:prstGeom>
          <a:noFill/>
        </p:spPr>
        <p:txBody>
          <a:bodyPr wrap="square" rtlCol="0">
            <a:spAutoFit/>
          </a:bodyPr>
          <a:lstStyle/>
          <a:p>
            <a:r>
              <a:rPr lang="en-US" dirty="0" smtClean="0"/>
              <a:t>Slide Toggles an HTML element with an id of “answer”. The default duration is 400 </a:t>
            </a:r>
            <a:r>
              <a:rPr lang="en-US" dirty="0" err="1" smtClean="0"/>
              <a:t>ms.</a:t>
            </a:r>
            <a:endParaRPr lang="en-US" dirty="0"/>
          </a:p>
        </p:txBody>
      </p:sp>
      <p:cxnSp>
        <p:nvCxnSpPr>
          <p:cNvPr id="28" name="Straight Arrow Connector 27"/>
          <p:cNvCxnSpPr/>
          <p:nvPr/>
        </p:nvCxnSpPr>
        <p:spPr>
          <a:xfrm flipH="1">
            <a:off x="4189063" y="501111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62600" y="5664331"/>
            <a:ext cx="3339564" cy="923330"/>
          </a:xfrm>
          <a:prstGeom prst="rect">
            <a:avLst/>
          </a:prstGeom>
          <a:noFill/>
        </p:spPr>
        <p:txBody>
          <a:bodyPr wrap="square" rtlCol="0">
            <a:spAutoFit/>
          </a:bodyPr>
          <a:lstStyle/>
          <a:p>
            <a:r>
              <a:rPr lang="en-US" dirty="0" smtClean="0"/>
              <a:t>Slide Toggles an HTML element with an id of “answer” using a fast duration (200 </a:t>
            </a:r>
            <a:r>
              <a:rPr lang="en-US" dirty="0" err="1" smtClean="0"/>
              <a:t>ms</a:t>
            </a:r>
            <a:r>
              <a:rPr lang="en-US" dirty="0" smtClean="0"/>
              <a:t>).</a:t>
            </a:r>
            <a:endParaRPr lang="en-US" dirty="0"/>
          </a:p>
        </p:txBody>
      </p:sp>
      <p:cxnSp>
        <p:nvCxnSpPr>
          <p:cNvPr id="30" name="Straight Arrow Connector 29"/>
          <p:cNvCxnSpPr/>
          <p:nvPr/>
        </p:nvCxnSpPr>
        <p:spPr>
          <a:xfrm flipH="1">
            <a:off x="4267200" y="588695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23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err="1" smtClean="0"/>
              <a:t>fadeIn</a:t>
            </a:r>
            <a:r>
              <a:rPr lang="en-US" dirty="0" smtClean="0"/>
              <a:t>(), </a:t>
            </a:r>
            <a:r>
              <a:rPr lang="en-US" dirty="0" err="1" smtClean="0"/>
              <a:t>fadeOut</a:t>
            </a:r>
            <a:r>
              <a:rPr lang="en-US" dirty="0" smtClean="0"/>
              <a:t>() and </a:t>
            </a:r>
            <a:r>
              <a:rPr lang="en-US" dirty="0" err="1" smtClean="0"/>
              <a:t>fadeToggle</a:t>
            </a:r>
            <a:r>
              <a:rPr lang="en-US" dirty="0" smtClean="0"/>
              <a:t>() Methods</a:t>
            </a:r>
            <a:endParaRPr lang="en-US" dirty="0"/>
          </a:p>
        </p:txBody>
      </p:sp>
      <p:sp>
        <p:nvSpPr>
          <p:cNvPr id="3" name="Text Placeholder 2"/>
          <p:cNvSpPr>
            <a:spLocks noGrp="1"/>
          </p:cNvSpPr>
          <p:nvPr>
            <p:ph type="body" sz="quarter" idx="10"/>
          </p:nvPr>
        </p:nvSpPr>
        <p:spPr>
          <a:xfrm>
            <a:off x="228600" y="1548159"/>
            <a:ext cx="8382000" cy="6118598"/>
          </a:xfrm>
        </p:spPr>
        <p:txBody>
          <a:bodyPr/>
          <a:lstStyle/>
          <a:p>
            <a:r>
              <a:rPr lang="en-US" sz="2800" dirty="0" smtClean="0"/>
              <a:t>These methods animate the opacity property only. </a:t>
            </a:r>
          </a:p>
          <a:p>
            <a:r>
              <a:rPr lang="en-US" sz="2800" dirty="0" smtClean="0"/>
              <a:t>The </a:t>
            </a:r>
            <a:r>
              <a:rPr lang="en-US" sz="2800" dirty="0" err="1" smtClean="0"/>
              <a:t>fadeIn</a:t>
            </a:r>
            <a:r>
              <a:rPr lang="en-US" sz="2800" dirty="0" smtClean="0"/>
              <a:t>() method is used to fade in an HTML element that is hidden.</a:t>
            </a:r>
          </a:p>
          <a:p>
            <a:r>
              <a:rPr lang="en-US" sz="2800" dirty="0" smtClean="0"/>
              <a:t>The </a:t>
            </a:r>
            <a:r>
              <a:rPr lang="en-US" sz="2800" dirty="0" err="1" smtClean="0"/>
              <a:t>fadeOut</a:t>
            </a:r>
            <a:r>
              <a:rPr lang="en-US" sz="2800" dirty="0" smtClean="0"/>
              <a:t>() method is used to fade out an HTML element causing it to become hidden.</a:t>
            </a:r>
          </a:p>
          <a:p>
            <a:r>
              <a:rPr lang="en-US" sz="2800" dirty="0" smtClean="0"/>
              <a:t>The </a:t>
            </a:r>
            <a:r>
              <a:rPr lang="en-US" sz="2800" dirty="0" err="1" smtClean="0"/>
              <a:t>fadeToggle</a:t>
            </a:r>
            <a:r>
              <a:rPr lang="en-US" sz="2800" dirty="0" smtClean="0"/>
              <a:t>() method will alternately fade in and fade out an HTML element.</a:t>
            </a:r>
          </a:p>
          <a:p>
            <a:r>
              <a:rPr lang="en-US" sz="2800" dirty="0" smtClean="0"/>
              <a:t>There are two optional arguments for each:</a:t>
            </a:r>
          </a:p>
          <a:p>
            <a:pPr marL="1031875" lvl="1" indent="-514350">
              <a:buFont typeface="+mj-lt"/>
              <a:buAutoNum type="arabicPeriod"/>
            </a:pPr>
            <a:r>
              <a:rPr lang="en-US" dirty="0" smtClean="0"/>
              <a:t>Duration of animation – accepts either “slow”, “normal”, “fast”, or the number of milliseconds.</a:t>
            </a:r>
          </a:p>
          <a:p>
            <a:pPr marL="1031875" lvl="1" indent="-514350">
              <a:buFont typeface="+mj-lt"/>
              <a:buAutoNum type="arabicPeriod"/>
            </a:pPr>
            <a:r>
              <a:rPr lang="en-US" dirty="0" smtClean="0"/>
              <a:t>Callback function that will run when the animation is complete.</a:t>
            </a:r>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21011407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664797"/>
          </a:xfrm>
        </p:spPr>
        <p:txBody>
          <a:bodyPr/>
          <a:lstStyle/>
          <a:p>
            <a:r>
              <a:rPr lang="en-US" dirty="0" smtClean="0"/>
              <a:t>Examples</a:t>
            </a:r>
            <a:endParaRPr lang="en-US" dirty="0"/>
          </a:p>
        </p:txBody>
      </p:sp>
      <p:sp>
        <p:nvSpPr>
          <p:cNvPr id="5" name="TextBox 4"/>
          <p:cNvSpPr txBox="1"/>
          <p:nvPr/>
        </p:nvSpPr>
        <p:spPr>
          <a:xfrm>
            <a:off x="1160110" y="1190214"/>
            <a:ext cx="2743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fadeOut</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5499636" y="1126725"/>
            <a:ext cx="3339564" cy="923330"/>
          </a:xfrm>
          <a:prstGeom prst="rect">
            <a:avLst/>
          </a:prstGeom>
          <a:noFill/>
        </p:spPr>
        <p:txBody>
          <a:bodyPr wrap="square" rtlCol="0">
            <a:spAutoFit/>
          </a:bodyPr>
          <a:lstStyle/>
          <a:p>
            <a:r>
              <a:rPr lang="en-US" dirty="0" smtClean="0"/>
              <a:t>Hides an HTML element with an id of “answer” by fading it out. The default duration is 400 </a:t>
            </a:r>
            <a:r>
              <a:rPr lang="en-US" dirty="0" err="1" smtClean="0"/>
              <a:t>ms.</a:t>
            </a:r>
            <a:endParaRPr lang="en-US" dirty="0"/>
          </a:p>
        </p:txBody>
      </p:sp>
      <p:cxnSp>
        <p:nvCxnSpPr>
          <p:cNvPr id="8" name="Straight Arrow Connector 7"/>
          <p:cNvCxnSpPr/>
          <p:nvPr/>
        </p:nvCxnSpPr>
        <p:spPr>
          <a:xfrm flipH="1">
            <a:off x="4038600" y="1374880"/>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2000" y="2134290"/>
            <a:ext cx="324204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fadeOut</a:t>
            </a:r>
            <a:r>
              <a:rPr lang="en-US" dirty="0" smtClean="0">
                <a:solidFill>
                  <a:schemeClr val="bg1"/>
                </a:solidFill>
                <a:latin typeface="Arial" panose="020B0604020202020204" pitchFamily="34" charset="0"/>
                <a:cs typeface="Arial" panose="020B0604020202020204" pitchFamily="34" charset="0"/>
              </a:rPr>
              <a:t>(“slow”);</a:t>
            </a:r>
            <a:endParaRPr lang="en-US" dirty="0">
              <a:solidFill>
                <a:schemeClr val="bg1"/>
              </a:solidFill>
              <a:latin typeface="Arial" panose="020B0604020202020204" pitchFamily="34" charset="0"/>
            </a:endParaRPr>
          </a:p>
        </p:txBody>
      </p:sp>
      <p:sp>
        <p:nvSpPr>
          <p:cNvPr id="17" name="TextBox 16"/>
          <p:cNvSpPr txBox="1"/>
          <p:nvPr/>
        </p:nvSpPr>
        <p:spPr>
          <a:xfrm>
            <a:off x="990600" y="3034106"/>
            <a:ext cx="292691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fadeIn</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18" name="TextBox 17"/>
          <p:cNvSpPr txBox="1"/>
          <p:nvPr/>
        </p:nvSpPr>
        <p:spPr>
          <a:xfrm>
            <a:off x="685800" y="3892379"/>
            <a:ext cx="3245924"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fadeIn</a:t>
            </a:r>
            <a:r>
              <a:rPr lang="en-US" dirty="0" smtClean="0">
                <a:solidFill>
                  <a:schemeClr val="bg1"/>
                </a:solidFill>
                <a:latin typeface="Arial" panose="020B0604020202020204" pitchFamily="34" charset="0"/>
                <a:cs typeface="Arial" panose="020B0604020202020204" pitchFamily="34" charset="0"/>
              </a:rPr>
              <a:t>(500);</a:t>
            </a:r>
            <a:endParaRPr lang="en-US" dirty="0">
              <a:solidFill>
                <a:schemeClr val="bg1"/>
              </a:solidFill>
              <a:latin typeface="Arial" panose="020B0604020202020204" pitchFamily="34" charset="0"/>
            </a:endParaRPr>
          </a:p>
        </p:txBody>
      </p:sp>
      <p:sp>
        <p:nvSpPr>
          <p:cNvPr id="19" name="TextBox 18"/>
          <p:cNvSpPr txBox="1"/>
          <p:nvPr/>
        </p:nvSpPr>
        <p:spPr>
          <a:xfrm>
            <a:off x="990600" y="4782748"/>
            <a:ext cx="294629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fadeToggle</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20" name="TextBox 19"/>
          <p:cNvSpPr txBox="1"/>
          <p:nvPr/>
        </p:nvSpPr>
        <p:spPr>
          <a:xfrm>
            <a:off x="685800" y="5696771"/>
            <a:ext cx="3470649"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$(“#answer”).</a:t>
            </a:r>
            <a:r>
              <a:rPr lang="en-US" dirty="0" err="1" smtClean="0">
                <a:solidFill>
                  <a:schemeClr val="bg1"/>
                </a:solidFill>
                <a:latin typeface="Arial" panose="020B0604020202020204" pitchFamily="34" charset="0"/>
                <a:cs typeface="Arial" panose="020B0604020202020204" pitchFamily="34" charset="0"/>
              </a:rPr>
              <a:t>fadeToggle</a:t>
            </a:r>
            <a:r>
              <a:rPr lang="en-US" dirty="0" smtClean="0">
                <a:solidFill>
                  <a:schemeClr val="bg1"/>
                </a:solidFill>
                <a:latin typeface="Arial" panose="020B0604020202020204" pitchFamily="34" charset="0"/>
                <a:cs typeface="Arial" panose="020B0604020202020204" pitchFamily="34" charset="0"/>
              </a:rPr>
              <a:t>(“fast”);</a:t>
            </a:r>
            <a:endParaRPr lang="en-US" dirty="0">
              <a:solidFill>
                <a:schemeClr val="bg1"/>
              </a:solidFill>
              <a:latin typeface="Arial" panose="020B0604020202020204" pitchFamily="34" charset="0"/>
            </a:endParaRPr>
          </a:p>
        </p:txBody>
      </p:sp>
      <p:sp>
        <p:nvSpPr>
          <p:cNvPr id="21" name="TextBox 20"/>
          <p:cNvSpPr txBox="1"/>
          <p:nvPr/>
        </p:nvSpPr>
        <p:spPr>
          <a:xfrm>
            <a:off x="5499636" y="1990881"/>
            <a:ext cx="3339564" cy="923330"/>
          </a:xfrm>
          <a:prstGeom prst="rect">
            <a:avLst/>
          </a:prstGeom>
          <a:noFill/>
        </p:spPr>
        <p:txBody>
          <a:bodyPr wrap="square" rtlCol="0">
            <a:spAutoFit/>
          </a:bodyPr>
          <a:lstStyle/>
          <a:p>
            <a:r>
              <a:rPr lang="en-US" dirty="0" smtClean="0"/>
              <a:t>Hides an HTML element with an id of “answer” by fading it out using a slow duration (600 </a:t>
            </a:r>
            <a:r>
              <a:rPr lang="en-US" dirty="0" err="1" smtClean="0"/>
              <a:t>ms</a:t>
            </a:r>
            <a:r>
              <a:rPr lang="en-US" dirty="0" smtClean="0"/>
              <a:t>).</a:t>
            </a:r>
            <a:endParaRPr lang="en-US" dirty="0"/>
          </a:p>
        </p:txBody>
      </p:sp>
      <p:cxnSp>
        <p:nvCxnSpPr>
          <p:cNvPr id="22" name="Straight Arrow Connector 21"/>
          <p:cNvCxnSpPr/>
          <p:nvPr/>
        </p:nvCxnSpPr>
        <p:spPr>
          <a:xfrm flipH="1">
            <a:off x="4151283" y="229492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36769" y="2914211"/>
            <a:ext cx="3339564" cy="923330"/>
          </a:xfrm>
          <a:prstGeom prst="rect">
            <a:avLst/>
          </a:prstGeom>
          <a:noFill/>
        </p:spPr>
        <p:txBody>
          <a:bodyPr wrap="square" rtlCol="0">
            <a:spAutoFit/>
          </a:bodyPr>
          <a:lstStyle/>
          <a:p>
            <a:r>
              <a:rPr lang="en-US" dirty="0" smtClean="0"/>
              <a:t>Shows an HTML element with an id of “answer” by fading it in. The default duration is 400 </a:t>
            </a:r>
            <a:r>
              <a:rPr lang="en-US" dirty="0" err="1" smtClean="0"/>
              <a:t>ms.</a:t>
            </a:r>
            <a:endParaRPr lang="en-US" dirty="0"/>
          </a:p>
        </p:txBody>
      </p:sp>
      <p:cxnSp>
        <p:nvCxnSpPr>
          <p:cNvPr id="24" name="Straight Arrow Connector 23"/>
          <p:cNvCxnSpPr/>
          <p:nvPr/>
        </p:nvCxnSpPr>
        <p:spPr>
          <a:xfrm flipH="1">
            <a:off x="4176793" y="3247636"/>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36448" y="3827606"/>
            <a:ext cx="3339564" cy="923330"/>
          </a:xfrm>
          <a:prstGeom prst="rect">
            <a:avLst/>
          </a:prstGeom>
          <a:noFill/>
        </p:spPr>
        <p:txBody>
          <a:bodyPr wrap="square" rtlCol="0">
            <a:spAutoFit/>
          </a:bodyPr>
          <a:lstStyle/>
          <a:p>
            <a:r>
              <a:rPr lang="en-US" dirty="0" smtClean="0"/>
              <a:t>Shows an HTML element with an id of “answer” by fading it in using a 500 </a:t>
            </a:r>
            <a:r>
              <a:rPr lang="en-US" dirty="0" err="1" smtClean="0"/>
              <a:t>ms</a:t>
            </a:r>
            <a:r>
              <a:rPr lang="en-US" dirty="0" smtClean="0"/>
              <a:t> duration.</a:t>
            </a:r>
            <a:endParaRPr lang="en-US" dirty="0"/>
          </a:p>
        </p:txBody>
      </p:sp>
      <p:cxnSp>
        <p:nvCxnSpPr>
          <p:cNvPr id="26" name="Straight Arrow Connector 25"/>
          <p:cNvCxnSpPr/>
          <p:nvPr/>
        </p:nvCxnSpPr>
        <p:spPr>
          <a:xfrm flipH="1">
            <a:off x="4189063" y="407704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62600" y="4782748"/>
            <a:ext cx="3339564" cy="923330"/>
          </a:xfrm>
          <a:prstGeom prst="rect">
            <a:avLst/>
          </a:prstGeom>
          <a:noFill/>
        </p:spPr>
        <p:txBody>
          <a:bodyPr wrap="square" rtlCol="0">
            <a:spAutoFit/>
          </a:bodyPr>
          <a:lstStyle/>
          <a:p>
            <a:r>
              <a:rPr lang="en-US" dirty="0" smtClean="0"/>
              <a:t>Fade Toggles an HTML element with an id of “answer”. The default duration is 400 </a:t>
            </a:r>
            <a:r>
              <a:rPr lang="en-US" dirty="0" err="1" smtClean="0"/>
              <a:t>ms.</a:t>
            </a:r>
            <a:endParaRPr lang="en-US" dirty="0"/>
          </a:p>
        </p:txBody>
      </p:sp>
      <p:cxnSp>
        <p:nvCxnSpPr>
          <p:cNvPr id="28" name="Straight Arrow Connector 27"/>
          <p:cNvCxnSpPr/>
          <p:nvPr/>
        </p:nvCxnSpPr>
        <p:spPr>
          <a:xfrm flipH="1">
            <a:off x="4189063" y="501111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62600" y="5694851"/>
            <a:ext cx="3339564" cy="923330"/>
          </a:xfrm>
          <a:prstGeom prst="rect">
            <a:avLst/>
          </a:prstGeom>
          <a:noFill/>
        </p:spPr>
        <p:txBody>
          <a:bodyPr wrap="square" rtlCol="0">
            <a:spAutoFit/>
          </a:bodyPr>
          <a:lstStyle/>
          <a:p>
            <a:r>
              <a:rPr lang="en-US" dirty="0" smtClean="0"/>
              <a:t>Fade Toggles an HTML element with an id of “answer” using a fast duration (200 </a:t>
            </a:r>
            <a:r>
              <a:rPr lang="en-US" dirty="0" err="1" smtClean="0"/>
              <a:t>ms</a:t>
            </a:r>
            <a:r>
              <a:rPr lang="en-US" dirty="0" smtClean="0"/>
              <a:t>).</a:t>
            </a:r>
            <a:endParaRPr lang="en-US" dirty="0"/>
          </a:p>
        </p:txBody>
      </p:sp>
      <p:cxnSp>
        <p:nvCxnSpPr>
          <p:cNvPr id="30" name="Straight Arrow Connector 29"/>
          <p:cNvCxnSpPr/>
          <p:nvPr/>
        </p:nvCxnSpPr>
        <p:spPr>
          <a:xfrm flipH="1">
            <a:off x="4267200" y="5886955"/>
            <a:ext cx="1295400" cy="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0787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Functions</a:t>
            </a:r>
            <a:endParaRPr lang="en-US" dirty="0"/>
          </a:p>
        </p:txBody>
      </p:sp>
      <p:sp>
        <p:nvSpPr>
          <p:cNvPr id="3" name="Text Placeholder 2"/>
          <p:cNvSpPr>
            <a:spLocks noGrp="1"/>
          </p:cNvSpPr>
          <p:nvPr>
            <p:ph type="body" sz="quarter" idx="10"/>
          </p:nvPr>
        </p:nvSpPr>
        <p:spPr>
          <a:xfrm>
            <a:off x="379708" y="1981200"/>
            <a:ext cx="8382000" cy="2856167"/>
          </a:xfrm>
        </p:spPr>
        <p:txBody>
          <a:bodyPr/>
          <a:lstStyle/>
          <a:p>
            <a:r>
              <a:rPr lang="en-US" dirty="0" smtClean="0"/>
              <a:t>Many jQuery methods provide the ability to use Callback Functions.</a:t>
            </a:r>
          </a:p>
          <a:p>
            <a:r>
              <a:rPr lang="en-US" dirty="0" smtClean="0"/>
              <a:t>The optional 2</a:t>
            </a:r>
            <a:r>
              <a:rPr lang="en-US" baseline="30000" dirty="0" smtClean="0"/>
              <a:t>nd</a:t>
            </a:r>
            <a:r>
              <a:rPr lang="en-US" dirty="0" smtClean="0"/>
              <a:t> argument to the basic animation methods is a Callback function.</a:t>
            </a:r>
          </a:p>
          <a:p>
            <a:r>
              <a:rPr lang="en-US" dirty="0" smtClean="0"/>
              <a:t>A Callback Function will execute after the animation is complete.</a:t>
            </a:r>
            <a:endParaRPr lang="en-US" dirty="0"/>
          </a:p>
        </p:txBody>
      </p:sp>
    </p:spTree>
    <p:extLst>
      <p:ext uri="{BB962C8B-B14F-4D97-AF65-F5344CB8AC3E}">
        <p14:creationId xmlns:p14="http://schemas.microsoft.com/office/powerpoint/2010/main" val="2618667773"/>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jQuery Chapter 3">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jQuery Chapter 3" id="{5D17C61B-A66A-4C16-9FDF-28753A57AE29}" vid="{27A1336F-BF1D-4D3C-8ECA-BEAB7D7F6ABC}"/>
    </a:ext>
  </a:extLst>
</a:theme>
</file>

<file path=ppt/theme/theme4.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3767</TotalTime>
  <Words>1833</Words>
  <Application>Microsoft Office PowerPoint</Application>
  <PresentationFormat>On-screen Show (4:3)</PresentationFormat>
  <Paragraphs>163</Paragraphs>
  <Slides>20</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Arial</vt:lpstr>
      <vt:lpstr>Calibri</vt:lpstr>
      <vt:lpstr>Courier New</vt:lpstr>
      <vt:lpstr>Wingdings</vt:lpstr>
      <vt:lpstr>Blue Segoe 4-3 template-template_April-17-2007</vt:lpstr>
      <vt:lpstr>White with Courier font for code slides</vt:lpstr>
      <vt:lpstr>jQuery Chapter 3</vt:lpstr>
      <vt:lpstr>1_White with Courier font for code slides</vt:lpstr>
      <vt:lpstr>jQuery Chapter 6  </vt:lpstr>
      <vt:lpstr>Animating with jQuery</vt:lpstr>
      <vt:lpstr>show(), hide() and toggle() Methods</vt:lpstr>
      <vt:lpstr>Examples</vt:lpstr>
      <vt:lpstr>slideDown(), slideUp() and slideToggle() Methods</vt:lpstr>
      <vt:lpstr>Examples</vt:lpstr>
      <vt:lpstr>fadeIn(), fadeOut() and fadeToggle() Methods</vt:lpstr>
      <vt:lpstr>Examples</vt:lpstr>
      <vt:lpstr>Callback Functions</vt:lpstr>
      <vt:lpstr>Callback Function Example</vt:lpstr>
      <vt:lpstr>animate() Method</vt:lpstr>
      <vt:lpstr>animate() Method Form 1</vt:lpstr>
      <vt:lpstr>Example</vt:lpstr>
      <vt:lpstr>animate() Method Form 2</vt:lpstr>
      <vt:lpstr>animate Method Form 2 </vt:lpstr>
      <vt:lpstr>stop() Method</vt:lpstr>
      <vt:lpstr>Examples</vt:lpstr>
      <vt:lpstr>hover() and stop() Example</vt:lpstr>
      <vt:lpstr>Example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p:lastModifiedBy>
  <cp:revision>140</cp:revision>
  <dcterms:created xsi:type="dcterms:W3CDTF">2014-10-30T15:09:55Z</dcterms:created>
  <dcterms:modified xsi:type="dcterms:W3CDTF">2015-04-06T20:08:12Z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