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 id="2147483689" r:id="rId5"/>
  </p:sldMasterIdLst>
  <p:notesMasterIdLst>
    <p:notesMasterId r:id="rId35"/>
  </p:notesMasterIdLst>
  <p:sldIdLst>
    <p:sldId id="315" r:id="rId6"/>
    <p:sldId id="297" r:id="rId7"/>
    <p:sldId id="363" r:id="rId8"/>
    <p:sldId id="364" r:id="rId9"/>
    <p:sldId id="366" r:id="rId10"/>
    <p:sldId id="362" r:id="rId11"/>
    <p:sldId id="367" r:id="rId12"/>
    <p:sldId id="368" r:id="rId13"/>
    <p:sldId id="371" r:id="rId14"/>
    <p:sldId id="372" r:id="rId15"/>
    <p:sldId id="373" r:id="rId16"/>
    <p:sldId id="374" r:id="rId17"/>
    <p:sldId id="375" r:id="rId18"/>
    <p:sldId id="376" r:id="rId19"/>
    <p:sldId id="369" r:id="rId20"/>
    <p:sldId id="370" r:id="rId21"/>
    <p:sldId id="377" r:id="rId22"/>
    <p:sldId id="378" r:id="rId23"/>
    <p:sldId id="379" r:id="rId24"/>
    <p:sldId id="380" r:id="rId25"/>
    <p:sldId id="381" r:id="rId26"/>
    <p:sldId id="383" r:id="rId27"/>
    <p:sldId id="382" r:id="rId28"/>
    <p:sldId id="384" r:id="rId29"/>
    <p:sldId id="385" r:id="rId30"/>
    <p:sldId id="387" r:id="rId31"/>
    <p:sldId id="389" r:id="rId32"/>
    <p:sldId id="390" r:id="rId33"/>
    <p:sldId id="26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p:cViewPr varScale="1">
        <p:scale>
          <a:sx n="99" d="100"/>
          <a:sy n="99" d="100"/>
        </p:scale>
        <p:origin x="78" y="2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4.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F24081-B9A8-4BE5-94B6-9A3F9B4E5E91}" type="datetimeFigureOut">
              <a:rPr lang="en-US" smtClean="0"/>
              <a:t>11/30/2016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78DEC9-7375-456F-9BFC-C587E183B041}" type="slidenum">
              <a:rPr lang="en-US" smtClean="0"/>
              <a:t>‹#›</a:t>
            </a:fld>
            <a:endParaRPr lang="en-US"/>
          </a:p>
        </p:txBody>
      </p:sp>
    </p:spTree>
    <p:extLst>
      <p:ext uri="{BB962C8B-B14F-4D97-AF65-F5344CB8AC3E}">
        <p14:creationId xmlns:p14="http://schemas.microsoft.com/office/powerpoint/2010/main" val="59072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11/30/2016 12:17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969375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0"/>
            <a:ext cx="4984749"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730249" y="4648200"/>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112" y="609600"/>
            <a:ext cx="1924050" cy="2381250"/>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0"/>
            <a:ext cx="4984749"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648200"/>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8112" y="609600"/>
            <a:ext cx="1924050" cy="2381250"/>
          </a:xfrm>
          <a:prstGeom prst="rect">
            <a:avLst/>
          </a:prstGeom>
        </p:spPr>
      </p:pic>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112" y="609600"/>
            <a:ext cx="1924050" cy="2381250"/>
          </a:xfrm>
          <a:prstGeom prst="rect">
            <a:avLst/>
          </a:prstGeom>
        </p:spPr>
      </p:pic>
    </p:spTree>
    <p:extLst>
      <p:ext uri="{BB962C8B-B14F-4D97-AF65-F5344CB8AC3E}">
        <p14:creationId xmlns:p14="http://schemas.microsoft.com/office/powerpoint/2010/main" val="10207537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42001581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182095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831853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84150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02341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499645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25229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09061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201327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27150484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140806042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50296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4.xml"/><Relationship Id="rId1" Type="http://schemas.openxmlformats.org/officeDocument/2006/relationships/slideLayout" Target="../slideLayouts/slideLayout26.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3542371"/>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1259135"/>
      </p:ext>
    </p:extLst>
  </p:cSld>
  <p:clrMap bg1="lt1" tx1="dk1" bg2="lt2" tx2="dk2" accent1="accent1" accent2="accent2" accent3="accent3" accent4="accent4" accent5="accent5" accent6="accent6" hlink="hlink" folHlink="folHlink"/>
  <p:sldLayoutIdLst>
    <p:sldLayoutId id="2147483690"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1"/>
            <a:ext cx="4984749" cy="990600"/>
          </a:xfrm>
        </p:spPr>
        <p:txBody>
          <a:bodyPr/>
          <a:lstStyle/>
          <a:p>
            <a:r>
              <a:rPr lang="en-US" dirty="0" smtClean="0"/>
              <a:t>jQuery </a:t>
            </a:r>
            <a:r>
              <a:rPr lang="en-US" smtClean="0"/>
              <a:t>Chapter 8</a:t>
            </a:r>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Trident Technical College</a:t>
            </a:r>
          </a:p>
          <a:p>
            <a:r>
              <a:rPr lang="en-US" dirty="0" smtClean="0"/>
              <a:t>CPT 238</a:t>
            </a:r>
          </a:p>
        </p:txBody>
      </p:sp>
      <p:sp>
        <p:nvSpPr>
          <p:cNvPr id="4" name="Title 1"/>
          <p:cNvSpPr txBox="1">
            <a:spLocks/>
          </p:cNvSpPr>
          <p:nvPr/>
        </p:nvSpPr>
        <p:spPr>
          <a:xfrm>
            <a:off x="838200" y="3048000"/>
            <a:ext cx="5257800" cy="990600"/>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r>
              <a:rPr lang="en-US" sz="4000" dirty="0" smtClean="0"/>
              <a:t>The DOM and Forms</a:t>
            </a:r>
            <a:endParaRPr lang="en-US" sz="4000" dirty="0"/>
          </a:p>
        </p:txBody>
      </p:sp>
    </p:spTree>
    <p:extLst>
      <p:ext uri="{BB962C8B-B14F-4D97-AF65-F5344CB8AC3E}">
        <p14:creationId xmlns:p14="http://schemas.microsoft.com/office/powerpoint/2010/main" val="17576578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839200" cy="664797"/>
          </a:xfrm>
        </p:spPr>
        <p:txBody>
          <a:bodyPr/>
          <a:lstStyle/>
          <a:p>
            <a:r>
              <a:rPr lang="en-US" dirty="0" smtClean="0"/>
              <a:t>Example of focus() Method</a:t>
            </a:r>
            <a:endParaRPr lang="en-US" dirty="0"/>
          </a:p>
        </p:txBody>
      </p:sp>
      <p:sp>
        <p:nvSpPr>
          <p:cNvPr id="5" name="TextBox 4"/>
          <p:cNvSpPr txBox="1"/>
          <p:nvPr/>
        </p:nvSpPr>
        <p:spPr>
          <a:xfrm>
            <a:off x="304800" y="1371600"/>
            <a:ext cx="4648200" cy="1200329"/>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&lt;label for </a:t>
            </a:r>
            <a:r>
              <a:rPr lang="en-US" dirty="0" smtClean="0">
                <a:solidFill>
                  <a:schemeClr val="bg1"/>
                </a:solidFill>
                <a:latin typeface="Arial" panose="020B0604020202020204" pitchFamily="34" charset="0"/>
                <a:cs typeface="Arial" panose="020B0604020202020204" pitchFamily="34" charset="0"/>
              </a:rPr>
              <a:t>= "state"&gt;</a:t>
            </a:r>
            <a:r>
              <a:rPr lang="en-US" dirty="0" smtClean="0">
                <a:solidFill>
                  <a:schemeClr val="bg1"/>
                </a:solidFill>
                <a:latin typeface="Arial" panose="020B0604020202020204" pitchFamily="34" charset="0"/>
                <a:cs typeface="Arial" panose="020B0604020202020204" pitchFamily="34" charset="0"/>
              </a:rPr>
              <a:t>State&lt;/label&gt;</a:t>
            </a:r>
          </a:p>
          <a:p>
            <a:r>
              <a:rPr lang="en-US" dirty="0" smtClean="0">
                <a:solidFill>
                  <a:schemeClr val="bg1"/>
                </a:solidFill>
                <a:latin typeface="Arial" panose="020B0604020202020204" pitchFamily="34" charset="0"/>
                <a:cs typeface="Arial" panose="020B0604020202020204" pitchFamily="34" charset="0"/>
              </a:rPr>
              <a:t>	&lt;input type</a:t>
            </a:r>
            <a:r>
              <a:rPr lang="en-US" dirty="0" smtClean="0">
                <a:solidFill>
                  <a:schemeClr val="bg1"/>
                </a:solidFill>
                <a:latin typeface="Arial" panose="020B0604020202020204" pitchFamily="34" charset="0"/>
                <a:cs typeface="Arial" panose="020B0604020202020204" pitchFamily="34" charset="0"/>
              </a:rPr>
              <a:t>="text" </a:t>
            </a:r>
            <a:r>
              <a:rPr lang="en-US" dirty="0" smtClean="0">
                <a:solidFill>
                  <a:schemeClr val="bg1"/>
                </a:solidFill>
                <a:latin typeface="Arial" panose="020B0604020202020204" pitchFamily="34" charset="0"/>
                <a:cs typeface="Arial" panose="020B0604020202020204" pitchFamily="34" charset="0"/>
              </a:rPr>
              <a:t>id</a:t>
            </a:r>
            <a:r>
              <a:rPr lang="en-US" dirty="0" smtClean="0">
                <a:solidFill>
                  <a:schemeClr val="bg1"/>
                </a:solidFill>
                <a:latin typeface="Arial" panose="020B0604020202020204" pitchFamily="34" charset="0"/>
                <a:cs typeface="Arial" panose="020B0604020202020204" pitchFamily="34" charset="0"/>
              </a:rPr>
              <a:t>="state"&gt;</a:t>
            </a:r>
            <a:endParaRPr lang="en-US" dirty="0" smtClean="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	&lt;span id</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stateHint</a:t>
            </a:r>
            <a:r>
              <a:rPr lang="en-US" dirty="0" smtClean="0">
                <a:solidFill>
                  <a:schemeClr val="bg1"/>
                </a:solidFill>
                <a:latin typeface="Arial" panose="020B0604020202020204" pitchFamily="34" charset="0"/>
                <a:cs typeface="Arial" panose="020B0604020202020204" pitchFamily="34" charset="0"/>
              </a:rPr>
              <a:t>"&gt;&lt;/</a:t>
            </a:r>
            <a:r>
              <a:rPr lang="en-US" dirty="0" smtClean="0">
                <a:solidFill>
                  <a:schemeClr val="bg1"/>
                </a:solidFill>
                <a:latin typeface="Arial" panose="020B0604020202020204" pitchFamily="34" charset="0"/>
                <a:cs typeface="Arial" panose="020B0604020202020204" pitchFamily="34" charset="0"/>
              </a:rPr>
              <a:t>span&gt;</a:t>
            </a:r>
          </a:p>
          <a:p>
            <a:endParaRPr lang="en-US" dirty="0" smtClean="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6863488" y="1844354"/>
            <a:ext cx="1600200" cy="646331"/>
          </a:xfrm>
          <a:prstGeom prst="rect">
            <a:avLst/>
          </a:prstGeom>
          <a:noFill/>
        </p:spPr>
        <p:txBody>
          <a:bodyPr wrap="square" rtlCol="0">
            <a:spAutoFit/>
          </a:bodyPr>
          <a:lstStyle/>
          <a:p>
            <a:r>
              <a:rPr lang="en-US" dirty="0" smtClean="0"/>
              <a:t>HTML code for elements</a:t>
            </a:r>
            <a:endParaRPr lang="en-US" dirty="0"/>
          </a:p>
        </p:txBody>
      </p:sp>
      <p:cxnSp>
        <p:nvCxnSpPr>
          <p:cNvPr id="8" name="Straight Arrow Connector 7"/>
          <p:cNvCxnSpPr/>
          <p:nvPr/>
        </p:nvCxnSpPr>
        <p:spPr>
          <a:xfrm flipH="1">
            <a:off x="5257800" y="2057400"/>
            <a:ext cx="1300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4588" y="3219815"/>
            <a:ext cx="7772400" cy="1477328"/>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$("#state").</a:t>
            </a:r>
            <a:r>
              <a:rPr lang="en-US" dirty="0" smtClean="0">
                <a:solidFill>
                  <a:schemeClr val="bg1"/>
                </a:solidFill>
                <a:latin typeface="Arial" panose="020B0604020202020204" pitchFamily="34" charset="0"/>
                <a:cs typeface="Arial" panose="020B0604020202020204" pitchFamily="34" charset="0"/>
              </a:rPr>
              <a:t>focus(function(){</a:t>
            </a:r>
          </a:p>
          <a:p>
            <a:r>
              <a:rPr lang="en-US" dirty="0" smtClean="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stateHint</a:t>
            </a:r>
            <a:r>
              <a:rPr lang="en-US" dirty="0" smtClean="0">
                <a:solidFill>
                  <a:schemeClr val="bg1"/>
                </a:solidFill>
                <a:latin typeface="Arial" panose="020B0604020202020204" pitchFamily="34" charset="0"/>
                <a:cs typeface="Arial" panose="020B0604020202020204" pitchFamily="34" charset="0"/>
              </a:rPr>
              <a:t>").</a:t>
            </a:r>
            <a:r>
              <a:rPr lang="en-US" dirty="0" smtClean="0">
                <a:solidFill>
                  <a:schemeClr val="bg1"/>
                </a:solidFill>
                <a:latin typeface="Arial" panose="020B0604020202020204" pitchFamily="34" charset="0"/>
                <a:cs typeface="Arial" panose="020B0604020202020204" pitchFamily="34" charset="0"/>
              </a:rPr>
              <a:t>append</a:t>
            </a:r>
            <a:r>
              <a:rPr lang="en-US" dirty="0" smtClean="0">
                <a:solidFill>
                  <a:schemeClr val="bg1"/>
                </a:solidFill>
                <a:latin typeface="Arial" panose="020B0604020202020204" pitchFamily="34" charset="0"/>
                <a:cs typeface="Arial" panose="020B0604020202020204" pitchFamily="34" charset="0"/>
              </a:rPr>
              <a:t>("Use </a:t>
            </a:r>
            <a:r>
              <a:rPr lang="en-US" dirty="0" smtClean="0">
                <a:solidFill>
                  <a:schemeClr val="bg1"/>
                </a:solidFill>
                <a:latin typeface="Arial" panose="020B0604020202020204" pitchFamily="34" charset="0"/>
                <a:cs typeface="Arial" panose="020B0604020202020204" pitchFamily="34" charset="0"/>
              </a:rPr>
              <a:t>the two-letter abbreviation</a:t>
            </a:r>
            <a:r>
              <a:rPr lang="en-US" dirty="0" smtClean="0">
                <a:solidFill>
                  <a:schemeClr val="bg1"/>
                </a:solidFill>
                <a:latin typeface="Arial" panose="020B0604020202020204" pitchFamily="34" charset="0"/>
                <a:cs typeface="Arial" panose="020B0604020202020204" pitchFamily="34" charset="0"/>
              </a:rPr>
              <a:t>!");</a:t>
            </a:r>
            <a:r>
              <a:rPr lang="en-US" dirty="0" smtClean="0">
                <a:solidFill>
                  <a:schemeClr val="bg1"/>
                </a:solidFill>
                <a:latin typeface="Arial" panose="020B0604020202020204" pitchFamily="34" charset="0"/>
                <a:cs typeface="Arial" panose="020B0604020202020204" pitchFamily="34" charset="0"/>
              </a:rPr>
              <a:t>	</a:t>
            </a:r>
          </a:p>
          <a:p>
            <a:r>
              <a:rPr lang="en-US" dirty="0" smtClean="0">
                <a:solidFill>
                  <a:schemeClr val="bg1"/>
                </a:solidFill>
                <a:latin typeface="Arial" panose="020B0604020202020204" pitchFamily="34" charset="0"/>
              </a:rPr>
              <a:t>}).blur(function(){</a:t>
            </a:r>
          </a:p>
          <a:p>
            <a:r>
              <a:rPr lang="en-US" dirty="0" smtClean="0">
                <a:solidFill>
                  <a:schemeClr val="bg1"/>
                </a:solidFill>
                <a:latin typeface="Arial" panose="020B0604020202020204" pitchFamily="34" charset="0"/>
              </a:rPr>
              <a:t>	</a:t>
            </a:r>
            <a:r>
              <a:rPr lang="en-US" dirty="0" smtClean="0">
                <a:solidFill>
                  <a:schemeClr val="bg1"/>
                </a:solidFill>
                <a:latin typeface="Arial" panose="020B0604020202020204" pitchFamily="34" charset="0"/>
              </a:rPr>
              <a:t>$("#</a:t>
            </a:r>
            <a:r>
              <a:rPr lang="en-US" dirty="0" err="1" smtClean="0">
                <a:solidFill>
                  <a:schemeClr val="bg1"/>
                </a:solidFill>
                <a:latin typeface="Arial" panose="020B0604020202020204" pitchFamily="34" charset="0"/>
              </a:rPr>
              <a:t>stateHint</a:t>
            </a:r>
            <a:r>
              <a:rPr lang="en-US" dirty="0" smtClean="0">
                <a:solidFill>
                  <a:schemeClr val="bg1"/>
                </a:solidFill>
                <a:latin typeface="Arial" panose="020B0604020202020204" pitchFamily="34" charset="0"/>
              </a:rPr>
              <a:t>").</a:t>
            </a:r>
            <a:r>
              <a:rPr lang="en-US" dirty="0" smtClean="0">
                <a:solidFill>
                  <a:schemeClr val="bg1"/>
                </a:solidFill>
                <a:latin typeface="Arial" panose="020B0604020202020204" pitchFamily="34" charset="0"/>
              </a:rPr>
              <a:t>empty();</a:t>
            </a:r>
            <a:endParaRPr lang="en-US" dirty="0">
              <a:solidFill>
                <a:schemeClr val="bg1"/>
              </a:solidFill>
              <a:latin typeface="Arial" panose="020B0604020202020204" pitchFamily="34" charset="0"/>
            </a:endParaRPr>
          </a:p>
          <a:p>
            <a:r>
              <a:rPr lang="en-US" dirty="0" smtClean="0">
                <a:solidFill>
                  <a:schemeClr val="bg1"/>
                </a:solidFill>
                <a:latin typeface="Arial" panose="020B0604020202020204" pitchFamily="34" charset="0"/>
              </a:rPr>
              <a:t>});</a:t>
            </a:r>
            <a:endParaRPr lang="en-US" dirty="0">
              <a:solidFill>
                <a:schemeClr val="bg1"/>
              </a:solidFill>
              <a:latin typeface="Arial" panose="020B0604020202020204" pitchFamily="34" charset="0"/>
            </a:endParaRPr>
          </a:p>
        </p:txBody>
      </p:sp>
      <p:sp>
        <p:nvSpPr>
          <p:cNvPr id="13" name="TextBox 12"/>
          <p:cNvSpPr txBox="1"/>
          <p:nvPr/>
        </p:nvSpPr>
        <p:spPr>
          <a:xfrm>
            <a:off x="1600200" y="5257800"/>
            <a:ext cx="4881644" cy="1477328"/>
          </a:xfrm>
          <a:prstGeom prst="rect">
            <a:avLst/>
          </a:prstGeom>
          <a:noFill/>
        </p:spPr>
        <p:txBody>
          <a:bodyPr wrap="square" rtlCol="0">
            <a:spAutoFit/>
          </a:bodyPr>
          <a:lstStyle/>
          <a:p>
            <a:r>
              <a:rPr lang="en-US" dirty="0" smtClean="0"/>
              <a:t>When focus is given to the input element with an id of </a:t>
            </a:r>
            <a:r>
              <a:rPr lang="en-US" dirty="0" smtClean="0"/>
              <a:t>"state", </a:t>
            </a:r>
            <a:r>
              <a:rPr lang="en-US" dirty="0" smtClean="0"/>
              <a:t>the hint message will be appended to the span element with an id of </a:t>
            </a:r>
            <a:r>
              <a:rPr lang="en-US" dirty="0" smtClean="0"/>
              <a:t>"</a:t>
            </a:r>
            <a:r>
              <a:rPr lang="en-US" dirty="0" err="1" smtClean="0"/>
              <a:t>stateHint</a:t>
            </a:r>
            <a:r>
              <a:rPr lang="en-US" dirty="0" smtClean="0"/>
              <a:t>". </a:t>
            </a:r>
            <a:r>
              <a:rPr lang="en-US" dirty="0" smtClean="0"/>
              <a:t>When focus is removed, the span element will be cleared.</a:t>
            </a:r>
            <a:endParaRPr lang="en-US" dirty="0"/>
          </a:p>
        </p:txBody>
      </p:sp>
      <p:cxnSp>
        <p:nvCxnSpPr>
          <p:cNvPr id="14" name="Straight Arrow Connector 13"/>
          <p:cNvCxnSpPr/>
          <p:nvPr/>
        </p:nvCxnSpPr>
        <p:spPr>
          <a:xfrm flipH="1" flipV="1">
            <a:off x="3733800" y="4868957"/>
            <a:ext cx="5488"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8175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method</a:t>
            </a:r>
            <a:endParaRPr lang="en-US" dirty="0"/>
          </a:p>
        </p:txBody>
      </p:sp>
      <p:sp>
        <p:nvSpPr>
          <p:cNvPr id="3" name="Text Placeholder 2"/>
          <p:cNvSpPr>
            <a:spLocks noGrp="1"/>
          </p:cNvSpPr>
          <p:nvPr>
            <p:ph type="body" sz="quarter" idx="10"/>
          </p:nvPr>
        </p:nvSpPr>
        <p:spPr>
          <a:xfrm>
            <a:off x="381000" y="1905000"/>
            <a:ext cx="8382000" cy="2412968"/>
          </a:xfrm>
        </p:spPr>
        <p:txBody>
          <a:bodyPr/>
          <a:lstStyle/>
          <a:p>
            <a:r>
              <a:rPr lang="en-US" dirty="0" smtClean="0"/>
              <a:t>The change event occurs when the value of an element is changed.</a:t>
            </a:r>
          </a:p>
          <a:p>
            <a:endParaRPr lang="en-US" dirty="0" smtClean="0"/>
          </a:p>
          <a:p>
            <a:r>
              <a:rPr lang="en-US" dirty="0" smtClean="0"/>
              <a:t>It is frequently used to give feedback to the user or to modify other page elements.</a:t>
            </a:r>
            <a:endParaRPr lang="en-US" dirty="0"/>
          </a:p>
        </p:txBody>
      </p:sp>
    </p:spTree>
    <p:extLst>
      <p:ext uri="{BB962C8B-B14F-4D97-AF65-F5344CB8AC3E}">
        <p14:creationId xmlns:p14="http://schemas.microsoft.com/office/powerpoint/2010/main" val="22445822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839200" cy="664797"/>
          </a:xfrm>
        </p:spPr>
        <p:txBody>
          <a:bodyPr/>
          <a:lstStyle/>
          <a:p>
            <a:r>
              <a:rPr lang="en-US" dirty="0" smtClean="0"/>
              <a:t>Example of change() Method</a:t>
            </a:r>
            <a:endParaRPr lang="en-US" dirty="0"/>
          </a:p>
        </p:txBody>
      </p:sp>
      <p:sp>
        <p:nvSpPr>
          <p:cNvPr id="5" name="TextBox 4"/>
          <p:cNvSpPr txBox="1"/>
          <p:nvPr/>
        </p:nvSpPr>
        <p:spPr>
          <a:xfrm>
            <a:off x="435244" y="921024"/>
            <a:ext cx="8093668" cy="1569660"/>
          </a:xfrm>
          <a:prstGeom prst="rect">
            <a:avLst/>
          </a:prstGeom>
          <a:solidFill>
            <a:schemeClr val="tx1"/>
          </a:solid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&lt;select id = </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bgcolor</a:t>
            </a:r>
            <a:r>
              <a:rPr lang="en-US" sz="1600" dirty="0" smtClean="0">
                <a:solidFill>
                  <a:schemeClr val="bg1"/>
                </a:solidFill>
                <a:latin typeface="Arial" panose="020B0604020202020204" pitchFamily="34" charset="0"/>
                <a:cs typeface="Arial" panose="020B0604020202020204" pitchFamily="34" charset="0"/>
              </a:rPr>
              <a:t>"&gt;</a:t>
            </a:r>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	&lt;option value</a:t>
            </a:r>
            <a:r>
              <a:rPr lang="en-US" sz="1600" dirty="0" smtClean="0">
                <a:solidFill>
                  <a:schemeClr val="bg1"/>
                </a:solidFill>
                <a:latin typeface="Arial" panose="020B0604020202020204" pitchFamily="34" charset="0"/>
                <a:cs typeface="Arial" panose="020B0604020202020204" pitchFamily="34" charset="0"/>
              </a:rPr>
              <a:t>="Choose Background" </a:t>
            </a:r>
            <a:r>
              <a:rPr lang="en-US" sz="1600" dirty="0">
                <a:solidFill>
                  <a:schemeClr val="bg1"/>
                </a:solidFill>
                <a:latin typeface="Arial" panose="020B0604020202020204" pitchFamily="34" charset="0"/>
                <a:cs typeface="Arial" panose="020B0604020202020204" pitchFamily="34" charset="0"/>
              </a:rPr>
              <a:t>selected&gt;Choose Background&lt;/option&gt;</a:t>
            </a:r>
          </a:p>
          <a:p>
            <a:r>
              <a:rPr lang="en-US" sz="1600" dirty="0">
                <a:solidFill>
                  <a:schemeClr val="bg1"/>
                </a:solidFill>
                <a:latin typeface="Arial" panose="020B0604020202020204" pitchFamily="34" charset="0"/>
                <a:cs typeface="Arial" panose="020B0604020202020204" pitchFamily="34" charset="0"/>
              </a:rPr>
              <a:t>	&lt;option id</a:t>
            </a:r>
            <a:r>
              <a:rPr lang="en-US" sz="1600" dirty="0" smtClean="0">
                <a:solidFill>
                  <a:schemeClr val="bg1"/>
                </a:solidFill>
                <a:latin typeface="Arial" panose="020B0604020202020204" pitchFamily="34" charset="0"/>
                <a:cs typeface="Arial" panose="020B0604020202020204" pitchFamily="34" charset="0"/>
              </a:rPr>
              <a:t>="blue" </a:t>
            </a:r>
            <a:r>
              <a:rPr lang="en-US" sz="1600" dirty="0">
                <a:solidFill>
                  <a:schemeClr val="bg1"/>
                </a:solidFill>
                <a:latin typeface="Arial" panose="020B0604020202020204" pitchFamily="34" charset="0"/>
                <a:cs typeface="Arial" panose="020B0604020202020204" pitchFamily="34" charset="0"/>
              </a:rPr>
              <a:t>value</a:t>
            </a:r>
            <a:r>
              <a:rPr lang="en-US" sz="1600" dirty="0" smtClean="0">
                <a:solidFill>
                  <a:schemeClr val="bg1"/>
                </a:solidFill>
                <a:latin typeface="Arial" panose="020B0604020202020204" pitchFamily="34" charset="0"/>
                <a:cs typeface="Arial" panose="020B0604020202020204" pitchFamily="34" charset="0"/>
              </a:rPr>
              <a:t>="blue"&gt;</a:t>
            </a:r>
            <a:r>
              <a:rPr lang="en-US" sz="1600" dirty="0">
                <a:solidFill>
                  <a:schemeClr val="bg1"/>
                </a:solidFill>
                <a:latin typeface="Arial" panose="020B0604020202020204" pitchFamily="34" charset="0"/>
                <a:cs typeface="Arial" panose="020B0604020202020204" pitchFamily="34" charset="0"/>
              </a:rPr>
              <a:t>Blue&lt;/option&gt;</a:t>
            </a:r>
          </a:p>
          <a:p>
            <a:r>
              <a:rPr lang="en-US" sz="1600" dirty="0">
                <a:solidFill>
                  <a:schemeClr val="bg1"/>
                </a:solidFill>
                <a:latin typeface="Arial" panose="020B0604020202020204" pitchFamily="34" charset="0"/>
                <a:cs typeface="Arial" panose="020B0604020202020204" pitchFamily="34" charset="0"/>
              </a:rPr>
              <a:t>	&lt;option id</a:t>
            </a:r>
            <a:r>
              <a:rPr lang="en-US" sz="1600" dirty="0" smtClean="0">
                <a:solidFill>
                  <a:schemeClr val="bg1"/>
                </a:solidFill>
                <a:latin typeface="Arial" panose="020B0604020202020204" pitchFamily="34" charset="0"/>
                <a:cs typeface="Arial" panose="020B0604020202020204" pitchFamily="34" charset="0"/>
              </a:rPr>
              <a:t>="green" </a:t>
            </a:r>
            <a:r>
              <a:rPr lang="en-US" sz="1600" dirty="0">
                <a:solidFill>
                  <a:schemeClr val="bg1"/>
                </a:solidFill>
                <a:latin typeface="Arial" panose="020B0604020202020204" pitchFamily="34" charset="0"/>
                <a:cs typeface="Arial" panose="020B0604020202020204" pitchFamily="34" charset="0"/>
              </a:rPr>
              <a:t>value</a:t>
            </a:r>
            <a:r>
              <a:rPr lang="en-US" sz="1600" dirty="0" smtClean="0">
                <a:solidFill>
                  <a:schemeClr val="bg1"/>
                </a:solidFill>
                <a:latin typeface="Arial" panose="020B0604020202020204" pitchFamily="34" charset="0"/>
                <a:cs typeface="Arial" panose="020B0604020202020204" pitchFamily="34" charset="0"/>
              </a:rPr>
              <a:t>="green"&gt;</a:t>
            </a:r>
            <a:r>
              <a:rPr lang="en-US" sz="1600" dirty="0">
                <a:solidFill>
                  <a:schemeClr val="bg1"/>
                </a:solidFill>
                <a:latin typeface="Arial" panose="020B0604020202020204" pitchFamily="34" charset="0"/>
                <a:cs typeface="Arial" panose="020B0604020202020204" pitchFamily="34" charset="0"/>
              </a:rPr>
              <a:t>Green&lt;/option&gt;</a:t>
            </a:r>
          </a:p>
          <a:p>
            <a:r>
              <a:rPr lang="en-US" sz="1600" dirty="0">
                <a:solidFill>
                  <a:schemeClr val="bg1"/>
                </a:solidFill>
                <a:latin typeface="Arial" panose="020B0604020202020204" pitchFamily="34" charset="0"/>
                <a:cs typeface="Arial" panose="020B0604020202020204" pitchFamily="34" charset="0"/>
              </a:rPr>
              <a:t>	&lt;option id</a:t>
            </a:r>
            <a:r>
              <a:rPr lang="en-US" sz="1600" dirty="0" smtClean="0">
                <a:solidFill>
                  <a:schemeClr val="bg1"/>
                </a:solidFill>
                <a:latin typeface="Arial" panose="020B0604020202020204" pitchFamily="34" charset="0"/>
                <a:cs typeface="Arial" panose="020B0604020202020204" pitchFamily="34" charset="0"/>
              </a:rPr>
              <a:t>="white" </a:t>
            </a:r>
            <a:r>
              <a:rPr lang="en-US" sz="1600" dirty="0">
                <a:solidFill>
                  <a:schemeClr val="bg1"/>
                </a:solidFill>
                <a:latin typeface="Arial" panose="020B0604020202020204" pitchFamily="34" charset="0"/>
                <a:cs typeface="Arial" panose="020B0604020202020204" pitchFamily="34" charset="0"/>
              </a:rPr>
              <a:t>value</a:t>
            </a:r>
            <a:r>
              <a:rPr lang="en-US" sz="1600" dirty="0" smtClean="0">
                <a:solidFill>
                  <a:schemeClr val="bg1"/>
                </a:solidFill>
                <a:latin typeface="Arial" panose="020B0604020202020204" pitchFamily="34" charset="0"/>
                <a:cs typeface="Arial" panose="020B0604020202020204" pitchFamily="34" charset="0"/>
              </a:rPr>
              <a:t>="white"&gt;</a:t>
            </a:r>
            <a:r>
              <a:rPr lang="en-US" sz="1600" dirty="0">
                <a:solidFill>
                  <a:schemeClr val="bg1"/>
                </a:solidFill>
                <a:latin typeface="Arial" panose="020B0604020202020204" pitchFamily="34" charset="0"/>
                <a:cs typeface="Arial" panose="020B0604020202020204" pitchFamily="34" charset="0"/>
              </a:rPr>
              <a:t>White&lt;/option&gt;</a:t>
            </a:r>
          </a:p>
          <a:p>
            <a:r>
              <a:rPr lang="en-US" sz="1600" dirty="0">
                <a:solidFill>
                  <a:schemeClr val="bg1"/>
                </a:solidFill>
                <a:latin typeface="Arial" panose="020B0604020202020204" pitchFamily="34" charset="0"/>
                <a:cs typeface="Arial" panose="020B0604020202020204" pitchFamily="34" charset="0"/>
              </a:rPr>
              <a:t>&lt;/select&gt;</a:t>
            </a:r>
            <a:endParaRPr lang="en-US" sz="1600" dirty="0" smtClean="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7467600" y="3148118"/>
            <a:ext cx="1600200" cy="584775"/>
          </a:xfrm>
          <a:prstGeom prst="rect">
            <a:avLst/>
          </a:prstGeom>
          <a:noFill/>
        </p:spPr>
        <p:txBody>
          <a:bodyPr wrap="square" rtlCol="0">
            <a:spAutoFit/>
          </a:bodyPr>
          <a:lstStyle/>
          <a:p>
            <a:r>
              <a:rPr lang="en-US" sz="1600" dirty="0" smtClean="0"/>
              <a:t>HTML code for elements</a:t>
            </a:r>
            <a:endParaRPr lang="en-US" sz="1600" dirty="0"/>
          </a:p>
        </p:txBody>
      </p:sp>
      <p:cxnSp>
        <p:nvCxnSpPr>
          <p:cNvPr id="8" name="Straight Arrow Connector 7"/>
          <p:cNvCxnSpPr/>
          <p:nvPr/>
        </p:nvCxnSpPr>
        <p:spPr>
          <a:xfrm flipH="1" flipV="1">
            <a:off x="7848600" y="2590802"/>
            <a:ext cx="152400" cy="45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3952" y="2874605"/>
            <a:ext cx="6956156" cy="2554545"/>
          </a:xfrm>
          <a:prstGeom prst="rect">
            <a:avLst/>
          </a:prstGeom>
          <a:solidFill>
            <a:schemeClr val="tx1"/>
          </a:solidFill>
        </p:spPr>
        <p:txBody>
          <a:bodyPr wrap="square" rtlCol="0">
            <a:spAutoFit/>
          </a:bodyPr>
          <a:lstStyle/>
          <a:p>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bgcolor</a:t>
            </a:r>
            <a:r>
              <a:rPr lang="en-US" sz="1600" dirty="0" smtClean="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change(function(){</a:t>
            </a:r>
          </a:p>
          <a:p>
            <a:r>
              <a:rPr lang="en-US" sz="1600" dirty="0">
                <a:solidFill>
                  <a:schemeClr val="bg1"/>
                </a:solidFill>
                <a:latin typeface="Arial" panose="020B0604020202020204" pitchFamily="34" charset="0"/>
                <a:cs typeface="Arial" panose="020B0604020202020204" pitchFamily="34" charset="0"/>
              </a:rPr>
              <a:t>	</a:t>
            </a:r>
            <a:r>
              <a:rPr lang="en-US" sz="1600" dirty="0" smtClean="0">
                <a:solidFill>
                  <a:schemeClr val="bg1"/>
                </a:solidFill>
                <a:latin typeface="Arial" panose="020B0604020202020204" pitchFamily="34" charset="0"/>
                <a:cs typeface="Arial" panose="020B0604020202020204" pitchFamily="34" charset="0"/>
              </a:rPr>
              <a:t>$("body").</a:t>
            </a:r>
            <a:r>
              <a:rPr lang="en-US" sz="1600" dirty="0" err="1">
                <a:solidFill>
                  <a:schemeClr val="bg1"/>
                </a:solidFill>
                <a:latin typeface="Arial" panose="020B0604020202020204" pitchFamily="34" charset="0"/>
                <a:cs typeface="Arial" panose="020B0604020202020204" pitchFamily="34" charset="0"/>
              </a:rPr>
              <a:t>css</a:t>
            </a:r>
            <a:r>
              <a:rPr lang="en-US" sz="1600" dirty="0" smtClean="0">
                <a:solidFill>
                  <a:schemeClr val="bg1"/>
                </a:solidFill>
                <a:latin typeface="Arial" panose="020B0604020202020204" pitchFamily="34" charset="0"/>
                <a:cs typeface="Arial" panose="020B0604020202020204" pitchFamily="34" charset="0"/>
              </a:rPr>
              <a:t>("background-</a:t>
            </a:r>
            <a:r>
              <a:rPr lang="en-US" sz="1600" dirty="0" err="1" smtClean="0">
                <a:solidFill>
                  <a:schemeClr val="bg1"/>
                </a:solidFill>
                <a:latin typeface="Arial" panose="020B0604020202020204" pitchFamily="34" charset="0"/>
                <a:cs typeface="Arial" panose="020B0604020202020204" pitchFamily="34" charset="0"/>
              </a:rPr>
              <a:t>color",</a:t>
            </a:r>
            <a:r>
              <a:rPr lang="en-US" sz="1600" dirty="0" err="1">
                <a:solidFill>
                  <a:schemeClr val="bg1"/>
                </a:solidFill>
                <a:latin typeface="Arial" panose="020B0604020202020204" pitchFamily="34" charset="0"/>
                <a:cs typeface="Arial" panose="020B0604020202020204" pitchFamily="34" charset="0"/>
              </a:rPr>
              <a:t>function</a:t>
            </a:r>
            <a:r>
              <a:rPr lang="en-US" sz="1600" dirty="0">
                <a:solidFill>
                  <a:schemeClr val="bg1"/>
                </a:solidFill>
                <a:latin typeface="Arial" panose="020B0604020202020204" pitchFamily="34" charset="0"/>
                <a:cs typeface="Arial" panose="020B0604020202020204" pitchFamily="34" charset="0"/>
              </a:rPr>
              <a:t>(){</a:t>
            </a:r>
          </a:p>
          <a:p>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var</a:t>
            </a:r>
            <a:r>
              <a:rPr lang="en-US" sz="1600" dirty="0">
                <a:solidFill>
                  <a:schemeClr val="bg1"/>
                </a:solidFill>
                <a:latin typeface="Arial" panose="020B0604020202020204" pitchFamily="34" charset="0"/>
                <a:cs typeface="Arial" panose="020B0604020202020204" pitchFamily="34" charset="0"/>
              </a:rPr>
              <a:t> color = </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bgcolor</a:t>
            </a:r>
            <a:r>
              <a:rPr lang="en-US" sz="1600" dirty="0" smtClean="0">
                <a:solidFill>
                  <a:schemeClr val="bg1"/>
                </a:solidFill>
                <a:latin typeface="Arial" panose="020B0604020202020204" pitchFamily="34" charset="0"/>
                <a:cs typeface="Arial" panose="020B0604020202020204" pitchFamily="34" charset="0"/>
              </a:rPr>
              <a:t>").</a:t>
            </a:r>
            <a:r>
              <a:rPr lang="en-US" sz="1600" dirty="0" err="1">
                <a:solidFill>
                  <a:schemeClr val="bg1"/>
                </a:solidFill>
                <a:latin typeface="Arial" panose="020B0604020202020204" pitchFamily="34" charset="0"/>
                <a:cs typeface="Arial" panose="020B0604020202020204" pitchFamily="34" charset="0"/>
              </a:rPr>
              <a:t>val</a:t>
            </a:r>
            <a:r>
              <a:rPr lang="en-US" sz="1600" dirty="0">
                <a:solidFill>
                  <a:schemeClr val="bg1"/>
                </a:solidFill>
                <a:latin typeface="Arial" panose="020B0604020202020204" pitchFamily="34" charset="0"/>
                <a:cs typeface="Arial" panose="020B0604020202020204" pitchFamily="34" charset="0"/>
              </a:rPr>
              <a:t>();</a:t>
            </a:r>
          </a:p>
          <a:p>
            <a:r>
              <a:rPr lang="en-US" sz="1600" dirty="0">
                <a:solidFill>
                  <a:schemeClr val="bg1"/>
                </a:solidFill>
                <a:latin typeface="Arial" panose="020B0604020202020204" pitchFamily="34" charset="0"/>
                <a:cs typeface="Arial" panose="020B0604020202020204" pitchFamily="34" charset="0"/>
              </a:rPr>
              <a:t>		switch (color){</a:t>
            </a:r>
          </a:p>
          <a:p>
            <a:r>
              <a:rPr lang="en-US" sz="1600" dirty="0">
                <a:solidFill>
                  <a:schemeClr val="bg1"/>
                </a:solidFill>
                <a:latin typeface="Arial" panose="020B0604020202020204" pitchFamily="34" charset="0"/>
                <a:cs typeface="Arial" panose="020B0604020202020204" pitchFamily="34" charset="0"/>
              </a:rPr>
              <a:t>			case </a:t>
            </a:r>
            <a:r>
              <a:rPr lang="en-US" sz="1600" dirty="0" smtClean="0">
                <a:solidFill>
                  <a:schemeClr val="bg1"/>
                </a:solidFill>
                <a:latin typeface="Arial" panose="020B0604020202020204" pitchFamily="34" charset="0"/>
                <a:cs typeface="Arial" panose="020B0604020202020204" pitchFamily="34" charset="0"/>
              </a:rPr>
              <a:t>"blue" </a:t>
            </a:r>
            <a:r>
              <a:rPr lang="en-US" sz="1600" dirty="0">
                <a:solidFill>
                  <a:schemeClr val="bg1"/>
                </a:solidFill>
                <a:latin typeface="Arial" panose="020B0604020202020204" pitchFamily="34" charset="0"/>
                <a:cs typeface="Arial" panose="020B0604020202020204" pitchFamily="34" charset="0"/>
              </a:rPr>
              <a:t>: return </a:t>
            </a:r>
            <a:r>
              <a:rPr lang="en-US" sz="1600" dirty="0" smtClean="0">
                <a:solidFill>
                  <a:schemeClr val="bg1"/>
                </a:solidFill>
                <a:latin typeface="Arial" panose="020B0604020202020204" pitchFamily="34" charset="0"/>
                <a:cs typeface="Arial" panose="020B0604020202020204" pitchFamily="34" charset="0"/>
              </a:rPr>
              <a:t>"blue" </a:t>
            </a:r>
            <a:r>
              <a:rPr lang="en-US" sz="1600" dirty="0">
                <a:solidFill>
                  <a:schemeClr val="bg1"/>
                </a:solidFill>
                <a:latin typeface="Arial" panose="020B0604020202020204" pitchFamily="34" charset="0"/>
                <a:cs typeface="Arial" panose="020B0604020202020204" pitchFamily="34" charset="0"/>
              </a:rPr>
              <a:t>; break;</a:t>
            </a:r>
          </a:p>
          <a:p>
            <a:r>
              <a:rPr lang="en-US" sz="1600" dirty="0">
                <a:solidFill>
                  <a:schemeClr val="bg1"/>
                </a:solidFill>
                <a:latin typeface="Arial" panose="020B0604020202020204" pitchFamily="34" charset="0"/>
                <a:cs typeface="Arial" panose="020B0604020202020204" pitchFamily="34" charset="0"/>
              </a:rPr>
              <a:t>			case </a:t>
            </a:r>
            <a:r>
              <a:rPr lang="en-US" sz="1600" dirty="0" smtClean="0">
                <a:solidFill>
                  <a:schemeClr val="bg1"/>
                </a:solidFill>
                <a:latin typeface="Arial" panose="020B0604020202020204" pitchFamily="34" charset="0"/>
                <a:cs typeface="Arial" panose="020B0604020202020204" pitchFamily="34" charset="0"/>
              </a:rPr>
              <a:t>"green" </a:t>
            </a:r>
            <a:r>
              <a:rPr lang="en-US" sz="1600" dirty="0">
                <a:solidFill>
                  <a:schemeClr val="bg1"/>
                </a:solidFill>
                <a:latin typeface="Arial" panose="020B0604020202020204" pitchFamily="34" charset="0"/>
                <a:cs typeface="Arial" panose="020B0604020202020204" pitchFamily="34" charset="0"/>
              </a:rPr>
              <a:t>: return </a:t>
            </a:r>
            <a:r>
              <a:rPr lang="en-US" sz="1600" dirty="0" smtClean="0">
                <a:solidFill>
                  <a:schemeClr val="bg1"/>
                </a:solidFill>
                <a:latin typeface="Arial" panose="020B0604020202020204" pitchFamily="34" charset="0"/>
                <a:cs typeface="Arial" panose="020B0604020202020204" pitchFamily="34" charset="0"/>
              </a:rPr>
              <a:t>"green" </a:t>
            </a:r>
            <a:r>
              <a:rPr lang="en-US" sz="1600" dirty="0">
                <a:solidFill>
                  <a:schemeClr val="bg1"/>
                </a:solidFill>
                <a:latin typeface="Arial" panose="020B0604020202020204" pitchFamily="34" charset="0"/>
                <a:cs typeface="Arial" panose="020B0604020202020204" pitchFamily="34" charset="0"/>
              </a:rPr>
              <a:t>; break;</a:t>
            </a:r>
          </a:p>
          <a:p>
            <a:r>
              <a:rPr lang="en-US" sz="1600" dirty="0">
                <a:solidFill>
                  <a:schemeClr val="bg1"/>
                </a:solidFill>
                <a:latin typeface="Arial" panose="020B0604020202020204" pitchFamily="34" charset="0"/>
                <a:cs typeface="Arial" panose="020B0604020202020204" pitchFamily="34" charset="0"/>
              </a:rPr>
              <a:t>			case </a:t>
            </a:r>
            <a:r>
              <a:rPr lang="en-US" sz="1600" dirty="0" smtClean="0">
                <a:solidFill>
                  <a:schemeClr val="bg1"/>
                </a:solidFill>
                <a:latin typeface="Arial" panose="020B0604020202020204" pitchFamily="34" charset="0"/>
                <a:cs typeface="Arial" panose="020B0604020202020204" pitchFamily="34" charset="0"/>
              </a:rPr>
              <a:t>"white" </a:t>
            </a:r>
            <a:r>
              <a:rPr lang="en-US" sz="1600" dirty="0">
                <a:solidFill>
                  <a:schemeClr val="bg1"/>
                </a:solidFill>
                <a:latin typeface="Arial" panose="020B0604020202020204" pitchFamily="34" charset="0"/>
                <a:cs typeface="Arial" panose="020B0604020202020204" pitchFamily="34" charset="0"/>
              </a:rPr>
              <a:t>: return </a:t>
            </a:r>
            <a:r>
              <a:rPr lang="en-US" sz="1600" dirty="0" smtClean="0">
                <a:solidFill>
                  <a:schemeClr val="bg1"/>
                </a:solidFill>
                <a:latin typeface="Arial" panose="020B0604020202020204" pitchFamily="34" charset="0"/>
                <a:cs typeface="Arial" panose="020B0604020202020204" pitchFamily="34" charset="0"/>
              </a:rPr>
              <a:t>"white" </a:t>
            </a:r>
            <a:r>
              <a:rPr lang="en-US" sz="1600" dirty="0">
                <a:solidFill>
                  <a:schemeClr val="bg1"/>
                </a:solidFill>
                <a:latin typeface="Arial" panose="020B0604020202020204" pitchFamily="34" charset="0"/>
                <a:cs typeface="Arial" panose="020B0604020202020204" pitchFamily="34" charset="0"/>
              </a:rPr>
              <a:t>; break;</a:t>
            </a:r>
          </a:p>
          <a:p>
            <a:r>
              <a:rPr lang="en-US" sz="1600" dirty="0">
                <a:solidFill>
                  <a:schemeClr val="bg1"/>
                </a:solidFill>
                <a:latin typeface="Arial" panose="020B0604020202020204" pitchFamily="34" charset="0"/>
                <a:cs typeface="Arial" panose="020B0604020202020204" pitchFamily="34" charset="0"/>
              </a:rPr>
              <a:t>		}</a:t>
            </a:r>
          </a:p>
          <a:p>
            <a:r>
              <a:rPr lang="en-US" sz="1600" dirty="0">
                <a:solidFill>
                  <a:schemeClr val="bg1"/>
                </a:solidFill>
                <a:latin typeface="Arial" panose="020B0604020202020204" pitchFamily="34" charset="0"/>
                <a:cs typeface="Arial" panose="020B0604020202020204" pitchFamily="34" charset="0"/>
              </a:rPr>
              <a:t>	</a:t>
            </a:r>
            <a:r>
              <a:rPr lang="en-US" sz="1600" dirty="0" smtClean="0">
                <a:solidFill>
                  <a:schemeClr val="bg1"/>
                </a:solidFill>
                <a:latin typeface="Arial" panose="020B0604020202020204" pitchFamily="34" charset="0"/>
                <a:cs typeface="Arial" panose="020B0604020202020204" pitchFamily="34" charset="0"/>
              </a:rPr>
              <a:t>});</a:t>
            </a:r>
            <a:endParaRPr lang="en-US" sz="1600" dirty="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a:t>
            </a:r>
            <a:endParaRPr lang="en-US" sz="1600" dirty="0">
              <a:solidFill>
                <a:schemeClr val="bg1"/>
              </a:solidFill>
              <a:latin typeface="Arial" panose="020B0604020202020204" pitchFamily="34" charset="0"/>
            </a:endParaRPr>
          </a:p>
        </p:txBody>
      </p:sp>
      <p:sp>
        <p:nvSpPr>
          <p:cNvPr id="13" name="TextBox 12"/>
          <p:cNvSpPr txBox="1"/>
          <p:nvPr/>
        </p:nvSpPr>
        <p:spPr>
          <a:xfrm>
            <a:off x="1676400" y="5950803"/>
            <a:ext cx="4881644" cy="830997"/>
          </a:xfrm>
          <a:prstGeom prst="rect">
            <a:avLst/>
          </a:prstGeom>
          <a:noFill/>
        </p:spPr>
        <p:txBody>
          <a:bodyPr wrap="square" rtlCol="0">
            <a:spAutoFit/>
          </a:bodyPr>
          <a:lstStyle/>
          <a:p>
            <a:r>
              <a:rPr lang="en-US" sz="1600" dirty="0" smtClean="0"/>
              <a:t>When the user changes the value of the select element with an id of </a:t>
            </a:r>
            <a:r>
              <a:rPr lang="en-US" sz="1600" dirty="0" smtClean="0"/>
              <a:t>"#</a:t>
            </a:r>
            <a:r>
              <a:rPr lang="en-US" sz="1600" dirty="0" err="1" smtClean="0"/>
              <a:t>bgcolor</a:t>
            </a:r>
            <a:r>
              <a:rPr lang="en-US" sz="1600" dirty="0" smtClean="0"/>
              <a:t>", </a:t>
            </a:r>
            <a:r>
              <a:rPr lang="en-US" sz="1600" dirty="0" smtClean="0"/>
              <a:t>the pages background color will change.</a:t>
            </a:r>
            <a:endParaRPr lang="en-US" sz="1600" dirty="0"/>
          </a:p>
        </p:txBody>
      </p:sp>
      <p:cxnSp>
        <p:nvCxnSpPr>
          <p:cNvPr id="14" name="Straight Arrow Connector 13"/>
          <p:cNvCxnSpPr/>
          <p:nvPr/>
        </p:nvCxnSpPr>
        <p:spPr>
          <a:xfrm flipH="1" flipV="1">
            <a:off x="3810000" y="5566849"/>
            <a:ext cx="5488"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082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method</a:t>
            </a:r>
            <a:endParaRPr lang="en-US" dirty="0"/>
          </a:p>
        </p:txBody>
      </p:sp>
      <p:sp>
        <p:nvSpPr>
          <p:cNvPr id="3" name="Text Placeholder 2"/>
          <p:cNvSpPr>
            <a:spLocks noGrp="1"/>
          </p:cNvSpPr>
          <p:nvPr>
            <p:ph type="body" sz="quarter" idx="10"/>
          </p:nvPr>
        </p:nvSpPr>
        <p:spPr>
          <a:xfrm>
            <a:off x="381000" y="1905000"/>
            <a:ext cx="8382000" cy="2412968"/>
          </a:xfrm>
        </p:spPr>
        <p:txBody>
          <a:bodyPr/>
          <a:lstStyle/>
          <a:p>
            <a:r>
              <a:rPr lang="en-US" dirty="0" smtClean="0"/>
              <a:t>The select event occurs when the text of an element is selected. This only applies to &lt;input type</a:t>
            </a:r>
            <a:r>
              <a:rPr lang="en-US" dirty="0" smtClean="0"/>
              <a:t>="text"&gt; </a:t>
            </a:r>
            <a:r>
              <a:rPr lang="en-US" dirty="0" smtClean="0"/>
              <a:t>and &lt;</a:t>
            </a:r>
            <a:r>
              <a:rPr lang="en-US" dirty="0" err="1" smtClean="0"/>
              <a:t>textarea</a:t>
            </a:r>
            <a:r>
              <a:rPr lang="en-US" dirty="0" smtClean="0"/>
              <a:t>&gt; elements.</a:t>
            </a:r>
          </a:p>
          <a:p>
            <a:endParaRPr lang="en-US" dirty="0" smtClean="0"/>
          </a:p>
          <a:p>
            <a:r>
              <a:rPr lang="en-US" dirty="0" smtClean="0"/>
              <a:t>This is not a commonly used event.</a:t>
            </a:r>
            <a:endParaRPr lang="en-US" dirty="0"/>
          </a:p>
        </p:txBody>
      </p:sp>
    </p:spTree>
    <p:extLst>
      <p:ext uri="{BB962C8B-B14F-4D97-AF65-F5344CB8AC3E}">
        <p14:creationId xmlns:p14="http://schemas.microsoft.com/office/powerpoint/2010/main" val="24307765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 method</a:t>
            </a:r>
            <a:endParaRPr lang="en-US" dirty="0"/>
          </a:p>
        </p:txBody>
      </p:sp>
      <p:sp>
        <p:nvSpPr>
          <p:cNvPr id="3" name="Text Placeholder 2"/>
          <p:cNvSpPr>
            <a:spLocks noGrp="1"/>
          </p:cNvSpPr>
          <p:nvPr>
            <p:ph type="body" sz="quarter" idx="10"/>
          </p:nvPr>
        </p:nvSpPr>
        <p:spPr>
          <a:xfrm>
            <a:off x="368085" y="914358"/>
            <a:ext cx="8382000" cy="6057043"/>
          </a:xfrm>
        </p:spPr>
        <p:txBody>
          <a:bodyPr/>
          <a:lstStyle/>
          <a:p>
            <a:r>
              <a:rPr lang="en-US" dirty="0" smtClean="0"/>
              <a:t>The submit event occurs when the user attempts to submit an HTML form. This is normally caused by a submit button within the form.</a:t>
            </a:r>
          </a:p>
          <a:p>
            <a:r>
              <a:rPr lang="en-US" dirty="0" smtClean="0"/>
              <a:t>If the submit() method is called without a argument, the form is simply submitted using the action attribute of the &lt;form&gt; element.</a:t>
            </a:r>
          </a:p>
          <a:p>
            <a:r>
              <a:rPr lang="en-US" dirty="0" smtClean="0"/>
              <a:t>If the submit() method is called with a function expression as an argument, the function will execute and then the form will be submitted.</a:t>
            </a:r>
          </a:p>
          <a:p>
            <a:r>
              <a:rPr lang="en-US" dirty="0" smtClean="0"/>
              <a:t>The actually submission of the form can be cancelled by using the </a:t>
            </a:r>
            <a:r>
              <a:rPr lang="en-US" dirty="0" err="1" smtClean="0"/>
              <a:t>event.preventDefault</a:t>
            </a:r>
            <a:r>
              <a:rPr lang="en-US" dirty="0" smtClean="0"/>
              <a:t>() method within the function.</a:t>
            </a:r>
            <a:endParaRPr lang="en-US" dirty="0"/>
          </a:p>
        </p:txBody>
      </p:sp>
    </p:spTree>
    <p:extLst>
      <p:ext uri="{BB962C8B-B14F-4D97-AF65-F5344CB8AC3E}">
        <p14:creationId xmlns:p14="http://schemas.microsoft.com/office/powerpoint/2010/main" val="20556834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a:t>
            </a:r>
            <a:endParaRPr lang="en-US" dirty="0"/>
          </a:p>
        </p:txBody>
      </p:sp>
      <p:sp>
        <p:nvSpPr>
          <p:cNvPr id="3" name="Text Placeholder 2"/>
          <p:cNvSpPr>
            <a:spLocks noGrp="1"/>
          </p:cNvSpPr>
          <p:nvPr>
            <p:ph type="body" sz="quarter" idx="10"/>
          </p:nvPr>
        </p:nvSpPr>
        <p:spPr>
          <a:xfrm>
            <a:off x="347420" y="1219200"/>
            <a:ext cx="8382000" cy="5269135"/>
          </a:xfrm>
        </p:spPr>
        <p:txBody>
          <a:bodyPr/>
          <a:lstStyle/>
          <a:p>
            <a:r>
              <a:rPr lang="en-US" dirty="0"/>
              <a:t>A regular expression is an object that describes a pattern of characters.</a:t>
            </a:r>
          </a:p>
          <a:p>
            <a:r>
              <a:rPr lang="en-US" dirty="0"/>
              <a:t>Regular expressions are used to perform pattern-matching and </a:t>
            </a:r>
            <a:r>
              <a:rPr lang="en-US" dirty="0" smtClean="0"/>
              <a:t>"search-and-replace" </a:t>
            </a:r>
            <a:r>
              <a:rPr lang="en-US" dirty="0"/>
              <a:t>functions on text</a:t>
            </a:r>
            <a:r>
              <a:rPr lang="en-US" dirty="0" smtClean="0"/>
              <a:t>.</a:t>
            </a:r>
          </a:p>
          <a:p>
            <a:r>
              <a:rPr lang="en-US" dirty="0" smtClean="0"/>
              <a:t>A regular expression is also known in JavaScript as a </a:t>
            </a:r>
            <a:r>
              <a:rPr lang="en-US" dirty="0" err="1" smtClean="0"/>
              <a:t>RegExp</a:t>
            </a:r>
            <a:r>
              <a:rPr lang="en-US" dirty="0" smtClean="0"/>
              <a:t> object.</a:t>
            </a:r>
          </a:p>
          <a:p>
            <a:r>
              <a:rPr lang="en-US" dirty="0" smtClean="0"/>
              <a:t>A </a:t>
            </a:r>
            <a:r>
              <a:rPr lang="en-US" dirty="0" err="1" smtClean="0"/>
              <a:t>RegExp</a:t>
            </a:r>
            <a:r>
              <a:rPr lang="en-US" dirty="0" smtClean="0"/>
              <a:t> object is creating by placing the content between forward </a:t>
            </a:r>
            <a:r>
              <a:rPr lang="en-US" dirty="0" err="1" smtClean="0"/>
              <a:t>slashs</a:t>
            </a:r>
            <a:r>
              <a:rPr lang="en-US" dirty="0" smtClean="0"/>
              <a:t> (/…/) similar to string variables being defined by quotes </a:t>
            </a:r>
            <a:r>
              <a:rPr lang="en-US" dirty="0" smtClean="0"/>
              <a:t>("…").</a:t>
            </a:r>
            <a:endParaRPr lang="en-US" dirty="0"/>
          </a:p>
          <a:p>
            <a:endParaRPr lang="en-US" dirty="0"/>
          </a:p>
        </p:txBody>
      </p:sp>
    </p:spTree>
    <p:extLst>
      <p:ext uri="{BB962C8B-B14F-4D97-AF65-F5344CB8AC3E}">
        <p14:creationId xmlns:p14="http://schemas.microsoft.com/office/powerpoint/2010/main" val="23397094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p>
            <a:r>
              <a:rPr lang="en-US" sz="4000" dirty="0" smtClean="0"/>
              <a:t>Testing a String against a Regular Expression</a:t>
            </a:r>
            <a:endParaRPr lang="en-US" sz="4000" dirty="0"/>
          </a:p>
        </p:txBody>
      </p:sp>
      <p:sp>
        <p:nvSpPr>
          <p:cNvPr id="3" name="Text Placeholder 2"/>
          <p:cNvSpPr>
            <a:spLocks noGrp="1"/>
          </p:cNvSpPr>
          <p:nvPr>
            <p:ph type="body" sz="quarter" idx="10"/>
          </p:nvPr>
        </p:nvSpPr>
        <p:spPr>
          <a:xfrm>
            <a:off x="381000" y="1828800"/>
            <a:ext cx="8382000" cy="3742563"/>
          </a:xfrm>
        </p:spPr>
        <p:txBody>
          <a:bodyPr/>
          <a:lstStyle/>
          <a:p>
            <a:r>
              <a:rPr lang="en-US" dirty="0" smtClean="0"/>
              <a:t>The test() method of the </a:t>
            </a:r>
            <a:r>
              <a:rPr lang="en-US" dirty="0" err="1" smtClean="0"/>
              <a:t>RegExp</a:t>
            </a:r>
            <a:r>
              <a:rPr lang="en-US" dirty="0" smtClean="0"/>
              <a:t> object is used to test a string against a pattern identified by a Regular Expression. Note that this a built-in JavaScript method and not a jQuery method.</a:t>
            </a:r>
          </a:p>
          <a:p>
            <a:r>
              <a:rPr lang="en-US" dirty="0" smtClean="0"/>
              <a:t>See Tables 8-2 and 8-3 for Regular Expression special characters and flags.</a:t>
            </a:r>
          </a:p>
          <a:p>
            <a:r>
              <a:rPr lang="en-US" dirty="0" smtClean="0"/>
              <a:t>The test() method either returns </a:t>
            </a:r>
            <a:r>
              <a:rPr lang="en-US" b="1" i="1" dirty="0" smtClean="0"/>
              <a:t>true</a:t>
            </a:r>
            <a:r>
              <a:rPr lang="en-US" dirty="0" smtClean="0"/>
              <a:t> or </a:t>
            </a:r>
            <a:r>
              <a:rPr lang="en-US" b="1" i="1" dirty="0" smtClean="0"/>
              <a:t>false</a:t>
            </a:r>
            <a:r>
              <a:rPr lang="en-US" dirty="0" smtClean="0"/>
              <a:t> depending if the test indicates a match.</a:t>
            </a:r>
            <a:endParaRPr lang="en-US" dirty="0"/>
          </a:p>
        </p:txBody>
      </p:sp>
    </p:spTree>
    <p:extLst>
      <p:ext uri="{BB962C8B-B14F-4D97-AF65-F5344CB8AC3E}">
        <p14:creationId xmlns:p14="http://schemas.microsoft.com/office/powerpoint/2010/main" val="27853848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 test() method</a:t>
            </a:r>
            <a:endParaRPr lang="en-US" dirty="0"/>
          </a:p>
        </p:txBody>
      </p:sp>
      <p:sp>
        <p:nvSpPr>
          <p:cNvPr id="4" name="TextBox 3"/>
          <p:cNvSpPr txBox="1"/>
          <p:nvPr/>
        </p:nvSpPr>
        <p:spPr>
          <a:xfrm>
            <a:off x="914400" y="1752600"/>
            <a:ext cx="6934200" cy="3416320"/>
          </a:xfrm>
          <a:prstGeom prst="rect">
            <a:avLst/>
          </a:prstGeom>
          <a:solidFill>
            <a:schemeClr val="tx1"/>
          </a:solidFill>
        </p:spPr>
        <p:txBody>
          <a:bodyPr wrap="square" rtlCol="0">
            <a:spAutoFit/>
          </a:bodyPr>
          <a:lstStyle/>
          <a:p>
            <a:r>
              <a:rPr lang="en-US" dirty="0" err="1">
                <a:solidFill>
                  <a:schemeClr val="bg1"/>
                </a:solidFill>
                <a:latin typeface="Arial" panose="020B0604020202020204" pitchFamily="34" charset="0"/>
                <a:cs typeface="Arial" panose="020B0604020202020204" pitchFamily="34" charset="0"/>
              </a:rPr>
              <a:t>var</a:t>
            </a:r>
            <a:r>
              <a:rPr lang="en-US" dirty="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myString</a:t>
            </a:r>
            <a:r>
              <a:rPr lang="en-US" dirty="0" smtClean="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"Hello </a:t>
            </a:r>
            <a:r>
              <a:rPr lang="en-US" dirty="0" smtClean="0">
                <a:solidFill>
                  <a:schemeClr val="bg1"/>
                </a:solidFill>
                <a:latin typeface="Arial" panose="020B0604020202020204" pitchFamily="34" charset="0"/>
                <a:cs typeface="Arial" panose="020B0604020202020204" pitchFamily="34" charset="0"/>
              </a:rPr>
              <a:t>World</a:t>
            </a:r>
            <a:r>
              <a:rPr lang="en-US" dirty="0" smtClean="0">
                <a:solidFill>
                  <a:schemeClr val="bg1"/>
                </a:solidFill>
                <a:latin typeface="Arial" panose="020B0604020202020204" pitchFamily="34" charset="0"/>
                <a:cs typeface="Arial" panose="020B0604020202020204" pitchFamily="34" charset="0"/>
              </a:rPr>
              <a:t>!";</a:t>
            </a:r>
            <a:endParaRPr lang="en-US" dirty="0" smtClean="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pattern1 </a:t>
            </a:r>
            <a:r>
              <a:rPr lang="en-US" dirty="0">
                <a:solidFill>
                  <a:schemeClr val="bg1"/>
                </a:solidFill>
                <a:latin typeface="Arial" panose="020B0604020202020204" pitchFamily="34" charset="0"/>
                <a:cs typeface="Arial" panose="020B0604020202020204" pitchFamily="34" charset="0"/>
              </a:rPr>
              <a:t>= /Hello</a:t>
            </a:r>
            <a:r>
              <a:rPr lang="en-US" dirty="0" smtClean="0">
                <a:solidFill>
                  <a:schemeClr val="bg1"/>
                </a:solidFill>
                <a:latin typeface="Arial" panose="020B0604020202020204" pitchFamily="34" charset="0"/>
                <a:cs typeface="Arial" panose="020B0604020202020204" pitchFamily="34" charset="0"/>
              </a:rPr>
              <a:t>/;</a:t>
            </a:r>
          </a:p>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pattern2 = /Goodbye/;</a:t>
            </a:r>
            <a:endParaRPr lang="en-US" dirty="0">
              <a:solidFill>
                <a:schemeClr val="bg1"/>
              </a:solidFill>
              <a:latin typeface="Arial" panose="020B0604020202020204" pitchFamily="34" charset="0"/>
              <a:cs typeface="Arial" panose="020B0604020202020204" pitchFamily="34" charset="0"/>
            </a:endParaRPr>
          </a:p>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pattern3 = /[A-H]/;</a:t>
            </a:r>
          </a:p>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pattern4 = /[1-9]/;</a:t>
            </a:r>
          </a:p>
          <a:p>
            <a:endParaRPr lang="en-US" dirty="0" smtClean="0">
              <a:solidFill>
                <a:schemeClr val="bg1"/>
              </a:solidFill>
              <a:latin typeface="Arial" panose="020B0604020202020204" pitchFamily="34" charset="0"/>
              <a:cs typeface="Arial" panose="020B0604020202020204" pitchFamily="34" charset="0"/>
            </a:endParaRPr>
          </a:p>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result1 </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pattern1.test(</a:t>
            </a:r>
            <a:r>
              <a:rPr lang="en-US" dirty="0" err="1" smtClean="0">
                <a:solidFill>
                  <a:schemeClr val="bg1"/>
                </a:solidFill>
                <a:latin typeface="Arial" panose="020B0604020202020204" pitchFamily="34" charset="0"/>
                <a:cs typeface="Arial" panose="020B0604020202020204" pitchFamily="34" charset="0"/>
              </a:rPr>
              <a:t>myString</a:t>
            </a:r>
            <a:r>
              <a:rPr lang="en-US" dirty="0" smtClean="0">
                <a:solidFill>
                  <a:schemeClr val="bg1"/>
                </a:solidFill>
                <a:latin typeface="Arial" panose="020B0604020202020204" pitchFamily="34" charset="0"/>
                <a:cs typeface="Arial" panose="020B0604020202020204" pitchFamily="34" charset="0"/>
              </a:rPr>
              <a:t>);  // This equals true </a:t>
            </a:r>
            <a:endParaRPr lang="en-US" dirty="0">
              <a:solidFill>
                <a:schemeClr val="bg1"/>
              </a:solidFill>
              <a:latin typeface="Arial" panose="020B0604020202020204" pitchFamily="34" charset="0"/>
              <a:cs typeface="Arial" panose="020B0604020202020204" pitchFamily="34" charset="0"/>
            </a:endParaRPr>
          </a:p>
          <a:p>
            <a:r>
              <a:rPr lang="en-US" dirty="0" err="1">
                <a:solidFill>
                  <a:schemeClr val="bg1"/>
                </a:solidFill>
                <a:latin typeface="Arial" panose="020B0604020202020204" pitchFamily="34" charset="0"/>
                <a:cs typeface="Arial" panose="020B0604020202020204" pitchFamily="34" charset="0"/>
              </a:rPr>
              <a:t>var</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result2 </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pattern2.test(</a:t>
            </a:r>
            <a:r>
              <a:rPr lang="en-US" dirty="0" err="1" smtClean="0">
                <a:solidFill>
                  <a:schemeClr val="bg1"/>
                </a:solidFill>
                <a:latin typeface="Arial" panose="020B0604020202020204" pitchFamily="34" charset="0"/>
                <a:cs typeface="Arial" panose="020B0604020202020204" pitchFamily="34" charset="0"/>
              </a:rPr>
              <a:t>myString</a:t>
            </a:r>
            <a:r>
              <a:rPr lang="en-US" dirty="0" smtClean="0">
                <a:solidFill>
                  <a:schemeClr val="bg1"/>
                </a:solidFill>
                <a:latin typeface="Arial" panose="020B0604020202020204" pitchFamily="34" charset="0"/>
                <a:cs typeface="Arial" panose="020B0604020202020204" pitchFamily="34" charset="0"/>
              </a:rPr>
              <a:t>);  // This equals false</a:t>
            </a:r>
            <a:endParaRPr lang="en-US" dirty="0">
              <a:solidFill>
                <a:schemeClr val="bg1"/>
              </a:solidFill>
              <a:latin typeface="Arial" panose="020B0604020202020204" pitchFamily="34" charset="0"/>
              <a:cs typeface="Arial" panose="020B0604020202020204" pitchFamily="34" charset="0"/>
            </a:endParaRPr>
          </a:p>
          <a:p>
            <a:r>
              <a:rPr lang="en-US" dirty="0" err="1">
                <a:solidFill>
                  <a:schemeClr val="bg1"/>
                </a:solidFill>
                <a:latin typeface="Arial" panose="020B0604020202020204" pitchFamily="34" charset="0"/>
                <a:cs typeface="Arial" panose="020B0604020202020204" pitchFamily="34" charset="0"/>
              </a:rPr>
              <a:t>var</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result3 </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pattern3.test(</a:t>
            </a:r>
            <a:r>
              <a:rPr lang="en-US" dirty="0" err="1" smtClean="0">
                <a:solidFill>
                  <a:schemeClr val="bg1"/>
                </a:solidFill>
                <a:latin typeface="Arial" panose="020B0604020202020204" pitchFamily="34" charset="0"/>
                <a:cs typeface="Arial" panose="020B0604020202020204" pitchFamily="34" charset="0"/>
              </a:rPr>
              <a:t>myString</a:t>
            </a:r>
            <a:r>
              <a:rPr lang="en-US" dirty="0" smtClean="0">
                <a:solidFill>
                  <a:schemeClr val="bg1"/>
                </a:solidFill>
                <a:latin typeface="Arial" panose="020B0604020202020204" pitchFamily="34" charset="0"/>
                <a:cs typeface="Arial" panose="020B0604020202020204" pitchFamily="34" charset="0"/>
              </a:rPr>
              <a:t>);  // This equals true</a:t>
            </a:r>
            <a:endParaRPr lang="en-US" dirty="0">
              <a:solidFill>
                <a:schemeClr val="bg1"/>
              </a:solidFill>
              <a:latin typeface="Arial" panose="020B0604020202020204" pitchFamily="34" charset="0"/>
              <a:cs typeface="Arial" panose="020B0604020202020204" pitchFamily="34" charset="0"/>
            </a:endParaRPr>
          </a:p>
          <a:p>
            <a:r>
              <a:rPr lang="en-US" dirty="0" err="1">
                <a:solidFill>
                  <a:schemeClr val="bg1"/>
                </a:solidFill>
                <a:latin typeface="Arial" panose="020B0604020202020204" pitchFamily="34" charset="0"/>
                <a:cs typeface="Arial" panose="020B0604020202020204" pitchFamily="34" charset="0"/>
              </a:rPr>
              <a:t>var</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result4 </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pattern4.test(</a:t>
            </a:r>
            <a:r>
              <a:rPr lang="en-US" dirty="0" err="1" smtClean="0">
                <a:solidFill>
                  <a:schemeClr val="bg1"/>
                </a:solidFill>
                <a:latin typeface="Arial" panose="020B0604020202020204" pitchFamily="34" charset="0"/>
                <a:cs typeface="Arial" panose="020B0604020202020204" pitchFamily="34" charset="0"/>
              </a:rPr>
              <a:t>myString</a:t>
            </a:r>
            <a:r>
              <a:rPr lang="en-US" dirty="0" smtClean="0">
                <a:solidFill>
                  <a:schemeClr val="bg1"/>
                </a:solidFill>
                <a:latin typeface="Arial" panose="020B0604020202020204" pitchFamily="34" charset="0"/>
                <a:cs typeface="Arial" panose="020B0604020202020204" pitchFamily="34" charset="0"/>
              </a:rPr>
              <a:t>);  // This equals false</a:t>
            </a:r>
            <a:endParaRPr lang="en-US"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82879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Accessibility</a:t>
            </a:r>
            <a:endParaRPr lang="en-US" dirty="0"/>
          </a:p>
        </p:txBody>
      </p:sp>
      <p:sp>
        <p:nvSpPr>
          <p:cNvPr id="3" name="Text Placeholder 2"/>
          <p:cNvSpPr>
            <a:spLocks noGrp="1"/>
          </p:cNvSpPr>
          <p:nvPr>
            <p:ph type="body" sz="quarter" idx="10"/>
          </p:nvPr>
        </p:nvSpPr>
        <p:spPr>
          <a:xfrm>
            <a:off x="392624" y="1447800"/>
            <a:ext cx="8382000" cy="3797963"/>
          </a:xfrm>
        </p:spPr>
        <p:txBody>
          <a:bodyPr/>
          <a:lstStyle/>
          <a:p>
            <a:r>
              <a:rPr lang="en-US" dirty="0" smtClean="0"/>
              <a:t>When designing HTML forms, try to ensure that the form is usable to all users.</a:t>
            </a:r>
          </a:p>
          <a:p>
            <a:r>
              <a:rPr lang="en-US" dirty="0" smtClean="0"/>
              <a:t>Five basic design features to follow:</a:t>
            </a:r>
          </a:p>
          <a:p>
            <a:pPr lvl="1"/>
            <a:r>
              <a:rPr lang="en-US" dirty="0" smtClean="0"/>
              <a:t>Use proper element and label order</a:t>
            </a:r>
          </a:p>
          <a:p>
            <a:pPr lvl="1"/>
            <a:r>
              <a:rPr lang="en-US" dirty="0" smtClean="0"/>
              <a:t>Use the &lt;label&gt; element</a:t>
            </a:r>
          </a:p>
          <a:p>
            <a:pPr lvl="1"/>
            <a:r>
              <a:rPr lang="en-US" dirty="0" smtClean="0"/>
              <a:t>Use the &lt;</a:t>
            </a:r>
            <a:r>
              <a:rPr lang="en-US" dirty="0" err="1" smtClean="0"/>
              <a:t>fieldset</a:t>
            </a:r>
            <a:r>
              <a:rPr lang="en-US" dirty="0" smtClean="0"/>
              <a:t>&gt; element</a:t>
            </a:r>
          </a:p>
          <a:p>
            <a:pPr lvl="1"/>
            <a:r>
              <a:rPr lang="en-US" dirty="0" smtClean="0"/>
              <a:t>Mark required fields</a:t>
            </a:r>
          </a:p>
          <a:p>
            <a:pPr lvl="1"/>
            <a:r>
              <a:rPr lang="en-US" dirty="0" smtClean="0"/>
              <a:t>Do not assume any client-side scripting</a:t>
            </a:r>
            <a:endParaRPr lang="en-US" dirty="0"/>
          </a:p>
        </p:txBody>
      </p:sp>
    </p:spTree>
    <p:extLst>
      <p:ext uri="{BB962C8B-B14F-4D97-AF65-F5344CB8AC3E}">
        <p14:creationId xmlns:p14="http://schemas.microsoft.com/office/powerpoint/2010/main" val="29596338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Labels</a:t>
            </a:r>
            <a:endParaRPr lang="en-US" dirty="0"/>
          </a:p>
        </p:txBody>
      </p:sp>
      <p:sp>
        <p:nvSpPr>
          <p:cNvPr id="3" name="Text Placeholder 2"/>
          <p:cNvSpPr>
            <a:spLocks noGrp="1"/>
          </p:cNvSpPr>
          <p:nvPr>
            <p:ph type="body" sz="quarter" idx="10"/>
          </p:nvPr>
        </p:nvSpPr>
        <p:spPr>
          <a:xfrm>
            <a:off x="387458" y="1248490"/>
            <a:ext cx="8382000" cy="3200876"/>
          </a:xfrm>
        </p:spPr>
        <p:txBody>
          <a:bodyPr/>
          <a:lstStyle/>
          <a:p>
            <a:r>
              <a:rPr lang="en-US" dirty="0" smtClean="0"/>
              <a:t>Use proper element and label order. For text boxes, text areas, and select boxes, the label should be directly before the form element. For radio buttons and check boxes, the label be directly after the form element.</a:t>
            </a:r>
          </a:p>
          <a:p>
            <a:r>
              <a:rPr lang="en-US" dirty="0" smtClean="0"/>
              <a:t>Use the &lt;label&gt; element to specify what element the label is intended to describe.</a:t>
            </a:r>
            <a:endParaRPr lang="en-US" dirty="0"/>
          </a:p>
        </p:txBody>
      </p:sp>
      <p:sp>
        <p:nvSpPr>
          <p:cNvPr id="5" name="TextBox 4"/>
          <p:cNvSpPr txBox="1"/>
          <p:nvPr/>
        </p:nvSpPr>
        <p:spPr>
          <a:xfrm>
            <a:off x="1447800" y="4818369"/>
            <a:ext cx="4800600"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&lt;label for </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first_name</a:t>
            </a:r>
            <a:r>
              <a:rPr lang="en-US" dirty="0" smtClean="0">
                <a:solidFill>
                  <a:schemeClr val="bg1"/>
                </a:solidFill>
                <a:latin typeface="Arial" panose="020B0604020202020204" pitchFamily="34" charset="0"/>
                <a:cs typeface="Arial" panose="020B0604020202020204" pitchFamily="34" charset="0"/>
              </a:rPr>
              <a:t>"&gt;</a:t>
            </a:r>
            <a:r>
              <a:rPr lang="en-US" dirty="0" smtClean="0">
                <a:solidFill>
                  <a:schemeClr val="bg1"/>
                </a:solidFill>
                <a:latin typeface="Arial" panose="020B0604020202020204" pitchFamily="34" charset="0"/>
                <a:cs typeface="Arial" panose="020B0604020202020204" pitchFamily="34" charset="0"/>
              </a:rPr>
              <a:t>First Name&lt;/label&gt;</a:t>
            </a:r>
          </a:p>
          <a:p>
            <a:r>
              <a:rPr lang="en-US" dirty="0" smtClean="0">
                <a:solidFill>
                  <a:schemeClr val="bg1"/>
                </a:solidFill>
                <a:latin typeface="Arial" panose="020B0604020202020204" pitchFamily="34" charset="0"/>
                <a:cs typeface="Arial" panose="020B0604020202020204" pitchFamily="34" charset="0"/>
              </a:rPr>
              <a:t>	&lt;input type</a:t>
            </a:r>
            <a:r>
              <a:rPr lang="en-US" dirty="0" smtClean="0">
                <a:solidFill>
                  <a:schemeClr val="bg1"/>
                </a:solidFill>
                <a:latin typeface="Arial" panose="020B0604020202020204" pitchFamily="34" charset="0"/>
                <a:cs typeface="Arial" panose="020B0604020202020204" pitchFamily="34" charset="0"/>
              </a:rPr>
              <a:t>="text" </a:t>
            </a:r>
            <a:r>
              <a:rPr lang="en-US" dirty="0" smtClean="0">
                <a:solidFill>
                  <a:schemeClr val="bg1"/>
                </a:solidFill>
                <a:latin typeface="Arial" panose="020B0604020202020204" pitchFamily="34" charset="0"/>
                <a:cs typeface="Arial" panose="020B0604020202020204" pitchFamily="34" charset="0"/>
              </a:rPr>
              <a:t>id</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first_name</a:t>
            </a:r>
            <a:r>
              <a:rPr lang="en-US" dirty="0" smtClean="0">
                <a:solidFill>
                  <a:schemeClr val="bg1"/>
                </a:solidFill>
                <a:latin typeface="Arial" panose="020B0604020202020204" pitchFamily="34" charset="0"/>
                <a:cs typeface="Arial" panose="020B0604020202020204" pitchFamily="34" charset="0"/>
              </a:rPr>
              <a:t>"&gt;</a:t>
            </a:r>
            <a:endParaRPr lang="en-US" dirty="0" smtClean="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948700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and Forms</a:t>
            </a:r>
            <a:endParaRPr lang="en-US" dirty="0"/>
          </a:p>
        </p:txBody>
      </p:sp>
      <p:sp>
        <p:nvSpPr>
          <p:cNvPr id="3" name="Text Placeholder 2"/>
          <p:cNvSpPr>
            <a:spLocks noGrp="1"/>
          </p:cNvSpPr>
          <p:nvPr>
            <p:ph type="body" sz="quarter" idx="10"/>
          </p:nvPr>
        </p:nvSpPr>
        <p:spPr>
          <a:xfrm>
            <a:off x="381000" y="1676400"/>
            <a:ext cx="8382000" cy="3933384"/>
          </a:xfrm>
        </p:spPr>
        <p:txBody>
          <a:bodyPr/>
          <a:lstStyle/>
          <a:p>
            <a:r>
              <a:rPr lang="en-US" dirty="0" smtClean="0"/>
              <a:t>jQuery provides several methods in order to work with HTML form elements.</a:t>
            </a:r>
          </a:p>
          <a:p>
            <a:endParaRPr lang="en-US" dirty="0" smtClean="0"/>
          </a:p>
          <a:p>
            <a:r>
              <a:rPr lang="en-US" dirty="0" smtClean="0"/>
              <a:t>These methods include those that will:</a:t>
            </a:r>
          </a:p>
          <a:p>
            <a:pPr lvl="1"/>
            <a:r>
              <a:rPr lang="en-US" dirty="0" smtClean="0"/>
              <a:t>get and set form values</a:t>
            </a:r>
          </a:p>
          <a:p>
            <a:pPr lvl="1"/>
            <a:r>
              <a:rPr lang="en-US" dirty="0" smtClean="0"/>
              <a:t>handle form events</a:t>
            </a:r>
          </a:p>
          <a:p>
            <a:pPr lvl="1"/>
            <a:r>
              <a:rPr lang="en-US" dirty="0" smtClean="0"/>
              <a:t>help with form validation</a:t>
            </a:r>
          </a:p>
          <a:p>
            <a:endParaRPr lang="en-US" dirty="0" smtClean="0"/>
          </a:p>
        </p:txBody>
      </p:sp>
    </p:spTree>
    <p:extLst>
      <p:ext uri="{BB962C8B-B14F-4D97-AF65-F5344CB8AC3E}">
        <p14:creationId xmlns:p14="http://schemas.microsoft.com/office/powerpoint/2010/main" val="11428371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fieldset</a:t>
            </a:r>
            <a:r>
              <a:rPr lang="en-US" dirty="0" smtClean="0"/>
              <a:t>&gt; element</a:t>
            </a:r>
            <a:endParaRPr lang="en-US" dirty="0"/>
          </a:p>
        </p:txBody>
      </p:sp>
      <p:sp>
        <p:nvSpPr>
          <p:cNvPr id="3" name="Text Placeholder 2"/>
          <p:cNvSpPr>
            <a:spLocks noGrp="1"/>
          </p:cNvSpPr>
          <p:nvPr>
            <p:ph type="body" sz="quarter" idx="10"/>
          </p:nvPr>
        </p:nvSpPr>
        <p:spPr>
          <a:xfrm>
            <a:off x="381000" y="1267309"/>
            <a:ext cx="8382000" cy="2856167"/>
          </a:xfrm>
        </p:spPr>
        <p:txBody>
          <a:bodyPr/>
          <a:lstStyle/>
          <a:p>
            <a:r>
              <a:rPr lang="en-US" dirty="0"/>
              <a:t>The &lt;</a:t>
            </a:r>
            <a:r>
              <a:rPr lang="en-US" dirty="0" err="1"/>
              <a:t>fieldset</a:t>
            </a:r>
            <a:r>
              <a:rPr lang="en-US" dirty="0"/>
              <a:t>&gt; </a:t>
            </a:r>
            <a:r>
              <a:rPr lang="en-US" dirty="0" smtClean="0"/>
              <a:t>element </a:t>
            </a:r>
            <a:r>
              <a:rPr lang="en-US" dirty="0"/>
              <a:t>is used to group related elements in a form.</a:t>
            </a:r>
          </a:p>
          <a:p>
            <a:r>
              <a:rPr lang="en-US" dirty="0" smtClean="0"/>
              <a:t>In most browsers, the </a:t>
            </a:r>
            <a:r>
              <a:rPr lang="en-US" dirty="0"/>
              <a:t>&lt;</a:t>
            </a:r>
            <a:r>
              <a:rPr lang="en-US" dirty="0" err="1"/>
              <a:t>fieldset</a:t>
            </a:r>
            <a:r>
              <a:rPr lang="en-US" dirty="0"/>
              <a:t>&gt; tag draws a box around the related elements</a:t>
            </a:r>
            <a:r>
              <a:rPr lang="en-US" dirty="0" smtClean="0"/>
              <a:t>.</a:t>
            </a:r>
          </a:p>
          <a:p>
            <a:r>
              <a:rPr lang="en-US" dirty="0"/>
              <a:t>The &lt;legend&gt; tag defines a caption for the </a:t>
            </a:r>
            <a:r>
              <a:rPr lang="en-US" dirty="0" smtClean="0"/>
              <a:t>&lt;</a:t>
            </a:r>
            <a:r>
              <a:rPr lang="en-US" dirty="0" err="1" smtClean="0"/>
              <a:t>fieldset</a:t>
            </a:r>
            <a:r>
              <a:rPr lang="en-US" dirty="0" smtClean="0"/>
              <a:t>&gt;</a:t>
            </a:r>
            <a:r>
              <a:rPr lang="en-US" dirty="0"/>
              <a:t> element.</a:t>
            </a:r>
          </a:p>
        </p:txBody>
      </p:sp>
      <p:sp>
        <p:nvSpPr>
          <p:cNvPr id="4" name="TextBox 3"/>
          <p:cNvSpPr txBox="1"/>
          <p:nvPr/>
        </p:nvSpPr>
        <p:spPr>
          <a:xfrm>
            <a:off x="1371600" y="4495800"/>
            <a:ext cx="5955224" cy="2031325"/>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&lt;</a:t>
            </a:r>
            <a:r>
              <a:rPr lang="en-US" dirty="0" err="1" smtClean="0">
                <a:solidFill>
                  <a:schemeClr val="bg1"/>
                </a:solidFill>
                <a:latin typeface="Arial" panose="020B0604020202020204" pitchFamily="34" charset="0"/>
                <a:cs typeface="Arial" panose="020B0604020202020204" pitchFamily="34" charset="0"/>
              </a:rPr>
              <a:t>fieldset</a:t>
            </a:r>
            <a:r>
              <a:rPr lang="en-US" dirty="0" smtClean="0">
                <a:solidFill>
                  <a:schemeClr val="bg1"/>
                </a:solidFill>
                <a:latin typeface="Arial" panose="020B0604020202020204" pitchFamily="34" charset="0"/>
                <a:cs typeface="Arial" panose="020B0604020202020204" pitchFamily="34" charset="0"/>
              </a:rPr>
              <a:t>&gt;</a:t>
            </a:r>
          </a:p>
          <a:p>
            <a:r>
              <a:rPr lang="en-US" dirty="0" smtClean="0">
                <a:solidFill>
                  <a:schemeClr val="bg1"/>
                </a:solidFill>
                <a:latin typeface="Arial" panose="020B0604020202020204" pitchFamily="34" charset="0"/>
                <a:cs typeface="Arial" panose="020B0604020202020204" pitchFamily="34" charset="0"/>
              </a:rPr>
              <a:t>&lt;legend&gt;Login&lt;/legend&gt;</a:t>
            </a:r>
          </a:p>
          <a:p>
            <a:r>
              <a:rPr lang="en-US" dirty="0" smtClean="0">
                <a:solidFill>
                  <a:schemeClr val="bg1"/>
                </a:solidFill>
                <a:latin typeface="Arial" panose="020B0604020202020204" pitchFamily="34" charset="0"/>
                <a:cs typeface="Arial" panose="020B0604020202020204" pitchFamily="34" charset="0"/>
              </a:rPr>
              <a:t>&lt;label for </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user_name</a:t>
            </a:r>
            <a:r>
              <a:rPr lang="en-US" dirty="0" smtClean="0">
                <a:solidFill>
                  <a:schemeClr val="bg1"/>
                </a:solidFill>
                <a:latin typeface="Arial" panose="020B0604020202020204" pitchFamily="34" charset="0"/>
                <a:cs typeface="Arial" panose="020B0604020202020204" pitchFamily="34" charset="0"/>
              </a:rPr>
              <a:t>"&gt;</a:t>
            </a:r>
            <a:r>
              <a:rPr lang="en-US" dirty="0" smtClean="0">
                <a:solidFill>
                  <a:schemeClr val="bg1"/>
                </a:solidFill>
                <a:latin typeface="Arial" panose="020B0604020202020204" pitchFamily="34" charset="0"/>
                <a:cs typeface="Arial" panose="020B0604020202020204" pitchFamily="34" charset="0"/>
              </a:rPr>
              <a:t>User Name&lt;/label&gt;</a:t>
            </a:r>
          </a:p>
          <a:p>
            <a:r>
              <a:rPr lang="en-US" dirty="0" smtClean="0">
                <a:solidFill>
                  <a:schemeClr val="bg1"/>
                </a:solidFill>
                <a:latin typeface="Arial" panose="020B0604020202020204" pitchFamily="34" charset="0"/>
                <a:cs typeface="Arial" panose="020B0604020202020204" pitchFamily="34" charset="0"/>
              </a:rPr>
              <a:t>	&lt;input type</a:t>
            </a:r>
            <a:r>
              <a:rPr lang="en-US" dirty="0" smtClean="0">
                <a:solidFill>
                  <a:schemeClr val="bg1"/>
                </a:solidFill>
                <a:latin typeface="Arial" panose="020B0604020202020204" pitchFamily="34" charset="0"/>
                <a:cs typeface="Arial" panose="020B0604020202020204" pitchFamily="34" charset="0"/>
              </a:rPr>
              <a:t>="text" </a:t>
            </a:r>
            <a:r>
              <a:rPr lang="en-US" dirty="0" smtClean="0">
                <a:solidFill>
                  <a:schemeClr val="bg1"/>
                </a:solidFill>
                <a:latin typeface="Arial" panose="020B0604020202020204" pitchFamily="34" charset="0"/>
                <a:cs typeface="Arial" panose="020B0604020202020204" pitchFamily="34" charset="0"/>
              </a:rPr>
              <a:t>id</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user_name</a:t>
            </a:r>
            <a:r>
              <a:rPr lang="en-US" dirty="0" smtClean="0">
                <a:solidFill>
                  <a:schemeClr val="bg1"/>
                </a:solidFill>
                <a:latin typeface="Arial" panose="020B0604020202020204" pitchFamily="34" charset="0"/>
                <a:cs typeface="Arial" panose="020B0604020202020204" pitchFamily="34" charset="0"/>
              </a:rPr>
              <a:t>"&gt;&lt;</a:t>
            </a:r>
            <a:r>
              <a:rPr lang="en-US" dirty="0" err="1" smtClean="0">
                <a:solidFill>
                  <a:schemeClr val="bg1"/>
                </a:solidFill>
                <a:latin typeface="Arial" panose="020B0604020202020204" pitchFamily="34" charset="0"/>
                <a:cs typeface="Arial" panose="020B0604020202020204" pitchFamily="34" charset="0"/>
              </a:rPr>
              <a:t>br</a:t>
            </a:r>
            <a:r>
              <a:rPr lang="en-US" dirty="0" smtClean="0">
                <a:solidFill>
                  <a:schemeClr val="bg1"/>
                </a:solidFill>
                <a:latin typeface="Arial" panose="020B0604020202020204" pitchFamily="34" charset="0"/>
                <a:cs typeface="Arial" panose="020B0604020202020204" pitchFamily="34" charset="0"/>
              </a:rPr>
              <a:t>&gt;</a:t>
            </a:r>
          </a:p>
          <a:p>
            <a:r>
              <a:rPr lang="en-US" dirty="0">
                <a:solidFill>
                  <a:schemeClr val="bg1"/>
                </a:solidFill>
                <a:latin typeface="Arial" panose="020B0604020202020204" pitchFamily="34" charset="0"/>
                <a:cs typeface="Arial" panose="020B0604020202020204" pitchFamily="34" charset="0"/>
              </a:rPr>
              <a:t>&lt;label for </a:t>
            </a:r>
            <a:r>
              <a:rPr lang="en-US" dirty="0" smtClean="0">
                <a:solidFill>
                  <a:schemeClr val="bg1"/>
                </a:solidFill>
                <a:latin typeface="Arial" panose="020B0604020202020204" pitchFamily="34" charset="0"/>
                <a:cs typeface="Arial" panose="020B0604020202020204" pitchFamily="34" charset="0"/>
              </a:rPr>
              <a:t>="password"&gt;</a:t>
            </a:r>
            <a:r>
              <a:rPr lang="en-US" dirty="0" smtClean="0">
                <a:solidFill>
                  <a:schemeClr val="bg1"/>
                </a:solidFill>
                <a:latin typeface="Arial" panose="020B0604020202020204" pitchFamily="34" charset="0"/>
                <a:cs typeface="Arial" panose="020B0604020202020204" pitchFamily="34" charset="0"/>
              </a:rPr>
              <a:t>Password&lt;/</a:t>
            </a:r>
            <a:r>
              <a:rPr lang="en-US" dirty="0">
                <a:solidFill>
                  <a:schemeClr val="bg1"/>
                </a:solidFill>
                <a:latin typeface="Arial" panose="020B0604020202020204" pitchFamily="34" charset="0"/>
                <a:cs typeface="Arial" panose="020B0604020202020204" pitchFamily="34" charset="0"/>
              </a:rPr>
              <a:t>label&gt;</a:t>
            </a:r>
          </a:p>
          <a:p>
            <a:r>
              <a:rPr lang="en-US" dirty="0">
                <a:solidFill>
                  <a:schemeClr val="bg1"/>
                </a:solidFill>
                <a:latin typeface="Arial" panose="020B0604020202020204" pitchFamily="34" charset="0"/>
                <a:cs typeface="Arial" panose="020B0604020202020204" pitchFamily="34" charset="0"/>
              </a:rPr>
              <a:t>	&lt;input type</a:t>
            </a:r>
            <a:r>
              <a:rPr lang="en-US" dirty="0" smtClean="0">
                <a:solidFill>
                  <a:schemeClr val="bg1"/>
                </a:solidFill>
                <a:latin typeface="Arial" panose="020B0604020202020204" pitchFamily="34" charset="0"/>
                <a:cs typeface="Arial" panose="020B0604020202020204" pitchFamily="34" charset="0"/>
              </a:rPr>
              <a:t>="password" </a:t>
            </a:r>
            <a:r>
              <a:rPr lang="en-US" dirty="0">
                <a:solidFill>
                  <a:schemeClr val="bg1"/>
                </a:solidFill>
                <a:latin typeface="Arial" panose="020B0604020202020204" pitchFamily="34" charset="0"/>
                <a:cs typeface="Arial" panose="020B0604020202020204" pitchFamily="34" charset="0"/>
              </a:rPr>
              <a:t>id</a:t>
            </a:r>
            <a:r>
              <a:rPr lang="en-US" dirty="0" smtClean="0">
                <a:solidFill>
                  <a:schemeClr val="bg1"/>
                </a:solidFill>
                <a:latin typeface="Arial" panose="020B0604020202020204" pitchFamily="34" charset="0"/>
                <a:cs typeface="Arial" panose="020B0604020202020204" pitchFamily="34" charset="0"/>
              </a:rPr>
              <a:t>="password"&gt;&lt;</a:t>
            </a:r>
            <a:r>
              <a:rPr lang="en-US" dirty="0" err="1" smtClean="0">
                <a:solidFill>
                  <a:schemeClr val="bg1"/>
                </a:solidFill>
                <a:latin typeface="Arial" panose="020B0604020202020204" pitchFamily="34" charset="0"/>
                <a:cs typeface="Arial" panose="020B0604020202020204" pitchFamily="34" charset="0"/>
              </a:rPr>
              <a:t>br</a:t>
            </a:r>
            <a:r>
              <a:rPr lang="en-US" dirty="0" smtClean="0">
                <a:solidFill>
                  <a:schemeClr val="bg1"/>
                </a:solidFill>
                <a:latin typeface="Arial" panose="020B0604020202020204" pitchFamily="34" charset="0"/>
                <a:cs typeface="Arial" panose="020B0604020202020204" pitchFamily="34" charset="0"/>
              </a:rPr>
              <a:t>&gt;</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&lt;/</a:t>
            </a:r>
            <a:r>
              <a:rPr lang="en-US" dirty="0" err="1">
                <a:solidFill>
                  <a:schemeClr val="bg1"/>
                </a:solidFill>
                <a:latin typeface="Arial" panose="020B0604020202020204" pitchFamily="34" charset="0"/>
                <a:cs typeface="Arial" panose="020B0604020202020204" pitchFamily="34" charset="0"/>
              </a:rPr>
              <a:t>fieldset</a:t>
            </a:r>
            <a:r>
              <a:rPr lang="en-US" dirty="0">
                <a:solidFill>
                  <a:schemeClr val="bg1"/>
                </a:solidFill>
                <a:latin typeface="Arial" panose="020B0604020202020204" pitchFamily="34" charset="0"/>
                <a:cs typeface="Arial" panose="020B0604020202020204" pitchFamily="34" charset="0"/>
              </a:rPr>
              <a:t>&gt;</a:t>
            </a:r>
            <a:endParaRPr lang="en-US"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53703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Required Fields</a:t>
            </a:r>
            <a:endParaRPr lang="en-US" dirty="0"/>
          </a:p>
        </p:txBody>
      </p:sp>
      <p:sp>
        <p:nvSpPr>
          <p:cNvPr id="3" name="Text Placeholder 2"/>
          <p:cNvSpPr>
            <a:spLocks noGrp="1"/>
          </p:cNvSpPr>
          <p:nvPr>
            <p:ph type="body" sz="quarter" idx="10"/>
          </p:nvPr>
        </p:nvSpPr>
        <p:spPr>
          <a:xfrm>
            <a:off x="381000" y="1411552"/>
            <a:ext cx="8382000" cy="2856167"/>
          </a:xfrm>
        </p:spPr>
        <p:txBody>
          <a:bodyPr/>
          <a:lstStyle/>
          <a:p>
            <a:r>
              <a:rPr lang="en-US" dirty="0" smtClean="0"/>
              <a:t>It is helpful to the user if all required fields are clearly marked as being required. </a:t>
            </a:r>
          </a:p>
          <a:p>
            <a:r>
              <a:rPr lang="en-US" dirty="0" smtClean="0"/>
              <a:t>A common way to indicate required fields is with an asterisk.</a:t>
            </a:r>
          </a:p>
          <a:p>
            <a:r>
              <a:rPr lang="en-US" dirty="0" smtClean="0"/>
              <a:t>Placing the * within a &lt;span&gt; element allows the use of a screen tip.</a:t>
            </a:r>
            <a:endParaRPr lang="en-US" dirty="0"/>
          </a:p>
        </p:txBody>
      </p:sp>
      <p:sp>
        <p:nvSpPr>
          <p:cNvPr id="4" name="TextBox 3"/>
          <p:cNvSpPr txBox="1"/>
          <p:nvPr/>
        </p:nvSpPr>
        <p:spPr>
          <a:xfrm>
            <a:off x="533400" y="4648200"/>
            <a:ext cx="7924800"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&lt;label for </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last_name</a:t>
            </a:r>
            <a:r>
              <a:rPr lang="en-US" dirty="0" smtClean="0">
                <a:solidFill>
                  <a:schemeClr val="bg1"/>
                </a:solidFill>
                <a:latin typeface="Arial" panose="020B0604020202020204" pitchFamily="34" charset="0"/>
                <a:cs typeface="Arial" panose="020B0604020202020204" pitchFamily="34" charset="0"/>
              </a:rPr>
              <a:t>"&gt;</a:t>
            </a:r>
            <a:r>
              <a:rPr lang="en-US" dirty="0" smtClean="0">
                <a:solidFill>
                  <a:schemeClr val="bg1"/>
                </a:solidFill>
                <a:latin typeface="Arial" panose="020B0604020202020204" pitchFamily="34" charset="0"/>
                <a:cs typeface="Arial" panose="020B0604020202020204" pitchFamily="34" charset="0"/>
              </a:rPr>
              <a:t>Last Name&lt;span title</a:t>
            </a:r>
            <a:r>
              <a:rPr lang="en-US" dirty="0" smtClean="0">
                <a:solidFill>
                  <a:schemeClr val="bg1"/>
                </a:solidFill>
                <a:latin typeface="Arial" panose="020B0604020202020204" pitchFamily="34" charset="0"/>
                <a:cs typeface="Arial" panose="020B0604020202020204" pitchFamily="34" charset="0"/>
              </a:rPr>
              <a:t>="Required"&gt;*&lt;/</a:t>
            </a:r>
            <a:r>
              <a:rPr lang="en-US" dirty="0" smtClean="0">
                <a:solidFill>
                  <a:schemeClr val="bg1"/>
                </a:solidFill>
                <a:latin typeface="Arial" panose="020B0604020202020204" pitchFamily="34" charset="0"/>
                <a:cs typeface="Arial" panose="020B0604020202020204" pitchFamily="34" charset="0"/>
              </a:rPr>
              <a:t>span&gt;&lt;/label&gt;</a:t>
            </a:r>
          </a:p>
          <a:p>
            <a:r>
              <a:rPr lang="en-US" dirty="0" smtClean="0">
                <a:solidFill>
                  <a:schemeClr val="bg1"/>
                </a:solidFill>
                <a:latin typeface="Arial" panose="020B0604020202020204" pitchFamily="34" charset="0"/>
                <a:cs typeface="Arial" panose="020B0604020202020204" pitchFamily="34" charset="0"/>
              </a:rPr>
              <a:t>	&lt;input type</a:t>
            </a:r>
            <a:r>
              <a:rPr lang="en-US" dirty="0" smtClean="0">
                <a:solidFill>
                  <a:schemeClr val="bg1"/>
                </a:solidFill>
                <a:latin typeface="Arial" panose="020B0604020202020204" pitchFamily="34" charset="0"/>
                <a:cs typeface="Arial" panose="020B0604020202020204" pitchFamily="34" charset="0"/>
              </a:rPr>
              <a:t>="text" </a:t>
            </a:r>
            <a:r>
              <a:rPr lang="en-US" dirty="0" smtClean="0">
                <a:solidFill>
                  <a:schemeClr val="bg1"/>
                </a:solidFill>
                <a:latin typeface="Arial" panose="020B0604020202020204" pitchFamily="34" charset="0"/>
                <a:cs typeface="Arial" panose="020B0604020202020204" pitchFamily="34" charset="0"/>
              </a:rPr>
              <a:t>id</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last_name</a:t>
            </a:r>
            <a:r>
              <a:rPr lang="en-US" dirty="0" smtClean="0">
                <a:solidFill>
                  <a:schemeClr val="bg1"/>
                </a:solidFill>
                <a:latin typeface="Arial" panose="020B0604020202020204" pitchFamily="34" charset="0"/>
                <a:cs typeface="Arial" panose="020B0604020202020204" pitchFamily="34" charset="0"/>
              </a:rPr>
              <a:t>"&gt;&lt;</a:t>
            </a:r>
            <a:r>
              <a:rPr lang="en-US" dirty="0" err="1" smtClean="0">
                <a:solidFill>
                  <a:schemeClr val="bg1"/>
                </a:solidFill>
                <a:latin typeface="Arial" panose="020B0604020202020204" pitchFamily="34" charset="0"/>
                <a:cs typeface="Arial" panose="020B0604020202020204" pitchFamily="34" charset="0"/>
              </a:rPr>
              <a:t>br</a:t>
            </a:r>
            <a:r>
              <a:rPr lang="en-US" dirty="0" smtClean="0">
                <a:solidFill>
                  <a:schemeClr val="bg1"/>
                </a:solidFill>
                <a:latin typeface="Arial" panose="020B0604020202020204" pitchFamily="34" charset="0"/>
                <a:cs typeface="Arial" panose="020B0604020202020204" pitchFamily="34" charset="0"/>
              </a:rPr>
              <a:t>&gt;</a:t>
            </a:r>
          </a:p>
          <a:p>
            <a:endParaRPr lang="en-US"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907735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Assume Client-Side Scripting</a:t>
            </a:r>
            <a:endParaRPr lang="en-US" dirty="0"/>
          </a:p>
        </p:txBody>
      </p:sp>
      <p:sp>
        <p:nvSpPr>
          <p:cNvPr id="3" name="Text Placeholder 2"/>
          <p:cNvSpPr>
            <a:spLocks noGrp="1"/>
          </p:cNvSpPr>
          <p:nvPr>
            <p:ph type="body" sz="quarter" idx="10"/>
          </p:nvPr>
        </p:nvSpPr>
        <p:spPr>
          <a:xfrm>
            <a:off x="381000" y="1143000"/>
            <a:ext cx="8382000" cy="5072158"/>
          </a:xfrm>
        </p:spPr>
        <p:txBody>
          <a:bodyPr/>
          <a:lstStyle/>
          <a:p>
            <a:r>
              <a:rPr lang="en-US" dirty="0" smtClean="0"/>
              <a:t> Some users may have JavaScript disabled. </a:t>
            </a:r>
            <a:endParaRPr lang="en-US" dirty="0"/>
          </a:p>
          <a:p>
            <a:r>
              <a:rPr lang="en-US" dirty="0" smtClean="0"/>
              <a:t>Do not call JavaScript code in the place of using the standard submit event of the form. Any client-side code can be run via the submit event and if JavaScript is disabled the form can still be submitted to the server.</a:t>
            </a:r>
          </a:p>
          <a:p>
            <a:r>
              <a:rPr lang="en-US" dirty="0" smtClean="0"/>
              <a:t>Client-side form validation should always be used to minimize </a:t>
            </a:r>
            <a:r>
              <a:rPr lang="en-US" dirty="0" err="1" smtClean="0"/>
              <a:t>postbacks</a:t>
            </a:r>
            <a:r>
              <a:rPr lang="en-US" dirty="0" smtClean="0"/>
              <a:t>. But, if the user has JavaScript disabled, the form should still be able to be submitted to the server and validated there.  </a:t>
            </a:r>
            <a:endParaRPr lang="en-US" dirty="0"/>
          </a:p>
        </p:txBody>
      </p:sp>
    </p:spTree>
    <p:extLst>
      <p:ext uri="{BB962C8B-B14F-4D97-AF65-F5344CB8AC3E}">
        <p14:creationId xmlns:p14="http://schemas.microsoft.com/office/powerpoint/2010/main" val="12609366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HTML 5 Input Types</a:t>
            </a:r>
            <a:endParaRPr lang="en-US" dirty="0"/>
          </a:p>
        </p:txBody>
      </p:sp>
      <p:sp>
        <p:nvSpPr>
          <p:cNvPr id="3" name="Text Placeholder 2"/>
          <p:cNvSpPr>
            <a:spLocks noGrp="1"/>
          </p:cNvSpPr>
          <p:nvPr>
            <p:ph type="body" sz="quarter" idx="10"/>
          </p:nvPr>
        </p:nvSpPr>
        <p:spPr>
          <a:xfrm>
            <a:off x="381000" y="1411552"/>
            <a:ext cx="8382000" cy="5189113"/>
          </a:xfrm>
        </p:spPr>
        <p:txBody>
          <a:bodyPr/>
          <a:lstStyle/>
          <a:p>
            <a:r>
              <a:rPr lang="en-US" dirty="0" smtClean="0"/>
              <a:t>HTML 5 provides several new input types than assist you with form design and make your forms more user friendly.</a:t>
            </a:r>
          </a:p>
          <a:p>
            <a:r>
              <a:rPr lang="en-US" dirty="0" smtClean="0"/>
              <a:t>The new input types are:</a:t>
            </a:r>
          </a:p>
          <a:p>
            <a:pPr lvl="1"/>
            <a:r>
              <a:rPr lang="en-US" dirty="0" smtClean="0"/>
              <a:t>color</a:t>
            </a:r>
          </a:p>
          <a:p>
            <a:pPr lvl="1"/>
            <a:r>
              <a:rPr lang="en-US" dirty="0" smtClean="0"/>
              <a:t>date, time, and </a:t>
            </a:r>
            <a:r>
              <a:rPr lang="en-US" dirty="0" err="1" smtClean="0"/>
              <a:t>datetime</a:t>
            </a:r>
            <a:endParaRPr lang="en-US" dirty="0" smtClean="0"/>
          </a:p>
          <a:p>
            <a:pPr lvl="1"/>
            <a:r>
              <a:rPr lang="en-US" dirty="0" smtClean="0"/>
              <a:t>week and month</a:t>
            </a:r>
          </a:p>
          <a:p>
            <a:pPr lvl="1"/>
            <a:r>
              <a:rPr lang="en-US" dirty="0" smtClean="0"/>
              <a:t>number</a:t>
            </a:r>
          </a:p>
          <a:p>
            <a:pPr lvl="1"/>
            <a:r>
              <a:rPr lang="en-US" dirty="0" smtClean="0"/>
              <a:t>range</a:t>
            </a:r>
          </a:p>
          <a:p>
            <a:pPr lvl="1"/>
            <a:r>
              <a:rPr lang="en-US" dirty="0" err="1" smtClean="0"/>
              <a:t>tel</a:t>
            </a:r>
            <a:r>
              <a:rPr lang="en-US" dirty="0" smtClean="0"/>
              <a:t> (telephone)</a:t>
            </a:r>
          </a:p>
          <a:p>
            <a:pPr lvl="1"/>
            <a:r>
              <a:rPr lang="en-US" dirty="0" err="1" smtClean="0"/>
              <a:t>url</a:t>
            </a:r>
            <a:endParaRPr lang="en-US" dirty="0"/>
          </a:p>
        </p:txBody>
      </p:sp>
    </p:spTree>
    <p:extLst>
      <p:ext uri="{BB962C8B-B14F-4D97-AF65-F5344CB8AC3E}">
        <p14:creationId xmlns:p14="http://schemas.microsoft.com/office/powerpoint/2010/main" val="24428129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dirty="0" smtClean="0"/>
              <a:t>New HTML 5 Form Element Attributes</a:t>
            </a:r>
            <a:endParaRPr lang="en-US" sz="4400" dirty="0"/>
          </a:p>
        </p:txBody>
      </p:sp>
      <p:sp>
        <p:nvSpPr>
          <p:cNvPr id="3" name="Text Placeholder 2"/>
          <p:cNvSpPr>
            <a:spLocks noGrp="1"/>
          </p:cNvSpPr>
          <p:nvPr>
            <p:ph type="body" sz="quarter" idx="10"/>
          </p:nvPr>
        </p:nvSpPr>
        <p:spPr>
          <a:xfrm>
            <a:off x="381000" y="1411552"/>
            <a:ext cx="8382000" cy="4222694"/>
          </a:xfrm>
        </p:spPr>
        <p:txBody>
          <a:bodyPr/>
          <a:lstStyle/>
          <a:p>
            <a:r>
              <a:rPr lang="en-US" dirty="0" smtClean="0"/>
              <a:t>In addition to new input types, HTML 5 has also added new form element attributes.</a:t>
            </a:r>
          </a:p>
          <a:p>
            <a:r>
              <a:rPr lang="en-US" dirty="0" smtClean="0"/>
              <a:t>Two of the new attributes are:</a:t>
            </a:r>
          </a:p>
          <a:p>
            <a:pPr lvl="1"/>
            <a:r>
              <a:rPr lang="en-US" dirty="0" smtClean="0"/>
              <a:t>required – specifies that the field is required</a:t>
            </a:r>
          </a:p>
          <a:p>
            <a:pPr lvl="1"/>
            <a:r>
              <a:rPr lang="en-US" dirty="0" smtClean="0"/>
              <a:t>pattern – validates the contents of a field against a regular expression</a:t>
            </a:r>
          </a:p>
          <a:p>
            <a:pPr lvl="1"/>
            <a:endParaRPr lang="en-US" dirty="0"/>
          </a:p>
          <a:p>
            <a:r>
              <a:rPr lang="en-US" dirty="0" smtClean="0"/>
              <a:t>NOTE: Not all of the new HTML 5 input types and attributes are supported by all browsers.</a:t>
            </a:r>
            <a:endParaRPr lang="en-US" dirty="0"/>
          </a:p>
        </p:txBody>
      </p:sp>
    </p:spTree>
    <p:extLst>
      <p:ext uri="{BB962C8B-B14F-4D97-AF65-F5344CB8AC3E}">
        <p14:creationId xmlns:p14="http://schemas.microsoft.com/office/powerpoint/2010/main" val="35535848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Form Validation</a:t>
            </a:r>
            <a:endParaRPr lang="en-US" dirty="0"/>
          </a:p>
        </p:txBody>
      </p:sp>
      <p:sp>
        <p:nvSpPr>
          <p:cNvPr id="3" name="Text Placeholder 2"/>
          <p:cNvSpPr>
            <a:spLocks noGrp="1"/>
          </p:cNvSpPr>
          <p:nvPr>
            <p:ph type="body" sz="quarter" idx="10"/>
          </p:nvPr>
        </p:nvSpPr>
        <p:spPr>
          <a:xfrm>
            <a:off x="381000" y="1411552"/>
            <a:ext cx="8382000" cy="4727448"/>
          </a:xfrm>
        </p:spPr>
        <p:txBody>
          <a:bodyPr/>
          <a:lstStyle/>
          <a:p>
            <a:r>
              <a:rPr lang="en-US" dirty="0" smtClean="0"/>
              <a:t>Once a form is filled out, even if HTML 5 input types and attributes are used for field validation, the entire form should be validated prior to the form being submitted to the server.</a:t>
            </a:r>
          </a:p>
          <a:p>
            <a:r>
              <a:rPr lang="en-US" dirty="0" smtClean="0"/>
              <a:t>This is done using JavaScript / jQuery to validate each element.</a:t>
            </a:r>
          </a:p>
          <a:p>
            <a:r>
              <a:rPr lang="en-US" dirty="0" smtClean="0"/>
              <a:t>Simple validation can be performed to check to see if a field value has been entered.</a:t>
            </a:r>
          </a:p>
          <a:p>
            <a:r>
              <a:rPr lang="en-US" dirty="0" smtClean="0"/>
              <a:t>More complex validation can be performed using regular expressions.</a:t>
            </a:r>
            <a:endParaRPr lang="en-US" dirty="0"/>
          </a:p>
        </p:txBody>
      </p:sp>
    </p:spTree>
    <p:extLst>
      <p:ext uri="{BB962C8B-B14F-4D97-AF65-F5344CB8AC3E}">
        <p14:creationId xmlns:p14="http://schemas.microsoft.com/office/powerpoint/2010/main" val="90681225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Code</a:t>
            </a:r>
            <a:endParaRPr lang="en-US" dirty="0"/>
          </a:p>
        </p:txBody>
      </p:sp>
      <p:sp>
        <p:nvSpPr>
          <p:cNvPr id="3" name="Text Placeholder 2"/>
          <p:cNvSpPr>
            <a:spLocks noGrp="1"/>
          </p:cNvSpPr>
          <p:nvPr>
            <p:ph type="body" sz="quarter" idx="10"/>
          </p:nvPr>
        </p:nvSpPr>
        <p:spPr>
          <a:xfrm>
            <a:off x="381000" y="1411552"/>
            <a:ext cx="8382000" cy="4450449"/>
          </a:xfrm>
        </p:spPr>
        <p:txBody>
          <a:bodyPr/>
          <a:lstStyle/>
          <a:p>
            <a:r>
              <a:rPr lang="en-US" dirty="0" smtClean="0"/>
              <a:t>The basic steps for form validation code is:</a:t>
            </a:r>
          </a:p>
          <a:p>
            <a:pPr lvl="1"/>
            <a:r>
              <a:rPr lang="en-US" dirty="0" smtClean="0"/>
              <a:t>Check each input element for errors</a:t>
            </a:r>
          </a:p>
          <a:p>
            <a:pPr lvl="1"/>
            <a:r>
              <a:rPr lang="en-US" dirty="0" smtClean="0"/>
              <a:t>Keep a count of errors and display a message if there is at least one error</a:t>
            </a:r>
          </a:p>
          <a:p>
            <a:pPr lvl="1"/>
            <a:r>
              <a:rPr lang="en-US" dirty="0" smtClean="0"/>
              <a:t>Clear any hints</a:t>
            </a:r>
          </a:p>
          <a:p>
            <a:pPr lvl="1"/>
            <a:r>
              <a:rPr lang="en-US" dirty="0" smtClean="0"/>
              <a:t>Change background color of fields that contain errors</a:t>
            </a:r>
          </a:p>
          <a:p>
            <a:pPr lvl="1"/>
            <a:r>
              <a:rPr lang="en-US" dirty="0" smtClean="0"/>
              <a:t>Write an appropriate error message next to the fields with an error</a:t>
            </a:r>
          </a:p>
          <a:p>
            <a:pPr lvl="1"/>
            <a:r>
              <a:rPr lang="en-US" dirty="0" smtClean="0"/>
              <a:t>Stop form submission until all errors are cleared</a:t>
            </a:r>
            <a:endParaRPr lang="en-US" dirty="0"/>
          </a:p>
        </p:txBody>
      </p:sp>
    </p:spTree>
    <p:extLst>
      <p:ext uri="{BB962C8B-B14F-4D97-AF65-F5344CB8AC3E}">
        <p14:creationId xmlns:p14="http://schemas.microsoft.com/office/powerpoint/2010/main" val="243055121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839200" cy="664797"/>
          </a:xfrm>
        </p:spPr>
        <p:txBody>
          <a:bodyPr/>
          <a:lstStyle/>
          <a:p>
            <a:r>
              <a:rPr lang="en-US" dirty="0" smtClean="0"/>
              <a:t>Basic Form Validation</a:t>
            </a:r>
            <a:endParaRPr lang="en-US" dirty="0"/>
          </a:p>
        </p:txBody>
      </p:sp>
      <p:sp>
        <p:nvSpPr>
          <p:cNvPr id="5" name="TextBox 4"/>
          <p:cNvSpPr txBox="1"/>
          <p:nvPr/>
        </p:nvSpPr>
        <p:spPr>
          <a:xfrm>
            <a:off x="212132" y="1042543"/>
            <a:ext cx="8093668" cy="1384995"/>
          </a:xfrm>
          <a:prstGeom prst="rect">
            <a:avLst/>
          </a:prstGeom>
          <a:solidFill>
            <a:schemeClr val="tx1"/>
          </a:solidFill>
        </p:spPr>
        <p:txBody>
          <a:bodyPr wrap="square" rtlCol="0">
            <a:spAutoFit/>
          </a:bodyPr>
          <a:lstStyle/>
          <a:p>
            <a:r>
              <a:rPr lang="en-US" sz="1400" dirty="0" smtClean="0">
                <a:solidFill>
                  <a:schemeClr val="bg1"/>
                </a:solidFill>
                <a:latin typeface="Arial" panose="020B0604020202020204" pitchFamily="34" charset="0"/>
                <a:cs typeface="Arial" panose="020B0604020202020204" pitchFamily="34" charset="0"/>
              </a:rPr>
              <a:t>&lt;form action</a:t>
            </a:r>
            <a:r>
              <a:rPr lang="en-US" sz="1400" dirty="0" smtClean="0">
                <a:solidFill>
                  <a:schemeClr val="bg1"/>
                </a:solidFill>
                <a:latin typeface="Arial" panose="020B0604020202020204" pitchFamily="34" charset="0"/>
                <a:cs typeface="Arial" panose="020B0604020202020204" pitchFamily="34" charset="0"/>
              </a:rPr>
              <a:t>="</a:t>
            </a:r>
            <a:r>
              <a:rPr lang="en-US" sz="1400" dirty="0" err="1" smtClean="0">
                <a:solidFill>
                  <a:schemeClr val="bg1"/>
                </a:solidFill>
                <a:latin typeface="Arial" panose="020B0604020202020204" pitchFamily="34" charset="0"/>
                <a:cs typeface="Arial" panose="020B0604020202020204" pitchFamily="34" charset="0"/>
              </a:rPr>
              <a:t>info.php</a:t>
            </a:r>
            <a:r>
              <a:rPr lang="en-US" sz="1400" dirty="0" smtClean="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id</a:t>
            </a:r>
            <a:r>
              <a:rPr lang="en-US" sz="1400" dirty="0" smtClean="0">
                <a:solidFill>
                  <a:schemeClr val="bg1"/>
                </a:solidFill>
                <a:latin typeface="Arial" panose="020B0604020202020204" pitchFamily="34" charset="0"/>
                <a:cs typeface="Arial" panose="020B0604020202020204" pitchFamily="34" charset="0"/>
              </a:rPr>
              <a:t>="customer"&gt;</a:t>
            </a:r>
            <a:endParaRPr lang="en-US" sz="1400" dirty="0" smtClean="0">
              <a:solidFill>
                <a:schemeClr val="bg1"/>
              </a:solidFill>
              <a:latin typeface="Arial" panose="020B0604020202020204" pitchFamily="34" charset="0"/>
              <a:cs typeface="Arial" panose="020B0604020202020204" pitchFamily="34" charset="0"/>
            </a:endParaRPr>
          </a:p>
          <a:p>
            <a:r>
              <a:rPr lang="en-US" sz="1400" dirty="0" smtClean="0">
                <a:solidFill>
                  <a:schemeClr val="bg1"/>
                </a:solidFill>
                <a:latin typeface="Arial" panose="020B0604020202020204" pitchFamily="34" charset="0"/>
                <a:cs typeface="Arial" panose="020B0604020202020204" pitchFamily="34" charset="0"/>
              </a:rPr>
              <a:t>	&lt;</a:t>
            </a:r>
            <a:r>
              <a:rPr lang="en-US" sz="1400" dirty="0">
                <a:solidFill>
                  <a:schemeClr val="bg1"/>
                </a:solidFill>
                <a:latin typeface="Arial" panose="020B0604020202020204" pitchFamily="34" charset="0"/>
                <a:cs typeface="Arial" panose="020B0604020202020204" pitchFamily="34" charset="0"/>
              </a:rPr>
              <a:t>label for</a:t>
            </a:r>
            <a:r>
              <a:rPr lang="en-US" sz="1400" dirty="0" smtClean="0">
                <a:solidFill>
                  <a:schemeClr val="bg1"/>
                </a:solidFill>
                <a:latin typeface="Arial" panose="020B0604020202020204" pitchFamily="34" charset="0"/>
                <a:cs typeface="Arial" panose="020B0604020202020204" pitchFamily="34" charset="0"/>
              </a:rPr>
              <a:t>="name"&gt;</a:t>
            </a:r>
            <a:r>
              <a:rPr lang="en-US" sz="1400" dirty="0" smtClean="0">
                <a:solidFill>
                  <a:schemeClr val="bg1"/>
                </a:solidFill>
                <a:latin typeface="Arial" panose="020B0604020202020204" pitchFamily="34" charset="0"/>
                <a:cs typeface="Arial" panose="020B0604020202020204" pitchFamily="34" charset="0"/>
              </a:rPr>
              <a:t>Name: &lt;span title</a:t>
            </a:r>
            <a:r>
              <a:rPr lang="en-US" sz="1400" dirty="0" smtClean="0">
                <a:solidFill>
                  <a:schemeClr val="bg1"/>
                </a:solidFill>
                <a:latin typeface="Arial" panose="020B0604020202020204" pitchFamily="34" charset="0"/>
                <a:cs typeface="Arial" panose="020B0604020202020204" pitchFamily="34" charset="0"/>
              </a:rPr>
              <a:t>="Required"&gt;*&lt;/</a:t>
            </a:r>
            <a:r>
              <a:rPr lang="en-US" sz="1400" dirty="0" smtClean="0">
                <a:solidFill>
                  <a:schemeClr val="bg1"/>
                </a:solidFill>
                <a:latin typeface="Arial" panose="020B0604020202020204" pitchFamily="34" charset="0"/>
                <a:cs typeface="Arial" panose="020B0604020202020204" pitchFamily="34" charset="0"/>
              </a:rPr>
              <a:t>span&gt;&lt;/</a:t>
            </a:r>
            <a:r>
              <a:rPr lang="en-US" sz="1400" dirty="0">
                <a:solidFill>
                  <a:schemeClr val="bg1"/>
                </a:solidFill>
                <a:latin typeface="Arial" panose="020B0604020202020204" pitchFamily="34" charset="0"/>
                <a:cs typeface="Arial" panose="020B0604020202020204" pitchFamily="34" charset="0"/>
              </a:rPr>
              <a:t>label&gt;</a:t>
            </a:r>
          </a:p>
          <a:p>
            <a:r>
              <a:rPr lang="en-US" sz="1400" dirty="0">
                <a:solidFill>
                  <a:schemeClr val="bg1"/>
                </a:solidFill>
                <a:latin typeface="Arial" panose="020B0604020202020204" pitchFamily="34" charset="0"/>
                <a:cs typeface="Arial" panose="020B0604020202020204" pitchFamily="34" charset="0"/>
              </a:rPr>
              <a:t>			&lt;input type</a:t>
            </a:r>
            <a:r>
              <a:rPr lang="en-US" sz="1400" dirty="0" smtClean="0">
                <a:solidFill>
                  <a:schemeClr val="bg1"/>
                </a:solidFill>
                <a:latin typeface="Arial" panose="020B0604020202020204" pitchFamily="34" charset="0"/>
                <a:cs typeface="Arial" panose="020B0604020202020204" pitchFamily="34" charset="0"/>
              </a:rPr>
              <a:t>="text" </a:t>
            </a:r>
            <a:r>
              <a:rPr lang="en-US" sz="1400" dirty="0">
                <a:solidFill>
                  <a:schemeClr val="bg1"/>
                </a:solidFill>
                <a:latin typeface="Arial" panose="020B0604020202020204" pitchFamily="34" charset="0"/>
                <a:cs typeface="Arial" panose="020B0604020202020204" pitchFamily="34" charset="0"/>
              </a:rPr>
              <a:t>id</a:t>
            </a:r>
            <a:r>
              <a:rPr lang="en-US" sz="1400" dirty="0" smtClean="0">
                <a:solidFill>
                  <a:schemeClr val="bg1"/>
                </a:solidFill>
                <a:latin typeface="Arial" panose="020B0604020202020204" pitchFamily="34" charset="0"/>
                <a:cs typeface="Arial" panose="020B0604020202020204" pitchFamily="34" charset="0"/>
              </a:rPr>
              <a:t>="name"&gt;</a:t>
            </a:r>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		&lt;span class</a:t>
            </a:r>
            <a:r>
              <a:rPr lang="en-US" sz="1400" dirty="0" smtClean="0">
                <a:solidFill>
                  <a:schemeClr val="bg1"/>
                </a:solidFill>
                <a:latin typeface="Arial" panose="020B0604020202020204" pitchFamily="34" charset="0"/>
                <a:cs typeface="Arial" panose="020B0604020202020204" pitchFamily="34" charset="0"/>
              </a:rPr>
              <a:t>="err-</a:t>
            </a:r>
            <a:r>
              <a:rPr lang="en-US" sz="1400" dirty="0" err="1" smtClean="0">
                <a:solidFill>
                  <a:schemeClr val="bg1"/>
                </a:solidFill>
                <a:latin typeface="Arial" panose="020B0604020202020204" pitchFamily="34" charset="0"/>
                <a:cs typeface="Arial" panose="020B0604020202020204" pitchFamily="34" charset="0"/>
              </a:rPr>
              <a:t>msg</a:t>
            </a:r>
            <a:r>
              <a:rPr lang="en-US" sz="1400" dirty="0" smtClean="0">
                <a:solidFill>
                  <a:schemeClr val="bg1"/>
                </a:solidFill>
                <a:latin typeface="Arial" panose="020B0604020202020204" pitchFamily="34" charset="0"/>
                <a:cs typeface="Arial" panose="020B0604020202020204" pitchFamily="34" charset="0"/>
              </a:rPr>
              <a:t>" </a:t>
            </a:r>
            <a:r>
              <a:rPr lang="en-US" sz="1400" dirty="0">
                <a:solidFill>
                  <a:schemeClr val="bg1"/>
                </a:solidFill>
                <a:latin typeface="Arial" panose="020B0604020202020204" pitchFamily="34" charset="0"/>
                <a:cs typeface="Arial" panose="020B0604020202020204" pitchFamily="34" charset="0"/>
              </a:rPr>
              <a:t>id</a:t>
            </a:r>
            <a:r>
              <a:rPr lang="en-US" sz="1400" dirty="0" smtClean="0">
                <a:solidFill>
                  <a:schemeClr val="bg1"/>
                </a:solidFill>
                <a:latin typeface="Arial" panose="020B0604020202020204" pitchFamily="34" charset="0"/>
                <a:cs typeface="Arial" panose="020B0604020202020204" pitchFamily="34" charset="0"/>
              </a:rPr>
              <a:t>="err-name"&gt;&lt;/</a:t>
            </a:r>
            <a:r>
              <a:rPr lang="en-US" sz="1400" dirty="0">
                <a:solidFill>
                  <a:schemeClr val="bg1"/>
                </a:solidFill>
                <a:latin typeface="Arial" panose="020B0604020202020204" pitchFamily="34" charset="0"/>
                <a:cs typeface="Arial" panose="020B0604020202020204" pitchFamily="34" charset="0"/>
              </a:rPr>
              <a:t>span</a:t>
            </a:r>
            <a:r>
              <a:rPr lang="en-US" sz="1400" dirty="0" smtClean="0">
                <a:solidFill>
                  <a:schemeClr val="bg1"/>
                </a:solidFill>
                <a:latin typeface="Arial" panose="020B0604020202020204" pitchFamily="34" charset="0"/>
                <a:cs typeface="Arial" panose="020B0604020202020204" pitchFamily="34" charset="0"/>
              </a:rPr>
              <a:t>&gt;</a:t>
            </a:r>
          </a:p>
          <a:p>
            <a:r>
              <a:rPr lang="en-US" sz="1400" dirty="0">
                <a:solidFill>
                  <a:schemeClr val="bg1"/>
                </a:solidFill>
                <a:latin typeface="Arial" panose="020B0604020202020204" pitchFamily="34" charset="0"/>
                <a:cs typeface="Arial" panose="020B0604020202020204" pitchFamily="34" charset="0"/>
              </a:rPr>
              <a:t>	&lt;input type</a:t>
            </a:r>
            <a:r>
              <a:rPr lang="en-US" sz="1400" dirty="0" smtClean="0">
                <a:solidFill>
                  <a:schemeClr val="bg1"/>
                </a:solidFill>
                <a:latin typeface="Arial" panose="020B0604020202020204" pitchFamily="34" charset="0"/>
                <a:cs typeface="Arial" panose="020B0604020202020204" pitchFamily="34" charset="0"/>
              </a:rPr>
              <a:t>="submit" </a:t>
            </a:r>
            <a:r>
              <a:rPr lang="en-US" sz="1400" dirty="0">
                <a:solidFill>
                  <a:schemeClr val="bg1"/>
                </a:solidFill>
                <a:latin typeface="Arial" panose="020B0604020202020204" pitchFamily="34" charset="0"/>
                <a:cs typeface="Arial" panose="020B0604020202020204" pitchFamily="34" charset="0"/>
              </a:rPr>
              <a:t>name</a:t>
            </a:r>
            <a:r>
              <a:rPr lang="en-US" sz="1400" dirty="0" smtClean="0">
                <a:solidFill>
                  <a:schemeClr val="bg1"/>
                </a:solidFill>
                <a:latin typeface="Arial" panose="020B0604020202020204" pitchFamily="34" charset="0"/>
                <a:cs typeface="Arial" panose="020B0604020202020204" pitchFamily="34" charset="0"/>
              </a:rPr>
              <a:t>="submit" </a:t>
            </a:r>
            <a:r>
              <a:rPr lang="en-US" sz="1400" dirty="0">
                <a:solidFill>
                  <a:schemeClr val="bg1"/>
                </a:solidFill>
                <a:latin typeface="Arial" panose="020B0604020202020204" pitchFamily="34" charset="0"/>
                <a:cs typeface="Arial" panose="020B0604020202020204" pitchFamily="34" charset="0"/>
              </a:rPr>
              <a:t>id</a:t>
            </a:r>
            <a:r>
              <a:rPr lang="en-US" sz="1400" dirty="0" smtClean="0">
                <a:solidFill>
                  <a:schemeClr val="bg1"/>
                </a:solidFill>
                <a:latin typeface="Arial" panose="020B0604020202020204" pitchFamily="34" charset="0"/>
                <a:cs typeface="Arial" panose="020B0604020202020204" pitchFamily="34" charset="0"/>
              </a:rPr>
              <a:t>="submit"&gt;</a:t>
            </a:r>
            <a:endParaRPr lang="en-US" sz="1400" dirty="0" smtClean="0">
              <a:solidFill>
                <a:schemeClr val="bg1"/>
              </a:solidFill>
              <a:latin typeface="Arial" panose="020B0604020202020204" pitchFamily="34" charset="0"/>
              <a:cs typeface="Arial" panose="020B0604020202020204" pitchFamily="34" charset="0"/>
            </a:endParaRPr>
          </a:p>
          <a:p>
            <a:r>
              <a:rPr lang="en-US" sz="1400" dirty="0" smtClean="0">
                <a:solidFill>
                  <a:schemeClr val="bg1"/>
                </a:solidFill>
                <a:latin typeface="Arial" panose="020B0604020202020204" pitchFamily="34" charset="0"/>
                <a:cs typeface="Arial" panose="020B0604020202020204" pitchFamily="34" charset="0"/>
              </a:rPr>
              <a:t>&lt;/form&gt;</a:t>
            </a:r>
          </a:p>
        </p:txBody>
      </p:sp>
      <p:sp>
        <p:nvSpPr>
          <p:cNvPr id="6" name="TextBox 5"/>
          <p:cNvSpPr txBox="1"/>
          <p:nvPr/>
        </p:nvSpPr>
        <p:spPr>
          <a:xfrm>
            <a:off x="7315200" y="289547"/>
            <a:ext cx="1600200" cy="584775"/>
          </a:xfrm>
          <a:prstGeom prst="rect">
            <a:avLst/>
          </a:prstGeom>
          <a:noFill/>
        </p:spPr>
        <p:txBody>
          <a:bodyPr wrap="square" rtlCol="0">
            <a:spAutoFit/>
          </a:bodyPr>
          <a:lstStyle/>
          <a:p>
            <a:r>
              <a:rPr lang="en-US" sz="1600" dirty="0" smtClean="0"/>
              <a:t>HTML code for elements</a:t>
            </a:r>
            <a:endParaRPr lang="en-US" sz="1600" dirty="0"/>
          </a:p>
        </p:txBody>
      </p:sp>
      <p:cxnSp>
        <p:nvCxnSpPr>
          <p:cNvPr id="8" name="Straight Arrow Connector 7"/>
          <p:cNvCxnSpPr>
            <a:stCxn id="6" idx="1"/>
          </p:cNvCxnSpPr>
          <p:nvPr/>
        </p:nvCxnSpPr>
        <p:spPr>
          <a:xfrm flipH="1">
            <a:off x="6934200" y="581935"/>
            <a:ext cx="381000" cy="264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2132" y="2625118"/>
            <a:ext cx="8153400" cy="3108543"/>
          </a:xfrm>
          <a:prstGeom prst="rect">
            <a:avLst/>
          </a:prstGeom>
          <a:solidFill>
            <a:schemeClr val="tx1"/>
          </a:solidFill>
        </p:spPr>
        <p:txBody>
          <a:bodyPr wrap="square" rtlCol="0">
            <a:spAutoFit/>
          </a:bodyPr>
          <a:lstStyle/>
          <a:p>
            <a:r>
              <a:rPr lang="en-US" sz="1400" dirty="0" smtClean="0">
                <a:solidFill>
                  <a:schemeClr val="bg1"/>
                </a:solidFill>
                <a:latin typeface="Arial" panose="020B0604020202020204" pitchFamily="34" charset="0"/>
                <a:cs typeface="Arial" panose="020B0604020202020204" pitchFamily="34" charset="0"/>
              </a:rPr>
              <a:t>$(document).ready(function(){</a:t>
            </a:r>
          </a:p>
          <a:p>
            <a:r>
              <a:rPr lang="en-US" sz="1400" dirty="0" smtClean="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$("#customer").</a:t>
            </a:r>
            <a:r>
              <a:rPr lang="en-US" sz="1400" dirty="0" smtClean="0">
                <a:solidFill>
                  <a:schemeClr val="bg1"/>
                </a:solidFill>
                <a:latin typeface="Arial" panose="020B0604020202020204" pitchFamily="34" charset="0"/>
                <a:cs typeface="Arial" panose="020B0604020202020204" pitchFamily="34" charset="0"/>
              </a:rPr>
              <a:t>submit(function(event){</a:t>
            </a:r>
          </a:p>
          <a:p>
            <a:r>
              <a:rPr lang="en-US" sz="1400" dirty="0">
                <a:solidFill>
                  <a:schemeClr val="bg1"/>
                </a:solidFill>
                <a:latin typeface="Arial" panose="020B0604020202020204" pitchFamily="34" charset="0"/>
                <a:cs typeface="Arial" panose="020B0604020202020204" pitchFamily="34" charset="0"/>
              </a:rPr>
              <a:t>		if ($</a:t>
            </a:r>
            <a:r>
              <a:rPr lang="en-US" sz="1400" dirty="0" err="1">
                <a:solidFill>
                  <a:schemeClr val="bg1"/>
                </a:solidFill>
                <a:latin typeface="Arial" panose="020B0604020202020204" pitchFamily="34" charset="0"/>
                <a:cs typeface="Arial" panose="020B0604020202020204" pitchFamily="34" charset="0"/>
              </a:rPr>
              <a:t>age.val</a:t>
            </a:r>
            <a:r>
              <a:rPr lang="en-US" sz="1400" dirty="0">
                <a:solidFill>
                  <a:schemeClr val="bg1"/>
                </a:solidFill>
                <a:latin typeface="Arial" panose="020B0604020202020204" pitchFamily="34" charset="0"/>
                <a:cs typeface="Arial" panose="020B0604020202020204" pitchFamily="34" charset="0"/>
              </a:rPr>
              <a:t>().length &lt; 1) {</a:t>
            </a:r>
          </a:p>
          <a:p>
            <a:r>
              <a:rPr lang="en-US" sz="1400" dirty="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$("#name").</a:t>
            </a:r>
            <a:r>
              <a:rPr lang="en-US" sz="1400" dirty="0" err="1" smtClean="0">
                <a:solidFill>
                  <a:schemeClr val="bg1"/>
                </a:solidFill>
                <a:latin typeface="Arial" panose="020B0604020202020204" pitchFamily="34" charset="0"/>
                <a:cs typeface="Arial" panose="020B0604020202020204" pitchFamily="34" charset="0"/>
              </a:rPr>
              <a:t>css</a:t>
            </a:r>
            <a:r>
              <a:rPr lang="en-US" sz="1400" dirty="0" smtClean="0">
                <a:solidFill>
                  <a:schemeClr val="bg1"/>
                </a:solidFill>
                <a:latin typeface="Arial" panose="020B0604020202020204" pitchFamily="34" charset="0"/>
                <a:cs typeface="Arial" panose="020B0604020202020204" pitchFamily="34" charset="0"/>
              </a:rPr>
              <a:t>("background-color", "#FDD");</a:t>
            </a:r>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$("#err-name").</a:t>
            </a:r>
            <a:r>
              <a:rPr lang="en-US" sz="1400" dirty="0" smtClean="0">
                <a:solidFill>
                  <a:schemeClr val="bg1"/>
                </a:solidFill>
                <a:latin typeface="Arial" panose="020B0604020202020204" pitchFamily="34" charset="0"/>
                <a:cs typeface="Arial" panose="020B0604020202020204" pitchFamily="34" charset="0"/>
              </a:rPr>
              <a:t>append</a:t>
            </a:r>
            <a:r>
              <a:rPr lang="en-US" sz="1400" dirty="0" smtClean="0">
                <a:solidFill>
                  <a:schemeClr val="bg1"/>
                </a:solidFill>
                <a:latin typeface="Arial" panose="020B0604020202020204" pitchFamily="34" charset="0"/>
                <a:cs typeface="Arial" panose="020B0604020202020204" pitchFamily="34" charset="0"/>
              </a:rPr>
              <a:t>("You </a:t>
            </a:r>
            <a:r>
              <a:rPr lang="en-US" sz="1400" dirty="0">
                <a:solidFill>
                  <a:schemeClr val="bg1"/>
                </a:solidFill>
                <a:latin typeface="Arial" panose="020B0604020202020204" pitchFamily="34" charset="0"/>
                <a:cs typeface="Arial" panose="020B0604020202020204" pitchFamily="34" charset="0"/>
              </a:rPr>
              <a:t>must enter your </a:t>
            </a:r>
            <a:r>
              <a:rPr lang="en-US" sz="1400" dirty="0" smtClean="0">
                <a:solidFill>
                  <a:schemeClr val="bg1"/>
                </a:solidFill>
                <a:latin typeface="Arial" panose="020B0604020202020204" pitchFamily="34" charset="0"/>
                <a:cs typeface="Arial" panose="020B0604020202020204" pitchFamily="34" charset="0"/>
              </a:rPr>
              <a:t>name");</a:t>
            </a:r>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			errors += 1;</a:t>
            </a:r>
          </a:p>
          <a:p>
            <a:r>
              <a:rPr lang="en-US" sz="1400" dirty="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a:t>
            </a:r>
          </a:p>
          <a:p>
            <a:r>
              <a:rPr lang="en-US" sz="1400" dirty="0">
                <a:solidFill>
                  <a:schemeClr val="bg1"/>
                </a:solidFill>
                <a:latin typeface="Arial" panose="020B0604020202020204" pitchFamily="34" charset="0"/>
                <a:cs typeface="Arial" panose="020B0604020202020204" pitchFamily="34" charset="0"/>
              </a:rPr>
              <a:t>		if (errors &gt; 0) {</a:t>
            </a:r>
          </a:p>
          <a:p>
            <a:r>
              <a:rPr lang="en-US" sz="1400" dirty="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$("#customer").</a:t>
            </a:r>
            <a:r>
              <a:rPr lang="en-US" sz="1400" dirty="0" smtClean="0">
                <a:solidFill>
                  <a:schemeClr val="bg1"/>
                </a:solidFill>
                <a:latin typeface="Arial" panose="020B0604020202020204" pitchFamily="34" charset="0"/>
                <a:cs typeface="Arial" panose="020B0604020202020204" pitchFamily="34" charset="0"/>
              </a:rPr>
              <a:t>prepend</a:t>
            </a:r>
            <a:r>
              <a:rPr lang="en-US" sz="1400" dirty="0" smtClean="0">
                <a:solidFill>
                  <a:schemeClr val="bg1"/>
                </a:solidFill>
                <a:latin typeface="Arial" panose="020B0604020202020204" pitchFamily="34" charset="0"/>
                <a:cs typeface="Arial" panose="020B0604020202020204" pitchFamily="34" charset="0"/>
              </a:rPr>
              <a:t>("Please </a:t>
            </a:r>
            <a:r>
              <a:rPr lang="en-US" sz="1400" dirty="0">
                <a:solidFill>
                  <a:schemeClr val="bg1"/>
                </a:solidFill>
                <a:latin typeface="Arial" panose="020B0604020202020204" pitchFamily="34" charset="0"/>
                <a:cs typeface="Arial" panose="020B0604020202020204" pitchFamily="34" charset="0"/>
              </a:rPr>
              <a:t>edit the marked </a:t>
            </a:r>
            <a:r>
              <a:rPr lang="en-US" sz="1400" dirty="0" smtClean="0">
                <a:solidFill>
                  <a:schemeClr val="bg1"/>
                </a:solidFill>
                <a:latin typeface="Arial" panose="020B0604020202020204" pitchFamily="34" charset="0"/>
                <a:cs typeface="Arial" panose="020B0604020202020204" pitchFamily="34" charset="0"/>
              </a:rPr>
              <a:t>fields");</a:t>
            </a:r>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event.preventDefault</a:t>
            </a:r>
            <a:r>
              <a:rPr lang="en-US" sz="1400" dirty="0">
                <a:solidFill>
                  <a:schemeClr val="bg1"/>
                </a:solidFill>
                <a:latin typeface="Arial" panose="020B0604020202020204" pitchFamily="34" charset="0"/>
                <a:cs typeface="Arial" panose="020B0604020202020204" pitchFamily="34" charset="0"/>
              </a:rPr>
              <a:t>();</a:t>
            </a:r>
          </a:p>
          <a:p>
            <a:r>
              <a:rPr lang="en-US" sz="1400" dirty="0">
                <a:solidFill>
                  <a:schemeClr val="bg1"/>
                </a:solidFill>
                <a:latin typeface="Arial" panose="020B0604020202020204" pitchFamily="34" charset="0"/>
                <a:cs typeface="Arial" panose="020B0604020202020204" pitchFamily="34" charset="0"/>
              </a:rPr>
              <a:t>		}</a:t>
            </a:r>
          </a:p>
          <a:p>
            <a:r>
              <a:rPr lang="en-US" sz="1400" dirty="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a:t>
            </a:r>
            <a:endParaRPr lang="en-US" sz="1400" dirty="0">
              <a:solidFill>
                <a:schemeClr val="bg1"/>
              </a:solidFill>
              <a:latin typeface="Arial" panose="020B0604020202020204" pitchFamily="34" charset="0"/>
              <a:cs typeface="Arial" panose="020B0604020202020204" pitchFamily="34" charset="0"/>
            </a:endParaRPr>
          </a:p>
          <a:p>
            <a:r>
              <a:rPr lang="en-US" sz="1400" dirty="0" smtClean="0">
                <a:solidFill>
                  <a:schemeClr val="bg1"/>
                </a:solidFill>
                <a:latin typeface="Arial" panose="020B0604020202020204" pitchFamily="34" charset="0"/>
                <a:cs typeface="Arial" panose="020B0604020202020204" pitchFamily="34" charset="0"/>
              </a:rPr>
              <a:t>});</a:t>
            </a:r>
          </a:p>
          <a:p>
            <a:endParaRPr lang="en-US" sz="1400" dirty="0">
              <a:solidFill>
                <a:schemeClr val="bg1"/>
              </a:solidFill>
              <a:latin typeface="Arial" panose="020B0604020202020204" pitchFamily="34" charset="0"/>
            </a:endParaRPr>
          </a:p>
        </p:txBody>
      </p:sp>
      <p:sp>
        <p:nvSpPr>
          <p:cNvPr id="13" name="TextBox 12"/>
          <p:cNvSpPr txBox="1"/>
          <p:nvPr/>
        </p:nvSpPr>
        <p:spPr>
          <a:xfrm>
            <a:off x="1676400" y="5950803"/>
            <a:ext cx="5562600" cy="830997"/>
          </a:xfrm>
          <a:prstGeom prst="rect">
            <a:avLst/>
          </a:prstGeom>
          <a:noFill/>
        </p:spPr>
        <p:txBody>
          <a:bodyPr wrap="square" rtlCol="0">
            <a:spAutoFit/>
          </a:bodyPr>
          <a:lstStyle/>
          <a:p>
            <a:r>
              <a:rPr lang="en-US" sz="1600" dirty="0" smtClean="0"/>
              <a:t>When the user attempts to submit the form, the name field is checked to ensure that the user has entered some value. If it has not, an error message is displayed and the form is not </a:t>
            </a:r>
            <a:r>
              <a:rPr lang="en-US" sz="1600" dirty="0" err="1" smtClean="0"/>
              <a:t>submittrd</a:t>
            </a:r>
            <a:r>
              <a:rPr lang="en-US" sz="1600" dirty="0" smtClean="0"/>
              <a:t>.</a:t>
            </a:r>
            <a:endParaRPr lang="en-US" sz="1600" dirty="0"/>
          </a:p>
        </p:txBody>
      </p:sp>
      <p:cxnSp>
        <p:nvCxnSpPr>
          <p:cNvPr id="14" name="Straight Arrow Connector 13"/>
          <p:cNvCxnSpPr/>
          <p:nvPr/>
        </p:nvCxnSpPr>
        <p:spPr>
          <a:xfrm flipV="1">
            <a:off x="3810000" y="5733661"/>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54235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839200" cy="443198"/>
          </a:xfrm>
        </p:spPr>
        <p:txBody>
          <a:bodyPr/>
          <a:lstStyle/>
          <a:p>
            <a:r>
              <a:rPr lang="en-US" sz="3200" dirty="0" smtClean="0"/>
              <a:t>Form Validation using a Regular Expression</a:t>
            </a:r>
            <a:endParaRPr lang="en-US" sz="3200" dirty="0"/>
          </a:p>
        </p:txBody>
      </p:sp>
      <p:sp>
        <p:nvSpPr>
          <p:cNvPr id="5" name="TextBox 4"/>
          <p:cNvSpPr txBox="1"/>
          <p:nvPr/>
        </p:nvSpPr>
        <p:spPr>
          <a:xfrm>
            <a:off x="212132" y="1042543"/>
            <a:ext cx="8474668" cy="1384995"/>
          </a:xfrm>
          <a:prstGeom prst="rect">
            <a:avLst/>
          </a:prstGeom>
          <a:solidFill>
            <a:schemeClr val="tx1"/>
          </a:solid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&lt;form action</a:t>
            </a:r>
            <a:r>
              <a:rPr lang="en-US" sz="1400" dirty="0" smtClean="0">
                <a:solidFill>
                  <a:schemeClr val="bg1"/>
                </a:solidFill>
                <a:latin typeface="Arial" panose="020B0604020202020204" pitchFamily="34" charset="0"/>
                <a:cs typeface="Arial" panose="020B0604020202020204" pitchFamily="34" charset="0"/>
              </a:rPr>
              <a:t>="</a:t>
            </a:r>
            <a:r>
              <a:rPr lang="en-US" sz="1400" dirty="0" err="1" smtClean="0">
                <a:solidFill>
                  <a:schemeClr val="bg1"/>
                </a:solidFill>
                <a:latin typeface="Arial" panose="020B0604020202020204" pitchFamily="34" charset="0"/>
                <a:cs typeface="Arial" panose="020B0604020202020204" pitchFamily="34" charset="0"/>
              </a:rPr>
              <a:t>info.php</a:t>
            </a:r>
            <a:r>
              <a:rPr lang="en-US" sz="1400" dirty="0" smtClean="0">
                <a:solidFill>
                  <a:schemeClr val="bg1"/>
                </a:solidFill>
                <a:latin typeface="Arial" panose="020B0604020202020204" pitchFamily="34" charset="0"/>
                <a:cs typeface="Arial" panose="020B0604020202020204" pitchFamily="34" charset="0"/>
              </a:rPr>
              <a:t>" </a:t>
            </a:r>
            <a:r>
              <a:rPr lang="en-US" sz="1400" dirty="0">
                <a:solidFill>
                  <a:schemeClr val="bg1"/>
                </a:solidFill>
                <a:latin typeface="Arial" panose="020B0604020202020204" pitchFamily="34" charset="0"/>
                <a:cs typeface="Arial" panose="020B0604020202020204" pitchFamily="34" charset="0"/>
              </a:rPr>
              <a:t>id</a:t>
            </a:r>
            <a:r>
              <a:rPr lang="en-US" sz="1400" dirty="0" smtClean="0">
                <a:solidFill>
                  <a:schemeClr val="bg1"/>
                </a:solidFill>
                <a:latin typeface="Arial" panose="020B0604020202020204" pitchFamily="34" charset="0"/>
                <a:cs typeface="Arial" panose="020B0604020202020204" pitchFamily="34" charset="0"/>
              </a:rPr>
              <a:t>="customer"&gt;</a:t>
            </a:r>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	&lt;label for</a:t>
            </a:r>
            <a:r>
              <a:rPr lang="en-US" sz="1400" dirty="0" smtClean="0">
                <a:solidFill>
                  <a:schemeClr val="bg1"/>
                </a:solidFill>
                <a:latin typeface="Arial" panose="020B0604020202020204" pitchFamily="34" charset="0"/>
                <a:cs typeface="Arial" panose="020B0604020202020204" pitchFamily="34" charset="0"/>
              </a:rPr>
              <a:t>="email"&gt;</a:t>
            </a:r>
            <a:r>
              <a:rPr lang="en-US" sz="1400" dirty="0" smtClean="0">
                <a:solidFill>
                  <a:schemeClr val="bg1"/>
                </a:solidFill>
                <a:latin typeface="Arial" panose="020B0604020202020204" pitchFamily="34" charset="0"/>
                <a:cs typeface="Arial" panose="020B0604020202020204" pitchFamily="34" charset="0"/>
              </a:rPr>
              <a:t>E-Mail Address: </a:t>
            </a:r>
            <a:r>
              <a:rPr lang="en-US" sz="1400" dirty="0">
                <a:solidFill>
                  <a:schemeClr val="bg1"/>
                </a:solidFill>
                <a:latin typeface="Arial" panose="020B0604020202020204" pitchFamily="34" charset="0"/>
                <a:cs typeface="Arial" panose="020B0604020202020204" pitchFamily="34" charset="0"/>
              </a:rPr>
              <a:t>&lt;span title</a:t>
            </a:r>
            <a:r>
              <a:rPr lang="en-US" sz="1400" dirty="0" smtClean="0">
                <a:solidFill>
                  <a:schemeClr val="bg1"/>
                </a:solidFill>
                <a:latin typeface="Arial" panose="020B0604020202020204" pitchFamily="34" charset="0"/>
                <a:cs typeface="Arial" panose="020B0604020202020204" pitchFamily="34" charset="0"/>
              </a:rPr>
              <a:t>="Required"&gt;*&lt;/</a:t>
            </a:r>
            <a:r>
              <a:rPr lang="en-US" sz="1400" dirty="0">
                <a:solidFill>
                  <a:schemeClr val="bg1"/>
                </a:solidFill>
                <a:latin typeface="Arial" panose="020B0604020202020204" pitchFamily="34" charset="0"/>
                <a:cs typeface="Arial" panose="020B0604020202020204" pitchFamily="34" charset="0"/>
              </a:rPr>
              <a:t>span&gt;&lt;/label&gt;</a:t>
            </a:r>
          </a:p>
          <a:p>
            <a:r>
              <a:rPr lang="en-US" sz="1400" dirty="0">
                <a:solidFill>
                  <a:schemeClr val="bg1"/>
                </a:solidFill>
                <a:latin typeface="Arial" panose="020B0604020202020204" pitchFamily="34" charset="0"/>
                <a:cs typeface="Arial" panose="020B0604020202020204" pitchFamily="34" charset="0"/>
              </a:rPr>
              <a:t>			&lt;input type</a:t>
            </a:r>
            <a:r>
              <a:rPr lang="en-US" sz="1400" dirty="0" smtClean="0">
                <a:solidFill>
                  <a:schemeClr val="bg1"/>
                </a:solidFill>
                <a:latin typeface="Arial" panose="020B0604020202020204" pitchFamily="34" charset="0"/>
                <a:cs typeface="Arial" panose="020B0604020202020204" pitchFamily="34" charset="0"/>
              </a:rPr>
              <a:t>="text" </a:t>
            </a:r>
            <a:r>
              <a:rPr lang="en-US" sz="1400" dirty="0">
                <a:solidFill>
                  <a:schemeClr val="bg1"/>
                </a:solidFill>
                <a:latin typeface="Arial" panose="020B0604020202020204" pitchFamily="34" charset="0"/>
                <a:cs typeface="Arial" panose="020B0604020202020204" pitchFamily="34" charset="0"/>
              </a:rPr>
              <a:t>id</a:t>
            </a:r>
            <a:r>
              <a:rPr lang="en-US" sz="1400" dirty="0" smtClean="0">
                <a:solidFill>
                  <a:schemeClr val="bg1"/>
                </a:solidFill>
                <a:latin typeface="Arial" panose="020B0604020202020204" pitchFamily="34" charset="0"/>
                <a:cs typeface="Arial" panose="020B0604020202020204" pitchFamily="34" charset="0"/>
              </a:rPr>
              <a:t>="email"&gt;</a:t>
            </a:r>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		&lt;span class</a:t>
            </a:r>
            <a:r>
              <a:rPr lang="en-US" sz="1400" dirty="0" smtClean="0">
                <a:solidFill>
                  <a:schemeClr val="bg1"/>
                </a:solidFill>
                <a:latin typeface="Arial" panose="020B0604020202020204" pitchFamily="34" charset="0"/>
                <a:cs typeface="Arial" panose="020B0604020202020204" pitchFamily="34" charset="0"/>
              </a:rPr>
              <a:t>="err-</a:t>
            </a:r>
            <a:r>
              <a:rPr lang="en-US" sz="1400" dirty="0" err="1" smtClean="0">
                <a:solidFill>
                  <a:schemeClr val="bg1"/>
                </a:solidFill>
                <a:latin typeface="Arial" panose="020B0604020202020204" pitchFamily="34" charset="0"/>
                <a:cs typeface="Arial" panose="020B0604020202020204" pitchFamily="34" charset="0"/>
              </a:rPr>
              <a:t>msg</a:t>
            </a:r>
            <a:r>
              <a:rPr lang="en-US" sz="1400" dirty="0" smtClean="0">
                <a:solidFill>
                  <a:schemeClr val="bg1"/>
                </a:solidFill>
                <a:latin typeface="Arial" panose="020B0604020202020204" pitchFamily="34" charset="0"/>
                <a:cs typeface="Arial" panose="020B0604020202020204" pitchFamily="34" charset="0"/>
              </a:rPr>
              <a:t>" </a:t>
            </a:r>
            <a:r>
              <a:rPr lang="en-US" sz="1400" dirty="0">
                <a:solidFill>
                  <a:schemeClr val="bg1"/>
                </a:solidFill>
                <a:latin typeface="Arial" panose="020B0604020202020204" pitchFamily="34" charset="0"/>
                <a:cs typeface="Arial" panose="020B0604020202020204" pitchFamily="34" charset="0"/>
              </a:rPr>
              <a:t>id</a:t>
            </a:r>
            <a:r>
              <a:rPr lang="en-US" sz="1400" dirty="0" smtClean="0">
                <a:solidFill>
                  <a:schemeClr val="bg1"/>
                </a:solidFill>
                <a:latin typeface="Arial" panose="020B0604020202020204" pitchFamily="34" charset="0"/>
                <a:cs typeface="Arial" panose="020B0604020202020204" pitchFamily="34" charset="0"/>
              </a:rPr>
              <a:t>="err-email"&gt;&lt;/</a:t>
            </a:r>
            <a:r>
              <a:rPr lang="en-US" sz="1400" dirty="0">
                <a:solidFill>
                  <a:schemeClr val="bg1"/>
                </a:solidFill>
                <a:latin typeface="Arial" panose="020B0604020202020204" pitchFamily="34" charset="0"/>
                <a:cs typeface="Arial" panose="020B0604020202020204" pitchFamily="34" charset="0"/>
              </a:rPr>
              <a:t>span&gt;</a:t>
            </a:r>
          </a:p>
          <a:p>
            <a:r>
              <a:rPr lang="en-US" sz="1400" dirty="0">
                <a:solidFill>
                  <a:schemeClr val="bg1"/>
                </a:solidFill>
                <a:latin typeface="Arial" panose="020B0604020202020204" pitchFamily="34" charset="0"/>
                <a:cs typeface="Arial" panose="020B0604020202020204" pitchFamily="34" charset="0"/>
              </a:rPr>
              <a:t>	&lt;input type</a:t>
            </a:r>
            <a:r>
              <a:rPr lang="en-US" sz="1400" dirty="0" smtClean="0">
                <a:solidFill>
                  <a:schemeClr val="bg1"/>
                </a:solidFill>
                <a:latin typeface="Arial" panose="020B0604020202020204" pitchFamily="34" charset="0"/>
                <a:cs typeface="Arial" panose="020B0604020202020204" pitchFamily="34" charset="0"/>
              </a:rPr>
              <a:t>="submit" </a:t>
            </a:r>
            <a:r>
              <a:rPr lang="en-US" sz="1400" dirty="0">
                <a:solidFill>
                  <a:schemeClr val="bg1"/>
                </a:solidFill>
                <a:latin typeface="Arial" panose="020B0604020202020204" pitchFamily="34" charset="0"/>
                <a:cs typeface="Arial" panose="020B0604020202020204" pitchFamily="34" charset="0"/>
              </a:rPr>
              <a:t>name</a:t>
            </a:r>
            <a:r>
              <a:rPr lang="en-US" sz="1400" dirty="0" smtClean="0">
                <a:solidFill>
                  <a:schemeClr val="bg1"/>
                </a:solidFill>
                <a:latin typeface="Arial" panose="020B0604020202020204" pitchFamily="34" charset="0"/>
                <a:cs typeface="Arial" panose="020B0604020202020204" pitchFamily="34" charset="0"/>
              </a:rPr>
              <a:t>="submit" </a:t>
            </a:r>
            <a:r>
              <a:rPr lang="en-US" sz="1400" dirty="0">
                <a:solidFill>
                  <a:schemeClr val="bg1"/>
                </a:solidFill>
                <a:latin typeface="Arial" panose="020B0604020202020204" pitchFamily="34" charset="0"/>
                <a:cs typeface="Arial" panose="020B0604020202020204" pitchFamily="34" charset="0"/>
              </a:rPr>
              <a:t>id</a:t>
            </a:r>
            <a:r>
              <a:rPr lang="en-US" sz="1400" dirty="0" smtClean="0">
                <a:solidFill>
                  <a:schemeClr val="bg1"/>
                </a:solidFill>
                <a:latin typeface="Arial" panose="020B0604020202020204" pitchFamily="34" charset="0"/>
                <a:cs typeface="Arial" panose="020B0604020202020204" pitchFamily="34" charset="0"/>
              </a:rPr>
              <a:t>="submit"&gt;</a:t>
            </a:r>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&lt;/form&gt;</a:t>
            </a:r>
          </a:p>
        </p:txBody>
      </p:sp>
      <p:sp>
        <p:nvSpPr>
          <p:cNvPr id="6" name="TextBox 5"/>
          <p:cNvSpPr txBox="1"/>
          <p:nvPr/>
        </p:nvSpPr>
        <p:spPr>
          <a:xfrm>
            <a:off x="7315200" y="289547"/>
            <a:ext cx="1600200" cy="584775"/>
          </a:xfrm>
          <a:prstGeom prst="rect">
            <a:avLst/>
          </a:prstGeom>
          <a:noFill/>
        </p:spPr>
        <p:txBody>
          <a:bodyPr wrap="square" rtlCol="0">
            <a:spAutoFit/>
          </a:bodyPr>
          <a:lstStyle/>
          <a:p>
            <a:r>
              <a:rPr lang="en-US" sz="1600" dirty="0" smtClean="0"/>
              <a:t>HTML code for elements</a:t>
            </a:r>
            <a:endParaRPr lang="en-US" sz="1600" dirty="0"/>
          </a:p>
        </p:txBody>
      </p:sp>
      <p:cxnSp>
        <p:nvCxnSpPr>
          <p:cNvPr id="8" name="Straight Arrow Connector 7"/>
          <p:cNvCxnSpPr>
            <a:stCxn id="6" idx="1"/>
          </p:cNvCxnSpPr>
          <p:nvPr/>
        </p:nvCxnSpPr>
        <p:spPr>
          <a:xfrm flipH="1">
            <a:off x="6934200" y="581935"/>
            <a:ext cx="381000" cy="264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9549" y="2527177"/>
            <a:ext cx="8461753" cy="3108543"/>
          </a:xfrm>
          <a:prstGeom prst="rect">
            <a:avLst/>
          </a:prstGeom>
          <a:solidFill>
            <a:schemeClr val="tx1"/>
          </a:solidFill>
        </p:spPr>
        <p:txBody>
          <a:bodyPr wrap="square" rtlCol="0">
            <a:spAutoFit/>
          </a:bodyPr>
          <a:lstStyle/>
          <a:p>
            <a:r>
              <a:rPr lang="en-US" sz="1400" dirty="0" smtClean="0">
                <a:solidFill>
                  <a:schemeClr val="bg1"/>
                </a:solidFill>
                <a:latin typeface="Arial" panose="020B0604020202020204" pitchFamily="34" charset="0"/>
                <a:cs typeface="Arial" panose="020B0604020202020204" pitchFamily="34" charset="0"/>
              </a:rPr>
              <a:t>$(document).ready(function(){</a:t>
            </a:r>
          </a:p>
          <a:p>
            <a:r>
              <a:rPr lang="en-US" sz="1400" dirty="0" smtClean="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$("#customer").</a:t>
            </a:r>
            <a:r>
              <a:rPr lang="en-US" sz="1400" dirty="0">
                <a:solidFill>
                  <a:schemeClr val="bg1"/>
                </a:solidFill>
                <a:latin typeface="Arial" panose="020B0604020202020204" pitchFamily="34" charset="0"/>
                <a:cs typeface="Arial" panose="020B0604020202020204" pitchFamily="34" charset="0"/>
              </a:rPr>
              <a:t>submit(function(event) {</a:t>
            </a:r>
          </a:p>
          <a:p>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var</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emailPattern</a:t>
            </a:r>
            <a:r>
              <a:rPr lang="en-US" sz="1400" dirty="0">
                <a:solidFill>
                  <a:schemeClr val="bg1"/>
                </a:solidFill>
                <a:latin typeface="Arial" panose="020B0604020202020204" pitchFamily="34" charset="0"/>
                <a:cs typeface="Arial" panose="020B0604020202020204" pitchFamily="34" charset="0"/>
              </a:rPr>
              <a:t> = /^[A-Z0-9._%+-]+@[A-Z0-9.-]+\.[A-Z]{2,4}$/</a:t>
            </a:r>
            <a:r>
              <a:rPr lang="en-US" sz="1400" dirty="0" err="1">
                <a:solidFill>
                  <a:schemeClr val="bg1"/>
                </a:solidFill>
                <a:latin typeface="Arial" panose="020B0604020202020204" pitchFamily="34" charset="0"/>
                <a:cs typeface="Arial" panose="020B0604020202020204" pitchFamily="34" charset="0"/>
              </a:rPr>
              <a:t>i</a:t>
            </a:r>
            <a:r>
              <a:rPr lang="en-US" sz="1400" dirty="0">
                <a:solidFill>
                  <a:schemeClr val="bg1"/>
                </a:solidFill>
                <a:latin typeface="Arial" panose="020B0604020202020204" pitchFamily="34" charset="0"/>
                <a:cs typeface="Arial" panose="020B0604020202020204" pitchFamily="34" charset="0"/>
              </a:rPr>
              <a:t> ;</a:t>
            </a:r>
          </a:p>
          <a:p>
            <a:r>
              <a:rPr lang="en-US" sz="1400" dirty="0">
                <a:solidFill>
                  <a:schemeClr val="bg1"/>
                </a:solidFill>
                <a:latin typeface="Arial" panose="020B0604020202020204" pitchFamily="34" charset="0"/>
                <a:cs typeface="Arial" panose="020B0604020202020204" pitchFamily="34" charset="0"/>
              </a:rPr>
              <a:t>		If (!</a:t>
            </a:r>
            <a:r>
              <a:rPr lang="en-US" sz="1400" dirty="0" err="1">
                <a:solidFill>
                  <a:schemeClr val="bg1"/>
                </a:solidFill>
                <a:latin typeface="Arial" panose="020B0604020202020204" pitchFamily="34" charset="0"/>
                <a:cs typeface="Arial" panose="020B0604020202020204" pitchFamily="34" charset="0"/>
              </a:rPr>
              <a:t>emailPattern.test</a:t>
            </a:r>
            <a:r>
              <a:rPr lang="en-US" sz="1400" dirty="0" smtClean="0">
                <a:solidFill>
                  <a:schemeClr val="bg1"/>
                </a:solidFill>
                <a:latin typeface="Arial" panose="020B0604020202020204" pitchFamily="34" charset="0"/>
                <a:cs typeface="Arial" panose="020B0604020202020204" pitchFamily="34" charset="0"/>
              </a:rPr>
              <a:t>($("#email").</a:t>
            </a:r>
            <a:r>
              <a:rPr lang="en-US" sz="1400" dirty="0" err="1">
                <a:solidFill>
                  <a:schemeClr val="bg1"/>
                </a:solidFill>
                <a:latin typeface="Arial" panose="020B0604020202020204" pitchFamily="34" charset="0"/>
                <a:cs typeface="Arial" panose="020B0604020202020204" pitchFamily="34" charset="0"/>
              </a:rPr>
              <a:t>val</a:t>
            </a:r>
            <a:r>
              <a:rPr lang="en-US" sz="1400" dirty="0">
                <a:solidFill>
                  <a:schemeClr val="bg1"/>
                </a:solidFill>
                <a:latin typeface="Arial" panose="020B0604020202020204" pitchFamily="34" charset="0"/>
                <a:cs typeface="Arial" panose="020B0604020202020204" pitchFamily="34" charset="0"/>
              </a:rPr>
              <a:t>())) {</a:t>
            </a:r>
          </a:p>
          <a:p>
            <a:r>
              <a:rPr lang="en-US" sz="1400" dirty="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$("#email").</a:t>
            </a:r>
            <a:r>
              <a:rPr lang="en-US" sz="1400" dirty="0" err="1">
                <a:solidFill>
                  <a:schemeClr val="bg1"/>
                </a:solidFill>
                <a:latin typeface="Arial" panose="020B0604020202020204" pitchFamily="34" charset="0"/>
                <a:cs typeface="Arial" panose="020B0604020202020204" pitchFamily="34" charset="0"/>
              </a:rPr>
              <a:t>css</a:t>
            </a:r>
            <a:r>
              <a:rPr lang="en-US" sz="1400" dirty="0" smtClean="0">
                <a:solidFill>
                  <a:schemeClr val="bg1"/>
                </a:solidFill>
                <a:latin typeface="Arial" panose="020B0604020202020204" pitchFamily="34" charset="0"/>
                <a:cs typeface="Arial" panose="020B0604020202020204" pitchFamily="34" charset="0"/>
              </a:rPr>
              <a:t>("background-color", "#FDD");</a:t>
            </a:r>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$("#err-email").</a:t>
            </a:r>
            <a:r>
              <a:rPr lang="en-US" sz="1400" dirty="0">
                <a:solidFill>
                  <a:schemeClr val="bg1"/>
                </a:solidFill>
                <a:latin typeface="Arial" panose="020B0604020202020204" pitchFamily="34" charset="0"/>
                <a:cs typeface="Arial" panose="020B0604020202020204" pitchFamily="34" charset="0"/>
              </a:rPr>
              <a:t>append</a:t>
            </a:r>
            <a:r>
              <a:rPr lang="en-US" sz="1400" dirty="0" smtClean="0">
                <a:solidFill>
                  <a:schemeClr val="bg1"/>
                </a:solidFill>
                <a:latin typeface="Arial" panose="020B0604020202020204" pitchFamily="34" charset="0"/>
                <a:cs typeface="Arial" panose="020B0604020202020204" pitchFamily="34" charset="0"/>
              </a:rPr>
              <a:t>("Required</a:t>
            </a:r>
            <a:r>
              <a:rPr lang="en-US" sz="1400" dirty="0">
                <a:solidFill>
                  <a:schemeClr val="bg1"/>
                </a:solidFill>
                <a:latin typeface="Arial" panose="020B0604020202020204" pitchFamily="34" charset="0"/>
                <a:cs typeface="Arial" panose="020B0604020202020204" pitchFamily="34" charset="0"/>
              </a:rPr>
              <a:t>: Must be a valid e-mail </a:t>
            </a:r>
            <a:r>
              <a:rPr lang="en-US" sz="1400" dirty="0" smtClean="0">
                <a:solidFill>
                  <a:schemeClr val="bg1"/>
                </a:solidFill>
                <a:latin typeface="Arial" panose="020B0604020202020204" pitchFamily="34" charset="0"/>
                <a:cs typeface="Arial" panose="020B0604020202020204" pitchFamily="34" charset="0"/>
              </a:rPr>
              <a:t>address");</a:t>
            </a:r>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			errors += 1;</a:t>
            </a:r>
          </a:p>
          <a:p>
            <a:r>
              <a:rPr lang="en-US" sz="1400" dirty="0">
                <a:solidFill>
                  <a:schemeClr val="bg1"/>
                </a:solidFill>
                <a:latin typeface="Arial" panose="020B0604020202020204" pitchFamily="34" charset="0"/>
                <a:cs typeface="Arial" panose="020B0604020202020204" pitchFamily="34" charset="0"/>
              </a:rPr>
              <a:t>		}</a:t>
            </a:r>
          </a:p>
          <a:p>
            <a:r>
              <a:rPr lang="en-US" sz="1400" dirty="0">
                <a:solidFill>
                  <a:schemeClr val="bg1"/>
                </a:solidFill>
                <a:latin typeface="Arial" panose="020B0604020202020204" pitchFamily="34" charset="0"/>
                <a:cs typeface="Arial" panose="020B0604020202020204" pitchFamily="34" charset="0"/>
              </a:rPr>
              <a:t>		if (errors &gt; 0) {</a:t>
            </a:r>
          </a:p>
          <a:p>
            <a:r>
              <a:rPr lang="en-US" sz="1400" dirty="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$("#customer").</a:t>
            </a:r>
            <a:r>
              <a:rPr lang="en-US" sz="1400" dirty="0" smtClean="0">
                <a:solidFill>
                  <a:schemeClr val="bg1"/>
                </a:solidFill>
                <a:latin typeface="Arial" panose="020B0604020202020204" pitchFamily="34" charset="0"/>
                <a:cs typeface="Arial" panose="020B0604020202020204" pitchFamily="34" charset="0"/>
              </a:rPr>
              <a:t>prepend</a:t>
            </a:r>
            <a:r>
              <a:rPr lang="en-US" sz="1400" dirty="0" smtClean="0">
                <a:solidFill>
                  <a:schemeClr val="bg1"/>
                </a:solidFill>
                <a:latin typeface="Arial" panose="020B0604020202020204" pitchFamily="34" charset="0"/>
                <a:cs typeface="Arial" panose="020B0604020202020204" pitchFamily="34" charset="0"/>
              </a:rPr>
              <a:t>("Please </a:t>
            </a:r>
            <a:r>
              <a:rPr lang="en-US" sz="1400" dirty="0">
                <a:solidFill>
                  <a:schemeClr val="bg1"/>
                </a:solidFill>
                <a:latin typeface="Arial" panose="020B0604020202020204" pitchFamily="34" charset="0"/>
                <a:cs typeface="Arial" panose="020B0604020202020204" pitchFamily="34" charset="0"/>
              </a:rPr>
              <a:t>edit the marked </a:t>
            </a:r>
            <a:r>
              <a:rPr lang="en-US" sz="1400" dirty="0" smtClean="0">
                <a:solidFill>
                  <a:schemeClr val="bg1"/>
                </a:solidFill>
                <a:latin typeface="Arial" panose="020B0604020202020204" pitchFamily="34" charset="0"/>
                <a:cs typeface="Arial" panose="020B0604020202020204" pitchFamily="34" charset="0"/>
              </a:rPr>
              <a:t>fields");</a:t>
            </a:r>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event.preventDefault</a:t>
            </a:r>
            <a:r>
              <a:rPr lang="en-US" sz="1400" dirty="0">
                <a:solidFill>
                  <a:schemeClr val="bg1"/>
                </a:solidFill>
                <a:latin typeface="Arial" panose="020B0604020202020204" pitchFamily="34" charset="0"/>
                <a:cs typeface="Arial" panose="020B0604020202020204" pitchFamily="34" charset="0"/>
              </a:rPr>
              <a:t>();</a:t>
            </a:r>
          </a:p>
          <a:p>
            <a:r>
              <a:rPr lang="en-US" sz="1400" dirty="0">
                <a:solidFill>
                  <a:schemeClr val="bg1"/>
                </a:solidFill>
                <a:latin typeface="Arial" panose="020B0604020202020204" pitchFamily="34" charset="0"/>
                <a:cs typeface="Arial" panose="020B0604020202020204" pitchFamily="34" charset="0"/>
              </a:rPr>
              <a:t>		}</a:t>
            </a:r>
          </a:p>
          <a:p>
            <a:r>
              <a:rPr lang="en-US" sz="1400" dirty="0">
                <a:solidFill>
                  <a:schemeClr val="bg1"/>
                </a:solidFill>
                <a:latin typeface="Arial" panose="020B0604020202020204" pitchFamily="34" charset="0"/>
                <a:cs typeface="Arial" panose="020B0604020202020204" pitchFamily="34" charset="0"/>
              </a:rPr>
              <a:t>	</a:t>
            </a:r>
            <a:r>
              <a:rPr lang="en-US" sz="1400" dirty="0" smtClean="0">
                <a:solidFill>
                  <a:schemeClr val="bg1"/>
                </a:solidFill>
                <a:latin typeface="Arial" panose="020B0604020202020204" pitchFamily="34" charset="0"/>
                <a:cs typeface="Arial" panose="020B0604020202020204" pitchFamily="34" charset="0"/>
              </a:rPr>
              <a:t>});</a:t>
            </a:r>
            <a:endParaRPr lang="en-US" sz="1400" dirty="0">
              <a:solidFill>
                <a:schemeClr val="bg1"/>
              </a:solidFill>
              <a:latin typeface="Arial" panose="020B0604020202020204" pitchFamily="34" charset="0"/>
              <a:cs typeface="Arial" panose="020B0604020202020204" pitchFamily="34" charset="0"/>
            </a:endParaRPr>
          </a:p>
          <a:p>
            <a:r>
              <a:rPr lang="en-US" sz="1400" dirty="0" smtClean="0">
                <a:solidFill>
                  <a:schemeClr val="bg1"/>
                </a:solidFill>
                <a:latin typeface="Arial" panose="020B0604020202020204" pitchFamily="34" charset="0"/>
                <a:cs typeface="Arial" panose="020B0604020202020204" pitchFamily="34" charset="0"/>
              </a:rPr>
              <a:t>});</a:t>
            </a:r>
            <a:endParaRPr lang="en-US" sz="1400" dirty="0">
              <a:solidFill>
                <a:schemeClr val="bg1"/>
              </a:solidFill>
              <a:latin typeface="Arial" panose="020B0604020202020204" pitchFamily="34" charset="0"/>
            </a:endParaRPr>
          </a:p>
        </p:txBody>
      </p:sp>
      <p:sp>
        <p:nvSpPr>
          <p:cNvPr id="13" name="TextBox 12"/>
          <p:cNvSpPr txBox="1"/>
          <p:nvPr/>
        </p:nvSpPr>
        <p:spPr>
          <a:xfrm>
            <a:off x="1676400" y="5950803"/>
            <a:ext cx="5562600" cy="830997"/>
          </a:xfrm>
          <a:prstGeom prst="rect">
            <a:avLst/>
          </a:prstGeom>
          <a:noFill/>
        </p:spPr>
        <p:txBody>
          <a:bodyPr wrap="square" rtlCol="0">
            <a:spAutoFit/>
          </a:bodyPr>
          <a:lstStyle/>
          <a:p>
            <a:r>
              <a:rPr lang="en-US" sz="1600" dirty="0" smtClean="0"/>
              <a:t>When the user attempts to submit the form, the email field is checked to ensure that it has been filled in correctly. If it has not, an error message is displayed and the form is not </a:t>
            </a:r>
            <a:r>
              <a:rPr lang="en-US" sz="1600" dirty="0" err="1" smtClean="0"/>
              <a:t>submittrd</a:t>
            </a:r>
            <a:r>
              <a:rPr lang="en-US" sz="1600" dirty="0" smtClean="0"/>
              <a:t>.</a:t>
            </a:r>
            <a:endParaRPr lang="en-US" sz="1600" dirty="0"/>
          </a:p>
        </p:txBody>
      </p:sp>
      <p:cxnSp>
        <p:nvCxnSpPr>
          <p:cNvPr id="14" name="Straight Arrow Connector 13"/>
          <p:cNvCxnSpPr/>
          <p:nvPr/>
        </p:nvCxnSpPr>
        <p:spPr>
          <a:xfrm flipV="1">
            <a:off x="3810000" y="5733661"/>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03312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90800"/>
            <a:ext cx="8382000" cy="664797"/>
          </a:xfrm>
        </p:spPr>
        <p:txBody>
          <a:bodyPr/>
          <a:lstStyle/>
          <a:p>
            <a:pPr algn="ctr"/>
            <a:r>
              <a:rPr lang="en-US" dirty="0" smtClean="0"/>
              <a:t>The End</a:t>
            </a:r>
            <a:endParaRPr lang="en-US" dirty="0"/>
          </a:p>
        </p:txBody>
      </p:sp>
    </p:spTree>
    <p:extLst>
      <p:ext uri="{BB962C8B-B14F-4D97-AF65-F5344CB8AC3E}">
        <p14:creationId xmlns:p14="http://schemas.microsoft.com/office/powerpoint/2010/main" val="7203614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val</a:t>
            </a:r>
            <a:r>
              <a:rPr lang="en-US" dirty="0" smtClean="0"/>
              <a:t>() Method</a:t>
            </a:r>
            <a:endParaRPr lang="en-US" dirty="0"/>
          </a:p>
        </p:txBody>
      </p:sp>
      <p:sp>
        <p:nvSpPr>
          <p:cNvPr id="3" name="Text Placeholder 2"/>
          <p:cNvSpPr>
            <a:spLocks noGrp="1"/>
          </p:cNvSpPr>
          <p:nvPr>
            <p:ph type="body" sz="quarter" idx="10"/>
          </p:nvPr>
        </p:nvSpPr>
        <p:spPr>
          <a:xfrm>
            <a:off x="290512" y="1600200"/>
            <a:ext cx="8562975" cy="4825937"/>
          </a:xfrm>
        </p:spPr>
        <p:txBody>
          <a:bodyPr/>
          <a:lstStyle/>
          <a:p>
            <a:r>
              <a:rPr lang="en-US" dirty="0" smtClean="0"/>
              <a:t>The </a:t>
            </a:r>
            <a:r>
              <a:rPr lang="en-US" dirty="0" err="1" smtClean="0"/>
              <a:t>val</a:t>
            </a:r>
            <a:r>
              <a:rPr lang="en-US" dirty="0" smtClean="0"/>
              <a:t>() method is used to either set or get the value of form elements.</a:t>
            </a:r>
          </a:p>
          <a:p>
            <a:r>
              <a:rPr lang="en-US" dirty="0" smtClean="0"/>
              <a:t>To get a value, no argument is used. If the selection matches multiple elements, only the value of the first element is retrieved.</a:t>
            </a:r>
          </a:p>
          <a:p>
            <a:r>
              <a:rPr lang="en-US" dirty="0" smtClean="0"/>
              <a:t>To set a value, one argument is passed to the method. The value of all matched elements will be changed.</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086625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839200" cy="664797"/>
          </a:xfrm>
        </p:spPr>
        <p:txBody>
          <a:bodyPr/>
          <a:lstStyle/>
          <a:p>
            <a:r>
              <a:rPr lang="en-US" dirty="0" smtClean="0"/>
              <a:t>Getting Values using the </a:t>
            </a:r>
            <a:r>
              <a:rPr lang="en-US" dirty="0" err="1" smtClean="0"/>
              <a:t>val</a:t>
            </a:r>
            <a:r>
              <a:rPr lang="en-US" dirty="0" smtClean="0"/>
              <a:t>() Method</a:t>
            </a:r>
            <a:endParaRPr lang="en-US" dirty="0"/>
          </a:p>
        </p:txBody>
      </p:sp>
      <p:sp>
        <p:nvSpPr>
          <p:cNvPr id="4" name="TextBox 3"/>
          <p:cNvSpPr txBox="1"/>
          <p:nvPr/>
        </p:nvSpPr>
        <p:spPr>
          <a:xfrm>
            <a:off x="293176" y="3299825"/>
            <a:ext cx="3962400" cy="369332"/>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fName</a:t>
            </a:r>
            <a:r>
              <a:rPr lang="en-US" dirty="0" smtClean="0">
                <a:solidFill>
                  <a:schemeClr val="bg1"/>
                </a:solidFill>
                <a:latin typeface="Arial" panose="020B0604020202020204" pitchFamily="34" charset="0"/>
                <a:cs typeface="Arial" panose="020B0604020202020204" pitchFamily="34" charset="0"/>
              </a:rPr>
              <a:t> =  </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first_name</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val</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5" name="TextBox 4"/>
          <p:cNvSpPr txBox="1"/>
          <p:nvPr/>
        </p:nvSpPr>
        <p:spPr>
          <a:xfrm>
            <a:off x="1219200" y="1565048"/>
            <a:ext cx="4038600" cy="1200329"/>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&lt;input type</a:t>
            </a:r>
            <a:r>
              <a:rPr lang="en-US" dirty="0" smtClean="0">
                <a:solidFill>
                  <a:schemeClr val="bg1"/>
                </a:solidFill>
                <a:latin typeface="Arial" panose="020B0604020202020204" pitchFamily="34" charset="0"/>
                <a:cs typeface="Arial" panose="020B0604020202020204" pitchFamily="34" charset="0"/>
              </a:rPr>
              <a:t>="text" </a:t>
            </a:r>
            <a:r>
              <a:rPr lang="en-US" dirty="0" smtClean="0">
                <a:solidFill>
                  <a:schemeClr val="bg1"/>
                </a:solidFill>
                <a:latin typeface="Arial" panose="020B0604020202020204" pitchFamily="34" charset="0"/>
                <a:cs typeface="Arial" panose="020B0604020202020204" pitchFamily="34" charset="0"/>
              </a:rPr>
              <a:t>id</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first_name</a:t>
            </a:r>
            <a:r>
              <a:rPr lang="en-US" dirty="0" smtClean="0">
                <a:solidFill>
                  <a:schemeClr val="bg1"/>
                </a:solidFill>
                <a:latin typeface="Arial" panose="020B0604020202020204" pitchFamily="34" charset="0"/>
                <a:cs typeface="Arial" panose="020B0604020202020204" pitchFamily="34" charset="0"/>
              </a:rPr>
              <a:t>"&gt;</a:t>
            </a:r>
            <a:endParaRPr lang="en-US" dirty="0" smtClean="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&lt;input type</a:t>
            </a:r>
            <a:r>
              <a:rPr lang="en-US" dirty="0" smtClean="0">
                <a:solidFill>
                  <a:schemeClr val="bg1"/>
                </a:solidFill>
                <a:latin typeface="Arial" panose="020B0604020202020204" pitchFamily="34" charset="0"/>
                <a:cs typeface="Arial" panose="020B0604020202020204" pitchFamily="34" charset="0"/>
              </a:rPr>
              <a:t>="text" </a:t>
            </a:r>
            <a:r>
              <a:rPr lang="en-US" dirty="0">
                <a:solidFill>
                  <a:schemeClr val="bg1"/>
                </a:solidFill>
                <a:latin typeface="Arial" panose="020B0604020202020204" pitchFamily="34" charset="0"/>
                <a:cs typeface="Arial" panose="020B0604020202020204" pitchFamily="34" charset="0"/>
              </a:rPr>
              <a:t>id</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middle_name</a:t>
            </a:r>
            <a:r>
              <a:rPr lang="en-US" dirty="0" smtClean="0">
                <a:solidFill>
                  <a:schemeClr val="bg1"/>
                </a:solidFill>
                <a:latin typeface="Arial" panose="020B0604020202020204" pitchFamily="34" charset="0"/>
                <a:cs typeface="Arial" panose="020B0604020202020204" pitchFamily="34" charset="0"/>
              </a:rPr>
              <a:t>"&gt;</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&lt;input type</a:t>
            </a:r>
            <a:r>
              <a:rPr lang="en-US" dirty="0" smtClean="0">
                <a:solidFill>
                  <a:schemeClr val="bg1"/>
                </a:solidFill>
                <a:latin typeface="Arial" panose="020B0604020202020204" pitchFamily="34" charset="0"/>
                <a:cs typeface="Arial" panose="020B0604020202020204" pitchFamily="34" charset="0"/>
              </a:rPr>
              <a:t>="text" </a:t>
            </a:r>
            <a:r>
              <a:rPr lang="en-US" dirty="0">
                <a:solidFill>
                  <a:schemeClr val="bg1"/>
                </a:solidFill>
                <a:latin typeface="Arial" panose="020B0604020202020204" pitchFamily="34" charset="0"/>
                <a:cs typeface="Arial" panose="020B0604020202020204" pitchFamily="34" charset="0"/>
              </a:rPr>
              <a:t>id</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last_name</a:t>
            </a:r>
            <a:r>
              <a:rPr lang="en-US" dirty="0" smtClean="0">
                <a:solidFill>
                  <a:schemeClr val="bg1"/>
                </a:solidFill>
                <a:latin typeface="Arial" panose="020B0604020202020204" pitchFamily="34" charset="0"/>
                <a:cs typeface="Arial" panose="020B0604020202020204" pitchFamily="34" charset="0"/>
              </a:rPr>
              <a:t>"&gt;</a:t>
            </a:r>
            <a:endParaRPr lang="en-US" dirty="0" smtClean="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&lt;button id</a:t>
            </a:r>
            <a:r>
              <a:rPr lang="en-US" dirty="0" smtClean="0">
                <a:solidFill>
                  <a:schemeClr val="bg1"/>
                </a:solidFill>
                <a:latin typeface="Arial" panose="020B0604020202020204" pitchFamily="34" charset="0"/>
                <a:cs typeface="Arial" panose="020B0604020202020204" pitchFamily="34" charset="0"/>
              </a:rPr>
              <a:t>="obtain"&gt;</a:t>
            </a:r>
            <a:r>
              <a:rPr lang="en-US" dirty="0" smtClean="0">
                <a:solidFill>
                  <a:schemeClr val="bg1"/>
                </a:solidFill>
                <a:latin typeface="Arial" panose="020B0604020202020204" pitchFamily="34" charset="0"/>
                <a:cs typeface="Arial" panose="020B0604020202020204" pitchFamily="34" charset="0"/>
              </a:rPr>
              <a:t>Obtain&lt;/button&gt;</a:t>
            </a:r>
            <a:endParaRPr lang="en-US" dirty="0">
              <a:solidFill>
                <a:schemeClr val="bg1"/>
              </a:solidFill>
              <a:latin typeface="Arial" panose="020B0604020202020204" pitchFamily="34" charset="0"/>
            </a:endParaRPr>
          </a:p>
        </p:txBody>
      </p:sp>
      <p:sp>
        <p:nvSpPr>
          <p:cNvPr id="6" name="TextBox 5"/>
          <p:cNvSpPr txBox="1"/>
          <p:nvPr/>
        </p:nvSpPr>
        <p:spPr>
          <a:xfrm>
            <a:off x="6911115" y="1784212"/>
            <a:ext cx="1600200" cy="646331"/>
          </a:xfrm>
          <a:prstGeom prst="rect">
            <a:avLst/>
          </a:prstGeom>
          <a:noFill/>
        </p:spPr>
        <p:txBody>
          <a:bodyPr wrap="square" rtlCol="0">
            <a:spAutoFit/>
          </a:bodyPr>
          <a:lstStyle/>
          <a:p>
            <a:r>
              <a:rPr lang="en-US" dirty="0" smtClean="0"/>
              <a:t>HTML code for elements</a:t>
            </a:r>
            <a:endParaRPr lang="en-US" dirty="0"/>
          </a:p>
        </p:txBody>
      </p:sp>
      <p:cxnSp>
        <p:nvCxnSpPr>
          <p:cNvPr id="8" name="Straight Arrow Connector 7"/>
          <p:cNvCxnSpPr/>
          <p:nvPr/>
        </p:nvCxnSpPr>
        <p:spPr>
          <a:xfrm flipH="1">
            <a:off x="5480912" y="2133600"/>
            <a:ext cx="1300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27824" y="3022826"/>
            <a:ext cx="3312762" cy="923330"/>
          </a:xfrm>
          <a:prstGeom prst="rect">
            <a:avLst/>
          </a:prstGeom>
          <a:noFill/>
        </p:spPr>
        <p:txBody>
          <a:bodyPr wrap="square" rtlCol="0">
            <a:spAutoFit/>
          </a:bodyPr>
          <a:lstStyle/>
          <a:p>
            <a:r>
              <a:rPr lang="en-US" dirty="0" smtClean="0"/>
              <a:t>The variable </a:t>
            </a:r>
            <a:r>
              <a:rPr lang="en-US" dirty="0" err="1" smtClean="0"/>
              <a:t>fName</a:t>
            </a:r>
            <a:r>
              <a:rPr lang="en-US" dirty="0" smtClean="0"/>
              <a:t> would have the value of the text element with an id of </a:t>
            </a:r>
            <a:r>
              <a:rPr lang="en-US" dirty="0" smtClean="0"/>
              <a:t>"</a:t>
            </a:r>
            <a:r>
              <a:rPr lang="en-US" dirty="0" err="1" smtClean="0"/>
              <a:t>first_name</a:t>
            </a:r>
            <a:r>
              <a:rPr lang="en-US" dirty="0" smtClean="0"/>
              <a:t>".</a:t>
            </a:r>
            <a:endParaRPr lang="en-US" dirty="0"/>
          </a:p>
        </p:txBody>
      </p:sp>
      <p:cxnSp>
        <p:nvCxnSpPr>
          <p:cNvPr id="11" name="Straight Arrow Connector 10"/>
          <p:cNvCxnSpPr/>
          <p:nvPr/>
        </p:nvCxnSpPr>
        <p:spPr>
          <a:xfrm flipH="1">
            <a:off x="4648200" y="3484491"/>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3176" y="4018940"/>
            <a:ext cx="4724400" cy="2308324"/>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$("#obtain").</a:t>
            </a:r>
            <a:r>
              <a:rPr lang="en-US" dirty="0">
                <a:solidFill>
                  <a:schemeClr val="bg1"/>
                </a:solidFill>
                <a:latin typeface="Arial" panose="020B0604020202020204" pitchFamily="34" charset="0"/>
                <a:cs typeface="Arial" panose="020B0604020202020204" pitchFamily="34" charset="0"/>
              </a:rPr>
              <a:t>click(function(){</a:t>
            </a:r>
          </a:p>
          <a:p>
            <a:r>
              <a:rPr lang="en-US" dirty="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x;</a:t>
            </a:r>
          </a:p>
          <a:p>
            <a:r>
              <a:rPr lang="en-US" dirty="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valArray</a:t>
            </a:r>
            <a:r>
              <a:rPr lang="en-US" dirty="0">
                <a:solidFill>
                  <a:schemeClr val="bg1"/>
                </a:solidFill>
                <a:latin typeface="Arial" panose="020B0604020202020204" pitchFamily="34" charset="0"/>
                <a:cs typeface="Arial" panose="020B0604020202020204" pitchFamily="34" charset="0"/>
              </a:rPr>
              <a:t> =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$("input").</a:t>
            </a:r>
            <a:r>
              <a:rPr lang="en-US" dirty="0">
                <a:solidFill>
                  <a:schemeClr val="bg1"/>
                </a:solidFill>
                <a:latin typeface="Arial" panose="020B0604020202020204" pitchFamily="34" charset="0"/>
                <a:cs typeface="Arial" panose="020B0604020202020204" pitchFamily="34" charset="0"/>
              </a:rPr>
              <a:t>each(function(){</a:t>
            </a:r>
          </a:p>
          <a:p>
            <a:r>
              <a:rPr lang="en-US" dirty="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valArray</a:t>
            </a:r>
            <a:r>
              <a:rPr lang="en-US" dirty="0" smtClean="0">
                <a:solidFill>
                  <a:schemeClr val="bg1"/>
                </a:solidFill>
                <a:latin typeface="Arial" panose="020B0604020202020204" pitchFamily="34" charset="0"/>
                <a:cs typeface="Arial" panose="020B0604020202020204" pitchFamily="34" charset="0"/>
              </a:rPr>
              <a:t>[x</a:t>
            </a:r>
            <a:r>
              <a:rPr lang="en-US" dirty="0">
                <a:solidFill>
                  <a:schemeClr val="bg1"/>
                </a:solidFill>
                <a:latin typeface="Arial" panose="020B0604020202020204" pitchFamily="34" charset="0"/>
                <a:cs typeface="Arial" panose="020B0604020202020204" pitchFamily="34" charset="0"/>
              </a:rPr>
              <a:t>] = $(this).</a:t>
            </a:r>
            <a:r>
              <a:rPr lang="en-US" dirty="0" err="1">
                <a:solidFill>
                  <a:schemeClr val="bg1"/>
                </a:solidFill>
                <a:latin typeface="Arial" panose="020B0604020202020204" pitchFamily="34" charset="0"/>
                <a:cs typeface="Arial" panose="020B0604020202020204" pitchFamily="34" charset="0"/>
              </a:rPr>
              <a:t>val</a:t>
            </a:r>
            <a:r>
              <a:rPr lang="en-US" dirty="0">
                <a:solidFill>
                  <a:schemeClr val="bg1"/>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x </a:t>
            </a:r>
            <a:r>
              <a:rPr lang="en-US" dirty="0">
                <a:solidFill>
                  <a:schemeClr val="bg1"/>
                </a:solidFill>
                <a:latin typeface="Arial" panose="020B0604020202020204" pitchFamily="34" charset="0"/>
                <a:cs typeface="Arial" panose="020B0604020202020204" pitchFamily="34" charset="0"/>
              </a:rPr>
              <a:t>+= 1;</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13" name="TextBox 12"/>
          <p:cNvSpPr txBox="1"/>
          <p:nvPr/>
        </p:nvSpPr>
        <p:spPr>
          <a:xfrm>
            <a:off x="5678838" y="4351634"/>
            <a:ext cx="3312762" cy="1477328"/>
          </a:xfrm>
          <a:prstGeom prst="rect">
            <a:avLst/>
          </a:prstGeom>
          <a:noFill/>
        </p:spPr>
        <p:txBody>
          <a:bodyPr wrap="square" rtlCol="0">
            <a:spAutoFit/>
          </a:bodyPr>
          <a:lstStyle/>
          <a:p>
            <a:r>
              <a:rPr lang="en-US" dirty="0" smtClean="0"/>
              <a:t>By using the each() method, when the button with an id of </a:t>
            </a:r>
            <a:r>
              <a:rPr lang="en-US" dirty="0" smtClean="0"/>
              <a:t>"obtain" </a:t>
            </a:r>
            <a:r>
              <a:rPr lang="en-US" dirty="0" smtClean="0"/>
              <a:t>is clicked, the array </a:t>
            </a:r>
            <a:r>
              <a:rPr lang="en-US" dirty="0" err="1" smtClean="0"/>
              <a:t>valArray</a:t>
            </a:r>
            <a:r>
              <a:rPr lang="en-US" dirty="0" smtClean="0"/>
              <a:t> would contain the values of all of the input elements.</a:t>
            </a:r>
            <a:endParaRPr lang="en-US" dirty="0"/>
          </a:p>
        </p:txBody>
      </p:sp>
      <p:cxnSp>
        <p:nvCxnSpPr>
          <p:cNvPr id="14" name="Straight Arrow Connector 13"/>
          <p:cNvCxnSpPr/>
          <p:nvPr/>
        </p:nvCxnSpPr>
        <p:spPr>
          <a:xfrm flipH="1">
            <a:off x="5061813" y="5029200"/>
            <a:ext cx="544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861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839200" cy="664797"/>
          </a:xfrm>
        </p:spPr>
        <p:txBody>
          <a:bodyPr/>
          <a:lstStyle/>
          <a:p>
            <a:r>
              <a:rPr lang="en-US" dirty="0" smtClean="0"/>
              <a:t>Setting Values using the </a:t>
            </a:r>
            <a:r>
              <a:rPr lang="en-US" dirty="0" err="1" smtClean="0"/>
              <a:t>val</a:t>
            </a:r>
            <a:r>
              <a:rPr lang="en-US" dirty="0" smtClean="0"/>
              <a:t>() Method</a:t>
            </a:r>
            <a:endParaRPr lang="en-US" dirty="0"/>
          </a:p>
        </p:txBody>
      </p:sp>
      <p:sp>
        <p:nvSpPr>
          <p:cNvPr id="5" name="TextBox 4"/>
          <p:cNvSpPr txBox="1"/>
          <p:nvPr/>
        </p:nvSpPr>
        <p:spPr>
          <a:xfrm>
            <a:off x="1066800" y="1978562"/>
            <a:ext cx="4038600" cy="1477328"/>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&lt;input type</a:t>
            </a:r>
            <a:r>
              <a:rPr lang="en-US" dirty="0" smtClean="0">
                <a:solidFill>
                  <a:schemeClr val="bg1"/>
                </a:solidFill>
                <a:latin typeface="Arial" panose="020B0604020202020204" pitchFamily="34" charset="0"/>
                <a:cs typeface="Arial" panose="020B0604020202020204" pitchFamily="34" charset="0"/>
              </a:rPr>
              <a:t>="text" </a:t>
            </a:r>
            <a:r>
              <a:rPr lang="en-US" dirty="0" smtClean="0">
                <a:solidFill>
                  <a:schemeClr val="bg1"/>
                </a:solidFill>
                <a:latin typeface="Arial" panose="020B0604020202020204" pitchFamily="34" charset="0"/>
                <a:cs typeface="Arial" panose="020B0604020202020204" pitchFamily="34" charset="0"/>
              </a:rPr>
              <a:t>id</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first_name</a:t>
            </a:r>
            <a:r>
              <a:rPr lang="en-US" dirty="0" smtClean="0">
                <a:solidFill>
                  <a:schemeClr val="bg1"/>
                </a:solidFill>
                <a:latin typeface="Arial" panose="020B0604020202020204" pitchFamily="34" charset="0"/>
                <a:cs typeface="Arial" panose="020B0604020202020204" pitchFamily="34" charset="0"/>
              </a:rPr>
              <a:t>"&gt;</a:t>
            </a:r>
            <a:endParaRPr lang="en-US" dirty="0" smtClean="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&lt;input type</a:t>
            </a:r>
            <a:r>
              <a:rPr lang="en-US" dirty="0" smtClean="0">
                <a:solidFill>
                  <a:schemeClr val="bg1"/>
                </a:solidFill>
                <a:latin typeface="Arial" panose="020B0604020202020204" pitchFamily="34" charset="0"/>
                <a:cs typeface="Arial" panose="020B0604020202020204" pitchFamily="34" charset="0"/>
              </a:rPr>
              <a:t>="text" </a:t>
            </a:r>
            <a:r>
              <a:rPr lang="en-US" dirty="0">
                <a:solidFill>
                  <a:schemeClr val="bg1"/>
                </a:solidFill>
                <a:latin typeface="Arial" panose="020B0604020202020204" pitchFamily="34" charset="0"/>
                <a:cs typeface="Arial" panose="020B0604020202020204" pitchFamily="34" charset="0"/>
              </a:rPr>
              <a:t>id</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middle_name</a:t>
            </a:r>
            <a:r>
              <a:rPr lang="en-US" dirty="0" smtClean="0">
                <a:solidFill>
                  <a:schemeClr val="bg1"/>
                </a:solidFill>
                <a:latin typeface="Arial" panose="020B0604020202020204" pitchFamily="34" charset="0"/>
                <a:cs typeface="Arial" panose="020B0604020202020204" pitchFamily="34" charset="0"/>
              </a:rPr>
              <a:t>"&gt;</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&lt;input type</a:t>
            </a:r>
            <a:r>
              <a:rPr lang="en-US" dirty="0" smtClean="0">
                <a:solidFill>
                  <a:schemeClr val="bg1"/>
                </a:solidFill>
                <a:latin typeface="Arial" panose="020B0604020202020204" pitchFamily="34" charset="0"/>
                <a:cs typeface="Arial" panose="020B0604020202020204" pitchFamily="34" charset="0"/>
              </a:rPr>
              <a:t>="text" </a:t>
            </a:r>
            <a:r>
              <a:rPr lang="en-US" dirty="0">
                <a:solidFill>
                  <a:schemeClr val="bg1"/>
                </a:solidFill>
                <a:latin typeface="Arial" panose="020B0604020202020204" pitchFamily="34" charset="0"/>
                <a:cs typeface="Arial" panose="020B0604020202020204" pitchFamily="34" charset="0"/>
              </a:rPr>
              <a:t>id</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last_name</a:t>
            </a:r>
            <a:r>
              <a:rPr lang="en-US" dirty="0" smtClean="0">
                <a:solidFill>
                  <a:schemeClr val="bg1"/>
                </a:solidFill>
                <a:latin typeface="Arial" panose="020B0604020202020204" pitchFamily="34" charset="0"/>
                <a:cs typeface="Arial" panose="020B0604020202020204" pitchFamily="34" charset="0"/>
              </a:rPr>
              <a:t>"&gt;</a:t>
            </a:r>
            <a:endParaRPr lang="en-US" dirty="0" smtClean="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&lt;button id</a:t>
            </a:r>
            <a:r>
              <a:rPr lang="en-US" dirty="0" smtClean="0">
                <a:solidFill>
                  <a:schemeClr val="bg1"/>
                </a:solidFill>
                <a:latin typeface="Arial" panose="020B0604020202020204" pitchFamily="34" charset="0"/>
                <a:cs typeface="Arial" panose="020B0604020202020204" pitchFamily="34" charset="0"/>
              </a:rPr>
              <a:t>="obtain"&gt;</a:t>
            </a:r>
            <a:r>
              <a:rPr lang="en-US" dirty="0" smtClean="0">
                <a:solidFill>
                  <a:schemeClr val="bg1"/>
                </a:solidFill>
                <a:latin typeface="Arial" panose="020B0604020202020204" pitchFamily="34" charset="0"/>
                <a:cs typeface="Arial" panose="020B0604020202020204" pitchFamily="34" charset="0"/>
              </a:rPr>
              <a:t>Obtain&lt;/button&gt;</a:t>
            </a:r>
          </a:p>
          <a:p>
            <a:r>
              <a:rPr lang="en-US" dirty="0" smtClean="0">
                <a:solidFill>
                  <a:schemeClr val="bg1"/>
                </a:solidFill>
                <a:latin typeface="Arial" panose="020B0604020202020204" pitchFamily="34" charset="0"/>
                <a:cs typeface="Arial" panose="020B0604020202020204" pitchFamily="34" charset="0"/>
              </a:rPr>
              <a:t>&lt;button id</a:t>
            </a:r>
            <a:r>
              <a:rPr lang="en-US" dirty="0" smtClean="0">
                <a:solidFill>
                  <a:schemeClr val="bg1"/>
                </a:solidFill>
                <a:latin typeface="Arial" panose="020B0604020202020204" pitchFamily="34" charset="0"/>
                <a:cs typeface="Arial" panose="020B0604020202020204" pitchFamily="34" charset="0"/>
              </a:rPr>
              <a:t>="clear"&gt;</a:t>
            </a:r>
            <a:r>
              <a:rPr lang="en-US" dirty="0" smtClean="0">
                <a:solidFill>
                  <a:schemeClr val="bg1"/>
                </a:solidFill>
                <a:latin typeface="Arial" panose="020B0604020202020204" pitchFamily="34" charset="0"/>
                <a:cs typeface="Arial" panose="020B0604020202020204" pitchFamily="34" charset="0"/>
              </a:rPr>
              <a:t>Clear&lt;/button&gt;</a:t>
            </a:r>
            <a:endParaRPr lang="en-US" dirty="0">
              <a:solidFill>
                <a:schemeClr val="bg1"/>
              </a:solidFill>
              <a:latin typeface="Arial" panose="020B0604020202020204" pitchFamily="34" charset="0"/>
            </a:endParaRPr>
          </a:p>
        </p:txBody>
      </p:sp>
      <p:sp>
        <p:nvSpPr>
          <p:cNvPr id="6" name="TextBox 5"/>
          <p:cNvSpPr txBox="1"/>
          <p:nvPr/>
        </p:nvSpPr>
        <p:spPr>
          <a:xfrm>
            <a:off x="6858000" y="2167520"/>
            <a:ext cx="1600200" cy="646331"/>
          </a:xfrm>
          <a:prstGeom prst="rect">
            <a:avLst/>
          </a:prstGeom>
          <a:noFill/>
        </p:spPr>
        <p:txBody>
          <a:bodyPr wrap="square" rtlCol="0">
            <a:spAutoFit/>
          </a:bodyPr>
          <a:lstStyle/>
          <a:p>
            <a:r>
              <a:rPr lang="en-US" dirty="0" smtClean="0"/>
              <a:t>HTML code for elements</a:t>
            </a:r>
            <a:endParaRPr lang="en-US" dirty="0"/>
          </a:p>
        </p:txBody>
      </p:sp>
      <p:cxnSp>
        <p:nvCxnSpPr>
          <p:cNvPr id="8" name="Straight Arrow Connector 7"/>
          <p:cNvCxnSpPr/>
          <p:nvPr/>
        </p:nvCxnSpPr>
        <p:spPr>
          <a:xfrm flipH="1">
            <a:off x="5410200" y="2573560"/>
            <a:ext cx="1300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64217" y="4253299"/>
            <a:ext cx="3961752"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$("#clear").</a:t>
            </a:r>
            <a:r>
              <a:rPr lang="en-US" dirty="0">
                <a:solidFill>
                  <a:schemeClr val="bg1"/>
                </a:solidFill>
                <a:latin typeface="Arial" panose="020B0604020202020204" pitchFamily="34" charset="0"/>
                <a:cs typeface="Arial" panose="020B0604020202020204" pitchFamily="34" charset="0"/>
              </a:rPr>
              <a:t>click(function(){</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$("input").</a:t>
            </a:r>
            <a:r>
              <a:rPr lang="en-US" dirty="0" err="1">
                <a:solidFill>
                  <a:schemeClr val="bg1"/>
                </a:solidFill>
                <a:latin typeface="Arial" panose="020B0604020202020204" pitchFamily="34" charset="0"/>
                <a:cs typeface="Arial" panose="020B0604020202020204" pitchFamily="34" charset="0"/>
              </a:rPr>
              <a:t>val</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13" name="TextBox 12"/>
          <p:cNvSpPr txBox="1"/>
          <p:nvPr/>
        </p:nvSpPr>
        <p:spPr>
          <a:xfrm>
            <a:off x="5764726" y="4086385"/>
            <a:ext cx="3312762" cy="1477328"/>
          </a:xfrm>
          <a:prstGeom prst="rect">
            <a:avLst/>
          </a:prstGeom>
          <a:noFill/>
        </p:spPr>
        <p:txBody>
          <a:bodyPr wrap="square" rtlCol="0">
            <a:spAutoFit/>
          </a:bodyPr>
          <a:lstStyle/>
          <a:p>
            <a:r>
              <a:rPr lang="en-US" dirty="0" smtClean="0"/>
              <a:t>When the button with an id of </a:t>
            </a:r>
            <a:r>
              <a:rPr lang="en-US" dirty="0" smtClean="0"/>
              <a:t>"clear" </a:t>
            </a:r>
            <a:r>
              <a:rPr lang="en-US" dirty="0" smtClean="0"/>
              <a:t>is clicked, this would set the values of all input elements with a type of text to an empty string (clear the values).</a:t>
            </a:r>
            <a:endParaRPr lang="en-US" dirty="0"/>
          </a:p>
        </p:txBody>
      </p:sp>
      <p:cxnSp>
        <p:nvCxnSpPr>
          <p:cNvPr id="14" name="Straight Arrow Connector 13"/>
          <p:cNvCxnSpPr/>
          <p:nvPr/>
        </p:nvCxnSpPr>
        <p:spPr>
          <a:xfrm flipH="1">
            <a:off x="5138012" y="4648200"/>
            <a:ext cx="544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4361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Events</a:t>
            </a:r>
            <a:endParaRPr lang="en-US" dirty="0"/>
          </a:p>
        </p:txBody>
      </p:sp>
      <p:sp>
        <p:nvSpPr>
          <p:cNvPr id="3" name="Text Placeholder 2"/>
          <p:cNvSpPr>
            <a:spLocks noGrp="1"/>
          </p:cNvSpPr>
          <p:nvPr>
            <p:ph type="body" sz="quarter" idx="10"/>
          </p:nvPr>
        </p:nvSpPr>
        <p:spPr>
          <a:xfrm>
            <a:off x="304800" y="1143000"/>
            <a:ext cx="8382000" cy="5878532"/>
          </a:xfrm>
        </p:spPr>
        <p:txBody>
          <a:bodyPr/>
          <a:lstStyle/>
          <a:p>
            <a:r>
              <a:rPr lang="en-US" dirty="0" smtClean="0"/>
              <a:t>Form elements have several events that can be used to run jQuery methods.</a:t>
            </a:r>
          </a:p>
          <a:p>
            <a:r>
              <a:rPr lang="en-US" dirty="0" smtClean="0"/>
              <a:t>The following jQuery methods can be bound to HTML form elements:</a:t>
            </a:r>
          </a:p>
          <a:p>
            <a:pPr lvl="1"/>
            <a:r>
              <a:rPr lang="en-US" dirty="0" smtClean="0"/>
              <a:t>blur() – occurs when focus is taken away from an element</a:t>
            </a:r>
          </a:p>
          <a:p>
            <a:pPr lvl="1"/>
            <a:r>
              <a:rPr lang="en-US" dirty="0" smtClean="0"/>
              <a:t>focus() – occurs when focus is given to an element</a:t>
            </a:r>
          </a:p>
          <a:p>
            <a:pPr lvl="1"/>
            <a:r>
              <a:rPr lang="en-US" dirty="0" smtClean="0"/>
              <a:t>change() – occurs when the value of an element is changed</a:t>
            </a:r>
          </a:p>
          <a:p>
            <a:pPr lvl="1"/>
            <a:r>
              <a:rPr lang="en-US" dirty="0" smtClean="0"/>
              <a:t>select() – occurs when the text of an element is selected</a:t>
            </a:r>
          </a:p>
          <a:p>
            <a:pPr lvl="1"/>
            <a:r>
              <a:rPr lang="en-US" dirty="0" smtClean="0"/>
              <a:t>submit() – occurs when a form is submitted</a:t>
            </a:r>
          </a:p>
          <a:p>
            <a:pPr lvl="1"/>
            <a:endParaRPr lang="en-US" dirty="0"/>
          </a:p>
        </p:txBody>
      </p:sp>
    </p:spTree>
    <p:extLst>
      <p:ext uri="{BB962C8B-B14F-4D97-AF65-F5344CB8AC3E}">
        <p14:creationId xmlns:p14="http://schemas.microsoft.com/office/powerpoint/2010/main" val="22767098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blur() method</a:t>
            </a:r>
            <a:endParaRPr lang="en-US" dirty="0"/>
          </a:p>
        </p:txBody>
      </p:sp>
      <p:sp>
        <p:nvSpPr>
          <p:cNvPr id="3" name="Text Placeholder 2"/>
          <p:cNvSpPr>
            <a:spLocks noGrp="1"/>
          </p:cNvSpPr>
          <p:nvPr>
            <p:ph type="body" sz="quarter" idx="10"/>
          </p:nvPr>
        </p:nvSpPr>
        <p:spPr>
          <a:xfrm>
            <a:off x="381000" y="1905000"/>
            <a:ext cx="8382000" cy="2412968"/>
          </a:xfrm>
        </p:spPr>
        <p:txBody>
          <a:bodyPr/>
          <a:lstStyle/>
          <a:p>
            <a:r>
              <a:rPr lang="en-US" dirty="0" smtClean="0"/>
              <a:t>The blur event occurs when focus is removed from an element. </a:t>
            </a:r>
          </a:p>
          <a:p>
            <a:endParaRPr lang="en-US" dirty="0" smtClean="0"/>
          </a:p>
          <a:p>
            <a:r>
              <a:rPr lang="en-US" dirty="0" smtClean="0"/>
              <a:t>It is frequently used to give feedback to the user if input is incorrect.</a:t>
            </a:r>
            <a:endParaRPr lang="en-US" dirty="0"/>
          </a:p>
        </p:txBody>
      </p:sp>
    </p:spTree>
    <p:extLst>
      <p:ext uri="{BB962C8B-B14F-4D97-AF65-F5344CB8AC3E}">
        <p14:creationId xmlns:p14="http://schemas.microsoft.com/office/powerpoint/2010/main" val="29072745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839200" cy="664797"/>
          </a:xfrm>
        </p:spPr>
        <p:txBody>
          <a:bodyPr/>
          <a:lstStyle/>
          <a:p>
            <a:r>
              <a:rPr lang="en-US" dirty="0" smtClean="0"/>
              <a:t>Example of blur() Method</a:t>
            </a:r>
            <a:endParaRPr lang="en-US" dirty="0"/>
          </a:p>
        </p:txBody>
      </p:sp>
      <p:sp>
        <p:nvSpPr>
          <p:cNvPr id="5" name="TextBox 4"/>
          <p:cNvSpPr txBox="1"/>
          <p:nvPr/>
        </p:nvSpPr>
        <p:spPr>
          <a:xfrm>
            <a:off x="304800" y="1371600"/>
            <a:ext cx="4876800" cy="1477328"/>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&lt;label for </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first_name</a:t>
            </a:r>
            <a:r>
              <a:rPr lang="en-US" dirty="0" smtClean="0">
                <a:solidFill>
                  <a:schemeClr val="bg1"/>
                </a:solidFill>
                <a:latin typeface="Arial" panose="020B0604020202020204" pitchFamily="34" charset="0"/>
                <a:cs typeface="Arial" panose="020B0604020202020204" pitchFamily="34" charset="0"/>
              </a:rPr>
              <a:t>"&gt;</a:t>
            </a:r>
            <a:r>
              <a:rPr lang="en-US" dirty="0" smtClean="0">
                <a:solidFill>
                  <a:schemeClr val="bg1"/>
                </a:solidFill>
                <a:latin typeface="Arial" panose="020B0604020202020204" pitchFamily="34" charset="0"/>
                <a:cs typeface="Arial" panose="020B0604020202020204" pitchFamily="34" charset="0"/>
              </a:rPr>
              <a:t>First Name&lt;/label&gt;</a:t>
            </a:r>
          </a:p>
          <a:p>
            <a:r>
              <a:rPr lang="en-US" dirty="0" smtClean="0">
                <a:solidFill>
                  <a:schemeClr val="bg1"/>
                </a:solidFill>
                <a:latin typeface="Arial" panose="020B0604020202020204" pitchFamily="34" charset="0"/>
                <a:cs typeface="Arial" panose="020B0604020202020204" pitchFamily="34" charset="0"/>
              </a:rPr>
              <a:t>	&lt;input type</a:t>
            </a:r>
            <a:r>
              <a:rPr lang="en-US" dirty="0" smtClean="0">
                <a:solidFill>
                  <a:schemeClr val="bg1"/>
                </a:solidFill>
                <a:latin typeface="Arial" panose="020B0604020202020204" pitchFamily="34" charset="0"/>
                <a:cs typeface="Arial" panose="020B0604020202020204" pitchFamily="34" charset="0"/>
              </a:rPr>
              <a:t>="text" </a:t>
            </a:r>
            <a:r>
              <a:rPr lang="en-US" dirty="0" smtClean="0">
                <a:solidFill>
                  <a:schemeClr val="bg1"/>
                </a:solidFill>
                <a:latin typeface="Arial" panose="020B0604020202020204" pitchFamily="34" charset="0"/>
                <a:cs typeface="Arial" panose="020B0604020202020204" pitchFamily="34" charset="0"/>
              </a:rPr>
              <a:t>id</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first_name</a:t>
            </a:r>
            <a:r>
              <a:rPr lang="en-US" dirty="0" smtClean="0">
                <a:solidFill>
                  <a:schemeClr val="bg1"/>
                </a:solidFill>
                <a:latin typeface="Arial" panose="020B0604020202020204" pitchFamily="34" charset="0"/>
                <a:cs typeface="Arial" panose="020B0604020202020204" pitchFamily="34" charset="0"/>
              </a:rPr>
              <a:t>"&gt;</a:t>
            </a:r>
            <a:endParaRPr lang="en-US" dirty="0" smtClean="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	&lt;span id</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fnError</a:t>
            </a:r>
            <a:r>
              <a:rPr lang="en-US" dirty="0" smtClean="0">
                <a:solidFill>
                  <a:schemeClr val="bg1"/>
                </a:solidFill>
                <a:latin typeface="Arial" panose="020B0604020202020204" pitchFamily="34" charset="0"/>
                <a:cs typeface="Arial" panose="020B0604020202020204" pitchFamily="34" charset="0"/>
              </a:rPr>
              <a:t>"&gt;&lt;/</a:t>
            </a:r>
            <a:r>
              <a:rPr lang="en-US" dirty="0" smtClean="0">
                <a:solidFill>
                  <a:schemeClr val="bg1"/>
                </a:solidFill>
                <a:latin typeface="Arial" panose="020B0604020202020204" pitchFamily="34" charset="0"/>
                <a:cs typeface="Arial" panose="020B0604020202020204" pitchFamily="34" charset="0"/>
              </a:rPr>
              <a:t>span&gt;</a:t>
            </a:r>
            <a:endParaRPr lang="en-US" dirty="0">
              <a:solidFill>
                <a:schemeClr val="bg1"/>
              </a:solidFill>
              <a:latin typeface="Arial" panose="020B0604020202020204" pitchFamily="34" charset="0"/>
              <a:cs typeface="Arial" panose="020B0604020202020204" pitchFamily="34" charset="0"/>
            </a:endParaRPr>
          </a:p>
          <a:p>
            <a:endParaRPr lang="en-US" dirty="0" smtClean="0">
              <a:solidFill>
                <a:schemeClr val="bg1"/>
              </a:solidFill>
              <a:latin typeface="Arial" panose="020B0604020202020204" pitchFamily="34" charset="0"/>
              <a:cs typeface="Arial" panose="020B0604020202020204" pitchFamily="34" charset="0"/>
            </a:endParaRPr>
          </a:p>
          <a:p>
            <a:endParaRPr lang="en-US" dirty="0" smtClean="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6863488" y="1844354"/>
            <a:ext cx="1600200" cy="646331"/>
          </a:xfrm>
          <a:prstGeom prst="rect">
            <a:avLst/>
          </a:prstGeom>
          <a:noFill/>
        </p:spPr>
        <p:txBody>
          <a:bodyPr wrap="square" rtlCol="0">
            <a:spAutoFit/>
          </a:bodyPr>
          <a:lstStyle/>
          <a:p>
            <a:r>
              <a:rPr lang="en-US" dirty="0" smtClean="0"/>
              <a:t>HTML code for elements</a:t>
            </a:r>
            <a:endParaRPr lang="en-US" dirty="0"/>
          </a:p>
        </p:txBody>
      </p:sp>
      <p:cxnSp>
        <p:nvCxnSpPr>
          <p:cNvPr id="8" name="Straight Arrow Connector 7"/>
          <p:cNvCxnSpPr/>
          <p:nvPr/>
        </p:nvCxnSpPr>
        <p:spPr>
          <a:xfrm flipH="1">
            <a:off x="5257800" y="2057400"/>
            <a:ext cx="1300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4588" y="3219815"/>
            <a:ext cx="7772400" cy="1754326"/>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first_name</a:t>
            </a:r>
            <a:r>
              <a:rPr lang="en-US" dirty="0" smtClean="0">
                <a:solidFill>
                  <a:schemeClr val="bg1"/>
                </a:solidFill>
                <a:latin typeface="Arial" panose="020B0604020202020204" pitchFamily="34" charset="0"/>
                <a:cs typeface="Arial" panose="020B0604020202020204" pitchFamily="34" charset="0"/>
              </a:rPr>
              <a:t>).blur(function(){</a:t>
            </a:r>
          </a:p>
          <a:p>
            <a:r>
              <a:rPr lang="en-US" dirty="0" smtClean="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&amp;("#</a:t>
            </a:r>
            <a:r>
              <a:rPr lang="en-US" dirty="0" err="1" smtClean="0">
                <a:solidFill>
                  <a:schemeClr val="bg1"/>
                </a:solidFill>
                <a:latin typeface="Arial" panose="020B0604020202020204" pitchFamily="34" charset="0"/>
                <a:cs typeface="Arial" panose="020B0604020202020204" pitchFamily="34" charset="0"/>
              </a:rPr>
              <a:t>fnError</a:t>
            </a:r>
            <a:r>
              <a:rPr lang="en-US" dirty="0" smtClean="0">
                <a:solidFill>
                  <a:schemeClr val="bg1"/>
                </a:solidFill>
                <a:latin typeface="Arial" panose="020B0604020202020204" pitchFamily="34" charset="0"/>
                <a:cs typeface="Arial" panose="020B0604020202020204" pitchFamily="34" charset="0"/>
              </a:rPr>
              <a:t>).empty();</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if </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first_name</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val</a:t>
            </a:r>
            <a:r>
              <a:rPr lang="en-US" dirty="0" smtClean="0">
                <a:solidFill>
                  <a:schemeClr val="bg1"/>
                </a:solidFill>
                <a:latin typeface="Arial" panose="020B0604020202020204" pitchFamily="34" charset="0"/>
                <a:cs typeface="Arial" panose="020B0604020202020204" pitchFamily="34" charset="0"/>
              </a:rPr>
              <a:t>().length &lt; 1){</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fnError</a:t>
            </a:r>
            <a:r>
              <a:rPr lang="en-US" dirty="0" smtClean="0">
                <a:solidFill>
                  <a:schemeClr val="bg1"/>
                </a:solidFill>
                <a:latin typeface="Arial" panose="020B0604020202020204" pitchFamily="34" charset="0"/>
                <a:cs typeface="Arial" panose="020B0604020202020204" pitchFamily="34" charset="0"/>
              </a:rPr>
              <a:t>").</a:t>
            </a:r>
            <a:r>
              <a:rPr lang="en-US" dirty="0" smtClean="0">
                <a:solidFill>
                  <a:schemeClr val="bg1"/>
                </a:solidFill>
                <a:latin typeface="Arial" panose="020B0604020202020204" pitchFamily="34" charset="0"/>
                <a:cs typeface="Arial" panose="020B0604020202020204" pitchFamily="34" charset="0"/>
              </a:rPr>
              <a:t>empty().append</a:t>
            </a:r>
            <a:r>
              <a:rPr lang="en-US" dirty="0" smtClean="0">
                <a:solidFill>
                  <a:schemeClr val="bg1"/>
                </a:solidFill>
                <a:latin typeface="Arial" panose="020B0604020202020204" pitchFamily="34" charset="0"/>
                <a:cs typeface="Arial" panose="020B0604020202020204" pitchFamily="34" charset="0"/>
              </a:rPr>
              <a:t>("First </a:t>
            </a:r>
            <a:r>
              <a:rPr lang="en-US" dirty="0" smtClean="0">
                <a:solidFill>
                  <a:schemeClr val="bg1"/>
                </a:solidFill>
                <a:latin typeface="Arial" panose="020B0604020202020204" pitchFamily="34" charset="0"/>
                <a:cs typeface="Arial" panose="020B0604020202020204" pitchFamily="34" charset="0"/>
              </a:rPr>
              <a:t>Name is required</a:t>
            </a:r>
            <a:r>
              <a:rPr lang="en-US" dirty="0" smtClean="0">
                <a:solidFill>
                  <a:schemeClr val="bg1"/>
                </a:solidFill>
                <a:latin typeface="Arial" panose="020B0604020202020204" pitchFamily="34" charset="0"/>
                <a:cs typeface="Arial" panose="020B0604020202020204" pitchFamily="34" charset="0"/>
              </a:rPr>
              <a:t>!");</a:t>
            </a:r>
            <a:endParaRPr lang="en-US" dirty="0" smtClean="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rPr>
              <a:t>	}</a:t>
            </a:r>
          </a:p>
          <a:p>
            <a:r>
              <a:rPr lang="en-US" dirty="0" smtClean="0">
                <a:solidFill>
                  <a:schemeClr val="bg1"/>
                </a:solidFill>
                <a:latin typeface="Arial" panose="020B0604020202020204" pitchFamily="34" charset="0"/>
              </a:rPr>
              <a:t>});</a:t>
            </a:r>
            <a:endParaRPr lang="en-US" dirty="0">
              <a:solidFill>
                <a:schemeClr val="bg1"/>
              </a:solidFill>
              <a:latin typeface="Arial" panose="020B0604020202020204" pitchFamily="34" charset="0"/>
            </a:endParaRPr>
          </a:p>
        </p:txBody>
      </p:sp>
      <p:sp>
        <p:nvSpPr>
          <p:cNvPr id="13" name="TextBox 12"/>
          <p:cNvSpPr txBox="1"/>
          <p:nvPr/>
        </p:nvSpPr>
        <p:spPr>
          <a:xfrm>
            <a:off x="1677044" y="5419635"/>
            <a:ext cx="4881644" cy="1200329"/>
          </a:xfrm>
          <a:prstGeom prst="rect">
            <a:avLst/>
          </a:prstGeom>
          <a:noFill/>
        </p:spPr>
        <p:txBody>
          <a:bodyPr wrap="square" rtlCol="0">
            <a:spAutoFit/>
          </a:bodyPr>
          <a:lstStyle/>
          <a:p>
            <a:r>
              <a:rPr lang="en-US" dirty="0" smtClean="0"/>
              <a:t>When focus is removed from the input element with an id of </a:t>
            </a:r>
            <a:r>
              <a:rPr lang="en-US" dirty="0" smtClean="0"/>
              <a:t>"</a:t>
            </a:r>
            <a:r>
              <a:rPr lang="en-US" dirty="0" err="1" smtClean="0"/>
              <a:t>first_name</a:t>
            </a:r>
            <a:r>
              <a:rPr lang="en-US" dirty="0" smtClean="0"/>
              <a:t>", </a:t>
            </a:r>
            <a:r>
              <a:rPr lang="en-US" dirty="0" smtClean="0"/>
              <a:t>if the element is empty (length &lt; 1), the error message will be appended to the span element with an id of </a:t>
            </a:r>
            <a:r>
              <a:rPr lang="en-US" dirty="0" smtClean="0"/>
              <a:t>"</a:t>
            </a:r>
            <a:r>
              <a:rPr lang="en-US" dirty="0" err="1" smtClean="0"/>
              <a:t>fnError</a:t>
            </a:r>
            <a:r>
              <a:rPr lang="en-US" dirty="0" smtClean="0"/>
              <a:t>".</a:t>
            </a:r>
            <a:endParaRPr lang="en-US" dirty="0"/>
          </a:p>
        </p:txBody>
      </p:sp>
      <p:cxnSp>
        <p:nvCxnSpPr>
          <p:cNvPr id="14" name="Straight Arrow Connector 13"/>
          <p:cNvCxnSpPr/>
          <p:nvPr/>
        </p:nvCxnSpPr>
        <p:spPr>
          <a:xfrm flipH="1" flipV="1">
            <a:off x="3733800" y="5052237"/>
            <a:ext cx="5488"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6186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method</a:t>
            </a:r>
            <a:endParaRPr lang="en-US" dirty="0"/>
          </a:p>
        </p:txBody>
      </p:sp>
      <p:sp>
        <p:nvSpPr>
          <p:cNvPr id="3" name="Text Placeholder 2"/>
          <p:cNvSpPr>
            <a:spLocks noGrp="1"/>
          </p:cNvSpPr>
          <p:nvPr>
            <p:ph type="body" sz="quarter" idx="10"/>
          </p:nvPr>
        </p:nvSpPr>
        <p:spPr>
          <a:xfrm>
            <a:off x="381000" y="1905000"/>
            <a:ext cx="8382000" cy="1969770"/>
          </a:xfrm>
        </p:spPr>
        <p:txBody>
          <a:bodyPr/>
          <a:lstStyle/>
          <a:p>
            <a:r>
              <a:rPr lang="en-US" dirty="0" smtClean="0"/>
              <a:t>The focus event occurs when focus is given to an element.</a:t>
            </a:r>
          </a:p>
          <a:p>
            <a:endParaRPr lang="en-US" dirty="0" smtClean="0"/>
          </a:p>
          <a:p>
            <a:r>
              <a:rPr lang="en-US" dirty="0" smtClean="0"/>
              <a:t>It is frequently used to give hints to the user.</a:t>
            </a:r>
            <a:endParaRPr lang="en-US" dirty="0"/>
          </a:p>
        </p:txBody>
      </p:sp>
    </p:spTree>
    <p:extLst>
      <p:ext uri="{BB962C8B-B14F-4D97-AF65-F5344CB8AC3E}">
        <p14:creationId xmlns:p14="http://schemas.microsoft.com/office/powerpoint/2010/main" val="4185396493"/>
      </p:ext>
    </p:extLst>
  </p:cSld>
  <p:clrMapOvr>
    <a:masterClrMapping/>
  </p:clrMapOvr>
  <p:transition>
    <p:fade/>
  </p:transition>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jQuery Chapter 3">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thm15="http://schemas.microsoft.com/office/thememl/2012/main" name="jQuery Chapter 3" id="{5D17C61B-A66A-4C16-9FDF-28753A57AE29}" vid="{27A1336F-BF1D-4D3C-8ECA-BEAB7D7F6ABC}"/>
    </a:ext>
  </a:extLst>
</a:theme>
</file>

<file path=ppt/theme/theme4.xml><?xml version="1.0" encoding="utf-8"?>
<a:theme xmlns:a="http://schemas.openxmlformats.org/drawingml/2006/main" name="1_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F8B5597-8DEE-40B6-9433-C71B3EC39D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textured design)</Template>
  <TotalTime>5293</TotalTime>
  <Words>1885</Words>
  <Application>Microsoft Office PowerPoint</Application>
  <PresentationFormat>On-screen Show (4:3)</PresentationFormat>
  <Paragraphs>250</Paragraphs>
  <Slides>29</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29</vt:i4>
      </vt:variant>
    </vt:vector>
  </HeadingPairs>
  <TitlesOfParts>
    <vt:vector size="37" baseType="lpstr">
      <vt:lpstr>Arial</vt:lpstr>
      <vt:lpstr>Calibri</vt:lpstr>
      <vt:lpstr>Courier New</vt:lpstr>
      <vt:lpstr>Wingdings</vt:lpstr>
      <vt:lpstr>Blue Segoe 4-3 template-template_April-17-2007</vt:lpstr>
      <vt:lpstr>White with Courier font for code slides</vt:lpstr>
      <vt:lpstr>jQuery Chapter 3</vt:lpstr>
      <vt:lpstr>1_White with Courier font for code slides</vt:lpstr>
      <vt:lpstr>jQuery Chapter 8  </vt:lpstr>
      <vt:lpstr>jQuery and Forms</vt:lpstr>
      <vt:lpstr>val() Method</vt:lpstr>
      <vt:lpstr>Getting Values using the val() Method</vt:lpstr>
      <vt:lpstr>Setting Values using the val() Method</vt:lpstr>
      <vt:lpstr>Form Events</vt:lpstr>
      <vt:lpstr>blur() method</vt:lpstr>
      <vt:lpstr>Example of blur() Method</vt:lpstr>
      <vt:lpstr>focus() method</vt:lpstr>
      <vt:lpstr>Example of focus() Method</vt:lpstr>
      <vt:lpstr>change() method</vt:lpstr>
      <vt:lpstr>Example of change() Method</vt:lpstr>
      <vt:lpstr>select() method</vt:lpstr>
      <vt:lpstr>submit() method</vt:lpstr>
      <vt:lpstr>Regular Expressions</vt:lpstr>
      <vt:lpstr>Testing a String against a Regular Expression</vt:lpstr>
      <vt:lpstr>Regular Expression test() method</vt:lpstr>
      <vt:lpstr>Form Accessibility</vt:lpstr>
      <vt:lpstr>Form Labels</vt:lpstr>
      <vt:lpstr>&lt;fieldset&gt; element</vt:lpstr>
      <vt:lpstr>Mark Required Fields</vt:lpstr>
      <vt:lpstr>Don't Assume Client-Side Scripting</vt:lpstr>
      <vt:lpstr>New HTML 5 Input Types</vt:lpstr>
      <vt:lpstr>New HTML 5 Form Element Attributes</vt:lpstr>
      <vt:lpstr>Client-Side Form Validation</vt:lpstr>
      <vt:lpstr>Validation Code</vt:lpstr>
      <vt:lpstr>Basic Form Validation</vt:lpstr>
      <vt:lpstr>Form Validation using a Regular Expression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Chapter 1</dc:title>
  <dc:creator>.</dc:creator>
  <cp:keywords/>
  <cp:lastModifiedBy>.</cp:lastModifiedBy>
  <cp:revision>184</cp:revision>
  <dcterms:created xsi:type="dcterms:W3CDTF">2014-10-30T15:09:55Z</dcterms:created>
  <dcterms:modified xsi:type="dcterms:W3CDTF">2016-11-30T17:27:56Z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TC102867819990</vt:lpwstr>
  </property>
</Properties>
</file>