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80" r:id="rId3"/>
    <p:sldId id="278" r:id="rId4"/>
    <p:sldId id="259" r:id="rId5"/>
    <p:sldId id="260" r:id="rId6"/>
    <p:sldId id="381" r:id="rId7"/>
    <p:sldId id="382" r:id="rId8"/>
    <p:sldId id="383" r:id="rId9"/>
    <p:sldId id="385" r:id="rId10"/>
    <p:sldId id="391" r:id="rId11"/>
    <p:sldId id="389" r:id="rId12"/>
    <p:sldId id="390" r:id="rId13"/>
    <p:sldId id="393" r:id="rId14"/>
    <p:sldId id="394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D56"/>
    <a:srgbClr val="ED7D51"/>
    <a:srgbClr val="000000"/>
    <a:srgbClr val="6E359B"/>
    <a:srgbClr val="9947D9"/>
    <a:srgbClr val="6D3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087049915892431E-2"/>
          <c:y val="7.8397516388453561E-2"/>
          <c:w val="0.91766788284994572"/>
          <c:h val="0.82363727850578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service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9-0143-B5FC-3110176ED2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Savings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11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39-0143-B5FC-3110176ED2A2}"/>
              </c:ext>
            </c:extLst>
          </c:dPt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9-0143-B5FC-3110176ED2A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45555407"/>
        <c:axId val="127485023"/>
      </c:barChart>
      <c:catAx>
        <c:axId val="145555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27485023"/>
        <c:crosses val="autoZero"/>
        <c:auto val="1"/>
        <c:lblAlgn val="ctr"/>
        <c:lblOffset val="100"/>
        <c:noMultiLvlLbl val="0"/>
      </c:catAx>
      <c:valAx>
        <c:axId val="1274850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555407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3511F-888B-4071-9C1E-B541E356DBA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449102-1D4A-40EC-A2E3-B3602E2B9CA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 dirty="0"/>
            <a:t>Students pay a fee to send verifications.</a:t>
          </a:r>
        </a:p>
      </dgm:t>
    </dgm:pt>
    <dgm:pt modelId="{4BE3725A-CC5A-4FCE-962F-9451A7275B4E}" type="parTrans" cxnId="{55A06C97-F3ED-49EB-8905-CB6C46BB4AE5}">
      <dgm:prSet/>
      <dgm:spPr/>
      <dgm:t>
        <a:bodyPr/>
        <a:lstStyle/>
        <a:p>
          <a:endParaRPr lang="en-US"/>
        </a:p>
      </dgm:t>
    </dgm:pt>
    <dgm:pt modelId="{EC00997C-2C24-4C33-B28F-10B7961F2162}" type="sibTrans" cxnId="{55A06C97-F3ED-49EB-8905-CB6C46BB4A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7A35F4-1232-4D28-89D3-25A85FC869D5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 dirty="0"/>
            <a:t>Universities pay a fee to access the network database.</a:t>
          </a:r>
        </a:p>
      </dgm:t>
    </dgm:pt>
    <dgm:pt modelId="{417F52EB-51E5-44B9-8E52-ABD4E5ABB40C}" type="parTrans" cxnId="{C1874575-17D5-4825-AC69-433D62EDE02F}">
      <dgm:prSet/>
      <dgm:spPr/>
      <dgm:t>
        <a:bodyPr/>
        <a:lstStyle/>
        <a:p>
          <a:endParaRPr lang="en-US"/>
        </a:p>
      </dgm:t>
    </dgm:pt>
    <dgm:pt modelId="{50257163-901B-4B20-9761-108C18FB86B2}" type="sibTrans" cxnId="{C1874575-17D5-4825-AC69-433D62EDE0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0CF600-D2C9-4691-8A42-E35DAB31C56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 dirty="0"/>
            <a:t>Companies subscribe or pay a one time usage fee. </a:t>
          </a:r>
        </a:p>
      </dgm:t>
    </dgm:pt>
    <dgm:pt modelId="{5661AA67-7766-457A-854D-1B0C6EDF0ACB}" type="parTrans" cxnId="{F7CC2C09-B068-4D1A-B848-6FA038A9E707}">
      <dgm:prSet/>
      <dgm:spPr/>
      <dgm:t>
        <a:bodyPr/>
        <a:lstStyle/>
        <a:p>
          <a:endParaRPr lang="en-US"/>
        </a:p>
      </dgm:t>
    </dgm:pt>
    <dgm:pt modelId="{A630B050-59BD-4C02-8A5A-6004FCD1A554}" type="sibTrans" cxnId="{F7CC2C09-B068-4D1A-B848-6FA038A9E7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8E3D7F-4F3F-4612-AABF-B7291334BB1C}" type="pres">
      <dgm:prSet presAssocID="{34C3511F-888B-4071-9C1E-B541E356DBA4}" presName="root" presStyleCnt="0">
        <dgm:presLayoutVars>
          <dgm:dir/>
          <dgm:resizeHandles val="exact"/>
        </dgm:presLayoutVars>
      </dgm:prSet>
      <dgm:spPr/>
    </dgm:pt>
    <dgm:pt modelId="{9AEE15D5-B1FC-4940-A90E-7CFA9B561913}" type="pres">
      <dgm:prSet presAssocID="{34C3511F-888B-4071-9C1E-B541E356DBA4}" presName="container" presStyleCnt="0">
        <dgm:presLayoutVars>
          <dgm:dir/>
          <dgm:resizeHandles val="exact"/>
        </dgm:presLayoutVars>
      </dgm:prSet>
      <dgm:spPr/>
    </dgm:pt>
    <dgm:pt modelId="{228DD02A-87F7-42AB-9CE1-B66773E1C954}" type="pres">
      <dgm:prSet presAssocID="{CB449102-1D4A-40EC-A2E3-B3602E2B9CA3}" presName="compNode" presStyleCnt="0"/>
      <dgm:spPr/>
    </dgm:pt>
    <dgm:pt modelId="{B406BB70-1933-4647-B184-AFF5A01D5C0B}" type="pres">
      <dgm:prSet presAssocID="{CB449102-1D4A-40EC-A2E3-B3602E2B9CA3}" presName="iconBgRect" presStyleLbl="bgShp" presStyleIdx="0" presStyleCnt="3"/>
      <dgm:spPr/>
    </dgm:pt>
    <dgm:pt modelId="{63E873BD-DF84-45E4-B03D-0C30F4DBB8A8}" type="pres">
      <dgm:prSet presAssocID="{CB449102-1D4A-40EC-A2E3-B3602E2B9C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B5907DD-3CE3-4B02-ADF9-7244E9C8BC46}" type="pres">
      <dgm:prSet presAssocID="{CB449102-1D4A-40EC-A2E3-B3602E2B9CA3}" presName="spaceRect" presStyleCnt="0"/>
      <dgm:spPr/>
    </dgm:pt>
    <dgm:pt modelId="{2AA914E0-368A-40B8-B296-EED26EAE0DF1}" type="pres">
      <dgm:prSet presAssocID="{CB449102-1D4A-40EC-A2E3-B3602E2B9CA3}" presName="textRect" presStyleLbl="revTx" presStyleIdx="0" presStyleCnt="3" custScaleX="168158" custLinFactNeighborX="43628" custLinFactNeighborY="-4922">
        <dgm:presLayoutVars>
          <dgm:chMax val="1"/>
          <dgm:chPref val="1"/>
        </dgm:presLayoutVars>
      </dgm:prSet>
      <dgm:spPr/>
    </dgm:pt>
    <dgm:pt modelId="{D2B50211-40CD-41D0-934B-253E93B51FF9}" type="pres">
      <dgm:prSet presAssocID="{EC00997C-2C24-4C33-B28F-10B7961F2162}" presName="sibTrans" presStyleLbl="sibTrans2D1" presStyleIdx="0" presStyleCnt="0"/>
      <dgm:spPr/>
    </dgm:pt>
    <dgm:pt modelId="{A5F39594-BF2C-4461-A787-882AB0AC7A83}" type="pres">
      <dgm:prSet presAssocID="{537A35F4-1232-4D28-89D3-25A85FC869D5}" presName="compNode" presStyleCnt="0"/>
      <dgm:spPr/>
    </dgm:pt>
    <dgm:pt modelId="{90AD4BB4-6204-4D75-89F8-A7C19BB661E9}" type="pres">
      <dgm:prSet presAssocID="{537A35F4-1232-4D28-89D3-25A85FC869D5}" presName="iconBgRect" presStyleLbl="bgShp" presStyleIdx="1" presStyleCnt="3" custLinFactX="-200000" custLinFactY="170448" custLinFactNeighborX="-279613" custLinFactNeighborY="200000"/>
      <dgm:spPr/>
    </dgm:pt>
    <dgm:pt modelId="{615901BF-D952-4097-A86C-7BC74DCD3891}" type="pres">
      <dgm:prSet presAssocID="{537A35F4-1232-4D28-89D3-25A85FC869D5}" presName="iconRect" presStyleLbl="node1" presStyleIdx="1" presStyleCnt="3" custLinFactX="-400000" custLinFactY="300000" custLinFactNeighborX="-433605" custLinFactNeighborY="3387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3407F04-DEFE-4EBC-AF48-CB9007BCD2EA}" type="pres">
      <dgm:prSet presAssocID="{537A35F4-1232-4D28-89D3-25A85FC869D5}" presName="spaceRect" presStyleCnt="0"/>
      <dgm:spPr/>
    </dgm:pt>
    <dgm:pt modelId="{222D92B1-2DCF-4CBA-9AC5-F01413619B5F}" type="pres">
      <dgm:prSet presAssocID="{537A35F4-1232-4D28-89D3-25A85FC869D5}" presName="textRect" presStyleLbl="revTx" presStyleIdx="1" presStyleCnt="3" custScaleX="185035" custLinFactX="-54203" custLinFactY="170680" custLinFactNeighborX="-100000" custLinFactNeighborY="200000">
        <dgm:presLayoutVars>
          <dgm:chMax val="1"/>
          <dgm:chPref val="1"/>
        </dgm:presLayoutVars>
      </dgm:prSet>
      <dgm:spPr/>
    </dgm:pt>
    <dgm:pt modelId="{11706154-A30E-41F8-B4F1-AA5748B49888}" type="pres">
      <dgm:prSet presAssocID="{50257163-901B-4B20-9761-108C18FB86B2}" presName="sibTrans" presStyleLbl="sibTrans2D1" presStyleIdx="0" presStyleCnt="0"/>
      <dgm:spPr/>
    </dgm:pt>
    <dgm:pt modelId="{5B8101BC-C5F1-4A7B-912C-D9AF69FA2846}" type="pres">
      <dgm:prSet presAssocID="{A80CF600-D2C9-4691-8A42-E35DAB31C564}" presName="compNode" presStyleCnt="0"/>
      <dgm:spPr/>
    </dgm:pt>
    <dgm:pt modelId="{F5E8562D-A2B3-4998-8D10-6D7D4D742EBE}" type="pres">
      <dgm:prSet presAssocID="{A80CF600-D2C9-4691-8A42-E35DAB31C564}" presName="iconBgRect" presStyleLbl="bgShp" presStyleIdx="2" presStyleCnt="3" custLinFactNeighborX="-2605" custLinFactNeighborY="13335"/>
      <dgm:spPr/>
    </dgm:pt>
    <dgm:pt modelId="{D9A806D6-3016-4B5A-8213-8E3A47E69E35}" type="pres">
      <dgm:prSet presAssocID="{A80CF600-D2C9-4691-8A42-E35DAB31C564}" presName="iconRect" presStyleLbl="node1" presStyleIdx="2" presStyleCnt="3" custLinFactNeighborX="-9171" custLinFactNeighborY="167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00099D5-A286-4632-9C31-2EA0BE7BA504}" type="pres">
      <dgm:prSet presAssocID="{A80CF600-D2C9-4691-8A42-E35DAB31C564}" presName="spaceRect" presStyleCnt="0"/>
      <dgm:spPr/>
    </dgm:pt>
    <dgm:pt modelId="{7AD1F594-44DE-4E53-B9FA-58F394075276}" type="pres">
      <dgm:prSet presAssocID="{A80CF600-D2C9-4691-8A42-E35DAB31C564}" presName="textRect" presStyleLbl="revTx" presStyleIdx="2" presStyleCnt="3" custScaleX="174318" custLinFactNeighborX="41865" custLinFactNeighborY="17047">
        <dgm:presLayoutVars>
          <dgm:chMax val="1"/>
          <dgm:chPref val="1"/>
        </dgm:presLayoutVars>
      </dgm:prSet>
      <dgm:spPr/>
    </dgm:pt>
  </dgm:ptLst>
  <dgm:cxnLst>
    <dgm:cxn modelId="{412E7602-3E74-43A4-BE8B-74E489EB808E}" type="presOf" srcId="{50257163-901B-4B20-9761-108C18FB86B2}" destId="{11706154-A30E-41F8-B4F1-AA5748B49888}" srcOrd="0" destOrd="0" presId="urn:microsoft.com/office/officeart/2018/2/layout/IconCircleList"/>
    <dgm:cxn modelId="{F7CC2C09-B068-4D1A-B848-6FA038A9E707}" srcId="{34C3511F-888B-4071-9C1E-B541E356DBA4}" destId="{A80CF600-D2C9-4691-8A42-E35DAB31C564}" srcOrd="2" destOrd="0" parTransId="{5661AA67-7766-457A-854D-1B0C6EDF0ACB}" sibTransId="{A630B050-59BD-4C02-8A5A-6004FCD1A554}"/>
    <dgm:cxn modelId="{4140370F-7D80-407C-980A-42FD728F71B5}" type="presOf" srcId="{A80CF600-D2C9-4691-8A42-E35DAB31C564}" destId="{7AD1F594-44DE-4E53-B9FA-58F394075276}" srcOrd="0" destOrd="0" presId="urn:microsoft.com/office/officeart/2018/2/layout/IconCircleList"/>
    <dgm:cxn modelId="{6D068631-82C3-44B2-A96D-0CB948984EB3}" type="presOf" srcId="{CB449102-1D4A-40EC-A2E3-B3602E2B9CA3}" destId="{2AA914E0-368A-40B8-B296-EED26EAE0DF1}" srcOrd="0" destOrd="0" presId="urn:microsoft.com/office/officeart/2018/2/layout/IconCircleList"/>
    <dgm:cxn modelId="{C1874575-17D5-4825-AC69-433D62EDE02F}" srcId="{34C3511F-888B-4071-9C1E-B541E356DBA4}" destId="{537A35F4-1232-4D28-89D3-25A85FC869D5}" srcOrd="1" destOrd="0" parTransId="{417F52EB-51E5-44B9-8E52-ABD4E5ABB40C}" sibTransId="{50257163-901B-4B20-9761-108C18FB86B2}"/>
    <dgm:cxn modelId="{72A0CF76-A728-44BF-A3B5-4EEBDA1113DA}" type="presOf" srcId="{EC00997C-2C24-4C33-B28F-10B7961F2162}" destId="{D2B50211-40CD-41D0-934B-253E93B51FF9}" srcOrd="0" destOrd="0" presId="urn:microsoft.com/office/officeart/2018/2/layout/IconCircleList"/>
    <dgm:cxn modelId="{86DAFE8D-523A-4B00-9DBE-0D135C1CBAB2}" type="presOf" srcId="{34C3511F-888B-4071-9C1E-B541E356DBA4}" destId="{DE8E3D7F-4F3F-4612-AABF-B7291334BB1C}" srcOrd="0" destOrd="0" presId="urn:microsoft.com/office/officeart/2018/2/layout/IconCircleList"/>
    <dgm:cxn modelId="{55A06C97-F3ED-49EB-8905-CB6C46BB4AE5}" srcId="{34C3511F-888B-4071-9C1E-B541E356DBA4}" destId="{CB449102-1D4A-40EC-A2E3-B3602E2B9CA3}" srcOrd="0" destOrd="0" parTransId="{4BE3725A-CC5A-4FCE-962F-9451A7275B4E}" sibTransId="{EC00997C-2C24-4C33-B28F-10B7961F2162}"/>
    <dgm:cxn modelId="{784D5BA3-A24D-4E92-8A11-5EF354741693}" type="presOf" srcId="{537A35F4-1232-4D28-89D3-25A85FC869D5}" destId="{222D92B1-2DCF-4CBA-9AC5-F01413619B5F}" srcOrd="0" destOrd="0" presId="urn:microsoft.com/office/officeart/2018/2/layout/IconCircleList"/>
    <dgm:cxn modelId="{0F81CD9D-75F0-4326-818A-18B22CB02225}" type="presParOf" srcId="{DE8E3D7F-4F3F-4612-AABF-B7291334BB1C}" destId="{9AEE15D5-B1FC-4940-A90E-7CFA9B561913}" srcOrd="0" destOrd="0" presId="urn:microsoft.com/office/officeart/2018/2/layout/IconCircleList"/>
    <dgm:cxn modelId="{4115DE77-69FC-417B-8841-02D25E9C7867}" type="presParOf" srcId="{9AEE15D5-B1FC-4940-A90E-7CFA9B561913}" destId="{228DD02A-87F7-42AB-9CE1-B66773E1C954}" srcOrd="0" destOrd="0" presId="urn:microsoft.com/office/officeart/2018/2/layout/IconCircleList"/>
    <dgm:cxn modelId="{38210DD4-07D9-4AF0-9358-F06D4691FD86}" type="presParOf" srcId="{228DD02A-87F7-42AB-9CE1-B66773E1C954}" destId="{B406BB70-1933-4647-B184-AFF5A01D5C0B}" srcOrd="0" destOrd="0" presId="urn:microsoft.com/office/officeart/2018/2/layout/IconCircleList"/>
    <dgm:cxn modelId="{678BC7E6-3B5B-4F00-88FD-2E497308155F}" type="presParOf" srcId="{228DD02A-87F7-42AB-9CE1-B66773E1C954}" destId="{63E873BD-DF84-45E4-B03D-0C30F4DBB8A8}" srcOrd="1" destOrd="0" presId="urn:microsoft.com/office/officeart/2018/2/layout/IconCircleList"/>
    <dgm:cxn modelId="{0079244A-ECF1-4B60-9269-B6C2D00B6067}" type="presParOf" srcId="{228DD02A-87F7-42AB-9CE1-B66773E1C954}" destId="{7B5907DD-3CE3-4B02-ADF9-7244E9C8BC46}" srcOrd="2" destOrd="0" presId="urn:microsoft.com/office/officeart/2018/2/layout/IconCircleList"/>
    <dgm:cxn modelId="{C5A26D09-AA00-4066-841B-C88B377AFAFA}" type="presParOf" srcId="{228DD02A-87F7-42AB-9CE1-B66773E1C954}" destId="{2AA914E0-368A-40B8-B296-EED26EAE0DF1}" srcOrd="3" destOrd="0" presId="urn:microsoft.com/office/officeart/2018/2/layout/IconCircleList"/>
    <dgm:cxn modelId="{5ECFD375-70F4-4B78-A7C8-193A9E55AD13}" type="presParOf" srcId="{9AEE15D5-B1FC-4940-A90E-7CFA9B561913}" destId="{D2B50211-40CD-41D0-934B-253E93B51FF9}" srcOrd="1" destOrd="0" presId="urn:microsoft.com/office/officeart/2018/2/layout/IconCircleList"/>
    <dgm:cxn modelId="{55721512-B239-4C65-9C6D-904EF4097AC3}" type="presParOf" srcId="{9AEE15D5-B1FC-4940-A90E-7CFA9B561913}" destId="{A5F39594-BF2C-4461-A787-882AB0AC7A83}" srcOrd="2" destOrd="0" presId="urn:microsoft.com/office/officeart/2018/2/layout/IconCircleList"/>
    <dgm:cxn modelId="{3D020FA1-80F7-4997-88A1-B2BF91A5C4B0}" type="presParOf" srcId="{A5F39594-BF2C-4461-A787-882AB0AC7A83}" destId="{90AD4BB4-6204-4D75-89F8-A7C19BB661E9}" srcOrd="0" destOrd="0" presId="urn:microsoft.com/office/officeart/2018/2/layout/IconCircleList"/>
    <dgm:cxn modelId="{B172DD0D-D1D2-4834-AD4E-779B8524A088}" type="presParOf" srcId="{A5F39594-BF2C-4461-A787-882AB0AC7A83}" destId="{615901BF-D952-4097-A86C-7BC74DCD3891}" srcOrd="1" destOrd="0" presId="urn:microsoft.com/office/officeart/2018/2/layout/IconCircleList"/>
    <dgm:cxn modelId="{8AE5667A-E785-4943-A089-6BEC947B1E2D}" type="presParOf" srcId="{A5F39594-BF2C-4461-A787-882AB0AC7A83}" destId="{43407F04-DEFE-4EBC-AF48-CB9007BCD2EA}" srcOrd="2" destOrd="0" presId="urn:microsoft.com/office/officeart/2018/2/layout/IconCircleList"/>
    <dgm:cxn modelId="{67CFD5BB-12F2-448A-9E2E-82ABF1C71950}" type="presParOf" srcId="{A5F39594-BF2C-4461-A787-882AB0AC7A83}" destId="{222D92B1-2DCF-4CBA-9AC5-F01413619B5F}" srcOrd="3" destOrd="0" presId="urn:microsoft.com/office/officeart/2018/2/layout/IconCircleList"/>
    <dgm:cxn modelId="{9076F0F4-EC63-4773-AFA7-C813ACA54EDB}" type="presParOf" srcId="{9AEE15D5-B1FC-4940-A90E-7CFA9B561913}" destId="{11706154-A30E-41F8-B4F1-AA5748B49888}" srcOrd="3" destOrd="0" presId="urn:microsoft.com/office/officeart/2018/2/layout/IconCircleList"/>
    <dgm:cxn modelId="{76E09D18-F97D-4019-B062-C9FC2B08CD50}" type="presParOf" srcId="{9AEE15D5-B1FC-4940-A90E-7CFA9B561913}" destId="{5B8101BC-C5F1-4A7B-912C-D9AF69FA2846}" srcOrd="4" destOrd="0" presId="urn:microsoft.com/office/officeart/2018/2/layout/IconCircleList"/>
    <dgm:cxn modelId="{4AE699FD-2560-4294-894D-B166FBEF145B}" type="presParOf" srcId="{5B8101BC-C5F1-4A7B-912C-D9AF69FA2846}" destId="{F5E8562D-A2B3-4998-8D10-6D7D4D742EBE}" srcOrd="0" destOrd="0" presId="urn:microsoft.com/office/officeart/2018/2/layout/IconCircleList"/>
    <dgm:cxn modelId="{FC4541D8-22B0-42F7-8264-8BCDEB48260C}" type="presParOf" srcId="{5B8101BC-C5F1-4A7B-912C-D9AF69FA2846}" destId="{D9A806D6-3016-4B5A-8213-8E3A47E69E35}" srcOrd="1" destOrd="0" presId="urn:microsoft.com/office/officeart/2018/2/layout/IconCircleList"/>
    <dgm:cxn modelId="{A078A8BB-20A3-4BAF-9874-D5DE7277F2F7}" type="presParOf" srcId="{5B8101BC-C5F1-4A7B-912C-D9AF69FA2846}" destId="{800099D5-A286-4632-9C31-2EA0BE7BA504}" srcOrd="2" destOrd="0" presId="urn:microsoft.com/office/officeart/2018/2/layout/IconCircleList"/>
    <dgm:cxn modelId="{E8739122-A1CB-44F9-BE89-3D4087C43878}" type="presParOf" srcId="{5B8101BC-C5F1-4A7B-912C-D9AF69FA2846}" destId="{7AD1F594-44DE-4E53-B9FA-58F3940752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62B21-A393-4EE6-9020-76B49148B2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2793EB-22D7-4A6E-B571-26170B310B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$100k+ for Development</a:t>
          </a:r>
          <a:endParaRPr lang="en-US"/>
        </a:p>
      </dgm:t>
    </dgm:pt>
    <dgm:pt modelId="{588CC66A-503E-4995-AE39-C8A41802B94E}" type="parTrans" cxnId="{FFC46838-4CA4-475E-BBF9-75F747B24B7D}">
      <dgm:prSet/>
      <dgm:spPr/>
      <dgm:t>
        <a:bodyPr/>
        <a:lstStyle/>
        <a:p>
          <a:endParaRPr lang="en-US"/>
        </a:p>
      </dgm:t>
    </dgm:pt>
    <dgm:pt modelId="{77A858BF-B8B7-4C89-93EA-1996D6B54713}" type="sibTrans" cxnId="{FFC46838-4CA4-475E-BBF9-75F747B24B7D}">
      <dgm:prSet/>
      <dgm:spPr/>
      <dgm:t>
        <a:bodyPr/>
        <a:lstStyle/>
        <a:p>
          <a:endParaRPr lang="en-US"/>
        </a:p>
      </dgm:t>
    </dgm:pt>
    <dgm:pt modelId="{388CFAA4-2214-4603-BBF9-331EA6E28D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Customer Acquisition</a:t>
          </a:r>
          <a:endParaRPr lang="en-US"/>
        </a:p>
      </dgm:t>
    </dgm:pt>
    <dgm:pt modelId="{4B23DCDE-E37B-4C6A-A7C2-A7274E86B187}" type="parTrans" cxnId="{9A060594-91D8-4297-8963-4E474969E8F6}">
      <dgm:prSet/>
      <dgm:spPr/>
      <dgm:t>
        <a:bodyPr/>
        <a:lstStyle/>
        <a:p>
          <a:endParaRPr lang="en-US"/>
        </a:p>
      </dgm:t>
    </dgm:pt>
    <dgm:pt modelId="{A85E6A55-F32A-4827-9F91-896C9CCCF867}" type="sibTrans" cxnId="{9A060594-91D8-4297-8963-4E474969E8F6}">
      <dgm:prSet/>
      <dgm:spPr/>
      <dgm:t>
        <a:bodyPr/>
        <a:lstStyle/>
        <a:p>
          <a:endParaRPr lang="en-US"/>
        </a:p>
      </dgm:t>
    </dgm:pt>
    <dgm:pt modelId="{337E3389-C571-4DE1-A618-287F10208B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Growth</a:t>
          </a:r>
          <a:endParaRPr lang="en-US"/>
        </a:p>
      </dgm:t>
    </dgm:pt>
    <dgm:pt modelId="{9D5330DB-CD13-40FD-883A-C984EB60F8AF}" type="parTrans" cxnId="{42E5117B-0828-404C-B06E-4CDEAAA718EE}">
      <dgm:prSet/>
      <dgm:spPr/>
      <dgm:t>
        <a:bodyPr/>
        <a:lstStyle/>
        <a:p>
          <a:endParaRPr lang="en-US"/>
        </a:p>
      </dgm:t>
    </dgm:pt>
    <dgm:pt modelId="{747B2CE1-67C2-4895-B94B-F462E56762CF}" type="sibTrans" cxnId="{42E5117B-0828-404C-B06E-4CDEAAA718EE}">
      <dgm:prSet/>
      <dgm:spPr/>
      <dgm:t>
        <a:bodyPr/>
        <a:lstStyle/>
        <a:p>
          <a:endParaRPr lang="en-US"/>
        </a:p>
      </dgm:t>
    </dgm:pt>
    <dgm:pt modelId="{76436C74-33E7-4F50-A63F-19FB11EF9E26}" type="pres">
      <dgm:prSet presAssocID="{6C862B21-A393-4EE6-9020-76B49148B2E3}" presName="root" presStyleCnt="0">
        <dgm:presLayoutVars>
          <dgm:dir/>
          <dgm:resizeHandles val="exact"/>
        </dgm:presLayoutVars>
      </dgm:prSet>
      <dgm:spPr/>
    </dgm:pt>
    <dgm:pt modelId="{29F44E10-1069-45F6-B21A-82E2FEB9AF7A}" type="pres">
      <dgm:prSet presAssocID="{162793EB-22D7-4A6E-B571-26170B310B39}" presName="compNode" presStyleCnt="0"/>
      <dgm:spPr/>
    </dgm:pt>
    <dgm:pt modelId="{367EC01B-1ADE-42A8-AC68-A0D680750AF6}" type="pres">
      <dgm:prSet presAssocID="{162793EB-22D7-4A6E-B571-26170B310B39}" presName="iconBgRect" presStyleLbl="bgShp" presStyleIdx="0" presStyleCnt="3"/>
      <dgm:spPr/>
    </dgm:pt>
    <dgm:pt modelId="{4903BE5A-200D-4F87-BB5B-75CFBCCD193A}" type="pres">
      <dgm:prSet presAssocID="{162793EB-22D7-4A6E-B571-26170B310B39}" presName="iconRect" presStyleLbl="node1" presStyleIdx="0" presStyleCnt="3" custFlipVert="1" custFlipHor="1" custScaleX="24764" custScaleY="150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432AE7B-8EAF-4A8B-90E4-76B8E78D0B06}" type="pres">
      <dgm:prSet presAssocID="{162793EB-22D7-4A6E-B571-26170B310B39}" presName="spaceRect" presStyleCnt="0"/>
      <dgm:spPr/>
    </dgm:pt>
    <dgm:pt modelId="{FCDA5C7E-5E2B-4148-A123-7FCF2E3D9A06}" type="pres">
      <dgm:prSet presAssocID="{162793EB-22D7-4A6E-B571-26170B310B39}" presName="textRect" presStyleLbl="revTx" presStyleIdx="0" presStyleCnt="3">
        <dgm:presLayoutVars>
          <dgm:chMax val="1"/>
          <dgm:chPref val="1"/>
        </dgm:presLayoutVars>
      </dgm:prSet>
      <dgm:spPr/>
    </dgm:pt>
    <dgm:pt modelId="{27147FAB-D711-4118-8B61-23102CC5F56F}" type="pres">
      <dgm:prSet presAssocID="{77A858BF-B8B7-4C89-93EA-1996D6B54713}" presName="sibTrans" presStyleCnt="0"/>
      <dgm:spPr/>
    </dgm:pt>
    <dgm:pt modelId="{B7A965BF-2616-4FA6-960E-913703F3D5E7}" type="pres">
      <dgm:prSet presAssocID="{388CFAA4-2214-4603-BBF9-331EA6E28DA9}" presName="compNode" presStyleCnt="0"/>
      <dgm:spPr/>
    </dgm:pt>
    <dgm:pt modelId="{6EC27831-5F66-45A1-BFE2-59EDD098DDE7}" type="pres">
      <dgm:prSet presAssocID="{388CFAA4-2214-4603-BBF9-331EA6E28DA9}" presName="iconBgRect" presStyleLbl="bgShp" presStyleIdx="1" presStyleCnt="3"/>
      <dgm:spPr/>
    </dgm:pt>
    <dgm:pt modelId="{CEFAA279-A4E0-4226-9B27-BE98B4458663}" type="pres">
      <dgm:prSet presAssocID="{388CFAA4-2214-4603-BBF9-331EA6E28D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7091F7E1-D270-49B3-AB43-8C462C52F11A}" type="pres">
      <dgm:prSet presAssocID="{388CFAA4-2214-4603-BBF9-331EA6E28DA9}" presName="spaceRect" presStyleCnt="0"/>
      <dgm:spPr/>
    </dgm:pt>
    <dgm:pt modelId="{A44BCE3C-F160-4781-9424-7E3A43D6B1EC}" type="pres">
      <dgm:prSet presAssocID="{388CFAA4-2214-4603-BBF9-331EA6E28DA9}" presName="textRect" presStyleLbl="revTx" presStyleIdx="1" presStyleCnt="3">
        <dgm:presLayoutVars>
          <dgm:chMax val="1"/>
          <dgm:chPref val="1"/>
        </dgm:presLayoutVars>
      </dgm:prSet>
      <dgm:spPr/>
    </dgm:pt>
    <dgm:pt modelId="{B6C6AAAA-EC45-40E9-BB73-B08A9EDBD01E}" type="pres">
      <dgm:prSet presAssocID="{A85E6A55-F32A-4827-9F91-896C9CCCF867}" presName="sibTrans" presStyleCnt="0"/>
      <dgm:spPr/>
    </dgm:pt>
    <dgm:pt modelId="{1B658E52-A2AD-48C5-B089-CAD71ADCE383}" type="pres">
      <dgm:prSet presAssocID="{337E3389-C571-4DE1-A618-287F10208BA7}" presName="compNode" presStyleCnt="0"/>
      <dgm:spPr/>
    </dgm:pt>
    <dgm:pt modelId="{0999E8FA-766B-4E65-9D5C-C43C0B8A31F0}" type="pres">
      <dgm:prSet presAssocID="{337E3389-C571-4DE1-A618-287F10208BA7}" presName="iconBgRect" presStyleLbl="bgShp" presStyleIdx="2" presStyleCnt="3"/>
      <dgm:spPr/>
    </dgm:pt>
    <dgm:pt modelId="{60AED352-6FCE-43EA-A746-B583BC28B2CF}" type="pres">
      <dgm:prSet presAssocID="{337E3389-C571-4DE1-A618-287F10208B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42D3546-B926-4978-8E5D-00902BEB58D4}" type="pres">
      <dgm:prSet presAssocID="{337E3389-C571-4DE1-A618-287F10208BA7}" presName="spaceRect" presStyleCnt="0"/>
      <dgm:spPr/>
    </dgm:pt>
    <dgm:pt modelId="{6BC03064-3D31-4E77-A4D2-F4B662C69D71}" type="pres">
      <dgm:prSet presAssocID="{337E3389-C571-4DE1-A618-287F10208B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214D1C-76F5-3542-A263-99BAF4CA313D}" type="presOf" srcId="{388CFAA4-2214-4603-BBF9-331EA6E28DA9}" destId="{A44BCE3C-F160-4781-9424-7E3A43D6B1EC}" srcOrd="0" destOrd="0" presId="urn:microsoft.com/office/officeart/2018/5/layout/IconCircleLabelList"/>
    <dgm:cxn modelId="{FFC46838-4CA4-475E-BBF9-75F747B24B7D}" srcId="{6C862B21-A393-4EE6-9020-76B49148B2E3}" destId="{162793EB-22D7-4A6E-B571-26170B310B39}" srcOrd="0" destOrd="0" parTransId="{588CC66A-503E-4995-AE39-C8A41802B94E}" sibTransId="{77A858BF-B8B7-4C89-93EA-1996D6B54713}"/>
    <dgm:cxn modelId="{42E5117B-0828-404C-B06E-4CDEAAA718EE}" srcId="{6C862B21-A393-4EE6-9020-76B49148B2E3}" destId="{337E3389-C571-4DE1-A618-287F10208BA7}" srcOrd="2" destOrd="0" parTransId="{9D5330DB-CD13-40FD-883A-C984EB60F8AF}" sibTransId="{747B2CE1-67C2-4895-B94B-F462E56762CF}"/>
    <dgm:cxn modelId="{9A060594-91D8-4297-8963-4E474969E8F6}" srcId="{6C862B21-A393-4EE6-9020-76B49148B2E3}" destId="{388CFAA4-2214-4603-BBF9-331EA6E28DA9}" srcOrd="1" destOrd="0" parTransId="{4B23DCDE-E37B-4C6A-A7C2-A7274E86B187}" sibTransId="{A85E6A55-F32A-4827-9F91-896C9CCCF867}"/>
    <dgm:cxn modelId="{7F460C9A-6847-E449-886B-D172331D7C9A}" type="presOf" srcId="{162793EB-22D7-4A6E-B571-26170B310B39}" destId="{FCDA5C7E-5E2B-4148-A123-7FCF2E3D9A06}" srcOrd="0" destOrd="0" presId="urn:microsoft.com/office/officeart/2018/5/layout/IconCircleLabelList"/>
    <dgm:cxn modelId="{8ACFA6D7-99E0-0E42-963B-09A52008CF16}" type="presOf" srcId="{337E3389-C571-4DE1-A618-287F10208BA7}" destId="{6BC03064-3D31-4E77-A4D2-F4B662C69D71}" srcOrd="0" destOrd="0" presId="urn:microsoft.com/office/officeart/2018/5/layout/IconCircleLabelList"/>
    <dgm:cxn modelId="{956FD4D8-20BC-9246-830E-399222A81B8C}" type="presOf" srcId="{6C862B21-A393-4EE6-9020-76B49148B2E3}" destId="{76436C74-33E7-4F50-A63F-19FB11EF9E26}" srcOrd="0" destOrd="0" presId="urn:microsoft.com/office/officeart/2018/5/layout/IconCircleLabelList"/>
    <dgm:cxn modelId="{A9F78B02-147D-C247-A4AB-7D6ACEF8C7BF}" type="presParOf" srcId="{76436C74-33E7-4F50-A63F-19FB11EF9E26}" destId="{29F44E10-1069-45F6-B21A-82E2FEB9AF7A}" srcOrd="0" destOrd="0" presId="urn:microsoft.com/office/officeart/2018/5/layout/IconCircleLabelList"/>
    <dgm:cxn modelId="{39F45857-1BFB-E54B-B180-26C31AEC85A4}" type="presParOf" srcId="{29F44E10-1069-45F6-B21A-82E2FEB9AF7A}" destId="{367EC01B-1ADE-42A8-AC68-A0D680750AF6}" srcOrd="0" destOrd="0" presId="urn:microsoft.com/office/officeart/2018/5/layout/IconCircleLabelList"/>
    <dgm:cxn modelId="{8D55524F-1724-1D4E-BA4B-C2FC49CC0DEF}" type="presParOf" srcId="{29F44E10-1069-45F6-B21A-82E2FEB9AF7A}" destId="{4903BE5A-200D-4F87-BB5B-75CFBCCD193A}" srcOrd="1" destOrd="0" presId="urn:microsoft.com/office/officeart/2018/5/layout/IconCircleLabelList"/>
    <dgm:cxn modelId="{B782A907-93CE-C744-BD09-149B42792F2F}" type="presParOf" srcId="{29F44E10-1069-45F6-B21A-82E2FEB9AF7A}" destId="{6432AE7B-8EAF-4A8B-90E4-76B8E78D0B06}" srcOrd="2" destOrd="0" presId="urn:microsoft.com/office/officeart/2018/5/layout/IconCircleLabelList"/>
    <dgm:cxn modelId="{3026E12F-0194-2642-9787-E856901141FE}" type="presParOf" srcId="{29F44E10-1069-45F6-B21A-82E2FEB9AF7A}" destId="{FCDA5C7E-5E2B-4148-A123-7FCF2E3D9A06}" srcOrd="3" destOrd="0" presId="urn:microsoft.com/office/officeart/2018/5/layout/IconCircleLabelList"/>
    <dgm:cxn modelId="{D9D0EF7D-DE23-F24C-A2B6-8ED1AAE26CD3}" type="presParOf" srcId="{76436C74-33E7-4F50-A63F-19FB11EF9E26}" destId="{27147FAB-D711-4118-8B61-23102CC5F56F}" srcOrd="1" destOrd="0" presId="urn:microsoft.com/office/officeart/2018/5/layout/IconCircleLabelList"/>
    <dgm:cxn modelId="{EF1BCF70-DE5C-C04D-9433-2FCA91E46B6B}" type="presParOf" srcId="{76436C74-33E7-4F50-A63F-19FB11EF9E26}" destId="{B7A965BF-2616-4FA6-960E-913703F3D5E7}" srcOrd="2" destOrd="0" presId="urn:microsoft.com/office/officeart/2018/5/layout/IconCircleLabelList"/>
    <dgm:cxn modelId="{37B08401-35A0-1047-A224-CC6FA0AD0140}" type="presParOf" srcId="{B7A965BF-2616-4FA6-960E-913703F3D5E7}" destId="{6EC27831-5F66-45A1-BFE2-59EDD098DDE7}" srcOrd="0" destOrd="0" presId="urn:microsoft.com/office/officeart/2018/5/layout/IconCircleLabelList"/>
    <dgm:cxn modelId="{CA8F2417-FB56-4D4E-B2C3-606E2435C237}" type="presParOf" srcId="{B7A965BF-2616-4FA6-960E-913703F3D5E7}" destId="{CEFAA279-A4E0-4226-9B27-BE98B4458663}" srcOrd="1" destOrd="0" presId="urn:microsoft.com/office/officeart/2018/5/layout/IconCircleLabelList"/>
    <dgm:cxn modelId="{496A592A-DAF6-AC46-B9E4-DA24494CE9F9}" type="presParOf" srcId="{B7A965BF-2616-4FA6-960E-913703F3D5E7}" destId="{7091F7E1-D270-49B3-AB43-8C462C52F11A}" srcOrd="2" destOrd="0" presId="urn:microsoft.com/office/officeart/2018/5/layout/IconCircleLabelList"/>
    <dgm:cxn modelId="{00D2127E-B62D-A745-81BD-5FB605A7C133}" type="presParOf" srcId="{B7A965BF-2616-4FA6-960E-913703F3D5E7}" destId="{A44BCE3C-F160-4781-9424-7E3A43D6B1EC}" srcOrd="3" destOrd="0" presId="urn:microsoft.com/office/officeart/2018/5/layout/IconCircleLabelList"/>
    <dgm:cxn modelId="{8235EE43-6825-A145-98DD-B125497A928E}" type="presParOf" srcId="{76436C74-33E7-4F50-A63F-19FB11EF9E26}" destId="{B6C6AAAA-EC45-40E9-BB73-B08A9EDBD01E}" srcOrd="3" destOrd="0" presId="urn:microsoft.com/office/officeart/2018/5/layout/IconCircleLabelList"/>
    <dgm:cxn modelId="{7E1248FD-FED5-E748-8CF9-FAB60EDBF3F7}" type="presParOf" srcId="{76436C74-33E7-4F50-A63F-19FB11EF9E26}" destId="{1B658E52-A2AD-48C5-B089-CAD71ADCE383}" srcOrd="4" destOrd="0" presId="urn:microsoft.com/office/officeart/2018/5/layout/IconCircleLabelList"/>
    <dgm:cxn modelId="{9382FC61-BBE2-E449-9567-C9C68CCC1D5E}" type="presParOf" srcId="{1B658E52-A2AD-48C5-B089-CAD71ADCE383}" destId="{0999E8FA-766B-4E65-9D5C-C43C0B8A31F0}" srcOrd="0" destOrd="0" presId="urn:microsoft.com/office/officeart/2018/5/layout/IconCircleLabelList"/>
    <dgm:cxn modelId="{06946B09-4C85-0E4C-AC2A-A2B7E53E3A1D}" type="presParOf" srcId="{1B658E52-A2AD-48C5-B089-CAD71ADCE383}" destId="{60AED352-6FCE-43EA-A746-B583BC28B2CF}" srcOrd="1" destOrd="0" presId="urn:microsoft.com/office/officeart/2018/5/layout/IconCircleLabelList"/>
    <dgm:cxn modelId="{81EE0820-DDE0-4344-A33C-17F2C17C2E18}" type="presParOf" srcId="{1B658E52-A2AD-48C5-B089-CAD71ADCE383}" destId="{442D3546-B926-4978-8E5D-00902BEB58D4}" srcOrd="2" destOrd="0" presId="urn:microsoft.com/office/officeart/2018/5/layout/IconCircleLabelList"/>
    <dgm:cxn modelId="{89940D8E-1EAE-1048-A610-68E42AB70A17}" type="presParOf" srcId="{1B658E52-A2AD-48C5-B089-CAD71ADCE383}" destId="{6BC03064-3D31-4E77-A4D2-F4B662C69D7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6BB70-1933-4647-B184-AFF5A01D5C0B}">
      <dsp:nvSpPr>
        <dsp:cNvPr id="0" name=""/>
        <dsp:cNvSpPr/>
      </dsp:nvSpPr>
      <dsp:spPr>
        <a:xfrm>
          <a:off x="116633" y="2342743"/>
          <a:ext cx="682935" cy="6829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873BD-DF84-45E4-B03D-0C30F4DBB8A8}">
      <dsp:nvSpPr>
        <dsp:cNvPr id="0" name=""/>
        <dsp:cNvSpPr/>
      </dsp:nvSpPr>
      <dsp:spPr>
        <a:xfrm>
          <a:off x="260049" y="2486159"/>
          <a:ext cx="396102" cy="3961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914E0-368A-40B8-B296-EED26EAE0DF1}">
      <dsp:nvSpPr>
        <dsp:cNvPr id="0" name=""/>
        <dsp:cNvSpPr/>
      </dsp:nvSpPr>
      <dsp:spPr>
        <a:xfrm>
          <a:off x="1099630" y="2309129"/>
          <a:ext cx="2706969" cy="68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Students pay a fee to send verifications.</a:t>
          </a:r>
        </a:p>
      </dsp:txBody>
      <dsp:txXfrm>
        <a:off x="1099630" y="2309129"/>
        <a:ext cx="2706969" cy="682935"/>
      </dsp:txXfrm>
    </dsp:sp>
    <dsp:sp modelId="{90AD4BB4-6204-4D75-89F8-A7C19BB661E9}">
      <dsp:nvSpPr>
        <dsp:cNvPr id="0" name=""/>
        <dsp:cNvSpPr/>
      </dsp:nvSpPr>
      <dsp:spPr>
        <a:xfrm>
          <a:off x="109328" y="4872665"/>
          <a:ext cx="682935" cy="6829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901BF-D952-4097-A86C-7BC74DCD3891}">
      <dsp:nvSpPr>
        <dsp:cNvPr id="0" name=""/>
        <dsp:cNvSpPr/>
      </dsp:nvSpPr>
      <dsp:spPr>
        <a:xfrm>
          <a:off x="226261" y="5016084"/>
          <a:ext cx="396102" cy="3961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D92B1-2DCF-4CBA-9AC5-F01413619B5F}">
      <dsp:nvSpPr>
        <dsp:cNvPr id="0" name=""/>
        <dsp:cNvSpPr/>
      </dsp:nvSpPr>
      <dsp:spPr>
        <a:xfrm>
          <a:off x="1047294" y="4874249"/>
          <a:ext cx="2978651" cy="68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Universities pay a fee to access the network database.</a:t>
          </a:r>
        </a:p>
      </dsp:txBody>
      <dsp:txXfrm>
        <a:off x="1047294" y="4874249"/>
        <a:ext cx="2978651" cy="682935"/>
      </dsp:txXfrm>
    </dsp:sp>
    <dsp:sp modelId="{F5E8562D-A2B3-4998-8D10-6D7D4D742EBE}">
      <dsp:nvSpPr>
        <dsp:cNvPr id="0" name=""/>
        <dsp:cNvSpPr/>
      </dsp:nvSpPr>
      <dsp:spPr>
        <a:xfrm>
          <a:off x="98842" y="3558264"/>
          <a:ext cx="682935" cy="6829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806D6-3016-4B5A-8213-8E3A47E69E35}">
      <dsp:nvSpPr>
        <dsp:cNvPr id="0" name=""/>
        <dsp:cNvSpPr/>
      </dsp:nvSpPr>
      <dsp:spPr>
        <a:xfrm>
          <a:off x="223723" y="3676962"/>
          <a:ext cx="396102" cy="3961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1F594-44DE-4E53-B9FA-58F394075276}">
      <dsp:nvSpPr>
        <dsp:cNvPr id="0" name=""/>
        <dsp:cNvSpPr/>
      </dsp:nvSpPr>
      <dsp:spPr>
        <a:xfrm>
          <a:off x="1021668" y="3583614"/>
          <a:ext cx="2806131" cy="68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Companies subscribe or pay a one time usage fee. </a:t>
          </a:r>
        </a:p>
      </dsp:txBody>
      <dsp:txXfrm>
        <a:off x="1021668" y="3583614"/>
        <a:ext cx="2806131" cy="68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EC01B-1ADE-42A8-AC68-A0D680750AF6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3BE5A-200D-4F87-BB5B-75CFBCCD193A}">
      <dsp:nvSpPr>
        <dsp:cNvPr id="0" name=""/>
        <dsp:cNvSpPr/>
      </dsp:nvSpPr>
      <dsp:spPr>
        <a:xfrm flipH="1" flipV="1">
          <a:off x="1589441" y="1509460"/>
          <a:ext cx="66404" cy="24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A5C7E-5E2B-4148-A123-7FCF2E3D9A06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b="1" kern="1200"/>
            <a:t>$100k+ for Development</a:t>
          </a:r>
          <a:endParaRPr lang="en-US" sz="2300" kern="1200"/>
        </a:p>
      </dsp:txBody>
      <dsp:txXfrm>
        <a:off x="75768" y="3053169"/>
        <a:ext cx="3093750" cy="720000"/>
      </dsp:txXfrm>
    </dsp:sp>
    <dsp:sp modelId="{6EC27831-5F66-45A1-BFE2-59EDD098DDE7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AA279-A4E0-4226-9B27-BE98B445866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BCE3C-F160-4781-9424-7E3A43D6B1E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b="1" kern="1200"/>
            <a:t>Customer Acquisition</a:t>
          </a:r>
          <a:endParaRPr lang="en-US" sz="2300" kern="1200"/>
        </a:p>
      </dsp:txBody>
      <dsp:txXfrm>
        <a:off x="3710925" y="3053169"/>
        <a:ext cx="3093750" cy="720000"/>
      </dsp:txXfrm>
    </dsp:sp>
    <dsp:sp modelId="{0999E8FA-766B-4E65-9D5C-C43C0B8A31F0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ED352-6FCE-43EA-A746-B583BC28B2C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03064-3D31-4E77-A4D2-F4B662C69D71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b="1" kern="1200"/>
            <a:t>Growth</a:t>
          </a:r>
          <a:endParaRPr lang="en-US" sz="23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E9CB5-D1DE-1C47-99CC-24C601B94D91}" type="datetimeFigureOut">
              <a:rPr lang="ro-RO" smtClean="0"/>
              <a:t>23.04.2019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EBD02-A286-D04A-A77F-AF2B57977B2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868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86130a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86130a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47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78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BD02-A286-D04A-A77F-AF2B57977B2D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104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475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BD02-A286-D04A-A77F-AF2B57977B2D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43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1C51-B8AB-5946-AC0D-E2D95A48D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E8FFF-2EDD-8946-A7D7-5C1A28319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B3B6-07C9-C944-A7E8-224EFE35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79BB-75B1-1341-8CEF-1F53D868C661}" type="datetime1">
              <a:rPr lang="ro-RO" smtClean="0"/>
              <a:t>23.04.2019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756B-E4A5-164B-AC7C-E352FCBF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D91C-51DB-ED4A-8B34-0A111FA5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177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91AF-46F5-8048-8AFC-D6246B4B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BAEEF-12A7-DA4F-9F0E-5601A5882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5E76-B03B-6C4C-B355-95B20DF5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2B0-EC16-514D-894A-B5BDA6CC822F}" type="datetime1">
              <a:rPr lang="ro-RO" smtClean="0"/>
              <a:t>23.04.2019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ABCB-727E-0046-A0F7-F07562AC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5403-6036-1244-BEEA-DA2D70DE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51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9AC41-2859-3E41-988A-2D0262AF3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3BDD5-0644-1041-9EBD-1C2DC995F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9E90-29F2-694C-A97E-2B2A8B40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D53D-7F7A-1145-A680-AD080446566C}" type="datetime1">
              <a:rPr lang="ro-RO" smtClean="0"/>
              <a:t>23.04.2019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4B06-A94F-E547-8614-FA6B2A8C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BFF2-50D9-5640-8CDC-51384722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611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990C-FC7B-BA4E-A9FB-B54B98E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039B-C5CD-C240-9697-87EBAAF3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D891-9F54-E34E-8D4D-361183FD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4CD9-7709-B848-B419-3CF4EEE42601}" type="datetime1">
              <a:rPr lang="ro-RO" smtClean="0"/>
              <a:t>23.04.2019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FBBD-76FE-654F-830F-6D92992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0FEC-27A7-A447-903E-358E698A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36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60FA-6F93-2A4D-ACEF-489F1F72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CDDC-6BB6-BE40-96F8-8AFE2365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401E9-5001-9640-812B-FC7AF0A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5A9A-815C-9C4F-96E7-DEEB4D8F1A8F}" type="datetime1">
              <a:rPr lang="ro-RO" smtClean="0"/>
              <a:t>23.04.2019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359F-EE5E-8444-AC22-A5F280FE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79EE-01A7-E645-9012-3B741727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959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484D-5852-B142-8247-5BEC517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9759-1A77-2F45-8EC9-D59AB2CA8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7FBEF-74D6-7C4A-B913-0B615CC68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37A66-44A0-FD4E-9744-CEB0C500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D70-FC36-744B-82BD-6AE774A3F5DA}" type="datetime1">
              <a:rPr lang="ro-RO" smtClean="0"/>
              <a:t>23.04.2019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DFE5C-7159-9947-8B80-9B755A18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BEC97-531F-5045-9D0D-AE8FFC2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905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2842-36B3-A647-8399-2372FE3E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2BDD3-EA85-EF46-BCF5-B3E6875F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CE95-F23D-5145-8AA2-BA8DC8BB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D6365-715B-564E-A0C2-0C3A22907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D0B28-FE83-3845-B740-9ED058199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89A22-EF9D-2146-A317-5D424010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3B03-D223-7945-BEA0-96D1148E7721}" type="datetime1">
              <a:rPr lang="ro-RO" smtClean="0"/>
              <a:t>23.04.2019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4D0B0-117A-5F4E-9CD5-5F0A5D7E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67075-80C4-A844-96BC-73B8FB44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759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EBF6-1543-314B-A62F-4BBC05B6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92196-3AB8-AE41-BA91-C5A02C07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AB7A-53A3-304A-831A-9F5F81446144}" type="datetime1">
              <a:rPr lang="ro-RO" smtClean="0"/>
              <a:t>23.04.2019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A1341-31D6-AE43-9578-A57864BF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3918-C18C-5147-8699-6BE708B9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879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B411B-F8AA-DF44-8902-0B0244F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5689-8393-E747-9263-A8573D0CA1F3}" type="datetime1">
              <a:rPr lang="ro-RO" smtClean="0"/>
              <a:t>23.04.2019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71C7F-F344-E044-BE7F-49A88935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944CD-D21F-3148-8A5E-218FCA9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260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7BA-2BF6-F749-8A53-B1EA431E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2CFF-3C99-C14E-B0DB-4F9E84EC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2895C-D22F-AF43-9716-18E4139E2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C415-23DF-254B-8D1A-D930AC2F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2438-3219-7B43-AED2-68B33BC30009}" type="datetime1">
              <a:rPr lang="ro-RO" smtClean="0"/>
              <a:t>23.04.2019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100B9-FFAE-F949-AA57-B1C47827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CE2C2-D7FC-3E4D-AF2F-D21374F6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041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035-25E4-5040-95B4-AF6C4DCA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ED0F0-ADD5-C149-802B-1DE1F9FBB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8B931-DBFD-C843-A7AD-2BC55A901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CC7CD-9FC0-5A4B-9891-A08EC46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C5C7-15FE-EE49-BB50-0D035FA12796}" type="datetime1">
              <a:rPr lang="ro-RO" smtClean="0"/>
              <a:t>23.04.2019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89E6D-CB0D-CC4B-816F-0A54471A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D79DF-C7AF-9E45-8B72-D34A042D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858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C1191-D52E-F04B-87E9-D061374A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6AD6C-9A88-AB47-8A64-9A866EE2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E92F-FDC7-5547-B937-6B196EB94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1929-340D-5745-B134-E98599C40E59}" type="datetime1">
              <a:rPr lang="ro-RO" smtClean="0"/>
              <a:t>23.04.2019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E5C9-C359-5B4D-A1A9-5D256EDA6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0AC8-4EA7-AA44-9A2B-D1953FCD1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7A59-03A1-194E-B9E8-BCD36504F4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28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4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5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52.svg"/><Relationship Id="rId5" Type="http://schemas.openxmlformats.org/officeDocument/2006/relationships/image" Target="../media/image19.png"/><Relationship Id="rId10" Type="http://schemas.openxmlformats.org/officeDocument/2006/relationships/image" Target="../media/image51.png"/><Relationship Id="rId4" Type="http://schemas.openxmlformats.org/officeDocument/2006/relationships/image" Target="../media/image16.svg"/><Relationship Id="rId9" Type="http://schemas.openxmlformats.org/officeDocument/2006/relationships/image" Target="../media/image50.tiff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ro.us/lifestyle/are-micro-degrees-the-future-of-higher-education/zsJphh---Czgpd0JKEyP8E" TargetMode="External"/><Relationship Id="rId13" Type="http://schemas.openxmlformats.org/officeDocument/2006/relationships/hyperlink" Target="https://www.classcentral.com/report/mooc-stats-2017/?fbclid=IwAR3jMPT4nO1XVh-QKPUf0zKHolvYWd5zWPFjjkxvAH8zMALHPXSPdZtxsZY" TargetMode="External"/><Relationship Id="rId3" Type="http://schemas.openxmlformats.org/officeDocument/2006/relationships/hyperlink" Target="https://www.bbc.co.uk/news/uk-42579634" TargetMode="External"/><Relationship Id="rId7" Type="http://schemas.openxmlformats.org/officeDocument/2006/relationships/hyperlink" Target="https://nces.ed.gov/fastfacts/display.asp?id=372" TargetMode="External"/><Relationship Id="rId12" Type="http://schemas.openxmlformats.org/officeDocument/2006/relationships/hyperlink" Target="https://www.forbes.com/sites/larryalton/2018/01/22/millennials-arent-job-hopping-young-people-are-5-things-to-keep-in-mind/#282bffd310d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mentor.io/freelance-rates/blockchain-developers" TargetMode="External"/><Relationship Id="rId11" Type="http://schemas.openxmlformats.org/officeDocument/2006/relationships/hyperlink" Target="https://www.independent.co.uk/life-style/millennials-jobs-career-work-salary-quit-young-people-study-a8361936.html" TargetMode="External"/><Relationship Id="rId5" Type="http://schemas.openxmlformats.org/officeDocument/2006/relationships/hyperlink" Target="https://polygant.net/the-cost-of-blockchain-projects/" TargetMode="External"/><Relationship Id="rId10" Type="http://schemas.openxmlformats.org/officeDocument/2006/relationships/hyperlink" Target="https://medium.reinvent.net/skip-the-college-diploma-microdegrees-offer-a-new-way-to-stay-smart-and-competitive-3385c8e23e41?gi=e433dae8066d" TargetMode="External"/><Relationship Id="rId4" Type="http://schemas.openxmlformats.org/officeDocument/2006/relationships/hyperlink" Target="http://www.credentialssolutions.net/solutions/transcriptsnetwork" TargetMode="External"/><Relationship Id="rId9" Type="http://schemas.openxmlformats.org/officeDocument/2006/relationships/hyperlink" Target="https://news.elearninginside.com/future-education-microdegree/" TargetMode="Externa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svg"/><Relationship Id="rId5" Type="http://schemas.openxmlformats.org/officeDocument/2006/relationships/image" Target="../media/image11.pn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3B4E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29E236C-56D8-E04F-AF24-BD2881BF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/>
              <a:t>Fast, easy, and secure multi-sided platform for degree verification</a:t>
            </a:r>
            <a:endParaRPr lang="en" sz="2000" dirty="0">
              <a:solidFill>
                <a:srgbClr val="3B4E6A"/>
              </a:solidFill>
            </a:endParaRPr>
          </a:p>
          <a:p>
            <a:endParaRPr lang="ro-RO" sz="2000" dirty="0">
              <a:solidFill>
                <a:srgbClr val="3B4E6A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39CCF8E-CE5D-2146-BB79-1F80B649A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8" t="23155" r="24997" b="28878"/>
          <a:stretch/>
        </p:blipFill>
        <p:spPr>
          <a:xfrm>
            <a:off x="4062530" y="1566021"/>
            <a:ext cx="4490677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9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B6D2-9E5B-4645-BEAB-AFE47939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dirty="0"/>
              <a:t>Financials &amp; Market Potential </a:t>
            </a:r>
            <a:endParaRPr lang="ro-RO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D22E13-E969-4822-8E4B-3A7F55D0C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4611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Disk">
            <a:extLst>
              <a:ext uri="{FF2B5EF4-FFF2-40B4-BE49-F238E27FC236}">
                <a16:creationId xmlns:a16="http://schemas.microsoft.com/office/drawing/2014/main" id="{BCC79F1E-4439-5B48-A01B-C1BDFFABDD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1200" y="2930611"/>
            <a:ext cx="996778" cy="9967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56FB94-894A-934F-881F-F1DADCA67B57}"/>
              </a:ext>
            </a:extLst>
          </p:cNvPr>
          <p:cNvCxnSpPr>
            <a:cxnSpLocks/>
          </p:cNvCxnSpPr>
          <p:nvPr/>
        </p:nvCxnSpPr>
        <p:spPr>
          <a:xfrm>
            <a:off x="905874" y="1456338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oogle Shape;129;p13">
            <a:extLst>
              <a:ext uri="{FF2B5EF4-FFF2-40B4-BE49-F238E27FC236}">
                <a16:creationId xmlns:a16="http://schemas.microsoft.com/office/drawing/2014/main" id="{0E0C095E-71CC-0842-AF6A-D69D80837AFB}"/>
              </a:ext>
            </a:extLst>
          </p:cNvPr>
          <p:cNvPicPr preferRelativeResize="0"/>
          <p:nvPr/>
        </p:nvPicPr>
        <p:blipFill rotWithShape="1">
          <a:blip r:embed="rId9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A6F80-8DC9-514D-ADB1-FB6D3932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884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22C5-BB02-8D45-84D6-1B9EFA06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dirty="0"/>
              <a:t>What we are looking for?</a:t>
            </a:r>
            <a:endParaRPr lang="ro-RO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989F7-524D-D341-A5B6-663E45C0E5E8}"/>
              </a:ext>
            </a:extLst>
          </p:cNvPr>
          <p:cNvCxnSpPr>
            <a:cxnSpLocks/>
          </p:cNvCxnSpPr>
          <p:nvPr/>
        </p:nvCxnSpPr>
        <p:spPr>
          <a:xfrm>
            <a:off x="905874" y="1456338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129;p13">
            <a:extLst>
              <a:ext uri="{FF2B5EF4-FFF2-40B4-BE49-F238E27FC236}">
                <a16:creationId xmlns:a16="http://schemas.microsoft.com/office/drawing/2014/main" id="{B02A83D9-E77D-8844-8EA4-791CD825CC54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  <p:grpSp>
        <p:nvGrpSpPr>
          <p:cNvPr id="26" name="Google Shape;247;p28">
            <a:extLst>
              <a:ext uri="{FF2B5EF4-FFF2-40B4-BE49-F238E27FC236}">
                <a16:creationId xmlns:a16="http://schemas.microsoft.com/office/drawing/2014/main" id="{24FCAFDB-3ACF-0045-AD8A-A8E7A7359BBC}"/>
              </a:ext>
            </a:extLst>
          </p:cNvPr>
          <p:cNvGrpSpPr/>
          <p:nvPr/>
        </p:nvGrpSpPr>
        <p:grpSpPr>
          <a:xfrm>
            <a:off x="905874" y="2212127"/>
            <a:ext cx="3044240" cy="3169689"/>
            <a:chOff x="480290" y="2355273"/>
            <a:chExt cx="1940401" cy="3788352"/>
          </a:xfrm>
        </p:grpSpPr>
        <p:sp>
          <p:nvSpPr>
            <p:cNvPr id="27" name="Google Shape;248;p28">
              <a:extLst>
                <a:ext uri="{FF2B5EF4-FFF2-40B4-BE49-F238E27FC236}">
                  <a16:creationId xmlns:a16="http://schemas.microsoft.com/office/drawing/2014/main" id="{9C030BF3-EF55-7443-BDF6-87F7A8203D1D}"/>
                </a:ext>
              </a:extLst>
            </p:cNvPr>
            <p:cNvSpPr/>
            <p:nvPr/>
          </p:nvSpPr>
          <p:spPr>
            <a:xfrm>
              <a:off x="480291" y="2355273"/>
              <a:ext cx="1940400" cy="10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GB" sz="36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Advice</a:t>
              </a:r>
              <a:endParaRPr sz="3600" b="1" dirty="0"/>
            </a:p>
          </p:txBody>
        </p:sp>
        <p:sp>
          <p:nvSpPr>
            <p:cNvPr id="28" name="Google Shape;249;p28">
              <a:extLst>
                <a:ext uri="{FF2B5EF4-FFF2-40B4-BE49-F238E27FC236}">
                  <a16:creationId xmlns:a16="http://schemas.microsoft.com/office/drawing/2014/main" id="{4453263B-BF58-B546-A1B1-D4866C9F58B7}"/>
                </a:ext>
              </a:extLst>
            </p:cNvPr>
            <p:cNvSpPr/>
            <p:nvPr/>
          </p:nvSpPr>
          <p:spPr>
            <a:xfrm>
              <a:off x="480290" y="3362034"/>
              <a:ext cx="1939636" cy="264159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endParaRPr lang="en-US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buClr>
                  <a:srgbClr val="000000"/>
                </a:buClr>
                <a:buSzPts val="1600"/>
              </a:pPr>
              <a:r>
                <a:rPr lang="en-US" sz="240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Feedback on our financials and where we can improve</a:t>
              </a:r>
              <a:endParaRPr lang="ro-RO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0;p28">
              <a:extLst>
                <a:ext uri="{FF2B5EF4-FFF2-40B4-BE49-F238E27FC236}">
                  <a16:creationId xmlns:a16="http://schemas.microsoft.com/office/drawing/2014/main" id="{6B43DE58-01DE-164D-873D-ECB2172255BC}"/>
                </a:ext>
              </a:extLst>
            </p:cNvPr>
            <p:cNvSpPr/>
            <p:nvPr/>
          </p:nvSpPr>
          <p:spPr>
            <a:xfrm>
              <a:off x="480290" y="6003629"/>
              <a:ext cx="1939636" cy="139996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251;p28">
            <a:extLst>
              <a:ext uri="{FF2B5EF4-FFF2-40B4-BE49-F238E27FC236}">
                <a16:creationId xmlns:a16="http://schemas.microsoft.com/office/drawing/2014/main" id="{EEC85F56-7528-C84F-B4AE-550259863415}"/>
              </a:ext>
            </a:extLst>
          </p:cNvPr>
          <p:cNvGrpSpPr/>
          <p:nvPr/>
        </p:nvGrpSpPr>
        <p:grpSpPr>
          <a:xfrm>
            <a:off x="4476707" y="2207063"/>
            <a:ext cx="3043042" cy="3169689"/>
            <a:chOff x="2803235" y="2355273"/>
            <a:chExt cx="1939639" cy="3788352"/>
          </a:xfrm>
        </p:grpSpPr>
        <p:sp>
          <p:nvSpPr>
            <p:cNvPr id="31" name="Google Shape;252;p28">
              <a:extLst>
                <a:ext uri="{FF2B5EF4-FFF2-40B4-BE49-F238E27FC236}">
                  <a16:creationId xmlns:a16="http://schemas.microsoft.com/office/drawing/2014/main" id="{C84AC436-F738-094C-B27A-9B0235B08E92}"/>
                </a:ext>
              </a:extLst>
            </p:cNvPr>
            <p:cNvSpPr/>
            <p:nvPr/>
          </p:nvSpPr>
          <p:spPr>
            <a:xfrm>
              <a:off x="2803238" y="2355273"/>
              <a:ext cx="1939636" cy="10067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GB" sz="36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Connections</a:t>
              </a:r>
              <a:endParaRPr sz="3600" b="1" dirty="0"/>
            </a:p>
          </p:txBody>
        </p:sp>
        <p:sp>
          <p:nvSpPr>
            <p:cNvPr id="33" name="Google Shape;253;p28">
              <a:extLst>
                <a:ext uri="{FF2B5EF4-FFF2-40B4-BE49-F238E27FC236}">
                  <a16:creationId xmlns:a16="http://schemas.microsoft.com/office/drawing/2014/main" id="{BC39BE60-15BE-3D40-B63E-A6FE78B11030}"/>
                </a:ext>
              </a:extLst>
            </p:cNvPr>
            <p:cNvSpPr/>
            <p:nvPr/>
          </p:nvSpPr>
          <p:spPr>
            <a:xfrm>
              <a:off x="2803235" y="3362034"/>
              <a:ext cx="1939636" cy="264159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buClr>
                  <a:srgbClr val="000000"/>
                </a:buClr>
                <a:buSzPts val="1600"/>
              </a:pPr>
              <a:endParaRPr lang="en-US" sz="2400" dirty="0">
                <a:solidFill>
                  <a:srgbClr val="000000"/>
                </a:solidFill>
                <a:ea typeface="Calibri"/>
                <a:cs typeface="Calibri"/>
                <a:sym typeface="Calibri"/>
              </a:endParaRPr>
            </a:p>
            <a:p>
              <a:pPr lvl="0" algn="ctr">
                <a:buClr>
                  <a:srgbClr val="000000"/>
                </a:buClr>
                <a:buSzPts val="1600"/>
              </a:pPr>
              <a:r>
                <a:rPr lang="en-US" sz="2400" dirty="0">
                  <a:solidFill>
                    <a:srgbClr val="000000"/>
                  </a:solidFill>
                  <a:ea typeface="Calibri"/>
                  <a:cs typeface="Calibri"/>
                  <a:sym typeface="Calibri"/>
                </a:rPr>
                <a:t>Introductions to other universities leaders and education professionals </a:t>
              </a:r>
              <a:endParaRPr lang="ro-RO" dirty="0">
                <a:solidFill>
                  <a:srgbClr val="595959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4;p28">
              <a:extLst>
                <a:ext uri="{FF2B5EF4-FFF2-40B4-BE49-F238E27FC236}">
                  <a16:creationId xmlns:a16="http://schemas.microsoft.com/office/drawing/2014/main" id="{A418CD72-362C-7040-BBC8-262261F898AB}"/>
                </a:ext>
              </a:extLst>
            </p:cNvPr>
            <p:cNvSpPr/>
            <p:nvPr/>
          </p:nvSpPr>
          <p:spPr>
            <a:xfrm>
              <a:off x="2803235" y="6003629"/>
              <a:ext cx="1939636" cy="139996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255;p28">
            <a:extLst>
              <a:ext uri="{FF2B5EF4-FFF2-40B4-BE49-F238E27FC236}">
                <a16:creationId xmlns:a16="http://schemas.microsoft.com/office/drawing/2014/main" id="{2547712F-43C9-B448-A233-618B2EA5A603}"/>
              </a:ext>
            </a:extLst>
          </p:cNvPr>
          <p:cNvGrpSpPr/>
          <p:nvPr/>
        </p:nvGrpSpPr>
        <p:grpSpPr>
          <a:xfrm>
            <a:off x="8048739" y="2207063"/>
            <a:ext cx="3043044" cy="3169689"/>
            <a:chOff x="5126180" y="2355273"/>
            <a:chExt cx="1939639" cy="3788352"/>
          </a:xfrm>
        </p:grpSpPr>
        <p:sp>
          <p:nvSpPr>
            <p:cNvPr id="36" name="Google Shape;256;p28">
              <a:extLst>
                <a:ext uri="{FF2B5EF4-FFF2-40B4-BE49-F238E27FC236}">
                  <a16:creationId xmlns:a16="http://schemas.microsoft.com/office/drawing/2014/main" id="{FBE9F12F-96B8-8C4A-94E7-47DE63C30014}"/>
                </a:ext>
              </a:extLst>
            </p:cNvPr>
            <p:cNvSpPr/>
            <p:nvPr/>
          </p:nvSpPr>
          <p:spPr>
            <a:xfrm>
              <a:off x="5126183" y="2355273"/>
              <a:ext cx="1939636" cy="10067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GB" sz="3600" b="1" dirty="0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Seed Funding</a:t>
              </a:r>
              <a:endParaRPr sz="3600" b="1" dirty="0"/>
            </a:p>
          </p:txBody>
        </p:sp>
        <p:sp>
          <p:nvSpPr>
            <p:cNvPr id="37" name="Google Shape;257;p28">
              <a:extLst>
                <a:ext uri="{FF2B5EF4-FFF2-40B4-BE49-F238E27FC236}">
                  <a16:creationId xmlns:a16="http://schemas.microsoft.com/office/drawing/2014/main" id="{77E0233F-92CB-454F-92D0-CE7A666FF0D9}"/>
                </a:ext>
              </a:extLst>
            </p:cNvPr>
            <p:cNvSpPr/>
            <p:nvPr/>
          </p:nvSpPr>
          <p:spPr>
            <a:xfrm>
              <a:off x="5126182" y="3362034"/>
              <a:ext cx="1939636" cy="264159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endParaRPr lang="e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endParaRPr lang="e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100k to get started on development</a:t>
              </a:r>
              <a:endParaRPr lang="ro-RO" sz="240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0" indent="-95250" algn="just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lang="ro-RO" sz="1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8;p28">
              <a:extLst>
                <a:ext uri="{FF2B5EF4-FFF2-40B4-BE49-F238E27FC236}">
                  <a16:creationId xmlns:a16="http://schemas.microsoft.com/office/drawing/2014/main" id="{45F6E8E0-A4A3-2245-A7EE-1273C3BE14CD}"/>
                </a:ext>
              </a:extLst>
            </p:cNvPr>
            <p:cNvSpPr/>
            <p:nvPr/>
          </p:nvSpPr>
          <p:spPr>
            <a:xfrm>
              <a:off x="5126180" y="6003629"/>
              <a:ext cx="1939636" cy="139996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802D80-2EE2-DC42-8BEE-877BD74E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551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EBF3F22-0879-4EE0-8F00-D2A2E25E9AAF}"/>
              </a:ext>
            </a:extLst>
          </p:cNvPr>
          <p:cNvSpPr txBox="1"/>
          <p:nvPr/>
        </p:nvSpPr>
        <p:spPr>
          <a:xfrm>
            <a:off x="8645250" y="5627591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/>
              <a:t>Online Certifications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49CEE-2EEA-4D43-852A-635335D7A440}"/>
              </a:ext>
            </a:extLst>
          </p:cNvPr>
          <p:cNvSpPr txBox="1"/>
          <p:nvPr/>
        </p:nvSpPr>
        <p:spPr>
          <a:xfrm>
            <a:off x="988937" y="3807963"/>
            <a:ext cx="241917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/>
              <a:t>Job Hopping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101DE6-EBC6-428D-9F6F-34904AC4DC75}"/>
              </a:ext>
            </a:extLst>
          </p:cNvPr>
          <p:cNvGrpSpPr/>
          <p:nvPr/>
        </p:nvGrpSpPr>
        <p:grpSpPr>
          <a:xfrm>
            <a:off x="803495" y="5306235"/>
            <a:ext cx="3111623" cy="783021"/>
            <a:chOff x="340731" y="5111494"/>
            <a:chExt cx="3111623" cy="7830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A21D21-4BF9-4A6A-AD7C-EBF354FEFBE1}"/>
                </a:ext>
              </a:extLst>
            </p:cNvPr>
            <p:cNvSpPr txBox="1"/>
            <p:nvPr/>
          </p:nvSpPr>
          <p:spPr>
            <a:xfrm>
              <a:off x="515266" y="5432850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Relationship with </a:t>
              </a:r>
              <a:r>
                <a:rPr lang="en-US" sz="2400" b="1" dirty="0" err="1"/>
                <a:t>Hult</a:t>
              </a:r>
              <a:endParaRPr lang="en-US" sz="2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421A93-0455-493E-9A39-57ADB25A363C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27699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43675D9-5818-4B1E-989F-87522BF327C4}"/>
              </a:ext>
            </a:extLst>
          </p:cNvPr>
          <p:cNvSpPr txBox="1"/>
          <p:nvPr/>
        </p:nvSpPr>
        <p:spPr>
          <a:xfrm>
            <a:off x="38289" y="2007138"/>
            <a:ext cx="3795759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/>
              <a:t>Increasing number of Graduates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5FBEC4-DE11-44F7-BBC0-B989E30376E1}"/>
              </a:ext>
            </a:extLst>
          </p:cNvPr>
          <p:cNvSpPr txBox="1"/>
          <p:nvPr/>
        </p:nvSpPr>
        <p:spPr>
          <a:xfrm>
            <a:off x="9055466" y="3766648"/>
            <a:ext cx="2823069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dirty="0"/>
              <a:t>Digital Transformation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50DAAC-98FD-450F-8977-CA27661740C4}"/>
              </a:ext>
            </a:extLst>
          </p:cNvPr>
          <p:cNvGrpSpPr/>
          <p:nvPr/>
        </p:nvGrpSpPr>
        <p:grpSpPr>
          <a:xfrm>
            <a:off x="3567287" y="1858737"/>
            <a:ext cx="5332766" cy="4435109"/>
            <a:chOff x="2952277" y="885685"/>
            <a:chExt cx="6287446" cy="5197772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97FBD1EE-6A9F-45E1-B86F-27F7CB8F1882}"/>
                </a:ext>
              </a:extLst>
            </p:cNvPr>
            <p:cNvSpPr/>
            <p:nvPr/>
          </p:nvSpPr>
          <p:spPr>
            <a:xfrm rot="3937067" flipH="1">
              <a:off x="3496938" y="866673"/>
              <a:ext cx="5197772" cy="5235796"/>
            </a:xfrm>
            <a:prstGeom prst="blockArc">
              <a:avLst>
                <a:gd name="adj1" fmla="val 3879942"/>
                <a:gd name="adj2" fmla="val 3876966"/>
                <a:gd name="adj3" fmla="val 2298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8193A36-3952-4AEA-B0E5-E52875B50755}"/>
                </a:ext>
              </a:extLst>
            </p:cNvPr>
            <p:cNvSpPr/>
            <p:nvPr/>
          </p:nvSpPr>
          <p:spPr>
            <a:xfrm>
              <a:off x="7324445" y="1308050"/>
              <a:ext cx="1381373" cy="1335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D7231A-83A4-45E2-BAE6-3D84E33703F1}"/>
                </a:ext>
              </a:extLst>
            </p:cNvPr>
            <p:cNvSpPr/>
            <p:nvPr/>
          </p:nvSpPr>
          <p:spPr>
            <a:xfrm>
              <a:off x="7858350" y="2826954"/>
              <a:ext cx="1381373" cy="1335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64A2434-45AD-4650-9CC2-A998E644B93A}"/>
                </a:ext>
              </a:extLst>
            </p:cNvPr>
            <p:cNvSpPr/>
            <p:nvPr/>
          </p:nvSpPr>
          <p:spPr>
            <a:xfrm>
              <a:off x="7324445" y="4367325"/>
              <a:ext cx="1381373" cy="1335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C7803B-1478-49DC-8A17-3AD25B1941A4}"/>
                </a:ext>
              </a:extLst>
            </p:cNvPr>
            <p:cNvSpPr/>
            <p:nvPr/>
          </p:nvSpPr>
          <p:spPr>
            <a:xfrm flipH="1">
              <a:off x="3486152" y="1308050"/>
              <a:ext cx="1381295" cy="1335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A339B71-A2B6-4309-9371-E8A056D35A47}"/>
                </a:ext>
              </a:extLst>
            </p:cNvPr>
            <p:cNvSpPr/>
            <p:nvPr/>
          </p:nvSpPr>
          <p:spPr>
            <a:xfrm flipH="1">
              <a:off x="2952277" y="2826954"/>
              <a:ext cx="1381295" cy="1335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BA9F643-4444-48B2-8D80-1A8158D1B783}"/>
                </a:ext>
              </a:extLst>
            </p:cNvPr>
            <p:cNvSpPr/>
            <p:nvPr/>
          </p:nvSpPr>
          <p:spPr>
            <a:xfrm flipH="1">
              <a:off x="3486152" y="4367325"/>
              <a:ext cx="1381295" cy="13351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2719C658-A416-4F4B-95C0-D46B03EA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dirty="0"/>
              <a:t>Why now?</a:t>
            </a:r>
            <a:endParaRPr lang="ro-RO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0AF006-BA6F-A942-9642-F954880F9E4F}"/>
              </a:ext>
            </a:extLst>
          </p:cNvPr>
          <p:cNvCxnSpPr>
            <a:cxnSpLocks/>
          </p:cNvCxnSpPr>
          <p:nvPr/>
        </p:nvCxnSpPr>
        <p:spPr>
          <a:xfrm>
            <a:off x="905874" y="1456338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9882E2D-DE99-5846-9ACE-D73C1A007ED4}"/>
              </a:ext>
            </a:extLst>
          </p:cNvPr>
          <p:cNvSpPr txBox="1"/>
          <p:nvPr/>
        </p:nvSpPr>
        <p:spPr>
          <a:xfrm>
            <a:off x="8554850" y="2000269"/>
            <a:ext cx="241917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 err="1"/>
              <a:t>Globalisation</a:t>
            </a:r>
            <a:endParaRPr lang="en-US" sz="2400" b="1" dirty="0"/>
          </a:p>
        </p:txBody>
      </p:sp>
      <p:pic>
        <p:nvPicPr>
          <p:cNvPr id="29" name="Graphic 28" descr="Earth globe: Africa and Europe">
            <a:extLst>
              <a:ext uri="{FF2B5EF4-FFF2-40B4-BE49-F238E27FC236}">
                <a16:creationId xmlns:a16="http://schemas.microsoft.com/office/drawing/2014/main" id="{45B40116-1866-DF41-8A81-0ECF8D438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3814" y="2349614"/>
            <a:ext cx="875175" cy="878256"/>
          </a:xfrm>
          <a:prstGeom prst="rect">
            <a:avLst/>
          </a:prstGeom>
        </p:spPr>
      </p:pic>
      <p:pic>
        <p:nvPicPr>
          <p:cNvPr id="30" name="Graphic 29" descr="Internet">
            <a:extLst>
              <a:ext uri="{FF2B5EF4-FFF2-40B4-BE49-F238E27FC236}">
                <a16:creationId xmlns:a16="http://schemas.microsoft.com/office/drawing/2014/main" id="{D6187828-79D8-2B4B-93E0-BE69A8138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6253" y="3619092"/>
            <a:ext cx="914400" cy="914400"/>
          </a:xfrm>
          <a:prstGeom prst="rect">
            <a:avLst/>
          </a:prstGeom>
        </p:spPr>
      </p:pic>
      <p:pic>
        <p:nvPicPr>
          <p:cNvPr id="31" name="Graphic 30" descr="Cloud Computing">
            <a:extLst>
              <a:ext uri="{FF2B5EF4-FFF2-40B4-BE49-F238E27FC236}">
                <a16:creationId xmlns:a16="http://schemas.microsoft.com/office/drawing/2014/main" id="{5DCE10FD-1FD1-C34F-9692-B2B6082E5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6285" y="4981694"/>
            <a:ext cx="839936" cy="8399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08413-AC8E-A34C-A740-C3D0C461C6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9466" y="3748378"/>
            <a:ext cx="852589" cy="679407"/>
          </a:xfrm>
          <a:prstGeom prst="rect">
            <a:avLst/>
          </a:prstGeom>
        </p:spPr>
      </p:pic>
      <p:pic>
        <p:nvPicPr>
          <p:cNvPr id="6" name="Graphic 5" descr="Graduation cap">
            <a:extLst>
              <a:ext uri="{FF2B5EF4-FFF2-40B4-BE49-F238E27FC236}">
                <a16:creationId xmlns:a16="http://schemas.microsoft.com/office/drawing/2014/main" id="{6F89BF71-6A68-654A-A980-C1AF0D7E7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8679" y="2312677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F07F9-AB1C-2140-8066-DD1D0E488D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9569" y="4998645"/>
            <a:ext cx="852620" cy="800976"/>
          </a:xfrm>
          <a:prstGeom prst="rect">
            <a:avLst/>
          </a:prstGeom>
        </p:spPr>
      </p:pic>
      <p:pic>
        <p:nvPicPr>
          <p:cNvPr id="41" name="Google Shape;129;p13">
            <a:extLst>
              <a:ext uri="{FF2B5EF4-FFF2-40B4-BE49-F238E27FC236}">
                <a16:creationId xmlns:a16="http://schemas.microsoft.com/office/drawing/2014/main" id="{B56FCA43-1F1E-6D4E-AC2B-EACB0074BBAB}"/>
              </a:ext>
            </a:extLst>
          </p:cNvPr>
          <p:cNvPicPr preferRelativeResize="0"/>
          <p:nvPr/>
        </p:nvPicPr>
        <p:blipFill rotWithShape="1">
          <a:blip r:embed="rId13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59FBF0EF-8350-624E-B8B4-EBF304B5923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1648" t="23155" r="24997" b="28878"/>
          <a:stretch/>
        </p:blipFill>
        <p:spPr>
          <a:xfrm>
            <a:off x="5168213" y="3112779"/>
            <a:ext cx="2224351" cy="190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FA453-D846-F94F-9811-D02D8FAF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725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9E236C-56D8-E04F-AF24-BD2881BF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/>
              <a:t>Fast, easy, and secure multi-sided platform for degree verification</a:t>
            </a:r>
            <a:endParaRPr lang="en" sz="2000" dirty="0">
              <a:solidFill>
                <a:srgbClr val="3B4E6A"/>
              </a:solidFill>
            </a:endParaRPr>
          </a:p>
          <a:p>
            <a:endParaRPr lang="ro-RO" sz="2000" dirty="0">
              <a:solidFill>
                <a:srgbClr val="3B4E6A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730D22-DCE7-F34E-BB1D-81F558121BB1}"/>
              </a:ext>
            </a:extLst>
          </p:cNvPr>
          <p:cNvSpPr txBox="1">
            <a:spLocks/>
          </p:cNvSpPr>
          <p:nvPr/>
        </p:nvSpPr>
        <p:spPr>
          <a:xfrm>
            <a:off x="947897" y="302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" sz="4400" dirty="0"/>
              <a:t>Thank You!</a:t>
            </a:r>
            <a:endParaRPr lang="ro-RO" sz="4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E08E0C-BAD1-3A48-84A2-B32EAF774AFC}"/>
              </a:ext>
            </a:extLst>
          </p:cNvPr>
          <p:cNvCxnSpPr>
            <a:cxnSpLocks/>
          </p:cNvCxnSpPr>
          <p:nvPr/>
        </p:nvCxnSpPr>
        <p:spPr>
          <a:xfrm>
            <a:off x="1034145" y="1690688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EE546FF-D56B-474E-AAA9-9B7A0E4C7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8" t="23155" r="24997" b="28878"/>
          <a:stretch/>
        </p:blipFill>
        <p:spPr>
          <a:xfrm>
            <a:off x="4062530" y="1947488"/>
            <a:ext cx="4490677" cy="3852000"/>
          </a:xfrm>
          <a:prstGeom prst="rect">
            <a:avLst/>
          </a:prstGeom>
        </p:spPr>
      </p:pic>
      <p:pic>
        <p:nvPicPr>
          <p:cNvPr id="9" name="Google Shape;129;p13">
            <a:extLst>
              <a:ext uri="{FF2B5EF4-FFF2-40B4-BE49-F238E27FC236}">
                <a16:creationId xmlns:a16="http://schemas.microsoft.com/office/drawing/2014/main" id="{382957EB-B990-8041-8F8F-ADB14DC181D4}"/>
              </a:ext>
            </a:extLst>
          </p:cNvPr>
          <p:cNvPicPr preferRelativeResize="0"/>
          <p:nvPr/>
        </p:nvPicPr>
        <p:blipFill rotWithShape="1">
          <a:blip r:embed="rId3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52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82C4-6834-5143-AADF-8BE87CE6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1" y="391251"/>
            <a:ext cx="10515600" cy="1325563"/>
          </a:xfrm>
        </p:spPr>
        <p:txBody>
          <a:bodyPr/>
          <a:lstStyle/>
          <a:p>
            <a:r>
              <a:rPr lang="ro-RO" dirty="0" err="1"/>
              <a:t>Sources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AA7B-83A6-B040-8A28-6B429CED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765"/>
            <a:ext cx="10515600" cy="464112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3"/>
              </a:rPr>
              <a:t>https://www.bbc.co.uk/news/uk-42579634</a:t>
            </a:r>
            <a:endParaRPr lang="ro-RO" sz="6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4"/>
              </a:rPr>
              <a:t>http://www.credentialssolutions.net/solutions/transcriptsnetwork</a:t>
            </a:r>
            <a:endParaRPr lang="ro-RO" sz="6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5"/>
              </a:rPr>
              <a:t>https://polygant.net/the-cost-of-blockchain-projects/</a:t>
            </a:r>
            <a:r>
              <a:rPr lang="ro-RO" sz="6200" dirty="0"/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5"/>
              </a:rPr>
              <a:t>https://polygant.net/the-cost-of-blockchain-projects/</a:t>
            </a:r>
            <a:endParaRPr lang="ro-RO" sz="6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6"/>
              </a:rPr>
              <a:t>https://www.codementor.io/freelance-rates/blockchain-developers</a:t>
            </a:r>
            <a:endParaRPr lang="ro-RO" sz="6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7"/>
              </a:rPr>
              <a:t>https://nces.ed.gov/fastfacts/display.asp?id=372</a:t>
            </a:r>
            <a:endParaRPr lang="ro-RO" sz="6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8"/>
              </a:rPr>
              <a:t>https://www.metro.us/lifestyle/are-micro-degrees-the-future-of-higher-education/zsJphh---Czgpd0JKEyP8E</a:t>
            </a:r>
            <a:endParaRPr lang="ro-RO" sz="6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9"/>
              </a:rPr>
              <a:t>https://news.elearninginside.com/future-education-microdegree/</a:t>
            </a:r>
            <a:endParaRPr lang="ro-RO" sz="6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10"/>
              </a:rPr>
              <a:t>https://medium.reinvent.net/skip-the-college-diploma-microdegrees-offer-a-new-way-to-stay-smart-and-competitive-3385c8e23e41?gi=e433dae8066d</a:t>
            </a:r>
            <a:endParaRPr lang="ro-RO" sz="6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11"/>
              </a:rPr>
              <a:t>https://www.independent.co.uk/life-style/millennials-jobs-career-work-salary-quit-young-people-study-a8361936.html</a:t>
            </a:r>
            <a:endParaRPr lang="ro-RO" sz="6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12"/>
              </a:rPr>
              <a:t>https://www.forbes.com/sites/larryalton/2018/01/22/millennials-arent-job-hopping-young-people-are-5-things-to-keep-in-mind/#282bffd310d8</a:t>
            </a:r>
            <a:endParaRPr lang="ro-RO" sz="6200" dirty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ro-RO" sz="6200" dirty="0">
                <a:hlinkClick r:id="rId13"/>
              </a:rPr>
              <a:t>https://www.classcentral.com/report/mooc-stats-2017/</a:t>
            </a:r>
            <a:br>
              <a:rPr lang="ro-RO" sz="6200" dirty="0"/>
            </a:br>
            <a:br>
              <a:rPr lang="ro-RO" sz="4000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br>
              <a:rPr lang="ro-RO" dirty="0"/>
            </a:br>
            <a:endParaRPr lang="ro-RO" dirty="0"/>
          </a:p>
        </p:txBody>
      </p:sp>
      <p:pic>
        <p:nvPicPr>
          <p:cNvPr id="4" name="Google Shape;129;p13">
            <a:extLst>
              <a:ext uri="{FF2B5EF4-FFF2-40B4-BE49-F238E27FC236}">
                <a16:creationId xmlns:a16="http://schemas.microsoft.com/office/drawing/2014/main" id="{8C07A788-935C-B448-A8FF-5B6E75002BE2}"/>
              </a:ext>
            </a:extLst>
          </p:cNvPr>
          <p:cNvPicPr preferRelativeResize="0"/>
          <p:nvPr/>
        </p:nvPicPr>
        <p:blipFill rotWithShape="1">
          <a:blip r:embed="rId14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870B53-7354-DD45-AC09-F34A6DC27397}"/>
              </a:ext>
            </a:extLst>
          </p:cNvPr>
          <p:cNvCxnSpPr>
            <a:cxnSpLocks/>
          </p:cNvCxnSpPr>
          <p:nvPr/>
        </p:nvCxnSpPr>
        <p:spPr>
          <a:xfrm>
            <a:off x="1086397" y="1468617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DD2B-A542-454F-83D4-151F970A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02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1F01772-6410-468E-8A7A-A0012D50D86F}"/>
              </a:ext>
            </a:extLst>
          </p:cNvPr>
          <p:cNvSpPr>
            <a:spLocks noChangeAspect="1"/>
          </p:cNvSpPr>
          <p:nvPr/>
        </p:nvSpPr>
        <p:spPr>
          <a:xfrm>
            <a:off x="7392512" y="1571125"/>
            <a:ext cx="353069" cy="38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233;p30">
            <a:extLst>
              <a:ext uri="{FF2B5EF4-FFF2-40B4-BE49-F238E27FC236}">
                <a16:creationId xmlns:a16="http://schemas.microsoft.com/office/drawing/2014/main" id="{DAE16F53-A32D-4BDA-BD88-6CB6389C9DFD}"/>
              </a:ext>
            </a:extLst>
          </p:cNvPr>
          <p:cNvSpPr txBox="1">
            <a:spLocks/>
          </p:cNvSpPr>
          <p:nvPr/>
        </p:nvSpPr>
        <p:spPr>
          <a:xfrm>
            <a:off x="870154" y="106114"/>
            <a:ext cx="10451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" dirty="0"/>
              <a:t>Problem</a:t>
            </a:r>
            <a:endParaRPr lang="en-US" dirty="0">
              <a:latin typeface="Calibri Light" panose="020F0302020204030204" pitchFamily="34" charset="0"/>
              <a:ea typeface="Helvetica Neue"/>
              <a:cs typeface="Calibri Light" panose="020F0302020204030204" pitchFamily="34" charset="0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8CFB5D-1C0E-4320-A073-CDCDD0342023}"/>
              </a:ext>
            </a:extLst>
          </p:cNvPr>
          <p:cNvSpPr txBox="1"/>
          <p:nvPr/>
        </p:nvSpPr>
        <p:spPr>
          <a:xfrm>
            <a:off x="4446420" y="1704396"/>
            <a:ext cx="3116021" cy="457820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" sz="2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ctr"/>
            <a:r>
              <a:rPr lang="en" sz="2200" b="1" dirty="0">
                <a:solidFill>
                  <a:srgbClr val="000000"/>
                </a:solidFill>
                <a:highlight>
                  <a:srgbClr val="FFFFFF"/>
                </a:highlight>
              </a:rPr>
              <a:t>Companies / Headhunters</a:t>
            </a:r>
          </a:p>
          <a:p>
            <a:pPr marL="139700">
              <a:buClr>
                <a:srgbClr val="000000"/>
              </a:buClr>
              <a:buSzPts val="1400"/>
            </a:pPr>
            <a:endParaRPr lang="en-GB" sz="1867" dirty="0"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>
              <a:buClr>
                <a:srgbClr val="000000"/>
              </a:buClr>
              <a:buSzPts val="1400"/>
            </a:pPr>
            <a:endParaRPr lang="en-GB" sz="1867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>
              <a:buClr>
                <a:srgbClr val="000000"/>
              </a:buClr>
              <a:buSzPts val="1400"/>
            </a:pPr>
            <a:endParaRPr lang="en-GB" sz="1867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>
              <a:buClr>
                <a:srgbClr val="000000"/>
              </a:buClr>
              <a:buSzPts val="1400"/>
            </a:pPr>
            <a:endParaRPr lang="en-GB" sz="1867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>
              <a:buClr>
                <a:srgbClr val="000000"/>
              </a:buClr>
              <a:buSzPts val="1400"/>
            </a:pPr>
            <a:endParaRPr lang="en-GB" sz="1867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>
              <a:buClr>
                <a:srgbClr val="000000"/>
              </a:buClr>
              <a:buSzPts val="1400"/>
            </a:pPr>
            <a:r>
              <a:rPr lang="en" sz="1700" b="1" dirty="0">
                <a:solidFill>
                  <a:srgbClr val="000000"/>
                </a:solidFill>
                <a:highlight>
                  <a:srgbClr val="FFFFFF"/>
                </a:highlight>
              </a:rPr>
              <a:t>Fraud Concerns</a:t>
            </a:r>
          </a:p>
          <a:p>
            <a:pPr marL="139700">
              <a:buClr>
                <a:srgbClr val="000000"/>
              </a:buClr>
              <a:buSzPts val="1400"/>
            </a:pPr>
            <a:endParaRPr lang="en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indent="-317500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r>
              <a:rPr lang="en" sz="1700" dirty="0">
                <a:solidFill>
                  <a:srgbClr val="000000"/>
                </a:solidFill>
                <a:highlight>
                  <a:srgbClr val="FFFFFF"/>
                </a:highlight>
              </a:rPr>
              <a:t>$51 M for fake diploma revenue</a:t>
            </a:r>
          </a:p>
          <a:p>
            <a:pPr marL="457200" indent="-317500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r>
              <a:rPr lang="en" sz="17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Third Party Verifications &amp; Background Checks</a:t>
            </a:r>
            <a:endParaRPr lang="en-GB" sz="18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962CE7-C38F-4084-9527-6D250275D2DE}"/>
              </a:ext>
            </a:extLst>
          </p:cNvPr>
          <p:cNvSpPr txBox="1"/>
          <p:nvPr/>
        </p:nvSpPr>
        <p:spPr>
          <a:xfrm>
            <a:off x="8340751" y="1736533"/>
            <a:ext cx="3116021" cy="457820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GB" sz="933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933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" sz="2400" b="1" dirty="0">
                <a:solidFill>
                  <a:srgbClr val="000000"/>
                </a:solidFill>
              </a:rPr>
              <a:t>Educational Institutions </a:t>
            </a:r>
          </a:p>
          <a:p>
            <a:pPr marL="139700">
              <a:spcBef>
                <a:spcPts val="1600"/>
              </a:spcBef>
              <a:buClr>
                <a:srgbClr val="000000"/>
              </a:buClr>
              <a:buSzPts val="1400"/>
            </a:pPr>
            <a:endParaRPr lang="en" sz="2400" b="1" dirty="0">
              <a:solidFill>
                <a:srgbClr val="000000"/>
              </a:solidFill>
            </a:endParaRPr>
          </a:p>
          <a:p>
            <a:pPr marL="139700">
              <a:spcBef>
                <a:spcPts val="1600"/>
              </a:spcBef>
              <a:buClr>
                <a:srgbClr val="000000"/>
              </a:buClr>
              <a:buSzPts val="1400"/>
            </a:pPr>
            <a:endParaRPr lang="en" sz="2400" b="1" dirty="0">
              <a:solidFill>
                <a:srgbClr val="000000"/>
              </a:solidFill>
            </a:endParaRPr>
          </a:p>
          <a:p>
            <a:pPr marL="139700">
              <a:spcBef>
                <a:spcPts val="1600"/>
              </a:spcBef>
              <a:buClr>
                <a:srgbClr val="000000"/>
              </a:buClr>
              <a:buSzPts val="1400"/>
            </a:pPr>
            <a:r>
              <a:rPr lang="en" sz="1700" b="1" dirty="0">
                <a:solidFill>
                  <a:srgbClr val="000000"/>
                </a:solidFill>
              </a:rPr>
              <a:t>Administrative Burden</a:t>
            </a:r>
          </a:p>
          <a:p>
            <a:pPr marL="139700">
              <a:spcBef>
                <a:spcPts val="1600"/>
              </a:spcBef>
              <a:buClr>
                <a:srgbClr val="000000"/>
              </a:buClr>
              <a:buSzPts val="1400"/>
            </a:pPr>
            <a:endParaRPr lang="en" sz="1000" dirty="0">
              <a:solidFill>
                <a:srgbClr val="000000"/>
              </a:solidFill>
            </a:endParaRP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35% of budgets go to admin staff – OCED, 2018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$34 B spent on institutional support - NCES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endParaRPr lang="en" sz="1700" dirty="0">
              <a:solidFill>
                <a:srgbClr val="000000"/>
              </a:solidFill>
            </a:endParaRPr>
          </a:p>
          <a:p>
            <a:pPr fontAlgn="b"/>
            <a:endParaRPr lang="en-DE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GB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DE" sz="18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FCC670-8B98-4EFB-9652-F7A348B16DBB}"/>
              </a:ext>
            </a:extLst>
          </p:cNvPr>
          <p:cNvSpPr>
            <a:spLocks noChangeAspect="1"/>
          </p:cNvSpPr>
          <p:nvPr/>
        </p:nvSpPr>
        <p:spPr>
          <a:xfrm>
            <a:off x="1991599" y="1570381"/>
            <a:ext cx="353069" cy="38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67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FDB18A-8F57-4788-A911-93CD5F60B017}"/>
              </a:ext>
            </a:extLst>
          </p:cNvPr>
          <p:cNvCxnSpPr>
            <a:cxnSpLocks/>
          </p:cNvCxnSpPr>
          <p:nvPr/>
        </p:nvCxnSpPr>
        <p:spPr>
          <a:xfrm>
            <a:off x="1000874" y="1242587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Briefcase">
            <a:extLst>
              <a:ext uri="{FF2B5EF4-FFF2-40B4-BE49-F238E27FC236}">
                <a16:creationId xmlns:a16="http://schemas.microsoft.com/office/drawing/2014/main" id="{2F30E795-B21E-6746-B27D-215154A7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008" y="3044569"/>
            <a:ext cx="486032" cy="486032"/>
          </a:xfrm>
          <a:prstGeom prst="rect">
            <a:avLst/>
          </a:prstGeom>
        </p:spPr>
      </p:pic>
      <p:pic>
        <p:nvPicPr>
          <p:cNvPr id="39" name="Graphic 38" descr="Court">
            <a:extLst>
              <a:ext uri="{FF2B5EF4-FFF2-40B4-BE49-F238E27FC236}">
                <a16:creationId xmlns:a16="http://schemas.microsoft.com/office/drawing/2014/main" id="{63EB1A0D-A65F-F84E-8A5D-59691D712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56469" y="2939536"/>
            <a:ext cx="591065" cy="591065"/>
          </a:xfrm>
          <a:prstGeom prst="rect">
            <a:avLst/>
          </a:prstGeom>
        </p:spPr>
      </p:pic>
      <p:pic>
        <p:nvPicPr>
          <p:cNvPr id="41" name="Google Shape;129;p13">
            <a:extLst>
              <a:ext uri="{FF2B5EF4-FFF2-40B4-BE49-F238E27FC236}">
                <a16:creationId xmlns:a16="http://schemas.microsoft.com/office/drawing/2014/main" id="{10136DEF-ED89-B14F-AC11-E41D4BC72155}"/>
              </a:ext>
            </a:extLst>
          </p:cNvPr>
          <p:cNvPicPr preferRelativeResize="0"/>
          <p:nvPr/>
        </p:nvPicPr>
        <p:blipFill rotWithShape="1">
          <a:blip r:embed="rId7">
            <a:extLst/>
          </a:blip>
          <a:srcRect l="2616" r="7215" b="1"/>
          <a:stretch/>
        </p:blipFill>
        <p:spPr>
          <a:xfrm>
            <a:off x="9863308" y="-176443"/>
            <a:ext cx="3522111" cy="1014574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17DCC1-D173-E346-9EE7-20411A82A0E3}"/>
              </a:ext>
            </a:extLst>
          </p:cNvPr>
          <p:cNvSpPr txBox="1"/>
          <p:nvPr/>
        </p:nvSpPr>
        <p:spPr>
          <a:xfrm>
            <a:off x="552089" y="1702440"/>
            <a:ext cx="3116021" cy="457820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" sz="2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ctr"/>
            <a:r>
              <a:rPr lang="en" sz="2200" b="1" dirty="0">
                <a:solidFill>
                  <a:srgbClr val="000000"/>
                </a:solidFill>
                <a:highlight>
                  <a:srgbClr val="FFFFFF"/>
                </a:highlight>
              </a:rPr>
              <a:t>Students/Graduates</a:t>
            </a:r>
          </a:p>
          <a:p>
            <a:pPr fontAlgn="b"/>
            <a:endParaRPr lang="en-GB" sz="186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17500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endParaRPr lang="en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indent="-317500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endParaRPr lang="en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indent="-317500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endParaRPr lang="en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indent="-317500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endParaRPr lang="en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indent="-317500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endParaRPr lang="en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indent="-317500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endParaRPr lang="en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39700">
              <a:buClr>
                <a:srgbClr val="000000"/>
              </a:buClr>
              <a:buSzPts val="1400"/>
            </a:pPr>
            <a:r>
              <a:rPr lang="en" sz="1700" b="1" dirty="0">
                <a:solidFill>
                  <a:srgbClr val="000000"/>
                </a:solidFill>
                <a:highlight>
                  <a:srgbClr val="FFFFFF"/>
                </a:highlight>
              </a:rPr>
              <a:t>Time &amp; Cost</a:t>
            </a:r>
          </a:p>
          <a:p>
            <a:pPr marL="139700">
              <a:buClr>
                <a:srgbClr val="000000"/>
              </a:buClr>
              <a:buSzPts val="1400"/>
            </a:pPr>
            <a:endParaRPr lang="en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indent="-317500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r>
              <a:rPr lang="en" sz="1700" dirty="0">
                <a:solidFill>
                  <a:srgbClr val="000000"/>
                </a:solidFill>
                <a:highlight>
                  <a:srgbClr val="FFFFFF"/>
                </a:highlight>
              </a:rPr>
              <a:t>4 – 6 weeks</a:t>
            </a:r>
          </a:p>
          <a:p>
            <a:pPr marL="457200" indent="-317500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r>
              <a:rPr lang="en" sz="17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$25 to $150</a:t>
            </a:r>
          </a:p>
          <a:p>
            <a:pPr marL="457200" indent="-317500"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</a:pPr>
            <a:r>
              <a:rPr lang="en" sz="17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Physical diploma verification</a:t>
            </a:r>
            <a:endParaRPr lang="en-GB" sz="18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Graphic 34" descr="Graduation cap">
            <a:extLst>
              <a:ext uri="{FF2B5EF4-FFF2-40B4-BE49-F238E27FC236}">
                <a16:creationId xmlns:a16="http://schemas.microsoft.com/office/drawing/2014/main" id="{B1FC19C0-2ACF-304D-BC14-52093DF039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1007" y="2886940"/>
            <a:ext cx="643661" cy="6436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831AC-AB7D-4D42-BFD8-E7893455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266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4D92B9B-D560-4158-A260-EF84E70242D6}"/>
              </a:ext>
            </a:extLst>
          </p:cNvPr>
          <p:cNvGrpSpPr/>
          <p:nvPr/>
        </p:nvGrpSpPr>
        <p:grpSpPr>
          <a:xfrm>
            <a:off x="5074563" y="4430173"/>
            <a:ext cx="2424653" cy="1274183"/>
            <a:chOff x="5103678" y="3793115"/>
            <a:chExt cx="2424653" cy="349870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268A7C-8004-4DC9-9F45-F6020AD533D3}"/>
                </a:ext>
              </a:extLst>
            </p:cNvPr>
            <p:cNvSpPr txBox="1"/>
            <p:nvPr/>
          </p:nvSpPr>
          <p:spPr>
            <a:xfrm>
              <a:off x="5103678" y="3793115"/>
              <a:ext cx="2424653" cy="10901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>
                <a:lnSpc>
                  <a:spcPct val="90000"/>
                </a:lnSpc>
                <a:buClr>
                  <a:schemeClr val="dk1"/>
                </a:buClr>
                <a:buSzPct val="150000"/>
              </a:pPr>
              <a:r>
                <a:rPr lang="ro-RO" sz="2200" b="1" dirty="0" err="1"/>
                <a:t>Globalisation</a:t>
              </a:r>
              <a:r>
                <a:rPr lang="ro-RO" sz="2200" b="1" dirty="0"/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054621-2C9B-4147-818D-D30D61D0149A}"/>
                </a:ext>
              </a:extLst>
            </p:cNvPr>
            <p:cNvSpPr txBox="1"/>
            <p:nvPr/>
          </p:nvSpPr>
          <p:spPr>
            <a:xfrm>
              <a:off x="5120199" y="4756501"/>
              <a:ext cx="2382006" cy="253531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800"/>
              </a:pPr>
              <a:endPara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indent="-171450" algn="just">
                <a:lnSpc>
                  <a:spcPct val="90000"/>
                </a:lnSpc>
                <a:buClr>
                  <a:schemeClr val="dk1"/>
                </a:buClr>
                <a:buSzPct val="150000"/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r>
                <a:rPr lang="en" dirty="0"/>
                <a:t> Working and studying across borders</a:t>
              </a:r>
            </a:p>
            <a:p>
              <a:pPr marL="171450" indent="-171450">
                <a:lnSpc>
                  <a:spcPct val="90000"/>
                </a:lnSpc>
                <a:buClr>
                  <a:schemeClr val="dk1"/>
                </a:buClr>
                <a:buSzPct val="150000"/>
                <a:buBlip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</a:buBlip>
              </a:pPr>
              <a:endParaRPr lang="en-GB" sz="12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152D87-D22F-4D60-AF51-FC13DED0E971}"/>
              </a:ext>
            </a:extLst>
          </p:cNvPr>
          <p:cNvGrpSpPr/>
          <p:nvPr/>
        </p:nvGrpSpPr>
        <p:grpSpPr>
          <a:xfrm>
            <a:off x="896376" y="5168851"/>
            <a:ext cx="2905504" cy="1234752"/>
            <a:chOff x="5335409" y="4377980"/>
            <a:chExt cx="2905504" cy="123475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B4A832-4042-4157-8A6F-10FA7E70CA10}"/>
                </a:ext>
              </a:extLst>
            </p:cNvPr>
            <p:cNvSpPr txBox="1"/>
            <p:nvPr/>
          </p:nvSpPr>
          <p:spPr>
            <a:xfrm>
              <a:off x="5335409" y="4377980"/>
              <a:ext cx="2683433" cy="43088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>
                <a:buClr>
                  <a:schemeClr val="dk1"/>
                </a:buClr>
                <a:buSzPct val="150000"/>
              </a:pPr>
              <a:r>
                <a:rPr lang="ro-RO" sz="2200" b="1" dirty="0"/>
                <a:t>Digital </a:t>
              </a:r>
              <a:r>
                <a:rPr lang="ro-RO" sz="2200" b="1" dirty="0" err="1"/>
                <a:t>Transformation</a:t>
              </a:r>
              <a:endParaRPr lang="ro-RO" sz="22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B02AE-7CA6-43F1-80F4-CF8A0A5744A9}"/>
                </a:ext>
              </a:extLst>
            </p:cNvPr>
            <p:cNvSpPr txBox="1"/>
            <p:nvPr/>
          </p:nvSpPr>
          <p:spPr>
            <a:xfrm>
              <a:off x="5368395" y="4874068"/>
              <a:ext cx="2872518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buClr>
                  <a:schemeClr val="dk1"/>
                </a:buClr>
                <a:buSzPct val="150000"/>
                <a:buBlip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</a:buBlip>
              </a:pPr>
              <a:r>
                <a:rPr lang="en-US" dirty="0"/>
                <a:t>Moving Online </a:t>
              </a:r>
              <a:endParaRPr lang="en" dirty="0"/>
            </a:p>
            <a:p>
              <a:pPr>
                <a:buClr>
                  <a:schemeClr val="dk1"/>
                </a:buClr>
                <a:buSzPct val="150000"/>
              </a:pPr>
              <a:endParaRPr lang="ro-RO" sz="1200" dirty="0"/>
            </a:p>
            <a:p>
              <a:pPr marL="171450" lvl="0" indent="-171450">
                <a:buClr>
                  <a:schemeClr val="dk1"/>
                </a:buClr>
                <a:buSzPct val="150000"/>
                <a:buBlip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</a:buBlip>
              </a:pPr>
              <a:endParaRPr lang="en-GB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A8D3F8-7426-4195-A4F0-E5F44996F14E}"/>
              </a:ext>
            </a:extLst>
          </p:cNvPr>
          <p:cNvGrpSpPr/>
          <p:nvPr/>
        </p:nvGrpSpPr>
        <p:grpSpPr>
          <a:xfrm>
            <a:off x="8719307" y="5168851"/>
            <a:ext cx="3057921" cy="1262208"/>
            <a:chOff x="4944040" y="4067439"/>
            <a:chExt cx="3057921" cy="126220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92BD29-6886-493B-B3AA-9E12B0EBB283}"/>
                </a:ext>
              </a:extLst>
            </p:cNvPr>
            <p:cNvSpPr txBox="1"/>
            <p:nvPr/>
          </p:nvSpPr>
          <p:spPr>
            <a:xfrm>
              <a:off x="4944040" y="4067439"/>
              <a:ext cx="2953198" cy="701731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ct val="150000"/>
              </a:pPr>
              <a:r>
                <a:rPr lang="ro-RO" sz="2200" b="1" dirty="0"/>
                <a:t>Online </a:t>
              </a:r>
              <a:r>
                <a:rPr lang="ro-RO" sz="2200" b="1" dirty="0" err="1"/>
                <a:t>Degrees</a:t>
              </a:r>
              <a:r>
                <a:rPr lang="ro-RO" sz="2200" b="1" dirty="0"/>
                <a:t> &amp; </a:t>
              </a:r>
              <a:r>
                <a:rPr lang="ro-RO" sz="2200" b="1" dirty="0" err="1"/>
                <a:t>Certificates</a:t>
              </a:r>
              <a:endParaRPr lang="ro-RO" sz="22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573E5D-0690-4E92-B823-8BFD3FC19FDC}"/>
                </a:ext>
              </a:extLst>
            </p:cNvPr>
            <p:cNvSpPr txBox="1"/>
            <p:nvPr/>
          </p:nvSpPr>
          <p:spPr>
            <a:xfrm>
              <a:off x="5381459" y="4821816"/>
              <a:ext cx="2620502" cy="5078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just">
                <a:lnSpc>
                  <a:spcPct val="90000"/>
                </a:lnSpc>
                <a:buClr>
                  <a:schemeClr val="dk1"/>
                </a:buClr>
                <a:buSzPct val="150000"/>
                <a:buBlip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</a:buBlip>
              </a:pPr>
              <a:r>
                <a:rPr lang="en-US" dirty="0"/>
                <a:t>Becoming more popular</a:t>
              </a:r>
              <a:endParaRPr lang="en" dirty="0"/>
            </a:p>
            <a:p>
              <a:pPr marL="171450" lvl="0" indent="-171450">
                <a:lnSpc>
                  <a:spcPct val="90000"/>
                </a:lnSpc>
                <a:buClr>
                  <a:schemeClr val="dk1"/>
                </a:buClr>
                <a:buSzPct val="150000"/>
                <a:buBlip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</a:buBlip>
              </a:pPr>
              <a:endParaRPr lang="en-GB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CB8E95-67C9-40E9-914B-91F7AB80F3F6}"/>
              </a:ext>
            </a:extLst>
          </p:cNvPr>
          <p:cNvGrpSpPr/>
          <p:nvPr/>
        </p:nvGrpSpPr>
        <p:grpSpPr>
          <a:xfrm>
            <a:off x="1716202" y="1748707"/>
            <a:ext cx="8735846" cy="3498283"/>
            <a:chOff x="1728077" y="1112991"/>
            <a:chExt cx="8735846" cy="349828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DA49FC-A07B-492C-BA31-E4549DF0768A}"/>
                </a:ext>
              </a:extLst>
            </p:cNvPr>
            <p:cNvGrpSpPr/>
            <p:nvPr/>
          </p:nvGrpSpPr>
          <p:grpSpPr>
            <a:xfrm>
              <a:off x="1728077" y="1112991"/>
              <a:ext cx="3495379" cy="3497703"/>
              <a:chOff x="3711576" y="1041401"/>
              <a:chExt cx="4776788" cy="4779963"/>
            </a:xfrm>
          </p:grpSpPr>
          <p:sp>
            <p:nvSpPr>
              <p:cNvPr id="31" name="Freeform 47">
                <a:extLst>
                  <a:ext uri="{FF2B5EF4-FFF2-40B4-BE49-F238E27FC236}">
                    <a16:creationId xmlns:a16="http://schemas.microsoft.com/office/drawing/2014/main" id="{8147AA99-1910-42B3-9179-40AE10ED2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3726" y="3432176"/>
                <a:ext cx="1544638" cy="1689100"/>
              </a:xfrm>
              <a:custGeom>
                <a:avLst/>
                <a:gdLst>
                  <a:gd name="T0" fmla="*/ 2380 w 2380"/>
                  <a:gd name="T1" fmla="*/ 0 h 2602"/>
                  <a:gd name="T2" fmla="*/ 1302 w 2380"/>
                  <a:gd name="T3" fmla="*/ 2602 h 2602"/>
                  <a:gd name="T4" fmla="*/ 0 w 2380"/>
                  <a:gd name="T5" fmla="*/ 1301 h 2602"/>
                  <a:gd name="T6" fmla="*/ 539 w 2380"/>
                  <a:gd name="T7" fmla="*/ 0 h 2602"/>
                  <a:gd name="T8" fmla="*/ 2380 w 2380"/>
                  <a:gd name="T9" fmla="*/ 0 h 2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0" h="2602">
                    <a:moveTo>
                      <a:pt x="2380" y="0"/>
                    </a:moveTo>
                    <a:cubicBezTo>
                      <a:pt x="2380" y="976"/>
                      <a:pt x="1992" y="1912"/>
                      <a:pt x="1302" y="2602"/>
                    </a:cubicBezTo>
                    <a:lnTo>
                      <a:pt x="0" y="1301"/>
                    </a:lnTo>
                    <a:cubicBezTo>
                      <a:pt x="346" y="956"/>
                      <a:pt x="539" y="488"/>
                      <a:pt x="539" y="0"/>
                    </a:cubicBez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Freeform 49">
                <a:extLst>
                  <a:ext uri="{FF2B5EF4-FFF2-40B4-BE49-F238E27FC236}">
                    <a16:creationId xmlns:a16="http://schemas.microsoft.com/office/drawing/2014/main" id="{E65B7A61-99D5-4154-8E70-515595A05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9176" y="4276726"/>
                <a:ext cx="1689100" cy="1544638"/>
              </a:xfrm>
              <a:custGeom>
                <a:avLst/>
                <a:gdLst>
                  <a:gd name="T0" fmla="*/ 2603 w 2603"/>
                  <a:gd name="T1" fmla="*/ 1301 h 2379"/>
                  <a:gd name="T2" fmla="*/ 0 w 2603"/>
                  <a:gd name="T3" fmla="*/ 2379 h 2379"/>
                  <a:gd name="T4" fmla="*/ 0 w 2603"/>
                  <a:gd name="T5" fmla="*/ 539 h 2379"/>
                  <a:gd name="T6" fmla="*/ 1301 w 2603"/>
                  <a:gd name="T7" fmla="*/ 0 h 2379"/>
                  <a:gd name="T8" fmla="*/ 2603 w 2603"/>
                  <a:gd name="T9" fmla="*/ 1301 h 2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3" h="2379">
                    <a:moveTo>
                      <a:pt x="2603" y="1301"/>
                    </a:moveTo>
                    <a:cubicBezTo>
                      <a:pt x="1912" y="1991"/>
                      <a:pt x="976" y="2379"/>
                      <a:pt x="0" y="2379"/>
                    </a:cubicBezTo>
                    <a:lnTo>
                      <a:pt x="0" y="539"/>
                    </a:lnTo>
                    <a:cubicBezTo>
                      <a:pt x="488" y="539"/>
                      <a:pt x="956" y="345"/>
                      <a:pt x="1301" y="0"/>
                    </a:cubicBezTo>
                    <a:lnTo>
                      <a:pt x="2603" y="1301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3" name="Freeform 51">
                <a:extLst>
                  <a:ext uri="{FF2B5EF4-FFF2-40B4-BE49-F238E27FC236}">
                    <a16:creationId xmlns:a16="http://schemas.microsoft.com/office/drawing/2014/main" id="{0CCB00FA-2122-410D-AE7A-835D863C6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1663" y="4276726"/>
                <a:ext cx="1687513" cy="1544638"/>
              </a:xfrm>
              <a:custGeom>
                <a:avLst/>
                <a:gdLst>
                  <a:gd name="T0" fmla="*/ 2602 w 2602"/>
                  <a:gd name="T1" fmla="*/ 2379 h 2379"/>
                  <a:gd name="T2" fmla="*/ 0 w 2602"/>
                  <a:gd name="T3" fmla="*/ 1301 h 2379"/>
                  <a:gd name="T4" fmla="*/ 1301 w 2602"/>
                  <a:gd name="T5" fmla="*/ 0 h 2379"/>
                  <a:gd name="T6" fmla="*/ 2602 w 2602"/>
                  <a:gd name="T7" fmla="*/ 539 h 2379"/>
                  <a:gd name="T8" fmla="*/ 2602 w 2602"/>
                  <a:gd name="T9" fmla="*/ 2379 h 2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2" h="2379">
                    <a:moveTo>
                      <a:pt x="2602" y="2379"/>
                    </a:moveTo>
                    <a:cubicBezTo>
                      <a:pt x="1626" y="2379"/>
                      <a:pt x="690" y="1991"/>
                      <a:pt x="0" y="1301"/>
                    </a:cubicBezTo>
                    <a:lnTo>
                      <a:pt x="1301" y="0"/>
                    </a:lnTo>
                    <a:cubicBezTo>
                      <a:pt x="1646" y="345"/>
                      <a:pt x="2114" y="539"/>
                      <a:pt x="2602" y="539"/>
                    </a:cubicBezTo>
                    <a:lnTo>
                      <a:pt x="2602" y="2379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Freeform 53">
                <a:extLst>
                  <a:ext uri="{FF2B5EF4-FFF2-40B4-BE49-F238E27FC236}">
                    <a16:creationId xmlns:a16="http://schemas.microsoft.com/office/drawing/2014/main" id="{B59717EA-AA89-4D24-BE86-D61E2B27E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1576" y="3432176"/>
                <a:ext cx="1544638" cy="1689100"/>
              </a:xfrm>
              <a:custGeom>
                <a:avLst/>
                <a:gdLst>
                  <a:gd name="T0" fmla="*/ 1078 w 2379"/>
                  <a:gd name="T1" fmla="*/ 2602 h 2602"/>
                  <a:gd name="T2" fmla="*/ 0 w 2379"/>
                  <a:gd name="T3" fmla="*/ 0 h 2602"/>
                  <a:gd name="T4" fmla="*/ 1840 w 2379"/>
                  <a:gd name="T5" fmla="*/ 0 h 2602"/>
                  <a:gd name="T6" fmla="*/ 2379 w 2379"/>
                  <a:gd name="T7" fmla="*/ 1301 h 2602"/>
                  <a:gd name="T8" fmla="*/ 1078 w 2379"/>
                  <a:gd name="T9" fmla="*/ 2602 h 2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9" h="2602">
                    <a:moveTo>
                      <a:pt x="1078" y="2602"/>
                    </a:moveTo>
                    <a:cubicBezTo>
                      <a:pt x="388" y="1912"/>
                      <a:pt x="0" y="976"/>
                      <a:pt x="0" y="0"/>
                    </a:cubicBezTo>
                    <a:lnTo>
                      <a:pt x="1840" y="0"/>
                    </a:lnTo>
                    <a:cubicBezTo>
                      <a:pt x="1840" y="488"/>
                      <a:pt x="2034" y="956"/>
                      <a:pt x="2379" y="1301"/>
                    </a:cubicBezTo>
                    <a:lnTo>
                      <a:pt x="1078" y="2602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Freeform 55">
                <a:extLst>
                  <a:ext uri="{FF2B5EF4-FFF2-40B4-BE49-F238E27FC236}">
                    <a16:creationId xmlns:a16="http://schemas.microsoft.com/office/drawing/2014/main" id="{E028C88E-28FE-4921-9501-276A79272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1576" y="1741488"/>
                <a:ext cx="1544638" cy="1690688"/>
              </a:xfrm>
              <a:custGeom>
                <a:avLst/>
                <a:gdLst>
                  <a:gd name="T0" fmla="*/ 0 w 2379"/>
                  <a:gd name="T1" fmla="*/ 2603 h 2603"/>
                  <a:gd name="T2" fmla="*/ 1078 w 2379"/>
                  <a:gd name="T3" fmla="*/ 0 h 2603"/>
                  <a:gd name="T4" fmla="*/ 2379 w 2379"/>
                  <a:gd name="T5" fmla="*/ 1301 h 2603"/>
                  <a:gd name="T6" fmla="*/ 1840 w 2379"/>
                  <a:gd name="T7" fmla="*/ 2603 h 2603"/>
                  <a:gd name="T8" fmla="*/ 0 w 2379"/>
                  <a:gd name="T9" fmla="*/ 2603 h 2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9" h="2603">
                    <a:moveTo>
                      <a:pt x="0" y="2603"/>
                    </a:moveTo>
                    <a:cubicBezTo>
                      <a:pt x="0" y="1627"/>
                      <a:pt x="388" y="690"/>
                      <a:pt x="1078" y="0"/>
                    </a:cubicBezTo>
                    <a:lnTo>
                      <a:pt x="2379" y="1301"/>
                    </a:lnTo>
                    <a:cubicBezTo>
                      <a:pt x="2034" y="1646"/>
                      <a:pt x="1840" y="2115"/>
                      <a:pt x="1840" y="2603"/>
                    </a:cubicBezTo>
                    <a:lnTo>
                      <a:pt x="0" y="2603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B2F8108B-6FEA-4987-A681-F232E187E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1663" y="1041401"/>
                <a:ext cx="1687513" cy="1544638"/>
              </a:xfrm>
              <a:custGeom>
                <a:avLst/>
                <a:gdLst>
                  <a:gd name="T0" fmla="*/ 0 w 2602"/>
                  <a:gd name="T1" fmla="*/ 1078 h 2379"/>
                  <a:gd name="T2" fmla="*/ 2602 w 2602"/>
                  <a:gd name="T3" fmla="*/ 0 h 2379"/>
                  <a:gd name="T4" fmla="*/ 2602 w 2602"/>
                  <a:gd name="T5" fmla="*/ 1840 h 2379"/>
                  <a:gd name="T6" fmla="*/ 1301 w 2602"/>
                  <a:gd name="T7" fmla="*/ 2379 h 2379"/>
                  <a:gd name="T8" fmla="*/ 0 w 2602"/>
                  <a:gd name="T9" fmla="*/ 1078 h 2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2" h="2379">
                    <a:moveTo>
                      <a:pt x="0" y="1078"/>
                    </a:moveTo>
                    <a:cubicBezTo>
                      <a:pt x="690" y="388"/>
                      <a:pt x="1626" y="0"/>
                      <a:pt x="2602" y="0"/>
                    </a:cubicBezTo>
                    <a:lnTo>
                      <a:pt x="2602" y="1840"/>
                    </a:lnTo>
                    <a:cubicBezTo>
                      <a:pt x="2114" y="1840"/>
                      <a:pt x="1646" y="2034"/>
                      <a:pt x="1301" y="2379"/>
                    </a:cubicBezTo>
                    <a:lnTo>
                      <a:pt x="0" y="1078"/>
                    </a:lnTo>
                    <a:close/>
                  </a:path>
                </a:pathLst>
              </a:custGeom>
              <a:solidFill>
                <a:schemeClr val="accent1">
                  <a:alpha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52E06-930E-4388-8073-C4B510E6EC6C}"/>
                </a:ext>
              </a:extLst>
            </p:cNvPr>
            <p:cNvGrpSpPr/>
            <p:nvPr/>
          </p:nvGrpSpPr>
          <p:grpSpPr>
            <a:xfrm>
              <a:off x="4348311" y="1112991"/>
              <a:ext cx="3495379" cy="1749432"/>
              <a:chOff x="3711576" y="1041401"/>
              <a:chExt cx="4776788" cy="2390775"/>
            </a:xfrm>
          </p:grpSpPr>
          <p:sp>
            <p:nvSpPr>
              <p:cNvPr id="27" name="Freeform 43">
                <a:extLst>
                  <a:ext uri="{FF2B5EF4-FFF2-40B4-BE49-F238E27FC236}">
                    <a16:creationId xmlns:a16="http://schemas.microsoft.com/office/drawing/2014/main" id="{7B559E2C-089D-465B-9E7A-A9B9F7238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9176" y="1041401"/>
                <a:ext cx="1689100" cy="1544638"/>
              </a:xfrm>
              <a:custGeom>
                <a:avLst/>
                <a:gdLst>
                  <a:gd name="T0" fmla="*/ 0 w 2603"/>
                  <a:gd name="T1" fmla="*/ 0 h 2379"/>
                  <a:gd name="T2" fmla="*/ 2603 w 2603"/>
                  <a:gd name="T3" fmla="*/ 1078 h 2379"/>
                  <a:gd name="T4" fmla="*/ 1301 w 2603"/>
                  <a:gd name="T5" fmla="*/ 2379 h 2379"/>
                  <a:gd name="T6" fmla="*/ 0 w 2603"/>
                  <a:gd name="T7" fmla="*/ 1840 h 2379"/>
                  <a:gd name="T8" fmla="*/ 0 w 2603"/>
                  <a:gd name="T9" fmla="*/ 0 h 2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3" h="2379">
                    <a:moveTo>
                      <a:pt x="0" y="0"/>
                    </a:moveTo>
                    <a:cubicBezTo>
                      <a:pt x="976" y="0"/>
                      <a:pt x="1912" y="388"/>
                      <a:pt x="2603" y="1078"/>
                    </a:cubicBezTo>
                    <a:lnTo>
                      <a:pt x="1301" y="2379"/>
                    </a:lnTo>
                    <a:cubicBezTo>
                      <a:pt x="956" y="2034"/>
                      <a:pt x="488" y="1840"/>
                      <a:pt x="0" y="18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8" name="Freeform 45">
                <a:extLst>
                  <a:ext uri="{FF2B5EF4-FFF2-40B4-BE49-F238E27FC236}">
                    <a16:creationId xmlns:a16="http://schemas.microsoft.com/office/drawing/2014/main" id="{7CB465DA-1780-420A-AFD9-659128B80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3726" y="1741488"/>
                <a:ext cx="1544638" cy="1690688"/>
              </a:xfrm>
              <a:custGeom>
                <a:avLst/>
                <a:gdLst>
                  <a:gd name="T0" fmla="*/ 1302 w 2380"/>
                  <a:gd name="T1" fmla="*/ 0 h 2603"/>
                  <a:gd name="T2" fmla="*/ 2380 w 2380"/>
                  <a:gd name="T3" fmla="*/ 2603 h 2603"/>
                  <a:gd name="T4" fmla="*/ 539 w 2380"/>
                  <a:gd name="T5" fmla="*/ 2603 h 2603"/>
                  <a:gd name="T6" fmla="*/ 0 w 2380"/>
                  <a:gd name="T7" fmla="*/ 1301 h 2603"/>
                  <a:gd name="T8" fmla="*/ 1302 w 2380"/>
                  <a:gd name="T9" fmla="*/ 0 h 2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0" h="2603">
                    <a:moveTo>
                      <a:pt x="1302" y="0"/>
                    </a:moveTo>
                    <a:cubicBezTo>
                      <a:pt x="1992" y="690"/>
                      <a:pt x="2380" y="1627"/>
                      <a:pt x="2380" y="2603"/>
                    </a:cubicBezTo>
                    <a:lnTo>
                      <a:pt x="539" y="2603"/>
                    </a:lnTo>
                    <a:cubicBezTo>
                      <a:pt x="539" y="2115"/>
                      <a:pt x="346" y="1646"/>
                      <a:pt x="0" y="1301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Freeform 55">
                <a:extLst>
                  <a:ext uri="{FF2B5EF4-FFF2-40B4-BE49-F238E27FC236}">
                    <a16:creationId xmlns:a16="http://schemas.microsoft.com/office/drawing/2014/main" id="{69201BE4-CF75-471C-914B-2CC3D43D7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1576" y="1741488"/>
                <a:ext cx="1544638" cy="1690688"/>
              </a:xfrm>
              <a:custGeom>
                <a:avLst/>
                <a:gdLst>
                  <a:gd name="T0" fmla="*/ 0 w 2379"/>
                  <a:gd name="T1" fmla="*/ 2603 h 2603"/>
                  <a:gd name="T2" fmla="*/ 1078 w 2379"/>
                  <a:gd name="T3" fmla="*/ 0 h 2603"/>
                  <a:gd name="T4" fmla="*/ 2379 w 2379"/>
                  <a:gd name="T5" fmla="*/ 1301 h 2603"/>
                  <a:gd name="T6" fmla="*/ 1840 w 2379"/>
                  <a:gd name="T7" fmla="*/ 2603 h 2603"/>
                  <a:gd name="T8" fmla="*/ 0 w 2379"/>
                  <a:gd name="T9" fmla="*/ 2603 h 2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9" h="2603">
                    <a:moveTo>
                      <a:pt x="0" y="2603"/>
                    </a:moveTo>
                    <a:cubicBezTo>
                      <a:pt x="0" y="1627"/>
                      <a:pt x="388" y="690"/>
                      <a:pt x="1078" y="0"/>
                    </a:cubicBezTo>
                    <a:lnTo>
                      <a:pt x="2379" y="1301"/>
                    </a:lnTo>
                    <a:cubicBezTo>
                      <a:pt x="2034" y="1646"/>
                      <a:pt x="1840" y="2115"/>
                      <a:pt x="1840" y="2603"/>
                    </a:cubicBezTo>
                    <a:lnTo>
                      <a:pt x="0" y="2603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Freeform 57">
                <a:extLst>
                  <a:ext uri="{FF2B5EF4-FFF2-40B4-BE49-F238E27FC236}">
                    <a16:creationId xmlns:a16="http://schemas.microsoft.com/office/drawing/2014/main" id="{571CDD17-C8CA-40A6-A9A5-4340FC214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1663" y="1041401"/>
                <a:ext cx="1687513" cy="1544638"/>
              </a:xfrm>
              <a:custGeom>
                <a:avLst/>
                <a:gdLst>
                  <a:gd name="T0" fmla="*/ 0 w 2602"/>
                  <a:gd name="T1" fmla="*/ 1078 h 2379"/>
                  <a:gd name="T2" fmla="*/ 2602 w 2602"/>
                  <a:gd name="T3" fmla="*/ 0 h 2379"/>
                  <a:gd name="T4" fmla="*/ 2602 w 2602"/>
                  <a:gd name="T5" fmla="*/ 1840 h 2379"/>
                  <a:gd name="T6" fmla="*/ 1301 w 2602"/>
                  <a:gd name="T7" fmla="*/ 2379 h 2379"/>
                  <a:gd name="T8" fmla="*/ 0 w 2602"/>
                  <a:gd name="T9" fmla="*/ 1078 h 2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2" h="2379">
                    <a:moveTo>
                      <a:pt x="0" y="1078"/>
                    </a:moveTo>
                    <a:cubicBezTo>
                      <a:pt x="690" y="388"/>
                      <a:pt x="1626" y="0"/>
                      <a:pt x="2602" y="0"/>
                    </a:cubicBezTo>
                    <a:lnTo>
                      <a:pt x="2602" y="1840"/>
                    </a:lnTo>
                    <a:cubicBezTo>
                      <a:pt x="2114" y="1840"/>
                      <a:pt x="1646" y="2034"/>
                      <a:pt x="1301" y="2379"/>
                    </a:cubicBezTo>
                    <a:lnTo>
                      <a:pt x="0" y="1078"/>
                    </a:lnTo>
                    <a:close/>
                  </a:path>
                </a:pathLst>
              </a:custGeom>
              <a:solidFill>
                <a:schemeClr val="accent2"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AD0261-C565-4107-B069-4AF360C57709}"/>
                </a:ext>
              </a:extLst>
            </p:cNvPr>
            <p:cNvGrpSpPr/>
            <p:nvPr/>
          </p:nvGrpSpPr>
          <p:grpSpPr>
            <a:xfrm>
              <a:off x="6968544" y="1113571"/>
              <a:ext cx="3495379" cy="3497703"/>
              <a:chOff x="3711576" y="1041401"/>
              <a:chExt cx="4776788" cy="4779963"/>
            </a:xfrm>
          </p:grpSpPr>
          <p:sp>
            <p:nvSpPr>
              <p:cNvPr id="21" name="Freeform 43">
                <a:extLst>
                  <a:ext uri="{FF2B5EF4-FFF2-40B4-BE49-F238E27FC236}">
                    <a16:creationId xmlns:a16="http://schemas.microsoft.com/office/drawing/2014/main" id="{B2508F7C-5C5B-4FED-84B5-5C0EF1602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9176" y="1041401"/>
                <a:ext cx="1689100" cy="1544638"/>
              </a:xfrm>
              <a:custGeom>
                <a:avLst/>
                <a:gdLst>
                  <a:gd name="T0" fmla="*/ 0 w 2603"/>
                  <a:gd name="T1" fmla="*/ 0 h 2379"/>
                  <a:gd name="T2" fmla="*/ 2603 w 2603"/>
                  <a:gd name="T3" fmla="*/ 1078 h 2379"/>
                  <a:gd name="T4" fmla="*/ 1301 w 2603"/>
                  <a:gd name="T5" fmla="*/ 2379 h 2379"/>
                  <a:gd name="T6" fmla="*/ 0 w 2603"/>
                  <a:gd name="T7" fmla="*/ 1840 h 2379"/>
                  <a:gd name="T8" fmla="*/ 0 w 2603"/>
                  <a:gd name="T9" fmla="*/ 0 h 2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3" h="2379">
                    <a:moveTo>
                      <a:pt x="0" y="0"/>
                    </a:moveTo>
                    <a:cubicBezTo>
                      <a:pt x="976" y="0"/>
                      <a:pt x="1912" y="388"/>
                      <a:pt x="2603" y="1078"/>
                    </a:cubicBezTo>
                    <a:lnTo>
                      <a:pt x="1301" y="2379"/>
                    </a:lnTo>
                    <a:cubicBezTo>
                      <a:pt x="956" y="2034"/>
                      <a:pt x="488" y="1840"/>
                      <a:pt x="0" y="18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Freeform 45">
                <a:extLst>
                  <a:ext uri="{FF2B5EF4-FFF2-40B4-BE49-F238E27FC236}">
                    <a16:creationId xmlns:a16="http://schemas.microsoft.com/office/drawing/2014/main" id="{829EB760-29BA-48E8-9769-7B80BA2C9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3726" y="1741488"/>
                <a:ext cx="1544638" cy="1690688"/>
              </a:xfrm>
              <a:custGeom>
                <a:avLst/>
                <a:gdLst>
                  <a:gd name="T0" fmla="*/ 1302 w 2380"/>
                  <a:gd name="T1" fmla="*/ 0 h 2603"/>
                  <a:gd name="T2" fmla="*/ 2380 w 2380"/>
                  <a:gd name="T3" fmla="*/ 2603 h 2603"/>
                  <a:gd name="T4" fmla="*/ 539 w 2380"/>
                  <a:gd name="T5" fmla="*/ 2603 h 2603"/>
                  <a:gd name="T6" fmla="*/ 0 w 2380"/>
                  <a:gd name="T7" fmla="*/ 1301 h 2603"/>
                  <a:gd name="T8" fmla="*/ 1302 w 2380"/>
                  <a:gd name="T9" fmla="*/ 0 h 2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0" h="2603">
                    <a:moveTo>
                      <a:pt x="1302" y="0"/>
                    </a:moveTo>
                    <a:cubicBezTo>
                      <a:pt x="1992" y="690"/>
                      <a:pt x="2380" y="1627"/>
                      <a:pt x="2380" y="2603"/>
                    </a:cubicBezTo>
                    <a:lnTo>
                      <a:pt x="539" y="2603"/>
                    </a:lnTo>
                    <a:cubicBezTo>
                      <a:pt x="539" y="2115"/>
                      <a:pt x="346" y="1646"/>
                      <a:pt x="0" y="1301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Freeform 47">
                <a:extLst>
                  <a:ext uri="{FF2B5EF4-FFF2-40B4-BE49-F238E27FC236}">
                    <a16:creationId xmlns:a16="http://schemas.microsoft.com/office/drawing/2014/main" id="{3EAED8D9-158A-4092-B5DA-50FCCBE67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3726" y="3432176"/>
                <a:ext cx="1544638" cy="1689100"/>
              </a:xfrm>
              <a:custGeom>
                <a:avLst/>
                <a:gdLst>
                  <a:gd name="T0" fmla="*/ 2380 w 2380"/>
                  <a:gd name="T1" fmla="*/ 0 h 2602"/>
                  <a:gd name="T2" fmla="*/ 1302 w 2380"/>
                  <a:gd name="T3" fmla="*/ 2602 h 2602"/>
                  <a:gd name="T4" fmla="*/ 0 w 2380"/>
                  <a:gd name="T5" fmla="*/ 1301 h 2602"/>
                  <a:gd name="T6" fmla="*/ 539 w 2380"/>
                  <a:gd name="T7" fmla="*/ 0 h 2602"/>
                  <a:gd name="T8" fmla="*/ 2380 w 2380"/>
                  <a:gd name="T9" fmla="*/ 0 h 2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0" h="2602">
                    <a:moveTo>
                      <a:pt x="2380" y="0"/>
                    </a:moveTo>
                    <a:cubicBezTo>
                      <a:pt x="2380" y="976"/>
                      <a:pt x="1992" y="1912"/>
                      <a:pt x="1302" y="2602"/>
                    </a:cubicBezTo>
                    <a:lnTo>
                      <a:pt x="0" y="1301"/>
                    </a:lnTo>
                    <a:cubicBezTo>
                      <a:pt x="346" y="956"/>
                      <a:pt x="539" y="488"/>
                      <a:pt x="539" y="0"/>
                    </a:cubicBezTo>
                    <a:lnTo>
                      <a:pt x="2380" y="0"/>
                    </a:lnTo>
                    <a:close/>
                  </a:path>
                </a:pathLst>
              </a:custGeom>
              <a:solidFill>
                <a:schemeClr val="accent4"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Freeform 49">
                <a:extLst>
                  <a:ext uri="{FF2B5EF4-FFF2-40B4-BE49-F238E27FC236}">
                    <a16:creationId xmlns:a16="http://schemas.microsoft.com/office/drawing/2014/main" id="{38BE4994-C111-4F6F-91B4-C933005A0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9176" y="4276726"/>
                <a:ext cx="1689100" cy="1544638"/>
              </a:xfrm>
              <a:custGeom>
                <a:avLst/>
                <a:gdLst>
                  <a:gd name="T0" fmla="*/ 2603 w 2603"/>
                  <a:gd name="T1" fmla="*/ 1301 h 2379"/>
                  <a:gd name="T2" fmla="*/ 0 w 2603"/>
                  <a:gd name="T3" fmla="*/ 2379 h 2379"/>
                  <a:gd name="T4" fmla="*/ 0 w 2603"/>
                  <a:gd name="T5" fmla="*/ 539 h 2379"/>
                  <a:gd name="T6" fmla="*/ 1301 w 2603"/>
                  <a:gd name="T7" fmla="*/ 0 h 2379"/>
                  <a:gd name="T8" fmla="*/ 2603 w 2603"/>
                  <a:gd name="T9" fmla="*/ 1301 h 2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3" h="2379">
                    <a:moveTo>
                      <a:pt x="2603" y="1301"/>
                    </a:moveTo>
                    <a:cubicBezTo>
                      <a:pt x="1912" y="1991"/>
                      <a:pt x="976" y="2379"/>
                      <a:pt x="0" y="2379"/>
                    </a:cubicBezTo>
                    <a:lnTo>
                      <a:pt x="0" y="539"/>
                    </a:lnTo>
                    <a:cubicBezTo>
                      <a:pt x="488" y="539"/>
                      <a:pt x="956" y="345"/>
                      <a:pt x="1301" y="0"/>
                    </a:cubicBezTo>
                    <a:lnTo>
                      <a:pt x="2603" y="1301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5EFE4D17-2065-4CB9-B191-DA90BD054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1663" y="4276726"/>
                <a:ext cx="1687513" cy="1544638"/>
              </a:xfrm>
              <a:custGeom>
                <a:avLst/>
                <a:gdLst>
                  <a:gd name="T0" fmla="*/ 2602 w 2602"/>
                  <a:gd name="T1" fmla="*/ 2379 h 2379"/>
                  <a:gd name="T2" fmla="*/ 0 w 2602"/>
                  <a:gd name="T3" fmla="*/ 1301 h 2379"/>
                  <a:gd name="T4" fmla="*/ 1301 w 2602"/>
                  <a:gd name="T5" fmla="*/ 0 h 2379"/>
                  <a:gd name="T6" fmla="*/ 2602 w 2602"/>
                  <a:gd name="T7" fmla="*/ 539 h 2379"/>
                  <a:gd name="T8" fmla="*/ 2602 w 2602"/>
                  <a:gd name="T9" fmla="*/ 2379 h 2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2" h="2379">
                    <a:moveTo>
                      <a:pt x="2602" y="2379"/>
                    </a:moveTo>
                    <a:cubicBezTo>
                      <a:pt x="1626" y="2379"/>
                      <a:pt x="690" y="1991"/>
                      <a:pt x="0" y="1301"/>
                    </a:cubicBezTo>
                    <a:lnTo>
                      <a:pt x="1301" y="0"/>
                    </a:lnTo>
                    <a:cubicBezTo>
                      <a:pt x="1646" y="345"/>
                      <a:pt x="2114" y="539"/>
                      <a:pt x="2602" y="539"/>
                    </a:cubicBezTo>
                    <a:lnTo>
                      <a:pt x="2602" y="2379"/>
                    </a:lnTo>
                    <a:close/>
                  </a:path>
                </a:pathLst>
              </a:custGeom>
              <a:solidFill>
                <a:schemeClr val="accent4">
                  <a:alpha val="2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Freeform 53">
                <a:extLst>
                  <a:ext uri="{FF2B5EF4-FFF2-40B4-BE49-F238E27FC236}">
                    <a16:creationId xmlns:a16="http://schemas.microsoft.com/office/drawing/2014/main" id="{BAA8A9CB-5BD2-4053-BE65-529F841D0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1576" y="3432176"/>
                <a:ext cx="1544638" cy="1689100"/>
              </a:xfrm>
              <a:custGeom>
                <a:avLst/>
                <a:gdLst>
                  <a:gd name="T0" fmla="*/ 1078 w 2379"/>
                  <a:gd name="T1" fmla="*/ 2602 h 2602"/>
                  <a:gd name="T2" fmla="*/ 0 w 2379"/>
                  <a:gd name="T3" fmla="*/ 0 h 2602"/>
                  <a:gd name="T4" fmla="*/ 1840 w 2379"/>
                  <a:gd name="T5" fmla="*/ 0 h 2602"/>
                  <a:gd name="T6" fmla="*/ 2379 w 2379"/>
                  <a:gd name="T7" fmla="*/ 1301 h 2602"/>
                  <a:gd name="T8" fmla="*/ 1078 w 2379"/>
                  <a:gd name="T9" fmla="*/ 2602 h 2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9" h="2602">
                    <a:moveTo>
                      <a:pt x="1078" y="2602"/>
                    </a:moveTo>
                    <a:cubicBezTo>
                      <a:pt x="388" y="1912"/>
                      <a:pt x="0" y="976"/>
                      <a:pt x="0" y="0"/>
                    </a:cubicBezTo>
                    <a:lnTo>
                      <a:pt x="1840" y="0"/>
                    </a:lnTo>
                    <a:cubicBezTo>
                      <a:pt x="1840" y="488"/>
                      <a:pt x="2034" y="956"/>
                      <a:pt x="2379" y="1301"/>
                    </a:cubicBezTo>
                    <a:lnTo>
                      <a:pt x="1078" y="2602"/>
                    </a:lnTo>
                    <a:close/>
                  </a:path>
                </a:pathLst>
              </a:custGeom>
              <a:solidFill>
                <a:schemeClr val="accent4">
                  <a:alpha val="1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73031C-74F7-4506-8BD9-C4309B766CBD}"/>
                </a:ext>
              </a:extLst>
            </p:cNvPr>
            <p:cNvSpPr/>
            <p:nvPr/>
          </p:nvSpPr>
          <p:spPr>
            <a:xfrm>
              <a:off x="2709900" y="2094911"/>
              <a:ext cx="1532701" cy="1532701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C9D62F-DAE9-4184-9533-0473E216FB99}"/>
                </a:ext>
              </a:extLst>
            </p:cNvPr>
            <p:cNvSpPr/>
            <p:nvPr/>
          </p:nvSpPr>
          <p:spPr>
            <a:xfrm>
              <a:off x="5329068" y="2094911"/>
              <a:ext cx="1532701" cy="1532701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2A0C1D-41F9-47C1-98AE-E934002CFEEE}"/>
                </a:ext>
              </a:extLst>
            </p:cNvPr>
            <p:cNvSpPr/>
            <p:nvPr/>
          </p:nvSpPr>
          <p:spPr>
            <a:xfrm>
              <a:off x="7951529" y="2094911"/>
              <a:ext cx="1532701" cy="1532701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DFEF6AF-C0D0-6140-B73F-E91DEE3C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Trends and Opportunity </a:t>
            </a:r>
            <a:endParaRPr lang="ro-RO" dirty="0"/>
          </a:p>
        </p:txBody>
      </p:sp>
      <p:pic>
        <p:nvPicPr>
          <p:cNvPr id="51" name="Google Shape;129;p13">
            <a:extLst>
              <a:ext uri="{FF2B5EF4-FFF2-40B4-BE49-F238E27FC236}">
                <a16:creationId xmlns:a16="http://schemas.microsoft.com/office/drawing/2014/main" id="{12AEC314-0EA8-0443-B8C6-920E6A0F4DE6}"/>
              </a:ext>
            </a:extLst>
          </p:cNvPr>
          <p:cNvPicPr preferRelativeResize="0"/>
          <p:nvPr/>
        </p:nvPicPr>
        <p:blipFill rotWithShape="1">
          <a:blip r:embed="rId9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  <p:pic>
        <p:nvPicPr>
          <p:cNvPr id="6" name="Graphic 5" descr="Earth globe: Africa and Europe">
            <a:extLst>
              <a:ext uri="{FF2B5EF4-FFF2-40B4-BE49-F238E27FC236}">
                <a16:creationId xmlns:a16="http://schemas.microsoft.com/office/drawing/2014/main" id="{56A6300E-077A-BB46-A67B-9FA2252B66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4961" y="3030171"/>
            <a:ext cx="875175" cy="878256"/>
          </a:xfrm>
          <a:prstGeom prst="rect">
            <a:avLst/>
          </a:prstGeom>
        </p:spPr>
      </p:pic>
      <p:pic>
        <p:nvPicPr>
          <p:cNvPr id="10" name="Graphic 9" descr="Cloud Computing">
            <a:extLst>
              <a:ext uri="{FF2B5EF4-FFF2-40B4-BE49-F238E27FC236}">
                <a16:creationId xmlns:a16="http://schemas.microsoft.com/office/drawing/2014/main" id="{452491BB-4A0E-424D-AAB4-8DB4B33D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53452" y="2927835"/>
            <a:ext cx="914400" cy="914400"/>
          </a:xfrm>
          <a:prstGeom prst="rect">
            <a:avLst/>
          </a:prstGeom>
        </p:spPr>
      </p:pic>
      <p:pic>
        <p:nvPicPr>
          <p:cNvPr id="19" name="Graphic 18" descr="Internet">
            <a:extLst>
              <a:ext uri="{FF2B5EF4-FFF2-40B4-BE49-F238E27FC236}">
                <a16:creationId xmlns:a16="http://schemas.microsoft.com/office/drawing/2014/main" id="{180823CA-2A93-6247-9FAD-70376E50AE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00977" y="3059599"/>
            <a:ext cx="914400" cy="9144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5DC6AD-C0B0-4C4D-8822-581813ACF8DE}"/>
              </a:ext>
            </a:extLst>
          </p:cNvPr>
          <p:cNvCxnSpPr>
            <a:cxnSpLocks/>
          </p:cNvCxnSpPr>
          <p:nvPr/>
        </p:nvCxnSpPr>
        <p:spPr>
          <a:xfrm>
            <a:off x="707291" y="1522525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76E08-9A49-1347-9907-4B4F105D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467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3E90-B9A8-EC4C-8F91-EEEFA401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008" y="629266"/>
            <a:ext cx="6903720" cy="1676603"/>
          </a:xfrm>
        </p:spPr>
        <p:txBody>
          <a:bodyPr>
            <a:normAutofit/>
          </a:bodyPr>
          <a:lstStyle/>
          <a:p>
            <a:r>
              <a:rPr lang="en" dirty="0"/>
              <a:t>Competitive Analysis</a:t>
            </a:r>
            <a:endParaRPr lang="ro-R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DA1F7-243F-4238-B2E5-D9BC0A53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A7FC5E3B-10AB-47E5-A8FC-14E8B42CE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131819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150;p16">
            <a:extLst>
              <a:ext uri="{FF2B5EF4-FFF2-40B4-BE49-F238E27FC236}">
                <a16:creationId xmlns:a16="http://schemas.microsoft.com/office/drawing/2014/main" id="{4DECE350-F972-9F4C-B808-904C983A9F05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4673" y="1283398"/>
            <a:ext cx="2518316" cy="674652"/>
          </a:xfrm>
          <a:prstGeom prst="rect">
            <a:avLst/>
          </a:prstGeom>
          <a:noFill/>
          <a:effectLst/>
        </p:spPr>
      </p:pic>
      <p:pic>
        <p:nvPicPr>
          <p:cNvPr id="4" name="Google Shape;151;p16">
            <a:extLst>
              <a:ext uri="{FF2B5EF4-FFF2-40B4-BE49-F238E27FC236}">
                <a16:creationId xmlns:a16="http://schemas.microsoft.com/office/drawing/2014/main" id="{47CBF6AD-919D-CD48-B978-70B9BC47815D}"/>
              </a:ext>
            </a:extLst>
          </p:cNvPr>
          <p:cNvPicPr preferRelativeResize="0"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672" y="3016332"/>
            <a:ext cx="2518317" cy="571847"/>
          </a:xfrm>
          <a:prstGeom prst="rect">
            <a:avLst/>
          </a:prstGeom>
          <a:noFill/>
        </p:spPr>
      </p:pic>
      <p:pic>
        <p:nvPicPr>
          <p:cNvPr id="5" name="Google Shape;152;p16">
            <a:extLst>
              <a:ext uri="{FF2B5EF4-FFF2-40B4-BE49-F238E27FC236}">
                <a16:creationId xmlns:a16="http://schemas.microsoft.com/office/drawing/2014/main" id="{66D171AD-A911-0C4F-BF49-46626293617C}"/>
              </a:ext>
            </a:extLst>
          </p:cNvPr>
          <p:cNvPicPr preferRelativeResize="0"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4672" y="4913568"/>
            <a:ext cx="2518317" cy="38581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C8D9-7825-8047-B103-DC9C1D68D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7" y="2438400"/>
            <a:ext cx="6903721" cy="3785419"/>
          </a:xfrm>
        </p:spPr>
        <p:txBody>
          <a:bodyPr>
            <a:norm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" sz="2000" dirty="0"/>
              <a:t>How do companies and universities verify potential candidates:</a:t>
            </a:r>
          </a:p>
          <a:p>
            <a:pPr>
              <a:spcBef>
                <a:spcPts val="1600"/>
              </a:spcBef>
            </a:pPr>
            <a:r>
              <a:rPr lang="en" sz="2000" dirty="0"/>
              <a:t>Use LinkedIn</a:t>
            </a:r>
          </a:p>
          <a:p>
            <a:pPr>
              <a:spcBef>
                <a:spcPts val="1600"/>
              </a:spcBef>
            </a:pPr>
            <a:r>
              <a:rPr lang="en" sz="2000" dirty="0"/>
              <a:t>In-house Verification</a:t>
            </a:r>
          </a:p>
          <a:p>
            <a:pPr>
              <a:spcBef>
                <a:spcPts val="1600"/>
              </a:spcBef>
            </a:pPr>
            <a:r>
              <a:rPr lang="en" sz="2000" dirty="0"/>
              <a:t>3rd Party Verification </a:t>
            </a:r>
          </a:p>
          <a:p>
            <a:pPr>
              <a:spcBef>
                <a:spcPts val="1600"/>
              </a:spcBef>
            </a:pPr>
            <a:r>
              <a:rPr lang="en" sz="2000" dirty="0"/>
              <a:t>Background Checks</a:t>
            </a:r>
          </a:p>
          <a:p>
            <a:pPr>
              <a:spcBef>
                <a:spcPts val="1600"/>
              </a:spcBef>
            </a:pPr>
            <a:r>
              <a:rPr lang="en" sz="2000" dirty="0"/>
              <a:t>D</a:t>
            </a:r>
            <a:r>
              <a:rPr lang="ro-RO" sz="2000" dirty="0"/>
              <a:t>o</a:t>
            </a:r>
            <a:r>
              <a:rPr lang="en" sz="2000" dirty="0" err="1"/>
              <a:t>n’t</a:t>
            </a:r>
            <a:r>
              <a:rPr lang="en" sz="2000" dirty="0"/>
              <a:t> Care </a:t>
            </a:r>
          </a:p>
          <a:p>
            <a:endParaRPr lang="ro-RO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43D72C-9F5A-4744-BCD7-86641C8E6D89}"/>
              </a:ext>
            </a:extLst>
          </p:cNvPr>
          <p:cNvCxnSpPr>
            <a:cxnSpLocks/>
          </p:cNvCxnSpPr>
          <p:nvPr/>
        </p:nvCxnSpPr>
        <p:spPr>
          <a:xfrm>
            <a:off x="4374078" y="1958050"/>
            <a:ext cx="7636061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129;p13">
            <a:extLst>
              <a:ext uri="{FF2B5EF4-FFF2-40B4-BE49-F238E27FC236}">
                <a16:creationId xmlns:a16="http://schemas.microsoft.com/office/drawing/2014/main" id="{74679922-1466-5C42-A3AE-3F8992D38363}"/>
              </a:ext>
            </a:extLst>
          </p:cNvPr>
          <p:cNvPicPr preferRelativeResize="0"/>
          <p:nvPr/>
        </p:nvPicPr>
        <p:blipFill rotWithShape="1">
          <a:blip r:embed="rId6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FE97AA-7A6F-9445-886D-6D31495131BF}"/>
              </a:ext>
            </a:extLst>
          </p:cNvPr>
          <p:cNvSpPr txBox="1">
            <a:spLocks/>
          </p:cNvSpPr>
          <p:nvPr/>
        </p:nvSpPr>
        <p:spPr>
          <a:xfrm>
            <a:off x="1212524" y="2027287"/>
            <a:ext cx="1751393" cy="57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1600" i="1" dirty="0"/>
              <a:t>Central Server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9C6501-10C1-5B42-B0D3-BD313C53ABD9}"/>
              </a:ext>
            </a:extLst>
          </p:cNvPr>
          <p:cNvSpPr txBox="1">
            <a:spLocks/>
          </p:cNvSpPr>
          <p:nvPr/>
        </p:nvSpPr>
        <p:spPr>
          <a:xfrm>
            <a:off x="1210675" y="3774776"/>
            <a:ext cx="2112313" cy="729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1600" i="1" dirty="0"/>
              <a:t>Industry Agnostic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D3A7BD-3885-9742-9FBB-1FFE029E542C}"/>
              </a:ext>
            </a:extLst>
          </p:cNvPr>
          <p:cNvSpPr txBox="1">
            <a:spLocks/>
          </p:cNvSpPr>
          <p:nvPr/>
        </p:nvSpPr>
        <p:spPr>
          <a:xfrm>
            <a:off x="1212523" y="5419249"/>
            <a:ext cx="1751393" cy="729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1600" i="1" dirty="0"/>
              <a:t>PDF </a:t>
            </a:r>
            <a:r>
              <a:rPr lang="ro-RO" sz="1600" i="1" dirty="0" err="1"/>
              <a:t>System</a:t>
            </a:r>
            <a:endParaRPr lang="ro-RO" sz="1600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99323-EDBC-EC48-A3E7-738F458C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236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08A3-13E9-964C-A261-25F0E891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/>
              <a:t>Value Proposition</a:t>
            </a:r>
            <a:endParaRPr lang="ro-RO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A50EFF-ED1C-D94B-A57E-9C1BA2997898}"/>
              </a:ext>
            </a:extLst>
          </p:cNvPr>
          <p:cNvCxnSpPr>
            <a:cxnSpLocks/>
          </p:cNvCxnSpPr>
          <p:nvPr/>
        </p:nvCxnSpPr>
        <p:spPr>
          <a:xfrm>
            <a:off x="905874" y="1456338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oogle Shape;129;p13">
            <a:extLst>
              <a:ext uri="{FF2B5EF4-FFF2-40B4-BE49-F238E27FC236}">
                <a16:creationId xmlns:a16="http://schemas.microsoft.com/office/drawing/2014/main" id="{90DE385F-D8F4-A04A-98C6-E5749616B67D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9F53-1954-A74B-9741-5B66BBCA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27" y="1833669"/>
            <a:ext cx="1158284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            Fast, easy, and secure multi-sided platform for degree verification.</a:t>
            </a:r>
          </a:p>
          <a:p>
            <a:pPr marL="425450" lvl="0" indent="-285750">
              <a:spcBef>
                <a:spcPts val="1600"/>
              </a:spcBef>
              <a:buSzPts val="1400"/>
              <a:buFont typeface="Wingdings" pitchFamily="2" charset="2"/>
              <a:buChar char="ü"/>
            </a:pPr>
            <a:endParaRPr lang="en" dirty="0"/>
          </a:p>
          <a:p>
            <a:pPr marL="425450" lvl="0" indent="-285750">
              <a:spcBef>
                <a:spcPts val="1600"/>
              </a:spcBef>
              <a:buSzPts val="1400"/>
              <a:buFont typeface="Wingdings" pitchFamily="2" charset="2"/>
              <a:buChar char="ü"/>
            </a:pPr>
            <a:endParaRPr lang="en" dirty="0"/>
          </a:p>
          <a:p>
            <a:pPr marL="425450" lvl="0" indent="-285750">
              <a:spcBef>
                <a:spcPts val="1600"/>
              </a:spcBef>
              <a:buSzPts val="1400"/>
              <a:buFont typeface="Wingdings" pitchFamily="2" charset="2"/>
              <a:buChar char="ü"/>
            </a:pPr>
            <a:endParaRPr lang="en" dirty="0"/>
          </a:p>
          <a:p>
            <a:pPr marL="139700" lvl="0" indent="0">
              <a:spcBef>
                <a:spcPts val="1600"/>
              </a:spcBef>
              <a:buSzPts val="1400"/>
              <a:buNone/>
            </a:pPr>
            <a:endParaRPr lang="en" sz="2600" dirty="0"/>
          </a:p>
          <a:p>
            <a:pPr marL="139700" lvl="0" indent="0">
              <a:spcBef>
                <a:spcPts val="1600"/>
              </a:spcBef>
              <a:buSzPts val="1400"/>
              <a:buNone/>
            </a:pPr>
            <a:r>
              <a:rPr lang="en" sz="2600" dirty="0"/>
              <a:t> Blockchain          Indefinite Storage          Consolidation of Degrees          Streamlined</a:t>
            </a:r>
          </a:p>
          <a:p>
            <a:endParaRPr lang="en-US" sz="2600" dirty="0"/>
          </a:p>
          <a:p>
            <a:endParaRPr lang="ro-RO" dirty="0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C2C5E19D-52E1-DC4E-9133-4397FEBAE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298" y="3336334"/>
            <a:ext cx="1149178" cy="1149178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23367F84-9AC2-1D49-8329-05B765005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5155" y="3215573"/>
            <a:ext cx="1364265" cy="1364265"/>
          </a:xfrm>
          <a:prstGeom prst="rect">
            <a:avLst/>
          </a:prstGeom>
        </p:spPr>
      </p:pic>
      <p:pic>
        <p:nvPicPr>
          <p:cNvPr id="13" name="Graphic 12" descr="Puzzle pieces">
            <a:extLst>
              <a:ext uri="{FF2B5EF4-FFF2-40B4-BE49-F238E27FC236}">
                <a16:creationId xmlns:a16="http://schemas.microsoft.com/office/drawing/2014/main" id="{3CE70A02-FCB4-6649-88DA-131B3A6B7D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3896" y="3178502"/>
            <a:ext cx="1364265" cy="1364265"/>
          </a:xfrm>
          <a:prstGeom prst="rect">
            <a:avLst/>
          </a:prstGeom>
        </p:spPr>
      </p:pic>
      <p:pic>
        <p:nvPicPr>
          <p:cNvPr id="15" name="Graphic 14" descr="Rocket">
            <a:extLst>
              <a:ext uri="{FF2B5EF4-FFF2-40B4-BE49-F238E27FC236}">
                <a16:creationId xmlns:a16="http://schemas.microsoft.com/office/drawing/2014/main" id="{5D063225-B47E-0545-BA3D-6F0E9F8C5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39167" y="3252644"/>
            <a:ext cx="1364265" cy="13642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4C9EF-FB42-B049-804C-1E1F12D7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042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2658-0F82-8347-89B6-DF84A11D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Underlying Magic</a:t>
            </a:r>
            <a:endParaRPr lang="ro-RO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503E32-275D-CF41-896A-247A800C2D0C}"/>
              </a:ext>
            </a:extLst>
          </p:cNvPr>
          <p:cNvGrpSpPr/>
          <p:nvPr/>
        </p:nvGrpSpPr>
        <p:grpSpPr>
          <a:xfrm>
            <a:off x="542306" y="1514900"/>
            <a:ext cx="10811494" cy="5044901"/>
            <a:chOff x="362890" y="292925"/>
            <a:chExt cx="7959268" cy="4550100"/>
          </a:xfrm>
        </p:grpSpPr>
        <p:sp>
          <p:nvSpPr>
            <p:cNvPr id="28" name="Google Shape;164;p18">
              <a:extLst>
                <a:ext uri="{FF2B5EF4-FFF2-40B4-BE49-F238E27FC236}">
                  <a16:creationId xmlns:a16="http://schemas.microsoft.com/office/drawing/2014/main" id="{BA032DFD-9F5B-AF4D-BE88-24E91438F3A2}"/>
                </a:ext>
              </a:extLst>
            </p:cNvPr>
            <p:cNvSpPr/>
            <p:nvPr/>
          </p:nvSpPr>
          <p:spPr>
            <a:xfrm rot="10800000">
              <a:off x="3102550" y="292925"/>
              <a:ext cx="4984800" cy="1538700"/>
            </a:xfrm>
            <a:prstGeom prst="curvedUpArrow">
              <a:avLst>
                <a:gd name="adj1" fmla="val 19471"/>
                <a:gd name="adj2" fmla="val 55179"/>
                <a:gd name="adj3" fmla="val 27710"/>
              </a:avLst>
            </a:prstGeom>
            <a:gradFill flip="none" rotWithShape="1">
              <a:gsLst>
                <a:gs pos="0">
                  <a:schemeClr val="bg1"/>
                </a:gs>
                <a:gs pos="6000">
                  <a:srgbClr val="92D050"/>
                </a:gs>
                <a:gs pos="30016">
                  <a:schemeClr val="accent1">
                    <a:lumMod val="60000"/>
                    <a:lumOff val="40000"/>
                  </a:schemeClr>
                </a:gs>
                <a:gs pos="82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" name="Google Shape;165;p18">
              <a:extLst>
                <a:ext uri="{FF2B5EF4-FFF2-40B4-BE49-F238E27FC236}">
                  <a16:creationId xmlns:a16="http://schemas.microsoft.com/office/drawing/2014/main" id="{CAD5DA61-AA7D-9B41-96B7-743091EB7063}"/>
                </a:ext>
              </a:extLst>
            </p:cNvPr>
            <p:cNvSpPr/>
            <p:nvPr/>
          </p:nvSpPr>
          <p:spPr>
            <a:xfrm rot="10800000">
              <a:off x="3067650" y="3301025"/>
              <a:ext cx="4938300" cy="1542000"/>
            </a:xfrm>
            <a:prstGeom prst="curvedDownArrow">
              <a:avLst>
                <a:gd name="adj1" fmla="val 20411"/>
                <a:gd name="adj2" fmla="val 57821"/>
                <a:gd name="adj3" fmla="val 34611"/>
              </a:avLst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6000">
                  <a:srgbClr val="92D050"/>
                </a:gs>
                <a:gs pos="30016">
                  <a:schemeClr val="accent1">
                    <a:lumMod val="40000"/>
                    <a:lumOff val="60000"/>
                  </a:schemeClr>
                </a:gs>
                <a:gs pos="82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6;p18">
              <a:extLst>
                <a:ext uri="{FF2B5EF4-FFF2-40B4-BE49-F238E27FC236}">
                  <a16:creationId xmlns:a16="http://schemas.microsoft.com/office/drawing/2014/main" id="{C82CFD1D-A08B-E24E-BC3C-D0928730E57B}"/>
                </a:ext>
              </a:extLst>
            </p:cNvPr>
            <p:cNvSpPr/>
            <p:nvPr/>
          </p:nvSpPr>
          <p:spPr>
            <a:xfrm>
              <a:off x="1752600" y="2438400"/>
              <a:ext cx="1030200" cy="266700"/>
            </a:xfrm>
            <a:prstGeom prst="rightArrow">
              <a:avLst>
                <a:gd name="adj1" fmla="val 22664"/>
                <a:gd name="adj2" fmla="val 63726"/>
              </a:avLst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6000">
                  <a:srgbClr val="92D050"/>
                </a:gs>
                <a:gs pos="29000">
                  <a:schemeClr val="accent1">
                    <a:lumMod val="40000"/>
                    <a:lumOff val="60000"/>
                  </a:schemeClr>
                </a:gs>
                <a:gs pos="82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;p18">
              <a:extLst>
                <a:ext uri="{FF2B5EF4-FFF2-40B4-BE49-F238E27FC236}">
                  <a16:creationId xmlns:a16="http://schemas.microsoft.com/office/drawing/2014/main" id="{D96FAB90-FDF5-054D-80CB-A58548D93D89}"/>
                </a:ext>
              </a:extLst>
            </p:cNvPr>
            <p:cNvSpPr/>
            <p:nvPr/>
          </p:nvSpPr>
          <p:spPr>
            <a:xfrm>
              <a:off x="2866307" y="1879794"/>
              <a:ext cx="1306200" cy="13062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26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9;p18">
              <a:extLst>
                <a:ext uri="{FF2B5EF4-FFF2-40B4-BE49-F238E27FC236}">
                  <a16:creationId xmlns:a16="http://schemas.microsoft.com/office/drawing/2014/main" id="{868AFD47-74DC-4E45-BB6F-0061E283DB04}"/>
                </a:ext>
              </a:extLst>
            </p:cNvPr>
            <p:cNvSpPr/>
            <p:nvPr/>
          </p:nvSpPr>
          <p:spPr>
            <a:xfrm>
              <a:off x="362890" y="1884919"/>
              <a:ext cx="1306200" cy="13062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0;p18">
              <a:extLst>
                <a:ext uri="{FF2B5EF4-FFF2-40B4-BE49-F238E27FC236}">
                  <a16:creationId xmlns:a16="http://schemas.microsoft.com/office/drawing/2014/main" id="{6CEAF1AC-4439-BC46-8923-A8492DABB3DA}"/>
                </a:ext>
              </a:extLst>
            </p:cNvPr>
            <p:cNvSpPr/>
            <p:nvPr/>
          </p:nvSpPr>
          <p:spPr>
            <a:xfrm>
              <a:off x="4861945" y="1913229"/>
              <a:ext cx="1306200" cy="13062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1;p18">
              <a:extLst>
                <a:ext uri="{FF2B5EF4-FFF2-40B4-BE49-F238E27FC236}">
                  <a16:creationId xmlns:a16="http://schemas.microsoft.com/office/drawing/2014/main" id="{C5C8C701-EFAD-744A-9F62-925ED7B2C477}"/>
                </a:ext>
              </a:extLst>
            </p:cNvPr>
            <p:cNvSpPr/>
            <p:nvPr/>
          </p:nvSpPr>
          <p:spPr>
            <a:xfrm>
              <a:off x="7015958" y="2628796"/>
              <a:ext cx="1306200" cy="13062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2;p18">
              <a:extLst>
                <a:ext uri="{FF2B5EF4-FFF2-40B4-BE49-F238E27FC236}">
                  <a16:creationId xmlns:a16="http://schemas.microsoft.com/office/drawing/2014/main" id="{C4296A9C-9735-FB4B-95E7-E2AD7B388BF4}"/>
                </a:ext>
              </a:extLst>
            </p:cNvPr>
            <p:cNvSpPr txBox="1"/>
            <p:nvPr/>
          </p:nvSpPr>
          <p:spPr>
            <a:xfrm>
              <a:off x="2964550" y="2094450"/>
              <a:ext cx="1109700" cy="8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73;p18">
              <a:extLst>
                <a:ext uri="{FF2B5EF4-FFF2-40B4-BE49-F238E27FC236}">
                  <a16:creationId xmlns:a16="http://schemas.microsoft.com/office/drawing/2014/main" id="{D136AA1D-44CE-A341-ABE2-23DDF460BA5C}"/>
                </a:ext>
              </a:extLst>
            </p:cNvPr>
            <p:cNvSpPr txBox="1"/>
            <p:nvPr/>
          </p:nvSpPr>
          <p:spPr>
            <a:xfrm>
              <a:off x="430901" y="2258375"/>
              <a:ext cx="12330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/>
                <a:t>Educational Institutions</a:t>
              </a:r>
              <a:endParaRPr sz="2000" dirty="0"/>
            </a:p>
          </p:txBody>
        </p:sp>
        <p:sp>
          <p:nvSpPr>
            <p:cNvPr id="37" name="Google Shape;174;p18">
              <a:extLst>
                <a:ext uri="{FF2B5EF4-FFF2-40B4-BE49-F238E27FC236}">
                  <a16:creationId xmlns:a16="http://schemas.microsoft.com/office/drawing/2014/main" id="{13B1922A-C3BD-7E40-82E6-9C0BC1EA7CF6}"/>
                </a:ext>
              </a:extLst>
            </p:cNvPr>
            <p:cNvSpPr txBox="1"/>
            <p:nvPr/>
          </p:nvSpPr>
          <p:spPr>
            <a:xfrm>
              <a:off x="4999950" y="2341312"/>
              <a:ext cx="10302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/>
                <a:t>Alumni</a:t>
              </a:r>
              <a:endParaRPr sz="2000" dirty="0"/>
            </a:p>
          </p:txBody>
        </p:sp>
        <p:sp>
          <p:nvSpPr>
            <p:cNvPr id="38" name="Google Shape;175;p18">
              <a:extLst>
                <a:ext uri="{FF2B5EF4-FFF2-40B4-BE49-F238E27FC236}">
                  <a16:creationId xmlns:a16="http://schemas.microsoft.com/office/drawing/2014/main" id="{EC52AF79-CC1B-1846-8578-3E87756C2A3D}"/>
                </a:ext>
              </a:extLst>
            </p:cNvPr>
            <p:cNvSpPr txBox="1"/>
            <p:nvPr/>
          </p:nvSpPr>
          <p:spPr>
            <a:xfrm>
              <a:off x="7114198" y="3088250"/>
              <a:ext cx="11097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/>
                <a:t>Companies</a:t>
              </a:r>
              <a:endParaRPr sz="2000" dirty="0"/>
            </a:p>
          </p:txBody>
        </p:sp>
        <p:sp>
          <p:nvSpPr>
            <p:cNvPr id="39" name="Google Shape;176;p18">
              <a:extLst>
                <a:ext uri="{FF2B5EF4-FFF2-40B4-BE49-F238E27FC236}">
                  <a16:creationId xmlns:a16="http://schemas.microsoft.com/office/drawing/2014/main" id="{E462405A-5FA0-0948-8A29-9B94C665416B}"/>
                </a:ext>
              </a:extLst>
            </p:cNvPr>
            <p:cNvSpPr txBox="1"/>
            <p:nvPr/>
          </p:nvSpPr>
          <p:spPr>
            <a:xfrm>
              <a:off x="1513265" y="1870631"/>
              <a:ext cx="1436100" cy="7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 Upload data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 into network</a:t>
              </a:r>
              <a:endParaRPr i="1" dirty="0"/>
            </a:p>
          </p:txBody>
        </p:sp>
        <p:sp>
          <p:nvSpPr>
            <p:cNvPr id="40" name="Google Shape;177;p18">
              <a:extLst>
                <a:ext uri="{FF2B5EF4-FFF2-40B4-BE49-F238E27FC236}">
                  <a16:creationId xmlns:a16="http://schemas.microsoft.com/office/drawing/2014/main" id="{2286CDA6-EC59-3A45-AD48-7A62162E0C6B}"/>
                </a:ext>
              </a:extLst>
            </p:cNvPr>
            <p:cNvSpPr txBox="1"/>
            <p:nvPr/>
          </p:nvSpPr>
          <p:spPr>
            <a:xfrm>
              <a:off x="4730950" y="3891658"/>
              <a:ext cx="1728000" cy="7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Companies only receive and request access</a:t>
              </a:r>
              <a:endParaRPr i="1" dirty="0"/>
            </a:p>
          </p:txBody>
        </p:sp>
        <p:sp>
          <p:nvSpPr>
            <p:cNvPr id="41" name="Google Shape;178;p18">
              <a:extLst>
                <a:ext uri="{FF2B5EF4-FFF2-40B4-BE49-F238E27FC236}">
                  <a16:creationId xmlns:a16="http://schemas.microsoft.com/office/drawing/2014/main" id="{EA8A55B2-FA9E-F44A-83F8-A252A7D69BA7}"/>
                </a:ext>
              </a:extLst>
            </p:cNvPr>
            <p:cNvSpPr/>
            <p:nvPr/>
          </p:nvSpPr>
          <p:spPr>
            <a:xfrm>
              <a:off x="7015940" y="1148428"/>
              <a:ext cx="1306200" cy="13062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9;p18">
              <a:extLst>
                <a:ext uri="{FF2B5EF4-FFF2-40B4-BE49-F238E27FC236}">
                  <a16:creationId xmlns:a16="http://schemas.microsoft.com/office/drawing/2014/main" id="{E307DDA4-A31D-5946-8969-BA7BD2430A01}"/>
                </a:ext>
              </a:extLst>
            </p:cNvPr>
            <p:cNvSpPr txBox="1"/>
            <p:nvPr/>
          </p:nvSpPr>
          <p:spPr>
            <a:xfrm>
              <a:off x="7052551" y="1579200"/>
              <a:ext cx="12330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/>
                <a:t>Universities</a:t>
              </a:r>
              <a:endParaRPr sz="2000" dirty="0"/>
            </a:p>
          </p:txBody>
        </p:sp>
        <p:sp>
          <p:nvSpPr>
            <p:cNvPr id="43" name="Google Shape;180;p18">
              <a:extLst>
                <a:ext uri="{FF2B5EF4-FFF2-40B4-BE49-F238E27FC236}">
                  <a16:creationId xmlns:a16="http://schemas.microsoft.com/office/drawing/2014/main" id="{449F645C-1D6E-5F4A-892E-83ECDBC89174}"/>
                </a:ext>
              </a:extLst>
            </p:cNvPr>
            <p:cNvSpPr/>
            <p:nvPr/>
          </p:nvSpPr>
          <p:spPr>
            <a:xfrm>
              <a:off x="6279000" y="2801563"/>
              <a:ext cx="656700" cy="266700"/>
            </a:xfrm>
            <a:prstGeom prst="rightArrow">
              <a:avLst>
                <a:gd name="adj1" fmla="val 22664"/>
                <a:gd name="adj2" fmla="val 61617"/>
              </a:avLst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6000">
                  <a:srgbClr val="92D050"/>
                </a:gs>
                <a:gs pos="30016">
                  <a:schemeClr val="accent1">
                    <a:lumMod val="40000"/>
                    <a:lumOff val="60000"/>
                  </a:schemeClr>
                </a:gs>
                <a:gs pos="82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1;p18">
              <a:extLst>
                <a:ext uri="{FF2B5EF4-FFF2-40B4-BE49-F238E27FC236}">
                  <a16:creationId xmlns:a16="http://schemas.microsoft.com/office/drawing/2014/main" id="{BE71E6C4-B81A-124E-ADF9-77E171B70851}"/>
                </a:ext>
              </a:extLst>
            </p:cNvPr>
            <p:cNvSpPr/>
            <p:nvPr/>
          </p:nvSpPr>
          <p:spPr>
            <a:xfrm rot="10800000" flipH="1">
              <a:off x="6279000" y="2094462"/>
              <a:ext cx="656700" cy="266700"/>
            </a:xfrm>
            <a:prstGeom prst="rightArrow">
              <a:avLst>
                <a:gd name="adj1" fmla="val 22664"/>
                <a:gd name="adj2" fmla="val 61617"/>
              </a:avLst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6000">
                  <a:srgbClr val="92D050"/>
                </a:gs>
                <a:gs pos="30016">
                  <a:schemeClr val="accent1">
                    <a:lumMod val="40000"/>
                    <a:lumOff val="60000"/>
                  </a:schemeClr>
                </a:gs>
                <a:gs pos="82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3;p18">
              <a:extLst>
                <a:ext uri="{FF2B5EF4-FFF2-40B4-BE49-F238E27FC236}">
                  <a16:creationId xmlns:a16="http://schemas.microsoft.com/office/drawing/2014/main" id="{C601C932-055C-E740-B54C-4EFD6726B7DE}"/>
                </a:ext>
              </a:extLst>
            </p:cNvPr>
            <p:cNvSpPr txBox="1"/>
            <p:nvPr/>
          </p:nvSpPr>
          <p:spPr>
            <a:xfrm>
              <a:off x="4710658" y="386886"/>
              <a:ext cx="1728000" cy="7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Universities get full access</a:t>
              </a:r>
              <a:endParaRPr i="1" dirty="0"/>
            </a:p>
          </p:txBody>
        </p:sp>
        <p:sp>
          <p:nvSpPr>
            <p:cNvPr id="46" name="Google Shape;184;p18">
              <a:extLst>
                <a:ext uri="{FF2B5EF4-FFF2-40B4-BE49-F238E27FC236}">
                  <a16:creationId xmlns:a16="http://schemas.microsoft.com/office/drawing/2014/main" id="{BD295471-C87A-8746-97DB-D57597ABFC2E}"/>
                </a:ext>
              </a:extLst>
            </p:cNvPr>
            <p:cNvSpPr txBox="1"/>
            <p:nvPr/>
          </p:nvSpPr>
          <p:spPr>
            <a:xfrm>
              <a:off x="3798535" y="3529718"/>
              <a:ext cx="9147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Access</a:t>
              </a:r>
              <a:endParaRPr i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Request</a:t>
              </a:r>
              <a:endParaRPr i="1" dirty="0"/>
            </a:p>
          </p:txBody>
        </p:sp>
        <p:sp>
          <p:nvSpPr>
            <p:cNvPr id="47" name="Google Shape;185;p18">
              <a:extLst>
                <a:ext uri="{FF2B5EF4-FFF2-40B4-BE49-F238E27FC236}">
                  <a16:creationId xmlns:a16="http://schemas.microsoft.com/office/drawing/2014/main" id="{9C65FB17-4BE1-5847-A073-D5C2DA522C83}"/>
                </a:ext>
              </a:extLst>
            </p:cNvPr>
            <p:cNvSpPr txBox="1"/>
            <p:nvPr/>
          </p:nvSpPr>
          <p:spPr>
            <a:xfrm>
              <a:off x="3675778" y="1123701"/>
              <a:ext cx="9147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Access</a:t>
              </a:r>
              <a:endParaRPr i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Request</a:t>
              </a:r>
              <a:endParaRPr i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 dirty="0"/>
            </a:p>
          </p:txBody>
        </p:sp>
        <p:sp>
          <p:nvSpPr>
            <p:cNvPr id="48" name="Google Shape;186;p18">
              <a:extLst>
                <a:ext uri="{FF2B5EF4-FFF2-40B4-BE49-F238E27FC236}">
                  <a16:creationId xmlns:a16="http://schemas.microsoft.com/office/drawing/2014/main" id="{D3196350-2042-EA46-8865-FD310EC4F50B}"/>
                </a:ext>
              </a:extLst>
            </p:cNvPr>
            <p:cNvSpPr txBox="1"/>
            <p:nvPr/>
          </p:nvSpPr>
          <p:spPr>
            <a:xfrm>
              <a:off x="6149996" y="2387725"/>
              <a:ext cx="9147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Send</a:t>
              </a:r>
              <a:endParaRPr i="1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2BB6D3-37A7-2B41-8337-B0669CB18CBF}"/>
              </a:ext>
            </a:extLst>
          </p:cNvPr>
          <p:cNvCxnSpPr>
            <a:cxnSpLocks/>
          </p:cNvCxnSpPr>
          <p:nvPr/>
        </p:nvCxnSpPr>
        <p:spPr>
          <a:xfrm>
            <a:off x="905874" y="1432588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187;p18">
            <a:extLst>
              <a:ext uri="{FF2B5EF4-FFF2-40B4-BE49-F238E27FC236}">
                <a16:creationId xmlns:a16="http://schemas.microsoft.com/office/drawing/2014/main" id="{F1D7AA57-EF5F-FE4D-8037-A05EFB183AE1}"/>
              </a:ext>
            </a:extLst>
          </p:cNvPr>
          <p:cNvSpPr txBox="1"/>
          <p:nvPr/>
        </p:nvSpPr>
        <p:spPr>
          <a:xfrm>
            <a:off x="5663620" y="3538218"/>
            <a:ext cx="91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Send</a:t>
            </a:r>
            <a:endParaRPr i="1" dirty="0"/>
          </a:p>
        </p:txBody>
      </p:sp>
      <p:sp>
        <p:nvSpPr>
          <p:cNvPr id="51" name="Google Shape;182;p18">
            <a:extLst>
              <a:ext uri="{FF2B5EF4-FFF2-40B4-BE49-F238E27FC236}">
                <a16:creationId xmlns:a16="http://schemas.microsoft.com/office/drawing/2014/main" id="{58E73C0A-ED7B-7040-83F0-10ED3AAC3158}"/>
              </a:ext>
            </a:extLst>
          </p:cNvPr>
          <p:cNvSpPr/>
          <p:nvPr/>
        </p:nvSpPr>
        <p:spPr>
          <a:xfrm>
            <a:off x="5857776" y="3928331"/>
            <a:ext cx="626621" cy="249000"/>
          </a:xfrm>
          <a:prstGeom prst="rightArrow">
            <a:avLst>
              <a:gd name="adj1" fmla="val 32876"/>
              <a:gd name="adj2" fmla="val 61617"/>
            </a:avLst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6000">
                <a:srgbClr val="92D050"/>
              </a:gs>
              <a:gs pos="30016">
                <a:schemeClr val="accent1">
                  <a:lumMod val="40000"/>
                  <a:lumOff val="60000"/>
                </a:schemeClr>
              </a:gs>
              <a:gs pos="82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129;p13">
            <a:extLst>
              <a:ext uri="{FF2B5EF4-FFF2-40B4-BE49-F238E27FC236}">
                <a16:creationId xmlns:a16="http://schemas.microsoft.com/office/drawing/2014/main" id="{65825BC0-FF88-C143-8B92-F7F937DDA01F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  <p:pic>
        <p:nvPicPr>
          <p:cNvPr id="52" name="Google Shape;129;p13">
            <a:extLst>
              <a:ext uri="{FF2B5EF4-FFF2-40B4-BE49-F238E27FC236}">
                <a16:creationId xmlns:a16="http://schemas.microsoft.com/office/drawing/2014/main" id="{41548C44-D9AF-5E4D-B807-83D966B74DE5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l="2616" r="7215" b="1"/>
          <a:stretch/>
        </p:blipFill>
        <p:spPr>
          <a:xfrm>
            <a:off x="2617651" y="3070693"/>
            <a:ext cx="4185773" cy="1606445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3692E-DD19-E140-A9C5-7D5A8902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429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74AF-46DE-8741-830E-7201CC18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dirty="0"/>
              <a:t>Business Model</a:t>
            </a:r>
            <a:endParaRPr lang="ro-RO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FF0BEB-3093-4D6B-849E-74CCA74EC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777262"/>
              </p:ext>
            </p:extLst>
          </p:nvPr>
        </p:nvGraphicFramePr>
        <p:xfrm>
          <a:off x="6993924" y="182563"/>
          <a:ext cx="6624904" cy="6492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E0C5F-3779-E948-8F6A-F65C159B37F0}"/>
              </a:ext>
            </a:extLst>
          </p:cNvPr>
          <p:cNvCxnSpPr>
            <a:cxnSpLocks/>
          </p:cNvCxnSpPr>
          <p:nvPr/>
        </p:nvCxnSpPr>
        <p:spPr>
          <a:xfrm>
            <a:off x="905874" y="1456338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129;p13">
            <a:extLst>
              <a:ext uri="{FF2B5EF4-FFF2-40B4-BE49-F238E27FC236}">
                <a16:creationId xmlns:a16="http://schemas.microsoft.com/office/drawing/2014/main" id="{3EBA3F91-8095-E94F-80EF-9EEC892F9F1A}"/>
              </a:ext>
            </a:extLst>
          </p:cNvPr>
          <p:cNvPicPr preferRelativeResize="0"/>
          <p:nvPr/>
        </p:nvPicPr>
        <p:blipFill rotWithShape="1">
          <a:blip r:embed="rId7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ADF098A3-B94E-B742-AF3F-4A5D5A81EE06}"/>
              </a:ext>
            </a:extLst>
          </p:cNvPr>
          <p:cNvSpPr/>
          <p:nvPr/>
        </p:nvSpPr>
        <p:spPr>
          <a:xfrm rot="10800000">
            <a:off x="2542059" y="2176720"/>
            <a:ext cx="642551" cy="4330443"/>
          </a:xfrm>
          <a:prstGeom prst="rightBrace">
            <a:avLst>
              <a:gd name="adj1" fmla="val 665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C6D8CD-FB80-8148-BB14-D1BC27651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639592"/>
              </p:ext>
            </p:extLst>
          </p:nvPr>
        </p:nvGraphicFramePr>
        <p:xfrm>
          <a:off x="2432046" y="1339140"/>
          <a:ext cx="3867666" cy="5687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72B97C7-E078-0A42-A468-34DA4DC4FBF0}"/>
              </a:ext>
            </a:extLst>
          </p:cNvPr>
          <p:cNvSpPr/>
          <p:nvPr/>
        </p:nvSpPr>
        <p:spPr>
          <a:xfrm>
            <a:off x="3786945" y="3403505"/>
            <a:ext cx="1507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Savings</a:t>
            </a:r>
            <a:endParaRPr lang="ro-RO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28E89A-B5C9-4D49-A3C8-1EA9D6A6E139}"/>
              </a:ext>
            </a:extLst>
          </p:cNvPr>
          <p:cNvSpPr/>
          <p:nvPr/>
        </p:nvSpPr>
        <p:spPr>
          <a:xfrm>
            <a:off x="3733109" y="5739749"/>
            <a:ext cx="1283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/>
              <a:t>Our Service</a:t>
            </a:r>
            <a:endParaRPr lang="ro-RO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DD6CB-35C2-1C41-AB05-D87D770E8D6D}"/>
              </a:ext>
            </a:extLst>
          </p:cNvPr>
          <p:cNvSpPr/>
          <p:nvPr/>
        </p:nvSpPr>
        <p:spPr>
          <a:xfrm>
            <a:off x="1023376" y="4142986"/>
            <a:ext cx="1447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/>
              <a:t>Current Cost </a:t>
            </a:r>
          </a:p>
          <a:p>
            <a:r>
              <a:rPr lang="ro-RO" b="1" dirty="0"/>
              <a:t>p</a:t>
            </a:r>
            <a:r>
              <a:rPr lang="en" b="1" dirty="0" err="1"/>
              <a:t>er</a:t>
            </a:r>
            <a:r>
              <a:rPr lang="en" b="1" dirty="0"/>
              <a:t> Graduate</a:t>
            </a:r>
            <a:endParaRPr lang="ro-RO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57B8D-632C-AB4C-B4D8-A1168D4BA050}"/>
              </a:ext>
            </a:extLst>
          </p:cNvPr>
          <p:cNvSpPr/>
          <p:nvPr/>
        </p:nvSpPr>
        <p:spPr>
          <a:xfrm>
            <a:off x="3521063" y="1573537"/>
            <a:ext cx="1689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b="1" u="sng" dirty="0"/>
              <a:t>Universities</a:t>
            </a:r>
            <a:endParaRPr lang="ro-RO" sz="2400" b="1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EBEC6F-6794-B14E-8EDD-7F05B84E9180}"/>
              </a:ext>
            </a:extLst>
          </p:cNvPr>
          <p:cNvSpPr/>
          <p:nvPr/>
        </p:nvSpPr>
        <p:spPr>
          <a:xfrm>
            <a:off x="7393019" y="1642417"/>
            <a:ext cx="3309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b="1" u="sng" dirty="0"/>
              <a:t>Future Revenue Streams</a:t>
            </a:r>
            <a:endParaRPr lang="ro-RO" sz="2400" b="1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F39B4-9203-244C-A2D0-F78A8BE2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694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22C5-BB02-8D45-84D6-1B9EFA06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 to Market Plan</a:t>
            </a:r>
            <a:endParaRPr lang="ro-RO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C5445D-7F37-C342-B210-DBD95097D244}"/>
              </a:ext>
            </a:extLst>
          </p:cNvPr>
          <p:cNvGrpSpPr/>
          <p:nvPr/>
        </p:nvGrpSpPr>
        <p:grpSpPr>
          <a:xfrm>
            <a:off x="1081162" y="1763564"/>
            <a:ext cx="6437237" cy="4729312"/>
            <a:chOff x="494362" y="1247212"/>
            <a:chExt cx="4556076" cy="3303075"/>
          </a:xfrm>
        </p:grpSpPr>
        <p:pic>
          <p:nvPicPr>
            <p:cNvPr id="9" name="Google Shape;220;p21">
              <a:extLst>
                <a:ext uri="{FF2B5EF4-FFF2-40B4-BE49-F238E27FC236}">
                  <a16:creationId xmlns:a16="http://schemas.microsoft.com/office/drawing/2014/main" id="{8A3741B7-72B2-9F49-9785-505B85CE0B8E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4362" y="1247212"/>
              <a:ext cx="4556076" cy="33030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357127-3C18-044A-AA25-1F0FF47639FD}"/>
                </a:ext>
              </a:extLst>
            </p:cNvPr>
            <p:cNvGrpSpPr/>
            <p:nvPr/>
          </p:nvGrpSpPr>
          <p:grpSpPr>
            <a:xfrm>
              <a:off x="818651" y="1694930"/>
              <a:ext cx="4162528" cy="1729405"/>
              <a:chOff x="818651" y="1694930"/>
              <a:chExt cx="4162528" cy="1729405"/>
            </a:xfrm>
          </p:grpSpPr>
          <p:sp>
            <p:nvSpPr>
              <p:cNvPr id="11" name="Google Shape;225;p21">
                <a:extLst>
                  <a:ext uri="{FF2B5EF4-FFF2-40B4-BE49-F238E27FC236}">
                    <a16:creationId xmlns:a16="http://schemas.microsoft.com/office/drawing/2014/main" id="{0D6AF2D8-5046-FC41-A145-9365A3EA262C}"/>
                  </a:ext>
                </a:extLst>
              </p:cNvPr>
              <p:cNvSpPr/>
              <p:nvPr/>
            </p:nvSpPr>
            <p:spPr>
              <a:xfrm rot="9331720">
                <a:off x="1026573" y="2725990"/>
                <a:ext cx="3742054" cy="173723"/>
              </a:xfrm>
              <a:prstGeom prst="rightArrow">
                <a:avLst>
                  <a:gd name="adj1" fmla="val 23275"/>
                  <a:gd name="adj2" fmla="val 71934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26;p21">
                <a:extLst>
                  <a:ext uri="{FF2B5EF4-FFF2-40B4-BE49-F238E27FC236}">
                    <a16:creationId xmlns:a16="http://schemas.microsoft.com/office/drawing/2014/main" id="{F01E8E38-891F-4D44-AF31-F27C366A4462}"/>
                  </a:ext>
                </a:extLst>
              </p:cNvPr>
              <p:cNvSpPr/>
              <p:nvPr/>
            </p:nvSpPr>
            <p:spPr>
              <a:xfrm rot="8721009">
                <a:off x="1573621" y="2911212"/>
                <a:ext cx="3407558" cy="183077"/>
              </a:xfrm>
              <a:prstGeom prst="rightArrow">
                <a:avLst>
                  <a:gd name="adj1" fmla="val 14286"/>
                  <a:gd name="adj2" fmla="val 70433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27;p21">
                <a:extLst>
                  <a:ext uri="{FF2B5EF4-FFF2-40B4-BE49-F238E27FC236}">
                    <a16:creationId xmlns:a16="http://schemas.microsoft.com/office/drawing/2014/main" id="{C1BD1BCB-C337-5145-A6DB-FABED5022F3A}"/>
                  </a:ext>
                </a:extLst>
              </p:cNvPr>
              <p:cNvSpPr/>
              <p:nvPr/>
            </p:nvSpPr>
            <p:spPr>
              <a:xfrm rot="10800000">
                <a:off x="818651" y="1915725"/>
                <a:ext cx="3824100" cy="173700"/>
              </a:xfrm>
              <a:prstGeom prst="rightArrow">
                <a:avLst>
                  <a:gd name="adj1" fmla="val 13274"/>
                  <a:gd name="adj2" fmla="val 70433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28;p21">
                <a:extLst>
                  <a:ext uri="{FF2B5EF4-FFF2-40B4-BE49-F238E27FC236}">
                    <a16:creationId xmlns:a16="http://schemas.microsoft.com/office/drawing/2014/main" id="{0016D181-5FAE-8E4E-AA6C-A7303E6851B0}"/>
                  </a:ext>
                </a:extLst>
              </p:cNvPr>
              <p:cNvSpPr/>
              <p:nvPr/>
            </p:nvSpPr>
            <p:spPr>
              <a:xfrm rot="-10121956">
                <a:off x="2812549" y="1694930"/>
                <a:ext cx="1830999" cy="173739"/>
              </a:xfrm>
              <a:prstGeom prst="rightArrow">
                <a:avLst>
                  <a:gd name="adj1" fmla="val 19475"/>
                  <a:gd name="adj2" fmla="val 70433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29;p21">
                <a:extLst>
                  <a:ext uri="{FF2B5EF4-FFF2-40B4-BE49-F238E27FC236}">
                    <a16:creationId xmlns:a16="http://schemas.microsoft.com/office/drawing/2014/main" id="{A295EBFF-97D2-0148-BB2D-EEFB2A940A31}"/>
                  </a:ext>
                </a:extLst>
              </p:cNvPr>
              <p:cNvSpPr/>
              <p:nvPr/>
            </p:nvSpPr>
            <p:spPr>
              <a:xfrm rot="10109776">
                <a:off x="972139" y="2286864"/>
                <a:ext cx="3739623" cy="173623"/>
              </a:xfrm>
              <a:prstGeom prst="rightArrow">
                <a:avLst>
                  <a:gd name="adj1" fmla="val 17029"/>
                  <a:gd name="adj2" fmla="val 70433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30;p21">
                <a:extLst>
                  <a:ext uri="{FF2B5EF4-FFF2-40B4-BE49-F238E27FC236}">
                    <a16:creationId xmlns:a16="http://schemas.microsoft.com/office/drawing/2014/main" id="{A56D863B-FD2D-5B4B-964E-C1E849A791AE}"/>
                  </a:ext>
                </a:extLst>
              </p:cNvPr>
              <p:cNvSpPr/>
              <p:nvPr/>
            </p:nvSpPr>
            <p:spPr>
              <a:xfrm rot="7236977">
                <a:off x="3574214" y="2620573"/>
                <a:ext cx="1433772" cy="173751"/>
              </a:xfrm>
              <a:prstGeom prst="rightArrow">
                <a:avLst>
                  <a:gd name="adj1" fmla="val 15945"/>
                  <a:gd name="adj2" fmla="val 70433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32;p21">
                <a:extLst>
                  <a:ext uri="{FF2B5EF4-FFF2-40B4-BE49-F238E27FC236}">
                    <a16:creationId xmlns:a16="http://schemas.microsoft.com/office/drawing/2014/main" id="{1CB2A7FC-B0E4-6D48-B618-61872F85CA80}"/>
                  </a:ext>
                </a:extLst>
              </p:cNvPr>
              <p:cNvSpPr/>
              <p:nvPr/>
            </p:nvSpPr>
            <p:spPr>
              <a:xfrm>
                <a:off x="4526893" y="1915725"/>
                <a:ext cx="245700" cy="223200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" name="Google Shape;222;p21">
            <a:extLst>
              <a:ext uri="{FF2B5EF4-FFF2-40B4-BE49-F238E27FC236}">
                <a16:creationId xmlns:a16="http://schemas.microsoft.com/office/drawing/2014/main" id="{BC2DC2B7-D25B-C84A-B562-F61492137C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977" y="1470803"/>
            <a:ext cx="1978344" cy="227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4;p21">
            <a:extLst>
              <a:ext uri="{FF2B5EF4-FFF2-40B4-BE49-F238E27FC236}">
                <a16:creationId xmlns:a16="http://schemas.microsoft.com/office/drawing/2014/main" id="{91235ABD-0787-6644-8B7A-05EAE171683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1458" y="4969506"/>
            <a:ext cx="2833379" cy="103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3;p21">
            <a:extLst>
              <a:ext uri="{FF2B5EF4-FFF2-40B4-BE49-F238E27FC236}">
                <a16:creationId xmlns:a16="http://schemas.microsoft.com/office/drawing/2014/main" id="{9226A006-9F15-D148-A9FA-5F332CDA4E2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4284" y="3319979"/>
            <a:ext cx="2067725" cy="1372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989F7-524D-D341-A5B6-663E45C0E5E8}"/>
              </a:ext>
            </a:extLst>
          </p:cNvPr>
          <p:cNvCxnSpPr>
            <a:cxnSpLocks/>
          </p:cNvCxnSpPr>
          <p:nvPr/>
        </p:nvCxnSpPr>
        <p:spPr>
          <a:xfrm>
            <a:off x="905874" y="1456338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129;p13">
            <a:extLst>
              <a:ext uri="{FF2B5EF4-FFF2-40B4-BE49-F238E27FC236}">
                <a16:creationId xmlns:a16="http://schemas.microsoft.com/office/drawing/2014/main" id="{B02A83D9-E77D-8844-8EA4-791CD825CC54}"/>
              </a:ext>
            </a:extLst>
          </p:cNvPr>
          <p:cNvPicPr preferRelativeResize="0"/>
          <p:nvPr/>
        </p:nvPicPr>
        <p:blipFill rotWithShape="1">
          <a:blip r:embed="rId6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C4D858-76C8-FD43-8921-4F722D34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845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22C5-BB02-8D45-84D6-1B9EFA06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dirty="0"/>
              <a:t>Team &amp; Advisors </a:t>
            </a:r>
            <a:endParaRPr lang="ro-RO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989F7-524D-D341-A5B6-663E45C0E5E8}"/>
              </a:ext>
            </a:extLst>
          </p:cNvPr>
          <p:cNvCxnSpPr>
            <a:cxnSpLocks/>
          </p:cNvCxnSpPr>
          <p:nvPr/>
        </p:nvCxnSpPr>
        <p:spPr>
          <a:xfrm>
            <a:off x="905874" y="1456338"/>
            <a:ext cx="10185909" cy="0"/>
          </a:xfrm>
          <a:prstGeom prst="line">
            <a:avLst/>
          </a:prstGeom>
          <a:ln w="76200">
            <a:solidFill>
              <a:srgbClr val="AC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129;p13">
            <a:extLst>
              <a:ext uri="{FF2B5EF4-FFF2-40B4-BE49-F238E27FC236}">
                <a16:creationId xmlns:a16="http://schemas.microsoft.com/office/drawing/2014/main" id="{B02A83D9-E77D-8844-8EA4-791CD825CC54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l="2616" r="7215" b="1"/>
          <a:stretch/>
        </p:blipFill>
        <p:spPr>
          <a:xfrm>
            <a:off x="9985245" y="-151250"/>
            <a:ext cx="3374520" cy="1018149"/>
          </a:xfrm>
          <a:prstGeom prst="rect">
            <a:avLst/>
          </a:prstGeom>
          <a:noFill/>
        </p:spPr>
      </p:pic>
      <p:grpSp>
        <p:nvGrpSpPr>
          <p:cNvPr id="55" name="Google Shape;183;p26">
            <a:extLst>
              <a:ext uri="{FF2B5EF4-FFF2-40B4-BE49-F238E27FC236}">
                <a16:creationId xmlns:a16="http://schemas.microsoft.com/office/drawing/2014/main" id="{1B1A418C-350A-104B-B009-7ABEB900336C}"/>
              </a:ext>
            </a:extLst>
          </p:cNvPr>
          <p:cNvGrpSpPr/>
          <p:nvPr/>
        </p:nvGrpSpPr>
        <p:grpSpPr>
          <a:xfrm>
            <a:off x="1134211" y="1954466"/>
            <a:ext cx="4440841" cy="4104000"/>
            <a:chOff x="3197257" y="1386888"/>
            <a:chExt cx="4553712" cy="4224528"/>
          </a:xfrm>
        </p:grpSpPr>
        <p:sp>
          <p:nvSpPr>
            <p:cNvPr id="56" name="Google Shape;184;p26">
              <a:extLst>
                <a:ext uri="{FF2B5EF4-FFF2-40B4-BE49-F238E27FC236}">
                  <a16:creationId xmlns:a16="http://schemas.microsoft.com/office/drawing/2014/main" id="{11903453-D3DA-9D49-972F-A5954150DBDC}"/>
                </a:ext>
              </a:extLst>
            </p:cNvPr>
            <p:cNvSpPr/>
            <p:nvPr/>
          </p:nvSpPr>
          <p:spPr>
            <a:xfrm rot="10800000">
              <a:off x="3956212" y="1386888"/>
              <a:ext cx="1517903" cy="1694869"/>
            </a:xfrm>
            <a:custGeom>
              <a:avLst/>
              <a:gdLst/>
              <a:ahLst/>
              <a:cxnLst/>
              <a:rect l="l" t="t" r="r" b="b"/>
              <a:pathLst>
                <a:path w="2032423" h="2269068" extrusionOk="0">
                  <a:moveTo>
                    <a:pt x="1016211" y="2269068"/>
                  </a:moveTo>
                  <a:lnTo>
                    <a:pt x="0" y="1701801"/>
                  </a:lnTo>
                  <a:lnTo>
                    <a:pt x="0" y="567267"/>
                  </a:lnTo>
                  <a:lnTo>
                    <a:pt x="1016212" y="0"/>
                  </a:lnTo>
                  <a:lnTo>
                    <a:pt x="2032423" y="567267"/>
                  </a:lnTo>
                  <a:lnTo>
                    <a:pt x="2032423" y="1701801"/>
                  </a:lnTo>
                  <a:close/>
                </a:path>
              </a:pathLst>
            </a:custGeom>
            <a:solidFill>
              <a:srgbClr val="153449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85;p26">
              <a:extLst>
                <a:ext uri="{FF2B5EF4-FFF2-40B4-BE49-F238E27FC236}">
                  <a16:creationId xmlns:a16="http://schemas.microsoft.com/office/drawing/2014/main" id="{0E63DFBB-E110-A34A-A54C-0A1FC6ECDA6C}"/>
                </a:ext>
              </a:extLst>
            </p:cNvPr>
            <p:cNvSpPr/>
            <p:nvPr/>
          </p:nvSpPr>
          <p:spPr>
            <a:xfrm rot="10800000">
              <a:off x="5474114" y="1386888"/>
              <a:ext cx="1517903" cy="1694869"/>
            </a:xfrm>
            <a:custGeom>
              <a:avLst/>
              <a:gdLst/>
              <a:ahLst/>
              <a:cxnLst/>
              <a:rect l="l" t="t" r="r" b="b"/>
              <a:pathLst>
                <a:path w="2032423" h="2269068" extrusionOk="0">
                  <a:moveTo>
                    <a:pt x="1016211" y="2269068"/>
                  </a:moveTo>
                  <a:lnTo>
                    <a:pt x="0" y="1701801"/>
                  </a:lnTo>
                  <a:lnTo>
                    <a:pt x="0" y="567267"/>
                  </a:lnTo>
                  <a:lnTo>
                    <a:pt x="1016212" y="0"/>
                  </a:lnTo>
                  <a:lnTo>
                    <a:pt x="2032423" y="567267"/>
                  </a:lnTo>
                  <a:lnTo>
                    <a:pt x="2032423" y="1701801"/>
                  </a:lnTo>
                  <a:close/>
                </a:path>
              </a:pathLst>
            </a:custGeom>
            <a:solidFill>
              <a:srgbClr val="E48448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86;p26">
              <a:extLst>
                <a:ext uri="{FF2B5EF4-FFF2-40B4-BE49-F238E27FC236}">
                  <a16:creationId xmlns:a16="http://schemas.microsoft.com/office/drawing/2014/main" id="{F525B430-D66F-DB41-A070-E5FF7F11A151}"/>
                </a:ext>
              </a:extLst>
            </p:cNvPr>
            <p:cNvSpPr/>
            <p:nvPr/>
          </p:nvSpPr>
          <p:spPr>
            <a:xfrm rot="10800000">
              <a:off x="3197260" y="2651718"/>
              <a:ext cx="1517903" cy="1694869"/>
            </a:xfrm>
            <a:custGeom>
              <a:avLst/>
              <a:gdLst/>
              <a:ahLst/>
              <a:cxnLst/>
              <a:rect l="l" t="t" r="r" b="b"/>
              <a:pathLst>
                <a:path w="2032423" h="2269068" extrusionOk="0">
                  <a:moveTo>
                    <a:pt x="1016211" y="2269068"/>
                  </a:moveTo>
                  <a:lnTo>
                    <a:pt x="0" y="1701801"/>
                  </a:lnTo>
                  <a:lnTo>
                    <a:pt x="0" y="567267"/>
                  </a:lnTo>
                  <a:lnTo>
                    <a:pt x="1016212" y="0"/>
                  </a:lnTo>
                  <a:lnTo>
                    <a:pt x="2032423" y="567267"/>
                  </a:lnTo>
                  <a:lnTo>
                    <a:pt x="2032423" y="1701801"/>
                  </a:lnTo>
                  <a:close/>
                </a:path>
              </a:pathLst>
            </a:custGeom>
            <a:solidFill>
              <a:srgbClr val="37A29F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87;p26">
              <a:extLst>
                <a:ext uri="{FF2B5EF4-FFF2-40B4-BE49-F238E27FC236}">
                  <a16:creationId xmlns:a16="http://schemas.microsoft.com/office/drawing/2014/main" id="{906BF95A-81EB-D243-984D-07D0ADE2583C}"/>
                </a:ext>
              </a:extLst>
            </p:cNvPr>
            <p:cNvSpPr/>
            <p:nvPr/>
          </p:nvSpPr>
          <p:spPr>
            <a:xfrm rot="10800000">
              <a:off x="6233066" y="2651718"/>
              <a:ext cx="1517903" cy="1694869"/>
            </a:xfrm>
            <a:custGeom>
              <a:avLst/>
              <a:gdLst/>
              <a:ahLst/>
              <a:cxnLst/>
              <a:rect l="l" t="t" r="r" b="b"/>
              <a:pathLst>
                <a:path w="2032423" h="2269068" extrusionOk="0">
                  <a:moveTo>
                    <a:pt x="1016211" y="2269068"/>
                  </a:moveTo>
                  <a:lnTo>
                    <a:pt x="0" y="1701801"/>
                  </a:lnTo>
                  <a:lnTo>
                    <a:pt x="0" y="567267"/>
                  </a:lnTo>
                  <a:lnTo>
                    <a:pt x="1016212" y="0"/>
                  </a:lnTo>
                  <a:lnTo>
                    <a:pt x="2032423" y="567267"/>
                  </a:lnTo>
                  <a:lnTo>
                    <a:pt x="2032423" y="1701801"/>
                  </a:lnTo>
                  <a:close/>
                </a:path>
              </a:pathLst>
            </a:custGeom>
            <a:solidFill>
              <a:srgbClr val="9CA89C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88;p26">
              <a:extLst>
                <a:ext uri="{FF2B5EF4-FFF2-40B4-BE49-F238E27FC236}">
                  <a16:creationId xmlns:a16="http://schemas.microsoft.com/office/drawing/2014/main" id="{5638FC74-178E-BE4F-8209-B8CF5580FA07}"/>
                </a:ext>
              </a:extLst>
            </p:cNvPr>
            <p:cNvSpPr/>
            <p:nvPr/>
          </p:nvSpPr>
          <p:spPr>
            <a:xfrm rot="10800000">
              <a:off x="3956212" y="3916547"/>
              <a:ext cx="1517903" cy="1694869"/>
            </a:xfrm>
            <a:custGeom>
              <a:avLst/>
              <a:gdLst/>
              <a:ahLst/>
              <a:cxnLst/>
              <a:rect l="l" t="t" r="r" b="b"/>
              <a:pathLst>
                <a:path w="2032423" h="2269068" extrusionOk="0">
                  <a:moveTo>
                    <a:pt x="1016211" y="2269068"/>
                  </a:moveTo>
                  <a:lnTo>
                    <a:pt x="0" y="1701801"/>
                  </a:lnTo>
                  <a:lnTo>
                    <a:pt x="0" y="567267"/>
                  </a:lnTo>
                  <a:lnTo>
                    <a:pt x="1016212" y="0"/>
                  </a:lnTo>
                  <a:lnTo>
                    <a:pt x="2032423" y="567267"/>
                  </a:lnTo>
                  <a:lnTo>
                    <a:pt x="2032423" y="1701801"/>
                  </a:lnTo>
                  <a:close/>
                </a:path>
              </a:pathLst>
            </a:custGeom>
            <a:solidFill>
              <a:srgbClr val="6E359B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89;p26">
              <a:extLst>
                <a:ext uri="{FF2B5EF4-FFF2-40B4-BE49-F238E27FC236}">
                  <a16:creationId xmlns:a16="http://schemas.microsoft.com/office/drawing/2014/main" id="{EAECCCF2-FB2F-DD4E-AE53-246D2197DD78}"/>
                </a:ext>
              </a:extLst>
            </p:cNvPr>
            <p:cNvSpPr/>
            <p:nvPr/>
          </p:nvSpPr>
          <p:spPr>
            <a:xfrm rot="10800000">
              <a:off x="5474114" y="3916547"/>
              <a:ext cx="1517903" cy="1694869"/>
            </a:xfrm>
            <a:custGeom>
              <a:avLst/>
              <a:gdLst/>
              <a:ahLst/>
              <a:cxnLst/>
              <a:rect l="l" t="t" r="r" b="b"/>
              <a:pathLst>
                <a:path w="2032423" h="2269068" extrusionOk="0">
                  <a:moveTo>
                    <a:pt x="1016211" y="2269068"/>
                  </a:moveTo>
                  <a:lnTo>
                    <a:pt x="0" y="1701801"/>
                  </a:lnTo>
                  <a:lnTo>
                    <a:pt x="0" y="567267"/>
                  </a:lnTo>
                  <a:lnTo>
                    <a:pt x="1016212" y="0"/>
                  </a:lnTo>
                  <a:lnTo>
                    <a:pt x="2032423" y="567267"/>
                  </a:lnTo>
                  <a:lnTo>
                    <a:pt x="2032423" y="1701801"/>
                  </a:lnTo>
                  <a:close/>
                </a:path>
              </a:pathLst>
            </a:custGeom>
            <a:solidFill>
              <a:srgbClr val="93D0E7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90;p26">
              <a:extLst>
                <a:ext uri="{FF2B5EF4-FFF2-40B4-BE49-F238E27FC236}">
                  <a16:creationId xmlns:a16="http://schemas.microsoft.com/office/drawing/2014/main" id="{9298B1D9-0A37-244A-9146-6F7FAA13AEBE}"/>
                </a:ext>
              </a:extLst>
            </p:cNvPr>
            <p:cNvSpPr/>
            <p:nvPr/>
          </p:nvSpPr>
          <p:spPr>
            <a:xfrm>
              <a:off x="3955611" y="1729606"/>
              <a:ext cx="151670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Anton</a:t>
              </a:r>
              <a:endParaRPr sz="2000" dirty="0"/>
            </a:p>
          </p:txBody>
        </p:sp>
        <p:sp>
          <p:nvSpPr>
            <p:cNvPr id="63" name="Google Shape;191;p26">
              <a:extLst>
                <a:ext uri="{FF2B5EF4-FFF2-40B4-BE49-F238E27FC236}">
                  <a16:creationId xmlns:a16="http://schemas.microsoft.com/office/drawing/2014/main" id="{D91191FC-71D5-D34C-BD21-BAEEFD076EEA}"/>
                </a:ext>
              </a:extLst>
            </p:cNvPr>
            <p:cNvSpPr/>
            <p:nvPr/>
          </p:nvSpPr>
          <p:spPr>
            <a:xfrm>
              <a:off x="5472318" y="1791160"/>
              <a:ext cx="1516707" cy="892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Iqra</a:t>
              </a:r>
              <a:r>
                <a:rPr lang="en-US" sz="2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92;p26">
              <a:extLst>
                <a:ext uri="{FF2B5EF4-FFF2-40B4-BE49-F238E27FC236}">
                  <a16:creationId xmlns:a16="http://schemas.microsoft.com/office/drawing/2014/main" id="{57AB0233-E97C-DB4F-B58B-492BC768A197}"/>
                </a:ext>
              </a:extLst>
            </p:cNvPr>
            <p:cNvSpPr/>
            <p:nvPr/>
          </p:nvSpPr>
          <p:spPr>
            <a:xfrm>
              <a:off x="6230677" y="2914093"/>
              <a:ext cx="151670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Lorenzo</a:t>
              </a:r>
              <a:endParaRPr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93;p26">
              <a:extLst>
                <a:ext uri="{FF2B5EF4-FFF2-40B4-BE49-F238E27FC236}">
                  <a16:creationId xmlns:a16="http://schemas.microsoft.com/office/drawing/2014/main" id="{C44A378F-851B-7641-9303-DE7449F888F0}"/>
                </a:ext>
              </a:extLst>
            </p:cNvPr>
            <p:cNvSpPr/>
            <p:nvPr/>
          </p:nvSpPr>
          <p:spPr>
            <a:xfrm>
              <a:off x="5472318" y="4316907"/>
              <a:ext cx="1516707" cy="892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Yingtong</a:t>
              </a:r>
              <a:endParaRPr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94;p26">
              <a:extLst>
                <a:ext uri="{FF2B5EF4-FFF2-40B4-BE49-F238E27FC236}">
                  <a16:creationId xmlns:a16="http://schemas.microsoft.com/office/drawing/2014/main" id="{E32CE430-0168-3541-B4BC-291B2A75AECA}"/>
                </a:ext>
              </a:extLst>
            </p:cNvPr>
            <p:cNvSpPr/>
            <p:nvPr/>
          </p:nvSpPr>
          <p:spPr>
            <a:xfrm>
              <a:off x="3955611" y="4316907"/>
              <a:ext cx="1516707" cy="892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95;p26">
              <a:extLst>
                <a:ext uri="{FF2B5EF4-FFF2-40B4-BE49-F238E27FC236}">
                  <a16:creationId xmlns:a16="http://schemas.microsoft.com/office/drawing/2014/main" id="{9FB7E34B-790F-1349-A955-11616F70FE13}"/>
                </a:ext>
              </a:extLst>
            </p:cNvPr>
            <p:cNvSpPr/>
            <p:nvPr/>
          </p:nvSpPr>
          <p:spPr>
            <a:xfrm>
              <a:off x="3197257" y="3316431"/>
              <a:ext cx="15167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Alex</a:t>
              </a:r>
              <a:endParaRPr sz="2000" dirty="0"/>
            </a:p>
          </p:txBody>
        </p:sp>
      </p:grpSp>
      <p:sp>
        <p:nvSpPr>
          <p:cNvPr id="87" name="Google Shape;195;p26">
            <a:extLst>
              <a:ext uri="{FF2B5EF4-FFF2-40B4-BE49-F238E27FC236}">
                <a16:creationId xmlns:a16="http://schemas.microsoft.com/office/drawing/2014/main" id="{C4451072-362A-D04D-BC75-3F0A5F3570A5}"/>
              </a:ext>
            </a:extLst>
          </p:cNvPr>
          <p:cNvSpPr/>
          <p:nvPr/>
        </p:nvSpPr>
        <p:spPr>
          <a:xfrm>
            <a:off x="2609834" y="3841742"/>
            <a:ext cx="1479113" cy="35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Calibri"/>
                <a:cs typeface="Calibri"/>
                <a:sym typeface="Calibri"/>
              </a:rPr>
              <a:t>Core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Calibri"/>
                <a:cs typeface="Calibri"/>
                <a:sym typeface="Calibri"/>
              </a:rPr>
              <a:t>Team</a:t>
            </a:r>
            <a:endParaRPr sz="2000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2963C2E0-5A0C-DA46-9E47-913CC52C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130" y="2110100"/>
            <a:ext cx="5526477" cy="4382775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800" dirty="0"/>
              <a:t>Technology Advisors:</a:t>
            </a:r>
          </a:p>
          <a:p>
            <a:pPr algn="just">
              <a:lnSpc>
                <a:spcPct val="100000"/>
              </a:lnSpc>
              <a:spcBef>
                <a:spcPts val="1600"/>
              </a:spcBef>
            </a:pPr>
            <a:r>
              <a:rPr lang="en" sz="1800" b="1" dirty="0"/>
              <a:t>Francesco </a:t>
            </a:r>
            <a:r>
              <a:rPr lang="en" sz="1800" b="1" dirty="0" err="1"/>
              <a:t>Pierangeli</a:t>
            </a:r>
            <a:r>
              <a:rPr lang="en" sz="1800" b="1" dirty="0"/>
              <a:t> - </a:t>
            </a:r>
            <a:r>
              <a:rPr lang="en" sz="1600" dirty="0"/>
              <a:t>Blockchain in business expert, PhD at King’s College London </a:t>
            </a:r>
          </a:p>
          <a:p>
            <a:pPr algn="just">
              <a:lnSpc>
                <a:spcPct val="100000"/>
              </a:lnSpc>
              <a:spcBef>
                <a:spcPts val="1600"/>
              </a:spcBef>
            </a:pPr>
            <a:r>
              <a:rPr lang="en" sz="1800" b="1" dirty="0"/>
              <a:t>Moritz Platt - </a:t>
            </a:r>
            <a:r>
              <a:rPr lang="en" sz="1600" dirty="0"/>
              <a:t>Software engineer, PhD at King’s College London </a:t>
            </a:r>
          </a:p>
          <a:p>
            <a:pPr algn="just">
              <a:lnSpc>
                <a:spcPct val="100000"/>
              </a:lnSpc>
              <a:spcBef>
                <a:spcPts val="1600"/>
              </a:spcBef>
            </a:pPr>
            <a:r>
              <a:rPr lang="en" sz="1800" b="1" dirty="0"/>
              <a:t>Michael Goldman - </a:t>
            </a:r>
            <a:r>
              <a:rPr lang="en" sz="1600" dirty="0"/>
              <a:t>Blockchain Consultant</a:t>
            </a:r>
          </a:p>
          <a:p>
            <a:pPr algn="just">
              <a:lnSpc>
                <a:spcPct val="100000"/>
              </a:lnSpc>
              <a:spcBef>
                <a:spcPts val="1600"/>
              </a:spcBef>
            </a:pPr>
            <a:endParaRPr lang="en" sz="1800" dirty="0"/>
          </a:p>
          <a:p>
            <a:pPr marL="0" indent="0" algn="just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800" dirty="0"/>
              <a:t>Education Advisor:</a:t>
            </a:r>
          </a:p>
          <a:p>
            <a:pPr algn="just">
              <a:lnSpc>
                <a:spcPct val="100000"/>
              </a:lnSpc>
              <a:spcBef>
                <a:spcPts val="1600"/>
              </a:spcBef>
            </a:pPr>
            <a:r>
              <a:rPr lang="en" sz="1800" b="1" dirty="0"/>
              <a:t>Nick Novak - </a:t>
            </a:r>
            <a:r>
              <a:rPr lang="en" sz="1600" dirty="0"/>
              <a:t>Former COO of Arbor Education</a:t>
            </a:r>
            <a:endParaRPr lang="ro-RO" sz="1600" dirty="0"/>
          </a:p>
          <a:p>
            <a:endParaRPr lang="ro-RO" sz="2000" dirty="0"/>
          </a:p>
          <a:p>
            <a:pPr marL="0" indent="0">
              <a:buNone/>
            </a:pPr>
            <a:endParaRPr lang="ro-RO" sz="2000" dirty="0"/>
          </a:p>
        </p:txBody>
      </p:sp>
      <p:sp>
        <p:nvSpPr>
          <p:cNvPr id="89" name="Google Shape;193;p26">
            <a:extLst>
              <a:ext uri="{FF2B5EF4-FFF2-40B4-BE49-F238E27FC236}">
                <a16:creationId xmlns:a16="http://schemas.microsoft.com/office/drawing/2014/main" id="{4C3CDECE-AD0F-5940-9BE3-322BBD8C0FE2}"/>
              </a:ext>
            </a:extLst>
          </p:cNvPr>
          <p:cNvSpPr/>
          <p:nvPr/>
        </p:nvSpPr>
        <p:spPr>
          <a:xfrm>
            <a:off x="1870277" y="4766614"/>
            <a:ext cx="1479113" cy="8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Jorn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CD38C-802A-5941-8AC6-04F5081E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7A59-03A1-194E-B9E8-BCD36504F4BF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599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517</Words>
  <Application>Microsoft Macintosh PowerPoint</Application>
  <PresentationFormat>Widescreen</PresentationFormat>
  <Paragraphs>156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Trends and Opportunity </vt:lpstr>
      <vt:lpstr>Competitive Analysis</vt:lpstr>
      <vt:lpstr>Value Proposition</vt:lpstr>
      <vt:lpstr>Underlying Magic</vt:lpstr>
      <vt:lpstr>Business Model</vt:lpstr>
      <vt:lpstr>Go to Market Plan</vt:lpstr>
      <vt:lpstr>Team &amp; Advisors </vt:lpstr>
      <vt:lpstr>Financials &amp; Market Potential </vt:lpstr>
      <vt:lpstr>What we are looking for?</vt:lpstr>
      <vt:lpstr>Why now?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Tudor Sima</dc:creator>
  <cp:lastModifiedBy>Alexandru Tudor Sima</cp:lastModifiedBy>
  <cp:revision>9</cp:revision>
  <dcterms:created xsi:type="dcterms:W3CDTF">2019-04-23T17:44:56Z</dcterms:created>
  <dcterms:modified xsi:type="dcterms:W3CDTF">2019-04-23T19:02:12Z</dcterms:modified>
</cp:coreProperties>
</file>