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321" r:id="rId3"/>
    <p:sldId id="322" r:id="rId4"/>
    <p:sldId id="323" r:id="rId5"/>
    <p:sldId id="324" r:id="rId6"/>
    <p:sldId id="325" r:id="rId7"/>
    <p:sldId id="326" r:id="rId8"/>
    <p:sldId id="327" r:id="rId9"/>
    <p:sldId id="289" r:id="rId10"/>
    <p:sldId id="262" r:id="rId11"/>
    <p:sldId id="263" r:id="rId12"/>
    <p:sldId id="264" r:id="rId13"/>
    <p:sldId id="265" r:id="rId14"/>
    <p:sldId id="270" r:id="rId15"/>
    <p:sldId id="267" r:id="rId16"/>
    <p:sldId id="309" r:id="rId17"/>
    <p:sldId id="268" r:id="rId18"/>
    <p:sldId id="311" r:id="rId19"/>
    <p:sldId id="312" r:id="rId20"/>
    <p:sldId id="269" r:id="rId21"/>
    <p:sldId id="302" r:id="rId22"/>
    <p:sldId id="303" r:id="rId23"/>
    <p:sldId id="304" r:id="rId24"/>
    <p:sldId id="305" r:id="rId25"/>
    <p:sldId id="306" r:id="rId26"/>
    <p:sldId id="307" r:id="rId27"/>
    <p:sldId id="308" r:id="rId28"/>
    <p:sldId id="298" r:id="rId29"/>
    <p:sldId id="330" r:id="rId30"/>
    <p:sldId id="314" r:id="rId31"/>
    <p:sldId id="315" r:id="rId32"/>
    <p:sldId id="316" r:id="rId33"/>
    <p:sldId id="328" r:id="rId34"/>
    <p:sldId id="318" r:id="rId35"/>
    <p:sldId id="320" r:id="rId36"/>
    <p:sldId id="319" r:id="rId37"/>
    <p:sldId id="329" r:id="rId38"/>
    <p:sldId id="290" r:id="rId39"/>
    <p:sldId id="291" r:id="rId40"/>
    <p:sldId id="292" r:id="rId41"/>
    <p:sldId id="294" r:id="rId42"/>
    <p:sldId id="295" r:id="rId43"/>
    <p:sldId id="29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09F5"/>
    <a:srgbClr val="0AFE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685" autoAdjust="0"/>
  </p:normalViewPr>
  <p:slideViewPr>
    <p:cSldViewPr>
      <p:cViewPr varScale="1">
        <p:scale>
          <a:sx n="89" d="100"/>
          <a:sy n="89" d="100"/>
        </p:scale>
        <p:origin x="1744"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64540-753F-1144-8162-064ABF5C27D6}" type="datetimeFigureOut">
              <a:rPr lang="en-US" smtClean="0"/>
              <a:t>5/7/18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683C0-3633-AB4E-AFC7-5A2CDD091469}" type="slidenum">
              <a:rPr lang="en-US" smtClean="0"/>
              <a:t>‹#›</a:t>
            </a:fld>
            <a:endParaRPr lang="en-US"/>
          </a:p>
        </p:txBody>
      </p:sp>
    </p:spTree>
    <p:extLst>
      <p:ext uri="{BB962C8B-B14F-4D97-AF65-F5344CB8AC3E}">
        <p14:creationId xmlns:p14="http://schemas.microsoft.com/office/powerpoint/2010/main" val="452044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B001B6A5-B810-471C-A705-90EEBCFE2ADB}" type="datetimeFigureOut">
              <a:rPr lang="en-US" smtClean="0"/>
              <a:t>5/7/18</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52EB5053-7CA3-4C6C-915E-F81FF7D1BA74}"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1B6A5-B810-471C-A705-90EEBCFE2ADB}"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B5053-7CA3-4C6C-915E-F81FF7D1BA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01B6A5-B810-471C-A705-90EEBCFE2ADB}"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52EB5053-7CA3-4C6C-915E-F81FF7D1BA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01B6A5-B810-471C-A705-90EEBCFE2ADB}"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B5053-7CA3-4C6C-915E-F81FF7D1BA74}"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B001B6A5-B810-471C-A705-90EEBCFE2ADB}" type="datetimeFigureOut">
              <a:rPr lang="en-US" smtClean="0"/>
              <a:t>5/7/18</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52EB5053-7CA3-4C6C-915E-F81FF7D1BA74}"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01B6A5-B810-471C-A705-90EEBCFE2ADB}" type="datetimeFigureOut">
              <a:rPr lang="en-US" smtClean="0"/>
              <a:t>5/7/18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B5053-7CA3-4C6C-915E-F81FF7D1BA7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01B6A5-B810-471C-A705-90EEBCFE2ADB}" type="datetimeFigureOut">
              <a:rPr lang="en-US" smtClean="0"/>
              <a:t>5/7/18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B5053-7CA3-4C6C-915E-F81FF7D1BA74}"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001B6A5-B810-471C-A705-90EEBCFE2ADB}" type="datetimeFigureOut">
              <a:rPr lang="en-US" smtClean="0"/>
              <a:t>5/7/18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B5053-7CA3-4C6C-915E-F81FF7D1BA74}"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01B6A5-B810-471C-A705-90EEBCFE2ADB}" type="datetimeFigureOut">
              <a:rPr lang="en-US" smtClean="0"/>
              <a:t>5/7/18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B5053-7CA3-4C6C-915E-F81FF7D1BA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1B6A5-B810-471C-A705-90EEBCFE2ADB}" type="datetimeFigureOut">
              <a:rPr lang="en-US" smtClean="0"/>
              <a:t>5/7/18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52EB5053-7CA3-4C6C-915E-F81FF7D1BA74}"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1B6A5-B810-471C-A705-90EEBCFE2ADB}" type="datetimeFigureOut">
              <a:rPr lang="en-US" smtClean="0"/>
              <a:t>5/7/18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B5053-7CA3-4C6C-915E-F81FF7D1BA74}"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B001B6A5-B810-471C-A705-90EEBCFE2ADB}" type="datetimeFigureOut">
              <a:rPr lang="en-US" smtClean="0"/>
              <a:t>5/7/18</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52EB5053-7CA3-4C6C-915E-F81FF7D1BA7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heanalysisfactor.com/when-listwise-deletion-work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0.emf"/><Relationship Id="rId5" Type="http://schemas.openxmlformats.org/officeDocument/2006/relationships/image" Target="../media/image21.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0.emf"/><Relationship Id="rId5" Type="http://schemas.openxmlformats.org/officeDocument/2006/relationships/image" Target="../media/image21.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oleObject" Target="../embeddings/oleObject3.bin"/><Relationship Id="rId5" Type="http://schemas.openxmlformats.org/officeDocument/2006/relationships/image" Target="../media/image2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3.emf"/><Relationship Id="rId5" Type="http://schemas.openxmlformats.org/officeDocument/2006/relationships/image" Target="../media/image24.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191000"/>
            <a:ext cx="6400800" cy="1752600"/>
          </a:xfrm>
        </p:spPr>
        <p:txBody>
          <a:bodyPr/>
          <a:lstStyle/>
          <a:p>
            <a:r>
              <a:rPr lang="en-US" dirty="0" smtClean="0"/>
              <a:t>Instructor:  </a:t>
            </a:r>
          </a:p>
          <a:p>
            <a:r>
              <a:rPr lang="en-US" dirty="0" smtClean="0"/>
              <a:t>Jacob Turner, Ph.D.</a:t>
            </a:r>
          </a:p>
        </p:txBody>
      </p:sp>
      <p:sp>
        <p:nvSpPr>
          <p:cNvPr id="2" name="Title 1"/>
          <p:cNvSpPr>
            <a:spLocks noGrp="1"/>
          </p:cNvSpPr>
          <p:nvPr>
            <p:ph type="title"/>
          </p:nvPr>
        </p:nvSpPr>
        <p:spPr>
          <a:xfrm>
            <a:off x="76200" y="2052960"/>
            <a:ext cx="6705600" cy="1828800"/>
          </a:xfrm>
        </p:spPr>
        <p:txBody>
          <a:bodyPr>
            <a:normAutofit/>
          </a:bodyPr>
          <a:lstStyle/>
          <a:p>
            <a:r>
              <a:rPr lang="en-US" dirty="0" smtClean="0"/>
              <a:t>Welcome to </a:t>
            </a:r>
            <a:br>
              <a:rPr lang="en-US" dirty="0" smtClean="0"/>
            </a:br>
            <a:r>
              <a:rPr lang="en-US" dirty="0" smtClean="0"/>
              <a:t>APPLIED STATISTICS</a:t>
            </a:r>
            <a:endParaRPr lang="en-US" dirty="0"/>
          </a:p>
        </p:txBody>
      </p:sp>
    </p:spTree>
    <p:extLst>
      <p:ext uri="{BB962C8B-B14F-4D97-AF65-F5344CB8AC3E}">
        <p14:creationId xmlns:p14="http://schemas.microsoft.com/office/powerpoint/2010/main" val="1698627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Subjects / Units:  plants, animals, or objects for which effect is measured or observed</a:t>
            </a:r>
          </a:p>
          <a:p>
            <a:endParaRPr lang="en-US" dirty="0"/>
          </a:p>
          <a:p>
            <a:r>
              <a:rPr lang="en-US" dirty="0" smtClean="0"/>
              <a:t>Factors: Categorical explanatory variables thought to affect response</a:t>
            </a:r>
          </a:p>
          <a:p>
            <a:endParaRPr lang="en-US" dirty="0"/>
          </a:p>
          <a:p>
            <a:r>
              <a:rPr lang="en-US" dirty="0" smtClean="0"/>
              <a:t>Levels: individual categories of factors</a:t>
            </a:r>
          </a:p>
          <a:p>
            <a:endParaRPr lang="en-US" dirty="0"/>
          </a:p>
          <a:p>
            <a:r>
              <a:rPr lang="en-US" dirty="0" smtClean="0"/>
              <a:t>Treatments: Combinations of levels applied to subjects, randomized in experiments, </a:t>
            </a:r>
            <a:r>
              <a:rPr lang="en-US" dirty="0" err="1" smtClean="0"/>
              <a:t>etc</a:t>
            </a:r>
            <a:endParaRPr lang="en-US" dirty="0"/>
          </a:p>
        </p:txBody>
      </p:sp>
      <p:sp>
        <p:nvSpPr>
          <p:cNvPr id="3" name="Title 2"/>
          <p:cNvSpPr>
            <a:spLocks noGrp="1"/>
          </p:cNvSpPr>
          <p:nvPr>
            <p:ph type="title"/>
          </p:nvPr>
        </p:nvSpPr>
        <p:spPr/>
        <p:txBody>
          <a:bodyPr/>
          <a:lstStyle/>
          <a:p>
            <a:r>
              <a:rPr lang="en-US" dirty="0" smtClean="0"/>
              <a:t>Key Terms</a:t>
            </a:r>
            <a:endParaRPr lang="en-US" dirty="0"/>
          </a:p>
        </p:txBody>
      </p:sp>
    </p:spTree>
    <p:extLst>
      <p:ext uri="{BB962C8B-B14F-4D97-AF65-F5344CB8AC3E}">
        <p14:creationId xmlns:p14="http://schemas.microsoft.com/office/powerpoint/2010/main" val="4214680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64792"/>
            <a:ext cx="8407893" cy="4407408"/>
          </a:xfrm>
        </p:spPr>
        <p:txBody>
          <a:bodyPr/>
          <a:lstStyle/>
          <a:p>
            <a:r>
              <a:rPr lang="en-US" dirty="0" smtClean="0"/>
              <a:t>Defining the question before analyzing the data</a:t>
            </a:r>
          </a:p>
          <a:p>
            <a:pPr lvl="1"/>
            <a:r>
              <a:rPr lang="en-US" dirty="0" smtClean="0"/>
              <a:t>Problematic in some real world scenarios</a:t>
            </a:r>
          </a:p>
          <a:p>
            <a:pPr lvl="2"/>
            <a:r>
              <a:rPr lang="en-US" dirty="0" smtClean="0"/>
              <a:t>Big Data (Data snooping)</a:t>
            </a:r>
          </a:p>
          <a:p>
            <a:pPr lvl="2"/>
            <a:r>
              <a:rPr lang="en-US" dirty="0" smtClean="0"/>
              <a:t>Do enough hypothesis testing and your bound to find something </a:t>
            </a:r>
          </a:p>
          <a:p>
            <a:pPr lvl="2"/>
            <a:r>
              <a:rPr lang="en-US" dirty="0" smtClean="0"/>
              <a:t>If Ho is true and there is no effect at all, 100 tests will give you (on average) 5 false positives (rejections of Ho) (at the </a:t>
            </a:r>
            <a:r>
              <a:rPr lang="en-US" dirty="0" err="1" smtClean="0"/>
              <a:t>alhpa</a:t>
            </a:r>
            <a:r>
              <a:rPr lang="en-US" dirty="0" smtClean="0"/>
              <a:t> = .05 level)</a:t>
            </a:r>
          </a:p>
          <a:p>
            <a:pPr lvl="1"/>
            <a:r>
              <a:rPr lang="en-US" dirty="0" smtClean="0"/>
              <a:t>Other ways to get around it</a:t>
            </a:r>
          </a:p>
          <a:p>
            <a:pPr lvl="2"/>
            <a:r>
              <a:rPr lang="en-US" b="1" dirty="0" smtClean="0"/>
              <a:t>Cross Validation techniques</a:t>
            </a:r>
          </a:p>
          <a:p>
            <a:pPr lvl="2"/>
            <a:r>
              <a:rPr lang="en-US" dirty="0" smtClean="0"/>
              <a:t>Verifying with a completely new data set</a:t>
            </a:r>
          </a:p>
          <a:p>
            <a:pPr lvl="2"/>
            <a:r>
              <a:rPr lang="en-US" dirty="0" smtClean="0"/>
              <a:t>Multiple Testing Corrections: Can you name a few?</a:t>
            </a:r>
          </a:p>
          <a:p>
            <a:endParaRPr lang="en-US" dirty="0"/>
          </a:p>
        </p:txBody>
      </p:sp>
      <p:sp>
        <p:nvSpPr>
          <p:cNvPr id="3" name="Title 2"/>
          <p:cNvSpPr>
            <a:spLocks noGrp="1"/>
          </p:cNvSpPr>
          <p:nvPr>
            <p:ph type="title"/>
          </p:nvPr>
        </p:nvSpPr>
        <p:spPr/>
        <p:txBody>
          <a:bodyPr/>
          <a:lstStyle/>
          <a:p>
            <a:r>
              <a:rPr lang="en-US" dirty="0" smtClean="0"/>
              <a:t>Importance of statistical design concepts</a:t>
            </a:r>
            <a:endParaRPr lang="en-US" dirty="0"/>
          </a:p>
        </p:txBody>
      </p:sp>
    </p:spTree>
    <p:extLst>
      <p:ext uri="{BB962C8B-B14F-4D97-AF65-F5344CB8AC3E}">
        <p14:creationId xmlns:p14="http://schemas.microsoft.com/office/powerpoint/2010/main" val="3668860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normAutofit/>
          </a:bodyPr>
          <a:lstStyle/>
          <a:p>
            <a:r>
              <a:rPr lang="en-US" sz="2800" dirty="0" smtClean="0"/>
              <a:t>Sometimes there is a misconception that an observational study has no design considerations since you can’t control things</a:t>
            </a:r>
          </a:p>
          <a:p>
            <a:pPr marL="45720" indent="0">
              <a:buNone/>
            </a:pPr>
            <a:endParaRPr lang="en-US" dirty="0"/>
          </a:p>
          <a:p>
            <a:r>
              <a:rPr lang="en-US" sz="2800" dirty="0" smtClean="0"/>
              <a:t>How designs still plays a role</a:t>
            </a:r>
          </a:p>
          <a:p>
            <a:pPr lvl="1"/>
            <a:r>
              <a:rPr lang="en-US" sz="2400" dirty="0" smtClean="0"/>
              <a:t>Analyses coming from databases</a:t>
            </a:r>
          </a:p>
          <a:p>
            <a:pPr lvl="2"/>
            <a:r>
              <a:rPr lang="en-US" sz="2000" dirty="0" smtClean="0"/>
              <a:t>Sampling techniques</a:t>
            </a:r>
          </a:p>
          <a:p>
            <a:pPr lvl="2"/>
            <a:r>
              <a:rPr lang="en-US" sz="2000" dirty="0" smtClean="0"/>
              <a:t>Adequately powered sample sizes</a:t>
            </a:r>
          </a:p>
          <a:p>
            <a:pPr lvl="2"/>
            <a:r>
              <a:rPr lang="en-US" sz="2000" dirty="0" smtClean="0"/>
              <a:t>What to observe? </a:t>
            </a:r>
          </a:p>
          <a:p>
            <a:pPr lvl="3"/>
            <a:r>
              <a:rPr lang="en-US" sz="1800" dirty="0" smtClean="0"/>
              <a:t>Sources of variability</a:t>
            </a:r>
          </a:p>
          <a:p>
            <a:pPr lvl="3"/>
            <a:r>
              <a:rPr lang="en-US" sz="1800" dirty="0" smtClean="0"/>
              <a:t>Potential confounders</a:t>
            </a:r>
          </a:p>
          <a:p>
            <a:pPr lvl="1"/>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Importance of Statistical design concepts</a:t>
            </a:r>
            <a:endParaRPr lang="en-US" dirty="0"/>
          </a:p>
        </p:txBody>
      </p:sp>
    </p:spTree>
    <p:extLst>
      <p:ext uri="{BB962C8B-B14F-4D97-AF65-F5344CB8AC3E}">
        <p14:creationId xmlns:p14="http://schemas.microsoft.com/office/powerpoint/2010/main" val="4038553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fontScale="92500" lnSpcReduction="20000"/>
          </a:bodyPr>
          <a:lstStyle/>
          <a:p>
            <a:r>
              <a:rPr lang="en-US" sz="2800" dirty="0" smtClean="0"/>
              <a:t>How does it happen?</a:t>
            </a:r>
          </a:p>
          <a:p>
            <a:pPr lvl="1"/>
            <a:r>
              <a:rPr lang="en-US" sz="2000" dirty="0"/>
              <a:t>Naturally- Truly missing</a:t>
            </a:r>
          </a:p>
          <a:p>
            <a:pPr lvl="1"/>
            <a:r>
              <a:rPr lang="en-US" sz="2000" dirty="0"/>
              <a:t>Human subjects are </a:t>
            </a:r>
            <a:r>
              <a:rPr lang="en-US" sz="2000" dirty="0" smtClean="0"/>
              <a:t>smart </a:t>
            </a:r>
            <a:r>
              <a:rPr lang="is-IS" sz="2000" dirty="0" smtClean="0"/>
              <a:t>… refuse to answer / pass</a:t>
            </a:r>
            <a:endParaRPr lang="en-US" sz="2000" dirty="0"/>
          </a:p>
          <a:p>
            <a:pPr lvl="1"/>
            <a:r>
              <a:rPr lang="en-US" sz="2000" dirty="0"/>
              <a:t>Data entry</a:t>
            </a:r>
          </a:p>
          <a:p>
            <a:pPr lvl="1"/>
            <a:r>
              <a:rPr lang="en-US" sz="2000" dirty="0" smtClean="0"/>
              <a:t>Other: Samples </a:t>
            </a:r>
            <a:r>
              <a:rPr lang="en-US" sz="2000" dirty="0"/>
              <a:t>are collected but do not pass QC</a:t>
            </a:r>
          </a:p>
          <a:p>
            <a:pPr marL="45720" indent="0">
              <a:buNone/>
            </a:pPr>
            <a:endParaRPr lang="en-US" sz="2800" dirty="0" smtClean="0"/>
          </a:p>
          <a:p>
            <a:r>
              <a:rPr lang="en-US" sz="2800" dirty="0" smtClean="0"/>
              <a:t>What to do when it happens</a:t>
            </a:r>
          </a:p>
          <a:p>
            <a:pPr lvl="1"/>
            <a:r>
              <a:rPr lang="en-US" sz="1800" dirty="0" smtClean="0"/>
              <a:t>Many variations </a:t>
            </a:r>
            <a:r>
              <a:rPr lang="is-IS" sz="1800" dirty="0" smtClean="0"/>
              <a:t>… identify type of missingness</a:t>
            </a:r>
            <a:r>
              <a:rPr lang="en-US" sz="1800" dirty="0" smtClean="0"/>
              <a:t>: MCAR </a:t>
            </a:r>
            <a:r>
              <a:rPr lang="en-US" dirty="0"/>
              <a:t>M</a:t>
            </a:r>
            <a:r>
              <a:rPr lang="en-US" sz="1800" dirty="0" smtClean="0"/>
              <a:t>AR NMAR</a:t>
            </a:r>
          </a:p>
          <a:p>
            <a:pPr lvl="1"/>
            <a:r>
              <a:rPr lang="en-US" dirty="0" smtClean="0"/>
              <a:t>Many techniques:</a:t>
            </a:r>
          </a:p>
          <a:p>
            <a:pPr lvl="2"/>
            <a:r>
              <a:rPr lang="en-US" dirty="0" smtClean="0"/>
              <a:t>Observation Removal ( Only with MCAR </a:t>
            </a:r>
            <a:r>
              <a:rPr lang="is-IS" dirty="0" smtClean="0"/>
              <a:t>… but still reduces power)</a:t>
            </a:r>
          </a:p>
          <a:p>
            <a:pPr lvl="3"/>
            <a:r>
              <a:rPr lang="en-US" sz="1800" dirty="0">
                <a:hlinkClick r:id="rId2"/>
              </a:rPr>
              <a:t>http://www.theanalysisfactor.com/when-listwise-deletion-works</a:t>
            </a:r>
            <a:r>
              <a:rPr lang="en-US" sz="1800" dirty="0" smtClean="0">
                <a:hlinkClick r:id="rId2"/>
              </a:rPr>
              <a:t>/</a:t>
            </a:r>
            <a:endParaRPr lang="en-US" sz="1800" dirty="0" smtClean="0"/>
          </a:p>
          <a:p>
            <a:pPr lvl="3"/>
            <a:r>
              <a:rPr lang="en-US" sz="1800" dirty="0" smtClean="0"/>
              <a:t>May introduce Bias</a:t>
            </a:r>
          </a:p>
          <a:p>
            <a:pPr lvl="2"/>
            <a:r>
              <a:rPr lang="en-US" sz="2000" dirty="0" smtClean="0"/>
              <a:t>Imputation</a:t>
            </a:r>
          </a:p>
          <a:p>
            <a:pPr lvl="3"/>
            <a:r>
              <a:rPr lang="en-US" sz="1800" dirty="0" smtClean="0"/>
              <a:t>Last one forward (Time Series / Longitudinal Data)</a:t>
            </a:r>
          </a:p>
          <a:p>
            <a:pPr lvl="3"/>
            <a:r>
              <a:rPr lang="en-US" sz="1800" dirty="0" smtClean="0"/>
              <a:t>Mean / Median / Mode</a:t>
            </a:r>
          </a:p>
          <a:p>
            <a:pPr lvl="3"/>
            <a:r>
              <a:rPr lang="en-US" sz="1800" dirty="0" smtClean="0"/>
              <a:t>Linear and Nonlinear Models (Regression / </a:t>
            </a:r>
            <a:r>
              <a:rPr lang="en-US" sz="1800" smtClean="0"/>
              <a:t>Logistic Regression</a:t>
            </a:r>
            <a:r>
              <a:rPr lang="en-US" sz="1800" dirty="0" smtClean="0"/>
              <a:t>)</a:t>
            </a:r>
          </a:p>
          <a:p>
            <a:pPr lvl="3"/>
            <a:endParaRPr lang="en-US" sz="1800" dirty="0"/>
          </a:p>
          <a:p>
            <a:pPr lvl="4"/>
            <a:endParaRPr lang="en-US" sz="1700" dirty="0" smtClean="0"/>
          </a:p>
          <a:p>
            <a:pPr lvl="1"/>
            <a:endParaRPr lang="en-US" sz="2000" dirty="0" smtClean="0"/>
          </a:p>
          <a:p>
            <a:pPr marL="365760" lvl="1" indent="0">
              <a:buNone/>
            </a:pPr>
            <a:endParaRPr lang="en-US" dirty="0" smtClean="0"/>
          </a:p>
        </p:txBody>
      </p:sp>
      <p:sp>
        <p:nvSpPr>
          <p:cNvPr id="3" name="Title 2"/>
          <p:cNvSpPr>
            <a:spLocks noGrp="1"/>
          </p:cNvSpPr>
          <p:nvPr>
            <p:ph type="title"/>
          </p:nvPr>
        </p:nvSpPr>
        <p:spPr/>
        <p:txBody>
          <a:bodyPr/>
          <a:lstStyle/>
          <a:p>
            <a:r>
              <a:rPr lang="en-US" dirty="0" smtClean="0"/>
              <a:t>Missing Data</a:t>
            </a:r>
            <a:endParaRPr lang="en-US" dirty="0"/>
          </a:p>
        </p:txBody>
      </p:sp>
    </p:spTree>
    <p:extLst>
      <p:ext uri="{BB962C8B-B14F-4D97-AF65-F5344CB8AC3E}">
        <p14:creationId xmlns:p14="http://schemas.microsoft.com/office/powerpoint/2010/main" val="971096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What are the factors and what are their levels?</a:t>
            </a:r>
          </a:p>
          <a:p>
            <a:pPr marL="0" indent="0">
              <a:buNone/>
            </a:pPr>
            <a:endParaRPr lang="en-US" dirty="0"/>
          </a:p>
          <a:p>
            <a:pPr marL="0" indent="0">
              <a:buNone/>
            </a:pPr>
            <a:r>
              <a:rPr lang="en-US" dirty="0"/>
              <a:t>What are the treatments?</a:t>
            </a:r>
          </a:p>
          <a:p>
            <a:pPr marL="0" indent="0">
              <a:buNone/>
            </a:pPr>
            <a:endParaRPr lang="en-US" dirty="0"/>
          </a:p>
          <a:p>
            <a:pPr marL="0" indent="0">
              <a:buNone/>
            </a:pPr>
            <a:r>
              <a:rPr lang="en-US" dirty="0"/>
              <a:t>Are there any blocks in this design?</a:t>
            </a:r>
          </a:p>
          <a:p>
            <a:pPr marL="0" indent="0">
              <a:buNone/>
            </a:pPr>
            <a:endParaRPr lang="en-US" dirty="0"/>
          </a:p>
          <a:p>
            <a:pPr marL="0" indent="0">
              <a:buNone/>
            </a:pPr>
            <a:endParaRPr lang="en-US" dirty="0"/>
          </a:p>
          <a:p>
            <a:pPr marL="0" indent="0">
              <a:buNone/>
            </a:pPr>
            <a:endParaRPr lang="en-US" dirty="0"/>
          </a:p>
          <a:p>
            <a:pPr marL="0" indent="0">
              <a:buNone/>
            </a:pPr>
            <a:r>
              <a:rPr lang="en-US" dirty="0"/>
              <a:t>Critique the design in anyway you see fit.  Have fun with it.  For any criticism, provide an alternative solution that could help it out in some way.</a:t>
            </a:r>
          </a:p>
          <a:p>
            <a:pPr marL="45720" indent="0">
              <a:buNone/>
            </a:pPr>
            <a:endParaRPr lang="en-US" dirty="0"/>
          </a:p>
          <a:p>
            <a:pPr marL="45720" indent="0">
              <a:buNone/>
            </a:pPr>
            <a:endParaRPr lang="en-US" dirty="0"/>
          </a:p>
        </p:txBody>
      </p:sp>
      <p:sp>
        <p:nvSpPr>
          <p:cNvPr id="3" name="Title 2"/>
          <p:cNvSpPr>
            <a:spLocks noGrp="1"/>
          </p:cNvSpPr>
          <p:nvPr>
            <p:ph type="title"/>
          </p:nvPr>
        </p:nvSpPr>
        <p:spPr/>
        <p:txBody>
          <a:bodyPr/>
          <a:lstStyle/>
          <a:p>
            <a:r>
              <a:rPr lang="en-US" dirty="0" smtClean="0"/>
              <a:t>Breakout session</a:t>
            </a:r>
            <a:endParaRPr lang="en-US" dirty="0"/>
          </a:p>
        </p:txBody>
      </p:sp>
    </p:spTree>
    <p:extLst>
      <p:ext uri="{BB962C8B-B14F-4D97-AF65-F5344CB8AC3E}">
        <p14:creationId xmlns:p14="http://schemas.microsoft.com/office/powerpoint/2010/main" val="1222858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A metal company wants to test if </a:t>
            </a:r>
            <a:r>
              <a:rPr lang="en-US" dirty="0" smtClean="0"/>
              <a:t>any </a:t>
            </a:r>
            <a:r>
              <a:rPr lang="en-US" dirty="0"/>
              <a:t>any one of 3 different components to their metal making procedure will improve the strength.  It is known that all 3 will improve the </a:t>
            </a:r>
            <a:r>
              <a:rPr lang="en-US" dirty="0" smtClean="0"/>
              <a:t>strength </a:t>
            </a:r>
            <a:r>
              <a:rPr lang="en-US" dirty="0"/>
              <a:t>and  they all cost the same so they just want to know which of the 3 components provides the best improvement in strength/  Their plan is to run the experiment in a single day so they will generate samples of metal with the different components using 3 </a:t>
            </a:r>
            <a:r>
              <a:rPr lang="en-US" dirty="0" smtClean="0"/>
              <a:t>separate </a:t>
            </a:r>
            <a:r>
              <a:rPr lang="en-US" dirty="0"/>
              <a:t>assembly lines.  Each line will be using 1 of the 3 components and will produce 10 metal samples each for strength measurements.</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Breakout Session 1</a:t>
            </a:r>
            <a:endParaRPr lang="en-US" dirty="0"/>
          </a:p>
        </p:txBody>
      </p:sp>
    </p:spTree>
    <p:extLst>
      <p:ext uri="{BB962C8B-B14F-4D97-AF65-F5344CB8AC3E}">
        <p14:creationId xmlns:p14="http://schemas.microsoft.com/office/powerpoint/2010/main" val="656918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a:t>A metal company wants to test if </a:t>
            </a:r>
            <a:r>
              <a:rPr lang="en-US" dirty="0" smtClean="0"/>
              <a:t>any </a:t>
            </a:r>
            <a:r>
              <a:rPr lang="en-US" dirty="0"/>
              <a:t>any one of 3 different components to their metal making procedure will improve the strength.  It is known that all 3 will improve the </a:t>
            </a:r>
            <a:r>
              <a:rPr lang="en-US" dirty="0" smtClean="0"/>
              <a:t>strength </a:t>
            </a:r>
            <a:r>
              <a:rPr lang="en-US" dirty="0"/>
              <a:t>and  they all cost the same so they just want to know which of the 3 components provides the best improvement in strength/  Their plan is to run the experiment in a single day so they will generate samples of metal with the different components using 3 </a:t>
            </a:r>
            <a:r>
              <a:rPr lang="en-US" dirty="0" smtClean="0"/>
              <a:t>separate </a:t>
            </a:r>
            <a:r>
              <a:rPr lang="en-US" dirty="0"/>
              <a:t>assembly lines.  Each line will be using 1 of the 3 components and will produce 10 metal samples each for strength measurements</a:t>
            </a:r>
            <a:r>
              <a:rPr lang="en-US" dirty="0" smtClean="0"/>
              <a:t>.</a:t>
            </a:r>
          </a:p>
          <a:p>
            <a:pPr marL="0" indent="0">
              <a:buNone/>
            </a:pPr>
            <a:endParaRPr lang="en-US" dirty="0" smtClean="0"/>
          </a:p>
          <a:p>
            <a:pPr marL="0" indent="0">
              <a:buNone/>
            </a:pPr>
            <a:r>
              <a:rPr lang="en-US" dirty="0" smtClean="0"/>
              <a:t>Factors: Components               Blocks: Assembly Lines</a:t>
            </a:r>
          </a:p>
          <a:p>
            <a:pPr marL="0" indent="0">
              <a:buNone/>
            </a:pPr>
            <a:r>
              <a:rPr lang="en-US" dirty="0"/>
              <a:t>	</a:t>
            </a:r>
            <a:r>
              <a:rPr lang="en-US" dirty="0" smtClean="0"/>
              <a:t>Component1			AL 1</a:t>
            </a:r>
          </a:p>
          <a:p>
            <a:pPr marL="0" indent="0">
              <a:buNone/>
            </a:pPr>
            <a:r>
              <a:rPr lang="en-US" dirty="0"/>
              <a:t>	</a:t>
            </a:r>
            <a:r>
              <a:rPr lang="en-US" dirty="0" smtClean="0"/>
              <a:t>Component2			AL 2</a:t>
            </a:r>
          </a:p>
          <a:p>
            <a:pPr marL="0" indent="0">
              <a:buNone/>
            </a:pPr>
            <a:r>
              <a:rPr lang="en-US" dirty="0"/>
              <a:t>	</a:t>
            </a:r>
            <a:r>
              <a:rPr lang="en-US" dirty="0" smtClean="0"/>
              <a:t>Component3			AL 3</a:t>
            </a:r>
          </a:p>
          <a:p>
            <a:pPr marL="0" indent="0">
              <a:buNone/>
            </a:pPr>
            <a:endParaRPr lang="en-US" dirty="0"/>
          </a:p>
          <a:p>
            <a:pPr marL="0" indent="0">
              <a:buNone/>
            </a:pPr>
            <a:r>
              <a:rPr lang="en-US" dirty="0" smtClean="0"/>
              <a:t>Treatments</a:t>
            </a:r>
            <a:r>
              <a:rPr lang="en-US" dirty="0"/>
              <a:t>: Component1, </a:t>
            </a:r>
            <a:r>
              <a:rPr lang="en-US" dirty="0" smtClean="0"/>
              <a:t>Component2, Component3</a:t>
            </a:r>
          </a:p>
          <a:p>
            <a:pPr marL="0" indent="0">
              <a:buNone/>
            </a:pPr>
            <a:endParaRPr lang="en-US" dirty="0"/>
          </a:p>
          <a:p>
            <a:pPr marL="0" indent="0">
              <a:buNone/>
            </a:pPr>
            <a:r>
              <a:rPr lang="en-US" dirty="0" smtClean="0"/>
              <a:t>We could include the assembly line levels in the treatments except they are redundant here.  In statistics we say that the Component factor is “confounded” or “aliased” with the block levels.  If we see a significant difference, is it because of the differences in the assembly lines or in the components?  Impossible to tell with this flawed experimental design.  </a:t>
            </a:r>
            <a:endParaRPr lang="en-US" dirty="0"/>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Breakout Session 1</a:t>
            </a:r>
            <a:endParaRPr lang="en-US" dirty="0"/>
          </a:p>
        </p:txBody>
      </p:sp>
    </p:spTree>
    <p:extLst>
      <p:ext uri="{BB962C8B-B14F-4D97-AF65-F5344CB8AC3E}">
        <p14:creationId xmlns:p14="http://schemas.microsoft.com/office/powerpoint/2010/main" val="341029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2600"/>
            <a:ext cx="8610601" cy="4407408"/>
          </a:xfrm>
        </p:spPr>
        <p:txBody>
          <a:bodyPr>
            <a:normAutofit fontScale="85000" lnSpcReduction="20000"/>
          </a:bodyPr>
          <a:lstStyle/>
          <a:p>
            <a:pPr marL="0" indent="0">
              <a:buNone/>
            </a:pPr>
            <a:r>
              <a:rPr lang="en-US" dirty="0"/>
              <a:t>Vaccine Study</a:t>
            </a:r>
          </a:p>
          <a:p>
            <a:pPr marL="0" indent="0">
              <a:buNone/>
            </a:pPr>
            <a:endParaRPr lang="en-US" dirty="0"/>
          </a:p>
          <a:p>
            <a:pPr marL="0" indent="0">
              <a:buNone/>
            </a:pPr>
            <a:r>
              <a:rPr lang="en-US" dirty="0"/>
              <a:t>Immunology researchers are often trying to understand how vaccines work and why some people respond positively to the vaccine while others the vaccine has no effect.  In this study, researchers are interested in studying the Flu vaccine on 12 healthy subjects and the difference between what is going on biologically between the </a:t>
            </a:r>
            <a:r>
              <a:rPr lang="en-US" dirty="0" smtClean="0"/>
              <a:t>responders </a:t>
            </a:r>
            <a:r>
              <a:rPr lang="en-US" dirty="0"/>
              <a:t>versus the </a:t>
            </a:r>
            <a:r>
              <a:rPr lang="en-US" dirty="0" err="1"/>
              <a:t>nonresponders</a:t>
            </a:r>
            <a:r>
              <a:rPr lang="en-US" dirty="0"/>
              <a:t>.  Using certain technology, they are able to define which of the subjects either responded or did not respond to the vaccine after a certain period of time.  </a:t>
            </a:r>
            <a:endParaRPr lang="en-US" dirty="0" smtClean="0"/>
          </a:p>
          <a:p>
            <a:pPr marL="0" indent="0">
              <a:buNone/>
            </a:pPr>
            <a:endParaRPr lang="en-US" dirty="0"/>
          </a:p>
          <a:p>
            <a:pPr marL="0" indent="0">
              <a:buNone/>
            </a:pPr>
            <a:r>
              <a:rPr lang="en-US" dirty="0"/>
              <a:t>Suppose that the </a:t>
            </a:r>
            <a:r>
              <a:rPr lang="en-US" dirty="0" smtClean="0"/>
              <a:t>classification </a:t>
            </a:r>
            <a:r>
              <a:rPr lang="en-US" dirty="0"/>
              <a:t>lead to  6 responders and 6 </a:t>
            </a:r>
            <a:r>
              <a:rPr lang="en-US" dirty="0" err="1"/>
              <a:t>nonresponders</a:t>
            </a:r>
            <a:r>
              <a:rPr lang="en-US" dirty="0"/>
              <a:t>.  The response variable is a genetic measurement that is taken from a machine that process the samples in batches of 6, so they decide </a:t>
            </a:r>
            <a:r>
              <a:rPr lang="en-US" dirty="0" smtClean="0"/>
              <a:t>to equally </a:t>
            </a:r>
            <a:r>
              <a:rPr lang="en-US" dirty="0"/>
              <a:t>distribute 3 responders and 3 </a:t>
            </a:r>
            <a:r>
              <a:rPr lang="en-US" dirty="0" err="1"/>
              <a:t>nonsresponders</a:t>
            </a:r>
            <a:r>
              <a:rPr lang="en-US" dirty="0"/>
              <a:t> on each of the 2 batches.  It is also well known that the response variable tends to increase in subjects who are older rather than younger. The analyst decides to run a Welch's t-test or Rank sum test to test for differences in means between responders and </a:t>
            </a:r>
            <a:r>
              <a:rPr lang="en-US" dirty="0" err="1"/>
              <a:t>nonresponders</a:t>
            </a:r>
            <a:r>
              <a:rPr lang="en-US" dirty="0"/>
              <a:t>.</a:t>
            </a:r>
          </a:p>
          <a:p>
            <a:pPr marL="45720" indent="0">
              <a:buNone/>
            </a:pPr>
            <a:endParaRPr lang="en-US" dirty="0"/>
          </a:p>
        </p:txBody>
      </p:sp>
      <p:sp>
        <p:nvSpPr>
          <p:cNvPr id="3" name="Title 2"/>
          <p:cNvSpPr>
            <a:spLocks noGrp="1"/>
          </p:cNvSpPr>
          <p:nvPr>
            <p:ph type="title"/>
          </p:nvPr>
        </p:nvSpPr>
        <p:spPr/>
        <p:txBody>
          <a:bodyPr/>
          <a:lstStyle/>
          <a:p>
            <a:r>
              <a:rPr lang="en-US" dirty="0" smtClean="0"/>
              <a:t>Breakout session 2</a:t>
            </a:r>
            <a:endParaRPr lang="en-US" dirty="0"/>
          </a:p>
        </p:txBody>
      </p:sp>
    </p:spTree>
    <p:extLst>
      <p:ext uri="{BB962C8B-B14F-4D97-AF65-F5344CB8AC3E}">
        <p14:creationId xmlns:p14="http://schemas.microsoft.com/office/powerpoint/2010/main" val="42522504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2600"/>
            <a:ext cx="8610601" cy="4407408"/>
          </a:xfrm>
        </p:spPr>
        <p:txBody>
          <a:bodyPr>
            <a:normAutofit fontScale="85000" lnSpcReduction="20000"/>
          </a:bodyPr>
          <a:lstStyle/>
          <a:p>
            <a:pPr marL="0" indent="0">
              <a:buNone/>
            </a:pPr>
            <a:r>
              <a:rPr lang="en-US" dirty="0"/>
              <a:t>Vaccine Study</a:t>
            </a:r>
          </a:p>
          <a:p>
            <a:pPr marL="0" indent="0">
              <a:buNone/>
            </a:pPr>
            <a:endParaRPr lang="en-US" dirty="0"/>
          </a:p>
          <a:p>
            <a:pPr marL="0" indent="0">
              <a:buNone/>
            </a:pPr>
            <a:r>
              <a:rPr lang="en-US" dirty="0"/>
              <a:t>Immunology researchers are often trying to understand how vaccines work and why some people respond positively to the vaccine while others the vaccine has no effect.  In this study, researchers are interested in studying the Flu vaccine on 12 healthy subjects and the difference between what is going on biologically between the </a:t>
            </a:r>
            <a:r>
              <a:rPr lang="en-US" dirty="0" smtClean="0"/>
              <a:t>responders </a:t>
            </a:r>
            <a:r>
              <a:rPr lang="en-US" dirty="0"/>
              <a:t>versus the </a:t>
            </a:r>
            <a:r>
              <a:rPr lang="en-US" dirty="0" err="1"/>
              <a:t>nonresponders</a:t>
            </a:r>
            <a:r>
              <a:rPr lang="en-US" dirty="0"/>
              <a:t>.  Using certain technology, they are able to define which of the subjects either responded or did not respond to the vaccine after a certain period of time.  </a:t>
            </a:r>
            <a:endParaRPr lang="en-US" dirty="0" smtClean="0"/>
          </a:p>
          <a:p>
            <a:pPr marL="0" indent="0">
              <a:buNone/>
            </a:pPr>
            <a:endParaRPr lang="en-US" dirty="0"/>
          </a:p>
          <a:p>
            <a:pPr marL="0" indent="0">
              <a:buNone/>
            </a:pPr>
            <a:r>
              <a:rPr lang="en-US" dirty="0"/>
              <a:t>Suppose that the </a:t>
            </a:r>
            <a:r>
              <a:rPr lang="en-US" dirty="0" smtClean="0"/>
              <a:t>classification </a:t>
            </a:r>
            <a:r>
              <a:rPr lang="en-US" dirty="0"/>
              <a:t>lead to  6 responders and 6 </a:t>
            </a:r>
            <a:r>
              <a:rPr lang="en-US" dirty="0" err="1"/>
              <a:t>nonresponders</a:t>
            </a:r>
            <a:r>
              <a:rPr lang="en-US" dirty="0"/>
              <a:t>.  The response variable is a genetic measurement that is taken from a machine that process the samples in batches of 6, so they decide </a:t>
            </a:r>
            <a:r>
              <a:rPr lang="en-US" dirty="0" smtClean="0"/>
              <a:t>to equally </a:t>
            </a:r>
            <a:r>
              <a:rPr lang="en-US" dirty="0"/>
              <a:t>distribute 3 responders and 3 </a:t>
            </a:r>
            <a:r>
              <a:rPr lang="en-US" dirty="0" err="1"/>
              <a:t>nonsresponders</a:t>
            </a:r>
            <a:r>
              <a:rPr lang="en-US" dirty="0"/>
              <a:t> on each of the 2 batches.  It is also well known that the response variable tends to increase in subjects who are older rather than younger. The analyst decides to run a Welch's t-test or Rank sum test to test for differences in means between responders and </a:t>
            </a:r>
            <a:r>
              <a:rPr lang="en-US" dirty="0" err="1"/>
              <a:t>nonresponders</a:t>
            </a:r>
            <a:r>
              <a:rPr lang="en-US" dirty="0"/>
              <a:t>.</a:t>
            </a:r>
          </a:p>
          <a:p>
            <a:pPr marL="45720" indent="0">
              <a:buNone/>
            </a:pPr>
            <a:endParaRPr lang="en-US" dirty="0"/>
          </a:p>
        </p:txBody>
      </p:sp>
      <p:sp>
        <p:nvSpPr>
          <p:cNvPr id="3" name="Title 2"/>
          <p:cNvSpPr>
            <a:spLocks noGrp="1"/>
          </p:cNvSpPr>
          <p:nvPr>
            <p:ph type="title"/>
          </p:nvPr>
        </p:nvSpPr>
        <p:spPr/>
        <p:txBody>
          <a:bodyPr/>
          <a:lstStyle/>
          <a:p>
            <a:r>
              <a:rPr lang="en-US" dirty="0" smtClean="0"/>
              <a:t>Breakout session 2</a:t>
            </a:r>
            <a:endParaRPr lang="en-US" dirty="0"/>
          </a:p>
        </p:txBody>
      </p:sp>
    </p:spTree>
    <p:extLst>
      <p:ext uri="{BB962C8B-B14F-4D97-AF65-F5344CB8AC3E}">
        <p14:creationId xmlns:p14="http://schemas.microsoft.com/office/powerpoint/2010/main" val="26169146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a:t>Bowling study</a:t>
            </a:r>
          </a:p>
          <a:p>
            <a:pPr marL="0" indent="0">
              <a:buNone/>
            </a:pPr>
            <a:endParaRPr lang="en-US" dirty="0"/>
          </a:p>
          <a:p>
            <a:pPr marL="0" indent="0">
              <a:buNone/>
            </a:pPr>
            <a:r>
              <a:rPr lang="en-US" dirty="0" smtClean="0"/>
              <a:t>My buddy </a:t>
            </a:r>
            <a:r>
              <a:rPr lang="en-US" dirty="0" err="1" smtClean="0"/>
              <a:t>Bivin</a:t>
            </a:r>
            <a:r>
              <a:rPr lang="en-US" dirty="0" smtClean="0"/>
              <a:t>, who was in my cohort in grad school, loves to bowl, </a:t>
            </a:r>
            <a:r>
              <a:rPr lang="en-US" dirty="0"/>
              <a:t>but </a:t>
            </a:r>
            <a:r>
              <a:rPr lang="en-US" dirty="0" smtClean="0"/>
              <a:t>he </a:t>
            </a:r>
            <a:r>
              <a:rPr lang="en-US" dirty="0"/>
              <a:t>never </a:t>
            </a:r>
            <a:r>
              <a:rPr lang="en-US" dirty="0" smtClean="0"/>
              <a:t>has </a:t>
            </a:r>
            <a:r>
              <a:rPr lang="en-US" dirty="0"/>
              <a:t>time :(</a:t>
            </a:r>
          </a:p>
          <a:p>
            <a:pPr marL="0" indent="0">
              <a:buNone/>
            </a:pPr>
            <a:r>
              <a:rPr lang="en-US" dirty="0" smtClean="0"/>
              <a:t>So he </a:t>
            </a:r>
            <a:r>
              <a:rPr lang="en-US" dirty="0"/>
              <a:t>designed </a:t>
            </a:r>
            <a:r>
              <a:rPr lang="en-US" dirty="0" smtClean="0"/>
              <a:t>his </a:t>
            </a:r>
            <a:r>
              <a:rPr lang="en-US" dirty="0"/>
              <a:t>Experimental Statistics II </a:t>
            </a:r>
            <a:r>
              <a:rPr lang="en-US" dirty="0" smtClean="0"/>
              <a:t>project </a:t>
            </a:r>
            <a:r>
              <a:rPr lang="en-US" dirty="0"/>
              <a:t>so </a:t>
            </a:r>
            <a:r>
              <a:rPr lang="en-US" dirty="0" smtClean="0"/>
              <a:t>he </a:t>
            </a:r>
            <a:r>
              <a:rPr lang="en-US" dirty="0"/>
              <a:t>would have a reason to go bowl :)</a:t>
            </a:r>
          </a:p>
          <a:p>
            <a:pPr marL="0" indent="0">
              <a:buNone/>
            </a:pPr>
            <a:endParaRPr lang="en-US" dirty="0"/>
          </a:p>
          <a:p>
            <a:pPr marL="0" indent="0">
              <a:buNone/>
            </a:pPr>
            <a:r>
              <a:rPr lang="en-US" dirty="0" smtClean="0"/>
              <a:t>He had just </a:t>
            </a:r>
            <a:r>
              <a:rPr lang="en-US" dirty="0"/>
              <a:t>bought a brand new bowling </a:t>
            </a:r>
            <a:r>
              <a:rPr lang="en-US" dirty="0" smtClean="0"/>
              <a:t>ball and he wanted to </a:t>
            </a:r>
            <a:r>
              <a:rPr lang="en-US" dirty="0"/>
              <a:t>know if it </a:t>
            </a:r>
            <a:r>
              <a:rPr lang="en-US" dirty="0" smtClean="0"/>
              <a:t>performed better </a:t>
            </a:r>
            <a:r>
              <a:rPr lang="en-US" dirty="0"/>
              <a:t>than </a:t>
            </a:r>
            <a:r>
              <a:rPr lang="en-US" dirty="0" smtClean="0"/>
              <a:t>his </a:t>
            </a:r>
            <a:r>
              <a:rPr lang="en-US" dirty="0"/>
              <a:t>old ball.  </a:t>
            </a:r>
            <a:r>
              <a:rPr lang="en-US" dirty="0" smtClean="0"/>
              <a:t>He </a:t>
            </a:r>
            <a:r>
              <a:rPr lang="en-US" dirty="0"/>
              <a:t>also </a:t>
            </a:r>
            <a:r>
              <a:rPr lang="en-US" dirty="0" smtClean="0"/>
              <a:t>noticed </a:t>
            </a:r>
            <a:r>
              <a:rPr lang="en-US" dirty="0"/>
              <a:t>that professional bowlers make sure to clean the oil off their ball after every roll.  </a:t>
            </a:r>
            <a:r>
              <a:rPr lang="en-US" dirty="0" smtClean="0"/>
              <a:t>He was curious </a:t>
            </a:r>
            <a:r>
              <a:rPr lang="en-US" dirty="0"/>
              <a:t>if this truly </a:t>
            </a:r>
            <a:r>
              <a:rPr lang="en-US" dirty="0" smtClean="0"/>
              <a:t>had </a:t>
            </a:r>
            <a:r>
              <a:rPr lang="en-US" dirty="0"/>
              <a:t>an effect and </a:t>
            </a:r>
            <a:r>
              <a:rPr lang="en-US" dirty="0" smtClean="0"/>
              <a:t>whether the </a:t>
            </a:r>
            <a:r>
              <a:rPr lang="en-US" dirty="0"/>
              <a:t>combination of either cleaning or not with what ball </a:t>
            </a:r>
            <a:r>
              <a:rPr lang="en-US" dirty="0" smtClean="0"/>
              <a:t>he rolled </a:t>
            </a:r>
            <a:r>
              <a:rPr lang="en-US" dirty="0"/>
              <a:t>with works better for me in terms of my score.  Since </a:t>
            </a:r>
            <a:r>
              <a:rPr lang="en-US" dirty="0" smtClean="0"/>
              <a:t>he </a:t>
            </a:r>
            <a:r>
              <a:rPr lang="en-US" dirty="0"/>
              <a:t>wanted to assess if an interaction existed between cleaning bowling balls and which ball I bowled with, </a:t>
            </a:r>
            <a:r>
              <a:rPr lang="en-US" dirty="0" smtClean="0"/>
              <a:t>he </a:t>
            </a:r>
            <a:r>
              <a:rPr lang="en-US" dirty="0"/>
              <a:t>made sure </a:t>
            </a:r>
            <a:r>
              <a:rPr lang="en-US" dirty="0" smtClean="0"/>
              <a:t>he </a:t>
            </a:r>
            <a:r>
              <a:rPr lang="en-US" dirty="0"/>
              <a:t>bowled with each treatment 4 </a:t>
            </a:r>
            <a:r>
              <a:rPr lang="en-US" dirty="0" smtClean="0"/>
              <a:t>times. He </a:t>
            </a:r>
            <a:r>
              <a:rPr lang="en-US" dirty="0"/>
              <a:t>ran the entire experiment on a Saturday afternoon. </a:t>
            </a:r>
            <a:r>
              <a:rPr lang="en-US" dirty="0" smtClean="0"/>
              <a:t>he </a:t>
            </a:r>
            <a:r>
              <a:rPr lang="en-US" dirty="0"/>
              <a:t>then </a:t>
            </a:r>
            <a:r>
              <a:rPr lang="en-US" dirty="0" smtClean="0"/>
              <a:t>conducted the analysis using a two way ANOVA model.</a:t>
            </a:r>
            <a:endParaRPr lang="en-US" dirty="0"/>
          </a:p>
          <a:p>
            <a:pPr marL="45720" indent="0">
              <a:buNone/>
            </a:pPr>
            <a:endParaRPr lang="en-US" dirty="0"/>
          </a:p>
        </p:txBody>
      </p:sp>
      <p:sp>
        <p:nvSpPr>
          <p:cNvPr id="3" name="Title 2"/>
          <p:cNvSpPr>
            <a:spLocks noGrp="1"/>
          </p:cNvSpPr>
          <p:nvPr>
            <p:ph type="title"/>
          </p:nvPr>
        </p:nvSpPr>
        <p:spPr/>
        <p:txBody>
          <a:bodyPr/>
          <a:lstStyle/>
          <a:p>
            <a:r>
              <a:rPr lang="en-US" dirty="0" smtClean="0"/>
              <a:t>Breakout session 2</a:t>
            </a:r>
            <a:endParaRPr lang="en-US" dirty="0"/>
          </a:p>
        </p:txBody>
      </p:sp>
    </p:spTree>
    <p:extLst>
      <p:ext uri="{BB962C8B-B14F-4D97-AF65-F5344CB8AC3E}">
        <p14:creationId xmlns:p14="http://schemas.microsoft.com/office/powerpoint/2010/main" val="647147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76400"/>
            <a:ext cx="8534400" cy="4876800"/>
          </a:xfrm>
        </p:spPr>
        <p:txBody>
          <a:bodyPr>
            <a:normAutofit/>
          </a:bodyPr>
          <a:lstStyle/>
          <a:p>
            <a:r>
              <a:rPr lang="en-US" dirty="0" smtClean="0"/>
              <a:t>Before Live Session: Do asynchronous materials.</a:t>
            </a:r>
          </a:p>
          <a:p>
            <a:pPr lvl="1"/>
            <a:r>
              <a:rPr lang="en-US" dirty="0" smtClean="0"/>
              <a:t>Video</a:t>
            </a:r>
          </a:p>
          <a:p>
            <a:pPr lvl="1"/>
            <a:r>
              <a:rPr lang="en-US" dirty="0" smtClean="0"/>
              <a:t>Live Session Assignment(s)</a:t>
            </a:r>
          </a:p>
          <a:p>
            <a:pPr lvl="1"/>
            <a:r>
              <a:rPr lang="en-US" dirty="0" smtClean="0"/>
              <a:t>Post Questions </a:t>
            </a:r>
            <a:r>
              <a:rPr lang="en-US" dirty="0" smtClean="0"/>
              <a:t>on </a:t>
            </a:r>
            <a:r>
              <a:rPr lang="en-US" dirty="0" smtClean="0"/>
              <a:t>the Wall</a:t>
            </a:r>
          </a:p>
          <a:p>
            <a:pPr lvl="1"/>
            <a:r>
              <a:rPr lang="en-US" dirty="0" smtClean="0"/>
              <a:t>Submit Live Session Assignment on Canvas</a:t>
            </a:r>
          </a:p>
          <a:p>
            <a:r>
              <a:rPr lang="en-US" dirty="0" smtClean="0"/>
              <a:t>Live Session!</a:t>
            </a:r>
          </a:p>
          <a:p>
            <a:pPr lvl="1"/>
            <a:r>
              <a:rPr lang="en-US" dirty="0" smtClean="0"/>
              <a:t>Live session, ready to discuss Live Session Assignment</a:t>
            </a:r>
          </a:p>
          <a:p>
            <a:r>
              <a:rPr lang="en-US" dirty="0" smtClean="0"/>
              <a:t>Homework will be assigned. Completed on your own schedule.</a:t>
            </a:r>
            <a:endParaRPr lang="en-US" dirty="0"/>
          </a:p>
          <a:p>
            <a:r>
              <a:rPr lang="en-US" dirty="0" smtClean="0"/>
              <a:t>Repeat!</a:t>
            </a:r>
          </a:p>
          <a:p>
            <a:pPr marL="45720" indent="0">
              <a:buNone/>
            </a:pPr>
            <a:endParaRPr lang="en-US" dirty="0" smtClean="0"/>
          </a:p>
          <a:p>
            <a:pPr marL="45720" indent="0">
              <a:buNone/>
            </a:pPr>
            <a:endParaRPr lang="en-US" dirty="0"/>
          </a:p>
          <a:p>
            <a:pPr marL="45720" indent="0">
              <a:buNone/>
            </a:pPr>
            <a:r>
              <a:rPr lang="en-US" dirty="0" smtClean="0"/>
              <a:t>To be clear.  There are two assignments per each unit. One before live session and one after.</a:t>
            </a:r>
            <a:endParaRPr lang="en-US" dirty="0"/>
          </a:p>
        </p:txBody>
      </p:sp>
      <p:sp>
        <p:nvSpPr>
          <p:cNvPr id="3" name="Title 2"/>
          <p:cNvSpPr>
            <a:spLocks noGrp="1"/>
          </p:cNvSpPr>
          <p:nvPr>
            <p:ph type="title"/>
          </p:nvPr>
        </p:nvSpPr>
        <p:spPr/>
        <p:txBody>
          <a:bodyPr/>
          <a:lstStyle/>
          <a:p>
            <a:r>
              <a:rPr lang="en-US" dirty="0" smtClean="0"/>
              <a:t>Typical Work Flow for Each Unit</a:t>
            </a:r>
            <a:endParaRPr lang="en-US" dirty="0"/>
          </a:p>
        </p:txBody>
      </p:sp>
    </p:spTree>
    <p:extLst>
      <p:ext uri="{BB962C8B-B14F-4D97-AF65-F5344CB8AC3E}">
        <p14:creationId xmlns:p14="http://schemas.microsoft.com/office/powerpoint/2010/main" val="1197815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062730"/>
          </a:xfrm>
        </p:spPr>
        <p:txBody>
          <a:bodyPr>
            <a:normAutofit fontScale="62500" lnSpcReduction="20000"/>
          </a:bodyPr>
          <a:lstStyle/>
          <a:p>
            <a:pPr marL="0" indent="0">
              <a:buNone/>
            </a:pPr>
            <a:r>
              <a:rPr lang="en-US" dirty="0"/>
              <a:t>Bowling study</a:t>
            </a:r>
          </a:p>
          <a:p>
            <a:pPr marL="0" indent="0">
              <a:buNone/>
            </a:pPr>
            <a:endParaRPr lang="en-US" dirty="0"/>
          </a:p>
          <a:p>
            <a:pPr marL="0" indent="0">
              <a:buNone/>
            </a:pPr>
            <a:r>
              <a:rPr lang="en-US" dirty="0" smtClean="0"/>
              <a:t>My buddy </a:t>
            </a:r>
            <a:r>
              <a:rPr lang="en-US" dirty="0" err="1" smtClean="0"/>
              <a:t>Bivin</a:t>
            </a:r>
            <a:r>
              <a:rPr lang="en-US" dirty="0" smtClean="0"/>
              <a:t>, who was in my cohort in grad school, loves to bowl, </a:t>
            </a:r>
            <a:r>
              <a:rPr lang="en-US" dirty="0"/>
              <a:t>but </a:t>
            </a:r>
            <a:r>
              <a:rPr lang="en-US" dirty="0" smtClean="0"/>
              <a:t>he </a:t>
            </a:r>
            <a:r>
              <a:rPr lang="en-US" dirty="0"/>
              <a:t>never </a:t>
            </a:r>
            <a:r>
              <a:rPr lang="en-US" dirty="0" smtClean="0"/>
              <a:t>has </a:t>
            </a:r>
            <a:r>
              <a:rPr lang="en-US" dirty="0"/>
              <a:t>time :(</a:t>
            </a:r>
          </a:p>
          <a:p>
            <a:pPr marL="0" indent="0">
              <a:buNone/>
            </a:pPr>
            <a:r>
              <a:rPr lang="en-US" dirty="0" smtClean="0"/>
              <a:t>So he </a:t>
            </a:r>
            <a:r>
              <a:rPr lang="en-US" dirty="0"/>
              <a:t>designed </a:t>
            </a:r>
            <a:r>
              <a:rPr lang="en-US" dirty="0" smtClean="0"/>
              <a:t>his </a:t>
            </a:r>
            <a:r>
              <a:rPr lang="en-US" dirty="0"/>
              <a:t>Experimental Statistics II </a:t>
            </a:r>
            <a:r>
              <a:rPr lang="en-US" dirty="0" smtClean="0"/>
              <a:t>project </a:t>
            </a:r>
            <a:r>
              <a:rPr lang="en-US" dirty="0"/>
              <a:t>so </a:t>
            </a:r>
            <a:r>
              <a:rPr lang="en-US" dirty="0" smtClean="0"/>
              <a:t>he </a:t>
            </a:r>
            <a:r>
              <a:rPr lang="en-US" dirty="0"/>
              <a:t>would have a reason to go bowl :)</a:t>
            </a:r>
          </a:p>
          <a:p>
            <a:pPr marL="0" indent="0">
              <a:buNone/>
            </a:pPr>
            <a:endParaRPr lang="en-US" dirty="0"/>
          </a:p>
          <a:p>
            <a:pPr marL="0" indent="0">
              <a:buNone/>
            </a:pPr>
            <a:r>
              <a:rPr lang="en-US" dirty="0" smtClean="0"/>
              <a:t>He had just </a:t>
            </a:r>
            <a:r>
              <a:rPr lang="en-US" dirty="0"/>
              <a:t>bought a brand new bowling </a:t>
            </a:r>
            <a:r>
              <a:rPr lang="en-US" dirty="0" smtClean="0"/>
              <a:t>ball and he wanted to </a:t>
            </a:r>
            <a:r>
              <a:rPr lang="en-US" dirty="0"/>
              <a:t>know if it </a:t>
            </a:r>
            <a:r>
              <a:rPr lang="en-US" dirty="0" smtClean="0"/>
              <a:t>performed better </a:t>
            </a:r>
            <a:r>
              <a:rPr lang="en-US" dirty="0"/>
              <a:t>than </a:t>
            </a:r>
            <a:r>
              <a:rPr lang="en-US" dirty="0" smtClean="0"/>
              <a:t>his </a:t>
            </a:r>
            <a:r>
              <a:rPr lang="en-US" dirty="0"/>
              <a:t>old ball.  </a:t>
            </a:r>
            <a:r>
              <a:rPr lang="en-US" dirty="0" smtClean="0"/>
              <a:t>He </a:t>
            </a:r>
            <a:r>
              <a:rPr lang="en-US" dirty="0"/>
              <a:t>also </a:t>
            </a:r>
            <a:r>
              <a:rPr lang="en-US" dirty="0" smtClean="0"/>
              <a:t>noticed </a:t>
            </a:r>
            <a:r>
              <a:rPr lang="en-US" dirty="0"/>
              <a:t>that professional bowlers make sure to clean the oil off their ball after every roll.  </a:t>
            </a:r>
            <a:r>
              <a:rPr lang="en-US" dirty="0" smtClean="0"/>
              <a:t>He was curious </a:t>
            </a:r>
            <a:r>
              <a:rPr lang="en-US" dirty="0"/>
              <a:t>if this truly </a:t>
            </a:r>
            <a:r>
              <a:rPr lang="en-US" dirty="0" smtClean="0"/>
              <a:t>had </a:t>
            </a:r>
            <a:r>
              <a:rPr lang="en-US" dirty="0"/>
              <a:t>an effect and </a:t>
            </a:r>
            <a:r>
              <a:rPr lang="en-US" dirty="0" smtClean="0"/>
              <a:t>whether the </a:t>
            </a:r>
            <a:r>
              <a:rPr lang="en-US" dirty="0"/>
              <a:t>combination of either cleaning or not with what ball </a:t>
            </a:r>
            <a:r>
              <a:rPr lang="en-US" dirty="0" smtClean="0"/>
              <a:t>he rolled </a:t>
            </a:r>
            <a:r>
              <a:rPr lang="en-US" dirty="0"/>
              <a:t>with works better for me in terms of my score.  Since </a:t>
            </a:r>
            <a:r>
              <a:rPr lang="en-US" dirty="0" smtClean="0"/>
              <a:t>he </a:t>
            </a:r>
            <a:r>
              <a:rPr lang="en-US" dirty="0"/>
              <a:t>wanted to assess if an interaction existed between cleaning bowling balls and which ball I bowled with, </a:t>
            </a:r>
            <a:r>
              <a:rPr lang="en-US" dirty="0" smtClean="0"/>
              <a:t>he </a:t>
            </a:r>
            <a:r>
              <a:rPr lang="en-US" dirty="0"/>
              <a:t>made sure </a:t>
            </a:r>
            <a:r>
              <a:rPr lang="en-US" dirty="0" smtClean="0"/>
              <a:t>he </a:t>
            </a:r>
            <a:r>
              <a:rPr lang="en-US" dirty="0"/>
              <a:t>bowled with each treatment 4 </a:t>
            </a:r>
            <a:r>
              <a:rPr lang="en-US" dirty="0" smtClean="0"/>
              <a:t>times. He </a:t>
            </a:r>
            <a:r>
              <a:rPr lang="en-US" dirty="0"/>
              <a:t>ran the entire experiment on a Saturday afternoon. </a:t>
            </a:r>
            <a:r>
              <a:rPr lang="en-US" dirty="0" smtClean="0"/>
              <a:t>he </a:t>
            </a:r>
            <a:r>
              <a:rPr lang="en-US" dirty="0"/>
              <a:t>then </a:t>
            </a:r>
            <a:r>
              <a:rPr lang="en-US" dirty="0" smtClean="0"/>
              <a:t>conducted the analysis using a two way ANOVA model.</a:t>
            </a:r>
          </a:p>
          <a:p>
            <a:pPr marL="0" indent="0">
              <a:buNone/>
            </a:pPr>
            <a:endParaRPr lang="en-US" dirty="0"/>
          </a:p>
          <a:p>
            <a:pPr marL="0" indent="0">
              <a:buNone/>
            </a:pPr>
            <a:r>
              <a:rPr lang="en-US" dirty="0" smtClean="0"/>
              <a:t>Factors:</a:t>
            </a:r>
          </a:p>
          <a:p>
            <a:pPr marL="0" indent="0">
              <a:buNone/>
            </a:pPr>
            <a:r>
              <a:rPr lang="en-US" dirty="0" smtClean="0"/>
              <a:t>Ball: New and Old</a:t>
            </a:r>
          </a:p>
          <a:p>
            <a:pPr marL="0" indent="0">
              <a:buNone/>
            </a:pPr>
            <a:r>
              <a:rPr lang="en-US" dirty="0" smtClean="0"/>
              <a:t>Cleaning: Yes and No</a:t>
            </a:r>
          </a:p>
          <a:p>
            <a:pPr marL="0" indent="0">
              <a:buNone/>
            </a:pPr>
            <a:endParaRPr lang="en-US" dirty="0" smtClean="0"/>
          </a:p>
          <a:p>
            <a:pPr marL="0" indent="0">
              <a:buNone/>
            </a:pPr>
            <a:r>
              <a:rPr lang="en-US" dirty="0" smtClean="0"/>
              <a:t>No Blocks:  If he would have performed the experiment on two or more lanes or on two or more days, these would have been blocks.  </a:t>
            </a:r>
          </a:p>
          <a:p>
            <a:pPr marL="0" indent="0">
              <a:buNone/>
            </a:pPr>
            <a:endParaRPr lang="en-US" dirty="0"/>
          </a:p>
          <a:p>
            <a:pPr marL="0" indent="0">
              <a:buNone/>
            </a:pPr>
            <a:r>
              <a:rPr lang="en-US" dirty="0" smtClean="0"/>
              <a:t>Treatments:  1. New and Yes   2. New and No   3. Old and Yes     4. Old and No</a:t>
            </a:r>
          </a:p>
          <a:p>
            <a:pPr marL="0" indent="0">
              <a:buNone/>
            </a:pPr>
            <a:endParaRPr lang="en-US" dirty="0"/>
          </a:p>
          <a:p>
            <a:pPr marL="0" indent="0">
              <a:buNone/>
            </a:pPr>
            <a:r>
              <a:rPr lang="en-US" dirty="0" smtClean="0"/>
              <a:t>We might have considered adding the Game number to the model as a possible covariate or possibly a block if you look at it right (Beginning (1-4), Middle (5-8), Late Middle (9-12), End (13-16).  There is reason to believe that being warmed up or fatigue might be a factor from games 1 to 16 … that’s a lot of games!!!</a:t>
            </a:r>
            <a:endParaRPr lang="en-US" dirty="0"/>
          </a:p>
        </p:txBody>
      </p:sp>
      <p:sp>
        <p:nvSpPr>
          <p:cNvPr id="3" name="Title 2"/>
          <p:cNvSpPr>
            <a:spLocks noGrp="1"/>
          </p:cNvSpPr>
          <p:nvPr>
            <p:ph type="title"/>
          </p:nvPr>
        </p:nvSpPr>
        <p:spPr/>
        <p:txBody>
          <a:bodyPr/>
          <a:lstStyle/>
          <a:p>
            <a:r>
              <a:rPr lang="en-US" dirty="0" smtClean="0"/>
              <a:t>Breakout session 2</a:t>
            </a:r>
            <a:endParaRPr lang="en-US" dirty="0"/>
          </a:p>
        </p:txBody>
      </p:sp>
    </p:spTree>
    <p:extLst>
      <p:ext uri="{BB962C8B-B14F-4D97-AF65-F5344CB8AC3E}">
        <p14:creationId xmlns:p14="http://schemas.microsoft.com/office/powerpoint/2010/main" val="252813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92150" y="533400"/>
            <a:ext cx="7759700" cy="647700"/>
          </a:xfrm>
          <a:noFill/>
          <a:ln cap="flat"/>
        </p:spPr>
        <p:txBody>
          <a:bodyPr/>
          <a:lstStyle/>
          <a:p>
            <a:r>
              <a:rPr lang="en-US" altLang="en-US" dirty="0" smtClean="0"/>
              <a:t>Blocking / More Depth</a:t>
            </a:r>
            <a:endParaRPr lang="en-US" altLang="en-US" dirty="0"/>
          </a:p>
        </p:txBody>
      </p:sp>
      <p:sp>
        <p:nvSpPr>
          <p:cNvPr id="5124" name="Rectangle 4"/>
          <p:cNvSpPr>
            <a:spLocks noChangeArrowheads="1"/>
          </p:cNvSpPr>
          <p:nvPr/>
        </p:nvSpPr>
        <p:spPr bwMode="auto">
          <a:xfrm>
            <a:off x="327024" y="2667000"/>
            <a:ext cx="83216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000" baseline="0" dirty="0"/>
              <a:t>If the researcher knows something about the characteristics of the experimental material,  it is often possible to </a:t>
            </a:r>
            <a:r>
              <a:rPr lang="en-US" altLang="en-US" sz="2000" i="1" baseline="0" dirty="0"/>
              <a:t>group</a:t>
            </a:r>
            <a:r>
              <a:rPr lang="en-US" altLang="en-US" sz="2000" baseline="0" dirty="0"/>
              <a:t> experimental units into </a:t>
            </a:r>
            <a:r>
              <a:rPr lang="en-US" altLang="en-US" sz="2000" b="1" baseline="0" dirty="0"/>
              <a:t>sets of relatively homogenous material</a:t>
            </a:r>
            <a:r>
              <a:rPr lang="en-US" altLang="en-US" sz="2000" baseline="0" dirty="0"/>
              <a:t> (</a:t>
            </a:r>
            <a:r>
              <a:rPr lang="en-US" altLang="en-US" sz="2000" b="1" baseline="0" dirty="0"/>
              <a:t>blocks</a:t>
            </a:r>
            <a:r>
              <a:rPr lang="en-US" altLang="en-US" sz="2000" baseline="0" dirty="0"/>
              <a:t>), and then </a:t>
            </a:r>
            <a:r>
              <a:rPr lang="en-US" altLang="en-US" sz="2000" i="1" u="sng" baseline="0" dirty="0"/>
              <a:t>compare treatment level means within these groups</a:t>
            </a:r>
            <a:r>
              <a:rPr lang="en-US" altLang="en-US" sz="2000" baseline="0" dirty="0"/>
              <a:t>.</a:t>
            </a:r>
          </a:p>
        </p:txBody>
      </p:sp>
    </p:spTree>
    <p:extLst>
      <p:ext uri="{BB962C8B-B14F-4D97-AF65-F5344CB8AC3E}">
        <p14:creationId xmlns:p14="http://schemas.microsoft.com/office/powerpoint/2010/main" val="5728752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381000"/>
            <a:ext cx="7759700" cy="749300"/>
          </a:xfrm>
        </p:spPr>
        <p:txBody>
          <a:bodyPr/>
          <a:lstStyle/>
          <a:p>
            <a:r>
              <a:rPr lang="en-US" dirty="0" smtClean="0"/>
              <a:t>Plant Growth and Fertilizer</a:t>
            </a:r>
            <a:endParaRPr lang="en-US" dirty="0"/>
          </a:p>
        </p:txBody>
      </p:sp>
      <p:pic>
        <p:nvPicPr>
          <p:cNvPr id="68610" name="Picture 2" descr="http://www.terragalleria.com/images/np-alaska/gaar0020.jpeg"/>
          <p:cNvPicPr>
            <a:picLocks noChangeAspect="1" noChangeArrowheads="1"/>
          </p:cNvPicPr>
          <p:nvPr/>
        </p:nvPicPr>
        <p:blipFill rotWithShape="1">
          <a:blip r:embed="rId2">
            <a:extLst>
              <a:ext uri="{28A0092B-C50C-407E-A947-70E740481C1C}">
                <a14:useLocalDpi xmlns:a14="http://schemas.microsoft.com/office/drawing/2010/main" val="0"/>
              </a:ext>
            </a:extLst>
          </a:blip>
          <a:srcRect l="2093" t="2963" r="1788" b="2933"/>
          <a:stretch/>
        </p:blipFill>
        <p:spPr bwMode="auto">
          <a:xfrm>
            <a:off x="609600" y="1257300"/>
            <a:ext cx="7851079"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01484" y="5295127"/>
            <a:ext cx="381000" cy="502702"/>
          </a:xfrm>
          <a:prstGeom prst="rect">
            <a:avLst/>
          </a:prstGeom>
          <a:noFill/>
        </p:spPr>
        <p:txBody>
          <a:bodyPr wrap="square" rtlCol="0">
            <a:spAutoFit/>
          </a:bodyPr>
          <a:lstStyle/>
          <a:p>
            <a:r>
              <a:rPr lang="en-US" sz="4000" dirty="0" smtClean="0">
                <a:solidFill>
                  <a:schemeClr val="bg1"/>
                </a:solidFill>
              </a:rPr>
              <a:t>1</a:t>
            </a:r>
            <a:endParaRPr lang="en-US" dirty="0">
              <a:solidFill>
                <a:schemeClr val="bg1"/>
              </a:solidFill>
            </a:endParaRPr>
          </a:p>
        </p:txBody>
      </p:sp>
      <p:sp>
        <p:nvSpPr>
          <p:cNvPr id="6" name="TextBox 5"/>
          <p:cNvSpPr txBox="1"/>
          <p:nvPr/>
        </p:nvSpPr>
        <p:spPr>
          <a:xfrm>
            <a:off x="6477000" y="3999879"/>
            <a:ext cx="381000" cy="502702"/>
          </a:xfrm>
          <a:prstGeom prst="rect">
            <a:avLst/>
          </a:prstGeom>
          <a:noFill/>
        </p:spPr>
        <p:txBody>
          <a:bodyPr wrap="square" rtlCol="0">
            <a:spAutoFit/>
          </a:bodyPr>
          <a:lstStyle/>
          <a:p>
            <a:r>
              <a:rPr lang="en-US" sz="4000" dirty="0" smtClean="0">
                <a:solidFill>
                  <a:schemeClr val="bg1"/>
                </a:solidFill>
              </a:rPr>
              <a:t>1</a:t>
            </a:r>
            <a:endParaRPr lang="en-US" dirty="0">
              <a:solidFill>
                <a:schemeClr val="bg1"/>
              </a:solidFill>
            </a:endParaRPr>
          </a:p>
        </p:txBody>
      </p:sp>
      <p:sp>
        <p:nvSpPr>
          <p:cNvPr id="7" name="TextBox 6"/>
          <p:cNvSpPr txBox="1"/>
          <p:nvPr/>
        </p:nvSpPr>
        <p:spPr>
          <a:xfrm>
            <a:off x="1644223" y="4974661"/>
            <a:ext cx="381000" cy="502702"/>
          </a:xfrm>
          <a:prstGeom prst="rect">
            <a:avLst/>
          </a:prstGeom>
          <a:noFill/>
        </p:spPr>
        <p:txBody>
          <a:bodyPr wrap="square" rtlCol="0">
            <a:spAutoFit/>
          </a:bodyPr>
          <a:lstStyle/>
          <a:p>
            <a:r>
              <a:rPr lang="en-US" sz="4000" dirty="0">
                <a:solidFill>
                  <a:schemeClr val="bg1"/>
                </a:solidFill>
              </a:rPr>
              <a:t>2</a:t>
            </a:r>
            <a:endParaRPr lang="en-US" dirty="0">
              <a:solidFill>
                <a:schemeClr val="bg1"/>
              </a:solidFill>
            </a:endParaRPr>
          </a:p>
        </p:txBody>
      </p:sp>
      <p:sp>
        <p:nvSpPr>
          <p:cNvPr id="8" name="TextBox 7"/>
          <p:cNvSpPr txBox="1"/>
          <p:nvPr/>
        </p:nvSpPr>
        <p:spPr>
          <a:xfrm>
            <a:off x="3429000" y="4388902"/>
            <a:ext cx="381000" cy="502702"/>
          </a:xfrm>
          <a:prstGeom prst="rect">
            <a:avLst/>
          </a:prstGeom>
          <a:noFill/>
        </p:spPr>
        <p:txBody>
          <a:bodyPr wrap="square" rtlCol="0">
            <a:spAutoFit/>
          </a:bodyPr>
          <a:lstStyle/>
          <a:p>
            <a:r>
              <a:rPr lang="en-US" sz="4000" dirty="0" smtClean="0">
                <a:solidFill>
                  <a:schemeClr val="bg1"/>
                </a:solidFill>
              </a:rPr>
              <a:t>1</a:t>
            </a:r>
            <a:endParaRPr lang="en-US" dirty="0">
              <a:solidFill>
                <a:schemeClr val="bg1"/>
              </a:solidFill>
            </a:endParaRPr>
          </a:p>
        </p:txBody>
      </p:sp>
      <p:sp>
        <p:nvSpPr>
          <p:cNvPr id="9" name="TextBox 8"/>
          <p:cNvSpPr txBox="1"/>
          <p:nvPr/>
        </p:nvSpPr>
        <p:spPr>
          <a:xfrm>
            <a:off x="6032500" y="4255983"/>
            <a:ext cx="381000" cy="502702"/>
          </a:xfrm>
          <a:prstGeom prst="rect">
            <a:avLst/>
          </a:prstGeom>
          <a:noFill/>
        </p:spPr>
        <p:txBody>
          <a:bodyPr wrap="square" rtlCol="0">
            <a:spAutoFit/>
          </a:bodyPr>
          <a:lstStyle/>
          <a:p>
            <a:r>
              <a:rPr lang="en-US" sz="4000" dirty="0">
                <a:solidFill>
                  <a:schemeClr val="bg1"/>
                </a:solidFill>
              </a:rPr>
              <a:t>2</a:t>
            </a:r>
            <a:endParaRPr lang="en-US" dirty="0">
              <a:solidFill>
                <a:schemeClr val="bg1"/>
              </a:solidFill>
            </a:endParaRPr>
          </a:p>
        </p:txBody>
      </p:sp>
      <p:sp>
        <p:nvSpPr>
          <p:cNvPr id="10" name="TextBox 9"/>
          <p:cNvSpPr txBox="1"/>
          <p:nvPr/>
        </p:nvSpPr>
        <p:spPr>
          <a:xfrm>
            <a:off x="3594100" y="4815797"/>
            <a:ext cx="381000" cy="502702"/>
          </a:xfrm>
          <a:prstGeom prst="rect">
            <a:avLst/>
          </a:prstGeom>
          <a:noFill/>
        </p:spPr>
        <p:txBody>
          <a:bodyPr wrap="square" rtlCol="0">
            <a:spAutoFit/>
          </a:bodyPr>
          <a:lstStyle/>
          <a:p>
            <a:r>
              <a:rPr lang="en-US" sz="4000" dirty="0">
                <a:solidFill>
                  <a:schemeClr val="bg1"/>
                </a:solidFill>
              </a:rPr>
              <a:t>2</a:t>
            </a:r>
            <a:endParaRPr lang="en-US" dirty="0">
              <a:solidFill>
                <a:schemeClr val="bg1"/>
              </a:solidFill>
            </a:endParaRPr>
          </a:p>
        </p:txBody>
      </p:sp>
      <p:sp>
        <p:nvSpPr>
          <p:cNvPr id="11" name="TextBox 10"/>
          <p:cNvSpPr txBox="1"/>
          <p:nvPr/>
        </p:nvSpPr>
        <p:spPr>
          <a:xfrm flipH="1">
            <a:off x="5380371" y="3999879"/>
            <a:ext cx="346742" cy="502702"/>
          </a:xfrm>
          <a:prstGeom prst="rect">
            <a:avLst/>
          </a:prstGeom>
          <a:noFill/>
        </p:spPr>
        <p:txBody>
          <a:bodyPr wrap="square" rtlCol="0">
            <a:spAutoFit/>
          </a:bodyPr>
          <a:lstStyle/>
          <a:p>
            <a:r>
              <a:rPr lang="en-US" sz="4000" dirty="0" smtClean="0">
                <a:solidFill>
                  <a:schemeClr val="bg1"/>
                </a:solidFill>
              </a:rPr>
              <a:t>3</a:t>
            </a:r>
            <a:endParaRPr lang="en-US" dirty="0">
              <a:solidFill>
                <a:schemeClr val="bg1"/>
              </a:solidFill>
            </a:endParaRPr>
          </a:p>
        </p:txBody>
      </p:sp>
      <p:sp>
        <p:nvSpPr>
          <p:cNvPr id="14" name="TextBox 13"/>
          <p:cNvSpPr txBox="1"/>
          <p:nvPr/>
        </p:nvSpPr>
        <p:spPr>
          <a:xfrm flipH="1">
            <a:off x="1315784" y="5797829"/>
            <a:ext cx="346742" cy="502702"/>
          </a:xfrm>
          <a:prstGeom prst="rect">
            <a:avLst/>
          </a:prstGeom>
          <a:noFill/>
        </p:spPr>
        <p:txBody>
          <a:bodyPr wrap="square" rtlCol="0">
            <a:spAutoFit/>
          </a:bodyPr>
          <a:lstStyle/>
          <a:p>
            <a:r>
              <a:rPr lang="en-US" sz="4000" dirty="0" smtClean="0">
                <a:solidFill>
                  <a:schemeClr val="bg1"/>
                </a:solidFill>
              </a:rPr>
              <a:t>3</a:t>
            </a:r>
            <a:endParaRPr lang="en-US" dirty="0">
              <a:solidFill>
                <a:schemeClr val="bg1"/>
              </a:solidFill>
            </a:endParaRPr>
          </a:p>
        </p:txBody>
      </p:sp>
      <p:sp>
        <p:nvSpPr>
          <p:cNvPr id="15" name="TextBox 14"/>
          <p:cNvSpPr txBox="1"/>
          <p:nvPr/>
        </p:nvSpPr>
        <p:spPr>
          <a:xfrm flipH="1">
            <a:off x="2874629" y="4313095"/>
            <a:ext cx="346742" cy="502702"/>
          </a:xfrm>
          <a:prstGeom prst="rect">
            <a:avLst/>
          </a:prstGeom>
          <a:noFill/>
        </p:spPr>
        <p:txBody>
          <a:bodyPr wrap="square" rtlCol="0">
            <a:spAutoFit/>
          </a:bodyPr>
          <a:lstStyle/>
          <a:p>
            <a:r>
              <a:rPr lang="en-US" sz="4000" dirty="0" smtClean="0">
                <a:solidFill>
                  <a:schemeClr val="bg1"/>
                </a:solidFill>
              </a:rPr>
              <a:t>3</a:t>
            </a:r>
            <a:endParaRPr lang="en-US" dirty="0">
              <a:solidFill>
                <a:schemeClr val="bg1"/>
              </a:solidFill>
            </a:endParaRPr>
          </a:p>
        </p:txBody>
      </p:sp>
      <p:sp>
        <p:nvSpPr>
          <p:cNvPr id="17" name="TextBox 16"/>
          <p:cNvSpPr txBox="1"/>
          <p:nvPr/>
        </p:nvSpPr>
        <p:spPr>
          <a:xfrm flipH="1">
            <a:off x="1755855" y="5592677"/>
            <a:ext cx="346742" cy="502702"/>
          </a:xfrm>
          <a:prstGeom prst="rect">
            <a:avLst/>
          </a:prstGeom>
          <a:noFill/>
        </p:spPr>
        <p:txBody>
          <a:bodyPr wrap="square" rtlCol="0">
            <a:spAutoFit/>
          </a:bodyPr>
          <a:lstStyle/>
          <a:p>
            <a:r>
              <a:rPr lang="en-US" sz="4000" dirty="0">
                <a:solidFill>
                  <a:schemeClr val="bg1"/>
                </a:solidFill>
              </a:rPr>
              <a:t>4</a:t>
            </a:r>
            <a:endParaRPr lang="en-US" dirty="0">
              <a:solidFill>
                <a:schemeClr val="bg1"/>
              </a:solidFill>
            </a:endParaRPr>
          </a:p>
        </p:txBody>
      </p:sp>
      <p:sp>
        <p:nvSpPr>
          <p:cNvPr id="19" name="TextBox 18"/>
          <p:cNvSpPr txBox="1"/>
          <p:nvPr/>
        </p:nvSpPr>
        <p:spPr>
          <a:xfrm flipH="1">
            <a:off x="5749258" y="3748528"/>
            <a:ext cx="346742" cy="502702"/>
          </a:xfrm>
          <a:prstGeom prst="rect">
            <a:avLst/>
          </a:prstGeom>
          <a:noFill/>
        </p:spPr>
        <p:txBody>
          <a:bodyPr wrap="square" rtlCol="0">
            <a:spAutoFit/>
          </a:bodyPr>
          <a:lstStyle/>
          <a:p>
            <a:r>
              <a:rPr lang="en-US" sz="4000" dirty="0">
                <a:solidFill>
                  <a:schemeClr val="bg1"/>
                </a:solidFill>
              </a:rPr>
              <a:t>4</a:t>
            </a:r>
            <a:endParaRPr lang="en-US" dirty="0">
              <a:solidFill>
                <a:schemeClr val="bg1"/>
              </a:solidFill>
            </a:endParaRPr>
          </a:p>
        </p:txBody>
      </p:sp>
      <p:sp>
        <p:nvSpPr>
          <p:cNvPr id="20" name="TextBox 19"/>
          <p:cNvSpPr txBox="1"/>
          <p:nvPr/>
        </p:nvSpPr>
        <p:spPr>
          <a:xfrm flipH="1">
            <a:off x="4188397" y="4834885"/>
            <a:ext cx="346742" cy="502702"/>
          </a:xfrm>
          <a:prstGeom prst="rect">
            <a:avLst/>
          </a:prstGeom>
          <a:noFill/>
        </p:spPr>
        <p:txBody>
          <a:bodyPr wrap="square" rtlCol="0">
            <a:spAutoFit/>
          </a:bodyPr>
          <a:lstStyle/>
          <a:p>
            <a:r>
              <a:rPr lang="en-US" sz="4000" dirty="0">
                <a:solidFill>
                  <a:schemeClr val="bg1"/>
                </a:solidFill>
              </a:rPr>
              <a:t>4</a:t>
            </a:r>
            <a:endParaRPr lang="en-US" dirty="0">
              <a:solidFill>
                <a:schemeClr val="bg1"/>
              </a:solidFill>
            </a:endParaRPr>
          </a:p>
        </p:txBody>
      </p:sp>
    </p:spTree>
    <p:extLst>
      <p:ext uri="{BB962C8B-B14F-4D97-AF65-F5344CB8AC3E}">
        <p14:creationId xmlns:p14="http://schemas.microsoft.com/office/powerpoint/2010/main" val="3905958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381000"/>
            <a:ext cx="7759700" cy="749300"/>
          </a:xfrm>
        </p:spPr>
        <p:txBody>
          <a:bodyPr/>
          <a:lstStyle/>
          <a:p>
            <a:r>
              <a:rPr lang="en-US" dirty="0" smtClean="0"/>
              <a:t>Plant Growth and Fertilizer</a:t>
            </a:r>
            <a:endParaRPr lang="en-US" dirty="0"/>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6553200" cy="495404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082388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381000"/>
            <a:ext cx="7759700" cy="749300"/>
          </a:xfrm>
        </p:spPr>
        <p:txBody>
          <a:bodyPr/>
          <a:lstStyle/>
          <a:p>
            <a:r>
              <a:rPr lang="en-US" dirty="0" smtClean="0"/>
              <a:t>Plant Growth and Fertilizer</a:t>
            </a:r>
            <a:endParaRPr lang="en-US" dirty="0"/>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3643313" cy="245821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506" y="1512763"/>
            <a:ext cx="1752600" cy="2009526"/>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9768" y="2310192"/>
            <a:ext cx="2828925" cy="581025"/>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6606" y="4800600"/>
            <a:ext cx="4014787" cy="1743688"/>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611" y="3962400"/>
            <a:ext cx="3705225" cy="2801049"/>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0100" y="3657600"/>
            <a:ext cx="4000500" cy="102870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9863519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cap="flat"/>
        </p:spPr>
        <p:txBody>
          <a:bodyPr/>
          <a:lstStyle/>
          <a:p>
            <a:r>
              <a:rPr lang="en-US" altLang="en-US"/>
              <a:t>Blocking and Control of Extraneous Variation</a:t>
            </a:r>
          </a:p>
        </p:txBody>
      </p:sp>
      <p:sp>
        <p:nvSpPr>
          <p:cNvPr id="7171" name="Rectangle 3"/>
          <p:cNvSpPr>
            <a:spLocks noChangeArrowheads="1"/>
          </p:cNvSpPr>
          <p:nvPr/>
        </p:nvSpPr>
        <p:spPr bwMode="auto">
          <a:xfrm>
            <a:off x="687388" y="1554163"/>
            <a:ext cx="7923212"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000" b="1" baseline="0" dirty="0"/>
              <a:t>The main interest in the experiment is the comparison of the four </a:t>
            </a:r>
            <a:r>
              <a:rPr lang="en-US" altLang="en-US" sz="2000" b="1" baseline="0" dirty="0" smtClean="0"/>
              <a:t>Fertilizers.</a:t>
            </a:r>
            <a:r>
              <a:rPr lang="en-US" altLang="en-US" sz="2000" baseline="0" dirty="0" smtClean="0"/>
              <a:t> </a:t>
            </a:r>
            <a:endParaRPr lang="en-US" altLang="en-US" sz="2000" baseline="0" dirty="0"/>
          </a:p>
        </p:txBody>
      </p:sp>
      <p:sp>
        <p:nvSpPr>
          <p:cNvPr id="7172" name="Rectangle 4"/>
          <p:cNvSpPr>
            <a:spLocks noChangeArrowheads="1"/>
          </p:cNvSpPr>
          <p:nvPr/>
        </p:nvSpPr>
        <p:spPr bwMode="auto">
          <a:xfrm>
            <a:off x="669925" y="2498725"/>
            <a:ext cx="7712075" cy="2247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buFontTx/>
              <a:buChar char="•"/>
            </a:pPr>
            <a:r>
              <a:rPr lang="en-US" altLang="en-US" sz="2000" baseline="0" dirty="0"/>
              <a:t> The variation imposed on </a:t>
            </a:r>
            <a:r>
              <a:rPr lang="en-US" altLang="en-US" sz="2000" baseline="0" dirty="0" smtClean="0"/>
              <a:t>Fertilization by </a:t>
            </a:r>
            <a:r>
              <a:rPr lang="en-US" altLang="en-US" sz="2000" baseline="0" dirty="0"/>
              <a:t>the 3</a:t>
            </a:r>
            <a:r>
              <a:rPr lang="en-US" altLang="en-US" sz="2000" baseline="0" dirty="0" smtClean="0"/>
              <a:t> </a:t>
            </a:r>
            <a:r>
              <a:rPr lang="en-US" altLang="en-US" sz="2000" baseline="0" dirty="0"/>
              <a:t>different </a:t>
            </a:r>
            <a:r>
              <a:rPr lang="en-US" altLang="en-US" sz="2000" baseline="0" dirty="0" smtClean="0"/>
              <a:t>plot/soil </a:t>
            </a:r>
            <a:r>
              <a:rPr lang="en-US" altLang="en-US" sz="2000" baseline="0" dirty="0"/>
              <a:t>types represents a source of </a:t>
            </a:r>
            <a:r>
              <a:rPr lang="en-US" altLang="en-US" sz="2000" i="1" baseline="0" dirty="0"/>
              <a:t>extraneous variation</a:t>
            </a:r>
            <a:r>
              <a:rPr lang="en-US" altLang="en-US" sz="2000" baseline="0" dirty="0"/>
              <a:t>. </a:t>
            </a:r>
          </a:p>
          <a:p>
            <a:pPr>
              <a:buFontTx/>
              <a:buChar char="•"/>
            </a:pPr>
            <a:r>
              <a:rPr lang="en-US" altLang="en-US" sz="2000" baseline="0" dirty="0"/>
              <a:t> Unless </a:t>
            </a:r>
            <a:r>
              <a:rPr lang="en-US" altLang="en-US" sz="2000" i="1" baseline="0" dirty="0"/>
              <a:t>controlled </a:t>
            </a:r>
            <a:r>
              <a:rPr lang="en-US" altLang="en-US" sz="2000" baseline="0" dirty="0"/>
              <a:t>for in the experiment, this variation has the potential to “swamp” or overwhelm the differences among </a:t>
            </a:r>
            <a:r>
              <a:rPr lang="en-US" altLang="en-US" sz="2000" baseline="0" dirty="0" smtClean="0"/>
              <a:t>Fertilizers.</a:t>
            </a:r>
            <a:endParaRPr lang="en-US" altLang="en-US" sz="2000" baseline="0" dirty="0"/>
          </a:p>
          <a:p>
            <a:pPr>
              <a:buFontTx/>
              <a:buChar char="•"/>
            </a:pPr>
            <a:r>
              <a:rPr lang="en-US" altLang="en-US" sz="2000" baseline="0" dirty="0"/>
              <a:t> High probability of concluding there are no treatment effects when treatment effects are in fact present.</a:t>
            </a:r>
          </a:p>
        </p:txBody>
      </p:sp>
      <p:sp>
        <p:nvSpPr>
          <p:cNvPr id="7173" name="Rectangle 5"/>
          <p:cNvSpPr>
            <a:spLocks noChangeArrowheads="1"/>
          </p:cNvSpPr>
          <p:nvPr/>
        </p:nvSpPr>
        <p:spPr bwMode="auto">
          <a:xfrm>
            <a:off x="228600" y="4953000"/>
            <a:ext cx="892071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baseline="0" dirty="0"/>
              <a:t>Fair comparisons only occur among </a:t>
            </a:r>
            <a:r>
              <a:rPr lang="en-US" altLang="en-US" sz="2000" b="1" baseline="0" dirty="0" smtClean="0"/>
              <a:t>fertilization </a:t>
            </a:r>
            <a:r>
              <a:rPr lang="en-US" altLang="en-US" sz="2000" b="1" baseline="0" dirty="0"/>
              <a:t>within a </a:t>
            </a:r>
            <a:r>
              <a:rPr lang="en-US" altLang="en-US" sz="2000" b="1" baseline="0" dirty="0" smtClean="0"/>
              <a:t>plot/soil </a:t>
            </a:r>
            <a:r>
              <a:rPr lang="en-US" altLang="en-US" sz="2000" b="1" baseline="0" dirty="0"/>
              <a:t>type.  </a:t>
            </a:r>
          </a:p>
        </p:txBody>
      </p:sp>
      <p:sp>
        <p:nvSpPr>
          <p:cNvPr id="7174" name="Rectangle 6"/>
          <p:cNvSpPr>
            <a:spLocks noChangeArrowheads="1"/>
          </p:cNvSpPr>
          <p:nvPr/>
        </p:nvSpPr>
        <p:spPr bwMode="auto">
          <a:xfrm>
            <a:off x="746125" y="5516563"/>
            <a:ext cx="7712075"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000" baseline="0" dirty="0"/>
              <a:t>We wish to use the </a:t>
            </a:r>
            <a:r>
              <a:rPr lang="en-US" altLang="en-US" sz="2000" u="sng" baseline="0" dirty="0"/>
              <a:t>combined experience</a:t>
            </a:r>
            <a:r>
              <a:rPr lang="en-US" altLang="en-US" sz="2000" baseline="0" dirty="0"/>
              <a:t> across </a:t>
            </a:r>
            <a:r>
              <a:rPr lang="en-US" altLang="en-US" sz="2000" baseline="0" dirty="0" smtClean="0"/>
              <a:t>plot/soil </a:t>
            </a:r>
            <a:r>
              <a:rPr lang="en-US" altLang="en-US" sz="2000" baseline="0" dirty="0"/>
              <a:t>types to make a stronger statement about </a:t>
            </a:r>
            <a:r>
              <a:rPr lang="en-US" altLang="en-US" sz="2000" baseline="0" dirty="0" smtClean="0"/>
              <a:t>the differences in fertilizers.</a:t>
            </a:r>
            <a:endParaRPr lang="en-US" altLang="en-US" sz="2000" baseline="0" dirty="0"/>
          </a:p>
        </p:txBody>
      </p:sp>
    </p:spTree>
    <p:extLst>
      <p:ext uri="{BB962C8B-B14F-4D97-AF65-F5344CB8AC3E}">
        <p14:creationId xmlns:p14="http://schemas.microsoft.com/office/powerpoint/2010/main" val="137904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381000"/>
            <a:ext cx="7759700" cy="749300"/>
          </a:xfrm>
        </p:spPr>
        <p:txBody>
          <a:bodyPr/>
          <a:lstStyle/>
          <a:p>
            <a:r>
              <a:rPr lang="en-US" dirty="0" smtClean="0"/>
              <a:t>Plant Growth and Fertilizer </a:t>
            </a:r>
            <a:br>
              <a:rPr lang="en-US" dirty="0" smtClean="0"/>
            </a:br>
            <a:r>
              <a:rPr lang="en-US" dirty="0" smtClean="0"/>
              <a:t>BLOCKED!</a:t>
            </a:r>
            <a:endParaRPr lang="en-US" dirty="0"/>
          </a:p>
        </p:txBody>
      </p:sp>
      <p:pic>
        <p:nvPicPr>
          <p:cNvPr id="68610" name="Picture 2" descr="http://www.terragalleria.com/images/np-alaska/gaar0020.jpeg"/>
          <p:cNvPicPr>
            <a:picLocks noChangeAspect="1" noChangeArrowheads="1"/>
          </p:cNvPicPr>
          <p:nvPr/>
        </p:nvPicPr>
        <p:blipFill rotWithShape="1">
          <a:blip r:embed="rId2">
            <a:extLst>
              <a:ext uri="{28A0092B-C50C-407E-A947-70E740481C1C}">
                <a14:useLocalDpi xmlns:a14="http://schemas.microsoft.com/office/drawing/2010/main" val="0"/>
              </a:ext>
            </a:extLst>
          </a:blip>
          <a:srcRect l="2093" t="2963" r="1788" b="2933"/>
          <a:stretch/>
        </p:blipFill>
        <p:spPr bwMode="auto">
          <a:xfrm>
            <a:off x="609600" y="1257300"/>
            <a:ext cx="7851079"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01484" y="5295127"/>
            <a:ext cx="381000" cy="502702"/>
          </a:xfrm>
          <a:prstGeom prst="rect">
            <a:avLst/>
          </a:prstGeom>
          <a:noFill/>
        </p:spPr>
        <p:txBody>
          <a:bodyPr wrap="square" rtlCol="0">
            <a:spAutoFit/>
          </a:bodyPr>
          <a:lstStyle/>
          <a:p>
            <a:r>
              <a:rPr lang="en-US" sz="4000" dirty="0" smtClean="0">
                <a:solidFill>
                  <a:schemeClr val="accent6">
                    <a:lumMod val="40000"/>
                    <a:lumOff val="60000"/>
                  </a:schemeClr>
                </a:solidFill>
              </a:rPr>
              <a:t>1</a:t>
            </a:r>
            <a:endParaRPr lang="en-US" dirty="0">
              <a:solidFill>
                <a:schemeClr val="accent6">
                  <a:lumMod val="40000"/>
                  <a:lumOff val="60000"/>
                </a:schemeClr>
              </a:solidFill>
            </a:endParaRPr>
          </a:p>
        </p:txBody>
      </p:sp>
      <p:sp>
        <p:nvSpPr>
          <p:cNvPr id="6" name="TextBox 5"/>
          <p:cNvSpPr txBox="1"/>
          <p:nvPr/>
        </p:nvSpPr>
        <p:spPr>
          <a:xfrm>
            <a:off x="6477000" y="3999879"/>
            <a:ext cx="381000" cy="502702"/>
          </a:xfrm>
          <a:prstGeom prst="rect">
            <a:avLst/>
          </a:prstGeom>
          <a:noFill/>
        </p:spPr>
        <p:txBody>
          <a:bodyPr wrap="square" rtlCol="0">
            <a:spAutoFit/>
          </a:bodyPr>
          <a:lstStyle/>
          <a:p>
            <a:r>
              <a:rPr lang="en-US" sz="4000" dirty="0" smtClean="0">
                <a:solidFill>
                  <a:schemeClr val="accent1">
                    <a:lumMod val="40000"/>
                    <a:lumOff val="60000"/>
                  </a:schemeClr>
                </a:solidFill>
              </a:rPr>
              <a:t>1</a:t>
            </a:r>
            <a:endParaRPr lang="en-US" dirty="0">
              <a:solidFill>
                <a:schemeClr val="accent1">
                  <a:lumMod val="40000"/>
                  <a:lumOff val="60000"/>
                </a:schemeClr>
              </a:solidFill>
            </a:endParaRPr>
          </a:p>
        </p:txBody>
      </p:sp>
      <p:sp>
        <p:nvSpPr>
          <p:cNvPr id="7" name="TextBox 6"/>
          <p:cNvSpPr txBox="1"/>
          <p:nvPr/>
        </p:nvSpPr>
        <p:spPr>
          <a:xfrm>
            <a:off x="1644223" y="4974661"/>
            <a:ext cx="381000" cy="502702"/>
          </a:xfrm>
          <a:prstGeom prst="rect">
            <a:avLst/>
          </a:prstGeom>
          <a:noFill/>
        </p:spPr>
        <p:txBody>
          <a:bodyPr wrap="square" rtlCol="0">
            <a:spAutoFit/>
          </a:bodyPr>
          <a:lstStyle/>
          <a:p>
            <a:r>
              <a:rPr lang="en-US" sz="4000" dirty="0">
                <a:solidFill>
                  <a:schemeClr val="accent6">
                    <a:lumMod val="40000"/>
                    <a:lumOff val="60000"/>
                  </a:schemeClr>
                </a:solidFill>
              </a:rPr>
              <a:t>2</a:t>
            </a:r>
            <a:endParaRPr lang="en-US" dirty="0">
              <a:solidFill>
                <a:schemeClr val="accent6">
                  <a:lumMod val="40000"/>
                  <a:lumOff val="60000"/>
                </a:schemeClr>
              </a:solidFill>
            </a:endParaRPr>
          </a:p>
        </p:txBody>
      </p:sp>
      <p:sp>
        <p:nvSpPr>
          <p:cNvPr id="8" name="TextBox 7"/>
          <p:cNvSpPr txBox="1"/>
          <p:nvPr/>
        </p:nvSpPr>
        <p:spPr>
          <a:xfrm>
            <a:off x="3429000" y="4388902"/>
            <a:ext cx="381000" cy="502702"/>
          </a:xfrm>
          <a:prstGeom prst="rect">
            <a:avLst/>
          </a:prstGeom>
          <a:noFill/>
        </p:spPr>
        <p:txBody>
          <a:bodyPr wrap="square" rtlCol="0">
            <a:spAutoFit/>
          </a:bodyPr>
          <a:lstStyle/>
          <a:p>
            <a:r>
              <a:rPr lang="en-US" sz="4000" dirty="0" smtClean="0">
                <a:solidFill>
                  <a:srgbClr val="FF0000"/>
                </a:solidFill>
              </a:rPr>
              <a:t>1</a:t>
            </a:r>
            <a:endParaRPr lang="en-US" dirty="0">
              <a:solidFill>
                <a:srgbClr val="FF0000"/>
              </a:solidFill>
            </a:endParaRPr>
          </a:p>
        </p:txBody>
      </p:sp>
      <p:sp>
        <p:nvSpPr>
          <p:cNvPr id="9" name="TextBox 8"/>
          <p:cNvSpPr txBox="1"/>
          <p:nvPr/>
        </p:nvSpPr>
        <p:spPr>
          <a:xfrm>
            <a:off x="6032500" y="4255983"/>
            <a:ext cx="381000" cy="502702"/>
          </a:xfrm>
          <a:prstGeom prst="rect">
            <a:avLst/>
          </a:prstGeom>
          <a:noFill/>
        </p:spPr>
        <p:txBody>
          <a:bodyPr wrap="square" rtlCol="0">
            <a:spAutoFit/>
          </a:bodyPr>
          <a:lstStyle/>
          <a:p>
            <a:r>
              <a:rPr lang="en-US" sz="4000" dirty="0">
                <a:solidFill>
                  <a:schemeClr val="accent1">
                    <a:lumMod val="40000"/>
                    <a:lumOff val="60000"/>
                  </a:schemeClr>
                </a:solidFill>
              </a:rPr>
              <a:t>2</a:t>
            </a:r>
            <a:endParaRPr lang="en-US" dirty="0">
              <a:solidFill>
                <a:schemeClr val="accent1">
                  <a:lumMod val="40000"/>
                  <a:lumOff val="60000"/>
                </a:schemeClr>
              </a:solidFill>
            </a:endParaRPr>
          </a:p>
        </p:txBody>
      </p:sp>
      <p:sp>
        <p:nvSpPr>
          <p:cNvPr id="10" name="TextBox 9"/>
          <p:cNvSpPr txBox="1"/>
          <p:nvPr/>
        </p:nvSpPr>
        <p:spPr>
          <a:xfrm>
            <a:off x="3594100" y="4815797"/>
            <a:ext cx="381000" cy="502702"/>
          </a:xfrm>
          <a:prstGeom prst="rect">
            <a:avLst/>
          </a:prstGeom>
          <a:noFill/>
        </p:spPr>
        <p:txBody>
          <a:bodyPr wrap="square" rtlCol="0">
            <a:spAutoFit/>
          </a:bodyPr>
          <a:lstStyle/>
          <a:p>
            <a:r>
              <a:rPr lang="en-US" sz="4000" dirty="0">
                <a:solidFill>
                  <a:srgbClr val="FF0000"/>
                </a:solidFill>
              </a:rPr>
              <a:t>2</a:t>
            </a:r>
            <a:endParaRPr lang="en-US" dirty="0">
              <a:solidFill>
                <a:srgbClr val="FF0000"/>
              </a:solidFill>
            </a:endParaRPr>
          </a:p>
        </p:txBody>
      </p:sp>
      <p:sp>
        <p:nvSpPr>
          <p:cNvPr id="11" name="TextBox 10"/>
          <p:cNvSpPr txBox="1"/>
          <p:nvPr/>
        </p:nvSpPr>
        <p:spPr>
          <a:xfrm flipH="1">
            <a:off x="5380371" y="3999879"/>
            <a:ext cx="346742" cy="502702"/>
          </a:xfrm>
          <a:prstGeom prst="rect">
            <a:avLst/>
          </a:prstGeom>
          <a:noFill/>
        </p:spPr>
        <p:txBody>
          <a:bodyPr wrap="square" rtlCol="0">
            <a:spAutoFit/>
          </a:bodyPr>
          <a:lstStyle/>
          <a:p>
            <a:r>
              <a:rPr lang="en-US" sz="4000" dirty="0" smtClean="0">
                <a:solidFill>
                  <a:schemeClr val="accent1">
                    <a:lumMod val="40000"/>
                    <a:lumOff val="60000"/>
                  </a:schemeClr>
                </a:solidFill>
              </a:rPr>
              <a:t>3</a:t>
            </a:r>
            <a:endParaRPr lang="en-US" dirty="0">
              <a:solidFill>
                <a:schemeClr val="accent1">
                  <a:lumMod val="40000"/>
                  <a:lumOff val="60000"/>
                </a:schemeClr>
              </a:solidFill>
            </a:endParaRPr>
          </a:p>
        </p:txBody>
      </p:sp>
      <p:sp>
        <p:nvSpPr>
          <p:cNvPr id="14" name="TextBox 13"/>
          <p:cNvSpPr txBox="1"/>
          <p:nvPr/>
        </p:nvSpPr>
        <p:spPr>
          <a:xfrm flipH="1">
            <a:off x="1315784" y="5797829"/>
            <a:ext cx="346742" cy="502702"/>
          </a:xfrm>
          <a:prstGeom prst="rect">
            <a:avLst/>
          </a:prstGeom>
          <a:noFill/>
        </p:spPr>
        <p:txBody>
          <a:bodyPr wrap="square" rtlCol="0">
            <a:spAutoFit/>
          </a:bodyPr>
          <a:lstStyle/>
          <a:p>
            <a:r>
              <a:rPr lang="en-US" sz="4000" dirty="0" smtClean="0">
                <a:solidFill>
                  <a:schemeClr val="accent6">
                    <a:lumMod val="40000"/>
                    <a:lumOff val="60000"/>
                  </a:schemeClr>
                </a:solidFill>
              </a:rPr>
              <a:t>3</a:t>
            </a:r>
            <a:endParaRPr lang="en-US" dirty="0">
              <a:solidFill>
                <a:schemeClr val="accent6">
                  <a:lumMod val="40000"/>
                  <a:lumOff val="60000"/>
                </a:schemeClr>
              </a:solidFill>
            </a:endParaRPr>
          </a:p>
        </p:txBody>
      </p:sp>
      <p:sp>
        <p:nvSpPr>
          <p:cNvPr id="15" name="TextBox 14"/>
          <p:cNvSpPr txBox="1"/>
          <p:nvPr/>
        </p:nvSpPr>
        <p:spPr>
          <a:xfrm flipH="1">
            <a:off x="2874629" y="4313095"/>
            <a:ext cx="346742" cy="502702"/>
          </a:xfrm>
          <a:prstGeom prst="rect">
            <a:avLst/>
          </a:prstGeom>
          <a:noFill/>
        </p:spPr>
        <p:txBody>
          <a:bodyPr wrap="square" rtlCol="0">
            <a:spAutoFit/>
          </a:bodyPr>
          <a:lstStyle/>
          <a:p>
            <a:r>
              <a:rPr lang="en-US" sz="4000" dirty="0" smtClean="0">
                <a:solidFill>
                  <a:srgbClr val="FF0000"/>
                </a:solidFill>
              </a:rPr>
              <a:t>3</a:t>
            </a:r>
            <a:endParaRPr lang="en-US" dirty="0">
              <a:solidFill>
                <a:srgbClr val="FF0000"/>
              </a:solidFill>
            </a:endParaRPr>
          </a:p>
        </p:txBody>
      </p:sp>
      <p:sp>
        <p:nvSpPr>
          <p:cNvPr id="17" name="TextBox 16"/>
          <p:cNvSpPr txBox="1"/>
          <p:nvPr/>
        </p:nvSpPr>
        <p:spPr>
          <a:xfrm flipH="1">
            <a:off x="1755855" y="5592677"/>
            <a:ext cx="346742" cy="502702"/>
          </a:xfrm>
          <a:prstGeom prst="rect">
            <a:avLst/>
          </a:prstGeom>
          <a:noFill/>
        </p:spPr>
        <p:txBody>
          <a:bodyPr wrap="square" rtlCol="0">
            <a:spAutoFit/>
          </a:bodyPr>
          <a:lstStyle/>
          <a:p>
            <a:r>
              <a:rPr lang="en-US" sz="4000" dirty="0">
                <a:solidFill>
                  <a:schemeClr val="accent6">
                    <a:lumMod val="40000"/>
                    <a:lumOff val="60000"/>
                  </a:schemeClr>
                </a:solidFill>
              </a:rPr>
              <a:t>4</a:t>
            </a:r>
            <a:endParaRPr lang="en-US" dirty="0">
              <a:solidFill>
                <a:schemeClr val="accent6">
                  <a:lumMod val="40000"/>
                  <a:lumOff val="60000"/>
                </a:schemeClr>
              </a:solidFill>
            </a:endParaRPr>
          </a:p>
        </p:txBody>
      </p:sp>
      <p:sp>
        <p:nvSpPr>
          <p:cNvPr id="19" name="TextBox 18"/>
          <p:cNvSpPr txBox="1"/>
          <p:nvPr/>
        </p:nvSpPr>
        <p:spPr>
          <a:xfrm flipH="1">
            <a:off x="5749258" y="3748528"/>
            <a:ext cx="346742" cy="502702"/>
          </a:xfrm>
          <a:prstGeom prst="rect">
            <a:avLst/>
          </a:prstGeom>
          <a:noFill/>
        </p:spPr>
        <p:txBody>
          <a:bodyPr wrap="square" rtlCol="0">
            <a:spAutoFit/>
          </a:bodyPr>
          <a:lstStyle/>
          <a:p>
            <a:r>
              <a:rPr lang="en-US" sz="4000" dirty="0">
                <a:solidFill>
                  <a:schemeClr val="accent1">
                    <a:lumMod val="40000"/>
                    <a:lumOff val="60000"/>
                  </a:schemeClr>
                </a:solidFill>
              </a:rPr>
              <a:t>4</a:t>
            </a:r>
            <a:endParaRPr lang="en-US" dirty="0">
              <a:solidFill>
                <a:schemeClr val="accent1">
                  <a:lumMod val="40000"/>
                  <a:lumOff val="60000"/>
                </a:schemeClr>
              </a:solidFill>
            </a:endParaRPr>
          </a:p>
        </p:txBody>
      </p:sp>
      <p:sp>
        <p:nvSpPr>
          <p:cNvPr id="20" name="TextBox 19"/>
          <p:cNvSpPr txBox="1"/>
          <p:nvPr/>
        </p:nvSpPr>
        <p:spPr>
          <a:xfrm flipH="1">
            <a:off x="4188397" y="4834885"/>
            <a:ext cx="346742" cy="502702"/>
          </a:xfrm>
          <a:prstGeom prst="rect">
            <a:avLst/>
          </a:prstGeom>
          <a:noFill/>
        </p:spPr>
        <p:txBody>
          <a:bodyPr wrap="square" rtlCol="0">
            <a:spAutoFit/>
          </a:bodyPr>
          <a:lstStyle/>
          <a:p>
            <a:r>
              <a:rPr lang="en-US" sz="4000" dirty="0">
                <a:solidFill>
                  <a:srgbClr val="FF0000"/>
                </a:solidFill>
              </a:rPr>
              <a:t>4</a:t>
            </a:r>
            <a:endParaRPr lang="en-US" dirty="0">
              <a:solidFill>
                <a:srgbClr val="FF0000"/>
              </a:solidFill>
            </a:endParaRPr>
          </a:p>
        </p:txBody>
      </p:sp>
    </p:spTree>
    <p:extLst>
      <p:ext uri="{BB962C8B-B14F-4D97-AF65-F5344CB8AC3E}">
        <p14:creationId xmlns:p14="http://schemas.microsoft.com/office/powerpoint/2010/main" val="1207083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228600"/>
            <a:ext cx="7759700" cy="749300"/>
          </a:xfrm>
        </p:spPr>
        <p:txBody>
          <a:bodyPr/>
          <a:lstStyle/>
          <a:p>
            <a:r>
              <a:rPr lang="en-US" dirty="0" smtClean="0"/>
              <a:t>Plant Growth and Fertilizer</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340" y="1150652"/>
            <a:ext cx="2204972" cy="2044781"/>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826" y="1981200"/>
            <a:ext cx="3228975" cy="68580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937348"/>
            <a:ext cx="3657600" cy="2768252"/>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457700"/>
            <a:ext cx="3562350" cy="220980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276600"/>
            <a:ext cx="4019550" cy="104775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618" y="1125252"/>
            <a:ext cx="3752764" cy="2539871"/>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850216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Assignments from the book are good practice to try to determine appropriate sample sizes.</a:t>
            </a:r>
          </a:p>
          <a:p>
            <a:pPr lvl="1"/>
            <a:r>
              <a:rPr lang="en-US" dirty="0" smtClean="0"/>
              <a:t>Currently they are just formulas to you without any real context.</a:t>
            </a:r>
          </a:p>
          <a:p>
            <a:pPr lvl="1"/>
            <a:r>
              <a:rPr lang="en-US" dirty="0" smtClean="0"/>
              <a:t>The best way to think of it right now is based on your knowledge of the 2 sample t-test</a:t>
            </a:r>
          </a:p>
          <a:p>
            <a:pPr marL="365760" lvl="1" indent="0">
              <a:buNone/>
            </a:pPr>
            <a:r>
              <a:rPr lang="en-US" dirty="0" smtClean="0"/>
              <a:t> </a:t>
            </a:r>
            <a:endParaRPr lang="en-US" dirty="0"/>
          </a:p>
          <a:p>
            <a:r>
              <a:rPr lang="en-US" dirty="0" smtClean="0"/>
              <a:t>What I like about the two problems is that they present the problem that reflects real world situations</a:t>
            </a:r>
          </a:p>
          <a:p>
            <a:pPr lvl="1"/>
            <a:r>
              <a:rPr lang="en-US" dirty="0" smtClean="0"/>
              <a:t>No one simply tells you this is the difference I want to detect, this is my estimate of variability, now tell me my sample size?  </a:t>
            </a:r>
          </a:p>
          <a:p>
            <a:pPr lvl="1"/>
            <a:endParaRPr lang="en-US" dirty="0" smtClean="0"/>
          </a:p>
          <a:p>
            <a:pPr lvl="1"/>
            <a:r>
              <a:rPr lang="en-US" dirty="0" smtClean="0"/>
              <a:t>It usually is a conversation where the statistician has to tease out this sort of information any way they can.  </a:t>
            </a:r>
          </a:p>
          <a:p>
            <a:endParaRPr lang="en-US" dirty="0"/>
          </a:p>
          <a:p>
            <a:endParaRPr lang="en-US" dirty="0" smtClean="0"/>
          </a:p>
          <a:p>
            <a:r>
              <a:rPr lang="en-US" dirty="0" smtClean="0"/>
              <a:t>Like the Chapter # indicates, we are getting a little bit ahead of ourselves as we really need to understand the analysis method first before we really can dig into sample size calculations. </a:t>
            </a:r>
          </a:p>
          <a:p>
            <a:pPr lvl="1"/>
            <a:r>
              <a:rPr lang="en-US" dirty="0" smtClean="0"/>
              <a:t>A lot of times, more complicated problems are reduced to a more simplistic view of the problem in order to obtain sample sizes</a:t>
            </a:r>
          </a:p>
          <a:p>
            <a:endParaRPr lang="en-US" dirty="0"/>
          </a:p>
          <a:p>
            <a:endParaRPr lang="en-US" dirty="0" smtClean="0"/>
          </a:p>
          <a:p>
            <a:endParaRPr lang="en-US" dirty="0"/>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Conversation about sample size</a:t>
            </a:r>
            <a:endParaRPr lang="en-US" dirty="0"/>
          </a:p>
        </p:txBody>
      </p:sp>
    </p:spTree>
    <p:extLst>
      <p:ext uri="{BB962C8B-B14F-4D97-AF65-F5344CB8AC3E}">
        <p14:creationId xmlns:p14="http://schemas.microsoft.com/office/powerpoint/2010/main" val="19835362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smtClean="0"/>
              <a:t>Sample </a:t>
            </a:r>
            <a:r>
              <a:rPr lang="en-US" dirty="0" smtClean="0"/>
              <a:t>sizes obtained in power calculations provide some guarantee of rejecting the null hypothesis under certain alternative scenarios (means are different by 10, </a:t>
            </a:r>
            <a:r>
              <a:rPr lang="en-US" dirty="0" err="1" smtClean="0"/>
              <a:t>etc</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Increasing sample sizes does not guarantee your model will get better in terms of their predictive ability!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We will see this at play later down the road.</a:t>
            </a:r>
            <a:endParaRPr lang="en-US" dirty="0"/>
          </a:p>
        </p:txBody>
      </p:sp>
      <p:sp>
        <p:nvSpPr>
          <p:cNvPr id="3" name="Title 2"/>
          <p:cNvSpPr>
            <a:spLocks noGrp="1"/>
          </p:cNvSpPr>
          <p:nvPr>
            <p:ph type="title"/>
          </p:nvPr>
        </p:nvSpPr>
        <p:spPr/>
        <p:txBody>
          <a:bodyPr/>
          <a:lstStyle/>
          <a:p>
            <a:r>
              <a:rPr lang="en-US" dirty="0" smtClean="0"/>
              <a:t>IMPORTANT FACT Not UNDERSTOOD by </a:t>
            </a:r>
            <a:r>
              <a:rPr lang="en-US" dirty="0" err="1" smtClean="0"/>
              <a:t>Nonstatisticians</a:t>
            </a:r>
            <a:endParaRPr lang="en-US" dirty="0"/>
          </a:p>
        </p:txBody>
      </p:sp>
    </p:spTree>
    <p:extLst>
      <p:ext uri="{BB962C8B-B14F-4D97-AF65-F5344CB8AC3E}">
        <p14:creationId xmlns:p14="http://schemas.microsoft.com/office/powerpoint/2010/main" val="120229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6172201" cy="4910329"/>
          </a:xfrm>
        </p:spPr>
        <p:txBody>
          <a:bodyPr>
            <a:normAutofit fontScale="70000" lnSpcReduction="20000"/>
          </a:bodyPr>
          <a:lstStyle/>
          <a:p>
            <a:r>
              <a:rPr lang="en-US" dirty="0" smtClean="0"/>
              <a:t>Projects (2) </a:t>
            </a:r>
            <a:r>
              <a:rPr lang="en-US" dirty="0" smtClean="0"/>
              <a:t>30</a:t>
            </a:r>
            <a:r>
              <a:rPr lang="en-US" dirty="0" smtClean="0"/>
              <a:t>% Each</a:t>
            </a:r>
          </a:p>
          <a:p>
            <a:pPr lvl="1"/>
            <a:r>
              <a:rPr lang="en-US" dirty="0" smtClean="0"/>
              <a:t>These are the most important to show your progress in the course</a:t>
            </a:r>
          </a:p>
          <a:p>
            <a:pPr lvl="1"/>
            <a:r>
              <a:rPr lang="en-US" dirty="0" smtClean="0"/>
              <a:t>1</a:t>
            </a:r>
            <a:r>
              <a:rPr lang="en-US" baseline="30000" dirty="0" smtClean="0"/>
              <a:t>st</a:t>
            </a:r>
            <a:r>
              <a:rPr lang="en-US" dirty="0" smtClean="0"/>
              <a:t> 2 are your own data sets, last one is group based</a:t>
            </a:r>
          </a:p>
          <a:p>
            <a:r>
              <a:rPr lang="en-US" dirty="0" smtClean="0"/>
              <a:t>Midterms </a:t>
            </a:r>
            <a:r>
              <a:rPr lang="en-US" dirty="0" smtClean="0"/>
              <a:t>and/or </a:t>
            </a:r>
            <a:r>
              <a:rPr lang="en-US" dirty="0" smtClean="0"/>
              <a:t>Final   </a:t>
            </a:r>
            <a:r>
              <a:rPr lang="en-US" dirty="0" smtClean="0"/>
              <a:t>10% </a:t>
            </a:r>
            <a:r>
              <a:rPr lang="en-US" dirty="0" smtClean="0"/>
              <a:t>each</a:t>
            </a:r>
          </a:p>
          <a:p>
            <a:pPr lvl="1"/>
            <a:r>
              <a:rPr lang="en-US" dirty="0" smtClean="0"/>
              <a:t>Designated weeks (7 and 15) </a:t>
            </a:r>
          </a:p>
          <a:p>
            <a:pPr lvl="1"/>
            <a:r>
              <a:rPr lang="en-US" dirty="0" smtClean="0"/>
              <a:t>no new </a:t>
            </a:r>
            <a:r>
              <a:rPr lang="en-US" dirty="0" smtClean="0"/>
              <a:t>material that week</a:t>
            </a:r>
            <a:endParaRPr lang="en-US" dirty="0"/>
          </a:p>
          <a:p>
            <a:r>
              <a:rPr lang="en-US" dirty="0" smtClean="0"/>
              <a:t>Homework </a:t>
            </a:r>
            <a:r>
              <a:rPr lang="en-US" dirty="0" smtClean="0"/>
              <a:t>0%</a:t>
            </a:r>
            <a:endParaRPr lang="en-US" dirty="0" smtClean="0"/>
          </a:p>
          <a:p>
            <a:pPr lvl="1"/>
            <a:r>
              <a:rPr lang="en-US" dirty="0" smtClean="0"/>
              <a:t>Homework is assigned after live session</a:t>
            </a:r>
          </a:p>
          <a:p>
            <a:pPr lvl="1"/>
            <a:r>
              <a:rPr lang="en-US" dirty="0" smtClean="0"/>
              <a:t>Work at your own pace.  I will provide solutions and overall thoughts after roughly one week.</a:t>
            </a:r>
            <a:endParaRPr lang="en-US" dirty="0" smtClean="0"/>
          </a:p>
          <a:p>
            <a:pPr marL="45720" indent="0">
              <a:buNone/>
            </a:pPr>
            <a:endParaRPr lang="en-US" dirty="0"/>
          </a:p>
          <a:p>
            <a:r>
              <a:rPr lang="en-US" dirty="0" smtClean="0"/>
              <a:t>Participation </a:t>
            </a:r>
            <a:r>
              <a:rPr lang="en-US" dirty="0"/>
              <a:t>2</a:t>
            </a:r>
            <a:r>
              <a:rPr lang="en-US" dirty="0" smtClean="0"/>
              <a:t>0</a:t>
            </a:r>
            <a:r>
              <a:rPr lang="en-US" dirty="0" smtClean="0"/>
              <a:t>% (2 are excused)</a:t>
            </a:r>
          </a:p>
          <a:p>
            <a:pPr lvl="1"/>
            <a:r>
              <a:rPr lang="en-US" dirty="0" smtClean="0"/>
              <a:t>Self explanatory (this is grad school)</a:t>
            </a:r>
          </a:p>
          <a:p>
            <a:pPr lvl="1"/>
            <a:r>
              <a:rPr lang="en-US" dirty="0" smtClean="0"/>
              <a:t>This include </a:t>
            </a:r>
            <a:r>
              <a:rPr lang="en-US" dirty="0" smtClean="0"/>
              <a:t>Pre Live Session </a:t>
            </a:r>
            <a:r>
              <a:rPr lang="en-US" dirty="0" smtClean="0"/>
              <a:t>assignments</a:t>
            </a:r>
            <a:endParaRPr lang="en-US" dirty="0" smtClean="0"/>
          </a:p>
          <a:p>
            <a:pPr lvl="1"/>
            <a:r>
              <a:rPr lang="en-US" dirty="0" smtClean="0"/>
              <a:t>Includes attending every Live Session from start to finish (the schedule hour and a half.)  This includes not using Video Pause excessively.  </a:t>
            </a:r>
            <a:r>
              <a:rPr lang="en-US" dirty="0" smtClean="0"/>
              <a:t>For an 80’s explanation of the dilemma this causes see the following link from Real Genius!  For those of you who have seen the movie, you will enjoy the whole montage!  Those who have never seen it, you are in for a treat … please pay close attention to 2:45, 3:10 and 4:35.  </a:t>
            </a:r>
          </a:p>
          <a:p>
            <a:pPr lvl="1"/>
            <a:endParaRPr lang="en-US" dirty="0" smtClean="0"/>
          </a:p>
          <a:p>
            <a:pPr marL="640080" lvl="2" indent="0">
              <a:buNone/>
            </a:pPr>
            <a:r>
              <a:rPr lang="en-US" dirty="0" smtClean="0"/>
              <a:t>https://</a:t>
            </a:r>
            <a:r>
              <a:rPr lang="en-US" dirty="0" err="1" smtClean="0"/>
              <a:t>www.youtube.com</a:t>
            </a:r>
            <a:r>
              <a:rPr lang="en-US" dirty="0" smtClean="0"/>
              <a:t>/</a:t>
            </a:r>
            <a:r>
              <a:rPr lang="en-US" dirty="0" err="1" smtClean="0"/>
              <a:t>watch?v</a:t>
            </a:r>
            <a:r>
              <a:rPr lang="en-US" dirty="0" smtClean="0"/>
              <a:t>=CfL8N_bDo1E </a:t>
            </a:r>
            <a:endParaRPr lang="en-US" dirty="0" smtClean="0"/>
          </a:p>
        </p:txBody>
      </p:sp>
      <p:sp>
        <p:nvSpPr>
          <p:cNvPr id="3" name="Title 2"/>
          <p:cNvSpPr>
            <a:spLocks noGrp="1"/>
          </p:cNvSpPr>
          <p:nvPr>
            <p:ph type="title"/>
          </p:nvPr>
        </p:nvSpPr>
        <p:spPr/>
        <p:txBody>
          <a:bodyPr/>
          <a:lstStyle/>
          <a:p>
            <a:r>
              <a:rPr lang="en-US" dirty="0" smtClean="0"/>
              <a:t>Grading SCALE</a:t>
            </a:r>
            <a:endParaRPr lang="en-US" dirty="0"/>
          </a:p>
        </p:txBody>
      </p:sp>
      <p:pic>
        <p:nvPicPr>
          <p:cNvPr id="4" name="Picture 3"/>
          <p:cNvPicPr>
            <a:picLocks noChangeAspect="1"/>
          </p:cNvPicPr>
          <p:nvPr/>
        </p:nvPicPr>
        <p:blipFill>
          <a:blip r:embed="rId2"/>
          <a:stretch>
            <a:fillRect/>
          </a:stretch>
        </p:blipFill>
        <p:spPr>
          <a:xfrm>
            <a:off x="6705600" y="3657600"/>
            <a:ext cx="2102556" cy="2803408"/>
          </a:xfrm>
          <a:prstGeom prst="rect">
            <a:avLst/>
          </a:prstGeom>
        </p:spPr>
      </p:pic>
    </p:spTree>
    <p:extLst>
      <p:ext uri="{BB962C8B-B14F-4D97-AF65-F5344CB8AC3E}">
        <p14:creationId xmlns:p14="http://schemas.microsoft.com/office/powerpoint/2010/main" val="11679392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If we:</a:t>
            </a:r>
          </a:p>
          <a:p>
            <a:pPr lvl="1"/>
            <a:r>
              <a:rPr lang="en-US" dirty="0" smtClean="0"/>
              <a:t>Know the difference we want to detect</a:t>
            </a:r>
          </a:p>
          <a:p>
            <a:pPr lvl="1"/>
            <a:r>
              <a:rPr lang="en-US" dirty="0" smtClean="0"/>
              <a:t>Have a decent idea of what the variability is going to be</a:t>
            </a:r>
          </a:p>
          <a:p>
            <a:pPr marL="365760" lvl="1" indent="0">
              <a:buNone/>
            </a:pPr>
            <a:endParaRPr lang="en-US" dirty="0" smtClean="0"/>
          </a:p>
          <a:p>
            <a:r>
              <a:rPr lang="en-US" dirty="0" smtClean="0"/>
              <a:t>The only unknown quantity in our t-statistic is the sample size n.  We can essentially move n around (make it smaller or bigger) to achieve a good probability of detecting the difference.</a:t>
            </a:r>
          </a:p>
          <a:p>
            <a:endParaRPr lang="en-US" dirty="0"/>
          </a:p>
          <a:p>
            <a:r>
              <a:rPr lang="en-US" dirty="0" smtClean="0"/>
              <a:t>Reminder: The sample size calculation is directly related to which test you are going to conduct.  So if you are doing a test for the mean using a t-test, you would use the properties of the t-test to determine sample size.  For other tests that are based on the z-distribution, </a:t>
            </a:r>
            <a:r>
              <a:rPr lang="en-US" dirty="0" err="1" smtClean="0"/>
              <a:t>chisquare</a:t>
            </a:r>
            <a:r>
              <a:rPr lang="en-US" dirty="0" smtClean="0"/>
              <a:t>, etc., those properties would then be used.</a:t>
            </a:r>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Sample size calculations</a:t>
            </a:r>
            <a:endParaRPr lang="en-US" dirty="0"/>
          </a:p>
        </p:txBody>
      </p:sp>
    </p:spTree>
    <p:extLst>
      <p:ext uri="{BB962C8B-B14F-4D97-AF65-F5344CB8AC3E}">
        <p14:creationId xmlns:p14="http://schemas.microsoft.com/office/powerpoint/2010/main" val="7152849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Experimental Design and Sample Size Calculation</a:t>
            </a:r>
          </a:p>
        </p:txBody>
      </p:sp>
      <p:pic>
        <p:nvPicPr>
          <p:cNvPr id="4" name="Picture 3"/>
          <p:cNvPicPr>
            <a:picLocks noChangeAspect="1"/>
          </p:cNvPicPr>
          <p:nvPr/>
        </p:nvPicPr>
        <p:blipFill>
          <a:blip r:embed="rId2"/>
          <a:stretch>
            <a:fillRect/>
          </a:stretch>
        </p:blipFill>
        <p:spPr>
          <a:xfrm>
            <a:off x="571130" y="1905000"/>
            <a:ext cx="8001000" cy="3073608"/>
          </a:xfrm>
          <a:prstGeom prst="rect">
            <a:avLst/>
          </a:prstGeom>
        </p:spPr>
      </p:pic>
      <p:sp>
        <p:nvSpPr>
          <p:cNvPr id="5" name="TextBox 4"/>
          <p:cNvSpPr txBox="1"/>
          <p:nvPr/>
        </p:nvSpPr>
        <p:spPr>
          <a:xfrm>
            <a:off x="266330" y="5257800"/>
            <a:ext cx="8649070" cy="646331"/>
          </a:xfrm>
          <a:prstGeom prst="rect">
            <a:avLst/>
          </a:prstGeom>
          <a:solidFill>
            <a:schemeClr val="bg1"/>
          </a:solidFill>
        </p:spPr>
        <p:txBody>
          <a:bodyPr wrap="square" rtlCol="0">
            <a:spAutoFit/>
          </a:bodyPr>
          <a:lstStyle/>
          <a:p>
            <a:pPr algn="ctr"/>
            <a:r>
              <a:rPr lang="en-US" dirty="0" smtClean="0"/>
              <a:t>In your analysis the client is also very interested in the sample size that will be necessary to perform the test that </a:t>
            </a:r>
            <a:r>
              <a:rPr lang="en-US" smtClean="0"/>
              <a:t>is suggested to answer the question outlined above. </a:t>
            </a:r>
            <a:endParaRPr lang="en-US"/>
          </a:p>
        </p:txBody>
      </p:sp>
    </p:spTree>
    <p:extLst>
      <p:ext uri="{BB962C8B-B14F-4D97-AF65-F5344CB8AC3E}">
        <p14:creationId xmlns:p14="http://schemas.microsoft.com/office/powerpoint/2010/main" val="184310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Experimental Design and Sample Size Calculation</a:t>
            </a:r>
          </a:p>
        </p:txBody>
      </p:sp>
      <p:pic>
        <p:nvPicPr>
          <p:cNvPr id="4" name="Picture 3"/>
          <p:cNvPicPr>
            <a:picLocks noChangeAspect="1"/>
          </p:cNvPicPr>
          <p:nvPr/>
        </p:nvPicPr>
        <p:blipFill>
          <a:blip r:embed="rId2"/>
          <a:stretch>
            <a:fillRect/>
          </a:stretch>
        </p:blipFill>
        <p:spPr>
          <a:xfrm>
            <a:off x="558138" y="1828800"/>
            <a:ext cx="8026984" cy="4495800"/>
          </a:xfrm>
          <a:prstGeom prst="rect">
            <a:avLst/>
          </a:prstGeom>
        </p:spPr>
      </p:pic>
    </p:spTree>
    <p:extLst>
      <p:ext uri="{BB962C8B-B14F-4D97-AF65-F5344CB8AC3E}">
        <p14:creationId xmlns:p14="http://schemas.microsoft.com/office/powerpoint/2010/main" val="218265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lnSpcReduction="10000"/>
          </a:bodyPr>
          <a:lstStyle/>
          <a:p>
            <a:pPr marL="0" lvl="0" indent="0">
              <a:spcBef>
                <a:spcPts val="0"/>
              </a:spcBef>
              <a:buClrTx/>
              <a:buNone/>
            </a:pPr>
            <a:r>
              <a:rPr lang="en-US" sz="1400" dirty="0"/>
              <a:t>data result; </a:t>
            </a:r>
            <a:endParaRPr lang="en-US" sz="1400" dirty="0" smtClean="0"/>
          </a:p>
          <a:p>
            <a:pPr marL="0" lvl="0" indent="0">
              <a:spcBef>
                <a:spcPts val="0"/>
              </a:spcBef>
              <a:buClrTx/>
              <a:buNone/>
            </a:pPr>
            <a:r>
              <a:rPr lang="en-US" sz="1400" dirty="0" smtClean="0"/>
              <a:t>do </a:t>
            </a:r>
            <a:r>
              <a:rPr lang="en-US" sz="1400" dirty="0"/>
              <a:t>diet = 1 to 2; </a:t>
            </a:r>
            <a:endParaRPr lang="en-US" sz="1400" dirty="0" smtClean="0"/>
          </a:p>
          <a:p>
            <a:pPr marL="0" lvl="0" indent="0">
              <a:spcBef>
                <a:spcPts val="0"/>
              </a:spcBef>
              <a:buClrTx/>
              <a:buNone/>
            </a:pPr>
            <a:r>
              <a:rPr lang="en-US" sz="1400" dirty="0" smtClean="0"/>
              <a:t>input </a:t>
            </a:r>
            <a:r>
              <a:rPr lang="en-US" sz="1400" dirty="0"/>
              <a:t>LDL @@; </a:t>
            </a:r>
            <a:endParaRPr lang="en-US" sz="1400" dirty="0" smtClean="0"/>
          </a:p>
          <a:p>
            <a:pPr marL="0" lvl="0" indent="0">
              <a:spcBef>
                <a:spcPts val="0"/>
              </a:spcBef>
              <a:buClrTx/>
              <a:buNone/>
            </a:pPr>
            <a:r>
              <a:rPr lang="en-US" sz="1400" dirty="0" smtClean="0"/>
              <a:t>output</a:t>
            </a:r>
            <a:r>
              <a:rPr lang="en-US" sz="1400" dirty="0"/>
              <a:t>; </a:t>
            </a:r>
            <a:endParaRPr lang="en-US" sz="1400" dirty="0" smtClean="0"/>
          </a:p>
          <a:p>
            <a:pPr marL="0" lvl="0" indent="0">
              <a:spcBef>
                <a:spcPts val="0"/>
              </a:spcBef>
              <a:buClrTx/>
              <a:buNone/>
            </a:pPr>
            <a:r>
              <a:rPr lang="en-US" sz="1400" dirty="0" smtClean="0"/>
              <a:t>end</a:t>
            </a:r>
            <a:r>
              <a:rPr lang="en-US" sz="1400" dirty="0"/>
              <a:t>; </a:t>
            </a:r>
            <a:endParaRPr lang="en-US" sz="1400" dirty="0" smtClean="0"/>
          </a:p>
          <a:p>
            <a:pPr marL="0" lvl="0" indent="0">
              <a:spcBef>
                <a:spcPts val="0"/>
              </a:spcBef>
              <a:buClrTx/>
              <a:buNone/>
            </a:pPr>
            <a:r>
              <a:rPr lang="en-US" sz="1400" dirty="0" err="1" smtClean="0"/>
              <a:t>datalines</a:t>
            </a:r>
            <a:r>
              <a:rPr lang="en-US" sz="1400" dirty="0"/>
              <a:t>; </a:t>
            </a:r>
            <a:endParaRPr lang="en-US" sz="1400" dirty="0" smtClean="0"/>
          </a:p>
          <a:p>
            <a:pPr marL="0" lvl="0" indent="0">
              <a:spcBef>
                <a:spcPts val="0"/>
              </a:spcBef>
              <a:buClrTx/>
              <a:buNone/>
            </a:pPr>
            <a:r>
              <a:rPr lang="en-US" sz="1400" dirty="0" smtClean="0"/>
              <a:t>100 </a:t>
            </a:r>
          </a:p>
          <a:p>
            <a:pPr marL="0" lvl="0" indent="0">
              <a:spcBef>
                <a:spcPts val="0"/>
              </a:spcBef>
              <a:buClrTx/>
              <a:buNone/>
            </a:pPr>
            <a:r>
              <a:rPr lang="en-US" sz="1400" dirty="0" smtClean="0"/>
              <a:t>94</a:t>
            </a:r>
          </a:p>
          <a:p>
            <a:pPr marL="0" lvl="0" indent="0">
              <a:spcBef>
                <a:spcPts val="0"/>
              </a:spcBef>
              <a:buClrTx/>
              <a:buNone/>
            </a:pPr>
            <a:r>
              <a:rPr lang="en-US" sz="1400" dirty="0" smtClean="0"/>
              <a:t>; </a:t>
            </a:r>
          </a:p>
          <a:p>
            <a:pPr marL="0" lvl="0" indent="0">
              <a:spcBef>
                <a:spcPts val="0"/>
              </a:spcBef>
              <a:buClrTx/>
              <a:buNone/>
            </a:pPr>
            <a:r>
              <a:rPr lang="en-US" sz="1400" dirty="0" smtClean="0"/>
              <a:t>run</a:t>
            </a:r>
            <a:r>
              <a:rPr lang="en-US" sz="1400" dirty="0"/>
              <a:t>; </a:t>
            </a:r>
            <a:endParaRPr lang="en-US" sz="1400" dirty="0" smtClean="0"/>
          </a:p>
          <a:p>
            <a:pPr marL="0" lvl="0" indent="0">
              <a:spcBef>
                <a:spcPts val="0"/>
              </a:spcBef>
              <a:buClrTx/>
              <a:buNone/>
            </a:pPr>
            <a:endParaRPr lang="en-US" sz="1400" dirty="0"/>
          </a:p>
          <a:p>
            <a:pPr marL="0" lvl="0" indent="0">
              <a:spcBef>
                <a:spcPts val="0"/>
              </a:spcBef>
              <a:buClrTx/>
              <a:buNone/>
            </a:pPr>
            <a:endParaRPr lang="en-US" sz="1400" dirty="0" smtClean="0"/>
          </a:p>
          <a:p>
            <a:pPr marL="0" lvl="0" indent="0">
              <a:spcBef>
                <a:spcPts val="0"/>
              </a:spcBef>
              <a:buClrTx/>
              <a:buNone/>
            </a:pPr>
            <a:endParaRPr lang="en-US" sz="1400" dirty="0"/>
          </a:p>
          <a:p>
            <a:pPr marL="0" lvl="0" indent="0">
              <a:spcBef>
                <a:spcPts val="0"/>
              </a:spcBef>
              <a:buClrTx/>
              <a:buNone/>
            </a:pPr>
            <a:r>
              <a:rPr lang="en-US" sz="1400" dirty="0" smtClean="0"/>
              <a:t>proc </a:t>
            </a:r>
            <a:r>
              <a:rPr lang="en-US" sz="1400" dirty="0" err="1"/>
              <a:t>glmpower</a:t>
            </a:r>
            <a:r>
              <a:rPr lang="en-US" sz="1400" dirty="0"/>
              <a:t> data=result; </a:t>
            </a:r>
            <a:endParaRPr lang="en-US" sz="1400" dirty="0" smtClean="0"/>
          </a:p>
          <a:p>
            <a:pPr marL="0" lvl="0" indent="0">
              <a:spcBef>
                <a:spcPts val="0"/>
              </a:spcBef>
              <a:buClrTx/>
              <a:buNone/>
            </a:pPr>
            <a:r>
              <a:rPr lang="en-US" sz="1400" dirty="0" smtClean="0"/>
              <a:t>class </a:t>
            </a:r>
            <a:r>
              <a:rPr lang="en-US" sz="1400" dirty="0"/>
              <a:t>diet; </a:t>
            </a:r>
            <a:endParaRPr lang="en-US" sz="1400" dirty="0" smtClean="0"/>
          </a:p>
          <a:p>
            <a:pPr marL="0" lvl="0" indent="0">
              <a:spcBef>
                <a:spcPts val="0"/>
              </a:spcBef>
              <a:buClrTx/>
              <a:buNone/>
            </a:pPr>
            <a:r>
              <a:rPr lang="en-US" sz="1400" dirty="0" smtClean="0"/>
              <a:t>model </a:t>
            </a:r>
            <a:r>
              <a:rPr lang="en-US" sz="1400" dirty="0"/>
              <a:t>LDL = diet; </a:t>
            </a:r>
            <a:endParaRPr lang="en-US" sz="1400" dirty="0" smtClean="0"/>
          </a:p>
          <a:p>
            <a:pPr marL="0" lvl="0" indent="0">
              <a:spcBef>
                <a:spcPts val="0"/>
              </a:spcBef>
              <a:buClrTx/>
              <a:buNone/>
            </a:pPr>
            <a:r>
              <a:rPr lang="en-US" sz="1400" dirty="0" smtClean="0"/>
              <a:t>Power</a:t>
            </a:r>
          </a:p>
          <a:p>
            <a:pPr marL="0" lvl="0" indent="0">
              <a:spcBef>
                <a:spcPts val="0"/>
              </a:spcBef>
              <a:buClrTx/>
              <a:buNone/>
            </a:pPr>
            <a:r>
              <a:rPr lang="en-US" sz="1400" dirty="0" err="1" smtClean="0"/>
              <a:t>stddev</a:t>
            </a:r>
            <a:r>
              <a:rPr lang="en-US" sz="1400" dirty="0" smtClean="0"/>
              <a:t>=10 </a:t>
            </a:r>
          </a:p>
          <a:p>
            <a:pPr marL="0" lvl="0" indent="0">
              <a:spcBef>
                <a:spcPts val="0"/>
              </a:spcBef>
              <a:buClrTx/>
              <a:buNone/>
            </a:pPr>
            <a:r>
              <a:rPr lang="en-US" sz="1400" dirty="0" err="1" smtClean="0"/>
              <a:t>ntotal</a:t>
            </a:r>
            <a:r>
              <a:rPr lang="en-US" sz="1400" dirty="0" smtClean="0"/>
              <a:t> </a:t>
            </a:r>
            <a:r>
              <a:rPr lang="en-US" sz="1400" dirty="0"/>
              <a:t>= . </a:t>
            </a:r>
            <a:endParaRPr lang="en-US" sz="1400" dirty="0" smtClean="0"/>
          </a:p>
          <a:p>
            <a:pPr marL="0" lvl="0" indent="0">
              <a:spcBef>
                <a:spcPts val="0"/>
              </a:spcBef>
              <a:buClrTx/>
              <a:buNone/>
            </a:pPr>
            <a:r>
              <a:rPr lang="en-US" sz="1400" dirty="0" smtClean="0"/>
              <a:t>power </a:t>
            </a:r>
            <a:r>
              <a:rPr lang="en-US" sz="1400" dirty="0"/>
              <a:t>= .</a:t>
            </a:r>
            <a:r>
              <a:rPr lang="en-US" sz="1400" dirty="0" smtClean="0"/>
              <a:t>8</a:t>
            </a:r>
          </a:p>
          <a:p>
            <a:pPr marL="0" lvl="0" indent="0">
              <a:spcBef>
                <a:spcPts val="0"/>
              </a:spcBef>
              <a:buClrTx/>
              <a:buNone/>
            </a:pPr>
            <a:r>
              <a:rPr lang="en-US" sz="1400" dirty="0" smtClean="0"/>
              <a:t>; </a:t>
            </a:r>
          </a:p>
          <a:p>
            <a:pPr marL="0" lvl="0" indent="0">
              <a:spcBef>
                <a:spcPts val="0"/>
              </a:spcBef>
              <a:buClrTx/>
              <a:buNone/>
            </a:pPr>
            <a:r>
              <a:rPr lang="en-US" sz="1400" dirty="0" smtClean="0"/>
              <a:t>run</a:t>
            </a:r>
            <a:r>
              <a:rPr lang="en-US" sz="1400" dirty="0"/>
              <a:t>;</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290919479"/>
              </p:ext>
            </p:extLst>
          </p:nvPr>
        </p:nvGraphicFramePr>
        <p:xfrm>
          <a:off x="4280270" y="2946182"/>
          <a:ext cx="4266460" cy="1752597"/>
        </p:xfrm>
        <a:graphic>
          <a:graphicData uri="http://schemas.openxmlformats.org/drawingml/2006/table">
            <a:tbl>
              <a:tblPr/>
              <a:tblGrid>
                <a:gridCol w="2133230"/>
                <a:gridCol w="2133230"/>
              </a:tblGrid>
              <a:tr h="250371">
                <a:tc gridSpan="2">
                  <a:txBody>
                    <a:bodyPr/>
                    <a:lstStyle/>
                    <a:p>
                      <a:pPr algn="ctr" fontAlgn="b"/>
                      <a:r>
                        <a:rPr lang="en-US" sz="900" b="1" i="0">
                          <a:solidFill>
                            <a:srgbClr val="112277"/>
                          </a:solidFill>
                          <a:effectLst/>
                          <a:latin typeface="Arial" charset="0"/>
                        </a:rPr>
                        <a:t>Fixed Scenario Elements</a:t>
                      </a:r>
                    </a:p>
                  </a:txBody>
                  <a:tcPr marL="18302" marR="18302" marT="9151" marB="9151" anchor="b">
                    <a:lnL w="6350" cap="flat" cmpd="sng" algn="ctr">
                      <a:solidFill>
                        <a:srgbClr val="B0B7BB"/>
                      </a:solidFill>
                      <a:prstDash val="solid"/>
                      <a:round/>
                      <a:headEnd type="none" w="med" len="med"/>
                      <a:tailEnd type="none" w="med" len="med"/>
                    </a:lnL>
                    <a:lnR w="6350" cap="flat" cmpd="sng" algn="ctr">
                      <a:solidFill>
                        <a:srgbClr val="B0B7BB"/>
                      </a:solidFill>
                      <a:prstDash val="solid"/>
                      <a:round/>
                      <a:headEnd type="none" w="med" len="med"/>
                      <a:tailEnd type="none" w="med" len="med"/>
                    </a:lnR>
                    <a:lnT w="6350" cap="flat" cmpd="sng" algn="ctr">
                      <a:solidFill>
                        <a:srgbClr val="B0B7BB"/>
                      </a:solidFill>
                      <a:prstDash val="solid"/>
                      <a:round/>
                      <a:headEnd type="none" w="med" len="med"/>
                      <a:tailEnd type="none" w="med" len="med"/>
                    </a:lnT>
                    <a:lnB w="6350" cap="flat" cmpd="sng" algn="ctr">
                      <a:solidFill>
                        <a:srgbClr val="B0B7BB"/>
                      </a:solidFill>
                      <a:prstDash val="solid"/>
                      <a:round/>
                      <a:headEnd type="none" w="med" len="med"/>
                      <a:tailEnd type="none" w="med" len="med"/>
                    </a:lnB>
                    <a:solidFill>
                      <a:srgbClr val="EDF2F9"/>
                    </a:solidFill>
                  </a:tcPr>
                </a:tc>
                <a:tc hMerge="1">
                  <a:txBody>
                    <a:bodyPr/>
                    <a:lstStyle/>
                    <a:p>
                      <a:endParaRPr lang="en-US"/>
                    </a:p>
                  </a:txBody>
                  <a:tcPr/>
                </a:tc>
              </a:tr>
              <a:tr h="250371">
                <a:tc>
                  <a:txBody>
                    <a:bodyPr/>
                    <a:lstStyle/>
                    <a:p>
                      <a:pPr algn="l" fontAlgn="t"/>
                      <a:r>
                        <a:rPr lang="en-US" sz="900" b="1" i="0">
                          <a:solidFill>
                            <a:srgbClr val="112277"/>
                          </a:solidFill>
                          <a:effectLst/>
                          <a:latin typeface="Arial" charset="0"/>
                        </a:rPr>
                        <a:t>Dependent Variable</a:t>
                      </a:r>
                    </a:p>
                  </a:txBody>
                  <a:tcPr marL="18302" marR="18302" marT="9151" marB="9151">
                    <a:lnL w="6350" cap="flat" cmpd="sng" algn="ctr">
                      <a:solidFill>
                        <a:srgbClr val="B0B7BB"/>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B0B7BB"/>
                      </a:solidFill>
                      <a:prstDash val="solid"/>
                      <a:round/>
                      <a:headEnd type="none" w="med" len="med"/>
                      <a:tailEnd type="none" w="med" len="med"/>
                    </a:lnT>
                    <a:lnB w="6350"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900" b="0" i="0">
                          <a:effectLst/>
                          <a:latin typeface="Arial" charset="0"/>
                        </a:rPr>
                        <a:t>LDL</a:t>
                      </a:r>
                    </a:p>
                  </a:txBody>
                  <a:tcPr marL="18302" marR="18302" marT="9151" marB="9151">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FFFFF"/>
                    </a:solidFill>
                  </a:tcPr>
                </a:tc>
              </a:tr>
              <a:tr h="250371">
                <a:tc>
                  <a:txBody>
                    <a:bodyPr/>
                    <a:lstStyle/>
                    <a:p>
                      <a:pPr algn="l" fontAlgn="t"/>
                      <a:r>
                        <a:rPr lang="en-US" sz="900" b="1" i="0" dirty="0">
                          <a:solidFill>
                            <a:srgbClr val="112277"/>
                          </a:solidFill>
                          <a:effectLst/>
                          <a:latin typeface="Arial" charset="0"/>
                        </a:rPr>
                        <a:t>Source</a:t>
                      </a:r>
                    </a:p>
                  </a:txBody>
                  <a:tcPr marL="18302" marR="18302" marT="9151" marB="9151">
                    <a:lnL w="6350" cap="flat" cmpd="sng" algn="ctr">
                      <a:solidFill>
                        <a:srgbClr val="B0B7BB"/>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B0B7BB"/>
                      </a:solidFill>
                      <a:prstDash val="solid"/>
                      <a:round/>
                      <a:headEnd type="none" w="med" len="med"/>
                      <a:tailEnd type="none" w="med" len="med"/>
                    </a:lnT>
                    <a:lnB w="6350"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900" b="0" i="0">
                          <a:effectLst/>
                          <a:latin typeface="Arial" charset="0"/>
                        </a:rPr>
                        <a:t>diet</a:t>
                      </a:r>
                    </a:p>
                  </a:txBody>
                  <a:tcPr marL="18302" marR="18302" marT="9151" marB="9151">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FFFFF"/>
                    </a:solidFill>
                  </a:tcPr>
                </a:tc>
              </a:tr>
              <a:tr h="250371">
                <a:tc>
                  <a:txBody>
                    <a:bodyPr/>
                    <a:lstStyle/>
                    <a:p>
                      <a:pPr algn="l" fontAlgn="t"/>
                      <a:r>
                        <a:rPr lang="en-US" sz="900" b="1" i="0">
                          <a:solidFill>
                            <a:srgbClr val="112277"/>
                          </a:solidFill>
                          <a:effectLst/>
                          <a:latin typeface="Arial" charset="0"/>
                        </a:rPr>
                        <a:t>Error Standard Deviation</a:t>
                      </a:r>
                    </a:p>
                  </a:txBody>
                  <a:tcPr marL="18302" marR="18302" marT="9151" marB="9151">
                    <a:lnL w="6350" cap="flat" cmpd="sng" algn="ctr">
                      <a:solidFill>
                        <a:srgbClr val="B0B7BB"/>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B0B7BB"/>
                      </a:solidFill>
                      <a:prstDash val="solid"/>
                      <a:round/>
                      <a:headEnd type="none" w="med" len="med"/>
                      <a:tailEnd type="none" w="med" len="med"/>
                    </a:lnT>
                    <a:lnB w="6350"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900" b="0" i="0">
                          <a:effectLst/>
                          <a:latin typeface="Arial" charset="0"/>
                        </a:rPr>
                        <a:t>10</a:t>
                      </a:r>
                    </a:p>
                  </a:txBody>
                  <a:tcPr marL="18302" marR="18302" marT="9151" marB="9151">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FFFFF"/>
                    </a:solidFill>
                  </a:tcPr>
                </a:tc>
              </a:tr>
              <a:tr h="250371">
                <a:tc>
                  <a:txBody>
                    <a:bodyPr/>
                    <a:lstStyle/>
                    <a:p>
                      <a:pPr algn="l" fontAlgn="t"/>
                      <a:r>
                        <a:rPr lang="en-US" sz="900" b="1" i="0">
                          <a:solidFill>
                            <a:srgbClr val="112277"/>
                          </a:solidFill>
                          <a:effectLst/>
                          <a:latin typeface="Arial" charset="0"/>
                        </a:rPr>
                        <a:t>Nominal Power</a:t>
                      </a:r>
                    </a:p>
                  </a:txBody>
                  <a:tcPr marL="18302" marR="18302" marT="9151" marB="9151">
                    <a:lnL w="6350" cap="flat" cmpd="sng" algn="ctr">
                      <a:solidFill>
                        <a:srgbClr val="B0B7BB"/>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B0B7BB"/>
                      </a:solidFill>
                      <a:prstDash val="solid"/>
                      <a:round/>
                      <a:headEnd type="none" w="med" len="med"/>
                      <a:tailEnd type="none" w="med" len="med"/>
                    </a:lnT>
                    <a:lnB w="6350" cap="flat" cmpd="sng" algn="ctr">
                      <a:solidFill>
                        <a:srgbClr val="B0B7BB"/>
                      </a:solidFill>
                      <a:prstDash val="solid"/>
                      <a:round/>
                      <a:headEnd type="none" w="med" len="med"/>
                      <a:tailEnd type="none" w="med" len="med"/>
                    </a:lnB>
                    <a:solidFill>
                      <a:srgbClr val="EDF2F9"/>
                    </a:solidFill>
                  </a:tcPr>
                </a:tc>
                <a:tc>
                  <a:txBody>
                    <a:bodyPr/>
                    <a:lstStyle/>
                    <a:p>
                      <a:pPr algn="r" fontAlgn="t"/>
                      <a:r>
                        <a:rPr lang="nb-NO" sz="900" b="0" i="0">
                          <a:effectLst/>
                          <a:latin typeface="Arial" charset="0"/>
                        </a:rPr>
                        <a:t>0.8</a:t>
                      </a:r>
                    </a:p>
                  </a:txBody>
                  <a:tcPr marL="18302" marR="18302" marT="9151" marB="9151">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FFFFF"/>
                    </a:solidFill>
                  </a:tcPr>
                </a:tc>
              </a:tr>
              <a:tr h="250371">
                <a:tc>
                  <a:txBody>
                    <a:bodyPr/>
                    <a:lstStyle/>
                    <a:p>
                      <a:pPr algn="l" fontAlgn="t"/>
                      <a:r>
                        <a:rPr lang="en-US" sz="900" b="1" i="0">
                          <a:solidFill>
                            <a:srgbClr val="112277"/>
                          </a:solidFill>
                          <a:effectLst/>
                          <a:latin typeface="Arial" charset="0"/>
                        </a:rPr>
                        <a:t>Alpha</a:t>
                      </a:r>
                    </a:p>
                  </a:txBody>
                  <a:tcPr marL="18302" marR="18302" marT="9151" marB="9151">
                    <a:lnL w="6350" cap="flat" cmpd="sng" algn="ctr">
                      <a:solidFill>
                        <a:srgbClr val="B0B7BB"/>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B0B7BB"/>
                      </a:solidFill>
                      <a:prstDash val="solid"/>
                      <a:round/>
                      <a:headEnd type="none" w="med" len="med"/>
                      <a:tailEnd type="none" w="med" len="med"/>
                    </a:lnT>
                    <a:lnB w="6350" cap="flat" cmpd="sng" algn="ctr">
                      <a:solidFill>
                        <a:srgbClr val="B0B7BB"/>
                      </a:solidFill>
                      <a:prstDash val="solid"/>
                      <a:round/>
                      <a:headEnd type="none" w="med" len="med"/>
                      <a:tailEnd type="none" w="med" len="med"/>
                    </a:lnB>
                    <a:solidFill>
                      <a:srgbClr val="EDF2F9"/>
                    </a:solidFill>
                  </a:tcPr>
                </a:tc>
                <a:tc>
                  <a:txBody>
                    <a:bodyPr/>
                    <a:lstStyle/>
                    <a:p>
                      <a:pPr algn="r" fontAlgn="t"/>
                      <a:r>
                        <a:rPr lang="pt-BR" sz="900" b="0" i="0">
                          <a:effectLst/>
                          <a:latin typeface="Arial" charset="0"/>
                        </a:rPr>
                        <a:t>0.05</a:t>
                      </a:r>
                    </a:p>
                  </a:txBody>
                  <a:tcPr marL="18302" marR="18302" marT="9151" marB="9151">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FFFFF"/>
                    </a:solidFill>
                  </a:tcPr>
                </a:tc>
              </a:tr>
              <a:tr h="250371">
                <a:tc>
                  <a:txBody>
                    <a:bodyPr/>
                    <a:lstStyle/>
                    <a:p>
                      <a:pPr algn="l" fontAlgn="t"/>
                      <a:r>
                        <a:rPr lang="en-US" sz="900" b="1" i="0">
                          <a:solidFill>
                            <a:srgbClr val="112277"/>
                          </a:solidFill>
                          <a:effectLst/>
                          <a:latin typeface="Arial" charset="0"/>
                        </a:rPr>
                        <a:t>Test Degrees of Freedom</a:t>
                      </a:r>
                    </a:p>
                  </a:txBody>
                  <a:tcPr marL="18302" marR="18302" marT="9151" marB="9151">
                    <a:lnL w="6350" cap="flat" cmpd="sng" algn="ctr">
                      <a:solidFill>
                        <a:srgbClr val="B0B7BB"/>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B0B7BB"/>
                      </a:solidFill>
                      <a:prstDash val="solid"/>
                      <a:round/>
                      <a:headEnd type="none" w="med" len="med"/>
                      <a:tailEnd type="none" w="med" len="med"/>
                    </a:lnT>
                    <a:lnB w="6350"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900" b="0" i="0" dirty="0">
                          <a:effectLst/>
                          <a:latin typeface="Arial" charset="0"/>
                        </a:rPr>
                        <a:t>1</a:t>
                      </a:r>
                    </a:p>
                  </a:txBody>
                  <a:tcPr marL="18302" marR="18302" marT="9151" marB="9151">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FFFFF"/>
                    </a:solidFill>
                  </a:tcPr>
                </a:tc>
              </a:tr>
            </a:tbl>
          </a:graphicData>
        </a:graphic>
      </p:graphicFrame>
      <p:sp>
        <p:nvSpPr>
          <p:cNvPr id="4" name="Title 3"/>
          <p:cNvSpPr>
            <a:spLocks noGrp="1"/>
          </p:cNvSpPr>
          <p:nvPr>
            <p:ph type="title"/>
          </p:nvPr>
        </p:nvSpPr>
        <p:spPr/>
        <p:txBody>
          <a:bodyPr/>
          <a:lstStyle/>
          <a:p>
            <a:r>
              <a:rPr lang="en-US" dirty="0" smtClean="0"/>
              <a:t>GLMPOWER</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78505153"/>
              </p:ext>
            </p:extLst>
          </p:nvPr>
        </p:nvGraphicFramePr>
        <p:xfrm>
          <a:off x="3810000" y="4913429"/>
          <a:ext cx="5207001" cy="937260"/>
        </p:xfrm>
        <a:graphic>
          <a:graphicData uri="http://schemas.openxmlformats.org/drawingml/2006/table">
            <a:tbl>
              <a:tblPr/>
              <a:tblGrid>
                <a:gridCol w="1735667"/>
                <a:gridCol w="1735667"/>
                <a:gridCol w="1735667"/>
              </a:tblGrid>
              <a:tr h="312420">
                <a:tc gridSpan="3">
                  <a:txBody>
                    <a:bodyPr/>
                    <a:lstStyle/>
                    <a:p>
                      <a:pPr algn="ctr" fontAlgn="b"/>
                      <a:r>
                        <a:rPr lang="en-US" sz="1800" b="1" i="0">
                          <a:solidFill>
                            <a:srgbClr val="112277"/>
                          </a:solidFill>
                          <a:effectLst/>
                          <a:latin typeface="Arial" charset="0"/>
                        </a:rPr>
                        <a:t>Computed N Total</a:t>
                      </a:r>
                    </a:p>
                  </a:txBody>
                  <a:tcPr marL="38100" marR="38100" marT="19050" marB="19050" anchor="b">
                    <a:lnL w="6350" cap="flat" cmpd="sng" algn="ctr">
                      <a:solidFill>
                        <a:srgbClr val="B0B7BB"/>
                      </a:solidFill>
                      <a:prstDash val="solid"/>
                      <a:round/>
                      <a:headEnd type="none" w="med" len="med"/>
                      <a:tailEnd type="none" w="med" len="med"/>
                    </a:lnL>
                    <a:lnR w="6350" cap="flat" cmpd="sng" algn="ctr">
                      <a:solidFill>
                        <a:srgbClr val="B0B7BB"/>
                      </a:solidFill>
                      <a:prstDash val="solid"/>
                      <a:round/>
                      <a:headEnd type="none" w="med" len="med"/>
                      <a:tailEnd type="none" w="med" len="med"/>
                    </a:lnR>
                    <a:lnT w="6350" cap="flat" cmpd="sng" algn="ctr">
                      <a:solidFill>
                        <a:srgbClr val="B0B7BB"/>
                      </a:solidFill>
                      <a:prstDash val="solid"/>
                      <a:round/>
                      <a:headEnd type="none" w="med" len="med"/>
                      <a:tailEnd type="none" w="med" len="med"/>
                    </a:lnT>
                    <a:lnB w="6350" cap="flat" cmpd="sng" algn="ctr">
                      <a:solidFill>
                        <a:srgbClr val="B0B7BB"/>
                      </a:solidFill>
                      <a:prstDash val="solid"/>
                      <a:round/>
                      <a:headEnd type="none" w="med" len="med"/>
                      <a:tailEnd type="none" w="med" len="med"/>
                    </a:lnB>
                    <a:solidFill>
                      <a:srgbClr val="EDF2F9"/>
                    </a:solidFill>
                  </a:tcPr>
                </a:tc>
                <a:tc hMerge="1">
                  <a:txBody>
                    <a:bodyPr/>
                    <a:lstStyle/>
                    <a:p>
                      <a:endParaRPr lang="en-US"/>
                    </a:p>
                  </a:txBody>
                  <a:tcPr/>
                </a:tc>
                <a:tc hMerge="1">
                  <a:txBody>
                    <a:bodyPr/>
                    <a:lstStyle/>
                    <a:p>
                      <a:endParaRPr lang="en-US"/>
                    </a:p>
                  </a:txBody>
                  <a:tcPr/>
                </a:tc>
              </a:tr>
              <a:tr h="312420">
                <a:tc>
                  <a:txBody>
                    <a:bodyPr/>
                    <a:lstStyle/>
                    <a:p>
                      <a:pPr algn="r" fontAlgn="b"/>
                      <a:r>
                        <a:rPr lang="en-US" sz="1800" b="1" i="0" dirty="0">
                          <a:solidFill>
                            <a:srgbClr val="112277"/>
                          </a:solidFill>
                          <a:effectLst/>
                          <a:latin typeface="Arial" charset="0"/>
                        </a:rPr>
                        <a:t>Error DF</a:t>
                      </a:r>
                    </a:p>
                  </a:txBody>
                  <a:tcPr marL="38100" marR="38100" marT="19050" marB="19050" anchor="b">
                    <a:lnL w="6350" cap="flat" cmpd="sng" algn="ctr">
                      <a:solidFill>
                        <a:srgbClr val="B0B7BB"/>
                      </a:solidFill>
                      <a:prstDash val="solid"/>
                      <a:round/>
                      <a:headEnd type="none" w="med" len="med"/>
                      <a:tailEnd type="none" w="med" len="med"/>
                    </a:lnL>
                    <a:lnR w="6350" cap="flat" cmpd="sng" algn="ctr">
                      <a:solidFill>
                        <a:srgbClr val="B0B7BB"/>
                      </a:solidFill>
                      <a:prstDash val="solid"/>
                      <a:round/>
                      <a:headEnd type="none" w="med" len="med"/>
                      <a:tailEnd type="none" w="med" len="med"/>
                    </a:lnR>
                    <a:lnT w="6350" cap="flat" cmpd="sng" algn="ctr">
                      <a:solidFill>
                        <a:srgbClr val="B0B7BB"/>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EDF2F9"/>
                    </a:solidFill>
                  </a:tcPr>
                </a:tc>
                <a:tc>
                  <a:txBody>
                    <a:bodyPr/>
                    <a:lstStyle/>
                    <a:p>
                      <a:pPr algn="r" fontAlgn="b"/>
                      <a:r>
                        <a:rPr lang="en-US" sz="1800" b="1" i="0">
                          <a:solidFill>
                            <a:srgbClr val="112277"/>
                          </a:solidFill>
                          <a:effectLst/>
                          <a:latin typeface="Arial" charset="0"/>
                        </a:rPr>
                        <a:t>Actual Power</a:t>
                      </a:r>
                    </a:p>
                  </a:txBody>
                  <a:tcPr marL="38100" marR="38100" marT="19050" marB="19050" anchor="b">
                    <a:lnL w="6350" cap="flat" cmpd="sng" algn="ctr">
                      <a:solidFill>
                        <a:srgbClr val="B0B7BB"/>
                      </a:solidFill>
                      <a:prstDash val="solid"/>
                      <a:round/>
                      <a:headEnd type="none" w="med" len="med"/>
                      <a:tailEnd type="none" w="med" len="med"/>
                    </a:lnL>
                    <a:lnR w="6350" cap="flat" cmpd="sng" algn="ctr">
                      <a:solidFill>
                        <a:srgbClr val="B0B7BB"/>
                      </a:solidFill>
                      <a:prstDash val="solid"/>
                      <a:round/>
                      <a:headEnd type="none" w="med" len="med"/>
                      <a:tailEnd type="none" w="med" len="med"/>
                    </a:lnR>
                    <a:lnT w="6350" cap="flat" cmpd="sng" algn="ctr">
                      <a:solidFill>
                        <a:srgbClr val="B0B7BB"/>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EDF2F9"/>
                    </a:solidFill>
                  </a:tcPr>
                </a:tc>
                <a:tc>
                  <a:txBody>
                    <a:bodyPr/>
                    <a:lstStyle/>
                    <a:p>
                      <a:pPr algn="r" fontAlgn="b"/>
                      <a:r>
                        <a:rPr lang="en-US" sz="1800" b="1" i="0">
                          <a:solidFill>
                            <a:srgbClr val="112277"/>
                          </a:solidFill>
                          <a:effectLst/>
                          <a:latin typeface="Arial" charset="0"/>
                        </a:rPr>
                        <a:t>N Total</a:t>
                      </a:r>
                    </a:p>
                  </a:txBody>
                  <a:tcPr marL="38100" marR="38100" marT="19050" marB="19050" anchor="b">
                    <a:lnL w="6350" cap="flat" cmpd="sng" algn="ctr">
                      <a:solidFill>
                        <a:srgbClr val="B0B7BB"/>
                      </a:solidFill>
                      <a:prstDash val="solid"/>
                      <a:round/>
                      <a:headEnd type="none" w="med" len="med"/>
                      <a:tailEnd type="none" w="med" len="med"/>
                    </a:lnL>
                    <a:lnR w="6350" cap="flat" cmpd="sng" algn="ctr">
                      <a:solidFill>
                        <a:srgbClr val="B0B7BB"/>
                      </a:solidFill>
                      <a:prstDash val="solid"/>
                      <a:round/>
                      <a:headEnd type="none" w="med" len="med"/>
                      <a:tailEnd type="none" w="med" len="med"/>
                    </a:lnR>
                    <a:lnT w="6350" cap="flat" cmpd="sng" algn="ctr">
                      <a:solidFill>
                        <a:srgbClr val="B0B7BB"/>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EDF2F9"/>
                    </a:solidFill>
                  </a:tcPr>
                </a:tc>
              </a:tr>
              <a:tr h="312420">
                <a:tc>
                  <a:txBody>
                    <a:bodyPr/>
                    <a:lstStyle/>
                    <a:p>
                      <a:pPr algn="r" fontAlgn="t"/>
                      <a:r>
                        <a:rPr lang="en-US" sz="1800" b="0" i="0">
                          <a:effectLst/>
                          <a:latin typeface="Arial" charset="0"/>
                        </a:rPr>
                        <a:t>88</a:t>
                      </a:r>
                    </a:p>
                  </a:txBody>
                  <a:tcPr marL="38100" marR="38100" marT="19050" marB="190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FFFFF"/>
                    </a:solidFill>
                  </a:tcPr>
                </a:tc>
                <a:tc>
                  <a:txBody>
                    <a:bodyPr/>
                    <a:lstStyle/>
                    <a:p>
                      <a:pPr algn="r" fontAlgn="t"/>
                      <a:r>
                        <a:rPr lang="is-IS" sz="1800" b="0" i="0">
                          <a:effectLst/>
                          <a:latin typeface="Arial" charset="0"/>
                        </a:rPr>
                        <a:t>0.804</a:t>
                      </a:r>
                    </a:p>
                  </a:txBody>
                  <a:tcPr marL="38100" marR="38100" marT="19050" marB="190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800" b="0" i="0" dirty="0">
                          <a:effectLst/>
                          <a:latin typeface="Arial" charset="0"/>
                        </a:rPr>
                        <a:t>90</a:t>
                      </a:r>
                    </a:p>
                  </a:txBody>
                  <a:tcPr marL="38100" marR="38100" marT="19050" marB="190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FFFFF"/>
                    </a:solidFill>
                  </a:tcPr>
                </a:tc>
              </a:tr>
            </a:tbl>
          </a:graphicData>
        </a:graphic>
      </p:graphicFrame>
      <p:sp>
        <p:nvSpPr>
          <p:cNvPr id="9" name="Rectangle 1"/>
          <p:cNvSpPr>
            <a:spLocks noChangeArrowheads="1"/>
          </p:cNvSpPr>
          <p:nvPr/>
        </p:nvSpPr>
        <p:spPr bwMode="auto">
          <a:xfrm>
            <a:off x="4800600" y="2362200"/>
            <a:ext cx="56632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The GLMPOWER Procedure</a:t>
            </a:r>
          </a:p>
        </p:txBody>
      </p:sp>
    </p:spTree>
    <p:extLst>
      <p:ext uri="{BB962C8B-B14F-4D97-AF65-F5344CB8AC3E}">
        <p14:creationId xmlns:p14="http://schemas.microsoft.com/office/powerpoint/2010/main" val="1644852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Experimental Design and Sample Size Calculation</a:t>
            </a:r>
            <a:endParaRPr lang="en-US" dirty="0"/>
          </a:p>
        </p:txBody>
      </p:sp>
      <p:pic>
        <p:nvPicPr>
          <p:cNvPr id="4" name="Picture 3"/>
          <p:cNvPicPr>
            <a:picLocks noChangeAspect="1"/>
          </p:cNvPicPr>
          <p:nvPr/>
        </p:nvPicPr>
        <p:blipFill>
          <a:blip r:embed="rId2"/>
          <a:stretch>
            <a:fillRect/>
          </a:stretch>
        </p:blipFill>
        <p:spPr>
          <a:xfrm>
            <a:off x="5000386" y="1828800"/>
            <a:ext cx="3761874" cy="4572000"/>
          </a:xfrm>
          <a:prstGeom prst="rect">
            <a:avLst/>
          </a:prstGeom>
        </p:spPr>
      </p:pic>
      <p:pic>
        <p:nvPicPr>
          <p:cNvPr id="5" name="Picture 4"/>
          <p:cNvPicPr>
            <a:picLocks noChangeAspect="1"/>
          </p:cNvPicPr>
          <p:nvPr/>
        </p:nvPicPr>
        <p:blipFill rotWithShape="1">
          <a:blip r:embed="rId3"/>
          <a:srcRect t="42373" r="12319"/>
          <a:stretch/>
        </p:blipFill>
        <p:spPr>
          <a:xfrm>
            <a:off x="228600" y="1981200"/>
            <a:ext cx="4655234" cy="1713625"/>
          </a:xfrm>
          <a:prstGeom prst="rect">
            <a:avLst/>
          </a:prstGeom>
        </p:spPr>
      </p:pic>
      <p:pic>
        <p:nvPicPr>
          <p:cNvPr id="6" name="Picture 5"/>
          <p:cNvPicPr>
            <a:picLocks noChangeAspect="1"/>
          </p:cNvPicPr>
          <p:nvPr/>
        </p:nvPicPr>
        <p:blipFill>
          <a:blip r:embed="rId4"/>
          <a:stretch>
            <a:fillRect/>
          </a:stretch>
        </p:blipFill>
        <p:spPr>
          <a:xfrm>
            <a:off x="1191126" y="3810000"/>
            <a:ext cx="2730182" cy="2666999"/>
          </a:xfrm>
          <a:prstGeom prst="rect">
            <a:avLst/>
          </a:prstGeom>
        </p:spPr>
      </p:pic>
    </p:spTree>
    <p:extLst>
      <p:ext uri="{BB962C8B-B14F-4D97-AF65-F5344CB8AC3E}">
        <p14:creationId xmlns:p14="http://schemas.microsoft.com/office/powerpoint/2010/main" val="28404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Experimental Design and Sample Size Calculation</a:t>
            </a:r>
            <a:endParaRPr lang="en-US" dirty="0"/>
          </a:p>
        </p:txBody>
      </p:sp>
      <p:pic>
        <p:nvPicPr>
          <p:cNvPr id="4" name="Picture 3"/>
          <p:cNvPicPr>
            <a:picLocks noChangeAspect="1"/>
          </p:cNvPicPr>
          <p:nvPr/>
        </p:nvPicPr>
        <p:blipFill>
          <a:blip r:embed="rId2"/>
          <a:stretch>
            <a:fillRect/>
          </a:stretch>
        </p:blipFill>
        <p:spPr>
          <a:xfrm>
            <a:off x="5410200" y="1722828"/>
            <a:ext cx="2899643" cy="3524086"/>
          </a:xfrm>
          <a:prstGeom prst="rect">
            <a:avLst/>
          </a:prstGeom>
        </p:spPr>
      </p:pic>
      <p:pic>
        <p:nvPicPr>
          <p:cNvPr id="5" name="Picture 4"/>
          <p:cNvPicPr>
            <a:picLocks noChangeAspect="1"/>
          </p:cNvPicPr>
          <p:nvPr/>
        </p:nvPicPr>
        <p:blipFill rotWithShape="1">
          <a:blip r:embed="rId3"/>
          <a:srcRect t="42373" r="12319"/>
          <a:stretch/>
        </p:blipFill>
        <p:spPr>
          <a:xfrm>
            <a:off x="228600" y="1753308"/>
            <a:ext cx="4655234" cy="1713625"/>
          </a:xfrm>
          <a:prstGeom prst="rect">
            <a:avLst/>
          </a:prstGeom>
        </p:spPr>
      </p:pic>
      <p:pic>
        <p:nvPicPr>
          <p:cNvPr id="6" name="Picture 5"/>
          <p:cNvPicPr>
            <a:picLocks noChangeAspect="1"/>
          </p:cNvPicPr>
          <p:nvPr/>
        </p:nvPicPr>
        <p:blipFill>
          <a:blip r:embed="rId4"/>
          <a:stretch>
            <a:fillRect/>
          </a:stretch>
        </p:blipFill>
        <p:spPr>
          <a:xfrm>
            <a:off x="1191126" y="3696790"/>
            <a:ext cx="2730182" cy="2666999"/>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191000" y="5334000"/>
                <a:ext cx="4648200" cy="1200329"/>
              </a:xfrm>
              <a:prstGeom prst="rect">
                <a:avLst/>
              </a:prstGeom>
              <a:solidFill>
                <a:schemeClr val="bg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charset="0"/>
                        </a:rPr>
                        <m:t>𝑛</m:t>
                      </m:r>
                      <m:r>
                        <a:rPr lang="en-US" b="0" i="1" smtClean="0">
                          <a:latin typeface="Cambria Math" charset="0"/>
                          <a:ea typeface="Cambria Math" charset="0"/>
                          <a:cs typeface="Cambria Math" charset="0"/>
                        </a:rPr>
                        <m:t>≈89 </m:t>
                      </m:r>
                    </m:oMath>
                  </m:oMathPara>
                </a14:m>
                <a:endParaRPr lang="en-US" b="0" i="1" dirty="0" smtClean="0">
                  <a:latin typeface="Cambria Math" charset="0"/>
                  <a:ea typeface="Cambria Math" charset="0"/>
                  <a:cs typeface="Cambria Math"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𝑡h𝑢𝑠</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𝑖𝑛</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𝑜𝑟𝑑𝑒𝑟</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𝑡𝑜</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h𝑎𝑣𝑒</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𝑏𝑎𝑙𝑎𝑛𝑐𝑒𝑑</m:t>
                      </m:r>
                      <m:r>
                        <a:rPr lang="en-US" b="0" i="1" smtClean="0">
                          <a:latin typeface="Cambria Math" charset="0"/>
                          <a:ea typeface="Cambria Math" charset="0"/>
                          <a:cs typeface="Cambria Math" charset="0"/>
                        </a:rPr>
                        <m:t> </m:t>
                      </m:r>
                    </m:oMath>
                  </m:oMathPara>
                </a14:m>
                <a:endParaRPr lang="en-US" b="0" i="1" dirty="0" smtClean="0">
                  <a:latin typeface="Cambria Math" charset="0"/>
                  <a:ea typeface="Cambria Math" charset="0"/>
                  <a:cs typeface="Cambria Math"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𝑑𝑒𝑠𝑖𝑔𝑛</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𝑤𝑖𝑡h</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𝑎𝑡</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𝑙𝑒𝑎𝑠𝑡</m:t>
                      </m:r>
                      <m:r>
                        <a:rPr lang="en-US" b="0" i="1" smtClean="0">
                          <a:latin typeface="Cambria Math" charset="0"/>
                          <a:ea typeface="Cambria Math" charset="0"/>
                          <a:cs typeface="Cambria Math" charset="0"/>
                        </a:rPr>
                        <m:t> 95% </m:t>
                      </m:r>
                      <m:r>
                        <a:rPr lang="en-US" b="0" i="1" smtClean="0">
                          <a:latin typeface="Cambria Math" charset="0"/>
                          <a:ea typeface="Cambria Math" charset="0"/>
                          <a:cs typeface="Cambria Math" charset="0"/>
                        </a:rPr>
                        <m:t>𝑐𝑜𝑛𝑓𝑖𝑑𝑒𝑛𝑐𝑒</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𝑤𝑒</m:t>
                      </m:r>
                      <m:r>
                        <a:rPr lang="en-US" b="0" i="1" smtClean="0">
                          <a:latin typeface="Cambria Math" charset="0"/>
                          <a:ea typeface="Cambria Math" charset="0"/>
                          <a:cs typeface="Cambria Math" charset="0"/>
                        </a:rPr>
                        <m:t> </m:t>
                      </m:r>
                    </m:oMath>
                  </m:oMathPara>
                </a14:m>
                <a:endParaRPr lang="en-US" b="0" i="1" dirty="0" smtClean="0">
                  <a:latin typeface="Cambria Math" charset="0"/>
                  <a:ea typeface="Cambria Math" charset="0"/>
                  <a:cs typeface="Cambria Math"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𝑠h𝑜𝑢𝑙𝑑</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h𝑎𝑣𝑒</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𝑎𝑏𝑜𝑢𝑡</m:t>
                      </m:r>
                      <m:r>
                        <a:rPr lang="en-US" b="0" i="1" smtClean="0">
                          <a:latin typeface="Cambria Math" charset="0"/>
                          <a:ea typeface="Cambria Math" charset="0"/>
                          <a:cs typeface="Cambria Math" charset="0"/>
                        </a:rPr>
                        <m:t> 45 </m:t>
                      </m:r>
                      <m:r>
                        <a:rPr lang="en-US" b="0" i="1" smtClean="0">
                          <a:latin typeface="Cambria Math" charset="0"/>
                          <a:ea typeface="Cambria Math" charset="0"/>
                          <a:cs typeface="Cambria Math" charset="0"/>
                        </a:rPr>
                        <m:t>𝑖𝑛</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𝑒𝑎𝑐h</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𝑔𝑟𝑜𝑢𝑝</m:t>
                      </m:r>
                      <m:r>
                        <a:rPr lang="en-US" b="0" i="1" smtClean="0">
                          <a:latin typeface="Cambria Math" charset="0"/>
                          <a:ea typeface="Cambria Math" charset="0"/>
                          <a:cs typeface="Cambria Math" charset="0"/>
                        </a:rPr>
                        <m:t>.</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191000" y="5334000"/>
                <a:ext cx="4648200" cy="1200329"/>
              </a:xfrm>
              <a:prstGeom prst="rect">
                <a:avLst/>
              </a:prstGeom>
              <a:blipFill rotWithShape="0">
                <a:blip r:embed="rId5"/>
                <a:stretch>
                  <a:fillRect t="-29442" b="-37056"/>
                </a:stretch>
              </a:blipFill>
            </p:spPr>
            <p:txBody>
              <a:bodyPr/>
              <a:lstStyle/>
              <a:p>
                <a:r>
                  <a:rPr lang="en-US">
                    <a:noFill/>
                  </a:rPr>
                  <a:t> </a:t>
                </a:r>
              </a:p>
            </p:txBody>
          </p:sp>
        </mc:Fallback>
      </mc:AlternateContent>
    </p:spTree>
    <p:extLst>
      <p:ext uri="{BB962C8B-B14F-4D97-AF65-F5344CB8AC3E}">
        <p14:creationId xmlns:p14="http://schemas.microsoft.com/office/powerpoint/2010/main" val="200272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642870"/>
            <a:ext cx="8534401" cy="5138930"/>
          </a:xfrm>
        </p:spPr>
        <p:txBody>
          <a:bodyPr>
            <a:normAutofit lnSpcReduction="10000"/>
          </a:bodyPr>
          <a:lstStyle/>
          <a:p>
            <a:pPr lvl="1"/>
            <a:endParaRPr lang="en-US" dirty="0"/>
          </a:p>
          <a:p>
            <a:r>
              <a:rPr lang="en-US" dirty="0" smtClean="0"/>
              <a:t> Videos. </a:t>
            </a:r>
          </a:p>
          <a:p>
            <a:pPr lvl="1"/>
            <a:r>
              <a:rPr lang="en-US" dirty="0" smtClean="0"/>
              <a:t>LARS and LASSO have some complicated portions of the videos.  They are important but I will present to you a general idea of these methods with a simple graph rather than the math. Supplementary </a:t>
            </a:r>
            <a:r>
              <a:rPr lang="en-US" dirty="0" smtClean="0"/>
              <a:t>literature posted in 2DS </a:t>
            </a:r>
            <a:r>
              <a:rPr lang="en-US" dirty="0" smtClean="0"/>
              <a:t>supports these methods over the original Forward, Backward, and </a:t>
            </a:r>
            <a:r>
              <a:rPr lang="en-US" dirty="0" smtClean="0"/>
              <a:t>Stepwise methods  </a:t>
            </a:r>
            <a:endParaRPr lang="en-US" dirty="0" smtClean="0"/>
          </a:p>
          <a:p>
            <a:pPr lvl="1"/>
            <a:r>
              <a:rPr lang="en-US" dirty="0" smtClean="0"/>
              <a:t>2.4, 2.6, 2.8 are the main components</a:t>
            </a:r>
          </a:p>
          <a:p>
            <a:pPr lvl="1"/>
            <a:r>
              <a:rPr lang="en-US" dirty="0" smtClean="0"/>
              <a:t>2.7 and 2.8 are also helpful but we need more info for 2.8</a:t>
            </a:r>
          </a:p>
          <a:p>
            <a:endParaRPr lang="en-US" dirty="0"/>
          </a:p>
          <a:p>
            <a:r>
              <a:rPr lang="en-US" dirty="0" smtClean="0"/>
              <a:t>Live session</a:t>
            </a:r>
          </a:p>
          <a:p>
            <a:pPr lvl="1"/>
            <a:r>
              <a:rPr lang="en-US" dirty="0" smtClean="0"/>
              <a:t>General multiple regression analysis concepts, overview (Including VIFs)</a:t>
            </a:r>
          </a:p>
          <a:p>
            <a:pPr lvl="1"/>
            <a:r>
              <a:rPr lang="en-US" dirty="0" smtClean="0"/>
              <a:t>Using model selections and a deeper discussion into 2.8 with cross validation</a:t>
            </a:r>
          </a:p>
          <a:p>
            <a:pPr lvl="1"/>
            <a:r>
              <a:rPr lang="en-US" dirty="0" smtClean="0"/>
              <a:t>The assignment will start us out with these two components and I will jump into some more discussion from there </a:t>
            </a:r>
            <a:r>
              <a:rPr lang="en-US" dirty="0" smtClean="0"/>
              <a:t>(Look out for pre live session work assignment and </a:t>
            </a:r>
            <a:r>
              <a:rPr lang="en-US" dirty="0" err="1" smtClean="0"/>
              <a:t>hw</a:t>
            </a:r>
            <a:r>
              <a:rPr lang="en-US" dirty="0" smtClean="0"/>
              <a:t>)</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Next Week UNIT 2</a:t>
            </a:r>
            <a:endParaRPr lang="en-US" dirty="0"/>
          </a:p>
        </p:txBody>
      </p:sp>
    </p:spTree>
    <p:extLst>
      <p:ext uri="{BB962C8B-B14F-4D97-AF65-F5344CB8AC3E}">
        <p14:creationId xmlns:p14="http://schemas.microsoft.com/office/powerpoint/2010/main" val="5082337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367" y="3276600"/>
            <a:ext cx="8407893" cy="947929"/>
          </a:xfrm>
        </p:spPr>
        <p:txBody>
          <a:bodyPr/>
          <a:lstStyle/>
          <a:p>
            <a:r>
              <a:rPr lang="en-US" dirty="0" smtClean="0"/>
              <a:t>Slides from here on are a review of power and the effects of sample size, variance </a:t>
            </a:r>
            <a:r>
              <a:rPr lang="en-US" smtClean="0"/>
              <a:t>and effect size on the power!</a:t>
            </a:r>
            <a:endParaRPr lang="en-US"/>
          </a:p>
        </p:txBody>
      </p:sp>
      <p:sp>
        <p:nvSpPr>
          <p:cNvPr id="3" name="Title 2"/>
          <p:cNvSpPr>
            <a:spLocks noGrp="1"/>
          </p:cNvSpPr>
          <p:nvPr>
            <p:ph type="title"/>
          </p:nvPr>
        </p:nvSpPr>
        <p:spPr/>
        <p:txBody>
          <a:bodyPr/>
          <a:lstStyle/>
          <a:p>
            <a:r>
              <a:rPr lang="en-US" dirty="0" smtClean="0"/>
              <a:t>End of Lecture </a:t>
            </a:r>
            <a:endParaRPr lang="en-US" dirty="0"/>
          </a:p>
        </p:txBody>
      </p:sp>
    </p:spTree>
    <p:extLst>
      <p:ext uri="{BB962C8B-B14F-4D97-AF65-F5344CB8AC3E}">
        <p14:creationId xmlns:p14="http://schemas.microsoft.com/office/powerpoint/2010/main" val="15258072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Hypothesis Testing</a:t>
            </a:r>
            <a:endParaRPr lang="en-US" dirty="0"/>
          </a:p>
        </p:txBody>
      </p:sp>
      <p:sp>
        <p:nvSpPr>
          <p:cNvPr id="3" name="Title 2"/>
          <p:cNvSpPr>
            <a:spLocks noGrp="1"/>
          </p:cNvSpPr>
          <p:nvPr>
            <p:ph type="title"/>
          </p:nvPr>
        </p:nvSpPr>
        <p:spPr/>
        <p:txBody>
          <a:bodyPr/>
          <a:lstStyle/>
          <a:p>
            <a:r>
              <a:rPr lang="en-US" dirty="0" smtClean="0"/>
              <a:t>Sample Size Calculation</a:t>
            </a:r>
            <a:br>
              <a:rPr lang="en-US" dirty="0" smtClean="0"/>
            </a:br>
            <a:r>
              <a:rPr lang="en-US" dirty="0" smtClean="0"/>
              <a:t>Main Idea</a:t>
            </a:r>
            <a:endParaRPr lang="en-US" dirty="0"/>
          </a:p>
        </p:txBody>
      </p:sp>
      <p:graphicFrame>
        <p:nvGraphicFramePr>
          <p:cNvPr id="4" name="Group 3"/>
          <p:cNvGraphicFramePr>
            <a:graphicFrameLocks/>
          </p:cNvGraphicFramePr>
          <p:nvPr>
            <p:extLst>
              <p:ext uri="{D42A27DB-BD31-4B8C-83A1-F6EECF244321}">
                <p14:modId xmlns:p14="http://schemas.microsoft.com/office/powerpoint/2010/main" val="596557955"/>
              </p:ext>
            </p:extLst>
          </p:nvPr>
        </p:nvGraphicFramePr>
        <p:xfrm>
          <a:off x="381000" y="2286000"/>
          <a:ext cx="8229600" cy="4525964"/>
        </p:xfrm>
        <a:graphic>
          <a:graphicData uri="http://schemas.openxmlformats.org/drawingml/2006/table">
            <a:tbl>
              <a:tblPr/>
              <a:tblGrid>
                <a:gridCol w="2286000">
                  <a:extLst>
                    <a:ext uri="{9D8B030D-6E8A-4147-A177-3AD203B41FA5}">
                      <a16:colId xmlns:a16="http://schemas.microsoft.com/office/drawing/2014/main" xmlns="" val="20000"/>
                    </a:ext>
                  </a:extLst>
                </a:gridCol>
                <a:gridCol w="798513">
                  <a:extLst>
                    <a:ext uri="{9D8B030D-6E8A-4147-A177-3AD203B41FA5}">
                      <a16:colId xmlns:a16="http://schemas.microsoft.com/office/drawing/2014/main" xmlns="" val="20001"/>
                    </a:ext>
                  </a:extLst>
                </a:gridCol>
                <a:gridCol w="2522537">
                  <a:extLst>
                    <a:ext uri="{9D8B030D-6E8A-4147-A177-3AD203B41FA5}">
                      <a16:colId xmlns:a16="http://schemas.microsoft.com/office/drawing/2014/main" xmlns="" val="20002"/>
                    </a:ext>
                  </a:extLst>
                </a:gridCol>
                <a:gridCol w="2622550">
                  <a:extLst>
                    <a:ext uri="{9D8B030D-6E8A-4147-A177-3AD203B41FA5}">
                      <a16:colId xmlns:a16="http://schemas.microsoft.com/office/drawing/2014/main" xmlns="" val="20003"/>
                    </a:ext>
                  </a:extLst>
                </a:gridCol>
              </a:tblGrid>
              <a:tr h="755650">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 </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cap="flat">
                      <a:noFill/>
                    </a:lnL>
                    <a:lnR>
                      <a:noFill/>
                    </a:lnR>
                    <a:lnT cap="flat">
                      <a:noFill/>
                    </a:lnT>
                    <a:lnB>
                      <a:noFill/>
                    </a:lnB>
                    <a:lnTlToBr>
                      <a:noFill/>
                    </a:lnTlToBr>
                    <a:lnBlToTr>
                      <a:noFill/>
                    </a:lnBlToTr>
                    <a:solidFill>
                      <a:schemeClr val="accent1"/>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 </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accent1"/>
                    </a:solidFill>
                  </a:tcPr>
                </a:tc>
                <a:tc grid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Truth</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xmlns="" val="10000"/>
                  </a:ext>
                </a:extLst>
              </a:tr>
              <a:tr h="754063">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 </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cap="flat">
                      <a:noFill/>
                    </a:lnL>
                    <a:lnR>
                      <a:noFill/>
                    </a:lnR>
                    <a:lnT>
                      <a:noFill/>
                    </a:lnT>
                    <a:lnB>
                      <a:noFill/>
                    </a:lnB>
                    <a:lnTlToBr>
                      <a:noFill/>
                    </a:lnTlToBr>
                    <a:lnBlToTr>
                      <a:noFill/>
                    </a:lnBlToTr>
                    <a:solidFill>
                      <a:schemeClr val="accent1"/>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 </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chemeClr val="accent1"/>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H</a:t>
                      </a:r>
                      <a:r>
                        <a:rPr kumimoji="0" lang="en-US" sz="3200" b="1" i="0" u="none" strike="noStrike" cap="none" normalizeH="0" baseline="-30000" dirty="0" smtClean="0">
                          <a:ln>
                            <a:noFill/>
                          </a:ln>
                          <a:solidFill>
                            <a:srgbClr val="FFFF00"/>
                          </a:solidFill>
                          <a:effectLst/>
                          <a:latin typeface="Arial" charset="0"/>
                          <a:cs typeface="Arial" charset="0"/>
                        </a:rPr>
                        <a:t>0</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a:noFill/>
                    </a:lnL>
                    <a:lnR w="28575" cap="flat" cmpd="sng" algn="ctr">
                      <a:solidFill>
                        <a:srgbClr val="FFFF00"/>
                      </a:solidFill>
                      <a:prstDash val="solid"/>
                      <a:round/>
                      <a:headEnd type="none" w="med" len="med"/>
                      <a:tailEnd type="none" w="med" len="med"/>
                    </a:lnR>
                    <a:lnT>
                      <a:noFill/>
                    </a:lnT>
                    <a:lnB w="28575" cap="flat" cmpd="sng" algn="ctr">
                      <a:solidFill>
                        <a:srgbClr val="FFFF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H</a:t>
                      </a:r>
                      <a:r>
                        <a:rPr kumimoji="0" lang="en-US" sz="3200" b="1" i="0" u="none" strike="noStrike" cap="none" normalizeH="0" baseline="-30000" dirty="0" smtClean="0">
                          <a:ln>
                            <a:noFill/>
                          </a:ln>
                          <a:solidFill>
                            <a:srgbClr val="FFFF00"/>
                          </a:solidFill>
                          <a:effectLst/>
                          <a:latin typeface="Arial" charset="0"/>
                          <a:cs typeface="Arial" charset="0"/>
                        </a:rPr>
                        <a:t>A</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w="28575" cap="flat" cmpd="sng" algn="ctr">
                      <a:solidFill>
                        <a:srgbClr val="FFFF00"/>
                      </a:solidFill>
                      <a:prstDash val="solid"/>
                      <a:round/>
                      <a:headEnd type="none" w="med" len="med"/>
                      <a:tailEnd type="none" w="med" len="med"/>
                    </a:lnL>
                    <a:lnR cap="flat">
                      <a:noFill/>
                    </a:lnR>
                    <a:lnT>
                      <a:noFill/>
                    </a:lnT>
                    <a:lnB w="28575" cap="flat" cmpd="sng" algn="ctr">
                      <a:solidFill>
                        <a:srgbClr val="FFFF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1"/>
                  </a:ext>
                </a:extLst>
              </a:tr>
              <a:tr h="755650">
                <a:tc rowSpan="4">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Result</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cap="flat">
                      <a:noFill/>
                    </a:lnL>
                    <a:lnR>
                      <a:noFill/>
                    </a:lnR>
                    <a:lnT>
                      <a:noFill/>
                    </a:lnT>
                    <a:lnB cap="flat">
                      <a:noFill/>
                    </a:lnB>
                    <a:lnTlToBr>
                      <a:noFill/>
                    </a:lnTlToBr>
                    <a:lnBlToTr>
                      <a:noFill/>
                    </a:lnBlToTr>
                    <a:solidFill>
                      <a:schemeClr val="accent1"/>
                    </a:solidFill>
                  </a:tcPr>
                </a:tc>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H</a:t>
                      </a:r>
                      <a:r>
                        <a:rPr kumimoji="0" lang="en-US" sz="3200" b="1" i="0" u="none" strike="noStrike" cap="none" normalizeH="0" baseline="-30000" dirty="0" smtClean="0">
                          <a:ln>
                            <a:noFill/>
                          </a:ln>
                          <a:solidFill>
                            <a:srgbClr val="FFFF00"/>
                          </a:solidFill>
                          <a:effectLst/>
                          <a:latin typeface="Arial" charset="0"/>
                          <a:cs typeface="Arial" charset="0"/>
                        </a:rPr>
                        <a:t>0</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a:noFill/>
                    </a:lnL>
                    <a:lnR w="28575" cap="flat" cmpd="sng" algn="ctr">
                      <a:solidFill>
                        <a:srgbClr val="FFFF00"/>
                      </a:solidFill>
                      <a:prstDash val="solid"/>
                      <a:round/>
                      <a:headEnd type="none" w="med" len="med"/>
                      <a:tailEnd type="none" w="med" len="med"/>
                    </a:lnR>
                    <a:lnT>
                      <a:noFill/>
                    </a:lnT>
                    <a:lnB w="28575" cap="flat" cmpd="sng" algn="ctr">
                      <a:solidFill>
                        <a:srgbClr val="FFFF00"/>
                      </a:solidFill>
                      <a:prstDash val="solid"/>
                      <a:round/>
                      <a:headEnd type="none" w="med" len="med"/>
                      <a:tailEnd type="none" w="med" len="med"/>
                    </a:lnB>
                    <a:lnTlToBr>
                      <a:noFill/>
                    </a:lnTlToBr>
                    <a:lnBlToTr>
                      <a:noFill/>
                    </a:lnBlToTr>
                    <a:solidFill>
                      <a:schemeClr val="accent1"/>
                    </a:solidFill>
                  </a:tcPr>
                </a:tc>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Correct</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Type II Error</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xmlns="" val="10002"/>
                  </a:ext>
                </a:extLst>
              </a:tr>
              <a:tr h="75088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β</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a:noFill/>
                    </a:lnT>
                    <a:lnB w="28575" cap="flat" cmpd="sng" algn="ctr">
                      <a:solidFill>
                        <a:srgbClr val="FFFF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3"/>
                  </a:ext>
                </a:extLst>
              </a:tr>
              <a:tr h="754063">
                <a:tc vMerge="1">
                  <a:txBody>
                    <a:bodyPr/>
                    <a:lstStyle/>
                    <a:p>
                      <a:endParaRPr lang="en-US"/>
                    </a:p>
                  </a:txBody>
                  <a:tcPr/>
                </a:tc>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H</a:t>
                      </a:r>
                      <a:r>
                        <a:rPr kumimoji="0" lang="en-US" sz="3200" b="1" i="0" u="none" strike="noStrike" cap="none" normalizeH="0" baseline="-30000" dirty="0" smtClean="0">
                          <a:ln>
                            <a:noFill/>
                          </a:ln>
                          <a:solidFill>
                            <a:srgbClr val="FFFF00"/>
                          </a:solidFill>
                          <a:effectLst/>
                          <a:latin typeface="Arial" charset="0"/>
                          <a:cs typeface="Arial" charset="0"/>
                        </a:rPr>
                        <a:t>A</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a:noFill/>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cap="flat">
                      <a:noFill/>
                    </a:lnB>
                    <a:lnTlToBr>
                      <a:noFill/>
                    </a:lnTlToBr>
                    <a:lnBlToTr>
                      <a:noFill/>
                    </a:lnBlToTr>
                    <a:solidFill>
                      <a:schemeClr val="accent1"/>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Type I Error</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a:noFill/>
                    </a:lnB>
                    <a:lnTlToBr>
                      <a:noFill/>
                    </a:lnTlToBr>
                    <a:lnBlToTr>
                      <a:noFill/>
                    </a:lnBlToTr>
                    <a:solidFill>
                      <a:schemeClr val="accent1"/>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Correct</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xmlns="" val="10004"/>
                  </a:ext>
                </a:extLst>
              </a:tr>
              <a:tr h="755650">
                <a:tc vMerge="1">
                  <a:txBody>
                    <a:bodyPr/>
                    <a:lstStyle/>
                    <a:p>
                      <a:endParaRPr lang="en-US"/>
                    </a:p>
                  </a:txBody>
                  <a:tcPr/>
                </a:tc>
                <a:tc vMerge="1">
                  <a:txBody>
                    <a:bodyPr/>
                    <a:lstStyle/>
                    <a:p>
                      <a:endParaRPr lang="en-US"/>
                    </a:p>
                  </a:txBody>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α</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a:noFill/>
                    </a:lnT>
                    <a:lnB w="28575" cap="flat" cmpd="sng" algn="ctr">
                      <a:solidFill>
                        <a:srgbClr val="FFFF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00"/>
                          </a:solidFill>
                          <a:effectLst/>
                          <a:latin typeface="Arial" charset="0"/>
                          <a:cs typeface="Arial" charset="0"/>
                        </a:rPr>
                        <a:t>Power=(1-β)</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a:noFill/>
                    </a:lnT>
                    <a:lnB w="28575" cap="flat" cmpd="sng" algn="ctr">
                      <a:solidFill>
                        <a:srgbClr val="FFFF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7941440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dirty="0" smtClean="0">
                <a:solidFill>
                  <a:schemeClr val="bg1"/>
                </a:solidFill>
              </a:rPr>
              <a:t>Sample Size/Power Calculations</a:t>
            </a:r>
            <a:endParaRPr lang="en-US" dirty="0">
              <a:solidFill>
                <a:schemeClr val="bg1"/>
              </a:solidFill>
            </a:endParaRPr>
          </a:p>
        </p:txBody>
      </p:sp>
      <p:sp>
        <p:nvSpPr>
          <p:cNvPr id="6" name="TextBox 5"/>
          <p:cNvSpPr txBox="1"/>
          <p:nvPr/>
        </p:nvSpPr>
        <p:spPr>
          <a:xfrm>
            <a:off x="457200" y="1417636"/>
            <a:ext cx="8229600" cy="4801314"/>
          </a:xfrm>
          <a:prstGeom prst="rect">
            <a:avLst/>
          </a:prstGeom>
          <a:solidFill>
            <a:srgbClr val="0000FF">
              <a:alpha val="69000"/>
            </a:srgbClr>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graphicFrame>
        <p:nvGraphicFramePr>
          <p:cNvPr id="54274" name="Object 6"/>
          <p:cNvGraphicFramePr>
            <a:graphicFrameLocks noChangeAspect="1"/>
          </p:cNvGraphicFramePr>
          <p:nvPr>
            <p:extLst>
              <p:ext uri="{D42A27DB-BD31-4B8C-83A1-F6EECF244321}">
                <p14:modId xmlns:p14="http://schemas.microsoft.com/office/powerpoint/2010/main" val="3610764596"/>
              </p:ext>
            </p:extLst>
          </p:nvPr>
        </p:nvGraphicFramePr>
        <p:xfrm>
          <a:off x="914400" y="2784220"/>
          <a:ext cx="1905000" cy="1539875"/>
        </p:xfrm>
        <a:graphic>
          <a:graphicData uri="http://schemas.openxmlformats.org/presentationml/2006/ole">
            <mc:AlternateContent xmlns:mc="http://schemas.openxmlformats.org/markup-compatibility/2006">
              <mc:Choice xmlns:v="urn:schemas-microsoft-com:vml" Requires="v">
                <p:oleObj spid="_x0000_s3146" name="Equation" r:id="rId3" imgW="660240" imgH="533160" progId="Equation.3">
                  <p:embed/>
                </p:oleObj>
              </mc:Choice>
              <mc:Fallback>
                <p:oleObj name="Equation" r:id="rId3" imgW="66024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784220"/>
                        <a:ext cx="1905000" cy="153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4277" name="Picture 5"/>
          <p:cNvPicPr>
            <a:picLocks noChangeAspect="1" noChangeArrowheads="1"/>
          </p:cNvPicPr>
          <p:nvPr/>
        </p:nvPicPr>
        <p:blipFill>
          <a:blip r:embed="rId5"/>
          <a:srcRect/>
          <a:stretch>
            <a:fillRect/>
          </a:stretch>
        </p:blipFill>
        <p:spPr bwMode="auto">
          <a:xfrm>
            <a:off x="3254829" y="2133600"/>
            <a:ext cx="5431971" cy="2064392"/>
          </a:xfrm>
          <a:prstGeom prst="rect">
            <a:avLst/>
          </a:prstGeom>
          <a:noFill/>
          <a:ln w="9525">
            <a:noFill/>
            <a:miter lim="800000"/>
            <a:headEnd/>
            <a:tailEnd/>
          </a:ln>
        </p:spPr>
      </p:pic>
      <p:sp>
        <p:nvSpPr>
          <p:cNvPr id="3" name="TextBox 2"/>
          <p:cNvSpPr txBox="1"/>
          <p:nvPr/>
        </p:nvSpPr>
        <p:spPr>
          <a:xfrm>
            <a:off x="4576527" y="4195176"/>
            <a:ext cx="1066800" cy="369332"/>
          </a:xfrm>
          <a:prstGeom prst="rect">
            <a:avLst/>
          </a:prstGeom>
          <a:noFill/>
        </p:spPr>
        <p:txBody>
          <a:bodyPr wrap="square" rtlCol="0">
            <a:spAutoFit/>
          </a:bodyPr>
          <a:lstStyle/>
          <a:p>
            <a:r>
              <a:rPr lang="en-US" dirty="0" smtClean="0">
                <a:solidFill>
                  <a:srgbClr val="FFFF00"/>
                </a:solidFill>
              </a:rPr>
              <a:t>Mean=0</a:t>
            </a:r>
            <a:endParaRPr lang="en-US" dirty="0">
              <a:solidFill>
                <a:srgbClr val="FFFF00"/>
              </a:solidFill>
            </a:endParaRPr>
          </a:p>
        </p:txBody>
      </p:sp>
      <p:cxnSp>
        <p:nvCxnSpPr>
          <p:cNvPr id="5" name="Straight Connector 4"/>
          <p:cNvCxnSpPr/>
          <p:nvPr/>
        </p:nvCxnSpPr>
        <p:spPr>
          <a:xfrm>
            <a:off x="5109927" y="3818293"/>
            <a:ext cx="0" cy="22030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96000" y="4038653"/>
            <a:ext cx="1219200" cy="646331"/>
          </a:xfrm>
          <a:prstGeom prst="rect">
            <a:avLst/>
          </a:prstGeom>
          <a:solidFill>
            <a:schemeClr val="accent1"/>
          </a:solidFill>
        </p:spPr>
        <p:txBody>
          <a:bodyPr wrap="square" rtlCol="0">
            <a:spAutoFit/>
          </a:bodyPr>
          <a:lstStyle/>
          <a:p>
            <a:r>
              <a:rPr lang="en-US" dirty="0" smtClean="0">
                <a:solidFill>
                  <a:srgbClr val="FFFF00"/>
                </a:solidFill>
              </a:rPr>
              <a:t>Rejection Region</a:t>
            </a:r>
            <a:endParaRPr lang="en-US" dirty="0">
              <a:solidFill>
                <a:srgbClr val="FFFF00"/>
              </a:solidFill>
            </a:endParaRPr>
          </a:p>
        </p:txBody>
      </p:sp>
      <p:cxnSp>
        <p:nvCxnSpPr>
          <p:cNvPr id="12" name="Straight Connector 11"/>
          <p:cNvCxnSpPr/>
          <p:nvPr/>
        </p:nvCxnSpPr>
        <p:spPr>
          <a:xfrm>
            <a:off x="6477000" y="3890019"/>
            <a:ext cx="76200" cy="22030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136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534401" cy="4910329"/>
          </a:xfrm>
        </p:spPr>
        <p:txBody>
          <a:bodyPr>
            <a:normAutofit/>
          </a:bodyPr>
          <a:lstStyle/>
          <a:p>
            <a:r>
              <a:rPr lang="en-US" dirty="0" smtClean="0"/>
              <a:t>Online Videos (Asynchronous material)</a:t>
            </a:r>
          </a:p>
          <a:p>
            <a:pPr lvl="1"/>
            <a:r>
              <a:rPr lang="en-US" dirty="0" smtClean="0"/>
              <a:t>Uses data sets included in the text </a:t>
            </a:r>
            <a:r>
              <a:rPr lang="en-US" dirty="0" smtClean="0"/>
              <a:t>book (some ar</a:t>
            </a:r>
            <a:r>
              <a:rPr lang="en-US" dirty="0" smtClean="0"/>
              <a:t>e not)</a:t>
            </a:r>
            <a:endParaRPr lang="en-US" dirty="0" smtClean="0"/>
          </a:p>
          <a:p>
            <a:pPr lvl="1"/>
            <a:r>
              <a:rPr lang="en-US" dirty="0" smtClean="0"/>
              <a:t>Provides general information of the topic</a:t>
            </a:r>
          </a:p>
          <a:p>
            <a:pPr lvl="1"/>
            <a:r>
              <a:rPr lang="en-US" dirty="0" smtClean="0"/>
              <a:t>Depending on the topic, </a:t>
            </a:r>
            <a:r>
              <a:rPr lang="en-US" dirty="0" smtClean="0"/>
              <a:t>there </a:t>
            </a:r>
            <a:r>
              <a:rPr lang="en-US" dirty="0" smtClean="0"/>
              <a:t>may be a lot of mathematical detail and jargon that you may not </a:t>
            </a:r>
            <a:r>
              <a:rPr lang="en-US" dirty="0" smtClean="0"/>
              <a:t>understand given your background</a:t>
            </a:r>
            <a:endParaRPr lang="en-US" dirty="0" smtClean="0"/>
          </a:p>
          <a:p>
            <a:pPr lvl="1"/>
            <a:r>
              <a:rPr lang="en-US" dirty="0" smtClean="0"/>
              <a:t>In all, a ton of content and information</a:t>
            </a:r>
          </a:p>
          <a:p>
            <a:pPr lvl="1"/>
            <a:r>
              <a:rPr lang="en-US" dirty="0" smtClean="0"/>
              <a:t>SAS session examples</a:t>
            </a:r>
          </a:p>
          <a:p>
            <a:pPr lvl="1"/>
            <a:endParaRPr lang="en-US" dirty="0" smtClean="0"/>
          </a:p>
          <a:p>
            <a:pPr lvl="1"/>
            <a:endParaRPr lang="en-US" dirty="0"/>
          </a:p>
          <a:p>
            <a:r>
              <a:rPr lang="en-US" dirty="0" smtClean="0"/>
              <a:t>Pre Live Assignments</a:t>
            </a:r>
            <a:endParaRPr lang="en-US" dirty="0" smtClean="0"/>
          </a:p>
          <a:p>
            <a:pPr lvl="1"/>
            <a:r>
              <a:rPr lang="en-US" dirty="0" smtClean="0"/>
              <a:t>Basically a single problem (I will provide a data set, start up </a:t>
            </a:r>
            <a:r>
              <a:rPr lang="en-US" dirty="0" smtClean="0"/>
              <a:t>SAS and/or R, </a:t>
            </a:r>
            <a:r>
              <a:rPr lang="en-US" dirty="0" smtClean="0"/>
              <a:t>and a series of questions)</a:t>
            </a:r>
          </a:p>
          <a:p>
            <a:pPr lvl="1"/>
            <a:r>
              <a:rPr lang="en-US" dirty="0" smtClean="0"/>
              <a:t>This </a:t>
            </a:r>
            <a:r>
              <a:rPr lang="en-US" dirty="0" smtClean="0"/>
              <a:t>will be an initial starting point, and typically will be used throughout the live session to illustrate other concepts as you are already familiar with the data set</a:t>
            </a:r>
          </a:p>
          <a:p>
            <a:pPr lvl="1"/>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What You are going to see / Feel</a:t>
            </a:r>
            <a:endParaRPr lang="en-US" dirty="0"/>
          </a:p>
        </p:txBody>
      </p:sp>
    </p:spTree>
    <p:extLst>
      <p:ext uri="{BB962C8B-B14F-4D97-AF65-F5344CB8AC3E}">
        <p14:creationId xmlns:p14="http://schemas.microsoft.com/office/powerpoint/2010/main" val="15543907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dirty="0" smtClean="0">
                <a:solidFill>
                  <a:schemeClr val="bg1"/>
                </a:solidFill>
              </a:rPr>
              <a:t>Sample Size/Power Calculations</a:t>
            </a:r>
            <a:endParaRPr lang="en-US" dirty="0">
              <a:solidFill>
                <a:schemeClr val="bg1"/>
              </a:solidFill>
            </a:endParaRPr>
          </a:p>
        </p:txBody>
      </p:sp>
      <p:sp>
        <p:nvSpPr>
          <p:cNvPr id="6" name="TextBox 5"/>
          <p:cNvSpPr txBox="1"/>
          <p:nvPr/>
        </p:nvSpPr>
        <p:spPr>
          <a:xfrm>
            <a:off x="533400" y="1599515"/>
            <a:ext cx="8229600" cy="4801314"/>
          </a:xfrm>
          <a:prstGeom prst="rect">
            <a:avLst/>
          </a:prstGeom>
          <a:solidFill>
            <a:srgbClr val="0000FF">
              <a:alpha val="69000"/>
            </a:srgbClr>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graphicFrame>
        <p:nvGraphicFramePr>
          <p:cNvPr id="54274" name="Object 6"/>
          <p:cNvGraphicFramePr>
            <a:graphicFrameLocks noChangeAspect="1"/>
          </p:cNvGraphicFramePr>
          <p:nvPr/>
        </p:nvGraphicFramePr>
        <p:xfrm>
          <a:off x="936171" y="2895600"/>
          <a:ext cx="1905000" cy="1539875"/>
        </p:xfrm>
        <a:graphic>
          <a:graphicData uri="http://schemas.openxmlformats.org/presentationml/2006/ole">
            <mc:AlternateContent xmlns:mc="http://schemas.openxmlformats.org/markup-compatibility/2006">
              <mc:Choice xmlns:v="urn:schemas-microsoft-com:vml" Requires="v">
                <p:oleObj spid="_x0000_s4170" name="Equation" r:id="rId3" imgW="660240" imgH="533160" progId="Equation.3">
                  <p:embed/>
                </p:oleObj>
              </mc:Choice>
              <mc:Fallback>
                <p:oleObj name="Equation" r:id="rId3" imgW="66024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171" y="2895600"/>
                        <a:ext cx="1905000" cy="153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4277" name="Picture 5"/>
          <p:cNvPicPr>
            <a:picLocks noChangeAspect="1" noChangeArrowheads="1"/>
          </p:cNvPicPr>
          <p:nvPr/>
        </p:nvPicPr>
        <p:blipFill>
          <a:blip r:embed="rId5"/>
          <a:srcRect/>
          <a:stretch>
            <a:fillRect/>
          </a:stretch>
        </p:blipFill>
        <p:spPr bwMode="auto">
          <a:xfrm>
            <a:off x="3262992" y="2031971"/>
            <a:ext cx="5431971" cy="2064392"/>
          </a:xfrm>
          <a:prstGeom prst="rect">
            <a:avLst/>
          </a:prstGeom>
          <a:noFill/>
          <a:ln w="9525">
            <a:noFill/>
            <a:miter lim="800000"/>
            <a:headEnd/>
            <a:tailEnd/>
          </a:ln>
        </p:spPr>
      </p:pic>
      <p:sp>
        <p:nvSpPr>
          <p:cNvPr id="3" name="TextBox 2"/>
          <p:cNvSpPr txBox="1"/>
          <p:nvPr/>
        </p:nvSpPr>
        <p:spPr>
          <a:xfrm>
            <a:off x="4576527" y="4195176"/>
            <a:ext cx="1066800" cy="923330"/>
          </a:xfrm>
          <a:prstGeom prst="rect">
            <a:avLst/>
          </a:prstGeom>
          <a:noFill/>
        </p:spPr>
        <p:txBody>
          <a:bodyPr wrap="square" rtlCol="0">
            <a:spAutoFit/>
          </a:bodyPr>
          <a:lstStyle/>
          <a:p>
            <a:r>
              <a:rPr lang="en-US" dirty="0" smtClean="0">
                <a:solidFill>
                  <a:srgbClr val="FFFF00"/>
                </a:solidFill>
              </a:rPr>
              <a:t>Mean=0</a:t>
            </a:r>
          </a:p>
          <a:p>
            <a:endParaRPr lang="en-US" dirty="0">
              <a:solidFill>
                <a:srgbClr val="FFFF00"/>
              </a:solidFill>
            </a:endParaRPr>
          </a:p>
          <a:p>
            <a:r>
              <a:rPr lang="en-US" dirty="0" smtClean="0">
                <a:solidFill>
                  <a:srgbClr val="FFFF00"/>
                </a:solidFill>
              </a:rPr>
              <a:t>Null H0</a:t>
            </a:r>
            <a:endParaRPr lang="en-US" dirty="0">
              <a:solidFill>
                <a:srgbClr val="FFFF00"/>
              </a:solidFill>
            </a:endParaRPr>
          </a:p>
        </p:txBody>
      </p:sp>
      <p:cxnSp>
        <p:nvCxnSpPr>
          <p:cNvPr id="5" name="Straight Connector 4"/>
          <p:cNvCxnSpPr/>
          <p:nvPr/>
        </p:nvCxnSpPr>
        <p:spPr>
          <a:xfrm>
            <a:off x="5109927" y="3818293"/>
            <a:ext cx="0" cy="22030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24600" y="4191000"/>
            <a:ext cx="1371600" cy="1200329"/>
          </a:xfrm>
          <a:prstGeom prst="rect">
            <a:avLst/>
          </a:prstGeom>
          <a:noFill/>
        </p:spPr>
        <p:txBody>
          <a:bodyPr wrap="square" rtlCol="0">
            <a:spAutoFit/>
          </a:bodyPr>
          <a:lstStyle/>
          <a:p>
            <a:r>
              <a:rPr lang="en-US" dirty="0" smtClean="0">
                <a:solidFill>
                  <a:srgbClr val="0AFE10"/>
                </a:solidFill>
              </a:rPr>
              <a:t>Mean=3</a:t>
            </a:r>
          </a:p>
          <a:p>
            <a:endParaRPr lang="en-US" dirty="0">
              <a:solidFill>
                <a:srgbClr val="0AFE10"/>
              </a:solidFill>
            </a:endParaRPr>
          </a:p>
          <a:p>
            <a:r>
              <a:rPr lang="en-US" dirty="0" smtClean="0">
                <a:solidFill>
                  <a:srgbClr val="0AFE10"/>
                </a:solidFill>
              </a:rPr>
              <a:t>Alternative HA</a:t>
            </a:r>
            <a:endParaRPr lang="en-US" dirty="0">
              <a:solidFill>
                <a:srgbClr val="0AFE10"/>
              </a:solidFill>
            </a:endParaRPr>
          </a:p>
        </p:txBody>
      </p:sp>
      <p:cxnSp>
        <p:nvCxnSpPr>
          <p:cNvPr id="10" name="Straight Connector 9"/>
          <p:cNvCxnSpPr/>
          <p:nvPr/>
        </p:nvCxnSpPr>
        <p:spPr>
          <a:xfrm>
            <a:off x="6934200" y="3838170"/>
            <a:ext cx="0" cy="182072"/>
          </a:xfrm>
          <a:prstGeom prst="line">
            <a:avLst/>
          </a:prstGeom>
          <a:ln w="38100">
            <a:solidFill>
              <a:srgbClr val="0AFE1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4298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45720" indent="0">
              <a:buNone/>
            </a:pPr>
            <a:r>
              <a:rPr lang="en-US" dirty="0" smtClean="0"/>
              <a:t>Directly relates to the numerator of </a:t>
            </a:r>
          </a:p>
          <a:p>
            <a:pPr marL="45720" indent="0">
              <a:buNone/>
            </a:pPr>
            <a:r>
              <a:rPr lang="en-US" dirty="0" smtClean="0"/>
              <a:t>The t-statistic</a:t>
            </a:r>
            <a:endParaRPr lang="en-US" dirty="0"/>
          </a:p>
        </p:txBody>
      </p:sp>
      <p:sp>
        <p:nvSpPr>
          <p:cNvPr id="3" name="Title 2"/>
          <p:cNvSpPr>
            <a:spLocks noGrp="1"/>
          </p:cNvSpPr>
          <p:nvPr>
            <p:ph type="title"/>
          </p:nvPr>
        </p:nvSpPr>
        <p:spPr/>
        <p:txBody>
          <a:bodyPr/>
          <a:lstStyle/>
          <a:p>
            <a:r>
              <a:rPr lang="en-US" dirty="0" smtClean="0"/>
              <a:t>So bigger differences make it easier to reject (More Powerful)</a:t>
            </a:r>
            <a:endParaRPr lang="en-US" dirty="0"/>
          </a:p>
        </p:txBody>
      </p:sp>
      <p:pic>
        <p:nvPicPr>
          <p:cNvPr id="4" name="Picture 4"/>
          <p:cNvPicPr>
            <a:picLocks noChangeAspect="1" noChangeArrowheads="1"/>
          </p:cNvPicPr>
          <p:nvPr/>
        </p:nvPicPr>
        <p:blipFill>
          <a:blip r:embed="rId3"/>
          <a:srcRect/>
          <a:stretch>
            <a:fillRect/>
          </a:stretch>
        </p:blipFill>
        <p:spPr bwMode="auto">
          <a:xfrm>
            <a:off x="1600200" y="1762543"/>
            <a:ext cx="5462346" cy="2104149"/>
          </a:xfrm>
          <a:prstGeom prst="rect">
            <a:avLst/>
          </a:prstGeom>
          <a:noFill/>
          <a:ln w="9525">
            <a:noFill/>
            <a:miter lim="800000"/>
            <a:headEnd/>
            <a:tailEnd/>
          </a:ln>
        </p:spPr>
      </p:pic>
      <p:graphicFrame>
        <p:nvGraphicFramePr>
          <p:cNvPr id="5" name="Object 4"/>
          <p:cNvGraphicFramePr>
            <a:graphicFrameLocks noChangeAspect="1"/>
          </p:cNvGraphicFramePr>
          <p:nvPr>
            <p:extLst>
              <p:ext uri="{D42A27DB-BD31-4B8C-83A1-F6EECF244321}">
                <p14:modId xmlns:p14="http://schemas.microsoft.com/office/powerpoint/2010/main" val="1200024646"/>
              </p:ext>
            </p:extLst>
          </p:nvPr>
        </p:nvGraphicFramePr>
        <p:xfrm>
          <a:off x="5638800" y="4114800"/>
          <a:ext cx="1905000" cy="1539875"/>
        </p:xfrm>
        <a:graphic>
          <a:graphicData uri="http://schemas.openxmlformats.org/presentationml/2006/ole">
            <mc:AlternateContent xmlns:mc="http://schemas.openxmlformats.org/markup-compatibility/2006">
              <mc:Choice xmlns:v="urn:schemas-microsoft-com:vml" Requires="v">
                <p:oleObj spid="_x0000_s6219" name="Equation" r:id="rId4" imgW="12672044" imgH="10233648" progId="Equation.3">
                  <p:embed/>
                </p:oleObj>
              </mc:Choice>
              <mc:Fallback>
                <p:oleObj name="Equation" r:id="rId4" imgW="12672044" imgH="10233648"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4114800"/>
                        <a:ext cx="1905000" cy="1539875"/>
                      </a:xfrm>
                      <a:prstGeom prst="rect">
                        <a:avLst/>
                      </a:prstGeom>
                      <a:solidFill>
                        <a:srgbClr val="3609F5"/>
                      </a:solidFill>
                      <a:ln>
                        <a:noFill/>
                      </a:ln>
                    </p:spPr>
                  </p:pic>
                </p:oleObj>
              </mc:Fallback>
            </mc:AlternateContent>
          </a:graphicData>
        </a:graphic>
      </p:graphicFrame>
      <p:sp>
        <p:nvSpPr>
          <p:cNvPr id="6" name="TextBox 5"/>
          <p:cNvSpPr txBox="1"/>
          <p:nvPr/>
        </p:nvSpPr>
        <p:spPr>
          <a:xfrm>
            <a:off x="304800" y="5782270"/>
            <a:ext cx="8686800" cy="923330"/>
          </a:xfrm>
          <a:prstGeom prst="rect">
            <a:avLst/>
          </a:prstGeom>
          <a:noFill/>
        </p:spPr>
        <p:txBody>
          <a:bodyPr wrap="square" rtlCol="0">
            <a:spAutoFit/>
          </a:bodyPr>
          <a:lstStyle/>
          <a:p>
            <a:r>
              <a:rPr lang="en-US" dirty="0" smtClean="0"/>
              <a:t>Don’t confuse these figures with the previous slide.  That slide is for the distribution of the t-statistic.  These are essentially the sampling distributions for the means of the two groups we are conducting the two sample t-test with.</a:t>
            </a:r>
            <a:endParaRPr lang="en-US" dirty="0"/>
          </a:p>
        </p:txBody>
      </p:sp>
    </p:spTree>
    <p:extLst>
      <p:ext uri="{BB962C8B-B14F-4D97-AF65-F5344CB8AC3E}">
        <p14:creationId xmlns:p14="http://schemas.microsoft.com/office/powerpoint/2010/main" val="24084318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751886"/>
            <a:ext cx="8229600" cy="4801314"/>
          </a:xfrm>
          <a:prstGeom prst="rect">
            <a:avLst/>
          </a:prstGeom>
          <a:solidFill>
            <a:srgbClr val="0000FF">
              <a:alpha val="69000"/>
            </a:srgbClr>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graphicFrame>
        <p:nvGraphicFramePr>
          <p:cNvPr id="55299" name="Object 6"/>
          <p:cNvGraphicFramePr>
            <a:graphicFrameLocks noChangeAspect="1"/>
          </p:cNvGraphicFramePr>
          <p:nvPr>
            <p:extLst>
              <p:ext uri="{D42A27DB-BD31-4B8C-83A1-F6EECF244321}">
                <p14:modId xmlns:p14="http://schemas.microsoft.com/office/powerpoint/2010/main" val="1536502175"/>
              </p:ext>
            </p:extLst>
          </p:nvPr>
        </p:nvGraphicFramePr>
        <p:xfrm>
          <a:off x="838200" y="3382605"/>
          <a:ext cx="1905000" cy="1539875"/>
        </p:xfrm>
        <a:graphic>
          <a:graphicData uri="http://schemas.openxmlformats.org/presentationml/2006/ole">
            <mc:AlternateContent xmlns:mc="http://schemas.openxmlformats.org/markup-compatibility/2006">
              <mc:Choice xmlns:v="urn:schemas-microsoft-com:vml" Requires="v">
                <p:oleObj spid="_x0000_s7240" name="Equation" r:id="rId3" imgW="660240" imgH="533160" progId="Equation.3">
                  <p:embed/>
                </p:oleObj>
              </mc:Choice>
              <mc:Fallback>
                <p:oleObj name="Equation" r:id="rId3" imgW="66024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82605"/>
                        <a:ext cx="1905000" cy="153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5300" name="Picture 4"/>
          <p:cNvPicPr>
            <a:picLocks noChangeAspect="1" noChangeArrowheads="1"/>
          </p:cNvPicPr>
          <p:nvPr/>
        </p:nvPicPr>
        <p:blipFill>
          <a:blip r:embed="rId5"/>
          <a:srcRect/>
          <a:stretch>
            <a:fillRect/>
          </a:stretch>
        </p:blipFill>
        <p:spPr bwMode="auto">
          <a:xfrm>
            <a:off x="3157537" y="2209800"/>
            <a:ext cx="5240792" cy="3543244"/>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Variability also plays a role</a:t>
            </a:r>
            <a:endParaRPr lang="en-US" dirty="0"/>
          </a:p>
        </p:txBody>
      </p:sp>
    </p:spTree>
    <p:extLst>
      <p:ext uri="{BB962C8B-B14F-4D97-AF65-F5344CB8AC3E}">
        <p14:creationId xmlns:p14="http://schemas.microsoft.com/office/powerpoint/2010/main" val="21357792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If we:</a:t>
            </a:r>
          </a:p>
          <a:p>
            <a:pPr lvl="1"/>
            <a:r>
              <a:rPr lang="en-US" dirty="0" smtClean="0"/>
              <a:t>Know the difference we want to detect</a:t>
            </a:r>
          </a:p>
          <a:p>
            <a:pPr lvl="1"/>
            <a:r>
              <a:rPr lang="en-US" dirty="0" smtClean="0"/>
              <a:t>Have a decent idea of what the variability is going to be</a:t>
            </a:r>
          </a:p>
          <a:p>
            <a:pPr marL="365760" lvl="1" indent="0">
              <a:buNone/>
            </a:pPr>
            <a:endParaRPr lang="en-US" dirty="0" smtClean="0"/>
          </a:p>
          <a:p>
            <a:r>
              <a:rPr lang="en-US" dirty="0" smtClean="0"/>
              <a:t>The only unknown quantity in our t-statistic is the sample size n.  We can essentially move n around (make it smaller or bigger) to achieve a good probability of detecting the difference.</a:t>
            </a:r>
          </a:p>
          <a:p>
            <a:endParaRPr lang="en-US" dirty="0"/>
          </a:p>
          <a:p>
            <a:r>
              <a:rPr lang="en-US" dirty="0" smtClean="0"/>
              <a:t>Reminder: The sample size calculation is directly related to which test you are going to conduct.  So if you are doing a test for the mean using a t-test, you would use the properties of the t-test to determine sample size.  For other tests that are based on the z-distribution, </a:t>
            </a:r>
            <a:r>
              <a:rPr lang="en-US" dirty="0" err="1" smtClean="0"/>
              <a:t>chisquare</a:t>
            </a:r>
            <a:r>
              <a:rPr lang="en-US" dirty="0" smtClean="0"/>
              <a:t>, etc., those properties would then be used.</a:t>
            </a:r>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Sample size calculations</a:t>
            </a:r>
            <a:endParaRPr lang="en-US" dirty="0"/>
          </a:p>
        </p:txBody>
      </p:sp>
    </p:spTree>
    <p:extLst>
      <p:ext uri="{BB962C8B-B14F-4D97-AF65-F5344CB8AC3E}">
        <p14:creationId xmlns:p14="http://schemas.microsoft.com/office/powerpoint/2010/main" val="2761506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382001" cy="4986530"/>
          </a:xfrm>
        </p:spPr>
        <p:txBody>
          <a:bodyPr>
            <a:normAutofit fontScale="77500" lnSpcReduction="20000"/>
          </a:bodyPr>
          <a:lstStyle/>
          <a:p>
            <a:pPr marL="45720" indent="0">
              <a:buNone/>
            </a:pPr>
            <a:r>
              <a:rPr lang="en-US" dirty="0" smtClean="0"/>
              <a:t>“Can’t see the forest for the trees”</a:t>
            </a:r>
          </a:p>
          <a:p>
            <a:r>
              <a:rPr lang="en-US" dirty="0" smtClean="0"/>
              <a:t>Frustrating/Scary part:  Loads of contents both in the general information of the topics as well as the mathematical components and learning SAS and all of its options</a:t>
            </a:r>
          </a:p>
          <a:p>
            <a:pPr lvl="1"/>
            <a:r>
              <a:rPr lang="en-US" dirty="0" smtClean="0"/>
              <a:t>I will do my best to pinpoint specific sections of video content that are more important.  Your job is to watch and read all the content which I view as “the pieces of the puzzle.”  There is a method to the madness, I promise.</a:t>
            </a:r>
          </a:p>
          <a:p>
            <a:pPr lvl="1"/>
            <a:endParaRPr lang="en-US" dirty="0"/>
          </a:p>
          <a:p>
            <a:r>
              <a:rPr lang="en-US" dirty="0" smtClean="0"/>
              <a:t>Our goal is to make sure we have the following nailed down for each topic</a:t>
            </a:r>
          </a:p>
          <a:p>
            <a:pPr lvl="1"/>
            <a:r>
              <a:rPr lang="en-US" dirty="0" smtClean="0"/>
              <a:t>What is this technique used for?</a:t>
            </a:r>
          </a:p>
          <a:p>
            <a:pPr lvl="1"/>
            <a:r>
              <a:rPr lang="en-US" dirty="0" smtClean="0"/>
              <a:t>When do I use it?</a:t>
            </a:r>
          </a:p>
          <a:p>
            <a:pPr lvl="1"/>
            <a:r>
              <a:rPr lang="en-US" dirty="0" smtClean="0"/>
              <a:t>How do I interpret the results from it?</a:t>
            </a:r>
          </a:p>
          <a:p>
            <a:pPr lvl="1"/>
            <a:r>
              <a:rPr lang="en-US" dirty="0" smtClean="0"/>
              <a:t>Shortcomings, difficulties, and rules of thumb</a:t>
            </a:r>
          </a:p>
          <a:p>
            <a:pPr lvl="1"/>
            <a:endParaRPr lang="en-US" dirty="0"/>
          </a:p>
          <a:p>
            <a:pPr marL="365760" lvl="1" indent="0">
              <a:buNone/>
            </a:pPr>
            <a:r>
              <a:rPr lang="en-US" dirty="0" smtClean="0"/>
              <a:t>	Remember </a:t>
            </a:r>
            <a:r>
              <a:rPr lang="en-US" dirty="0"/>
              <a:t>the great George Box: “All models are wrong, but some are useful.”</a:t>
            </a:r>
          </a:p>
          <a:p>
            <a:pPr lvl="2"/>
            <a:endParaRPr lang="en-US" dirty="0" smtClean="0"/>
          </a:p>
          <a:p>
            <a:pPr lvl="1"/>
            <a:r>
              <a:rPr lang="en-US" dirty="0" smtClean="0"/>
              <a:t>SAS/R basics and learning more from SAS help and R Documentation / Blogs (Cross Validated)</a:t>
            </a:r>
          </a:p>
          <a:p>
            <a:pPr marL="365760" lvl="1" indent="0">
              <a:buNone/>
            </a:pPr>
            <a:endParaRPr lang="en-US" dirty="0"/>
          </a:p>
          <a:p>
            <a:pPr marL="365760" lvl="1" indent="0">
              <a:buNone/>
            </a:pPr>
            <a:r>
              <a:rPr lang="en-US" dirty="0" smtClean="0"/>
              <a:t>You should go into every week trying to get a handle on these basic questions.  Do not stress the detailed concepts until you are comfortable with the high level overview. </a:t>
            </a:r>
          </a:p>
          <a:p>
            <a:endParaRPr lang="en-US" dirty="0" smtClean="0"/>
          </a:p>
          <a:p>
            <a:endParaRPr lang="en-US" dirty="0"/>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OUR class Goal</a:t>
            </a:r>
            <a:endParaRPr lang="en-US" dirty="0"/>
          </a:p>
        </p:txBody>
      </p:sp>
    </p:spTree>
    <p:extLst>
      <p:ext uri="{BB962C8B-B14F-4D97-AF65-F5344CB8AC3E}">
        <p14:creationId xmlns:p14="http://schemas.microsoft.com/office/powerpoint/2010/main" val="506752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00200"/>
            <a:ext cx="8686800" cy="5105400"/>
          </a:xfrm>
        </p:spPr>
        <p:txBody>
          <a:bodyPr>
            <a:normAutofit fontScale="62500" lnSpcReduction="20000"/>
          </a:bodyPr>
          <a:lstStyle/>
          <a:p>
            <a:r>
              <a:rPr lang="en-US" dirty="0" err="1" smtClean="0"/>
              <a:t>PreLiveSession</a:t>
            </a:r>
            <a:r>
              <a:rPr lang="en-US" dirty="0" smtClean="0"/>
              <a:t> - Assignments that we do week to week.  </a:t>
            </a:r>
          </a:p>
          <a:p>
            <a:pPr lvl="1"/>
            <a:r>
              <a:rPr lang="en-US" dirty="0" smtClean="0"/>
              <a:t>Fill out a 2 or </a:t>
            </a:r>
            <a:r>
              <a:rPr lang="en-US" dirty="0"/>
              <a:t>3</a:t>
            </a:r>
            <a:r>
              <a:rPr lang="en-US" dirty="0" smtClean="0"/>
              <a:t> page PowerPoint slide.  </a:t>
            </a:r>
          </a:p>
          <a:p>
            <a:pPr lvl="1"/>
            <a:r>
              <a:rPr lang="en-US" dirty="0" smtClean="0"/>
              <a:t>You will submit these to Canvas Each </a:t>
            </a:r>
            <a:r>
              <a:rPr lang="en-US" dirty="0" smtClean="0"/>
              <a:t>Week before the live session.</a:t>
            </a:r>
            <a:endParaRPr lang="en-US" dirty="0" smtClean="0"/>
          </a:p>
          <a:p>
            <a:endParaRPr lang="en-US" dirty="0"/>
          </a:p>
          <a:p>
            <a:r>
              <a:rPr lang="en-US" dirty="0" smtClean="0"/>
              <a:t>Live session.  </a:t>
            </a:r>
          </a:p>
          <a:p>
            <a:pPr lvl="1"/>
            <a:r>
              <a:rPr lang="en-US" dirty="0" smtClean="0"/>
              <a:t>We will begin most Live Sessions by discussing the pre live session </a:t>
            </a:r>
            <a:r>
              <a:rPr lang="en-US" dirty="0" smtClean="0"/>
              <a:t>question.  I </a:t>
            </a:r>
            <a:r>
              <a:rPr lang="en-US" dirty="0" smtClean="0"/>
              <a:t>will take volunteers or will randomly call someone.</a:t>
            </a:r>
            <a:endParaRPr lang="en-US" dirty="0" smtClean="0"/>
          </a:p>
          <a:p>
            <a:pPr lvl="1"/>
            <a:r>
              <a:rPr lang="en-US" dirty="0" smtClean="0"/>
              <a:t>We will continue and extend the discussion of the </a:t>
            </a:r>
            <a:r>
              <a:rPr lang="en-US" dirty="0" smtClean="0"/>
              <a:t>LS Questions </a:t>
            </a:r>
            <a:r>
              <a:rPr lang="en-US" dirty="0" smtClean="0"/>
              <a:t>as well as have chalk talks and presentations of examples.  I will always be providing a general structure of the statistical method workflow for each method.  Fair warning, I will go a little off rails with a couple of units because I </a:t>
            </a:r>
            <a:r>
              <a:rPr lang="en-US" dirty="0" smtClean="0"/>
              <a:t>will </a:t>
            </a:r>
            <a:r>
              <a:rPr lang="en-US" dirty="0" smtClean="0"/>
              <a:t>cover methods that will get you farther.</a:t>
            </a:r>
          </a:p>
          <a:p>
            <a:pPr lvl="1"/>
            <a:r>
              <a:rPr lang="en-US" dirty="0" smtClean="0"/>
              <a:t>And of course </a:t>
            </a:r>
            <a:r>
              <a:rPr lang="mr-IN" dirty="0" smtClean="0"/>
              <a:t>…</a:t>
            </a:r>
            <a:r>
              <a:rPr lang="en-US" dirty="0" smtClean="0"/>
              <a:t> Answer </a:t>
            </a:r>
            <a:r>
              <a:rPr lang="en-US" dirty="0" smtClean="0"/>
              <a:t>Your Questions to the best of my ability!</a:t>
            </a:r>
            <a:endParaRPr lang="en-US" dirty="0" smtClean="0"/>
          </a:p>
          <a:p>
            <a:pPr lvl="1"/>
            <a:endParaRPr lang="en-US" dirty="0" smtClean="0"/>
          </a:p>
          <a:p>
            <a:r>
              <a:rPr lang="en-US" dirty="0" smtClean="0"/>
              <a:t>Homework</a:t>
            </a:r>
          </a:p>
          <a:p>
            <a:pPr lvl="1"/>
            <a:r>
              <a:rPr lang="en-US" dirty="0" smtClean="0"/>
              <a:t>The homework is meant for you to go back and test your knowledge after live session.  If you can do the analysis and explain what the models are saying and doing, then you should be pretty good for the midterm</a:t>
            </a:r>
            <a:endParaRPr lang="en-US" dirty="0" smtClean="0"/>
          </a:p>
          <a:p>
            <a:endParaRPr lang="en-US" dirty="0" smtClean="0"/>
          </a:p>
          <a:p>
            <a:r>
              <a:rPr lang="en-US" dirty="0" smtClean="0"/>
              <a:t>Projects</a:t>
            </a:r>
          </a:p>
          <a:p>
            <a:pPr lvl="1"/>
            <a:r>
              <a:rPr lang="en-US" dirty="0" smtClean="0"/>
              <a:t>The idea here is to work with something a little more complex with issues and concerns that often pop up in </a:t>
            </a:r>
            <a:r>
              <a:rPr lang="en-US" dirty="0" smtClean="0"/>
              <a:t>reality.  This semester your groups are going to pick their own data sets. I can help a little.</a:t>
            </a:r>
            <a:endParaRPr lang="en-US" dirty="0" smtClean="0"/>
          </a:p>
          <a:p>
            <a:pPr lvl="1"/>
            <a:r>
              <a:rPr lang="en-US" dirty="0" smtClean="0"/>
              <a:t>Effective communication of analysis strategy and </a:t>
            </a:r>
            <a:r>
              <a:rPr lang="en-US" dirty="0" smtClean="0"/>
              <a:t>implementation is key here.</a:t>
            </a:r>
          </a:p>
          <a:p>
            <a:pPr lvl="1"/>
            <a:r>
              <a:rPr lang="en-US" dirty="0" smtClean="0"/>
              <a:t>Also good practice for midterm</a:t>
            </a:r>
            <a:endParaRPr lang="en-US" dirty="0" smtClean="0"/>
          </a:p>
          <a:p>
            <a:pPr lvl="1"/>
            <a:endParaRPr lang="en-US" dirty="0" smtClean="0"/>
          </a:p>
          <a:p>
            <a:r>
              <a:rPr lang="en-US" dirty="0" smtClean="0"/>
              <a:t>Midterm and Final Exam</a:t>
            </a:r>
          </a:p>
          <a:p>
            <a:pPr lvl="1"/>
            <a:r>
              <a:rPr lang="en-US" dirty="0" smtClean="0"/>
              <a:t>We may or may not have these exams.  We will see how things go.  We are restructuring the course and I can only tackle so much each semester.</a:t>
            </a:r>
            <a:endParaRPr lang="en-US" dirty="0" smtClean="0"/>
          </a:p>
          <a:p>
            <a:pPr lvl="1"/>
            <a:r>
              <a:rPr lang="en-US" dirty="0" smtClean="0"/>
              <a:t>Tests will be </a:t>
            </a:r>
            <a:r>
              <a:rPr lang="en-US" dirty="0" smtClean="0"/>
              <a:t>MC and or free response with a focus on high level workflows, knowing what each method gets you, and correct interpretation.</a:t>
            </a:r>
            <a:endParaRPr lang="en-US" dirty="0"/>
          </a:p>
        </p:txBody>
      </p:sp>
      <p:sp>
        <p:nvSpPr>
          <p:cNvPr id="3" name="Title 2"/>
          <p:cNvSpPr>
            <a:spLocks noGrp="1"/>
          </p:cNvSpPr>
          <p:nvPr>
            <p:ph type="title"/>
          </p:nvPr>
        </p:nvSpPr>
        <p:spPr/>
        <p:txBody>
          <a:bodyPr/>
          <a:lstStyle/>
          <a:p>
            <a:r>
              <a:rPr lang="en-US" dirty="0" smtClean="0"/>
              <a:t>How to reach that goal</a:t>
            </a:r>
            <a:endParaRPr lang="en-US" dirty="0"/>
          </a:p>
        </p:txBody>
      </p:sp>
    </p:spTree>
    <p:extLst>
      <p:ext uri="{BB962C8B-B14F-4D97-AF65-F5344CB8AC3E}">
        <p14:creationId xmlns:p14="http://schemas.microsoft.com/office/powerpoint/2010/main" val="72283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I </a:t>
            </a:r>
            <a:r>
              <a:rPr lang="en-US" dirty="0" smtClean="0"/>
              <a:t>will provide an example of a project students have done in the past as an example.  We will be doing it slightly different before, but it could still be helpful.  I will also be providing project report requirements and expectations.</a:t>
            </a:r>
            <a:endParaRPr lang="en-US" dirty="0" smtClean="0"/>
          </a:p>
          <a:p>
            <a:endParaRPr lang="en-US" dirty="0"/>
          </a:p>
          <a:p>
            <a:endParaRPr lang="en-US" dirty="0" smtClean="0"/>
          </a:p>
          <a:p>
            <a:r>
              <a:rPr lang="en-US" dirty="0" smtClean="0"/>
              <a:t>Main issues that students have</a:t>
            </a:r>
          </a:p>
          <a:p>
            <a:pPr lvl="1"/>
            <a:r>
              <a:rPr lang="en-US" dirty="0" smtClean="0"/>
              <a:t>Making sure they state statistical hypothesis and conclusions correctly</a:t>
            </a:r>
          </a:p>
          <a:p>
            <a:pPr lvl="1"/>
            <a:r>
              <a:rPr lang="en-US" dirty="0" smtClean="0"/>
              <a:t>Interpreting confidence intervals and parameter estimates (especially after transformations.  I can help if you don’t wait </a:t>
            </a:r>
            <a:r>
              <a:rPr lang="en-US" dirty="0" err="1" smtClean="0"/>
              <a:t>til</a:t>
            </a:r>
            <a:r>
              <a:rPr lang="en-US" dirty="0" smtClean="0"/>
              <a:t> the last minute)</a:t>
            </a:r>
          </a:p>
          <a:p>
            <a:pPr lvl="1"/>
            <a:r>
              <a:rPr lang="en-US" dirty="0" smtClean="0"/>
              <a:t>Organizing the story of the analysis </a:t>
            </a:r>
          </a:p>
          <a:p>
            <a:pPr lvl="1"/>
            <a:r>
              <a:rPr lang="en-US" dirty="0" smtClean="0"/>
              <a:t>Labeling Figures and making sure to reference each </a:t>
            </a:r>
            <a:r>
              <a:rPr lang="en-US" dirty="0" smtClean="0"/>
              <a:t>one in </a:t>
            </a:r>
            <a:r>
              <a:rPr lang="en-US" dirty="0" smtClean="0"/>
              <a:t>the write up.  </a:t>
            </a:r>
          </a:p>
          <a:p>
            <a:pPr lvl="1"/>
            <a:r>
              <a:rPr lang="en-US" dirty="0" smtClean="0"/>
              <a:t>No conclusion, just ending, not making sure to consider the potential flaws of the </a:t>
            </a:r>
            <a:r>
              <a:rPr lang="en-US" dirty="0" smtClean="0"/>
              <a:t>analysis or other logistics.</a:t>
            </a:r>
            <a:endParaRPr lang="en-US" dirty="0" smtClean="0"/>
          </a:p>
        </p:txBody>
      </p:sp>
      <p:sp>
        <p:nvSpPr>
          <p:cNvPr id="3" name="Title 2"/>
          <p:cNvSpPr>
            <a:spLocks noGrp="1"/>
          </p:cNvSpPr>
          <p:nvPr>
            <p:ph type="title"/>
          </p:nvPr>
        </p:nvSpPr>
        <p:spPr/>
        <p:txBody>
          <a:bodyPr/>
          <a:lstStyle/>
          <a:p>
            <a:r>
              <a:rPr lang="en-US" dirty="0" smtClean="0"/>
              <a:t>Projects</a:t>
            </a:r>
            <a:endParaRPr lang="en-US" dirty="0"/>
          </a:p>
        </p:txBody>
      </p:sp>
    </p:spTree>
    <p:extLst>
      <p:ext uri="{BB962C8B-B14F-4D97-AF65-F5344CB8AC3E}">
        <p14:creationId xmlns:p14="http://schemas.microsoft.com/office/powerpoint/2010/main" val="1535717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UNIT 1!!!</a:t>
            </a:r>
            <a:endParaRPr lang="en-US" dirty="0"/>
          </a:p>
        </p:txBody>
      </p:sp>
    </p:spTree>
    <p:extLst>
      <p:ext uri="{BB962C8B-B14F-4D97-AF65-F5344CB8AC3E}">
        <p14:creationId xmlns:p14="http://schemas.microsoft.com/office/powerpoint/2010/main" val="192069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We are focusing on study design.  This key piece of statistical thinking is needed for every analysis method that we learn this semester.</a:t>
            </a:r>
          </a:p>
          <a:p>
            <a:endParaRPr lang="en-US" dirty="0"/>
          </a:p>
          <a:p>
            <a:r>
              <a:rPr lang="en-US" dirty="0" smtClean="0"/>
              <a:t>Before data is even collected, we should always seek out every piece of information and understanding of the </a:t>
            </a:r>
            <a:r>
              <a:rPr lang="en-US" u="sng" dirty="0" smtClean="0"/>
              <a:t>type of questions</a:t>
            </a:r>
            <a:r>
              <a:rPr lang="en-US" dirty="0" smtClean="0"/>
              <a:t> the researcher wants to investigate</a:t>
            </a:r>
          </a:p>
          <a:p>
            <a:pPr marL="45720" indent="0">
              <a:buNone/>
            </a:pPr>
            <a:endParaRPr lang="en-US" dirty="0" smtClean="0"/>
          </a:p>
          <a:p>
            <a:r>
              <a:rPr lang="en-US" dirty="0" smtClean="0"/>
              <a:t>Basically, think about DESIGN before you analyze. </a:t>
            </a:r>
          </a:p>
          <a:p>
            <a:endParaRPr lang="en-US" dirty="0"/>
          </a:p>
          <a:p>
            <a:r>
              <a:rPr lang="en-US" dirty="0" smtClean="0"/>
              <a:t>Helps identify what type of statistical analysis we are going to conduct</a:t>
            </a:r>
          </a:p>
          <a:p>
            <a:pPr lvl="1"/>
            <a:r>
              <a:rPr lang="en-US" dirty="0"/>
              <a:t>C</a:t>
            </a:r>
            <a:r>
              <a:rPr lang="en-US" dirty="0" smtClean="0"/>
              <a:t>an lead into the sample size needed to have a high chance of seeing a </a:t>
            </a:r>
            <a:r>
              <a:rPr lang="en-US" u="sng" dirty="0" smtClean="0"/>
              <a:t>practically significant </a:t>
            </a:r>
            <a:r>
              <a:rPr lang="en-US" dirty="0" smtClean="0"/>
              <a:t>result to a specific hypothesis.</a:t>
            </a:r>
            <a:endParaRPr lang="en-US" dirty="0"/>
          </a:p>
        </p:txBody>
      </p:sp>
      <p:sp>
        <p:nvSpPr>
          <p:cNvPr id="3" name="Title 2"/>
          <p:cNvSpPr>
            <a:spLocks noGrp="1"/>
          </p:cNvSpPr>
          <p:nvPr>
            <p:ph type="title"/>
          </p:nvPr>
        </p:nvSpPr>
        <p:spPr/>
        <p:txBody>
          <a:bodyPr/>
          <a:lstStyle/>
          <a:p>
            <a:r>
              <a:rPr lang="en-US" dirty="0" smtClean="0"/>
              <a:t>Unit 1 Recap and My 2 cents</a:t>
            </a:r>
            <a:br>
              <a:rPr lang="en-US" dirty="0" smtClean="0"/>
            </a:br>
            <a:r>
              <a:rPr lang="en-US" dirty="0" smtClean="0"/>
              <a:t>STUDY DESIGN</a:t>
            </a:r>
            <a:endParaRPr lang="en-US" dirty="0"/>
          </a:p>
        </p:txBody>
      </p:sp>
    </p:spTree>
    <p:extLst>
      <p:ext uri="{BB962C8B-B14F-4D97-AF65-F5344CB8AC3E}">
        <p14:creationId xmlns:p14="http://schemas.microsoft.com/office/powerpoint/2010/main" val="34616928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Perspective</Template>
  <TotalTime>22776</TotalTime>
  <Words>3644</Words>
  <Application>Microsoft Macintosh PowerPoint</Application>
  <PresentationFormat>On-screen Show (4:3)</PresentationFormat>
  <Paragraphs>447</Paragraphs>
  <Slides>43</Slides>
  <Notes>0</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Calibri</vt:lpstr>
      <vt:lpstr>Cambria Math</vt:lpstr>
      <vt:lpstr>Franklin Gothic Medium</vt:lpstr>
      <vt:lpstr>Mangal</vt:lpstr>
      <vt:lpstr>Wingdings</vt:lpstr>
      <vt:lpstr>Wingdings 2</vt:lpstr>
      <vt:lpstr>Arial</vt:lpstr>
      <vt:lpstr>Grid</vt:lpstr>
      <vt:lpstr>Equation</vt:lpstr>
      <vt:lpstr>Welcome to  APPLIED STATISTICS</vt:lpstr>
      <vt:lpstr>Typical Work Flow for Each Unit</vt:lpstr>
      <vt:lpstr>Grading SCALE</vt:lpstr>
      <vt:lpstr>What You are going to see / Feel</vt:lpstr>
      <vt:lpstr>OUR class Goal</vt:lpstr>
      <vt:lpstr>How to reach that goal</vt:lpstr>
      <vt:lpstr>Projects</vt:lpstr>
      <vt:lpstr>UNIT 1!!!</vt:lpstr>
      <vt:lpstr>Unit 1 Recap and My 2 cents STUDY DESIGN</vt:lpstr>
      <vt:lpstr>Key Terms</vt:lpstr>
      <vt:lpstr>Importance of statistical design concepts</vt:lpstr>
      <vt:lpstr>Importance of Statistical design concepts</vt:lpstr>
      <vt:lpstr>Missing Data</vt:lpstr>
      <vt:lpstr>Breakout session</vt:lpstr>
      <vt:lpstr>Breakout Session 1</vt:lpstr>
      <vt:lpstr>Breakout Session 1</vt:lpstr>
      <vt:lpstr>Breakout session 2</vt:lpstr>
      <vt:lpstr>Breakout session 2</vt:lpstr>
      <vt:lpstr>Breakout session 2</vt:lpstr>
      <vt:lpstr>Breakout session 2</vt:lpstr>
      <vt:lpstr>Blocking / More Depth</vt:lpstr>
      <vt:lpstr>Plant Growth and Fertilizer</vt:lpstr>
      <vt:lpstr>Plant Growth and Fertilizer</vt:lpstr>
      <vt:lpstr>Plant Growth and Fertilizer</vt:lpstr>
      <vt:lpstr>Blocking and Control of Extraneous Variation</vt:lpstr>
      <vt:lpstr>Plant Growth and Fertilizer  BLOCKED!</vt:lpstr>
      <vt:lpstr>Plant Growth and Fertilizer</vt:lpstr>
      <vt:lpstr>Conversation about sample size</vt:lpstr>
      <vt:lpstr>IMPORTANT FACT Not UNDERSTOOD by Nonstatisticians</vt:lpstr>
      <vt:lpstr>Sample size calculations</vt:lpstr>
      <vt:lpstr>Experimental Design and Sample Size Calculation</vt:lpstr>
      <vt:lpstr>Experimental Design and Sample Size Calculation</vt:lpstr>
      <vt:lpstr>GLMPOWER</vt:lpstr>
      <vt:lpstr>Experimental Design and Sample Size Calculation</vt:lpstr>
      <vt:lpstr>Experimental Design and Sample Size Calculation</vt:lpstr>
      <vt:lpstr>Next Week UNIT 2</vt:lpstr>
      <vt:lpstr>End of Lecture </vt:lpstr>
      <vt:lpstr>Sample Size Calculation Main Idea</vt:lpstr>
      <vt:lpstr>Sample Size/Power Calculations</vt:lpstr>
      <vt:lpstr>Sample Size/Power Calculations</vt:lpstr>
      <vt:lpstr>So bigger differences make it easier to reject (More Powerful)</vt:lpstr>
      <vt:lpstr>Variability also plays a role</vt:lpstr>
      <vt:lpstr>Sample size calculations</vt:lpstr>
    </vt:vector>
  </TitlesOfParts>
  <Company>Baylor Health Care System</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Experimental Statistics II</dc:title>
  <dc:creator>Turner, Jacob</dc:creator>
  <cp:lastModifiedBy>Jake Turner</cp:lastModifiedBy>
  <cp:revision>112</cp:revision>
  <dcterms:created xsi:type="dcterms:W3CDTF">2015-05-09T01:33:27Z</dcterms:created>
  <dcterms:modified xsi:type="dcterms:W3CDTF">2018-05-08T01:19:23Z</dcterms:modified>
</cp:coreProperties>
</file>