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123" d="100"/>
          <a:sy n="123" d="100"/>
        </p:scale>
        <p:origin x="-114" y="-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2164-1563-4EA4-9E3F-3BEA0F7A7975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8FB4-A528-41D5-83D7-A29278DE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4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2164-1563-4EA4-9E3F-3BEA0F7A7975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8FB4-A528-41D5-83D7-A29278DE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4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2164-1563-4EA4-9E3F-3BEA0F7A7975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8FB4-A528-41D5-83D7-A29278DE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71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2164-1563-4EA4-9E3F-3BEA0F7A7975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8FB4-A528-41D5-83D7-A29278DE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0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2164-1563-4EA4-9E3F-3BEA0F7A7975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8FB4-A528-41D5-83D7-A29278DE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8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2164-1563-4EA4-9E3F-3BEA0F7A7975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8FB4-A528-41D5-83D7-A29278DE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1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2164-1563-4EA4-9E3F-3BEA0F7A7975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8FB4-A528-41D5-83D7-A29278DE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1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2164-1563-4EA4-9E3F-3BEA0F7A7975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8FB4-A528-41D5-83D7-A29278DE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1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2164-1563-4EA4-9E3F-3BEA0F7A7975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8FB4-A528-41D5-83D7-A29278DE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1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2164-1563-4EA4-9E3F-3BEA0F7A7975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8FB4-A528-41D5-83D7-A29278DE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6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2164-1563-4EA4-9E3F-3BEA0F7A7975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28FB4-A528-41D5-83D7-A29278DE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C2164-1563-4EA4-9E3F-3BEA0F7A7975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28FB4-A528-41D5-83D7-A29278DE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ANOVA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6627783"/>
                  </p:ext>
                </p:extLst>
              </p:nvPr>
            </p:nvGraphicFramePr>
            <p:xfrm>
              <a:off x="2895600" y="2209800"/>
              <a:ext cx="6096000" cy="19437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38834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Level </a:t>
                          </a:r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Level </a:t>
                          </a:r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/>
                            <a:t>Level </a:t>
                          </a:r>
                          <a:r>
                            <a:rPr lang="en-US" baseline="0" dirty="0" err="1"/>
                            <a:t>i</a:t>
                          </a:r>
                          <a:r>
                            <a:rPr lang="en-US" baseline="0" dirty="0"/>
                            <a:t>=3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883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  <a:r>
                            <a:rPr lang="en-US" baseline="-25000" dirty="0"/>
                            <a:t>1</a:t>
                          </a:r>
                          <a:r>
                            <a:rPr lang="en-US" dirty="0"/>
                            <a:t>|X=</a:t>
                          </a:r>
                          <a:r>
                            <a:rPr lang="en-US" dirty="0" err="1"/>
                            <a:t>i</a:t>
                          </a:r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883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Y</a:t>
                          </a:r>
                          <a:r>
                            <a:rPr lang="en-US" baseline="-25000" dirty="0"/>
                            <a:t>2</a:t>
                          </a:r>
                          <a:r>
                            <a:rPr lang="en-US" dirty="0"/>
                            <a:t>|X=</a:t>
                          </a:r>
                          <a:r>
                            <a:rPr lang="en-US" dirty="0" err="1"/>
                            <a:t>i</a:t>
                          </a:r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883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Y</a:t>
                          </a:r>
                          <a:r>
                            <a:rPr lang="en-US" baseline="-25000" dirty="0"/>
                            <a:t>3</a:t>
                          </a:r>
                          <a:r>
                            <a:rPr lang="en-US" dirty="0"/>
                            <a:t>|X=</a:t>
                          </a:r>
                          <a:r>
                            <a:rPr lang="en-US" dirty="0" err="1"/>
                            <a:t>i</a:t>
                          </a:r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883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smtClean="0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6627783"/>
                  </p:ext>
                </p:extLst>
              </p:nvPr>
            </p:nvGraphicFramePr>
            <p:xfrm>
              <a:off x="2895600" y="2209800"/>
              <a:ext cx="6096000" cy="19437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3"/>
                        </a:ext>
                      </a:extLst>
                    </a:gridCol>
                  </a:tblGrid>
                  <a:tr h="38834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Level </a:t>
                          </a:r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Level </a:t>
                          </a:r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/>
                            <a:t>Level </a:t>
                          </a:r>
                          <a:r>
                            <a:rPr lang="en-US" baseline="0" dirty="0" err="1"/>
                            <a:t>i</a:t>
                          </a:r>
                          <a:r>
                            <a:rPr lang="en-US" baseline="0" dirty="0"/>
                            <a:t>=3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883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  <a:r>
                            <a:rPr lang="en-US" baseline="-25000" dirty="0"/>
                            <a:t>1</a:t>
                          </a:r>
                          <a:r>
                            <a:rPr lang="en-US" dirty="0"/>
                            <a:t>|X=</a:t>
                          </a:r>
                          <a:r>
                            <a:rPr lang="en-US" dirty="0" err="1"/>
                            <a:t>i</a:t>
                          </a:r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3883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Y</a:t>
                          </a:r>
                          <a:r>
                            <a:rPr lang="en-US" baseline="-25000" dirty="0"/>
                            <a:t>2</a:t>
                          </a:r>
                          <a:r>
                            <a:rPr lang="en-US" dirty="0"/>
                            <a:t>|X=</a:t>
                          </a:r>
                          <a:r>
                            <a:rPr lang="en-US" dirty="0" err="1"/>
                            <a:t>i</a:t>
                          </a:r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3883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Y</a:t>
                          </a:r>
                          <a:r>
                            <a:rPr lang="en-US" baseline="-25000" dirty="0"/>
                            <a:t>3</a:t>
                          </a:r>
                          <a:r>
                            <a:rPr lang="en-US" dirty="0"/>
                            <a:t>|X=</a:t>
                          </a:r>
                          <a:r>
                            <a:rPr lang="en-US" dirty="0" err="1"/>
                            <a:t>i</a:t>
                          </a:r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04688" r="-300000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3048000" y="1295401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Make a Scatterplot of the data in the table below.  “Level” is     </a:t>
            </a:r>
          </a:p>
          <a:p>
            <a:r>
              <a:rPr lang="en-US" dirty="0"/>
              <a:t>     the Explanatory Variable (X=1, 2, or 3).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26230" y="4419601"/>
            <a:ext cx="4474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Find the Grand Mean … this is the mean of all the Y’s together … regardless of Level.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766952" y="4481155"/>
                <a:ext cx="20854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</m:acc>
                      <m:r>
                        <a:rPr lang="en-US" sz="2800" i="1">
                          <a:latin typeface="Cambria Math"/>
                          <a:ea typeface="Cambria Math"/>
                        </a:rPr>
                        <m:t>=</m:t>
                      </m:r>
                      <m:acc>
                        <m:accPr>
                          <m:chr m:val="̿"/>
                          <m:ctrlPr>
                            <a:rPr lang="en-US" sz="2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800">
                          <a:latin typeface="Cambria Math"/>
                        </a:rPr>
                        <m:t>=</m:t>
                      </m:r>
                      <m:r>
                        <a:rPr lang="en-US" sz="2800" b="0" i="0" smtClean="0">
                          <a:latin typeface="Cambria Math"/>
                        </a:rPr>
                        <m:t>13</m:t>
                      </m:r>
                      <m:r>
                        <a:rPr lang="en-US" sz="280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952" y="4481155"/>
                <a:ext cx="2085443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26229" y="5334001"/>
                <a:ext cx="447402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3. Find the Conditional (Level) Means … this is the mean of the Y’s per Level. Example: The Conditional mean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=5.  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229" y="5334001"/>
                <a:ext cx="4474029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090" t="-2538" r="-1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3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6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Pure ANOVA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7433699"/>
                  </p:ext>
                </p:extLst>
              </p:nvPr>
            </p:nvGraphicFramePr>
            <p:xfrm>
              <a:off x="2209801" y="4521200"/>
              <a:ext cx="769620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0886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827848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827848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731645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Level </a:t>
                          </a:r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Level </a:t>
                          </a:r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/>
                            <a:t>Level </a:t>
                          </a:r>
                          <a:r>
                            <a:rPr lang="en-US" baseline="0" dirty="0" err="1"/>
                            <a:t>i</a:t>
                          </a:r>
                          <a:r>
                            <a:rPr lang="en-US" baseline="0" dirty="0"/>
                            <a:t>=3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smtClean="0">
                                          <a:latin typeface="Cambria Math"/>
                                          <a:ea typeface="Cambria Math"/>
                                        </a:rPr>
                                        <m:t>𝜇</m:t>
                                      </m:r>
                                    </m:e>
                                  </m:acc>
                                  <m:r>
                                    <a:rPr lang="en-US" b="0" i="1" baseline="-25000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baseline="30000" smtClean="0">
                                  <a:latin typeface="Cambria Math"/>
                                </a:rPr>
                                <m:t>2</m:t>
                              </m:r>
                            </m:oMath>
                          </a14:m>
                          <a:endParaRPr 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beg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smtClean="0">
                                          <a:latin typeface="Cambria Math"/>
                                          <a:ea typeface="Cambria Math"/>
                                        </a:rPr>
                                        <m:t>𝜇</m:t>
                                      </m:r>
                                    </m:e>
                                  </m:acc>
                                  <m:r>
                                    <a:rPr lang="en-US" b="0" i="1" baseline="-25000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baseline="30000" smtClean="0">
                                  <a:latin typeface="Cambria Math"/>
                                </a:rPr>
                                <m:t>2</m:t>
                              </m:r>
                            </m:oMath>
                          </a14:m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d>
                                <m:dPr>
                                  <m:beg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smtClean="0">
                                          <a:latin typeface="Cambria Math"/>
                                          <a:ea typeface="Cambria Math"/>
                                        </a:rPr>
                                        <m:t>𝜇</m:t>
                                      </m:r>
                                    </m:e>
                                  </m:acc>
                                  <m:r>
                                    <a:rPr lang="en-US" b="0" i="1" baseline="-25000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baseline="30000" smtClean="0">
                                  <a:latin typeface="Cambria Math"/>
                                </a:rPr>
                                <m:t>2</m:t>
                              </m:r>
                            </m:oMath>
                          </a14:m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𝑇𝑜𝑡𝑎𝑙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𝑆𝑢𝑚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𝑜𝑓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𝑆𝑞𝑢𝑎𝑟𝑒𝑑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𝑅𝑒𝑠𝑖𝑑𝑢𝑎𝑙𝑠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𝑺𝒆𝒑𝒂𝒓𝒂𝒕𝒆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𝑀𝑒𝑎𝑛𝑠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𝑀𝑜𝑑𝑒𝑙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dirty="0" smtClean="0"/>
                            <a:t>24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7433699"/>
                  </p:ext>
                </p:extLst>
              </p:nvPr>
            </p:nvGraphicFramePr>
            <p:xfrm>
              <a:off x="2209801" y="4521200"/>
              <a:ext cx="769620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0886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82784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182784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173164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Level </a:t>
                          </a:r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Level </a:t>
                          </a:r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/>
                            <a:t>Level </a:t>
                          </a:r>
                          <a:r>
                            <a:rPr lang="en-US" baseline="0" dirty="0" err="1"/>
                            <a:t>i</a:t>
                          </a:r>
                          <a:r>
                            <a:rPr lang="en-US" baseline="0" dirty="0"/>
                            <a:t>=3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64" t="-108197" r="-232982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64" t="-211667" r="-232982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64" t="-306557" r="-23298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9" t="-406557" b="-245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76400" y="3733801"/>
                <a:ext cx="8686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5. Now we need to find the Sum of the Squared Residuals for the </a:t>
                </a:r>
                <a:r>
                  <a:rPr lang="en-US" b="1" dirty="0"/>
                  <a:t>Separate</a:t>
                </a:r>
                <a:r>
                  <a:rPr lang="en-US" dirty="0"/>
                  <a:t> Means Model,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</m:acc>
                    <m:r>
                      <a:rPr lang="en-US" i="1" baseline="-25000">
                        <a:latin typeface="Cambria Math"/>
                        <a:ea typeface="Cambria Math"/>
                      </a:rPr>
                      <m:t>𝑖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733801"/>
                <a:ext cx="868680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561" t="-566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71800" y="411480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𝑌</m:t>
                    </m:r>
                    <m:r>
                      <a:rPr lang="en-US" i="1" baseline="-25000">
                        <a:latin typeface="Cambria Math"/>
                      </a:rPr>
                      <m:t>𝑖</m:t>
                    </m:r>
                    <m:d>
                      <m:dPr>
                        <m:beg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</m:acc>
                        <m:r>
                          <a:rPr lang="en-US" i="1" baseline="-25000"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 i="1" baseline="30000">
                        <a:latin typeface="Cambria Math"/>
                      </a:rPr>
                      <m:t>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114800"/>
                <a:ext cx="6096000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1408537"/>
                  </p:ext>
                </p:extLst>
              </p:nvPr>
            </p:nvGraphicFramePr>
            <p:xfrm>
              <a:off x="2209801" y="1752600"/>
              <a:ext cx="76962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0886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827848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827848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731644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Level </a:t>
                          </a:r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Level </a:t>
                          </a:r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/>
                            <a:t>Level </a:t>
                          </a:r>
                          <a:r>
                            <a:rPr lang="en-US" baseline="0" dirty="0" err="1"/>
                            <a:t>i</a:t>
                          </a:r>
                          <a:r>
                            <a:rPr lang="en-US" baseline="0" dirty="0"/>
                            <a:t>=3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((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smtClean="0">
                                          <a:latin typeface="Cambria Math"/>
                                          <a:ea typeface="Cambria Math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b="0" i="1" baseline="30000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49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((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2</m:t>
                              </m:r>
                              <m:d>
                                <m:dPr>
                                  <m:beg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smtClean="0">
                                          <a:latin typeface="Cambria Math"/>
                                          <a:ea typeface="Cambria Math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b="0" i="1" baseline="30000" smtClean="0">
                                  <a:latin typeface="Cambria Math"/>
                                </a:rPr>
                                <m:t>2</m:t>
                              </m:r>
                            </m:oMath>
                          </a14:m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((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d>
                                <m:dPr>
                                  <m:beg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smtClean="0">
                                          <a:latin typeface="Cambria Math"/>
                                          <a:ea typeface="Cambria Math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b="0" i="1" baseline="30000" smtClean="0">
                                  <a:latin typeface="Cambria Math"/>
                                </a:rPr>
                                <m:t>2</m:t>
                              </m:r>
                            </m:oMath>
                          </a14:m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𝑇𝑜𝑡𝑎𝑙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𝑆𝑢𝑚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𝑜𝑓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𝑆𝑞𝑢𝑎𝑟𝑒𝑑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𝑅𝑒𝑠𝑖𝑑𝑢𝑎𝑙𝑠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𝑬𝒒𝒖𝒂𝒍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𝑀𝑒𝑎𝑛𝑠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𝑀𝑜𝑑𝑒𝑙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dirty="0" smtClean="0"/>
                            <a:t> 462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1408537"/>
                  </p:ext>
                </p:extLst>
              </p:nvPr>
            </p:nvGraphicFramePr>
            <p:xfrm>
              <a:off x="2209801" y="1752600"/>
              <a:ext cx="76962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0886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82784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182784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173164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Level </a:t>
                          </a:r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Level </a:t>
                          </a:r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/>
                            <a:t>Level </a:t>
                          </a:r>
                          <a:r>
                            <a:rPr lang="en-US" baseline="0" dirty="0" err="1"/>
                            <a:t>i</a:t>
                          </a:r>
                          <a:r>
                            <a:rPr lang="en-US" baseline="0" dirty="0"/>
                            <a:t>=3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64" t="-108197" r="-232982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49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64" t="-211667" r="-232982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64" t="-306557" r="-23298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79" t="-406557" b="-245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1866900" y="990600"/>
            <a:ext cx="834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Now we need to find the Sum of the Squared Residuals for the </a:t>
            </a:r>
            <a:r>
              <a:rPr lang="en-US" b="1" dirty="0"/>
              <a:t>Equal</a:t>
            </a:r>
            <a:r>
              <a:rPr lang="en-US" dirty="0"/>
              <a:t> Means Model.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3400" y="137160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𝑌</m:t>
                    </m:r>
                    <m:r>
                      <a:rPr lang="en-US" i="1" baseline="-25000">
                        <a:latin typeface="Cambria Math"/>
                      </a:rPr>
                      <m:t>𝑖</m:t>
                    </m:r>
                    <m:d>
                      <m:dPr>
                        <m:beg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</m:acc>
                      </m:e>
                    </m:d>
                    <m:r>
                      <a:rPr lang="en-US" i="1" baseline="30000">
                        <a:latin typeface="Cambria Math"/>
                      </a:rPr>
                      <m:t>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371600"/>
                <a:ext cx="6096000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676400" y="6412468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Compare the Total Sum of Squares for each model.  Which do you think “fits” better?</a:t>
            </a:r>
          </a:p>
        </p:txBody>
      </p:sp>
    </p:spTree>
    <p:extLst>
      <p:ext uri="{BB962C8B-B14F-4D97-AF65-F5344CB8AC3E}">
        <p14:creationId xmlns:p14="http://schemas.microsoft.com/office/powerpoint/2010/main" val="55993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rPr lang="en-US" dirty="0"/>
              <a:t>Pure ANOVA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974444"/>
              </p:ext>
            </p:extLst>
          </p:nvPr>
        </p:nvGraphicFramePr>
        <p:xfrm>
          <a:off x="2057400" y="3352800"/>
          <a:ext cx="8001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</a:t>
                      </a:r>
                      <a:r>
                        <a:rPr lang="en-US" baseline="0" dirty="0"/>
                        <a:t> &gt; 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r>
                        <a:rPr lang="en-US" baseline="0" dirty="0"/>
                        <a:t> / Extra SS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Error /</a:t>
                      </a:r>
                      <a:r>
                        <a:rPr lang="en-US" baseline="0" dirty="0"/>
                        <a:t> Residual/Full Model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Total (Reduced)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84663" y="2051566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Now we would like to make an ANOVA table to test the alternative hypothesis!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600" y="5442466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 Sum of Squares = Residual Sum of Squares Reduced – Residual Sum of Squares Full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9800" y="2731532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Formally write the Ho and Ha and fill in the table.  </a:t>
            </a:r>
          </a:p>
        </p:txBody>
      </p:sp>
    </p:spTree>
    <p:extLst>
      <p:ext uri="{BB962C8B-B14F-4D97-AF65-F5344CB8AC3E}">
        <p14:creationId xmlns:p14="http://schemas.microsoft.com/office/powerpoint/2010/main" val="451350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436</Words>
  <Application>Microsoft Office PowerPoint</Application>
  <PresentationFormat>Custom</PresentationFormat>
  <Paragraphs>85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ANOVA</vt:lpstr>
      <vt:lpstr>Pure ANOVA</vt:lpstr>
      <vt:lpstr>Pure ANOVA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ANOVA</dc:title>
  <dc:creator>Sadie Thomas</dc:creator>
  <cp:lastModifiedBy>Marin Family</cp:lastModifiedBy>
  <cp:revision>7</cp:revision>
  <dcterms:created xsi:type="dcterms:W3CDTF">2017-06-05T03:18:05Z</dcterms:created>
  <dcterms:modified xsi:type="dcterms:W3CDTF">2018-02-06T03:40:38Z</dcterms:modified>
</cp:coreProperties>
</file>