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97" r:id="rId2"/>
    <p:sldId id="304" r:id="rId3"/>
    <p:sldId id="280" r:id="rId4"/>
    <p:sldId id="281" r:id="rId5"/>
    <p:sldId id="282" r:id="rId6"/>
    <p:sldId id="290" r:id="rId7"/>
    <p:sldId id="283" r:id="rId8"/>
    <p:sldId id="291" r:id="rId9"/>
    <p:sldId id="284" r:id="rId10"/>
    <p:sldId id="292" r:id="rId11"/>
    <p:sldId id="285" r:id="rId12"/>
    <p:sldId id="316" r:id="rId13"/>
    <p:sldId id="325" r:id="rId14"/>
    <p:sldId id="305" r:id="rId15"/>
    <p:sldId id="307" r:id="rId16"/>
    <p:sldId id="354" r:id="rId17"/>
    <p:sldId id="353" r:id="rId18"/>
    <p:sldId id="309" r:id="rId19"/>
    <p:sldId id="310" r:id="rId20"/>
    <p:sldId id="311" r:id="rId21"/>
    <p:sldId id="312" r:id="rId22"/>
    <p:sldId id="352" r:id="rId23"/>
    <p:sldId id="313"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2" clrIdx="1">
    <p:extLst/>
  </p:cmAuthor>
  <p:cmAuthor id="2" name="Microsoft Office User" initials="Office [2]" lastIdx="1" clrIdx="2">
    <p:extLst/>
  </p:cmAuthor>
  <p:cmAuthor id="3" name="User" initials="U" lastIdx="0" clrIdx="3">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2397"/>
  </p:normalViewPr>
  <p:slideViewPr>
    <p:cSldViewPr snapToGrid="0">
      <p:cViewPr varScale="1">
        <p:scale>
          <a:sx n="90" d="100"/>
          <a:sy n="90" d="100"/>
        </p:scale>
        <p:origin x="12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a:t>
            </a:r>
            <a:r>
              <a:rPr lang="en-US" baseline="0" dirty="0"/>
              <a:t> an example of what the book calls “Statistical Conclusion”. </a:t>
            </a:r>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3</a:t>
            </a:fld>
            <a:endParaRPr lang="en-US"/>
          </a:p>
        </p:txBody>
      </p:sp>
    </p:spTree>
    <p:extLst>
      <p:ext uri="{BB962C8B-B14F-4D97-AF65-F5344CB8AC3E}">
        <p14:creationId xmlns:p14="http://schemas.microsoft.com/office/powerpoint/2010/main" val="18416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4</a:t>
            </a:fld>
            <a:endParaRPr lang="en-US"/>
          </a:p>
        </p:txBody>
      </p:sp>
    </p:spTree>
    <p:extLst>
      <p:ext uri="{BB962C8B-B14F-4D97-AF65-F5344CB8AC3E}">
        <p14:creationId xmlns:p14="http://schemas.microsoft.com/office/powerpoint/2010/main" val="57479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June 2002 to December 2002 a smoking ban in Helena was enacted.  During this time heart attacks dropped by 40%, but returned to previous levels afterwards.  Helena has 1 hospital, so no hospital effect.  Vietnam war draft is another example of Natural experiment.</a:t>
            </a:r>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8</a:t>
            </a:fld>
            <a:endParaRPr lang="en-US"/>
          </a:p>
        </p:txBody>
      </p:sp>
    </p:spTree>
    <p:extLst>
      <p:ext uri="{BB962C8B-B14F-4D97-AF65-F5344CB8AC3E}">
        <p14:creationId xmlns:p14="http://schemas.microsoft.com/office/powerpoint/2010/main" val="132702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To what population is the SRS referencing? </a:t>
            </a:r>
          </a:p>
          <a:p>
            <a:r>
              <a:rPr lang="en-US" dirty="0"/>
              <a:t>Ask:</a:t>
            </a:r>
            <a:r>
              <a:rPr lang="en-US" baseline="0" dirty="0"/>
              <a:t> </a:t>
            </a:r>
            <a:r>
              <a:rPr lang="en-US" dirty="0"/>
              <a:t>After</a:t>
            </a:r>
            <a:r>
              <a:rPr lang="en-US" baseline="0" dirty="0"/>
              <a:t> talking about simple random sample, talk about why the phone number example isn’t a simple random sample for the population of all people in a city.</a:t>
            </a:r>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9</a:t>
            </a:fld>
            <a:endParaRPr lang="en-US"/>
          </a:p>
        </p:txBody>
      </p:sp>
    </p:spTree>
    <p:extLst>
      <p:ext uri="{BB962C8B-B14F-4D97-AF65-F5344CB8AC3E}">
        <p14:creationId xmlns:p14="http://schemas.microsoft.com/office/powerpoint/2010/main" val="172063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To what population is the SRS referencing? </a:t>
            </a:r>
          </a:p>
          <a:p>
            <a:r>
              <a:rPr lang="en-US" dirty="0"/>
              <a:t>Ask:</a:t>
            </a:r>
            <a:r>
              <a:rPr lang="en-US" baseline="0" dirty="0"/>
              <a:t> </a:t>
            </a:r>
            <a:r>
              <a:rPr lang="en-US" dirty="0"/>
              <a:t>After</a:t>
            </a:r>
            <a:r>
              <a:rPr lang="en-US" baseline="0" dirty="0"/>
              <a:t> talking about simple random sample, talk about why the phone number example isn’t a simple random sample for the population of all people in a city.</a:t>
            </a:r>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10</a:t>
            </a:fld>
            <a:endParaRPr lang="en-US"/>
          </a:p>
        </p:txBody>
      </p:sp>
    </p:spTree>
    <p:extLst>
      <p:ext uri="{BB962C8B-B14F-4D97-AF65-F5344CB8AC3E}">
        <p14:creationId xmlns:p14="http://schemas.microsoft.com/office/powerpoint/2010/main" val="171349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 1.5</a:t>
            </a:r>
          </a:p>
        </p:txBody>
      </p:sp>
      <p:sp>
        <p:nvSpPr>
          <p:cNvPr id="4" name="Slide Number Placeholder 3"/>
          <p:cNvSpPr>
            <a:spLocks noGrp="1"/>
          </p:cNvSpPr>
          <p:nvPr>
            <p:ph type="sldNum" sz="quarter" idx="10"/>
          </p:nvPr>
        </p:nvSpPr>
        <p:spPr/>
        <p:txBody>
          <a:bodyPr/>
          <a:lstStyle/>
          <a:p>
            <a:fld id="{927E32AD-9AF3-4101-B38C-45B71FAEDE25}" type="slidenum">
              <a:rPr lang="en-US" smtClean="0"/>
              <a:t>11</a:t>
            </a:fld>
            <a:endParaRPr lang="en-US"/>
          </a:p>
        </p:txBody>
      </p:sp>
    </p:spTree>
    <p:extLst>
      <p:ext uri="{BB962C8B-B14F-4D97-AF65-F5344CB8AC3E}">
        <p14:creationId xmlns:p14="http://schemas.microsoft.com/office/powerpoint/2010/main" val="158050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18</a:t>
            </a:fld>
            <a:endParaRPr lang="en-US"/>
          </a:p>
        </p:txBody>
      </p:sp>
    </p:spTree>
    <p:extLst>
      <p:ext uri="{BB962C8B-B14F-4D97-AF65-F5344CB8AC3E}">
        <p14:creationId xmlns:p14="http://schemas.microsoft.com/office/powerpoint/2010/main" val="48507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a:p>
        </p:txBody>
      </p:sp>
    </p:spTree>
    <p:extLst>
      <p:ext uri="{BB962C8B-B14F-4D97-AF65-F5344CB8AC3E}">
        <p14:creationId xmlns:p14="http://schemas.microsoft.com/office/powerpoint/2010/main" val="33370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a:p>
        </p:txBody>
      </p:sp>
    </p:spTree>
    <p:extLst>
      <p:ext uri="{BB962C8B-B14F-4D97-AF65-F5344CB8AC3E}">
        <p14:creationId xmlns:p14="http://schemas.microsoft.com/office/powerpoint/2010/main" val="31181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a:p>
        </p:txBody>
      </p:sp>
    </p:spTree>
    <p:extLst>
      <p:ext uri="{BB962C8B-B14F-4D97-AF65-F5344CB8AC3E}">
        <p14:creationId xmlns:p14="http://schemas.microsoft.com/office/powerpoint/2010/main" val="3685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a:p>
        </p:txBody>
      </p:sp>
    </p:spTree>
    <p:extLst>
      <p:ext uri="{BB962C8B-B14F-4D97-AF65-F5344CB8AC3E}">
        <p14:creationId xmlns:p14="http://schemas.microsoft.com/office/powerpoint/2010/main" val="10053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a:p>
        </p:txBody>
      </p:sp>
    </p:spTree>
    <p:extLst>
      <p:ext uri="{BB962C8B-B14F-4D97-AF65-F5344CB8AC3E}">
        <p14:creationId xmlns:p14="http://schemas.microsoft.com/office/powerpoint/2010/main" val="27494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a:p>
        </p:txBody>
      </p:sp>
    </p:spTree>
    <p:extLst>
      <p:ext uri="{BB962C8B-B14F-4D97-AF65-F5344CB8AC3E}">
        <p14:creationId xmlns:p14="http://schemas.microsoft.com/office/powerpoint/2010/main" val="1421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a:p>
        </p:txBody>
      </p:sp>
    </p:spTree>
    <p:extLst>
      <p:ext uri="{BB962C8B-B14F-4D97-AF65-F5344CB8AC3E}">
        <p14:creationId xmlns:p14="http://schemas.microsoft.com/office/powerpoint/2010/main" val="13608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6" y="6459789"/>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9"/>
            <a:ext cx="3486151" cy="365125"/>
          </a:xfrm>
        </p:spPr>
        <p:txBody>
          <a:bodyPr/>
          <a:lstStyle>
            <a:lvl1pPr algn="l">
              <a:defRPr>
                <a:solidFill>
                  <a:schemeClr val="tx2"/>
                </a:solidFill>
              </a:defRPr>
            </a:lvl1pPr>
          </a:lstStyle>
          <a:p>
            <a:pPr>
              <a:defRPr/>
            </a:pPr>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9224478-803B-426A-9453-CAB0C9990173}" type="slidenum">
              <a:rPr lang="en-US" altLang="en-US" smtClean="0">
                <a:solidFill>
                  <a:srgbClr val="637052"/>
                </a:solidFill>
              </a:rPr>
              <a:pPr>
                <a:defRPr/>
              </a:pPr>
              <a:t>‹#›</a:t>
            </a:fld>
            <a:endParaRPr lang="en-US" altLang="en-US">
              <a:solidFill>
                <a:srgbClr val="637052"/>
              </a:solidFill>
            </a:endParaRPr>
          </a:p>
        </p:txBody>
      </p:sp>
    </p:spTree>
    <p:extLst>
      <p:ext uri="{BB962C8B-B14F-4D97-AF65-F5344CB8AC3E}">
        <p14:creationId xmlns:p14="http://schemas.microsoft.com/office/powerpoint/2010/main" val="18475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a:p>
        </p:txBody>
      </p:sp>
    </p:spTree>
    <p:extLst>
      <p:ext uri="{BB962C8B-B14F-4D97-AF65-F5344CB8AC3E}">
        <p14:creationId xmlns:p14="http://schemas.microsoft.com/office/powerpoint/2010/main" val="171624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9144002"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2"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3" y="6459789"/>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5" name="Footer Placeholder 4"/>
          <p:cNvSpPr>
            <a:spLocks noGrp="1"/>
          </p:cNvSpPr>
          <p:nvPr>
            <p:ph type="ftr" sz="quarter" idx="3"/>
          </p:nvPr>
        </p:nvSpPr>
        <p:spPr>
          <a:xfrm>
            <a:off x="2764640" y="6459789"/>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6" name="Slide Number Placeholder 5"/>
          <p:cNvSpPr>
            <a:spLocks noGrp="1"/>
          </p:cNvSpPr>
          <p:nvPr>
            <p:ph type="sldNum" sz="quarter" idx="4"/>
          </p:nvPr>
        </p:nvSpPr>
        <p:spPr>
          <a:xfrm>
            <a:off x="7425345" y="6459789"/>
            <a:ext cx="984019" cy="365125"/>
          </a:xfrm>
          <a:prstGeom prst="rect">
            <a:avLst/>
          </a:prstGeom>
        </p:spPr>
        <p:txBody>
          <a:bodyPr vert="horz" lIns="91440" tIns="45720" rIns="91440" bIns="45720" rtlCol="0" anchor="ctr"/>
          <a:lstStyle>
            <a:lvl1pPr algn="r">
              <a:defRPr sz="1050">
                <a:solidFill>
                  <a:srgbClr val="FFFFFF"/>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a:latin typeface="Arial" charset="0"/>
              <a:ea typeface="MS PGothic" pitchFamily="34" charset="-128"/>
            </a:endParaRPr>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0.png"/><Relationship Id="rId7"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MSDS 6371: Lecture 1</a:t>
            </a:r>
          </a:p>
        </p:txBody>
      </p:sp>
      <p:sp>
        <p:nvSpPr>
          <p:cNvPr id="3" name="Subtitle 2"/>
          <p:cNvSpPr>
            <a:spLocks noGrp="1"/>
          </p:cNvSpPr>
          <p:nvPr>
            <p:ph type="subTitle" idx="1"/>
          </p:nvPr>
        </p:nvSpPr>
        <p:spPr/>
        <p:txBody>
          <a:bodyPr/>
          <a:lstStyle/>
          <a:p>
            <a:r>
              <a:rPr lang="en-US" dirty="0"/>
              <a:t>Drawing Statistical Conclusions</a:t>
            </a:r>
          </a:p>
        </p:txBody>
      </p:sp>
      <p:sp>
        <p:nvSpPr>
          <p:cNvPr id="4" name="Subtitle 2">
            <a:extLst>
              <a:ext uri="{FF2B5EF4-FFF2-40B4-BE49-F238E27FC236}">
                <a16:creationId xmlns:a16="http://schemas.microsoft.com/office/drawing/2014/main" id="{1051C15E-1867-407D-8A48-F2A0EB339131}"/>
              </a:ext>
            </a:extLst>
          </p:cNvPr>
          <p:cNvSpPr txBox="1">
            <a:spLocks/>
          </p:cNvSpPr>
          <p:nvPr/>
        </p:nvSpPr>
        <p:spPr>
          <a:xfrm>
            <a:off x="825039" y="4802871"/>
            <a:ext cx="7543800" cy="16985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000"/>
              <a:t>Randomized Experiments V. Observational Studies</a:t>
            </a:r>
          </a:p>
          <a:p>
            <a:r>
              <a:rPr lang="en-US" sz="2000"/>
              <a:t>Random Samples v. self-selection</a:t>
            </a:r>
            <a:endParaRPr lang="en-US" sz="2000" dirty="0"/>
          </a:p>
        </p:txBody>
      </p:sp>
    </p:spTree>
    <p:extLst>
      <p:ext uri="{BB962C8B-B14F-4D97-AF65-F5344CB8AC3E}">
        <p14:creationId xmlns:p14="http://schemas.microsoft.com/office/powerpoint/2010/main" val="204795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6"/>
            <a:ext cx="7856091" cy="1450757"/>
          </a:xfrm>
        </p:spPr>
        <p:txBody>
          <a:bodyPr>
            <a:normAutofit fontScale="90000"/>
          </a:bodyPr>
          <a:lstStyle/>
          <a:p>
            <a:r>
              <a:rPr lang="en-US" dirty="0"/>
              <a:t>Inference to Populations:</a:t>
            </a:r>
            <a:br>
              <a:rPr lang="en-US" dirty="0"/>
            </a:br>
            <a:r>
              <a:rPr lang="en-US" dirty="0"/>
              <a:t>Random Sample vs. Self-Selection</a:t>
            </a:r>
          </a:p>
        </p:txBody>
      </p:sp>
      <p:sp>
        <p:nvSpPr>
          <p:cNvPr id="4" name="Content Placeholder 2"/>
          <p:cNvSpPr txBox="1">
            <a:spLocks/>
          </p:cNvSpPr>
          <p:nvPr/>
        </p:nvSpPr>
        <p:spPr>
          <a:xfrm>
            <a:off x="178178" y="1287739"/>
            <a:ext cx="8737222" cy="525254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charset="0"/>
              <a:buChar char="•"/>
            </a:pPr>
            <a:endParaRPr lang="en-US" dirty="0"/>
          </a:p>
          <a:p>
            <a:pPr algn="just">
              <a:buFont typeface="Arial" charset="0"/>
              <a:buChar char="•"/>
            </a:pPr>
            <a:r>
              <a:rPr lang="en-US" dirty="0"/>
              <a:t> Inference to populations </a:t>
            </a:r>
            <a:r>
              <a:rPr lang="en-US" b="1" dirty="0">
                <a:solidFill>
                  <a:srgbClr val="0070C0"/>
                </a:solidFill>
              </a:rPr>
              <a:t>can</a:t>
            </a:r>
            <a:r>
              <a:rPr lang="en-US" dirty="0"/>
              <a:t> be drawn from a </a:t>
            </a:r>
            <a:r>
              <a:rPr lang="en-US" b="1" u="sng" cap="small" dirty="0"/>
              <a:t>Random sample</a:t>
            </a:r>
            <a:endParaRPr lang="en-US" dirty="0"/>
          </a:p>
          <a:p>
            <a:pPr algn="just">
              <a:buFont typeface="Arial" charset="0"/>
              <a:buChar char="•"/>
            </a:pPr>
            <a:r>
              <a:rPr lang="en-US" dirty="0"/>
              <a:t> Inference to populations </a:t>
            </a:r>
            <a:r>
              <a:rPr lang="en-US" b="1" dirty="0">
                <a:solidFill>
                  <a:srgbClr val="FF0000"/>
                </a:solidFill>
              </a:rPr>
              <a:t>cannot</a:t>
            </a:r>
            <a:r>
              <a:rPr lang="en-US" dirty="0"/>
              <a:t> be drawn if units are self-selected</a:t>
            </a:r>
          </a:p>
          <a:p>
            <a:pPr algn="just">
              <a:buFont typeface="Arial" charset="0"/>
              <a:buChar char="•"/>
            </a:pPr>
            <a:r>
              <a:rPr lang="en-US" b="1" cap="small" dirty="0"/>
              <a:t>Which of the studies uses random sampling?</a:t>
            </a:r>
          </a:p>
          <a:p>
            <a:pPr marL="0" indent="0" algn="just">
              <a:buFont typeface="Calibri" panose="020F0502020204030204" pitchFamily="34" charset="0"/>
              <a:buNone/>
            </a:pPr>
            <a:endParaRPr lang="en-US" dirty="0"/>
          </a:p>
          <a:p>
            <a:pPr marL="0" indent="0" algn="just">
              <a:buFont typeface="Calibri" panose="020F0502020204030204" pitchFamily="34" charset="0"/>
              <a:buNone/>
            </a:pPr>
            <a:endParaRPr lang="en-US" dirty="0"/>
          </a:p>
        </p:txBody>
      </p:sp>
      <p:pic>
        <p:nvPicPr>
          <p:cNvPr id="7"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t="13704" b="25525"/>
          <a:stretch/>
        </p:blipFill>
        <p:spPr>
          <a:xfrm>
            <a:off x="3146632" y="3149246"/>
            <a:ext cx="3845845" cy="2337154"/>
          </a:xfrm>
          <a:prstGeom prst="rect">
            <a:avLst/>
          </a:prstGeom>
        </p:spPr>
      </p:pic>
      <p:sp>
        <p:nvSpPr>
          <p:cNvPr id="8" name="TextBox 7"/>
          <p:cNvSpPr txBox="1"/>
          <p:nvPr/>
        </p:nvSpPr>
        <p:spPr>
          <a:xfrm>
            <a:off x="-1" y="3149246"/>
            <a:ext cx="3027577" cy="3139321"/>
          </a:xfrm>
          <a:prstGeom prst="rect">
            <a:avLst/>
          </a:prstGeom>
          <a:noFill/>
        </p:spPr>
        <p:txBody>
          <a:bodyPr wrap="square" rtlCol="0">
            <a:spAutoFit/>
          </a:bodyPr>
          <a:lstStyle/>
          <a:p>
            <a:pPr marL="285750" indent="-285750" algn="just">
              <a:buFont typeface="Arial" charset="0"/>
              <a:buChar char="•"/>
            </a:pPr>
            <a:r>
              <a:rPr lang="en-US" dirty="0"/>
              <a:t>Neither study uses random sampling</a:t>
            </a:r>
          </a:p>
          <a:p>
            <a:pPr marL="742950" lvl="1" indent="-285750" algn="just">
              <a:buFont typeface="Arial" charset="0"/>
              <a:buChar char="•"/>
            </a:pPr>
            <a:r>
              <a:rPr lang="en-US" u="sng" dirty="0"/>
              <a:t>Creativity study</a:t>
            </a:r>
            <a:r>
              <a:rPr lang="en-US" dirty="0"/>
              <a:t>: units are volunteers</a:t>
            </a:r>
          </a:p>
          <a:p>
            <a:pPr marL="742950" lvl="1" indent="-285750" algn="just">
              <a:buFont typeface="Arial" charset="0"/>
              <a:buChar char="•"/>
            </a:pPr>
            <a:r>
              <a:rPr lang="en-US" u="sng" dirty="0"/>
              <a:t>Bank study</a:t>
            </a:r>
            <a:r>
              <a:rPr lang="en-US" dirty="0"/>
              <a:t>: units are the entire staff</a:t>
            </a:r>
          </a:p>
          <a:p>
            <a:pPr marL="285750" indent="-285750" algn="just">
              <a:buFont typeface="Arial" charset="0"/>
              <a:buChar char="•"/>
            </a:pPr>
            <a:r>
              <a:rPr lang="en-US" dirty="0"/>
              <a:t>No inference about a larger population is possible</a:t>
            </a:r>
          </a:p>
          <a:p>
            <a:pPr marL="285750" indent="-285750" algn="just">
              <a:buFont typeface="Arial" charset="0"/>
              <a:buChar char="•"/>
            </a:pPr>
            <a:r>
              <a:rPr lang="en-US" dirty="0"/>
              <a:t>Does not mean the results are not interesting or compelling!</a:t>
            </a:r>
          </a:p>
        </p:txBody>
      </p:sp>
      <p:pic>
        <p:nvPicPr>
          <p:cNvPr id="9"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43372" t="18165" r="8754" b="13220"/>
          <a:stretch/>
        </p:blipFill>
        <p:spPr>
          <a:xfrm>
            <a:off x="7111532" y="3149246"/>
            <a:ext cx="1803867" cy="2585323"/>
          </a:xfrm>
          <a:prstGeom prst="rect">
            <a:avLst/>
          </a:prstGeom>
        </p:spPr>
      </p:pic>
    </p:spTree>
    <p:extLst>
      <p:ext uri="{BB962C8B-B14F-4D97-AF65-F5344CB8AC3E}">
        <p14:creationId xmlns:p14="http://schemas.microsoft.com/office/powerpoint/2010/main" val="5049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693" y="1749238"/>
            <a:ext cx="4629694" cy="4550473"/>
          </a:xfrm>
        </p:spPr>
      </p:pic>
      <p:sp>
        <p:nvSpPr>
          <p:cNvPr id="3" name="Title 2"/>
          <p:cNvSpPr>
            <a:spLocks noGrp="1"/>
          </p:cNvSpPr>
          <p:nvPr>
            <p:ph type="title"/>
          </p:nvPr>
        </p:nvSpPr>
        <p:spPr/>
        <p:txBody>
          <a:bodyPr/>
          <a:lstStyle/>
          <a:p>
            <a:r>
              <a:rPr lang="en-US" dirty="0"/>
              <a:t>Statistical Inferences Permitted by Study Design</a:t>
            </a:r>
          </a:p>
        </p:txBody>
      </p:sp>
    </p:spTree>
    <p:extLst>
      <p:ext uri="{BB962C8B-B14F-4D97-AF65-F5344CB8AC3E}">
        <p14:creationId xmlns:p14="http://schemas.microsoft.com/office/powerpoint/2010/main" val="139370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Scope: Q1</a:t>
            </a:r>
          </a:p>
        </p:txBody>
      </p:sp>
      <p:sp>
        <p:nvSpPr>
          <p:cNvPr id="3" name="Content Placeholder 2"/>
          <p:cNvSpPr>
            <a:spLocks noGrp="1"/>
          </p:cNvSpPr>
          <p:nvPr>
            <p:ph idx="1"/>
          </p:nvPr>
        </p:nvSpPr>
        <p:spPr>
          <a:xfrm>
            <a:off x="425302" y="2013541"/>
            <a:ext cx="8229600" cy="2073349"/>
          </a:xfrm>
        </p:spPr>
        <p:txBody>
          <a:bodyPr>
            <a:normAutofit fontScale="92500" lnSpcReduction="10000"/>
          </a:bodyPr>
          <a:lstStyle/>
          <a:p>
            <a:pPr marL="0" indent="0">
              <a:buNone/>
            </a:pPr>
            <a:r>
              <a:rPr lang="en-US" dirty="0"/>
              <a:t>A particular study focused on high school freshman and seniors and their GPAs in a required economics class.  The study consisted of enumerating every freshman and senior in the school and randomly selecting them from that sampling frame.  Their scores in the economics class were then recorded, and a hypothesis test for the difference of means was conducted.  The seniors were found to have a significantly greater mean score in the class than the freshman.  What sort of conclusions can be made from this study? In other words, what is the scope of this study? In this class, scope typically constitutes both the causal inferences and populations inferences.</a:t>
            </a:r>
          </a:p>
        </p:txBody>
      </p:sp>
      <p:sp>
        <p:nvSpPr>
          <p:cNvPr id="4" name="Content Placeholder 2"/>
          <p:cNvSpPr txBox="1">
            <a:spLocks/>
          </p:cNvSpPr>
          <p:nvPr/>
        </p:nvSpPr>
        <p:spPr>
          <a:xfrm>
            <a:off x="396062" y="4102838"/>
            <a:ext cx="8229600" cy="1645389"/>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i="1" dirty="0"/>
              <a:t>Since the subjects cannot be randomly assigned to be freshman or seniors, this is an observational study, and thus the difference in mean scores is only associated with the freshman / senior status. We can’t tell if the class (freshman or senior) caused the difference or not. </a:t>
            </a:r>
          </a:p>
          <a:p>
            <a:pPr marL="0" indent="0">
              <a:buNone/>
            </a:pPr>
            <a:r>
              <a:rPr lang="en-US" sz="2100" i="1" dirty="0"/>
              <a:t>The sample was a random sample from the school; therefore, these findings can be generalized to all freshman and seniors in the school. In conclusion, it can be inferred that the mean economics score of the seniors in the school is greater than that of the freshman although the cause of this difference cannot be determined from this study.     </a:t>
            </a:r>
          </a:p>
        </p:txBody>
      </p:sp>
      <p:sp>
        <p:nvSpPr>
          <p:cNvPr id="8" name="TextBox 7"/>
          <p:cNvSpPr txBox="1"/>
          <p:nvPr/>
        </p:nvSpPr>
        <p:spPr>
          <a:xfrm>
            <a:off x="4037610" y="130628"/>
            <a:ext cx="605642" cy="369332"/>
          </a:xfrm>
          <a:prstGeom prst="rect">
            <a:avLst/>
          </a:prstGeom>
          <a:solidFill>
            <a:schemeClr val="bg1"/>
          </a:solidFill>
        </p:spPr>
        <p:txBody>
          <a:bodyPr wrap="square" rtlCol="0">
            <a:spAutoFit/>
          </a:bodyPr>
          <a:lstStyle/>
          <a:p>
            <a:endParaRPr lang="en-US" dirty="0"/>
          </a:p>
        </p:txBody>
      </p:sp>
      <p:grpSp>
        <p:nvGrpSpPr>
          <p:cNvPr id="7" name="Group 6"/>
          <p:cNvGrpSpPr/>
          <p:nvPr/>
        </p:nvGrpSpPr>
        <p:grpSpPr>
          <a:xfrm>
            <a:off x="6857366" y="130628"/>
            <a:ext cx="1509394" cy="1483566"/>
            <a:chOff x="6857366" y="130628"/>
            <a:chExt cx="1509394" cy="1483566"/>
          </a:xfrm>
        </p:grpSpPr>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366" y="130628"/>
              <a:ext cx="1509394" cy="1483566"/>
            </a:xfrm>
            <a:prstGeom prst="rect">
              <a:avLst/>
            </a:prstGeom>
          </p:spPr>
        </p:pic>
        <p:sp>
          <p:nvSpPr>
            <p:cNvPr id="6" name="TextBox 5"/>
            <p:cNvSpPr txBox="1"/>
            <p:nvPr/>
          </p:nvSpPr>
          <p:spPr>
            <a:xfrm>
              <a:off x="7540809" y="423768"/>
              <a:ext cx="285007" cy="366537"/>
            </a:xfrm>
            <a:prstGeom prst="rect">
              <a:avLst/>
            </a:prstGeom>
            <a:noFill/>
          </p:spPr>
          <p:txBody>
            <a:bodyPr wrap="square" rtlCol="0">
              <a:spAutoFit/>
            </a:bodyPr>
            <a:lstStyle/>
            <a:p>
              <a:r>
                <a:rPr lang="en-US" dirty="0">
                  <a:solidFill>
                    <a:srgbClr val="FF0000"/>
                  </a:solidFill>
                </a:rPr>
                <a:t>x</a:t>
              </a:r>
            </a:p>
          </p:txBody>
        </p:sp>
      </p:grpSp>
    </p:spTree>
    <p:extLst>
      <p:ext uri="{BB962C8B-B14F-4D97-AF65-F5344CB8AC3E}">
        <p14:creationId xmlns:p14="http://schemas.microsoft.com/office/powerpoint/2010/main" val="85845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Scope: Q2</a:t>
            </a:r>
          </a:p>
        </p:txBody>
      </p:sp>
      <p:sp>
        <p:nvSpPr>
          <p:cNvPr id="4" name="Content Placeholder 2"/>
          <p:cNvSpPr txBox="1">
            <a:spLocks/>
          </p:cNvSpPr>
          <p:nvPr/>
        </p:nvSpPr>
        <p:spPr>
          <a:xfrm>
            <a:off x="180473" y="4259179"/>
            <a:ext cx="8783052" cy="2045368"/>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i="1" dirty="0"/>
              <a:t>Since the subjects were randomly assigned to the control and treatment groups, this is a randomized experiment; thus, the difference in mean scores can be concluded to be caused by the sleep deprivation.  Since the subjects were volunteers who responded to a radio advertisement, it is easy to see that every member of the population did not have the same chance of being selected, and thus the sample is NOT a random sample. Therefore these findings cannot be generalized to all U.S. nonsmokers between the age of 18 and 35.  In conclusion, it can be inferred that sleep deprivation caused the decrease in cognitive ability (as measured by the timed math test) for these 57 individuals only.  </a:t>
            </a:r>
          </a:p>
        </p:txBody>
      </p:sp>
      <p:sp>
        <p:nvSpPr>
          <p:cNvPr id="6" name="Content Placeholder 2"/>
          <p:cNvSpPr txBox="1">
            <a:spLocks/>
          </p:cNvSpPr>
          <p:nvPr/>
        </p:nvSpPr>
        <p:spPr>
          <a:xfrm>
            <a:off x="0" y="1876972"/>
            <a:ext cx="9143999" cy="213944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Navy is very interested in the effects of sleep deprivation on cognitive ability.  In order to test the effect, the Navy put out a radio advertisement asking for 18 to 35 year old nonsmokers to participate in the study.  The volunteers were then placed in either the control group (no sleep deprivation) or the treatment group (36 hours of sleep deprivation) based on the flip of a fair coin (Heads = Control, Tails = Treatment).  After the data was collected, the sleep deprived group was found to have a significantly lower mean math score than the group not deprived of sleep. What sort of conclusions can be made from this study? In other words, what is the scope of this study (causal inferences and population inferences)?</a:t>
            </a:r>
          </a:p>
          <a:p>
            <a:endParaRPr lang="en-US" dirty="0"/>
          </a:p>
        </p:txBody>
      </p:sp>
      <p:grpSp>
        <p:nvGrpSpPr>
          <p:cNvPr id="3" name="Group 2"/>
          <p:cNvGrpSpPr/>
          <p:nvPr/>
        </p:nvGrpSpPr>
        <p:grpSpPr>
          <a:xfrm>
            <a:off x="6917525" y="82499"/>
            <a:ext cx="1634709" cy="1606736"/>
            <a:chOff x="6917525" y="82499"/>
            <a:chExt cx="1634709" cy="1606736"/>
          </a:xfrm>
        </p:grpSpPr>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525" y="82499"/>
              <a:ext cx="1634709" cy="1606736"/>
            </a:xfrm>
            <a:prstGeom prst="rect">
              <a:avLst/>
            </a:prstGeom>
          </p:spPr>
        </p:pic>
        <p:sp>
          <p:nvSpPr>
            <p:cNvPr id="8" name="TextBox 7"/>
            <p:cNvSpPr txBox="1"/>
            <p:nvPr/>
          </p:nvSpPr>
          <p:spPr>
            <a:xfrm>
              <a:off x="7288149" y="804651"/>
              <a:ext cx="285007" cy="366537"/>
            </a:xfrm>
            <a:prstGeom prst="rect">
              <a:avLst/>
            </a:prstGeom>
            <a:noFill/>
          </p:spPr>
          <p:txBody>
            <a:bodyPr wrap="square" rtlCol="0">
              <a:spAutoFit/>
            </a:bodyPr>
            <a:lstStyle/>
            <a:p>
              <a:r>
                <a:rPr lang="en-US" dirty="0">
                  <a:solidFill>
                    <a:srgbClr val="FF0000"/>
                  </a:solidFill>
                </a:rPr>
                <a:t>x</a:t>
              </a:r>
            </a:p>
          </p:txBody>
        </p:sp>
      </p:grpSp>
    </p:spTree>
    <p:extLst>
      <p:ext uri="{BB962C8B-B14F-4D97-AF65-F5344CB8AC3E}">
        <p14:creationId xmlns:p14="http://schemas.microsoft.com/office/powerpoint/2010/main" val="8608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Drawing Statistical Conclusions</a:t>
            </a:r>
          </a:p>
        </p:txBody>
      </p:sp>
      <p:sp>
        <p:nvSpPr>
          <p:cNvPr id="3" name="Subtitle 2"/>
          <p:cNvSpPr>
            <a:spLocks noGrp="1"/>
          </p:cNvSpPr>
          <p:nvPr>
            <p:ph type="subTitle" idx="1"/>
          </p:nvPr>
        </p:nvSpPr>
        <p:spPr>
          <a:xfrm>
            <a:off x="825039" y="4455621"/>
            <a:ext cx="7543800" cy="1698599"/>
          </a:xfrm>
        </p:spPr>
        <p:txBody>
          <a:bodyPr>
            <a:normAutofit/>
          </a:bodyPr>
          <a:lstStyle/>
          <a:p>
            <a:r>
              <a:rPr lang="en-US" sz="2000" dirty="0"/>
              <a:t>Measuring uncertainty in randomized and observational studies</a:t>
            </a:r>
          </a:p>
        </p:txBody>
      </p:sp>
    </p:spTree>
    <p:extLst>
      <p:ext uri="{BB962C8B-B14F-4D97-AF65-F5344CB8AC3E}">
        <p14:creationId xmlns:p14="http://schemas.microsoft.com/office/powerpoint/2010/main" val="169084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3160184"/>
                <a:ext cx="7543801" cy="3171168"/>
              </a:xfrm>
            </p:spPr>
            <p:txBody>
              <a:bodyPr>
                <a:normAutofit fontScale="85000" lnSpcReduction="20000"/>
              </a:bodyPr>
              <a:lstStyle/>
              <a:p>
                <a:pPr>
                  <a:buFont typeface="Arial" charset="0"/>
                  <a:buChar char="•"/>
                </a:pPr>
                <a:r>
                  <a:rPr lang="en-US" dirty="0"/>
                  <a:t>If the questionnaires had no effect, then we would expect:</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b="0" i="1" smtClean="0">
                            <a:latin typeface="Cambria Math" charset="0"/>
                            <a:ea typeface="Cambria Math" charset="0"/>
                            <a:cs typeface="Cambria Math" charset="0"/>
                          </a:rPr>
                          <m:t> </m:t>
                        </m:r>
                      </m:sub>
                    </m:sSub>
                    <m:r>
                      <a:rPr lang="en-US" i="1" smtClean="0">
                        <a:latin typeface="Cambria Math" charset="0"/>
                        <a:ea typeface="Cambria Math" charset="0"/>
                        <a:cs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b="0" i="1" smtClean="0">
                        <a:latin typeface="Cambria Math" charset="0"/>
                        <a:ea typeface="Cambria Math" charset="0"/>
                        <a:cs typeface="Cambria Math" charset="0"/>
                      </a:rPr>
                      <m:t>=0</m:t>
                    </m:r>
                  </m:oMath>
                </a14:m>
                <a:endParaRPr lang="en-US" dirty="0"/>
              </a:p>
              <a:p>
                <a:pPr>
                  <a:buFont typeface="Arial" charset="0"/>
                  <a:buChar char="•"/>
                </a:pPr>
                <a:r>
                  <a:rPr lang="en-US" dirty="0"/>
                  <a:t>We have discussed that the sample means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charset="0"/>
                              </a:rPr>
                              <m:t>𝑌</m:t>
                            </m:r>
                          </m:e>
                        </m:acc>
                      </m:e>
                      <m:sub>
                        <m:r>
                          <a:rPr lang="en-US" b="0" i="1" smtClean="0">
                            <a:latin typeface="Cambria Math" charset="0"/>
                          </a:rPr>
                          <m:t>𝐼</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charset="0"/>
                              </a:rPr>
                              <m:t>𝑌</m:t>
                            </m:r>
                          </m:e>
                        </m:acc>
                      </m:e>
                      <m:sub>
                        <m:r>
                          <a:rPr lang="en-US" b="0" i="1" smtClean="0">
                            <a:latin typeface="Cambria Math" charset="0"/>
                          </a:rPr>
                          <m:t>𝐸</m:t>
                        </m:r>
                      </m:sub>
                    </m:sSub>
                  </m:oMath>
                </a14:m>
                <a:r>
                  <a:rPr lang="en-US" dirty="0"/>
                  <a:t> are good estimates of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r>
                      <a:rPr lang="en-US" b="0" i="0" smtClean="0">
                        <a:latin typeface="Cambria Math" charset="0"/>
                      </a:rPr>
                      <m:t>, </m:t>
                    </m:r>
                    <m:r>
                      <a:rPr lang="en-US" b="0" i="1" smtClean="0">
                        <a:latin typeface="Cambria Math" charset="0"/>
                      </a:rPr>
                      <m:t> </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endParaRPr lang="en-US" dirty="0"/>
              </a:p>
              <a:p>
                <a:pPr>
                  <a:buFont typeface="Arial" charset="0"/>
                  <a:buChar char="•"/>
                </a:pPr>
                <a14:m>
                  <m:oMath xmlns:m="http://schemas.openxmlformats.org/officeDocument/2006/math">
                    <m:r>
                      <a:rPr lang="en-US" i="1" smtClean="0">
                        <a:latin typeface="Cambria Math" charset="0"/>
                        <a:ea typeface="Cambria Math" charset="0"/>
                        <a:cs typeface="Cambria Math" charset="0"/>
                      </a:rPr>
                      <m:t>→</m:t>
                    </m:r>
                    <m:sSub>
                      <m:sSubPr>
                        <m:ctrlPr>
                          <a:rPr lang="en-US" i="1" smtClean="0">
                            <a:latin typeface="Cambria Math" panose="02040503050406030204" pitchFamily="18" charset="0"/>
                            <a:ea typeface="Cambria Math" charset="0"/>
                            <a:cs typeface="Cambria Math" charset="0"/>
                          </a:rPr>
                        </m:ctrlPr>
                      </m:sSubPr>
                      <m:e>
                        <m:acc>
                          <m:accPr>
                            <m:chr m:val="̅"/>
                            <m:ctrlPr>
                              <a:rPr lang="en-US"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𝐼</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𝐸</m:t>
                        </m:r>
                      </m:sub>
                    </m:sSub>
                  </m:oMath>
                </a14:m>
                <a:r>
                  <a:rPr lang="en-US" dirty="0"/>
                  <a:t> is a reasonable estimate of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endParaRPr lang="en-US" dirty="0"/>
              </a:p>
              <a:p>
                <a:pPr>
                  <a:buFont typeface="Arial" charset="0"/>
                  <a:buChar char="•"/>
                </a:pPr>
                <a:r>
                  <a:rPr lang="en-US" dirty="0"/>
                  <a:t>We can compute this </a:t>
                </a:r>
                <a:r>
                  <a:rPr lang="en-US" b="1" u="sng" cap="small" dirty="0"/>
                  <a:t>observed difference</a:t>
                </a:r>
                <a:r>
                  <a:rPr lang="en-US" dirty="0"/>
                  <a:t> in sample means: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=4.14420</a:t>
                </a:r>
              </a:p>
              <a:p>
                <a:pPr>
                  <a:buFont typeface="Arial" charset="0"/>
                  <a:buChar char="•"/>
                </a:pPr>
                <a:r>
                  <a:rPr lang="en-US" dirty="0"/>
                  <a:t>Is 4.14420 large enough for us to conclude that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a:t>
                </a:r>
                <a14:m>
                  <m:oMath xmlns:m="http://schemas.openxmlformats.org/officeDocument/2006/math">
                    <m:r>
                      <a:rPr lang="en-US" i="1" dirty="0" smtClean="0">
                        <a:latin typeface="Cambria Math" charset="0"/>
                        <a:ea typeface="Cambria Math" charset="0"/>
                        <a:cs typeface="Cambria Math"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r>
                  <a:rPr lang="en-US" dirty="0"/>
                  <a:t>?</a:t>
                </a:r>
              </a:p>
              <a:p>
                <a:pPr marL="0" indent="0">
                  <a:buNone/>
                </a:pPr>
                <a:r>
                  <a:rPr lang="en-US" dirty="0"/>
                  <a:t>	</a:t>
                </a:r>
              </a:p>
              <a:p>
                <a:pPr marL="0" indent="0">
                  <a:buNone/>
                </a:pPr>
                <a:r>
                  <a:rPr lang="en-US" dirty="0"/>
                  <a:t>*The population mean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𝑘</m:t>
                        </m:r>
                      </m:sub>
                    </m:sSub>
                  </m:oMath>
                </a14:m>
                <a:r>
                  <a:rPr lang="en-US" dirty="0"/>
                  <a:t> for this study is the true score of everyone in the study under treatment k, whether they received treatment k or not.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3160184"/>
                <a:ext cx="7543801" cy="3171168"/>
              </a:xfrm>
              <a:blipFill>
                <a:blip r:embed="rId2"/>
                <a:stretch>
                  <a:fillRect l="-1696" t="-26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08203" y="1952700"/>
                <a:ext cx="2469074"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69074"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08203" y="2491071"/>
                <a:ext cx="2438168"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sp>
        <p:nvSpPr>
          <p:cNvPr id="7" name="TextBox 6"/>
          <p:cNvSpPr txBox="1"/>
          <p:nvPr/>
        </p:nvSpPr>
        <p:spPr>
          <a:xfrm>
            <a:off x="6011363" y="3528522"/>
            <a:ext cx="1732462" cy="646331"/>
          </a:xfrm>
          <a:prstGeom prst="rect">
            <a:avLst/>
          </a:prstGeom>
          <a:noFill/>
        </p:spPr>
        <p:txBody>
          <a:bodyPr wrap="none" rtlCol="0">
            <a:spAutoFit/>
          </a:bodyPr>
          <a:lstStyle/>
          <a:p>
            <a:r>
              <a:rPr lang="en-US" b="1" u="sng" cap="small" dirty="0">
                <a:solidFill>
                  <a:srgbClr val="FF0000"/>
                </a:solidFill>
              </a:rPr>
              <a:t>(null hypothesis)</a:t>
            </a:r>
            <a:endParaRPr lang="en-US" dirty="0">
              <a:solidFill>
                <a:srgbClr val="FF0000"/>
              </a:solidFill>
            </a:endParaRPr>
          </a:p>
          <a:p>
            <a:endParaRPr lang="en-US" dirty="0"/>
          </a:p>
        </p:txBody>
      </p:sp>
      <p:sp>
        <p:nvSpPr>
          <p:cNvPr id="8" name="TextBox 7"/>
          <p:cNvSpPr txBox="1"/>
          <p:nvPr/>
        </p:nvSpPr>
        <p:spPr>
          <a:xfrm>
            <a:off x="7548455" y="4512252"/>
            <a:ext cx="1462003" cy="369332"/>
          </a:xfrm>
          <a:prstGeom prst="rect">
            <a:avLst/>
          </a:prstGeom>
          <a:noFill/>
        </p:spPr>
        <p:txBody>
          <a:bodyPr wrap="none" rtlCol="0">
            <a:spAutoFit/>
          </a:bodyPr>
          <a:lstStyle/>
          <a:p>
            <a:r>
              <a:rPr lang="en-US" b="1" u="sng" cap="small" dirty="0">
                <a:solidFill>
                  <a:srgbClr val="FF0000"/>
                </a:solidFill>
              </a:rPr>
              <a:t>(test statistic)</a:t>
            </a:r>
            <a:endParaRPr lang="en-US" dirty="0">
              <a:solidFill>
                <a:srgbClr val="FF0000"/>
              </a:solidFill>
            </a:endParaRPr>
          </a:p>
        </p:txBody>
      </p:sp>
      <p:sp>
        <p:nvSpPr>
          <p:cNvPr id="9" name="TextBox 8"/>
          <p:cNvSpPr txBox="1"/>
          <p:nvPr/>
        </p:nvSpPr>
        <p:spPr>
          <a:xfrm>
            <a:off x="6011363" y="4931328"/>
            <a:ext cx="2196692" cy="646331"/>
          </a:xfrm>
          <a:prstGeom prst="rect">
            <a:avLst/>
          </a:prstGeom>
          <a:noFill/>
        </p:spPr>
        <p:txBody>
          <a:bodyPr wrap="none" rtlCol="0">
            <a:spAutoFit/>
          </a:bodyPr>
          <a:lstStyle/>
          <a:p>
            <a:r>
              <a:rPr lang="en-US" b="1" u="sng" cap="small" dirty="0">
                <a:solidFill>
                  <a:srgbClr val="FF0000"/>
                </a:solidFill>
              </a:rPr>
              <a:t>(alternate hypothesis)</a:t>
            </a:r>
            <a:endParaRPr lang="en-US" dirty="0">
              <a:solidFill>
                <a:srgbClr val="FF0000"/>
              </a:solidFill>
            </a:endParaRPr>
          </a:p>
          <a:p>
            <a:endParaRPr lang="en-US" dirty="0"/>
          </a:p>
        </p:txBody>
      </p:sp>
      <p:sp>
        <p:nvSpPr>
          <p:cNvPr id="10" name="TextBox 9"/>
          <p:cNvSpPr txBox="1"/>
          <p:nvPr/>
        </p:nvSpPr>
        <p:spPr>
          <a:xfrm>
            <a:off x="1701478" y="2322032"/>
            <a:ext cx="254644" cy="369332"/>
          </a:xfrm>
          <a:prstGeom prst="rect">
            <a:avLst/>
          </a:prstGeom>
          <a:noFill/>
        </p:spPr>
        <p:txBody>
          <a:bodyPr wrap="square" rtlCol="0">
            <a:spAutoFit/>
          </a:bodyPr>
          <a:lstStyle/>
          <a:p>
            <a:r>
              <a:rPr lang="en-US" dirty="0"/>
              <a:t>I</a:t>
            </a:r>
          </a:p>
        </p:txBody>
      </p:sp>
      <p:grpSp>
        <p:nvGrpSpPr>
          <p:cNvPr id="13" name="Group 12"/>
          <p:cNvGrpSpPr/>
          <p:nvPr/>
        </p:nvGrpSpPr>
        <p:grpSpPr>
          <a:xfrm>
            <a:off x="2532356" y="1845734"/>
            <a:ext cx="3479007" cy="1314450"/>
            <a:chOff x="2532356" y="1845734"/>
            <a:chExt cx="3479007" cy="1314450"/>
          </a:xfrm>
        </p:grpSpPr>
        <p:pic>
          <p:nvPicPr>
            <p:cNvPr id="4"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1" name="TextBox 10"/>
            <p:cNvSpPr txBox="1"/>
            <p:nvPr/>
          </p:nvSpPr>
          <p:spPr>
            <a:xfrm>
              <a:off x="5011838" y="2629795"/>
              <a:ext cx="104172" cy="261610"/>
            </a:xfrm>
            <a:prstGeom prst="rect">
              <a:avLst/>
            </a:prstGeom>
            <a:solidFill>
              <a:schemeClr val="bg1"/>
            </a:solidFill>
          </p:spPr>
          <p:txBody>
            <a:bodyPr wrap="square" rtlCol="0">
              <a:spAutoFit/>
            </a:bodyPr>
            <a:lstStyle/>
            <a:p>
              <a:r>
                <a:rPr lang="en-US" sz="1100" dirty="0"/>
                <a:t>E</a:t>
              </a:r>
            </a:p>
          </p:txBody>
        </p:sp>
        <p:sp>
          <p:nvSpPr>
            <p:cNvPr id="12" name="TextBox 11"/>
            <p:cNvSpPr txBox="1"/>
            <p:nvPr/>
          </p:nvSpPr>
          <p:spPr>
            <a:xfrm>
              <a:off x="5006052" y="2133790"/>
              <a:ext cx="104172" cy="261610"/>
            </a:xfrm>
            <a:prstGeom prst="rect">
              <a:avLst/>
            </a:prstGeom>
            <a:solidFill>
              <a:schemeClr val="bg1"/>
            </a:solidFill>
          </p:spPr>
          <p:txBody>
            <a:bodyPr wrap="square" rtlCol="0">
              <a:spAutoFit/>
            </a:bodyPr>
            <a:lstStyle/>
            <a:p>
              <a:r>
                <a:rPr lang="en-US" sz="1100" dirty="0"/>
                <a:t>I</a:t>
              </a:r>
            </a:p>
          </p:txBody>
        </p:sp>
      </p:grpSp>
    </p:spTree>
    <p:extLst>
      <p:ext uri="{BB962C8B-B14F-4D97-AF65-F5344CB8AC3E}">
        <p14:creationId xmlns:p14="http://schemas.microsoft.com/office/powerpoint/2010/main" val="145618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28" y="233594"/>
            <a:ext cx="7543800" cy="963460"/>
          </a:xfrm>
        </p:spPr>
        <p:txBody>
          <a:bodyPr/>
          <a:lstStyle/>
          <a:p>
            <a:r>
              <a:rPr lang="en-US" dirty="0"/>
              <a:t>Creativity Study</a:t>
            </a:r>
          </a:p>
        </p:txBody>
      </p:sp>
      <p:sp>
        <p:nvSpPr>
          <p:cNvPr id="3" name="Content Placeholder 2"/>
          <p:cNvSpPr>
            <a:spLocks noGrp="1"/>
          </p:cNvSpPr>
          <p:nvPr>
            <p:ph idx="1"/>
          </p:nvPr>
        </p:nvSpPr>
        <p:spPr>
          <a:xfrm>
            <a:off x="510443" y="1356395"/>
            <a:ext cx="7543801" cy="435039"/>
          </a:xfrm>
        </p:spPr>
        <p:txBody>
          <a:bodyPr>
            <a:normAutofit/>
          </a:bodyPr>
          <a:lstStyle/>
          <a:p>
            <a:r>
              <a:rPr lang="en-US" dirty="0"/>
              <a:t>For the sake of the example, supposed there are only 4 subjects.</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4D9100B5-B790-41B5-9EAE-A983617D6BA6}"/>
              </a:ext>
            </a:extLst>
          </p:cNvPr>
          <p:cNvGraphicFramePr>
            <a:graphicFrameLocks noGrp="1"/>
          </p:cNvGraphicFramePr>
          <p:nvPr>
            <p:extLst>
              <p:ext uri="{D42A27DB-BD31-4B8C-83A1-F6EECF244321}">
                <p14:modId xmlns:p14="http://schemas.microsoft.com/office/powerpoint/2010/main" val="4176709308"/>
              </p:ext>
            </p:extLst>
          </p:nvPr>
        </p:nvGraphicFramePr>
        <p:xfrm>
          <a:off x="348397" y="1869330"/>
          <a:ext cx="2221184" cy="1848305"/>
        </p:xfrm>
        <a:graphic>
          <a:graphicData uri="http://schemas.openxmlformats.org/drawingml/2006/table">
            <a:tbl>
              <a:tblPr firstRow="1" bandRow="1">
                <a:tableStyleId>{2D5ABB26-0587-4C30-8999-92F81FD0307C}</a:tableStyleId>
              </a:tblPr>
              <a:tblGrid>
                <a:gridCol w="1110592">
                  <a:extLst>
                    <a:ext uri="{9D8B030D-6E8A-4147-A177-3AD203B41FA5}">
                      <a16:colId xmlns:a16="http://schemas.microsoft.com/office/drawing/2014/main" val="3777871595"/>
                    </a:ext>
                  </a:extLst>
                </a:gridCol>
                <a:gridCol w="1110592">
                  <a:extLst>
                    <a:ext uri="{9D8B030D-6E8A-4147-A177-3AD203B41FA5}">
                      <a16:colId xmlns:a16="http://schemas.microsoft.com/office/drawing/2014/main" val="1494938051"/>
                    </a:ext>
                  </a:extLst>
                </a:gridCol>
              </a:tblGrid>
              <a:tr h="369661">
                <a:tc>
                  <a:txBody>
                    <a:bodyPr/>
                    <a:lstStyle/>
                    <a:p>
                      <a:r>
                        <a:rPr lang="en-US" sz="1400" i="0" u="none" dirty="0" err="1"/>
                        <a:t>Int</a:t>
                      </a:r>
                      <a:r>
                        <a:rPr lang="en-US" sz="1400" i="0" u="none" dirty="0"/>
                        <a:t> (Grp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400" dirty="0"/>
                        <a:t>Ext (Grp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713414677"/>
                  </a:ext>
                </a:extLst>
              </a:tr>
              <a:tr h="369661">
                <a:tc>
                  <a:txBody>
                    <a:bodyPr/>
                    <a:lstStyle/>
                    <a:p>
                      <a:r>
                        <a:rPr lang="en-US" sz="1400" dirty="0"/>
                        <a:t>12 Bob</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r>
                        <a:rPr lang="en-US" sz="1400" dirty="0"/>
                        <a:t>5 Dan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40000"/>
                        <a:lumOff val="60000"/>
                      </a:schemeClr>
                    </a:solidFill>
                  </a:tcPr>
                </a:tc>
                <a:extLst>
                  <a:ext uri="{0D108BD9-81ED-4DB2-BD59-A6C34878D82A}">
                    <a16:rowId xmlns:a16="http://schemas.microsoft.com/office/drawing/2014/main" val="4113873150"/>
                  </a:ext>
                </a:extLst>
              </a:tr>
              <a:tr h="369661">
                <a:tc>
                  <a:txBody>
                    <a:bodyPr/>
                    <a:lstStyle/>
                    <a:p>
                      <a:r>
                        <a:rPr lang="en-US" sz="1400" dirty="0"/>
                        <a:t>17 Sue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400" dirty="0"/>
                        <a:t>15 Sal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98527164"/>
                  </a:ext>
                </a:extLst>
              </a:tr>
              <a:tr h="369661">
                <a:tc>
                  <a:txBody>
                    <a:bodyPr/>
                    <a:lstStyle/>
                    <a:p>
                      <a:r>
                        <a:rPr lang="en-US" sz="1400" dirty="0"/>
                        <a:t>Avg. 14.5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400" dirty="0"/>
                        <a:t>Avg. 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40836875"/>
                  </a:ext>
                </a:extLst>
              </a:tr>
              <a:tr h="369661">
                <a:tc gridSpan="2">
                  <a:txBody>
                    <a:bodyPr/>
                    <a:lstStyle/>
                    <a:p>
                      <a:r>
                        <a:rPr lang="en-US" sz="1400" dirty="0"/>
                        <a:t>Diff 14.5 – 10 = 4.5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sp>
        <p:nvSpPr>
          <p:cNvPr id="17" name="TextBox 16">
            <a:extLst>
              <a:ext uri="{FF2B5EF4-FFF2-40B4-BE49-F238E27FC236}">
                <a16:creationId xmlns:a16="http://schemas.microsoft.com/office/drawing/2014/main" id="{F08D349F-1EDD-4165-AD16-22AA59D4D96A}"/>
              </a:ext>
            </a:extLst>
          </p:cNvPr>
          <p:cNvSpPr txBox="1"/>
          <p:nvPr/>
        </p:nvSpPr>
        <p:spPr>
          <a:xfrm>
            <a:off x="158928" y="3688189"/>
            <a:ext cx="2908360" cy="369332"/>
          </a:xfrm>
          <a:prstGeom prst="rect">
            <a:avLst/>
          </a:prstGeom>
          <a:noFill/>
        </p:spPr>
        <p:txBody>
          <a:bodyPr wrap="square" rtlCol="0">
            <a:spAutoFit/>
          </a:bodyPr>
          <a:lstStyle/>
          <a:p>
            <a:r>
              <a:rPr lang="en-US" dirty="0"/>
              <a:t>All other possible groupings:</a:t>
            </a:r>
          </a:p>
        </p:txBody>
      </p:sp>
      <p:graphicFrame>
        <p:nvGraphicFramePr>
          <p:cNvPr id="19" name="Table 18">
            <a:extLst>
              <a:ext uri="{FF2B5EF4-FFF2-40B4-BE49-F238E27FC236}">
                <a16:creationId xmlns:a16="http://schemas.microsoft.com/office/drawing/2014/main" id="{FA2EE247-1F5C-4EC1-8664-659DBA073816}"/>
              </a:ext>
            </a:extLst>
          </p:cNvPr>
          <p:cNvGraphicFramePr>
            <a:graphicFrameLocks noGrp="1"/>
          </p:cNvGraphicFramePr>
          <p:nvPr>
            <p:extLst>
              <p:ext uri="{D42A27DB-BD31-4B8C-83A1-F6EECF244321}">
                <p14:modId xmlns:p14="http://schemas.microsoft.com/office/powerpoint/2010/main" val="485271455"/>
              </p:ext>
            </p:extLst>
          </p:nvPr>
        </p:nvGraphicFramePr>
        <p:xfrm>
          <a:off x="2916759" y="3209753"/>
          <a:ext cx="2209844" cy="1575605"/>
        </p:xfrm>
        <a:graphic>
          <a:graphicData uri="http://schemas.openxmlformats.org/drawingml/2006/table">
            <a:tbl>
              <a:tblPr firstRow="1" bandRow="1">
                <a:tableStyleId>{2D5ABB26-0587-4C30-8999-92F81FD0307C}</a:tableStyleId>
              </a:tblPr>
              <a:tblGrid>
                <a:gridCol w="1104922">
                  <a:extLst>
                    <a:ext uri="{9D8B030D-6E8A-4147-A177-3AD203B41FA5}">
                      <a16:colId xmlns:a16="http://schemas.microsoft.com/office/drawing/2014/main" val="3777871595"/>
                    </a:ext>
                  </a:extLst>
                </a:gridCol>
                <a:gridCol w="1104922">
                  <a:extLst>
                    <a:ext uri="{9D8B030D-6E8A-4147-A177-3AD203B41FA5}">
                      <a16:colId xmlns:a16="http://schemas.microsoft.com/office/drawing/2014/main" val="1494938051"/>
                    </a:ext>
                  </a:extLst>
                </a:gridCol>
              </a:tblGrid>
              <a:tr h="315121">
                <a:tc>
                  <a:txBody>
                    <a:bodyPr/>
                    <a:lstStyle/>
                    <a:p>
                      <a:r>
                        <a:rPr lang="en-US" sz="1400" i="0" u="none" dirty="0"/>
                        <a:t>(Grp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414677"/>
                  </a:ext>
                </a:extLst>
              </a:tr>
              <a:tr h="315121">
                <a:tc>
                  <a:txBody>
                    <a:bodyPr/>
                    <a:lstStyle/>
                    <a:p>
                      <a:r>
                        <a:rPr lang="en-US" sz="1400" dirty="0"/>
                        <a:t>12 Bob</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5 Dan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3873150"/>
                  </a:ext>
                </a:extLst>
              </a:tr>
              <a:tr h="315121">
                <a:tc>
                  <a:txBody>
                    <a:bodyPr/>
                    <a:lstStyle/>
                    <a:p>
                      <a:r>
                        <a:rPr lang="en-US" sz="1400" dirty="0"/>
                        <a:t>15 Sal</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17 Sue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27164"/>
                  </a:ext>
                </a:extLst>
              </a:tr>
              <a:tr h="315121">
                <a:tc>
                  <a:txBody>
                    <a:bodyPr/>
                    <a:lstStyle/>
                    <a:p>
                      <a:r>
                        <a:rPr lang="en-US" sz="1400" dirty="0"/>
                        <a:t>Avg. 13.5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Avg. 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836875"/>
                  </a:ext>
                </a:extLst>
              </a:tr>
              <a:tr h="315121">
                <a:tc gridSpan="2">
                  <a:txBody>
                    <a:bodyPr/>
                    <a:lstStyle/>
                    <a:p>
                      <a:r>
                        <a:rPr lang="en-US" sz="1400" dirty="0"/>
                        <a:t>Diff 13.5 – 11 = 2.5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graphicFrame>
        <p:nvGraphicFramePr>
          <p:cNvPr id="23" name="Table 22">
            <a:extLst>
              <a:ext uri="{FF2B5EF4-FFF2-40B4-BE49-F238E27FC236}">
                <a16:creationId xmlns:a16="http://schemas.microsoft.com/office/drawing/2014/main" id="{B18C3FAD-7F2C-481C-A204-4439503FEEA1}"/>
              </a:ext>
            </a:extLst>
          </p:cNvPr>
          <p:cNvGraphicFramePr>
            <a:graphicFrameLocks noGrp="1"/>
          </p:cNvGraphicFramePr>
          <p:nvPr>
            <p:extLst>
              <p:ext uri="{D42A27DB-BD31-4B8C-83A1-F6EECF244321}">
                <p14:modId xmlns:p14="http://schemas.microsoft.com/office/powerpoint/2010/main" val="2600742005"/>
              </p:ext>
            </p:extLst>
          </p:nvPr>
        </p:nvGraphicFramePr>
        <p:xfrm>
          <a:off x="2916759" y="4774199"/>
          <a:ext cx="2209844" cy="1575605"/>
        </p:xfrm>
        <a:graphic>
          <a:graphicData uri="http://schemas.openxmlformats.org/drawingml/2006/table">
            <a:tbl>
              <a:tblPr firstRow="1" bandRow="1">
                <a:tableStyleId>{2D5ABB26-0587-4C30-8999-92F81FD0307C}</a:tableStyleId>
              </a:tblPr>
              <a:tblGrid>
                <a:gridCol w="1104922">
                  <a:extLst>
                    <a:ext uri="{9D8B030D-6E8A-4147-A177-3AD203B41FA5}">
                      <a16:colId xmlns:a16="http://schemas.microsoft.com/office/drawing/2014/main" val="3777871595"/>
                    </a:ext>
                  </a:extLst>
                </a:gridCol>
                <a:gridCol w="1104922">
                  <a:extLst>
                    <a:ext uri="{9D8B030D-6E8A-4147-A177-3AD203B41FA5}">
                      <a16:colId xmlns:a16="http://schemas.microsoft.com/office/drawing/2014/main" val="1494938051"/>
                    </a:ext>
                  </a:extLst>
                </a:gridCol>
              </a:tblGrid>
              <a:tr h="315121">
                <a:tc>
                  <a:txBody>
                    <a:bodyPr/>
                    <a:lstStyle/>
                    <a:p>
                      <a:r>
                        <a:rPr lang="en-US" sz="1400" i="0" u="none" dirty="0"/>
                        <a:t>(Grp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414677"/>
                  </a:ext>
                </a:extLst>
              </a:tr>
              <a:tr h="315121">
                <a:tc>
                  <a:txBody>
                    <a:bodyPr/>
                    <a:lstStyle/>
                    <a:p>
                      <a:r>
                        <a:rPr lang="en-US" sz="1400" dirty="0"/>
                        <a:t>5 Dan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12 Bob</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3873150"/>
                  </a:ext>
                </a:extLst>
              </a:tr>
              <a:tr h="315121">
                <a:tc>
                  <a:txBody>
                    <a:bodyPr/>
                    <a:lstStyle/>
                    <a:p>
                      <a:r>
                        <a:rPr lang="en-US" sz="1400" dirty="0"/>
                        <a:t>17 Sue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15 Sal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27164"/>
                  </a:ext>
                </a:extLst>
              </a:tr>
              <a:tr h="315121">
                <a:tc>
                  <a:txBody>
                    <a:bodyPr/>
                    <a:lstStyle/>
                    <a:p>
                      <a:r>
                        <a:rPr lang="en-US" sz="1400" dirty="0"/>
                        <a:t>Avg. 11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Avg. 13.5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836875"/>
                  </a:ext>
                </a:extLst>
              </a:tr>
              <a:tr h="315121">
                <a:tc gridSpan="2">
                  <a:txBody>
                    <a:bodyPr/>
                    <a:lstStyle/>
                    <a:p>
                      <a:r>
                        <a:rPr lang="en-US" sz="1400" dirty="0"/>
                        <a:t>Diff 11 – 13.5 = -2.5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graphicFrame>
        <p:nvGraphicFramePr>
          <p:cNvPr id="24" name="Table 23">
            <a:extLst>
              <a:ext uri="{FF2B5EF4-FFF2-40B4-BE49-F238E27FC236}">
                <a16:creationId xmlns:a16="http://schemas.microsoft.com/office/drawing/2014/main" id="{F9A9D4FB-57D1-4072-B8B4-91E2FFEE8587}"/>
              </a:ext>
            </a:extLst>
          </p:cNvPr>
          <p:cNvGraphicFramePr>
            <a:graphicFrameLocks noGrp="1"/>
          </p:cNvGraphicFramePr>
          <p:nvPr>
            <p:extLst>
              <p:ext uri="{D42A27DB-BD31-4B8C-83A1-F6EECF244321}">
                <p14:modId xmlns:p14="http://schemas.microsoft.com/office/powerpoint/2010/main" val="2172660938"/>
              </p:ext>
            </p:extLst>
          </p:nvPr>
        </p:nvGraphicFramePr>
        <p:xfrm>
          <a:off x="5712221" y="4785357"/>
          <a:ext cx="2209844" cy="1575605"/>
        </p:xfrm>
        <a:graphic>
          <a:graphicData uri="http://schemas.openxmlformats.org/drawingml/2006/table">
            <a:tbl>
              <a:tblPr firstRow="1" bandRow="1">
                <a:tableStyleId>{2D5ABB26-0587-4C30-8999-92F81FD0307C}</a:tableStyleId>
              </a:tblPr>
              <a:tblGrid>
                <a:gridCol w="1104922">
                  <a:extLst>
                    <a:ext uri="{9D8B030D-6E8A-4147-A177-3AD203B41FA5}">
                      <a16:colId xmlns:a16="http://schemas.microsoft.com/office/drawing/2014/main" val="3777871595"/>
                    </a:ext>
                  </a:extLst>
                </a:gridCol>
                <a:gridCol w="1104922">
                  <a:extLst>
                    <a:ext uri="{9D8B030D-6E8A-4147-A177-3AD203B41FA5}">
                      <a16:colId xmlns:a16="http://schemas.microsoft.com/office/drawing/2014/main" val="1494938051"/>
                    </a:ext>
                  </a:extLst>
                </a:gridCol>
              </a:tblGrid>
              <a:tr h="315121">
                <a:tc>
                  <a:txBody>
                    <a:bodyPr/>
                    <a:lstStyle/>
                    <a:p>
                      <a:r>
                        <a:rPr lang="en-US" sz="1400" i="0" u="none" dirty="0"/>
                        <a:t>(Grp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414677"/>
                  </a:ext>
                </a:extLst>
              </a:tr>
              <a:tr h="315121">
                <a:tc>
                  <a:txBody>
                    <a:bodyPr/>
                    <a:lstStyle/>
                    <a:p>
                      <a:r>
                        <a:rPr lang="en-US" sz="1400" dirty="0"/>
                        <a:t>5 Dan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12 Bob</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3873150"/>
                  </a:ext>
                </a:extLst>
              </a:tr>
              <a:tr h="315121">
                <a:tc>
                  <a:txBody>
                    <a:bodyPr/>
                    <a:lstStyle/>
                    <a:p>
                      <a:r>
                        <a:rPr lang="en-US" sz="1400" dirty="0"/>
                        <a:t>15 Sal</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17 Sue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27164"/>
                  </a:ext>
                </a:extLst>
              </a:tr>
              <a:tr h="315121">
                <a:tc>
                  <a:txBody>
                    <a:bodyPr/>
                    <a:lstStyle/>
                    <a:p>
                      <a:r>
                        <a:rPr lang="en-US" sz="1400" dirty="0"/>
                        <a:t>Avg. 10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Avg. 14.5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836875"/>
                  </a:ext>
                </a:extLst>
              </a:tr>
              <a:tr h="315121">
                <a:tc gridSpan="2">
                  <a:txBody>
                    <a:bodyPr/>
                    <a:lstStyle/>
                    <a:p>
                      <a:r>
                        <a:rPr lang="en-US" sz="1400" dirty="0"/>
                        <a:t>Diff 10 – 14.5 = -4.5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graphicFrame>
        <p:nvGraphicFramePr>
          <p:cNvPr id="25" name="Table 24">
            <a:extLst>
              <a:ext uri="{FF2B5EF4-FFF2-40B4-BE49-F238E27FC236}">
                <a16:creationId xmlns:a16="http://schemas.microsoft.com/office/drawing/2014/main" id="{6505C6EC-BDCF-4C59-8E2D-DD738490FAED}"/>
              </a:ext>
            </a:extLst>
          </p:cNvPr>
          <p:cNvGraphicFramePr>
            <a:graphicFrameLocks noGrp="1"/>
          </p:cNvGraphicFramePr>
          <p:nvPr>
            <p:extLst>
              <p:ext uri="{D42A27DB-BD31-4B8C-83A1-F6EECF244321}">
                <p14:modId xmlns:p14="http://schemas.microsoft.com/office/powerpoint/2010/main" val="3112122782"/>
              </p:ext>
            </p:extLst>
          </p:nvPr>
        </p:nvGraphicFramePr>
        <p:xfrm>
          <a:off x="383113" y="4035202"/>
          <a:ext cx="2209844" cy="1575605"/>
        </p:xfrm>
        <a:graphic>
          <a:graphicData uri="http://schemas.openxmlformats.org/drawingml/2006/table">
            <a:tbl>
              <a:tblPr firstRow="1" bandRow="1">
                <a:tableStyleId>{2D5ABB26-0587-4C30-8999-92F81FD0307C}</a:tableStyleId>
              </a:tblPr>
              <a:tblGrid>
                <a:gridCol w="1104922">
                  <a:extLst>
                    <a:ext uri="{9D8B030D-6E8A-4147-A177-3AD203B41FA5}">
                      <a16:colId xmlns:a16="http://schemas.microsoft.com/office/drawing/2014/main" val="3777871595"/>
                    </a:ext>
                  </a:extLst>
                </a:gridCol>
                <a:gridCol w="1104922">
                  <a:extLst>
                    <a:ext uri="{9D8B030D-6E8A-4147-A177-3AD203B41FA5}">
                      <a16:colId xmlns:a16="http://schemas.microsoft.com/office/drawing/2014/main" val="1494938051"/>
                    </a:ext>
                  </a:extLst>
                </a:gridCol>
              </a:tblGrid>
              <a:tr h="315121">
                <a:tc>
                  <a:txBody>
                    <a:bodyPr/>
                    <a:lstStyle/>
                    <a:p>
                      <a:r>
                        <a:rPr lang="en-US" sz="1400" i="0" u="none" dirty="0"/>
                        <a:t>(Grp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414677"/>
                  </a:ext>
                </a:extLst>
              </a:tr>
              <a:tr h="315121">
                <a:tc>
                  <a:txBody>
                    <a:bodyPr/>
                    <a:lstStyle/>
                    <a:p>
                      <a:r>
                        <a:rPr lang="en-US" sz="1400" dirty="0"/>
                        <a:t>12 Bob</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17 Sue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3873150"/>
                  </a:ext>
                </a:extLst>
              </a:tr>
              <a:tr h="315121">
                <a:tc>
                  <a:txBody>
                    <a:bodyPr/>
                    <a:lstStyle/>
                    <a:p>
                      <a:r>
                        <a:rPr lang="en-US" sz="1400" dirty="0"/>
                        <a:t>5 Dan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15 Sal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27164"/>
                  </a:ext>
                </a:extLst>
              </a:tr>
              <a:tr h="315121">
                <a:tc>
                  <a:txBody>
                    <a:bodyPr/>
                    <a:lstStyle/>
                    <a:p>
                      <a:r>
                        <a:rPr lang="en-US" sz="1400" dirty="0"/>
                        <a:t>Avg. 8.5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Avg. 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836875"/>
                  </a:ext>
                </a:extLst>
              </a:tr>
              <a:tr h="315121">
                <a:tc gridSpan="2">
                  <a:txBody>
                    <a:bodyPr/>
                    <a:lstStyle/>
                    <a:p>
                      <a:r>
                        <a:rPr lang="en-US" sz="1400" dirty="0"/>
                        <a:t>Diff 8.5 – 16 = -7.5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graphicFrame>
        <p:nvGraphicFramePr>
          <p:cNvPr id="26" name="Table 25">
            <a:extLst>
              <a:ext uri="{FF2B5EF4-FFF2-40B4-BE49-F238E27FC236}">
                <a16:creationId xmlns:a16="http://schemas.microsoft.com/office/drawing/2014/main" id="{98D11393-C7A7-4696-A9A4-158EA5556F1B}"/>
              </a:ext>
            </a:extLst>
          </p:cNvPr>
          <p:cNvGraphicFramePr>
            <a:graphicFrameLocks noGrp="1"/>
          </p:cNvGraphicFramePr>
          <p:nvPr>
            <p:extLst>
              <p:ext uri="{D42A27DB-BD31-4B8C-83A1-F6EECF244321}">
                <p14:modId xmlns:p14="http://schemas.microsoft.com/office/powerpoint/2010/main" val="1676905068"/>
              </p:ext>
            </p:extLst>
          </p:nvPr>
        </p:nvGraphicFramePr>
        <p:xfrm>
          <a:off x="5712221" y="3209752"/>
          <a:ext cx="2209844" cy="1575605"/>
        </p:xfrm>
        <a:graphic>
          <a:graphicData uri="http://schemas.openxmlformats.org/drawingml/2006/table">
            <a:tbl>
              <a:tblPr firstRow="1" bandRow="1">
                <a:tableStyleId>{2D5ABB26-0587-4C30-8999-92F81FD0307C}</a:tableStyleId>
              </a:tblPr>
              <a:tblGrid>
                <a:gridCol w="1104922">
                  <a:extLst>
                    <a:ext uri="{9D8B030D-6E8A-4147-A177-3AD203B41FA5}">
                      <a16:colId xmlns:a16="http://schemas.microsoft.com/office/drawing/2014/main" val="3777871595"/>
                    </a:ext>
                  </a:extLst>
                </a:gridCol>
                <a:gridCol w="1104922">
                  <a:extLst>
                    <a:ext uri="{9D8B030D-6E8A-4147-A177-3AD203B41FA5}">
                      <a16:colId xmlns:a16="http://schemas.microsoft.com/office/drawing/2014/main" val="1494938051"/>
                    </a:ext>
                  </a:extLst>
                </a:gridCol>
              </a:tblGrid>
              <a:tr h="315121">
                <a:tc>
                  <a:txBody>
                    <a:bodyPr/>
                    <a:lstStyle/>
                    <a:p>
                      <a:r>
                        <a:rPr lang="en-US" sz="1400" i="0" u="none" dirty="0"/>
                        <a:t>(Grp 1)</a:t>
                      </a: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(Grp 2)</a:t>
                      </a: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414677"/>
                  </a:ext>
                </a:extLst>
              </a:tr>
              <a:tr h="315121">
                <a:tc>
                  <a:txBody>
                    <a:bodyPr/>
                    <a:lstStyle/>
                    <a:p>
                      <a:r>
                        <a:rPr lang="en-US" sz="1400" dirty="0"/>
                        <a:t>15 Sal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5 Dan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3873150"/>
                  </a:ext>
                </a:extLst>
              </a:tr>
              <a:tr h="315121">
                <a:tc>
                  <a:txBody>
                    <a:bodyPr/>
                    <a:lstStyle/>
                    <a:p>
                      <a:r>
                        <a:rPr lang="en-US" sz="1400" dirty="0"/>
                        <a:t>17 Sue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12 Bob</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27164"/>
                  </a:ext>
                </a:extLst>
              </a:tr>
              <a:tr h="315121">
                <a:tc>
                  <a:txBody>
                    <a:bodyPr/>
                    <a:lstStyle/>
                    <a:p>
                      <a:r>
                        <a:rPr lang="en-US" sz="1400" dirty="0"/>
                        <a:t>Avg. 16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Avg. 8.5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836875"/>
                  </a:ext>
                </a:extLst>
              </a:tr>
              <a:tr h="315121">
                <a:tc gridSpan="2">
                  <a:txBody>
                    <a:bodyPr/>
                    <a:lstStyle/>
                    <a:p>
                      <a:r>
                        <a:rPr lang="en-US" sz="1400" dirty="0"/>
                        <a:t>Diff 16 – 8.5 = 7.5</a:t>
                      </a: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48990"/>
                  </a:ext>
                </a:extLst>
              </a:tr>
            </a:tbl>
          </a:graphicData>
        </a:graphic>
      </p:graphicFrame>
      <p:sp>
        <p:nvSpPr>
          <p:cNvPr id="27" name="Oval 26">
            <a:extLst>
              <a:ext uri="{FF2B5EF4-FFF2-40B4-BE49-F238E27FC236}">
                <a16:creationId xmlns:a16="http://schemas.microsoft.com/office/drawing/2014/main" id="{F1E8AD40-1B18-4808-ACB7-168942552FD5}"/>
              </a:ext>
            </a:extLst>
          </p:cNvPr>
          <p:cNvSpPr/>
          <p:nvPr/>
        </p:nvSpPr>
        <p:spPr>
          <a:xfrm>
            <a:off x="1370077" y="5275899"/>
            <a:ext cx="620769" cy="451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E5F9D3-5246-4F88-B8AC-7F062402263A}"/>
              </a:ext>
            </a:extLst>
          </p:cNvPr>
          <p:cNvSpPr/>
          <p:nvPr/>
        </p:nvSpPr>
        <p:spPr>
          <a:xfrm>
            <a:off x="6707935" y="4466675"/>
            <a:ext cx="620769" cy="451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170EBC-C9CD-4867-97FD-9568837FC2C8}"/>
              </a:ext>
            </a:extLst>
          </p:cNvPr>
          <p:cNvSpPr/>
          <p:nvPr/>
        </p:nvSpPr>
        <p:spPr>
          <a:xfrm>
            <a:off x="1426194" y="3332857"/>
            <a:ext cx="620769" cy="451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EF199E-53B1-483E-BCBE-446D76310A8D}"/>
              </a:ext>
            </a:extLst>
          </p:cNvPr>
          <p:cNvSpPr/>
          <p:nvPr/>
        </p:nvSpPr>
        <p:spPr>
          <a:xfrm>
            <a:off x="6769088" y="5977969"/>
            <a:ext cx="620769" cy="451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09EC388-E220-4C35-AAB5-46E0ACBA59A0}"/>
              </a:ext>
            </a:extLst>
          </p:cNvPr>
          <p:cNvSpPr txBox="1"/>
          <p:nvPr/>
        </p:nvSpPr>
        <p:spPr>
          <a:xfrm>
            <a:off x="3987208" y="116950"/>
            <a:ext cx="5082363" cy="1200329"/>
          </a:xfrm>
          <a:prstGeom prst="rect">
            <a:avLst/>
          </a:prstGeom>
          <a:noFill/>
        </p:spPr>
        <p:txBody>
          <a:bodyPr wrap="square" rtlCol="0">
            <a:spAutoFit/>
          </a:bodyPr>
          <a:lstStyle/>
          <a:p>
            <a:r>
              <a:rPr lang="en-US" sz="1200" dirty="0">
                <a:solidFill>
                  <a:srgbClr val="FF0000"/>
                </a:solidFill>
              </a:rPr>
              <a:t>4 out of 6 groupings </a:t>
            </a:r>
            <a:r>
              <a:rPr lang="en-US" sz="1200" dirty="0"/>
              <a:t>have test statistics as extreme or more extreme than the original grouping. </a:t>
            </a:r>
          </a:p>
          <a:p>
            <a:r>
              <a:rPr lang="en-US" sz="1200" dirty="0"/>
              <a:t>As extreme or more extreme means the absolute value of the test statistic is at least 4.5.</a:t>
            </a:r>
            <a:r>
              <a:rPr lang="en-US" sz="1200" dirty="0">
                <a:solidFill>
                  <a:srgbClr val="FF0000"/>
                </a:solidFill>
              </a:rPr>
              <a:t> </a:t>
            </a:r>
          </a:p>
          <a:p>
            <a:r>
              <a:rPr lang="en-US" sz="1200" dirty="0"/>
              <a:t>So the </a:t>
            </a:r>
            <a:r>
              <a:rPr lang="en-US" sz="1200" dirty="0">
                <a:solidFill>
                  <a:srgbClr val="FF0000"/>
                </a:solidFill>
              </a:rPr>
              <a:t>p-value is 4/6 = 0.667. </a:t>
            </a:r>
            <a:r>
              <a:rPr lang="en-US" sz="1200" dirty="0"/>
              <a:t>This answers the question of how unusual our test statistic would be if the treatments had the same effect.</a:t>
            </a:r>
          </a:p>
        </p:txBody>
      </p:sp>
      <p:sp>
        <p:nvSpPr>
          <p:cNvPr id="5" name="TextBox 4">
            <a:extLst>
              <a:ext uri="{FF2B5EF4-FFF2-40B4-BE49-F238E27FC236}">
                <a16:creationId xmlns:a16="http://schemas.microsoft.com/office/drawing/2014/main" id="{99360249-79F3-42BB-BA53-CE68E4B4D460}"/>
              </a:ext>
            </a:extLst>
          </p:cNvPr>
          <p:cNvSpPr txBox="1"/>
          <p:nvPr/>
        </p:nvSpPr>
        <p:spPr>
          <a:xfrm>
            <a:off x="2732567" y="1869330"/>
            <a:ext cx="6251945" cy="1384995"/>
          </a:xfrm>
          <a:prstGeom prst="rect">
            <a:avLst/>
          </a:prstGeom>
          <a:noFill/>
        </p:spPr>
        <p:txBody>
          <a:bodyPr wrap="square" rtlCol="0">
            <a:spAutoFit/>
          </a:bodyPr>
          <a:lstStyle/>
          <a:p>
            <a:r>
              <a:rPr lang="en-US" sz="1400" dirty="0"/>
              <a:t>To quantify “large,” we can randomly reallocate units to two groups and </a:t>
            </a:r>
            <a:r>
              <a:rPr lang="en-US" sz="1400" dirty="0" err="1"/>
              <a:t>recompute</a:t>
            </a:r>
            <a:r>
              <a:rPr lang="en-US" sz="1400" dirty="0"/>
              <a:t> the difference in sample means many times.</a:t>
            </a:r>
          </a:p>
          <a:p>
            <a:r>
              <a:rPr lang="en-US" sz="1400" dirty="0"/>
              <a:t>*Everyone has the </a:t>
            </a:r>
            <a:r>
              <a:rPr lang="en-US" sz="1400" b="1" dirty="0"/>
              <a:t>same score</a:t>
            </a:r>
            <a:r>
              <a:rPr lang="en-US" sz="1400" dirty="0"/>
              <a:t> with each grouping. The group each person is artificially put in changes with each regrouping. If the treatments had the same effect, then each participant would have the same score regardless of grouping. </a:t>
            </a:r>
          </a:p>
          <a:p>
            <a:endParaRPr lang="en-US" sz="1400" dirty="0"/>
          </a:p>
        </p:txBody>
      </p:sp>
    </p:spTree>
    <p:extLst>
      <p:ext uri="{BB962C8B-B14F-4D97-AF65-F5344CB8AC3E}">
        <p14:creationId xmlns:p14="http://schemas.microsoft.com/office/powerpoint/2010/main" val="352916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animBg="1"/>
      <p:bldP spid="28" grpId="0" animBg="1"/>
      <p:bldP spid="29" grpId="0" animBg="1"/>
      <p:bldP spid="30" grpId="0" animBg="1"/>
      <p:bldP spid="31"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6"/>
            <a:ext cx="7923411" cy="1450757"/>
          </a:xfrm>
        </p:spPr>
        <p:txBody>
          <a:bodyPr/>
          <a:lstStyle/>
          <a:p>
            <a:r>
              <a:rPr lang="en-US" dirty="0"/>
              <a:t>Creativity Study: all 47 subjects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3160184"/>
                <a:ext cx="7543801" cy="3171168"/>
              </a:xfrm>
            </p:spPr>
            <p:txBody>
              <a:bodyPr>
                <a:normAutofit fontScale="85000" lnSpcReduction="10000"/>
              </a:bodyPr>
              <a:lstStyle/>
              <a:p>
                <a:pPr>
                  <a:buFont typeface="Arial" charset="0"/>
                  <a:buChar char="•"/>
                </a:pPr>
                <a:r>
                  <a:rPr lang="en-US" dirty="0"/>
                  <a:t>To quantify “large,” we can randomly reallocate units to two groups and </a:t>
                </a:r>
                <a:r>
                  <a:rPr lang="en-US" dirty="0" err="1"/>
                  <a:t>recompute</a:t>
                </a:r>
                <a:r>
                  <a:rPr lang="en-US" dirty="0"/>
                  <a:t> the difference in sample means many times </a:t>
                </a:r>
              </a:p>
              <a:p>
                <a:pPr>
                  <a:buFont typeface="Arial" charset="0"/>
                  <a:buChar char="•"/>
                </a:pPr>
                <a:r>
                  <a:rPr lang="en-US" dirty="0"/>
                  <a:t>We say that a recomputed difference is </a:t>
                </a:r>
                <a:r>
                  <a:rPr lang="en-US" b="1" u="sng" cap="small" dirty="0"/>
                  <a:t>more extreme (or as extreme)</a:t>
                </a:r>
                <a:r>
                  <a:rPr lang="en-US" dirty="0"/>
                  <a:t> provided</a:t>
                </a:r>
              </a:p>
              <a:p>
                <a:pPr marL="0" indent="0" algn="ctr">
                  <a:buNone/>
                </a:pPr>
                <a:r>
                  <a:rPr lang="en-US" dirty="0"/>
                  <a:t>abs(recomputed difference)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abs(</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𝐸</m:t>
                        </m:r>
                      </m:sub>
                    </m:sSub>
                  </m:oMath>
                </a14:m>
                <a:r>
                  <a:rPr lang="en-US" dirty="0"/>
                  <a:t>)</a:t>
                </a:r>
              </a:p>
              <a:p>
                <a:pPr>
                  <a:buFont typeface="Arial" charset="0"/>
                  <a:buChar char="•"/>
                </a:pPr>
                <a:r>
                  <a:rPr lang="en-US" dirty="0"/>
                  <a:t>Suppose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𝑚𝑜𝑟𝑒</m:t>
                        </m:r>
                        <m:r>
                          <a:rPr lang="en-US" b="0" i="1" smtClean="0">
                            <a:latin typeface="Cambria Math" charset="0"/>
                          </a:rPr>
                          <m:t> </m:t>
                        </m:r>
                        <m:r>
                          <a:rPr lang="en-US" b="0" i="1" smtClean="0">
                            <a:latin typeface="Cambria Math" charset="0"/>
                          </a:rPr>
                          <m:t>𝑒𝑥𝑡𝑟𝑒𝑚𝑒</m:t>
                        </m:r>
                        <m:r>
                          <a:rPr lang="en-US" b="0" i="1" smtClean="0">
                            <a:latin typeface="Cambria Math" charset="0"/>
                          </a:rPr>
                          <m:t> </m:t>
                        </m:r>
                        <m:r>
                          <a:rPr lang="en-US" b="0" i="1" smtClean="0">
                            <a:latin typeface="Cambria Math" charset="0"/>
                          </a:rPr>
                          <m:t>𝑟𝑒𝑐𝑜𝑚𝑝𝑢𝑡𝑒𝑑</m:t>
                        </m:r>
                        <m:r>
                          <a:rPr lang="en-US" b="0" i="1" smtClean="0">
                            <a:latin typeface="Cambria Math" charset="0"/>
                          </a:rPr>
                          <m:t> </m:t>
                        </m:r>
                        <m:r>
                          <a:rPr lang="en-US" b="0" i="1" smtClean="0">
                            <a:latin typeface="Cambria Math" charset="0"/>
                          </a:rPr>
                          <m:t>𝑑𝑖𝑓𝑓𝑒𝑟𝑒𝑛𝑐𝑒𝑠</m:t>
                        </m:r>
                      </m:num>
                      <m:den>
                        <m:r>
                          <a:rPr lang="en-US" b="0" i="1" smtClean="0">
                            <a:latin typeface="Cambria Math" charset="0"/>
                          </a:rPr>
                          <m:t>𝑡𝑜𝑡𝑎𝑙</m:t>
                        </m:r>
                        <m:r>
                          <a:rPr lang="en-US" b="0" i="1" smtClean="0">
                            <a:latin typeface="Cambria Math" charset="0"/>
                          </a:rPr>
                          <m:t> </m:t>
                        </m:r>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𝑟𝑎𝑛𝑑𝑜𝑚</m:t>
                        </m:r>
                        <m:r>
                          <a:rPr lang="en-US" b="0" i="1" smtClean="0">
                            <a:latin typeface="Cambria Math" charset="0"/>
                          </a:rPr>
                          <m:t> </m:t>
                        </m:r>
                        <m:r>
                          <a:rPr lang="en-US" b="0" i="1" smtClean="0">
                            <a:latin typeface="Cambria Math" panose="02040503050406030204" pitchFamily="18" charset="0"/>
                          </a:rPr>
                          <m:t>𝑟𝑒</m:t>
                        </m:r>
                        <m:r>
                          <a:rPr lang="en-US" b="0" i="1" smtClean="0">
                            <a:latin typeface="Cambria Math" charset="0"/>
                          </a:rPr>
                          <m:t>𝑎𝑙𝑙𝑜𝑐𝑎𝑡𝑖𝑜𝑛𝑠</m:t>
                        </m:r>
                      </m:den>
                    </m:f>
                    <m:r>
                      <a:rPr lang="en-US" b="0" i="1" smtClean="0">
                        <a:latin typeface="Cambria Math" charset="0"/>
                      </a:rPr>
                      <m:t>=</m:t>
                    </m:r>
                    <m:r>
                      <a:rPr lang="en-US" b="0" i="1" smtClean="0">
                        <a:latin typeface="Cambria Math" charset="0"/>
                      </a:rPr>
                      <m:t>𝑝</m:t>
                    </m:r>
                    <m:r>
                      <a:rPr lang="en-US" b="0" i="1" smtClean="0">
                        <a:latin typeface="Cambria Math" panose="02040503050406030204" pitchFamily="18" charset="0"/>
                      </a:rPr>
                      <m:t>−</m:t>
                    </m:r>
                    <m:r>
                      <a:rPr lang="en-US" b="0" i="1" smtClean="0">
                        <a:latin typeface="Cambria Math" charset="0"/>
                      </a:rPr>
                      <m:t>𝑣𝑎𝑙</m:t>
                    </m:r>
                    <m:r>
                      <a:rPr lang="en-US" b="0" i="1" smtClean="0">
                        <a:latin typeface="Cambria Math" panose="02040503050406030204" pitchFamily="18" charset="0"/>
                      </a:rPr>
                      <m:t>𝑢𝑒</m:t>
                    </m:r>
                  </m:oMath>
                </a14:m>
                <a:endParaRPr lang="en-US" dirty="0"/>
              </a:p>
              <a:p>
                <a:pPr>
                  <a:buFont typeface="Arial" charset="0"/>
                  <a:buChar char="•"/>
                </a:pPr>
                <a:r>
                  <a:rPr lang="en-US" dirty="0"/>
                  <a:t>If </a:t>
                </a:r>
                <a:r>
                  <a:rPr lang="en-US" i="1" dirty="0"/>
                  <a:t>p-value </a:t>
                </a:r>
                <a:r>
                  <a:rPr lang="en-US" dirty="0"/>
                  <a:t>is very small (say 0.01),</a:t>
                </a:r>
                <a:r>
                  <a:rPr lang="en-US" i="1" dirty="0"/>
                  <a:t> </a:t>
                </a:r>
                <a:r>
                  <a:rPr lang="en-US" dirty="0"/>
                  <a:t>this provides evidence that the intrinsic/extrinsic group result would be very unusual if the questionnaire had no effect</a:t>
                </a:r>
                <a:endParaRPr lang="en-US" i="1" dirty="0"/>
              </a:p>
              <a:p>
                <a:pPr>
                  <a:buFont typeface="Arial" charset="0"/>
                  <a:buChar char="•"/>
                </a:pPr>
                <a:r>
                  <a:rPr lang="en-US" dirty="0"/>
                  <a:t>If </a:t>
                </a:r>
                <a:r>
                  <a:rPr lang="en-US" i="1" dirty="0"/>
                  <a:t>p-value </a:t>
                </a:r>
                <a:r>
                  <a:rPr lang="en-US" dirty="0"/>
                  <a:t>is very big (say 0.2), this provides little evidence that the intrinsic/extrinsic group result would be very unusual if the questionnaire had no effect</a:t>
                </a:r>
                <a:endParaRPr lang="en-US" i="1"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3160184"/>
                <a:ext cx="7543801" cy="3171168"/>
              </a:xfrm>
              <a:blipFill>
                <a:blip r:embed="rId2"/>
                <a:stretch>
                  <a:fillRect l="-1616" t="-1919" r="-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08203" y="1952700"/>
                <a:ext cx="2438168"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38168"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08203" y="2491071"/>
                <a:ext cx="2438168"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sp>
        <p:nvSpPr>
          <p:cNvPr id="7" name="TextBox 6"/>
          <p:cNvSpPr txBox="1"/>
          <p:nvPr/>
        </p:nvSpPr>
        <p:spPr>
          <a:xfrm>
            <a:off x="7411538" y="4422602"/>
            <a:ext cx="988925" cy="646331"/>
          </a:xfrm>
          <a:prstGeom prst="rect">
            <a:avLst/>
          </a:prstGeom>
          <a:noFill/>
        </p:spPr>
        <p:txBody>
          <a:bodyPr wrap="none" rtlCol="0">
            <a:spAutoFit/>
          </a:bodyPr>
          <a:lstStyle/>
          <a:p>
            <a:r>
              <a:rPr lang="en-US" b="1" u="sng" cap="small" dirty="0">
                <a:solidFill>
                  <a:srgbClr val="FF0000"/>
                </a:solidFill>
              </a:rPr>
              <a:t>(p-value)</a:t>
            </a:r>
            <a:endParaRPr lang="en-US" dirty="0">
              <a:solidFill>
                <a:srgbClr val="FF0000"/>
              </a:solidFill>
            </a:endParaRPr>
          </a:p>
          <a:p>
            <a:endParaRPr lang="en-US" dirty="0"/>
          </a:p>
        </p:txBody>
      </p:sp>
      <p:grpSp>
        <p:nvGrpSpPr>
          <p:cNvPr id="8" name="Group 7"/>
          <p:cNvGrpSpPr/>
          <p:nvPr/>
        </p:nvGrpSpPr>
        <p:grpSpPr>
          <a:xfrm>
            <a:off x="2532356" y="1845734"/>
            <a:ext cx="3479007" cy="1314450"/>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61610"/>
            </a:xfrm>
            <a:prstGeom prst="rect">
              <a:avLst/>
            </a:prstGeom>
            <a:solidFill>
              <a:schemeClr val="bg1"/>
            </a:solidFill>
          </p:spPr>
          <p:txBody>
            <a:bodyPr wrap="square" rtlCol="0">
              <a:spAutoFit/>
            </a:bodyPr>
            <a:lstStyle/>
            <a:p>
              <a:r>
                <a:rPr lang="en-US" sz="1100" dirty="0"/>
                <a:t>E</a:t>
              </a:r>
            </a:p>
          </p:txBody>
        </p:sp>
        <p:sp>
          <p:nvSpPr>
            <p:cNvPr id="11" name="TextBox 10"/>
            <p:cNvSpPr txBox="1"/>
            <p:nvPr/>
          </p:nvSpPr>
          <p:spPr>
            <a:xfrm>
              <a:off x="5006052" y="2133790"/>
              <a:ext cx="104172" cy="261610"/>
            </a:xfrm>
            <a:prstGeom prst="rect">
              <a:avLst/>
            </a:prstGeom>
            <a:solidFill>
              <a:schemeClr val="bg1"/>
            </a:solidFill>
          </p:spPr>
          <p:txBody>
            <a:bodyPr wrap="square" rtlCol="0">
              <a:spAutoFit/>
            </a:bodyPr>
            <a:lstStyle/>
            <a:p>
              <a:r>
                <a:rPr lang="en-US" sz="1100" dirty="0"/>
                <a:t>I</a:t>
              </a:r>
            </a:p>
          </p:txBody>
        </p:sp>
      </p:grpSp>
    </p:spTree>
    <p:extLst>
      <p:ext uri="{BB962C8B-B14F-4D97-AF65-F5344CB8AC3E}">
        <p14:creationId xmlns:p14="http://schemas.microsoft.com/office/powerpoint/2010/main" val="58691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Creativity Study: </a:t>
            </a:r>
            <a:br>
              <a:rPr lang="en-US" dirty="0"/>
            </a:br>
            <a:r>
              <a:rPr lang="en-US" dirty="0"/>
              <a:t>Testing the Hypothesis</a:t>
            </a:r>
          </a:p>
        </p:txBody>
      </p:sp>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22171" r="16775"/>
          <a:stretch/>
        </p:blipFill>
        <p:spPr>
          <a:xfrm>
            <a:off x="2137712" y="1831461"/>
            <a:ext cx="2527240" cy="4139295"/>
          </a:xfrm>
          <a:prstGeom prst="rect">
            <a:avLst/>
          </a:prstGeom>
        </p:spPr>
      </p:pic>
      <p:sp>
        <p:nvSpPr>
          <p:cNvPr id="6" name="Right Arrow 5"/>
          <p:cNvSpPr/>
          <p:nvPr/>
        </p:nvSpPr>
        <p:spPr>
          <a:xfrm>
            <a:off x="5101616" y="2745945"/>
            <a:ext cx="1087374" cy="362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45388" y="2013334"/>
            <a:ext cx="1475267" cy="1200329"/>
          </a:xfrm>
          <a:prstGeom prst="rect">
            <a:avLst/>
          </a:prstGeom>
          <a:noFill/>
        </p:spPr>
        <p:txBody>
          <a:bodyPr wrap="square" rtlCol="0">
            <a:spAutoFit/>
          </a:bodyPr>
          <a:lstStyle/>
          <a:p>
            <a:pPr algn="ctr"/>
            <a:r>
              <a:rPr lang="en-US" dirty="0"/>
              <a:t>1000 different groupings (</a:t>
            </a:r>
            <a:r>
              <a:rPr lang="en-US" dirty="0" err="1"/>
              <a:t>relabelings</a:t>
            </a:r>
            <a:r>
              <a:rPr lang="en-US" dirty="0"/>
              <a:t>)*</a:t>
            </a:r>
          </a:p>
        </p:txBody>
      </p:sp>
      <p:sp>
        <p:nvSpPr>
          <p:cNvPr id="8" name="TextBox 7"/>
          <p:cNvSpPr txBox="1"/>
          <p:nvPr/>
        </p:nvSpPr>
        <p:spPr>
          <a:xfrm>
            <a:off x="157056" y="1714547"/>
            <a:ext cx="1901870" cy="1200329"/>
          </a:xfrm>
          <a:prstGeom prst="rect">
            <a:avLst/>
          </a:prstGeom>
          <a:noFill/>
        </p:spPr>
        <p:txBody>
          <a:bodyPr wrap="square" rtlCol="0">
            <a:spAutoFit/>
          </a:bodyPr>
          <a:lstStyle/>
          <a:p>
            <a:r>
              <a:rPr lang="en-US" dirty="0"/>
              <a:t>Number of random regroupings:</a:t>
            </a:r>
          </a:p>
          <a:p>
            <a:r>
              <a:rPr lang="en-US" dirty="0"/>
              <a:t>1.6 x 10</a:t>
            </a:r>
            <a:r>
              <a:rPr lang="en-US" baseline="30000" dirty="0"/>
              <a:t>13</a:t>
            </a:r>
          </a:p>
        </p:txBody>
      </p:sp>
      <p:sp>
        <p:nvSpPr>
          <p:cNvPr id="9" name="TextBox 8"/>
          <p:cNvSpPr txBox="1"/>
          <p:nvPr/>
        </p:nvSpPr>
        <p:spPr>
          <a:xfrm>
            <a:off x="183851" y="3008974"/>
            <a:ext cx="1953862" cy="1477328"/>
          </a:xfrm>
          <a:prstGeom prst="rect">
            <a:avLst/>
          </a:prstGeom>
          <a:noFill/>
        </p:spPr>
        <p:txBody>
          <a:bodyPr wrap="square" rtlCol="0">
            <a:spAutoFit/>
          </a:bodyPr>
          <a:lstStyle/>
          <a:p>
            <a:pPr algn="just"/>
            <a:r>
              <a:rPr lang="en-US" dirty="0"/>
              <a:t>Half a year with a computer that can perform a million calculations per second!</a:t>
            </a:r>
            <a:endParaRPr lang="en-US" baseline="30000" dirty="0"/>
          </a:p>
        </p:txBody>
      </p:sp>
      <mc:AlternateContent xmlns:mc="http://schemas.openxmlformats.org/markup-compatibility/2006" xmlns:a14="http://schemas.microsoft.com/office/drawing/2010/main">
        <mc:Choice Requires="a14">
          <p:sp>
            <p:nvSpPr>
              <p:cNvPr id="10" name="TextBox 9"/>
              <p:cNvSpPr txBox="1"/>
              <p:nvPr/>
            </p:nvSpPr>
            <p:spPr>
              <a:xfrm>
                <a:off x="4892186" y="1828668"/>
                <a:ext cx="1953202" cy="646331"/>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 </m:t>
                        </m:r>
                      </m:sub>
                    </m:sSub>
                    <m:sSub>
                      <m:sSubPr>
                        <m:ctrlPr>
                          <a:rPr lang="en-US" i="1" smtClean="0">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a:latin typeface="Cambria Math" charset="0"/>
                        <a:ea typeface="Cambria Math" charset="0"/>
                        <a:cs typeface="Cambria Math" charset="0"/>
                      </a:rPr>
                      <m:t>=0</m:t>
                    </m:r>
                  </m:oMath>
                </a14:m>
                <a:endParaRPr lang="en-US" dirty="0">
                  <a:ea typeface="Cambria Math" charset="0"/>
                  <a:cs typeface="Cambria Math"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r>
                          <a:rPr lang="en-US" i="1">
                            <a:latin typeface="Cambria Math" charset="0"/>
                          </a:rPr>
                          <m:t>: </m:t>
                        </m:r>
                      </m:sub>
                    </m:sSub>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dirty="0">
                        <a:latin typeface="Cambria Math" charset="0"/>
                        <a:ea typeface="Cambria Math" charset="0"/>
                        <a:cs typeface="Cambria Math" charset="0"/>
                      </a:rPr>
                      <m:t>≠</m:t>
                    </m:r>
                    <m:r>
                      <a:rPr lang="en-US" i="1">
                        <a:latin typeface="Cambria Math" charset="0"/>
                        <a:ea typeface="Cambria Math" charset="0"/>
                        <a:cs typeface="Cambria Math" charset="0"/>
                      </a:rPr>
                      <m:t>0</m:t>
                    </m:r>
                  </m:oMath>
                </a14:m>
                <a:endParaRPr lang="en-US" dirty="0">
                  <a:ea typeface="Cambria Math" charset="0"/>
                  <a:cs typeface="Cambria Math"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92186" y="1828668"/>
                <a:ext cx="1953202" cy="646331"/>
              </a:xfrm>
              <a:prstGeom prst="rect">
                <a:avLst/>
              </a:prstGeom>
              <a:blipFill>
                <a:blip r:embed="rId4"/>
                <a:stretch>
                  <a:fillRect t="-5660" b="-1415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52BF822C-D6FB-45F3-B3DF-23802330BC94}"/>
              </a:ext>
            </a:extLst>
          </p:cNvPr>
          <p:cNvGrpSpPr/>
          <p:nvPr/>
        </p:nvGrpSpPr>
        <p:grpSpPr>
          <a:xfrm>
            <a:off x="5371007" y="3293192"/>
            <a:ext cx="3428553" cy="2571415"/>
            <a:chOff x="4758102" y="1849580"/>
            <a:chExt cx="3428553" cy="2571415"/>
          </a:xfrm>
        </p:grpSpPr>
        <p:grpSp>
          <p:nvGrpSpPr>
            <p:cNvPr id="14" name="Group 13">
              <a:extLst>
                <a:ext uri="{FF2B5EF4-FFF2-40B4-BE49-F238E27FC236}">
                  <a16:creationId xmlns:a16="http://schemas.microsoft.com/office/drawing/2014/main" id="{B355E6B3-C320-4A27-B128-B9C05991B287}"/>
                </a:ext>
              </a:extLst>
            </p:cNvPr>
            <p:cNvGrpSpPr/>
            <p:nvPr/>
          </p:nvGrpSpPr>
          <p:grpSpPr>
            <a:xfrm>
              <a:off x="4758102" y="1849580"/>
              <a:ext cx="3428553" cy="2571415"/>
              <a:chOff x="4821947" y="1810192"/>
              <a:chExt cx="3428553" cy="2571415"/>
            </a:xfrm>
          </p:grpSpPr>
          <p:pic>
            <p:nvPicPr>
              <p:cNvPr id="16" name="Picture 15">
                <a:extLst>
                  <a:ext uri="{FF2B5EF4-FFF2-40B4-BE49-F238E27FC236}">
                    <a16:creationId xmlns:a16="http://schemas.microsoft.com/office/drawing/2014/main" id="{AF4A7C36-01C1-473E-A672-195FBCB23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1947" y="1810192"/>
                <a:ext cx="3428553" cy="2571415"/>
              </a:xfrm>
              <a:prstGeom prst="rect">
                <a:avLst/>
              </a:prstGeom>
            </p:spPr>
          </p:pic>
          <p:cxnSp>
            <p:nvCxnSpPr>
              <p:cNvPr id="17" name="Straight Connector 16">
                <a:extLst>
                  <a:ext uri="{FF2B5EF4-FFF2-40B4-BE49-F238E27FC236}">
                    <a16:creationId xmlns:a16="http://schemas.microsoft.com/office/drawing/2014/main" id="{7678EDD6-FE4D-495F-92A8-E70883FE3E8B}"/>
                  </a:ext>
                </a:extLst>
              </p:cNvPr>
              <p:cNvCxnSpPr/>
              <p:nvPr/>
            </p:nvCxnSpPr>
            <p:spPr>
              <a:xfrm>
                <a:off x="7989737" y="2191087"/>
                <a:ext cx="25632" cy="196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8C4721-680A-4B6D-94D1-747AD6C606C5}"/>
                  </a:ext>
                </a:extLst>
              </p:cNvPr>
              <p:cNvCxnSpPr/>
              <p:nvPr/>
            </p:nvCxnSpPr>
            <p:spPr>
              <a:xfrm>
                <a:off x="5319727" y="2191087"/>
                <a:ext cx="25632" cy="196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E93FA5-7A85-4883-A4E8-13034998C8A2}"/>
                  </a:ext>
                </a:extLst>
              </p:cNvPr>
              <p:cNvSpPr txBox="1"/>
              <p:nvPr/>
            </p:nvSpPr>
            <p:spPr>
              <a:xfrm>
                <a:off x="5411968" y="2086903"/>
                <a:ext cx="758732" cy="307777"/>
              </a:xfrm>
              <a:prstGeom prst="rect">
                <a:avLst/>
              </a:prstGeom>
              <a:noFill/>
            </p:spPr>
            <p:txBody>
              <a:bodyPr wrap="square" rtlCol="0">
                <a:spAutoFit/>
              </a:bodyPr>
              <a:lstStyle/>
              <a:p>
                <a:r>
                  <a:rPr lang="en-US" sz="1400" b="1" dirty="0">
                    <a:solidFill>
                      <a:srgbClr val="FF0000"/>
                    </a:solidFill>
                  </a:rPr>
                  <a:t>-4.14</a:t>
                </a:r>
              </a:p>
            </p:txBody>
          </p:sp>
          <p:sp>
            <p:nvSpPr>
              <p:cNvPr id="20" name="TextBox 19">
                <a:extLst>
                  <a:ext uri="{FF2B5EF4-FFF2-40B4-BE49-F238E27FC236}">
                    <a16:creationId xmlns:a16="http://schemas.microsoft.com/office/drawing/2014/main" id="{C97F5A5C-170E-4037-8F60-A59D16A49892}"/>
                  </a:ext>
                </a:extLst>
              </p:cNvPr>
              <p:cNvSpPr txBox="1"/>
              <p:nvPr/>
            </p:nvSpPr>
            <p:spPr>
              <a:xfrm>
                <a:off x="7424855" y="2017402"/>
                <a:ext cx="758732" cy="307777"/>
              </a:xfrm>
              <a:prstGeom prst="rect">
                <a:avLst/>
              </a:prstGeom>
              <a:noFill/>
            </p:spPr>
            <p:txBody>
              <a:bodyPr wrap="square" rtlCol="0">
                <a:spAutoFit/>
              </a:bodyPr>
              <a:lstStyle/>
              <a:p>
                <a:r>
                  <a:rPr lang="en-US" sz="1400" b="1" dirty="0">
                    <a:solidFill>
                      <a:srgbClr val="FF0000"/>
                    </a:solidFill>
                  </a:rPr>
                  <a:t>4.14</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0634E9-FCF6-4801-8A6F-EB6E2AFBAF94}"/>
                    </a:ext>
                  </a:extLst>
                </p:cNvPr>
                <p:cNvSpPr txBox="1"/>
                <p:nvPr/>
              </p:nvSpPr>
              <p:spPr>
                <a:xfrm>
                  <a:off x="7021832" y="2488902"/>
                  <a:ext cx="735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𝐸</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021832" y="2488902"/>
                  <a:ext cx="735842" cy="276999"/>
                </a:xfrm>
                <a:prstGeom prst="rect">
                  <a:avLst/>
                </a:prstGeom>
                <a:blipFill rotWithShape="0">
                  <a:blip r:embed="rId6"/>
                  <a:stretch>
                    <a:fillRect l="-7438" t="-4348" r="-28926" b="-15217"/>
                  </a:stretch>
                </a:blipFill>
              </p:spPr>
              <p:txBody>
                <a:bodyPr/>
                <a:lstStyle/>
                <a:p>
                  <a:r>
                    <a:rPr lang="en-US">
                      <a:noFill/>
                    </a:rPr>
                    <a:t> </a:t>
                  </a:r>
                </a:p>
              </p:txBody>
            </p:sp>
          </mc:Fallback>
        </mc:AlternateContent>
      </p:grpSp>
      <p:sp>
        <p:nvSpPr>
          <p:cNvPr id="21" name="TextBox 20">
            <a:extLst>
              <a:ext uri="{FF2B5EF4-FFF2-40B4-BE49-F238E27FC236}">
                <a16:creationId xmlns:a16="http://schemas.microsoft.com/office/drawing/2014/main" id="{056C724E-99FC-49BF-8B9F-0EE6A34B2012}"/>
              </a:ext>
            </a:extLst>
          </p:cNvPr>
          <p:cNvSpPr txBox="1"/>
          <p:nvPr/>
        </p:nvSpPr>
        <p:spPr>
          <a:xfrm>
            <a:off x="131732" y="5911102"/>
            <a:ext cx="8880535" cy="461665"/>
          </a:xfrm>
          <a:prstGeom prst="rect">
            <a:avLst/>
          </a:prstGeom>
          <a:noFill/>
        </p:spPr>
        <p:txBody>
          <a:bodyPr wrap="square" rtlCol="0">
            <a:spAutoFit/>
          </a:bodyPr>
          <a:lstStyle/>
          <a:p>
            <a:r>
              <a:rPr lang="en-US" sz="1200" dirty="0"/>
              <a:t>*Everyone has the </a:t>
            </a:r>
            <a:r>
              <a:rPr lang="en-US" sz="1200" b="1" dirty="0"/>
              <a:t>same score</a:t>
            </a:r>
            <a:r>
              <a:rPr lang="en-US" sz="1200" dirty="0"/>
              <a:t> with each grouping. What group each person is artificially put in changes with each regrouping. If the treatments had the same effect, then each participant would have the same score regardless of grouping. </a:t>
            </a:r>
          </a:p>
        </p:txBody>
      </p:sp>
    </p:spTree>
    <p:extLst>
      <p:ext uri="{BB962C8B-B14F-4D97-AF65-F5344CB8AC3E}">
        <p14:creationId xmlns:p14="http://schemas.microsoft.com/office/powerpoint/2010/main" val="3562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a:t>
            </a:r>
          </a:p>
        </p:txBody>
      </p:sp>
      <p:sp>
        <p:nvSpPr>
          <p:cNvPr id="3" name="Content Placeholder 2"/>
          <p:cNvSpPr>
            <a:spLocks noGrp="1"/>
          </p:cNvSpPr>
          <p:nvPr>
            <p:ph idx="1"/>
          </p:nvPr>
        </p:nvSpPr>
        <p:spPr/>
        <p:txBody>
          <a:bodyPr/>
          <a:lstStyle/>
          <a:p>
            <a:pPr algn="ctr"/>
            <a:r>
              <a:rPr lang="en-US" dirty="0"/>
              <a:t>(go to SAS code)</a:t>
            </a:r>
          </a:p>
        </p:txBody>
      </p:sp>
      <p:graphicFrame>
        <p:nvGraphicFramePr>
          <p:cNvPr id="5" name="Table 4">
            <a:extLst>
              <a:ext uri="{FF2B5EF4-FFF2-40B4-BE49-F238E27FC236}">
                <a16:creationId xmlns:a16="http://schemas.microsoft.com/office/drawing/2014/main" id="{99B04EE0-FD73-4FEF-A32E-902135C23E31}"/>
              </a:ext>
            </a:extLst>
          </p:cNvPr>
          <p:cNvGraphicFramePr>
            <a:graphicFrameLocks noGrp="1"/>
          </p:cNvGraphicFramePr>
          <p:nvPr>
            <p:extLst>
              <p:ext uri="{D42A27DB-BD31-4B8C-83A1-F6EECF244321}">
                <p14:modId xmlns:p14="http://schemas.microsoft.com/office/powerpoint/2010/main" val="2435732399"/>
              </p:ext>
            </p:extLst>
          </p:nvPr>
        </p:nvGraphicFramePr>
        <p:xfrm>
          <a:off x="677379" y="3494192"/>
          <a:ext cx="7611112" cy="1123118"/>
        </p:xfrm>
        <a:graphic>
          <a:graphicData uri="http://schemas.openxmlformats.org/drawingml/2006/table">
            <a:tbl>
              <a:tblPr/>
              <a:tblGrid>
                <a:gridCol w="951389">
                  <a:extLst>
                    <a:ext uri="{9D8B030D-6E8A-4147-A177-3AD203B41FA5}">
                      <a16:colId xmlns:a16="http://schemas.microsoft.com/office/drawing/2014/main" val="2882985531"/>
                    </a:ext>
                  </a:extLst>
                </a:gridCol>
                <a:gridCol w="951389">
                  <a:extLst>
                    <a:ext uri="{9D8B030D-6E8A-4147-A177-3AD203B41FA5}">
                      <a16:colId xmlns:a16="http://schemas.microsoft.com/office/drawing/2014/main" val="2908315571"/>
                    </a:ext>
                  </a:extLst>
                </a:gridCol>
                <a:gridCol w="951389">
                  <a:extLst>
                    <a:ext uri="{9D8B030D-6E8A-4147-A177-3AD203B41FA5}">
                      <a16:colId xmlns:a16="http://schemas.microsoft.com/office/drawing/2014/main" val="1278110357"/>
                    </a:ext>
                  </a:extLst>
                </a:gridCol>
                <a:gridCol w="951389">
                  <a:extLst>
                    <a:ext uri="{9D8B030D-6E8A-4147-A177-3AD203B41FA5}">
                      <a16:colId xmlns:a16="http://schemas.microsoft.com/office/drawing/2014/main" val="3093202133"/>
                    </a:ext>
                  </a:extLst>
                </a:gridCol>
                <a:gridCol w="951389">
                  <a:extLst>
                    <a:ext uri="{9D8B030D-6E8A-4147-A177-3AD203B41FA5}">
                      <a16:colId xmlns:a16="http://schemas.microsoft.com/office/drawing/2014/main" val="3407833218"/>
                    </a:ext>
                  </a:extLst>
                </a:gridCol>
                <a:gridCol w="951389">
                  <a:extLst>
                    <a:ext uri="{9D8B030D-6E8A-4147-A177-3AD203B41FA5}">
                      <a16:colId xmlns:a16="http://schemas.microsoft.com/office/drawing/2014/main" val="1016388550"/>
                    </a:ext>
                  </a:extLst>
                </a:gridCol>
                <a:gridCol w="951389">
                  <a:extLst>
                    <a:ext uri="{9D8B030D-6E8A-4147-A177-3AD203B41FA5}">
                      <a16:colId xmlns:a16="http://schemas.microsoft.com/office/drawing/2014/main" val="3104962337"/>
                    </a:ext>
                  </a:extLst>
                </a:gridCol>
                <a:gridCol w="951389">
                  <a:extLst>
                    <a:ext uri="{9D8B030D-6E8A-4147-A177-3AD203B41FA5}">
                      <a16:colId xmlns:a16="http://schemas.microsoft.com/office/drawing/2014/main" val="3182066143"/>
                    </a:ext>
                  </a:extLst>
                </a:gridCol>
              </a:tblGrid>
              <a:tr h="260923">
                <a:tc>
                  <a:txBody>
                    <a:bodyPr/>
                    <a:lstStyle/>
                    <a:p>
                      <a:pPr algn="l" fontAlgn="b"/>
                      <a:r>
                        <a:rPr lang="en-US" sz="1100" b="1" i="0">
                          <a:solidFill>
                            <a:srgbClr val="112277"/>
                          </a:solidFill>
                          <a:effectLst/>
                          <a:latin typeface="Arial" panose="020B0604020202020204" pitchFamily="34" charset="0"/>
                        </a:rPr>
                        <a:t>treatment</a:t>
                      </a:r>
                    </a:p>
                  </a:txBody>
                  <a:tcPr marL="32784" marR="32784" marT="16392" marB="1639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b"/>
                      <a:r>
                        <a:rPr lang="en-US" sz="1100" b="1" i="0">
                          <a:solidFill>
                            <a:srgbClr val="112277"/>
                          </a:solidFill>
                          <a:effectLst/>
                          <a:latin typeface="Arial" panose="020B0604020202020204" pitchFamily="34" charset="0"/>
                        </a:rPr>
                        <a:t>Method</a:t>
                      </a:r>
                    </a:p>
                  </a:txBody>
                  <a:tcPr marL="32784" marR="32784" marT="16392" marB="1639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b"/>
                      <a:r>
                        <a:rPr lang="en-US" sz="1100" b="1" i="0">
                          <a:solidFill>
                            <a:srgbClr val="112277"/>
                          </a:solidFill>
                          <a:effectLst/>
                          <a:latin typeface="Arial" panose="020B0604020202020204" pitchFamily="34" charset="0"/>
                        </a:rPr>
                        <a:t>Mean</a:t>
                      </a:r>
                    </a:p>
                  </a:txBody>
                  <a:tcPr marL="32784" marR="32784" marT="16392" marB="1639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gridSpan="2">
                  <a:txBody>
                    <a:bodyPr/>
                    <a:lstStyle/>
                    <a:p>
                      <a:pPr algn="ctr" fontAlgn="b"/>
                      <a:r>
                        <a:rPr lang="en-US" sz="1100" b="1" i="0">
                          <a:solidFill>
                            <a:srgbClr val="112277"/>
                          </a:solidFill>
                          <a:effectLst/>
                          <a:latin typeface="Arial" panose="020B0604020202020204" pitchFamily="34" charset="0"/>
                        </a:rPr>
                        <a:t>95% CL Mean</a:t>
                      </a:r>
                    </a:p>
                  </a:txBody>
                  <a:tcPr marL="64970" marR="64970" marT="32485" marB="3248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hMerge="1">
                  <a:txBody>
                    <a:bodyPr/>
                    <a:lstStyle/>
                    <a:p>
                      <a:endParaRPr lang="en-US"/>
                    </a:p>
                  </a:txBody>
                  <a:tcPr/>
                </a:tc>
                <a:tc>
                  <a:txBody>
                    <a:bodyPr/>
                    <a:lstStyle/>
                    <a:p>
                      <a:pPr algn="r" fontAlgn="b"/>
                      <a:r>
                        <a:rPr lang="en-US" sz="1100" b="1" i="0">
                          <a:solidFill>
                            <a:srgbClr val="112277"/>
                          </a:solidFill>
                          <a:effectLst/>
                          <a:latin typeface="Arial" panose="020B0604020202020204" pitchFamily="34" charset="0"/>
                        </a:rPr>
                        <a:t>Std Dev</a:t>
                      </a:r>
                    </a:p>
                  </a:txBody>
                  <a:tcPr marL="32784" marR="32784" marT="16392" marB="1639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gridSpan="2">
                  <a:txBody>
                    <a:bodyPr/>
                    <a:lstStyle/>
                    <a:p>
                      <a:pPr algn="ctr" fontAlgn="b"/>
                      <a:r>
                        <a:rPr lang="en-US" sz="1100" b="1" i="0">
                          <a:solidFill>
                            <a:srgbClr val="112277"/>
                          </a:solidFill>
                          <a:effectLst/>
                          <a:latin typeface="Arial" panose="020B0604020202020204" pitchFamily="34" charset="0"/>
                        </a:rPr>
                        <a:t>95% CL Std Dev</a:t>
                      </a:r>
                    </a:p>
                  </a:txBody>
                  <a:tcPr marL="64970" marR="64970" marT="32485" marB="3248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hMerge="1">
                  <a:txBody>
                    <a:bodyPr/>
                    <a:lstStyle/>
                    <a:p>
                      <a:endParaRPr lang="en-US"/>
                    </a:p>
                  </a:txBody>
                  <a:tcPr/>
                </a:tc>
                <a:extLst>
                  <a:ext uri="{0D108BD9-81ED-4DB2-BD59-A6C34878D82A}">
                    <a16:rowId xmlns:a16="http://schemas.microsoft.com/office/drawing/2014/main" val="892175911"/>
                  </a:ext>
                </a:extLst>
              </a:tr>
              <a:tr h="195207">
                <a:tc>
                  <a:txBody>
                    <a:bodyPr/>
                    <a:lstStyle/>
                    <a:p>
                      <a:pPr algn="l" fontAlgn="t"/>
                      <a:r>
                        <a:rPr lang="en-US" sz="1100" b="1" i="0">
                          <a:solidFill>
                            <a:srgbClr val="112277"/>
                          </a:solidFill>
                          <a:effectLst/>
                          <a:latin typeface="Arial" panose="020B0604020202020204" pitchFamily="34" charset="0"/>
                        </a:rPr>
                        <a:t>0</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100" b="1" i="0">
                          <a:solidFill>
                            <a:srgbClr val="112277"/>
                          </a:solidFill>
                          <a:effectLst/>
                          <a:latin typeface="Arial" panose="020B0604020202020204" pitchFamily="34" charset="0"/>
                        </a:rPr>
                        <a:t> </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100" b="0" i="0">
                          <a:effectLst/>
                          <a:latin typeface="Arial" panose="020B0604020202020204" pitchFamily="34" charset="0"/>
                        </a:rPr>
                        <a:t>19.8833</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18.0087</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21.7580</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4.4395</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3.4504</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6.2276</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388663137"/>
                  </a:ext>
                </a:extLst>
              </a:tr>
              <a:tr h="195207">
                <a:tc>
                  <a:txBody>
                    <a:bodyPr/>
                    <a:lstStyle/>
                    <a:p>
                      <a:pPr algn="l" fontAlgn="t"/>
                      <a:r>
                        <a:rPr lang="en-US" sz="1100" b="1" i="0">
                          <a:solidFill>
                            <a:srgbClr val="112277"/>
                          </a:solidFill>
                          <a:effectLst/>
                          <a:latin typeface="Arial" panose="020B0604020202020204" pitchFamily="34" charset="0"/>
                        </a:rPr>
                        <a:t>1</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100" b="1" i="0">
                          <a:solidFill>
                            <a:srgbClr val="112277"/>
                          </a:solidFill>
                          <a:effectLst/>
                          <a:latin typeface="Arial" panose="020B0604020202020204" pitchFamily="34" charset="0"/>
                        </a:rPr>
                        <a:t> </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100" b="0" i="0">
                          <a:effectLst/>
                          <a:latin typeface="Arial" panose="020B0604020202020204" pitchFamily="34" charset="0"/>
                        </a:rPr>
                        <a:t>15.7391</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13.4677</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18.0105</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5.2526</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4.0623</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7.4343</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6456744"/>
                  </a:ext>
                </a:extLst>
              </a:tr>
              <a:tr h="195207">
                <a:tc>
                  <a:txBody>
                    <a:bodyPr/>
                    <a:lstStyle/>
                    <a:p>
                      <a:pPr algn="l" fontAlgn="t"/>
                      <a:r>
                        <a:rPr lang="en-US" sz="1100" b="1" i="0">
                          <a:solidFill>
                            <a:srgbClr val="112277"/>
                          </a:solidFill>
                          <a:effectLst/>
                          <a:latin typeface="Arial" panose="020B0604020202020204" pitchFamily="34" charset="0"/>
                        </a:rPr>
                        <a:t>Diff (1-2)</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100" b="1" i="0">
                          <a:solidFill>
                            <a:srgbClr val="112277"/>
                          </a:solidFill>
                          <a:effectLst/>
                          <a:latin typeface="Arial" panose="020B0604020202020204" pitchFamily="34" charset="0"/>
                        </a:rPr>
                        <a:t>Pooled</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100" b="0" i="0">
                          <a:effectLst/>
                          <a:latin typeface="Arial" panose="020B0604020202020204" pitchFamily="34" charset="0"/>
                        </a:rPr>
                        <a:t>4.1442</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1.2914</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6.9970</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4.8541</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4.0261</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6.1138</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3846186134"/>
                  </a:ext>
                </a:extLst>
              </a:tr>
              <a:tr h="260923">
                <a:tc>
                  <a:txBody>
                    <a:bodyPr/>
                    <a:lstStyle/>
                    <a:p>
                      <a:pPr algn="l" fontAlgn="t"/>
                      <a:r>
                        <a:rPr lang="en-US" sz="1100" b="1" i="0">
                          <a:solidFill>
                            <a:srgbClr val="112277"/>
                          </a:solidFill>
                          <a:effectLst/>
                          <a:latin typeface="Arial" panose="020B0604020202020204" pitchFamily="34" charset="0"/>
                        </a:rPr>
                        <a:t>Diff (1-2)</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100" b="1" i="0">
                          <a:solidFill>
                            <a:srgbClr val="112277"/>
                          </a:solidFill>
                          <a:effectLst/>
                          <a:latin typeface="Arial" panose="020B0604020202020204" pitchFamily="34" charset="0"/>
                        </a:rPr>
                        <a:t>Satterthwaite</a:t>
                      </a:r>
                    </a:p>
                  </a:txBody>
                  <a:tcPr marL="32784" marR="32784" marT="16392" marB="1639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100" b="0" i="0">
                          <a:effectLst/>
                          <a:latin typeface="Arial" panose="020B0604020202020204" pitchFamily="34" charset="0"/>
                        </a:rPr>
                        <a:t>4.1442</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1.2776</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7.0108</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 </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a:effectLst/>
                          <a:latin typeface="Arial" panose="020B0604020202020204" pitchFamily="34" charset="0"/>
                        </a:rPr>
                        <a:t> </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100" b="0" i="0" dirty="0">
                          <a:effectLst/>
                          <a:latin typeface="Arial" panose="020B0604020202020204" pitchFamily="34" charset="0"/>
                        </a:rPr>
                        <a:t> </a:t>
                      </a:r>
                    </a:p>
                  </a:txBody>
                  <a:tcPr marL="32784" marR="32784" marT="16392" marB="163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57544687"/>
                  </a:ext>
                </a:extLst>
              </a:tr>
            </a:tbl>
          </a:graphicData>
        </a:graphic>
      </p:graphicFrame>
      <p:sp>
        <p:nvSpPr>
          <p:cNvPr id="6" name="Rectangle 1">
            <a:extLst>
              <a:ext uri="{FF2B5EF4-FFF2-40B4-BE49-F238E27FC236}">
                <a16:creationId xmlns:a16="http://schemas.microsoft.com/office/drawing/2014/main" id="{C831F7FF-D234-4FEE-9397-AF34D4483975}"/>
              </a:ext>
            </a:extLst>
          </p:cNvPr>
          <p:cNvSpPr>
            <a:spLocks noChangeArrowheads="1"/>
          </p:cNvSpPr>
          <p:nvPr/>
        </p:nvSpPr>
        <p:spPr bwMode="auto">
          <a:xfrm>
            <a:off x="178130" y="2278181"/>
            <a:ext cx="8609610" cy="760414"/>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2277"/>
                </a:solidFill>
                <a:effectLst/>
                <a:latin typeface="Arial" panose="020B0604020202020204" pitchFamily="34" charset="0"/>
                <a:cs typeface="Arial" panose="020B0604020202020204" pitchFamily="34" charset="0"/>
              </a:rPr>
              <a:t>The TTEST Procedure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2277"/>
                </a:solidFill>
                <a:effectLst/>
                <a:latin typeface="Arial" panose="020B0604020202020204" pitchFamily="34" charset="0"/>
                <a:cs typeface="Arial" panose="020B0604020202020204" pitchFamily="34" charset="0"/>
              </a:rPr>
              <a:t>Variable: score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D532F3-F288-4E1E-93ED-455632FD4F40}"/>
              </a:ext>
            </a:extLst>
          </p:cNvPr>
          <p:cNvSpPr/>
          <p:nvPr/>
        </p:nvSpPr>
        <p:spPr>
          <a:xfrm>
            <a:off x="2600696" y="4156364"/>
            <a:ext cx="938151" cy="201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0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Symbols!</a:t>
            </a:r>
          </a:p>
        </p:txBody>
      </p:sp>
      <p:sp>
        <p:nvSpPr>
          <p:cNvPr id="5" name="TextBox 4"/>
          <p:cNvSpPr txBox="1"/>
          <p:nvPr/>
        </p:nvSpPr>
        <p:spPr>
          <a:xfrm>
            <a:off x="1001924" y="2922417"/>
            <a:ext cx="2001774" cy="553998"/>
          </a:xfrm>
          <a:prstGeom prst="rect">
            <a:avLst/>
          </a:prstGeom>
          <a:noFill/>
        </p:spPr>
        <p:txBody>
          <a:bodyPr wrap="square" rtlCol="0">
            <a:spAutoFit/>
          </a:bodyPr>
          <a:lstStyle/>
          <a:p>
            <a:r>
              <a:rPr lang="en-US" sz="3000" dirty="0"/>
              <a:t>Sample</a:t>
            </a:r>
          </a:p>
        </p:txBody>
      </p:sp>
      <p:sp>
        <p:nvSpPr>
          <p:cNvPr id="6" name="TextBox 5"/>
          <p:cNvSpPr txBox="1"/>
          <p:nvPr/>
        </p:nvSpPr>
        <p:spPr>
          <a:xfrm>
            <a:off x="709724" y="3515192"/>
            <a:ext cx="2473399" cy="553998"/>
          </a:xfrm>
          <a:prstGeom prst="rect">
            <a:avLst/>
          </a:prstGeom>
          <a:noFill/>
        </p:spPr>
        <p:txBody>
          <a:bodyPr wrap="square" rtlCol="0">
            <a:spAutoFit/>
          </a:bodyPr>
          <a:lstStyle/>
          <a:p>
            <a:r>
              <a:rPr lang="en-US" sz="3000" dirty="0"/>
              <a:t>Population</a:t>
            </a:r>
          </a:p>
        </p:txBody>
      </p:sp>
      <p:sp>
        <p:nvSpPr>
          <p:cNvPr id="7" name="TextBox 6"/>
          <p:cNvSpPr txBox="1"/>
          <p:nvPr/>
        </p:nvSpPr>
        <p:spPr>
          <a:xfrm>
            <a:off x="2572449" y="2419222"/>
            <a:ext cx="1186766" cy="553998"/>
          </a:xfrm>
          <a:prstGeom prst="rect">
            <a:avLst/>
          </a:prstGeom>
          <a:noFill/>
        </p:spPr>
        <p:txBody>
          <a:bodyPr wrap="square" rtlCol="0">
            <a:spAutoFit/>
          </a:bodyPr>
          <a:lstStyle/>
          <a:p>
            <a:r>
              <a:rPr lang="en-US" sz="3000" dirty="0"/>
              <a:t>Mean</a:t>
            </a:r>
          </a:p>
        </p:txBody>
      </p:sp>
      <p:sp>
        <p:nvSpPr>
          <p:cNvPr id="8" name="TextBox 7"/>
          <p:cNvSpPr txBox="1"/>
          <p:nvPr/>
        </p:nvSpPr>
        <p:spPr>
          <a:xfrm>
            <a:off x="3773031" y="1965163"/>
            <a:ext cx="1796496" cy="1015663"/>
          </a:xfrm>
          <a:prstGeom prst="rect">
            <a:avLst/>
          </a:prstGeom>
          <a:noFill/>
        </p:spPr>
        <p:txBody>
          <a:bodyPr wrap="square" rtlCol="0">
            <a:spAutoFit/>
          </a:bodyPr>
          <a:lstStyle/>
          <a:p>
            <a:r>
              <a:rPr lang="en-US" sz="3000" dirty="0"/>
              <a:t>Standard Deviation</a:t>
            </a:r>
          </a:p>
        </p:txBody>
      </p:sp>
      <p:sp>
        <p:nvSpPr>
          <p:cNvPr id="9" name="TextBox 8"/>
          <p:cNvSpPr txBox="1"/>
          <p:nvPr/>
        </p:nvSpPr>
        <p:spPr>
          <a:xfrm>
            <a:off x="5439676" y="2419222"/>
            <a:ext cx="1608700" cy="553998"/>
          </a:xfrm>
          <a:prstGeom prst="rect">
            <a:avLst/>
          </a:prstGeom>
          <a:noFill/>
        </p:spPr>
        <p:txBody>
          <a:bodyPr wrap="square" rtlCol="0">
            <a:spAutoFit/>
          </a:bodyPr>
          <a:lstStyle/>
          <a:p>
            <a:r>
              <a:rPr lang="en-US" sz="3000" dirty="0"/>
              <a:t>Variance</a:t>
            </a:r>
          </a:p>
        </p:txBody>
      </p:sp>
      <mc:AlternateContent xmlns:mc="http://schemas.openxmlformats.org/markup-compatibility/2006" xmlns:a14="http://schemas.microsoft.com/office/drawing/2010/main">
        <mc:Choice Requires="a14">
          <p:sp>
            <p:nvSpPr>
              <p:cNvPr id="11" name="TextBox 10"/>
              <p:cNvSpPr txBox="1"/>
              <p:nvPr/>
            </p:nvSpPr>
            <p:spPr>
              <a:xfrm>
                <a:off x="2518983" y="2879886"/>
                <a:ext cx="1241434" cy="600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300" i="1">
                              <a:latin typeface="Cambria Math" panose="02040503050406030204" pitchFamily="18" charset="0"/>
                            </a:rPr>
                          </m:ctrlPr>
                        </m:accPr>
                        <m:e>
                          <m:r>
                            <a:rPr lang="en-US" sz="3300" i="1">
                              <a:latin typeface="Cambria Math"/>
                            </a:rPr>
                            <m:t>𝑥</m:t>
                          </m:r>
                        </m:e>
                      </m:acc>
                    </m:oMath>
                  </m:oMathPara>
                </a14:m>
                <a:endParaRPr lang="en-US" sz="3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358643" y="2696848"/>
                <a:ext cx="1655245" cy="769441"/>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93635" y="3455587"/>
                <a:ext cx="1256603" cy="600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300" i="1">
                          <a:latin typeface="Cambria Math"/>
                          <a:ea typeface="Cambria Math"/>
                        </a:rPr>
                        <m:t>𝜇</m:t>
                      </m:r>
                    </m:oMath>
                  </m:oMathPara>
                </a14:m>
                <a:endParaRPr lang="en-US" sz="3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324846" y="3464449"/>
                <a:ext cx="1675471" cy="76944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864048" y="3495229"/>
                <a:ext cx="1295032" cy="600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300" i="1">
                          <a:latin typeface="Cambria Math"/>
                          <a:ea typeface="Cambria Math"/>
                        </a:rPr>
                        <m:t>𝜎</m:t>
                      </m:r>
                    </m:oMath>
                  </m:oMathPara>
                </a14:m>
                <a:endParaRPr lang="en-US" sz="3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152063" y="3517305"/>
                <a:ext cx="1726709" cy="76944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989290" y="2900080"/>
                <a:ext cx="108001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a:rPr>
                        <m:t>𝑠</m:t>
                      </m:r>
                    </m:oMath>
                  </m:oMathPara>
                </a14:m>
                <a:endParaRPr lang="en-US" sz="3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319054" y="2723774"/>
                <a:ext cx="1440018" cy="70788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382197" y="2902969"/>
                <a:ext cx="157577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000" i="1">
                              <a:latin typeface="Cambria Math" panose="02040503050406030204" pitchFamily="18" charset="0"/>
                            </a:rPr>
                          </m:ctrlPr>
                        </m:sSupPr>
                        <m:e>
                          <m:r>
                            <a:rPr lang="en-US" sz="3000" i="1">
                              <a:latin typeface="Cambria Math"/>
                            </a:rPr>
                            <m:t>𝑠</m:t>
                          </m:r>
                        </m:e>
                        <m:sup>
                          <m:r>
                            <a:rPr lang="en-US" sz="3000" i="1">
                              <a:latin typeface="Cambria Math"/>
                            </a:rPr>
                            <m:t>2</m:t>
                          </m:r>
                        </m:sup>
                      </m:sSup>
                    </m:oMath>
                  </m:oMathPara>
                </a14:m>
                <a:endParaRPr lang="en-US" sz="3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176263" y="2727626"/>
                <a:ext cx="2101038" cy="70788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159079" y="3494482"/>
                <a:ext cx="1850081" cy="600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300" i="1">
                              <a:latin typeface="Cambria Math" panose="02040503050406030204" pitchFamily="18" charset="0"/>
                              <a:ea typeface="Cambria Math"/>
                            </a:rPr>
                          </m:ctrlPr>
                        </m:sSupPr>
                        <m:e>
                          <m:r>
                            <a:rPr lang="en-US" sz="3300" i="1">
                              <a:latin typeface="Cambria Math"/>
                              <a:ea typeface="Cambria Math"/>
                            </a:rPr>
                            <m:t>𝜎</m:t>
                          </m:r>
                        </m:e>
                        <m:sup>
                          <m:r>
                            <a:rPr lang="en-US" sz="3300" i="1">
                              <a:latin typeface="Cambria Math"/>
                              <a:ea typeface="Cambria Math"/>
                            </a:rPr>
                            <m:t>2</m:t>
                          </m:r>
                        </m:sup>
                      </m:sSup>
                    </m:oMath>
                  </m:oMathPara>
                </a14:m>
                <a:endParaRPr lang="en-US" sz="3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78772" y="3516309"/>
                <a:ext cx="2466774" cy="769441"/>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76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1+#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a:t>
            </a:r>
          </a:p>
        </p:txBody>
      </p:sp>
      <p:pic>
        <p:nvPicPr>
          <p:cNvPr id="7"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387290" y="1870605"/>
            <a:ext cx="2123495" cy="3478013"/>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954455" y="1794516"/>
                <a:ext cx="1953202" cy="2585323"/>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 </m:t>
                        </m:r>
                      </m:sub>
                    </m:sSub>
                    <m:sSub>
                      <m:sSubPr>
                        <m:ctrlPr>
                          <a:rPr lang="en-US" i="1" smtClean="0">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a:latin typeface="Cambria Math" charset="0"/>
                        <a:ea typeface="Cambria Math" charset="0"/>
                        <a:cs typeface="Cambria Math" charset="0"/>
                      </a:rPr>
                      <m:t>=0</m:t>
                    </m:r>
                  </m:oMath>
                </a14:m>
                <a:endParaRPr lang="en-US" dirty="0">
                  <a:ea typeface="Cambria Math" charset="0"/>
                  <a:cs typeface="Cambria Math"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r>
                          <a:rPr lang="en-US" i="1">
                            <a:latin typeface="Cambria Math" charset="0"/>
                          </a:rPr>
                          <m:t>: </m:t>
                        </m:r>
                      </m:sub>
                    </m:sSub>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dirty="0">
                        <a:latin typeface="Cambria Math" charset="0"/>
                        <a:ea typeface="Cambria Math" charset="0"/>
                        <a:cs typeface="Cambria Math" charset="0"/>
                      </a:rPr>
                      <m:t>≠</m:t>
                    </m:r>
                    <m:r>
                      <a:rPr lang="en-US" i="1">
                        <a:latin typeface="Cambria Math" charset="0"/>
                        <a:ea typeface="Cambria Math" charset="0"/>
                        <a:cs typeface="Cambria Math" charset="0"/>
                      </a:rPr>
                      <m:t>0</m:t>
                    </m:r>
                  </m:oMath>
                </a14:m>
                <a:endParaRPr lang="en-US" dirty="0">
                  <a:ea typeface="Cambria Math" charset="0"/>
                  <a:cs typeface="Cambria Math" charset="0"/>
                </a:endParaRPr>
              </a:p>
              <a:p>
                <a:endParaRPr lang="en-US" dirty="0"/>
              </a:p>
              <a:p>
                <a:endParaRPr lang="en-US" dirty="0"/>
              </a:p>
              <a:p>
                <a:endParaRPr lang="en-US" dirty="0"/>
              </a:p>
              <a:p>
                <a:endParaRPr lang="en-US" dirty="0"/>
              </a:p>
              <a:p>
                <a:endParaRPr lang="en-US" dirty="0"/>
              </a:p>
              <a:p>
                <a:r>
                  <a:rPr lang="en-US" dirty="0"/>
                  <a:t>P-value = 8/1000           </a:t>
                </a:r>
              </a:p>
              <a:p>
                <a:r>
                  <a:rPr lang="en-US" dirty="0"/>
                  <a:t>              = 0.008</a:t>
                </a:r>
              </a:p>
            </p:txBody>
          </p:sp>
        </mc:Choice>
        <mc:Fallback xmlns="">
          <p:sp>
            <p:nvSpPr>
              <p:cNvPr id="8" name="TextBox 7"/>
              <p:cNvSpPr txBox="1">
                <a:spLocks noRot="1" noChangeAspect="1" noMove="1" noResize="1" noEditPoints="1" noAdjustHandles="1" noChangeArrowheads="1" noChangeShapeType="1" noTextEdit="1"/>
              </p:cNvSpPr>
              <p:nvPr/>
            </p:nvSpPr>
            <p:spPr>
              <a:xfrm>
                <a:off x="2954455" y="1794516"/>
                <a:ext cx="1953202" cy="2585323"/>
              </a:xfrm>
              <a:prstGeom prst="rect">
                <a:avLst/>
              </a:prstGeom>
              <a:blipFill>
                <a:blip r:embed="rId3"/>
                <a:stretch>
                  <a:fillRect l="-2813" t="-1179" r="-21875" b="-2830"/>
                </a:stretch>
              </a:blipFill>
            </p:spPr>
            <p:txBody>
              <a:bodyPr/>
              <a:lstStyle/>
              <a:p>
                <a:r>
                  <a:rPr lang="en-US">
                    <a:noFill/>
                  </a:rPr>
                  <a:t> </a:t>
                </a:r>
              </a:p>
            </p:txBody>
          </p:sp>
        </mc:Fallback>
      </mc:AlternateContent>
      <p:sp>
        <p:nvSpPr>
          <p:cNvPr id="9" name="Right Arrow 8"/>
          <p:cNvSpPr/>
          <p:nvPr/>
        </p:nvSpPr>
        <p:spPr>
          <a:xfrm>
            <a:off x="3344514" y="3367678"/>
            <a:ext cx="1087374" cy="362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18300" y="2433874"/>
            <a:ext cx="1697426" cy="1477328"/>
          </a:xfrm>
          <a:prstGeom prst="rect">
            <a:avLst/>
          </a:prstGeom>
          <a:noFill/>
        </p:spPr>
        <p:txBody>
          <a:bodyPr wrap="square" rtlCol="0">
            <a:spAutoFit/>
          </a:bodyPr>
          <a:lstStyle/>
          <a:p>
            <a:pPr algn="ctr"/>
            <a:r>
              <a:rPr lang="en-US" dirty="0"/>
              <a:t>1000 different groupings (</a:t>
            </a:r>
            <a:r>
              <a:rPr lang="en-US" dirty="0" err="1"/>
              <a:t>relabelings</a:t>
            </a:r>
            <a:r>
              <a:rPr lang="en-US" dirty="0"/>
              <a:t>) </a:t>
            </a:r>
          </a:p>
          <a:p>
            <a:pPr algn="ctr"/>
            <a:endParaRPr lang="en-US" dirty="0"/>
          </a:p>
          <a:p>
            <a:pPr algn="ctr"/>
            <a:endParaRPr lang="en-US" dirty="0"/>
          </a:p>
        </p:txBody>
      </p:sp>
      <p:sp>
        <p:nvSpPr>
          <p:cNvPr id="13" name="TextBox 12"/>
          <p:cNvSpPr txBox="1"/>
          <p:nvPr/>
        </p:nvSpPr>
        <p:spPr>
          <a:xfrm>
            <a:off x="177655" y="5376509"/>
            <a:ext cx="8784098" cy="1015663"/>
          </a:xfrm>
          <a:prstGeom prst="rect">
            <a:avLst/>
          </a:prstGeom>
          <a:noFill/>
        </p:spPr>
        <p:txBody>
          <a:bodyPr wrap="square" rtlCol="0">
            <a:spAutoFit/>
          </a:bodyPr>
          <a:lstStyle/>
          <a:p>
            <a:r>
              <a:rPr lang="en-US" sz="1200" dirty="0"/>
              <a:t>There is strong evidence to suggest that the mean score of those who receive intrinsic motivation is not equal to those who receive the extrinsic motivation (p-value = .008). The burden to reject the null hypothesis is lower under a one-sided test, so we can say that the evidence supports the claim that the intrinsic mean is higher than the extrinsic mean. </a:t>
            </a:r>
          </a:p>
          <a:p>
            <a:r>
              <a:rPr lang="en-US" sz="1200" dirty="0"/>
              <a:t>Since this was a randomized experiment, we can conclude that the intrinsic motivation caused this increase.  In addition, since these were volunteers, this inference can only be assumed to apply to these 47 subjects, although the findings are very intriguing.   </a:t>
            </a:r>
          </a:p>
        </p:txBody>
      </p:sp>
      <p:grpSp>
        <p:nvGrpSpPr>
          <p:cNvPr id="4" name="Group 3"/>
          <p:cNvGrpSpPr/>
          <p:nvPr/>
        </p:nvGrpSpPr>
        <p:grpSpPr>
          <a:xfrm>
            <a:off x="4758102" y="1849580"/>
            <a:ext cx="3428553" cy="2571415"/>
            <a:chOff x="4758102" y="1849580"/>
            <a:chExt cx="3428553" cy="2571415"/>
          </a:xfrm>
        </p:grpSpPr>
        <p:grpSp>
          <p:nvGrpSpPr>
            <p:cNvPr id="3" name="Group 2"/>
            <p:cNvGrpSpPr/>
            <p:nvPr/>
          </p:nvGrpSpPr>
          <p:grpSpPr>
            <a:xfrm>
              <a:off x="4758102" y="1849580"/>
              <a:ext cx="3428553" cy="2571415"/>
              <a:chOff x="4821947" y="1810192"/>
              <a:chExt cx="3428553" cy="2571415"/>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947" y="1810192"/>
                <a:ext cx="3428553" cy="2571415"/>
              </a:xfrm>
              <a:prstGeom prst="rect">
                <a:avLst/>
              </a:prstGeom>
            </p:spPr>
          </p:pic>
          <p:cxnSp>
            <p:nvCxnSpPr>
              <p:cNvPr id="11" name="Straight Connector 10"/>
              <p:cNvCxnSpPr/>
              <p:nvPr/>
            </p:nvCxnSpPr>
            <p:spPr>
              <a:xfrm>
                <a:off x="7989737" y="2191087"/>
                <a:ext cx="25632" cy="196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19727" y="2191087"/>
                <a:ext cx="25632" cy="196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11968" y="2086903"/>
                <a:ext cx="758732" cy="307777"/>
              </a:xfrm>
              <a:prstGeom prst="rect">
                <a:avLst/>
              </a:prstGeom>
              <a:noFill/>
            </p:spPr>
            <p:txBody>
              <a:bodyPr wrap="square" rtlCol="0">
                <a:spAutoFit/>
              </a:bodyPr>
              <a:lstStyle/>
              <a:p>
                <a:r>
                  <a:rPr lang="en-US" sz="1400" b="1" dirty="0">
                    <a:solidFill>
                      <a:srgbClr val="FF0000"/>
                    </a:solidFill>
                  </a:rPr>
                  <a:t>-4.14</a:t>
                </a:r>
              </a:p>
            </p:txBody>
          </p:sp>
          <p:sp>
            <p:nvSpPr>
              <p:cNvPr id="16" name="TextBox 15"/>
              <p:cNvSpPr txBox="1"/>
              <p:nvPr/>
            </p:nvSpPr>
            <p:spPr>
              <a:xfrm>
                <a:off x="7424855" y="2017402"/>
                <a:ext cx="758732" cy="307777"/>
              </a:xfrm>
              <a:prstGeom prst="rect">
                <a:avLst/>
              </a:prstGeom>
              <a:noFill/>
            </p:spPr>
            <p:txBody>
              <a:bodyPr wrap="square" rtlCol="0">
                <a:spAutoFit/>
              </a:bodyPr>
              <a:lstStyle/>
              <a:p>
                <a:r>
                  <a:rPr lang="en-US" sz="1400" b="1" dirty="0">
                    <a:solidFill>
                      <a:srgbClr val="FF0000"/>
                    </a:solidFill>
                  </a:rPr>
                  <a:t>4.14</a:t>
                </a:r>
              </a:p>
            </p:txBody>
          </p:sp>
        </p:grpSp>
        <mc:AlternateContent xmlns:mc="http://schemas.openxmlformats.org/markup-compatibility/2006" xmlns:a14="http://schemas.microsoft.com/office/drawing/2010/main">
          <mc:Choice Requires="a14">
            <p:sp>
              <p:nvSpPr>
                <p:cNvPr id="12" name="TextBox 11"/>
                <p:cNvSpPr txBox="1"/>
                <p:nvPr/>
              </p:nvSpPr>
              <p:spPr>
                <a:xfrm>
                  <a:off x="7021832" y="2488902"/>
                  <a:ext cx="735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𝐸</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021832" y="2488902"/>
                  <a:ext cx="735842" cy="276999"/>
                </a:xfrm>
                <a:prstGeom prst="rect">
                  <a:avLst/>
                </a:prstGeom>
                <a:blipFill rotWithShape="0">
                  <a:blip r:embed="rId6"/>
                  <a:stretch>
                    <a:fillRect l="-7438" t="-4348" r="-28926" b="-15217"/>
                  </a:stretch>
                </a:blipFill>
              </p:spPr>
              <p:txBody>
                <a:bodyPr/>
                <a:lstStyle/>
                <a:p>
                  <a:r>
                    <a:rPr lang="en-US">
                      <a:noFill/>
                    </a:rPr>
                    <a:t> </a:t>
                  </a:r>
                </a:p>
              </p:txBody>
            </p:sp>
          </mc:Fallback>
        </mc:AlternateContent>
      </p:grpSp>
      <p:graphicFrame>
        <p:nvGraphicFramePr>
          <p:cNvPr id="17" name="Table 16">
            <a:extLst>
              <a:ext uri="{FF2B5EF4-FFF2-40B4-BE49-F238E27FC236}">
                <a16:creationId xmlns:a16="http://schemas.microsoft.com/office/drawing/2014/main" id="{6A777F28-970E-427A-98D1-CA0C96899443}"/>
              </a:ext>
            </a:extLst>
          </p:cNvPr>
          <p:cNvGraphicFramePr>
            <a:graphicFrameLocks noGrp="1"/>
          </p:cNvGraphicFramePr>
          <p:nvPr>
            <p:extLst>
              <p:ext uri="{D42A27DB-BD31-4B8C-83A1-F6EECF244321}">
                <p14:modId xmlns:p14="http://schemas.microsoft.com/office/powerpoint/2010/main" val="2529550676"/>
              </p:ext>
            </p:extLst>
          </p:nvPr>
        </p:nvGraphicFramePr>
        <p:xfrm>
          <a:off x="2866794" y="4427644"/>
          <a:ext cx="6094959" cy="919606"/>
        </p:xfrm>
        <a:graphic>
          <a:graphicData uri="http://schemas.openxmlformats.org/drawingml/2006/table">
            <a:tbl>
              <a:tblPr/>
              <a:tblGrid>
                <a:gridCol w="468843">
                  <a:extLst>
                    <a:ext uri="{9D8B030D-6E8A-4147-A177-3AD203B41FA5}">
                      <a16:colId xmlns:a16="http://schemas.microsoft.com/office/drawing/2014/main" val="4191927114"/>
                    </a:ext>
                  </a:extLst>
                </a:gridCol>
                <a:gridCol w="468843">
                  <a:extLst>
                    <a:ext uri="{9D8B030D-6E8A-4147-A177-3AD203B41FA5}">
                      <a16:colId xmlns:a16="http://schemas.microsoft.com/office/drawing/2014/main" val="1553062055"/>
                    </a:ext>
                  </a:extLst>
                </a:gridCol>
                <a:gridCol w="468843">
                  <a:extLst>
                    <a:ext uri="{9D8B030D-6E8A-4147-A177-3AD203B41FA5}">
                      <a16:colId xmlns:a16="http://schemas.microsoft.com/office/drawing/2014/main" val="2029518455"/>
                    </a:ext>
                  </a:extLst>
                </a:gridCol>
                <a:gridCol w="468843">
                  <a:extLst>
                    <a:ext uri="{9D8B030D-6E8A-4147-A177-3AD203B41FA5}">
                      <a16:colId xmlns:a16="http://schemas.microsoft.com/office/drawing/2014/main" val="2610139692"/>
                    </a:ext>
                  </a:extLst>
                </a:gridCol>
                <a:gridCol w="468843">
                  <a:extLst>
                    <a:ext uri="{9D8B030D-6E8A-4147-A177-3AD203B41FA5}">
                      <a16:colId xmlns:a16="http://schemas.microsoft.com/office/drawing/2014/main" val="2317417545"/>
                    </a:ext>
                  </a:extLst>
                </a:gridCol>
                <a:gridCol w="468843">
                  <a:extLst>
                    <a:ext uri="{9D8B030D-6E8A-4147-A177-3AD203B41FA5}">
                      <a16:colId xmlns:a16="http://schemas.microsoft.com/office/drawing/2014/main" val="2506100888"/>
                    </a:ext>
                  </a:extLst>
                </a:gridCol>
                <a:gridCol w="468843">
                  <a:extLst>
                    <a:ext uri="{9D8B030D-6E8A-4147-A177-3AD203B41FA5}">
                      <a16:colId xmlns:a16="http://schemas.microsoft.com/office/drawing/2014/main" val="2487611535"/>
                    </a:ext>
                  </a:extLst>
                </a:gridCol>
                <a:gridCol w="468843">
                  <a:extLst>
                    <a:ext uri="{9D8B030D-6E8A-4147-A177-3AD203B41FA5}">
                      <a16:colId xmlns:a16="http://schemas.microsoft.com/office/drawing/2014/main" val="2827583647"/>
                    </a:ext>
                  </a:extLst>
                </a:gridCol>
                <a:gridCol w="468843">
                  <a:extLst>
                    <a:ext uri="{9D8B030D-6E8A-4147-A177-3AD203B41FA5}">
                      <a16:colId xmlns:a16="http://schemas.microsoft.com/office/drawing/2014/main" val="3294642459"/>
                    </a:ext>
                  </a:extLst>
                </a:gridCol>
                <a:gridCol w="468843">
                  <a:extLst>
                    <a:ext uri="{9D8B030D-6E8A-4147-A177-3AD203B41FA5}">
                      <a16:colId xmlns:a16="http://schemas.microsoft.com/office/drawing/2014/main" val="994415506"/>
                    </a:ext>
                  </a:extLst>
                </a:gridCol>
                <a:gridCol w="468843">
                  <a:extLst>
                    <a:ext uri="{9D8B030D-6E8A-4147-A177-3AD203B41FA5}">
                      <a16:colId xmlns:a16="http://schemas.microsoft.com/office/drawing/2014/main" val="2274080700"/>
                    </a:ext>
                  </a:extLst>
                </a:gridCol>
                <a:gridCol w="468843">
                  <a:extLst>
                    <a:ext uri="{9D8B030D-6E8A-4147-A177-3AD203B41FA5}">
                      <a16:colId xmlns:a16="http://schemas.microsoft.com/office/drawing/2014/main" val="3211500598"/>
                    </a:ext>
                  </a:extLst>
                </a:gridCol>
                <a:gridCol w="468843">
                  <a:extLst>
                    <a:ext uri="{9D8B030D-6E8A-4147-A177-3AD203B41FA5}">
                      <a16:colId xmlns:a16="http://schemas.microsoft.com/office/drawing/2014/main" val="3893925110"/>
                    </a:ext>
                  </a:extLst>
                </a:gridCol>
              </a:tblGrid>
              <a:tr h="201638">
                <a:tc>
                  <a:txBody>
                    <a:bodyPr/>
                    <a:lstStyle/>
                    <a:p>
                      <a:pPr algn="r" fontAlgn="t"/>
                      <a:r>
                        <a:rPr lang="en-US" sz="400" b="1" i="0">
                          <a:solidFill>
                            <a:srgbClr val="112277"/>
                          </a:solidFill>
                          <a:effectLst/>
                          <a:latin typeface="Arial" panose="020B0604020202020204" pitchFamily="34" charset="0"/>
                        </a:rPr>
                        <a:t>Obs</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1" i="0">
                          <a:solidFill>
                            <a:srgbClr val="112277"/>
                          </a:solidFill>
                          <a:effectLst/>
                          <a:latin typeface="Arial" panose="020B0604020202020204" pitchFamily="34" charset="0"/>
                        </a:rPr>
                        <a:t>Variable</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l" fontAlgn="t"/>
                      <a:r>
                        <a:rPr lang="en-US" sz="400" b="1" i="0">
                          <a:solidFill>
                            <a:srgbClr val="112277"/>
                          </a:solidFill>
                          <a:effectLst/>
                          <a:latin typeface="Arial" panose="020B0604020202020204" pitchFamily="34" charset="0"/>
                        </a:rPr>
                        <a:t>Class</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l" fontAlgn="t"/>
                      <a:r>
                        <a:rPr lang="en-US" sz="400" b="1" i="0">
                          <a:solidFill>
                            <a:srgbClr val="112277"/>
                          </a:solidFill>
                          <a:effectLst/>
                          <a:latin typeface="Arial" panose="020B0604020202020204" pitchFamily="34" charset="0"/>
                        </a:rPr>
                        <a:t>Method</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l" fontAlgn="t"/>
                      <a:r>
                        <a:rPr lang="en-US" sz="400" b="1" i="0">
                          <a:solidFill>
                            <a:srgbClr val="112277"/>
                          </a:solidFill>
                          <a:effectLst/>
                          <a:latin typeface="Arial" panose="020B0604020202020204" pitchFamily="34" charset="0"/>
                        </a:rPr>
                        <a:t>Variances</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Mean</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LowerCLMean</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UpperCLMean</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StdDev</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LowerCLStdDev</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UpperCLStdDev</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UMPULowerCLStdDev</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t"/>
                      <a:r>
                        <a:rPr lang="en-US" sz="400" b="1" i="0">
                          <a:solidFill>
                            <a:srgbClr val="112277"/>
                          </a:solidFill>
                          <a:effectLst/>
                          <a:latin typeface="Arial" panose="020B0604020202020204" pitchFamily="34" charset="0"/>
                        </a:rPr>
                        <a:t>UMPUUpperCLStdDev</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extLst>
                  <a:ext uri="{0D108BD9-81ED-4DB2-BD59-A6C34878D82A}">
                    <a16:rowId xmlns:a16="http://schemas.microsoft.com/office/drawing/2014/main" val="3887241976"/>
                  </a:ext>
                </a:extLst>
              </a:tr>
              <a:tr h="89746">
                <a:tc>
                  <a:txBody>
                    <a:bodyPr/>
                    <a:lstStyle/>
                    <a:p>
                      <a:pPr algn="r" fontAlgn="t"/>
                      <a:r>
                        <a:rPr lang="en-US" sz="400" b="1" i="0">
                          <a:solidFill>
                            <a:srgbClr val="112277"/>
                          </a:solidFill>
                          <a:effectLst/>
                          <a:latin typeface="Arial" panose="020B0604020202020204" pitchFamily="34" charset="0"/>
                        </a:rPr>
                        <a:t>1</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COL139</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4.4678</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1.6594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7.2762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4.7786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3.9635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6.0187</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3.9360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5.9708</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33396356"/>
                  </a:ext>
                </a:extLst>
              </a:tr>
              <a:tr h="89746">
                <a:tc>
                  <a:txBody>
                    <a:bodyPr/>
                    <a:lstStyle/>
                    <a:p>
                      <a:pPr algn="r" fontAlgn="t"/>
                      <a:r>
                        <a:rPr lang="en-US" sz="400" b="1" i="0">
                          <a:solidFill>
                            <a:srgbClr val="112277"/>
                          </a:solidFill>
                          <a:effectLst/>
                          <a:latin typeface="Arial" panose="020B0604020202020204" pitchFamily="34" charset="0"/>
                        </a:rPr>
                        <a:t>2</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COL170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-4.3192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-7.1485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-1.4899</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4.8141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3.9930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6.0634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3.9653</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6.0152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3304942309"/>
                  </a:ext>
                </a:extLst>
              </a:tr>
              <a:tr h="89746">
                <a:tc>
                  <a:txBody>
                    <a:bodyPr/>
                    <a:lstStyle/>
                    <a:p>
                      <a:pPr algn="r" fontAlgn="t"/>
                      <a:r>
                        <a:rPr lang="en-US" sz="400" b="1" i="0">
                          <a:solidFill>
                            <a:srgbClr val="112277"/>
                          </a:solidFill>
                          <a:effectLst/>
                          <a:latin typeface="Arial" panose="020B0604020202020204" pitchFamily="34" charset="0"/>
                        </a:rPr>
                        <a:t>3</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COL279</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-4.5576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-7.3530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-1.7623</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4.7564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3.9451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5.9908</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3.9178</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5.9430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242011884"/>
                  </a:ext>
                </a:extLst>
              </a:tr>
              <a:tr h="89746">
                <a:tc>
                  <a:txBody>
                    <a:bodyPr/>
                    <a:lstStyle/>
                    <a:p>
                      <a:pPr algn="r" fontAlgn="t"/>
                      <a:r>
                        <a:rPr lang="en-US" sz="400" b="1" i="0">
                          <a:solidFill>
                            <a:srgbClr val="112277"/>
                          </a:solidFill>
                          <a:effectLst/>
                          <a:latin typeface="Arial" panose="020B0604020202020204" pitchFamily="34" charset="0"/>
                        </a:rPr>
                        <a:t>4</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COL360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-4.8897</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-7.6340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-2.1454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4.6695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3.8731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5.8814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3.8462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5.8345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481434950"/>
                  </a:ext>
                </a:extLst>
              </a:tr>
              <a:tr h="89746">
                <a:tc>
                  <a:txBody>
                    <a:bodyPr/>
                    <a:lstStyle/>
                    <a:p>
                      <a:pPr algn="r" fontAlgn="t"/>
                      <a:r>
                        <a:rPr lang="en-US" sz="400" b="1" i="0">
                          <a:solidFill>
                            <a:srgbClr val="112277"/>
                          </a:solidFill>
                          <a:effectLst/>
                          <a:latin typeface="Arial" panose="020B0604020202020204" pitchFamily="34" charset="0"/>
                        </a:rPr>
                        <a:t>5</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COL537</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4.3826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1.5621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7.2031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4.7991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3.9806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6.0446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3.9530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5.9964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552476582"/>
                  </a:ext>
                </a:extLst>
              </a:tr>
              <a:tr h="89746">
                <a:tc>
                  <a:txBody>
                    <a:bodyPr/>
                    <a:lstStyle/>
                    <a:p>
                      <a:pPr algn="r" fontAlgn="t"/>
                      <a:r>
                        <a:rPr lang="en-US" sz="400" b="1" i="0">
                          <a:solidFill>
                            <a:srgbClr val="112277"/>
                          </a:solidFill>
                          <a:effectLst/>
                          <a:latin typeface="Arial" panose="020B0604020202020204" pitchFamily="34" charset="0"/>
                        </a:rPr>
                        <a:t>6</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COL551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-5.0514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-7.7692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-2.3337</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4.6243</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3.8356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5.8245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3.8090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5.7781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37698156"/>
                  </a:ext>
                </a:extLst>
              </a:tr>
              <a:tr h="89746">
                <a:tc>
                  <a:txBody>
                    <a:bodyPr/>
                    <a:lstStyle/>
                    <a:p>
                      <a:pPr algn="r" fontAlgn="t"/>
                      <a:r>
                        <a:rPr lang="en-US" sz="400" b="1" i="0">
                          <a:solidFill>
                            <a:srgbClr val="112277"/>
                          </a:solidFill>
                          <a:effectLst/>
                          <a:latin typeface="Arial" panose="020B0604020202020204" pitchFamily="34" charset="0"/>
                        </a:rPr>
                        <a:t>7</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COL604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-4.7109</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-7.4832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-1.9385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4.7172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3.9127</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5.9415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3.8855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5.8942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26207768"/>
                  </a:ext>
                </a:extLst>
              </a:tr>
              <a:tr h="89746">
                <a:tc>
                  <a:txBody>
                    <a:bodyPr/>
                    <a:lstStyle/>
                    <a:p>
                      <a:pPr algn="r" fontAlgn="t"/>
                      <a:r>
                        <a:rPr lang="en-US" sz="400" b="1" i="0">
                          <a:solidFill>
                            <a:srgbClr val="112277"/>
                          </a:solidFill>
                          <a:effectLst/>
                          <a:latin typeface="Arial" panose="020B0604020202020204" pitchFamily="34" charset="0"/>
                        </a:rPr>
                        <a:t>8</a:t>
                      </a:r>
                    </a:p>
                  </a:txBody>
                  <a:tcPr marL="12441" marR="12441" marT="6220" marB="6220">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400" b="0" i="0">
                          <a:effectLst/>
                          <a:latin typeface="Arial" panose="020B0604020202020204" pitchFamily="34" charset="0"/>
                        </a:rPr>
                        <a:t>COL664</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Diff (1-2)</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Pooled</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400" b="0" i="0">
                          <a:effectLst/>
                          <a:latin typeface="Arial" panose="020B0604020202020204" pitchFamily="34" charset="0"/>
                        </a:rPr>
                        <a:t>Equal</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4.6636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1.8840</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7.4431</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4.7295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3.9228</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5.9569</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a:effectLst/>
                          <a:latin typeface="Arial" panose="020B0604020202020204" pitchFamily="34" charset="0"/>
                        </a:rPr>
                        <a:t>3.8956</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400" b="0" i="0" dirty="0">
                          <a:effectLst/>
                          <a:latin typeface="Arial" panose="020B0604020202020204" pitchFamily="34" charset="0"/>
                        </a:rPr>
                        <a:t>5.9095</a:t>
                      </a:r>
                    </a:p>
                  </a:txBody>
                  <a:tcPr marL="12441" marR="12441" marT="6220" marB="622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23216107"/>
                  </a:ext>
                </a:extLst>
              </a:tr>
            </a:tbl>
          </a:graphicData>
        </a:graphic>
      </p:graphicFrame>
    </p:spTree>
    <p:extLst>
      <p:ext uri="{BB962C8B-B14F-4D97-AF65-F5344CB8AC3E}">
        <p14:creationId xmlns:p14="http://schemas.microsoft.com/office/powerpoint/2010/main" val="137702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8" end="8"/>
                                            </p:txEl>
                                          </p:spTgt>
                                        </p:tgtEl>
                                        <p:attrNameLst>
                                          <p:attrName>style.visibility</p:attrName>
                                        </p:attrNameLst>
                                      </p:cBhvr>
                                      <p:to>
                                        <p:strVal val="visible"/>
                                      </p:to>
                                    </p:set>
                                    <p:animEffect transition="in" filter="fade">
                                      <p:cBhvr>
                                        <p:cTn id="10" dur="500"/>
                                        <p:tgtEl>
                                          <p:spTgt spid="8">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Randomized to Observational Studies</a:t>
            </a:r>
          </a:p>
        </p:txBody>
      </p:sp>
      <p:sp>
        <p:nvSpPr>
          <p:cNvPr id="3" name="Content Placeholder 2"/>
          <p:cNvSpPr>
            <a:spLocks noGrp="1"/>
          </p:cNvSpPr>
          <p:nvPr>
            <p:ph idx="1"/>
          </p:nvPr>
        </p:nvSpPr>
        <p:spPr/>
        <p:txBody>
          <a:bodyPr/>
          <a:lstStyle/>
          <a:p>
            <a:pPr>
              <a:buFont typeface="Arial" charset="0"/>
              <a:buChar char="•"/>
            </a:pPr>
            <a:r>
              <a:rPr lang="en-US" dirty="0"/>
              <a:t>In the Creativity study, the Intrinsic/Extrinsic groups were randomly assigned to subjects</a:t>
            </a:r>
          </a:p>
          <a:p>
            <a:pPr>
              <a:buFont typeface="Arial" charset="0"/>
              <a:buChar char="•"/>
            </a:pPr>
            <a:r>
              <a:rPr lang="en-US" dirty="0"/>
              <a:t>This motivated comparing the observed difference to re-randomized difference to test a hypothesis about the questionnaire having no effect</a:t>
            </a:r>
          </a:p>
          <a:p>
            <a:pPr>
              <a:buFont typeface="Arial" charset="0"/>
              <a:buChar char="•"/>
            </a:pPr>
            <a:r>
              <a:rPr lang="en-US" dirty="0"/>
              <a:t>This is known as a</a:t>
            </a:r>
            <a:r>
              <a:rPr lang="en-US" dirty="0">
                <a:solidFill>
                  <a:schemeClr val="tx1"/>
                </a:solidFill>
              </a:rPr>
              <a:t> </a:t>
            </a:r>
            <a:r>
              <a:rPr lang="en-US" b="1" u="sng" cap="small" dirty="0">
                <a:solidFill>
                  <a:schemeClr val="tx1"/>
                </a:solidFill>
              </a:rPr>
              <a:t>randomization test</a:t>
            </a:r>
          </a:p>
          <a:p>
            <a:pPr marL="0" indent="0">
              <a:buNone/>
            </a:pPr>
            <a:endParaRPr lang="en-US" dirty="0">
              <a:solidFill>
                <a:schemeClr val="tx1"/>
              </a:solidFill>
            </a:endParaRPr>
          </a:p>
          <a:p>
            <a:pPr>
              <a:buFont typeface="Arial" charset="0"/>
              <a:buChar char="•"/>
            </a:pPr>
            <a:r>
              <a:rPr lang="en-US" dirty="0"/>
              <a:t>In observational studies, the groups are not randomly assigned</a:t>
            </a:r>
          </a:p>
          <a:p>
            <a:pPr>
              <a:buFont typeface="Arial" charset="0"/>
              <a:buChar char="•"/>
            </a:pPr>
            <a:r>
              <a:rPr lang="en-US" dirty="0"/>
              <a:t>Though not technically the same test, we can still apply exactly the same re-randomization idea to observational data</a:t>
            </a:r>
          </a:p>
          <a:p>
            <a:pPr>
              <a:buFont typeface="Arial" charset="0"/>
              <a:buChar char="•"/>
            </a:pPr>
            <a:r>
              <a:rPr lang="en-US" dirty="0"/>
              <a:t>However, now it is called a </a:t>
            </a:r>
            <a:r>
              <a:rPr lang="en-US" b="1" u="sng" cap="small" dirty="0">
                <a:solidFill>
                  <a:schemeClr val="tx1"/>
                </a:solidFill>
              </a:rPr>
              <a:t>permutation test</a:t>
            </a:r>
            <a:endParaRPr lang="en-US" dirty="0">
              <a:solidFill>
                <a:schemeClr val="tx1"/>
              </a:solidFill>
            </a:endParaRPr>
          </a:p>
          <a:p>
            <a:endParaRPr lang="en-US" dirty="0"/>
          </a:p>
        </p:txBody>
      </p:sp>
    </p:spTree>
    <p:extLst>
      <p:ext uri="{BB962C8B-B14F-4D97-AF65-F5344CB8AC3E}">
        <p14:creationId xmlns:p14="http://schemas.microsoft.com/office/powerpoint/2010/main" val="3081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04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Discrimination</a:t>
            </a:r>
          </a:p>
        </p:txBody>
      </p:sp>
      <p:sp>
        <p:nvSpPr>
          <p:cNvPr id="3" name="Content Placeholder 2"/>
          <p:cNvSpPr>
            <a:spLocks noGrp="1"/>
          </p:cNvSpPr>
          <p:nvPr>
            <p:ph idx="1"/>
          </p:nvPr>
        </p:nvSpPr>
        <p:spPr>
          <a:xfrm>
            <a:off x="273132" y="1845734"/>
            <a:ext cx="8526484" cy="4341310"/>
          </a:xfrm>
        </p:spPr>
        <p:txBody>
          <a:bodyPr>
            <a:normAutofit fontScale="92500" lnSpcReduction="10000"/>
          </a:bodyPr>
          <a:lstStyle/>
          <a:p>
            <a:r>
              <a:rPr lang="en-US" dirty="0"/>
              <a:t>In the United States, it is illegal to discriminate against people based on various attributes. One such attribute is age. An active lawsuit, filed August 30, 2011, in the Los Angeles District Office is a case against the American Samoa Government for systematic age discrimination by preferentially firing older workers.</a:t>
            </a:r>
          </a:p>
          <a:p>
            <a:r>
              <a:rPr lang="en-US" dirty="0"/>
              <a:t>Is there evidence for age discrimination in this study? </a:t>
            </a:r>
          </a:p>
          <a:p>
            <a:endParaRPr lang="en-US" dirty="0"/>
          </a:p>
          <a:p>
            <a:r>
              <a:rPr lang="en-US" dirty="0"/>
              <a:t>Data sampled at random from all American Samoa government workers:</a:t>
            </a:r>
          </a:p>
          <a:p>
            <a:r>
              <a:rPr lang="en-US" b="1" dirty="0"/>
              <a:t>Fired</a:t>
            </a:r>
          </a:p>
          <a:p>
            <a:r>
              <a:rPr lang="is-IS" dirty="0"/>
              <a:t>34 37 37 38 41 42 43 44 44 45 45 45 46 48 49 53 53 54 54 55 56</a:t>
            </a:r>
          </a:p>
          <a:p>
            <a:r>
              <a:rPr lang="en-US" b="1" dirty="0"/>
              <a:t>Not fired</a:t>
            </a:r>
          </a:p>
          <a:p>
            <a:r>
              <a:rPr lang="is-IS" dirty="0"/>
              <a:t>27 33 36 37 38 38 39 42 42 43 43 44 44 44 45 45 45 45 46 46 47 47 48 48 49 49 51 51 52 54</a:t>
            </a:r>
            <a:endParaRPr lang="en-US" dirty="0"/>
          </a:p>
        </p:txBody>
      </p:sp>
    </p:spTree>
    <p:extLst>
      <p:ext uri="{BB962C8B-B14F-4D97-AF65-F5344CB8AC3E}">
        <p14:creationId xmlns:p14="http://schemas.microsoft.com/office/powerpoint/2010/main" val="202361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321" y="286606"/>
            <a:ext cx="7593439" cy="1450757"/>
          </a:xfrm>
        </p:spPr>
        <p:txBody>
          <a:bodyPr/>
          <a:lstStyle/>
          <a:p>
            <a:r>
              <a:rPr lang="en-US" dirty="0"/>
              <a:t>Age Discrimination (Two Sided)</a:t>
            </a:r>
          </a:p>
        </p:txBody>
      </p:sp>
      <mc:AlternateContent xmlns:mc="http://schemas.openxmlformats.org/markup-compatibility/2006" xmlns:a14="http://schemas.microsoft.com/office/drawing/2010/main">
        <mc:Choice Requires="a14">
          <p:sp>
            <p:nvSpPr>
              <p:cNvPr id="7" name="TextBox 6"/>
              <p:cNvSpPr txBox="1"/>
              <p:nvPr/>
            </p:nvSpPr>
            <p:spPr>
              <a:xfrm>
                <a:off x="3114185" y="1849797"/>
                <a:ext cx="2112698" cy="1200329"/>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 </m:t>
                        </m:r>
                      </m:sub>
                    </m:sSub>
                    <m:sSub>
                      <m:sSubPr>
                        <m:ctrlPr>
                          <a:rPr lang="en-US" i="1" smtClean="0">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𝐹</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𝑁𝐹</m:t>
                        </m:r>
                        <m:r>
                          <a:rPr lang="en-US" i="1">
                            <a:latin typeface="Cambria Math" charset="0"/>
                            <a:ea typeface="Cambria Math" charset="0"/>
                            <a:cs typeface="Cambria Math" charset="0"/>
                          </a:rPr>
                          <m:t> </m:t>
                        </m:r>
                      </m:sub>
                    </m:sSub>
                    <m:r>
                      <a:rPr lang="en-US" i="1">
                        <a:latin typeface="Cambria Math" charset="0"/>
                        <a:ea typeface="Cambria Math" charset="0"/>
                        <a:cs typeface="Cambria Math" charset="0"/>
                      </a:rPr>
                      <m:t>=0</m:t>
                    </m:r>
                  </m:oMath>
                </a14:m>
                <a:endParaRPr lang="en-US" dirty="0">
                  <a:ea typeface="Cambria Math" charset="0"/>
                  <a:cs typeface="Cambria Math"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r>
                          <a:rPr lang="en-US" i="1">
                            <a:latin typeface="Cambria Math" charset="0"/>
                          </a:rPr>
                          <m:t>: </m:t>
                        </m:r>
                      </m:sub>
                    </m:sSub>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𝐹</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𝜇</m:t>
                        </m:r>
                      </m:e>
                      <m:sub>
                        <m:r>
                          <a:rPr lang="en-US" b="0" i="1" smtClean="0">
                            <a:latin typeface="Cambria Math" panose="02040503050406030204" pitchFamily="18" charset="0"/>
                            <a:ea typeface="Cambria Math" charset="0"/>
                            <a:cs typeface="Cambria Math" charset="0"/>
                          </a:rPr>
                          <m:t>𝑁𝐹</m:t>
                        </m:r>
                        <m:r>
                          <a:rPr lang="en-US" i="1">
                            <a:latin typeface="Cambria Math" charset="0"/>
                            <a:ea typeface="Cambria Math" charset="0"/>
                            <a:cs typeface="Cambria Math" charset="0"/>
                          </a:rPr>
                          <m:t> </m:t>
                        </m:r>
                      </m:sub>
                    </m:sSub>
                    <m:r>
                      <a:rPr lang="en-US" i="1">
                        <a:latin typeface="Cambria Math" panose="02040503050406030204" pitchFamily="18" charset="0"/>
                        <a:ea typeface="Cambria Math" charset="0"/>
                        <a:cs typeface="Cambria Math" charset="0"/>
                      </a:rPr>
                      <m:t>≠</m:t>
                    </m:r>
                    <m:r>
                      <a:rPr lang="en-US" i="1">
                        <a:latin typeface="Cambria Math" charset="0"/>
                        <a:ea typeface="Cambria Math" charset="0"/>
                        <a:cs typeface="Cambria Math" charset="0"/>
                      </a:rPr>
                      <m:t>0</m:t>
                    </m:r>
                  </m:oMath>
                </a14:m>
                <a:endParaRPr lang="en-US" dirty="0">
                  <a:ea typeface="Cambria Math" charset="0"/>
                  <a:cs typeface="Cambria Math" charset="0"/>
                </a:endParaRPr>
              </a:p>
              <a:p>
                <a:r>
                  <a:rPr lang="en-US" dirty="0"/>
                  <a:t>P-value =204/1000           </a:t>
                </a:r>
              </a:p>
              <a:p>
                <a:r>
                  <a:rPr lang="en-US" dirty="0"/>
                  <a:t>              = 0.204</a:t>
                </a:r>
              </a:p>
            </p:txBody>
          </p:sp>
        </mc:Choice>
        <mc:Fallback xmlns="">
          <p:sp>
            <p:nvSpPr>
              <p:cNvPr id="7" name="TextBox 6"/>
              <p:cNvSpPr txBox="1">
                <a:spLocks noRot="1" noChangeAspect="1" noMove="1" noResize="1" noEditPoints="1" noAdjustHandles="1" noChangeArrowheads="1" noChangeShapeType="1" noTextEdit="1"/>
              </p:cNvSpPr>
              <p:nvPr/>
            </p:nvSpPr>
            <p:spPr>
              <a:xfrm>
                <a:off x="3114185" y="1849797"/>
                <a:ext cx="2112698" cy="1200329"/>
              </a:xfrm>
              <a:prstGeom prst="rect">
                <a:avLst/>
              </a:prstGeom>
              <a:blipFill rotWithShape="0">
                <a:blip r:embed="rId3"/>
                <a:stretch>
                  <a:fillRect l="-2601" t="-2538" r="-21387" b="-7107"/>
                </a:stretch>
              </a:blipFill>
            </p:spPr>
            <p:txBody>
              <a:bodyPr/>
              <a:lstStyle/>
              <a:p>
                <a:r>
                  <a:rPr lang="en-US">
                    <a:noFill/>
                  </a:rPr>
                  <a:t> </a:t>
                </a:r>
              </a:p>
            </p:txBody>
          </p:sp>
        </mc:Fallback>
      </mc:AlternateContent>
      <p:sp>
        <p:nvSpPr>
          <p:cNvPr id="8" name="Right Arrow 7"/>
          <p:cNvSpPr/>
          <p:nvPr/>
        </p:nvSpPr>
        <p:spPr>
          <a:xfrm>
            <a:off x="3628913" y="3982148"/>
            <a:ext cx="1087374" cy="362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1168" y="1797580"/>
            <a:ext cx="2954962" cy="1600438"/>
          </a:xfrm>
          <a:prstGeom prst="rect">
            <a:avLst/>
          </a:prstGeom>
        </p:spPr>
        <p:txBody>
          <a:bodyPr wrap="square">
            <a:spAutoFit/>
          </a:bodyPr>
          <a:lstStyle/>
          <a:p>
            <a:r>
              <a:rPr lang="en-US" sz="1400" b="1" dirty="0">
                <a:latin typeface="Times New Roman" panose="02020603050405020304" pitchFamily="18" charset="0"/>
              </a:rPr>
              <a:t>Fired</a:t>
            </a:r>
          </a:p>
          <a:p>
            <a:r>
              <a:rPr lang="en-US" sz="1400" dirty="0">
                <a:latin typeface="Times New Roman" panose="02020603050405020304" pitchFamily="18" charset="0"/>
              </a:rPr>
              <a:t>34 37 37 38 41 42 43 44 44 45 45 </a:t>
            </a:r>
          </a:p>
          <a:p>
            <a:r>
              <a:rPr lang="en-US" sz="1400" dirty="0">
                <a:latin typeface="Times New Roman" panose="02020603050405020304" pitchFamily="18" charset="0"/>
              </a:rPr>
              <a:t>45 46 48 49 53 53 54 54 55 56</a:t>
            </a:r>
          </a:p>
          <a:p>
            <a:r>
              <a:rPr lang="en-US" sz="1400" b="1" dirty="0">
                <a:latin typeface="Times New Roman" panose="02020603050405020304" pitchFamily="18" charset="0"/>
              </a:rPr>
              <a:t>Not fired</a:t>
            </a:r>
          </a:p>
          <a:p>
            <a:r>
              <a:rPr lang="en-US" sz="1400" dirty="0">
                <a:latin typeface="Times New Roman" panose="02020603050405020304" pitchFamily="18" charset="0"/>
              </a:rPr>
              <a:t>27 33 36 37 38 38 39 42 42 43 43 44 </a:t>
            </a:r>
          </a:p>
          <a:p>
            <a:r>
              <a:rPr lang="en-US" sz="1400" dirty="0">
                <a:latin typeface="Times New Roman" panose="02020603050405020304" pitchFamily="18" charset="0"/>
              </a:rPr>
              <a:t>44 44 45 45 45 45 46 46 47 47 48 48 </a:t>
            </a:r>
          </a:p>
          <a:p>
            <a:r>
              <a:rPr lang="en-US" sz="1400" dirty="0">
                <a:latin typeface="Times New Roman" panose="02020603050405020304" pitchFamily="18" charset="0"/>
              </a:rPr>
              <a:t>49 49 51 51 52 54</a:t>
            </a:r>
            <a:endParaRPr lang="en-US" sz="1400" b="1" dirty="0">
              <a:latin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328271" y="3395756"/>
            <a:ext cx="2297314" cy="1733754"/>
          </a:xfrm>
          <a:prstGeom prst="rect">
            <a:avLst/>
          </a:prstGeom>
        </p:spPr>
      </p:pic>
      <p:sp>
        <p:nvSpPr>
          <p:cNvPr id="12" name="TextBox 11"/>
          <p:cNvSpPr txBox="1"/>
          <p:nvPr/>
        </p:nvSpPr>
        <p:spPr>
          <a:xfrm>
            <a:off x="141075" y="5468283"/>
            <a:ext cx="9144000" cy="938719"/>
          </a:xfrm>
          <a:prstGeom prst="rect">
            <a:avLst/>
          </a:prstGeom>
          <a:noFill/>
        </p:spPr>
        <p:txBody>
          <a:bodyPr wrap="square" rtlCol="0">
            <a:spAutoFit/>
          </a:bodyPr>
          <a:lstStyle/>
          <a:p>
            <a:r>
              <a:rPr lang="en-US" sz="1100" dirty="0"/>
              <a:t>There is not sufficient evidence to suggest that the mean age of those who were fired is different from the mean age of those who were not fired (p-value = 0.204). The p-value is so high that even the null hypothesis of a one-sided test cannot be rejected. (There is insufficient evident to claim that the mean age of fired employees is greater than that of not fired employees.)</a:t>
            </a:r>
          </a:p>
          <a:p>
            <a:r>
              <a:rPr lang="en-US" sz="1100" dirty="0"/>
              <a:t>Since this was a random sample of government employees in Samoa, we can generalize this inference to all government-employed people in Samoa. </a:t>
            </a:r>
          </a:p>
          <a:p>
            <a:r>
              <a:rPr lang="en-US" sz="1100" dirty="0"/>
              <a:t>Note: since we FTR (fail to reject) Ho, there is no need to discuss causation or association. </a:t>
            </a:r>
          </a:p>
        </p:txBody>
      </p:sp>
      <mc:AlternateContent xmlns:mc="http://schemas.openxmlformats.org/markup-compatibility/2006" xmlns:a14="http://schemas.microsoft.com/office/drawing/2010/main">
        <mc:Choice Requires="a14">
          <p:sp>
            <p:nvSpPr>
              <p:cNvPr id="17" name="TextBox 16"/>
              <p:cNvSpPr txBox="1"/>
              <p:nvPr/>
            </p:nvSpPr>
            <p:spPr>
              <a:xfrm>
                <a:off x="162050" y="5187912"/>
                <a:ext cx="2524153" cy="184666"/>
              </a:xfrm>
              <a:prstGeom prst="rect">
                <a:avLst/>
              </a:prstGeom>
              <a:noFill/>
            </p:spPr>
            <p:txBody>
              <a:bodyPr wrap="none" lIns="0" tIns="0" rIns="0" bIns="0" rtlCol="0">
                <a:spAutoFit/>
              </a:bodyPr>
              <a:lstStyle/>
              <a:p>
                <a14:m>
                  <m:oMath xmlns:m="http://schemas.openxmlformats.org/officeDocument/2006/math">
                    <m:sSub>
                      <m:sSubPr>
                        <m:ctrlPr>
                          <a:rPr lang="en-US" sz="1200" b="1"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𝒀</m:t>
                            </m:r>
                          </m:e>
                        </m:acc>
                      </m:e>
                      <m:sub>
                        <m:r>
                          <a:rPr lang="en-US" sz="1200" b="1" i="1" smtClean="0">
                            <a:latin typeface="Cambria Math" panose="02040503050406030204" pitchFamily="18" charset="0"/>
                          </a:rPr>
                          <m:t>𝑭</m:t>
                        </m:r>
                      </m:sub>
                    </m:sSub>
                    <m:r>
                      <a:rPr lang="en-US" sz="1200" b="1" i="1" smtClean="0">
                        <a:latin typeface="Cambria Math" panose="02040503050406030204" pitchFamily="18" charset="0"/>
                      </a:rPr>
                      <m:t>−</m:t>
                    </m:r>
                    <m:sSub>
                      <m:sSubPr>
                        <m:ctrlPr>
                          <a:rPr lang="en-US" sz="1200" b="1" i="1">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𝒀</m:t>
                            </m:r>
                          </m:e>
                        </m:acc>
                      </m:e>
                      <m:sub>
                        <m:r>
                          <a:rPr lang="en-US" sz="1200" b="1" i="1" smtClean="0">
                            <a:latin typeface="Cambria Math" panose="02040503050406030204" pitchFamily="18" charset="0"/>
                          </a:rPr>
                          <m:t>𝑵𝑭</m:t>
                        </m:r>
                      </m:sub>
                    </m:sSub>
                  </m:oMath>
                </a14:m>
                <a:r>
                  <a:rPr lang="en-US" sz="1200" b="1" dirty="0"/>
                  <a:t> = 45.8571 – 43.9333 = 1.9238</a:t>
                </a:r>
              </a:p>
            </p:txBody>
          </p:sp>
        </mc:Choice>
        <mc:Fallback xmlns="">
          <p:sp>
            <p:nvSpPr>
              <p:cNvPr id="17" name="TextBox 16"/>
              <p:cNvSpPr txBox="1">
                <a:spLocks noRot="1" noChangeAspect="1" noMove="1" noResize="1" noEditPoints="1" noAdjustHandles="1" noChangeArrowheads="1" noChangeShapeType="1" noTextEdit="1"/>
              </p:cNvSpPr>
              <p:nvPr/>
            </p:nvSpPr>
            <p:spPr>
              <a:xfrm>
                <a:off x="162050" y="5187912"/>
                <a:ext cx="2524153" cy="184666"/>
              </a:xfrm>
              <a:prstGeom prst="rect">
                <a:avLst/>
              </a:prstGeom>
              <a:blipFill rotWithShape="0">
                <a:blip r:embed="rId5"/>
                <a:stretch>
                  <a:fillRect l="-2174" t="-23333" r="-3140" b="-56667"/>
                </a:stretch>
              </a:blipFill>
            </p:spPr>
            <p:txBody>
              <a:bodyPr/>
              <a:lstStyle/>
              <a:p>
                <a:r>
                  <a:rPr lang="en-US">
                    <a:noFill/>
                  </a:rPr>
                  <a:t> </a:t>
                </a:r>
              </a:p>
            </p:txBody>
          </p:sp>
        </mc:Fallback>
      </mc:AlternateContent>
      <p:sp>
        <p:nvSpPr>
          <p:cNvPr id="15" name="TextBox 14"/>
          <p:cNvSpPr txBox="1"/>
          <p:nvPr/>
        </p:nvSpPr>
        <p:spPr>
          <a:xfrm>
            <a:off x="3271763" y="3037823"/>
            <a:ext cx="1697426" cy="923330"/>
          </a:xfrm>
          <a:prstGeom prst="rect">
            <a:avLst/>
          </a:prstGeom>
          <a:noFill/>
        </p:spPr>
        <p:txBody>
          <a:bodyPr wrap="square" rtlCol="0">
            <a:spAutoFit/>
          </a:bodyPr>
          <a:lstStyle/>
          <a:p>
            <a:pPr algn="ctr"/>
            <a:r>
              <a:rPr lang="en-US" dirty="0"/>
              <a:t>1000 different groupings (</a:t>
            </a:r>
            <a:r>
              <a:rPr lang="en-US" dirty="0" err="1"/>
              <a:t>relabelings</a:t>
            </a:r>
            <a:r>
              <a:rPr lang="en-US" dirty="0"/>
              <a:t>) </a:t>
            </a:r>
          </a:p>
        </p:txBody>
      </p:sp>
      <p:grpSp>
        <p:nvGrpSpPr>
          <p:cNvPr id="3" name="Group 2"/>
          <p:cNvGrpSpPr/>
          <p:nvPr/>
        </p:nvGrpSpPr>
        <p:grpSpPr>
          <a:xfrm>
            <a:off x="5158957" y="1820349"/>
            <a:ext cx="3587931" cy="2690949"/>
            <a:chOff x="5158957" y="1820349"/>
            <a:chExt cx="3587931" cy="2690949"/>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8957" y="1820349"/>
              <a:ext cx="3587931" cy="2690949"/>
            </a:xfrm>
            <a:prstGeom prst="rect">
              <a:avLst/>
            </a:prstGeom>
          </p:spPr>
        </p:pic>
        <p:sp>
          <p:nvSpPr>
            <p:cNvPr id="9" name="TextBox 8"/>
            <p:cNvSpPr txBox="1"/>
            <p:nvPr/>
          </p:nvSpPr>
          <p:spPr>
            <a:xfrm>
              <a:off x="7757628" y="2015117"/>
              <a:ext cx="758732" cy="307777"/>
            </a:xfrm>
            <a:prstGeom prst="rect">
              <a:avLst/>
            </a:prstGeom>
            <a:noFill/>
          </p:spPr>
          <p:txBody>
            <a:bodyPr wrap="square" rtlCol="0">
              <a:spAutoFit/>
            </a:bodyPr>
            <a:lstStyle/>
            <a:p>
              <a:r>
                <a:rPr lang="en-US" sz="1400" b="1" dirty="0">
                  <a:solidFill>
                    <a:srgbClr val="FF0000"/>
                  </a:solidFill>
                </a:rPr>
                <a:t>1.9238</a:t>
              </a:r>
            </a:p>
          </p:txBody>
        </p:sp>
        <mc:AlternateContent xmlns:mc="http://schemas.openxmlformats.org/markup-compatibility/2006" xmlns:a14="http://schemas.microsoft.com/office/drawing/2010/main">
          <mc:Choice Requires="a14">
            <p:sp>
              <p:nvSpPr>
                <p:cNvPr id="16" name="TextBox 15"/>
                <p:cNvSpPr txBox="1"/>
                <p:nvPr/>
              </p:nvSpPr>
              <p:spPr>
                <a:xfrm>
                  <a:off x="7774207" y="2473400"/>
                  <a:ext cx="900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𝐹</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𝑁𝐹</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774207" y="2473400"/>
                  <a:ext cx="900631" cy="276999"/>
                </a:xfrm>
                <a:prstGeom prst="rect">
                  <a:avLst/>
                </a:prstGeom>
                <a:blipFill rotWithShape="0">
                  <a:blip r:embed="rId7"/>
                  <a:stretch>
                    <a:fillRect l="-5405" t="-6667" r="-10811" b="-15556"/>
                  </a:stretch>
                </a:blipFill>
              </p:spPr>
              <p:txBody>
                <a:bodyPr/>
                <a:lstStyle/>
                <a:p>
                  <a:r>
                    <a:rPr lang="en-US">
                      <a:noFill/>
                    </a:rPr>
                    <a:t> </a:t>
                  </a:r>
                </a:p>
              </p:txBody>
            </p:sp>
          </mc:Fallback>
        </mc:AlternateContent>
        <p:cxnSp>
          <p:nvCxnSpPr>
            <p:cNvPr id="19" name="Straight Connector 18"/>
            <p:cNvCxnSpPr/>
            <p:nvPr/>
          </p:nvCxnSpPr>
          <p:spPr>
            <a:xfrm>
              <a:off x="7733704" y="2191087"/>
              <a:ext cx="26126" cy="224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33268" y="2218142"/>
              <a:ext cx="26126" cy="224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48714" y="1994092"/>
              <a:ext cx="758732" cy="307777"/>
            </a:xfrm>
            <a:prstGeom prst="rect">
              <a:avLst/>
            </a:prstGeom>
            <a:noFill/>
          </p:spPr>
          <p:txBody>
            <a:bodyPr wrap="square" rtlCol="0">
              <a:spAutoFit/>
            </a:bodyPr>
            <a:lstStyle/>
            <a:p>
              <a:r>
                <a:rPr lang="en-US" sz="1400" b="1" dirty="0">
                  <a:solidFill>
                    <a:srgbClr val="FF0000"/>
                  </a:solidFill>
                </a:rPr>
                <a:t>-1.9238</a:t>
              </a:r>
            </a:p>
          </p:txBody>
        </p:sp>
      </p:grpSp>
      <p:pic>
        <p:nvPicPr>
          <p:cNvPr id="4" name="Picture 3"/>
          <p:cNvPicPr>
            <a:picLocks noChangeAspect="1"/>
          </p:cNvPicPr>
          <p:nvPr/>
        </p:nvPicPr>
        <p:blipFill>
          <a:blip r:embed="rId8"/>
          <a:stretch>
            <a:fillRect/>
          </a:stretch>
        </p:blipFill>
        <p:spPr>
          <a:xfrm>
            <a:off x="2849394" y="4620095"/>
            <a:ext cx="6085104" cy="730862"/>
          </a:xfrm>
          <a:prstGeom prst="rect">
            <a:avLst/>
          </a:prstGeom>
        </p:spPr>
      </p:pic>
    </p:spTree>
    <p:extLst>
      <p:ext uri="{BB962C8B-B14F-4D97-AF65-F5344CB8AC3E}">
        <p14:creationId xmlns:p14="http://schemas.microsoft.com/office/powerpoint/2010/main" val="121683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7"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Creativity Scores: </a:t>
            </a:r>
            <a:br>
              <a:rPr lang="en-US" dirty="0"/>
            </a:br>
            <a:r>
              <a:rPr lang="en-US" dirty="0"/>
              <a:t>Intrinsic vs. Extrinsic Motivation</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3935" t="6509" b="13220"/>
          <a:stretch/>
        </p:blipFill>
        <p:spPr>
          <a:xfrm>
            <a:off x="882947" y="1834732"/>
            <a:ext cx="3771863" cy="3517920"/>
          </a:xfrm>
        </p:spPr>
      </p:pic>
      <p:sp>
        <p:nvSpPr>
          <p:cNvPr id="3" name="TextBox 2"/>
          <p:cNvSpPr txBox="1"/>
          <p:nvPr/>
        </p:nvSpPr>
        <p:spPr>
          <a:xfrm>
            <a:off x="4654810" y="2800686"/>
            <a:ext cx="4386320" cy="646331"/>
          </a:xfrm>
          <a:prstGeom prst="rect">
            <a:avLst/>
          </a:prstGeom>
          <a:noFill/>
        </p:spPr>
        <p:txBody>
          <a:bodyPr wrap="square" rtlCol="0">
            <a:spAutoFit/>
          </a:bodyPr>
          <a:lstStyle/>
          <a:p>
            <a:pPr algn="ctr"/>
            <a:r>
              <a:rPr lang="en-US" dirty="0"/>
              <a:t>Subjects volunteered for the study. </a:t>
            </a:r>
          </a:p>
          <a:p>
            <a:pPr algn="ctr"/>
            <a:r>
              <a:rPr lang="en-US" dirty="0"/>
              <a:t>Then, treatments were randomly assigned.</a:t>
            </a: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819" y="3746459"/>
            <a:ext cx="3664782" cy="1384641"/>
          </a:xfrm>
          <a:prstGeom prst="rect">
            <a:avLst/>
          </a:prstGeom>
        </p:spPr>
      </p:pic>
    </p:spTree>
    <p:extLst>
      <p:ext uri="{BB962C8B-B14F-4D97-AF65-F5344CB8AC3E}">
        <p14:creationId xmlns:p14="http://schemas.microsoft.com/office/powerpoint/2010/main" val="142898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Salaries:</a:t>
            </a:r>
            <a:br>
              <a:rPr lang="en-US" dirty="0"/>
            </a:br>
            <a:r>
              <a:rPr lang="en-US" dirty="0"/>
              <a:t>Female vs. Male</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3704" b="25525"/>
          <a:stretch/>
        </p:blipFill>
        <p:spPr>
          <a:xfrm>
            <a:off x="676436" y="1916206"/>
            <a:ext cx="4351339" cy="2644347"/>
          </a:xfrm>
        </p:spPr>
      </p:pic>
      <p:pic>
        <p:nvPicPr>
          <p:cNvPr id="8"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375" y="4111633"/>
            <a:ext cx="3336676" cy="1827064"/>
          </a:xfrm>
          <a:prstGeom prst="rect">
            <a:avLst/>
          </a:prstGeom>
        </p:spPr>
      </p:pic>
      <p:sp>
        <p:nvSpPr>
          <p:cNvPr id="6" name="TextBox 5"/>
          <p:cNvSpPr txBox="1"/>
          <p:nvPr/>
        </p:nvSpPr>
        <p:spPr>
          <a:xfrm>
            <a:off x="5272384" y="1803309"/>
            <a:ext cx="3444667" cy="2308324"/>
          </a:xfrm>
          <a:prstGeom prst="rect">
            <a:avLst/>
          </a:prstGeom>
          <a:noFill/>
        </p:spPr>
        <p:txBody>
          <a:bodyPr wrap="square" rtlCol="0">
            <a:spAutoFit/>
          </a:bodyPr>
          <a:lstStyle/>
          <a:p>
            <a:r>
              <a:rPr lang="en-US" dirty="0"/>
              <a:t>Subjects were NOT randomly chosen by the researcher (all employees at a bank were included), and the group assignments were not random either.</a:t>
            </a:r>
          </a:p>
          <a:p>
            <a:r>
              <a:rPr lang="en-US" dirty="0"/>
              <a:t>If a random sample of the employees had been used…</a:t>
            </a:r>
          </a:p>
        </p:txBody>
      </p:sp>
    </p:spTree>
    <p:extLst>
      <p:ext uri="{BB962C8B-B14F-4D97-AF65-F5344CB8AC3E}">
        <p14:creationId xmlns:p14="http://schemas.microsoft.com/office/powerpoint/2010/main" val="280423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2" y="1891144"/>
            <a:ext cx="7886700" cy="4094019"/>
          </a:xfrm>
        </p:spPr>
        <p:txBody>
          <a:bodyPr/>
          <a:lstStyle/>
          <a:p>
            <a:r>
              <a:rPr lang="en-US" dirty="0"/>
              <a:t>Creativity Study</a:t>
            </a:r>
          </a:p>
          <a:p>
            <a:endParaRPr lang="en-US" dirty="0"/>
          </a:p>
          <a:p>
            <a:endParaRPr lang="en-US" dirty="0"/>
          </a:p>
          <a:p>
            <a:endParaRPr lang="en-US" dirty="0"/>
          </a:p>
          <a:p>
            <a:endParaRPr lang="en-US" dirty="0"/>
          </a:p>
          <a:p>
            <a:r>
              <a:rPr lang="en-US" dirty="0"/>
              <a:t>Salary Study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889" y="2254026"/>
            <a:ext cx="3479007" cy="131445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816" y="3887943"/>
            <a:ext cx="2697152" cy="1476880"/>
          </a:xfrm>
          <a:prstGeom prst="rect">
            <a:avLst/>
          </a:prstGeom>
        </p:spPr>
      </p:pic>
      <p:sp>
        <p:nvSpPr>
          <p:cNvPr id="6" name="TextBox 5"/>
          <p:cNvSpPr txBox="1"/>
          <p:nvPr/>
        </p:nvSpPr>
        <p:spPr>
          <a:xfrm>
            <a:off x="6147487" y="2588086"/>
            <a:ext cx="2082113" cy="646331"/>
          </a:xfrm>
          <a:prstGeom prst="rect">
            <a:avLst/>
          </a:prstGeom>
          <a:noFill/>
        </p:spPr>
        <p:txBody>
          <a:bodyPr wrap="square" rtlCol="0">
            <a:spAutoFit/>
          </a:bodyPr>
          <a:lstStyle/>
          <a:p>
            <a:pPr algn="ctr"/>
            <a:r>
              <a:rPr lang="en-US" b="1" dirty="0">
                <a:solidFill>
                  <a:srgbClr val="FF0000"/>
                </a:solidFill>
              </a:rPr>
              <a:t>Randomized Experiment</a:t>
            </a:r>
          </a:p>
        </p:txBody>
      </p:sp>
      <p:sp>
        <p:nvSpPr>
          <p:cNvPr id="7" name="TextBox 6"/>
          <p:cNvSpPr txBox="1"/>
          <p:nvPr/>
        </p:nvSpPr>
        <p:spPr>
          <a:xfrm>
            <a:off x="6282570" y="4501978"/>
            <a:ext cx="2082113" cy="646331"/>
          </a:xfrm>
          <a:prstGeom prst="rect">
            <a:avLst/>
          </a:prstGeom>
          <a:noFill/>
        </p:spPr>
        <p:txBody>
          <a:bodyPr wrap="square" rtlCol="0">
            <a:spAutoFit/>
          </a:bodyPr>
          <a:lstStyle/>
          <a:p>
            <a:r>
              <a:rPr lang="en-US" b="1" dirty="0">
                <a:solidFill>
                  <a:srgbClr val="FF0000"/>
                </a:solidFill>
              </a:rPr>
              <a:t>Observational Study</a:t>
            </a:r>
          </a:p>
        </p:txBody>
      </p:sp>
      <p:sp>
        <p:nvSpPr>
          <p:cNvPr id="8" name="Title 1"/>
          <p:cNvSpPr>
            <a:spLocks noGrp="1"/>
          </p:cNvSpPr>
          <p:nvPr>
            <p:ph type="title"/>
          </p:nvPr>
        </p:nvSpPr>
        <p:spPr>
          <a:xfrm>
            <a:off x="822960" y="286606"/>
            <a:ext cx="7543800" cy="1450757"/>
          </a:xfrm>
        </p:spPr>
        <p:txBody>
          <a:bodyPr/>
          <a:lstStyle/>
          <a:p>
            <a:r>
              <a:rPr lang="en-US" dirty="0"/>
              <a:t>Types of Studies</a:t>
            </a:r>
          </a:p>
        </p:txBody>
      </p:sp>
    </p:spTree>
    <p:extLst>
      <p:ext uri="{BB962C8B-B14F-4D97-AF65-F5344CB8AC3E}">
        <p14:creationId xmlns:p14="http://schemas.microsoft.com/office/powerpoint/2010/main" val="324341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02" y="599912"/>
            <a:ext cx="8938789" cy="1325563"/>
          </a:xfrm>
        </p:spPr>
        <p:txBody>
          <a:bodyPr>
            <a:noAutofit/>
          </a:bodyPr>
          <a:lstStyle/>
          <a:p>
            <a:r>
              <a:rPr lang="en-US" dirty="0"/>
              <a:t>Causal Inference:</a:t>
            </a:r>
            <a:br>
              <a:rPr lang="en-US" dirty="0"/>
            </a:br>
            <a:r>
              <a:rPr lang="en-US" dirty="0"/>
              <a:t>Randomized vs. Observational Study</a:t>
            </a:r>
          </a:p>
        </p:txBody>
      </p:sp>
      <p:sp>
        <p:nvSpPr>
          <p:cNvPr id="3" name="Content Placeholder 2"/>
          <p:cNvSpPr>
            <a:spLocks noGrp="1"/>
          </p:cNvSpPr>
          <p:nvPr>
            <p:ph idx="1"/>
          </p:nvPr>
        </p:nvSpPr>
        <p:spPr>
          <a:xfrm>
            <a:off x="178178" y="2176041"/>
            <a:ext cx="8737222" cy="3923817"/>
          </a:xfrm>
        </p:spPr>
        <p:txBody>
          <a:bodyPr>
            <a:normAutofit fontScale="85000" lnSpcReduction="20000"/>
          </a:bodyPr>
          <a:lstStyle/>
          <a:p>
            <a:pPr marL="0" indent="0" algn="just">
              <a:buNone/>
            </a:pPr>
            <a:endParaRPr lang="en-US" dirty="0"/>
          </a:p>
          <a:p>
            <a:pPr algn="just">
              <a:buFont typeface="Arial" charset="0"/>
              <a:buChar char="•"/>
            </a:pPr>
            <a:r>
              <a:rPr lang="en-US" dirty="0"/>
              <a:t> Causal inferences </a:t>
            </a:r>
            <a:r>
              <a:rPr lang="en-US" b="1" dirty="0">
                <a:solidFill>
                  <a:srgbClr val="0070C0"/>
                </a:solidFill>
              </a:rPr>
              <a:t>can</a:t>
            </a:r>
            <a:r>
              <a:rPr lang="en-US" dirty="0"/>
              <a:t> be drawn from randomized experiments</a:t>
            </a:r>
          </a:p>
          <a:p>
            <a:pPr algn="just">
              <a:buFont typeface="Arial" charset="0"/>
              <a:buChar char="•"/>
            </a:pPr>
            <a:r>
              <a:rPr lang="en-US" dirty="0"/>
              <a:t> Causal inferences </a:t>
            </a:r>
            <a:r>
              <a:rPr lang="en-US" b="1" dirty="0">
                <a:solidFill>
                  <a:srgbClr val="FF0000"/>
                </a:solidFill>
              </a:rPr>
              <a:t>cannot</a:t>
            </a:r>
            <a:r>
              <a:rPr lang="en-US" dirty="0"/>
              <a:t> be drawn from observational studies due to </a:t>
            </a:r>
            <a:r>
              <a:rPr lang="en-US" b="1" u="sng" cap="small" dirty="0"/>
              <a:t>Confounding</a:t>
            </a:r>
            <a:endParaRPr lang="en-US" dirty="0"/>
          </a:p>
          <a:p>
            <a:pPr algn="just">
              <a:buFont typeface="Arial" charset="0"/>
              <a:buChar char="•"/>
            </a:pPr>
            <a:endParaRPr lang="en-US" b="1" cap="small" dirty="0"/>
          </a:p>
          <a:p>
            <a:pPr marL="0" indent="0" algn="just">
              <a:buNone/>
            </a:pPr>
            <a:r>
              <a:rPr lang="en-US" b="1" u="sng" cap="small" dirty="0"/>
              <a:t>Confounding Variable</a:t>
            </a:r>
            <a:r>
              <a:rPr lang="en-US" b="1" cap="small" dirty="0"/>
              <a:t>:</a:t>
            </a:r>
            <a:r>
              <a:rPr lang="en-US" dirty="0"/>
              <a:t> Related to both group membership and to the outcome</a:t>
            </a:r>
          </a:p>
          <a:p>
            <a:pPr marL="0" indent="0" algn="just">
              <a:buNone/>
            </a:pPr>
            <a:endParaRPr lang="en-US" dirty="0"/>
          </a:p>
          <a:p>
            <a:pPr marL="0" indent="0" algn="just">
              <a:buNone/>
            </a:pPr>
            <a:r>
              <a:rPr lang="en-US" dirty="0"/>
              <a:t>Example: Since 2000, the U.S. median wage</a:t>
            </a:r>
            <a:r>
              <a:rPr lang="is-IS" dirty="0"/>
              <a:t>…</a:t>
            </a:r>
            <a:endParaRPr lang="en-US" dirty="0"/>
          </a:p>
          <a:p>
            <a:pPr algn="just">
              <a:buFont typeface="Arial" charset="0"/>
              <a:buChar char="•"/>
            </a:pPr>
            <a:r>
              <a:rPr lang="en-US" dirty="0"/>
              <a:t>has overall increased about 1%</a:t>
            </a:r>
          </a:p>
          <a:p>
            <a:pPr algn="just">
              <a:buFont typeface="Arial" charset="0"/>
              <a:buChar char="•"/>
            </a:pPr>
            <a:r>
              <a:rPr lang="en-US" dirty="0"/>
              <a:t>has decreased for high school (or below) dropouts and high school graduates (no college)</a:t>
            </a:r>
          </a:p>
          <a:p>
            <a:pPr algn="just">
              <a:buFont typeface="Arial" charset="0"/>
              <a:buChar char="•"/>
            </a:pPr>
            <a:endParaRPr lang="en-US" dirty="0"/>
          </a:p>
          <a:p>
            <a:pPr algn="just">
              <a:buFont typeface="Arial" charset="0"/>
              <a:buChar char="•"/>
            </a:pPr>
            <a:r>
              <a:rPr lang="en-US" dirty="0"/>
              <a:t>Is this a paradox?</a:t>
            </a:r>
          </a:p>
        </p:txBody>
      </p:sp>
      <p:sp>
        <p:nvSpPr>
          <p:cNvPr id="10" name="TextBox 9"/>
          <p:cNvSpPr txBox="1"/>
          <p:nvPr/>
        </p:nvSpPr>
        <p:spPr>
          <a:xfrm>
            <a:off x="3672313" y="5823439"/>
            <a:ext cx="3706207" cy="369332"/>
          </a:xfrm>
          <a:prstGeom prst="rect">
            <a:avLst/>
          </a:prstGeom>
          <a:noFill/>
        </p:spPr>
        <p:txBody>
          <a:bodyPr wrap="none" rtlCol="0">
            <a:spAutoFit/>
          </a:bodyPr>
          <a:lstStyle/>
          <a:p>
            <a:r>
              <a:rPr lang="en-US" dirty="0"/>
              <a:t>No, more people are going to college.</a:t>
            </a:r>
          </a:p>
        </p:txBody>
      </p:sp>
    </p:spTree>
    <p:extLst>
      <p:ext uri="{BB962C8B-B14F-4D97-AF65-F5344CB8AC3E}">
        <p14:creationId xmlns:p14="http://schemas.microsoft.com/office/powerpoint/2010/main" val="564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740780"/>
            <a:ext cx="8938789" cy="964776"/>
          </a:xfrm>
        </p:spPr>
        <p:txBody>
          <a:bodyPr>
            <a:noAutofit/>
          </a:bodyPr>
          <a:lstStyle/>
          <a:p>
            <a:r>
              <a:rPr lang="en-US" sz="3600" dirty="0"/>
              <a:t>Causal Inference:</a:t>
            </a:r>
            <a:br>
              <a:rPr lang="en-US" sz="3600" dirty="0"/>
            </a:br>
            <a:r>
              <a:rPr lang="en-US" sz="3600" dirty="0"/>
              <a:t>Randomized vs. Observational Study</a:t>
            </a:r>
          </a:p>
        </p:txBody>
      </p:sp>
      <p:sp>
        <p:nvSpPr>
          <p:cNvPr id="3" name="Content Placeholder 2"/>
          <p:cNvSpPr>
            <a:spLocks noGrp="1"/>
          </p:cNvSpPr>
          <p:nvPr>
            <p:ph idx="1"/>
          </p:nvPr>
        </p:nvSpPr>
        <p:spPr>
          <a:xfrm>
            <a:off x="178178" y="1287739"/>
            <a:ext cx="8737222" cy="4351338"/>
          </a:xfrm>
        </p:spPr>
        <p:txBody>
          <a:bodyPr/>
          <a:lstStyle/>
          <a:p>
            <a:pPr algn="just">
              <a:buFont typeface="Arial" charset="0"/>
              <a:buChar char="•"/>
            </a:pPr>
            <a:endParaRPr lang="en-US" dirty="0"/>
          </a:p>
          <a:p>
            <a:pPr algn="just">
              <a:buFont typeface="Arial" charset="0"/>
              <a:buChar char="•"/>
            </a:pPr>
            <a:r>
              <a:rPr lang="en-US" dirty="0"/>
              <a:t> Causal inferences </a:t>
            </a:r>
            <a:r>
              <a:rPr lang="en-US" b="1" dirty="0">
                <a:solidFill>
                  <a:srgbClr val="0070C0"/>
                </a:solidFill>
              </a:rPr>
              <a:t>can</a:t>
            </a:r>
            <a:r>
              <a:rPr lang="en-US" dirty="0"/>
              <a:t> be drawn from randomized experiments</a:t>
            </a:r>
          </a:p>
          <a:p>
            <a:pPr algn="just">
              <a:buFont typeface="Arial" charset="0"/>
              <a:buChar char="•"/>
            </a:pPr>
            <a:r>
              <a:rPr lang="en-US" dirty="0"/>
              <a:t> Causal inferences </a:t>
            </a:r>
            <a:r>
              <a:rPr lang="en-US" b="1" dirty="0">
                <a:solidFill>
                  <a:srgbClr val="FF0000"/>
                </a:solidFill>
              </a:rPr>
              <a:t>cannot</a:t>
            </a:r>
            <a:r>
              <a:rPr lang="en-US" dirty="0"/>
              <a:t> be drawn from observational studies due to </a:t>
            </a:r>
            <a:r>
              <a:rPr lang="en-US" b="1" u="sng" cap="small" dirty="0"/>
              <a:t>Confounding</a:t>
            </a:r>
            <a:endParaRPr lang="en-US" b="1" cap="small" dirty="0"/>
          </a:p>
          <a:p>
            <a:pPr marL="0" indent="0" algn="just">
              <a:buNone/>
            </a:pPr>
            <a:r>
              <a:rPr lang="en-US" dirty="0"/>
              <a:t>What are some possible confounding variables in the gender/salary study?</a:t>
            </a:r>
          </a:p>
        </p:txBody>
      </p:sp>
      <p:sp>
        <p:nvSpPr>
          <p:cNvPr id="5" name="TextBox 4"/>
          <p:cNvSpPr txBox="1"/>
          <p:nvPr/>
        </p:nvSpPr>
        <p:spPr>
          <a:xfrm>
            <a:off x="102209" y="3148709"/>
            <a:ext cx="2066950" cy="2585323"/>
          </a:xfrm>
          <a:prstGeom prst="rect">
            <a:avLst/>
          </a:prstGeom>
          <a:noFill/>
        </p:spPr>
        <p:txBody>
          <a:bodyPr wrap="square" rtlCol="0">
            <a:spAutoFit/>
          </a:bodyPr>
          <a:lstStyle/>
          <a:p>
            <a:pPr algn="just"/>
            <a:r>
              <a:rPr lang="en-US" dirty="0"/>
              <a:t>In the starting salaries study, maybe males have</a:t>
            </a:r>
          </a:p>
          <a:p>
            <a:pPr marL="285750" indent="-285750" algn="just">
              <a:buFont typeface="Arial" charset="0"/>
              <a:buChar char="•"/>
            </a:pPr>
            <a:r>
              <a:rPr lang="en-US" dirty="0"/>
              <a:t>more education</a:t>
            </a:r>
          </a:p>
          <a:p>
            <a:pPr marL="285750" indent="-285750" algn="just">
              <a:buFont typeface="Arial" charset="0"/>
              <a:buChar char="•"/>
            </a:pPr>
            <a:r>
              <a:rPr lang="en-US" dirty="0"/>
              <a:t>more seniority</a:t>
            </a:r>
          </a:p>
          <a:p>
            <a:pPr marL="285750" indent="-285750" algn="just">
              <a:buFont typeface="Arial" charset="0"/>
              <a:buChar char="•"/>
            </a:pPr>
            <a:r>
              <a:rPr lang="en-US" dirty="0"/>
              <a:t>more age (older)</a:t>
            </a:r>
          </a:p>
          <a:p>
            <a:pPr marL="285750" indent="-285750" algn="just">
              <a:buFont typeface="Arial" charset="0"/>
              <a:buChar char="•"/>
            </a:pPr>
            <a:r>
              <a:rPr lang="en-US" dirty="0"/>
              <a:t>more willingness to negotiate starting salary</a:t>
            </a:r>
          </a:p>
        </p:txBody>
      </p:sp>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t="13704" b="25525"/>
          <a:stretch/>
        </p:blipFill>
        <p:spPr>
          <a:xfrm>
            <a:off x="2511404" y="3460830"/>
            <a:ext cx="4351339" cy="2273202"/>
          </a:xfrm>
          <a:prstGeom prst="rect">
            <a:avLst/>
          </a:prstGeom>
        </p:spPr>
      </p:pic>
      <p:grpSp>
        <p:nvGrpSpPr>
          <p:cNvPr id="11" name="Group 10"/>
          <p:cNvGrpSpPr/>
          <p:nvPr/>
        </p:nvGrpSpPr>
        <p:grpSpPr>
          <a:xfrm>
            <a:off x="6958508" y="3437679"/>
            <a:ext cx="1947260" cy="2287397"/>
            <a:chOff x="6619991" y="3157274"/>
            <a:chExt cx="1947260" cy="2790836"/>
          </a:xfrm>
        </p:grpSpPr>
        <p:pic>
          <p:nvPicPr>
            <p:cNvPr id="8"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43372" t="18165" r="8754" b="13220"/>
            <a:stretch/>
          </p:blipFill>
          <p:spPr>
            <a:xfrm>
              <a:off x="6619991" y="3157274"/>
              <a:ext cx="1947260" cy="2790836"/>
            </a:xfrm>
            <a:prstGeom prst="rect">
              <a:avLst/>
            </a:prstGeom>
          </p:spPr>
        </p:pic>
        <p:sp>
          <p:nvSpPr>
            <p:cNvPr id="9" name="TextBox 8"/>
            <p:cNvSpPr txBox="1"/>
            <p:nvPr/>
          </p:nvSpPr>
          <p:spPr>
            <a:xfrm>
              <a:off x="6905066" y="3482022"/>
              <a:ext cx="127747" cy="1869743"/>
            </a:xfrm>
            <a:prstGeom prst="rect">
              <a:avLst/>
            </a:prstGeom>
            <a:solidFill>
              <a:schemeClr val="bg1">
                <a:lumMod val="75000"/>
              </a:schemeClr>
            </a:solidFill>
          </p:spPr>
          <p:txBody>
            <a:bodyPr wrap="square" rtlCol="0">
              <a:spAutoFit/>
            </a:bodyPr>
            <a:lstStyle/>
            <a:p>
              <a:pPr algn="ctr"/>
              <a:r>
                <a:rPr lang="en-US" sz="1050" dirty="0" err="1"/>
                <a:t>oyyoyyyoyoo</a:t>
              </a:r>
              <a:endParaRPr lang="en-US" sz="1050" dirty="0"/>
            </a:p>
          </p:txBody>
        </p:sp>
        <p:sp>
          <p:nvSpPr>
            <p:cNvPr id="12" name="TextBox 11"/>
            <p:cNvSpPr txBox="1"/>
            <p:nvPr/>
          </p:nvSpPr>
          <p:spPr>
            <a:xfrm>
              <a:off x="7313352" y="3437565"/>
              <a:ext cx="127747" cy="1869743"/>
            </a:xfrm>
            <a:prstGeom prst="rect">
              <a:avLst/>
            </a:prstGeom>
            <a:solidFill>
              <a:schemeClr val="bg1">
                <a:lumMod val="75000"/>
              </a:schemeClr>
            </a:solidFill>
          </p:spPr>
          <p:txBody>
            <a:bodyPr wrap="square" rtlCol="0">
              <a:spAutoFit/>
            </a:bodyPr>
            <a:lstStyle/>
            <a:p>
              <a:pPr algn="ctr"/>
              <a:r>
                <a:rPr lang="en-US" sz="1050" dirty="0" err="1"/>
                <a:t>oooyyyoyoyy</a:t>
              </a:r>
              <a:endParaRPr lang="en-US" sz="1050" dirty="0"/>
            </a:p>
          </p:txBody>
        </p:sp>
        <p:sp>
          <p:nvSpPr>
            <p:cNvPr id="13" name="TextBox 12"/>
            <p:cNvSpPr txBox="1"/>
            <p:nvPr/>
          </p:nvSpPr>
          <p:spPr>
            <a:xfrm>
              <a:off x="7979318" y="3400927"/>
              <a:ext cx="127747" cy="2031325"/>
            </a:xfrm>
            <a:prstGeom prst="rect">
              <a:avLst/>
            </a:prstGeom>
            <a:solidFill>
              <a:schemeClr val="bg1">
                <a:lumMod val="75000"/>
              </a:schemeClr>
            </a:solidFill>
          </p:spPr>
          <p:txBody>
            <a:bodyPr wrap="square" rtlCol="0">
              <a:spAutoFit/>
            </a:bodyPr>
            <a:lstStyle/>
            <a:p>
              <a:pPr algn="ctr"/>
              <a:r>
                <a:rPr lang="en-US" sz="1050" dirty="0" err="1"/>
                <a:t>oyyoyyyoyooy</a:t>
              </a:r>
              <a:endParaRPr lang="en-US" sz="1050" dirty="0"/>
            </a:p>
          </p:txBody>
        </p:sp>
        <p:sp>
          <p:nvSpPr>
            <p:cNvPr id="14" name="TextBox 13"/>
            <p:cNvSpPr txBox="1"/>
            <p:nvPr/>
          </p:nvSpPr>
          <p:spPr>
            <a:xfrm>
              <a:off x="8387604" y="3356471"/>
              <a:ext cx="127747" cy="1869743"/>
            </a:xfrm>
            <a:prstGeom prst="rect">
              <a:avLst/>
            </a:prstGeom>
            <a:solidFill>
              <a:schemeClr val="bg1">
                <a:lumMod val="75000"/>
              </a:schemeClr>
            </a:solidFill>
          </p:spPr>
          <p:txBody>
            <a:bodyPr wrap="square" rtlCol="0">
              <a:spAutoFit/>
            </a:bodyPr>
            <a:lstStyle/>
            <a:p>
              <a:pPr algn="ctr"/>
              <a:r>
                <a:rPr lang="en-US" sz="1050" dirty="0" err="1"/>
                <a:t>oooyyyoyoyy</a:t>
              </a:r>
              <a:endParaRPr lang="en-US" sz="1050" dirty="0"/>
            </a:p>
          </p:txBody>
        </p:sp>
      </p:grpSp>
      <p:sp>
        <p:nvSpPr>
          <p:cNvPr id="10" name="TextBox 9"/>
          <p:cNvSpPr txBox="1"/>
          <p:nvPr/>
        </p:nvSpPr>
        <p:spPr>
          <a:xfrm>
            <a:off x="266218" y="5722108"/>
            <a:ext cx="8755698" cy="646331"/>
          </a:xfrm>
          <a:prstGeom prst="rect">
            <a:avLst/>
          </a:prstGeom>
          <a:noFill/>
        </p:spPr>
        <p:txBody>
          <a:bodyPr wrap="square" rtlCol="0">
            <a:spAutoFit/>
          </a:bodyPr>
          <a:lstStyle/>
          <a:p>
            <a:r>
              <a:rPr lang="en-US" dirty="0"/>
              <a:t>In a randomized experiment, variables like age are also randomly distributed to each group, removing the confounding effect.</a:t>
            </a:r>
          </a:p>
        </p:txBody>
      </p:sp>
      <p:grpSp>
        <p:nvGrpSpPr>
          <p:cNvPr id="19" name="Group 18">
            <a:extLst>
              <a:ext uri="{FF2B5EF4-FFF2-40B4-BE49-F238E27FC236}">
                <a16:creationId xmlns:a16="http://schemas.microsoft.com/office/drawing/2014/main" id="{3C6E66A6-8123-4226-9540-CF45D318C48B}"/>
              </a:ext>
            </a:extLst>
          </p:cNvPr>
          <p:cNvGrpSpPr/>
          <p:nvPr/>
        </p:nvGrpSpPr>
        <p:grpSpPr>
          <a:xfrm>
            <a:off x="2500653" y="3427768"/>
            <a:ext cx="4351339" cy="2273202"/>
            <a:chOff x="2663804" y="3613230"/>
            <a:chExt cx="4351339" cy="2273202"/>
          </a:xfrm>
        </p:grpSpPr>
        <p:pic>
          <p:nvPicPr>
            <p:cNvPr id="16" name="Content Placeholder 3">
              <a:extLst>
                <a:ext uri="{FF2B5EF4-FFF2-40B4-BE49-F238E27FC236}">
                  <a16:creationId xmlns:a16="http://schemas.microsoft.com/office/drawing/2014/main" id="{BB08BF18-3BF5-4823-8581-1DC440F8EC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704" b="25525"/>
            <a:stretch/>
          </p:blipFill>
          <p:spPr>
            <a:xfrm>
              <a:off x="2663804" y="3613230"/>
              <a:ext cx="4351339" cy="2273202"/>
            </a:xfrm>
            <a:prstGeom prst="rect">
              <a:avLst/>
            </a:prstGeom>
          </p:spPr>
        </p:pic>
        <p:sp>
          <p:nvSpPr>
            <p:cNvPr id="17" name="TextBox 16">
              <a:extLst>
                <a:ext uri="{FF2B5EF4-FFF2-40B4-BE49-F238E27FC236}">
                  <a16:creationId xmlns:a16="http://schemas.microsoft.com/office/drawing/2014/main" id="{2D6E8D35-A074-4A12-8575-1F9C2C399436}"/>
                </a:ext>
              </a:extLst>
            </p:cNvPr>
            <p:cNvSpPr txBox="1"/>
            <p:nvPr/>
          </p:nvSpPr>
          <p:spPr>
            <a:xfrm>
              <a:off x="3446863" y="3994514"/>
              <a:ext cx="848799" cy="317495"/>
            </a:xfrm>
            <a:prstGeom prst="rect">
              <a:avLst/>
            </a:prstGeom>
            <a:solidFill>
              <a:schemeClr val="bg1">
                <a:lumMod val="75000"/>
              </a:schemeClr>
            </a:solidFill>
          </p:spPr>
          <p:txBody>
            <a:bodyPr wrap="square" rtlCol="0">
              <a:spAutoFit/>
            </a:bodyPr>
            <a:lstStyle/>
            <a:p>
              <a:pPr algn="ctr"/>
              <a:r>
                <a:rPr lang="en-US" dirty="0"/>
                <a:t>Older</a:t>
              </a:r>
            </a:p>
          </p:txBody>
        </p:sp>
        <p:sp>
          <p:nvSpPr>
            <p:cNvPr id="18" name="TextBox 17">
              <a:extLst>
                <a:ext uri="{FF2B5EF4-FFF2-40B4-BE49-F238E27FC236}">
                  <a16:creationId xmlns:a16="http://schemas.microsoft.com/office/drawing/2014/main" id="{0A2FC078-EB2B-4ACB-90EF-67EDA26C81EA}"/>
                </a:ext>
              </a:extLst>
            </p:cNvPr>
            <p:cNvSpPr txBox="1"/>
            <p:nvPr/>
          </p:nvSpPr>
          <p:spPr>
            <a:xfrm>
              <a:off x="5270654" y="3905480"/>
              <a:ext cx="1050709" cy="317495"/>
            </a:xfrm>
            <a:prstGeom prst="rect">
              <a:avLst/>
            </a:prstGeom>
            <a:solidFill>
              <a:schemeClr val="bg1">
                <a:lumMod val="75000"/>
              </a:schemeClr>
            </a:solidFill>
          </p:spPr>
          <p:txBody>
            <a:bodyPr wrap="square" rtlCol="0">
              <a:spAutoFit/>
            </a:bodyPr>
            <a:lstStyle/>
            <a:p>
              <a:r>
                <a:rPr lang="en-US" dirty="0"/>
                <a:t>Younger</a:t>
              </a:r>
            </a:p>
          </p:txBody>
        </p:sp>
      </p:grpSp>
    </p:spTree>
    <p:extLst>
      <p:ext uri="{BB962C8B-B14F-4D97-AF65-F5344CB8AC3E}">
        <p14:creationId xmlns:p14="http://schemas.microsoft.com/office/powerpoint/2010/main" val="390593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an observational study?	</a:t>
            </a:r>
          </a:p>
        </p:txBody>
      </p:sp>
      <p:sp>
        <p:nvSpPr>
          <p:cNvPr id="3" name="Content Placeholder 2"/>
          <p:cNvSpPr>
            <a:spLocks noGrp="1"/>
          </p:cNvSpPr>
          <p:nvPr>
            <p:ph idx="1"/>
          </p:nvPr>
        </p:nvSpPr>
        <p:spPr>
          <a:xfrm>
            <a:off x="822959" y="1845734"/>
            <a:ext cx="7543802" cy="4345746"/>
          </a:xfrm>
        </p:spPr>
        <p:txBody>
          <a:bodyPr/>
          <a:lstStyle/>
          <a:p>
            <a:pPr>
              <a:buFont typeface="Arial" charset="0"/>
              <a:buChar char="•"/>
            </a:pPr>
            <a:r>
              <a:rPr lang="en-US" dirty="0"/>
              <a:t> Establishing causation not always the goal</a:t>
            </a:r>
          </a:p>
          <a:p>
            <a:pPr>
              <a:buFont typeface="Arial" charset="0"/>
              <a:buChar char="•"/>
            </a:pPr>
            <a:endParaRPr lang="en-US" dirty="0"/>
          </a:p>
          <a:p>
            <a:pPr>
              <a:buFont typeface="Arial" charset="0"/>
              <a:buChar char="•"/>
            </a:pPr>
            <a:r>
              <a:rPr lang="en-US" dirty="0"/>
              <a:t>Randomization may not be ethical</a:t>
            </a:r>
          </a:p>
          <a:p>
            <a:pPr>
              <a:buFont typeface="Arial" charset="0"/>
              <a:buChar char="•"/>
            </a:pPr>
            <a:endParaRPr lang="en-US" dirty="0"/>
          </a:p>
          <a:p>
            <a:pPr>
              <a:buFont typeface="Arial" charset="0"/>
              <a:buChar char="•"/>
            </a:pPr>
            <a:r>
              <a:rPr lang="en-US" dirty="0"/>
              <a:t>May be arguable scientifically that a confounder is “unlikely”</a:t>
            </a:r>
          </a:p>
          <a:p>
            <a:pPr>
              <a:buFont typeface="Arial" charset="0"/>
              <a:buChar char="•"/>
            </a:pPr>
            <a:endParaRPr lang="en-US" dirty="0"/>
          </a:p>
          <a:p>
            <a:pPr>
              <a:buFont typeface="Arial" charset="0"/>
              <a:buChar char="•"/>
            </a:pPr>
            <a:endParaRPr lang="en-US" dirty="0"/>
          </a:p>
          <a:p>
            <a:pPr>
              <a:buFont typeface="Arial" charset="0"/>
              <a:buChar char="•"/>
            </a:pPr>
            <a:r>
              <a:rPr lang="en-US" dirty="0"/>
              <a:t> Might have an incidentally observed dataset</a:t>
            </a:r>
          </a:p>
        </p:txBody>
      </p:sp>
      <p:sp>
        <p:nvSpPr>
          <p:cNvPr id="4" name="TextBox 3"/>
          <p:cNvSpPr txBox="1"/>
          <p:nvPr/>
        </p:nvSpPr>
        <p:spPr>
          <a:xfrm>
            <a:off x="1806766" y="2280492"/>
            <a:ext cx="4220066" cy="369332"/>
          </a:xfrm>
          <a:prstGeom prst="rect">
            <a:avLst/>
          </a:prstGeom>
          <a:noFill/>
        </p:spPr>
        <p:txBody>
          <a:bodyPr wrap="none" rtlCol="0">
            <a:spAutoFit/>
          </a:bodyPr>
          <a:lstStyle/>
          <a:p>
            <a:pPr marL="285750" indent="-285750">
              <a:buFont typeface="Arial" charset="0"/>
              <a:buChar char="•"/>
            </a:pPr>
            <a:r>
              <a:rPr lang="en-US" dirty="0"/>
              <a:t>Predict whether or not an email is spam</a:t>
            </a:r>
          </a:p>
        </p:txBody>
      </p:sp>
      <p:sp>
        <p:nvSpPr>
          <p:cNvPr id="5" name="TextBox 4"/>
          <p:cNvSpPr txBox="1"/>
          <p:nvPr/>
        </p:nvSpPr>
        <p:spPr>
          <a:xfrm>
            <a:off x="1806766" y="3162332"/>
            <a:ext cx="7232749" cy="369332"/>
          </a:xfrm>
          <a:prstGeom prst="rect">
            <a:avLst/>
          </a:prstGeom>
          <a:noFill/>
        </p:spPr>
        <p:txBody>
          <a:bodyPr wrap="none" rtlCol="0">
            <a:spAutoFit/>
          </a:bodyPr>
          <a:lstStyle/>
          <a:p>
            <a:pPr marL="285750" indent="-285750">
              <a:buFont typeface="Arial" charset="0"/>
              <a:buChar char="•"/>
            </a:pPr>
            <a:r>
              <a:rPr lang="en-US" dirty="0"/>
              <a:t>Assign subjects of a clinical trial of a cancer drug to treatment or placebo</a:t>
            </a:r>
          </a:p>
        </p:txBody>
      </p:sp>
      <p:sp>
        <p:nvSpPr>
          <p:cNvPr id="6" name="TextBox 5"/>
          <p:cNvSpPr txBox="1"/>
          <p:nvPr/>
        </p:nvSpPr>
        <p:spPr>
          <a:xfrm>
            <a:off x="1806766" y="4201931"/>
            <a:ext cx="5927076" cy="646331"/>
          </a:xfrm>
          <a:prstGeom prst="rect">
            <a:avLst/>
          </a:prstGeom>
          <a:noFill/>
        </p:spPr>
        <p:txBody>
          <a:bodyPr wrap="square" rtlCol="0">
            <a:spAutoFit/>
          </a:bodyPr>
          <a:lstStyle/>
          <a:p>
            <a:pPr marL="285750" indent="-285750">
              <a:buFont typeface="Arial" charset="0"/>
              <a:buChar char="•"/>
            </a:pPr>
            <a:r>
              <a:rPr lang="en-US" dirty="0"/>
              <a:t>6 month smoking ban in Helena, MT coinciding with 40% reduction in heart attacks</a:t>
            </a:r>
          </a:p>
        </p:txBody>
      </p:sp>
      <p:sp>
        <p:nvSpPr>
          <p:cNvPr id="8" name="TextBox 7"/>
          <p:cNvSpPr txBox="1"/>
          <p:nvPr/>
        </p:nvSpPr>
        <p:spPr>
          <a:xfrm>
            <a:off x="1806766" y="5478238"/>
            <a:ext cx="5927076" cy="646331"/>
          </a:xfrm>
          <a:prstGeom prst="rect">
            <a:avLst/>
          </a:prstGeom>
          <a:noFill/>
        </p:spPr>
        <p:txBody>
          <a:bodyPr wrap="square" rtlCol="0">
            <a:spAutoFit/>
          </a:bodyPr>
          <a:lstStyle/>
          <a:p>
            <a:pPr marL="285750" indent="-285750">
              <a:buFont typeface="Arial" charset="0"/>
              <a:buChar char="•"/>
            </a:pPr>
            <a:r>
              <a:rPr lang="en-US" dirty="0"/>
              <a:t>Walmart collects petabytes of data/day.  Should this data be discarded because it is observational?</a:t>
            </a:r>
          </a:p>
        </p:txBody>
      </p:sp>
    </p:spTree>
    <p:extLst>
      <p:ext uri="{BB962C8B-B14F-4D97-AF65-F5344CB8AC3E}">
        <p14:creationId xmlns:p14="http://schemas.microsoft.com/office/powerpoint/2010/main" val="3552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6"/>
            <a:ext cx="7856091" cy="1450757"/>
          </a:xfrm>
        </p:spPr>
        <p:txBody>
          <a:bodyPr>
            <a:normAutofit fontScale="90000"/>
          </a:bodyPr>
          <a:lstStyle/>
          <a:p>
            <a:r>
              <a:rPr lang="en-US" dirty="0"/>
              <a:t>Inference to Populations:</a:t>
            </a:r>
            <a:br>
              <a:rPr lang="en-US" dirty="0"/>
            </a:br>
            <a:r>
              <a:rPr lang="en-US" dirty="0"/>
              <a:t>Random Sample vs. Self-Selection</a:t>
            </a:r>
          </a:p>
        </p:txBody>
      </p:sp>
      <p:sp>
        <p:nvSpPr>
          <p:cNvPr id="4" name="Content Placeholder 2"/>
          <p:cNvSpPr txBox="1">
            <a:spLocks/>
          </p:cNvSpPr>
          <p:nvPr/>
        </p:nvSpPr>
        <p:spPr>
          <a:xfrm>
            <a:off x="178178" y="1287739"/>
            <a:ext cx="8500872" cy="506676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charset="0"/>
              <a:buChar char="•"/>
            </a:pPr>
            <a:endParaRPr lang="en-US" dirty="0"/>
          </a:p>
          <a:p>
            <a:pPr algn="just">
              <a:buFont typeface="Arial" charset="0"/>
              <a:buChar char="•"/>
            </a:pPr>
            <a:r>
              <a:rPr lang="en-US" dirty="0"/>
              <a:t> Inference to populations </a:t>
            </a:r>
            <a:r>
              <a:rPr lang="en-US" b="1" dirty="0">
                <a:solidFill>
                  <a:srgbClr val="0070C0"/>
                </a:solidFill>
              </a:rPr>
              <a:t>can</a:t>
            </a:r>
            <a:r>
              <a:rPr lang="en-US" dirty="0"/>
              <a:t> be drawn from a </a:t>
            </a:r>
            <a:r>
              <a:rPr lang="en-US" b="1" u="sng" cap="small" dirty="0"/>
              <a:t>Random sample</a:t>
            </a:r>
            <a:r>
              <a:rPr lang="en-US" cap="small" dirty="0"/>
              <a:t> from that population.</a:t>
            </a:r>
            <a:endParaRPr lang="en-US" dirty="0"/>
          </a:p>
          <a:p>
            <a:pPr algn="just">
              <a:buFont typeface="Arial" charset="0"/>
              <a:buChar char="•"/>
            </a:pPr>
            <a:r>
              <a:rPr lang="en-US" dirty="0"/>
              <a:t> Inference to populations </a:t>
            </a:r>
            <a:r>
              <a:rPr lang="en-US" b="1" dirty="0">
                <a:solidFill>
                  <a:srgbClr val="FF0000"/>
                </a:solidFill>
              </a:rPr>
              <a:t>cannot</a:t>
            </a:r>
            <a:r>
              <a:rPr lang="en-US" dirty="0"/>
              <a:t> be drawn if units are self-selected.  In this creativity example, inference can only be drawn to the subjects in the sample that was taken.  </a:t>
            </a:r>
            <a:endParaRPr lang="en-US" b="1" cap="small" dirty="0"/>
          </a:p>
          <a:p>
            <a:pPr marL="0" indent="0" algn="just">
              <a:buFont typeface="Calibri" panose="020F0502020204030204" pitchFamily="34" charset="0"/>
              <a:buNone/>
            </a:pPr>
            <a:r>
              <a:rPr lang="en-US" b="1" u="sng" cap="small" dirty="0"/>
              <a:t>Random sample</a:t>
            </a:r>
            <a:r>
              <a:rPr lang="en-US" b="1" cap="small" dirty="0"/>
              <a:t>:</a:t>
            </a:r>
            <a:r>
              <a:rPr lang="en-US" dirty="0"/>
              <a:t> Experimental units selected via a “chance mechanism” from a well defined population</a:t>
            </a:r>
          </a:p>
          <a:p>
            <a:pPr marL="0" indent="0" algn="just">
              <a:buNone/>
            </a:pPr>
            <a:r>
              <a:rPr lang="en-US" dirty="0"/>
              <a:t>Example: call randomly selected phone numbers for a survey.</a:t>
            </a:r>
          </a:p>
          <a:p>
            <a:pPr marL="342900" indent="-342900">
              <a:buFont typeface="Arial" charset="0"/>
              <a:buChar char="•"/>
            </a:pPr>
            <a:r>
              <a:rPr lang="en-US" dirty="0"/>
              <a:t>What is the population from which the sample is taken? If drawing from a physical phone book, is it the people who live in the city?</a:t>
            </a:r>
          </a:p>
          <a:p>
            <a:pPr marL="342900" indent="-342900">
              <a:buFont typeface="Arial" charset="0"/>
              <a:buChar char="•"/>
            </a:pPr>
            <a:r>
              <a:rPr lang="en-US" dirty="0"/>
              <a:t>Would this sampling method result in inferences to different populations if it were used in 1950? 1990? Present day?</a:t>
            </a:r>
            <a:endParaRPr lang="en-US" i="1" dirty="0"/>
          </a:p>
          <a:p>
            <a:pPr marL="0" indent="0" algn="just">
              <a:buNone/>
            </a:pPr>
            <a:r>
              <a:rPr lang="en-US" b="1" u="sng" cap="small" dirty="0"/>
              <a:t>Simple random sample</a:t>
            </a:r>
            <a:r>
              <a:rPr lang="en-US" b="1" cap="small" dirty="0"/>
              <a:t>:</a:t>
            </a:r>
            <a:r>
              <a:rPr lang="en-US" dirty="0"/>
              <a:t> Every subset of size </a:t>
            </a:r>
            <a:r>
              <a:rPr lang="en-US" i="1" dirty="0"/>
              <a:t>n</a:t>
            </a:r>
            <a:r>
              <a:rPr lang="en-US" dirty="0"/>
              <a:t> is equally likely</a:t>
            </a:r>
          </a:p>
          <a:p>
            <a:pPr marL="0" indent="0" algn="just">
              <a:buNone/>
            </a:pPr>
            <a:r>
              <a:rPr lang="en-US" dirty="0"/>
              <a:t>Example: I’ll assign everyone in this class a random integer 17, 200, -3, 472, </a:t>
            </a:r>
            <a:r>
              <a:rPr lang="is-IS" dirty="0"/>
              <a:t>… and survey the </a:t>
            </a:r>
            <a:r>
              <a:rPr lang="is-IS" i="1" dirty="0"/>
              <a:t>n</a:t>
            </a:r>
            <a:r>
              <a:rPr lang="is-IS" dirty="0"/>
              <a:t> people (units) with smallest numbers</a:t>
            </a:r>
            <a:endParaRPr lang="en-US" dirty="0"/>
          </a:p>
          <a:p>
            <a:pPr marL="0" indent="0" algn="just">
              <a:buNone/>
            </a:pPr>
            <a:endParaRPr lang="en-US" i="1" dirty="0"/>
          </a:p>
        </p:txBody>
      </p:sp>
    </p:spTree>
    <p:extLst>
      <p:ext uri="{BB962C8B-B14F-4D97-AF65-F5344CB8AC3E}">
        <p14:creationId xmlns:p14="http://schemas.microsoft.com/office/powerpoint/2010/main" val="56014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15062</TotalTime>
  <Words>2762</Words>
  <Application>Microsoft Office PowerPoint</Application>
  <PresentationFormat>On-screen Show (4:3)</PresentationFormat>
  <Paragraphs>440</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MS PGothic</vt:lpstr>
      <vt:lpstr>Arial</vt:lpstr>
      <vt:lpstr>Calibri</vt:lpstr>
      <vt:lpstr>Calibri Light</vt:lpstr>
      <vt:lpstr>Cambria Math</vt:lpstr>
      <vt:lpstr>Times New Roman</vt:lpstr>
      <vt:lpstr>Retrospect</vt:lpstr>
      <vt:lpstr>MSDS 6371: Lecture 1</vt:lpstr>
      <vt:lpstr>Symbols!</vt:lpstr>
      <vt:lpstr>Creativity Scores:  Intrinsic vs. Extrinsic Motivation</vt:lpstr>
      <vt:lpstr>Starting Salaries: Female vs. Male</vt:lpstr>
      <vt:lpstr>Types of Studies</vt:lpstr>
      <vt:lpstr>Causal Inference: Randomized vs. Observational Study</vt:lpstr>
      <vt:lpstr>Causal Inference: Randomized vs. Observational Study</vt:lpstr>
      <vt:lpstr>Why do an observational study? </vt:lpstr>
      <vt:lpstr>Inference to Populations: Random Sample vs. Self-Selection</vt:lpstr>
      <vt:lpstr>Inference to Populations: Random Sample vs. Self-Selection</vt:lpstr>
      <vt:lpstr>Statistical Inferences Permitted by Study Design</vt:lpstr>
      <vt:lpstr>Practice with Scope: Q1</vt:lpstr>
      <vt:lpstr>Practice with Scope: Q2</vt:lpstr>
      <vt:lpstr>Drawing Statistical Conclusions</vt:lpstr>
      <vt:lpstr>Creativity Study</vt:lpstr>
      <vt:lpstr>Creativity Study</vt:lpstr>
      <vt:lpstr>Creativity Study: all 47 subjects</vt:lpstr>
      <vt:lpstr>Creativity Study:  Testing the Hypothesis</vt:lpstr>
      <vt:lpstr>Creativity Study</vt:lpstr>
      <vt:lpstr>Creativity Study</vt:lpstr>
      <vt:lpstr>From Randomized to Observational Studies</vt:lpstr>
      <vt:lpstr>Appendix</vt:lpstr>
      <vt:lpstr>Age Discrimination</vt:lpstr>
      <vt:lpstr>Age Discrimination (Two Sided)</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User</cp:lastModifiedBy>
  <cp:revision>134</cp:revision>
  <dcterms:created xsi:type="dcterms:W3CDTF">2014-09-08T10:07:10Z</dcterms:created>
  <dcterms:modified xsi:type="dcterms:W3CDTF">2018-01-10T04:16:53Z</dcterms:modified>
</cp:coreProperties>
</file>