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37" r:id="rId2"/>
    <p:sldId id="344" r:id="rId3"/>
    <p:sldId id="345" r:id="rId4"/>
    <p:sldId id="346" r:id="rId5"/>
    <p:sldId id="342" r:id="rId6"/>
    <p:sldId id="256" r:id="rId7"/>
    <p:sldId id="309" r:id="rId8"/>
    <p:sldId id="310" r:id="rId9"/>
    <p:sldId id="336" r:id="rId10"/>
    <p:sldId id="349" r:id="rId11"/>
    <p:sldId id="311" r:id="rId12"/>
    <p:sldId id="330" r:id="rId13"/>
    <p:sldId id="331" r:id="rId14"/>
    <p:sldId id="335" r:id="rId15"/>
    <p:sldId id="350" r:id="rId16"/>
    <p:sldId id="315" r:id="rId17"/>
    <p:sldId id="332" r:id="rId18"/>
    <p:sldId id="351" r:id="rId19"/>
    <p:sldId id="316" r:id="rId20"/>
    <p:sldId id="317" r:id="rId21"/>
    <p:sldId id="318" r:id="rId22"/>
    <p:sldId id="352" r:id="rId23"/>
    <p:sldId id="348" r:id="rId24"/>
    <p:sldId id="353" r:id="rId25"/>
    <p:sldId id="354" r:id="rId26"/>
    <p:sldId id="370" r:id="rId27"/>
    <p:sldId id="371" r:id="rId28"/>
    <p:sldId id="369" r:id="rId29"/>
    <p:sldId id="368" r:id="rId30"/>
    <p:sldId id="367" r:id="rId31"/>
    <p:sldId id="366" r:id="rId32"/>
    <p:sldId id="365" r:id="rId33"/>
    <p:sldId id="355" r:id="rId34"/>
    <p:sldId id="364" r:id="rId35"/>
    <p:sldId id="362" r:id="rId36"/>
    <p:sldId id="363" r:id="rId37"/>
    <p:sldId id="357" r:id="rId38"/>
    <p:sldId id="356" r:id="rId39"/>
    <p:sldId id="372" r:id="rId40"/>
    <p:sldId id="374" r:id="rId41"/>
    <p:sldId id="375" r:id="rId42"/>
    <p:sldId id="373" r:id="rId43"/>
    <p:sldId id="319" r:id="rId44"/>
    <p:sldId id="320" r:id="rId45"/>
    <p:sldId id="321" r:id="rId46"/>
    <p:sldId id="323" r:id="rId47"/>
    <p:sldId id="322" r:id="rId48"/>
    <p:sldId id="333" r:id="rId49"/>
    <p:sldId id="334" r:id="rId50"/>
    <p:sldId id="358" r:id="rId51"/>
    <p:sldId id="359" r:id="rId52"/>
    <p:sldId id="360" r:id="rId53"/>
    <p:sldId id="361" r:id="rId54"/>
    <p:sldId id="343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6"/>
  </p:normalViewPr>
  <p:slideViewPr>
    <p:cSldViewPr>
      <p:cViewPr varScale="1">
        <p:scale>
          <a:sx n="96" d="100"/>
          <a:sy n="96" d="100"/>
        </p:scale>
        <p:origin x="12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psf\Home\Desktop\Stat%205371\Lecture%2012%20and%2013%20Correlation%20and%20Regression%201%20Data.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Movie Data Scatter Plot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Est Value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Sheet1!$D$16:$D$22</c:f>
              <c:numCache>
                <c:formatCode>General</c:formatCode>
                <c:ptCount val="7"/>
                <c:pt idx="0">
                  <c:v>35</c:v>
                </c:pt>
                <c:pt idx="1">
                  <c:v>65</c:v>
                </c:pt>
                <c:pt idx="2">
                  <c:v>95</c:v>
                </c:pt>
                <c:pt idx="3">
                  <c:v>125</c:v>
                </c:pt>
                <c:pt idx="4">
                  <c:v>155</c:v>
                </c:pt>
                <c:pt idx="5">
                  <c:v>185</c:v>
                </c:pt>
                <c:pt idx="6">
                  <c:v>200</c:v>
                </c:pt>
              </c:numCache>
            </c:numRef>
          </c:cat>
          <c:val>
            <c:numRef>
              <c:f>Sheet1!$E$16:$E$22</c:f>
              <c:numCache>
                <c:formatCode>General</c:formatCode>
                <c:ptCount val="7"/>
                <c:pt idx="0">
                  <c:v>-42.6197770457754</c:v>
                </c:pt>
                <c:pt idx="1">
                  <c:v>61.542927612896918</c:v>
                </c:pt>
                <c:pt idx="2">
                  <c:v>165.70563227156919</c:v>
                </c:pt>
                <c:pt idx="3">
                  <c:v>269.86833693024158</c:v>
                </c:pt>
                <c:pt idx="4">
                  <c:v>374.03104158891392</c:v>
                </c:pt>
                <c:pt idx="5">
                  <c:v>478.19374624758609</c:v>
                </c:pt>
                <c:pt idx="6">
                  <c:v>530.2750985769228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28-4DEB-BC90-7EE98325A36D}"/>
            </c:ext>
          </c:extLst>
        </c:ser>
        <c:ser>
          <c:idx val="1"/>
          <c:order val="1"/>
          <c:tx>
            <c:v>95% Conf Upper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Sheet1!$D$16:$D$22</c:f>
              <c:numCache>
                <c:formatCode>General</c:formatCode>
                <c:ptCount val="7"/>
                <c:pt idx="0">
                  <c:v>35</c:v>
                </c:pt>
                <c:pt idx="1">
                  <c:v>65</c:v>
                </c:pt>
                <c:pt idx="2">
                  <c:v>95</c:v>
                </c:pt>
                <c:pt idx="3">
                  <c:v>125</c:v>
                </c:pt>
                <c:pt idx="4">
                  <c:v>155</c:v>
                </c:pt>
                <c:pt idx="5">
                  <c:v>185</c:v>
                </c:pt>
                <c:pt idx="6">
                  <c:v>200</c:v>
                </c:pt>
              </c:numCache>
            </c:numRef>
          </c:cat>
          <c:val>
            <c:numRef>
              <c:f>Sheet1!$H$16:$H$22</c:f>
              <c:numCache>
                <c:formatCode>General</c:formatCode>
                <c:ptCount val="7"/>
                <c:pt idx="0">
                  <c:v>78.130748820236718</c:v>
                </c:pt>
                <c:pt idx="1">
                  <c:v>152.53109602142999</c:v>
                </c:pt>
                <c:pt idx="2">
                  <c:v>247.89184989184079</c:v>
                </c:pt>
                <c:pt idx="3">
                  <c:v>369.90769031719441</c:v>
                </c:pt>
                <c:pt idx="4">
                  <c:v>508.33941946758</c:v>
                </c:pt>
                <c:pt idx="5">
                  <c:v>653.82739562515712</c:v>
                </c:pt>
                <c:pt idx="6">
                  <c:v>727.86808140383903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28-4DEB-BC90-7EE98325A36D}"/>
            </c:ext>
          </c:extLst>
        </c:ser>
        <c:ser>
          <c:idx val="0"/>
          <c:order val="2"/>
          <c:tx>
            <c:v>95% Conf Lower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Sheet1!$D$16:$D$22</c:f>
              <c:numCache>
                <c:formatCode>General</c:formatCode>
                <c:ptCount val="7"/>
                <c:pt idx="0">
                  <c:v>35</c:v>
                </c:pt>
                <c:pt idx="1">
                  <c:v>65</c:v>
                </c:pt>
                <c:pt idx="2">
                  <c:v>95</c:v>
                </c:pt>
                <c:pt idx="3">
                  <c:v>125</c:v>
                </c:pt>
                <c:pt idx="4">
                  <c:v>155</c:v>
                </c:pt>
                <c:pt idx="5">
                  <c:v>185</c:v>
                </c:pt>
                <c:pt idx="6">
                  <c:v>200</c:v>
                </c:pt>
              </c:numCache>
            </c:numRef>
          </c:cat>
          <c:val>
            <c:numRef>
              <c:f>Sheet1!$G$16:$G$22</c:f>
              <c:numCache>
                <c:formatCode>General</c:formatCode>
                <c:ptCount val="7"/>
                <c:pt idx="0">
                  <c:v>-163.37030291178749</c:v>
                </c:pt>
                <c:pt idx="1">
                  <c:v>-29.44524079563611</c:v>
                </c:pt>
                <c:pt idx="2">
                  <c:v>83.519414651297794</c:v>
                </c:pt>
                <c:pt idx="3">
                  <c:v>169.82898354328881</c:v>
                </c:pt>
                <c:pt idx="4">
                  <c:v>239.7226637102477</c:v>
                </c:pt>
                <c:pt idx="5">
                  <c:v>302.56009687001529</c:v>
                </c:pt>
                <c:pt idx="6">
                  <c:v>332.68211575000572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28-4DEB-BC90-7EE98325A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828800"/>
        <c:axId val="313830760"/>
      </c:lineChart>
      <c:catAx>
        <c:axId val="31382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Budget ($Millions)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13830760"/>
        <c:crossesAt val="-400"/>
        <c:auto val="1"/>
        <c:lblAlgn val="ctr"/>
        <c:lblOffset val="100"/>
        <c:noMultiLvlLbl val="0"/>
      </c:catAx>
      <c:valAx>
        <c:axId val="313830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Gross ($Millions)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138288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BB58BDC-BBE4-41EC-9087-60E37AAD0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4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A7E2C-3593-465C-965F-4369CA763F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2A38A-E76B-4597-A57B-ED44A4283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95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F2CAD-E069-4396-94EE-38A18CF40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46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46369-1531-4CE8-B896-2853C9C2BC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8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608D7-43E8-4042-B6EB-3C35682CF4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65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B6C39-8170-4232-8A54-C7E068F93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3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F57F9-CCE2-4842-8160-64508B49F1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79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AA70E-95D5-40F5-839D-393D0D25E4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36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3A8B-82F0-4B91-B50F-CF1AEDD92A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77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01275-1487-4048-BEE4-413952D545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76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B4C49-22BB-4060-9AF6-C05124DCD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E9B52-900F-4581-9C4D-AB3936AA6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6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150F1-BFA0-44DB-8FB4-2A9B29DA6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27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75B87B0-5356-489F-BB26-2516E49383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30.png"/><Relationship Id="rId4" Type="http://schemas.openxmlformats.org/officeDocument/2006/relationships/image" Target="../media/image42.png"/><Relationship Id="rId9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reencast.com/t/2vS1lGqtJ" TargetMode="External"/><Relationship Id="rId3" Type="http://schemas.openxmlformats.org/officeDocument/2006/relationships/hyperlink" Target="http://screencast.com/t/V9gnhSwb" TargetMode="External"/><Relationship Id="rId7" Type="http://schemas.openxmlformats.org/officeDocument/2006/relationships/hyperlink" Target="https://www.screencast.com/t/Yu7eqiiH0X" TargetMode="External"/><Relationship Id="rId2" Type="http://schemas.openxmlformats.org/officeDocument/2006/relationships/hyperlink" Target="http://screencast.com/t/ztSxTImiOk6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eencast.com/t/efrpHrqgYZnG" TargetMode="External"/><Relationship Id="rId5" Type="http://schemas.openxmlformats.org/officeDocument/2006/relationships/hyperlink" Target="https://www.screencast.com/t/ap8WETxsGUqN" TargetMode="External"/><Relationship Id="rId4" Type="http://schemas.openxmlformats.org/officeDocument/2006/relationships/hyperlink" Target="https://www.screencast.com/t/ELiUGTe7Kc" TargetMode="External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2.png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10 Live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dirty="0"/>
              <a:t>Regression Continued: </a:t>
            </a:r>
            <a:r>
              <a:rPr lang="en-US" dirty="0" err="1"/>
              <a:t>Ch</a:t>
            </a:r>
            <a:r>
              <a:rPr lang="en-US" dirty="0"/>
              <a:t> 7 and </a:t>
            </a:r>
            <a:r>
              <a:rPr lang="en-US" dirty="0" err="1"/>
              <a:t>Ch</a:t>
            </a:r>
            <a:r>
              <a:rPr lang="en-US" dirty="0"/>
              <a:t> 8</a:t>
            </a:r>
          </a:p>
          <a:p>
            <a:r>
              <a:rPr lang="en-US" dirty="0"/>
              <a:t>Confidence and Prediction Intervals</a:t>
            </a:r>
          </a:p>
          <a:p>
            <a:r>
              <a:rPr lang="en-US" dirty="0"/>
              <a:t>Calibration Intervals</a:t>
            </a:r>
          </a:p>
        </p:txBody>
      </p:sp>
    </p:spTree>
    <p:extLst>
      <p:ext uri="{BB962C8B-B14F-4D97-AF65-F5344CB8AC3E}">
        <p14:creationId xmlns:p14="http://schemas.microsoft.com/office/powerpoint/2010/main" val="92143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R at the Movies!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52400" y="6443246"/>
            <a:ext cx="9529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Investr</a:t>
            </a:r>
            <a:r>
              <a:rPr lang="en-US" sz="1600" dirty="0"/>
              <a:t> package documentation: https://</a:t>
            </a:r>
            <a:r>
              <a:rPr lang="en-US" sz="1600" dirty="0" err="1"/>
              <a:t>cran.r-project.org</a:t>
            </a:r>
            <a:r>
              <a:rPr lang="en-US" sz="1600" dirty="0"/>
              <a:t>/web/packages/</a:t>
            </a:r>
            <a:r>
              <a:rPr lang="en-US" sz="1600" dirty="0" err="1"/>
              <a:t>investr</a:t>
            </a:r>
            <a:r>
              <a:rPr lang="en-US" sz="1600" dirty="0"/>
              <a:t>/</a:t>
            </a:r>
            <a:r>
              <a:rPr lang="en-US" sz="1600" dirty="0" err="1"/>
              <a:t>investr.pdf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4045F-DC35-46ED-B685-D9E2D25D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066800"/>
            <a:ext cx="2265842" cy="2301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55F2C-5B07-4D3B-9853-1028EDE88C8E}"/>
              </a:ext>
            </a:extLst>
          </p:cNvPr>
          <p:cNvSpPr txBox="1"/>
          <p:nvPr/>
        </p:nvSpPr>
        <p:spPr>
          <a:xfrm>
            <a:off x="76200" y="10668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#confidence and prediction intervals</a:t>
            </a:r>
          </a:p>
          <a:p>
            <a:r>
              <a:rPr lang="en-US" sz="1000" b="1" dirty="0"/>
              <a:t>movies = read.csv("C:/Users/User/Desktop/Movies.csv")</a:t>
            </a:r>
          </a:p>
          <a:p>
            <a:r>
              <a:rPr lang="en-US" sz="1000" b="1" dirty="0"/>
              <a:t>movies</a:t>
            </a:r>
          </a:p>
          <a:p>
            <a:r>
              <a:rPr lang="en-US" sz="1000" b="1" dirty="0" err="1"/>
              <a:t>movies.lm</a:t>
            </a:r>
            <a:r>
              <a:rPr lang="en-US" sz="1000" b="1" dirty="0"/>
              <a:t>=</a:t>
            </a:r>
            <a:r>
              <a:rPr lang="en-US" sz="1000" b="1" dirty="0" err="1"/>
              <a:t>lm</a:t>
            </a:r>
            <a:r>
              <a:rPr lang="en-US" sz="1000" b="1" dirty="0"/>
              <a:t>(</a:t>
            </a:r>
            <a:r>
              <a:rPr lang="en-US" sz="1000" b="1" dirty="0" err="1"/>
              <a:t>gross~budget</a:t>
            </a:r>
            <a:r>
              <a:rPr lang="en-US" sz="1000" b="1" dirty="0"/>
              <a:t>, data = movies)</a:t>
            </a:r>
          </a:p>
          <a:p>
            <a:r>
              <a:rPr lang="en-US" sz="1000" b="1" dirty="0" err="1"/>
              <a:t>newx</a:t>
            </a:r>
            <a:r>
              <a:rPr lang="en-US" sz="1000" b="1" dirty="0"/>
              <a:t>=</a:t>
            </a:r>
            <a:r>
              <a:rPr lang="en-US" sz="1000" b="1" dirty="0" err="1"/>
              <a:t>movies$budget</a:t>
            </a:r>
            <a:endParaRPr lang="en-US" sz="1000" b="1" dirty="0"/>
          </a:p>
          <a:p>
            <a:r>
              <a:rPr lang="en-US" sz="1000" b="1" dirty="0" err="1"/>
              <a:t>newx</a:t>
            </a:r>
            <a:r>
              <a:rPr lang="en-US" sz="1000" b="1" dirty="0"/>
              <a:t>=sort(</a:t>
            </a:r>
            <a:r>
              <a:rPr lang="en-US" sz="1000" b="1" dirty="0" err="1"/>
              <a:t>newx</a:t>
            </a:r>
            <a:r>
              <a:rPr lang="en-US" sz="1000" b="1" dirty="0"/>
              <a:t>)</a:t>
            </a:r>
          </a:p>
          <a:p>
            <a:r>
              <a:rPr lang="en-US" sz="1000" b="1" dirty="0" err="1"/>
              <a:t>prd_c</a:t>
            </a:r>
            <a:r>
              <a:rPr lang="en-US" sz="1000" b="1" dirty="0"/>
              <a:t>=predict(</a:t>
            </a:r>
            <a:r>
              <a:rPr lang="en-US" sz="1000" b="1" dirty="0" err="1"/>
              <a:t>movies.lm</a:t>
            </a:r>
            <a:r>
              <a:rPr lang="en-US" sz="1000" b="1" dirty="0"/>
              <a:t>, </a:t>
            </a:r>
            <a:r>
              <a:rPr lang="en-US" sz="1000" b="1" dirty="0" err="1"/>
              <a:t>newdata</a:t>
            </a:r>
            <a:r>
              <a:rPr lang="en-US" sz="1000" b="1" dirty="0"/>
              <a:t>= </a:t>
            </a:r>
            <a:r>
              <a:rPr lang="en-US" sz="1000" b="1" dirty="0" err="1"/>
              <a:t>data.frame</a:t>
            </a:r>
            <a:r>
              <a:rPr lang="en-US" sz="1000" b="1" dirty="0"/>
              <a:t>(budget = </a:t>
            </a:r>
            <a:r>
              <a:rPr lang="en-US" sz="1000" b="1" dirty="0" err="1"/>
              <a:t>newx</a:t>
            </a:r>
            <a:r>
              <a:rPr lang="en-US" sz="1000" b="1" dirty="0"/>
              <a:t>), interval=c("confidence"), type = c("response"), level=0.95) </a:t>
            </a:r>
          </a:p>
          <a:p>
            <a:r>
              <a:rPr lang="en-US" sz="1000" b="1" dirty="0" err="1"/>
              <a:t>prd_c</a:t>
            </a:r>
            <a:endParaRPr lang="en-US" sz="1000" b="1" dirty="0"/>
          </a:p>
          <a:p>
            <a:r>
              <a:rPr lang="en-US" sz="1000" b="1" dirty="0" err="1"/>
              <a:t>newpoint</a:t>
            </a:r>
            <a:r>
              <a:rPr lang="en-US" sz="1000" b="1" dirty="0"/>
              <a:t> &lt;- </a:t>
            </a:r>
            <a:r>
              <a:rPr lang="en-US" sz="1000" b="1" dirty="0" err="1"/>
              <a:t>data.frame</a:t>
            </a:r>
            <a:r>
              <a:rPr lang="en-US" sz="1000" b="1" dirty="0"/>
              <a:t>(gross=NA, budget=95)</a:t>
            </a:r>
          </a:p>
          <a:p>
            <a:r>
              <a:rPr lang="en-US" sz="1000" b="1" dirty="0"/>
              <a:t>predict(</a:t>
            </a:r>
            <a:r>
              <a:rPr lang="en-US" sz="1000" b="1" dirty="0" err="1"/>
              <a:t>movies.lm</a:t>
            </a:r>
            <a:r>
              <a:rPr lang="en-US" sz="1000" b="1" dirty="0"/>
              <a:t>, </a:t>
            </a:r>
            <a:r>
              <a:rPr lang="en-US" sz="1000" b="1" dirty="0" err="1"/>
              <a:t>newpoint</a:t>
            </a:r>
            <a:r>
              <a:rPr lang="en-US" sz="1000" b="1" dirty="0"/>
              <a:t>, interval="confidence", level = 0.95)</a:t>
            </a:r>
          </a:p>
          <a:p>
            <a:r>
              <a:rPr lang="en-US" sz="1000" b="1" dirty="0" err="1"/>
              <a:t>prd_p</a:t>
            </a:r>
            <a:r>
              <a:rPr lang="en-US" sz="1000" b="1" dirty="0"/>
              <a:t>=predict(</a:t>
            </a:r>
            <a:r>
              <a:rPr lang="en-US" sz="1000" b="1" dirty="0" err="1"/>
              <a:t>movies.lm</a:t>
            </a:r>
            <a:r>
              <a:rPr lang="en-US" sz="1000" b="1" dirty="0"/>
              <a:t>, </a:t>
            </a:r>
            <a:r>
              <a:rPr lang="en-US" sz="1000" b="1" dirty="0" err="1"/>
              <a:t>newdata</a:t>
            </a:r>
            <a:r>
              <a:rPr lang="en-US" sz="1000" b="1" dirty="0"/>
              <a:t>= </a:t>
            </a:r>
            <a:r>
              <a:rPr lang="en-US" sz="1000" b="1" dirty="0" err="1"/>
              <a:t>data.frame</a:t>
            </a:r>
            <a:r>
              <a:rPr lang="en-US" sz="1000" b="1" dirty="0"/>
              <a:t>(budget = </a:t>
            </a:r>
            <a:r>
              <a:rPr lang="en-US" sz="1000" b="1" dirty="0" err="1"/>
              <a:t>newx</a:t>
            </a:r>
            <a:r>
              <a:rPr lang="en-US" sz="1000" b="1" dirty="0"/>
              <a:t>), interval=c("prediction"), type = c("response"), level=0.95) </a:t>
            </a:r>
          </a:p>
          <a:p>
            <a:r>
              <a:rPr lang="en-US" sz="1000" b="1" dirty="0" err="1"/>
              <a:t>prd_p</a:t>
            </a:r>
            <a:endParaRPr lang="en-US" sz="1000" b="1" dirty="0"/>
          </a:p>
          <a:p>
            <a:r>
              <a:rPr lang="en-US" sz="1000" b="1" dirty="0"/>
              <a:t>predict(</a:t>
            </a:r>
            <a:r>
              <a:rPr lang="en-US" sz="1000" b="1" dirty="0" err="1"/>
              <a:t>movies.lm</a:t>
            </a:r>
            <a:r>
              <a:rPr lang="en-US" sz="1000" b="1" dirty="0"/>
              <a:t>, </a:t>
            </a:r>
            <a:r>
              <a:rPr lang="en-US" sz="1000" b="1" dirty="0" err="1"/>
              <a:t>newpoint</a:t>
            </a:r>
            <a:r>
              <a:rPr lang="en-US" sz="1000" b="1" dirty="0"/>
              <a:t>, interval="prediction", level = 0.95)</a:t>
            </a:r>
          </a:p>
          <a:p>
            <a:endParaRPr lang="en-US" sz="1000" b="1" dirty="0"/>
          </a:p>
          <a:p>
            <a:r>
              <a:rPr lang="en-US" sz="1000" b="1" dirty="0"/>
              <a:t>#Plot with confidence and prediction intervals</a:t>
            </a:r>
          </a:p>
          <a:p>
            <a:r>
              <a:rPr lang="en-US" sz="1000" b="1" dirty="0"/>
              <a:t>plot(movies[,1],movies[,2],</a:t>
            </a:r>
            <a:r>
              <a:rPr lang="en-US" sz="1000" b="1" dirty="0" err="1"/>
              <a:t>xlim</a:t>
            </a:r>
            <a:r>
              <a:rPr lang="en-US" sz="1000" b="1" dirty="0"/>
              <a:t> = c(0,220), </a:t>
            </a:r>
            <a:r>
              <a:rPr lang="en-US" sz="1000" b="1" dirty="0" err="1"/>
              <a:t>ylim</a:t>
            </a:r>
            <a:r>
              <a:rPr lang="en-US" sz="1000" b="1" dirty="0"/>
              <a:t> = c(0,605),</a:t>
            </a:r>
            <a:r>
              <a:rPr lang="en-US" sz="1000" b="1" dirty="0" err="1"/>
              <a:t>xlab</a:t>
            </a:r>
            <a:r>
              <a:rPr lang="en-US" sz="1000" b="1" dirty="0"/>
              <a:t> = "Budget",</a:t>
            </a:r>
            <a:r>
              <a:rPr lang="en-US" sz="1000" b="1" dirty="0" err="1"/>
              <a:t>ylab</a:t>
            </a:r>
            <a:r>
              <a:rPr lang="en-US" sz="1000" b="1" dirty="0"/>
              <a:t> = "Gross", main = "Gross Sales versus Budget")</a:t>
            </a:r>
          </a:p>
          <a:p>
            <a:r>
              <a:rPr lang="en-US" sz="1000" b="1" dirty="0" err="1"/>
              <a:t>abline</a:t>
            </a:r>
            <a:r>
              <a:rPr lang="en-US" sz="1000" b="1" dirty="0"/>
              <a:t>(</a:t>
            </a:r>
            <a:r>
              <a:rPr lang="en-US" sz="1000" b="1" dirty="0" err="1"/>
              <a:t>movies.lm</a:t>
            </a:r>
            <a:r>
              <a:rPr lang="en-US" sz="1000" b="1" dirty="0"/>
              <a:t>, col = "red")</a:t>
            </a:r>
          </a:p>
          <a:p>
            <a:r>
              <a:rPr lang="en-US" sz="1000" b="1" dirty="0"/>
              <a:t>lines(</a:t>
            </a:r>
            <a:r>
              <a:rPr lang="en-US" sz="1000" b="1" dirty="0" err="1"/>
              <a:t>newx,prd_c</a:t>
            </a:r>
            <a:r>
              <a:rPr lang="en-US" sz="1000" b="1" dirty="0"/>
              <a:t>[,2],col = "blue",</a:t>
            </a:r>
            <a:r>
              <a:rPr lang="en-US" sz="1000" b="1" dirty="0" err="1"/>
              <a:t>lty</a:t>
            </a:r>
            <a:r>
              <a:rPr lang="en-US" sz="1000" b="1" dirty="0"/>
              <a:t> = 2, </a:t>
            </a:r>
            <a:r>
              <a:rPr lang="en-US" sz="1000" b="1" dirty="0" err="1"/>
              <a:t>lwd</a:t>
            </a:r>
            <a:r>
              <a:rPr lang="en-US" sz="1000" b="1" dirty="0"/>
              <a:t> = 2)</a:t>
            </a:r>
          </a:p>
          <a:p>
            <a:r>
              <a:rPr lang="en-US" sz="1000" b="1" dirty="0"/>
              <a:t>lines(</a:t>
            </a:r>
            <a:r>
              <a:rPr lang="en-US" sz="1000" b="1" dirty="0" err="1"/>
              <a:t>newx,prd_c</a:t>
            </a:r>
            <a:r>
              <a:rPr lang="en-US" sz="1000" b="1" dirty="0"/>
              <a:t>[,3],col = "blue", </a:t>
            </a:r>
            <a:r>
              <a:rPr lang="en-US" sz="1000" b="1" dirty="0" err="1"/>
              <a:t>lty</a:t>
            </a:r>
            <a:r>
              <a:rPr lang="en-US" sz="1000" b="1" dirty="0"/>
              <a:t> = 2, </a:t>
            </a:r>
            <a:r>
              <a:rPr lang="en-US" sz="1000" b="1" dirty="0" err="1"/>
              <a:t>lwd</a:t>
            </a:r>
            <a:r>
              <a:rPr lang="en-US" sz="1000" b="1" dirty="0"/>
              <a:t> = 2)</a:t>
            </a:r>
          </a:p>
          <a:p>
            <a:r>
              <a:rPr lang="en-US" sz="1000" b="1" dirty="0"/>
              <a:t>lines(</a:t>
            </a:r>
            <a:r>
              <a:rPr lang="en-US" sz="1000" b="1" dirty="0" err="1"/>
              <a:t>newx,prd_p</a:t>
            </a:r>
            <a:r>
              <a:rPr lang="en-US" sz="1000" b="1" dirty="0"/>
              <a:t>[,2],col = "green", </a:t>
            </a:r>
            <a:r>
              <a:rPr lang="en-US" sz="1000" b="1" dirty="0" err="1"/>
              <a:t>lty</a:t>
            </a:r>
            <a:r>
              <a:rPr lang="en-US" sz="1000" b="1" dirty="0"/>
              <a:t> = 2, </a:t>
            </a:r>
            <a:r>
              <a:rPr lang="en-US" sz="1000" b="1" dirty="0" err="1"/>
              <a:t>lwd</a:t>
            </a:r>
            <a:r>
              <a:rPr lang="en-US" sz="1000" b="1" dirty="0"/>
              <a:t> = 2)</a:t>
            </a:r>
          </a:p>
          <a:p>
            <a:r>
              <a:rPr lang="en-US" sz="1000" b="1" dirty="0"/>
              <a:t>lines(</a:t>
            </a:r>
            <a:r>
              <a:rPr lang="en-US" sz="1000" b="1" dirty="0" err="1"/>
              <a:t>newx,prd_p</a:t>
            </a:r>
            <a:r>
              <a:rPr lang="en-US" sz="1000" b="1" dirty="0"/>
              <a:t>[,3],col = "green", </a:t>
            </a:r>
            <a:r>
              <a:rPr lang="en-US" sz="1000" b="1" dirty="0" err="1"/>
              <a:t>lty</a:t>
            </a:r>
            <a:r>
              <a:rPr lang="en-US" sz="1000" b="1" dirty="0"/>
              <a:t> = 2, </a:t>
            </a:r>
            <a:r>
              <a:rPr lang="en-US" sz="1000" b="1" dirty="0" err="1"/>
              <a:t>lwd</a:t>
            </a:r>
            <a:r>
              <a:rPr lang="en-US" sz="1000" b="1" dirty="0"/>
              <a:t> = 2)</a:t>
            </a:r>
          </a:p>
          <a:p>
            <a:endParaRPr lang="en-US" sz="1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8F2F8-FC32-4A3A-B144-E17E574E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452793"/>
            <a:ext cx="4962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0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Confidence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219200"/>
            <a:ext cx="48212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181600"/>
            <a:ext cx="37433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Up Arrow 4"/>
          <p:cNvSpPr/>
          <p:nvPr/>
        </p:nvSpPr>
        <p:spPr>
          <a:xfrm>
            <a:off x="3733800" y="4816475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5000" y="6019800"/>
            <a:ext cx="5486400" cy="391582"/>
          </a:xfrm>
          <a:prstGeom prst="rect">
            <a:avLst/>
          </a:prstGeom>
          <a:blipFill rotWithShape="1">
            <a:blip r:embed="rId4"/>
            <a:stretch>
              <a:fillRect t="-7813" b="-1718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MS PGothic" pitchFamily="34" charset="-128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5095875"/>
            <a:ext cx="239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Typo in book; should read </a:t>
            </a:r>
            <a:r>
              <a:rPr lang="en-US" dirty="0" err="1"/>
              <a:t>df</a:t>
            </a:r>
            <a:r>
              <a:rPr lang="en-US" dirty="0"/>
              <a:t> = n-2.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81825" y="2428875"/>
                <a:ext cx="2162175" cy="1269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so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5" y="2428875"/>
                <a:ext cx="2162175" cy="1269386"/>
              </a:xfrm>
              <a:prstGeom prst="rect">
                <a:avLst/>
              </a:prstGeom>
              <a:blipFill>
                <a:blip r:embed="rId5"/>
                <a:stretch>
                  <a:fillRect l="-2254" t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572001" y="5019675"/>
            <a:ext cx="1066799" cy="847725"/>
            <a:chOff x="4572001" y="4953000"/>
            <a:chExt cx="1066799" cy="847725"/>
          </a:xfrm>
        </p:grpSpPr>
        <p:cxnSp>
          <p:nvCxnSpPr>
            <p:cNvPr id="9" name="Straight Arrow Connector 8"/>
            <p:cNvCxnSpPr>
              <a:stCxn id="49154" idx="2"/>
            </p:cNvCxnSpPr>
            <p:nvPr/>
          </p:nvCxnSpPr>
          <p:spPr>
            <a:xfrm flipV="1">
              <a:off x="4572001" y="5181600"/>
              <a:ext cx="761999" cy="6191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57800" y="4953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33400"/>
          </a:xfrm>
        </p:spPr>
        <p:txBody>
          <a:bodyPr/>
          <a:lstStyle/>
          <a:p>
            <a:r>
              <a:rPr lang="en-US" altLang="en-US" sz="3600" dirty="0"/>
              <a:t>Confidence Intervals: SAS Proc </a:t>
            </a:r>
            <a:r>
              <a:rPr lang="en-US" altLang="en-US" sz="3600" dirty="0" err="1"/>
              <a:t>glm</a:t>
            </a:r>
            <a:r>
              <a:rPr lang="en-US" altLang="en-US" sz="36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" y="1295400"/>
            <a:ext cx="381594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51999"/>
              </p:ext>
            </p:extLst>
          </p:nvPr>
        </p:nvGraphicFramePr>
        <p:xfrm>
          <a:off x="4343400" y="21336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Budgets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 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Upper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-42.61978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46.9740057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-163.370303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78.13074882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61.542928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35.3959431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-29.4452408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152.531096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165.70563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31.9718347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83.5194147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247.8918499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269.86834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38.9170078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169.828984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369.9076903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374.03104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239.722664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508.3394195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478.19375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68.3244731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302.560097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653.8273956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530.2751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76.8670268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332.682116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68850" y="38100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67200"/>
            <a:ext cx="6210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810000" y="5791200"/>
            <a:ext cx="51625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371600" y="609600"/>
            <a:ext cx="6099175" cy="54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413375" y="591819"/>
            <a:ext cx="454025" cy="56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" y="5350115"/>
            <a:ext cx="2701494" cy="40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370660" y="1003637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</a:t>
            </a:r>
            <a:r>
              <a:rPr lang="en-US" sz="1200" dirty="0" err="1"/>
              <a:t>df</a:t>
            </a:r>
            <a:r>
              <a:rPr lang="en-US" sz="1200" dirty="0"/>
              <a:t> = n-2.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53" y="4495800"/>
            <a:ext cx="27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up x-value with observed value.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8C897B-090C-42FA-9EE1-A07C0F837256}"/>
              </a:ext>
            </a:extLst>
          </p:cNvPr>
          <p:cNvSpPr/>
          <p:nvPr/>
        </p:nvSpPr>
        <p:spPr>
          <a:xfrm>
            <a:off x="2362200" y="5410200"/>
            <a:ext cx="4572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33400"/>
          </a:xfrm>
        </p:spPr>
        <p:txBody>
          <a:bodyPr/>
          <a:lstStyle/>
          <a:p>
            <a:r>
              <a:rPr lang="en-US" altLang="en-US" sz="3600" dirty="0"/>
              <a:t>Confidence Intervals: SAS Proc </a:t>
            </a:r>
            <a:r>
              <a:rPr lang="en-US" altLang="en-US" sz="3600" dirty="0" err="1"/>
              <a:t>reg</a:t>
            </a:r>
            <a:endParaRPr lang="en-US" alt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" y="1295400"/>
            <a:ext cx="381594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54096"/>
              </p:ext>
            </p:extLst>
          </p:nvPr>
        </p:nvGraphicFramePr>
        <p:xfrm>
          <a:off x="4343400" y="21336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Budgets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 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Upper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-42.61978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46.9740057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-163.370303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78.13074882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61.542928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35.3959431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-29.4452408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152.531096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165.70563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31.9718347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83.5194147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247.8918499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269.86834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38.9170078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169.828984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369.9076903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374.03104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239.722664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508.3394195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478.19375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68.3244731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302.560097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653.8273956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530.2751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76.8670268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332.682116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68850" y="38100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371600" y="609600"/>
            <a:ext cx="6099175" cy="54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413375" y="591819"/>
            <a:ext cx="454025" cy="56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7" y="4132672"/>
            <a:ext cx="4524693" cy="248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800600" y="5811520"/>
            <a:ext cx="40957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38778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370660" y="1003637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</a:t>
            </a:r>
            <a:r>
              <a:rPr lang="en-US" sz="1200" dirty="0" err="1"/>
              <a:t>df</a:t>
            </a:r>
            <a:r>
              <a:rPr lang="en-US" sz="1200" dirty="0"/>
              <a:t> = n-2.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005" y="4333081"/>
            <a:ext cx="27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up x-value with observed value.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AD67-A32A-4040-970F-B5048A116E28}"/>
              </a:ext>
            </a:extLst>
          </p:cNvPr>
          <p:cNvSpPr/>
          <p:nvPr/>
        </p:nvSpPr>
        <p:spPr>
          <a:xfrm>
            <a:off x="3194499" y="5069681"/>
            <a:ext cx="832299" cy="4191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3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067800" cy="533400"/>
          </a:xfrm>
        </p:spPr>
        <p:txBody>
          <a:bodyPr/>
          <a:lstStyle/>
          <a:p>
            <a:r>
              <a:rPr lang="en-US" altLang="en-US" sz="3600" dirty="0"/>
              <a:t>Confidence Intervals when X is not in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02" y="589855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82290"/>
              </p:ext>
            </p:extLst>
          </p:nvPr>
        </p:nvGraphicFramePr>
        <p:xfrm>
          <a:off x="4343400" y="12954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Budgets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 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Upper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-42.61978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46.9740057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-163.370303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78.13074882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61.542928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35.3959431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-29.4452408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152.531096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165.70563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31.9718347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83.5194147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247.8918499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269.86834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38.9170078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169.828984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369.9076903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374.03104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239.722664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508.3394195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478.19375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68.3244731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302.560097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653.8273956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530.2751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76.8670268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332.682116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24400" y="21336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276600"/>
            <a:ext cx="46958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040656" y="6094531"/>
            <a:ext cx="6095999" cy="646331"/>
            <a:chOff x="3040656" y="6094531"/>
            <a:chExt cx="6095999" cy="64633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040656" y="6094531"/>
              <a:ext cx="609599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We are 95% confident that the mean gross when the budget is $95 million is between $83.5 and $247.9 million. 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76181" y="6170047"/>
              <a:ext cx="623888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2000" y="5811520"/>
            <a:ext cx="430783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2" y="3571301"/>
            <a:ext cx="2057400" cy="202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2" y="5922397"/>
            <a:ext cx="2600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413750" y="452015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</a:t>
            </a:r>
            <a:r>
              <a:rPr lang="en-US" sz="1200" dirty="0" err="1"/>
              <a:t>df</a:t>
            </a:r>
            <a:r>
              <a:rPr lang="en-US" sz="1200" dirty="0"/>
              <a:t> = n-2.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913" y="5181600"/>
            <a:ext cx="960088" cy="267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Intervals: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54B0A-49C4-4143-B74D-93BBD257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9" y="4909055"/>
            <a:ext cx="8229600" cy="958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036B5-E958-4F51-BF93-FE100DAF11EB}"/>
              </a:ext>
            </a:extLst>
          </p:cNvPr>
          <p:cNvSpPr txBox="1"/>
          <p:nvPr/>
        </p:nvSpPr>
        <p:spPr>
          <a:xfrm>
            <a:off x="112279" y="1564860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intervals for the mean of Y when the X is in the original data set: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784E-CBDF-46E5-8BF5-ED860E4CCC94}"/>
              </a:ext>
            </a:extLst>
          </p:cNvPr>
          <p:cNvSpPr txBox="1"/>
          <p:nvPr/>
        </p:nvSpPr>
        <p:spPr>
          <a:xfrm>
            <a:off x="208539" y="4257828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intervals for the mean of Y when the X is NOT in the original data set: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CB5C51-C957-4093-A9C3-5F81477C2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9" y="2160335"/>
            <a:ext cx="8590539" cy="18158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BBDC1E-B24A-4138-92C5-8816131A9743}"/>
              </a:ext>
            </a:extLst>
          </p:cNvPr>
          <p:cNvSpPr/>
          <p:nvPr/>
        </p:nvSpPr>
        <p:spPr>
          <a:xfrm>
            <a:off x="5486400" y="2416542"/>
            <a:ext cx="11430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</p:spPr>
        <p:txBody>
          <a:bodyPr/>
          <a:lstStyle/>
          <a:p>
            <a:r>
              <a:rPr lang="en-US" altLang="en-US"/>
              <a:t>Prediction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957644"/>
            <a:ext cx="4273550" cy="324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49950"/>
            <a:ext cx="391105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5187950"/>
            <a:ext cx="4781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425950"/>
            <a:ext cx="52959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8"/>
          <a:stretch>
            <a:fillRect/>
          </a:stretch>
        </p:blipFill>
        <p:spPr bwMode="auto">
          <a:xfrm>
            <a:off x="304800" y="5237163"/>
            <a:ext cx="23558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Up Arrow 7"/>
          <p:cNvSpPr/>
          <p:nvPr/>
        </p:nvSpPr>
        <p:spPr>
          <a:xfrm>
            <a:off x="5562600" y="415925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100" y="3831365"/>
            <a:ext cx="2127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dotted lines parallel or bent?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8880" y="1918586"/>
            <a:ext cx="872295" cy="472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9478" y="2299586"/>
            <a:ext cx="872295" cy="47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7" y="2410083"/>
            <a:ext cx="1431273" cy="472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5" y="1524000"/>
            <a:ext cx="1431273" cy="4721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43" y="2423467"/>
            <a:ext cx="1431273" cy="47213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EFABA51-68AC-401F-8894-D73937D9400B}"/>
              </a:ext>
            </a:extLst>
          </p:cNvPr>
          <p:cNvGrpSpPr/>
          <p:nvPr/>
        </p:nvGrpSpPr>
        <p:grpSpPr>
          <a:xfrm>
            <a:off x="1064041" y="2076839"/>
            <a:ext cx="1431561" cy="288142"/>
            <a:chOff x="1044939" y="2878533"/>
            <a:chExt cx="1431561" cy="28814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44939" y="2878533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76500" y="2878533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0377" y="2889676"/>
                  <a:ext cx="8529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77" y="2889676"/>
                  <a:ext cx="85299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000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2193367" y="3028175"/>
              <a:ext cx="283133" cy="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074890" y="3040858"/>
              <a:ext cx="284147" cy="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33400" y="3200400"/>
            <a:ext cx="2526148" cy="290899"/>
            <a:chOff x="515502" y="3200400"/>
            <a:chExt cx="2526148" cy="29089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041650" y="3200400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3400" y="3200400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46751" y="3214300"/>
                  <a:ext cx="52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751" y="3214300"/>
                  <a:ext cx="52924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195" r="-2299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2110923" y="3352800"/>
              <a:ext cx="860877" cy="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15502" y="3352800"/>
              <a:ext cx="934385" cy="3904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7CA345-F7C8-4F6D-B1DF-6AEB2888BD3E}"/>
                  </a:ext>
                </a:extLst>
              </p:cNvPr>
              <p:cNvSpPr txBox="1"/>
              <p:nvPr/>
            </p:nvSpPr>
            <p:spPr>
              <a:xfrm>
                <a:off x="4295969" y="5844323"/>
                <a:ext cx="4596854" cy="93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𝑃𝑟𝑒𝑑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7CA345-F7C8-4F6D-B1DF-6AEB2888B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69" y="5844323"/>
                <a:ext cx="4596854" cy="933012"/>
              </a:xfrm>
              <a:prstGeom prst="rect">
                <a:avLst/>
              </a:prstGeom>
              <a:blipFill>
                <a:blip r:embed="rId10"/>
                <a:stretch>
                  <a:fillRect l="-1194" t="-3922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3EAFC-D5E5-4558-BEDA-4BC72AD5CC16}"/>
              </a:ext>
            </a:extLst>
          </p:cNvPr>
          <p:cNvGrpSpPr/>
          <p:nvPr/>
        </p:nvGrpSpPr>
        <p:grpSpPr>
          <a:xfrm>
            <a:off x="3229170" y="5702300"/>
            <a:ext cx="1066799" cy="847725"/>
            <a:chOff x="4572001" y="4953000"/>
            <a:chExt cx="1066799" cy="84772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9A1C62A-00E5-4976-A93A-E224A2C20950}"/>
                </a:ext>
              </a:extLst>
            </p:cNvPr>
            <p:cNvCxnSpPr/>
            <p:nvPr/>
          </p:nvCxnSpPr>
          <p:spPr>
            <a:xfrm flipV="1">
              <a:off x="4572001" y="5181600"/>
              <a:ext cx="761999" cy="6191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06345C-8B9A-4135-A1CB-5A5569B1D829}"/>
                </a:ext>
              </a:extLst>
            </p:cNvPr>
            <p:cNvSpPr txBox="1"/>
            <p:nvPr/>
          </p:nvSpPr>
          <p:spPr>
            <a:xfrm>
              <a:off x="5257800" y="4953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33400"/>
          </a:xfrm>
        </p:spPr>
        <p:txBody>
          <a:bodyPr/>
          <a:lstStyle/>
          <a:p>
            <a:r>
              <a:rPr lang="en-US" altLang="en-US" sz="3600" dirty="0"/>
              <a:t>Prediction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12954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70015"/>
            <a:ext cx="3440113" cy="71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0" y="2076450"/>
          <a:ext cx="44704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Prediction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 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-42.61978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96.32801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-290.23881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204.9992556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61.542928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91.2436358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-173.006305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296.0921605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89.970698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-65.5714098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396.9826744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269.86834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92.6664005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31.661771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508.0749029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374.03104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99.0071054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119.525175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628.5369083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478.19375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108.354796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199.658875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756.7286177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530.2751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113.93449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237.397167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823.15303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00600" y="35814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371600" y="609600"/>
            <a:ext cx="6099175" cy="54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47053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4338825"/>
            <a:ext cx="3705564" cy="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24400" y="5730675"/>
            <a:ext cx="426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6325" y="609600"/>
            <a:ext cx="457200" cy="562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5224" y="5311645"/>
            <a:ext cx="419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gross (of a single movie) when the budget is $200 million will be between $237 and $823 million.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D4E66D-86F5-4277-99E2-BDF845951DB7}"/>
              </a:ext>
            </a:extLst>
          </p:cNvPr>
          <p:cNvSpPr/>
          <p:nvPr/>
        </p:nvSpPr>
        <p:spPr>
          <a:xfrm>
            <a:off x="3352799" y="4577585"/>
            <a:ext cx="703601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Intervals: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245BB-C7B8-488A-9230-520DB0AD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58206"/>
            <a:ext cx="8229600" cy="13356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427B73-4F36-42CF-B820-B37E52C8A378}"/>
              </a:ext>
            </a:extLst>
          </p:cNvPr>
          <p:cNvSpPr/>
          <p:nvPr/>
        </p:nvSpPr>
        <p:spPr>
          <a:xfrm>
            <a:off x="5105400" y="2286000"/>
            <a:ext cx="10668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083B8-EE9D-4AF0-BE76-4D11E93D3420}"/>
              </a:ext>
            </a:extLst>
          </p:cNvPr>
          <p:cNvSpPr txBox="1"/>
          <p:nvPr/>
        </p:nvSpPr>
        <p:spPr>
          <a:xfrm>
            <a:off x="112279" y="1564860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intervals for an individual Y when the X is in the original data set: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CAA7D-D388-48A3-832D-6B76FE536591}"/>
              </a:ext>
            </a:extLst>
          </p:cNvPr>
          <p:cNvSpPr txBox="1"/>
          <p:nvPr/>
        </p:nvSpPr>
        <p:spPr>
          <a:xfrm>
            <a:off x="208539" y="4257828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intervals for an individual Y when the X is NOT in the original data set: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5C37E-D3BD-47A3-A00B-10E630EB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055015"/>
            <a:ext cx="51911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5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Calibration Interval (mean gross)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63688"/>
            <a:ext cx="5257800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810000" y="3436938"/>
            <a:ext cx="1447800" cy="44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3481388"/>
            <a:ext cx="0" cy="128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62563" y="3436938"/>
            <a:ext cx="0" cy="1371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38200" y="5830888"/>
            <a:ext cx="762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We are 95% confident that the estimated budget that would be needed to gross a mean of $210 million is between $80 and $157 million.  </a:t>
            </a:r>
          </a:p>
        </p:txBody>
      </p:sp>
      <p:sp>
        <p:nvSpPr>
          <p:cNvPr id="15368" name="TextBox 17"/>
          <p:cNvSpPr txBox="1">
            <a:spLocks noChangeArrowheads="1"/>
          </p:cNvSpPr>
          <p:nvPr/>
        </p:nvSpPr>
        <p:spPr bwMode="auto">
          <a:xfrm>
            <a:off x="3276600" y="9906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Graphical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D1488-C462-4153-B86B-8858F07CC508}"/>
              </a:ext>
            </a:extLst>
          </p:cNvPr>
          <p:cNvSpPr txBox="1"/>
          <p:nvPr/>
        </p:nvSpPr>
        <p:spPr>
          <a:xfrm>
            <a:off x="76200" y="1219200"/>
            <a:ext cx="2016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95% confidence interval for the budget when the mean of the gross sales is $210M?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/>
              <a:t>Assumptions</a:t>
            </a: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26427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7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4000"/>
              <a:t>Calibration Interval (actual gross)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1639888"/>
            <a:ext cx="5257800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895600" y="3468688"/>
            <a:ext cx="3276600" cy="88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95600" y="3557588"/>
            <a:ext cx="0" cy="128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3468688"/>
            <a:ext cx="0" cy="1371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38200" y="5830888"/>
            <a:ext cx="7772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We are 95% confident that the budget required for a single movie to gross $245 million is between $25 million and $200 million. </a:t>
            </a:r>
          </a:p>
        </p:txBody>
      </p:sp>
      <p:sp>
        <p:nvSpPr>
          <p:cNvPr id="16392" name="TextBox 10"/>
          <p:cNvSpPr txBox="1">
            <a:spLocks noChangeArrowheads="1"/>
          </p:cNvSpPr>
          <p:nvPr/>
        </p:nvSpPr>
        <p:spPr bwMode="auto">
          <a:xfrm>
            <a:off x="3276600" y="9906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Graphical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E7E9F-03E5-4CAD-BB9A-87ED7E85C970}"/>
              </a:ext>
            </a:extLst>
          </p:cNvPr>
          <p:cNvSpPr txBox="1"/>
          <p:nvPr/>
        </p:nvSpPr>
        <p:spPr>
          <a:xfrm>
            <a:off x="76200" y="1219200"/>
            <a:ext cx="2016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95% confidence interval for the budget when the gross sales of an individual movie is $245M?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/>
          <a:lstStyle/>
          <a:p>
            <a:r>
              <a:rPr lang="en-US" altLang="en-US" sz="3600" dirty="0"/>
              <a:t>Calibration Interval (by hand)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66800"/>
            <a:ext cx="236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762000" y="6858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Mean of Y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4038600"/>
            <a:ext cx="2430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0700" y="3668713"/>
            <a:ext cx="233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Individual / Single 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78465"/>
              </p:ext>
            </p:extLst>
          </p:nvPr>
        </p:nvGraphicFramePr>
        <p:xfrm>
          <a:off x="3733800" y="647700"/>
          <a:ext cx="4876799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Calibration Interval (For Mean of Gross)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Est. Gross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Budget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 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Upper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13.5290282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0.22252578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69.77747422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10.1944194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38.7944108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91.20558924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9.20823864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71.329469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118.670531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11.2085246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96.1875703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153.8124297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15.0480656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116.317716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193.6822841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19.6781967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134.415585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235.584415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22.1385458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143.091056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256.9089436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84588" y="3802063"/>
          <a:ext cx="494665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Calibration Interval (For Individual Gross)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Est. Gross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Budget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 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Upper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27.7435221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-36.316994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106.316994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26.2791667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-2.55274845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132.5527485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25.9125466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28.3896783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161.6103217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26.6889385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56.3938995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193.6061005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28.5151309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81.6995224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228.3004776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31.2073684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104.778906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265.2210942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32.8143813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115.647947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284.3520526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11935" y="3055224"/>
            <a:ext cx="9067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estimated budget that would be needed to gross a mean of $166 million is between $71 and $119 million; our best estimate is $95 million. 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" y="5935663"/>
            <a:ext cx="868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budget required for a single movie to gross $166 million is between $28 million and $162 million; our best estimate is $95 million.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390650"/>
            <a:ext cx="441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1000" y="4572000"/>
            <a:ext cx="441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539" name="Picture 1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" y="2658570"/>
            <a:ext cx="3227070" cy="42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3000" y="1981200"/>
                <a:ext cx="1295400" cy="733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981200"/>
                <a:ext cx="1295400" cy="7332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540" name="Picture 1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" y="5507292"/>
            <a:ext cx="3204020" cy="4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28700" y="4920683"/>
                <a:ext cx="1295400" cy="733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920683"/>
                <a:ext cx="1295400" cy="7332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505200" y="250245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 ± 2.57 * 31.9718 / 3.472 = (71.329,118.671)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33" y="1724185"/>
            <a:ext cx="46958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05200" y="558432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 ± 2.57 * 89.971 / 3.472 = (28.390,161.610)</a:t>
            </a:r>
          </a:p>
        </p:txBody>
      </p:sp>
      <p:sp>
        <p:nvSpPr>
          <p:cNvPr id="6" name="Oval 5"/>
          <p:cNvSpPr/>
          <p:nvPr/>
        </p:nvSpPr>
        <p:spPr>
          <a:xfrm>
            <a:off x="4343400" y="42672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14800" y="5982074"/>
                <a:ext cx="3500830" cy="343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7072.5283+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31.9718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=89.971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82074"/>
                <a:ext cx="3500830" cy="343107"/>
              </a:xfrm>
              <a:prstGeom prst="rect">
                <a:avLst/>
              </a:prstGeom>
              <a:blipFill rotWithShape="0">
                <a:blip r:embed="rId9"/>
                <a:stretch>
                  <a:fillRect r="-1045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A45BA-0D53-4FB4-B43C-83727803A43D}"/>
              </a:ext>
            </a:extLst>
          </p:cNvPr>
          <p:cNvCxnSpPr/>
          <p:nvPr/>
        </p:nvCxnSpPr>
        <p:spPr>
          <a:xfrm>
            <a:off x="2324100" y="1219200"/>
            <a:ext cx="2171700" cy="3124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19" grpId="0" animBg="1"/>
      <p:bldP spid="20" grpId="0" animBg="1"/>
      <p:bldP spid="18" grpId="0"/>
      <p:bldP spid="2" grpId="0"/>
      <p:bldP spid="21" grpId="0"/>
      <p:bldP spid="6" grpId="0" animBg="1"/>
      <p:bldP spid="6" grpId="1" animBg="1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Calibration: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8" y="3962400"/>
            <a:ext cx="8607323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6764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and load the “</a:t>
            </a:r>
            <a:r>
              <a:rPr lang="en-US" dirty="0" err="1"/>
              <a:t>investr</a:t>
            </a:r>
            <a:r>
              <a:rPr lang="en-US" dirty="0"/>
              <a:t>” package first.</a:t>
            </a:r>
          </a:p>
          <a:p>
            <a:endParaRPr lang="en-US" dirty="0"/>
          </a:p>
          <a:p>
            <a:r>
              <a:rPr lang="en-US" dirty="0"/>
              <a:t>It is much easier to calculate calibration intervals in R. </a:t>
            </a:r>
          </a:p>
          <a:p>
            <a:r>
              <a:rPr lang="en-US" dirty="0"/>
              <a:t>*No calculations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259556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828800"/>
            <a:ext cx="8915400" cy="1143000"/>
          </a:xfrm>
        </p:spPr>
        <p:txBody>
          <a:bodyPr/>
          <a:lstStyle/>
          <a:p>
            <a:r>
              <a:rPr lang="en-US" dirty="0"/>
              <a:t>Worked Example: </a:t>
            </a:r>
            <a:br>
              <a:rPr lang="en-US" dirty="0"/>
            </a:br>
            <a:r>
              <a:rPr lang="en-US" dirty="0"/>
              <a:t>Calculating Regression Coefficients and Standard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3733800"/>
                <a:ext cx="8839200" cy="2892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Videos for using Excel: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u="sng" dirty="0">
                    <a:hlinkClick r:id="rId2"/>
                  </a:rPr>
                  <a:t>http://screencast.com/t/ztSxTImiOk6s</a:t>
                </a:r>
                <a:endParaRPr lang="en-US" dirty="0"/>
              </a:p>
              <a:p>
                <a:r>
                  <a:rPr lang="en-US" dirty="0"/>
                  <a:t>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RMSE: </a:t>
                </a:r>
                <a:r>
                  <a:rPr lang="en-US" u="sng" dirty="0">
                    <a:hlinkClick r:id="rId3"/>
                  </a:rPr>
                  <a:t>http://screencast.com/t/V9gnhSwb</a:t>
                </a:r>
                <a:endParaRPr lang="en-US" dirty="0"/>
              </a:p>
              <a:p>
                <a:r>
                  <a:rPr lang="en-US" dirty="0"/>
                  <a:t>Confidence Intervals: </a:t>
                </a:r>
                <a:r>
                  <a:rPr lang="en-US" u="sng" dirty="0">
                    <a:hlinkClick r:id="rId4"/>
                  </a:rPr>
                  <a:t>https://www.screencast.com/t/ELiUGTe7Kc</a:t>
                </a:r>
                <a:endParaRPr lang="en-US" dirty="0"/>
              </a:p>
              <a:p>
                <a:r>
                  <a:rPr lang="en-US" dirty="0"/>
                  <a:t>Prediction Intervals: </a:t>
                </a:r>
                <a:r>
                  <a:rPr lang="en-US" u="sng" dirty="0">
                    <a:hlinkClick r:id="rId5"/>
                  </a:rPr>
                  <a:t>https://www.screencast.com/t/ap8WETxsGUqN</a:t>
                </a:r>
                <a:endParaRPr lang="en-US" dirty="0"/>
              </a:p>
              <a:p>
                <a:r>
                  <a:rPr lang="en-US" dirty="0"/>
                  <a:t>CI and PI Plotting: </a:t>
                </a:r>
                <a:r>
                  <a:rPr lang="en-US" u="sng" dirty="0">
                    <a:hlinkClick r:id="rId6"/>
                  </a:rPr>
                  <a:t>https://www.screencast.com/t/efrpHrqgYZnG</a:t>
                </a:r>
                <a:endParaRPr lang="en-US" dirty="0"/>
              </a:p>
              <a:p>
                <a:r>
                  <a:rPr lang="en-US" dirty="0"/>
                  <a:t>Calibration Mean Gross:  </a:t>
                </a:r>
                <a:r>
                  <a:rPr lang="en-US" u="sng" dirty="0">
                    <a:hlinkClick r:id="rId7"/>
                  </a:rPr>
                  <a:t>https://www.screencast.com/t/Yu7eqiiH0X</a:t>
                </a:r>
                <a:endParaRPr lang="en-US" dirty="0"/>
              </a:p>
              <a:p>
                <a:r>
                  <a:rPr lang="en-US" dirty="0"/>
                  <a:t>Calibration Single Movie:  </a:t>
                </a:r>
                <a:r>
                  <a:rPr lang="en-US" u="sng" dirty="0">
                    <a:hlinkClick r:id="rId8"/>
                  </a:rPr>
                  <a:t>https://www.screencast.com/t/2vS1lGqtJ</a:t>
                </a:r>
                <a:endParaRPr lang="en-US" dirty="0"/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33800"/>
                <a:ext cx="8839200" cy="2892330"/>
              </a:xfrm>
              <a:prstGeom prst="rect">
                <a:avLst/>
              </a:prstGeom>
              <a:blipFill>
                <a:blip r:embed="rId9"/>
                <a:stretch>
                  <a:fillRect l="-552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18592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5999124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921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07" y="0"/>
            <a:ext cx="8229600" cy="792162"/>
          </a:xfrm>
        </p:spPr>
        <p:txBody>
          <a:bodyPr/>
          <a:lstStyle/>
          <a:p>
            <a:r>
              <a:rPr lang="en-US" dirty="0"/>
              <a:t>2 Models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66800"/>
            <a:ext cx="3414713" cy="257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066800"/>
            <a:ext cx="3395454" cy="257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1" y="60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7228" y="60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28" y="3860799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60800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44" y="5010150"/>
            <a:ext cx="2181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157" y="5029200"/>
            <a:ext cx="2598470" cy="48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7045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pitchFamily="34" charset="-128"/>
              </a:rPr>
              <a:t>Note the difference in the Error DF and the Error Sum of Squares between the two models.  Our Lack of Fit Test will be comparing these two models!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pitchFamily="34" charset="-128"/>
              </a:rPr>
              <a:t>The question is, does the simple linear regression model do about as well with two parameters as the separate means model does with four?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7007" y="438579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47025" y="4384040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4886" y="4397828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7142" y="4383831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8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5" grpId="0" animBg="1"/>
      <p:bldP spid="14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78565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</a:t>
                      </a:r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29960" y="2013564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7665" y="20134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74957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</a:t>
                      </a:r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1994905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29960" y="2013564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8065" y="19880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7665" y="20134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6EDFD8-67F5-4852-9C1D-555E2EA7D4A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3438422" y="2209927"/>
            <a:ext cx="3086838" cy="206979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96D0F-C459-4E23-9903-C736B1093DFB}"/>
              </a:ext>
            </a:extLst>
          </p:cNvPr>
          <p:cNvSpPr/>
          <p:nvPr/>
        </p:nvSpPr>
        <p:spPr>
          <a:xfrm>
            <a:off x="2454965" y="4279717"/>
            <a:ext cx="196691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</a:t>
                      </a:r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1994905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8065" y="19880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F45F1-5D48-4E3C-848E-AECAAAFD449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095500" y="2191268"/>
            <a:ext cx="1326357" cy="171999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4DA56-CF8F-40BA-B790-D2A9E4A1B00C}"/>
              </a:ext>
            </a:extLst>
          </p:cNvPr>
          <p:cNvSpPr/>
          <p:nvPr/>
        </p:nvSpPr>
        <p:spPr>
          <a:xfrm>
            <a:off x="2438400" y="3911265"/>
            <a:ext cx="196691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6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20285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</a:t>
                      </a:r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dfModel</a:t>
            </a:r>
            <a:r>
              <a:rPr lang="en-US" dirty="0"/>
              <a:t>=</a:t>
            </a:r>
            <a:r>
              <a:rPr lang="en-US" dirty="0" err="1"/>
              <a:t>dfTotal-dfError</a:t>
            </a:r>
            <a:r>
              <a:rPr lang="en-US" dirty="0"/>
              <a:t>=22-20=2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3EA7F-4682-410D-931A-E6A655AF658A}"/>
              </a:ext>
            </a:extLst>
          </p:cNvPr>
          <p:cNvSpPr txBox="1"/>
          <p:nvPr/>
        </p:nvSpPr>
        <p:spPr>
          <a:xfrm>
            <a:off x="190500" y="5439296"/>
            <a:ext cx="742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SSModel</a:t>
            </a:r>
            <a:r>
              <a:rPr lang="en-US" dirty="0"/>
              <a:t>=</a:t>
            </a:r>
            <a:r>
              <a:rPr lang="en-US" dirty="0" err="1"/>
              <a:t>SSTotal-SSError</a:t>
            </a:r>
            <a:r>
              <a:rPr lang="en-US" dirty="0"/>
              <a:t>=83.328947-81.083333=2.245614</a:t>
            </a:r>
          </a:p>
        </p:txBody>
      </p:sp>
    </p:spTree>
    <p:extLst>
      <p:ext uri="{BB962C8B-B14F-4D97-AF65-F5344CB8AC3E}">
        <p14:creationId xmlns:p14="http://schemas.microsoft.com/office/powerpoint/2010/main" val="230261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4343400" cy="218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427139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768634" y="1371600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8595" y="1524000"/>
                <a:ext cx="4244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𝐺𝑟𝑎𝑑𝑒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=6.6518(Hours) + 44.366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95" y="1524000"/>
                <a:ext cx="4244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11" t="-28889" r="-258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3688239" y="4343400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82814" y="4495799"/>
                <a:ext cx="3010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= 3(Price) + 6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14" y="4495799"/>
                <a:ext cx="30104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34" t="-26087" r="-36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9600" y="304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two regression problems already considered…</a:t>
            </a:r>
          </a:p>
        </p:txBody>
      </p:sp>
    </p:spTree>
    <p:extLst>
      <p:ext uri="{BB962C8B-B14F-4D97-AF65-F5344CB8AC3E}">
        <p14:creationId xmlns:p14="http://schemas.microsoft.com/office/powerpoint/2010/main" val="385926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31515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</a:t>
                      </a:r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MSModel</a:t>
            </a:r>
            <a:r>
              <a:rPr lang="en-US" dirty="0"/>
              <a:t>=</a:t>
            </a:r>
            <a:r>
              <a:rPr lang="en-US" dirty="0" err="1"/>
              <a:t>SSModel</a:t>
            </a:r>
            <a:r>
              <a:rPr lang="en-US" dirty="0"/>
              <a:t>/</a:t>
            </a:r>
            <a:r>
              <a:rPr lang="en-US" dirty="0" err="1"/>
              <a:t>dfModel</a:t>
            </a:r>
            <a:r>
              <a:rPr lang="en-US" dirty="0"/>
              <a:t>=2.245614/2=1.1228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3EA7F-4682-410D-931A-E6A655AF658A}"/>
              </a:ext>
            </a:extLst>
          </p:cNvPr>
          <p:cNvSpPr txBox="1"/>
          <p:nvPr/>
        </p:nvSpPr>
        <p:spPr>
          <a:xfrm>
            <a:off x="190500" y="5439296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MSError</a:t>
            </a:r>
            <a:r>
              <a:rPr lang="en-US" dirty="0"/>
              <a:t>=</a:t>
            </a:r>
            <a:r>
              <a:rPr lang="en-US" dirty="0" err="1"/>
              <a:t>SSError</a:t>
            </a:r>
            <a:r>
              <a:rPr lang="en-US" dirty="0"/>
              <a:t>/</a:t>
            </a:r>
            <a:r>
              <a:rPr lang="en-US" dirty="0" err="1"/>
              <a:t>dfError</a:t>
            </a:r>
            <a:r>
              <a:rPr lang="en-US" dirty="0"/>
              <a:t>=81.083333/20=4.0542</a:t>
            </a:r>
          </a:p>
        </p:txBody>
      </p:sp>
    </p:spTree>
    <p:extLst>
      <p:ext uri="{BB962C8B-B14F-4D97-AF65-F5344CB8AC3E}">
        <p14:creationId xmlns:p14="http://schemas.microsoft.com/office/powerpoint/2010/main" val="70685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98549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</a:t>
                      </a:r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F=MSM/MSE=1.1228/4.0542=0.2769</a:t>
            </a:r>
          </a:p>
        </p:txBody>
      </p:sp>
    </p:spTree>
    <p:extLst>
      <p:ext uri="{BB962C8B-B14F-4D97-AF65-F5344CB8AC3E}">
        <p14:creationId xmlns:p14="http://schemas.microsoft.com/office/powerpoint/2010/main" val="7183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89889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</a:t>
                      </a:r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392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mypvalue</a:t>
            </a:r>
            <a:r>
              <a:rPr lang="en-US" dirty="0"/>
              <a:t>;</a:t>
            </a:r>
          </a:p>
          <a:p>
            <a:r>
              <a:rPr lang="en-US" dirty="0" err="1"/>
              <a:t>pval</a:t>
            </a:r>
            <a:r>
              <a:rPr lang="en-US" dirty="0"/>
              <a:t>=1-probf(0.2769, 2, 20);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proc print data = </a:t>
            </a:r>
            <a:r>
              <a:rPr lang="en-US" dirty="0" err="1"/>
              <a:t>mypvalue</a:t>
            </a:r>
            <a:r>
              <a:rPr lang="en-US" dirty="0"/>
              <a:t>;</a:t>
            </a:r>
          </a:p>
          <a:p>
            <a:r>
              <a:rPr lang="en-US" dirty="0"/>
              <a:t>run;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A2EC80-B248-4D2A-A0C5-CEE47AAD3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4924878"/>
            <a:ext cx="1447800" cy="676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087B3-BEBB-4374-AD0C-2BA173D34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921414"/>
            <a:ext cx="2371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77805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</a:t>
                      </a:r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</p:spTree>
    <p:extLst>
      <p:ext uri="{BB962C8B-B14F-4D97-AF65-F5344CB8AC3E}">
        <p14:creationId xmlns:p14="http://schemas.microsoft.com/office/powerpoint/2010/main" val="1438695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60430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</a:t>
                      </a:r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680467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Ho: Linear regression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odel </a:t>
            </a: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as </a:t>
            </a:r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ood </a:t>
            </a:r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it (No lack of fit.)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Ha: The separate means model fits better (Linear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egression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odel is lacking </a:t>
            </a:r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it.)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536626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Conclusion: There is not enough evidence to suggest the linear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egression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odel has a lack of fit with respect to the separate means model.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" y="60960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****Note: The description in the book uses the Sum of Squares Model.  Given our study of ANOVA, this is likely an easier way to think about it. The tests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37168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972F-4610-478F-BBAA-1CBA5F35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Breakout!</a:t>
            </a:r>
          </a:p>
        </p:txBody>
      </p:sp>
    </p:spTree>
    <p:extLst>
      <p:ext uri="{BB962C8B-B14F-4D97-AF65-F5344CB8AC3E}">
        <p14:creationId xmlns:p14="http://schemas.microsoft.com/office/powerpoint/2010/main" val="4152267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A9C8-4CF4-4CAD-B6D9-FC18E9F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Fit Test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E12D40-A723-4766-AB7E-2CAF6083247D}"/>
              </a:ext>
            </a:extLst>
          </p:cNvPr>
          <p:cNvGraphicFramePr>
            <a:graphicFrameLocks noGrp="1"/>
          </p:cNvGraphicFramePr>
          <p:nvPr/>
        </p:nvGraphicFramePr>
        <p:xfrm>
          <a:off x="171450" y="2295636"/>
          <a:ext cx="914400" cy="231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370343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7050688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63400335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2.678969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637339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6.452194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31291152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1.837394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09063308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6.108601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9524108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5.369281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1939745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1.766862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31119660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6.898837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93360946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1.579677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8362599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3.726494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576196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8.953184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64156599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8.680436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6193658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9.931636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2762787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6.691443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9957203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11.39723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12916472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14.93447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510685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1D2ED2-B2CC-4854-9E72-6D1CC31910CD}"/>
              </a:ext>
            </a:extLst>
          </p:cNvPr>
          <p:cNvSpPr txBox="1"/>
          <p:nvPr/>
        </p:nvSpPr>
        <p:spPr>
          <a:xfrm>
            <a:off x="1237902" y="1143000"/>
            <a:ext cx="18987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company wants to look at sales volume (in $M) for various stores for three different months. Perform a lack of fit test (at significance level 0.05) to determine if the separate means model (using three parameters) is significantly better than the linear regression model (using two parameters).</a:t>
            </a:r>
          </a:p>
          <a:p>
            <a:endParaRPr lang="en-US" sz="1400" dirty="0"/>
          </a:p>
          <a:p>
            <a:r>
              <a:rPr lang="en-US" sz="1400" dirty="0"/>
              <a:t>You may want to copy the blank ANOVA table on paper. </a:t>
            </a:r>
          </a:p>
          <a:p>
            <a:endParaRPr lang="en-US" sz="1400" dirty="0"/>
          </a:p>
          <a:p>
            <a:r>
              <a:rPr lang="en-US" sz="1400" dirty="0"/>
              <a:t>DO NOT plug the data into any software.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7A84A-F426-4CA1-80F0-6F3585A3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85" y="1852184"/>
            <a:ext cx="5630982" cy="104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F5027-C9FF-42F2-8B7A-53A1CB98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185" y="2943563"/>
            <a:ext cx="5630982" cy="97222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06419-3EF7-4688-842C-33912EE3B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55619"/>
              </p:ext>
            </p:extLst>
          </p:nvPr>
        </p:nvGraphicFramePr>
        <p:xfrm>
          <a:off x="3345185" y="4254719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B7B083-4777-4786-8BB1-372009AA7C2E}"/>
              </a:ext>
            </a:extLst>
          </p:cNvPr>
          <p:cNvSpPr txBox="1"/>
          <p:nvPr/>
        </p:nvSpPr>
        <p:spPr>
          <a:xfrm>
            <a:off x="3043044" y="5562600"/>
            <a:ext cx="579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significance level alpha = 0.05, there is insufficient evidence that the separate means model is a significantly better fit than the linear regression model (p-value = 0.10).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7EFEB2-119A-45ED-AA6E-C07E7DBE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35384"/>
              </p:ext>
            </p:extLst>
          </p:nvPr>
        </p:nvGraphicFramePr>
        <p:xfrm>
          <a:off x="3298325" y="4212090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55EBC3-3E30-4785-9F02-6B8BDC43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69443"/>
              </p:ext>
            </p:extLst>
          </p:nvPr>
        </p:nvGraphicFramePr>
        <p:xfrm>
          <a:off x="3345185" y="4236645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26.5/1=26.5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D0086D-7C00-4402-AB51-BE04C8E18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57521"/>
              </p:ext>
            </p:extLst>
          </p:nvPr>
        </p:nvGraphicFramePr>
        <p:xfrm>
          <a:off x="3267281" y="4174831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26.5/1=26.5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8BC0666-D14D-42BF-B735-8CD59C88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26849"/>
              </p:ext>
            </p:extLst>
          </p:nvPr>
        </p:nvGraphicFramePr>
        <p:xfrm>
          <a:off x="3288741" y="4209277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26.5/1=26.5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D00949C-EF93-404A-9D60-2A24ED8BB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19680"/>
              </p:ext>
            </p:extLst>
          </p:nvPr>
        </p:nvGraphicFramePr>
        <p:xfrm>
          <a:off x="3288741" y="4218314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97B1D-51A3-4A0F-B46E-6449CB7F5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61077"/>
              </p:ext>
            </p:extLst>
          </p:nvPr>
        </p:nvGraphicFramePr>
        <p:xfrm>
          <a:off x="3276600" y="4191000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6BAAB30-D0F0-4A89-BDEA-0E9823DC443D}"/>
              </a:ext>
            </a:extLst>
          </p:cNvPr>
          <p:cNvSpPr txBox="1"/>
          <p:nvPr/>
        </p:nvSpPr>
        <p:spPr>
          <a:xfrm>
            <a:off x="3106496" y="1203040"/>
            <a:ext cx="5929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Ho: Linear Regression Model Has Good Fit (No lack of fit.)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Ha: The separate means model fits better (Linear Regression Model is Lacking Fit.)</a:t>
            </a:r>
          </a:p>
        </p:txBody>
      </p:sp>
    </p:spTree>
    <p:extLst>
      <p:ext uri="{BB962C8B-B14F-4D97-AF65-F5344CB8AC3E}">
        <p14:creationId xmlns:p14="http://schemas.microsoft.com/office/powerpoint/2010/main" val="25617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8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452"/>
            <a:ext cx="8229600" cy="639762"/>
          </a:xfrm>
        </p:spPr>
        <p:txBody>
          <a:bodyPr/>
          <a:lstStyle/>
          <a:p>
            <a:r>
              <a:rPr lang="en-US" dirty="0"/>
              <a:t>Heuristic Description</a:t>
            </a:r>
          </a:p>
        </p:txBody>
      </p:sp>
      <p:pic>
        <p:nvPicPr>
          <p:cNvPr id="1026" name="Picture 2" descr="Image result for mess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3167"/>
            <a:ext cx="2133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ighschool socc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2" y="4191000"/>
            <a:ext cx="167849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12954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picking your players for a soccer team. You don’t get to see any of your prospects play … but you do get a piece of relative information.  Which piece of information would be most useful to you?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539425"/>
            <a:ext cx="2590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Messi</a:t>
            </a:r>
          </a:p>
          <a:p>
            <a:r>
              <a:rPr lang="en-US" sz="1400" dirty="0"/>
              <a:t>Portuguese National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" y="6273225"/>
            <a:ext cx="2552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John</a:t>
            </a:r>
          </a:p>
          <a:p>
            <a:r>
              <a:rPr lang="en-US" sz="1400" dirty="0"/>
              <a:t>W.T. White H.S. Soccer Team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4557" y="2603103"/>
            <a:ext cx="404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player’s skills are indistinguishable from Messi’s (He is as good or almost as good as Messi.)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4300" y="4191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The player is better than John.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9050" y="5642282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Player” = Your model.</a:t>
            </a:r>
          </a:p>
          <a:p>
            <a:r>
              <a:rPr lang="en-US" dirty="0"/>
              <a:t>“John” = Equal Means model</a:t>
            </a:r>
          </a:p>
          <a:p>
            <a:r>
              <a:rPr lang="en-US" dirty="0"/>
              <a:t>“Messi” = Separate Means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462503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360465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LACK OF FIT TEST</a:t>
            </a:r>
          </a:p>
        </p:txBody>
      </p:sp>
    </p:spTree>
    <p:extLst>
      <p:ext uri="{BB962C8B-B14F-4D97-AF65-F5344CB8AC3E}">
        <p14:creationId xmlns:p14="http://schemas.microsoft.com/office/powerpoint/2010/main" val="30197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5025" cy="685800"/>
          </a:xfrm>
        </p:spPr>
        <p:txBody>
          <a:bodyPr/>
          <a:lstStyle/>
          <a:p>
            <a:pPr eaLnBrk="1" hangingPunct="1"/>
            <a:r>
              <a:rPr lang="en-US" altLang="en-US"/>
              <a:t>Movies!!! (Parameter Estimates)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67200" y="6172200"/>
            <a:ext cx="472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Gross = 3.472 * Budget – 164.14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2400" y="617220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p:pic>
        <p:nvPicPr>
          <p:cNvPr id="297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3963"/>
            <a:ext cx="46307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990600"/>
            <a:ext cx="3481387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4146550"/>
          <a:ext cx="51435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Regression </a:t>
                      </a:r>
                      <a:r>
                        <a:rPr lang="en-US" sz="1100" u="none" strike="noStrike" dirty="0" err="1">
                          <a:effectLst/>
                        </a:rPr>
                        <a:t>Coefficent</a:t>
                      </a:r>
                      <a:r>
                        <a:rPr lang="en-US" sz="1100" u="none" strike="noStrike" dirty="0">
                          <a:effectLst/>
                        </a:rPr>
                        <a:t> Calculation Example or Movie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(x-xbar)^2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(y - ybar)^2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(x-xbar)*(y-ybar)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6700.591837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2256.918367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89.57143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146.8571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0.18367347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6865.306122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-35.51020408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1565.89796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9772.734694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3911.918367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2978.04082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8074.306122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4903.632653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12194.4694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206245.7347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50150.34694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Beta 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108.755102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0.734693878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-8.93877551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3.47209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0.18367347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9971.44898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-42.79591837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Beta 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i="1" u="none" strike="noStrike" dirty="0">
                          <a:effectLst/>
                        </a:rPr>
                        <a:t>17607.7143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i="1" u="none" strike="noStrike" dirty="0">
                          <a:effectLst/>
                        </a:rPr>
                        <a:t>61135.57143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-164.14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156" y="2624124"/>
            <a:ext cx="3940175" cy="1254125"/>
          </a:xfrm>
          <a:prstGeom prst="rect">
            <a:avLst/>
          </a:prstGeom>
          <a:solidFill>
            <a:srgbClr val="FF0000"/>
          </a:solidFill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07356" y="2940684"/>
                <a:ext cx="1147815" cy="621004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356" y="2940684"/>
                <a:ext cx="1147815" cy="6210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400800" y="1752600"/>
            <a:ext cx="694531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11982"/>
            <a:ext cx="5774388" cy="496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139"/>
          </a:xfrm>
        </p:spPr>
        <p:txBody>
          <a:bodyPr/>
          <a:lstStyle/>
          <a:p>
            <a:r>
              <a:rPr lang="en-US" altLang="en-US" dirty="0"/>
              <a:t>Assumptions</a:t>
            </a:r>
            <a:endParaRPr lang="en-US" dirty="0"/>
          </a:p>
        </p:txBody>
      </p:sp>
      <p:pic>
        <p:nvPicPr>
          <p:cNvPr id="5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425128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4686" y="3781481"/>
            <a:ext cx="872295" cy="472133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1472495" y="3850511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43119" y="3137786"/>
            <a:ext cx="872295" cy="47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9419" y="2661091"/>
            <a:ext cx="872295" cy="472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31726" y="3487521"/>
            <a:ext cx="872295" cy="4721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345982" y="3886200"/>
            <a:ext cx="2690474" cy="990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691219" y="3234637"/>
            <a:ext cx="1329372" cy="1633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2"/>
          </p:cNvCxnSpPr>
          <p:nvPr/>
        </p:nvCxnSpPr>
        <p:spPr>
          <a:xfrm flipH="1" flipV="1">
            <a:off x="2031807" y="3723588"/>
            <a:ext cx="3014693" cy="1473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335374" y="3115109"/>
            <a:ext cx="1695264" cy="2073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2803477" y="3211183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524000" y="4009359"/>
            <a:ext cx="3567438" cy="1452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919657" y="3333305"/>
            <a:ext cx="2155916" cy="2120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4319" y="5427672"/>
            <a:ext cx="3288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NBA salary cap &amp;</a:t>
            </a:r>
          </a:p>
          <a:p>
            <a:r>
              <a:rPr lang="en-US" dirty="0"/>
              <a:t>only so many points can be scored in a game…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581400" y="5633230"/>
            <a:ext cx="1449238" cy="234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3505200" y="2819400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621380" y="2941523"/>
            <a:ext cx="1470058" cy="252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7279" y="864986"/>
                <a:ext cx="3010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= 3(Price) + 6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9" y="864986"/>
                <a:ext cx="30104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34" t="-28889" r="-364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1544292" y="1252253"/>
            <a:ext cx="2265708" cy="1609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2002734" y="3584838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042736" y="3821828"/>
            <a:ext cx="2894353" cy="162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9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7" grpId="0" animBg="1"/>
      <p:bldP spid="27" grpId="1" animBg="1"/>
      <p:bldP spid="30" grpId="0"/>
      <p:bldP spid="21" grpId="0" animBg="1"/>
      <p:bldP spid="21" grpId="1" animBg="1"/>
      <p:bldP spid="23" grpId="0"/>
      <p:bldP spid="23" grpId="1"/>
      <p:bldP spid="25" grpId="0" animBg="1"/>
      <p:bldP spid="2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</p:spPr>
        <p:txBody>
          <a:bodyPr/>
          <a:lstStyle/>
          <a:p>
            <a:r>
              <a:rPr lang="en-US" altLang="en-US"/>
              <a:t>Confidence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48434"/>
            <a:ext cx="37433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19812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Budgets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 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Upper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-42.61978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46.9740057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-163.370303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78.13074882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61.542928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35.3959431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-29.4452408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152.531096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31.9718347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83.5194147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247.8918499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269.86834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38.9170078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169.828984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369.9076903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374.03104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52.2482405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239.722664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508.3394195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478.19375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68.3244731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302.560097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653.8273956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530.2751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76.8670268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332.682116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828800" y="4114800"/>
          <a:ext cx="5749040" cy="2481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86725" y="102122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</a:t>
            </a:r>
            <a:r>
              <a:rPr lang="en-US" sz="1200" dirty="0" err="1"/>
              <a:t>df</a:t>
            </a:r>
            <a:r>
              <a:rPr lang="en-US" sz="1200" dirty="0"/>
              <a:t> = n-2.</a:t>
            </a:r>
          </a:p>
        </p:txBody>
      </p:sp>
    </p:spTree>
    <p:extLst>
      <p:ext uri="{BB962C8B-B14F-4D97-AF65-F5344CB8AC3E}">
        <p14:creationId xmlns:p14="http://schemas.microsoft.com/office/powerpoint/2010/main" val="25700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</p:spPr>
        <p:txBody>
          <a:bodyPr/>
          <a:lstStyle/>
          <a:p>
            <a:r>
              <a:rPr lang="en-US" altLang="en-US"/>
              <a:t>Confidence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8" y="1098125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19812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Budgets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 Est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Upper Lim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-42.61978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46.9740057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-163.370303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78.13074882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35.3959431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-29.4452408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152.531096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165.70563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31.9718347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83.5194147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247.8918499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269.86834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38.9170078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169.828984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369.9076903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374.03104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239.722664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508.3394195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478.19375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68.3244731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302.560097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653.8273956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530.2751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76.8670268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332.682116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191000"/>
            <a:ext cx="7400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mean gross when the budget is $95 million is between $83 and $247 million.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28194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4286250"/>
            <a:ext cx="62388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14400" y="5181600"/>
            <a:ext cx="7400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We are 95% confident that the mean gross when the budget is $185 million is between $303 and $654 million.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5268913"/>
            <a:ext cx="62388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8850" y="35052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05800" y="933193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</a:t>
            </a:r>
            <a:r>
              <a:rPr lang="en-US" sz="1200" dirty="0" err="1"/>
              <a:t>df</a:t>
            </a:r>
            <a:r>
              <a:rPr lang="en-US" sz="1200" dirty="0"/>
              <a:t> = n-2.</a:t>
            </a:r>
          </a:p>
        </p:txBody>
      </p:sp>
    </p:spTree>
    <p:extLst>
      <p:ext uri="{BB962C8B-B14F-4D97-AF65-F5344CB8AC3E}">
        <p14:creationId xmlns:p14="http://schemas.microsoft.com/office/powerpoint/2010/main" val="3764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5025" cy="685800"/>
          </a:xfrm>
        </p:spPr>
        <p:txBody>
          <a:bodyPr/>
          <a:lstStyle/>
          <a:p>
            <a:pPr eaLnBrk="1" hangingPunct="1"/>
            <a:r>
              <a:rPr lang="en-US" altLang="en-US"/>
              <a:t>Movies!!! (Hypothesis Test)</a:t>
            </a:r>
          </a:p>
        </p:txBody>
      </p:sp>
      <p:pic>
        <p:nvPicPr>
          <p:cNvPr id="3277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976313"/>
            <a:ext cx="46291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9138"/>
            <a:ext cx="4273550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62600" y="2370138"/>
            <a:ext cx="3054350" cy="132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76400" y="3924300"/>
          <a:ext cx="6477002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Hypothesis Test for Movie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sample sd of 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Estimated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Residual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Resid^2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SE Beta1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SE Beta 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54.17212427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51.12665715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13.87334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192.4696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84.09833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0.633776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65.06146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148.3451815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-84.3452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7114.11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9.461575284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38.53842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1485.21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 Beta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 Beta 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-42.61977705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99.61978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9924.1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5.478418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-2.52289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530.2750986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70.7249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5002.012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183.066083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-37.0661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1373.895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148.3451815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-101.345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10270.85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35362.6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9138"/>
            <a:ext cx="3002280" cy="178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62600" y="4000500"/>
                <a:ext cx="5334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</m:acc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000500"/>
                <a:ext cx="533400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961" r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7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Regression </a:t>
            </a:r>
            <a:r>
              <a:rPr lang="en-US" altLang="en-US" dirty="0" err="1"/>
              <a:t>Eqn</a:t>
            </a:r>
            <a:r>
              <a:rPr lang="en-US" altLang="en-US" dirty="0"/>
              <a:t>!!!</a:t>
            </a:r>
          </a:p>
        </p:txBody>
      </p:sp>
      <p:pic>
        <p:nvPicPr>
          <p:cNvPr id="819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48200" y="4154488"/>
            <a:ext cx="434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Temp =.0523 * Chirps + 27.63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3400" y="4154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Equation of Regression Line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" y="4992688"/>
            <a:ext cx="853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Predicted temperature when a cricket is chirping 1000 times per minute:</a:t>
            </a:r>
            <a:r>
              <a:rPr lang="en-US" altLang="en-US" sz="2400"/>
              <a:t>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y</a:t>
            </a:r>
            <a:r>
              <a:rPr lang="en-US" altLang="en-US" sz="2400" baseline="-25000"/>
              <a:t>1000</a:t>
            </a:r>
            <a:r>
              <a:rPr lang="en-US" altLang="en-US" sz="2400"/>
              <a:t>=.0523(1000) + 27.63 = 79.9 degrees F 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5999163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Thus when a cricket is chirping at 1000 chirps per minute the best predicted temperature is around 79.9 degrees F.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confidence intervals!!!</a:t>
            </a:r>
          </a:p>
        </p:txBody>
      </p:sp>
      <p:pic>
        <p:nvPicPr>
          <p:cNvPr id="921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2"/>
          <p:cNvSpPr txBox="1">
            <a:spLocks noChangeArrowheads="1"/>
          </p:cNvSpPr>
          <p:nvPr/>
        </p:nvSpPr>
        <p:spPr bwMode="auto">
          <a:xfrm>
            <a:off x="914400" y="43068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Find the 95% confidence interval for the mean temperature when the observed cricket chirps are 1188.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5105400"/>
            <a:ext cx="4146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altLang="en-US" dirty="0"/>
              <a:t>Crickets: confidence intervals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4212"/>
            <a:ext cx="35814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954212"/>
            <a:ext cx="413385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55650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2925762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830888"/>
            <a:ext cx="7400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We are 95% confident that the mean temperature when the observed chirps are 1188 per minute is between 84 and 96 degrees.  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953000"/>
            <a:ext cx="3238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prediction intervals!!!</a:t>
            </a:r>
          </a:p>
        </p:txBody>
      </p:sp>
      <p:pic>
        <p:nvPicPr>
          <p:cNvPr id="1331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3068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Find the 95% </a:t>
            </a:r>
            <a:r>
              <a:rPr lang="en-US" altLang="en-US" sz="1800" i="1"/>
              <a:t>prediction</a:t>
            </a:r>
            <a:r>
              <a:rPr lang="en-US" altLang="en-US" sz="1800"/>
              <a:t> interval for the temperature when the observed cricket chirps per min are 1188.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5257800"/>
            <a:ext cx="441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Crickets: prediction intervals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8850"/>
            <a:ext cx="35814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0288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791200"/>
            <a:ext cx="7400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temperature when the observed chirps are 1188 per minute is between 78 and 102 degrees.  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2198688"/>
            <a:ext cx="42957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95800" y="32004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94" y="5152931"/>
            <a:ext cx="2690812" cy="58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1600200"/>
            <a:ext cx="609600" cy="527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prediction intervals!!!</a:t>
            </a:r>
          </a:p>
        </p:txBody>
      </p:sp>
      <p:pic>
        <p:nvPicPr>
          <p:cNvPr id="1331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93" y="2905123"/>
            <a:ext cx="421701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50688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Find the 95% </a:t>
            </a:r>
            <a:r>
              <a:rPr lang="en-US" altLang="en-US" sz="1800" i="1" dirty="0"/>
              <a:t>prediction</a:t>
            </a:r>
            <a:r>
              <a:rPr lang="en-US" altLang="en-US" sz="1800" dirty="0"/>
              <a:t> interval for the temperature when the observed cricket chirps per min are </a:t>
            </a:r>
            <a:r>
              <a:rPr lang="en-US" altLang="en-US" sz="1800" b="1" dirty="0"/>
              <a:t>1000</a:t>
            </a:r>
            <a:r>
              <a:rPr lang="en-US" alt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3233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/>
          <a:lstStyle/>
          <a:p>
            <a:r>
              <a:rPr lang="en-US" altLang="en-US" dirty="0"/>
              <a:t>Crickets: prediction intervals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81200"/>
            <a:ext cx="35814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1224121"/>
            <a:ext cx="45815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295400" y="609600"/>
            <a:ext cx="6477000" cy="5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5062061"/>
            <a:ext cx="3276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temperature when the observed chirps are 1000 per minute is between 68.8 and 90.99 degrees.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40386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213076"/>
            <a:ext cx="2690812" cy="58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19600"/>
            <a:ext cx="2209800" cy="237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1219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95% prediction interval for the temperature for 1000 chirps.</a:t>
            </a:r>
          </a:p>
        </p:txBody>
      </p:sp>
    </p:spTree>
    <p:extLst>
      <p:ext uri="{BB962C8B-B14F-4D97-AF65-F5344CB8AC3E}">
        <p14:creationId xmlns:p14="http://schemas.microsoft.com/office/powerpoint/2010/main" val="125076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40215"/>
            <a:ext cx="5029200" cy="300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6096000" cy="1143000"/>
          </a:xfrm>
        </p:spPr>
        <p:txBody>
          <a:bodyPr/>
          <a:lstStyle/>
          <a:p>
            <a:r>
              <a:rPr lang="en-US" dirty="0"/>
              <a:t>Movies: Assumptions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658541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Assumptions:</a:t>
            </a:r>
          </a:p>
          <a:p>
            <a:r>
              <a:rPr lang="en-US" sz="1600" b="1" dirty="0"/>
              <a:t>Linearity</a:t>
            </a:r>
            <a:r>
              <a:rPr lang="en-US" sz="1600" dirty="0"/>
              <a:t>: Questionable, but small sample size; we will proceed. </a:t>
            </a:r>
          </a:p>
          <a:p>
            <a:r>
              <a:rPr lang="en-US" sz="1600" dirty="0"/>
              <a:t>(Look at scatter plot.)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1658541"/>
            <a:ext cx="2875844" cy="21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5" y="665162"/>
            <a:ext cx="567178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31" y="1652994"/>
            <a:ext cx="24098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FAC17-5DF6-492C-BFFA-65284A2A66C7}"/>
              </a:ext>
            </a:extLst>
          </p:cNvPr>
          <p:cNvSpPr/>
          <p:nvPr/>
        </p:nvSpPr>
        <p:spPr>
          <a:xfrm>
            <a:off x="4114800" y="3865198"/>
            <a:ext cx="1656644" cy="1026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43636-0672-4C55-8F38-FA6F3C549FD5}"/>
              </a:ext>
            </a:extLst>
          </p:cNvPr>
          <p:cNvSpPr/>
          <p:nvPr/>
        </p:nvSpPr>
        <p:spPr>
          <a:xfrm>
            <a:off x="4114800" y="5821415"/>
            <a:ext cx="1676400" cy="1011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7A80F-7CA2-42B3-A41D-6291E35D2B52}"/>
              </a:ext>
            </a:extLst>
          </p:cNvPr>
          <p:cNvSpPr/>
          <p:nvPr/>
        </p:nvSpPr>
        <p:spPr>
          <a:xfrm>
            <a:off x="3742634" y="1676549"/>
            <a:ext cx="2892409" cy="2116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A447E-56FA-453A-BDE2-42D4E7B5D984}"/>
              </a:ext>
            </a:extLst>
          </p:cNvPr>
          <p:cNvSpPr/>
          <p:nvPr/>
        </p:nvSpPr>
        <p:spPr>
          <a:xfrm>
            <a:off x="4114800" y="4892146"/>
            <a:ext cx="1666522" cy="90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B3DEC-84FE-4FA6-BFA1-586A0BFB5FBA}"/>
              </a:ext>
            </a:extLst>
          </p:cNvPr>
          <p:cNvSpPr txBox="1"/>
          <p:nvPr/>
        </p:nvSpPr>
        <p:spPr>
          <a:xfrm>
            <a:off x="304800" y="2698315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Normality</a:t>
            </a:r>
            <a:r>
              <a:rPr lang="en-US" sz="1600" dirty="0"/>
              <a:t>: Not strong evidence against normality of residuals looking at histogram and Q-Q plot of residuals.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887B8-CD1B-4FF5-BEA5-13287DCFC73C}"/>
              </a:ext>
            </a:extLst>
          </p:cNvPr>
          <p:cNvSpPr txBox="1"/>
          <p:nvPr/>
        </p:nvSpPr>
        <p:spPr>
          <a:xfrm>
            <a:off x="279400" y="369883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Equal SD</a:t>
            </a:r>
            <a:r>
              <a:rPr lang="en-US" sz="1600" dirty="0"/>
              <a:t>: Tough to tell with such small sample size. (Look at residual vs. budget or predicted value.)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C4FA9-E857-4105-B934-3D0226BDCD97}"/>
              </a:ext>
            </a:extLst>
          </p:cNvPr>
          <p:cNvSpPr txBox="1"/>
          <p:nvPr/>
        </p:nvSpPr>
        <p:spPr>
          <a:xfrm>
            <a:off x="270933" y="4468827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Independence</a:t>
            </a:r>
            <a:r>
              <a:rPr lang="en-US" sz="1600" dirty="0"/>
              <a:t>: We will assume independence although that is in question as well. (Look at residual vs. budget or predicted value and data collection methods.)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6E70C-4DE9-40E4-B960-A698D27F58E0}"/>
              </a:ext>
            </a:extLst>
          </p:cNvPr>
          <p:cNvSpPr txBox="1"/>
          <p:nvPr/>
        </p:nvSpPr>
        <p:spPr>
          <a:xfrm>
            <a:off x="254000" y="5755799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Extra Caution: </a:t>
            </a:r>
            <a:r>
              <a:rPr lang="en-US" sz="1600" dirty="0"/>
              <a:t>There appears to be at least 1 very influential point.  Additional analysis should be focused on this point.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461388-85B7-472F-88CC-EF848AAD9668}"/>
              </a:ext>
            </a:extLst>
          </p:cNvPr>
          <p:cNvSpPr/>
          <p:nvPr/>
        </p:nvSpPr>
        <p:spPr>
          <a:xfrm>
            <a:off x="5699003" y="1928969"/>
            <a:ext cx="533400" cy="567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3" grpId="2" animBg="1"/>
      <p:bldP spid="3" grpId="3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calibration interval!!!</a:t>
            </a:r>
          </a:p>
        </p:txBody>
      </p:sp>
      <p:pic>
        <p:nvPicPr>
          <p:cNvPr id="1843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6116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Find the 95% </a:t>
            </a:r>
            <a:r>
              <a:rPr lang="en-US" altLang="en-US" sz="1800" i="1"/>
              <a:t>calibration</a:t>
            </a:r>
            <a:r>
              <a:rPr lang="en-US" altLang="en-US" sz="1800"/>
              <a:t> interval for the cricket chirps per minute that will indicate a mean temperature of 80 degrees.</a:t>
            </a:r>
          </a:p>
        </p:txBody>
      </p:sp>
    </p:spTree>
    <p:extLst>
      <p:ext uri="{BB962C8B-B14F-4D97-AF65-F5344CB8AC3E}">
        <p14:creationId xmlns:p14="http://schemas.microsoft.com/office/powerpoint/2010/main" val="1730501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Crickets: calibration interval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28850"/>
            <a:ext cx="487680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0288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2000" y="6059488"/>
            <a:ext cx="7700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required chirps per minute to indicate a mean temperature of 80 degrees is between approximately 935 and 1125. 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352800" y="3889375"/>
            <a:ext cx="1828800" cy="44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52800" y="3933825"/>
            <a:ext cx="0" cy="128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1600" y="3889375"/>
            <a:ext cx="0" cy="13271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calibration interval!!!</a:t>
            </a:r>
          </a:p>
        </p:txBody>
      </p:sp>
      <p:pic>
        <p:nvPicPr>
          <p:cNvPr id="2048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3098800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6116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Find the 95% </a:t>
            </a:r>
            <a:r>
              <a:rPr lang="en-US" altLang="en-US" sz="1800" i="1"/>
              <a:t>calibration</a:t>
            </a:r>
            <a:r>
              <a:rPr lang="en-US" altLang="en-US" sz="1800"/>
              <a:t> interval for the cricket chirps per minute that will indicate a temperature of 80 degrees.</a:t>
            </a:r>
          </a:p>
        </p:txBody>
      </p:sp>
    </p:spTree>
    <p:extLst>
      <p:ext uri="{BB962C8B-B14F-4D97-AF65-F5344CB8AC3E}">
        <p14:creationId xmlns:p14="http://schemas.microsoft.com/office/powerpoint/2010/main" val="4115427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Crickets: calibration intervals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28850"/>
            <a:ext cx="487680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0288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6059488"/>
            <a:ext cx="822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We are 95% confident that the required chirps per minute to indicate predict a temperature of 80 degrees is between approximately 775 and 1225. 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905000" y="3962400"/>
            <a:ext cx="4267200" cy="44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0" y="3984625"/>
            <a:ext cx="0" cy="1254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3984625"/>
            <a:ext cx="0" cy="1254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dirty="0"/>
              <a:t>UNIT 10 HW: </a:t>
            </a:r>
            <a:br>
              <a:rPr lang="en-US" dirty="0"/>
            </a:br>
            <a:r>
              <a:rPr lang="en-US" dirty="0"/>
              <a:t>Simple Linear Regression (SLR)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43662" cy="43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5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22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7200"/>
              <a:t>Regression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/>
              <a:t>Confidence Intervals</a:t>
            </a:r>
          </a:p>
          <a:p>
            <a:pPr eaLnBrk="1" hangingPunct="1"/>
            <a:r>
              <a:rPr lang="en-US" altLang="en-US"/>
              <a:t>Prediction Intervals </a:t>
            </a:r>
          </a:p>
          <a:p>
            <a:pPr eaLnBrk="1" hangingPunct="1"/>
            <a:r>
              <a:rPr lang="en-US" altLang="en-US"/>
              <a:t>Calibration Intervals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Movie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8075" y="76200"/>
            <a:ext cx="4267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82562" y="5465763"/>
            <a:ext cx="5608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/>
              <a:t>Pred</a:t>
            </a:r>
            <a:r>
              <a:rPr lang="en-US" altLang="en-US" sz="2400" dirty="0"/>
              <a:t> Gross = 3.472 * Budget – 164.14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2563" y="495300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Equation of Regression Line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17575" y="601980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Predicted Gross for a Budget of $40 million =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40</a:t>
            </a:r>
            <a:r>
              <a:rPr lang="en-US" altLang="en-US" sz="1800"/>
              <a:t>=3.472(40) – 164.14 = -25 million!</a:t>
            </a:r>
          </a:p>
        </p:txBody>
      </p:sp>
      <p:pic>
        <p:nvPicPr>
          <p:cNvPr id="410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0991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2766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311400"/>
            <a:ext cx="34988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040" y="3844599"/>
            <a:ext cx="28194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SAS at the MOVIES!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57200" y="1528763"/>
            <a:ext cx="30575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5381625" y="1371599"/>
            <a:ext cx="30575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49800"/>
            <a:ext cx="2409825" cy="184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7" y="2130203"/>
            <a:ext cx="3429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9" y="2339752"/>
            <a:ext cx="3705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3657419"/>
            <a:ext cx="3524250" cy="91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86600" y="4038600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038600"/>
                <a:ext cx="3196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15" t="-24444"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5187614" y="4209389"/>
            <a:ext cx="1890713" cy="13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1800" y="44196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Remember that this is the estimate of the constant variance.  </a:t>
            </a:r>
          </a:p>
        </p:txBody>
      </p:sp>
    </p:spTree>
    <p:extLst>
      <p:ext uri="{BB962C8B-B14F-4D97-AF65-F5344CB8AC3E}">
        <p14:creationId xmlns:p14="http://schemas.microsoft.com/office/powerpoint/2010/main" val="10944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9476</TotalTime>
  <Words>3341</Words>
  <Application>Microsoft Office PowerPoint</Application>
  <PresentationFormat>On-screen Show (4:3)</PresentationFormat>
  <Paragraphs>950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ＭＳ Ｐゴシック</vt:lpstr>
      <vt:lpstr>ＭＳ Ｐゴシック</vt:lpstr>
      <vt:lpstr>Arial</vt:lpstr>
      <vt:lpstr>Calibri</vt:lpstr>
      <vt:lpstr>Cambria Math</vt:lpstr>
      <vt:lpstr>Default Design</vt:lpstr>
      <vt:lpstr>UNIT 10 Live Session</vt:lpstr>
      <vt:lpstr>Assumptions</vt:lpstr>
      <vt:lpstr>PowerPoint Presentation</vt:lpstr>
      <vt:lpstr>Assumptions</vt:lpstr>
      <vt:lpstr>Movies: Assumptions</vt:lpstr>
      <vt:lpstr>Regression</vt:lpstr>
      <vt:lpstr>Review</vt:lpstr>
      <vt:lpstr>Movies</vt:lpstr>
      <vt:lpstr>SAS at the MOVIES!</vt:lpstr>
      <vt:lpstr>R at the Movies!</vt:lpstr>
      <vt:lpstr>Confidence Intervals</vt:lpstr>
      <vt:lpstr>Confidence Intervals: SAS Proc glm </vt:lpstr>
      <vt:lpstr>Confidence Intervals: SAS Proc reg</vt:lpstr>
      <vt:lpstr>Confidence Intervals when X is not in data</vt:lpstr>
      <vt:lpstr>Confidence Intervals: R</vt:lpstr>
      <vt:lpstr>Prediction Intervals</vt:lpstr>
      <vt:lpstr>Prediction Intervals</vt:lpstr>
      <vt:lpstr>Prediction Intervals: R</vt:lpstr>
      <vt:lpstr>Calibration Interval (mean gross)</vt:lpstr>
      <vt:lpstr>Calibration Interval (actual gross)</vt:lpstr>
      <vt:lpstr>Calibration Interval (by hand)</vt:lpstr>
      <vt:lpstr>Calibration: R</vt:lpstr>
      <vt:lpstr>Worked Example:  Calculating Regression Coefficients and Standard Errors</vt:lpstr>
      <vt:lpstr>Lack of Fit Test</vt:lpstr>
      <vt:lpstr>2 Models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Breakout!</vt:lpstr>
      <vt:lpstr>Lack of Fit Test</vt:lpstr>
      <vt:lpstr>Appendix</vt:lpstr>
      <vt:lpstr>Heuristic Description</vt:lpstr>
      <vt:lpstr>Movies!!! (Parameter Estimates)</vt:lpstr>
      <vt:lpstr>Confidence Intervals</vt:lpstr>
      <vt:lpstr>Confidence Intervals</vt:lpstr>
      <vt:lpstr>Movies!!! (Hypothesis Test)</vt:lpstr>
      <vt:lpstr>Crickets: Regression Eqn!!!</vt:lpstr>
      <vt:lpstr>Crickets: confidence intervals!!!</vt:lpstr>
      <vt:lpstr>Crickets: confidence intervals</vt:lpstr>
      <vt:lpstr>Crickets: prediction intervals!!!</vt:lpstr>
      <vt:lpstr>Crickets: prediction intervals</vt:lpstr>
      <vt:lpstr>Crickets: prediction intervals!!!</vt:lpstr>
      <vt:lpstr>Crickets: prediction intervals</vt:lpstr>
      <vt:lpstr>Crickets: calibration interval!!!</vt:lpstr>
      <vt:lpstr>Crickets: calibration interval</vt:lpstr>
      <vt:lpstr>Crickets: calibration interval!!!</vt:lpstr>
      <vt:lpstr>Crickets: calibration intervals</vt:lpstr>
      <vt:lpstr>UNIT 10 HW:  Simple Linear Regression (SLR)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User</cp:lastModifiedBy>
  <cp:revision>148</cp:revision>
  <dcterms:created xsi:type="dcterms:W3CDTF">2007-05-11T15:07:45Z</dcterms:created>
  <dcterms:modified xsi:type="dcterms:W3CDTF">2018-03-13T03:29:00Z</dcterms:modified>
</cp:coreProperties>
</file>