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0" r:id="rId2"/>
    <p:sldId id="323" r:id="rId3"/>
    <p:sldId id="324" r:id="rId4"/>
    <p:sldId id="326" r:id="rId5"/>
    <p:sldId id="287" r:id="rId6"/>
    <p:sldId id="288" r:id="rId7"/>
    <p:sldId id="289" r:id="rId8"/>
    <p:sldId id="257" r:id="rId9"/>
    <p:sldId id="258" r:id="rId10"/>
    <p:sldId id="329" r:id="rId11"/>
    <p:sldId id="330" r:id="rId12"/>
    <p:sldId id="331" r:id="rId13"/>
    <p:sldId id="332" r:id="rId14"/>
    <p:sldId id="333" r:id="rId15"/>
    <p:sldId id="265" r:id="rId16"/>
    <p:sldId id="267" r:id="rId17"/>
    <p:sldId id="266" r:id="rId18"/>
    <p:sldId id="293" r:id="rId19"/>
    <p:sldId id="292" r:id="rId20"/>
    <p:sldId id="259" r:id="rId21"/>
    <p:sldId id="269" r:id="rId22"/>
    <p:sldId id="294" r:id="rId23"/>
    <p:sldId id="295" r:id="rId24"/>
    <p:sldId id="296" r:id="rId25"/>
    <p:sldId id="297" r:id="rId26"/>
    <p:sldId id="322" r:id="rId27"/>
    <p:sldId id="298" r:id="rId28"/>
    <p:sldId id="273" r:id="rId29"/>
    <p:sldId id="268" r:id="rId30"/>
    <p:sldId id="275" r:id="rId31"/>
    <p:sldId id="334" r:id="rId32"/>
    <p:sldId id="301" r:id="rId33"/>
    <p:sldId id="302" r:id="rId34"/>
    <p:sldId id="306" r:id="rId35"/>
    <p:sldId id="309" r:id="rId36"/>
    <p:sldId id="310" r:id="rId37"/>
    <p:sldId id="327" r:id="rId38"/>
    <p:sldId id="328" r:id="rId39"/>
    <p:sldId id="316" r:id="rId40"/>
    <p:sldId id="320" r:id="rId41"/>
    <p:sldId id="321" r:id="rId42"/>
    <p:sldId id="325"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5" autoAdjust="0"/>
    <p:restoredTop sz="94628" autoAdjust="0"/>
  </p:normalViewPr>
  <p:slideViewPr>
    <p:cSldViewPr>
      <p:cViewPr varScale="1">
        <p:scale>
          <a:sx n="85" d="100"/>
          <a:sy n="85" d="100"/>
        </p:scale>
        <p:origin x="318" y="126"/>
      </p:cViewPr>
      <p:guideLst>
        <p:guide orient="horz" pos="2160"/>
        <p:guide pos="2880"/>
      </p:guideLst>
    </p:cSldViewPr>
  </p:slideViewPr>
  <p:outlineViewPr>
    <p:cViewPr>
      <p:scale>
        <a:sx n="33" d="100"/>
        <a:sy n="33" d="100"/>
      </p:scale>
      <p:origin x="258" y="383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0T20:49:38.3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216 132,'0'13,"0"0,18-13,-18 26,18-26,-18 13,54 27,-54-28,36 1,-36 14,18-14,0 0,-18 0,36 0,-36 0,35 0,-35 1,36-1,-18 13,0-13,0 0,0 0,0-13,0 13,18 0,-18 0,18 14,0-14,-18 0,18 0,-19 0,19 0,1-13,-20 13,19-13,0 13,0-13,-18 0,0 0,18 0,-1 0,2 0,-20 0,19 0,0 0,0 0,0-13,-18 13,18-13,18 13,-36-13,17 0,1 13,-18-26,1 26,17-13,-19-14,1 27,0-13,0 13,0-13,18 13,-36-13,18 13,0-13,-18 0,0 0,18 0,-1 0,-17 0,19-1,-19 1,18 0,-18 0,18 0,-18 0,0 0,18-14,-18 14,0 1,0-2,0 1,0 0,0 0,0 0,0 0,0 0,0 0,17 13,-17-14,0 1,0 26,0-26,0 13</inkml:trace>
  <inkml:trace contextRef="#ctx0" brushRef="#br1" timeOffset="1">1508 158,'19'0,"-2"0,2 0,-2 0,1 0,0-13,0 13,18-27,0 14,0-13,0 13,18 0,17-13,-35 26,-18-13,36 0,-36 13,-18 13,0 0,0 0,0 0,0 0,0 0,0 0,0 0,0 0,0 1,0-1,18-13,-18 0</inkml:trace>
  <inkml:trace contextRef="#ctx0" brushRef="#br2" timeOffset="2">0 249,'19'-12,"-19"-2,0 1,0 0,17-13,1 13,-18-13,19 26,-19-27,17 14,2 0,-2-13,-17 0,18 26,-18-13,0 0,18 13,0 0,0 0,0 0,18 0,-18 13,0-13,-18 13,36-13,-18 0,0 13,0-13,18 0,-19 0,1 13,1-13,-2 13,1-13,-18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1T00:32:09.94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216 132,'0'13,"0"0,18-13,-18 26,18-26,-18 13,54 27,-54-28,36 1,-36 14,18-14,0 0,-18 0,36 0,-36 0,35 0,-35 1,36-1,-18 13,0-13,0 0,0 0,0-13,0 13,18 0,-18 0,18 14,0-14,-18 0,18 0,-19 0,19 0,1-13,-20 13,19-13,0 13,0-13,-18 0,0 0,18 0,-1 0,2 0,-20 0,19 0,0 0,0 0,0-13,-18 13,18-13,18 13,-36-13,17 0,1 13,-18-26,1 26,17-13,-19-14,1 27,0-13,0 13,0-13,18 13,-36-13,18 13,0-13,-18 0,0 0,18 0,-1 0,-17 0,19-1,-19 1,18 0,-18 0,18 0,-18 0,0 0,18-14,-18 14,0 1,0-2,0 1,0 0,0 0,0 0,0 0,0 0,0 0,17 13,-17-14,0 1,0 26,0-26,0 13</inkml:trace>
  <inkml:trace contextRef="#ctx0" brushRef="#br1" timeOffset="1">1508 158,'19'0,"-2"0,2 0,-2 0,1 0,0-13,0 13,18-27,0 14,0-13,0 13,18 0,17-13,-35 26,-18-13,36 0,-36 13,-18 13,0 0,0 0,0 0,0 0,0 0,0 0,0 0,0 0,0 1,0-1,18-13,-18 0</inkml:trace>
  <inkml:trace contextRef="#ctx0" brushRef="#br2" timeOffset="2">0 249,'19'-12,"-19"-2,0 1,0 0,17-13,1 13,-18-13,19 26,-19-27,17 14,2 0,-2-13,-17 0,18 26,-18-13,0 0,18 13,0 0,0 0,0 0,18 0,-18 13,0-13,-18 13,36-13,-18 0,0 13,0-13,18 0,-19 0,1 13,1-13,-2 13,1-13,-18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F6D17-9304-4F83-ABF9-00C42855D19D}" type="datetimeFigureOut">
              <a:rPr lang="en-US" smtClean="0"/>
              <a:t>4/2/2018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04663-59B0-4C26-9629-1E034548E980}" type="slidenum">
              <a:rPr lang="en-US" smtClean="0"/>
              <a:t>‹#›</a:t>
            </a:fld>
            <a:endParaRPr lang="en-US" dirty="0"/>
          </a:p>
        </p:txBody>
      </p:sp>
    </p:spTree>
    <p:extLst>
      <p:ext uri="{BB962C8B-B14F-4D97-AF65-F5344CB8AC3E}">
        <p14:creationId xmlns:p14="http://schemas.microsoft.com/office/powerpoint/2010/main" val="34968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15</a:t>
            </a:fld>
            <a:endParaRPr lang="en-US" dirty="0"/>
          </a:p>
        </p:txBody>
      </p:sp>
    </p:spTree>
    <p:extLst>
      <p:ext uri="{BB962C8B-B14F-4D97-AF65-F5344CB8AC3E}">
        <p14:creationId xmlns:p14="http://schemas.microsoft.com/office/powerpoint/2010/main" val="377041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24</a:t>
            </a:fld>
            <a:endParaRPr lang="en-US" dirty="0"/>
          </a:p>
        </p:txBody>
      </p:sp>
    </p:spTree>
    <p:extLst>
      <p:ext uri="{BB962C8B-B14F-4D97-AF65-F5344CB8AC3E}">
        <p14:creationId xmlns:p14="http://schemas.microsoft.com/office/powerpoint/2010/main" val="192098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25</a:t>
            </a:fld>
            <a:endParaRPr lang="en-US" dirty="0"/>
          </a:p>
        </p:txBody>
      </p:sp>
    </p:spTree>
    <p:extLst>
      <p:ext uri="{BB962C8B-B14F-4D97-AF65-F5344CB8AC3E}">
        <p14:creationId xmlns:p14="http://schemas.microsoft.com/office/powerpoint/2010/main" val="258538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27</a:t>
            </a:fld>
            <a:endParaRPr lang="en-US" dirty="0"/>
          </a:p>
        </p:txBody>
      </p:sp>
    </p:spTree>
    <p:extLst>
      <p:ext uri="{BB962C8B-B14F-4D97-AF65-F5344CB8AC3E}">
        <p14:creationId xmlns:p14="http://schemas.microsoft.com/office/powerpoint/2010/main" val="1363716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28</a:t>
            </a:fld>
            <a:endParaRPr lang="en-US" dirty="0"/>
          </a:p>
        </p:txBody>
      </p:sp>
    </p:spTree>
    <p:extLst>
      <p:ext uri="{BB962C8B-B14F-4D97-AF65-F5344CB8AC3E}">
        <p14:creationId xmlns:p14="http://schemas.microsoft.com/office/powerpoint/2010/main" val="16575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29</a:t>
            </a:fld>
            <a:endParaRPr lang="en-US" dirty="0"/>
          </a:p>
        </p:txBody>
      </p:sp>
    </p:spTree>
    <p:extLst>
      <p:ext uri="{BB962C8B-B14F-4D97-AF65-F5344CB8AC3E}">
        <p14:creationId xmlns:p14="http://schemas.microsoft.com/office/powerpoint/2010/main" val="398627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30</a:t>
            </a:fld>
            <a:endParaRPr lang="en-US" dirty="0"/>
          </a:p>
        </p:txBody>
      </p:sp>
    </p:spTree>
    <p:extLst>
      <p:ext uri="{BB962C8B-B14F-4D97-AF65-F5344CB8AC3E}">
        <p14:creationId xmlns:p14="http://schemas.microsoft.com/office/powerpoint/2010/main" val="4035551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32</a:t>
            </a:fld>
            <a:endParaRPr lang="en-US" dirty="0"/>
          </a:p>
        </p:txBody>
      </p:sp>
    </p:spTree>
    <p:extLst>
      <p:ext uri="{BB962C8B-B14F-4D97-AF65-F5344CB8AC3E}">
        <p14:creationId xmlns:p14="http://schemas.microsoft.com/office/powerpoint/2010/main" val="1379150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33</a:t>
            </a:fld>
            <a:endParaRPr lang="en-US" dirty="0"/>
          </a:p>
        </p:txBody>
      </p:sp>
    </p:spTree>
    <p:extLst>
      <p:ext uri="{BB962C8B-B14F-4D97-AF65-F5344CB8AC3E}">
        <p14:creationId xmlns:p14="http://schemas.microsoft.com/office/powerpoint/2010/main" val="3836482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34</a:t>
            </a:fld>
            <a:endParaRPr lang="en-US" dirty="0"/>
          </a:p>
        </p:txBody>
      </p:sp>
    </p:spTree>
    <p:extLst>
      <p:ext uri="{BB962C8B-B14F-4D97-AF65-F5344CB8AC3E}">
        <p14:creationId xmlns:p14="http://schemas.microsoft.com/office/powerpoint/2010/main" val="55147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35</a:t>
            </a:fld>
            <a:endParaRPr lang="en-US" dirty="0"/>
          </a:p>
        </p:txBody>
      </p:sp>
    </p:spTree>
    <p:extLst>
      <p:ext uri="{BB962C8B-B14F-4D97-AF65-F5344CB8AC3E}">
        <p14:creationId xmlns:p14="http://schemas.microsoft.com/office/powerpoint/2010/main" val="1219365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16</a:t>
            </a:fld>
            <a:endParaRPr lang="en-US" dirty="0"/>
          </a:p>
        </p:txBody>
      </p:sp>
    </p:spTree>
    <p:extLst>
      <p:ext uri="{BB962C8B-B14F-4D97-AF65-F5344CB8AC3E}">
        <p14:creationId xmlns:p14="http://schemas.microsoft.com/office/powerpoint/2010/main" val="3619295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36</a:t>
            </a:fld>
            <a:endParaRPr lang="en-US" dirty="0"/>
          </a:p>
        </p:txBody>
      </p:sp>
    </p:spTree>
    <p:extLst>
      <p:ext uri="{BB962C8B-B14F-4D97-AF65-F5344CB8AC3E}">
        <p14:creationId xmlns:p14="http://schemas.microsoft.com/office/powerpoint/2010/main" val="88598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37</a:t>
            </a:fld>
            <a:endParaRPr lang="en-US" dirty="0"/>
          </a:p>
        </p:txBody>
      </p:sp>
    </p:spTree>
    <p:extLst>
      <p:ext uri="{BB962C8B-B14F-4D97-AF65-F5344CB8AC3E}">
        <p14:creationId xmlns:p14="http://schemas.microsoft.com/office/powerpoint/2010/main" val="3207368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40</a:t>
            </a:fld>
            <a:endParaRPr lang="en-US" dirty="0"/>
          </a:p>
        </p:txBody>
      </p:sp>
    </p:spTree>
    <p:extLst>
      <p:ext uri="{BB962C8B-B14F-4D97-AF65-F5344CB8AC3E}">
        <p14:creationId xmlns:p14="http://schemas.microsoft.com/office/powerpoint/2010/main" val="151333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17</a:t>
            </a:fld>
            <a:endParaRPr lang="en-US" dirty="0"/>
          </a:p>
        </p:txBody>
      </p:sp>
    </p:spTree>
    <p:extLst>
      <p:ext uri="{BB962C8B-B14F-4D97-AF65-F5344CB8AC3E}">
        <p14:creationId xmlns:p14="http://schemas.microsoft.com/office/powerpoint/2010/main" val="270141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18</a:t>
            </a:fld>
            <a:endParaRPr lang="en-US" dirty="0"/>
          </a:p>
        </p:txBody>
      </p:sp>
    </p:spTree>
    <p:extLst>
      <p:ext uri="{BB962C8B-B14F-4D97-AF65-F5344CB8AC3E}">
        <p14:creationId xmlns:p14="http://schemas.microsoft.com/office/powerpoint/2010/main" val="260778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19</a:t>
            </a:fld>
            <a:endParaRPr lang="en-US" dirty="0"/>
          </a:p>
        </p:txBody>
      </p:sp>
    </p:spTree>
    <p:extLst>
      <p:ext uri="{BB962C8B-B14F-4D97-AF65-F5344CB8AC3E}">
        <p14:creationId xmlns:p14="http://schemas.microsoft.com/office/powerpoint/2010/main" val="8807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20</a:t>
            </a:fld>
            <a:endParaRPr lang="en-US" dirty="0"/>
          </a:p>
        </p:txBody>
      </p:sp>
    </p:spTree>
    <p:extLst>
      <p:ext uri="{BB962C8B-B14F-4D97-AF65-F5344CB8AC3E}">
        <p14:creationId xmlns:p14="http://schemas.microsoft.com/office/powerpoint/2010/main" val="154973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21</a:t>
            </a:fld>
            <a:endParaRPr lang="en-US" dirty="0"/>
          </a:p>
        </p:txBody>
      </p:sp>
    </p:spTree>
    <p:extLst>
      <p:ext uri="{BB962C8B-B14F-4D97-AF65-F5344CB8AC3E}">
        <p14:creationId xmlns:p14="http://schemas.microsoft.com/office/powerpoint/2010/main" val="1489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22</a:t>
            </a:fld>
            <a:endParaRPr lang="en-US" dirty="0"/>
          </a:p>
        </p:txBody>
      </p:sp>
    </p:spTree>
    <p:extLst>
      <p:ext uri="{BB962C8B-B14F-4D97-AF65-F5344CB8AC3E}">
        <p14:creationId xmlns:p14="http://schemas.microsoft.com/office/powerpoint/2010/main" val="419843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23</a:t>
            </a:fld>
            <a:endParaRPr lang="en-US" dirty="0"/>
          </a:p>
        </p:txBody>
      </p:sp>
    </p:spTree>
    <p:extLst>
      <p:ext uri="{BB962C8B-B14F-4D97-AF65-F5344CB8AC3E}">
        <p14:creationId xmlns:p14="http://schemas.microsoft.com/office/powerpoint/2010/main" val="351359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88452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59355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25952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296241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132036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409605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275202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10685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43357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0739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D6CEF-0087-41C5-9F66-40C08D95A595}"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65349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D6CEF-0087-41C5-9F66-40C08D95A595}" type="datetimeFigureOut">
              <a:rPr lang="en-US" smtClean="0"/>
              <a:t>4/2/2018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FE410-BAAA-4F47-A6EF-E7655009A422}" type="slidenum">
              <a:rPr lang="en-US" smtClean="0"/>
              <a:t>‹#›</a:t>
            </a:fld>
            <a:endParaRPr lang="en-US" dirty="0"/>
          </a:p>
        </p:txBody>
      </p:sp>
    </p:spTree>
    <p:extLst>
      <p:ext uri="{BB962C8B-B14F-4D97-AF65-F5344CB8AC3E}">
        <p14:creationId xmlns:p14="http://schemas.microsoft.com/office/powerpoint/2010/main" val="222014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image" Target="../media/image34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0.png"/><Relationship Id="rId4" Type="http://schemas.openxmlformats.org/officeDocument/2006/relationships/image" Target="../media/image35.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3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300.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0.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32.png"/><Relationship Id="rId7" Type="http://schemas.openxmlformats.org/officeDocument/2006/relationships/image" Target="../media/image3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41.png"/><Relationship Id="rId5"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4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www.montereybayaquarium.org/animal-guide/fishes/pacific-bluefin-tuna&amp;ei=LHTPVPD4PMe-ggSPpYSoCA&amp;bvm=bv.85076809,d.eXY&amp;psig=AFQjCNFygV1PEz4adw9nEhZBe4ZTPhLJDA&amp;ust=142296822832730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cnx.org/content/m21926/latest/&amp;ei=FY_YVJ7NFoGngwTUtILADg&amp;bvm=bv.85464276,d.eXY&amp;psig=AFQjCNGohRXYY2dC4dC7MDycmyXZ72B1-A&amp;ust=142356445304897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430.png"/><Relationship Id="rId4" Type="http://schemas.openxmlformats.org/officeDocument/2006/relationships/image" Target="../media/image72.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2.xml"/><Relationship Id="rId3" Type="http://schemas.openxmlformats.org/officeDocument/2006/relationships/image" Target="../media/image4.png"/><Relationship Id="rId7" Type="http://schemas.openxmlformats.org/officeDocument/2006/relationships/customXml" Target="../ink/ink1.xml"/><Relationship Id="rId12" Type="http://schemas.openxmlformats.org/officeDocument/2006/relationships/image" Target="../media/image12.pn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540.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image" Target="../media/image79.png"/><Relationship Id="rId7" Type="http://schemas.openxmlformats.org/officeDocument/2006/relationships/image" Target="../media/image6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650.png"/><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670.png"/><Relationship Id="rId7" Type="http://schemas.openxmlformats.org/officeDocument/2006/relationships/image" Target="../media/image8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690.png"/><Relationship Id="rId10" Type="http://schemas.openxmlformats.org/officeDocument/2006/relationships/image" Target="../media/image87.png"/><Relationship Id="rId4" Type="http://schemas.openxmlformats.org/officeDocument/2006/relationships/image" Target="../media/image82.png"/><Relationship Id="rId9" Type="http://schemas.openxmlformats.org/officeDocument/2006/relationships/image" Target="../media/image86.png"/></Relationships>
</file>

<file path=ppt/slides/_rels/slide34.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1.png"/><Relationship Id="rId7" Type="http://schemas.openxmlformats.org/officeDocument/2006/relationships/image" Target="../media/image9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9.png"/><Relationship Id="rId10" Type="http://schemas.openxmlformats.org/officeDocument/2006/relationships/image" Target="../media/image95.png"/><Relationship Id="rId4" Type="http://schemas.openxmlformats.org/officeDocument/2006/relationships/image" Target="../media/image88.png"/><Relationship Id="rId9"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36.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8.png"/></Relationships>
</file>

<file path=ppt/slides/_rels/slide37.xml.rels><?xml version="1.0" encoding="UTF-8" standalone="yes"?>
<Relationships xmlns="http://schemas.openxmlformats.org/package/2006/relationships"><Relationship Id="rId8" Type="http://schemas.openxmlformats.org/officeDocument/2006/relationships/image" Target="../media/image870.png"/><Relationship Id="rId3" Type="http://schemas.openxmlformats.org/officeDocument/2006/relationships/image" Target="../media/image90.png"/><Relationship Id="rId7" Type="http://schemas.openxmlformats.org/officeDocument/2006/relationships/image" Target="../media/image2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101.png"/><Relationship Id="rId5" Type="http://schemas.openxmlformats.org/officeDocument/2006/relationships/image" Target="../media/image190.png"/><Relationship Id="rId10" Type="http://schemas.openxmlformats.org/officeDocument/2006/relationships/image" Target="../media/image250.png"/><Relationship Id="rId4" Type="http://schemas.openxmlformats.org/officeDocument/2006/relationships/image" Target="../media/image97.png"/><Relationship Id="rId9" Type="http://schemas.openxmlformats.org/officeDocument/2006/relationships/image" Target="../media/image96.png"/></Relationships>
</file>

<file path=ppt/slides/_rels/slide38.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2.png"/><Relationship Id="rId7" Type="http://schemas.openxmlformats.org/officeDocument/2006/relationships/image" Target="../media/image107.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860.png"/><Relationship Id="rId7" Type="http://schemas.openxmlformats.org/officeDocument/2006/relationships/image" Target="../media/image113.png"/><Relationship Id="rId2" Type="http://schemas.openxmlformats.org/officeDocument/2006/relationships/image" Target="../media/image850.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09.png"/><Relationship Id="rId9" Type="http://schemas.openxmlformats.org/officeDocument/2006/relationships/image" Target="../media/image115.png"/></Relationships>
</file>

<file path=ppt/slides/_rels/slide4.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31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4.png"/><Relationship Id="rId7"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6.png"/><Relationship Id="rId9" Type="http://schemas.openxmlformats.org/officeDocument/2006/relationships/image" Target="../media/image122.png"/></Relationships>
</file>

<file path=ppt/slides/_rels/slide4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10.pn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51.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tiff"/><Relationship Id="rId7" Type="http://schemas.openxmlformats.org/officeDocument/2006/relationships/image" Target="../media/image19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dirty="0"/>
              <a:t>UNIT 13</a:t>
            </a:r>
          </a:p>
        </p:txBody>
      </p:sp>
    </p:spTree>
    <p:extLst>
      <p:ext uri="{BB962C8B-B14F-4D97-AF65-F5344CB8AC3E}">
        <p14:creationId xmlns:p14="http://schemas.microsoft.com/office/powerpoint/2010/main" val="157986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Sum of Squares Test</a:t>
            </a:r>
          </a:p>
        </p:txBody>
      </p:sp>
      <p:graphicFrame>
        <p:nvGraphicFramePr>
          <p:cNvPr id="4" name="Table 3"/>
          <p:cNvGraphicFramePr>
            <a:graphicFrameLocks noGrp="1"/>
          </p:cNvGraphicFramePr>
          <p:nvPr>
            <p:extLst>
              <p:ext uri="{D42A27DB-BD31-4B8C-83A1-F6EECF244321}">
                <p14:modId xmlns:p14="http://schemas.microsoft.com/office/powerpoint/2010/main" val="1924300564"/>
              </p:ext>
            </p:extLst>
          </p:nvPr>
        </p:nvGraphicFramePr>
        <p:xfrm>
          <a:off x="1524000" y="175260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b="0" dirty="0"/>
                        <a:t>27</a:t>
                      </a:r>
                    </a:p>
                  </a:txBody>
                  <a:tcPr/>
                </a:tc>
                <a:tc>
                  <a:txBody>
                    <a:bodyPr/>
                    <a:lstStyle/>
                    <a:p>
                      <a:r>
                        <a:rPr lang="en-US" b="1" dirty="0"/>
                        <a:t>84.67</a:t>
                      </a:r>
                    </a:p>
                  </a:txBody>
                  <a:tcPr/>
                </a:tc>
                <a:tc>
                  <a:txBody>
                    <a:bodyPr/>
                    <a:lstStyle/>
                    <a:p>
                      <a:endParaRPr lang="en-US" b="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b="0" dirty="0"/>
                        <a:t>30</a:t>
                      </a:r>
                    </a:p>
                  </a:txBody>
                  <a:tcPr/>
                </a:tc>
                <a:tc>
                  <a:txBody>
                    <a:bodyPr/>
                    <a:lstStyle/>
                    <a:p>
                      <a:r>
                        <a:rPr lang="en-US" b="1" dirty="0"/>
                        <a:t>130.7</a:t>
                      </a:r>
                    </a:p>
                  </a:txBody>
                  <a:tcPr/>
                </a:tc>
                <a:tc>
                  <a:txBody>
                    <a:bodyPr/>
                    <a:lstStyle/>
                    <a:p>
                      <a:endParaRPr lang="en-US" b="1"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425B650-A861-4E76-841A-CDDD8416D837}"/>
                  </a:ext>
                </a:extLst>
              </p:cNvPr>
              <p:cNvSpPr txBox="1"/>
              <p:nvPr/>
            </p:nvSpPr>
            <p:spPr>
              <a:xfrm>
                <a:off x="665182" y="4600972"/>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p:sp>
            <p:nvSpPr>
              <p:cNvPr id="5" name="TextBox 4">
                <a:extLst>
                  <a:ext uri="{FF2B5EF4-FFF2-40B4-BE49-F238E27FC236}">
                    <a16:creationId xmlns:a16="http://schemas.microsoft.com/office/drawing/2014/main" id="{6425B650-A861-4E76-841A-CDDD8416D837}"/>
                  </a:ext>
                </a:extLst>
              </p:cNvPr>
              <p:cNvSpPr txBox="1">
                <a:spLocks noRot="1" noChangeAspect="1" noMove="1" noResize="1" noEditPoints="1" noAdjustHandles="1" noChangeArrowheads="1" noChangeShapeType="1" noTextEdit="1"/>
              </p:cNvSpPr>
              <p:nvPr/>
            </p:nvSpPr>
            <p:spPr>
              <a:xfrm>
                <a:off x="665182" y="4600972"/>
                <a:ext cx="7640618" cy="646331"/>
              </a:xfrm>
              <a:prstGeom prst="rect">
                <a:avLst/>
              </a:prstGeom>
              <a:blipFill>
                <a:blip r:embed="rId2"/>
                <a:stretch>
                  <a:fillRect l="-638" t="-5660" b="-66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9793D6F-A7FA-4DD1-884F-534EF0DE761E}"/>
              </a:ext>
            </a:extLst>
          </p:cNvPr>
          <p:cNvSpPr txBox="1"/>
          <p:nvPr/>
        </p:nvSpPr>
        <p:spPr>
          <a:xfrm>
            <a:off x="668004" y="4225616"/>
            <a:ext cx="2895600" cy="369332"/>
          </a:xfrm>
          <a:prstGeom prst="rect">
            <a:avLst/>
          </a:prstGeom>
          <a:noFill/>
        </p:spPr>
        <p:txBody>
          <a:bodyPr wrap="square" rtlCol="0">
            <a:spAutoFit/>
          </a:bodyPr>
          <a:lstStyle/>
          <a:p>
            <a:r>
              <a:rPr lang="en-US" dirty="0"/>
              <a:t>Full Model:</a:t>
            </a:r>
          </a:p>
        </p:txBody>
      </p:sp>
      <p:sp>
        <p:nvSpPr>
          <p:cNvPr id="7" name="TextBox 6">
            <a:extLst>
              <a:ext uri="{FF2B5EF4-FFF2-40B4-BE49-F238E27FC236}">
                <a16:creationId xmlns:a16="http://schemas.microsoft.com/office/drawing/2014/main" id="{23601BF1-EC21-4EE3-A461-204717A2FB6A}"/>
              </a:ext>
            </a:extLst>
          </p:cNvPr>
          <p:cNvSpPr txBox="1"/>
          <p:nvPr/>
        </p:nvSpPr>
        <p:spPr>
          <a:xfrm>
            <a:off x="668004" y="5421868"/>
            <a:ext cx="2895600" cy="369332"/>
          </a:xfrm>
          <a:prstGeom prst="rect">
            <a:avLst/>
          </a:prstGeom>
          <a:noFill/>
        </p:spPr>
        <p:txBody>
          <a:bodyPr wrap="square" rtlCol="0">
            <a:spAutoFit/>
          </a:bodyPr>
          <a:lstStyle/>
          <a:p>
            <a:r>
              <a:rPr lang="en-US" dirty="0"/>
              <a:t>Reduced Model: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A698CB2-5AE1-4335-86D3-A768AB0BB44F}"/>
                  </a:ext>
                </a:extLst>
              </p:cNvPr>
              <p:cNvSpPr txBox="1"/>
              <p:nvPr/>
            </p:nvSpPr>
            <p:spPr>
              <a:xfrm>
                <a:off x="665182" y="5830709"/>
                <a:ext cx="7693516"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p:txBody>
          </p:sp>
        </mc:Choice>
        <mc:Fallback>
          <p:sp>
            <p:nvSpPr>
              <p:cNvPr id="8" name="TextBox 7">
                <a:extLst>
                  <a:ext uri="{FF2B5EF4-FFF2-40B4-BE49-F238E27FC236}">
                    <a16:creationId xmlns:a16="http://schemas.microsoft.com/office/drawing/2014/main" id="{1A698CB2-5AE1-4335-86D3-A768AB0BB44F}"/>
                  </a:ext>
                </a:extLst>
              </p:cNvPr>
              <p:cNvSpPr txBox="1">
                <a:spLocks noRot="1" noChangeAspect="1" noMove="1" noResize="1" noEditPoints="1" noAdjustHandles="1" noChangeArrowheads="1" noChangeShapeType="1" noTextEdit="1"/>
              </p:cNvSpPr>
              <p:nvPr/>
            </p:nvSpPr>
            <p:spPr>
              <a:xfrm>
                <a:off x="665182" y="5830709"/>
                <a:ext cx="7693516" cy="369332"/>
              </a:xfrm>
              <a:prstGeom prst="rect">
                <a:avLst/>
              </a:prstGeom>
              <a:blipFill>
                <a:blip r:embed="rId3"/>
                <a:stretch>
                  <a:fillRect l="-634" t="-8197"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66C7A71-9297-41D6-A214-910633B2C671}"/>
              </a:ext>
            </a:extLst>
          </p:cNvPr>
          <p:cNvSpPr txBox="1"/>
          <p:nvPr/>
        </p:nvSpPr>
        <p:spPr>
          <a:xfrm>
            <a:off x="0" y="2447718"/>
            <a:ext cx="1371600" cy="369332"/>
          </a:xfrm>
          <a:prstGeom prst="rect">
            <a:avLst/>
          </a:prstGeom>
          <a:noFill/>
        </p:spPr>
        <p:txBody>
          <a:bodyPr wrap="square" rtlCol="0">
            <a:spAutoFit/>
          </a:bodyPr>
          <a:lstStyle/>
          <a:p>
            <a:r>
              <a:rPr lang="en-US" dirty="0"/>
              <a:t>Full Model:</a:t>
            </a:r>
          </a:p>
        </p:txBody>
      </p:sp>
      <p:sp>
        <p:nvSpPr>
          <p:cNvPr id="10" name="TextBox 9">
            <a:extLst>
              <a:ext uri="{FF2B5EF4-FFF2-40B4-BE49-F238E27FC236}">
                <a16:creationId xmlns:a16="http://schemas.microsoft.com/office/drawing/2014/main" id="{01476A7F-2AB6-4B0D-A794-DA1B8A22EAF9}"/>
              </a:ext>
            </a:extLst>
          </p:cNvPr>
          <p:cNvSpPr txBox="1"/>
          <p:nvPr/>
        </p:nvSpPr>
        <p:spPr>
          <a:xfrm>
            <a:off x="-25400" y="2880274"/>
            <a:ext cx="1752600" cy="369332"/>
          </a:xfrm>
          <a:prstGeom prst="rect">
            <a:avLst/>
          </a:prstGeom>
          <a:noFill/>
        </p:spPr>
        <p:txBody>
          <a:bodyPr wrap="square" rtlCol="0">
            <a:spAutoFit/>
          </a:bodyPr>
          <a:lstStyle/>
          <a:p>
            <a:r>
              <a:rPr lang="en-US" dirty="0"/>
              <a:t>Reduced Model:</a:t>
            </a:r>
          </a:p>
        </p:txBody>
      </p:sp>
    </p:spTree>
    <p:extLst>
      <p:ext uri="{BB962C8B-B14F-4D97-AF65-F5344CB8AC3E}">
        <p14:creationId xmlns:p14="http://schemas.microsoft.com/office/powerpoint/2010/main" val="398659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Sum of Squares Test</a:t>
            </a:r>
          </a:p>
        </p:txBody>
      </p:sp>
      <p:graphicFrame>
        <p:nvGraphicFramePr>
          <p:cNvPr id="4" name="Table 3"/>
          <p:cNvGraphicFramePr>
            <a:graphicFrameLocks noGrp="1"/>
          </p:cNvGraphicFramePr>
          <p:nvPr>
            <p:extLst>
              <p:ext uri="{D42A27DB-BD31-4B8C-83A1-F6EECF244321}">
                <p14:modId xmlns:p14="http://schemas.microsoft.com/office/powerpoint/2010/main" val="30907596"/>
              </p:ext>
            </p:extLst>
          </p:nvPr>
        </p:nvGraphicFramePr>
        <p:xfrm>
          <a:off x="1524000" y="175260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46.03</a:t>
                      </a:r>
                    </a:p>
                  </a:txBody>
                  <a:tcPr/>
                </a:tc>
                <a:tc>
                  <a:txBody>
                    <a:bodyPr/>
                    <a:lstStyle/>
                    <a:p>
                      <a:endParaRPr lang="en-US" dirty="0"/>
                    </a:p>
                  </a:txBody>
                  <a:tcPr/>
                </a:tc>
                <a:tc>
                  <a:txBody>
                    <a:bodyPr/>
                    <a:lstStyle/>
                    <a:p>
                      <a:endParaRPr lang="en-US" dirty="0"/>
                    </a:p>
                  </a:txBody>
                  <a:tcPr/>
                </a:tc>
                <a:tc>
                  <a:txBody>
                    <a:bodyPr/>
                    <a:lstStyle/>
                    <a:p>
                      <a:endParaRPr lang="en-US"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b="0" dirty="0"/>
                        <a:t>27</a:t>
                      </a:r>
                    </a:p>
                  </a:txBody>
                  <a:tcPr/>
                </a:tc>
                <a:tc>
                  <a:txBody>
                    <a:bodyPr/>
                    <a:lstStyle/>
                    <a:p>
                      <a:r>
                        <a:rPr lang="en-US" b="1" dirty="0"/>
                        <a:t>84.67</a:t>
                      </a:r>
                    </a:p>
                  </a:txBody>
                  <a:tcPr/>
                </a:tc>
                <a:tc>
                  <a:txBody>
                    <a:bodyPr/>
                    <a:lstStyle/>
                    <a:p>
                      <a:endParaRPr lang="en-US" b="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b="0" dirty="0"/>
                        <a:t>30</a:t>
                      </a:r>
                    </a:p>
                  </a:txBody>
                  <a:tcPr/>
                </a:tc>
                <a:tc>
                  <a:txBody>
                    <a:bodyPr/>
                    <a:lstStyle/>
                    <a:p>
                      <a:r>
                        <a:rPr lang="en-US" b="1" dirty="0"/>
                        <a:t>130.7</a:t>
                      </a:r>
                    </a:p>
                  </a:txBody>
                  <a:tcPr/>
                </a:tc>
                <a:tc>
                  <a:txBody>
                    <a:bodyPr/>
                    <a:lstStyle/>
                    <a:p>
                      <a:endParaRPr lang="en-US" b="1"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3C518A7-1C6C-4E9C-8110-62436C69B482}"/>
                  </a:ext>
                </a:extLst>
              </p:cNvPr>
              <p:cNvSpPr txBox="1"/>
              <p:nvPr/>
            </p:nvSpPr>
            <p:spPr>
              <a:xfrm>
                <a:off x="665182" y="4600972"/>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p:sp>
            <p:nvSpPr>
              <p:cNvPr id="5" name="TextBox 4">
                <a:extLst>
                  <a:ext uri="{FF2B5EF4-FFF2-40B4-BE49-F238E27FC236}">
                    <a16:creationId xmlns:a16="http://schemas.microsoft.com/office/drawing/2014/main" id="{C3C518A7-1C6C-4E9C-8110-62436C69B482}"/>
                  </a:ext>
                </a:extLst>
              </p:cNvPr>
              <p:cNvSpPr txBox="1">
                <a:spLocks noRot="1" noChangeAspect="1" noMove="1" noResize="1" noEditPoints="1" noAdjustHandles="1" noChangeArrowheads="1" noChangeShapeType="1" noTextEdit="1"/>
              </p:cNvSpPr>
              <p:nvPr/>
            </p:nvSpPr>
            <p:spPr>
              <a:xfrm>
                <a:off x="665182" y="4600972"/>
                <a:ext cx="7640618" cy="646331"/>
              </a:xfrm>
              <a:prstGeom prst="rect">
                <a:avLst/>
              </a:prstGeom>
              <a:blipFill>
                <a:blip r:embed="rId2"/>
                <a:stretch>
                  <a:fillRect l="-638" t="-5660" b="-66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1BF849-3A95-4AFF-9640-F257DD06E871}"/>
              </a:ext>
            </a:extLst>
          </p:cNvPr>
          <p:cNvSpPr txBox="1"/>
          <p:nvPr/>
        </p:nvSpPr>
        <p:spPr>
          <a:xfrm>
            <a:off x="668004" y="4225616"/>
            <a:ext cx="2895600" cy="369332"/>
          </a:xfrm>
          <a:prstGeom prst="rect">
            <a:avLst/>
          </a:prstGeom>
          <a:noFill/>
        </p:spPr>
        <p:txBody>
          <a:bodyPr wrap="square" rtlCol="0">
            <a:spAutoFit/>
          </a:bodyPr>
          <a:lstStyle/>
          <a:p>
            <a:r>
              <a:rPr lang="en-US" dirty="0"/>
              <a:t>Full Model:</a:t>
            </a:r>
          </a:p>
        </p:txBody>
      </p:sp>
      <p:sp>
        <p:nvSpPr>
          <p:cNvPr id="7" name="TextBox 6">
            <a:extLst>
              <a:ext uri="{FF2B5EF4-FFF2-40B4-BE49-F238E27FC236}">
                <a16:creationId xmlns:a16="http://schemas.microsoft.com/office/drawing/2014/main" id="{9FC2C6B5-B611-44DC-A690-37C0C1477687}"/>
              </a:ext>
            </a:extLst>
          </p:cNvPr>
          <p:cNvSpPr txBox="1"/>
          <p:nvPr/>
        </p:nvSpPr>
        <p:spPr>
          <a:xfrm>
            <a:off x="668004" y="5421868"/>
            <a:ext cx="2895600" cy="369332"/>
          </a:xfrm>
          <a:prstGeom prst="rect">
            <a:avLst/>
          </a:prstGeom>
          <a:noFill/>
        </p:spPr>
        <p:txBody>
          <a:bodyPr wrap="square" rtlCol="0">
            <a:spAutoFit/>
          </a:bodyPr>
          <a:lstStyle/>
          <a:p>
            <a:r>
              <a:rPr lang="en-US" dirty="0"/>
              <a:t>Reduced Model: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6EEEF01-E3C8-4C1F-A180-497B43506236}"/>
                  </a:ext>
                </a:extLst>
              </p:cNvPr>
              <p:cNvSpPr txBox="1"/>
              <p:nvPr/>
            </p:nvSpPr>
            <p:spPr>
              <a:xfrm>
                <a:off x="665182" y="5830709"/>
                <a:ext cx="7693516"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p:txBody>
          </p:sp>
        </mc:Choice>
        <mc:Fallback>
          <p:sp>
            <p:nvSpPr>
              <p:cNvPr id="8" name="TextBox 7">
                <a:extLst>
                  <a:ext uri="{FF2B5EF4-FFF2-40B4-BE49-F238E27FC236}">
                    <a16:creationId xmlns:a16="http://schemas.microsoft.com/office/drawing/2014/main" id="{46EEEF01-E3C8-4C1F-A180-497B43506236}"/>
                  </a:ext>
                </a:extLst>
              </p:cNvPr>
              <p:cNvSpPr txBox="1">
                <a:spLocks noRot="1" noChangeAspect="1" noMove="1" noResize="1" noEditPoints="1" noAdjustHandles="1" noChangeArrowheads="1" noChangeShapeType="1" noTextEdit="1"/>
              </p:cNvSpPr>
              <p:nvPr/>
            </p:nvSpPr>
            <p:spPr>
              <a:xfrm>
                <a:off x="665182" y="5830709"/>
                <a:ext cx="7693516" cy="369332"/>
              </a:xfrm>
              <a:prstGeom prst="rect">
                <a:avLst/>
              </a:prstGeom>
              <a:blipFill>
                <a:blip r:embed="rId3"/>
                <a:stretch>
                  <a:fillRect l="-634" t="-8197"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947CD07-4211-4337-A294-714AB51313BF}"/>
              </a:ext>
            </a:extLst>
          </p:cNvPr>
          <p:cNvSpPr txBox="1"/>
          <p:nvPr/>
        </p:nvSpPr>
        <p:spPr>
          <a:xfrm>
            <a:off x="0" y="2447718"/>
            <a:ext cx="1371600" cy="369332"/>
          </a:xfrm>
          <a:prstGeom prst="rect">
            <a:avLst/>
          </a:prstGeom>
          <a:noFill/>
        </p:spPr>
        <p:txBody>
          <a:bodyPr wrap="square" rtlCol="0">
            <a:spAutoFit/>
          </a:bodyPr>
          <a:lstStyle/>
          <a:p>
            <a:r>
              <a:rPr lang="en-US" dirty="0"/>
              <a:t>Full Model:</a:t>
            </a:r>
          </a:p>
        </p:txBody>
      </p:sp>
      <p:sp>
        <p:nvSpPr>
          <p:cNvPr id="10" name="TextBox 9">
            <a:extLst>
              <a:ext uri="{FF2B5EF4-FFF2-40B4-BE49-F238E27FC236}">
                <a16:creationId xmlns:a16="http://schemas.microsoft.com/office/drawing/2014/main" id="{234974BE-497A-4653-BDE1-F90BD933DEBA}"/>
              </a:ext>
            </a:extLst>
          </p:cNvPr>
          <p:cNvSpPr txBox="1"/>
          <p:nvPr/>
        </p:nvSpPr>
        <p:spPr>
          <a:xfrm>
            <a:off x="-25400" y="2880274"/>
            <a:ext cx="1752600" cy="369332"/>
          </a:xfrm>
          <a:prstGeom prst="rect">
            <a:avLst/>
          </a:prstGeom>
          <a:noFill/>
        </p:spPr>
        <p:txBody>
          <a:bodyPr wrap="square" rtlCol="0">
            <a:spAutoFit/>
          </a:bodyPr>
          <a:lstStyle/>
          <a:p>
            <a:r>
              <a:rPr lang="en-US" dirty="0"/>
              <a:t>Reduced Model:</a:t>
            </a:r>
          </a:p>
        </p:txBody>
      </p:sp>
    </p:spTree>
    <p:extLst>
      <p:ext uri="{BB962C8B-B14F-4D97-AF65-F5344CB8AC3E}">
        <p14:creationId xmlns:p14="http://schemas.microsoft.com/office/powerpoint/2010/main" val="10570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Sum of Squares Test</a:t>
            </a:r>
          </a:p>
        </p:txBody>
      </p:sp>
      <p:graphicFrame>
        <p:nvGraphicFramePr>
          <p:cNvPr id="4" name="Table 3"/>
          <p:cNvGraphicFramePr>
            <a:graphicFrameLocks noGrp="1"/>
          </p:cNvGraphicFramePr>
          <p:nvPr>
            <p:extLst>
              <p:ext uri="{D42A27DB-BD31-4B8C-83A1-F6EECF244321}">
                <p14:modId xmlns:p14="http://schemas.microsoft.com/office/powerpoint/2010/main" val="1349445173"/>
              </p:ext>
            </p:extLst>
          </p:nvPr>
        </p:nvGraphicFramePr>
        <p:xfrm>
          <a:off x="1524000" y="175260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46.03</a:t>
                      </a:r>
                    </a:p>
                  </a:txBody>
                  <a:tcPr/>
                </a:tc>
                <a:tc>
                  <a:txBody>
                    <a:bodyPr/>
                    <a:lstStyle/>
                    <a:p>
                      <a:r>
                        <a:rPr lang="en-US" dirty="0"/>
                        <a:t>15.34</a:t>
                      </a:r>
                    </a:p>
                  </a:txBody>
                  <a:tcPr/>
                </a:tc>
                <a:tc>
                  <a:txBody>
                    <a:bodyPr/>
                    <a:lstStyle/>
                    <a:p>
                      <a:endParaRPr lang="en-US" dirty="0"/>
                    </a:p>
                  </a:txBody>
                  <a:tcPr/>
                </a:tc>
                <a:tc>
                  <a:txBody>
                    <a:bodyPr/>
                    <a:lstStyle/>
                    <a:p>
                      <a:endParaRPr lang="en-US"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b="0" dirty="0"/>
                        <a:t>27</a:t>
                      </a:r>
                    </a:p>
                  </a:txBody>
                  <a:tcPr/>
                </a:tc>
                <a:tc>
                  <a:txBody>
                    <a:bodyPr/>
                    <a:lstStyle/>
                    <a:p>
                      <a:r>
                        <a:rPr lang="en-US" b="1" dirty="0"/>
                        <a:t>84.67</a:t>
                      </a:r>
                    </a:p>
                  </a:txBody>
                  <a:tcPr/>
                </a:tc>
                <a:tc>
                  <a:txBody>
                    <a:bodyPr/>
                    <a:lstStyle/>
                    <a:p>
                      <a:r>
                        <a:rPr lang="en-US" b="0" dirty="0"/>
                        <a:t>3.14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b="0" dirty="0"/>
                        <a:t>30</a:t>
                      </a:r>
                    </a:p>
                  </a:txBody>
                  <a:tcPr/>
                </a:tc>
                <a:tc>
                  <a:txBody>
                    <a:bodyPr/>
                    <a:lstStyle/>
                    <a:p>
                      <a:r>
                        <a:rPr lang="en-US" b="1" dirty="0"/>
                        <a:t>130.7</a:t>
                      </a:r>
                    </a:p>
                  </a:txBody>
                  <a:tcPr/>
                </a:tc>
                <a:tc>
                  <a:txBody>
                    <a:bodyPr/>
                    <a:lstStyle/>
                    <a:p>
                      <a:endParaRPr lang="en-US" b="1"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863970C-2F7C-4CA9-A753-8AB527B69F6E}"/>
                  </a:ext>
                </a:extLst>
              </p:cNvPr>
              <p:cNvSpPr txBox="1"/>
              <p:nvPr/>
            </p:nvSpPr>
            <p:spPr>
              <a:xfrm>
                <a:off x="665182" y="4600972"/>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p:sp>
            <p:nvSpPr>
              <p:cNvPr id="5" name="TextBox 4">
                <a:extLst>
                  <a:ext uri="{FF2B5EF4-FFF2-40B4-BE49-F238E27FC236}">
                    <a16:creationId xmlns:a16="http://schemas.microsoft.com/office/drawing/2014/main" id="{4863970C-2F7C-4CA9-A753-8AB527B69F6E}"/>
                  </a:ext>
                </a:extLst>
              </p:cNvPr>
              <p:cNvSpPr txBox="1">
                <a:spLocks noRot="1" noChangeAspect="1" noMove="1" noResize="1" noEditPoints="1" noAdjustHandles="1" noChangeArrowheads="1" noChangeShapeType="1" noTextEdit="1"/>
              </p:cNvSpPr>
              <p:nvPr/>
            </p:nvSpPr>
            <p:spPr>
              <a:xfrm>
                <a:off x="665182" y="4600972"/>
                <a:ext cx="7640618" cy="646331"/>
              </a:xfrm>
              <a:prstGeom prst="rect">
                <a:avLst/>
              </a:prstGeom>
              <a:blipFill>
                <a:blip r:embed="rId2"/>
                <a:stretch>
                  <a:fillRect l="-638" t="-5660" b="-66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7C2CCA4-25A0-4EDD-9953-7B2C4A510BA2}"/>
              </a:ext>
            </a:extLst>
          </p:cNvPr>
          <p:cNvSpPr txBox="1"/>
          <p:nvPr/>
        </p:nvSpPr>
        <p:spPr>
          <a:xfrm>
            <a:off x="668004" y="4225616"/>
            <a:ext cx="2895600" cy="369332"/>
          </a:xfrm>
          <a:prstGeom prst="rect">
            <a:avLst/>
          </a:prstGeom>
          <a:noFill/>
        </p:spPr>
        <p:txBody>
          <a:bodyPr wrap="square" rtlCol="0">
            <a:spAutoFit/>
          </a:bodyPr>
          <a:lstStyle/>
          <a:p>
            <a:r>
              <a:rPr lang="en-US" dirty="0"/>
              <a:t>Full Model:</a:t>
            </a:r>
          </a:p>
        </p:txBody>
      </p:sp>
      <p:sp>
        <p:nvSpPr>
          <p:cNvPr id="7" name="TextBox 6">
            <a:extLst>
              <a:ext uri="{FF2B5EF4-FFF2-40B4-BE49-F238E27FC236}">
                <a16:creationId xmlns:a16="http://schemas.microsoft.com/office/drawing/2014/main" id="{BE681D0B-6B73-43EC-90B6-D289BE50E960}"/>
              </a:ext>
            </a:extLst>
          </p:cNvPr>
          <p:cNvSpPr txBox="1"/>
          <p:nvPr/>
        </p:nvSpPr>
        <p:spPr>
          <a:xfrm>
            <a:off x="668004" y="5421868"/>
            <a:ext cx="2895600" cy="369332"/>
          </a:xfrm>
          <a:prstGeom prst="rect">
            <a:avLst/>
          </a:prstGeom>
          <a:noFill/>
        </p:spPr>
        <p:txBody>
          <a:bodyPr wrap="square" rtlCol="0">
            <a:spAutoFit/>
          </a:bodyPr>
          <a:lstStyle/>
          <a:p>
            <a:r>
              <a:rPr lang="en-US" dirty="0"/>
              <a:t>Reduced Model: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B0E1807-FABF-4416-ADE9-AFB89EE50E3F}"/>
                  </a:ext>
                </a:extLst>
              </p:cNvPr>
              <p:cNvSpPr txBox="1"/>
              <p:nvPr/>
            </p:nvSpPr>
            <p:spPr>
              <a:xfrm>
                <a:off x="665182" y="5830709"/>
                <a:ext cx="7693516"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p:txBody>
          </p:sp>
        </mc:Choice>
        <mc:Fallback>
          <p:sp>
            <p:nvSpPr>
              <p:cNvPr id="8" name="TextBox 7">
                <a:extLst>
                  <a:ext uri="{FF2B5EF4-FFF2-40B4-BE49-F238E27FC236}">
                    <a16:creationId xmlns:a16="http://schemas.microsoft.com/office/drawing/2014/main" id="{AB0E1807-FABF-4416-ADE9-AFB89EE50E3F}"/>
                  </a:ext>
                </a:extLst>
              </p:cNvPr>
              <p:cNvSpPr txBox="1">
                <a:spLocks noRot="1" noChangeAspect="1" noMove="1" noResize="1" noEditPoints="1" noAdjustHandles="1" noChangeArrowheads="1" noChangeShapeType="1" noTextEdit="1"/>
              </p:cNvSpPr>
              <p:nvPr/>
            </p:nvSpPr>
            <p:spPr>
              <a:xfrm>
                <a:off x="665182" y="5830709"/>
                <a:ext cx="7693516" cy="369332"/>
              </a:xfrm>
              <a:prstGeom prst="rect">
                <a:avLst/>
              </a:prstGeom>
              <a:blipFill>
                <a:blip r:embed="rId3"/>
                <a:stretch>
                  <a:fillRect l="-634" t="-8197"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9EEB6FA-C26A-48C5-A8D7-E10AF7EB1B48}"/>
              </a:ext>
            </a:extLst>
          </p:cNvPr>
          <p:cNvSpPr txBox="1"/>
          <p:nvPr/>
        </p:nvSpPr>
        <p:spPr>
          <a:xfrm>
            <a:off x="0" y="2447718"/>
            <a:ext cx="1371600" cy="369332"/>
          </a:xfrm>
          <a:prstGeom prst="rect">
            <a:avLst/>
          </a:prstGeom>
          <a:noFill/>
        </p:spPr>
        <p:txBody>
          <a:bodyPr wrap="square" rtlCol="0">
            <a:spAutoFit/>
          </a:bodyPr>
          <a:lstStyle/>
          <a:p>
            <a:r>
              <a:rPr lang="en-US" dirty="0"/>
              <a:t>Full Model:</a:t>
            </a:r>
          </a:p>
        </p:txBody>
      </p:sp>
      <p:sp>
        <p:nvSpPr>
          <p:cNvPr id="10" name="TextBox 9">
            <a:extLst>
              <a:ext uri="{FF2B5EF4-FFF2-40B4-BE49-F238E27FC236}">
                <a16:creationId xmlns:a16="http://schemas.microsoft.com/office/drawing/2014/main" id="{DE4CAE8C-B7C3-4D62-8E83-59FFD8A8ADEA}"/>
              </a:ext>
            </a:extLst>
          </p:cNvPr>
          <p:cNvSpPr txBox="1"/>
          <p:nvPr/>
        </p:nvSpPr>
        <p:spPr>
          <a:xfrm>
            <a:off x="-25400" y="2880274"/>
            <a:ext cx="1752600" cy="369332"/>
          </a:xfrm>
          <a:prstGeom prst="rect">
            <a:avLst/>
          </a:prstGeom>
          <a:noFill/>
        </p:spPr>
        <p:txBody>
          <a:bodyPr wrap="square" rtlCol="0">
            <a:spAutoFit/>
          </a:bodyPr>
          <a:lstStyle/>
          <a:p>
            <a:r>
              <a:rPr lang="en-US" dirty="0"/>
              <a:t>Reduced Model:</a:t>
            </a:r>
          </a:p>
        </p:txBody>
      </p:sp>
    </p:spTree>
    <p:extLst>
      <p:ext uri="{BB962C8B-B14F-4D97-AF65-F5344CB8AC3E}">
        <p14:creationId xmlns:p14="http://schemas.microsoft.com/office/powerpoint/2010/main" val="151840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Sum of Squares Test</a:t>
            </a:r>
          </a:p>
        </p:txBody>
      </p:sp>
      <p:graphicFrame>
        <p:nvGraphicFramePr>
          <p:cNvPr id="4" name="Table 3"/>
          <p:cNvGraphicFramePr>
            <a:graphicFrameLocks noGrp="1"/>
          </p:cNvGraphicFramePr>
          <p:nvPr>
            <p:extLst>
              <p:ext uri="{D42A27DB-BD31-4B8C-83A1-F6EECF244321}">
                <p14:modId xmlns:p14="http://schemas.microsoft.com/office/powerpoint/2010/main" val="3123098542"/>
              </p:ext>
            </p:extLst>
          </p:nvPr>
        </p:nvGraphicFramePr>
        <p:xfrm>
          <a:off x="1524000" y="175260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46.03</a:t>
                      </a:r>
                    </a:p>
                  </a:txBody>
                  <a:tcPr/>
                </a:tc>
                <a:tc>
                  <a:txBody>
                    <a:bodyPr/>
                    <a:lstStyle/>
                    <a:p>
                      <a:r>
                        <a:rPr lang="en-US" dirty="0"/>
                        <a:t>15.34</a:t>
                      </a:r>
                    </a:p>
                  </a:txBody>
                  <a:tcPr/>
                </a:tc>
                <a:tc>
                  <a:txBody>
                    <a:bodyPr/>
                    <a:lstStyle/>
                    <a:p>
                      <a:r>
                        <a:rPr lang="en-US" dirty="0"/>
                        <a:t>4.89</a:t>
                      </a:r>
                    </a:p>
                  </a:txBody>
                  <a:tcPr/>
                </a:tc>
                <a:tc>
                  <a:txBody>
                    <a:bodyPr/>
                    <a:lstStyle/>
                    <a:p>
                      <a:endParaRPr lang="en-US"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b="0" dirty="0"/>
                        <a:t>27</a:t>
                      </a:r>
                    </a:p>
                  </a:txBody>
                  <a:tcPr/>
                </a:tc>
                <a:tc>
                  <a:txBody>
                    <a:bodyPr/>
                    <a:lstStyle/>
                    <a:p>
                      <a:r>
                        <a:rPr lang="en-US" b="1" dirty="0"/>
                        <a:t>84.67</a:t>
                      </a:r>
                    </a:p>
                  </a:txBody>
                  <a:tcPr/>
                </a:tc>
                <a:tc>
                  <a:txBody>
                    <a:bodyPr/>
                    <a:lstStyle/>
                    <a:p>
                      <a:r>
                        <a:rPr lang="en-US" b="0" dirty="0"/>
                        <a:t>3.14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b="0" dirty="0"/>
                        <a:t>30</a:t>
                      </a:r>
                    </a:p>
                  </a:txBody>
                  <a:tcPr/>
                </a:tc>
                <a:tc>
                  <a:txBody>
                    <a:bodyPr/>
                    <a:lstStyle/>
                    <a:p>
                      <a:r>
                        <a:rPr lang="en-US" b="1" dirty="0"/>
                        <a:t>130.7</a:t>
                      </a:r>
                    </a:p>
                  </a:txBody>
                  <a:tcPr/>
                </a:tc>
                <a:tc>
                  <a:txBody>
                    <a:bodyPr/>
                    <a:lstStyle/>
                    <a:p>
                      <a:endParaRPr lang="en-US" b="1"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00F02ED-F118-4411-82ED-F1CA2E67C1FB}"/>
                  </a:ext>
                </a:extLst>
              </p:cNvPr>
              <p:cNvSpPr txBox="1"/>
              <p:nvPr/>
            </p:nvSpPr>
            <p:spPr>
              <a:xfrm>
                <a:off x="665182" y="4600972"/>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p:sp>
            <p:nvSpPr>
              <p:cNvPr id="5" name="TextBox 4">
                <a:extLst>
                  <a:ext uri="{FF2B5EF4-FFF2-40B4-BE49-F238E27FC236}">
                    <a16:creationId xmlns:a16="http://schemas.microsoft.com/office/drawing/2014/main" id="{600F02ED-F118-4411-82ED-F1CA2E67C1FB}"/>
                  </a:ext>
                </a:extLst>
              </p:cNvPr>
              <p:cNvSpPr txBox="1">
                <a:spLocks noRot="1" noChangeAspect="1" noMove="1" noResize="1" noEditPoints="1" noAdjustHandles="1" noChangeArrowheads="1" noChangeShapeType="1" noTextEdit="1"/>
              </p:cNvSpPr>
              <p:nvPr/>
            </p:nvSpPr>
            <p:spPr>
              <a:xfrm>
                <a:off x="665182" y="4600972"/>
                <a:ext cx="7640618" cy="646331"/>
              </a:xfrm>
              <a:prstGeom prst="rect">
                <a:avLst/>
              </a:prstGeom>
              <a:blipFill>
                <a:blip r:embed="rId2"/>
                <a:stretch>
                  <a:fillRect l="-638" t="-5660" b="-66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C0557C8-D755-4E31-B313-E311C638016E}"/>
              </a:ext>
            </a:extLst>
          </p:cNvPr>
          <p:cNvSpPr txBox="1"/>
          <p:nvPr/>
        </p:nvSpPr>
        <p:spPr>
          <a:xfrm>
            <a:off x="668004" y="4225616"/>
            <a:ext cx="2895600" cy="369332"/>
          </a:xfrm>
          <a:prstGeom prst="rect">
            <a:avLst/>
          </a:prstGeom>
          <a:noFill/>
        </p:spPr>
        <p:txBody>
          <a:bodyPr wrap="square" rtlCol="0">
            <a:spAutoFit/>
          </a:bodyPr>
          <a:lstStyle/>
          <a:p>
            <a:r>
              <a:rPr lang="en-US" dirty="0"/>
              <a:t>Full Model:</a:t>
            </a:r>
          </a:p>
        </p:txBody>
      </p:sp>
      <p:sp>
        <p:nvSpPr>
          <p:cNvPr id="7" name="TextBox 6">
            <a:extLst>
              <a:ext uri="{FF2B5EF4-FFF2-40B4-BE49-F238E27FC236}">
                <a16:creationId xmlns:a16="http://schemas.microsoft.com/office/drawing/2014/main" id="{9493DEA0-5704-4091-9681-42A6EDDC7938}"/>
              </a:ext>
            </a:extLst>
          </p:cNvPr>
          <p:cNvSpPr txBox="1"/>
          <p:nvPr/>
        </p:nvSpPr>
        <p:spPr>
          <a:xfrm>
            <a:off x="668004" y="5421868"/>
            <a:ext cx="2895600" cy="369332"/>
          </a:xfrm>
          <a:prstGeom prst="rect">
            <a:avLst/>
          </a:prstGeom>
          <a:noFill/>
        </p:spPr>
        <p:txBody>
          <a:bodyPr wrap="square" rtlCol="0">
            <a:spAutoFit/>
          </a:bodyPr>
          <a:lstStyle/>
          <a:p>
            <a:r>
              <a:rPr lang="en-US" dirty="0"/>
              <a:t>Reduced Model: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AD3C1A9-0D0D-4E3F-A390-643B90589580}"/>
                  </a:ext>
                </a:extLst>
              </p:cNvPr>
              <p:cNvSpPr txBox="1"/>
              <p:nvPr/>
            </p:nvSpPr>
            <p:spPr>
              <a:xfrm>
                <a:off x="665182" y="5830709"/>
                <a:ext cx="7693516"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p:txBody>
          </p:sp>
        </mc:Choice>
        <mc:Fallback>
          <p:sp>
            <p:nvSpPr>
              <p:cNvPr id="8" name="TextBox 7">
                <a:extLst>
                  <a:ext uri="{FF2B5EF4-FFF2-40B4-BE49-F238E27FC236}">
                    <a16:creationId xmlns:a16="http://schemas.microsoft.com/office/drawing/2014/main" id="{4AD3C1A9-0D0D-4E3F-A390-643B90589580}"/>
                  </a:ext>
                </a:extLst>
              </p:cNvPr>
              <p:cNvSpPr txBox="1">
                <a:spLocks noRot="1" noChangeAspect="1" noMove="1" noResize="1" noEditPoints="1" noAdjustHandles="1" noChangeArrowheads="1" noChangeShapeType="1" noTextEdit="1"/>
              </p:cNvSpPr>
              <p:nvPr/>
            </p:nvSpPr>
            <p:spPr>
              <a:xfrm>
                <a:off x="665182" y="5830709"/>
                <a:ext cx="7693516" cy="369332"/>
              </a:xfrm>
              <a:prstGeom prst="rect">
                <a:avLst/>
              </a:prstGeom>
              <a:blipFill>
                <a:blip r:embed="rId3"/>
                <a:stretch>
                  <a:fillRect l="-634" t="-8197"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A3241A2-8A53-44C3-9751-80F08BDDD11F}"/>
              </a:ext>
            </a:extLst>
          </p:cNvPr>
          <p:cNvSpPr txBox="1"/>
          <p:nvPr/>
        </p:nvSpPr>
        <p:spPr>
          <a:xfrm>
            <a:off x="0" y="2447718"/>
            <a:ext cx="1371600" cy="369332"/>
          </a:xfrm>
          <a:prstGeom prst="rect">
            <a:avLst/>
          </a:prstGeom>
          <a:noFill/>
        </p:spPr>
        <p:txBody>
          <a:bodyPr wrap="square" rtlCol="0">
            <a:spAutoFit/>
          </a:bodyPr>
          <a:lstStyle/>
          <a:p>
            <a:r>
              <a:rPr lang="en-US" dirty="0"/>
              <a:t>Full Model:</a:t>
            </a:r>
          </a:p>
        </p:txBody>
      </p:sp>
      <p:sp>
        <p:nvSpPr>
          <p:cNvPr id="10" name="TextBox 9">
            <a:extLst>
              <a:ext uri="{FF2B5EF4-FFF2-40B4-BE49-F238E27FC236}">
                <a16:creationId xmlns:a16="http://schemas.microsoft.com/office/drawing/2014/main" id="{E449DBF8-35CE-4580-98EA-000D63027B32}"/>
              </a:ext>
            </a:extLst>
          </p:cNvPr>
          <p:cNvSpPr txBox="1"/>
          <p:nvPr/>
        </p:nvSpPr>
        <p:spPr>
          <a:xfrm>
            <a:off x="-25400" y="2880274"/>
            <a:ext cx="1752600" cy="369332"/>
          </a:xfrm>
          <a:prstGeom prst="rect">
            <a:avLst/>
          </a:prstGeom>
          <a:noFill/>
        </p:spPr>
        <p:txBody>
          <a:bodyPr wrap="square" rtlCol="0">
            <a:spAutoFit/>
          </a:bodyPr>
          <a:lstStyle/>
          <a:p>
            <a:r>
              <a:rPr lang="en-US" dirty="0"/>
              <a:t>Reduced Model:</a:t>
            </a:r>
          </a:p>
        </p:txBody>
      </p:sp>
    </p:spTree>
    <p:extLst>
      <p:ext uri="{BB962C8B-B14F-4D97-AF65-F5344CB8AC3E}">
        <p14:creationId xmlns:p14="http://schemas.microsoft.com/office/powerpoint/2010/main" val="334193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Sum of Squares Test</a:t>
            </a:r>
          </a:p>
        </p:txBody>
      </p:sp>
      <p:graphicFrame>
        <p:nvGraphicFramePr>
          <p:cNvPr id="4" name="Table 3"/>
          <p:cNvGraphicFramePr>
            <a:graphicFrameLocks noGrp="1"/>
          </p:cNvGraphicFramePr>
          <p:nvPr>
            <p:extLst/>
          </p:nvPr>
        </p:nvGraphicFramePr>
        <p:xfrm>
          <a:off x="1524000" y="175260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46.03</a:t>
                      </a:r>
                    </a:p>
                  </a:txBody>
                  <a:tcPr/>
                </a:tc>
                <a:tc>
                  <a:txBody>
                    <a:bodyPr/>
                    <a:lstStyle/>
                    <a:p>
                      <a:r>
                        <a:rPr lang="en-US" dirty="0"/>
                        <a:t>15.34</a:t>
                      </a:r>
                    </a:p>
                  </a:txBody>
                  <a:tcPr/>
                </a:tc>
                <a:tc>
                  <a:txBody>
                    <a:bodyPr/>
                    <a:lstStyle/>
                    <a:p>
                      <a:r>
                        <a:rPr lang="en-US" dirty="0"/>
                        <a:t>4.89</a:t>
                      </a:r>
                    </a:p>
                  </a:txBody>
                  <a:tcPr/>
                </a:tc>
                <a:tc>
                  <a:txBody>
                    <a:bodyPr/>
                    <a:lstStyle/>
                    <a:p>
                      <a:r>
                        <a:rPr lang="en-US" b="0" dirty="0">
                          <a:solidFill>
                            <a:srgbClr val="FF0000"/>
                          </a:solidFill>
                        </a:rPr>
                        <a:t>.0077</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b="0" dirty="0"/>
                        <a:t>27</a:t>
                      </a:r>
                    </a:p>
                  </a:txBody>
                  <a:tcPr/>
                </a:tc>
                <a:tc>
                  <a:txBody>
                    <a:bodyPr/>
                    <a:lstStyle/>
                    <a:p>
                      <a:r>
                        <a:rPr lang="en-US" b="1" dirty="0"/>
                        <a:t>84.67</a:t>
                      </a:r>
                    </a:p>
                  </a:txBody>
                  <a:tcPr/>
                </a:tc>
                <a:tc>
                  <a:txBody>
                    <a:bodyPr/>
                    <a:lstStyle/>
                    <a:p>
                      <a:r>
                        <a:rPr lang="en-US" b="0" dirty="0"/>
                        <a:t>3.14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b="0" dirty="0"/>
                        <a:t>30</a:t>
                      </a:r>
                    </a:p>
                  </a:txBody>
                  <a:tcPr/>
                </a:tc>
                <a:tc>
                  <a:txBody>
                    <a:bodyPr/>
                    <a:lstStyle/>
                    <a:p>
                      <a:r>
                        <a:rPr lang="en-US" b="1" dirty="0"/>
                        <a:t>130.7</a:t>
                      </a:r>
                    </a:p>
                  </a:txBody>
                  <a:tcPr/>
                </a:tc>
                <a:tc>
                  <a:txBody>
                    <a:bodyPr/>
                    <a:lstStyle/>
                    <a:p>
                      <a:endParaRPr lang="en-US" b="1"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5" name="TextBox 4"/>
              <p:cNvSpPr txBox="1"/>
              <p:nvPr/>
            </p:nvSpPr>
            <p:spPr>
              <a:xfrm>
                <a:off x="457200" y="3269123"/>
                <a:ext cx="8573911" cy="923330"/>
              </a:xfrm>
              <a:prstGeom prst="rect">
                <a:avLst/>
              </a:prstGeom>
              <a:noFill/>
            </p:spPr>
            <p:txBody>
              <a:bodyPr wrap="square" rtlCol="0">
                <a:spAutoFit/>
              </a:bodyPr>
              <a:lstStyle/>
              <a:p>
                <a:r>
                  <a:rPr lang="en-US" b="1" dirty="0"/>
                  <a:t>The evidence suggests that at the alpha = .05 level of significance (p-value = .0077) that the slope is different for at least one of the high-school classifications.  (At least one of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ea typeface="Cambria Math"/>
                          </a:rPr>
                          <m:t>𝟓</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ea typeface="Cambria Math"/>
                          </a:rPr>
                          <m:t>𝟔</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ea typeface="Cambria Math"/>
                          </a:rPr>
                          <m:t>𝟕</m:t>
                        </m:r>
                      </m:sub>
                    </m:sSub>
                  </m:oMath>
                </a14:m>
                <a:r>
                  <a:rPr lang="en-US" b="1" dirty="0"/>
                  <a:t> is nonzero; at least one of the interactions terms is significant.)</a:t>
                </a:r>
              </a:p>
            </p:txBody>
          </p:sp>
        </mc:Choice>
        <mc:Fallback>
          <p:sp>
            <p:nvSpPr>
              <p:cNvPr id="5" name="TextBox 4"/>
              <p:cNvSpPr txBox="1">
                <a:spLocks noRot="1" noChangeAspect="1" noMove="1" noResize="1" noEditPoints="1" noAdjustHandles="1" noChangeArrowheads="1" noChangeShapeType="1" noTextEdit="1"/>
              </p:cNvSpPr>
              <p:nvPr/>
            </p:nvSpPr>
            <p:spPr>
              <a:xfrm>
                <a:off x="457200" y="3269123"/>
                <a:ext cx="8573911" cy="923330"/>
              </a:xfrm>
              <a:prstGeom prst="rect">
                <a:avLst/>
              </a:prstGeom>
              <a:blipFill>
                <a:blip r:embed="rId2"/>
                <a:stretch>
                  <a:fillRect l="-569" t="-3289"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4FCDF5-A342-4CCB-8B13-701002015CCE}"/>
                  </a:ext>
                </a:extLst>
              </p:cNvPr>
              <p:cNvSpPr txBox="1"/>
              <p:nvPr/>
            </p:nvSpPr>
            <p:spPr>
              <a:xfrm>
                <a:off x="665182" y="4600972"/>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p:sp>
            <p:nvSpPr>
              <p:cNvPr id="6" name="TextBox 5">
                <a:extLst>
                  <a:ext uri="{FF2B5EF4-FFF2-40B4-BE49-F238E27FC236}">
                    <a16:creationId xmlns:a16="http://schemas.microsoft.com/office/drawing/2014/main" id="{904FCDF5-A342-4CCB-8B13-701002015CCE}"/>
                  </a:ext>
                </a:extLst>
              </p:cNvPr>
              <p:cNvSpPr txBox="1">
                <a:spLocks noRot="1" noChangeAspect="1" noMove="1" noResize="1" noEditPoints="1" noAdjustHandles="1" noChangeArrowheads="1" noChangeShapeType="1" noTextEdit="1"/>
              </p:cNvSpPr>
              <p:nvPr/>
            </p:nvSpPr>
            <p:spPr>
              <a:xfrm>
                <a:off x="665182" y="4600972"/>
                <a:ext cx="7640618" cy="646331"/>
              </a:xfrm>
              <a:prstGeom prst="rect">
                <a:avLst/>
              </a:prstGeom>
              <a:blipFill>
                <a:blip r:embed="rId3"/>
                <a:stretch>
                  <a:fillRect l="-638" t="-5660" b="-660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738AD1A-9ABD-4A04-B10A-DC9F0707845E}"/>
              </a:ext>
            </a:extLst>
          </p:cNvPr>
          <p:cNvSpPr txBox="1"/>
          <p:nvPr/>
        </p:nvSpPr>
        <p:spPr>
          <a:xfrm>
            <a:off x="668004" y="4225616"/>
            <a:ext cx="2895600" cy="369332"/>
          </a:xfrm>
          <a:prstGeom prst="rect">
            <a:avLst/>
          </a:prstGeom>
          <a:noFill/>
        </p:spPr>
        <p:txBody>
          <a:bodyPr wrap="square" rtlCol="0">
            <a:spAutoFit/>
          </a:bodyPr>
          <a:lstStyle/>
          <a:p>
            <a:r>
              <a:rPr lang="en-US" dirty="0"/>
              <a:t>Full Model:</a:t>
            </a:r>
          </a:p>
        </p:txBody>
      </p:sp>
      <p:sp>
        <p:nvSpPr>
          <p:cNvPr id="8" name="TextBox 7">
            <a:extLst>
              <a:ext uri="{FF2B5EF4-FFF2-40B4-BE49-F238E27FC236}">
                <a16:creationId xmlns:a16="http://schemas.microsoft.com/office/drawing/2014/main" id="{7FA5A796-C31D-4092-9086-83E2E61ABFB3}"/>
              </a:ext>
            </a:extLst>
          </p:cNvPr>
          <p:cNvSpPr txBox="1"/>
          <p:nvPr/>
        </p:nvSpPr>
        <p:spPr>
          <a:xfrm>
            <a:off x="668004" y="5421868"/>
            <a:ext cx="2895600" cy="369332"/>
          </a:xfrm>
          <a:prstGeom prst="rect">
            <a:avLst/>
          </a:prstGeom>
          <a:noFill/>
        </p:spPr>
        <p:txBody>
          <a:bodyPr wrap="square" rtlCol="0">
            <a:spAutoFit/>
          </a:bodyPr>
          <a:lstStyle/>
          <a:p>
            <a:r>
              <a:rPr lang="en-US" dirty="0"/>
              <a:t>Reduced Model:</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49CBDA3-F8ED-4DA4-807F-E4468866FE2D}"/>
                  </a:ext>
                </a:extLst>
              </p:cNvPr>
              <p:cNvSpPr txBox="1"/>
              <p:nvPr/>
            </p:nvSpPr>
            <p:spPr>
              <a:xfrm>
                <a:off x="665182" y="5830709"/>
                <a:ext cx="7693516"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p:txBody>
          </p:sp>
        </mc:Choice>
        <mc:Fallback>
          <p:sp>
            <p:nvSpPr>
              <p:cNvPr id="9" name="TextBox 8">
                <a:extLst>
                  <a:ext uri="{FF2B5EF4-FFF2-40B4-BE49-F238E27FC236}">
                    <a16:creationId xmlns:a16="http://schemas.microsoft.com/office/drawing/2014/main" id="{249CBDA3-F8ED-4DA4-807F-E4468866FE2D}"/>
                  </a:ext>
                </a:extLst>
              </p:cNvPr>
              <p:cNvSpPr txBox="1">
                <a:spLocks noRot="1" noChangeAspect="1" noMove="1" noResize="1" noEditPoints="1" noAdjustHandles="1" noChangeArrowheads="1" noChangeShapeType="1" noTextEdit="1"/>
              </p:cNvSpPr>
              <p:nvPr/>
            </p:nvSpPr>
            <p:spPr>
              <a:xfrm>
                <a:off x="665182" y="5830709"/>
                <a:ext cx="7693516" cy="369332"/>
              </a:xfrm>
              <a:prstGeom prst="rect">
                <a:avLst/>
              </a:prstGeom>
              <a:blipFill>
                <a:blip r:embed="rId4"/>
                <a:stretch>
                  <a:fillRect l="-634" t="-8197" b="-245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1C02BD4-A2DB-4AA7-895E-CFF40A96040B}"/>
              </a:ext>
            </a:extLst>
          </p:cNvPr>
          <p:cNvSpPr txBox="1"/>
          <p:nvPr/>
        </p:nvSpPr>
        <p:spPr>
          <a:xfrm>
            <a:off x="0" y="2447718"/>
            <a:ext cx="1371600" cy="369332"/>
          </a:xfrm>
          <a:prstGeom prst="rect">
            <a:avLst/>
          </a:prstGeom>
          <a:noFill/>
        </p:spPr>
        <p:txBody>
          <a:bodyPr wrap="square" rtlCol="0">
            <a:spAutoFit/>
          </a:bodyPr>
          <a:lstStyle/>
          <a:p>
            <a:r>
              <a:rPr lang="en-US" dirty="0"/>
              <a:t>Full Model:</a:t>
            </a:r>
          </a:p>
        </p:txBody>
      </p:sp>
      <p:sp>
        <p:nvSpPr>
          <p:cNvPr id="11" name="TextBox 10">
            <a:extLst>
              <a:ext uri="{FF2B5EF4-FFF2-40B4-BE49-F238E27FC236}">
                <a16:creationId xmlns:a16="http://schemas.microsoft.com/office/drawing/2014/main" id="{974A9E2F-2547-4A63-BA36-2EE1F775D7C6}"/>
              </a:ext>
            </a:extLst>
          </p:cNvPr>
          <p:cNvSpPr txBox="1"/>
          <p:nvPr/>
        </p:nvSpPr>
        <p:spPr>
          <a:xfrm>
            <a:off x="-25400" y="2880274"/>
            <a:ext cx="1752600" cy="369332"/>
          </a:xfrm>
          <a:prstGeom prst="rect">
            <a:avLst/>
          </a:prstGeom>
          <a:noFill/>
        </p:spPr>
        <p:txBody>
          <a:bodyPr wrap="square" rtlCol="0">
            <a:spAutoFit/>
          </a:bodyPr>
          <a:lstStyle/>
          <a:p>
            <a:r>
              <a:rPr lang="en-US" dirty="0"/>
              <a:t>Reduced Model:</a:t>
            </a:r>
          </a:p>
        </p:txBody>
      </p:sp>
    </p:spTree>
    <p:extLst>
      <p:ext uri="{BB962C8B-B14F-4D97-AF65-F5344CB8AC3E}">
        <p14:creationId xmlns:p14="http://schemas.microsoft.com/office/powerpoint/2010/main" val="2775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baseline="30000" dirty="0"/>
              <a:t>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66800"/>
            <a:ext cx="572452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FBF5058-1DA7-4F77-9053-ED3B25DFFC87}"/>
                  </a:ext>
                </a:extLst>
              </p:cNvPr>
              <p:cNvSpPr txBox="1"/>
              <p:nvPr/>
            </p:nvSpPr>
            <p:spPr>
              <a:xfrm>
                <a:off x="6781800" y="4191000"/>
                <a:ext cx="1952265" cy="5670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𝑺𝑺</m:t>
                              </m:r>
                            </m:e>
                            <m:sub>
                              <m:r>
                                <a:rPr lang="en-US" b="1" i="1" smtClean="0">
                                  <a:latin typeface="Cambria Math" panose="02040503050406030204" pitchFamily="18" charset="0"/>
                                </a:rPr>
                                <m:t>𝒕𝒐𝒕</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𝑺𝑺</m:t>
                              </m:r>
                            </m:e>
                            <m:sub>
                              <m:r>
                                <a:rPr lang="en-US" b="1" i="1" smtClean="0">
                                  <a:latin typeface="Cambria Math" panose="02040503050406030204" pitchFamily="18" charset="0"/>
                                </a:rPr>
                                <m:t>𝒓𝒆𝒔</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𝑺𝑺</m:t>
                              </m:r>
                            </m:e>
                            <m:sub>
                              <m:r>
                                <a:rPr lang="en-US" b="1" i="1" smtClean="0">
                                  <a:latin typeface="Cambria Math" panose="02040503050406030204" pitchFamily="18" charset="0"/>
                                </a:rPr>
                                <m:t>𝒕𝒐𝒕</m:t>
                              </m:r>
                            </m:sub>
                          </m:sSub>
                        </m:den>
                      </m:f>
                    </m:oMath>
                  </m:oMathPara>
                </a14:m>
                <a:endParaRPr lang="en-US" b="1" dirty="0"/>
              </a:p>
            </p:txBody>
          </p:sp>
        </mc:Choice>
        <mc:Fallback>
          <p:sp>
            <p:nvSpPr>
              <p:cNvPr id="3" name="TextBox 2">
                <a:extLst>
                  <a:ext uri="{FF2B5EF4-FFF2-40B4-BE49-F238E27FC236}">
                    <a16:creationId xmlns:a16="http://schemas.microsoft.com/office/drawing/2014/main" id="{EFBF5058-1DA7-4F77-9053-ED3B25DFFC87}"/>
                  </a:ext>
                </a:extLst>
              </p:cNvPr>
              <p:cNvSpPr txBox="1">
                <a:spLocks noRot="1" noChangeAspect="1" noMove="1" noResize="1" noEditPoints="1" noAdjustHandles="1" noChangeArrowheads="1" noChangeShapeType="1" noTextEdit="1"/>
              </p:cNvSpPr>
              <p:nvPr/>
            </p:nvSpPr>
            <p:spPr>
              <a:xfrm>
                <a:off x="6781800" y="4191000"/>
                <a:ext cx="1952265" cy="56707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99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R</a:t>
            </a:r>
            <a:r>
              <a:rPr lang="en-US" baseline="30000" dirty="0"/>
              <a:t>2</a:t>
            </a:r>
            <a:r>
              <a:rPr lang="en-US" dirty="0"/>
              <a:t> can always be made to be 100% by adding explanatory variables</a:t>
            </a:r>
          </a:p>
        </p:txBody>
      </p:sp>
      <p:sp>
        <p:nvSpPr>
          <p:cNvPr id="4" name="TextBox 3"/>
          <p:cNvSpPr txBox="1"/>
          <p:nvPr/>
        </p:nvSpPr>
        <p:spPr>
          <a:xfrm>
            <a:off x="533400" y="1371600"/>
            <a:ext cx="7924800" cy="738664"/>
          </a:xfrm>
          <a:prstGeom prst="rect">
            <a:avLst/>
          </a:prstGeom>
          <a:noFill/>
        </p:spPr>
        <p:txBody>
          <a:bodyPr wrap="square" rtlCol="0">
            <a:spAutoFit/>
          </a:bodyPr>
          <a:lstStyle/>
          <a:p>
            <a:r>
              <a:rPr lang="en-US" dirty="0"/>
              <a:t>R</a:t>
            </a:r>
            <a:r>
              <a:rPr lang="en-US" baseline="30000" dirty="0"/>
              <a:t>2</a:t>
            </a:r>
            <a:r>
              <a:rPr lang="en-US" dirty="0"/>
              <a:t> is a statistic that indicates how well a model fits the </a:t>
            </a:r>
            <a:r>
              <a:rPr lang="en-US" sz="2400" b="1" i="1" dirty="0"/>
              <a:t>sample data.</a:t>
            </a:r>
            <a:r>
              <a:rPr lang="en-US" dirty="0"/>
              <a:t> It is not an indicator of how well the model will fit a new sample from the same population.  </a:t>
            </a:r>
            <a:endParaRPr lang="en-US" b="1" i="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462" y="2716072"/>
            <a:ext cx="2908482" cy="1779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67" y="2674775"/>
            <a:ext cx="3048000" cy="186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783045" y="2217575"/>
                <a:ext cx="1589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83045" y="2217575"/>
                <a:ext cx="1589089" cy="369332"/>
              </a:xfrm>
              <a:prstGeom prst="rect">
                <a:avLst/>
              </a:prstGeom>
              <a:blipFill>
                <a:blip r:embed="rId6"/>
                <a:stretch>
                  <a:fillRect t="-6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04353" y="2214497"/>
                <a:ext cx="4586127"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3</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4</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5</m:t>
                          </m:r>
                        </m:sup>
                      </m:s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104353" y="2214497"/>
                <a:ext cx="4586127" cy="372410"/>
              </a:xfrm>
              <a:prstGeom prst="rect">
                <a:avLst/>
              </a:prstGeom>
              <a:blipFill>
                <a:blip r:embed="rId7"/>
                <a:stretch>
                  <a:fillRect t="-4918" b="-14754"/>
                </a:stretch>
              </a:blipFill>
            </p:spPr>
            <p:txBody>
              <a:bodyPr/>
              <a:lstStyle/>
              <a:p>
                <a:r>
                  <a:rPr lang="en-US">
                    <a:noFill/>
                  </a:rPr>
                  <a:t> </a:t>
                </a:r>
              </a:p>
            </p:txBody>
          </p:sp>
        </mc:Fallback>
      </mc:AlternateContent>
      <p:sp>
        <p:nvSpPr>
          <p:cNvPr id="3" name="TextBox 2"/>
          <p:cNvSpPr txBox="1"/>
          <p:nvPr/>
        </p:nvSpPr>
        <p:spPr>
          <a:xfrm>
            <a:off x="3494752" y="3276600"/>
            <a:ext cx="1348709" cy="369332"/>
          </a:xfrm>
          <a:prstGeom prst="rect">
            <a:avLst/>
          </a:prstGeom>
          <a:noFill/>
        </p:spPr>
        <p:txBody>
          <a:bodyPr wrap="square" rtlCol="0">
            <a:spAutoFit/>
          </a:bodyPr>
          <a:lstStyle/>
          <a:p>
            <a:r>
              <a:rPr lang="en-US" dirty="0"/>
              <a:t>R</a:t>
            </a:r>
            <a:r>
              <a:rPr lang="en-US" baseline="30000" dirty="0"/>
              <a:t>2</a:t>
            </a:r>
            <a:r>
              <a:rPr lang="en-US" dirty="0"/>
              <a:t> = .4461 </a:t>
            </a:r>
          </a:p>
        </p:txBody>
      </p:sp>
      <p:sp>
        <p:nvSpPr>
          <p:cNvPr id="13" name="TextBox 12"/>
          <p:cNvSpPr txBox="1"/>
          <p:nvPr/>
        </p:nvSpPr>
        <p:spPr>
          <a:xfrm>
            <a:off x="3494753" y="5256659"/>
            <a:ext cx="1348708" cy="369332"/>
          </a:xfrm>
          <a:prstGeom prst="rect">
            <a:avLst/>
          </a:prstGeom>
          <a:noFill/>
        </p:spPr>
        <p:txBody>
          <a:bodyPr wrap="square" rtlCol="0">
            <a:spAutoFit/>
          </a:bodyPr>
          <a:lstStyle/>
          <a:p>
            <a:r>
              <a:rPr lang="en-US" dirty="0"/>
              <a:t>SS</a:t>
            </a:r>
            <a:r>
              <a:rPr lang="en-US" baseline="-25000" dirty="0"/>
              <a:t>res</a:t>
            </a:r>
            <a:r>
              <a:rPr lang="en-US" dirty="0"/>
              <a:t>=54.5</a:t>
            </a:r>
          </a:p>
        </p:txBody>
      </p:sp>
      <p:sp>
        <p:nvSpPr>
          <p:cNvPr id="14" name="TextBox 13"/>
          <p:cNvSpPr txBox="1"/>
          <p:nvPr/>
        </p:nvSpPr>
        <p:spPr>
          <a:xfrm>
            <a:off x="7990553" y="3201104"/>
            <a:ext cx="1066800" cy="369332"/>
          </a:xfrm>
          <a:prstGeom prst="rect">
            <a:avLst/>
          </a:prstGeom>
          <a:noFill/>
        </p:spPr>
        <p:txBody>
          <a:bodyPr wrap="square" rtlCol="0">
            <a:spAutoFit/>
          </a:bodyPr>
          <a:lstStyle/>
          <a:p>
            <a:r>
              <a:rPr lang="en-US" dirty="0"/>
              <a:t>R</a:t>
            </a:r>
            <a:r>
              <a:rPr lang="en-US" baseline="30000" dirty="0"/>
              <a:t>2</a:t>
            </a:r>
            <a:r>
              <a:rPr lang="en-US" dirty="0"/>
              <a:t> = 1 </a:t>
            </a:r>
          </a:p>
        </p:txBody>
      </p:sp>
      <p:sp>
        <p:nvSpPr>
          <p:cNvPr id="15" name="TextBox 14"/>
          <p:cNvSpPr txBox="1"/>
          <p:nvPr/>
        </p:nvSpPr>
        <p:spPr>
          <a:xfrm>
            <a:off x="8001000" y="5289987"/>
            <a:ext cx="1066800" cy="369332"/>
          </a:xfrm>
          <a:prstGeom prst="rect">
            <a:avLst/>
          </a:prstGeom>
          <a:noFill/>
        </p:spPr>
        <p:txBody>
          <a:bodyPr wrap="square" rtlCol="0">
            <a:spAutoFit/>
          </a:bodyPr>
          <a:lstStyle/>
          <a:p>
            <a:r>
              <a:rPr lang="en-US" dirty="0"/>
              <a:t>SS</a:t>
            </a:r>
            <a:r>
              <a:rPr lang="en-US" baseline="-25000" dirty="0"/>
              <a:t>res</a:t>
            </a:r>
            <a:r>
              <a:rPr lang="en-US" dirty="0"/>
              <a:t>=140  </a:t>
            </a:r>
          </a:p>
        </p:txBody>
      </p:sp>
      <p:pic>
        <p:nvPicPr>
          <p:cNvPr id="5" name="Picture 4">
            <a:extLst>
              <a:ext uri="{FF2B5EF4-FFF2-40B4-BE49-F238E27FC236}">
                <a16:creationId xmlns:a16="http://schemas.microsoft.com/office/drawing/2014/main" id="{93C42D99-C801-49A7-8A9F-C7DDC8F6B833}"/>
              </a:ext>
            </a:extLst>
          </p:cNvPr>
          <p:cNvPicPr>
            <a:picLocks noChangeAspect="1"/>
          </p:cNvPicPr>
          <p:nvPr/>
        </p:nvPicPr>
        <p:blipFill>
          <a:blip r:embed="rId8"/>
          <a:stretch>
            <a:fillRect/>
          </a:stretch>
        </p:blipFill>
        <p:spPr>
          <a:xfrm>
            <a:off x="359668" y="4624964"/>
            <a:ext cx="3087498" cy="2090103"/>
          </a:xfrm>
          <a:prstGeom prst="rect">
            <a:avLst/>
          </a:prstGeom>
        </p:spPr>
      </p:pic>
      <p:sp>
        <p:nvSpPr>
          <p:cNvPr id="17" name="TextBox 16">
            <a:extLst>
              <a:ext uri="{FF2B5EF4-FFF2-40B4-BE49-F238E27FC236}">
                <a16:creationId xmlns:a16="http://schemas.microsoft.com/office/drawing/2014/main" id="{10777174-70D6-43C8-BF23-769DA855FD1C}"/>
              </a:ext>
            </a:extLst>
          </p:cNvPr>
          <p:cNvSpPr txBox="1"/>
          <p:nvPr/>
        </p:nvSpPr>
        <p:spPr>
          <a:xfrm>
            <a:off x="3494752" y="3828302"/>
            <a:ext cx="1348709" cy="369332"/>
          </a:xfrm>
          <a:prstGeom prst="rect">
            <a:avLst/>
          </a:prstGeom>
          <a:noFill/>
        </p:spPr>
        <p:txBody>
          <a:bodyPr wrap="square" rtlCol="0">
            <a:spAutoFit/>
          </a:bodyPr>
          <a:lstStyle/>
          <a:p>
            <a:r>
              <a:rPr lang="en-US" dirty="0"/>
              <a:t>SS</a:t>
            </a:r>
            <a:r>
              <a:rPr lang="en-US" baseline="-25000" dirty="0"/>
              <a:t>res</a:t>
            </a:r>
            <a:r>
              <a:rPr lang="en-US" dirty="0"/>
              <a:t> = 34.3 </a:t>
            </a:r>
          </a:p>
        </p:txBody>
      </p:sp>
      <p:sp>
        <p:nvSpPr>
          <p:cNvPr id="18" name="TextBox 17">
            <a:extLst>
              <a:ext uri="{FF2B5EF4-FFF2-40B4-BE49-F238E27FC236}">
                <a16:creationId xmlns:a16="http://schemas.microsoft.com/office/drawing/2014/main" id="{E57E16DA-544B-41E1-AFED-6A9A78765216}"/>
              </a:ext>
            </a:extLst>
          </p:cNvPr>
          <p:cNvSpPr txBox="1"/>
          <p:nvPr/>
        </p:nvSpPr>
        <p:spPr>
          <a:xfrm>
            <a:off x="7990553" y="3600447"/>
            <a:ext cx="1077247" cy="369332"/>
          </a:xfrm>
          <a:prstGeom prst="rect">
            <a:avLst/>
          </a:prstGeom>
          <a:noFill/>
        </p:spPr>
        <p:txBody>
          <a:bodyPr wrap="square" rtlCol="0">
            <a:spAutoFit/>
          </a:bodyPr>
          <a:lstStyle/>
          <a:p>
            <a:r>
              <a:rPr lang="en-US" dirty="0"/>
              <a:t>SS</a:t>
            </a:r>
            <a:r>
              <a:rPr lang="en-US" baseline="-25000" dirty="0"/>
              <a:t>res</a:t>
            </a:r>
            <a:r>
              <a:rPr lang="en-US" dirty="0"/>
              <a:t> = 0 </a:t>
            </a:r>
          </a:p>
        </p:txBody>
      </p:sp>
      <p:pic>
        <p:nvPicPr>
          <p:cNvPr id="7" name="Picture 6">
            <a:extLst>
              <a:ext uri="{FF2B5EF4-FFF2-40B4-BE49-F238E27FC236}">
                <a16:creationId xmlns:a16="http://schemas.microsoft.com/office/drawing/2014/main" id="{69DA7625-4965-4542-8489-ACAA387B6AED}"/>
              </a:ext>
            </a:extLst>
          </p:cNvPr>
          <p:cNvPicPr>
            <a:picLocks noChangeAspect="1"/>
          </p:cNvPicPr>
          <p:nvPr/>
        </p:nvPicPr>
        <p:blipFill>
          <a:blip r:embed="rId9"/>
          <a:stretch>
            <a:fillRect/>
          </a:stretch>
        </p:blipFill>
        <p:spPr>
          <a:xfrm>
            <a:off x="4876800" y="4594821"/>
            <a:ext cx="2951344" cy="1993115"/>
          </a:xfrm>
          <a:prstGeom prst="rect">
            <a:avLst/>
          </a:prstGeom>
        </p:spPr>
      </p:pic>
    </p:spTree>
    <p:extLst>
      <p:ext uri="{BB962C8B-B14F-4D97-AF65-F5344CB8AC3E}">
        <p14:creationId xmlns:p14="http://schemas.microsoft.com/office/powerpoint/2010/main" val="388687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500"/>
                                        <p:tgtEl>
                                          <p:spTgt spid="30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P spid="13" grpId="0"/>
      <p:bldP spid="14" grpId="0"/>
      <p:bldP spid="15"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a:t>Adjusted R</a:t>
            </a:r>
            <a:r>
              <a:rPr lang="en-US" baseline="30000" dirty="0"/>
              <a:t>2</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2" y="697425"/>
            <a:ext cx="69246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4" y="2514600"/>
            <a:ext cx="4330984"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57408"/>
            <a:ext cx="8841921" cy="39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7428" y="4419600"/>
            <a:ext cx="3686175" cy="1156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0440" y="2727398"/>
            <a:ext cx="37401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1447800" y="2133600"/>
                <a:ext cx="1589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447800" y="2133600"/>
                <a:ext cx="1589089" cy="369332"/>
              </a:xfrm>
              <a:prstGeom prst="rect">
                <a:avLst/>
              </a:prstGeom>
              <a:blipFill>
                <a:blip r:embed="rId8"/>
                <a:stretch>
                  <a:fillRect t="-655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97358" y="2219774"/>
                <a:ext cx="4586127"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3</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4</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5</m:t>
                          </m:r>
                        </m:sup>
                      </m:s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497358" y="2219774"/>
                <a:ext cx="4586127" cy="372410"/>
              </a:xfrm>
              <a:prstGeom prst="rect">
                <a:avLst/>
              </a:prstGeom>
              <a:blipFill>
                <a:blip r:embed="rId9"/>
                <a:stretch>
                  <a:fillRect t="-4918"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51904" y="3974068"/>
                <a:ext cx="38348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3</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4</m:t>
                          </m:r>
                        </m:sup>
                      </m:sSup>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851904" y="3974068"/>
                <a:ext cx="3834896" cy="369332"/>
              </a:xfrm>
              <a:prstGeom prst="rect">
                <a:avLst/>
              </a:prstGeom>
              <a:blipFill>
                <a:blip r:embed="rId10"/>
                <a:stretch>
                  <a:fillRect t="-655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08055" y="5715000"/>
                <a:ext cx="4369209" cy="8887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𝐴𝑑𝑗</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b="0" i="1" smtClean="0">
                          <a:latin typeface="Cambria Math"/>
                        </a:rPr>
                        <m:t>=.8924 −</m:t>
                      </m:r>
                      <m:d>
                        <m:dPr>
                          <m:ctrlPr>
                            <a:rPr lang="en-US" b="0" i="1" smtClean="0">
                              <a:latin typeface="Cambria Math" panose="02040503050406030204" pitchFamily="18" charset="0"/>
                            </a:rPr>
                          </m:ctrlPr>
                        </m:dPr>
                        <m:e>
                          <m:r>
                            <a:rPr lang="en-US" b="0" i="1" smtClean="0">
                              <a:latin typeface="Cambria Math"/>
                            </a:rPr>
                            <m:t>1−.8924</m:t>
                          </m:r>
                        </m:e>
                      </m:d>
                      <m:f>
                        <m:fPr>
                          <m:ctrlPr>
                            <a:rPr lang="en-US" b="0" i="1" smtClean="0">
                              <a:latin typeface="Cambria Math" panose="02040503050406030204" pitchFamily="18" charset="0"/>
                            </a:rPr>
                          </m:ctrlPr>
                        </m:fPr>
                        <m:num>
                          <m:r>
                            <a:rPr lang="en-US" b="0" i="1" smtClean="0">
                              <a:latin typeface="Cambria Math"/>
                            </a:rPr>
                            <m:t>4</m:t>
                          </m:r>
                        </m:num>
                        <m:den>
                          <m:r>
                            <a:rPr lang="en-US" b="0" i="1" smtClean="0">
                              <a:latin typeface="Cambria Math"/>
                            </a:rPr>
                            <m:t>6−4−1</m:t>
                          </m:r>
                        </m:den>
                      </m:f>
                    </m:oMath>
                  </m:oMathPara>
                </a14:m>
                <a:endParaRPr lang="en-US" b="0" dirty="0"/>
              </a:p>
              <a:p>
                <a:r>
                  <a:rPr lang="en-US" dirty="0"/>
                  <a:t>	= .4620</a:t>
                </a:r>
              </a:p>
            </p:txBody>
          </p:sp>
        </mc:Choice>
        <mc:Fallback xmlns="">
          <p:sp>
            <p:nvSpPr>
              <p:cNvPr id="12" name="TextBox 11"/>
              <p:cNvSpPr txBox="1">
                <a:spLocks noRot="1" noChangeAspect="1" noMove="1" noResize="1" noEditPoints="1" noAdjustHandles="1" noChangeArrowheads="1" noChangeShapeType="1" noTextEdit="1"/>
              </p:cNvSpPr>
              <p:nvPr/>
            </p:nvSpPr>
            <p:spPr>
              <a:xfrm>
                <a:off x="4608055" y="5715000"/>
                <a:ext cx="4369209" cy="888705"/>
              </a:xfrm>
              <a:prstGeom prst="rect">
                <a:avLst/>
              </a:prstGeom>
              <a:blipFill>
                <a:blip r:embed="rId11"/>
                <a:stretch>
                  <a:fillRect b="-9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64015" y="5740695"/>
                <a:ext cx="4517712" cy="889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𝐴𝑑𝑗</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a:rPr>
                        <m:t>=.4461 −</m:t>
                      </m:r>
                      <m:d>
                        <m:dPr>
                          <m:ctrlPr>
                            <a:rPr lang="en-US" b="0" i="1" smtClean="0">
                              <a:latin typeface="Cambria Math" panose="02040503050406030204" pitchFamily="18" charset="0"/>
                            </a:rPr>
                          </m:ctrlPr>
                        </m:dPr>
                        <m:e>
                          <m:r>
                            <a:rPr lang="en-US" b="0" i="1" smtClean="0">
                              <a:latin typeface="Cambria Math"/>
                            </a:rPr>
                            <m:t>1−.4461</m:t>
                          </m:r>
                        </m:e>
                      </m:d>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6−1−1</m:t>
                          </m:r>
                        </m:den>
                      </m:f>
                    </m:oMath>
                  </m:oMathPara>
                </a14:m>
                <a:endParaRPr lang="en-US" b="0" dirty="0"/>
              </a:p>
              <a:p>
                <a:r>
                  <a:rPr lang="en-US" dirty="0"/>
                  <a:t>	= .3076</a:t>
                </a:r>
              </a:p>
            </p:txBody>
          </p:sp>
        </mc:Choice>
        <mc:Fallback xmlns="">
          <p:sp>
            <p:nvSpPr>
              <p:cNvPr id="13" name="TextBox 12"/>
              <p:cNvSpPr txBox="1">
                <a:spLocks noRot="1" noChangeAspect="1" noMove="1" noResize="1" noEditPoints="1" noAdjustHandles="1" noChangeArrowheads="1" noChangeShapeType="1" noTextEdit="1"/>
              </p:cNvSpPr>
              <p:nvPr/>
            </p:nvSpPr>
            <p:spPr>
              <a:xfrm>
                <a:off x="264015" y="5740695"/>
                <a:ext cx="4517712" cy="889731"/>
              </a:xfrm>
              <a:prstGeom prst="rect">
                <a:avLst/>
              </a:prstGeom>
              <a:blipFill>
                <a:blip r:embed="rId12"/>
                <a:stretch>
                  <a:fillRect b="-1027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ECAA19E-C76A-4FC5-9E64-C9FBB68F640C}"/>
              </a:ext>
            </a:extLst>
          </p:cNvPr>
          <p:cNvSpPr txBox="1"/>
          <p:nvPr/>
        </p:nvSpPr>
        <p:spPr>
          <a:xfrm>
            <a:off x="264015" y="1284803"/>
            <a:ext cx="5367436" cy="369332"/>
          </a:xfrm>
          <a:prstGeom prst="rect">
            <a:avLst/>
          </a:prstGeom>
          <a:noFill/>
        </p:spPr>
        <p:txBody>
          <a:bodyPr wrap="square" rtlCol="0">
            <a:spAutoFit/>
          </a:bodyPr>
          <a:lstStyle/>
          <a:p>
            <a:r>
              <a:rPr lang="en-US" dirty="0"/>
              <a:t>P = # predictor variables.</a:t>
            </a:r>
          </a:p>
        </p:txBody>
      </p:sp>
    </p:spTree>
    <p:extLst>
      <p:ext uri="{BB962C8B-B14F-4D97-AF65-F5344CB8AC3E}">
        <p14:creationId xmlns:p14="http://schemas.microsoft.com/office/powerpoint/2010/main" val="181452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500"/>
                                        <p:tgtEl>
                                          <p:spTgt spid="20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fade">
                                      <p:cBhvr>
                                        <p:cTn id="23" dur="500"/>
                                        <p:tgtEl>
                                          <p:spTgt spid="205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animEffect transition="in" filter="fade">
                                      <p:cBhvr>
                                        <p:cTn id="31" dur="500"/>
                                        <p:tgtEl>
                                          <p:spTgt spid="205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a:t>Where to find adjusted R</a:t>
            </a:r>
            <a:r>
              <a:rPr lang="en-US" baseline="30000" dirty="0"/>
              <a:t>2</a:t>
            </a:r>
            <a:r>
              <a:rPr lang="en-US" dirty="0"/>
              <a:t> in </a:t>
            </a:r>
            <a:br>
              <a:rPr lang="en-US" dirty="0"/>
            </a:br>
            <a:r>
              <a:rPr lang="en-US" dirty="0"/>
              <a:t>proc GLM:</a:t>
            </a:r>
          </a:p>
        </p:txBody>
      </p:sp>
      <p:pic>
        <p:nvPicPr>
          <p:cNvPr id="4" name="Picture 3"/>
          <p:cNvPicPr>
            <a:picLocks noChangeAspect="1"/>
          </p:cNvPicPr>
          <p:nvPr/>
        </p:nvPicPr>
        <p:blipFill>
          <a:blip r:embed="rId3"/>
          <a:stretch>
            <a:fillRect/>
          </a:stretch>
        </p:blipFill>
        <p:spPr>
          <a:xfrm>
            <a:off x="3657600" y="1673431"/>
            <a:ext cx="5021415" cy="5029200"/>
          </a:xfrm>
          <a:prstGeom prst="rect">
            <a:avLst/>
          </a:prstGeom>
        </p:spPr>
      </p:pic>
      <p:sp>
        <p:nvSpPr>
          <p:cNvPr id="5" name="Rectangle 4"/>
          <p:cNvSpPr/>
          <p:nvPr/>
        </p:nvSpPr>
        <p:spPr>
          <a:xfrm>
            <a:off x="7315200" y="6016831"/>
            <a:ext cx="9144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a:stretch>
            <a:fillRect/>
          </a:stretch>
        </p:blipFill>
        <p:spPr>
          <a:xfrm>
            <a:off x="152587" y="3426031"/>
            <a:ext cx="3525795" cy="762000"/>
          </a:xfrm>
          <a:prstGeom prst="rect">
            <a:avLst/>
          </a:prstGeom>
        </p:spPr>
      </p:pic>
      <p:sp>
        <p:nvSpPr>
          <p:cNvPr id="7" name="Rectangle 6"/>
          <p:cNvSpPr/>
          <p:nvPr/>
        </p:nvSpPr>
        <p:spPr>
          <a:xfrm>
            <a:off x="1981200" y="3403245"/>
            <a:ext cx="969818" cy="254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341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Back to Bat Echolocation Problem</a:t>
            </a:r>
          </a:p>
        </p:txBody>
      </p:sp>
      <mc:AlternateContent xmlns:mc="http://schemas.openxmlformats.org/markup-compatibility/2006" xmlns:a14="http://schemas.microsoft.com/office/drawing/2010/main">
        <mc:Choice Requires="a14">
          <p:sp>
            <p:nvSpPr>
              <p:cNvPr id="4" name="TextBox 3"/>
              <p:cNvSpPr txBox="1"/>
              <p:nvPr/>
            </p:nvSpPr>
            <p:spPr>
              <a:xfrm>
                <a:off x="3309251" y="838324"/>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309251" y="838324"/>
                <a:ext cx="2978251" cy="553998"/>
              </a:xfrm>
              <a:prstGeom prst="rect">
                <a:avLst/>
              </a:prstGeom>
              <a:blipFill rotWithShape="0">
                <a:blip r:embed="rId3"/>
                <a:stretch>
                  <a:fillRect l="-1230" t="-73333" b="-90000"/>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066800" y="2246815"/>
            <a:ext cx="4094044" cy="1059947"/>
          </a:xfrm>
          <a:prstGeom prst="rect">
            <a:avLst/>
          </a:prstGeom>
        </p:spPr>
      </p:pic>
      <p:sp>
        <p:nvSpPr>
          <p:cNvPr id="8" name="TextBox 7"/>
          <p:cNvSpPr txBox="1"/>
          <p:nvPr/>
        </p:nvSpPr>
        <p:spPr>
          <a:xfrm>
            <a:off x="2067790" y="4177723"/>
            <a:ext cx="2199410" cy="369332"/>
          </a:xfrm>
          <a:prstGeom prst="rect">
            <a:avLst/>
          </a:prstGeom>
          <a:noFill/>
        </p:spPr>
        <p:txBody>
          <a:bodyPr wrap="square" rtlCol="0">
            <a:spAutoFit/>
          </a:bodyPr>
          <a:lstStyle/>
          <a:p>
            <a:pPr algn="ctr"/>
            <a:r>
              <a:rPr lang="en-US" dirty="0"/>
              <a:t>Reduced Model</a:t>
            </a:r>
          </a:p>
        </p:txBody>
      </p:sp>
      <p:sp>
        <p:nvSpPr>
          <p:cNvPr id="6" name="TextBox 5"/>
          <p:cNvSpPr txBox="1"/>
          <p:nvPr/>
        </p:nvSpPr>
        <p:spPr>
          <a:xfrm>
            <a:off x="2563583" y="1810443"/>
            <a:ext cx="1475017" cy="369332"/>
          </a:xfrm>
          <a:prstGeom prst="rect">
            <a:avLst/>
          </a:prstGeom>
          <a:noFill/>
        </p:spPr>
        <p:txBody>
          <a:bodyPr wrap="square" rtlCol="0">
            <a:spAutoFit/>
          </a:bodyPr>
          <a:lstStyle/>
          <a:p>
            <a:pPr algn="ctr"/>
            <a:r>
              <a:rPr lang="en-US" dirty="0"/>
              <a:t>Full Model</a:t>
            </a:r>
          </a:p>
        </p:txBody>
      </p:sp>
      <p:pic>
        <p:nvPicPr>
          <p:cNvPr id="7" name="Picture 6"/>
          <p:cNvPicPr>
            <a:picLocks noChangeAspect="1"/>
          </p:cNvPicPr>
          <p:nvPr/>
        </p:nvPicPr>
        <p:blipFill>
          <a:blip r:embed="rId5"/>
          <a:stretch>
            <a:fillRect/>
          </a:stretch>
        </p:blipFill>
        <p:spPr>
          <a:xfrm>
            <a:off x="1106107" y="4617612"/>
            <a:ext cx="4149959" cy="1059947"/>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91881" y="1492607"/>
                <a:ext cx="892489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4</m:t>
                          </m:r>
                        </m:sub>
                      </m:sSub>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5</m:t>
                          </m:r>
                        </m:sub>
                      </m:sSub>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9" name="TextBox 8"/>
              <p:cNvSpPr txBox="1">
                <a:spLocks noRot="1" noChangeAspect="1" noMove="1" noResize="1" noEditPoints="1" noAdjustHandles="1" noChangeArrowheads="1" noChangeShapeType="1" noTextEdit="1"/>
              </p:cNvSpPr>
              <p:nvPr/>
            </p:nvSpPr>
            <p:spPr>
              <a:xfrm>
                <a:off x="291881" y="1492607"/>
                <a:ext cx="8924896" cy="246221"/>
              </a:xfrm>
              <a:prstGeom prst="rect">
                <a:avLst/>
              </a:prstGeom>
              <a:blipFill>
                <a:blip r:embed="rId6"/>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71600" y="3810000"/>
                <a:ext cx="892489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10" name="TextBox 9"/>
              <p:cNvSpPr txBox="1">
                <a:spLocks noRot="1" noChangeAspect="1" noMove="1" noResize="1" noEditPoints="1" noAdjustHandles="1" noChangeArrowheads="1" noChangeShapeType="1" noTextEdit="1"/>
              </p:cNvSpPr>
              <p:nvPr/>
            </p:nvSpPr>
            <p:spPr>
              <a:xfrm>
                <a:off x="-1371600" y="3810000"/>
                <a:ext cx="8924896" cy="246221"/>
              </a:xfrm>
              <a:prstGeom prst="rect">
                <a:avLst/>
              </a:prstGeom>
              <a:blipFill>
                <a:blip r:embed="rId7"/>
                <a:stretch>
                  <a:fillRect b="-32500"/>
                </a:stretch>
              </a:blipFill>
            </p:spPr>
            <p:txBody>
              <a:bodyPr/>
              <a:lstStyle/>
              <a:p>
                <a:r>
                  <a:rPr lang="en-US">
                    <a:noFill/>
                  </a:rPr>
                  <a:t> </a:t>
                </a:r>
              </a:p>
            </p:txBody>
          </p:sp>
        </mc:Fallback>
      </mc:AlternateContent>
      <p:pic>
        <p:nvPicPr>
          <p:cNvPr id="11" name="Picture 10"/>
          <p:cNvPicPr>
            <a:picLocks noChangeAspect="1"/>
          </p:cNvPicPr>
          <p:nvPr/>
        </p:nvPicPr>
        <p:blipFill>
          <a:blip r:embed="rId8"/>
          <a:stretch>
            <a:fillRect/>
          </a:stretch>
        </p:blipFill>
        <p:spPr>
          <a:xfrm>
            <a:off x="5638800" y="4114800"/>
            <a:ext cx="2057400" cy="1834515"/>
          </a:xfrm>
          <a:prstGeom prst="rect">
            <a:avLst/>
          </a:prstGeom>
        </p:spPr>
      </p:pic>
      <p:pic>
        <p:nvPicPr>
          <p:cNvPr id="12" name="Picture 11"/>
          <p:cNvPicPr>
            <a:picLocks noChangeAspect="1"/>
          </p:cNvPicPr>
          <p:nvPr/>
        </p:nvPicPr>
        <p:blipFill>
          <a:blip r:embed="rId9"/>
          <a:stretch>
            <a:fillRect/>
          </a:stretch>
        </p:blipFill>
        <p:spPr>
          <a:xfrm>
            <a:off x="5638800" y="1894329"/>
            <a:ext cx="2057400" cy="1823997"/>
          </a:xfrm>
          <a:prstGeom prst="rect">
            <a:avLst/>
          </a:prstGeom>
        </p:spPr>
      </p:pic>
      <p:sp>
        <p:nvSpPr>
          <p:cNvPr id="13" name="TextBox 12"/>
          <p:cNvSpPr txBox="1"/>
          <p:nvPr/>
        </p:nvSpPr>
        <p:spPr>
          <a:xfrm>
            <a:off x="609600" y="5855984"/>
            <a:ext cx="8001000" cy="923330"/>
          </a:xfrm>
          <a:prstGeom prst="rect">
            <a:avLst/>
          </a:prstGeom>
          <a:noFill/>
        </p:spPr>
        <p:txBody>
          <a:bodyPr wrap="square" rtlCol="0">
            <a:spAutoFit/>
          </a:bodyPr>
          <a:lstStyle/>
          <a:p>
            <a:r>
              <a:rPr lang="en-US" dirty="0"/>
              <a:t>The adjusted R</a:t>
            </a:r>
            <a:r>
              <a:rPr lang="en-US" baseline="30000" dirty="0"/>
              <a:t>2</a:t>
            </a:r>
            <a:r>
              <a:rPr lang="en-US" dirty="0"/>
              <a:t> favors the model without the interaction parameters.  Instead of an Extra Sums of Squares test, we could make the decision based on the adjusted R</a:t>
            </a:r>
            <a:r>
              <a:rPr lang="en-US" baseline="30000" dirty="0"/>
              <a:t>2</a:t>
            </a:r>
            <a:r>
              <a:rPr lang="en-US" dirty="0"/>
              <a:t>.  A stronger analysis would show both the Extra SS test and the adjusted R</a:t>
            </a:r>
            <a:r>
              <a:rPr lang="en-US" baseline="30000" dirty="0"/>
              <a:t>2</a:t>
            </a:r>
            <a:r>
              <a:rPr lang="en-US" dirty="0"/>
              <a:t>.  </a:t>
            </a:r>
          </a:p>
        </p:txBody>
      </p:sp>
      <p:sp>
        <p:nvSpPr>
          <p:cNvPr id="3" name="TextBox 2">
            <a:extLst>
              <a:ext uri="{FF2B5EF4-FFF2-40B4-BE49-F238E27FC236}">
                <a16:creationId xmlns:a16="http://schemas.microsoft.com/office/drawing/2014/main" id="{D79E694C-075C-444C-A605-9E061D1A6A28}"/>
              </a:ext>
            </a:extLst>
          </p:cNvPr>
          <p:cNvSpPr txBox="1"/>
          <p:nvPr/>
        </p:nvSpPr>
        <p:spPr>
          <a:xfrm>
            <a:off x="6888480" y="3284801"/>
            <a:ext cx="731520" cy="369332"/>
          </a:xfrm>
          <a:prstGeom prst="rect">
            <a:avLst/>
          </a:prstGeom>
          <a:noFill/>
          <a:ln w="63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C8AC5BDD-CB15-4272-AAF3-3DA5A87B26D3}"/>
              </a:ext>
            </a:extLst>
          </p:cNvPr>
          <p:cNvSpPr txBox="1"/>
          <p:nvPr/>
        </p:nvSpPr>
        <p:spPr>
          <a:xfrm>
            <a:off x="6888480" y="5518089"/>
            <a:ext cx="731520" cy="369332"/>
          </a:xfrm>
          <a:prstGeom prst="rect">
            <a:avLst/>
          </a:prstGeom>
          <a:noFill/>
          <a:ln w="63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47749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1"/>
      <p:bldP spid="13" grpId="0"/>
      <p:bldP spid="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1143000"/>
          </a:xfrm>
        </p:spPr>
        <p:txBody>
          <a:bodyPr/>
          <a:lstStyle/>
          <a:p>
            <a:r>
              <a:rPr lang="en-US" dirty="0"/>
              <a:t>Echolocation!!!</a:t>
            </a:r>
          </a:p>
        </p:txBody>
      </p:sp>
      <p:pic>
        <p:nvPicPr>
          <p:cNvPr id="4" name="Picture 3"/>
          <p:cNvPicPr>
            <a:picLocks noChangeAspect="1"/>
          </p:cNvPicPr>
          <p:nvPr/>
        </p:nvPicPr>
        <p:blipFill>
          <a:blip r:embed="rId2"/>
          <a:stretch>
            <a:fillRect/>
          </a:stretch>
        </p:blipFill>
        <p:spPr>
          <a:xfrm>
            <a:off x="5029200" y="274638"/>
            <a:ext cx="2781877" cy="1504950"/>
          </a:xfrm>
          <a:prstGeom prst="rect">
            <a:avLst/>
          </a:prstGeom>
        </p:spPr>
      </p:pic>
      <p:sp>
        <p:nvSpPr>
          <p:cNvPr id="5" name="TextBox 4"/>
          <p:cNvSpPr txBox="1"/>
          <p:nvPr/>
        </p:nvSpPr>
        <p:spPr>
          <a:xfrm>
            <a:off x="666044" y="1858375"/>
            <a:ext cx="8325556" cy="646331"/>
          </a:xfrm>
          <a:prstGeom prst="rect">
            <a:avLst/>
          </a:prstGeom>
          <a:noFill/>
        </p:spPr>
        <p:txBody>
          <a:bodyPr wrap="square" rtlCol="0">
            <a:spAutoFit/>
          </a:bodyPr>
          <a:lstStyle/>
          <a:p>
            <a:r>
              <a:rPr lang="en-US" dirty="0"/>
              <a:t>QOI: Is there a difference in the in-flight energy expenditures among all three animals after body size is accounted for? Explore the possibility of unequal slopes. </a:t>
            </a:r>
          </a:p>
        </p:txBody>
      </p:sp>
      <mc:AlternateContent xmlns:mc="http://schemas.openxmlformats.org/markup-compatibility/2006" xmlns:a14="http://schemas.microsoft.com/office/drawing/2010/main">
        <mc:Choice Requires="a14">
          <p:sp>
            <p:nvSpPr>
              <p:cNvPr id="6" name="TextBox 5"/>
              <p:cNvSpPr txBox="1"/>
              <p:nvPr/>
            </p:nvSpPr>
            <p:spPr>
              <a:xfrm>
                <a:off x="152400" y="3399424"/>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4</m:t>
                          </m:r>
                        </m:sub>
                      </m:sSub>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5</m:t>
                          </m:r>
                        </m:sub>
                      </m:sSub>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3399424"/>
                <a:ext cx="8915400" cy="246221"/>
              </a:xfrm>
              <a:prstGeom prst="rect">
                <a:avLst/>
              </a:prstGeom>
              <a:blipFill>
                <a:blip r:embed="rId3"/>
                <a:stretch>
                  <a:fillRect b="-32500"/>
                </a:stretch>
              </a:blipFill>
            </p:spPr>
            <p:txBody>
              <a:bodyPr/>
              <a:lstStyle/>
              <a:p>
                <a:r>
                  <a:rPr lang="en-US">
                    <a:noFill/>
                  </a:rPr>
                  <a:t> </a:t>
                </a:r>
              </a:p>
            </p:txBody>
          </p:sp>
        </mc:Fallback>
      </mc:AlternateContent>
      <p:sp>
        <p:nvSpPr>
          <p:cNvPr id="7" name="TextBox 6"/>
          <p:cNvSpPr txBox="1"/>
          <p:nvPr/>
        </p:nvSpPr>
        <p:spPr>
          <a:xfrm>
            <a:off x="419100" y="2436302"/>
            <a:ext cx="8382000" cy="923330"/>
          </a:xfrm>
          <a:prstGeom prst="rect">
            <a:avLst/>
          </a:prstGeom>
          <a:noFill/>
        </p:spPr>
        <p:txBody>
          <a:bodyPr wrap="square" rtlCol="0">
            <a:spAutoFit/>
          </a:bodyPr>
          <a:lstStyle/>
          <a:p>
            <a:r>
              <a:rPr lang="en-US" dirty="0"/>
              <a:t>In order to answer this question, it will help first to test if all the regression lines are parallel (if the slopes are equal). If they are, then we can check for a difference in energy expenditure across all body sizes simultaneously.  See Display 10.5 on page 276.</a:t>
            </a:r>
          </a:p>
        </p:txBody>
      </p:sp>
      <p:sp>
        <p:nvSpPr>
          <p:cNvPr id="8" name="Rectangle 7">
            <a:extLst>
              <a:ext uri="{FF2B5EF4-FFF2-40B4-BE49-F238E27FC236}">
                <a16:creationId xmlns:a16="http://schemas.microsoft.com/office/drawing/2014/main" id="{5EE7BF99-17DA-4DE2-9E9A-D2B21216B7F5}"/>
              </a:ext>
            </a:extLst>
          </p:cNvPr>
          <p:cNvSpPr/>
          <p:nvPr/>
        </p:nvSpPr>
        <p:spPr>
          <a:xfrm>
            <a:off x="44196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97F4379-143C-48F5-8DB3-C75B3410D38E}"/>
              </a:ext>
            </a:extLst>
          </p:cNvPr>
          <p:cNvSpPr/>
          <p:nvPr/>
        </p:nvSpPr>
        <p:spPr>
          <a:xfrm>
            <a:off x="52578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1FDEFB9-6F6B-48F6-B283-07A96214B7EB}"/>
              </a:ext>
            </a:extLst>
          </p:cNvPr>
          <p:cNvSpPr/>
          <p:nvPr/>
        </p:nvSpPr>
        <p:spPr>
          <a:xfrm>
            <a:off x="85344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D9A3D62-6450-40B6-99EB-879E64B8CA79}"/>
              </a:ext>
            </a:extLst>
          </p:cNvPr>
          <p:cNvSpPr/>
          <p:nvPr/>
        </p:nvSpPr>
        <p:spPr>
          <a:xfrm>
            <a:off x="6869866"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44A96B8-1471-4352-B1EF-8F2C008E8375}"/>
              </a:ext>
            </a:extLst>
          </p:cNvPr>
          <p:cNvSpPr txBox="1"/>
          <p:nvPr/>
        </p:nvSpPr>
        <p:spPr>
          <a:xfrm>
            <a:off x="666044" y="4410717"/>
            <a:ext cx="4343400" cy="369332"/>
          </a:xfrm>
          <a:prstGeom prst="rect">
            <a:avLst/>
          </a:prstGeom>
          <a:noFill/>
          <a:ln w="19050">
            <a:solidFill>
              <a:srgbClr val="00B050"/>
            </a:solidFill>
          </a:ln>
        </p:spPr>
        <p:txBody>
          <a:bodyPr wrap="square" rtlCol="0">
            <a:spAutoFit/>
          </a:bodyPr>
          <a:lstStyle/>
          <a:p>
            <a:r>
              <a:rPr lang="en-US" dirty="0"/>
              <a:t>Indicator variables for the variable TYPE. </a:t>
            </a:r>
          </a:p>
        </p:txBody>
      </p:sp>
      <p:cxnSp>
        <p:nvCxnSpPr>
          <p:cNvPr id="19" name="Straight Arrow Connector 18">
            <a:extLst>
              <a:ext uri="{FF2B5EF4-FFF2-40B4-BE49-F238E27FC236}">
                <a16:creationId xmlns:a16="http://schemas.microsoft.com/office/drawing/2014/main" id="{D63559D9-A9E0-4E1F-926E-A2D2B548776A}"/>
              </a:ext>
            </a:extLst>
          </p:cNvPr>
          <p:cNvCxnSpPr>
            <a:cxnSpLocks/>
            <a:stCxn id="17" idx="0"/>
            <a:endCxn id="8" idx="2"/>
          </p:cNvCxnSpPr>
          <p:nvPr/>
        </p:nvCxnSpPr>
        <p:spPr>
          <a:xfrm flipV="1">
            <a:off x="2837744" y="3642947"/>
            <a:ext cx="1810456" cy="76777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80D842-CEF2-417D-BC53-C1ED4627EE77}"/>
              </a:ext>
            </a:extLst>
          </p:cNvPr>
          <p:cNvCxnSpPr>
            <a:cxnSpLocks/>
            <a:stCxn id="17" idx="0"/>
            <a:endCxn id="16" idx="1"/>
          </p:cNvCxnSpPr>
          <p:nvPr/>
        </p:nvCxnSpPr>
        <p:spPr>
          <a:xfrm flipV="1">
            <a:off x="2837744" y="3501290"/>
            <a:ext cx="4032122" cy="909427"/>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D64064-E6E3-4BAE-800A-AE425D7C3C40}"/>
              </a:ext>
            </a:extLst>
          </p:cNvPr>
          <p:cNvCxnSpPr>
            <a:cxnSpLocks/>
            <a:stCxn id="17" idx="0"/>
            <a:endCxn id="15" idx="1"/>
          </p:cNvCxnSpPr>
          <p:nvPr/>
        </p:nvCxnSpPr>
        <p:spPr>
          <a:xfrm flipV="1">
            <a:off x="2837744" y="3501290"/>
            <a:ext cx="5696656" cy="909427"/>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C25C52-19F5-4565-810F-2A428850C2E2}"/>
              </a:ext>
            </a:extLst>
          </p:cNvPr>
          <p:cNvCxnSpPr>
            <a:cxnSpLocks/>
            <a:stCxn id="17" idx="0"/>
            <a:endCxn id="14" idx="2"/>
          </p:cNvCxnSpPr>
          <p:nvPr/>
        </p:nvCxnSpPr>
        <p:spPr>
          <a:xfrm flipV="1">
            <a:off x="2837744" y="3642947"/>
            <a:ext cx="2648656" cy="76777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0398B7A-9958-408F-882E-FCC0A84B500B}"/>
              </a:ext>
            </a:extLst>
          </p:cNvPr>
          <p:cNvSpPr txBox="1"/>
          <p:nvPr/>
        </p:nvSpPr>
        <p:spPr>
          <a:xfrm>
            <a:off x="666044" y="5105400"/>
            <a:ext cx="7030156" cy="646331"/>
          </a:xfrm>
          <a:prstGeom prst="rect">
            <a:avLst/>
          </a:prstGeom>
          <a:noFill/>
        </p:spPr>
        <p:txBody>
          <a:bodyPr wrap="square" rtlCol="0">
            <a:spAutoFit/>
          </a:bodyPr>
          <a:lstStyle/>
          <a:p>
            <a:r>
              <a:rPr lang="en-US" dirty="0"/>
              <a:t>Which of the three types of animals (bird, ebat, or nebat) is the reference type in this model?</a:t>
            </a:r>
          </a:p>
        </p:txBody>
      </p:sp>
      <p:sp>
        <p:nvSpPr>
          <p:cNvPr id="39" name="TextBox 38">
            <a:extLst>
              <a:ext uri="{FF2B5EF4-FFF2-40B4-BE49-F238E27FC236}">
                <a16:creationId xmlns:a16="http://schemas.microsoft.com/office/drawing/2014/main" id="{6BBAECF6-BE49-412B-A686-D5EAE049E3B0}"/>
              </a:ext>
            </a:extLst>
          </p:cNvPr>
          <p:cNvSpPr txBox="1"/>
          <p:nvPr/>
        </p:nvSpPr>
        <p:spPr>
          <a:xfrm>
            <a:off x="2733322" y="5430751"/>
            <a:ext cx="5506156" cy="646331"/>
          </a:xfrm>
          <a:prstGeom prst="rect">
            <a:avLst/>
          </a:prstGeom>
          <a:noFill/>
        </p:spPr>
        <p:txBody>
          <a:bodyPr wrap="square" rtlCol="0">
            <a:spAutoFit/>
          </a:bodyPr>
          <a:lstStyle/>
          <a:p>
            <a:r>
              <a:rPr lang="en-US" dirty="0"/>
              <a:t>Nebat</a:t>
            </a:r>
          </a:p>
          <a:p>
            <a:r>
              <a:rPr lang="en-US" dirty="0"/>
              <a:t>It occurs when ebat = 0 and bird = 0.</a:t>
            </a:r>
          </a:p>
        </p:txBody>
      </p:sp>
    </p:spTree>
    <p:extLst>
      <p:ext uri="{BB962C8B-B14F-4D97-AF65-F5344CB8AC3E}">
        <p14:creationId xmlns:p14="http://schemas.microsoft.com/office/powerpoint/2010/main" val="87185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4" grpId="0" animBg="1"/>
      <p:bldP spid="15" grpId="0" animBg="1"/>
      <p:bldP spid="16" grpId="0" animBg="1"/>
      <p:bldP spid="17"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idx="1"/>
          </p:nvPr>
        </p:nvSpPr>
        <p:spPr>
          <a:xfrm>
            <a:off x="417820" y="1043903"/>
            <a:ext cx="8229600" cy="609600"/>
          </a:xfrm>
        </p:spPr>
        <p:txBody>
          <a:bodyPr>
            <a:normAutofit fontScale="92500"/>
          </a:bodyPr>
          <a:lstStyle/>
          <a:p>
            <a:pPr marL="0" indent="0">
              <a:buNone/>
            </a:pPr>
            <a:r>
              <a:rPr lang="en-US" dirty="0"/>
              <a:t>Calculate the Adjusted R</a:t>
            </a:r>
            <a:r>
              <a:rPr lang="en-US" baseline="30000" dirty="0"/>
              <a:t>2</a:t>
            </a:r>
            <a:r>
              <a:rPr lang="en-US" dirty="0"/>
              <a:t> for the following model.</a:t>
            </a:r>
            <a:endParaRPr lang="en-US" baseline="30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575" y="4407693"/>
            <a:ext cx="4667416" cy="1395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855227" y="4942112"/>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805616" y="2395730"/>
                <a:ext cx="32023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𝑃𝑟𝑒𝑑</m:t>
                      </m:r>
                      <m:r>
                        <a:rPr lang="en-US" b="0" i="1" smtClean="0">
                          <a:latin typeface="Cambria Math" panose="02040503050406030204" pitchFamily="18" charset="0"/>
                        </a:rPr>
                        <m:t> </m:t>
                      </m:r>
                      <m:r>
                        <a:rPr lang="en-US" b="0" i="1" smtClean="0">
                          <a:latin typeface="Cambria Math"/>
                        </a:rPr>
                        <m:t>𝐹𝑜𝑟𝑐𝑒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𝐻𝑒𝑖𝑔h𝑡</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05616" y="2395730"/>
                <a:ext cx="3202351" cy="369332"/>
              </a:xfrm>
              <a:prstGeom prst="rect">
                <a:avLst/>
              </a:prstGeom>
              <a:blipFill>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41253" y="5739669"/>
                <a:ext cx="4518288" cy="8879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𝐴𝑑𝑗𝑅𝑆𝑞</m:t>
                      </m:r>
                      <m:r>
                        <a:rPr lang="en-US" b="0" i="1" smtClean="0">
                          <a:latin typeface="Cambria Math"/>
                        </a:rPr>
                        <m:t>=.6397 −</m:t>
                      </m:r>
                      <m:d>
                        <m:dPr>
                          <m:ctrlPr>
                            <a:rPr lang="en-US" b="0" i="1" smtClean="0">
                              <a:latin typeface="Cambria Math" panose="02040503050406030204" pitchFamily="18" charset="0"/>
                            </a:rPr>
                          </m:ctrlPr>
                        </m:dPr>
                        <m:e>
                          <m:r>
                            <a:rPr lang="en-US" b="0" i="1" smtClean="0">
                              <a:latin typeface="Cambria Math"/>
                            </a:rPr>
                            <m:t>1−.6397</m:t>
                          </m:r>
                        </m:e>
                      </m:d>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12−1−1</m:t>
                          </m:r>
                        </m:den>
                      </m:f>
                    </m:oMath>
                  </m:oMathPara>
                </a14:m>
                <a:endParaRPr lang="en-US" b="0" dirty="0"/>
              </a:p>
              <a:p>
                <a:r>
                  <a:rPr lang="en-US" dirty="0"/>
                  <a:t>	= .6037</a:t>
                </a:r>
              </a:p>
            </p:txBody>
          </p:sp>
        </mc:Choice>
        <mc:Fallback xmlns="">
          <p:sp>
            <p:nvSpPr>
              <p:cNvPr id="8" name="TextBox 7"/>
              <p:cNvSpPr txBox="1">
                <a:spLocks noRot="1" noChangeAspect="1" noMove="1" noResize="1" noEditPoints="1" noAdjustHandles="1" noChangeArrowheads="1" noChangeShapeType="1" noTextEdit="1"/>
              </p:cNvSpPr>
              <p:nvPr/>
            </p:nvSpPr>
            <p:spPr>
              <a:xfrm>
                <a:off x="2341253" y="5739669"/>
                <a:ext cx="4518288" cy="887935"/>
              </a:xfrm>
              <a:prstGeom prst="rect">
                <a:avLst/>
              </a:prstGeom>
              <a:blipFill rotWithShape="1">
                <a:blip r:embed="rId5"/>
                <a:stretch>
                  <a:fillRect b="-10345"/>
                </a:stretch>
              </a:blipFill>
            </p:spPr>
            <p:txBody>
              <a:bodyPr/>
              <a:lstStyle/>
              <a:p>
                <a:r>
                  <a:rPr lang="en-US">
                    <a:noFill/>
                  </a:rPr>
                  <a:t> </a:t>
                </a:r>
              </a:p>
            </p:txBody>
          </p:sp>
        </mc:Fallback>
      </mc:AlternateContent>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583" y="2647950"/>
            <a:ext cx="21240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E537792A-43D7-47AF-9A30-CADC1AE096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945" y="1552575"/>
            <a:ext cx="69246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a:extLst>
              <a:ext uri="{FF2B5EF4-FFF2-40B4-BE49-F238E27FC236}">
                <a16:creationId xmlns:a16="http://schemas.microsoft.com/office/drawing/2014/main" id="{F2421ED7-67A7-422C-8387-5C84057EA4C8}"/>
              </a:ext>
            </a:extLst>
          </p:cNvPr>
          <p:cNvSpPr txBox="1"/>
          <p:nvPr/>
        </p:nvSpPr>
        <p:spPr>
          <a:xfrm>
            <a:off x="5486400" y="2285761"/>
            <a:ext cx="2743200" cy="369332"/>
          </a:xfrm>
          <a:prstGeom prst="rect">
            <a:avLst/>
          </a:prstGeom>
          <a:noFill/>
        </p:spPr>
        <p:txBody>
          <a:bodyPr wrap="square" rtlCol="0">
            <a:spAutoFit/>
          </a:bodyPr>
          <a:lstStyle/>
          <a:p>
            <a:r>
              <a:rPr lang="en-US" dirty="0"/>
              <a:t>P = # predictor variables.</a:t>
            </a:r>
          </a:p>
        </p:txBody>
      </p:sp>
    </p:spTree>
    <p:extLst>
      <p:ext uri="{BB962C8B-B14F-4D97-AF65-F5344CB8AC3E}">
        <p14:creationId xmlns:p14="http://schemas.microsoft.com/office/powerpoint/2010/main" val="293954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5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255BE8-D30A-461C-B7AE-5863FA30BCEA}"/>
              </a:ext>
            </a:extLst>
          </p:cNvPr>
          <p:cNvPicPr>
            <a:picLocks noChangeAspect="1"/>
          </p:cNvPicPr>
          <p:nvPr/>
        </p:nvPicPr>
        <p:blipFill>
          <a:blip r:embed="rId3"/>
          <a:stretch>
            <a:fillRect/>
          </a:stretch>
        </p:blipFill>
        <p:spPr>
          <a:xfrm>
            <a:off x="240077" y="3840084"/>
            <a:ext cx="5920645" cy="2814452"/>
          </a:xfrm>
          <a:prstGeom prst="rect">
            <a:avLst/>
          </a:prstGeom>
        </p:spPr>
      </p:pic>
      <p:sp>
        <p:nvSpPr>
          <p:cNvPr id="2" name="Title 1"/>
          <p:cNvSpPr>
            <a:spLocks noGrp="1"/>
          </p:cNvSpPr>
          <p:nvPr>
            <p:ph type="title"/>
          </p:nvPr>
        </p:nvSpPr>
        <p:spPr/>
        <p:txBody>
          <a:bodyPr/>
          <a:lstStyle/>
          <a:p>
            <a:r>
              <a:rPr lang="en-US" dirty="0"/>
              <a:t>Practice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155" y="1617974"/>
                <a:ext cx="8610600" cy="3429000"/>
              </a:xfrm>
            </p:spPr>
            <p:txBody>
              <a:bodyPr/>
              <a:lstStyle/>
              <a:p>
                <a:pPr marL="0" indent="0">
                  <a:buNone/>
                </a:pPr>
                <a:r>
                  <a:rPr lang="en-US" dirty="0"/>
                  <a:t>Data found in Crab17.</a:t>
                </a:r>
              </a:p>
              <a:p>
                <a:pPr marL="0" indent="0">
                  <a:buNone/>
                </a:pPr>
                <a:r>
                  <a:rPr lang="en-US" dirty="0"/>
                  <a:t>Use it to fit the following model for the Lophopanopeus bellus crabs only:</a:t>
                </a:r>
              </a:p>
              <a:p>
                <a:pPr marL="0" indent="0">
                  <a:buNone/>
                </a:pPr>
                <a:endParaRPr lang="en-US" sz="1050" dirty="0"/>
              </a:p>
              <a:p>
                <a:pPr marL="0" indent="0">
                  <a:buNone/>
                </a:pPr>
                <a14:m>
                  <m:oMath xmlns:m="http://schemas.openxmlformats.org/officeDocument/2006/math">
                    <m:r>
                      <a:rPr lang="en-US" sz="1600" b="0" i="1" smtClean="0">
                        <a:latin typeface="Cambria Math" panose="02040503050406030204" pitchFamily="18" charset="0"/>
                      </a:rPr>
                      <m:t>𝑃𝑟𝑒𝑑</m:t>
                    </m:r>
                    <m:r>
                      <a:rPr lang="en-US" sz="1600" b="0" i="1" smtClean="0">
                        <a:latin typeface="Cambria Math" panose="02040503050406030204" pitchFamily="18" charset="0"/>
                      </a:rPr>
                      <m:t> </m:t>
                    </m:r>
                    <m:r>
                      <a:rPr lang="en-US" sz="1600" b="0" i="1" smtClean="0">
                        <a:latin typeface="Cambria Math"/>
                      </a:rPr>
                      <m:t>𝐹𝑜𝑟𝑐𝑒</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rPr>
                          <m:t>0</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rPr>
                          <m:t>1</m:t>
                        </m:r>
                      </m:sub>
                    </m:sSub>
                    <m:r>
                      <a:rPr lang="en-US" sz="1600" b="0" i="1" smtClean="0">
                        <a:latin typeface="Cambria Math"/>
                      </a:rPr>
                      <m:t>h𝑒𝑖𝑔h𝑡</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2</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2</m:t>
                        </m:r>
                      </m:sup>
                    </m:sSup>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3</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3</m:t>
                        </m:r>
                      </m:sup>
                    </m:sSup>
                  </m:oMath>
                </a14:m>
                <a:r>
                  <a:rPr lang="en-US" sz="1600" b="0" dirty="0"/>
                  <a:t> </a:t>
                </a:r>
                <a14:m>
                  <m:oMath xmlns:m="http://schemas.openxmlformats.org/officeDocument/2006/math">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4</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4</m:t>
                        </m:r>
                      </m:sup>
                    </m:sSup>
                  </m:oMath>
                </a14:m>
                <a:r>
                  <a:rPr lang="en-US" sz="1600" b="0" dirty="0"/>
                  <a:t> </a:t>
                </a:r>
                <a14:m>
                  <m:oMath xmlns:m="http://schemas.openxmlformats.org/officeDocument/2006/math">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5</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5</m:t>
                        </m:r>
                      </m:sup>
                    </m:sSup>
                  </m:oMath>
                </a14:m>
                <a:r>
                  <a:rPr lang="en-US" sz="1600" b="0" dirty="0"/>
                  <a:t> </a:t>
                </a:r>
                <a14:m>
                  <m:oMath xmlns:m="http://schemas.openxmlformats.org/officeDocument/2006/math">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6</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6</m:t>
                        </m:r>
                      </m:sup>
                    </m:sSup>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155" y="1617974"/>
                <a:ext cx="8610600" cy="3429000"/>
              </a:xfrm>
              <a:blipFill>
                <a:blip r:embed="rId4"/>
                <a:stretch>
                  <a:fillRect l="-1769" t="-2309"/>
                </a:stretch>
              </a:blipFill>
            </p:spPr>
            <p:txBody>
              <a:bodyPr/>
              <a:lstStyle/>
              <a:p>
                <a:r>
                  <a:rPr lang="en-US">
                    <a:noFill/>
                  </a:rPr>
                  <a:t> </a:t>
                </a:r>
              </a:p>
            </p:txBody>
          </p:sp>
        </mc:Fallback>
      </mc:AlternateContent>
      <p:sp>
        <p:nvSpPr>
          <p:cNvPr id="6" name="TextBox 5"/>
          <p:cNvSpPr txBox="1"/>
          <p:nvPr/>
        </p:nvSpPr>
        <p:spPr>
          <a:xfrm>
            <a:off x="7010400" y="443930"/>
            <a:ext cx="1828800" cy="1815882"/>
          </a:xfrm>
          <a:prstGeom prst="rect">
            <a:avLst/>
          </a:prstGeom>
          <a:noFill/>
        </p:spPr>
        <p:txBody>
          <a:bodyPr wrap="square" rtlCol="0">
            <a:spAutoFit/>
          </a:bodyPr>
          <a:lstStyle/>
          <a:p>
            <a:pPr algn="ctr"/>
            <a:r>
              <a:rPr lang="en-US" sz="2800" dirty="0">
                <a:solidFill>
                  <a:srgbClr val="00B050"/>
                </a:solidFill>
              </a:rPr>
              <a:t>SAS hint:</a:t>
            </a:r>
          </a:p>
          <a:p>
            <a:pPr algn="ctr"/>
            <a:r>
              <a:rPr lang="en-US" sz="2800" dirty="0">
                <a:solidFill>
                  <a:srgbClr val="00B050"/>
                </a:solidFill>
              </a:rPr>
              <a:t>X</a:t>
            </a:r>
            <a:r>
              <a:rPr lang="en-US" sz="2800" baseline="30000" dirty="0">
                <a:solidFill>
                  <a:srgbClr val="00B050"/>
                </a:solidFill>
              </a:rPr>
              <a:t>2</a:t>
            </a:r>
            <a:r>
              <a:rPr lang="en-US" sz="2800" dirty="0">
                <a:solidFill>
                  <a:srgbClr val="00B050"/>
                </a:solidFill>
              </a:rPr>
              <a:t> = x**2</a:t>
            </a:r>
            <a:endParaRPr lang="en-US" sz="2800" baseline="30000" dirty="0">
              <a:solidFill>
                <a:srgbClr val="00B050"/>
              </a:solidFill>
            </a:endParaRPr>
          </a:p>
          <a:p>
            <a:pPr algn="ctr"/>
            <a:r>
              <a:rPr lang="en-US" sz="2800" dirty="0">
                <a:solidFill>
                  <a:srgbClr val="00B050"/>
                </a:solidFill>
              </a:rPr>
              <a:t>X</a:t>
            </a:r>
            <a:r>
              <a:rPr lang="en-US" sz="2800" baseline="30000" dirty="0">
                <a:solidFill>
                  <a:srgbClr val="00B050"/>
                </a:solidFill>
              </a:rPr>
              <a:t>3</a:t>
            </a:r>
            <a:r>
              <a:rPr lang="en-US" sz="2800" dirty="0">
                <a:solidFill>
                  <a:srgbClr val="00B050"/>
                </a:solidFill>
              </a:rPr>
              <a:t> = X**3 </a:t>
            </a:r>
          </a:p>
          <a:p>
            <a:pPr algn="ctr"/>
            <a:r>
              <a:rPr lang="en-US" sz="2800" dirty="0">
                <a:solidFill>
                  <a:srgbClr val="00B050"/>
                </a:solidFill>
              </a:rPr>
              <a:t>Etc. </a:t>
            </a:r>
          </a:p>
        </p:txBody>
      </p:sp>
      <p:sp>
        <p:nvSpPr>
          <p:cNvPr id="4" name="TextBox 3"/>
          <p:cNvSpPr txBox="1"/>
          <p:nvPr/>
        </p:nvSpPr>
        <p:spPr>
          <a:xfrm>
            <a:off x="1903639" y="4259138"/>
            <a:ext cx="5638800" cy="369332"/>
          </a:xfrm>
          <a:prstGeom prst="rect">
            <a:avLst/>
          </a:prstGeom>
          <a:noFill/>
        </p:spPr>
        <p:txBody>
          <a:bodyPr wrap="square" rtlCol="0">
            <a:spAutoFit/>
          </a:bodyPr>
          <a:lstStyle/>
          <a:p>
            <a:pPr algn="ctr"/>
            <a:r>
              <a:rPr lang="en-US" dirty="0"/>
              <a:t>Report the R</a:t>
            </a:r>
            <a:r>
              <a:rPr lang="en-US" baseline="30000" dirty="0"/>
              <a:t>2</a:t>
            </a:r>
            <a:r>
              <a:rPr lang="en-US" dirty="0"/>
              <a:t> and the Adjusted R</a:t>
            </a:r>
            <a:r>
              <a:rPr lang="en-US" baseline="30000" dirty="0"/>
              <a:t>2</a:t>
            </a:r>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876800"/>
            <a:ext cx="3045277" cy="949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75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montereybayaquarium.org/-/m/images/animal-guide/fishes/pacific-bluefin-tuna.jpg?bc=white&amp;h=1350&amp;mh=738&amp;mw=1312&amp;w=2393&amp;usecustomfunctions=1&amp;cropx=0&amp;cropy=22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1530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3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1143000"/>
          </a:xfrm>
        </p:spPr>
        <p:txBody>
          <a:bodyPr/>
          <a:lstStyle/>
          <a:p>
            <a:r>
              <a:rPr lang="en-US" dirty="0"/>
              <a:t>Quadratic Regression</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60765"/>
            <a:ext cx="5537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667"/>
            <a:ext cx="1879135" cy="608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76400" y="5562600"/>
            <a:ext cx="7086600" cy="369332"/>
          </a:xfrm>
          <a:prstGeom prst="rect">
            <a:avLst/>
          </a:prstGeom>
          <a:noFill/>
        </p:spPr>
        <p:txBody>
          <a:bodyPr wrap="square" rtlCol="0">
            <a:spAutoFit/>
          </a:bodyPr>
          <a:lstStyle/>
          <a:p>
            <a:r>
              <a:rPr lang="en-US" dirty="0"/>
              <a:t>Beautiful look at no evidence against normally distributed data per age.</a:t>
            </a:r>
          </a:p>
        </p:txBody>
      </p:sp>
      <p:sp>
        <p:nvSpPr>
          <p:cNvPr id="6" name="TextBox 5"/>
          <p:cNvSpPr txBox="1"/>
          <p:nvPr/>
        </p:nvSpPr>
        <p:spPr>
          <a:xfrm>
            <a:off x="1739900" y="6084332"/>
            <a:ext cx="7086600" cy="369332"/>
          </a:xfrm>
          <a:prstGeom prst="rect">
            <a:avLst/>
          </a:prstGeom>
          <a:noFill/>
        </p:spPr>
        <p:txBody>
          <a:bodyPr wrap="square" rtlCol="0">
            <a:spAutoFit/>
          </a:bodyPr>
          <a:lstStyle/>
          <a:p>
            <a:pPr algn="ctr"/>
            <a:r>
              <a:rPr lang="en-US" dirty="0"/>
              <a:t>Also great look at constant standard deviation per age.</a:t>
            </a:r>
          </a:p>
        </p:txBody>
      </p:sp>
    </p:spTree>
    <p:extLst>
      <p:ext uri="{BB962C8B-B14F-4D97-AF65-F5344CB8AC3E}">
        <p14:creationId xmlns:p14="http://schemas.microsoft.com/office/powerpoint/2010/main" val="72615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Simple Linear Fit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82" y="2667000"/>
            <a:ext cx="41211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729552"/>
            <a:ext cx="34480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132" y="2709862"/>
            <a:ext cx="3985692"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3345084" y="1295400"/>
                <a:ext cx="293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345084" y="1295400"/>
                <a:ext cx="2939394" cy="369332"/>
              </a:xfrm>
              <a:prstGeom prst="rect">
                <a:avLst/>
              </a:prstGeom>
              <a:blipFill>
                <a:blip r:embed="rId6"/>
                <a:stretch>
                  <a:fillRect b="-13333"/>
                </a:stretch>
              </a:blipFill>
            </p:spPr>
            <p:txBody>
              <a:bodyPr/>
              <a:lstStyle/>
              <a:p>
                <a:r>
                  <a:rPr lang="en-US">
                    <a:noFill/>
                  </a:rPr>
                  <a:t> </a:t>
                </a:r>
              </a:p>
            </p:txBody>
          </p:sp>
        </mc:Fallback>
      </mc:AlternateContent>
      <p:sp>
        <p:nvSpPr>
          <p:cNvPr id="4" name="TextBox 3"/>
          <p:cNvSpPr txBox="1"/>
          <p:nvPr/>
        </p:nvSpPr>
        <p:spPr>
          <a:xfrm>
            <a:off x="152400" y="5867400"/>
            <a:ext cx="8991600" cy="923330"/>
          </a:xfrm>
          <a:prstGeom prst="rect">
            <a:avLst/>
          </a:prstGeom>
          <a:noFill/>
        </p:spPr>
        <p:txBody>
          <a:bodyPr wrap="square" rtlCol="0">
            <a:spAutoFit/>
          </a:bodyPr>
          <a:lstStyle/>
          <a:p>
            <a:r>
              <a:rPr lang="en-US" dirty="0"/>
              <a:t>The assumptions are not fully met (linear trend between age and the mean of length). There appears to be some evidence of a curved trend in both the scatter plot of the data and in the residuals.  We can still use “linear” regression however ... We just need to transform age.  </a:t>
            </a:r>
          </a:p>
        </p:txBody>
      </p:sp>
    </p:spTree>
    <p:extLst>
      <p:ext uri="{BB962C8B-B14F-4D97-AF65-F5344CB8AC3E}">
        <p14:creationId xmlns:p14="http://schemas.microsoft.com/office/powerpoint/2010/main" val="4181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3"/>
                                        </p:tgtEl>
                                        <p:attrNameLst>
                                          <p:attrName>style.visibility</p:attrName>
                                        </p:attrNameLst>
                                      </p:cBhvr>
                                      <p:to>
                                        <p:strVal val="visible"/>
                                      </p:to>
                                    </p:set>
                                    <p:animEffect transition="in" filter="fade">
                                      <p:cBhvr>
                                        <p:cTn id="18" dur="500"/>
                                        <p:tgtEl>
                                          <p:spTgt spid="20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Quadratic Regression</a:t>
            </a:r>
          </a:p>
        </p:txBody>
      </p:sp>
      <mc:AlternateContent xmlns:mc="http://schemas.openxmlformats.org/markup-compatibility/2006" xmlns:a14="http://schemas.microsoft.com/office/drawing/2010/main">
        <mc:Choice Requires="a14">
          <p:sp>
            <p:nvSpPr>
              <p:cNvPr id="5" name="TextBox 4"/>
              <p:cNvSpPr txBox="1"/>
              <p:nvPr/>
            </p:nvSpPr>
            <p:spPr>
              <a:xfrm>
                <a:off x="2895600" y="990600"/>
                <a:ext cx="3894849"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5600" y="990600"/>
                <a:ext cx="3894849" cy="369332"/>
              </a:xfrm>
              <a:prstGeom prst="rect">
                <a:avLst/>
              </a:prstGeom>
              <a:blipFill>
                <a:blip r:embed="rId3"/>
                <a:stretch>
                  <a:fillRect l="-1252" t="-10000" b="-25000"/>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162" y="1550823"/>
            <a:ext cx="395151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790" y="3047998"/>
            <a:ext cx="4108258" cy="310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0614" y="2846223"/>
            <a:ext cx="3836867" cy="373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7"/>
          <a:stretch>
            <a:fillRect/>
          </a:stretch>
        </p:blipFill>
        <p:spPr>
          <a:xfrm>
            <a:off x="76200" y="1447800"/>
            <a:ext cx="2209800" cy="1331251"/>
          </a:xfrm>
          <a:prstGeom prst="rect">
            <a:avLst/>
          </a:prstGeom>
        </p:spPr>
      </p:pic>
    </p:spTree>
    <p:extLst>
      <p:ext uri="{BB962C8B-B14F-4D97-AF65-F5344CB8AC3E}">
        <p14:creationId xmlns:p14="http://schemas.microsoft.com/office/powerpoint/2010/main" val="14332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fade">
                                      <p:cBhvr>
                                        <p:cTn id="12" dur="5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animEffect transition="in" filter="fade">
                                      <p:cBhvr>
                                        <p:cTn id="17" dur="500"/>
                                        <p:tgtEl>
                                          <p:spTgt spid="17410"/>
                                        </p:tgtEl>
                                      </p:cBhvr>
                                    </p:animEffect>
                                  </p:childTnLst>
                                </p:cTn>
                              </p:par>
                            </p:childTnLst>
                          </p:cTn>
                        </p:par>
                      </p:childTnLst>
                    </p:cTn>
                  </p:par>
                  <p:par>
                    <p:cTn id="18" fill="hold">
                      <p:stCondLst>
                        <p:cond delay="indefinite"/>
                      </p:stCondLst>
                      <p:childTnLst>
                        <p:par>
                          <p:cTn id="19" fill="hold">
                            <p:stCondLst>
                              <p:cond delay="0"/>
                            </p:stCondLst>
                            <p:childTnLst>
                              <p:par>
                                <p:cTn id="20" presetID="35" presetClass="path" presetSubtype="0" accel="50000" decel="50000" fill="hold" nodeType="clickEffect">
                                  <p:stCondLst>
                                    <p:cond delay="0"/>
                                  </p:stCondLst>
                                  <p:childTnLst>
                                    <p:animMotion origin="layout" path="M 0 0 L -0.25 0 E" pathEditMode="relative" ptsTypes="">
                                      <p:cBhvr>
                                        <p:cTn id="21" dur="2000" fill="hold"/>
                                        <p:tgtEl>
                                          <p:spTgt spid="17411"/>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fade">
                                      <p:cBhvr>
                                        <p:cTn id="26" dur="500"/>
                                        <p:tgtEl>
                                          <p:spTgt spid="10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97644F4-E698-4913-BB6B-AD0E89DCA0A0}"/>
              </a:ext>
            </a:extLst>
          </p:cNvPr>
          <p:cNvGrpSpPr/>
          <p:nvPr/>
        </p:nvGrpSpPr>
        <p:grpSpPr>
          <a:xfrm>
            <a:off x="1093781" y="2405886"/>
            <a:ext cx="2445901" cy="2257755"/>
            <a:chOff x="1093781" y="2405886"/>
            <a:chExt cx="2445901" cy="2257755"/>
          </a:xfrm>
        </p:grpSpPr>
        <p:pic>
          <p:nvPicPr>
            <p:cNvPr id="7" name="Picture 6"/>
            <p:cNvPicPr>
              <a:picLocks noChangeAspect="1"/>
            </p:cNvPicPr>
            <p:nvPr/>
          </p:nvPicPr>
          <p:blipFill>
            <a:blip r:embed="rId2"/>
            <a:stretch>
              <a:fillRect/>
            </a:stretch>
          </p:blipFill>
          <p:spPr>
            <a:xfrm>
              <a:off x="1093781" y="2405886"/>
              <a:ext cx="2445901" cy="2257755"/>
            </a:xfrm>
            <a:prstGeom prst="rect">
              <a:avLst/>
            </a:prstGeom>
          </p:spPr>
        </p:pic>
        <p:sp>
          <p:nvSpPr>
            <p:cNvPr id="3" name="Rectangle 2">
              <a:extLst>
                <a:ext uri="{FF2B5EF4-FFF2-40B4-BE49-F238E27FC236}">
                  <a16:creationId xmlns:a16="http://schemas.microsoft.com/office/drawing/2014/main" id="{6E53EA1E-71BF-44C0-B7BE-B03ABE3D22DC}"/>
                </a:ext>
              </a:extLst>
            </p:cNvPr>
            <p:cNvSpPr/>
            <p:nvPr/>
          </p:nvSpPr>
          <p:spPr>
            <a:xfrm>
              <a:off x="2590800" y="4191000"/>
              <a:ext cx="838200" cy="3048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a:t>Comparing with adjusted R</a:t>
            </a:r>
            <a:r>
              <a:rPr lang="en-US" baseline="30000" dirty="0"/>
              <a:t>2</a:t>
            </a:r>
          </a:p>
        </p:txBody>
      </p:sp>
      <mc:AlternateContent xmlns:mc="http://schemas.openxmlformats.org/markup-compatibility/2006" xmlns:a14="http://schemas.microsoft.com/office/drawing/2010/main">
        <mc:Choice Requires="a14">
          <p:sp>
            <p:nvSpPr>
              <p:cNvPr id="5" name="TextBox 4"/>
              <p:cNvSpPr txBox="1"/>
              <p:nvPr/>
            </p:nvSpPr>
            <p:spPr>
              <a:xfrm>
                <a:off x="5074561" y="1828800"/>
                <a:ext cx="3894849"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074561" y="1828800"/>
                <a:ext cx="3894849" cy="369332"/>
              </a:xfrm>
              <a:prstGeom prst="rect">
                <a:avLst/>
              </a:prstGeom>
              <a:blipFill>
                <a:blip r:embed="rId3"/>
                <a:stretch>
                  <a:fillRect l="-125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43000" y="1823357"/>
                <a:ext cx="293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143000" y="1823357"/>
                <a:ext cx="2939394" cy="369332"/>
              </a:xfrm>
              <a:prstGeom prst="rect">
                <a:avLst/>
              </a:prstGeom>
              <a:blipFill>
                <a:blip r:embed="rId4"/>
                <a:stretch>
                  <a:fillRect b="-13115"/>
                </a:stretch>
              </a:blipFill>
            </p:spPr>
            <p:txBody>
              <a:bodyPr/>
              <a:lstStyle/>
              <a:p>
                <a:r>
                  <a:rPr lang="en-US">
                    <a:noFill/>
                  </a:rPr>
                  <a:t> </a:t>
                </a:r>
              </a:p>
            </p:txBody>
          </p:sp>
        </mc:Fallback>
      </mc:AlternateContent>
      <p:sp>
        <p:nvSpPr>
          <p:cNvPr id="8" name="TextBox 7"/>
          <p:cNvSpPr txBox="1"/>
          <p:nvPr/>
        </p:nvSpPr>
        <p:spPr>
          <a:xfrm>
            <a:off x="2057400" y="5029200"/>
            <a:ext cx="5029200" cy="646331"/>
          </a:xfrm>
          <a:prstGeom prst="rect">
            <a:avLst/>
          </a:prstGeom>
          <a:noFill/>
        </p:spPr>
        <p:txBody>
          <a:bodyPr wrap="square" rtlCol="0">
            <a:spAutoFit/>
          </a:bodyPr>
          <a:lstStyle/>
          <a:p>
            <a:r>
              <a:rPr lang="en-US" dirty="0"/>
              <a:t>The adjusted R</a:t>
            </a:r>
            <a:r>
              <a:rPr lang="en-US" baseline="30000" dirty="0"/>
              <a:t>2</a:t>
            </a:r>
            <a:r>
              <a:rPr lang="en-US" dirty="0"/>
              <a:t> statistic favors the quadratic model despite the penalty for more predictors. </a:t>
            </a:r>
          </a:p>
        </p:txBody>
      </p:sp>
      <p:grpSp>
        <p:nvGrpSpPr>
          <p:cNvPr id="11" name="Group 10">
            <a:extLst>
              <a:ext uri="{FF2B5EF4-FFF2-40B4-BE49-F238E27FC236}">
                <a16:creationId xmlns:a16="http://schemas.microsoft.com/office/drawing/2014/main" id="{B250D8A0-2ED7-4370-B721-4B5473D1CF88}"/>
              </a:ext>
            </a:extLst>
          </p:cNvPr>
          <p:cNvGrpSpPr/>
          <p:nvPr/>
        </p:nvGrpSpPr>
        <p:grpSpPr>
          <a:xfrm>
            <a:off x="5410200" y="2362200"/>
            <a:ext cx="2594515" cy="2290555"/>
            <a:chOff x="5410200" y="2362200"/>
            <a:chExt cx="2594515" cy="2290555"/>
          </a:xfrm>
        </p:grpSpPr>
        <p:pic>
          <p:nvPicPr>
            <p:cNvPr id="4" name="Picture 3"/>
            <p:cNvPicPr>
              <a:picLocks noChangeAspect="1"/>
            </p:cNvPicPr>
            <p:nvPr/>
          </p:nvPicPr>
          <p:blipFill>
            <a:blip r:embed="rId5"/>
            <a:stretch>
              <a:fillRect/>
            </a:stretch>
          </p:blipFill>
          <p:spPr>
            <a:xfrm>
              <a:off x="5410200" y="2362200"/>
              <a:ext cx="2594515" cy="2290555"/>
            </a:xfrm>
            <a:prstGeom prst="rect">
              <a:avLst/>
            </a:prstGeom>
          </p:spPr>
        </p:pic>
        <p:sp>
          <p:nvSpPr>
            <p:cNvPr id="9" name="Rectangle 8">
              <a:extLst>
                <a:ext uri="{FF2B5EF4-FFF2-40B4-BE49-F238E27FC236}">
                  <a16:creationId xmlns:a16="http://schemas.microsoft.com/office/drawing/2014/main" id="{31F0C3FE-4BC8-4C6C-8A1E-A6BDAA760216}"/>
                </a:ext>
              </a:extLst>
            </p:cNvPr>
            <p:cNvSpPr/>
            <p:nvPr/>
          </p:nvSpPr>
          <p:spPr>
            <a:xfrm>
              <a:off x="7010400" y="4191000"/>
              <a:ext cx="838200" cy="3048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59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162" y="1550823"/>
            <a:ext cx="395151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563562"/>
          </a:xfrm>
        </p:spPr>
        <p:txBody>
          <a:bodyPr>
            <a:normAutofit fontScale="90000"/>
          </a:bodyPr>
          <a:lstStyle/>
          <a:p>
            <a:r>
              <a:rPr lang="en-US" dirty="0"/>
              <a:t>Quadratic Regression</a:t>
            </a:r>
          </a:p>
        </p:txBody>
      </p:sp>
      <mc:AlternateContent xmlns:mc="http://schemas.openxmlformats.org/markup-compatibility/2006" xmlns:a14="http://schemas.microsoft.com/office/drawing/2010/main">
        <mc:Choice Requires="a14">
          <p:sp>
            <p:nvSpPr>
              <p:cNvPr id="5" name="TextBox 4"/>
              <p:cNvSpPr txBox="1"/>
              <p:nvPr/>
            </p:nvSpPr>
            <p:spPr>
              <a:xfrm>
                <a:off x="4598200" y="3374180"/>
                <a:ext cx="4201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a:rPr>
                        <m:t>𝑙𝑒𝑛𝑔𝑡h</m:t>
                      </m:r>
                      <m:r>
                        <a:rPr lang="en-US" b="0" i="1" smtClean="0">
                          <a:latin typeface="Cambria Math"/>
                        </a:rPr>
                        <m:t>=13.6+54</m:t>
                      </m:r>
                      <m:r>
                        <a:rPr lang="en-US" b="0" i="1" smtClean="0">
                          <a:latin typeface="Cambria Math"/>
                        </a:rPr>
                        <m:t>𝑎𝑔𝑒</m:t>
                      </m:r>
                      <m:r>
                        <a:rPr lang="en-US" b="0" i="1" smtClean="0">
                          <a:latin typeface="Cambria Math"/>
                        </a:rPr>
                        <m:t>−4.7</m:t>
                      </m:r>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598200" y="3374180"/>
                <a:ext cx="4201599" cy="369332"/>
              </a:xfrm>
              <a:prstGeom prst="rect">
                <a:avLst/>
              </a:prstGeom>
              <a:blipFill>
                <a:blip r:embed="rId4"/>
                <a:stretch>
                  <a:fillRect b="-13333"/>
                </a:stretch>
              </a:blipFill>
            </p:spPr>
            <p:txBody>
              <a:bodyPr/>
              <a:lstStyle/>
              <a:p>
                <a:r>
                  <a:rPr lang="en-US">
                    <a:noFill/>
                  </a:rPr>
                  <a:t> </a:t>
                </a:r>
              </a:p>
            </p:txBody>
          </p:sp>
        </mc:Fallback>
      </mc:AlternateContent>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43" y="3087106"/>
            <a:ext cx="4108258" cy="310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00600" y="4038600"/>
            <a:ext cx="3733800" cy="1200329"/>
          </a:xfrm>
          <a:prstGeom prst="rect">
            <a:avLst/>
          </a:prstGeom>
          <a:noFill/>
        </p:spPr>
        <p:txBody>
          <a:bodyPr wrap="square" rtlCol="0">
            <a:spAutoFit/>
          </a:bodyPr>
          <a:lstStyle/>
          <a:p>
            <a:pPr algn="ctr"/>
            <a:r>
              <a:rPr lang="en-US" dirty="0"/>
              <a:t>Interpretation of coefficients is difficult... Quadratic terms are used mostly when the QOI is focused on prediction.</a:t>
            </a:r>
          </a:p>
        </p:txBody>
      </p:sp>
      <p:sp>
        <p:nvSpPr>
          <p:cNvPr id="7" name="Rectangle 6">
            <a:extLst>
              <a:ext uri="{FF2B5EF4-FFF2-40B4-BE49-F238E27FC236}">
                <a16:creationId xmlns:a16="http://schemas.microsoft.com/office/drawing/2014/main" id="{6C2A2219-4468-4963-898E-7944A42B55DB}"/>
              </a:ext>
            </a:extLst>
          </p:cNvPr>
          <p:cNvSpPr/>
          <p:nvPr/>
        </p:nvSpPr>
        <p:spPr>
          <a:xfrm>
            <a:off x="3505200" y="1945786"/>
            <a:ext cx="914400" cy="2543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E41016E-D36D-4CF9-83BA-9C12F877F105}"/>
              </a:ext>
            </a:extLst>
          </p:cNvPr>
          <p:cNvCxnSpPr>
            <a:cxnSpLocks/>
            <a:stCxn id="7" idx="3"/>
          </p:cNvCxnSpPr>
          <p:nvPr/>
        </p:nvCxnSpPr>
        <p:spPr>
          <a:xfrm>
            <a:off x="4419600" y="2072943"/>
            <a:ext cx="2030539" cy="135605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2A4FC08-57BE-45F2-9EC9-B314C7EC48BF}"/>
              </a:ext>
            </a:extLst>
          </p:cNvPr>
          <p:cNvSpPr/>
          <p:nvPr/>
        </p:nvSpPr>
        <p:spPr>
          <a:xfrm>
            <a:off x="3498574" y="2200099"/>
            <a:ext cx="921026" cy="2543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51F28008-7D42-46E8-AE8E-539F03BF84CC}"/>
              </a:ext>
            </a:extLst>
          </p:cNvPr>
          <p:cNvCxnSpPr>
            <a:cxnSpLocks/>
            <a:stCxn id="11" idx="3"/>
          </p:cNvCxnSpPr>
          <p:nvPr/>
        </p:nvCxnSpPr>
        <p:spPr>
          <a:xfrm>
            <a:off x="4419600" y="2327256"/>
            <a:ext cx="2657120" cy="11682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DDDD07-F794-46C2-A8B7-7CFC872AE031}"/>
              </a:ext>
            </a:extLst>
          </p:cNvPr>
          <p:cNvSpPr/>
          <p:nvPr/>
        </p:nvSpPr>
        <p:spPr>
          <a:xfrm>
            <a:off x="3505200" y="2479186"/>
            <a:ext cx="921026" cy="2543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7C56A71D-6FDD-4DDC-866A-5944260E7844}"/>
              </a:ext>
            </a:extLst>
          </p:cNvPr>
          <p:cNvCxnSpPr>
            <a:cxnSpLocks/>
            <a:stCxn id="13" idx="3"/>
          </p:cNvCxnSpPr>
          <p:nvPr/>
        </p:nvCxnSpPr>
        <p:spPr>
          <a:xfrm>
            <a:off x="4426226" y="2606343"/>
            <a:ext cx="3498574" cy="82265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11"/>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3"/>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4"/>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7" grpId="1" animBg="1"/>
      <p:bldP spid="11" grpId="0" animBg="1"/>
      <p:bldP spid="11" grpId="1" animBg="1"/>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Quadratic Regression: Maximums</a:t>
            </a:r>
          </a:p>
        </p:txBody>
      </p:sp>
      <p:sp>
        <p:nvSpPr>
          <p:cNvPr id="3" name="Content Placeholder 2"/>
          <p:cNvSpPr>
            <a:spLocks noGrp="1"/>
          </p:cNvSpPr>
          <p:nvPr>
            <p:ph idx="1"/>
          </p:nvPr>
        </p:nvSpPr>
        <p:spPr>
          <a:xfrm>
            <a:off x="457200" y="990600"/>
            <a:ext cx="8229600" cy="1676400"/>
          </a:xfrm>
        </p:spPr>
        <p:txBody>
          <a:bodyPr>
            <a:normAutofit/>
          </a:bodyPr>
          <a:lstStyle/>
          <a:p>
            <a:pPr marL="0" indent="0">
              <a:buNone/>
            </a:pPr>
            <a:r>
              <a:rPr lang="en-US" dirty="0"/>
              <a:t> Can you find the estimated age at which the tuna’s tail is at its maximum?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340" y="3200400"/>
            <a:ext cx="387338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660" y="2826883"/>
            <a:ext cx="4760340" cy="357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5374359" y="2667000"/>
                <a:ext cx="3407343" cy="384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𝑙𝑒𝑛𝑔𝑡h</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374359" y="2667000"/>
                <a:ext cx="3407343" cy="384144"/>
              </a:xfrm>
              <a:prstGeom prst="rect">
                <a:avLst/>
              </a:prstGeom>
              <a:blipFill>
                <a:blip r:embed="rId5"/>
                <a:stretch>
                  <a:fillRect t="-1587" b="-12698"/>
                </a:stretch>
              </a:blipFill>
            </p:spPr>
            <p:txBody>
              <a:bodyPr/>
              <a:lstStyle/>
              <a:p>
                <a:r>
                  <a:rPr lang="en-US">
                    <a:noFill/>
                  </a:rPr>
                  <a:t> </a:t>
                </a:r>
              </a:p>
            </p:txBody>
          </p:sp>
        </mc:Fallback>
      </mc:AlternateContent>
      <p:sp>
        <p:nvSpPr>
          <p:cNvPr id="7" name="Rectangle 6"/>
          <p:cNvSpPr/>
          <p:nvPr/>
        </p:nvSpPr>
        <p:spPr>
          <a:xfrm>
            <a:off x="5086396" y="4559413"/>
            <a:ext cx="398327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Parabola!!!</a:t>
            </a:r>
          </a:p>
        </p:txBody>
      </p:sp>
    </p:spTree>
    <p:extLst>
      <p:ext uri="{BB962C8B-B14F-4D97-AF65-F5344CB8AC3E}">
        <p14:creationId xmlns:p14="http://schemas.microsoft.com/office/powerpoint/2010/main" val="207635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p>
            <a:r>
              <a:rPr lang="en-US" dirty="0"/>
              <a:t>Dream Sequence … </a:t>
            </a:r>
          </a:p>
        </p:txBody>
      </p:sp>
      <p:sp>
        <p:nvSpPr>
          <p:cNvPr id="4" name="Cloud Callout 3"/>
          <p:cNvSpPr/>
          <p:nvPr/>
        </p:nvSpPr>
        <p:spPr>
          <a:xfrm>
            <a:off x="5105400" y="76200"/>
            <a:ext cx="3962400" cy="1447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a:t>Algebra II</a:t>
            </a:r>
            <a:endParaRPr lang="en-US" b="1" i="1" dirty="0"/>
          </a:p>
        </p:txBody>
      </p:sp>
      <p:pic>
        <p:nvPicPr>
          <p:cNvPr id="4100" name="Picture 4" descr="http://cnx.org/resources/4d0eeb997ce198cab37b641a538d50c1/C09_S9-7_P46_001.jp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2971800" y="2623457"/>
            <a:ext cx="2943225" cy="34444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p:cNvSpPr/>
              <p:nvPr/>
            </p:nvSpPr>
            <p:spPr>
              <a:xfrm>
                <a:off x="3583119" y="1828800"/>
                <a:ext cx="1895519" cy="745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num>
                            <m:den>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den>
                          </m:f>
                          <m:r>
                            <a:rPr lang="en-US" b="0" i="1" smtClean="0">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0</m:t>
                              </m:r>
                            </m:sub>
                          </m:sSub>
                          <m:r>
                            <a:rPr lang="en-US" b="0" i="1" smtClean="0">
                              <a:latin typeface="Cambria Math"/>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sSub>
                                    <m:sSubPr>
                                      <m:ctrlPr>
                                        <a:rPr lang="en-US" i="1" smtClean="0">
                                          <a:latin typeface="Cambria Math" panose="02040503050406030204" pitchFamily="18" charset="0"/>
                                        </a:rPr>
                                      </m:ctrlPr>
                                    </m:sSubPr>
                                    <m:e>
                                      <m:r>
                                        <a:rPr lang="en-US" i="1" smtClean="0">
                                          <a:latin typeface="Cambria Math"/>
                                          <a:ea typeface="Cambria Math"/>
                                        </a:rPr>
                                        <m:t>𝛽</m:t>
                                      </m:r>
                                    </m:e>
                                    <m:sub>
                                      <m:r>
                                        <a:rPr lang="en-US" b="0" i="1" smtClean="0">
                                          <a:latin typeface="Cambria Math"/>
                                        </a:rPr>
                                        <m:t>1</m:t>
                                      </m:r>
                                    </m:sub>
                                  </m:sSub>
                                </m:e>
                                <m:sup>
                                  <m:r>
                                    <a:rPr lang="en-US" b="0" i="1" smtClean="0">
                                      <a:latin typeface="Cambria Math"/>
                                    </a:rPr>
                                    <m:t>2</m:t>
                                  </m:r>
                                </m:sup>
                              </m:sSup>
                            </m:num>
                            <m:den>
                              <m:r>
                                <a:rPr lang="en-US" b="0" i="1" smtClean="0">
                                  <a:latin typeface="Cambria Math"/>
                                </a:rPr>
                                <m:t>4</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den>
                          </m:f>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583119" y="1828800"/>
                <a:ext cx="1895519" cy="74520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90600" y="1154668"/>
                <a:ext cx="3407343" cy="384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𝑙𝑒𝑛𝑔𝑡h</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990600" y="1154668"/>
                <a:ext cx="3407343" cy="384144"/>
              </a:xfrm>
              <a:prstGeom prst="rect">
                <a:avLst/>
              </a:prstGeom>
              <a:blipFill>
                <a:blip r:embed="rId6"/>
                <a:stretch>
                  <a:fillRect t="-1587" b="-14286"/>
                </a:stretch>
              </a:blipFill>
            </p:spPr>
            <p:txBody>
              <a:bodyPr/>
              <a:lstStyle/>
              <a:p>
                <a:r>
                  <a:rPr lang="en-US">
                    <a:noFill/>
                  </a:rPr>
                  <a:t> </a:t>
                </a:r>
              </a:p>
            </p:txBody>
          </p:sp>
        </mc:Fallback>
      </mc:AlternateContent>
    </p:spTree>
    <p:extLst>
      <p:ext uri="{BB962C8B-B14F-4D97-AF65-F5344CB8AC3E}">
        <p14:creationId xmlns:p14="http://schemas.microsoft.com/office/powerpoint/2010/main" val="26503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9492"/>
            <a:ext cx="4343400" cy="1143000"/>
          </a:xfrm>
        </p:spPr>
        <p:txBody>
          <a:bodyPr/>
          <a:lstStyle/>
          <a:p>
            <a:r>
              <a:rPr lang="en-US" dirty="0"/>
              <a:t>Echolocation!!!</a:t>
            </a:r>
          </a:p>
        </p:txBody>
      </p:sp>
      <mc:AlternateContent xmlns:mc="http://schemas.openxmlformats.org/markup-compatibility/2006" xmlns:a14="http://schemas.microsoft.com/office/drawing/2010/main">
        <mc:Choice Requires="a14">
          <p:sp>
            <p:nvSpPr>
              <p:cNvPr id="6" name="TextBox 5"/>
              <p:cNvSpPr txBox="1"/>
              <p:nvPr/>
            </p:nvSpPr>
            <p:spPr>
              <a:xfrm>
                <a:off x="0" y="908785"/>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charset="0"/>
                          <a:ea typeface="Cambria Math" charset="0"/>
                          <a:cs typeface="Cambria Math" charset="0"/>
                        </a:rPr>
                        <m:t>𝜇</m:t>
                      </m:r>
                      <m:d>
                        <m:dPr>
                          <m:begChr m:val="{"/>
                          <m:endChr m:val="|"/>
                          <m:ctrlPr>
                            <a:rPr lang="en-US" sz="1600" i="1" smtClean="0">
                              <a:solidFill>
                                <a:srgbClr val="0070C0"/>
                              </a:solidFill>
                              <a:latin typeface="Cambria Math" panose="02040503050406030204" pitchFamily="18" charset="0"/>
                              <a:ea typeface="Cambria Math" charset="0"/>
                              <a:cs typeface="Cambria Math" charset="0"/>
                            </a:rPr>
                          </m:ctrlPr>
                        </m:dPr>
                        <m:e>
                          <m:r>
                            <a:rPr lang="en-US" sz="1600" b="0" i="1" smtClean="0">
                              <a:solidFill>
                                <a:srgbClr val="0070C0"/>
                              </a:solidFill>
                              <a:latin typeface="Cambria Math" charset="0"/>
                              <a:ea typeface="Cambria Math" charset="0"/>
                              <a:cs typeface="Cambria Math" charset="0"/>
                            </a:rPr>
                            <m:t>𝑙𝑒𝑛𝑒𝑟</m:t>
                          </m:r>
                          <m:r>
                            <a:rPr lang="en-US" sz="1600" b="0" i="1" smtClean="0">
                              <a:solidFill>
                                <a:srgbClr val="0070C0"/>
                              </a:solidFill>
                              <a:latin typeface="Cambria Math" panose="02040503050406030204" pitchFamily="18" charset="0"/>
                              <a:ea typeface="Cambria Math" charset="0"/>
                              <a:cs typeface="Cambria Math" charset="0"/>
                            </a:rPr>
                            <m:t>𝑔</m:t>
                          </m:r>
                          <m:r>
                            <a:rPr lang="en-US" sz="1600" b="0" i="1" smtClean="0">
                              <a:solidFill>
                                <a:srgbClr val="0070C0"/>
                              </a:solidFill>
                              <a:latin typeface="Cambria Math" charset="0"/>
                              <a:ea typeface="Cambria Math" charset="0"/>
                              <a:cs typeface="Cambria Math" charset="0"/>
                            </a:rPr>
                            <m:t>𝑦</m:t>
                          </m:r>
                          <m:r>
                            <a:rPr lang="en-US" sz="1600" b="0" i="1" smtClean="0">
                              <a:solidFill>
                                <a:srgbClr val="0070C0"/>
                              </a:solidFill>
                              <a:latin typeface="Cambria Math" charset="0"/>
                              <a:ea typeface="Cambria Math" charset="0"/>
                              <a:cs typeface="Cambria Math" charset="0"/>
                            </a:rPr>
                            <m:t> </m:t>
                          </m:r>
                        </m:e>
                      </m:d>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𝑇𝑌𝑃𝐸</m:t>
                      </m:r>
                      <m:r>
                        <a:rPr lang="en-US" sz="1600" b="0" i="1" smtClean="0">
                          <a:solidFill>
                            <a:srgbClr val="0070C0"/>
                          </a:solidFill>
                          <a:latin typeface="Cambria Math" charset="0"/>
                          <a:ea typeface="Cambria Math" charset="0"/>
                          <a:cs typeface="Cambria Math" charset="0"/>
                        </a:rPr>
                        <m:t>}= </m:t>
                      </m:r>
                      <m:sSub>
                        <m:sSubPr>
                          <m:ctrlPr>
                            <a:rPr lang="en-US" sz="1600" i="1" smtClean="0">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0</m:t>
                          </m:r>
                        </m:sub>
                      </m:sSub>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1</m:t>
                          </m:r>
                        </m:sub>
                      </m:sSub>
                      <m:r>
                        <a:rPr lang="en-US" sz="1600" b="0" i="1" smtClean="0">
                          <a:solidFill>
                            <a:srgbClr val="0070C0"/>
                          </a:solidFill>
                          <a:latin typeface="Cambria Math" charset="0"/>
                          <a:ea typeface="Cambria Math" charset="0"/>
                          <a:cs typeface="Cambria Math" charset="0"/>
                        </a:rPr>
                        <m:t>𝑙𝑚𝑎𝑠𝑠</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2</m:t>
                          </m:r>
                        </m:sub>
                      </m:sSub>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3</m:t>
                          </m:r>
                        </m:sub>
                      </m:sSub>
                      <m:r>
                        <a:rPr lang="en-US" sz="1600" b="0" i="1" smtClean="0">
                          <a:solidFill>
                            <a:srgbClr val="0070C0"/>
                          </a:solidFill>
                          <a:latin typeface="Cambria Math" charset="0"/>
                          <a:ea typeface="Cambria Math" charset="0"/>
                          <a:cs typeface="Cambria Math" charset="0"/>
                        </a:rPr>
                        <m:t>𝑒𝑏𝑎𝑡</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4</m:t>
                          </m:r>
                        </m:sub>
                      </m:sSub>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m:t>
                      </m:r>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5</m:t>
                          </m:r>
                        </m:sub>
                      </m:sSub>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𝑒𝑏𝑎𝑡</m:t>
                      </m:r>
                    </m:oMath>
                  </m:oMathPara>
                </a14:m>
                <a:endParaRPr lang="en-US" sz="1600" i="1"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0" y="908785"/>
                <a:ext cx="8915400" cy="246221"/>
              </a:xfrm>
              <a:prstGeom prst="rect">
                <a:avLst/>
              </a:prstGeom>
              <a:blipFill>
                <a:blip r:embed="rId2"/>
                <a:stretch>
                  <a:fillRect b="-350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1F60FEC-C84B-434C-B59C-73C09DF483E2}"/>
              </a:ext>
            </a:extLst>
          </p:cNvPr>
          <p:cNvSpPr txBox="1"/>
          <p:nvPr/>
        </p:nvSpPr>
        <p:spPr>
          <a:xfrm>
            <a:off x="9474" y="1290523"/>
            <a:ext cx="5656237" cy="369332"/>
          </a:xfrm>
          <a:prstGeom prst="rect">
            <a:avLst/>
          </a:prstGeom>
          <a:noFill/>
        </p:spPr>
        <p:txBody>
          <a:bodyPr wrap="square" rtlCol="0">
            <a:spAutoFit/>
          </a:bodyPr>
          <a:lstStyle/>
          <a:p>
            <a:r>
              <a:rPr lang="en-US" dirty="0"/>
              <a:t>Individual regression equations for each value of TYPE:</a:t>
            </a:r>
          </a:p>
        </p:txBody>
      </p:sp>
      <p:sp>
        <p:nvSpPr>
          <p:cNvPr id="32" name="TextBox 31">
            <a:extLst>
              <a:ext uri="{FF2B5EF4-FFF2-40B4-BE49-F238E27FC236}">
                <a16:creationId xmlns:a16="http://schemas.microsoft.com/office/drawing/2014/main" id="{2CD0A17A-E97B-499A-88A4-302B7D4BD384}"/>
              </a:ext>
            </a:extLst>
          </p:cNvPr>
          <p:cNvSpPr txBox="1"/>
          <p:nvPr/>
        </p:nvSpPr>
        <p:spPr>
          <a:xfrm>
            <a:off x="-7459" y="1578599"/>
            <a:ext cx="6487455" cy="369332"/>
          </a:xfrm>
          <a:prstGeom prst="rect">
            <a:avLst/>
          </a:prstGeom>
          <a:noFill/>
        </p:spPr>
        <p:txBody>
          <a:bodyPr wrap="square" rtlCol="0">
            <a:spAutoFit/>
          </a:bodyPr>
          <a:lstStyle/>
          <a:p>
            <a:r>
              <a:rPr lang="en-US" dirty="0">
                <a:solidFill>
                  <a:srgbClr val="00B050"/>
                </a:solidFill>
              </a:rPr>
              <a:t>Type = ebat occurs when ebat=1 and bird = 0.</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C694171-CAC3-40B0-AC96-3C9C27BE8601}"/>
                  </a:ext>
                </a:extLst>
              </p:cNvPr>
              <p:cNvSpPr txBox="1"/>
              <p:nvPr/>
            </p:nvSpPr>
            <p:spPr>
              <a:xfrm>
                <a:off x="-14111" y="1963579"/>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 </m:t>
                      </m:r>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r>
                        <a:rPr lang="en-US" sz="1600" b="0" i="1" smtClean="0">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2</m:t>
                          </m:r>
                        </m:sub>
                      </m:sSub>
                      <m:r>
                        <a:rPr lang="en-US" sz="1600" b="0" i="1" smtClean="0">
                          <a:solidFill>
                            <a:srgbClr val="00B050"/>
                          </a:solidFill>
                          <a:latin typeface="Cambria Math" panose="02040503050406030204" pitchFamily="18" charset="0"/>
                          <a:ea typeface="Cambria Math" charset="0"/>
                          <a:cs typeface="Cambria Math" charset="0"/>
                        </a:rPr>
                        <m:t>∗0</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3</m:t>
                          </m:r>
                        </m:sub>
                      </m:sSub>
                      <m:r>
                        <a:rPr lang="en-US" sz="1600" b="0" i="1" smtClean="0">
                          <a:solidFill>
                            <a:srgbClr val="00B050"/>
                          </a:solidFill>
                          <a:latin typeface="Cambria Math" panose="02040503050406030204" pitchFamily="18" charset="0"/>
                          <a:ea typeface="Cambria Math" charset="0"/>
                          <a:cs typeface="Cambria Math" charset="0"/>
                        </a:rPr>
                        <m:t>∗1</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4</m:t>
                          </m:r>
                        </m:sub>
                      </m:sSub>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∗0</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∗1</m:t>
                      </m:r>
                    </m:oMath>
                  </m:oMathPara>
                </a14:m>
                <a:endParaRPr lang="en-US" sz="1600" i="1" dirty="0">
                  <a:solidFill>
                    <a:srgbClr val="00B050"/>
                  </a:solidFill>
                </a:endParaRPr>
              </a:p>
            </p:txBody>
          </p:sp>
        </mc:Choice>
        <mc:Fallback xmlns="">
          <p:sp>
            <p:nvSpPr>
              <p:cNvPr id="35" name="TextBox 34">
                <a:extLst>
                  <a:ext uri="{FF2B5EF4-FFF2-40B4-BE49-F238E27FC236}">
                    <a16:creationId xmlns:a16="http://schemas.microsoft.com/office/drawing/2014/main" id="{EC694171-CAC3-40B0-AC96-3C9C27BE8601}"/>
                  </a:ext>
                </a:extLst>
              </p:cNvPr>
              <p:cNvSpPr txBox="1">
                <a:spLocks noRot="1" noChangeAspect="1" noMove="1" noResize="1" noEditPoints="1" noAdjustHandles="1" noChangeArrowheads="1" noChangeShapeType="1" noTextEdit="1"/>
              </p:cNvSpPr>
              <p:nvPr/>
            </p:nvSpPr>
            <p:spPr>
              <a:xfrm>
                <a:off x="-14111" y="1963579"/>
                <a:ext cx="8915400" cy="246221"/>
              </a:xfrm>
              <a:prstGeom prst="rect">
                <a:avLst/>
              </a:prstGeom>
              <a:blipFill>
                <a:blip r:embed="rId3"/>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9C0BD13-3739-4A5A-8644-4FFFF4565D33}"/>
                  </a:ext>
                </a:extLst>
              </p:cNvPr>
              <p:cNvSpPr txBox="1"/>
              <p:nvPr/>
            </p:nvSpPr>
            <p:spPr>
              <a:xfrm>
                <a:off x="-14111" y="2294136"/>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 </m:t>
                      </m:r>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r>
                        <a:rPr lang="en-US" sz="1600" b="0" i="1" smtClean="0">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3</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oMath>
                  </m:oMathPara>
                </a14:m>
                <a:endParaRPr lang="en-US" sz="1600" i="1" dirty="0">
                  <a:solidFill>
                    <a:srgbClr val="00B050"/>
                  </a:solidFill>
                </a:endParaRPr>
              </a:p>
            </p:txBody>
          </p:sp>
        </mc:Choice>
        <mc:Fallback xmlns="">
          <p:sp>
            <p:nvSpPr>
              <p:cNvPr id="36" name="TextBox 35">
                <a:extLst>
                  <a:ext uri="{FF2B5EF4-FFF2-40B4-BE49-F238E27FC236}">
                    <a16:creationId xmlns:a16="http://schemas.microsoft.com/office/drawing/2014/main" id="{B9C0BD13-3739-4A5A-8644-4FFFF4565D33}"/>
                  </a:ext>
                </a:extLst>
              </p:cNvPr>
              <p:cNvSpPr txBox="1">
                <a:spLocks noRot="1" noChangeAspect="1" noMove="1" noResize="1" noEditPoints="1" noAdjustHandles="1" noChangeArrowheads="1" noChangeShapeType="1" noTextEdit="1"/>
              </p:cNvSpPr>
              <p:nvPr/>
            </p:nvSpPr>
            <p:spPr>
              <a:xfrm>
                <a:off x="-14111" y="2294136"/>
                <a:ext cx="7086600" cy="246221"/>
              </a:xfrm>
              <a:prstGeom prst="rect">
                <a:avLst/>
              </a:prstGeom>
              <a:blipFill>
                <a:blip r:embed="rId4"/>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EC52666-230D-4F4B-84C6-376AF6291E94}"/>
                  </a:ext>
                </a:extLst>
              </p:cNvPr>
              <p:cNvSpPr txBox="1"/>
              <p:nvPr/>
            </p:nvSpPr>
            <p:spPr>
              <a:xfrm>
                <a:off x="-39511" y="2762249"/>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 </m:t>
                      </m:r>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r>
                        <a:rPr lang="en-US" sz="1600" b="0" i="1" smtClean="0">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oMath>
                  </m:oMathPara>
                </a14:m>
                <a:endParaRPr lang="en-US" sz="1600" i="1" dirty="0">
                  <a:solidFill>
                    <a:srgbClr val="00B050"/>
                  </a:solidFill>
                </a:endParaRPr>
              </a:p>
            </p:txBody>
          </p:sp>
        </mc:Choice>
        <mc:Fallback xmlns="">
          <p:sp>
            <p:nvSpPr>
              <p:cNvPr id="37" name="TextBox 36">
                <a:extLst>
                  <a:ext uri="{FF2B5EF4-FFF2-40B4-BE49-F238E27FC236}">
                    <a16:creationId xmlns:a16="http://schemas.microsoft.com/office/drawing/2014/main" id="{9EC52666-230D-4F4B-84C6-376AF6291E94}"/>
                  </a:ext>
                </a:extLst>
              </p:cNvPr>
              <p:cNvSpPr txBox="1">
                <a:spLocks noRot="1" noChangeAspect="1" noMove="1" noResize="1" noEditPoints="1" noAdjustHandles="1" noChangeArrowheads="1" noChangeShapeType="1" noTextEdit="1"/>
              </p:cNvSpPr>
              <p:nvPr/>
            </p:nvSpPr>
            <p:spPr>
              <a:xfrm>
                <a:off x="-39511" y="2762249"/>
                <a:ext cx="7086600" cy="246221"/>
              </a:xfrm>
              <a:prstGeom prst="rect">
                <a:avLst/>
              </a:prstGeom>
              <a:blipFill>
                <a:blip r:embed="rId5"/>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1253D51-3C0C-402F-B698-E8C1E7248654}"/>
                  </a:ext>
                </a:extLst>
              </p:cNvPr>
              <p:cNvSpPr txBox="1"/>
              <p:nvPr/>
            </p:nvSpPr>
            <p:spPr>
              <a:xfrm>
                <a:off x="304800" y="3092806"/>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m:t>
                    </m:r>
                    <m:d>
                      <m:dPr>
                        <m:ctrlPr>
                          <a:rPr lang="en-US" sz="1600" b="0" i="1" smtClean="0">
                            <a:solidFill>
                              <a:srgbClr val="00B050"/>
                            </a:solidFill>
                            <a:latin typeface="Cambria Math" panose="02040503050406030204" pitchFamily="18" charset="0"/>
                            <a:ea typeface="Cambria Math" charset="0"/>
                            <a:cs typeface="Cambria Math" charset="0"/>
                          </a:rPr>
                        </m:ctrlPr>
                      </m:dPr>
                      <m:e>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e>
                    </m:d>
                    <m:r>
                      <a:rPr lang="en-US" sz="1600" b="0" i="1" smtClean="0">
                        <a:solidFill>
                          <a:srgbClr val="00B050"/>
                        </a:solidFill>
                        <a:latin typeface="Cambria Math" panose="02040503050406030204" pitchFamily="18" charset="0"/>
                        <a:ea typeface="Cambria Math" charset="0"/>
                        <a:cs typeface="Cambria Math" charset="0"/>
                      </a:rPr>
                      <m:t>+(</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panose="02040503050406030204" pitchFamily="18" charset="0"/>
                        <a:ea typeface="Cambria Math" charset="0"/>
                        <a:cs typeface="Cambria Math" charset="0"/>
                      </a:rPr>
                      <m:t>)</m:t>
                    </m:r>
                    <m:r>
                      <a:rPr lang="en-US" sz="1600" b="0" i="1" smtClean="0">
                        <a:solidFill>
                          <a:srgbClr val="00B050"/>
                        </a:solidFill>
                        <a:latin typeface="Cambria Math" charset="0"/>
                        <a:ea typeface="Cambria Math" charset="0"/>
                        <a:cs typeface="Cambria Math" charset="0"/>
                      </a:rPr>
                      <m:t>𝑙𝑚𝑎𝑠𝑠</m:t>
                    </m:r>
                  </m:oMath>
                </a14:m>
                <a:r>
                  <a:rPr lang="en-US" sz="1600" i="1" dirty="0">
                    <a:solidFill>
                      <a:srgbClr val="00B050"/>
                    </a:solidFill>
                  </a:rPr>
                  <a:t>:  slope =</a:t>
                </a:r>
                <a:r>
                  <a:rPr lang="en-US" sz="1600" dirty="0">
                    <a:solidFill>
                      <a:srgbClr val="00B050"/>
                    </a:solidFill>
                    <a:ea typeface="Cambria Math" charset="0"/>
                    <a:cs typeface="Cambria Math" charset="0"/>
                  </a:rPr>
                  <a:t> </a:t>
                </a:r>
                <a14:m>
                  <m:oMath xmlns:m="http://schemas.openxmlformats.org/officeDocument/2006/math">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𝟏</m:t>
                        </m:r>
                      </m:sub>
                    </m:sSub>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m:t>
                        </m:r>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𝟓</m:t>
                        </m:r>
                      </m:sub>
                    </m:sSub>
                  </m:oMath>
                </a14:m>
                <a:r>
                  <a:rPr lang="en-US" sz="1600" i="1" dirty="0">
                    <a:solidFill>
                      <a:srgbClr val="00B050"/>
                    </a:solidFill>
                  </a:rPr>
                  <a:t> </a:t>
                </a:r>
              </a:p>
            </p:txBody>
          </p:sp>
        </mc:Choice>
        <mc:Fallback xmlns="">
          <p:sp>
            <p:nvSpPr>
              <p:cNvPr id="38" name="TextBox 37">
                <a:extLst>
                  <a:ext uri="{FF2B5EF4-FFF2-40B4-BE49-F238E27FC236}">
                    <a16:creationId xmlns:a16="http://schemas.microsoft.com/office/drawing/2014/main" id="{C1253D51-3C0C-402F-B698-E8C1E7248654}"/>
                  </a:ext>
                </a:extLst>
              </p:cNvPr>
              <p:cNvSpPr txBox="1">
                <a:spLocks noRot="1" noChangeAspect="1" noMove="1" noResize="1" noEditPoints="1" noAdjustHandles="1" noChangeArrowheads="1" noChangeShapeType="1" noTextEdit="1"/>
              </p:cNvSpPr>
              <p:nvPr/>
            </p:nvSpPr>
            <p:spPr>
              <a:xfrm>
                <a:off x="304800" y="3092806"/>
                <a:ext cx="7086600" cy="246221"/>
              </a:xfrm>
              <a:prstGeom prst="rect">
                <a:avLst/>
              </a:prstGeom>
              <a:blipFill>
                <a:blip r:embed="rId6"/>
                <a:stretch>
                  <a:fillRect l="-946" t="-24390" b="-48780"/>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AECCD0E4-3E3A-4C71-AD59-9444C93C0643}"/>
              </a:ext>
            </a:extLst>
          </p:cNvPr>
          <p:cNvCxnSpPr/>
          <p:nvPr/>
        </p:nvCxnSpPr>
        <p:spPr>
          <a:xfrm flipV="1">
            <a:off x="4953000" y="1947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842513-728E-45BC-97F5-1DE8E32ABFCF}"/>
              </a:ext>
            </a:extLst>
          </p:cNvPr>
          <p:cNvSpPr txBox="1"/>
          <p:nvPr/>
        </p:nvSpPr>
        <p:spPr>
          <a:xfrm>
            <a:off x="5257800" y="1701361"/>
            <a:ext cx="304800" cy="369332"/>
          </a:xfrm>
          <a:prstGeom prst="rect">
            <a:avLst/>
          </a:prstGeom>
          <a:noFill/>
        </p:spPr>
        <p:txBody>
          <a:bodyPr wrap="square" rtlCol="0">
            <a:spAutoFit/>
          </a:bodyPr>
          <a:lstStyle/>
          <a:p>
            <a:r>
              <a:rPr lang="en-US" dirty="0">
                <a:solidFill>
                  <a:srgbClr val="FF0000"/>
                </a:solidFill>
              </a:rPr>
              <a:t>0</a:t>
            </a:r>
          </a:p>
        </p:txBody>
      </p:sp>
      <p:cxnSp>
        <p:nvCxnSpPr>
          <p:cNvPr id="46" name="Straight Arrow Connector 45">
            <a:extLst>
              <a:ext uri="{FF2B5EF4-FFF2-40B4-BE49-F238E27FC236}">
                <a16:creationId xmlns:a16="http://schemas.microsoft.com/office/drawing/2014/main" id="{1F0910B2-1815-411F-AA27-28B915C5E7E3}"/>
              </a:ext>
            </a:extLst>
          </p:cNvPr>
          <p:cNvCxnSpPr/>
          <p:nvPr/>
        </p:nvCxnSpPr>
        <p:spPr>
          <a:xfrm flipV="1">
            <a:off x="6553200" y="1947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38008B5-22B0-4D2E-B377-7F26E7A662E6}"/>
              </a:ext>
            </a:extLst>
          </p:cNvPr>
          <p:cNvSpPr txBox="1"/>
          <p:nvPr/>
        </p:nvSpPr>
        <p:spPr>
          <a:xfrm>
            <a:off x="6858000" y="1701361"/>
            <a:ext cx="304800" cy="369332"/>
          </a:xfrm>
          <a:prstGeom prst="rect">
            <a:avLst/>
          </a:prstGeom>
          <a:noFill/>
        </p:spPr>
        <p:txBody>
          <a:bodyPr wrap="square" rtlCol="0">
            <a:spAutoFit/>
          </a:bodyPr>
          <a:lstStyle/>
          <a:p>
            <a:r>
              <a:rPr lang="en-US" dirty="0">
                <a:solidFill>
                  <a:srgbClr val="FF0000"/>
                </a:solidFill>
              </a:rPr>
              <a:t>0</a:t>
            </a:r>
          </a:p>
        </p:txBody>
      </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8" name="Ink 47">
                <a:extLst>
                  <a:ext uri="{FF2B5EF4-FFF2-40B4-BE49-F238E27FC236}">
                    <a16:creationId xmlns:a16="http://schemas.microsoft.com/office/drawing/2014/main" id="{0E46A5A5-1F2D-4D35-B774-421ADB17B4F6}"/>
                  </a:ext>
                </a:extLst>
              </p14:cNvPr>
              <p14:cNvContentPartPr/>
              <p14:nvPr/>
            </p14:nvContentPartPr>
            <p14:xfrm>
              <a:off x="4648200" y="2521290"/>
              <a:ext cx="737166" cy="221910"/>
            </p14:xfrm>
          </p:contentPart>
        </mc:Choice>
        <mc:Fallback xmlns="">
          <p:pic>
            <p:nvPicPr>
              <p:cNvPr id="48" name="Ink 47">
                <a:extLst>
                  <a:ext uri="{FF2B5EF4-FFF2-40B4-BE49-F238E27FC236}">
                    <a16:creationId xmlns:a16="http://schemas.microsoft.com/office/drawing/2014/main" id="{0E46A5A5-1F2D-4D35-B774-421ADB17B4F6}"/>
                  </a:ext>
                </a:extLst>
              </p:cNvPr>
              <p:cNvPicPr/>
              <p:nvPr/>
            </p:nvPicPr>
            <p:blipFill>
              <a:blip r:embed="rId8"/>
              <a:stretch>
                <a:fillRect/>
              </a:stretch>
            </p:blipFill>
            <p:spPr>
              <a:xfrm>
                <a:off x="4630203" y="2503278"/>
                <a:ext cx="772800" cy="257574"/>
              </a:xfrm>
              <a:prstGeom prst="rect">
                <a:avLst/>
              </a:prstGeom>
            </p:spPr>
          </p:pic>
        </mc:Fallback>
      </mc:AlternateContent>
      <p:sp>
        <p:nvSpPr>
          <p:cNvPr id="22" name="TextBox 21">
            <a:extLst>
              <a:ext uri="{FF2B5EF4-FFF2-40B4-BE49-F238E27FC236}">
                <a16:creationId xmlns:a16="http://schemas.microsoft.com/office/drawing/2014/main" id="{FA305D30-C6EB-42F2-8737-D0EFA93AC55B}"/>
              </a:ext>
            </a:extLst>
          </p:cNvPr>
          <p:cNvSpPr txBox="1"/>
          <p:nvPr/>
        </p:nvSpPr>
        <p:spPr>
          <a:xfrm>
            <a:off x="144941" y="3268772"/>
            <a:ext cx="6487455" cy="369332"/>
          </a:xfrm>
          <a:prstGeom prst="rect">
            <a:avLst/>
          </a:prstGeom>
          <a:noFill/>
        </p:spPr>
        <p:txBody>
          <a:bodyPr wrap="square" rtlCol="0">
            <a:spAutoFit/>
          </a:bodyPr>
          <a:lstStyle/>
          <a:p>
            <a:r>
              <a:rPr lang="en-US" dirty="0">
                <a:solidFill>
                  <a:srgbClr val="7030A0"/>
                </a:solidFill>
              </a:rPr>
              <a:t>Type = bird occurs when ebat=0 and bird = 1.</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3E3F899-460F-4A10-9B1D-C91DD2E6EC35}"/>
                  </a:ext>
                </a:extLst>
              </p:cNvPr>
              <p:cNvSpPr txBox="1"/>
              <p:nvPr/>
            </p:nvSpPr>
            <p:spPr>
              <a:xfrm>
                <a:off x="138289" y="3653752"/>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 </m:t>
                      </m:r>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r>
                        <a:rPr lang="en-US" sz="1600" b="0" i="1" smtClean="0">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2</m:t>
                          </m:r>
                        </m:sub>
                      </m:sSub>
                      <m:r>
                        <a:rPr lang="en-US" sz="1600" b="0" i="1" smtClean="0">
                          <a:solidFill>
                            <a:srgbClr val="7030A0"/>
                          </a:solidFill>
                          <a:latin typeface="Cambria Math" panose="02040503050406030204" pitchFamily="18" charset="0"/>
                          <a:ea typeface="Cambria Math" charset="0"/>
                          <a:cs typeface="Cambria Math" charset="0"/>
                        </a:rPr>
                        <m:t>∗1</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3</m:t>
                          </m:r>
                        </m:sub>
                      </m:sSub>
                      <m:r>
                        <a:rPr lang="en-US" sz="1600" b="0" i="1" smtClean="0">
                          <a:solidFill>
                            <a:srgbClr val="7030A0"/>
                          </a:solidFill>
                          <a:latin typeface="Cambria Math" panose="02040503050406030204" pitchFamily="18" charset="0"/>
                          <a:ea typeface="Cambria Math" charset="0"/>
                          <a:cs typeface="Cambria Math" charset="0"/>
                        </a:rPr>
                        <m:t>∗0</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4</m:t>
                          </m:r>
                        </m:sub>
                      </m:sSub>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∗1</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5</m:t>
                          </m:r>
                        </m:sub>
                      </m:sSub>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∗0</m:t>
                      </m:r>
                    </m:oMath>
                  </m:oMathPara>
                </a14:m>
                <a:endParaRPr lang="en-US" sz="1600" i="1" dirty="0">
                  <a:solidFill>
                    <a:srgbClr val="7030A0"/>
                  </a:solidFill>
                </a:endParaRPr>
              </a:p>
            </p:txBody>
          </p:sp>
        </mc:Choice>
        <mc:Fallback xmlns="">
          <p:sp>
            <p:nvSpPr>
              <p:cNvPr id="23" name="TextBox 22">
                <a:extLst>
                  <a:ext uri="{FF2B5EF4-FFF2-40B4-BE49-F238E27FC236}">
                    <a16:creationId xmlns:a16="http://schemas.microsoft.com/office/drawing/2014/main" id="{F3E3F899-460F-4A10-9B1D-C91DD2E6EC35}"/>
                  </a:ext>
                </a:extLst>
              </p:cNvPr>
              <p:cNvSpPr txBox="1">
                <a:spLocks noRot="1" noChangeAspect="1" noMove="1" noResize="1" noEditPoints="1" noAdjustHandles="1" noChangeArrowheads="1" noChangeShapeType="1" noTextEdit="1"/>
              </p:cNvSpPr>
              <p:nvPr/>
            </p:nvSpPr>
            <p:spPr>
              <a:xfrm>
                <a:off x="138289" y="3653752"/>
                <a:ext cx="8915400" cy="246221"/>
              </a:xfrm>
              <a:prstGeom prst="rect">
                <a:avLst/>
              </a:prstGeom>
              <a:blipFill>
                <a:blip r:embed="rId9"/>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89D2349-24C6-46F9-AAFA-8E16530BE377}"/>
                  </a:ext>
                </a:extLst>
              </p:cNvPr>
              <p:cNvSpPr txBox="1"/>
              <p:nvPr/>
            </p:nvSpPr>
            <p:spPr>
              <a:xfrm>
                <a:off x="138289" y="3984309"/>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 </m:t>
                      </m:r>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r>
                        <a:rPr lang="en-US" sz="1600" b="0" i="1" smtClean="0">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oMath>
                  </m:oMathPara>
                </a14:m>
                <a:endParaRPr lang="en-US" sz="1600" i="1" dirty="0">
                  <a:solidFill>
                    <a:srgbClr val="7030A0"/>
                  </a:solidFill>
                </a:endParaRPr>
              </a:p>
            </p:txBody>
          </p:sp>
        </mc:Choice>
        <mc:Fallback xmlns="">
          <p:sp>
            <p:nvSpPr>
              <p:cNvPr id="24" name="TextBox 23">
                <a:extLst>
                  <a:ext uri="{FF2B5EF4-FFF2-40B4-BE49-F238E27FC236}">
                    <a16:creationId xmlns:a16="http://schemas.microsoft.com/office/drawing/2014/main" id="{389D2349-24C6-46F9-AAFA-8E16530BE377}"/>
                  </a:ext>
                </a:extLst>
              </p:cNvPr>
              <p:cNvSpPr txBox="1">
                <a:spLocks noRot="1" noChangeAspect="1" noMove="1" noResize="1" noEditPoints="1" noAdjustHandles="1" noChangeArrowheads="1" noChangeShapeType="1" noTextEdit="1"/>
              </p:cNvSpPr>
              <p:nvPr/>
            </p:nvSpPr>
            <p:spPr>
              <a:xfrm>
                <a:off x="138289" y="3984309"/>
                <a:ext cx="7086600" cy="246221"/>
              </a:xfrm>
              <a:prstGeom prst="rect">
                <a:avLst/>
              </a:prstGeom>
              <a:blipFill>
                <a:blip r:embed="rId10"/>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0B1B04-1E70-448F-BBF9-D9B5CB15BEAB}"/>
                  </a:ext>
                </a:extLst>
              </p:cNvPr>
              <p:cNvSpPr txBox="1"/>
              <p:nvPr/>
            </p:nvSpPr>
            <p:spPr>
              <a:xfrm>
                <a:off x="112889" y="4452422"/>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 </m:t>
                      </m:r>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r>
                        <a:rPr lang="en-US" sz="1600" b="0" i="1" smtClean="0">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oMath>
                  </m:oMathPara>
                </a14:m>
                <a:endParaRPr lang="en-US" sz="1600" i="1" dirty="0">
                  <a:solidFill>
                    <a:srgbClr val="7030A0"/>
                  </a:solidFill>
                </a:endParaRPr>
              </a:p>
            </p:txBody>
          </p:sp>
        </mc:Choice>
        <mc:Fallback xmlns="">
          <p:sp>
            <p:nvSpPr>
              <p:cNvPr id="25" name="TextBox 24">
                <a:extLst>
                  <a:ext uri="{FF2B5EF4-FFF2-40B4-BE49-F238E27FC236}">
                    <a16:creationId xmlns:a16="http://schemas.microsoft.com/office/drawing/2014/main" id="{B40B1B04-1E70-448F-BBF9-D9B5CB15BEAB}"/>
                  </a:ext>
                </a:extLst>
              </p:cNvPr>
              <p:cNvSpPr txBox="1">
                <a:spLocks noRot="1" noChangeAspect="1" noMove="1" noResize="1" noEditPoints="1" noAdjustHandles="1" noChangeArrowheads="1" noChangeShapeType="1" noTextEdit="1"/>
              </p:cNvSpPr>
              <p:nvPr/>
            </p:nvSpPr>
            <p:spPr>
              <a:xfrm>
                <a:off x="112889" y="4452422"/>
                <a:ext cx="7086600" cy="246221"/>
              </a:xfrm>
              <a:prstGeom prst="rect">
                <a:avLst/>
              </a:prstGeom>
              <a:blipFill>
                <a:blip r:embed="rId11"/>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F37166E-D3B6-44CA-847B-CE7B39540C7E}"/>
                  </a:ext>
                </a:extLst>
              </p:cNvPr>
              <p:cNvSpPr txBox="1"/>
              <p:nvPr/>
            </p:nvSpPr>
            <p:spPr>
              <a:xfrm>
                <a:off x="457200" y="4782979"/>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m:t>
                    </m:r>
                    <m:d>
                      <m:dPr>
                        <m:ctrlPr>
                          <a:rPr lang="en-US" sz="1600" b="0" i="1" smtClean="0">
                            <a:solidFill>
                              <a:srgbClr val="7030A0"/>
                            </a:solidFill>
                            <a:latin typeface="Cambria Math" panose="02040503050406030204" pitchFamily="18" charset="0"/>
                            <a:ea typeface="Cambria Math" charset="0"/>
                            <a:cs typeface="Cambria Math" charset="0"/>
                          </a:rPr>
                        </m:ctrlPr>
                      </m:dPr>
                      <m:e>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e>
                    </m:d>
                    <m:r>
                      <a:rPr lang="en-US" sz="1600" b="0" i="1" smtClean="0">
                        <a:solidFill>
                          <a:srgbClr val="7030A0"/>
                        </a:solidFill>
                        <a:latin typeface="Cambria Math" panose="02040503050406030204" pitchFamily="18" charset="0"/>
                        <a:ea typeface="Cambria Math" charset="0"/>
                        <a:cs typeface="Cambria Math" charset="0"/>
                      </a:rPr>
                      <m:t>+(</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panose="02040503050406030204" pitchFamily="18" charset="0"/>
                        <a:ea typeface="Cambria Math" charset="0"/>
                        <a:cs typeface="Cambria Math" charset="0"/>
                      </a:rPr>
                      <m:t>)</m:t>
                    </m:r>
                    <m:r>
                      <a:rPr lang="en-US" sz="1600" b="0" i="1" smtClean="0">
                        <a:solidFill>
                          <a:srgbClr val="7030A0"/>
                        </a:solidFill>
                        <a:latin typeface="Cambria Math" charset="0"/>
                        <a:ea typeface="Cambria Math" charset="0"/>
                        <a:cs typeface="Cambria Math" charset="0"/>
                      </a:rPr>
                      <m:t>𝑙𝑚𝑎𝑠𝑠</m:t>
                    </m:r>
                  </m:oMath>
                </a14:m>
                <a:r>
                  <a:rPr lang="en-US" sz="1600" i="1" dirty="0">
                    <a:solidFill>
                      <a:srgbClr val="7030A0"/>
                    </a:solidFill>
                  </a:rPr>
                  <a:t>:  slope =</a:t>
                </a:r>
                <a:r>
                  <a:rPr lang="en-US" sz="1600" dirty="0">
                    <a:solidFill>
                      <a:srgbClr val="7030A0"/>
                    </a:solidFill>
                    <a:ea typeface="Cambria Math" charset="0"/>
                    <a:cs typeface="Cambria Math" charset="0"/>
                  </a:rPr>
                  <a:t> </a:t>
                </a:r>
                <a14:m>
                  <m:oMath xmlns:m="http://schemas.openxmlformats.org/officeDocument/2006/math">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charset="0"/>
                            <a:ea typeface="Cambria Math" charset="0"/>
                            <a:cs typeface="Cambria Math" charset="0"/>
                          </a:rPr>
                          <m:t>𝟏</m:t>
                        </m:r>
                      </m:sub>
                    </m:sSub>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m:t>
                        </m:r>
                        <m:r>
                          <a:rPr lang="en-US" sz="1600" b="1" i="1">
                            <a:solidFill>
                              <a:srgbClr val="7030A0"/>
                            </a:solidFill>
                            <a:latin typeface="Cambria Math" charset="0"/>
                            <a:ea typeface="Cambria Math" charset="0"/>
                            <a:cs typeface="Cambria Math" charset="0"/>
                          </a:rPr>
                          <m:t>𝜷</m:t>
                        </m:r>
                      </m:e>
                      <m:sub>
                        <m:r>
                          <a:rPr lang="en-US" sz="1600" b="1" i="1" smtClean="0">
                            <a:solidFill>
                              <a:srgbClr val="7030A0"/>
                            </a:solidFill>
                            <a:latin typeface="Cambria Math" panose="02040503050406030204" pitchFamily="18" charset="0"/>
                            <a:ea typeface="Cambria Math" charset="0"/>
                            <a:cs typeface="Cambria Math" charset="0"/>
                          </a:rPr>
                          <m:t>𝟒</m:t>
                        </m:r>
                      </m:sub>
                    </m:sSub>
                  </m:oMath>
                </a14:m>
                <a:r>
                  <a:rPr lang="en-US" sz="1600" i="1" dirty="0">
                    <a:solidFill>
                      <a:srgbClr val="7030A0"/>
                    </a:solidFill>
                  </a:rPr>
                  <a:t> </a:t>
                </a:r>
              </a:p>
            </p:txBody>
          </p:sp>
        </mc:Choice>
        <mc:Fallback xmlns="">
          <p:sp>
            <p:nvSpPr>
              <p:cNvPr id="26" name="TextBox 25">
                <a:extLst>
                  <a:ext uri="{FF2B5EF4-FFF2-40B4-BE49-F238E27FC236}">
                    <a16:creationId xmlns:a16="http://schemas.microsoft.com/office/drawing/2014/main" id="{8F37166E-D3B6-44CA-847B-CE7B39540C7E}"/>
                  </a:ext>
                </a:extLst>
              </p:cNvPr>
              <p:cNvSpPr txBox="1">
                <a:spLocks noRot="1" noChangeAspect="1" noMove="1" noResize="1" noEditPoints="1" noAdjustHandles="1" noChangeArrowheads="1" noChangeShapeType="1" noTextEdit="1"/>
              </p:cNvSpPr>
              <p:nvPr/>
            </p:nvSpPr>
            <p:spPr>
              <a:xfrm>
                <a:off x="457200" y="4782979"/>
                <a:ext cx="7086600" cy="246221"/>
              </a:xfrm>
              <a:prstGeom prst="rect">
                <a:avLst/>
              </a:prstGeom>
              <a:blipFill>
                <a:blip r:embed="rId12"/>
                <a:stretch>
                  <a:fillRect l="-946" t="-27500" b="-50000"/>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A70FB3ED-EC33-49F6-BE4B-299612EA2D77}"/>
              </a:ext>
            </a:extLst>
          </p:cNvPr>
          <p:cNvCxnSpPr/>
          <p:nvPr/>
        </p:nvCxnSpPr>
        <p:spPr>
          <a:xfrm flipV="1">
            <a:off x="5867400" y="3638104"/>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04D5A54-4DD0-4F63-971D-F4A8247ED6FB}"/>
              </a:ext>
            </a:extLst>
          </p:cNvPr>
          <p:cNvSpPr txBox="1"/>
          <p:nvPr/>
        </p:nvSpPr>
        <p:spPr>
          <a:xfrm>
            <a:off x="6172200" y="3391534"/>
            <a:ext cx="304800" cy="369332"/>
          </a:xfrm>
          <a:prstGeom prst="rect">
            <a:avLst/>
          </a:prstGeom>
          <a:noFill/>
        </p:spPr>
        <p:txBody>
          <a:bodyPr wrap="square" rtlCol="0">
            <a:spAutoFit/>
          </a:bodyPr>
          <a:lstStyle/>
          <a:p>
            <a:r>
              <a:rPr lang="en-US" dirty="0">
                <a:solidFill>
                  <a:srgbClr val="FF0000"/>
                </a:solidFill>
              </a:rPr>
              <a:t>0</a:t>
            </a:r>
          </a:p>
        </p:txBody>
      </p:sp>
      <p:cxnSp>
        <p:nvCxnSpPr>
          <p:cNvPr id="29" name="Straight Arrow Connector 28">
            <a:extLst>
              <a:ext uri="{FF2B5EF4-FFF2-40B4-BE49-F238E27FC236}">
                <a16:creationId xmlns:a16="http://schemas.microsoft.com/office/drawing/2014/main" id="{2D7274BF-A62E-4B8F-96F8-B490FF56D149}"/>
              </a:ext>
            </a:extLst>
          </p:cNvPr>
          <p:cNvCxnSpPr/>
          <p:nvPr/>
        </p:nvCxnSpPr>
        <p:spPr>
          <a:xfrm flipV="1">
            <a:off x="7848600" y="3638104"/>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0AC082E-E590-4D98-815B-5779E46A71B2}"/>
              </a:ext>
            </a:extLst>
          </p:cNvPr>
          <p:cNvSpPr txBox="1"/>
          <p:nvPr/>
        </p:nvSpPr>
        <p:spPr>
          <a:xfrm>
            <a:off x="8153400" y="3391534"/>
            <a:ext cx="304800" cy="369332"/>
          </a:xfrm>
          <a:prstGeom prst="rect">
            <a:avLst/>
          </a:prstGeom>
          <a:noFill/>
        </p:spPr>
        <p:txBody>
          <a:bodyPr wrap="square" rtlCol="0">
            <a:spAutoFit/>
          </a:bodyPr>
          <a:lstStyle/>
          <a:p>
            <a:r>
              <a:rPr lang="en-US" dirty="0">
                <a:solidFill>
                  <a:srgbClr val="FF0000"/>
                </a:solidFill>
              </a:rPr>
              <a:t>0</a:t>
            </a:r>
          </a:p>
        </p:txBody>
      </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4" name="Ink 33">
                <a:extLst>
                  <a:ext uri="{FF2B5EF4-FFF2-40B4-BE49-F238E27FC236}">
                    <a16:creationId xmlns:a16="http://schemas.microsoft.com/office/drawing/2014/main" id="{11424AE6-D938-485C-9750-22E6FA83ECAC}"/>
                  </a:ext>
                </a:extLst>
              </p14:cNvPr>
              <p14:cNvContentPartPr/>
              <p14:nvPr/>
            </p14:nvContentPartPr>
            <p14:xfrm>
              <a:off x="4800600" y="4273890"/>
              <a:ext cx="737166" cy="221910"/>
            </p14:xfrm>
          </p:contentPart>
        </mc:Choice>
        <mc:Fallback xmlns="">
          <p:pic>
            <p:nvPicPr>
              <p:cNvPr id="34" name="Ink 33">
                <a:extLst>
                  <a:ext uri="{FF2B5EF4-FFF2-40B4-BE49-F238E27FC236}">
                    <a16:creationId xmlns:a16="http://schemas.microsoft.com/office/drawing/2014/main" id="{11424AE6-D938-485C-9750-22E6FA83ECAC}"/>
                  </a:ext>
                </a:extLst>
              </p:cNvPr>
              <p:cNvPicPr/>
              <p:nvPr/>
            </p:nvPicPr>
            <p:blipFill>
              <a:blip r:embed="rId14"/>
              <a:stretch>
                <a:fillRect/>
              </a:stretch>
            </p:blipFill>
            <p:spPr>
              <a:xfrm>
                <a:off x="4782603" y="4255878"/>
                <a:ext cx="772800" cy="257574"/>
              </a:xfrm>
              <a:prstGeom prst="rect">
                <a:avLst/>
              </a:prstGeom>
            </p:spPr>
          </p:pic>
        </mc:Fallback>
      </mc:AlternateContent>
      <p:sp>
        <p:nvSpPr>
          <p:cNvPr id="4" name="TextBox 3">
            <a:extLst>
              <a:ext uri="{FF2B5EF4-FFF2-40B4-BE49-F238E27FC236}">
                <a16:creationId xmlns:a16="http://schemas.microsoft.com/office/drawing/2014/main" id="{287CD1BB-0BB5-423D-B36B-A4D827163B9E}"/>
              </a:ext>
            </a:extLst>
          </p:cNvPr>
          <p:cNvSpPr txBox="1"/>
          <p:nvPr/>
        </p:nvSpPr>
        <p:spPr>
          <a:xfrm>
            <a:off x="144941" y="5257800"/>
            <a:ext cx="6179659" cy="369332"/>
          </a:xfrm>
          <a:prstGeom prst="rect">
            <a:avLst/>
          </a:prstGeom>
          <a:noFill/>
        </p:spPr>
        <p:txBody>
          <a:bodyPr wrap="square" rtlCol="0">
            <a:spAutoFit/>
          </a:bodyPr>
          <a:lstStyle/>
          <a:p>
            <a:r>
              <a:rPr lang="en-US" dirty="0"/>
              <a:t>What is the regression equation for nebat (and slope)?</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758482C-4D3B-4B9C-8C60-54A71CA134DF}"/>
                  </a:ext>
                </a:extLst>
              </p:cNvPr>
              <p:cNvSpPr txBox="1"/>
              <p:nvPr/>
            </p:nvSpPr>
            <p:spPr>
              <a:xfrm>
                <a:off x="655983" y="6445738"/>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panose="02040503050406030204" pitchFamily="18" charset="0"/>
                        <a:ea typeface="Cambria Math" charset="0"/>
                        <a:cs typeface="Cambria Math" charset="0"/>
                      </a:rPr>
                      <m:t>=</m:t>
                    </m:r>
                    <m:r>
                      <a:rPr lang="en-US" sz="1600" b="1" i="1" smtClean="0">
                        <a:latin typeface="Cambria Math" panose="02040503050406030204" pitchFamily="18" charset="0"/>
                        <a:ea typeface="Cambria Math" charset="0"/>
                        <a:cs typeface="Cambria Math" charset="0"/>
                      </a:rPr>
                      <m:t>𝒏𝒆𝒃𝒂𝒕</m:t>
                    </m:r>
                    <m:r>
                      <a:rPr lang="en-US" sz="1600" b="0" i="1" smtClean="0">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r>
                      <a:rPr lang="en-US" sz="1600" b="0" i="1" smtClean="0">
                        <a:latin typeface="Cambria Math" panose="02040503050406030204" pitchFamily="18"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oMath>
                </a14:m>
                <a:r>
                  <a:rPr lang="en-US" sz="1600" i="1" dirty="0"/>
                  <a:t>:  slope =</a:t>
                </a:r>
                <a:r>
                  <a:rPr lang="en-US" sz="1600" dirty="0">
                    <a:ea typeface="Cambria Math" charset="0"/>
                    <a:cs typeface="Cambria Math" charset="0"/>
                  </a:rPr>
                  <a:t> </a:t>
                </a:r>
                <a14:m>
                  <m:oMath xmlns:m="http://schemas.openxmlformats.org/officeDocument/2006/math">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𝟏</m:t>
                        </m:r>
                      </m:sub>
                    </m:sSub>
                  </m:oMath>
                </a14:m>
                <a:endParaRPr lang="en-US" sz="1600" i="1" dirty="0"/>
              </a:p>
            </p:txBody>
          </p:sp>
        </mc:Choice>
        <mc:Fallback xmlns="">
          <p:sp>
            <p:nvSpPr>
              <p:cNvPr id="43" name="TextBox 42">
                <a:extLst>
                  <a:ext uri="{FF2B5EF4-FFF2-40B4-BE49-F238E27FC236}">
                    <a16:creationId xmlns:a16="http://schemas.microsoft.com/office/drawing/2014/main" id="{2758482C-4D3B-4B9C-8C60-54A71CA134DF}"/>
                  </a:ext>
                </a:extLst>
              </p:cNvPr>
              <p:cNvSpPr txBox="1">
                <a:spLocks noRot="1" noChangeAspect="1" noMove="1" noResize="1" noEditPoints="1" noAdjustHandles="1" noChangeArrowheads="1" noChangeShapeType="1" noTextEdit="1"/>
              </p:cNvSpPr>
              <p:nvPr/>
            </p:nvSpPr>
            <p:spPr>
              <a:xfrm>
                <a:off x="655983" y="6445738"/>
                <a:ext cx="7086600" cy="246221"/>
              </a:xfrm>
              <a:prstGeom prst="rect">
                <a:avLst/>
              </a:prstGeom>
              <a:blipFill>
                <a:blip r:embed="rId15"/>
                <a:stretch>
                  <a:fillRect l="-1033" t="-24390" b="-48780"/>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E648C846-14D1-4030-8407-DEDB3FB3857B}"/>
              </a:ext>
            </a:extLst>
          </p:cNvPr>
          <p:cNvSpPr txBox="1"/>
          <p:nvPr/>
        </p:nvSpPr>
        <p:spPr>
          <a:xfrm>
            <a:off x="412461" y="5638800"/>
            <a:ext cx="6487455" cy="369332"/>
          </a:xfrm>
          <a:prstGeom prst="rect">
            <a:avLst/>
          </a:prstGeom>
          <a:noFill/>
        </p:spPr>
        <p:txBody>
          <a:bodyPr wrap="square" rtlCol="0">
            <a:spAutoFit/>
          </a:bodyPr>
          <a:lstStyle/>
          <a:p>
            <a:r>
              <a:rPr lang="en-US" dirty="0"/>
              <a:t>Type = nebat occurs when ebat=0 and bird = 0.</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01BDD0A-4CC9-4821-9F5D-42ADB79B9DD9}"/>
                  </a:ext>
                </a:extLst>
              </p:cNvPr>
              <p:cNvSpPr txBox="1"/>
              <p:nvPr/>
            </p:nvSpPr>
            <p:spPr>
              <a:xfrm>
                <a:off x="9474" y="6077746"/>
                <a:ext cx="890592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panose="02040503050406030204" pitchFamily="18" charset="0"/>
                          <a:ea typeface="Cambria Math" charset="0"/>
                          <a:cs typeface="Cambria Math" charset="0"/>
                        </a:rPr>
                        <m:t>=</m:t>
                      </m:r>
                      <m:r>
                        <a:rPr lang="en-US" sz="1600" b="1" i="1" smtClean="0">
                          <a:latin typeface="Cambria Math" panose="02040503050406030204" pitchFamily="18" charset="0"/>
                          <a:ea typeface="Cambria Math" charset="0"/>
                          <a:cs typeface="Cambria Math" charset="0"/>
                        </a:rPr>
                        <m:t>𝒏𝒆𝒃𝒂𝒕</m:t>
                      </m:r>
                      <m:r>
                        <a:rPr lang="en-US" sz="1600" b="0" i="1" smtClean="0">
                          <a:solidFill>
                            <a:schemeClr val="tx1"/>
                          </a:solidFill>
                          <a:latin typeface="Cambria Math" charset="0"/>
                          <a:ea typeface="Cambria Math" charset="0"/>
                          <a:cs typeface="Cambria Math" charset="0"/>
                        </a:rPr>
                        <m:t>}=</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0</m:t>
                          </m:r>
                        </m:sub>
                      </m:sSub>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1</m:t>
                          </m:r>
                        </m:sub>
                      </m:sSub>
                      <m:r>
                        <a:rPr lang="en-US" sz="1600" i="1">
                          <a:solidFill>
                            <a:schemeClr val="tx1"/>
                          </a:solidFill>
                          <a:latin typeface="Cambria Math" charset="0"/>
                          <a:ea typeface="Cambria Math" charset="0"/>
                          <a:cs typeface="Cambria Math" charset="0"/>
                        </a:rPr>
                        <m:t>𝑙𝑚𝑎𝑠𝑠</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2</m:t>
                          </m:r>
                        </m:sub>
                      </m:sSub>
                      <m:r>
                        <a:rPr lang="en-US" sz="1600" i="1">
                          <a:solidFill>
                            <a:schemeClr val="tx1"/>
                          </a:solidFill>
                          <a:latin typeface="Cambria Math" panose="02040503050406030204" pitchFamily="18" charset="0"/>
                          <a:ea typeface="Cambria Math" charset="0"/>
                          <a:cs typeface="Cambria Math" charset="0"/>
                        </a:rPr>
                        <m:t>∗0</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3</m:t>
                          </m:r>
                        </m:sub>
                      </m:sSub>
                      <m:r>
                        <a:rPr lang="en-US" sz="1600" i="1">
                          <a:solidFill>
                            <a:schemeClr val="tx1"/>
                          </a:solidFill>
                          <a:latin typeface="Cambria Math" panose="02040503050406030204" pitchFamily="18" charset="0"/>
                          <a:ea typeface="Cambria Math" charset="0"/>
                          <a:cs typeface="Cambria Math" charset="0"/>
                        </a:rPr>
                        <m:t>∗</m:t>
                      </m:r>
                      <m:r>
                        <a:rPr lang="en-US" sz="1600" b="0" i="1" smtClean="0">
                          <a:solidFill>
                            <a:schemeClr val="tx1"/>
                          </a:solidFill>
                          <a:latin typeface="Cambria Math" panose="02040503050406030204" pitchFamily="18" charset="0"/>
                          <a:ea typeface="Cambria Math" charset="0"/>
                          <a:cs typeface="Cambria Math" charset="0"/>
                        </a:rPr>
                        <m:t>0</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4</m:t>
                          </m:r>
                        </m:sub>
                      </m:sSub>
                      <m:r>
                        <a:rPr lang="en-US" sz="1600" i="1">
                          <a:solidFill>
                            <a:schemeClr val="tx1"/>
                          </a:solidFill>
                          <a:latin typeface="Cambria Math" charset="0"/>
                          <a:ea typeface="Cambria Math" charset="0"/>
                          <a:cs typeface="Cambria Math" charset="0"/>
                        </a:rPr>
                        <m:t>𝑙𝑚𝑎𝑠𝑠</m:t>
                      </m:r>
                      <m:r>
                        <a:rPr lang="en-US" sz="1600" i="1">
                          <a:solidFill>
                            <a:schemeClr val="tx1"/>
                          </a:solidFill>
                          <a:latin typeface="Cambria Math" charset="0"/>
                          <a:ea typeface="Cambria Math" charset="0"/>
                          <a:cs typeface="Cambria Math" charset="0"/>
                        </a:rPr>
                        <m:t>∗0</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5</m:t>
                          </m:r>
                        </m:sub>
                      </m:sSub>
                      <m:r>
                        <a:rPr lang="en-US" sz="1600" i="1">
                          <a:solidFill>
                            <a:schemeClr val="tx1"/>
                          </a:solidFill>
                          <a:latin typeface="Cambria Math" charset="0"/>
                          <a:ea typeface="Cambria Math" charset="0"/>
                          <a:cs typeface="Cambria Math" charset="0"/>
                        </a:rPr>
                        <m:t> </m:t>
                      </m:r>
                      <m:r>
                        <a:rPr lang="en-US" sz="1600" i="1">
                          <a:solidFill>
                            <a:schemeClr val="tx1"/>
                          </a:solidFill>
                          <a:latin typeface="Cambria Math" charset="0"/>
                          <a:ea typeface="Cambria Math" charset="0"/>
                          <a:cs typeface="Cambria Math" charset="0"/>
                        </a:rPr>
                        <m:t>𝑙𝑚𝑎𝑠𝑠</m:t>
                      </m:r>
                      <m:r>
                        <a:rPr lang="en-US" sz="1600" i="1">
                          <a:solidFill>
                            <a:schemeClr val="tx1"/>
                          </a:solidFill>
                          <a:latin typeface="Cambria Math" charset="0"/>
                          <a:ea typeface="Cambria Math" charset="0"/>
                          <a:cs typeface="Cambria Math" charset="0"/>
                        </a:rPr>
                        <m:t> ∗0</m:t>
                      </m:r>
                    </m:oMath>
                  </m:oMathPara>
                </a14:m>
                <a:endParaRPr lang="en-US" sz="1600" i="1" dirty="0"/>
              </a:p>
            </p:txBody>
          </p:sp>
        </mc:Choice>
        <mc:Fallback xmlns="">
          <p:sp>
            <p:nvSpPr>
              <p:cNvPr id="31" name="TextBox 30">
                <a:extLst>
                  <a:ext uri="{FF2B5EF4-FFF2-40B4-BE49-F238E27FC236}">
                    <a16:creationId xmlns:a16="http://schemas.microsoft.com/office/drawing/2014/main" id="{501BDD0A-4CC9-4821-9F5D-42ADB79B9DD9}"/>
                  </a:ext>
                </a:extLst>
              </p:cNvPr>
              <p:cNvSpPr txBox="1">
                <a:spLocks noRot="1" noChangeAspect="1" noMove="1" noResize="1" noEditPoints="1" noAdjustHandles="1" noChangeArrowheads="1" noChangeShapeType="1" noTextEdit="1"/>
              </p:cNvSpPr>
              <p:nvPr/>
            </p:nvSpPr>
            <p:spPr>
              <a:xfrm>
                <a:off x="9474" y="6077746"/>
                <a:ext cx="8905925" cy="246221"/>
              </a:xfrm>
              <a:prstGeom prst="rect">
                <a:avLst/>
              </a:prstGeom>
              <a:blipFill>
                <a:blip r:embed="rId16"/>
                <a:stretch>
                  <a:fillRect b="-35000"/>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6B145812-553F-4F65-AEC7-E2D7D2E09459}"/>
              </a:ext>
            </a:extLst>
          </p:cNvPr>
          <p:cNvCxnSpPr/>
          <p:nvPr/>
        </p:nvCxnSpPr>
        <p:spPr>
          <a:xfrm flipV="1">
            <a:off x="4953000" y="6113970"/>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8BD40E3-5239-4298-9892-A531364296F8}"/>
              </a:ext>
            </a:extLst>
          </p:cNvPr>
          <p:cNvSpPr txBox="1"/>
          <p:nvPr/>
        </p:nvSpPr>
        <p:spPr>
          <a:xfrm>
            <a:off x="5257800" y="5867400"/>
            <a:ext cx="304800" cy="369332"/>
          </a:xfrm>
          <a:prstGeom prst="rect">
            <a:avLst/>
          </a:prstGeom>
          <a:noFill/>
        </p:spPr>
        <p:txBody>
          <a:bodyPr wrap="square" rtlCol="0">
            <a:spAutoFit/>
          </a:bodyPr>
          <a:lstStyle/>
          <a:p>
            <a:r>
              <a:rPr lang="en-US" dirty="0">
                <a:solidFill>
                  <a:srgbClr val="FF0000"/>
                </a:solidFill>
              </a:rPr>
              <a:t>0</a:t>
            </a:r>
          </a:p>
        </p:txBody>
      </p:sp>
      <p:cxnSp>
        <p:nvCxnSpPr>
          <p:cNvPr id="42" name="Straight Arrow Connector 41">
            <a:extLst>
              <a:ext uri="{FF2B5EF4-FFF2-40B4-BE49-F238E27FC236}">
                <a16:creationId xmlns:a16="http://schemas.microsoft.com/office/drawing/2014/main" id="{70E1F4CB-2319-4875-ADAF-0861EED3B105}"/>
              </a:ext>
            </a:extLst>
          </p:cNvPr>
          <p:cNvCxnSpPr/>
          <p:nvPr/>
        </p:nvCxnSpPr>
        <p:spPr>
          <a:xfrm flipV="1">
            <a:off x="5562600" y="6113970"/>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72C6C93-94D9-4BF3-BB87-1764F6C79177}"/>
              </a:ext>
            </a:extLst>
          </p:cNvPr>
          <p:cNvSpPr txBox="1"/>
          <p:nvPr/>
        </p:nvSpPr>
        <p:spPr>
          <a:xfrm>
            <a:off x="5867400" y="5867400"/>
            <a:ext cx="304800" cy="369332"/>
          </a:xfrm>
          <a:prstGeom prst="rect">
            <a:avLst/>
          </a:prstGeom>
          <a:noFill/>
        </p:spPr>
        <p:txBody>
          <a:bodyPr wrap="square" rtlCol="0">
            <a:spAutoFit/>
          </a:bodyPr>
          <a:lstStyle/>
          <a:p>
            <a:r>
              <a:rPr lang="en-US" dirty="0">
                <a:solidFill>
                  <a:srgbClr val="FF0000"/>
                </a:solidFill>
              </a:rPr>
              <a:t>0</a:t>
            </a:r>
          </a:p>
        </p:txBody>
      </p:sp>
      <p:cxnSp>
        <p:nvCxnSpPr>
          <p:cNvPr id="49" name="Straight Arrow Connector 48">
            <a:extLst>
              <a:ext uri="{FF2B5EF4-FFF2-40B4-BE49-F238E27FC236}">
                <a16:creationId xmlns:a16="http://schemas.microsoft.com/office/drawing/2014/main" id="{156C60BF-7FAE-4A1C-9B80-05B893F34D21}"/>
              </a:ext>
            </a:extLst>
          </p:cNvPr>
          <p:cNvCxnSpPr/>
          <p:nvPr/>
        </p:nvCxnSpPr>
        <p:spPr>
          <a:xfrm flipV="1">
            <a:off x="6477000" y="6138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C1E75-EB0B-4199-8C52-6BA8441723FA}"/>
              </a:ext>
            </a:extLst>
          </p:cNvPr>
          <p:cNvSpPr txBox="1"/>
          <p:nvPr/>
        </p:nvSpPr>
        <p:spPr>
          <a:xfrm>
            <a:off x="6781800" y="5892361"/>
            <a:ext cx="304800" cy="369332"/>
          </a:xfrm>
          <a:prstGeom prst="rect">
            <a:avLst/>
          </a:prstGeom>
          <a:noFill/>
        </p:spPr>
        <p:txBody>
          <a:bodyPr wrap="square" rtlCol="0">
            <a:spAutoFit/>
          </a:bodyPr>
          <a:lstStyle/>
          <a:p>
            <a:r>
              <a:rPr lang="en-US" dirty="0">
                <a:solidFill>
                  <a:srgbClr val="FF0000"/>
                </a:solidFill>
              </a:rPr>
              <a:t>0</a:t>
            </a:r>
          </a:p>
        </p:txBody>
      </p:sp>
      <p:cxnSp>
        <p:nvCxnSpPr>
          <p:cNvPr id="51" name="Straight Arrow Connector 50">
            <a:extLst>
              <a:ext uri="{FF2B5EF4-FFF2-40B4-BE49-F238E27FC236}">
                <a16:creationId xmlns:a16="http://schemas.microsoft.com/office/drawing/2014/main" id="{D0FF5C9A-ACB1-42AD-AE0C-D98DABD0A55A}"/>
              </a:ext>
            </a:extLst>
          </p:cNvPr>
          <p:cNvCxnSpPr/>
          <p:nvPr/>
        </p:nvCxnSpPr>
        <p:spPr>
          <a:xfrm flipV="1">
            <a:off x="7772400" y="6138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8E4E095-1BBE-4B23-ADE2-0196BC723596}"/>
              </a:ext>
            </a:extLst>
          </p:cNvPr>
          <p:cNvSpPr txBox="1"/>
          <p:nvPr/>
        </p:nvSpPr>
        <p:spPr>
          <a:xfrm>
            <a:off x="8077200" y="5892361"/>
            <a:ext cx="304800" cy="369332"/>
          </a:xfrm>
          <a:prstGeom prst="rect">
            <a:avLst/>
          </a:prstGeom>
          <a:noFill/>
        </p:spPr>
        <p:txBody>
          <a:bodyPr wrap="square" rtlCol="0">
            <a:spAutoFit/>
          </a:bodyPr>
          <a:lstStyle/>
          <a:p>
            <a:r>
              <a:rPr lang="en-US" dirty="0">
                <a:solidFill>
                  <a:srgbClr val="FF0000"/>
                </a:solidFill>
              </a:rPr>
              <a:t>0</a:t>
            </a:r>
          </a:p>
        </p:txBody>
      </p:sp>
    </p:spTree>
    <p:extLst>
      <p:ext uri="{BB962C8B-B14F-4D97-AF65-F5344CB8AC3E}">
        <p14:creationId xmlns:p14="http://schemas.microsoft.com/office/powerpoint/2010/main" val="67716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2" grpId="0"/>
      <p:bldP spid="35" grpId="0"/>
      <p:bldP spid="36" grpId="0"/>
      <p:bldP spid="37" grpId="0"/>
      <p:bldP spid="38" grpId="0"/>
      <p:bldP spid="41" grpId="0"/>
      <p:bldP spid="47" grpId="0"/>
      <p:bldP spid="22" grpId="0"/>
      <p:bldP spid="23" grpId="0"/>
      <p:bldP spid="24" grpId="0"/>
      <p:bldP spid="25" grpId="0"/>
      <p:bldP spid="26" grpId="0"/>
      <p:bldP spid="28" grpId="0"/>
      <p:bldP spid="30" grpId="0"/>
      <p:bldP spid="4" grpId="0"/>
      <p:bldP spid="43" grpId="0"/>
      <p:bldP spid="44" grpId="0"/>
      <p:bldP spid="31" grpId="0"/>
      <p:bldP spid="39" grpId="0"/>
      <p:bldP spid="45" grpId="0"/>
      <p:bldP spid="50"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Quadratic Regression: Maximums </a:t>
            </a:r>
          </a:p>
        </p:txBody>
      </p:sp>
      <p:sp>
        <p:nvSpPr>
          <p:cNvPr id="3" name="Content Placeholder 2"/>
          <p:cNvSpPr>
            <a:spLocks noGrp="1"/>
          </p:cNvSpPr>
          <p:nvPr>
            <p:ph idx="1"/>
          </p:nvPr>
        </p:nvSpPr>
        <p:spPr>
          <a:xfrm>
            <a:off x="457200" y="990600"/>
            <a:ext cx="8229600" cy="1404278"/>
          </a:xfrm>
        </p:spPr>
        <p:txBody>
          <a:bodyPr>
            <a:normAutofit/>
          </a:bodyPr>
          <a:lstStyle/>
          <a:p>
            <a:pPr marL="0" indent="0">
              <a:buNone/>
            </a:pPr>
            <a:r>
              <a:rPr lang="en-US" sz="2800" dirty="0"/>
              <a:t>Can you find the estimated age at which the tuna’s tail is at its maximum?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340" y="3886200"/>
            <a:ext cx="387338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763" y="2099241"/>
            <a:ext cx="4760340" cy="357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242466" y="5312990"/>
                <a:ext cx="3671133"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ea typeface="Cambria Math"/>
                                </a:rPr>
                                <m:t>𝛽</m:t>
                              </m:r>
                            </m:e>
                            <m:sub>
                              <m:r>
                                <a:rPr lang="en-US" sz="2400" b="0" i="1" smtClean="0">
                                  <a:latin typeface="Cambria Math"/>
                                </a:rPr>
                                <m:t>1</m:t>
                              </m:r>
                            </m:sub>
                          </m:sSub>
                        </m:num>
                        <m:den>
                          <m:r>
                            <a:rPr lang="en-US" sz="2400" b="0" i="1" smtClean="0">
                              <a:latin typeface="Cambria Math"/>
                            </a:rPr>
                            <m:t>2</m:t>
                          </m:r>
                          <m:sSub>
                            <m:sSubPr>
                              <m:ctrlPr>
                                <a:rPr lang="en-US" sz="2400" b="0" i="1" smtClean="0">
                                  <a:latin typeface="Cambria Math" panose="02040503050406030204" pitchFamily="18" charset="0"/>
                                </a:rPr>
                              </m:ctrlPr>
                            </m:sSubPr>
                            <m:e>
                              <m:r>
                                <a:rPr lang="en-US" sz="2400" b="0" i="1" smtClean="0">
                                  <a:latin typeface="Cambria Math"/>
                                  <a:ea typeface="Cambria Math"/>
                                </a:rPr>
                                <m:t>𝛽</m:t>
                              </m:r>
                            </m:e>
                            <m:sub>
                              <m:r>
                                <a:rPr lang="en-US" sz="2400" b="0" i="1" smtClean="0">
                                  <a:latin typeface="Cambria Math"/>
                                  <a:ea typeface="Cambria Math"/>
                                </a:rPr>
                                <m:t>2</m:t>
                              </m:r>
                            </m:sub>
                          </m:sSub>
                        </m:den>
                      </m:f>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−54.05</m:t>
                          </m:r>
                        </m:num>
                        <m:den>
                          <m:r>
                            <a:rPr lang="en-US" sz="2400" b="0" i="1" smtClean="0">
                              <a:latin typeface="Cambria Math"/>
                            </a:rPr>
                            <m:t>2∗(−4.72)</m:t>
                          </m:r>
                        </m:den>
                      </m:f>
                      <m:r>
                        <a:rPr lang="en-US" sz="2400" i="1">
                          <a:latin typeface="Cambria Math"/>
                          <a:ea typeface="Cambria Math"/>
                        </a:rPr>
                        <m:t>≅</m:t>
                      </m:r>
                      <m:r>
                        <a:rPr lang="en-US" sz="2400" b="0" i="1" smtClean="0">
                          <a:latin typeface="Cambria Math"/>
                        </a:rPr>
                        <m:t>5.74</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5242466" y="5312990"/>
                <a:ext cx="3671133" cy="859210"/>
              </a:xfrm>
              <a:prstGeom prst="rect">
                <a:avLst/>
              </a:prstGeom>
              <a:blipFill rotWithShape="0">
                <a:blip r:embed="rId5"/>
                <a:stretch>
                  <a:fillRect/>
                </a:stretch>
              </a:blipFill>
            </p:spPr>
            <p:txBody>
              <a:bodyPr/>
              <a:lstStyle/>
              <a:p>
                <a:r>
                  <a:rPr lang="en-US">
                    <a:noFill/>
                  </a:rPr>
                  <a:t> </a:t>
                </a:r>
              </a:p>
            </p:txBody>
          </p:sp>
        </mc:Fallback>
      </mc:AlternateContent>
      <p:cxnSp>
        <p:nvCxnSpPr>
          <p:cNvPr id="6" name="Straight Arrow Connector 5"/>
          <p:cNvCxnSpPr/>
          <p:nvPr/>
        </p:nvCxnSpPr>
        <p:spPr>
          <a:xfrm flipV="1">
            <a:off x="4539342" y="2950790"/>
            <a:ext cx="0" cy="2362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660160" y="2297668"/>
                <a:ext cx="3407343" cy="384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𝑙𝑒𝑛𝑔𝑡h</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660160" y="2297668"/>
                <a:ext cx="3407343" cy="384144"/>
              </a:xfrm>
              <a:prstGeom prst="rect">
                <a:avLst/>
              </a:prstGeom>
              <a:blipFill>
                <a:blip r:embed="rId6"/>
                <a:stretch>
                  <a:fillRect t="-1587" b="-12698"/>
                </a:stretch>
              </a:blipFill>
            </p:spPr>
            <p:txBody>
              <a:bodyPr/>
              <a:lstStyle/>
              <a:p>
                <a:r>
                  <a:rPr lang="en-US">
                    <a:noFill/>
                  </a:rPr>
                  <a:t> </a:t>
                </a:r>
              </a:p>
            </p:txBody>
          </p:sp>
        </mc:Fallback>
      </mc:AlternateContent>
      <p:sp>
        <p:nvSpPr>
          <p:cNvPr id="7" name="Rectangle 6"/>
          <p:cNvSpPr/>
          <p:nvPr/>
        </p:nvSpPr>
        <p:spPr>
          <a:xfrm>
            <a:off x="5097282" y="2667000"/>
            <a:ext cx="398327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Parabola!!!</a:t>
            </a:r>
          </a:p>
        </p:txBody>
      </p:sp>
      <p:sp>
        <p:nvSpPr>
          <p:cNvPr id="5" name="TextBox 4"/>
          <p:cNvSpPr txBox="1"/>
          <p:nvPr/>
        </p:nvSpPr>
        <p:spPr>
          <a:xfrm>
            <a:off x="272142" y="6135469"/>
            <a:ext cx="8534400" cy="646331"/>
          </a:xfrm>
          <a:prstGeom prst="rect">
            <a:avLst/>
          </a:prstGeom>
          <a:noFill/>
        </p:spPr>
        <p:txBody>
          <a:bodyPr wrap="square" rtlCol="0">
            <a:spAutoFit/>
          </a:bodyPr>
          <a:lstStyle/>
          <a:p>
            <a:r>
              <a:rPr lang="en-US" dirty="0"/>
              <a:t>The evidence suggests that the mean age at which a Tuna’s tail stops growing is approximately 5.74 years based on a quadratic regression model (p-value &lt; .0001).</a:t>
            </a:r>
          </a:p>
        </p:txBody>
      </p:sp>
    </p:spTree>
    <p:extLst>
      <p:ext uri="{BB962C8B-B14F-4D97-AF65-F5344CB8AC3E}">
        <p14:creationId xmlns:p14="http://schemas.microsoft.com/office/powerpoint/2010/main" val="14665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Bluefin Tuna</a:t>
            </a:r>
            <a:br>
              <a:rPr lang="en-US" dirty="0"/>
            </a:br>
            <a:r>
              <a:rPr lang="en-US" dirty="0"/>
              <a:t>Re-centering method</a:t>
            </a:r>
          </a:p>
        </p:txBody>
      </p:sp>
      <mc:AlternateContent xmlns:mc="http://schemas.openxmlformats.org/markup-compatibility/2006" xmlns:a14="http://schemas.microsoft.com/office/drawing/2010/main">
        <mc:Choice Requires="a14">
          <p:sp>
            <p:nvSpPr>
              <p:cNvPr id="7" name="TextBox 6"/>
              <p:cNvSpPr txBox="1"/>
              <p:nvPr/>
            </p:nvSpPr>
            <p:spPr>
              <a:xfrm>
                <a:off x="2149384" y="1307068"/>
                <a:ext cx="38987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panose="02040503050406030204" pitchFamily="18" charset="0"/>
                        </a:rPr>
                        <m:t>𝑙𝑒𝑛𝑔𝑡h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𝑎𝑔𝑒</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𝑎𝑔𝑒</m:t>
                          </m:r>
                        </m:e>
                        <m:sup>
                          <m:r>
                            <a:rPr lang="en-US" b="0" i="1" smtClean="0">
                              <a:latin typeface="Cambria Math" panose="02040503050406030204" pitchFamily="18" charset="0"/>
                            </a:rPr>
                            <m:t>2</m:t>
                          </m:r>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149384" y="1307068"/>
                <a:ext cx="3898760" cy="369332"/>
              </a:xfrm>
              <a:prstGeom prst="rect">
                <a:avLst/>
              </a:prstGeom>
              <a:blipFill>
                <a:blip r:embed="rId2"/>
                <a:stretch>
                  <a:fillRect b="-1311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2601946-3F84-4B8F-B816-CD7D68E96E3A}"/>
              </a:ext>
            </a:extLst>
          </p:cNvPr>
          <p:cNvPicPr>
            <a:picLocks noChangeAspect="1"/>
          </p:cNvPicPr>
          <p:nvPr/>
        </p:nvPicPr>
        <p:blipFill>
          <a:blip r:embed="rId3"/>
          <a:stretch>
            <a:fillRect/>
          </a:stretch>
        </p:blipFill>
        <p:spPr>
          <a:xfrm>
            <a:off x="457200" y="1905000"/>
            <a:ext cx="2647950" cy="1441487"/>
          </a:xfrm>
          <a:prstGeom prst="rect">
            <a:avLst/>
          </a:prstGeom>
        </p:spPr>
      </p:pic>
      <p:sp>
        <p:nvSpPr>
          <p:cNvPr id="10" name="TextBox 9">
            <a:extLst>
              <a:ext uri="{FF2B5EF4-FFF2-40B4-BE49-F238E27FC236}">
                <a16:creationId xmlns:a16="http://schemas.microsoft.com/office/drawing/2014/main" id="{BD0EABB7-69E7-44F2-A88A-66DA2D143176}"/>
              </a:ext>
            </a:extLst>
          </p:cNvPr>
          <p:cNvSpPr txBox="1"/>
          <p:nvPr/>
        </p:nvSpPr>
        <p:spPr>
          <a:xfrm>
            <a:off x="4572000" y="1905000"/>
            <a:ext cx="3657600" cy="1477328"/>
          </a:xfrm>
          <a:prstGeom prst="rect">
            <a:avLst/>
          </a:prstGeom>
          <a:noFill/>
        </p:spPr>
        <p:txBody>
          <a:bodyPr wrap="square" rtlCol="0">
            <a:spAutoFit/>
          </a:bodyPr>
          <a:lstStyle/>
          <a:p>
            <a:r>
              <a:rPr lang="en-US" dirty="0"/>
              <a:t>Age and Age</a:t>
            </a:r>
            <a:r>
              <a:rPr lang="en-US" baseline="30000" dirty="0"/>
              <a:t>2</a:t>
            </a:r>
            <a:r>
              <a:rPr lang="en-US" dirty="0"/>
              <a:t> are highly correlated (to be expected!), which is not good for two independent variables in the same regression model (for many reasons!).</a:t>
            </a:r>
          </a:p>
        </p:txBody>
      </p:sp>
      <p:sp>
        <p:nvSpPr>
          <p:cNvPr id="11" name="TextBox 10">
            <a:extLst>
              <a:ext uri="{FF2B5EF4-FFF2-40B4-BE49-F238E27FC236}">
                <a16:creationId xmlns:a16="http://schemas.microsoft.com/office/drawing/2014/main" id="{65390026-ADFB-4412-9212-BF207AA5F227}"/>
              </a:ext>
            </a:extLst>
          </p:cNvPr>
          <p:cNvSpPr txBox="1"/>
          <p:nvPr/>
        </p:nvSpPr>
        <p:spPr>
          <a:xfrm>
            <a:off x="3200400" y="3352800"/>
            <a:ext cx="5638800" cy="646331"/>
          </a:xfrm>
          <a:prstGeom prst="rect">
            <a:avLst/>
          </a:prstGeom>
          <a:noFill/>
        </p:spPr>
        <p:txBody>
          <a:bodyPr wrap="square" rtlCol="0">
            <a:spAutoFit/>
          </a:bodyPr>
          <a:lstStyle/>
          <a:p>
            <a:r>
              <a:rPr lang="en-US" dirty="0"/>
              <a:t>Create a new variable, say centerage, that is age minus the mean of all the ages. Then, find centerage</a:t>
            </a:r>
            <a:r>
              <a:rPr lang="en-US" baseline="30000" dirty="0"/>
              <a:t>2</a:t>
            </a:r>
            <a:r>
              <a:rPr lang="en-US" dirty="0"/>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6BE7F8A-55CD-4FA4-A410-870E122AC7C3}"/>
                  </a:ext>
                </a:extLst>
              </p:cNvPr>
              <p:cNvSpPr txBox="1"/>
              <p:nvPr/>
            </p:nvSpPr>
            <p:spPr>
              <a:xfrm>
                <a:off x="2149384" y="4191337"/>
                <a:ext cx="5232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panose="02040503050406030204" pitchFamily="18" charset="0"/>
                        </a:rPr>
                        <m:t>𝑙𝑒𝑛𝑔𝑡h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𝑐𝑒𝑛𝑡𝑒𝑟𝑎𝑔𝑒</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𝑐𝑒𝑛𝑡𝑒𝑟𝑎𝑔𝑒</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26BE7F8A-55CD-4FA4-A410-870E122AC7C3}"/>
                  </a:ext>
                </a:extLst>
              </p:cNvPr>
              <p:cNvSpPr txBox="1">
                <a:spLocks noRot="1" noChangeAspect="1" noMove="1" noResize="1" noEditPoints="1" noAdjustHandles="1" noChangeArrowheads="1" noChangeShapeType="1" noTextEdit="1"/>
              </p:cNvSpPr>
              <p:nvPr/>
            </p:nvSpPr>
            <p:spPr>
              <a:xfrm>
                <a:off x="2149384" y="4191337"/>
                <a:ext cx="5232458" cy="369332"/>
              </a:xfrm>
              <a:prstGeom prst="rect">
                <a:avLst/>
              </a:prstGeom>
              <a:blipFill>
                <a:blip r:embed="rId4"/>
                <a:stretch>
                  <a:fillRect b="-1333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D16F6D6B-C0AA-469A-8AB6-A46B8FF8F440}"/>
              </a:ext>
            </a:extLst>
          </p:cNvPr>
          <p:cNvPicPr>
            <a:picLocks noChangeAspect="1"/>
          </p:cNvPicPr>
          <p:nvPr/>
        </p:nvPicPr>
        <p:blipFill>
          <a:blip r:embed="rId5"/>
          <a:stretch>
            <a:fillRect/>
          </a:stretch>
        </p:blipFill>
        <p:spPr>
          <a:xfrm>
            <a:off x="457200" y="4747256"/>
            <a:ext cx="2647950" cy="1438275"/>
          </a:xfrm>
          <a:prstGeom prst="rect">
            <a:avLst/>
          </a:prstGeom>
        </p:spPr>
      </p:pic>
      <p:sp>
        <p:nvSpPr>
          <p:cNvPr id="14" name="Rectangle 13">
            <a:extLst>
              <a:ext uri="{FF2B5EF4-FFF2-40B4-BE49-F238E27FC236}">
                <a16:creationId xmlns:a16="http://schemas.microsoft.com/office/drawing/2014/main" id="{1B155402-2077-498A-A54A-3BDEE7909CBD}"/>
              </a:ext>
            </a:extLst>
          </p:cNvPr>
          <p:cNvSpPr/>
          <p:nvPr/>
        </p:nvSpPr>
        <p:spPr>
          <a:xfrm>
            <a:off x="2438400" y="2590800"/>
            <a:ext cx="666750" cy="152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7FDEF4-7BA4-4EEF-9D07-C340E58E39D5}"/>
              </a:ext>
            </a:extLst>
          </p:cNvPr>
          <p:cNvSpPr/>
          <p:nvPr/>
        </p:nvSpPr>
        <p:spPr>
          <a:xfrm>
            <a:off x="2438400" y="5405519"/>
            <a:ext cx="666750" cy="152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13F4CA99-312D-4FF2-817F-375327582A9A}"/>
              </a:ext>
            </a:extLst>
          </p:cNvPr>
          <p:cNvSpPr txBox="1"/>
          <p:nvPr/>
        </p:nvSpPr>
        <p:spPr>
          <a:xfrm>
            <a:off x="3505200" y="4747256"/>
            <a:ext cx="5334000" cy="923330"/>
          </a:xfrm>
          <a:prstGeom prst="rect">
            <a:avLst/>
          </a:prstGeom>
          <a:noFill/>
        </p:spPr>
        <p:txBody>
          <a:bodyPr wrap="square" rtlCol="0">
            <a:spAutoFit/>
          </a:bodyPr>
          <a:lstStyle/>
          <a:p>
            <a:r>
              <a:rPr lang="en-US" dirty="0"/>
              <a:t>If you suspect some of the independent variables are dependent upon each other, centering (or standardizing) improves our ability to make inferences.</a:t>
            </a:r>
          </a:p>
        </p:txBody>
      </p:sp>
    </p:spTree>
    <p:extLst>
      <p:ext uri="{BB962C8B-B14F-4D97-AF65-F5344CB8AC3E}">
        <p14:creationId xmlns:p14="http://schemas.microsoft.com/office/powerpoint/2010/main" val="153780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4" grpId="0" animBg="1"/>
      <p:bldP spid="15"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Cost of Echolocation</a:t>
            </a:r>
          </a:p>
        </p:txBody>
      </p:sp>
      <p:sp>
        <p:nvSpPr>
          <p:cNvPr id="3" name="Content Placeholder 2"/>
          <p:cNvSpPr>
            <a:spLocks noGrp="1"/>
          </p:cNvSpPr>
          <p:nvPr>
            <p:ph idx="1"/>
          </p:nvPr>
        </p:nvSpPr>
        <p:spPr>
          <a:xfrm>
            <a:off x="443089" y="1063978"/>
            <a:ext cx="8229600" cy="1676400"/>
          </a:xfrm>
        </p:spPr>
        <p:txBody>
          <a:bodyPr>
            <a:normAutofit/>
          </a:bodyPr>
          <a:lstStyle/>
          <a:p>
            <a:pPr marL="0" indent="0">
              <a:buNone/>
            </a:pPr>
            <a:r>
              <a:rPr lang="en-US" sz="2400" dirty="0"/>
              <a:t>Find a 95% confidence interval for the difference in the </a:t>
            </a:r>
            <a:r>
              <a:rPr lang="en-US" sz="2400" dirty="0">
                <a:solidFill>
                  <a:srgbClr val="0070C0"/>
                </a:solidFill>
              </a:rPr>
              <a:t>intercepts</a:t>
            </a:r>
            <a:r>
              <a:rPr lang="en-US" sz="2400" dirty="0"/>
              <a:t> between </a:t>
            </a:r>
            <a:r>
              <a:rPr lang="en-US" sz="2400" b="1" dirty="0">
                <a:solidFill>
                  <a:srgbClr val="00B050"/>
                </a:solidFill>
              </a:rPr>
              <a:t>non-echolocating birds and echolocating bats</a:t>
            </a:r>
            <a:r>
              <a:rPr lang="en-US" sz="2400" dirty="0"/>
              <a:t>.</a:t>
            </a:r>
          </a:p>
        </p:txBody>
      </p:sp>
      <p:sp>
        <p:nvSpPr>
          <p:cNvPr id="4" name="TextBox 3"/>
          <p:cNvSpPr txBox="1"/>
          <p:nvPr/>
        </p:nvSpPr>
        <p:spPr>
          <a:xfrm>
            <a:off x="259253" y="4990088"/>
            <a:ext cx="4035540" cy="1754326"/>
          </a:xfrm>
          <a:prstGeom prst="rect">
            <a:avLst/>
          </a:prstGeom>
          <a:noFill/>
        </p:spPr>
        <p:txBody>
          <a:bodyPr wrap="square" rtlCol="0">
            <a:spAutoFit/>
          </a:bodyPr>
          <a:lstStyle/>
          <a:p>
            <a:r>
              <a:rPr lang="en-US" b="1" dirty="0">
                <a:solidFill>
                  <a:srgbClr val="FF0000"/>
                </a:solidFill>
              </a:rPr>
              <a:t>df = 16 (n=20)</a:t>
            </a:r>
          </a:p>
          <a:p>
            <a:r>
              <a:rPr lang="en-US" b="1" dirty="0">
                <a:solidFill>
                  <a:srgbClr val="FF0000"/>
                </a:solidFill>
              </a:rPr>
              <a:t>MOE = t</a:t>
            </a:r>
            <a:r>
              <a:rPr lang="en-US" b="1" baseline="-25000" dirty="0">
                <a:solidFill>
                  <a:srgbClr val="FF0000"/>
                </a:solidFill>
              </a:rPr>
              <a:t>16,.975</a:t>
            </a:r>
            <a:r>
              <a:rPr lang="en-US" b="1" dirty="0">
                <a:solidFill>
                  <a:srgbClr val="FF0000"/>
                </a:solidFill>
              </a:rPr>
              <a:t>*SE </a:t>
            </a:r>
          </a:p>
          <a:p>
            <a:r>
              <a:rPr lang="en-US" b="1" dirty="0">
                <a:solidFill>
                  <a:srgbClr val="FF0000"/>
                </a:solidFill>
              </a:rPr>
              <a:t>MOE = 2.12* .1576</a:t>
            </a:r>
          </a:p>
          <a:p>
            <a:r>
              <a:rPr lang="en-US" b="1" dirty="0">
                <a:solidFill>
                  <a:srgbClr val="FF0000"/>
                </a:solidFill>
              </a:rPr>
              <a:t>MOE = .3341</a:t>
            </a:r>
          </a:p>
          <a:p>
            <a:r>
              <a:rPr lang="en-US" b="1" dirty="0">
                <a:solidFill>
                  <a:srgbClr val="FF0000"/>
                </a:solidFill>
              </a:rPr>
              <a:t>95% CI:  (.0236 ± .3341) </a:t>
            </a:r>
          </a:p>
          <a:p>
            <a:r>
              <a:rPr lang="en-US" b="1" dirty="0">
                <a:solidFill>
                  <a:srgbClr val="FF0000"/>
                </a:solidFill>
              </a:rPr>
              <a:t>95% CI:  (-.3105, .3577)</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3360" y="3924615"/>
            <a:ext cx="38862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5703729"/>
            <a:ext cx="4784866" cy="947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635560" y="2133622"/>
            <a:ext cx="3048000" cy="335756"/>
          </a:xfrm>
          <a:prstGeom prst="rect">
            <a:avLst/>
          </a:prstGeom>
          <a:noFill/>
        </p:spPr>
        <p:txBody>
          <a:bodyPr wrap="square" rtlCol="0">
            <a:spAutoFit/>
          </a:bodyPr>
          <a:lstStyle/>
          <a:p>
            <a:r>
              <a:rPr lang="en-US" dirty="0"/>
              <a:t>Ref = echolocating bat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A67900-4630-47F1-925F-42F3444A8BC8}"/>
                  </a:ext>
                </a:extLst>
              </p:cNvPr>
              <p:cNvSpPr txBox="1"/>
              <p:nvPr/>
            </p:nvSpPr>
            <p:spPr>
              <a:xfrm>
                <a:off x="-1219200" y="2189582"/>
                <a:ext cx="8924896" cy="2238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i="1">
                          <a:latin typeface="Cambria Math" panose="02040503050406030204" pitchFamily="18" charset="0"/>
                          <a:ea typeface="Cambria Math" charset="0"/>
                          <a:cs typeface="Cambria Math" charset="0"/>
                        </a:rPr>
                        <m:t>𝑛</m:t>
                      </m:r>
                      <m:r>
                        <a:rPr lang="en-US" sz="1600" i="1">
                          <a:latin typeface="Cambria Math" charset="0"/>
                          <a:ea typeface="Cambria Math" charset="0"/>
                          <a:cs typeface="Cambria Math" charset="0"/>
                        </a:rPr>
                        <m:t>𝑒𝑏𝑎𝑡</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i="1">
                          <a:latin typeface="Cambria Math" charset="0"/>
                          <a:ea typeface="Cambria Math" charset="0"/>
                          <a:cs typeface="Cambria Math" charset="0"/>
                        </a:rPr>
                        <m:t>𝑏𝑖𝑟𝑑</m:t>
                      </m:r>
                    </m:oMath>
                  </m:oMathPara>
                </a14:m>
                <a:endParaRPr lang="en-US" sz="1600" i="1" dirty="0"/>
              </a:p>
            </p:txBody>
          </p:sp>
        </mc:Choice>
        <mc:Fallback xmlns="">
          <p:sp>
            <p:nvSpPr>
              <p:cNvPr id="8" name="TextBox 7">
                <a:extLst>
                  <a:ext uri="{FF2B5EF4-FFF2-40B4-BE49-F238E27FC236}">
                    <a16:creationId xmlns:a16="http://schemas.microsoft.com/office/drawing/2014/main" id="{35A67900-4630-47F1-925F-42F3444A8BC8}"/>
                  </a:ext>
                </a:extLst>
              </p:cNvPr>
              <p:cNvSpPr txBox="1">
                <a:spLocks noRot="1" noChangeAspect="1" noMove="1" noResize="1" noEditPoints="1" noAdjustHandles="1" noChangeArrowheads="1" noChangeShapeType="1" noTextEdit="1"/>
              </p:cNvSpPr>
              <p:nvPr/>
            </p:nvSpPr>
            <p:spPr>
              <a:xfrm>
                <a:off x="-1219200" y="2189582"/>
                <a:ext cx="8924896" cy="223837"/>
              </a:xfrm>
              <a:prstGeom prst="rect">
                <a:avLst/>
              </a:prstGeom>
              <a:blipFill>
                <a:blip r:embed="rId5"/>
                <a:stretch>
                  <a:fillRect b="-459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91B7B47-B2D4-4D59-B9D2-D3990F00DC29}"/>
                  </a:ext>
                </a:extLst>
              </p:cNvPr>
              <p:cNvSpPr/>
              <p:nvPr/>
            </p:nvSpPr>
            <p:spPr>
              <a:xfrm>
                <a:off x="1045633" y="2782669"/>
                <a:ext cx="8345311" cy="646331"/>
              </a:xfrm>
              <a:prstGeom prst="rect">
                <a:avLst/>
              </a:prstGeom>
            </p:spPr>
            <p:txBody>
              <a:bodyPr wrap="square">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𝒃𝒊𝒓𝒅𝒔</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𝟑</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a:t>
                </a:r>
                <a:r>
                  <a:rPr lang="en-US" i="1" dirty="0">
                    <a:solidFill>
                      <a:srgbClr val="0070C0"/>
                    </a:solidFill>
                  </a:rPr>
                  <a:t>intercept</a:t>
                </a:r>
                <a:r>
                  <a:rPr lang="en-US" i="1" dirty="0"/>
                  <a:t>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𝟑</m:t>
                        </m:r>
                      </m:sub>
                    </m:sSub>
                  </m:oMath>
                </a14:m>
                <a:endParaRPr lang="en-US" i="1" dirty="0"/>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𝒆𝒃𝒂𝒕</m:t>
                    </m:r>
                    <m:r>
                      <a:rPr lang="en-US" i="1">
                        <a:latin typeface="Cambria Math"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 </a:t>
                </a:r>
                <a:r>
                  <a:rPr lang="en-US" i="1" dirty="0">
                    <a:solidFill>
                      <a:srgbClr val="0070C0"/>
                    </a:solidFill>
                  </a:rPr>
                  <a:t>intercept</a:t>
                </a:r>
                <a:r>
                  <a:rPr lang="en-US" i="1" dirty="0"/>
                  <a:t> =</a:t>
                </a:r>
                <a:r>
                  <a:rPr lang="en-US" b="1" dirty="0">
                    <a:ea typeface="Cambria Math" charset="0"/>
                    <a:cs typeface="Cambria Math" charset="0"/>
                  </a:rPr>
                  <a:t>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oMath>
                </a14:m>
                <a:endParaRPr lang="en-US" i="1" dirty="0">
                  <a:ea typeface="Cambria Math" charset="0"/>
                  <a:cs typeface="Cambria Math" charset="0"/>
                </a:endParaRPr>
              </a:p>
            </p:txBody>
          </p:sp>
        </mc:Choice>
        <mc:Fallback xmlns="">
          <p:sp>
            <p:nvSpPr>
              <p:cNvPr id="9" name="Rectangle 8">
                <a:extLst>
                  <a:ext uri="{FF2B5EF4-FFF2-40B4-BE49-F238E27FC236}">
                    <a16:creationId xmlns:a16="http://schemas.microsoft.com/office/drawing/2014/main" id="{491B7B47-B2D4-4D59-B9D2-D3990F00DC29}"/>
                  </a:ext>
                </a:extLst>
              </p:cNvPr>
              <p:cNvSpPr>
                <a:spLocks noRot="1" noChangeAspect="1" noMove="1" noResize="1" noEditPoints="1" noAdjustHandles="1" noChangeArrowheads="1" noChangeShapeType="1" noTextEdit="1"/>
              </p:cNvSpPr>
              <p:nvPr/>
            </p:nvSpPr>
            <p:spPr>
              <a:xfrm>
                <a:off x="1045633" y="2782669"/>
                <a:ext cx="8345311" cy="646331"/>
              </a:xfrm>
              <a:prstGeom prst="rect">
                <a:avLst/>
              </a:prstGeom>
              <a:blipFill>
                <a:blip r:embed="rId6"/>
                <a:stretch>
                  <a:fillRect t="-4673" b="-1308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0D17D31-4DD4-46EB-9E4E-6DC82077045C}"/>
              </a:ext>
            </a:extLst>
          </p:cNvPr>
          <p:cNvSpPr txBox="1"/>
          <p:nvPr/>
        </p:nvSpPr>
        <p:spPr>
          <a:xfrm>
            <a:off x="726722" y="2446247"/>
            <a:ext cx="6699956" cy="369332"/>
          </a:xfrm>
          <a:prstGeom prst="rect">
            <a:avLst/>
          </a:prstGeom>
          <a:noFill/>
        </p:spPr>
        <p:txBody>
          <a:bodyPr wrap="square" rtlCol="0">
            <a:spAutoFit/>
          </a:bodyPr>
          <a:lstStyle/>
          <a:p>
            <a:r>
              <a:rPr lang="en-US" dirty="0"/>
              <a:t>Individual regression equations for each relevant value of TYPE: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4D0FF3-416D-49F6-A973-8EF912DA1463}"/>
                  </a:ext>
                </a:extLst>
              </p:cNvPr>
              <p:cNvSpPr txBox="1"/>
              <p:nvPr/>
            </p:nvSpPr>
            <p:spPr>
              <a:xfrm>
                <a:off x="516467" y="3492478"/>
                <a:ext cx="7653866" cy="369332"/>
              </a:xfrm>
              <a:prstGeom prst="rect">
                <a:avLst/>
              </a:prstGeom>
              <a:noFill/>
            </p:spPr>
            <p:txBody>
              <a:bodyPr wrap="square" rtlCol="0">
                <a:spAutoFit/>
              </a:bodyPr>
              <a:lstStyle/>
              <a:p>
                <a:r>
                  <a:rPr lang="en-US" dirty="0"/>
                  <a:t>The difference in intercepts is </a:t>
                </a:r>
                <a14:m>
                  <m:oMath xmlns:m="http://schemas.openxmlformats.org/officeDocument/2006/math">
                    <m:d>
                      <m:dPr>
                        <m:ctrlPr>
                          <a:rPr lang="en-US" b="0" i="1" smtClean="0">
                            <a:latin typeface="Cambria Math" panose="02040503050406030204" pitchFamily="18" charset="0"/>
                            <a:ea typeface="Cambria Math" charset="0"/>
                            <a:cs typeface="Cambria Math" charset="0"/>
                          </a:rPr>
                        </m:ctrlPr>
                      </m:dPr>
                      <m:e>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e>
                    </m:d>
                    <m:r>
                      <a:rPr lang="en-US" b="0" i="1" smtClean="0">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r>
                      <a:rPr lang="en-US" b="0" i="1" smtClean="0">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oMath>
                </a14:m>
                <a:r>
                  <a:rPr lang="en-US" dirty="0"/>
                  <a:t>. </a:t>
                </a:r>
              </a:p>
            </p:txBody>
          </p:sp>
        </mc:Choice>
        <mc:Fallback xmlns="">
          <p:sp>
            <p:nvSpPr>
              <p:cNvPr id="11" name="TextBox 10">
                <a:extLst>
                  <a:ext uri="{FF2B5EF4-FFF2-40B4-BE49-F238E27FC236}">
                    <a16:creationId xmlns:a16="http://schemas.microsoft.com/office/drawing/2014/main" id="{374D0FF3-416D-49F6-A973-8EF912DA1463}"/>
                  </a:ext>
                </a:extLst>
              </p:cNvPr>
              <p:cNvSpPr txBox="1">
                <a:spLocks noRot="1" noChangeAspect="1" noMove="1" noResize="1" noEditPoints="1" noAdjustHandles="1" noChangeArrowheads="1" noChangeShapeType="1" noTextEdit="1"/>
              </p:cNvSpPr>
              <p:nvPr/>
            </p:nvSpPr>
            <p:spPr>
              <a:xfrm>
                <a:off x="516467" y="3492478"/>
                <a:ext cx="7653866" cy="369332"/>
              </a:xfrm>
              <a:prstGeom prst="rect">
                <a:avLst/>
              </a:prstGeom>
              <a:blipFill>
                <a:blip r:embed="rId7"/>
                <a:stretch>
                  <a:fillRect l="-71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8A8293-2979-4035-8E37-27DA83BBBB14}"/>
                  </a:ext>
                </a:extLst>
              </p:cNvPr>
              <p:cNvSpPr txBox="1"/>
              <p:nvPr/>
            </p:nvSpPr>
            <p:spPr>
              <a:xfrm>
                <a:off x="280686" y="3868656"/>
                <a:ext cx="4343400" cy="1200329"/>
              </a:xfrm>
              <a:prstGeom prst="rect">
                <a:avLst/>
              </a:prstGeom>
              <a:noFill/>
            </p:spPr>
            <p:txBody>
              <a:bodyPr wrap="square" rtlCol="0">
                <a:spAutoFit/>
              </a:bodyPr>
              <a:lstStyle/>
              <a:p>
                <a:r>
                  <a:rPr lang="en-US" dirty="0"/>
                  <a:t>To find a confidence interval for the difference in intercepts for these two categories, we just need a confidence interval for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3</m:t>
                        </m:r>
                      </m:sub>
                    </m:sSub>
                  </m:oMath>
                </a14:m>
                <a:r>
                  <a:rPr lang="en-US" dirty="0"/>
                  <a:t>.</a:t>
                </a:r>
              </a:p>
            </p:txBody>
          </p:sp>
        </mc:Choice>
        <mc:Fallback xmlns="">
          <p:sp>
            <p:nvSpPr>
              <p:cNvPr id="6" name="TextBox 5">
                <a:extLst>
                  <a:ext uri="{FF2B5EF4-FFF2-40B4-BE49-F238E27FC236}">
                    <a16:creationId xmlns:a16="http://schemas.microsoft.com/office/drawing/2014/main" id="{4E8A8293-2979-4035-8E37-27DA83BBBB14}"/>
                  </a:ext>
                </a:extLst>
              </p:cNvPr>
              <p:cNvSpPr txBox="1">
                <a:spLocks noRot="1" noChangeAspect="1" noMove="1" noResize="1" noEditPoints="1" noAdjustHandles="1" noChangeArrowheads="1" noChangeShapeType="1" noTextEdit="1"/>
              </p:cNvSpPr>
              <p:nvPr/>
            </p:nvSpPr>
            <p:spPr>
              <a:xfrm>
                <a:off x="280686" y="3868656"/>
                <a:ext cx="4343400" cy="1200329"/>
              </a:xfrm>
              <a:prstGeom prst="rect">
                <a:avLst/>
              </a:prstGeom>
              <a:blipFill>
                <a:blip r:embed="rId8"/>
                <a:stretch>
                  <a:fillRect l="-1122" t="-3046" b="-7107"/>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DE6C72E9-EBFC-4E61-9261-52DA5B515FF6}"/>
              </a:ext>
            </a:extLst>
          </p:cNvPr>
          <p:cNvCxnSpPr>
            <a:cxnSpLocks/>
          </p:cNvCxnSpPr>
          <p:nvPr/>
        </p:nvCxnSpPr>
        <p:spPr>
          <a:xfrm flipH="1">
            <a:off x="2188023" y="5222262"/>
            <a:ext cx="4531158" cy="52359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61507FC-3633-420B-A27D-5332FDED3887}"/>
              </a:ext>
            </a:extLst>
          </p:cNvPr>
          <p:cNvSpPr/>
          <p:nvPr/>
        </p:nvSpPr>
        <p:spPr>
          <a:xfrm>
            <a:off x="5218288" y="5012554"/>
            <a:ext cx="908240" cy="20970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B626D29-5764-4593-9ADA-AC19844EB8BA}"/>
              </a:ext>
            </a:extLst>
          </p:cNvPr>
          <p:cNvSpPr/>
          <p:nvPr/>
        </p:nvSpPr>
        <p:spPr>
          <a:xfrm>
            <a:off x="6265061" y="5012554"/>
            <a:ext cx="908240" cy="19233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279E15B6-8748-4DE7-BBC0-06E9E658D112}"/>
              </a:ext>
            </a:extLst>
          </p:cNvPr>
          <p:cNvCxnSpPr>
            <a:cxnSpLocks/>
            <a:stCxn id="16" idx="1"/>
          </p:cNvCxnSpPr>
          <p:nvPr/>
        </p:nvCxnSpPr>
        <p:spPr>
          <a:xfrm flipH="1">
            <a:off x="1524000" y="5117408"/>
            <a:ext cx="3694288" cy="107300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9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42"/>
                                        </p:tgtEl>
                                        <p:attrNameLst>
                                          <p:attrName>style.visibility</p:attrName>
                                        </p:attrNameLst>
                                      </p:cBhvr>
                                      <p:to>
                                        <p:strVal val="visible"/>
                                      </p:to>
                                    </p:set>
                                    <p:animEffect transition="in" filter="fade">
                                      <p:cBhvr>
                                        <p:cTn id="31" dur="500"/>
                                        <p:tgtEl>
                                          <p:spTgt spid="102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10243"/>
                                        </p:tgtEl>
                                        <p:attrNameLst>
                                          <p:attrName>style.visibility</p:attrName>
                                        </p:attrNameLst>
                                      </p:cBhvr>
                                      <p:to>
                                        <p:strVal val="visible"/>
                                      </p:to>
                                    </p:set>
                                    <p:animEffect transition="in" filter="fade">
                                      <p:cBhvr>
                                        <p:cTn id="61"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6" grpId="0"/>
      <p:bldP spid="16" grpId="0" animBg="1"/>
      <p:bldP spid="16" grpId="1" animBg="1"/>
      <p:bldP spid="17" grpId="0" animBg="1"/>
      <p:bldP spid="1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txBody>
          <a:bodyPr>
            <a:noAutofit/>
          </a:bodyPr>
          <a:lstStyle/>
          <a:p>
            <a:r>
              <a:rPr lang="en-US" sz="3600" dirty="0"/>
              <a:t>Directly Calculating Variance, SD and Confidence Intervals</a:t>
            </a:r>
          </a:p>
        </p:txBody>
      </p:sp>
      <mc:AlternateContent xmlns:mc="http://schemas.openxmlformats.org/markup-compatibility/2006" xmlns:a14="http://schemas.microsoft.com/office/drawing/2010/main">
        <mc:Choice Requires="a14">
          <p:sp>
            <p:nvSpPr>
              <p:cNvPr id="5" name="TextBox 4"/>
              <p:cNvSpPr txBox="1"/>
              <p:nvPr/>
            </p:nvSpPr>
            <p:spPr>
              <a:xfrm>
                <a:off x="186266" y="1642027"/>
                <a:ext cx="88862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𝑉𝑎𝑟</m:t>
                      </m:r>
                      <m:r>
                        <a:rPr lang="en-US" sz="2800" b="0" i="1" smtClean="0">
                          <a:latin typeface="Cambria Math"/>
                        </a:rPr>
                        <m:t> </m:t>
                      </m:r>
                      <m:d>
                        <m:dPr>
                          <m:ctrlPr>
                            <a:rPr lang="en-US" sz="2800" b="0" i="1" smtClean="0">
                              <a:latin typeface="Cambria Math" panose="02040503050406030204" pitchFamily="18" charset="0"/>
                            </a:rPr>
                          </m:ctrlPr>
                        </m:dPr>
                        <m:e>
                          <m:r>
                            <a:rPr lang="en-US" sz="2800" b="0" i="1" smtClean="0">
                              <a:latin typeface="Cambria Math" charset="0"/>
                            </a:rPr>
                            <m:t>𝑎𝑋</m:t>
                          </m:r>
                          <m:r>
                            <a:rPr lang="en-US" sz="2800" b="0" i="1" smtClean="0">
                              <a:latin typeface="Cambria Math" charset="0"/>
                            </a:rPr>
                            <m:t>+</m:t>
                          </m:r>
                          <m:r>
                            <a:rPr lang="en-US" sz="2800" b="0" i="1" smtClean="0">
                              <a:latin typeface="Cambria Math" charset="0"/>
                            </a:rPr>
                            <m:t>𝑏𝑌</m:t>
                          </m:r>
                        </m:e>
                      </m:d>
                      <m:r>
                        <a:rPr lang="en-US" sz="2800" b="0" i="1" smtClean="0">
                          <a:latin typeface="Cambria Math"/>
                        </a:rPr>
                        <m:t>=</m:t>
                      </m:r>
                      <m:r>
                        <a:rPr lang="en-US" sz="2800" b="0" i="1" smtClean="0">
                          <a:latin typeface="Cambria Math" charset="0"/>
                        </a:rPr>
                        <m:t>𝑎</m:t>
                      </m:r>
                      <m:r>
                        <a:rPr lang="en-US" sz="2800" b="0" i="1" baseline="30000" smtClean="0">
                          <a:latin typeface="Cambria Math" charset="0"/>
                        </a:rPr>
                        <m:t>2</m:t>
                      </m:r>
                      <m:r>
                        <a:rPr lang="en-US" sz="2800" b="0" i="1" smtClean="0">
                          <a:latin typeface="Cambria Math"/>
                        </a:rPr>
                        <m:t>𝑉𝑎𝑟</m:t>
                      </m:r>
                      <m:d>
                        <m:dPr>
                          <m:ctrlPr>
                            <a:rPr lang="en-US" sz="2800" b="0" i="1" smtClean="0">
                              <a:latin typeface="Cambria Math" panose="02040503050406030204" pitchFamily="18" charset="0"/>
                            </a:rPr>
                          </m:ctrlPr>
                        </m:dPr>
                        <m:e>
                          <m:r>
                            <a:rPr lang="en-US" sz="2800" b="0" i="1" smtClean="0">
                              <a:latin typeface="Cambria Math" charset="0"/>
                            </a:rPr>
                            <m:t>𝑋</m:t>
                          </m:r>
                        </m:e>
                      </m:d>
                      <m:r>
                        <a:rPr lang="en-US" sz="2800" b="0" i="1" smtClean="0">
                          <a:latin typeface="Cambria Math"/>
                        </a:rPr>
                        <m:t>+</m:t>
                      </m:r>
                      <m:r>
                        <a:rPr lang="en-US" sz="2800" b="0" i="1" smtClean="0">
                          <a:latin typeface="Cambria Math" charset="0"/>
                        </a:rPr>
                        <m:t>𝑏</m:t>
                      </m:r>
                      <m:r>
                        <a:rPr lang="en-US" sz="2800" b="0" i="1" baseline="30000" smtClean="0">
                          <a:latin typeface="Cambria Math" charset="0"/>
                        </a:rPr>
                        <m:t>2</m:t>
                      </m:r>
                      <m:r>
                        <a:rPr lang="en-US" sz="2800" i="1">
                          <a:latin typeface="Cambria Math"/>
                        </a:rPr>
                        <m:t>𝑉𝑎𝑟</m:t>
                      </m:r>
                      <m:d>
                        <m:dPr>
                          <m:ctrlPr>
                            <a:rPr lang="en-US" sz="2800" i="1">
                              <a:latin typeface="Cambria Math" panose="02040503050406030204" pitchFamily="18" charset="0"/>
                            </a:rPr>
                          </m:ctrlPr>
                        </m:dPr>
                        <m:e>
                          <m:r>
                            <a:rPr lang="en-US" sz="2800" i="1" smtClean="0">
                              <a:latin typeface="Cambria Math" charset="0"/>
                            </a:rPr>
                            <m:t>𝑌</m:t>
                          </m:r>
                        </m:e>
                      </m:d>
                      <m:r>
                        <a:rPr lang="en-US" sz="2800" b="0" i="1" smtClean="0">
                          <a:latin typeface="Cambria Math" charset="0"/>
                          <a:ea typeface="Cambria Math"/>
                        </a:rPr>
                        <m:t>+</m:t>
                      </m:r>
                      <m:r>
                        <a:rPr lang="en-US" sz="2800" b="0" i="1" smtClean="0">
                          <a:latin typeface="Cambria Math"/>
                        </a:rPr>
                        <m:t>2</m:t>
                      </m:r>
                      <m:r>
                        <a:rPr lang="en-US" sz="2800" b="0" i="1" smtClean="0">
                          <a:latin typeface="Cambria Math" charset="0"/>
                        </a:rPr>
                        <m:t>𝑎𝑏</m:t>
                      </m:r>
                      <m:r>
                        <a:rPr lang="en-US" sz="2800" b="0" i="1" smtClean="0">
                          <a:latin typeface="Cambria Math"/>
                        </a:rPr>
                        <m:t>𝐶𝑜𝑣</m:t>
                      </m:r>
                      <m:r>
                        <a:rPr lang="en-US" sz="2800" b="0" i="1" smtClean="0">
                          <a:latin typeface="Cambria Math"/>
                        </a:rPr>
                        <m:t>(</m:t>
                      </m:r>
                      <m:r>
                        <a:rPr lang="en-US" sz="2800" b="0" i="1" smtClean="0">
                          <a:latin typeface="Cambria Math" charset="0"/>
                        </a:rPr>
                        <m:t>𝑋</m:t>
                      </m:r>
                      <m:r>
                        <a:rPr lang="en-US" sz="2800" b="0" i="1" smtClean="0">
                          <a:latin typeface="Cambria Math"/>
                        </a:rPr>
                        <m:t>,</m:t>
                      </m:r>
                      <m:r>
                        <a:rPr lang="en-US" sz="2800" b="0" i="1" smtClean="0">
                          <a:latin typeface="Cambria Math" charset="0"/>
                        </a:rPr>
                        <m:t>𝑌</m:t>
                      </m:r>
                      <m:r>
                        <a:rPr lang="en-US" sz="2800" b="0" i="1" smtClean="0">
                          <a:latin typeface="Cambria Math"/>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86266" y="1642027"/>
                <a:ext cx="8886279" cy="523220"/>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925090" y="2131609"/>
            <a:ext cx="7467600" cy="646331"/>
          </a:xfrm>
          <a:prstGeom prst="rect">
            <a:avLst/>
          </a:prstGeom>
          <a:noFill/>
        </p:spPr>
        <p:txBody>
          <a:bodyPr wrap="square" rtlCol="0">
            <a:spAutoFit/>
          </a:bodyPr>
          <a:lstStyle/>
          <a:p>
            <a:pPr algn="ctr"/>
            <a:r>
              <a:rPr lang="en-US" dirty="0"/>
              <a:t>Where X and Y are random variables (not necessarily independent) and the Cov(X,Y) is simply a measure of how X and Y move together linearly.   </a:t>
            </a:r>
          </a:p>
        </p:txBody>
      </p:sp>
      <mc:AlternateContent xmlns:mc="http://schemas.openxmlformats.org/markup-compatibility/2006" xmlns:a14="http://schemas.microsoft.com/office/drawing/2010/main">
        <mc:Choice Requires="a14">
          <p:sp>
            <p:nvSpPr>
              <p:cNvPr id="7" name="TextBox 6"/>
              <p:cNvSpPr txBox="1"/>
              <p:nvPr/>
            </p:nvSpPr>
            <p:spPr>
              <a:xfrm>
                <a:off x="152399" y="4776666"/>
                <a:ext cx="8886279" cy="938334"/>
              </a:xfrm>
              <a:prstGeom prst="rect">
                <a:avLst/>
              </a:prstGeom>
              <a:noFill/>
            </p:spPr>
            <p:txBody>
              <a:bodyPr wrap="square" rtlCol="0">
                <a:spAutoFit/>
              </a:bodyPr>
              <a:lstStyle/>
              <a:p>
                <a:pPr algn="ctr"/>
                <a:r>
                  <a:rPr lang="en-US" dirty="0"/>
                  <a:t>In a regression equation, the </a:t>
                </a:r>
                <a14:m>
                  <m:oMath xmlns:m="http://schemas.openxmlformats.org/officeDocument/2006/math">
                    <m:acc>
                      <m:accPr>
                        <m:chr m:val="̂"/>
                        <m:ctrlPr>
                          <a:rPr lang="en-US" i="1" smtClean="0">
                            <a:latin typeface="Cambria Math" panose="02040503050406030204" pitchFamily="18" charset="0"/>
                            <a:ea typeface="Cambria Math"/>
                          </a:rPr>
                        </m:ctrlPr>
                      </m:accPr>
                      <m:e>
                        <m:r>
                          <a:rPr lang="en-US" i="1">
                            <a:latin typeface="Cambria Math"/>
                            <a:ea typeface="Cambria Math"/>
                          </a:rPr>
                          <m:t>𝛽</m:t>
                        </m:r>
                      </m:e>
                    </m:acc>
                    <m:r>
                      <a:rPr lang="en-US" b="0" i="1" smtClean="0">
                        <a:latin typeface="Cambria Math" charset="0"/>
                        <a:ea typeface="Cambria Math"/>
                      </a:rPr>
                      <m:t>𝑠</m:t>
                    </m:r>
                  </m:oMath>
                </a14:m>
                <a:r>
                  <a:rPr lang="en-US" dirty="0"/>
                  <a:t> are the random variables and the “explanatory variables” are actually constant. This is because we know the values of the EVs and have to estimate the values of the </a:t>
                </a:r>
                <a14:m>
                  <m:oMath xmlns:m="http://schemas.openxmlformats.org/officeDocument/2006/math">
                    <m:r>
                      <a:rPr lang="en-US" i="1">
                        <a:latin typeface="Cambria Math"/>
                        <a:ea typeface="Cambria Math"/>
                      </a:rPr>
                      <m:t>𝛽</m:t>
                    </m:r>
                    <m:r>
                      <a:rPr lang="en-US" i="1">
                        <a:latin typeface="Cambria Math" charset="0"/>
                        <a:ea typeface="Cambria Math"/>
                      </a:rPr>
                      <m:t>𝑠</m:t>
                    </m:r>
                    <m:r>
                      <a:rPr lang="en-US" b="0" i="1" smtClean="0">
                        <a:latin typeface="Cambria Math" charset="0"/>
                        <a:ea typeface="Cambria Math"/>
                      </a:rPr>
                      <m:t>.  </m:t>
                    </m:r>
                  </m:oMath>
                </a14:m>
                <a:endParaRPr lang="en-US"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52399" y="4776666"/>
                <a:ext cx="8886279" cy="938334"/>
              </a:xfrm>
              <a:prstGeom prst="rect">
                <a:avLst/>
              </a:prstGeom>
              <a:blipFill>
                <a:blip r:embed="rId4"/>
                <a:stretch>
                  <a:fillRect l="-412" t="-3247" r="-1029" b="-9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306475" y="3081368"/>
                <a:ext cx="4531049" cy="384336"/>
              </a:xfrm>
              <a:prstGeom prst="rect">
                <a:avLst/>
              </a:prstGeom>
            </p:spPr>
            <p:txBody>
              <a:bodyPr wrap="none">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charset="0"/>
                          </a:rPr>
                          <m:t>𝑙𝑒𝑛𝑒𝑟𝑔𝑦</m:t>
                        </m:r>
                      </m:e>
                    </m:acc>
                    <m:r>
                      <a:rPr lang="en-US" b="0" i="1" smtClean="0">
                        <a:latin typeface="Cambria Math" charset="0"/>
                      </a:rPr>
                      <m:t>= </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rPr>
                          <m:t>0</m:t>
                        </m:r>
                      </m:sub>
                    </m:sSub>
                    <m:r>
                      <a:rPr lang="en-US" b="0" i="1" smtClean="0">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1</m:t>
                        </m:r>
                      </m:sub>
                    </m:sSub>
                    <m:r>
                      <a:rPr lang="en-US" b="0" i="1" smtClean="0">
                        <a:latin typeface="Cambria Math" charset="0"/>
                      </a:rPr>
                      <m:t>𝑙𝑚𝑎𝑠𝑠</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2</m:t>
                        </m:r>
                      </m:sub>
                    </m:sSub>
                    <m:r>
                      <a:rPr lang="en-US" b="0" i="1" smtClean="0">
                        <a:latin typeface="Cambria Math" charset="0"/>
                        <a:ea typeface="Cambria Math"/>
                      </a:rPr>
                      <m:t>𝑏𝑖𝑟𝑑</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3</m:t>
                        </m:r>
                      </m:sub>
                    </m:sSub>
                    <m:r>
                      <a:rPr lang="en-US" b="0" i="1" smtClean="0">
                        <a:latin typeface="Cambria Math" charset="0"/>
                        <a:ea typeface="Cambria Math"/>
                      </a:rPr>
                      <m:t>𝑒𝑏𝑎𝑡</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306475" y="3081368"/>
                <a:ext cx="4531049" cy="384336"/>
              </a:xfrm>
              <a:prstGeom prst="rect">
                <a:avLst/>
              </a:prstGeom>
              <a:blipFill>
                <a:blip r:embed="rId5"/>
                <a:stretch>
                  <a:fillRect l="-403" t="-7813" b="-12500"/>
                </a:stretch>
              </a:blipFill>
            </p:spPr>
            <p:txBody>
              <a:bodyPr/>
              <a:lstStyle/>
              <a:p>
                <a:r>
                  <a:rPr lang="en-US">
                    <a:noFill/>
                  </a:rPr>
                  <a:t> </a:t>
                </a:r>
              </a:p>
            </p:txBody>
          </p:sp>
        </mc:Fallback>
      </mc:AlternateContent>
      <p:sp>
        <p:nvSpPr>
          <p:cNvPr id="9" name="TextBox 8"/>
          <p:cNvSpPr txBox="1"/>
          <p:nvPr/>
        </p:nvSpPr>
        <p:spPr>
          <a:xfrm>
            <a:off x="1190859" y="2722083"/>
            <a:ext cx="6705600" cy="369332"/>
          </a:xfrm>
          <a:prstGeom prst="rect">
            <a:avLst/>
          </a:prstGeom>
          <a:noFill/>
        </p:spPr>
        <p:txBody>
          <a:bodyPr wrap="square" rtlCol="0">
            <a:spAutoFit/>
          </a:bodyPr>
          <a:lstStyle/>
          <a:p>
            <a:pPr algn="ctr"/>
            <a:r>
              <a:rPr lang="en-US" dirty="0"/>
              <a:t>Consider the regression equation:</a:t>
            </a:r>
          </a:p>
        </p:txBody>
      </p:sp>
      <mc:AlternateContent xmlns:mc="http://schemas.openxmlformats.org/markup-compatibility/2006" xmlns:a14="http://schemas.microsoft.com/office/drawing/2010/main">
        <mc:Choice Requires="a14">
          <p:sp>
            <p:nvSpPr>
              <p:cNvPr id="10" name="TextBox 9"/>
              <p:cNvSpPr txBox="1"/>
              <p:nvPr/>
            </p:nvSpPr>
            <p:spPr>
              <a:xfrm>
                <a:off x="5644" y="5874572"/>
                <a:ext cx="1622752" cy="406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𝑉𝑎𝑟</m:t>
                      </m:r>
                      <m:r>
                        <a:rPr lang="en-US" b="0" i="1" smtClean="0">
                          <a:latin typeface="Cambria Math"/>
                        </a:rPr>
                        <m:t> </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oMath>
                  </m:oMathPara>
                </a14:m>
                <a:endParaRPr lang="en-US" b="0" dirty="0"/>
              </a:p>
            </p:txBody>
          </p:sp>
        </mc:Choice>
        <mc:Fallback xmlns="">
          <p:sp>
            <p:nvSpPr>
              <p:cNvPr id="10" name="TextBox 9"/>
              <p:cNvSpPr txBox="1">
                <a:spLocks noRot="1" noChangeAspect="1" noMove="1" noResize="1" noEditPoints="1" noAdjustHandles="1" noChangeArrowheads="1" noChangeShapeType="1" noTextEdit="1"/>
              </p:cNvSpPr>
              <p:nvPr/>
            </p:nvSpPr>
            <p:spPr>
              <a:xfrm>
                <a:off x="5644" y="5874572"/>
                <a:ext cx="1622752" cy="406586"/>
              </a:xfrm>
              <a:prstGeom prst="rect">
                <a:avLst/>
              </a:prstGeom>
              <a:blipFill>
                <a:blip r:embed="rId6"/>
                <a:stretch>
                  <a:fillRect t="-6061" b="-9091"/>
                </a:stretch>
              </a:blipFill>
            </p:spPr>
            <p:txBody>
              <a:bodyPr/>
              <a:lstStyle/>
              <a:p>
                <a:r>
                  <a:rPr lang="en-US">
                    <a:noFill/>
                  </a:rPr>
                  <a:t> </a:t>
                </a:r>
              </a:p>
            </p:txBody>
          </p:sp>
        </mc:Fallback>
      </mc:AlternateContent>
      <p:sp>
        <p:nvSpPr>
          <p:cNvPr id="11" name="TextBox 10"/>
          <p:cNvSpPr txBox="1"/>
          <p:nvPr/>
        </p:nvSpPr>
        <p:spPr>
          <a:xfrm>
            <a:off x="6637929" y="3049505"/>
            <a:ext cx="2438400" cy="523220"/>
          </a:xfrm>
          <a:prstGeom prst="rect">
            <a:avLst/>
          </a:prstGeom>
          <a:noFill/>
        </p:spPr>
        <p:txBody>
          <a:bodyPr wrap="square" rtlCol="0">
            <a:spAutoFit/>
          </a:bodyPr>
          <a:lstStyle/>
          <a:p>
            <a:pPr algn="ctr"/>
            <a:r>
              <a:rPr lang="en-US" sz="1400" dirty="0">
                <a:solidFill>
                  <a:srgbClr val="FF0000"/>
                </a:solidFill>
              </a:rPr>
              <a:t>Note: non-echolocating bat now the reference</a:t>
            </a:r>
          </a:p>
        </p:txBody>
      </p:sp>
      <p:sp>
        <p:nvSpPr>
          <p:cNvPr id="12" name="Content Placeholder 2"/>
          <p:cNvSpPr>
            <a:spLocks noGrp="1"/>
          </p:cNvSpPr>
          <p:nvPr>
            <p:ph idx="1"/>
          </p:nvPr>
        </p:nvSpPr>
        <p:spPr>
          <a:xfrm>
            <a:off x="544090" y="1132058"/>
            <a:ext cx="8229600" cy="698498"/>
          </a:xfrm>
          <a:ln>
            <a:noFill/>
          </a:ln>
        </p:spPr>
        <p:txBody>
          <a:bodyPr>
            <a:normAutofit fontScale="77500" lnSpcReduction="20000"/>
          </a:bodyPr>
          <a:lstStyle/>
          <a:p>
            <a:pPr marL="0" indent="0" algn="ctr">
              <a:buNone/>
            </a:pPr>
            <a:r>
              <a:rPr lang="en-US" sz="2000" dirty="0"/>
              <a:t>Find a 95% confidence interval for the difference in the intercept between </a:t>
            </a:r>
            <a:r>
              <a:rPr lang="en-US" sz="2000" b="1" dirty="0"/>
              <a:t>non-echolocating birds </a:t>
            </a:r>
            <a:r>
              <a:rPr lang="en-US" sz="2000" dirty="0"/>
              <a:t>and </a:t>
            </a:r>
            <a:r>
              <a:rPr lang="en-US" sz="2000" b="1" dirty="0"/>
              <a:t>echolocating bats</a:t>
            </a:r>
            <a:r>
              <a:rPr lang="en-US" sz="2000" dirty="0"/>
              <a:t> (</a:t>
            </a:r>
            <a:r>
              <a:rPr lang="en-US" sz="2000" b="1" dirty="0">
                <a:solidFill>
                  <a:srgbClr val="0070C0"/>
                </a:solidFill>
              </a:rPr>
              <a:t>a new way</a:t>
            </a:r>
            <a:r>
              <a:rPr lang="en-US" sz="2000" dirty="0"/>
              <a:t>!).  To do this, we must first find the SE:</a:t>
            </a:r>
          </a:p>
        </p:txBody>
      </p:sp>
      <p:sp>
        <p:nvSpPr>
          <p:cNvPr id="13" name="TextBox 12">
            <a:extLst>
              <a:ext uri="{FF2B5EF4-FFF2-40B4-BE49-F238E27FC236}">
                <a16:creationId xmlns:a16="http://schemas.microsoft.com/office/drawing/2014/main" id="{B2EC2BF2-0F06-40C5-A216-78D352B90B72}"/>
              </a:ext>
            </a:extLst>
          </p:cNvPr>
          <p:cNvSpPr txBox="1"/>
          <p:nvPr/>
        </p:nvSpPr>
        <p:spPr>
          <a:xfrm>
            <a:off x="561594" y="3419922"/>
            <a:ext cx="6699956" cy="369332"/>
          </a:xfrm>
          <a:prstGeom prst="rect">
            <a:avLst/>
          </a:prstGeom>
          <a:noFill/>
        </p:spPr>
        <p:txBody>
          <a:bodyPr wrap="square" rtlCol="0">
            <a:spAutoFit/>
          </a:bodyPr>
          <a:lstStyle/>
          <a:p>
            <a:r>
              <a:rPr lang="en-US" dirty="0"/>
              <a:t>Individual regression equations for each relevant value of TYPE: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815D8DF-AE45-4DBD-8356-0E9E3A54945B}"/>
                  </a:ext>
                </a:extLst>
              </p:cNvPr>
              <p:cNvSpPr/>
              <p:nvPr/>
            </p:nvSpPr>
            <p:spPr>
              <a:xfrm>
                <a:off x="561594" y="3647184"/>
                <a:ext cx="8345311" cy="646331"/>
              </a:xfrm>
              <a:prstGeom prst="rect">
                <a:avLst/>
              </a:prstGeom>
            </p:spPr>
            <p:txBody>
              <a:bodyPr wrap="square">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𝒃𝒊𝒓𝒅𝒔</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𝟐</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𝟐</m:t>
                        </m:r>
                      </m:sub>
                    </m:sSub>
                  </m:oMath>
                </a14:m>
                <a:endParaRPr lang="en-US" i="1" dirty="0"/>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𝒆𝒃𝒂𝒕</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𝟑</m:t>
                        </m:r>
                      </m:sub>
                    </m:sSub>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 intercept =</a:t>
                </a:r>
                <a:r>
                  <a:rPr lang="en-US" b="1" dirty="0">
                    <a:ea typeface="Cambria Math" charset="0"/>
                    <a:cs typeface="Cambria Math" charset="0"/>
                  </a:rPr>
                  <a:t>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r>
                      <a:rPr lang="en-US" b="0" i="1" smtClean="0">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𝟑</m:t>
                        </m:r>
                      </m:sub>
                    </m:sSub>
                  </m:oMath>
                </a14:m>
                <a:endParaRPr lang="en-US" i="1" dirty="0">
                  <a:ea typeface="Cambria Math" charset="0"/>
                  <a:cs typeface="Cambria Math" charset="0"/>
                </a:endParaRPr>
              </a:p>
            </p:txBody>
          </p:sp>
        </mc:Choice>
        <mc:Fallback xmlns="">
          <p:sp>
            <p:nvSpPr>
              <p:cNvPr id="14" name="Rectangle 13">
                <a:extLst>
                  <a:ext uri="{FF2B5EF4-FFF2-40B4-BE49-F238E27FC236}">
                    <a16:creationId xmlns:a16="http://schemas.microsoft.com/office/drawing/2014/main" id="{8815D8DF-AE45-4DBD-8356-0E9E3A54945B}"/>
                  </a:ext>
                </a:extLst>
              </p:cNvPr>
              <p:cNvSpPr>
                <a:spLocks noRot="1" noChangeAspect="1" noMove="1" noResize="1" noEditPoints="1" noAdjustHandles="1" noChangeArrowheads="1" noChangeShapeType="1" noTextEdit="1"/>
              </p:cNvSpPr>
              <p:nvPr/>
            </p:nvSpPr>
            <p:spPr>
              <a:xfrm>
                <a:off x="561594" y="3647184"/>
                <a:ext cx="8345311" cy="646331"/>
              </a:xfrm>
              <a:prstGeom prst="rect">
                <a:avLst/>
              </a:prstGeom>
              <a:blipFill>
                <a:blip r:embed="rId7"/>
                <a:stretch>
                  <a:fillRect t="-4717" b="-1415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36C9DA5-082A-418D-A386-796F6D8E99BC}"/>
              </a:ext>
            </a:extLst>
          </p:cNvPr>
          <p:cNvSpPr txBox="1"/>
          <p:nvPr/>
        </p:nvSpPr>
        <p:spPr>
          <a:xfrm>
            <a:off x="-34229" y="5558096"/>
            <a:ext cx="9178229" cy="338554"/>
          </a:xfrm>
          <a:prstGeom prst="rect">
            <a:avLst/>
          </a:prstGeom>
          <a:noFill/>
        </p:spPr>
        <p:txBody>
          <a:bodyPr wrap="square" rtlCol="0">
            <a:spAutoFit/>
          </a:bodyPr>
          <a:lstStyle/>
          <a:p>
            <a:pPr algn="ctr"/>
            <a:r>
              <a:rPr lang="en-US" sz="1600" dirty="0"/>
              <a:t>T</a:t>
            </a:r>
            <a:r>
              <a:rPr lang="is-IS" sz="1600" dirty="0"/>
              <a:t>o find the variance of the difference in estimated intercepts between the birds and the echolating bats:</a:t>
            </a:r>
            <a:endParaRPr lang="en-US" sz="16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1C9D47-737F-44E6-A6A2-976130B71C3F}"/>
                  </a:ext>
                </a:extLst>
              </p:cNvPr>
              <p:cNvSpPr txBox="1"/>
              <p:nvPr/>
            </p:nvSpPr>
            <p:spPr>
              <a:xfrm>
                <a:off x="1447800" y="5852929"/>
                <a:ext cx="6161238" cy="406586"/>
              </a:xfrm>
              <a:prstGeom prst="rect">
                <a:avLst/>
              </a:prstGeom>
              <a:noFill/>
            </p:spPr>
            <p:txBody>
              <a:bodyPr wrap="none" rtlCol="0">
                <a:spAutoFit/>
              </a:bodyPr>
              <a:lstStyle/>
              <a:p>
                <a:r>
                  <a:rPr lang="en-US" dirty="0"/>
                  <a:t>=(1)</a:t>
                </a:r>
                <a14:m>
                  <m:oMath xmlns:m="http://schemas.openxmlformats.org/officeDocument/2006/math">
                    <m:r>
                      <a:rPr lang="en-US" baseline="30000">
                        <a:latin typeface="Cambria Math" charset="0"/>
                      </a:rPr>
                      <m:t>2</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e>
                    </m:d>
                    <m:r>
                      <a:rPr lang="en-US" i="1">
                        <a:latin typeface="Cambria Math" charset="0"/>
                      </a:rPr>
                      <m:t>+</m:t>
                    </m:r>
                    <m:d>
                      <m:dPr>
                        <m:ctrlPr>
                          <a:rPr lang="en-US" b="0" i="1" smtClean="0">
                            <a:latin typeface="Cambria Math" panose="02040503050406030204" pitchFamily="18" charset="0"/>
                          </a:rPr>
                        </m:ctrlPr>
                      </m:dPr>
                      <m:e>
                        <m:r>
                          <a:rPr lang="en-US" b="0" i="1" smtClean="0">
                            <a:latin typeface="Cambria Math" charset="0"/>
                          </a:rPr>
                          <m:t>−1</m:t>
                        </m:r>
                      </m:e>
                    </m:d>
                    <m:r>
                      <a:rPr lang="en-US" b="0" i="1" baseline="30000" smtClean="0">
                        <a:latin typeface="Cambria Math" charset="0"/>
                      </a:rPr>
                      <m:t>2</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r>
                      <a:rPr lang="en-US" b="0" i="1" smtClean="0">
                        <a:latin typeface="Cambria Math" charset="0"/>
                        <a:ea typeface="Cambria Math"/>
                      </a:rPr>
                      <m:t>+</m:t>
                    </m:r>
                    <m:r>
                      <a:rPr lang="en-US" i="1">
                        <a:latin typeface="Cambria Math"/>
                      </a:rPr>
                      <m:t>2</m:t>
                    </m:r>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1</m:t>
                        </m:r>
                      </m:e>
                    </m:d>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−1</m:t>
                        </m:r>
                      </m:e>
                    </m:d>
                    <m:r>
                      <a:rPr lang="en-US" b="0" i="1" smtClean="0">
                        <a:latin typeface="Cambria Math" charset="0"/>
                      </a:rPr>
                      <m:t>∗</m:t>
                    </m:r>
                    <m:r>
                      <a:rPr lang="en-US" i="1">
                        <a:latin typeface="Cambria Math"/>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oMath>
                </a14:m>
                <a:endParaRPr lang="en-US" dirty="0"/>
              </a:p>
            </p:txBody>
          </p:sp>
        </mc:Choice>
        <mc:Fallback xmlns="">
          <p:sp>
            <p:nvSpPr>
              <p:cNvPr id="16" name="TextBox 15">
                <a:extLst>
                  <a:ext uri="{FF2B5EF4-FFF2-40B4-BE49-F238E27FC236}">
                    <a16:creationId xmlns:a16="http://schemas.microsoft.com/office/drawing/2014/main" id="{C31C9D47-737F-44E6-A6A2-976130B71C3F}"/>
                  </a:ext>
                </a:extLst>
              </p:cNvPr>
              <p:cNvSpPr txBox="1">
                <a:spLocks noRot="1" noChangeAspect="1" noMove="1" noResize="1" noEditPoints="1" noAdjustHandles="1" noChangeArrowheads="1" noChangeShapeType="1" noTextEdit="1"/>
              </p:cNvSpPr>
              <p:nvPr/>
            </p:nvSpPr>
            <p:spPr>
              <a:xfrm>
                <a:off x="1447800" y="5852929"/>
                <a:ext cx="6161238" cy="406586"/>
              </a:xfrm>
              <a:prstGeom prst="rect">
                <a:avLst/>
              </a:prstGeom>
              <a:blipFill>
                <a:blip r:embed="rId8"/>
                <a:stretch>
                  <a:fillRect l="-891" t="-5970"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2ACB54-0728-42AF-99DB-B1C9FE4C1FBF}"/>
                  </a:ext>
                </a:extLst>
              </p:cNvPr>
              <p:cNvSpPr txBox="1"/>
              <p:nvPr/>
            </p:nvSpPr>
            <p:spPr>
              <a:xfrm>
                <a:off x="1447800" y="6239339"/>
                <a:ext cx="3997889" cy="406586"/>
              </a:xfrm>
              <a:prstGeom prst="rect">
                <a:avLst/>
              </a:prstGeom>
              <a:noFill/>
            </p:spPr>
            <p:txBody>
              <a:bodyPr wrap="none" rtlCol="0">
                <a:spAutoFit/>
              </a:bodyPr>
              <a:lstStyle/>
              <a:p>
                <a:r>
                  <a:rPr lang="en-US" dirty="0"/>
                  <a:t>=</a:t>
                </a:r>
                <a14:m>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e>
                    </m:d>
                    <m:r>
                      <a:rPr lang="en-US" i="1">
                        <a:latin typeface="Cambria Math" charset="0"/>
                      </a:rPr>
                      <m:t>+</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r>
                      <a:rPr lang="en-US" b="0" i="1" smtClean="0">
                        <a:latin typeface="Cambria Math" charset="0"/>
                        <a:ea typeface="Cambria Math"/>
                      </a:rPr>
                      <m:t>−2∗</m:t>
                    </m:r>
                    <m:r>
                      <a:rPr lang="en-US" i="1">
                        <a:latin typeface="Cambria Math"/>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oMath>
                </a14:m>
                <a:endParaRPr lang="en-US" sz="1400" dirty="0"/>
              </a:p>
            </p:txBody>
          </p:sp>
        </mc:Choice>
        <mc:Fallback xmlns="">
          <p:sp>
            <p:nvSpPr>
              <p:cNvPr id="17" name="TextBox 16">
                <a:extLst>
                  <a:ext uri="{FF2B5EF4-FFF2-40B4-BE49-F238E27FC236}">
                    <a16:creationId xmlns:a16="http://schemas.microsoft.com/office/drawing/2014/main" id="{312ACB54-0728-42AF-99DB-B1C9FE4C1FBF}"/>
                  </a:ext>
                </a:extLst>
              </p:cNvPr>
              <p:cNvSpPr txBox="1">
                <a:spLocks noRot="1" noChangeAspect="1" noMove="1" noResize="1" noEditPoints="1" noAdjustHandles="1" noChangeArrowheads="1" noChangeShapeType="1" noTextEdit="1"/>
              </p:cNvSpPr>
              <p:nvPr/>
            </p:nvSpPr>
            <p:spPr>
              <a:xfrm>
                <a:off x="1447800" y="6239339"/>
                <a:ext cx="3997889" cy="406586"/>
              </a:xfrm>
              <a:prstGeom prst="rect">
                <a:avLst/>
              </a:prstGeom>
              <a:blipFill>
                <a:blip r:embed="rId9"/>
                <a:stretch>
                  <a:fillRect l="-1374" t="-6061"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630F6CD-0AA0-4386-906A-48963906BBFE}"/>
                  </a:ext>
                </a:extLst>
              </p:cNvPr>
              <p:cNvSpPr txBox="1"/>
              <p:nvPr/>
            </p:nvSpPr>
            <p:spPr>
              <a:xfrm>
                <a:off x="198247" y="4173762"/>
                <a:ext cx="8886279" cy="676339"/>
              </a:xfrm>
              <a:prstGeom prst="rect">
                <a:avLst/>
              </a:prstGeom>
              <a:noFill/>
            </p:spPr>
            <p:txBody>
              <a:bodyPr wrap="square" rtlCol="0">
                <a:spAutoFit/>
              </a:bodyPr>
              <a:lstStyle/>
              <a:p>
                <a:pPr algn="ctr"/>
                <a:r>
                  <a:rPr lang="en-US" dirty="0"/>
                  <a:t>T</a:t>
                </a:r>
                <a:r>
                  <a:rPr lang="is-IS" dirty="0"/>
                  <a:t>he difference in estimate intercepts between the birds and the echolating bats:</a:t>
                </a:r>
              </a:p>
              <a:p>
                <a:pPr algn="ctr"/>
                <a:r>
                  <a:rPr lang="is-IS" dirty="0"/>
                  <a:t> [</a:t>
                </a:r>
                <a14:m>
                  <m:oMath xmlns:m="http://schemas.openxmlformats.org/officeDocument/2006/math">
                    <m:r>
                      <a:rPr lang="en-US" b="0" i="0"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b="0" i="1" smtClean="0">
                        <a:latin typeface="Cambria Math" panose="02040503050406030204" pitchFamily="18" charset="0"/>
                        <a:ea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a:rPr>
                          <m:t>0</m:t>
                        </m:r>
                      </m:sub>
                    </m:sSub>
                    <m:r>
                      <a:rPr lang="en-US" b="0" i="1" smtClean="0">
                        <a:latin typeface="Cambria Math" panose="02040503050406030204" pitchFamily="18" charset="0"/>
                        <a:ea typeface="Cambria Math"/>
                      </a:rPr>
                      <m:t>)</m:t>
                    </m:r>
                    <m:r>
                      <a:rPr lang="en-US" i="1">
                        <a:latin typeface="Cambria Math" charset="0"/>
                      </a:rPr>
                      <m:t>−</m:t>
                    </m:r>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charset="0"/>
                            <a:cs typeface="Cambria Math" charset="0"/>
                          </a:rPr>
                          <m:t>0</m:t>
                        </m:r>
                      </m:sub>
                    </m:sSub>
                    <m:r>
                      <a:rPr lang="en-US" i="1">
                        <a:latin typeface="Cambria Math" panose="02040503050406030204" pitchFamily="18" charset="0"/>
                        <a:ea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charset="0"/>
                            <a:cs typeface="Cambria Math" charset="0"/>
                          </a:rPr>
                          <m:t>3</m:t>
                        </m:r>
                      </m:sub>
                    </m:sSub>
                    <m:r>
                      <a:rPr lang="en-US" i="1">
                        <a:latin typeface="Cambria Math" panose="02040503050406030204" pitchFamily="18" charset="0"/>
                        <a:ea typeface="Cambria Math"/>
                      </a:rPr>
                      <m:t>)</m:t>
                    </m:r>
                  </m:oMath>
                </a14:m>
                <a:r>
                  <a:rPr lang="en-US" dirty="0"/>
                  <a:t>]=</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charset="0"/>
                            <a:cs typeface="Cambria Math" charset="0"/>
                          </a:rPr>
                          <m:t>2</m:t>
                        </m:r>
                      </m:sub>
                    </m:sSub>
                    <m:r>
                      <a:rPr lang="en-US" b="0" i="1" smtClean="0">
                        <a:latin typeface="Cambria Math" panose="02040503050406030204" pitchFamily="18" charset="0"/>
                        <a:ea typeface="Cambria Math" charset="0"/>
                        <a:cs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panose="02040503050406030204" pitchFamily="18" charset="0"/>
                            <a:ea typeface="Cambria Math" charset="0"/>
                            <a:cs typeface="Cambria Math" charset="0"/>
                          </a:rPr>
                          <m:t>3</m:t>
                        </m:r>
                      </m:sub>
                    </m:sSub>
                    <m:r>
                      <a:rPr lang="en-US" i="1">
                        <a:latin typeface="Cambria Math" panose="02040503050406030204" pitchFamily="18" charset="0"/>
                        <a:ea typeface="Cambria Math"/>
                      </a:rPr>
                      <m:t>)</m:t>
                    </m:r>
                  </m:oMath>
                </a14:m>
                <a:r>
                  <a:rPr lang="en-US" dirty="0"/>
                  <a:t>:</a:t>
                </a:r>
              </a:p>
            </p:txBody>
          </p:sp>
        </mc:Choice>
        <mc:Fallback xmlns="">
          <p:sp>
            <p:nvSpPr>
              <p:cNvPr id="18" name="TextBox 17">
                <a:extLst>
                  <a:ext uri="{FF2B5EF4-FFF2-40B4-BE49-F238E27FC236}">
                    <a16:creationId xmlns:a16="http://schemas.microsoft.com/office/drawing/2014/main" id="{3630F6CD-0AA0-4386-906A-48963906BBFE}"/>
                  </a:ext>
                </a:extLst>
              </p:cNvPr>
              <p:cNvSpPr txBox="1">
                <a:spLocks noRot="1" noChangeAspect="1" noMove="1" noResize="1" noEditPoints="1" noAdjustHandles="1" noChangeArrowheads="1" noChangeShapeType="1" noTextEdit="1"/>
              </p:cNvSpPr>
              <p:nvPr/>
            </p:nvSpPr>
            <p:spPr>
              <a:xfrm>
                <a:off x="198247" y="4173762"/>
                <a:ext cx="8886279" cy="676339"/>
              </a:xfrm>
              <a:prstGeom prst="rect">
                <a:avLst/>
              </a:prstGeom>
              <a:blipFill>
                <a:blip r:embed="rId10"/>
                <a:stretch>
                  <a:fillRect t="-5405" b="-11712"/>
                </a:stretch>
              </a:blipFill>
            </p:spPr>
            <p:txBody>
              <a:bodyPr/>
              <a:lstStyle/>
              <a:p>
                <a:r>
                  <a:rPr lang="en-US">
                    <a:noFill/>
                  </a:rPr>
                  <a:t> </a:t>
                </a:r>
              </a:p>
            </p:txBody>
          </p:sp>
        </mc:Fallback>
      </mc:AlternateContent>
    </p:spTree>
    <p:extLst>
      <p:ext uri="{BB962C8B-B14F-4D97-AF65-F5344CB8AC3E}">
        <p14:creationId xmlns:p14="http://schemas.microsoft.com/office/powerpoint/2010/main" val="131471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3" grpId="0"/>
      <p:bldP spid="14" grpId="0"/>
      <p:bldP spid="15" grpId="0"/>
      <p:bldP spid="16"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find the var/cov matrix in SAS?</a:t>
            </a:r>
          </a:p>
        </p:txBody>
      </p:sp>
      <p:sp>
        <p:nvSpPr>
          <p:cNvPr id="3" name="Content Placeholder 2"/>
          <p:cNvSpPr>
            <a:spLocks noGrp="1"/>
          </p:cNvSpPr>
          <p:nvPr>
            <p:ph idx="1"/>
          </p:nvPr>
        </p:nvSpPr>
        <p:spPr>
          <a:xfrm>
            <a:off x="190500" y="1166018"/>
            <a:ext cx="8763000" cy="4525963"/>
          </a:xfrm>
        </p:spPr>
        <p:txBody>
          <a:bodyPr>
            <a:normAutofit/>
          </a:bodyPr>
          <a:lstStyle/>
          <a:p>
            <a:pPr marL="0" indent="0">
              <a:buNone/>
            </a:pPr>
            <a:r>
              <a:rPr lang="en-US" sz="2000" dirty="0"/>
              <a:t>1. Download the bat data.</a:t>
            </a:r>
          </a:p>
          <a:p>
            <a:pPr marL="0" indent="0">
              <a:buNone/>
            </a:pPr>
            <a:r>
              <a:rPr lang="en-US" sz="2000" dirty="0"/>
              <a:t>2. Manipulate the data in Excel (create and code indicator variables).</a:t>
            </a:r>
          </a:p>
          <a:p>
            <a:pPr marL="0" indent="0">
              <a:buNone/>
            </a:pPr>
            <a:r>
              <a:rPr lang="en-US" sz="2000" dirty="0"/>
              <a:t>	(You can do this in SAS as well</a:t>
            </a:r>
            <a:r>
              <a:rPr lang="is-IS" sz="2000" dirty="0"/>
              <a:t>… instead of Excel.)</a:t>
            </a:r>
            <a:endParaRPr lang="en-US" sz="2000" dirty="0"/>
          </a:p>
          <a:p>
            <a:pPr marL="0" indent="0">
              <a:buNone/>
            </a:pPr>
            <a:r>
              <a:rPr lang="en-US" sz="2000" dirty="0"/>
              <a:t>3. Make a data statement for the manipulated data in SAS.</a:t>
            </a:r>
          </a:p>
          <a:p>
            <a:pPr marL="0" indent="0">
              <a:buNone/>
            </a:pPr>
            <a:r>
              <a:rPr lang="en-US" sz="2000" dirty="0"/>
              <a:t>4. Make the proc reg statement.  </a:t>
            </a:r>
          </a:p>
          <a:p>
            <a:pPr marL="0" indent="0">
              <a:buNone/>
            </a:pPr>
            <a:endParaRPr lang="en-US" sz="2000"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0"/>
            <a:ext cx="3276600" cy="2221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BE9BD20A-7C6F-47E1-AA4E-87565B686882}"/>
              </a:ext>
            </a:extLst>
          </p:cNvPr>
          <p:cNvPicPr>
            <a:picLocks noChangeAspect="1"/>
          </p:cNvPicPr>
          <p:nvPr/>
        </p:nvPicPr>
        <p:blipFill>
          <a:blip r:embed="rId4"/>
          <a:stretch>
            <a:fillRect/>
          </a:stretch>
        </p:blipFill>
        <p:spPr>
          <a:xfrm>
            <a:off x="4876800" y="3810000"/>
            <a:ext cx="3978623" cy="1259169"/>
          </a:xfrm>
          <a:prstGeom prst="rect">
            <a:avLst/>
          </a:prstGeom>
        </p:spPr>
      </p:pic>
      <p:pic>
        <p:nvPicPr>
          <p:cNvPr id="8" name="Picture 7">
            <a:extLst>
              <a:ext uri="{FF2B5EF4-FFF2-40B4-BE49-F238E27FC236}">
                <a16:creationId xmlns:a16="http://schemas.microsoft.com/office/drawing/2014/main" id="{26B8C204-2BFA-46F0-B75B-7168BA9DF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040529"/>
            <a:ext cx="3448050" cy="54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a:extLst>
              <a:ext uri="{FF2B5EF4-FFF2-40B4-BE49-F238E27FC236}">
                <a16:creationId xmlns:a16="http://schemas.microsoft.com/office/drawing/2014/main" id="{77F51E49-C7D0-43F6-A111-D8C3DC7D9082}"/>
              </a:ext>
            </a:extLst>
          </p:cNvPr>
          <p:cNvSpPr/>
          <p:nvPr/>
        </p:nvSpPr>
        <p:spPr>
          <a:xfrm>
            <a:off x="7779894" y="3141556"/>
            <a:ext cx="57727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C730722-CF35-4B6A-B457-B50C181DD951}"/>
              </a:ext>
            </a:extLst>
          </p:cNvPr>
          <p:cNvSpPr/>
          <p:nvPr/>
        </p:nvSpPr>
        <p:spPr>
          <a:xfrm>
            <a:off x="8055323" y="4640729"/>
            <a:ext cx="800100" cy="2112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9FC91D-5ABA-4121-87EB-6F2347DF15A1}"/>
                  </a:ext>
                </a:extLst>
              </p:cNvPr>
              <p:cNvSpPr txBox="1"/>
              <p:nvPr/>
            </p:nvSpPr>
            <p:spPr>
              <a:xfrm>
                <a:off x="228599" y="5305720"/>
                <a:ext cx="6637511" cy="4065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rPr>
                        <m:t>𝑉𝑎𝑟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e>
                      </m:d>
                      <m:r>
                        <a:rPr lang="en-US" i="1">
                          <a:latin typeface="Cambria Math" charset="0"/>
                        </a:rPr>
                        <m:t>+</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r>
                        <a:rPr lang="en-US" b="0" i="1" smtClean="0">
                          <a:latin typeface="Cambria Math" charset="0"/>
                          <a:ea typeface="Cambria Math"/>
                        </a:rPr>
                        <m:t>−2∗</m:t>
                      </m:r>
                      <m:r>
                        <a:rPr lang="en-US" i="1">
                          <a:latin typeface="Cambria Math"/>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oMath>
                  </m:oMathPara>
                </a14:m>
                <a:endParaRPr lang="en-US" sz="1400" dirty="0"/>
              </a:p>
            </p:txBody>
          </p:sp>
        </mc:Choice>
        <mc:Fallback xmlns="">
          <p:sp>
            <p:nvSpPr>
              <p:cNvPr id="11" name="TextBox 10">
                <a:extLst>
                  <a:ext uri="{FF2B5EF4-FFF2-40B4-BE49-F238E27FC236}">
                    <a16:creationId xmlns:a16="http://schemas.microsoft.com/office/drawing/2014/main" id="{F29FC91D-5ABA-4121-87EB-6F2347DF15A1}"/>
                  </a:ext>
                </a:extLst>
              </p:cNvPr>
              <p:cNvSpPr txBox="1">
                <a:spLocks noRot="1" noChangeAspect="1" noMove="1" noResize="1" noEditPoints="1" noAdjustHandles="1" noChangeArrowheads="1" noChangeShapeType="1" noTextEdit="1"/>
              </p:cNvSpPr>
              <p:nvPr/>
            </p:nvSpPr>
            <p:spPr>
              <a:xfrm>
                <a:off x="228599" y="5305720"/>
                <a:ext cx="6637511" cy="406586"/>
              </a:xfrm>
              <a:prstGeom prst="rect">
                <a:avLst/>
              </a:prstGeom>
              <a:blipFill>
                <a:blip r:embed="rId6"/>
                <a:stretch>
                  <a:fillRect t="-5970"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45D0023-0F69-49D5-BF38-E1AE043D5CAF}"/>
                  </a:ext>
                </a:extLst>
              </p:cNvPr>
              <p:cNvSpPr txBox="1"/>
              <p:nvPr/>
            </p:nvSpPr>
            <p:spPr>
              <a:xfrm>
                <a:off x="228600" y="5634840"/>
                <a:ext cx="6901384" cy="4065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rPr>
                        <m:t>𝑉𝑎𝑟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
                        <a:rPr lang="en-US" b="0" i="1" smtClean="0">
                          <a:latin typeface="Cambria Math" panose="02040503050406030204" pitchFamily="18" charset="0"/>
                        </a:rPr>
                        <m:t>0.0130377</m:t>
                      </m:r>
                      <m:r>
                        <a:rPr lang="en-US" i="1">
                          <a:latin typeface="Cambria Math" charset="0"/>
                        </a:rPr>
                        <m:t>+</m:t>
                      </m:r>
                      <m:r>
                        <a:rPr lang="en-US" i="1" smtClean="0">
                          <a:latin typeface="Cambria Math" panose="02040503050406030204" pitchFamily="18" charset="0"/>
                        </a:rPr>
                        <m:t>0</m:t>
                      </m:r>
                      <m:r>
                        <a:rPr lang="en-US" b="0" i="1" smtClean="0">
                          <a:latin typeface="Cambria Math" panose="02040503050406030204" pitchFamily="18" charset="0"/>
                        </a:rPr>
                        <m:t>.0410789</m:t>
                      </m:r>
                      <m:r>
                        <a:rPr lang="en-US" b="0" i="1" smtClean="0">
                          <a:latin typeface="Cambria Math" charset="0"/>
                          <a:ea typeface="Cambria Math"/>
                        </a:rPr>
                        <m:t>−2∗</m:t>
                      </m:r>
                      <m:r>
                        <a:rPr lang="en-US" b="0" i="1" smtClean="0">
                          <a:latin typeface="Cambria Math" panose="02040503050406030204" pitchFamily="18" charset="0"/>
                          <a:ea typeface="Cambria Math"/>
                        </a:rPr>
                        <m:t>0.01463932</m:t>
                      </m:r>
                    </m:oMath>
                  </m:oMathPara>
                </a14:m>
                <a:endParaRPr lang="en-US" sz="1400" dirty="0"/>
              </a:p>
            </p:txBody>
          </p:sp>
        </mc:Choice>
        <mc:Fallback xmlns="">
          <p:sp>
            <p:nvSpPr>
              <p:cNvPr id="12" name="TextBox 11">
                <a:extLst>
                  <a:ext uri="{FF2B5EF4-FFF2-40B4-BE49-F238E27FC236}">
                    <a16:creationId xmlns:a16="http://schemas.microsoft.com/office/drawing/2014/main" id="{045D0023-0F69-49D5-BF38-E1AE043D5CAF}"/>
                  </a:ext>
                </a:extLst>
              </p:cNvPr>
              <p:cNvSpPr txBox="1">
                <a:spLocks noRot="1" noChangeAspect="1" noMove="1" noResize="1" noEditPoints="1" noAdjustHandles="1" noChangeArrowheads="1" noChangeShapeType="1" noTextEdit="1"/>
              </p:cNvSpPr>
              <p:nvPr/>
            </p:nvSpPr>
            <p:spPr>
              <a:xfrm>
                <a:off x="228600" y="5634840"/>
                <a:ext cx="6901384" cy="406586"/>
              </a:xfrm>
              <a:prstGeom prst="rect">
                <a:avLst/>
              </a:prstGeom>
              <a:blipFill>
                <a:blip r:embed="rId7"/>
                <a:stretch>
                  <a:fillRect t="-5970"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918D4C9-42DC-41BF-9FE8-40AEF55B0F3B}"/>
                  </a:ext>
                </a:extLst>
              </p:cNvPr>
              <p:cNvSpPr/>
              <p:nvPr/>
            </p:nvSpPr>
            <p:spPr>
              <a:xfrm>
                <a:off x="4130351" y="2605680"/>
                <a:ext cx="4531049" cy="384336"/>
              </a:xfrm>
              <a:prstGeom prst="rect">
                <a:avLst/>
              </a:prstGeom>
            </p:spPr>
            <p:txBody>
              <a:bodyPr wrap="none">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charset="0"/>
                          </a:rPr>
                          <m:t>𝑙𝑒𝑛𝑒𝑟𝑔𝑦</m:t>
                        </m:r>
                      </m:e>
                    </m:acc>
                    <m:r>
                      <a:rPr lang="en-US" b="0" i="1" smtClean="0">
                        <a:latin typeface="Cambria Math" charset="0"/>
                      </a:rPr>
                      <m:t>= </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rPr>
                          <m:t>0</m:t>
                        </m:r>
                      </m:sub>
                    </m:sSub>
                    <m:r>
                      <a:rPr lang="en-US" b="0" i="1" smtClean="0">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1</m:t>
                        </m:r>
                      </m:sub>
                    </m:sSub>
                    <m:r>
                      <a:rPr lang="en-US" b="0" i="1" smtClean="0">
                        <a:latin typeface="Cambria Math" charset="0"/>
                      </a:rPr>
                      <m:t>𝑙𝑚𝑎𝑠𝑠</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2</m:t>
                        </m:r>
                      </m:sub>
                    </m:sSub>
                    <m:r>
                      <a:rPr lang="en-US" b="0" i="1" smtClean="0">
                        <a:latin typeface="Cambria Math" charset="0"/>
                        <a:ea typeface="Cambria Math"/>
                      </a:rPr>
                      <m:t>𝑏𝑖𝑟𝑑</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3</m:t>
                        </m:r>
                      </m:sub>
                    </m:sSub>
                    <m:r>
                      <a:rPr lang="en-US" b="0" i="1" smtClean="0">
                        <a:latin typeface="Cambria Math" charset="0"/>
                        <a:ea typeface="Cambria Math"/>
                      </a:rPr>
                      <m:t>𝑒𝑏𝑎𝑡</m:t>
                    </m:r>
                  </m:oMath>
                </a14:m>
                <a:endParaRPr lang="en-US" dirty="0"/>
              </a:p>
            </p:txBody>
          </p:sp>
        </mc:Choice>
        <mc:Fallback xmlns="">
          <p:sp>
            <p:nvSpPr>
              <p:cNvPr id="13" name="Rectangle 12">
                <a:extLst>
                  <a:ext uri="{FF2B5EF4-FFF2-40B4-BE49-F238E27FC236}">
                    <a16:creationId xmlns:a16="http://schemas.microsoft.com/office/drawing/2014/main" id="{8918D4C9-42DC-41BF-9FE8-40AEF55B0F3B}"/>
                  </a:ext>
                </a:extLst>
              </p:cNvPr>
              <p:cNvSpPr>
                <a:spLocks noRot="1" noChangeAspect="1" noMove="1" noResize="1" noEditPoints="1" noAdjustHandles="1" noChangeArrowheads="1" noChangeShapeType="1" noTextEdit="1"/>
              </p:cNvSpPr>
              <p:nvPr/>
            </p:nvSpPr>
            <p:spPr>
              <a:xfrm>
                <a:off x="4130351" y="2605680"/>
                <a:ext cx="4531049" cy="384336"/>
              </a:xfrm>
              <a:prstGeom prst="rect">
                <a:avLst/>
              </a:prstGeom>
              <a:blipFill>
                <a:blip r:embed="rId8"/>
                <a:stretch>
                  <a:fillRect l="-404" t="-7937"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832D2C4-B80C-43A6-8C4E-0B7F9B41BF7E}"/>
                  </a:ext>
                </a:extLst>
              </p:cNvPr>
              <p:cNvSpPr txBox="1"/>
              <p:nvPr/>
            </p:nvSpPr>
            <p:spPr>
              <a:xfrm>
                <a:off x="222955" y="5971289"/>
                <a:ext cx="2977445" cy="4065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rPr>
                        <m:t>𝑉𝑎𝑟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
                        <a:rPr lang="en-US" b="0" i="1" smtClean="0">
                          <a:latin typeface="Cambria Math" panose="02040503050406030204" pitchFamily="18" charset="0"/>
                        </a:rPr>
                        <m:t>0.024838</m:t>
                      </m:r>
                    </m:oMath>
                  </m:oMathPara>
                </a14:m>
                <a:endParaRPr lang="en-US" sz="1400" dirty="0"/>
              </a:p>
            </p:txBody>
          </p:sp>
        </mc:Choice>
        <mc:Fallback xmlns="">
          <p:sp>
            <p:nvSpPr>
              <p:cNvPr id="14" name="TextBox 13">
                <a:extLst>
                  <a:ext uri="{FF2B5EF4-FFF2-40B4-BE49-F238E27FC236}">
                    <a16:creationId xmlns:a16="http://schemas.microsoft.com/office/drawing/2014/main" id="{3832D2C4-B80C-43A6-8C4E-0B7F9B41BF7E}"/>
                  </a:ext>
                </a:extLst>
              </p:cNvPr>
              <p:cNvSpPr txBox="1">
                <a:spLocks noRot="1" noChangeAspect="1" noMove="1" noResize="1" noEditPoints="1" noAdjustHandles="1" noChangeArrowheads="1" noChangeShapeType="1" noTextEdit="1"/>
              </p:cNvSpPr>
              <p:nvPr/>
            </p:nvSpPr>
            <p:spPr>
              <a:xfrm>
                <a:off x="222955" y="5971289"/>
                <a:ext cx="2977445" cy="406586"/>
              </a:xfrm>
              <a:prstGeom prst="rect">
                <a:avLst/>
              </a:prstGeom>
              <a:blipFill>
                <a:blip r:embed="rId9"/>
                <a:stretch>
                  <a:fillRect t="-6061"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19F188-CD9A-48A7-BC45-C4041AA90822}"/>
                  </a:ext>
                </a:extLst>
              </p:cNvPr>
              <p:cNvSpPr txBox="1"/>
              <p:nvPr/>
            </p:nvSpPr>
            <p:spPr>
              <a:xfrm>
                <a:off x="222954" y="6337134"/>
                <a:ext cx="4653846" cy="4242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𝑆𝑡</m:t>
                      </m:r>
                      <m:r>
                        <a:rPr lang="en-US" b="0" i="1" smtClean="0">
                          <a:latin typeface="Cambria Math" panose="02040503050406030204" pitchFamily="18" charset="0"/>
                        </a:rPr>
                        <m:t> </m:t>
                      </m:r>
                      <m:r>
                        <a:rPr lang="en-US" b="0" i="1" smtClean="0">
                          <a:latin typeface="Cambria Math" panose="02040503050406030204" pitchFamily="18" charset="0"/>
                        </a:rPr>
                        <m:t>𝐸𝑟𝑟𝑜𝑟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ad>
                        <m:radPr>
                          <m:degHide m:val="on"/>
                          <m:ctrlPr>
                            <a:rPr lang="en-US" b="0" i="1" smtClean="0">
                              <a:latin typeface="Cambria Math" panose="02040503050406030204" pitchFamily="18" charset="0"/>
                              <a:ea typeface="Cambria Math" charset="0"/>
                            </a:rPr>
                          </m:ctrlPr>
                        </m:radPr>
                        <m:deg/>
                        <m:e>
                          <m:r>
                            <a:rPr lang="en-US" i="1">
                              <a:latin typeface="Cambria Math" panose="02040503050406030204" pitchFamily="18" charset="0"/>
                            </a:rPr>
                            <m:t>0.024838</m:t>
                          </m:r>
                        </m:e>
                      </m:rad>
                      <m:r>
                        <a:rPr lang="en-US" b="0" i="1" smtClean="0">
                          <a:latin typeface="Cambria Math" panose="02040503050406030204" pitchFamily="18" charset="0"/>
                          <a:ea typeface="Cambria Math" charset="0"/>
                        </a:rPr>
                        <m:t>=0.1576</m:t>
                      </m:r>
                    </m:oMath>
                  </m:oMathPara>
                </a14:m>
                <a:endParaRPr lang="en-US" sz="1400" dirty="0"/>
              </a:p>
            </p:txBody>
          </p:sp>
        </mc:Choice>
        <mc:Fallback xmlns="">
          <p:sp>
            <p:nvSpPr>
              <p:cNvPr id="15" name="TextBox 14">
                <a:extLst>
                  <a:ext uri="{FF2B5EF4-FFF2-40B4-BE49-F238E27FC236}">
                    <a16:creationId xmlns:a16="http://schemas.microsoft.com/office/drawing/2014/main" id="{2319F188-CD9A-48A7-BC45-C4041AA90822}"/>
                  </a:ext>
                </a:extLst>
              </p:cNvPr>
              <p:cNvSpPr txBox="1">
                <a:spLocks noRot="1" noChangeAspect="1" noMove="1" noResize="1" noEditPoints="1" noAdjustHandles="1" noChangeArrowheads="1" noChangeShapeType="1" noTextEdit="1"/>
              </p:cNvSpPr>
              <p:nvPr/>
            </p:nvSpPr>
            <p:spPr>
              <a:xfrm>
                <a:off x="222954" y="6337134"/>
                <a:ext cx="4653846" cy="424219"/>
              </a:xfrm>
              <a:prstGeom prst="rect">
                <a:avLst/>
              </a:prstGeom>
              <a:blipFill>
                <a:blip r:embed="rId10"/>
                <a:stretch>
                  <a:fillRect t="-1449" b="-869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DFED44FC-DCD3-4489-A3A0-793A32643056}"/>
              </a:ext>
            </a:extLst>
          </p:cNvPr>
          <p:cNvSpPr txBox="1"/>
          <p:nvPr/>
        </p:nvSpPr>
        <p:spPr>
          <a:xfrm>
            <a:off x="5029200" y="6172200"/>
            <a:ext cx="3657600" cy="369332"/>
          </a:xfrm>
          <a:prstGeom prst="rect">
            <a:avLst/>
          </a:prstGeom>
          <a:noFill/>
        </p:spPr>
        <p:txBody>
          <a:bodyPr wrap="square" rtlCol="0">
            <a:spAutoFit/>
          </a:bodyPr>
          <a:lstStyle/>
          <a:p>
            <a:r>
              <a:rPr lang="en-US" dirty="0"/>
              <a:t>Same as before!</a:t>
            </a:r>
          </a:p>
        </p:txBody>
      </p:sp>
      <p:cxnSp>
        <p:nvCxnSpPr>
          <p:cNvPr id="18" name="Straight Arrow Connector 17">
            <a:extLst>
              <a:ext uri="{FF2B5EF4-FFF2-40B4-BE49-F238E27FC236}">
                <a16:creationId xmlns:a16="http://schemas.microsoft.com/office/drawing/2014/main" id="{8CBD1C89-205C-41DC-AFEE-BE3F8A43C97F}"/>
              </a:ext>
            </a:extLst>
          </p:cNvPr>
          <p:cNvCxnSpPr>
            <a:cxnSpLocks/>
            <a:stCxn id="10" idx="1"/>
          </p:cNvCxnSpPr>
          <p:nvPr/>
        </p:nvCxnSpPr>
        <p:spPr>
          <a:xfrm flipH="1">
            <a:off x="5943601" y="4746351"/>
            <a:ext cx="2111722" cy="9456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CFA75A1-9CCE-4960-B16E-B728EA319514}"/>
              </a:ext>
            </a:extLst>
          </p:cNvPr>
          <p:cNvSpPr/>
          <p:nvPr/>
        </p:nvSpPr>
        <p:spPr>
          <a:xfrm>
            <a:off x="8065902" y="4841551"/>
            <a:ext cx="800100" cy="2112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35EB8C55-79E8-417C-A218-62D89AFDD4E0}"/>
              </a:ext>
            </a:extLst>
          </p:cNvPr>
          <p:cNvCxnSpPr>
            <a:cxnSpLocks/>
            <a:stCxn id="20" idx="2"/>
          </p:cNvCxnSpPr>
          <p:nvPr/>
        </p:nvCxnSpPr>
        <p:spPr>
          <a:xfrm flipH="1">
            <a:off x="4072825" y="5052795"/>
            <a:ext cx="4393127" cy="7097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C2AF6-D23B-434E-B781-A896271901EF}"/>
              </a:ext>
            </a:extLst>
          </p:cNvPr>
          <p:cNvSpPr/>
          <p:nvPr/>
        </p:nvSpPr>
        <p:spPr>
          <a:xfrm>
            <a:off x="7179023" y="4630307"/>
            <a:ext cx="800100" cy="2112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58B531BC-DC65-44D5-8E99-AD54035BDF05}"/>
              </a:ext>
            </a:extLst>
          </p:cNvPr>
          <p:cNvCxnSpPr>
            <a:cxnSpLocks/>
            <a:stCxn id="22" idx="1"/>
          </p:cNvCxnSpPr>
          <p:nvPr/>
        </p:nvCxnSpPr>
        <p:spPr>
          <a:xfrm flipH="1">
            <a:off x="2590801" y="4735929"/>
            <a:ext cx="4588222" cy="97907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1F7060-28AE-4A12-8976-0037F3ADA187}"/>
              </a:ext>
            </a:extLst>
          </p:cNvPr>
          <p:cNvSpPr txBox="1"/>
          <p:nvPr/>
        </p:nvSpPr>
        <p:spPr>
          <a:xfrm>
            <a:off x="6866110" y="5562600"/>
            <a:ext cx="1870776" cy="646331"/>
          </a:xfrm>
          <a:prstGeom prst="rect">
            <a:avLst/>
          </a:prstGeom>
          <a:noFill/>
        </p:spPr>
        <p:txBody>
          <a:bodyPr wrap="square" rtlCol="0">
            <a:spAutoFit/>
          </a:bodyPr>
          <a:lstStyle/>
          <a:p>
            <a:r>
              <a:rPr lang="en-US" dirty="0"/>
              <a:t>Note: </a:t>
            </a:r>
            <a:r>
              <a:rPr lang="en-US" dirty="0" err="1"/>
              <a:t>Cov</a:t>
            </a:r>
            <a:r>
              <a:rPr lang="en-US" dirty="0"/>
              <a:t>(X,X) = Var(X)</a:t>
            </a:r>
          </a:p>
        </p:txBody>
      </p:sp>
      <p:cxnSp>
        <p:nvCxnSpPr>
          <p:cNvPr id="24" name="Straight Arrow Connector 23">
            <a:extLst>
              <a:ext uri="{FF2B5EF4-FFF2-40B4-BE49-F238E27FC236}">
                <a16:creationId xmlns:a16="http://schemas.microsoft.com/office/drawing/2014/main" id="{C949480D-420F-4E5B-98E8-F5D7072CEFB1}"/>
              </a:ext>
            </a:extLst>
          </p:cNvPr>
          <p:cNvCxnSpPr>
            <a:cxnSpLocks/>
          </p:cNvCxnSpPr>
          <p:nvPr/>
        </p:nvCxnSpPr>
        <p:spPr>
          <a:xfrm flipH="1">
            <a:off x="2636832" y="2969992"/>
            <a:ext cx="4362630" cy="274231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33AA1B-FB5B-46DE-A2B2-CC07D8E304DE}"/>
              </a:ext>
            </a:extLst>
          </p:cNvPr>
          <p:cNvCxnSpPr>
            <a:cxnSpLocks/>
          </p:cNvCxnSpPr>
          <p:nvPr/>
        </p:nvCxnSpPr>
        <p:spPr>
          <a:xfrm flipH="1">
            <a:off x="4119772" y="2909755"/>
            <a:ext cx="3681727" cy="285276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16233E-8B74-4C6D-97CC-B570B0D27FE2}"/>
              </a:ext>
            </a:extLst>
          </p:cNvPr>
          <p:cNvCxnSpPr>
            <a:cxnSpLocks/>
          </p:cNvCxnSpPr>
          <p:nvPr/>
        </p:nvCxnSpPr>
        <p:spPr>
          <a:xfrm flipH="1">
            <a:off x="5977467" y="2985051"/>
            <a:ext cx="1029847" cy="27069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BA4517-C85E-4413-848A-84D14FA3043D}"/>
              </a:ext>
            </a:extLst>
          </p:cNvPr>
          <p:cNvCxnSpPr>
            <a:cxnSpLocks/>
          </p:cNvCxnSpPr>
          <p:nvPr/>
        </p:nvCxnSpPr>
        <p:spPr>
          <a:xfrm flipH="1">
            <a:off x="6002423" y="2914514"/>
            <a:ext cx="1799076" cy="272032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50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2"/>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5"/>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0"/>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8"/>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p:bldP spid="12" grpId="0"/>
      <p:bldP spid="13" grpId="0"/>
      <p:bldP spid="14" grpId="0"/>
      <p:bldP spid="15" grpId="0"/>
      <p:bldP spid="16" grpId="0"/>
      <p:bldP spid="20" grpId="0" animBg="1"/>
      <p:bldP spid="20" grpId="1" animBg="1"/>
      <p:bldP spid="22" grpId="0" animBg="1"/>
      <p:bldP spid="22" grpId="1"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414" y="1600200"/>
            <a:ext cx="9144000" cy="914400"/>
          </a:xfrm>
        </p:spPr>
        <p:txBody>
          <a:bodyPr>
            <a:noAutofit/>
          </a:bodyPr>
          <a:lstStyle/>
          <a:p>
            <a:br>
              <a:rPr lang="en-US" sz="2800" dirty="0"/>
            </a:br>
            <a:br>
              <a:rPr lang="en-US" sz="2800" dirty="0"/>
            </a:br>
            <a:r>
              <a:rPr lang="en-US" sz="2000" dirty="0"/>
              <a:t>A.  Using the Reference method in proc glm. Just think about what you would do.</a:t>
            </a:r>
            <a:br>
              <a:rPr lang="en-US" sz="2000" dirty="0"/>
            </a:br>
            <a:br>
              <a:rPr lang="en-US" sz="2000" dirty="0"/>
            </a:br>
            <a:br>
              <a:rPr lang="en-US" sz="2000" dirty="0"/>
            </a:br>
            <a:r>
              <a:rPr lang="en-US" sz="2000" dirty="0"/>
              <a:t>B.  Using the Variance / Covariance Method in proc reg.  (Hint: You will have had to adjust the data </a:t>
            </a:r>
            <a:r>
              <a:rPr lang="is-IS" sz="2000" dirty="0"/>
              <a:t>… use the following output below to think about </a:t>
            </a:r>
            <a:r>
              <a:rPr lang="en-US" sz="2000" dirty="0"/>
              <a:t>how you would construct this interval.)</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981" y="3581400"/>
            <a:ext cx="3886200" cy="1506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126" y="5257800"/>
            <a:ext cx="258591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586843"/>
            <a:ext cx="3774818" cy="251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29986" y="6100761"/>
            <a:ext cx="4038600" cy="646331"/>
          </a:xfrm>
          <a:prstGeom prst="rect">
            <a:avLst/>
          </a:prstGeom>
          <a:noFill/>
        </p:spPr>
        <p:txBody>
          <a:bodyPr wrap="square" rtlCol="0">
            <a:spAutoFit/>
          </a:bodyPr>
          <a:lstStyle/>
          <a:p>
            <a:r>
              <a:rPr lang="en-US" dirty="0"/>
              <a:t>Note: The animals have been recoded.  The reference has changed. </a:t>
            </a:r>
          </a:p>
        </p:txBody>
      </p:sp>
      <p:sp>
        <p:nvSpPr>
          <p:cNvPr id="7" name="TextBox 6">
            <a:extLst>
              <a:ext uri="{FF2B5EF4-FFF2-40B4-BE49-F238E27FC236}">
                <a16:creationId xmlns:a16="http://schemas.microsoft.com/office/drawing/2014/main" id="{D49EF9FA-1D08-4599-8333-5CAFA20D5A5A}"/>
              </a:ext>
            </a:extLst>
          </p:cNvPr>
          <p:cNvSpPr txBox="1"/>
          <p:nvPr/>
        </p:nvSpPr>
        <p:spPr>
          <a:xfrm>
            <a:off x="152400" y="1241059"/>
            <a:ext cx="5181600" cy="461665"/>
          </a:xfrm>
          <a:prstGeom prst="rect">
            <a:avLst/>
          </a:prstGeom>
          <a:noFill/>
        </p:spPr>
        <p:txBody>
          <a:bodyPr wrap="square" rtlCol="0">
            <a:spAutoFit/>
          </a:bodyPr>
          <a:lstStyle/>
          <a:p>
            <a:r>
              <a:rPr lang="en-US" sz="2400" dirty="0"/>
              <a:t>Two ways:</a:t>
            </a:r>
          </a:p>
        </p:txBody>
      </p:sp>
      <p:sp>
        <p:nvSpPr>
          <p:cNvPr id="8" name="Content Placeholder 2">
            <a:extLst>
              <a:ext uri="{FF2B5EF4-FFF2-40B4-BE49-F238E27FC236}">
                <a16:creationId xmlns:a16="http://schemas.microsoft.com/office/drawing/2014/main" id="{B57100FE-94EC-4532-B595-1C98FA7018C9}"/>
              </a:ext>
            </a:extLst>
          </p:cNvPr>
          <p:cNvSpPr>
            <a:spLocks noGrp="1"/>
          </p:cNvSpPr>
          <p:nvPr>
            <p:ph idx="1"/>
          </p:nvPr>
        </p:nvSpPr>
        <p:spPr>
          <a:xfrm>
            <a:off x="117217" y="73149"/>
            <a:ext cx="8776963" cy="1676400"/>
          </a:xfrm>
        </p:spPr>
        <p:txBody>
          <a:bodyPr>
            <a:normAutofit/>
          </a:bodyPr>
          <a:lstStyle/>
          <a:p>
            <a:pPr marL="0" indent="0">
              <a:buNone/>
            </a:pPr>
            <a:r>
              <a:rPr lang="en-US" sz="2400" dirty="0"/>
              <a:t>Find a 95% confidence interval for the difference in the intercepts between </a:t>
            </a:r>
            <a:r>
              <a:rPr lang="en-US" sz="2400" b="1" dirty="0">
                <a:solidFill>
                  <a:srgbClr val="00B050"/>
                </a:solidFill>
              </a:rPr>
              <a:t>non-echolocating birds and NON-echolocating bats</a:t>
            </a:r>
            <a:r>
              <a:rPr lang="en-US" sz="2400" dirty="0"/>
              <a:t>. (Categories of interest have changed!)</a:t>
            </a:r>
          </a:p>
        </p:txBody>
      </p:sp>
      <p:sp>
        <p:nvSpPr>
          <p:cNvPr id="9" name="TextBox 8">
            <a:extLst>
              <a:ext uri="{FF2B5EF4-FFF2-40B4-BE49-F238E27FC236}">
                <a16:creationId xmlns:a16="http://schemas.microsoft.com/office/drawing/2014/main" id="{EC362FC2-56EC-4339-BDB8-219F047C5CCD}"/>
              </a:ext>
            </a:extLst>
          </p:cNvPr>
          <p:cNvSpPr txBox="1"/>
          <p:nvPr/>
        </p:nvSpPr>
        <p:spPr>
          <a:xfrm>
            <a:off x="457200" y="2057400"/>
            <a:ext cx="5486400" cy="381000"/>
          </a:xfrm>
          <a:prstGeom prst="rect">
            <a:avLst/>
          </a:prstGeom>
          <a:noFill/>
        </p:spPr>
        <p:txBody>
          <a:bodyPr wrap="square" rtlCol="0">
            <a:spAutoFit/>
          </a:bodyPr>
          <a:lstStyle/>
          <a:p>
            <a:r>
              <a:rPr lang="en-US" dirty="0"/>
              <a:t>Make one of the types of interest a reference level.</a:t>
            </a:r>
          </a:p>
        </p:txBody>
      </p:sp>
    </p:spTree>
    <p:extLst>
      <p:ext uri="{BB962C8B-B14F-4D97-AF65-F5344CB8AC3E}">
        <p14:creationId xmlns:p14="http://schemas.microsoft.com/office/powerpoint/2010/main" val="26308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427038"/>
                <a:ext cx="8229600" cy="563562"/>
              </a:xfrm>
            </p:spPr>
            <p:txBody>
              <a:bodyPr>
                <a:normAutofit fontScale="90000"/>
              </a:bodyPr>
              <a:lstStyle/>
              <a:p>
                <a:r>
                  <a:rPr lang="en-US" sz="3600" dirty="0"/>
                  <a:t>A.  Using the Reference method in proc glm.</a:t>
                </a:r>
                <a:br>
                  <a:rPr lang="en-US" dirty="0"/>
                </a:br>
                <a:r>
                  <a:rPr lang="en-US" sz="2000" dirty="0"/>
                  <a:t>Find a 95% confidence interval for the difference between the intercepts for the non-echolocating bats and birds.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2</m:t>
                        </m:r>
                      </m:sub>
                    </m:sSub>
                  </m:oMath>
                </a14:m>
                <a:r>
                  <a:rPr lang="en-US" sz="2000"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427038"/>
                <a:ext cx="8229600" cy="563562"/>
              </a:xfrm>
              <a:blipFill>
                <a:blip r:embed="rId3"/>
                <a:stretch>
                  <a:fillRect t="-63441" b="-66667"/>
                </a:stretch>
              </a:blipFill>
            </p:spPr>
            <p:txBody>
              <a:bodyPr/>
              <a:lstStyle/>
              <a:p>
                <a:r>
                  <a:rPr lang="en-US">
                    <a:noFill/>
                  </a:rPr>
                  <a:t> </a:t>
                </a:r>
              </a:p>
            </p:txBody>
          </p:sp>
        </mc:Fallback>
      </mc:AlternateContent>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98474"/>
            <a:ext cx="512569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401830" y="4113074"/>
            <a:ext cx="4035540" cy="2031325"/>
          </a:xfrm>
          <a:prstGeom prst="rect">
            <a:avLst/>
          </a:prstGeom>
          <a:noFill/>
        </p:spPr>
        <p:txBody>
          <a:bodyPr wrap="square" rtlCol="0">
            <a:spAutoFit/>
          </a:bodyPr>
          <a:lstStyle/>
          <a:p>
            <a:r>
              <a:rPr lang="en-US" b="1" dirty="0">
                <a:solidFill>
                  <a:srgbClr val="FF0000"/>
                </a:solidFill>
              </a:rPr>
              <a:t>df = 16 (n=20)</a:t>
            </a:r>
          </a:p>
          <a:p>
            <a:r>
              <a:rPr lang="en-US" b="1" dirty="0">
                <a:solidFill>
                  <a:srgbClr val="FF0000"/>
                </a:solidFill>
              </a:rPr>
              <a:t>MOE = t</a:t>
            </a:r>
            <a:r>
              <a:rPr lang="en-US" b="1" baseline="-25000" dirty="0">
                <a:solidFill>
                  <a:srgbClr val="FF0000"/>
                </a:solidFill>
              </a:rPr>
              <a:t>16,.975</a:t>
            </a:r>
            <a:r>
              <a:rPr lang="en-US" b="1" dirty="0">
                <a:solidFill>
                  <a:srgbClr val="FF0000"/>
                </a:solidFill>
              </a:rPr>
              <a:t>*SE</a:t>
            </a:r>
          </a:p>
          <a:p>
            <a:r>
              <a:rPr lang="en-US" b="1" dirty="0">
                <a:solidFill>
                  <a:srgbClr val="FF0000"/>
                </a:solidFill>
              </a:rPr>
              <a:t>MOE = 2.12 * .1142</a:t>
            </a:r>
          </a:p>
          <a:p>
            <a:r>
              <a:rPr lang="en-US" b="1" dirty="0">
                <a:solidFill>
                  <a:srgbClr val="FF0000"/>
                </a:solidFill>
              </a:rPr>
              <a:t>MOE = .2421</a:t>
            </a:r>
          </a:p>
          <a:p>
            <a:r>
              <a:rPr lang="en-US" b="1" dirty="0">
                <a:solidFill>
                  <a:srgbClr val="FF0000"/>
                </a:solidFill>
              </a:rPr>
              <a:t>95% CI:  (.10226 ± .2421) </a:t>
            </a:r>
          </a:p>
          <a:p>
            <a:r>
              <a:rPr lang="en-US" b="1" dirty="0">
                <a:solidFill>
                  <a:srgbClr val="FF0000"/>
                </a:solidFill>
              </a:rPr>
              <a:t>95% CI:  (-.13944, .34436)</a:t>
            </a:r>
          </a:p>
          <a:p>
            <a:endParaRPr lang="en-US"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1045821" y="1217474"/>
                <a:ext cx="49949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𝜇</m:t>
                      </m:r>
                      <m:d>
                        <m:dPr>
                          <m:begChr m:val="{"/>
                          <m:endChr m:val="}"/>
                          <m:ctrlPr>
                            <a:rPr lang="en-US" b="0" i="1" smtClean="0">
                              <a:latin typeface="Cambria Math" panose="02040503050406030204" pitchFamily="18" charset="0"/>
                              <a:ea typeface="Cambria Math" panose="02040503050406030204" pitchFamily="18" charset="0"/>
                            </a:rPr>
                          </m:ctrlPr>
                        </m:dPr>
                        <m:e>
                          <m:r>
                            <a:rPr lang="en-US" i="1">
                              <a:latin typeface="Cambria Math"/>
                            </a:rPr>
                            <m:t>𝑙𝑒𝑛𝑒𝑟𝑔𝑦</m:t>
                          </m:r>
                        </m:e>
                      </m:d>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𝑙𝑚𝑎𝑠𝑠</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𝑏𝑖𝑟𝑑</m:t>
                      </m:r>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panose="02040503050406030204" pitchFamily="18" charset="0"/>
                              <a:ea typeface="Cambria Math"/>
                            </a:rPr>
                            <m:t>3</m:t>
                          </m:r>
                        </m:sub>
                      </m:sSub>
                      <m:r>
                        <a:rPr lang="en-US" b="0" i="1" smtClean="0">
                          <a:latin typeface="Cambria Math"/>
                        </a:rPr>
                        <m:t>𝑒𝑏𝑎𝑡</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45821" y="1217474"/>
                <a:ext cx="4994957" cy="369332"/>
              </a:xfrm>
              <a:prstGeom prst="rect">
                <a:avLst/>
              </a:prstGeom>
              <a:blipFill>
                <a:blip r:embed="rId5"/>
                <a:stretch>
                  <a:fillRect b="-1333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F95DD91-BB65-4CF2-8738-03A2C1850D93}"/>
              </a:ext>
            </a:extLst>
          </p:cNvPr>
          <p:cNvSpPr txBox="1"/>
          <p:nvPr/>
        </p:nvSpPr>
        <p:spPr>
          <a:xfrm>
            <a:off x="6215800" y="1217474"/>
            <a:ext cx="2784267" cy="369332"/>
          </a:xfrm>
          <a:prstGeom prst="rect">
            <a:avLst/>
          </a:prstGeom>
          <a:noFill/>
        </p:spPr>
        <p:txBody>
          <a:bodyPr wrap="square" rtlCol="0">
            <a:spAutoFit/>
          </a:bodyPr>
          <a:lstStyle/>
          <a:p>
            <a:r>
              <a:rPr lang="en-US" dirty="0"/>
              <a:t>Ref = non-echolocating bat</a:t>
            </a:r>
          </a:p>
        </p:txBody>
      </p:sp>
      <p:cxnSp>
        <p:nvCxnSpPr>
          <p:cNvPr id="8" name="Straight Arrow Connector 7">
            <a:extLst>
              <a:ext uri="{FF2B5EF4-FFF2-40B4-BE49-F238E27FC236}">
                <a16:creationId xmlns:a16="http://schemas.microsoft.com/office/drawing/2014/main" id="{0A2F88EC-4CBA-462E-B7D0-831E840959F5}"/>
              </a:ext>
            </a:extLst>
          </p:cNvPr>
          <p:cNvCxnSpPr>
            <a:cxnSpLocks/>
            <a:stCxn id="10" idx="2"/>
          </p:cNvCxnSpPr>
          <p:nvPr/>
        </p:nvCxnSpPr>
        <p:spPr>
          <a:xfrm>
            <a:off x="3543301" y="2967756"/>
            <a:ext cx="190499" cy="22933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9B41933-8FAC-42FB-9694-77988FAB3E4A}"/>
              </a:ext>
            </a:extLst>
          </p:cNvPr>
          <p:cNvSpPr/>
          <p:nvPr/>
        </p:nvSpPr>
        <p:spPr>
          <a:xfrm>
            <a:off x="4419600" y="2665454"/>
            <a:ext cx="1143000"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C40961-CDFF-445C-94DF-DB17326DF5BD}"/>
              </a:ext>
            </a:extLst>
          </p:cNvPr>
          <p:cNvSpPr/>
          <p:nvPr/>
        </p:nvSpPr>
        <p:spPr>
          <a:xfrm>
            <a:off x="2971801" y="2667000"/>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72D252F3-998D-48B7-911D-55F37E241908}"/>
              </a:ext>
            </a:extLst>
          </p:cNvPr>
          <p:cNvCxnSpPr>
            <a:cxnSpLocks/>
          </p:cNvCxnSpPr>
          <p:nvPr/>
        </p:nvCxnSpPr>
        <p:spPr>
          <a:xfrm flipH="1">
            <a:off x="4114800" y="2983585"/>
            <a:ext cx="876301" cy="1664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8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P spid="10" grpId="0" animBg="1"/>
      <p:bldP spid="10"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143" y="1229551"/>
            <a:ext cx="5451780" cy="2113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03552"/>
            <a:ext cx="3227240" cy="2149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33400" y="69257"/>
            <a:ext cx="8229600" cy="914400"/>
          </a:xfrm>
        </p:spPr>
        <p:txBody>
          <a:bodyPr>
            <a:noAutofit/>
          </a:bodyPr>
          <a:lstStyle/>
          <a:p>
            <a:r>
              <a:rPr lang="en-US" sz="2800" dirty="0"/>
              <a:t>B.  Using the Variance / Covariance Method in proc reg.  (Hint: You will have to adjust the data!)</a:t>
            </a:r>
          </a:p>
        </p:txBody>
      </p:sp>
      <p:sp>
        <p:nvSpPr>
          <p:cNvPr id="6" name="Rectangle 5"/>
          <p:cNvSpPr/>
          <p:nvPr/>
        </p:nvSpPr>
        <p:spPr>
          <a:xfrm>
            <a:off x="2324100" y="1239610"/>
            <a:ext cx="419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149493" y="3294020"/>
                <a:ext cx="6036140" cy="441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𝑉𝑎𝑟</m:t>
                      </m:r>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m:t>
                      </m:r>
                      <m:r>
                        <a:rPr lang="en-US" sz="2000" b="0" i="1" smtClean="0">
                          <a:latin typeface="Cambria Math"/>
                        </a:rPr>
                        <m:t>𝑉𝑎𝑟</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e>
                      </m:d>
                      <m:r>
                        <a:rPr lang="en-US" sz="2000" b="0" i="1" smtClean="0">
                          <a:latin typeface="Cambria Math"/>
                        </a:rPr>
                        <m:t>+</m:t>
                      </m:r>
                      <m:r>
                        <a:rPr lang="en-US" sz="2000" i="1">
                          <a:latin typeface="Cambria Math"/>
                        </a:rPr>
                        <m:t>𝑉𝑎𝑟</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−2</m:t>
                      </m:r>
                      <m:r>
                        <a:rPr lang="en-US" sz="2000" b="0" i="1" smtClean="0">
                          <a:latin typeface="Cambria Math"/>
                        </a:rPr>
                        <m:t>𝐶𝑜𝑣</m:t>
                      </m:r>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r>
                        <a:rPr lang="en-US" sz="2000" b="0" i="1" smtClean="0">
                          <a:latin typeface="Cambria Math"/>
                        </a:rPr>
                        <m:t>)</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49493" y="3294020"/>
                <a:ext cx="6036140" cy="441468"/>
              </a:xfrm>
              <a:prstGeom prst="rect">
                <a:avLst/>
              </a:prstGeom>
              <a:blipFill rotWithShape="0">
                <a:blip r:embed="rId5"/>
                <a:stretch>
                  <a:fillRect t="-83562" b="-10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62926" y="3676710"/>
                <a:ext cx="5446491" cy="441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𝑉𝑎𝑟</m:t>
                      </m:r>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=.02484+.04108−2(.02644)</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62926" y="3676710"/>
                <a:ext cx="5446491" cy="441468"/>
              </a:xfrm>
              <a:prstGeom prst="rect">
                <a:avLst/>
              </a:prstGeom>
              <a:blipFill rotWithShape="0">
                <a:blip r:embed="rId6"/>
                <a:stretch>
                  <a:fillRect t="-83562" b="-10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57203" y="4076820"/>
                <a:ext cx="3003130" cy="441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𝑉𝑎𝑟</m:t>
                      </m:r>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 .01304</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57203" y="4076820"/>
                <a:ext cx="3003130" cy="441468"/>
              </a:xfrm>
              <a:prstGeom prst="rect">
                <a:avLst/>
              </a:prstGeom>
              <a:blipFill rotWithShape="0">
                <a:blip r:embed="rId7"/>
                <a:stretch>
                  <a:fillRect t="-86111"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4490" y="4482986"/>
                <a:ext cx="3822970" cy="453714"/>
              </a:xfrm>
              <a:prstGeom prst="rect">
                <a:avLst/>
              </a:prstGeom>
              <a:noFill/>
            </p:spPr>
            <p:txBody>
              <a:bodyPr wrap="none" rtlCol="0">
                <a:spAutoFit/>
              </a:bodyPr>
              <a:lstStyle/>
              <a:p>
                <a:r>
                  <a:rPr lang="en-US" sz="2000" dirty="0"/>
                  <a:t>SE</a:t>
                </a:r>
                <a14:m>
                  <m:oMath xmlns:m="http://schemas.openxmlformats.org/officeDocument/2006/math">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 </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.01304</m:t>
                        </m:r>
                      </m:e>
                    </m:rad>
                    <m:r>
                      <a:rPr lang="en-US" sz="2000" b="0" i="1" smtClean="0">
                        <a:latin typeface="Cambria Math" panose="02040503050406030204" pitchFamily="18" charset="0"/>
                      </a:rPr>
                      <m:t>=</m:t>
                    </m:r>
                    <m:r>
                      <a:rPr lang="en-US" sz="2000" b="0" i="1" smtClean="0">
                        <a:latin typeface="Cambria Math"/>
                      </a:rPr>
                      <m:t>.1142</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74490" y="4482986"/>
                <a:ext cx="3822970" cy="453714"/>
              </a:xfrm>
              <a:prstGeom prst="rect">
                <a:avLst/>
              </a:prstGeom>
              <a:blipFill>
                <a:blip r:embed="rId8"/>
                <a:stretch>
                  <a:fillRect l="-1595" b="-18667"/>
                </a:stretch>
              </a:blipFill>
            </p:spPr>
            <p:txBody>
              <a:bodyPr/>
              <a:lstStyle/>
              <a:p>
                <a:r>
                  <a:rPr lang="en-US">
                    <a:noFill/>
                  </a:rPr>
                  <a:t> </a:t>
                </a:r>
              </a:p>
            </p:txBody>
          </p:sp>
        </mc:Fallback>
      </mc:AlternateContent>
      <p:sp>
        <p:nvSpPr>
          <p:cNvPr id="15" name="TextBox 14"/>
          <p:cNvSpPr txBox="1"/>
          <p:nvPr/>
        </p:nvSpPr>
        <p:spPr>
          <a:xfrm>
            <a:off x="4419600" y="4951274"/>
            <a:ext cx="4035540" cy="2031325"/>
          </a:xfrm>
          <a:prstGeom prst="rect">
            <a:avLst/>
          </a:prstGeom>
          <a:noFill/>
        </p:spPr>
        <p:txBody>
          <a:bodyPr wrap="square" rtlCol="0">
            <a:spAutoFit/>
          </a:bodyPr>
          <a:lstStyle/>
          <a:p>
            <a:r>
              <a:rPr lang="en-US" b="1" dirty="0">
                <a:solidFill>
                  <a:srgbClr val="FF0000"/>
                </a:solidFill>
              </a:rPr>
              <a:t>df = 16 (n=20)</a:t>
            </a:r>
          </a:p>
          <a:p>
            <a:r>
              <a:rPr lang="en-US" b="1" dirty="0">
                <a:solidFill>
                  <a:srgbClr val="FF0000"/>
                </a:solidFill>
              </a:rPr>
              <a:t>MOE = t</a:t>
            </a:r>
            <a:r>
              <a:rPr lang="en-US" b="1" baseline="-25000" dirty="0">
                <a:solidFill>
                  <a:srgbClr val="FF0000"/>
                </a:solidFill>
              </a:rPr>
              <a:t>16,.975</a:t>
            </a:r>
            <a:r>
              <a:rPr lang="en-US" b="1" dirty="0">
                <a:solidFill>
                  <a:srgbClr val="FF0000"/>
                </a:solidFill>
              </a:rPr>
              <a:t>*SE</a:t>
            </a:r>
          </a:p>
          <a:p>
            <a:r>
              <a:rPr lang="en-US" b="1" dirty="0">
                <a:solidFill>
                  <a:srgbClr val="FF0000"/>
                </a:solidFill>
              </a:rPr>
              <a:t>MOE=2.12* .1142</a:t>
            </a:r>
          </a:p>
          <a:p>
            <a:r>
              <a:rPr lang="en-US" b="1" dirty="0">
                <a:solidFill>
                  <a:srgbClr val="FF0000"/>
                </a:solidFill>
              </a:rPr>
              <a:t>MOE = .2421</a:t>
            </a:r>
          </a:p>
          <a:p>
            <a:r>
              <a:rPr lang="en-US" b="1" dirty="0">
                <a:solidFill>
                  <a:srgbClr val="FF0000"/>
                </a:solidFill>
              </a:rPr>
              <a:t>95% CI:  (.10226 ± .2421) </a:t>
            </a:r>
          </a:p>
          <a:p>
            <a:r>
              <a:rPr lang="en-US" b="1" dirty="0">
                <a:solidFill>
                  <a:srgbClr val="FF0000"/>
                </a:solidFill>
              </a:rPr>
              <a:t>95% CI:  (-.13944, .34436)</a:t>
            </a:r>
          </a:p>
          <a:p>
            <a:endParaRPr lang="en-US" b="1" dirty="0">
              <a:solidFill>
                <a:srgbClr val="FF0000"/>
              </a:solidFill>
            </a:endParaRPr>
          </a:p>
        </p:txBody>
      </p:sp>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90" y="4953000"/>
            <a:ext cx="31813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3967395" y="4284858"/>
                <a:ext cx="4551439" cy="38433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b="0" i="1" smtClean="0">
                        <a:latin typeface="Cambria Math"/>
                      </a:rPr>
                      <m:t>−</m:t>
                    </m:r>
                  </m:oMath>
                </a14:m>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r>
                      <a:rPr lang="en-US" b="0" i="1" smtClean="0">
                        <a:latin typeface="Cambria Math"/>
                      </a:rPr>
                      <m:t>= .02360 −  </m:t>
                    </m:r>
                    <m:d>
                      <m:dPr>
                        <m:ctrlPr>
                          <a:rPr lang="en-US" b="0" i="1" smtClean="0">
                            <a:latin typeface="Cambria Math" panose="02040503050406030204" pitchFamily="18" charset="0"/>
                          </a:rPr>
                        </m:ctrlPr>
                      </m:dPr>
                      <m:e>
                        <m:r>
                          <a:rPr lang="en-US" b="0" i="1" smtClean="0">
                            <a:latin typeface="Cambria Math"/>
                          </a:rPr>
                          <m:t>−.07866</m:t>
                        </m:r>
                      </m:e>
                    </m:d>
                    <m:r>
                      <a:rPr lang="en-US" b="0" i="1" smtClean="0">
                        <a:latin typeface="Cambria Math" charset="0"/>
                      </a:rPr>
                      <m:t>= .10266</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967395" y="4284858"/>
                <a:ext cx="4551439" cy="384336"/>
              </a:xfrm>
              <a:prstGeom prst="rect">
                <a:avLst/>
              </a:prstGeom>
              <a:blipFill rotWithShape="0">
                <a:blip r:embed="rId10"/>
                <a:stretch>
                  <a:fillRect l="-402" t="-88889" b="-1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540473" y="880610"/>
                <a:ext cx="51280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a:rPr>
                            <m:t>𝑙𝑒𝑛𝑒𝑟𝑔𝑦</m:t>
                          </m:r>
                        </m:e>
                      </m:d>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𝑙𝑚𝑎𝑠𝑠</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𝑏𝑖𝑟𝑑</m:t>
                      </m:r>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panose="02040503050406030204" pitchFamily="18" charset="0"/>
                              <a:ea typeface="Cambria Math"/>
                            </a:rPr>
                            <m:t>3</m:t>
                          </m:r>
                        </m:sub>
                      </m:sSub>
                      <m:r>
                        <a:rPr lang="en-US" b="0" i="1" smtClean="0">
                          <a:latin typeface="Cambria Math" charset="0"/>
                        </a:rPr>
                        <m:t>𝑛</m:t>
                      </m:r>
                      <m:r>
                        <a:rPr lang="en-US" b="0" i="1" smtClean="0">
                          <a:latin typeface="Cambria Math"/>
                        </a:rPr>
                        <m:t>𝑒𝑏𝑎𝑡</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540473" y="880610"/>
                <a:ext cx="5128007" cy="369332"/>
              </a:xfrm>
              <a:prstGeom prst="rect">
                <a:avLst/>
              </a:prstGeom>
              <a:blipFill>
                <a:blip r:embed="rId11"/>
                <a:stretch>
                  <a:fillRect b="-1311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007445A-EEC8-4E81-918B-9D7BF0C2761A}"/>
              </a:ext>
            </a:extLst>
          </p:cNvPr>
          <p:cNvSpPr/>
          <p:nvPr/>
        </p:nvSpPr>
        <p:spPr>
          <a:xfrm>
            <a:off x="94005" y="475826"/>
            <a:ext cx="1866900" cy="707886"/>
          </a:xfrm>
          <a:prstGeom prst="rect">
            <a:avLst/>
          </a:prstGeom>
        </p:spPr>
        <p:txBody>
          <a:bodyPr wrap="square">
            <a:spAutoFit/>
          </a:bodyPr>
          <a:lstStyle/>
          <a:p>
            <a:r>
              <a:rPr lang="en-US" sz="1000" dirty="0"/>
              <a:t>Find a 95% confidence interval for the difference between the intercepts for the non-echolocating bats and birds. </a:t>
            </a:r>
          </a:p>
        </p:txBody>
      </p:sp>
      <p:sp>
        <p:nvSpPr>
          <p:cNvPr id="19" name="TextBox 18">
            <a:extLst>
              <a:ext uri="{FF2B5EF4-FFF2-40B4-BE49-F238E27FC236}">
                <a16:creationId xmlns:a16="http://schemas.microsoft.com/office/drawing/2014/main" id="{967C3D35-ACFD-4A99-9BEF-CC6812AE62AB}"/>
              </a:ext>
            </a:extLst>
          </p:cNvPr>
          <p:cNvSpPr txBox="1"/>
          <p:nvPr/>
        </p:nvSpPr>
        <p:spPr>
          <a:xfrm>
            <a:off x="6658602" y="908939"/>
            <a:ext cx="2286000" cy="369332"/>
          </a:xfrm>
          <a:prstGeom prst="rect">
            <a:avLst/>
          </a:prstGeom>
          <a:noFill/>
        </p:spPr>
        <p:txBody>
          <a:bodyPr wrap="square" rtlCol="0">
            <a:spAutoFit/>
          </a:bodyPr>
          <a:lstStyle/>
          <a:p>
            <a:r>
              <a:rPr lang="en-US" dirty="0"/>
              <a:t>Ref = echolocating bat</a:t>
            </a:r>
          </a:p>
        </p:txBody>
      </p:sp>
      <p:cxnSp>
        <p:nvCxnSpPr>
          <p:cNvPr id="22" name="Straight Arrow Connector 21">
            <a:extLst>
              <a:ext uri="{FF2B5EF4-FFF2-40B4-BE49-F238E27FC236}">
                <a16:creationId xmlns:a16="http://schemas.microsoft.com/office/drawing/2014/main" id="{2E2E0B27-2563-40EB-BAEE-E1FCC960D934}"/>
              </a:ext>
            </a:extLst>
          </p:cNvPr>
          <p:cNvCxnSpPr>
            <a:cxnSpLocks/>
            <a:stCxn id="23" idx="1"/>
          </p:cNvCxnSpPr>
          <p:nvPr/>
        </p:nvCxnSpPr>
        <p:spPr>
          <a:xfrm flipH="1">
            <a:off x="2623822" y="2817855"/>
            <a:ext cx="4129760" cy="99214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5D95DFC-0EE5-47E4-8AA6-D0FF36441D51}"/>
              </a:ext>
            </a:extLst>
          </p:cNvPr>
          <p:cNvSpPr/>
          <p:nvPr/>
        </p:nvSpPr>
        <p:spPr>
          <a:xfrm>
            <a:off x="6753582" y="2667477"/>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995F490E-4905-44CF-A53E-C7977946DAF8}"/>
              </a:ext>
            </a:extLst>
          </p:cNvPr>
          <p:cNvCxnSpPr>
            <a:cxnSpLocks/>
            <a:stCxn id="25" idx="2"/>
          </p:cNvCxnSpPr>
          <p:nvPr/>
        </p:nvCxnSpPr>
        <p:spPr>
          <a:xfrm flipH="1">
            <a:off x="3791706" y="3272556"/>
            <a:ext cx="4676375" cy="62488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DAF64A8-94F0-491C-B209-FA46D765E5A0}"/>
              </a:ext>
            </a:extLst>
          </p:cNvPr>
          <p:cNvSpPr/>
          <p:nvPr/>
        </p:nvSpPr>
        <p:spPr>
          <a:xfrm>
            <a:off x="7896581" y="2971800"/>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B5B7F850-FFCE-410E-B9E1-D5CCDDEB2A14}"/>
              </a:ext>
            </a:extLst>
          </p:cNvPr>
          <p:cNvCxnSpPr>
            <a:cxnSpLocks/>
            <a:stCxn id="27" idx="2"/>
          </p:cNvCxnSpPr>
          <p:nvPr/>
        </p:nvCxnSpPr>
        <p:spPr>
          <a:xfrm flipH="1">
            <a:off x="5077375" y="3294020"/>
            <a:ext cx="2257975" cy="51598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31CD8E4-6DF4-48DF-81E9-0146E95EEC43}"/>
              </a:ext>
            </a:extLst>
          </p:cNvPr>
          <p:cNvSpPr/>
          <p:nvPr/>
        </p:nvSpPr>
        <p:spPr>
          <a:xfrm>
            <a:off x="6763850" y="2993264"/>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309BBFBB-C10F-4669-93E7-507A3A29E264}"/>
              </a:ext>
            </a:extLst>
          </p:cNvPr>
          <p:cNvCxnSpPr>
            <a:cxnSpLocks/>
            <a:stCxn id="35" idx="0"/>
          </p:cNvCxnSpPr>
          <p:nvPr/>
        </p:nvCxnSpPr>
        <p:spPr>
          <a:xfrm flipV="1">
            <a:off x="1497550" y="4669196"/>
            <a:ext cx="3836450" cy="150300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A130388-6FFE-4835-A284-D57AD518DB56}"/>
              </a:ext>
            </a:extLst>
          </p:cNvPr>
          <p:cNvSpPr/>
          <p:nvPr/>
        </p:nvSpPr>
        <p:spPr>
          <a:xfrm>
            <a:off x="1152879" y="6172200"/>
            <a:ext cx="689341" cy="2099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88C1010A-A1D0-421D-AE40-2926A2101E0B}"/>
              </a:ext>
            </a:extLst>
          </p:cNvPr>
          <p:cNvCxnSpPr>
            <a:cxnSpLocks/>
            <a:stCxn id="37" idx="3"/>
          </p:cNvCxnSpPr>
          <p:nvPr/>
        </p:nvCxnSpPr>
        <p:spPr>
          <a:xfrm flipV="1">
            <a:off x="1842220" y="4587577"/>
            <a:ext cx="4911362" cy="192225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424EA3C-B6E9-4D01-8057-A7A6973AE82E}"/>
              </a:ext>
            </a:extLst>
          </p:cNvPr>
          <p:cNvSpPr/>
          <p:nvPr/>
        </p:nvSpPr>
        <p:spPr>
          <a:xfrm>
            <a:off x="1152879" y="6404844"/>
            <a:ext cx="689341" cy="2099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DDEBB345-DBA6-4287-B9C9-BCDF2FE0F5E4}"/>
              </a:ext>
            </a:extLst>
          </p:cNvPr>
          <p:cNvSpPr/>
          <p:nvPr/>
        </p:nvSpPr>
        <p:spPr>
          <a:xfrm>
            <a:off x="3276600" y="4573850"/>
            <a:ext cx="868581" cy="39806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50F14B95-5987-4D15-934D-6B97AC9924F8}"/>
              </a:ext>
            </a:extLst>
          </p:cNvPr>
          <p:cNvCxnSpPr>
            <a:stCxn id="43" idx="6"/>
          </p:cNvCxnSpPr>
          <p:nvPr/>
        </p:nvCxnSpPr>
        <p:spPr>
          <a:xfrm>
            <a:off x="4145181" y="4772882"/>
            <a:ext cx="1646019" cy="85556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1919619-E33B-4FDE-AF33-181A3AD74B69}"/>
              </a:ext>
            </a:extLst>
          </p:cNvPr>
          <p:cNvSpPr/>
          <p:nvPr/>
        </p:nvSpPr>
        <p:spPr>
          <a:xfrm>
            <a:off x="7560644" y="4291374"/>
            <a:ext cx="868581" cy="39806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6BA93D41-3445-4F4E-8C60-1D845C9E0990}"/>
              </a:ext>
            </a:extLst>
          </p:cNvPr>
          <p:cNvCxnSpPr>
            <a:cxnSpLocks/>
            <a:stCxn id="49" idx="4"/>
          </p:cNvCxnSpPr>
          <p:nvPr/>
        </p:nvCxnSpPr>
        <p:spPr>
          <a:xfrm flipH="1">
            <a:off x="5678670" y="4689437"/>
            <a:ext cx="2316265" cy="148276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AA2D4D-B2BB-4C82-AA04-EDD5D769CD5F}"/>
              </a:ext>
            </a:extLst>
          </p:cNvPr>
          <p:cNvSpPr txBox="1"/>
          <p:nvPr/>
        </p:nvSpPr>
        <p:spPr>
          <a:xfrm>
            <a:off x="7115802" y="5588196"/>
            <a:ext cx="1828800" cy="369332"/>
          </a:xfrm>
          <a:prstGeom prst="rect">
            <a:avLst/>
          </a:prstGeom>
          <a:noFill/>
        </p:spPr>
        <p:txBody>
          <a:bodyPr wrap="square" rtlCol="0">
            <a:spAutoFit/>
          </a:bodyPr>
          <a:lstStyle/>
          <a:p>
            <a:r>
              <a:rPr lang="en-US" dirty="0"/>
              <a:t>Same as before!</a:t>
            </a:r>
          </a:p>
        </p:txBody>
      </p:sp>
    </p:spTree>
    <p:extLst>
      <p:ext uri="{BB962C8B-B14F-4D97-AF65-F5344CB8AC3E}">
        <p14:creationId xmlns:p14="http://schemas.microsoft.com/office/powerpoint/2010/main" val="40064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fade">
                                      <p:cBhvr>
                                        <p:cTn id="17" dur="500"/>
                                        <p:tgtEl>
                                          <p:spTgt spid="133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2"/>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23"/>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24"/>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7"/>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3318"/>
                                        </p:tgtEl>
                                        <p:attrNameLst>
                                          <p:attrName>style.visibility</p:attrName>
                                        </p:attrNameLst>
                                      </p:cBhvr>
                                      <p:to>
                                        <p:strVal val="visible"/>
                                      </p:to>
                                    </p:set>
                                    <p:animEffect transition="in" filter="fade">
                                      <p:cBhvr>
                                        <p:cTn id="68" dur="500"/>
                                        <p:tgtEl>
                                          <p:spTgt spid="133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par>
                                <p:cTn id="74" presetID="1"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34"/>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36"/>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43"/>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1" grpId="0"/>
      <p:bldP spid="12" grpId="0"/>
      <p:bldP spid="13" grpId="0"/>
      <p:bldP spid="15" grpId="0"/>
      <p:bldP spid="8" grpId="0"/>
      <p:bldP spid="23" grpId="0" animBg="1"/>
      <p:bldP spid="23" grpId="1" animBg="1"/>
      <p:bldP spid="25" grpId="0" animBg="1"/>
      <p:bldP spid="25" grpId="1" animBg="1"/>
      <p:bldP spid="27" grpId="0" animBg="1"/>
      <p:bldP spid="27" grpId="1" animBg="1"/>
      <p:bldP spid="35" grpId="0" animBg="1"/>
      <p:bldP spid="37" grpId="0" animBg="1"/>
      <p:bldP spid="43" grpId="0" animBg="1"/>
      <p:bldP spid="43" grpId="1" animBg="1"/>
      <p:bldP spid="49" grpId="0" animBg="1"/>
      <p:bldP spid="49" grpId="1" animBg="1"/>
      <p:bldP spid="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630F94-9673-4130-B8B8-B77A2C9C9492}"/>
              </a:ext>
            </a:extLst>
          </p:cNvPr>
          <p:cNvPicPr>
            <a:picLocks noChangeAspect="1"/>
          </p:cNvPicPr>
          <p:nvPr/>
        </p:nvPicPr>
        <p:blipFill>
          <a:blip r:embed="rId2"/>
          <a:stretch>
            <a:fillRect/>
          </a:stretch>
        </p:blipFill>
        <p:spPr>
          <a:xfrm>
            <a:off x="152400" y="2819400"/>
            <a:ext cx="3179887" cy="946082"/>
          </a:xfrm>
          <a:prstGeom prst="rect">
            <a:avLst/>
          </a:prstGeom>
        </p:spPr>
      </p:pic>
      <p:pic>
        <p:nvPicPr>
          <p:cNvPr id="19" name="Picture 18">
            <a:extLst>
              <a:ext uri="{FF2B5EF4-FFF2-40B4-BE49-F238E27FC236}">
                <a16:creationId xmlns:a16="http://schemas.microsoft.com/office/drawing/2014/main" id="{8AC860FE-66CA-47DB-B0BE-0517146A270D}"/>
              </a:ext>
            </a:extLst>
          </p:cNvPr>
          <p:cNvPicPr>
            <a:picLocks noChangeAspect="1"/>
          </p:cNvPicPr>
          <p:nvPr/>
        </p:nvPicPr>
        <p:blipFill>
          <a:blip r:embed="rId3"/>
          <a:stretch>
            <a:fillRect/>
          </a:stretch>
        </p:blipFill>
        <p:spPr>
          <a:xfrm>
            <a:off x="207588" y="4185223"/>
            <a:ext cx="5816651" cy="1133330"/>
          </a:xfrm>
          <a:prstGeom prst="rect">
            <a:avLst/>
          </a:prstGeom>
        </p:spPr>
      </p:pic>
      <p:sp>
        <p:nvSpPr>
          <p:cNvPr id="2" name="Title 1"/>
          <p:cNvSpPr>
            <a:spLocks noGrp="1"/>
          </p:cNvSpPr>
          <p:nvPr>
            <p:ph type="title"/>
          </p:nvPr>
        </p:nvSpPr>
        <p:spPr>
          <a:xfrm>
            <a:off x="457200" y="274638"/>
            <a:ext cx="8229600" cy="715962"/>
          </a:xfrm>
        </p:spPr>
        <p:txBody>
          <a:bodyPr>
            <a:normAutofit fontScale="90000"/>
          </a:bodyPr>
          <a:lstStyle/>
          <a:p>
            <a:r>
              <a:rPr lang="en-US" dirty="0"/>
              <a:t>Another Example: Metabolism Study</a:t>
            </a:r>
            <a:br>
              <a:rPr lang="en-US" dirty="0"/>
            </a:br>
            <a:r>
              <a:rPr lang="en-US" dirty="0"/>
              <a:t>Variance / Covariance Method</a:t>
            </a:r>
          </a:p>
        </p:txBody>
      </p:sp>
      <p:sp>
        <p:nvSpPr>
          <p:cNvPr id="4" name="Rectangle 3"/>
          <p:cNvSpPr/>
          <p:nvPr/>
        </p:nvSpPr>
        <p:spPr>
          <a:xfrm>
            <a:off x="546795" y="4406787"/>
            <a:ext cx="5477444" cy="14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960133" y="1818507"/>
                <a:ext cx="51412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e>
                      </m:d>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m:rPr>
                          <m:sty m:val="p"/>
                        </m:rPr>
                        <a:rPr lang="en-US">
                          <a:latin typeface="Cambria Math"/>
                        </a:rPr>
                        <m:t>log</m:t>
                      </m:r>
                      <m:r>
                        <a:rPr lang="en-US" i="1">
                          <a:latin typeface="Cambria Math"/>
                        </a:rPr>
                        <m:t>⁡(</m:t>
                      </m:r>
                      <m:r>
                        <a:rPr lang="en-US" i="1">
                          <a:latin typeface="Cambria Math"/>
                        </a:rPr>
                        <m:t>𝑚𝑒𝑡𝑎𝑏</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panose="02040503050406030204" pitchFamily="18" charset="0"/>
                              <a:ea typeface="Cambria Math"/>
                            </a:rPr>
                            <m:t>2</m:t>
                          </m:r>
                        </m:sub>
                      </m:sSub>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960133" y="1818507"/>
                <a:ext cx="5141279"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18007" y="2775922"/>
                <a:ext cx="548130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r>
                            <a:rPr lang="en-US" i="1">
                              <a:latin typeface="Cambria Math" panose="02040503050406030204" pitchFamily="18" charset="0"/>
                            </a:rPr>
                            <m:t>|</m:t>
                          </m:r>
                          <m:r>
                            <a:rPr lang="en-US" i="1">
                              <a:latin typeface="Cambria Math" panose="02040503050406030204" pitchFamily="18" charset="0"/>
                            </a:rPr>
                            <m:t>𝑙𝑜𝑔𝑚𝑎𝑠𝑠</m:t>
                          </m:r>
                          <m:r>
                            <a:rPr lang="en-US" i="1">
                              <a:latin typeface="Cambria Math" panose="02040503050406030204" pitchFamily="18" charset="0"/>
                            </a:rPr>
                            <m:t>=.91629, </m:t>
                          </m:r>
                          <m:r>
                            <a:rPr lang="en-US" i="1">
                              <a:latin typeface="Cambria Math" panose="02040503050406030204" pitchFamily="18" charset="0"/>
                            </a:rPr>
                            <m:t>𝑙𝑜𝑔𝑚𝑒𝑡𝑎𝑏</m:t>
                          </m:r>
                          <m:r>
                            <a:rPr lang="en-US" i="1">
                              <a:latin typeface="Cambria Math" panose="02040503050406030204" pitchFamily="18" charset="0"/>
                            </a:rPr>
                            <m:t>=5.7104</m:t>
                          </m:r>
                        </m:e>
                      </m:d>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3.7193−0.3161</m:t>
                      </m:r>
                      <m:r>
                        <a:rPr lang="en-US" b="0" i="1" smtClean="0">
                          <a:latin typeface="Cambria Math" panose="02040503050406030204" pitchFamily="18" charset="0"/>
                        </a:rPr>
                        <m:t>∗</m:t>
                      </m:r>
                      <m:r>
                        <a:rPr lang="en-US" i="1">
                          <a:latin typeface="Cambria Math" panose="02040503050406030204" pitchFamily="18" charset="0"/>
                        </a:rPr>
                        <m:t>5.7104+</m:t>
                      </m:r>
                      <m:r>
                        <a:rPr lang="en-US">
                          <a:latin typeface="Cambria Math" panose="02040503050406030204" pitchFamily="18" charset="0"/>
                        </a:rPr>
                        <m:t>0.5346</m:t>
                      </m:r>
                      <m:r>
                        <a:rPr lang="en-US" b="0" i="0" smtClean="0">
                          <a:latin typeface="Cambria Math" panose="02040503050406030204" pitchFamily="18" charset="0"/>
                        </a:rPr>
                        <m:t>∗0</m:t>
                      </m:r>
                      <m:r>
                        <a:rPr lang="en-US" i="1">
                          <a:latin typeface="Cambria Math" panose="02040503050406030204" pitchFamily="18" charset="0"/>
                        </a:rPr>
                        <m:t>.91629</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218007" y="2775922"/>
                <a:ext cx="5481308"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937319" y="3739803"/>
                <a:ext cx="6071214"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r>
                          <a:rPr lang="en-US" i="1">
                            <a:latin typeface="Cambria Math" panose="02040503050406030204" pitchFamily="18" charset="0"/>
                          </a:rPr>
                          <m:t>|</m:t>
                        </m:r>
                        <m:r>
                          <a:rPr lang="en-US" i="1">
                            <a:latin typeface="Cambria Math" panose="02040503050406030204" pitchFamily="18" charset="0"/>
                          </a:rPr>
                          <m:t>𝑙𝑜𝑔𝑚𝑎𝑠𝑠</m:t>
                        </m:r>
                        <m:r>
                          <a:rPr lang="en-US" i="1">
                            <a:latin typeface="Cambria Math" panose="02040503050406030204" pitchFamily="18" charset="0"/>
                          </a:rPr>
                          <m:t>=.91629, </m:t>
                        </m:r>
                        <m:r>
                          <a:rPr lang="en-US" i="1">
                            <a:latin typeface="Cambria Math" panose="02040503050406030204" pitchFamily="18" charset="0"/>
                          </a:rPr>
                          <m:t>𝑙𝑜𝑔𝑚𝑒𝑡𝑎𝑏</m:t>
                        </m:r>
                        <m:r>
                          <a:rPr lang="en-US" i="1">
                            <a:latin typeface="Cambria Math" panose="02040503050406030204" pitchFamily="18" charset="0"/>
                          </a:rPr>
                          <m:t>=5.7104</m:t>
                        </m:r>
                      </m:e>
                    </m:d>
                  </m:oMath>
                </a14:m>
                <a:r>
                  <a:rPr lang="en-US" dirty="0"/>
                  <a:t>=2.404</a:t>
                </a:r>
              </a:p>
            </p:txBody>
          </p:sp>
        </mc:Choice>
        <mc:Fallback xmlns="">
          <p:sp>
            <p:nvSpPr>
              <p:cNvPr id="11" name="TextBox 10"/>
              <p:cNvSpPr txBox="1">
                <a:spLocks noRot="1" noChangeAspect="1" noMove="1" noResize="1" noEditPoints="1" noAdjustHandles="1" noChangeArrowheads="1" noChangeShapeType="1" noTextEdit="1"/>
              </p:cNvSpPr>
              <p:nvPr/>
            </p:nvSpPr>
            <p:spPr>
              <a:xfrm>
                <a:off x="2937319" y="3739803"/>
                <a:ext cx="6071214" cy="369332"/>
              </a:xfrm>
              <a:prstGeom prst="rect">
                <a:avLst/>
              </a:prstGeom>
              <a:blipFill>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66920" y="5495331"/>
                <a:ext cx="7889019" cy="8510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𝑉𝑎𝑟</m:t>
                      </m:r>
                      <m:r>
                        <a:rPr lang="en-US" sz="2400" b="0" i="1" smtClean="0">
                          <a:latin typeface="Cambria Math"/>
                        </a:rPr>
                        <m:t>(</m:t>
                      </m:r>
                      <m:r>
                        <m:rPr>
                          <m:nor/>
                        </m:rPr>
                        <a:rPr lang="en-US" sz="2400">
                          <a:latin typeface="Cambria Math" panose="02040503050406030204" pitchFamily="18" charset="0"/>
                          <a:ea typeface="Cambria Math" panose="02040503050406030204" pitchFamily="18" charset="0"/>
                        </a:rPr>
                        <m:t>𝜇</m:t>
                      </m:r>
                      <m:r>
                        <m:rPr>
                          <m:nor/>
                        </m:rPr>
                        <a:rPr lang="en-US" sz="2400">
                          <a:latin typeface="Cambria Math" panose="02040503050406030204" pitchFamily="18" charset="0"/>
                          <a:ea typeface="Cambria Math" panose="02040503050406030204" pitchFamily="18" charset="0"/>
                        </a:rPr>
                        <m:t>{</m:t>
                      </m:r>
                      <m:r>
                        <m:rPr>
                          <m:nor/>
                        </m:rPr>
                        <a:rPr lang="en-US" sz="2400">
                          <a:latin typeface="Cambria Math"/>
                        </a:rPr>
                        <m:t>log</m:t>
                      </m:r>
                      <m:r>
                        <m:rPr>
                          <m:nor/>
                        </m:rPr>
                        <a:rPr lang="en-US" sz="2400">
                          <a:latin typeface="Cambria Math" panose="02040503050406030204" pitchFamily="18" charset="0"/>
                        </a:rPr>
                        <m:t>(</m:t>
                      </m:r>
                      <m:r>
                        <m:rPr>
                          <m:nor/>
                        </m:rPr>
                        <a:rPr lang="en-US" sz="2400">
                          <a:latin typeface="Cambria Math"/>
                        </a:rPr>
                        <m:t>𝑙𝑖𝑓𝑒</m:t>
                      </m:r>
                      <m:r>
                        <m:rPr>
                          <m:nor/>
                        </m:rPr>
                        <a:rPr lang="en-US" sz="2400">
                          <a:latin typeface="Cambria Math" panose="02040503050406030204" pitchFamily="18" charset="0"/>
                        </a:rPr>
                        <m:t>) |</m:t>
                      </m:r>
                      <m:r>
                        <m:rPr>
                          <m:nor/>
                        </m:rPr>
                        <a:rPr lang="en-US" sz="2400">
                          <a:latin typeface="Cambria Math" panose="02040503050406030204" pitchFamily="18" charset="0"/>
                        </a:rPr>
                        <m:t>𝑙𝑜𝑔𝑚𝑎𝑠𝑠</m:t>
                      </m:r>
                      <m:r>
                        <m:rPr>
                          <m:nor/>
                        </m:rPr>
                        <a:rPr lang="en-US" sz="2400">
                          <a:latin typeface="Cambria Math" panose="02040503050406030204" pitchFamily="18" charset="0"/>
                        </a:rPr>
                        <m:t>=.91629, </m:t>
                      </m:r>
                      <m:r>
                        <m:rPr>
                          <m:nor/>
                        </m:rPr>
                        <a:rPr lang="en-US" sz="2400">
                          <a:latin typeface="Cambria Math" panose="02040503050406030204" pitchFamily="18" charset="0"/>
                        </a:rPr>
                        <m:t>𝑙𝑜𝑔𝑚𝑒𝑡𝑎𝑏</m:t>
                      </m:r>
                      <m:r>
                        <m:rPr>
                          <m:nor/>
                        </m:rPr>
                        <a:rPr lang="en-US" sz="2400">
                          <a:latin typeface="Cambria Math" panose="02040503050406030204" pitchFamily="18" charset="0"/>
                        </a:rPr>
                        <m:t>=5.7104}</m:t>
                      </m:r>
                      <m:r>
                        <a:rPr lang="en-US" sz="2400" b="0" i="1" smtClean="0">
                          <a:latin typeface="Cambria Math"/>
                        </a:rPr>
                        <m:t>)</m:t>
                      </m:r>
                    </m:oMath>
                  </m:oMathPara>
                </a14:m>
                <a:endParaRPr lang="en-US" sz="2400" b="0" i="1" dirty="0">
                  <a:latin typeface="Cambria Math"/>
                </a:endParaRPr>
              </a:p>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i="1">
                          <a:latin typeface="Cambria Math"/>
                        </a:rPr>
                        <m:t>𝑉𝑎𝑟</m:t>
                      </m:r>
                      <m:r>
                        <a:rPr lang="en-US" sz="2400" b="0" i="1" smtClean="0">
                          <a:latin typeface="Cambria Math"/>
                        </a:rPr>
                        <m:t>(</m:t>
                      </m:r>
                      <m:sSub>
                        <m:sSubPr>
                          <m:ctrlPr>
                            <a:rPr lang="en-US" sz="2400" i="1">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a:ea typeface="Cambria Math"/>
                            </a:rPr>
                            <m:t>0</m:t>
                          </m:r>
                        </m:sub>
                      </m:sSub>
                      <m:r>
                        <a:rPr lang="en-US" sz="2400" i="1">
                          <a:latin typeface="Cambria Math"/>
                        </a:rPr>
                        <m:t>+</m:t>
                      </m:r>
                      <m:r>
                        <a:rPr lang="en-US" sz="2400" b="0" i="1" smtClean="0">
                          <a:latin typeface="Cambria Math"/>
                        </a:rPr>
                        <m:t>5.710</m:t>
                      </m:r>
                      <m:r>
                        <a:rPr lang="en-US" sz="2400" b="0" i="1" smtClean="0">
                          <a:latin typeface="Cambria Math" panose="02040503050406030204" pitchFamily="18" charset="0"/>
                        </a:rPr>
                        <m:t>4</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panose="02040503050406030204" pitchFamily="18" charset="0"/>
                              <a:ea typeface="Cambria Math"/>
                            </a:rPr>
                            <m:t>1</m:t>
                          </m:r>
                        </m:sub>
                      </m:sSub>
                      <m:r>
                        <a:rPr lang="en-US" sz="2400" i="1">
                          <a:latin typeface="Cambria Math"/>
                        </a:rPr>
                        <m:t>+</m:t>
                      </m:r>
                      <m:r>
                        <a:rPr lang="en-US" sz="2400" b="0" i="1" smtClean="0">
                          <a:latin typeface="Cambria Math"/>
                        </a:rPr>
                        <m:t>.91629</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panose="02040503050406030204" pitchFamily="18" charset="0"/>
                              <a:ea typeface="Cambria Math"/>
                            </a:rPr>
                            <m:t>2</m:t>
                          </m:r>
                        </m:sub>
                      </m:sSub>
                      <m:r>
                        <a:rPr lang="en-US" sz="2400" b="0" i="1" smtClean="0">
                          <a:latin typeface="Cambria Math"/>
                          <a:ea typeface="Cambria Math"/>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66920" y="5495331"/>
                <a:ext cx="7889019" cy="851002"/>
              </a:xfrm>
              <a:prstGeom prst="rect">
                <a:avLst/>
              </a:prstGeom>
              <a:blipFill>
                <a:blip r:embed="rId7"/>
                <a:stretch>
                  <a:fillRect/>
                </a:stretch>
              </a:blipFill>
            </p:spPr>
            <p:txBody>
              <a:bodyPr/>
              <a:lstStyle/>
              <a:p>
                <a:r>
                  <a:rPr lang="en-US">
                    <a:noFill/>
                  </a:rPr>
                  <a:t> </a:t>
                </a:r>
              </a:p>
            </p:txBody>
          </p:sp>
        </mc:Fallback>
      </mc:AlternateContent>
      <p:sp>
        <p:nvSpPr>
          <p:cNvPr id="3" name="TextBox 2"/>
          <p:cNvSpPr txBox="1"/>
          <p:nvPr/>
        </p:nvSpPr>
        <p:spPr>
          <a:xfrm>
            <a:off x="152400" y="1233788"/>
            <a:ext cx="8534400" cy="646331"/>
          </a:xfrm>
          <a:prstGeom prst="rect">
            <a:avLst/>
          </a:prstGeom>
          <a:noFill/>
        </p:spPr>
        <p:txBody>
          <a:bodyPr wrap="square" rtlCol="0">
            <a:spAutoFit/>
          </a:bodyPr>
          <a:lstStyle/>
          <a:p>
            <a:pPr algn="ctr"/>
            <a:r>
              <a:rPr lang="en-US" dirty="0"/>
              <a:t>Find a 95% confidence interval for the expected log lifespan of the Echidna given its log metabolism and its log mass.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F429F72-70E1-4144-BF65-106EEC87C188}"/>
                  </a:ext>
                </a:extLst>
              </p:cNvPr>
              <p:cNvSpPr txBox="1"/>
              <p:nvPr/>
            </p:nvSpPr>
            <p:spPr>
              <a:xfrm>
                <a:off x="1906847" y="2106415"/>
                <a:ext cx="66202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e>
                      </m:d>
                      <m:r>
                        <a:rPr lang="en-US" i="1">
                          <a:latin typeface="Cambria Math"/>
                        </a:rPr>
                        <m:t>=</m:t>
                      </m:r>
                      <m:r>
                        <a:rPr lang="en-US" i="1">
                          <a:latin typeface="Cambria Math" panose="02040503050406030204" pitchFamily="18" charset="0"/>
                        </a:rPr>
                        <m:t>3.7193−0.3161</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𝑚𝑒𝑡𝑎𝑏</m:t>
                              </m:r>
                            </m:e>
                          </m:d>
                        </m:e>
                      </m:func>
                      <m:r>
                        <a:rPr lang="en-US" i="1">
                          <a:latin typeface="Cambria Math" panose="02040503050406030204" pitchFamily="18" charset="0"/>
                        </a:rPr>
                        <m:t>+</m:t>
                      </m:r>
                      <m:r>
                        <a:rPr lang="en-US">
                          <a:latin typeface="Cambria Math" panose="02040503050406030204" pitchFamily="18" charset="0"/>
                        </a:rPr>
                        <m:t>0.5346 </m:t>
                      </m:r>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12" name="TextBox 11">
                <a:extLst>
                  <a:ext uri="{FF2B5EF4-FFF2-40B4-BE49-F238E27FC236}">
                    <a16:creationId xmlns:a16="http://schemas.microsoft.com/office/drawing/2014/main" id="{6F429F72-70E1-4144-BF65-106EEC87C188}"/>
                  </a:ext>
                </a:extLst>
              </p:cNvPr>
              <p:cNvSpPr txBox="1">
                <a:spLocks noRot="1" noChangeAspect="1" noMove="1" noResize="1" noEditPoints="1" noAdjustHandles="1" noChangeArrowheads="1" noChangeShapeType="1" noTextEdit="1"/>
              </p:cNvSpPr>
              <p:nvPr/>
            </p:nvSpPr>
            <p:spPr>
              <a:xfrm>
                <a:off x="1906847" y="2106415"/>
                <a:ext cx="6620274" cy="369332"/>
              </a:xfrm>
              <a:prstGeom prst="rect">
                <a:avLst/>
              </a:prstGeom>
              <a:blipFill>
                <a:blip r:embed="rId8"/>
                <a:stretch>
                  <a:fillRect b="-13333"/>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42E0A06-19CC-4162-9F50-6F504ADB7818}"/>
              </a:ext>
            </a:extLst>
          </p:cNvPr>
          <p:cNvCxnSpPr>
            <a:cxnSpLocks/>
            <a:stCxn id="14" idx="0"/>
          </p:cNvCxnSpPr>
          <p:nvPr/>
        </p:nvCxnSpPr>
        <p:spPr>
          <a:xfrm flipV="1">
            <a:off x="1185331" y="2423053"/>
            <a:ext cx="2424194" cy="71306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E1573D0-8C55-41ED-AC42-E155BDA5EF63}"/>
              </a:ext>
            </a:extLst>
          </p:cNvPr>
          <p:cNvSpPr/>
          <p:nvPr/>
        </p:nvSpPr>
        <p:spPr>
          <a:xfrm>
            <a:off x="766920" y="3136121"/>
            <a:ext cx="836821" cy="19084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128C4A8-8930-4E37-99D1-7DB46C6B942A}"/>
              </a:ext>
            </a:extLst>
          </p:cNvPr>
          <p:cNvCxnSpPr>
            <a:cxnSpLocks/>
            <a:stCxn id="16" idx="3"/>
          </p:cNvCxnSpPr>
          <p:nvPr/>
        </p:nvCxnSpPr>
        <p:spPr>
          <a:xfrm flipV="1">
            <a:off x="1607617" y="2449690"/>
            <a:ext cx="5323761" cy="102738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1C67DA3-A2C0-4AA3-B231-51877358316B}"/>
              </a:ext>
            </a:extLst>
          </p:cNvPr>
          <p:cNvSpPr/>
          <p:nvPr/>
        </p:nvSpPr>
        <p:spPr>
          <a:xfrm>
            <a:off x="766921" y="3381647"/>
            <a:ext cx="840696" cy="19084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F4439D1A-9D2C-45E8-A2BE-227CD18B55AF}"/>
              </a:ext>
            </a:extLst>
          </p:cNvPr>
          <p:cNvCxnSpPr>
            <a:cxnSpLocks/>
          </p:cNvCxnSpPr>
          <p:nvPr/>
        </p:nvCxnSpPr>
        <p:spPr>
          <a:xfrm flipV="1">
            <a:off x="1621473" y="2414136"/>
            <a:ext cx="3255327" cy="123707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0ECB42F-F560-4C1D-AAAD-D25658B7C5AE}"/>
              </a:ext>
            </a:extLst>
          </p:cNvPr>
          <p:cNvSpPr/>
          <p:nvPr/>
        </p:nvSpPr>
        <p:spPr>
          <a:xfrm>
            <a:off x="766921" y="3569103"/>
            <a:ext cx="840696" cy="19084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E71771B-8C2F-4658-9B13-E5BC7904FB1D}"/>
              </a:ext>
            </a:extLst>
          </p:cNvPr>
          <p:cNvSpPr txBox="1"/>
          <p:nvPr/>
        </p:nvSpPr>
        <p:spPr>
          <a:xfrm>
            <a:off x="6144021" y="4364296"/>
            <a:ext cx="2436251" cy="646331"/>
          </a:xfrm>
          <a:prstGeom prst="rect">
            <a:avLst/>
          </a:prstGeom>
          <a:noFill/>
        </p:spPr>
        <p:txBody>
          <a:bodyPr wrap="square" rtlCol="0">
            <a:spAutoFit/>
          </a:bodyPr>
          <a:lstStyle/>
          <a:p>
            <a:r>
              <a:rPr lang="en-US" dirty="0"/>
              <a:t>Point estimate (center) for confidence interval</a:t>
            </a:r>
          </a:p>
        </p:txBody>
      </p:sp>
      <p:cxnSp>
        <p:nvCxnSpPr>
          <p:cNvPr id="10" name="Straight Arrow Connector 9">
            <a:extLst>
              <a:ext uri="{FF2B5EF4-FFF2-40B4-BE49-F238E27FC236}">
                <a16:creationId xmlns:a16="http://schemas.microsoft.com/office/drawing/2014/main" id="{D5B03662-933A-42CD-BD58-BF81980F8A10}"/>
              </a:ext>
            </a:extLst>
          </p:cNvPr>
          <p:cNvCxnSpPr>
            <a:cxnSpLocks/>
          </p:cNvCxnSpPr>
          <p:nvPr/>
        </p:nvCxnSpPr>
        <p:spPr>
          <a:xfrm flipV="1">
            <a:off x="7696200" y="4108356"/>
            <a:ext cx="810177" cy="2502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F03750-ED23-42C9-A76F-78A8B5F22E11}"/>
              </a:ext>
            </a:extLst>
          </p:cNvPr>
          <p:cNvCxnSpPr>
            <a:cxnSpLocks/>
          </p:cNvCxnSpPr>
          <p:nvPr/>
        </p:nvCxnSpPr>
        <p:spPr>
          <a:xfrm flipV="1">
            <a:off x="4723502" y="3076149"/>
            <a:ext cx="1625983" cy="13274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488B47C-20C6-4459-8D83-6C672308A424}"/>
              </a:ext>
            </a:extLst>
          </p:cNvPr>
          <p:cNvCxnSpPr>
            <a:cxnSpLocks/>
          </p:cNvCxnSpPr>
          <p:nvPr/>
        </p:nvCxnSpPr>
        <p:spPr>
          <a:xfrm flipV="1">
            <a:off x="5260213" y="3055694"/>
            <a:ext cx="3126382" cy="13431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29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 presetClass="exit" presetSubtype="0" fill="hold" nodeType="withEffect">
                                  <p:stCondLst>
                                    <p:cond delay="0"/>
                                  </p:stCondLst>
                                  <p:childTnLst>
                                    <p:set>
                                      <p:cBhvr>
                                        <p:cTn id="47" dur="1" fill="hold">
                                          <p:stCondLst>
                                            <p:cond delay="0"/>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1" presetClass="exit" presetSubtype="0" fill="hold" nodeType="withEffect">
                                  <p:stCondLst>
                                    <p:cond delay="0"/>
                                  </p:stCondLst>
                                  <p:childTnLst>
                                    <p:set>
                                      <p:cBhvr>
                                        <p:cTn id="69" dur="1" fill="hold">
                                          <p:stCondLst>
                                            <p:cond delay="0"/>
                                          </p:stCondLst>
                                        </p:cTn>
                                        <p:tgtEl>
                                          <p:spTgt spid="2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fade">
                                      <p:cBhvr>
                                        <p:cTn id="8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1" grpId="0"/>
      <p:bldP spid="5" grpId="0"/>
      <p:bldP spid="12" grpId="0"/>
      <p:bldP spid="14" grpId="0" animBg="1"/>
      <p:bldP spid="16" grpId="0" animBg="1"/>
      <p:bldP spid="18"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2963733" y="677908"/>
                <a:ext cx="38638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𝑉𝑎𝑟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i="1">
                                  <a:latin typeface="Cambria Math"/>
                                  <a:ea typeface="Cambria Math"/>
                                </a:rPr>
                                <m:t>𝛽</m:t>
                              </m:r>
                            </m:e>
                            <m:sub>
                              <m:r>
                                <a:rPr lang="en-US" sz="2800" b="0" i="1" smtClean="0">
                                  <a:latin typeface="Cambria Math"/>
                                </a:rPr>
                                <m:t>0</m:t>
                              </m:r>
                            </m:sub>
                          </m:sSub>
                          <m:r>
                            <a:rPr lang="en-US" sz="2800" b="0" i="1" smtClean="0">
                              <a:latin typeface="Cambria Math"/>
                            </a:rPr>
                            <m:t>+</m:t>
                          </m:r>
                          <m:sSub>
                            <m:sSubPr>
                              <m:ctrlPr>
                                <a:rPr lang="en-US" sz="2800" i="1">
                                  <a:latin typeface="Cambria Math" panose="02040503050406030204" pitchFamily="18" charset="0"/>
                                </a:rPr>
                              </m:ctrlPr>
                            </m:sSubPr>
                            <m:e>
                              <m:r>
                                <a:rPr lang="en-US" sz="2800" b="0" i="1" smtClean="0">
                                  <a:latin typeface="Cambria Math"/>
                                </a:rPr>
                                <m:t>𝑎</m:t>
                              </m:r>
                              <m:r>
                                <a:rPr lang="en-US" sz="2800" i="1">
                                  <a:latin typeface="Cambria Math"/>
                                  <a:ea typeface="Cambria Math"/>
                                </a:rPr>
                                <m:t>𝛽</m:t>
                              </m:r>
                            </m:e>
                            <m:sub>
                              <m:r>
                                <a:rPr lang="en-US" sz="2800" b="0" i="1" smtClean="0">
                                  <a:latin typeface="Cambria Math"/>
                                  <a:ea typeface="Cambria Math"/>
                                </a:rPr>
                                <m:t>1</m:t>
                              </m:r>
                            </m:sub>
                          </m:sSub>
                          <m:r>
                            <a:rPr lang="en-US" sz="2800" b="0" i="1" smtClean="0">
                              <a:latin typeface="Cambria Math"/>
                            </a:rPr>
                            <m:t>+</m:t>
                          </m:r>
                          <m:sSub>
                            <m:sSubPr>
                              <m:ctrlPr>
                                <a:rPr lang="en-US" sz="2800" i="1">
                                  <a:latin typeface="Cambria Math" panose="02040503050406030204" pitchFamily="18" charset="0"/>
                                </a:rPr>
                              </m:ctrlPr>
                            </m:sSubPr>
                            <m:e>
                              <m:r>
                                <a:rPr lang="en-US" sz="2800" b="0" i="1" smtClean="0">
                                  <a:latin typeface="Cambria Math"/>
                                </a:rPr>
                                <m:t>𝑏</m:t>
                              </m:r>
                              <m:r>
                                <a:rPr lang="en-US" sz="2800" i="1">
                                  <a:latin typeface="Cambria Math"/>
                                  <a:ea typeface="Cambria Math"/>
                                </a:rPr>
                                <m:t>𝛽</m:t>
                              </m:r>
                            </m:e>
                            <m:sub>
                              <m:r>
                                <a:rPr lang="en-US" sz="2800" b="0" i="1" smtClean="0">
                                  <a:latin typeface="Cambria Math"/>
                                  <a:ea typeface="Cambria Math"/>
                                </a:rPr>
                                <m:t>2</m:t>
                              </m:r>
                            </m:sub>
                          </m:sSub>
                        </m:e>
                      </m:d>
                      <m:r>
                        <a:rPr lang="en-US" sz="2800" b="0" i="1" smtClean="0">
                          <a:latin typeface="Cambria Math"/>
                        </a:rPr>
                        <m:t>=</m:t>
                      </m:r>
                    </m:oMath>
                  </m:oMathPara>
                </a14:m>
                <a:endParaRPr lang="en-US" sz="2800" b="0" dirty="0"/>
              </a:p>
            </p:txBody>
          </p:sp>
        </mc:Choice>
        <mc:Fallback xmlns="">
          <p:sp>
            <p:nvSpPr>
              <p:cNvPr id="4" name="TextBox 3"/>
              <p:cNvSpPr txBox="1">
                <a:spLocks noRot="1" noChangeAspect="1" noMove="1" noResize="1" noEditPoints="1" noAdjustHandles="1" noChangeArrowheads="1" noChangeShapeType="1" noTextEdit="1"/>
              </p:cNvSpPr>
              <p:nvPr/>
            </p:nvSpPr>
            <p:spPr>
              <a:xfrm>
                <a:off x="2963733" y="677908"/>
                <a:ext cx="3863878"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0" y="1257705"/>
                <a:ext cx="9181744" cy="683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e>
                      </m:d>
                      <m:r>
                        <a:rPr lang="en-US" i="1">
                          <a:latin typeface="Cambria Math"/>
                        </a:rPr>
                        <m:t>+</m:t>
                      </m:r>
                      <m:sSup>
                        <m:sSupPr>
                          <m:ctrlPr>
                            <a:rPr lang="en-US" i="1">
                              <a:latin typeface="Cambria Math" panose="02040503050406030204" pitchFamily="18" charset="0"/>
                            </a:rPr>
                          </m:ctrlPr>
                        </m:sSupPr>
                        <m:e>
                          <m:r>
                            <a:rPr lang="en-US" i="1">
                              <a:latin typeface="Cambria Math"/>
                            </a:rPr>
                            <m:t>𝑎</m:t>
                          </m:r>
                        </m:e>
                        <m:sup>
                          <m:r>
                            <a:rPr lang="en-US" i="1">
                              <a:latin typeface="Cambria Math"/>
                            </a:rPr>
                            <m:t>2</m:t>
                          </m:r>
                        </m:sup>
                      </m:sSup>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e>
                      </m:d>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2</m:t>
                          </m:r>
                        </m:sup>
                      </m:sSup>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e>
                      </m:d>
                      <m:r>
                        <a:rPr lang="en-US" i="1">
                          <a:latin typeface="Cambria Math"/>
                        </a:rPr>
                        <m:t>+ 2</m:t>
                      </m:r>
                      <m:r>
                        <a:rPr lang="en-US" i="1">
                          <a:latin typeface="Cambria Math"/>
                        </a:rPr>
                        <m:t>𝑎𝐶𝑜𝑣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e>
                      </m:d>
                      <m:r>
                        <a:rPr lang="en-US" i="1">
                          <a:latin typeface="Cambria Math"/>
                        </a:rPr>
                        <m:t>+2</m:t>
                      </m:r>
                      <m:r>
                        <a:rPr lang="en-US" i="1">
                          <a:latin typeface="Cambria Math"/>
                        </a:rPr>
                        <m:t>𝑏𝐶𝑜𝑣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e>
                      </m:d>
                      <m:r>
                        <a:rPr lang="en-US" i="1">
                          <a:latin typeface="Cambria Math"/>
                        </a:rPr>
                        <m:t>+2</m:t>
                      </m:r>
                      <m:r>
                        <a:rPr lang="en-US" i="1">
                          <a:latin typeface="Cambria Math"/>
                        </a:rPr>
                        <m:t>𝑎𝑏𝐶𝑜𝑣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r>
                            <a:rPr lang="en-US" i="1">
                              <a:latin typeface="Cambria Math"/>
                              <a:ea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e>
                      </m:d>
                    </m:oMath>
                  </m:oMathPara>
                </a14:m>
                <a:endParaRPr lang="en-US" dirty="0"/>
              </a:p>
              <a:p>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0" y="1257705"/>
                <a:ext cx="9181744" cy="683585"/>
              </a:xfrm>
              <a:prstGeom prst="rect">
                <a:avLst/>
              </a:prstGeom>
              <a:blipFill rotWithShape="0">
                <a:blip r:embed="rId3"/>
                <a:stretch>
                  <a:fillRect t="-48214" b="-24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 y="3734801"/>
                <a:ext cx="9067443" cy="917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𝑉𝑎𝑟</m:t>
                      </m:r>
                      <m:r>
                        <a:rPr lang="en-US" b="0" i="1" smtClean="0">
                          <a:latin typeface="Cambria Math"/>
                        </a:rPr>
                        <m:t>(</m:t>
                      </m:r>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=.91629, </m:t>
                      </m:r>
                      <m:r>
                        <m:rPr>
                          <m:nor/>
                        </m:rPr>
                        <a:rPr lang="en-US">
                          <a:latin typeface="Cambria Math" panose="02040503050406030204" pitchFamily="18" charset="0"/>
                        </a:rPr>
                        <m:t>𝑙𝑜𝑔𝑚𝑒𝑡𝑎𝑏</m:t>
                      </m:r>
                      <m:r>
                        <m:rPr>
                          <m:nor/>
                        </m:rPr>
                        <a:rPr lang="en-US">
                          <a:latin typeface="Cambria Math" panose="02040503050406030204" pitchFamily="18" charset="0"/>
                        </a:rPr>
                        <m:t>=5.7104})</m:t>
                      </m:r>
                      <m:r>
                        <a:rPr lang="en-US" i="1">
                          <a:latin typeface="Cambria Math"/>
                        </a:rPr>
                        <m:t>=</m:t>
                      </m:r>
                      <m:sSup>
                        <m:sSupPr>
                          <m:ctrlPr>
                            <a:rPr lang="en-US" i="1">
                              <a:latin typeface="Cambria Math" panose="02040503050406030204" pitchFamily="18" charset="0"/>
                            </a:rPr>
                          </m:ctrlPr>
                        </m:sSupPr>
                        <m:e>
                          <m:r>
                            <a:rPr lang="en-US" i="1">
                              <a:latin typeface="Cambria Math"/>
                            </a:rPr>
                            <m:t>.234</m:t>
                          </m:r>
                          <m:r>
                            <a:rPr lang="en-US" b="0" i="1" smtClean="0">
                              <a:latin typeface="Cambria Math" panose="02040503050406030204" pitchFamily="18" charset="0"/>
                            </a:rPr>
                            <m:t>3</m:t>
                          </m:r>
                          <m:r>
                            <a:rPr lang="en-US" i="1">
                              <a:latin typeface="Cambria Math"/>
                            </a:rPr>
                            <m:t>+</m:t>
                          </m:r>
                          <m:d>
                            <m:dPr>
                              <m:ctrlPr>
                                <a:rPr lang="en-US" i="1">
                                  <a:latin typeface="Cambria Math" panose="02040503050406030204" pitchFamily="18" charset="0"/>
                                </a:rPr>
                              </m:ctrlPr>
                            </m:dPr>
                            <m:e>
                              <m:r>
                                <a:rPr lang="en-US" i="1">
                                  <a:latin typeface="Cambria Math"/>
                                </a:rPr>
                                <m:t>5.7104</m:t>
                              </m:r>
                            </m:e>
                          </m:d>
                        </m:e>
                        <m:sup>
                          <m:r>
                            <a:rPr lang="en-US" i="1">
                              <a:latin typeface="Cambria Math"/>
                            </a:rPr>
                            <m:t>2</m:t>
                          </m:r>
                        </m:sup>
                      </m:sSup>
                      <m:r>
                        <a:rPr lang="en-US" i="1">
                          <a:latin typeface="Cambria Math"/>
                        </a:rPr>
                        <m:t>(.00</m:t>
                      </m:r>
                      <m:r>
                        <a:rPr lang="en-US" b="0" i="1" smtClean="0">
                          <a:latin typeface="Cambria Math" panose="02040503050406030204" pitchFamily="18" charset="0"/>
                        </a:rPr>
                        <m:t>73</m:t>
                      </m:r>
                      <m:r>
                        <a:rPr lang="en-US" i="1">
                          <a:latin typeface="Cambria Math"/>
                        </a:rPr>
                        <m:t>)</m:t>
                      </m:r>
                      <m:sSup>
                        <m:sSupPr>
                          <m:ctrlPr>
                            <a:rPr lang="en-US" i="1">
                              <a:latin typeface="Cambria Math" panose="02040503050406030204" pitchFamily="18" charset="0"/>
                            </a:rPr>
                          </m:ctrlPr>
                        </m:sSupPr>
                        <m:e>
                          <m:r>
                            <a:rPr lang="en-US" i="1">
                              <a:latin typeface="Cambria Math"/>
                            </a:rPr>
                            <m:t>+ </m:t>
                          </m:r>
                          <m:d>
                            <m:dPr>
                              <m:ctrlPr>
                                <a:rPr lang="en-US" i="1">
                                  <a:latin typeface="Cambria Math" panose="02040503050406030204" pitchFamily="18" charset="0"/>
                                </a:rPr>
                              </m:ctrlPr>
                            </m:dPr>
                            <m:e>
                              <m:r>
                                <a:rPr lang="en-US" i="1">
                                  <a:latin typeface="Cambria Math"/>
                                </a:rPr>
                                <m:t>.91629</m:t>
                              </m:r>
                            </m:e>
                          </m:d>
                        </m:e>
                        <m:sup>
                          <m:r>
                            <a:rPr lang="en-US" i="1">
                              <a:latin typeface="Cambria Math"/>
                            </a:rPr>
                            <m:t>2</m:t>
                          </m:r>
                        </m:sup>
                      </m:sSup>
                      <m:d>
                        <m:dPr>
                          <m:ctrlPr>
                            <a:rPr lang="en-US" i="1">
                              <a:latin typeface="Cambria Math" panose="02040503050406030204" pitchFamily="18" charset="0"/>
                            </a:rPr>
                          </m:ctrlPr>
                        </m:dPr>
                        <m:e>
                          <m:r>
                            <a:rPr lang="en-US" i="1">
                              <a:latin typeface="Cambria Math"/>
                            </a:rPr>
                            <m:t>.00</m:t>
                          </m:r>
                          <m:r>
                            <a:rPr lang="en-US" b="0" i="1" smtClean="0">
                              <a:latin typeface="Cambria Math" panose="02040503050406030204" pitchFamily="18" charset="0"/>
                            </a:rPr>
                            <m:t>4</m:t>
                          </m:r>
                          <m:r>
                            <a:rPr lang="en-US" i="1">
                              <a:latin typeface="Cambria Math"/>
                            </a:rPr>
                            <m:t>1</m:t>
                          </m:r>
                        </m:e>
                      </m:d>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 +2</m:t>
                      </m:r>
                      <m:d>
                        <m:dPr>
                          <m:ctrlPr>
                            <a:rPr lang="en-US" b="0" i="1" smtClean="0">
                              <a:latin typeface="Cambria Math" panose="02040503050406030204" pitchFamily="18" charset="0"/>
                            </a:rPr>
                          </m:ctrlPr>
                        </m:dPr>
                        <m:e>
                          <m:r>
                            <a:rPr lang="en-US" i="1">
                              <a:latin typeface="Cambria Math"/>
                            </a:rPr>
                            <m:t>5.7104</m:t>
                          </m:r>
                        </m:e>
                      </m:d>
                      <m:d>
                        <m:dPr>
                          <m:ctrlPr>
                            <a:rPr lang="en-US" b="0" i="1" smtClean="0">
                              <a:latin typeface="Cambria Math" panose="02040503050406030204" pitchFamily="18" charset="0"/>
                            </a:rPr>
                          </m:ctrlPr>
                        </m:dPr>
                        <m:e>
                          <m:r>
                            <a:rPr lang="en-US" b="0" i="1" smtClean="0">
                              <a:latin typeface="Cambria Math"/>
                            </a:rPr>
                            <m:t>−.04</m:t>
                          </m:r>
                          <m:r>
                            <a:rPr lang="en-US" b="0" i="1" smtClean="0">
                              <a:latin typeface="Cambria Math" panose="02040503050406030204" pitchFamily="18" charset="0"/>
                            </a:rPr>
                            <m:t>129</m:t>
                          </m:r>
                        </m:e>
                      </m:d>
                      <m:r>
                        <a:rPr lang="en-US" b="0" i="1" smtClean="0">
                          <a:latin typeface="Cambria Math"/>
                        </a:rPr>
                        <m:t>+2</m:t>
                      </m:r>
                      <m:d>
                        <m:dPr>
                          <m:ctrlPr>
                            <a:rPr lang="en-US" b="0" i="1" smtClean="0">
                              <a:latin typeface="Cambria Math" panose="02040503050406030204" pitchFamily="18" charset="0"/>
                            </a:rPr>
                          </m:ctrlPr>
                        </m:dPr>
                        <m:e>
                          <m:r>
                            <a:rPr lang="en-US" b="0" i="1" smtClean="0">
                              <a:latin typeface="Cambria Math"/>
                            </a:rPr>
                            <m:t>.91629</m:t>
                          </m:r>
                        </m:e>
                      </m:d>
                      <m:d>
                        <m:dPr>
                          <m:ctrlPr>
                            <a:rPr lang="en-US" b="0" i="1" smtClean="0">
                              <a:latin typeface="Cambria Math" panose="02040503050406030204" pitchFamily="18" charset="0"/>
                            </a:rPr>
                          </m:ctrlPr>
                        </m:dPr>
                        <m:e>
                          <m:r>
                            <a:rPr lang="en-US" b="0" i="1" smtClean="0">
                              <a:latin typeface="Cambria Math"/>
                            </a:rPr>
                            <m:t>.03</m:t>
                          </m:r>
                          <m:r>
                            <a:rPr lang="en-US" b="0" i="1" smtClean="0">
                              <a:latin typeface="Cambria Math" panose="02040503050406030204" pitchFamily="18" charset="0"/>
                            </a:rPr>
                            <m:t>046</m:t>
                          </m:r>
                        </m:e>
                      </m:d>
                      <m:r>
                        <a:rPr lang="en-US" b="0" i="1" smtClean="0">
                          <a:latin typeface="Cambria Math"/>
                        </a:rPr>
                        <m:t>+2</m:t>
                      </m:r>
                      <m:d>
                        <m:dPr>
                          <m:ctrlPr>
                            <a:rPr lang="en-US" b="0" i="1" smtClean="0">
                              <a:latin typeface="Cambria Math" panose="02040503050406030204" pitchFamily="18" charset="0"/>
                            </a:rPr>
                          </m:ctrlPr>
                        </m:dPr>
                        <m:e>
                          <m:r>
                            <a:rPr lang="en-US" i="1">
                              <a:latin typeface="Cambria Math"/>
                            </a:rPr>
                            <m:t>5.7104</m:t>
                          </m:r>
                        </m:e>
                      </m:d>
                      <m:r>
                        <a:rPr lang="en-US" b="0" i="1" smtClean="0">
                          <a:latin typeface="Cambria Math"/>
                        </a:rPr>
                        <m:t>(.91629)(−.00</m:t>
                      </m:r>
                      <m:r>
                        <a:rPr lang="en-US" b="0" i="1" smtClean="0">
                          <a:latin typeface="Cambria Math" panose="02040503050406030204" pitchFamily="18" charset="0"/>
                        </a:rPr>
                        <m:t>541</m:t>
                      </m:r>
                      <m:r>
                        <a:rPr lang="en-US" b="0" i="1" smtClean="0">
                          <a:latin typeface="Cambria Math"/>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 y="3734801"/>
                <a:ext cx="9067443" cy="917302"/>
              </a:xfrm>
              <a:prstGeom prst="rect">
                <a:avLst/>
              </a:prstGeom>
              <a:blipFill>
                <a:blip r:embed="rId4"/>
                <a:stretch>
                  <a:fillRect b="-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28344" y="1713393"/>
                <a:ext cx="7543800" cy="6613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𝑉𝑎𝑟</m:t>
                      </m:r>
                      <m:r>
                        <a:rPr lang="en-US" b="0" i="1" smtClean="0">
                          <a:latin typeface="Cambria Math"/>
                        </a:rPr>
                        <m:t>(</m:t>
                      </m:r>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=.91629, </m:t>
                      </m:r>
                      <m:r>
                        <m:rPr>
                          <m:nor/>
                        </m:rPr>
                        <a:rPr lang="en-US">
                          <a:latin typeface="Cambria Math" panose="02040503050406030204" pitchFamily="18" charset="0"/>
                        </a:rPr>
                        <m:t>𝑙𝑜𝑔𝑚𝑒𝑡𝑎𝑏</m:t>
                      </m:r>
                      <m:r>
                        <m:rPr>
                          <m:nor/>
                        </m:rPr>
                        <a:rPr lang="en-US">
                          <a:latin typeface="Cambria Math" panose="02040503050406030204" pitchFamily="18" charset="0"/>
                        </a:rPr>
                        <m:t>=5.7104})</m:t>
                      </m:r>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i="1">
                          <a:latin typeface="Cambria Math"/>
                        </a:rPr>
                        <m:t>𝑉𝑎𝑟</m:t>
                      </m:r>
                      <m:r>
                        <a:rPr lang="en-US" b="0" i="1"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r>
                        <a:rPr lang="en-US" i="1">
                          <a:latin typeface="Cambria Math"/>
                        </a:rPr>
                        <m:t>+</m:t>
                      </m:r>
                      <m:r>
                        <a:rPr lang="en-US" b="0" i="1" smtClean="0">
                          <a:latin typeface="Cambria Math"/>
                        </a:rPr>
                        <m:t>5.710</m:t>
                      </m:r>
                      <m:r>
                        <a:rPr lang="en-US" b="0" i="1" smtClean="0">
                          <a:latin typeface="Cambria Math" charset="0"/>
                        </a:rPr>
                        <m:t>4</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r>
                        <a:rPr lang="en-US" i="1">
                          <a:latin typeface="Cambria Math"/>
                        </a:rPr>
                        <m:t>+</m:t>
                      </m:r>
                      <m:r>
                        <a:rPr lang="en-US" b="0" i="1" smtClean="0">
                          <a:latin typeface="Cambria Math"/>
                        </a:rPr>
                        <m:t>.91629</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r>
                        <a:rPr lang="en-US" b="0" i="1" smtClean="0">
                          <a:latin typeface="Cambria Math"/>
                          <a:ea typeface="Cambria Math"/>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28344" y="1713393"/>
                <a:ext cx="7543800" cy="661335"/>
              </a:xfrm>
              <a:prstGeom prst="rect">
                <a:avLst/>
              </a:prstGeom>
              <a:blipFill>
                <a:blip r:embed="rId5"/>
                <a:stretch>
                  <a:fillRect b="-7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6898" y="4544322"/>
                <a:ext cx="8192820" cy="679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𝑉𝑎𝑟</m:t>
                      </m:r>
                      <m:d>
                        <m:dPr>
                          <m:ctrlPr>
                            <a:rPr lang="en-US" i="1" smtClean="0">
                              <a:latin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=.91629, </m:t>
                          </m:r>
                          <m:r>
                            <m:rPr>
                              <m:nor/>
                            </m:rPr>
                            <a:rPr lang="en-US">
                              <a:latin typeface="Cambria Math" panose="02040503050406030204" pitchFamily="18" charset="0"/>
                            </a:rPr>
                            <m:t>𝑙𝑜𝑔𝑚𝑒𝑡𝑎𝑏</m:t>
                          </m:r>
                          <m:r>
                            <m:rPr>
                              <m:nor/>
                            </m:rPr>
                            <a:rPr lang="en-US">
                              <a:latin typeface="Cambria Math" panose="02040503050406030204" pitchFamily="18" charset="0"/>
                            </a:rPr>
                            <m:t>=5.7104}</m:t>
                          </m:r>
                        </m:e>
                      </m:d>
                      <m:r>
                        <a:rPr lang="en-US" b="0" i="1" smtClean="0">
                          <a:latin typeface="Cambria Math"/>
                        </a:rPr>
                        <m:t>=.00</m:t>
                      </m:r>
                      <m:r>
                        <a:rPr lang="en-US" b="0" i="1" smtClean="0">
                          <a:latin typeface="Cambria Math" panose="02040503050406030204" pitchFamily="18" charset="0"/>
                        </a:rPr>
                        <m:t>4236</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a:rPr>
                        <m:t> </m:t>
                      </m:r>
                      <m:r>
                        <a:rPr lang="en-US" b="0" i="1" smtClean="0">
                          <a:latin typeface="Cambria Math"/>
                          <a:ea typeface="Cambria Math"/>
                        </a:rPr>
                        <m:t>→</m:t>
                      </m:r>
                      <m:r>
                        <a:rPr lang="en-US" b="0" i="1" smtClean="0">
                          <a:latin typeface="Cambria Math"/>
                          <a:ea typeface="Cambria Math"/>
                        </a:rPr>
                        <m:t>𝑆𝐸</m:t>
                      </m:r>
                      <m:d>
                        <m:dPr>
                          <m:ctrlPr>
                            <a:rPr lang="en-US" i="1">
                              <a:latin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=.91629, </m:t>
                          </m:r>
                          <m:r>
                            <m:rPr>
                              <m:nor/>
                            </m:rPr>
                            <a:rPr lang="en-US">
                              <a:latin typeface="Cambria Math" panose="02040503050406030204" pitchFamily="18" charset="0"/>
                            </a:rPr>
                            <m:t>𝑙𝑜𝑔𝑚𝑒𝑡𝑎𝑏</m:t>
                          </m:r>
                          <m:r>
                            <m:rPr>
                              <m:nor/>
                            </m:rPr>
                            <a:rPr lang="en-US">
                              <a:latin typeface="Cambria Math" panose="02040503050406030204" pitchFamily="18" charset="0"/>
                            </a:rPr>
                            <m:t>=5.7104}</m:t>
                          </m:r>
                        </m:e>
                      </m:d>
                      <m:r>
                        <a:rPr lang="en-US" b="0" i="1" smtClean="0">
                          <a:latin typeface="Cambria Math"/>
                          <a:ea typeface="Cambria Math"/>
                        </a:rPr>
                        <m:t>= </m:t>
                      </m:r>
                      <m:rad>
                        <m:radPr>
                          <m:degHide m:val="on"/>
                          <m:ctrlPr>
                            <a:rPr lang="en-US" b="0" i="1" smtClean="0">
                              <a:latin typeface="Cambria Math" panose="02040503050406030204" pitchFamily="18" charset="0"/>
                              <a:ea typeface="Cambria Math"/>
                            </a:rPr>
                          </m:ctrlPr>
                        </m:radPr>
                        <m:deg/>
                        <m:e>
                          <m:r>
                            <a:rPr lang="en-US" b="0" i="1" smtClean="0">
                              <a:latin typeface="Cambria Math" panose="02040503050406030204" pitchFamily="18" charset="0"/>
                              <a:ea typeface="Cambria Math"/>
                            </a:rPr>
                            <m:t>.0042</m:t>
                          </m:r>
                        </m:e>
                      </m:rad>
                      <m:r>
                        <a:rPr lang="en-US" b="0" i="1" smtClean="0">
                          <a:latin typeface="Cambria Math" panose="02040503050406030204" pitchFamily="18" charset="0"/>
                          <a:ea typeface="Cambria Math"/>
                        </a:rPr>
                        <m:t>=</m:t>
                      </m:r>
                      <m:r>
                        <a:rPr lang="en-US" b="0" i="1" smtClean="0">
                          <a:latin typeface="Cambria Math"/>
                          <a:ea typeface="Cambria Math"/>
                        </a:rPr>
                        <m:t>.0</m:t>
                      </m:r>
                      <m:r>
                        <a:rPr lang="en-US" b="0" i="1" smtClean="0">
                          <a:latin typeface="Cambria Math" panose="02040503050406030204" pitchFamily="18" charset="0"/>
                          <a:ea typeface="Cambria Math"/>
                        </a:rPr>
                        <m:t>6509</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46898" y="4544322"/>
                <a:ext cx="8192820" cy="679289"/>
              </a:xfrm>
              <a:prstGeom prst="rect">
                <a:avLst/>
              </a:prstGeom>
              <a:blipFill>
                <a:blip r:embed="rId6"/>
                <a:stretch>
                  <a:fillRect b="-8036"/>
                </a:stretch>
              </a:blipFill>
            </p:spPr>
            <p:txBody>
              <a:bodyPr/>
              <a:lstStyle/>
              <a:p>
                <a:r>
                  <a:rPr lang="en-US">
                    <a:noFill/>
                  </a:rPr>
                  <a:t> </a:t>
                </a:r>
              </a:p>
            </p:txBody>
          </p:sp>
        </mc:Fallback>
      </mc:AlternateContent>
      <p:sp>
        <p:nvSpPr>
          <p:cNvPr id="13" name="Rectangle 12"/>
          <p:cNvSpPr/>
          <p:nvPr/>
        </p:nvSpPr>
        <p:spPr>
          <a:xfrm>
            <a:off x="7284029" y="4907637"/>
            <a:ext cx="1038756" cy="276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2810031" y="5135719"/>
                <a:ext cx="4362111" cy="1754326"/>
              </a:xfrm>
              <a:prstGeom prst="rect">
                <a:avLst/>
              </a:prstGeom>
              <a:noFill/>
            </p:spPr>
            <p:txBody>
              <a:bodyPr wrap="square" rtlCol="0">
                <a:spAutoFit/>
              </a:bodyPr>
              <a:lstStyle/>
              <a:p>
                <a:r>
                  <a:rPr lang="en-US" b="1" dirty="0">
                    <a:solidFill>
                      <a:srgbClr val="FF0000"/>
                    </a:solidFill>
                  </a:rPr>
                  <a:t>df = 92 (n=95)</a:t>
                </a:r>
              </a:p>
              <a:p>
                <a:r>
                  <a:rPr lang="en-US" b="1" dirty="0">
                    <a:solidFill>
                      <a:srgbClr val="FF0000"/>
                    </a:solidFill>
                  </a:rPr>
                  <a:t>MOE = t</a:t>
                </a:r>
                <a:r>
                  <a:rPr lang="en-US" b="1" baseline="-25000" dirty="0">
                    <a:solidFill>
                      <a:srgbClr val="FF0000"/>
                    </a:solidFill>
                  </a:rPr>
                  <a:t>92,.975</a:t>
                </a:r>
                <a:r>
                  <a:rPr lang="en-US" b="1" dirty="0">
                    <a:solidFill>
                      <a:srgbClr val="FF0000"/>
                    </a:solidFill>
                  </a:rPr>
                  <a:t> * </a:t>
                </a:r>
                <a14:m>
                  <m:oMath xmlns:m="http://schemas.openxmlformats.org/officeDocument/2006/math">
                    <m:r>
                      <a:rPr lang="en-US" sz="1400" b="1" i="1" smtClean="0">
                        <a:solidFill>
                          <a:srgbClr val="FF0000"/>
                        </a:solidFill>
                        <a:latin typeface="Cambria Math" panose="02040503050406030204" pitchFamily="18" charset="0"/>
                      </a:rPr>
                      <m:t>𝑺𝑬</m:t>
                    </m:r>
                  </m:oMath>
                </a14:m>
                <a:endParaRPr lang="en-US" b="1" dirty="0">
                  <a:solidFill>
                    <a:srgbClr val="FF0000"/>
                  </a:solidFill>
                </a:endParaRPr>
              </a:p>
              <a:p>
                <a:r>
                  <a:rPr lang="en-US" b="1" dirty="0">
                    <a:solidFill>
                      <a:srgbClr val="FF0000"/>
                    </a:solidFill>
                  </a:rPr>
                  <a:t>MOE = 1.986 * .06509</a:t>
                </a:r>
              </a:p>
              <a:p>
                <a:r>
                  <a:rPr lang="en-US" b="1" dirty="0">
                    <a:solidFill>
                      <a:srgbClr val="FF0000"/>
                    </a:solidFill>
                  </a:rPr>
                  <a:t>MOE = 0.129</a:t>
                </a:r>
              </a:p>
              <a:p>
                <a:r>
                  <a:rPr lang="en-US" b="1" dirty="0">
                    <a:solidFill>
                      <a:srgbClr val="FF0000"/>
                    </a:solidFill>
                  </a:rPr>
                  <a:t>95% CI:  (2.404 ± 0.129) </a:t>
                </a:r>
              </a:p>
              <a:p>
                <a:r>
                  <a:rPr lang="en-US" b="1" dirty="0">
                    <a:solidFill>
                      <a:srgbClr val="FF0000"/>
                    </a:solidFill>
                  </a:rPr>
                  <a:t>95% CI:  (2.275, 2.533)</a:t>
                </a:r>
              </a:p>
            </p:txBody>
          </p:sp>
        </mc:Choice>
        <mc:Fallback xmlns="">
          <p:sp>
            <p:nvSpPr>
              <p:cNvPr id="16" name="TextBox 15"/>
              <p:cNvSpPr txBox="1">
                <a:spLocks noRot="1" noChangeAspect="1" noMove="1" noResize="1" noEditPoints="1" noAdjustHandles="1" noChangeArrowheads="1" noChangeShapeType="1" noTextEdit="1"/>
              </p:cNvSpPr>
              <p:nvPr/>
            </p:nvSpPr>
            <p:spPr>
              <a:xfrm>
                <a:off x="2810031" y="5135719"/>
                <a:ext cx="4362111" cy="1754326"/>
              </a:xfrm>
              <a:prstGeom prst="rect">
                <a:avLst/>
              </a:prstGeom>
              <a:blipFill>
                <a:blip r:embed="rId7"/>
                <a:stretch>
                  <a:fillRect l="-1257" t="-1736" b="-4514"/>
                </a:stretch>
              </a:blipFill>
            </p:spPr>
            <p:txBody>
              <a:bodyPr/>
              <a:lstStyle/>
              <a:p>
                <a:r>
                  <a:rPr lang="en-US">
                    <a:noFill/>
                  </a:rPr>
                  <a:t> </a:t>
                </a:r>
              </a:p>
            </p:txBody>
          </p:sp>
        </mc:Fallback>
      </mc:AlternateContent>
      <p:sp>
        <p:nvSpPr>
          <p:cNvPr id="12" name="TextBox 11"/>
          <p:cNvSpPr txBox="1"/>
          <p:nvPr/>
        </p:nvSpPr>
        <p:spPr>
          <a:xfrm>
            <a:off x="533043" y="48582"/>
            <a:ext cx="8534400" cy="646331"/>
          </a:xfrm>
          <a:prstGeom prst="rect">
            <a:avLst/>
          </a:prstGeom>
          <a:noFill/>
        </p:spPr>
        <p:txBody>
          <a:bodyPr wrap="square" rtlCol="0">
            <a:spAutoFit/>
          </a:bodyPr>
          <a:lstStyle/>
          <a:p>
            <a:pPr algn="ctr"/>
            <a:r>
              <a:rPr lang="en-US" dirty="0"/>
              <a:t>Find a </a:t>
            </a:r>
            <a:r>
              <a:rPr lang="en-US" b="1" dirty="0">
                <a:solidFill>
                  <a:srgbClr val="00B050"/>
                </a:solidFill>
              </a:rPr>
              <a:t>95% confidence interval</a:t>
            </a:r>
            <a:r>
              <a:rPr lang="en-US" dirty="0">
                <a:solidFill>
                  <a:srgbClr val="00B050"/>
                </a:solidFill>
              </a:rPr>
              <a:t> </a:t>
            </a:r>
            <a:r>
              <a:rPr lang="en-US" dirty="0"/>
              <a:t>for the expected log lifespan of the Echidna given its log metabolism and its log mass.  </a:t>
            </a:r>
          </a:p>
        </p:txBody>
      </p:sp>
      <p:sp>
        <p:nvSpPr>
          <p:cNvPr id="17" name="Rectangle 16"/>
          <p:cNvSpPr/>
          <p:nvPr/>
        </p:nvSpPr>
        <p:spPr>
          <a:xfrm>
            <a:off x="3657600" y="6553200"/>
            <a:ext cx="1396963" cy="265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924785" y="5103819"/>
            <a:ext cx="1795800" cy="369332"/>
          </a:xfrm>
          <a:prstGeom prst="rect">
            <a:avLst/>
          </a:prstGeom>
          <a:noFill/>
        </p:spPr>
        <p:txBody>
          <a:bodyPr wrap="square" rtlCol="0">
            <a:spAutoFit/>
          </a:bodyPr>
          <a:lstStyle/>
          <a:p>
            <a:r>
              <a:rPr lang="en-US" dirty="0"/>
              <a:t>Remember this!</a:t>
            </a:r>
          </a:p>
        </p:txBody>
      </p:sp>
      <p:sp>
        <p:nvSpPr>
          <p:cNvPr id="18" name="TextBox 17"/>
          <p:cNvSpPr txBox="1"/>
          <p:nvPr/>
        </p:nvSpPr>
        <p:spPr>
          <a:xfrm>
            <a:off x="5088430" y="6472373"/>
            <a:ext cx="1795800" cy="369332"/>
          </a:xfrm>
          <a:prstGeom prst="rect">
            <a:avLst/>
          </a:prstGeom>
          <a:noFill/>
        </p:spPr>
        <p:txBody>
          <a:bodyPr wrap="square" rtlCol="0">
            <a:spAutoFit/>
          </a:bodyPr>
          <a:lstStyle/>
          <a:p>
            <a:r>
              <a:rPr lang="en-US" dirty="0"/>
              <a:t>Remember this!</a:t>
            </a:r>
          </a:p>
        </p:txBody>
      </p:sp>
      <p:pic>
        <p:nvPicPr>
          <p:cNvPr id="14" name="Picture 13">
            <a:extLst>
              <a:ext uri="{FF2B5EF4-FFF2-40B4-BE49-F238E27FC236}">
                <a16:creationId xmlns:a16="http://schemas.microsoft.com/office/drawing/2014/main" id="{45991E46-28A1-4570-9FF4-C9C1691CA835}"/>
              </a:ext>
            </a:extLst>
          </p:cNvPr>
          <p:cNvPicPr>
            <a:picLocks noChangeAspect="1"/>
          </p:cNvPicPr>
          <p:nvPr/>
        </p:nvPicPr>
        <p:blipFill>
          <a:blip r:embed="rId8"/>
          <a:stretch>
            <a:fillRect/>
          </a:stretch>
        </p:blipFill>
        <p:spPr>
          <a:xfrm>
            <a:off x="4524709" y="2438400"/>
            <a:ext cx="3857291" cy="1238580"/>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6CB3234-2A87-4834-83F0-0CCB985B52D1}"/>
                  </a:ext>
                </a:extLst>
              </p:cNvPr>
              <p:cNvSpPr/>
              <p:nvPr/>
            </p:nvSpPr>
            <p:spPr>
              <a:xfrm>
                <a:off x="-49908" y="2518054"/>
                <a:ext cx="4572000" cy="639983"/>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e>
                      </m:d>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m:rPr>
                          <m:sty m:val="p"/>
                        </m:rPr>
                        <a:rPr lang="en-US">
                          <a:latin typeface="Cambria Math"/>
                        </a:rPr>
                        <m:t>log</m:t>
                      </m:r>
                      <m:r>
                        <a:rPr lang="en-US" i="1">
                          <a:latin typeface="Cambria Math"/>
                        </a:rPr>
                        <m:t>⁡(</m:t>
                      </m:r>
                      <m:r>
                        <a:rPr lang="en-US" i="1">
                          <a:latin typeface="Cambria Math"/>
                        </a:rPr>
                        <m:t>𝑚𝑒𝑡𝑎𝑏</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panose="02040503050406030204" pitchFamily="18" charset="0"/>
                              <a:ea typeface="Cambria Math"/>
                            </a:rPr>
                            <m:t>2</m:t>
                          </m:r>
                        </m:sub>
                      </m:sSub>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5" name="Rectangle 4">
                <a:extLst>
                  <a:ext uri="{FF2B5EF4-FFF2-40B4-BE49-F238E27FC236}">
                    <a16:creationId xmlns:a16="http://schemas.microsoft.com/office/drawing/2014/main" id="{76CB3234-2A87-4834-83F0-0CCB985B52D1}"/>
                  </a:ext>
                </a:extLst>
              </p:cNvPr>
              <p:cNvSpPr>
                <a:spLocks noRot="1" noChangeAspect="1" noMove="1" noResize="1" noEditPoints="1" noAdjustHandles="1" noChangeArrowheads="1" noChangeShapeType="1" noTextEdit="1"/>
              </p:cNvSpPr>
              <p:nvPr/>
            </p:nvSpPr>
            <p:spPr>
              <a:xfrm>
                <a:off x="-49908" y="2518054"/>
                <a:ext cx="4572000" cy="639983"/>
              </a:xfrm>
              <a:prstGeom prst="rect">
                <a:avLst/>
              </a:prstGeom>
              <a:blipFill>
                <a:blip r:embed="rId9"/>
                <a:stretch>
                  <a:fillRect b="-7619"/>
                </a:stretch>
              </a:blipFill>
            </p:spPr>
            <p:txBody>
              <a:bodyPr/>
              <a:lstStyle/>
              <a:p>
                <a:r>
                  <a:rPr lang="en-US">
                    <a:noFill/>
                  </a:rPr>
                  <a:t> </a:t>
                </a:r>
              </a:p>
            </p:txBody>
          </p:sp>
        </mc:Fallback>
      </mc:AlternateContent>
    </p:spTree>
    <p:extLst>
      <p:ext uri="{BB962C8B-B14F-4D97-AF65-F5344CB8AC3E}">
        <p14:creationId xmlns:p14="http://schemas.microsoft.com/office/powerpoint/2010/main" val="15533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1" grpId="0"/>
      <p:bldP spid="9" grpId="0"/>
      <p:bldP spid="13" grpId="0" animBg="1"/>
      <p:bldP spid="16" grpId="0"/>
      <p:bldP spid="17" grpId="0" animBg="1"/>
      <p:bldP spid="3" grpId="0"/>
      <p:bldP spid="1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9492"/>
            <a:ext cx="4343400" cy="1143000"/>
          </a:xfrm>
        </p:spPr>
        <p:txBody>
          <a:bodyPr/>
          <a:lstStyle/>
          <a:p>
            <a:r>
              <a:rPr lang="en-US" dirty="0"/>
              <a:t>Echolocation!!!</a:t>
            </a:r>
          </a:p>
        </p:txBody>
      </p:sp>
      <mc:AlternateContent xmlns:mc="http://schemas.openxmlformats.org/markup-compatibility/2006" xmlns:a14="http://schemas.microsoft.com/office/drawing/2010/main">
        <mc:Choice Requires="a14">
          <p:sp>
            <p:nvSpPr>
              <p:cNvPr id="6" name="TextBox 5"/>
              <p:cNvSpPr txBox="1"/>
              <p:nvPr/>
            </p:nvSpPr>
            <p:spPr>
              <a:xfrm>
                <a:off x="0" y="1213585"/>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charset="0"/>
                          <a:ea typeface="Cambria Math" charset="0"/>
                          <a:cs typeface="Cambria Math" charset="0"/>
                        </a:rPr>
                        <m:t>𝜇</m:t>
                      </m:r>
                      <m:d>
                        <m:dPr>
                          <m:begChr m:val="{"/>
                          <m:endChr m:val="|"/>
                          <m:ctrlPr>
                            <a:rPr lang="en-US" sz="1600" i="1" smtClean="0">
                              <a:solidFill>
                                <a:srgbClr val="0070C0"/>
                              </a:solidFill>
                              <a:latin typeface="Cambria Math" panose="02040503050406030204" pitchFamily="18" charset="0"/>
                              <a:ea typeface="Cambria Math" charset="0"/>
                              <a:cs typeface="Cambria Math" charset="0"/>
                            </a:rPr>
                          </m:ctrlPr>
                        </m:dPr>
                        <m:e>
                          <m:r>
                            <a:rPr lang="en-US" sz="1600" b="0" i="1" smtClean="0">
                              <a:solidFill>
                                <a:srgbClr val="0070C0"/>
                              </a:solidFill>
                              <a:latin typeface="Cambria Math" charset="0"/>
                              <a:ea typeface="Cambria Math" charset="0"/>
                              <a:cs typeface="Cambria Math" charset="0"/>
                            </a:rPr>
                            <m:t>𝑙𝑒𝑛𝑒𝑟</m:t>
                          </m:r>
                          <m:r>
                            <a:rPr lang="en-US" sz="1600" b="0" i="1" smtClean="0">
                              <a:solidFill>
                                <a:srgbClr val="0070C0"/>
                              </a:solidFill>
                              <a:latin typeface="Cambria Math" panose="02040503050406030204" pitchFamily="18" charset="0"/>
                              <a:ea typeface="Cambria Math" charset="0"/>
                              <a:cs typeface="Cambria Math" charset="0"/>
                            </a:rPr>
                            <m:t>𝑔</m:t>
                          </m:r>
                          <m:r>
                            <a:rPr lang="en-US" sz="1600" b="0" i="1" smtClean="0">
                              <a:solidFill>
                                <a:srgbClr val="0070C0"/>
                              </a:solidFill>
                              <a:latin typeface="Cambria Math" charset="0"/>
                              <a:ea typeface="Cambria Math" charset="0"/>
                              <a:cs typeface="Cambria Math" charset="0"/>
                            </a:rPr>
                            <m:t>𝑦</m:t>
                          </m:r>
                          <m:r>
                            <a:rPr lang="en-US" sz="1600" b="0" i="1" smtClean="0">
                              <a:solidFill>
                                <a:srgbClr val="0070C0"/>
                              </a:solidFill>
                              <a:latin typeface="Cambria Math" charset="0"/>
                              <a:ea typeface="Cambria Math" charset="0"/>
                              <a:cs typeface="Cambria Math" charset="0"/>
                            </a:rPr>
                            <m:t> </m:t>
                          </m:r>
                        </m:e>
                      </m:d>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𝑇𝑌𝑃𝐸</m:t>
                      </m:r>
                      <m:r>
                        <a:rPr lang="en-US" sz="1600" b="0" i="1" smtClean="0">
                          <a:solidFill>
                            <a:srgbClr val="0070C0"/>
                          </a:solidFill>
                          <a:latin typeface="Cambria Math" charset="0"/>
                          <a:ea typeface="Cambria Math" charset="0"/>
                          <a:cs typeface="Cambria Math" charset="0"/>
                        </a:rPr>
                        <m:t>}= </m:t>
                      </m:r>
                      <m:sSub>
                        <m:sSubPr>
                          <m:ctrlPr>
                            <a:rPr lang="en-US" sz="1600" i="1" smtClean="0">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0</m:t>
                          </m:r>
                        </m:sub>
                      </m:sSub>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1</m:t>
                          </m:r>
                        </m:sub>
                      </m:sSub>
                      <m:r>
                        <a:rPr lang="en-US" sz="1600" b="0" i="1" smtClean="0">
                          <a:solidFill>
                            <a:srgbClr val="0070C0"/>
                          </a:solidFill>
                          <a:latin typeface="Cambria Math" charset="0"/>
                          <a:ea typeface="Cambria Math" charset="0"/>
                          <a:cs typeface="Cambria Math" charset="0"/>
                        </a:rPr>
                        <m:t>𝑙𝑚𝑎𝑠𝑠</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2</m:t>
                          </m:r>
                        </m:sub>
                      </m:sSub>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3</m:t>
                          </m:r>
                        </m:sub>
                      </m:sSub>
                      <m:r>
                        <a:rPr lang="en-US" sz="1600" b="0" i="1" smtClean="0">
                          <a:solidFill>
                            <a:srgbClr val="0070C0"/>
                          </a:solidFill>
                          <a:latin typeface="Cambria Math" charset="0"/>
                          <a:ea typeface="Cambria Math" charset="0"/>
                          <a:cs typeface="Cambria Math" charset="0"/>
                        </a:rPr>
                        <m:t>𝑒𝑏𝑎𝑡</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4</m:t>
                          </m:r>
                        </m:sub>
                      </m:sSub>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m:t>
                      </m:r>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5</m:t>
                          </m:r>
                        </m:sub>
                      </m:sSub>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𝑒𝑏𝑎𝑡</m:t>
                      </m:r>
                    </m:oMath>
                  </m:oMathPara>
                </a14:m>
                <a:endParaRPr lang="en-US" sz="1600" i="1"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0" y="1213585"/>
                <a:ext cx="8915400" cy="246221"/>
              </a:xfrm>
              <a:prstGeom prst="rect">
                <a:avLst/>
              </a:prstGeom>
              <a:blipFill>
                <a:blip r:embed="rId2"/>
                <a:stretch>
                  <a:fillRect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1253D51-3C0C-402F-B698-E8C1E7248654}"/>
                  </a:ext>
                </a:extLst>
              </p:cNvPr>
              <p:cNvSpPr txBox="1"/>
              <p:nvPr/>
            </p:nvSpPr>
            <p:spPr>
              <a:xfrm>
                <a:off x="156230" y="2328251"/>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m:t>
                    </m:r>
                    <m:d>
                      <m:dPr>
                        <m:ctrlPr>
                          <a:rPr lang="en-US" sz="1600" b="0" i="1" smtClean="0">
                            <a:solidFill>
                              <a:srgbClr val="00B050"/>
                            </a:solidFill>
                            <a:latin typeface="Cambria Math" panose="02040503050406030204" pitchFamily="18" charset="0"/>
                            <a:ea typeface="Cambria Math" charset="0"/>
                            <a:cs typeface="Cambria Math" charset="0"/>
                          </a:rPr>
                        </m:ctrlPr>
                      </m:dPr>
                      <m:e>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e>
                    </m:d>
                    <m:r>
                      <a:rPr lang="en-US" sz="1600" b="0" i="1" smtClean="0">
                        <a:solidFill>
                          <a:srgbClr val="00B050"/>
                        </a:solidFill>
                        <a:latin typeface="Cambria Math" panose="02040503050406030204" pitchFamily="18" charset="0"/>
                        <a:ea typeface="Cambria Math" charset="0"/>
                        <a:cs typeface="Cambria Math" charset="0"/>
                      </a:rPr>
                      <m:t>+(</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panose="02040503050406030204" pitchFamily="18" charset="0"/>
                        <a:ea typeface="Cambria Math" charset="0"/>
                        <a:cs typeface="Cambria Math" charset="0"/>
                      </a:rPr>
                      <m:t>)</m:t>
                    </m:r>
                    <m:r>
                      <a:rPr lang="en-US" sz="1600" b="0" i="1" smtClean="0">
                        <a:solidFill>
                          <a:srgbClr val="00B050"/>
                        </a:solidFill>
                        <a:latin typeface="Cambria Math" charset="0"/>
                        <a:ea typeface="Cambria Math" charset="0"/>
                        <a:cs typeface="Cambria Math" charset="0"/>
                      </a:rPr>
                      <m:t>𝑙𝑚𝑎𝑠𝑠</m:t>
                    </m:r>
                  </m:oMath>
                </a14:m>
                <a:r>
                  <a:rPr lang="en-US" sz="1600" i="1" dirty="0">
                    <a:solidFill>
                      <a:srgbClr val="00B050"/>
                    </a:solidFill>
                  </a:rPr>
                  <a:t>:  slope =</a:t>
                </a:r>
                <a:r>
                  <a:rPr lang="en-US" sz="1600" dirty="0">
                    <a:solidFill>
                      <a:srgbClr val="00B050"/>
                    </a:solidFill>
                    <a:ea typeface="Cambria Math" charset="0"/>
                    <a:cs typeface="Cambria Math" charset="0"/>
                  </a:rPr>
                  <a:t> </a:t>
                </a:r>
                <a14:m>
                  <m:oMath xmlns:m="http://schemas.openxmlformats.org/officeDocument/2006/math">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𝟏</m:t>
                        </m:r>
                      </m:sub>
                    </m:sSub>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m:t>
                        </m:r>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𝟓</m:t>
                        </m:r>
                      </m:sub>
                    </m:sSub>
                  </m:oMath>
                </a14:m>
                <a:r>
                  <a:rPr lang="en-US" sz="1600" i="1" dirty="0">
                    <a:solidFill>
                      <a:srgbClr val="00B050"/>
                    </a:solidFill>
                  </a:rPr>
                  <a:t> </a:t>
                </a:r>
              </a:p>
            </p:txBody>
          </p:sp>
        </mc:Choice>
        <mc:Fallback xmlns="">
          <p:sp>
            <p:nvSpPr>
              <p:cNvPr id="38" name="TextBox 37">
                <a:extLst>
                  <a:ext uri="{FF2B5EF4-FFF2-40B4-BE49-F238E27FC236}">
                    <a16:creationId xmlns:a16="http://schemas.microsoft.com/office/drawing/2014/main" id="{C1253D51-3C0C-402F-B698-E8C1E7248654}"/>
                  </a:ext>
                </a:extLst>
              </p:cNvPr>
              <p:cNvSpPr txBox="1">
                <a:spLocks noRot="1" noChangeAspect="1" noMove="1" noResize="1" noEditPoints="1" noAdjustHandles="1" noChangeArrowheads="1" noChangeShapeType="1" noTextEdit="1"/>
              </p:cNvSpPr>
              <p:nvPr/>
            </p:nvSpPr>
            <p:spPr>
              <a:xfrm>
                <a:off x="156230" y="2328251"/>
                <a:ext cx="7086600" cy="246221"/>
              </a:xfrm>
              <a:prstGeom prst="rect">
                <a:avLst/>
              </a:prstGeom>
              <a:blipFill>
                <a:blip r:embed="rId3"/>
                <a:stretch>
                  <a:fillRect l="-1033" t="-275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758482C-4D3B-4B9C-8C60-54A71CA134DF}"/>
                  </a:ext>
                </a:extLst>
              </p:cNvPr>
              <p:cNvSpPr txBox="1"/>
              <p:nvPr/>
            </p:nvSpPr>
            <p:spPr>
              <a:xfrm>
                <a:off x="175985" y="3057114"/>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panose="02040503050406030204" pitchFamily="18" charset="0"/>
                        <a:ea typeface="Cambria Math" charset="0"/>
                        <a:cs typeface="Cambria Math" charset="0"/>
                      </a:rPr>
                      <m:t>=</m:t>
                    </m:r>
                    <m:r>
                      <a:rPr lang="en-US" sz="1600" b="1" i="1" smtClean="0">
                        <a:latin typeface="Cambria Math" panose="02040503050406030204" pitchFamily="18" charset="0"/>
                        <a:ea typeface="Cambria Math" charset="0"/>
                        <a:cs typeface="Cambria Math" charset="0"/>
                      </a:rPr>
                      <m:t>𝒏𝒆𝒃𝒂𝒕</m:t>
                    </m:r>
                    <m:r>
                      <a:rPr lang="en-US" sz="1600" b="0" i="1" smtClean="0">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r>
                      <a:rPr lang="en-US" sz="1600" b="0" i="1" smtClean="0">
                        <a:latin typeface="Cambria Math" panose="02040503050406030204" pitchFamily="18"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oMath>
                </a14:m>
                <a:r>
                  <a:rPr lang="en-US" sz="1600" i="1" dirty="0"/>
                  <a:t>:  slope =</a:t>
                </a:r>
                <a:r>
                  <a:rPr lang="en-US" sz="1600" dirty="0">
                    <a:ea typeface="Cambria Math" charset="0"/>
                    <a:cs typeface="Cambria Math" charset="0"/>
                  </a:rPr>
                  <a:t> </a:t>
                </a:r>
                <a14:m>
                  <m:oMath xmlns:m="http://schemas.openxmlformats.org/officeDocument/2006/math">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𝟏</m:t>
                        </m:r>
                      </m:sub>
                    </m:sSub>
                  </m:oMath>
                </a14:m>
                <a:endParaRPr lang="en-US" sz="1600" i="1" dirty="0"/>
              </a:p>
            </p:txBody>
          </p:sp>
        </mc:Choice>
        <mc:Fallback xmlns="">
          <p:sp>
            <p:nvSpPr>
              <p:cNvPr id="43" name="TextBox 42">
                <a:extLst>
                  <a:ext uri="{FF2B5EF4-FFF2-40B4-BE49-F238E27FC236}">
                    <a16:creationId xmlns:a16="http://schemas.microsoft.com/office/drawing/2014/main" id="{2758482C-4D3B-4B9C-8C60-54A71CA134DF}"/>
                  </a:ext>
                </a:extLst>
              </p:cNvPr>
              <p:cNvSpPr txBox="1">
                <a:spLocks noRot="1" noChangeAspect="1" noMove="1" noResize="1" noEditPoints="1" noAdjustHandles="1" noChangeArrowheads="1" noChangeShapeType="1" noTextEdit="1"/>
              </p:cNvSpPr>
              <p:nvPr/>
            </p:nvSpPr>
            <p:spPr>
              <a:xfrm>
                <a:off x="175985" y="3057114"/>
                <a:ext cx="7086600" cy="246221"/>
              </a:xfrm>
              <a:prstGeom prst="rect">
                <a:avLst/>
              </a:prstGeom>
              <a:blipFill>
                <a:blip r:embed="rId4"/>
                <a:stretch>
                  <a:fillRect l="-1033" t="-24390" b="-48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837465-FE46-4552-93AC-6A508DDDBD1D}"/>
                  </a:ext>
                </a:extLst>
              </p:cNvPr>
              <p:cNvSpPr txBox="1"/>
              <p:nvPr/>
            </p:nvSpPr>
            <p:spPr>
              <a:xfrm>
                <a:off x="170341" y="2691630"/>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m:t>
                    </m:r>
                    <m:d>
                      <m:dPr>
                        <m:ctrlPr>
                          <a:rPr lang="en-US" sz="1600" b="0" i="1" smtClean="0">
                            <a:solidFill>
                              <a:srgbClr val="7030A0"/>
                            </a:solidFill>
                            <a:latin typeface="Cambria Math" panose="02040503050406030204" pitchFamily="18" charset="0"/>
                            <a:ea typeface="Cambria Math" charset="0"/>
                            <a:cs typeface="Cambria Math" charset="0"/>
                          </a:rPr>
                        </m:ctrlPr>
                      </m:dPr>
                      <m:e>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e>
                    </m:d>
                    <m:r>
                      <a:rPr lang="en-US" sz="1600" b="0" i="1" smtClean="0">
                        <a:solidFill>
                          <a:srgbClr val="7030A0"/>
                        </a:solidFill>
                        <a:latin typeface="Cambria Math" panose="02040503050406030204" pitchFamily="18" charset="0"/>
                        <a:ea typeface="Cambria Math" charset="0"/>
                        <a:cs typeface="Cambria Math" charset="0"/>
                      </a:rPr>
                      <m:t>+(</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panose="02040503050406030204" pitchFamily="18" charset="0"/>
                        <a:ea typeface="Cambria Math" charset="0"/>
                        <a:cs typeface="Cambria Math" charset="0"/>
                      </a:rPr>
                      <m:t>)</m:t>
                    </m:r>
                    <m:r>
                      <a:rPr lang="en-US" sz="1600" b="0" i="1" smtClean="0">
                        <a:solidFill>
                          <a:srgbClr val="7030A0"/>
                        </a:solidFill>
                        <a:latin typeface="Cambria Math" charset="0"/>
                        <a:ea typeface="Cambria Math" charset="0"/>
                        <a:cs typeface="Cambria Math" charset="0"/>
                      </a:rPr>
                      <m:t>𝑙𝑚𝑎𝑠𝑠</m:t>
                    </m:r>
                  </m:oMath>
                </a14:m>
                <a:r>
                  <a:rPr lang="en-US" sz="1600" i="1" dirty="0">
                    <a:solidFill>
                      <a:srgbClr val="7030A0"/>
                    </a:solidFill>
                  </a:rPr>
                  <a:t>:  slope =</a:t>
                </a:r>
                <a:r>
                  <a:rPr lang="en-US" sz="1600" dirty="0">
                    <a:solidFill>
                      <a:srgbClr val="7030A0"/>
                    </a:solidFill>
                    <a:ea typeface="Cambria Math" charset="0"/>
                    <a:cs typeface="Cambria Math" charset="0"/>
                  </a:rPr>
                  <a:t> </a:t>
                </a:r>
                <a14:m>
                  <m:oMath xmlns:m="http://schemas.openxmlformats.org/officeDocument/2006/math">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charset="0"/>
                            <a:ea typeface="Cambria Math" charset="0"/>
                            <a:cs typeface="Cambria Math" charset="0"/>
                          </a:rPr>
                          <m:t>𝟏</m:t>
                        </m:r>
                      </m:sub>
                    </m:sSub>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m:t>
                        </m:r>
                        <m:r>
                          <a:rPr lang="en-US" sz="1600" b="1" i="1">
                            <a:solidFill>
                              <a:srgbClr val="7030A0"/>
                            </a:solidFill>
                            <a:latin typeface="Cambria Math" charset="0"/>
                            <a:ea typeface="Cambria Math" charset="0"/>
                            <a:cs typeface="Cambria Math" charset="0"/>
                          </a:rPr>
                          <m:t>𝜷</m:t>
                        </m:r>
                      </m:e>
                      <m:sub>
                        <m:r>
                          <a:rPr lang="en-US" sz="1600" b="1" i="1" smtClean="0">
                            <a:solidFill>
                              <a:srgbClr val="7030A0"/>
                            </a:solidFill>
                            <a:latin typeface="Cambria Math" panose="02040503050406030204" pitchFamily="18" charset="0"/>
                            <a:ea typeface="Cambria Math" charset="0"/>
                            <a:cs typeface="Cambria Math" charset="0"/>
                          </a:rPr>
                          <m:t>𝟒</m:t>
                        </m:r>
                      </m:sub>
                    </m:sSub>
                  </m:oMath>
                </a14:m>
                <a:r>
                  <a:rPr lang="en-US" sz="1600" i="1" dirty="0">
                    <a:solidFill>
                      <a:srgbClr val="7030A0"/>
                    </a:solidFill>
                  </a:rPr>
                  <a:t> </a:t>
                </a:r>
              </a:p>
            </p:txBody>
          </p:sp>
        </mc:Choice>
        <mc:Fallback xmlns="">
          <p:sp>
            <p:nvSpPr>
              <p:cNvPr id="31" name="TextBox 30">
                <a:extLst>
                  <a:ext uri="{FF2B5EF4-FFF2-40B4-BE49-F238E27FC236}">
                    <a16:creationId xmlns:a16="http://schemas.microsoft.com/office/drawing/2014/main" id="{AB837465-FE46-4552-93AC-6A508DDDBD1D}"/>
                  </a:ext>
                </a:extLst>
              </p:cNvPr>
              <p:cNvSpPr txBox="1">
                <a:spLocks noRot="1" noChangeAspect="1" noMove="1" noResize="1" noEditPoints="1" noAdjustHandles="1" noChangeArrowheads="1" noChangeShapeType="1" noTextEdit="1"/>
              </p:cNvSpPr>
              <p:nvPr/>
            </p:nvSpPr>
            <p:spPr>
              <a:xfrm>
                <a:off x="170341" y="2691630"/>
                <a:ext cx="7086600" cy="246221"/>
              </a:xfrm>
              <a:prstGeom prst="rect">
                <a:avLst/>
              </a:prstGeom>
              <a:blipFill>
                <a:blip r:embed="rId5"/>
                <a:stretch>
                  <a:fillRect l="-1033" t="-275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45330FD-53B0-43FC-91EC-7CCB6EEF22CF}"/>
                  </a:ext>
                </a:extLst>
              </p:cNvPr>
              <p:cNvSpPr txBox="1"/>
              <p:nvPr/>
            </p:nvSpPr>
            <p:spPr>
              <a:xfrm>
                <a:off x="353406" y="3657518"/>
                <a:ext cx="7653866" cy="335756"/>
              </a:xfrm>
              <a:prstGeom prst="rect">
                <a:avLst/>
              </a:prstGeom>
              <a:noFill/>
            </p:spPr>
            <p:txBody>
              <a:bodyPr wrap="square" rtlCol="0">
                <a:spAutoFit/>
              </a:bodyPr>
              <a:lstStyle/>
              <a:p>
                <a:r>
                  <a:rPr lang="en-US" dirty="0"/>
                  <a:t>All slopes are equal if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5</m:t>
                        </m:r>
                      </m:sub>
                    </m:sSub>
                    <m:r>
                      <a:rPr lang="en-US" b="0"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b="0"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a:latin typeface="Cambria Math" panose="02040503050406030204" pitchFamily="18" charset="0"/>
                            <a:ea typeface="Cambria Math" charset="0"/>
                            <a:cs typeface="Cambria Math" charset="0"/>
                          </a:rPr>
                          <m:t>4</m:t>
                        </m:r>
                      </m:sub>
                    </m:sSub>
                    <m:r>
                      <a:rPr lang="en-US" b="0" i="0" smtClean="0">
                        <a:latin typeface="Cambria Math" panose="02040503050406030204" pitchFamily="18" charset="0"/>
                        <a:ea typeface="Cambria Math" charset="0"/>
                        <a:cs typeface="Cambria Math" charset="0"/>
                      </a:rPr>
                      <m:t>, </m:t>
                    </m:r>
                    <m:r>
                      <m:rPr>
                        <m:sty m:val="p"/>
                      </m:rPr>
                      <a:rPr lang="en-US" b="0" i="0" smtClean="0">
                        <a:latin typeface="Cambria Math" panose="02040503050406030204" pitchFamily="18" charset="0"/>
                        <a:ea typeface="Cambria Math" charset="0"/>
                        <a:cs typeface="Cambria Math" charset="0"/>
                      </a:rPr>
                      <m:t>or</m:t>
                    </m:r>
                    <m:r>
                      <a:rPr lang="en-US" b="0" i="0" smtClean="0">
                        <a:latin typeface="Cambria Math" panose="02040503050406030204" pitchFamily="18"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4</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5</m:t>
                        </m:r>
                      </m:sub>
                    </m:sSub>
                    <m:r>
                      <a:rPr lang="en-US" b="0" i="1" smtClean="0">
                        <a:latin typeface="Cambria Math" panose="02040503050406030204" pitchFamily="18" charset="0"/>
                        <a:ea typeface="Cambria Math" charset="0"/>
                        <a:cs typeface="Cambria Math" charset="0"/>
                      </a:rPr>
                      <m:t>=0</m:t>
                    </m:r>
                  </m:oMath>
                </a14:m>
                <a:r>
                  <a:rPr lang="en-US" dirty="0"/>
                  <a:t>. </a:t>
                </a:r>
              </a:p>
            </p:txBody>
          </p:sp>
        </mc:Choice>
        <mc:Fallback xmlns="">
          <p:sp>
            <p:nvSpPr>
              <p:cNvPr id="33" name="TextBox 32">
                <a:extLst>
                  <a:ext uri="{FF2B5EF4-FFF2-40B4-BE49-F238E27FC236}">
                    <a16:creationId xmlns:a16="http://schemas.microsoft.com/office/drawing/2014/main" id="{645330FD-53B0-43FC-91EC-7CCB6EEF22CF}"/>
                  </a:ext>
                </a:extLst>
              </p:cNvPr>
              <p:cNvSpPr txBox="1">
                <a:spLocks noRot="1" noChangeAspect="1" noMove="1" noResize="1" noEditPoints="1" noAdjustHandles="1" noChangeArrowheads="1" noChangeShapeType="1" noTextEdit="1"/>
              </p:cNvSpPr>
              <p:nvPr/>
            </p:nvSpPr>
            <p:spPr>
              <a:xfrm>
                <a:off x="353406" y="3657518"/>
                <a:ext cx="7653866" cy="335756"/>
              </a:xfrm>
              <a:prstGeom prst="rect">
                <a:avLst/>
              </a:prstGeom>
              <a:blipFill>
                <a:blip r:embed="rId6"/>
                <a:stretch>
                  <a:fillRect l="-717" t="-10909" b="-3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35F74D9-1030-40C0-AC07-5D50AD08E6F1}"/>
                  </a:ext>
                </a:extLst>
              </p:cNvPr>
              <p:cNvSpPr txBox="1"/>
              <p:nvPr/>
            </p:nvSpPr>
            <p:spPr>
              <a:xfrm>
                <a:off x="2804102" y="4368807"/>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42" name="TextBox 41">
                <a:extLst>
                  <a:ext uri="{FF2B5EF4-FFF2-40B4-BE49-F238E27FC236}">
                    <a16:creationId xmlns:a16="http://schemas.microsoft.com/office/drawing/2014/main" id="{635F74D9-1030-40C0-AC07-5D50AD08E6F1}"/>
                  </a:ext>
                </a:extLst>
              </p:cNvPr>
              <p:cNvSpPr txBox="1">
                <a:spLocks noRot="1" noChangeAspect="1" noMove="1" noResize="1" noEditPoints="1" noAdjustHandles="1" noChangeArrowheads="1" noChangeShapeType="1" noTextEdit="1"/>
              </p:cNvSpPr>
              <p:nvPr/>
            </p:nvSpPr>
            <p:spPr>
              <a:xfrm>
                <a:off x="2804102" y="4368807"/>
                <a:ext cx="2978251" cy="553998"/>
              </a:xfrm>
              <a:prstGeom prst="rect">
                <a:avLst/>
              </a:prstGeom>
              <a:blipFill>
                <a:blip r:embed="rId7"/>
                <a:stretch>
                  <a:fillRect l="-1431" t="-1099" b="-1648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83C7AF9E-2897-4015-A088-D7A787F68C5F}"/>
              </a:ext>
            </a:extLst>
          </p:cNvPr>
          <p:cNvSpPr txBox="1"/>
          <p:nvPr/>
        </p:nvSpPr>
        <p:spPr>
          <a:xfrm>
            <a:off x="330828" y="5040868"/>
            <a:ext cx="8153400" cy="369332"/>
          </a:xfrm>
          <a:prstGeom prst="rect">
            <a:avLst/>
          </a:prstGeom>
          <a:noFill/>
        </p:spPr>
        <p:txBody>
          <a:bodyPr wrap="square" rtlCol="0">
            <a:spAutoFit/>
          </a:bodyPr>
          <a:lstStyle/>
          <a:p>
            <a:pPr algn="ctr"/>
            <a:r>
              <a:rPr lang="en-US" dirty="0"/>
              <a:t>We will do this with an Extra Sum of Squares Test.</a:t>
            </a:r>
          </a:p>
        </p:txBody>
      </p:sp>
      <p:sp>
        <p:nvSpPr>
          <p:cNvPr id="10" name="TextBox 9">
            <a:extLst>
              <a:ext uri="{FF2B5EF4-FFF2-40B4-BE49-F238E27FC236}">
                <a16:creationId xmlns:a16="http://schemas.microsoft.com/office/drawing/2014/main" id="{8CF72ACD-D981-4B58-B47F-49A471743B43}"/>
              </a:ext>
            </a:extLst>
          </p:cNvPr>
          <p:cNvSpPr txBox="1"/>
          <p:nvPr/>
        </p:nvSpPr>
        <p:spPr>
          <a:xfrm>
            <a:off x="58763" y="1764268"/>
            <a:ext cx="5656237" cy="369332"/>
          </a:xfrm>
          <a:prstGeom prst="rect">
            <a:avLst/>
          </a:prstGeom>
          <a:noFill/>
        </p:spPr>
        <p:txBody>
          <a:bodyPr wrap="square" rtlCol="0">
            <a:spAutoFit/>
          </a:bodyPr>
          <a:lstStyle/>
          <a:p>
            <a:r>
              <a:rPr lang="en-US" dirty="0"/>
              <a:t>Individual regression equations for each value of TYPE:</a:t>
            </a:r>
          </a:p>
        </p:txBody>
      </p:sp>
    </p:spTree>
    <p:extLst>
      <p:ext uri="{BB962C8B-B14F-4D97-AF65-F5344CB8AC3E}">
        <p14:creationId xmlns:p14="http://schemas.microsoft.com/office/powerpoint/2010/main" val="21968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2" grpId="0"/>
      <p:bldP spid="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C27DC7-AABF-4B08-BC38-A02FADA99ECC}"/>
              </a:ext>
            </a:extLst>
          </p:cNvPr>
          <p:cNvPicPr>
            <a:picLocks noChangeAspect="1"/>
          </p:cNvPicPr>
          <p:nvPr/>
        </p:nvPicPr>
        <p:blipFill>
          <a:blip r:embed="rId3"/>
          <a:stretch>
            <a:fillRect/>
          </a:stretch>
        </p:blipFill>
        <p:spPr>
          <a:xfrm>
            <a:off x="3994893" y="4302065"/>
            <a:ext cx="4920507" cy="1793935"/>
          </a:xfrm>
          <a:prstGeom prst="rect">
            <a:avLst/>
          </a:prstGeom>
        </p:spPr>
      </p:pic>
      <p:pic>
        <p:nvPicPr>
          <p:cNvPr id="4" name="Picture 3">
            <a:extLst>
              <a:ext uri="{FF2B5EF4-FFF2-40B4-BE49-F238E27FC236}">
                <a16:creationId xmlns:a16="http://schemas.microsoft.com/office/drawing/2014/main" id="{1C7C3E1D-A766-48A0-863B-43209DDDA446}"/>
              </a:ext>
            </a:extLst>
          </p:cNvPr>
          <p:cNvPicPr>
            <a:picLocks noChangeAspect="1"/>
          </p:cNvPicPr>
          <p:nvPr/>
        </p:nvPicPr>
        <p:blipFill>
          <a:blip r:embed="rId4"/>
          <a:stretch>
            <a:fillRect/>
          </a:stretch>
        </p:blipFill>
        <p:spPr>
          <a:xfrm>
            <a:off x="74377" y="2175099"/>
            <a:ext cx="2400300" cy="819150"/>
          </a:xfrm>
          <a:prstGeom prst="rect">
            <a:avLst/>
          </a:prstGeom>
        </p:spPr>
      </p:pic>
      <p:sp>
        <p:nvSpPr>
          <p:cNvPr id="17" name="Title 1">
            <a:extLst>
              <a:ext uri="{FF2B5EF4-FFF2-40B4-BE49-F238E27FC236}">
                <a16:creationId xmlns:a16="http://schemas.microsoft.com/office/drawing/2014/main" id="{D99721F7-9765-4E21-AFD2-42352500DAAA}"/>
              </a:ext>
            </a:extLst>
          </p:cNvPr>
          <p:cNvSpPr txBox="1">
            <a:spLocks/>
          </p:cNvSpPr>
          <p:nvPr/>
        </p:nvSpPr>
        <p:spPr>
          <a:xfrm>
            <a:off x="457200" y="274638"/>
            <a:ext cx="8229600" cy="639762"/>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Example: Metabolism Study</a:t>
            </a:r>
            <a:br>
              <a:rPr lang="en-US" dirty="0"/>
            </a:br>
            <a:r>
              <a:rPr lang="en-US" dirty="0"/>
              <a:t>Re-centering method</a:t>
            </a:r>
          </a:p>
        </p:txBody>
      </p:sp>
      <p:sp>
        <p:nvSpPr>
          <p:cNvPr id="18" name="TextBox 17">
            <a:extLst>
              <a:ext uri="{FF2B5EF4-FFF2-40B4-BE49-F238E27FC236}">
                <a16:creationId xmlns:a16="http://schemas.microsoft.com/office/drawing/2014/main" id="{9CB4111F-FC09-4667-9B51-244BAB1251EA}"/>
              </a:ext>
            </a:extLst>
          </p:cNvPr>
          <p:cNvSpPr txBox="1"/>
          <p:nvPr/>
        </p:nvSpPr>
        <p:spPr>
          <a:xfrm>
            <a:off x="94996" y="115850"/>
            <a:ext cx="2724404" cy="1477328"/>
          </a:xfrm>
          <a:prstGeom prst="rect">
            <a:avLst/>
          </a:prstGeom>
          <a:noFill/>
        </p:spPr>
        <p:txBody>
          <a:bodyPr wrap="square" rtlCol="0">
            <a:spAutoFit/>
          </a:bodyPr>
          <a:lstStyle/>
          <a:p>
            <a:pPr algn="ctr"/>
            <a:r>
              <a:rPr lang="en-US" dirty="0"/>
              <a:t>Find a 95% confidence interval for the expected log lifespan of the Echidna given its log metabolism and its log mass.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A920BB-A1A1-40D1-B7A5-B40D02EA1839}"/>
                  </a:ext>
                </a:extLst>
              </p:cNvPr>
              <p:cNvSpPr txBox="1"/>
              <p:nvPr/>
            </p:nvSpPr>
            <p:spPr>
              <a:xfrm>
                <a:off x="2743006" y="1212277"/>
                <a:ext cx="6102440" cy="338554"/>
              </a:xfrm>
              <a:prstGeom prst="rect">
                <a:avLst/>
              </a:prstGeom>
              <a:noFill/>
            </p:spPr>
            <p:txBody>
              <a:bodyPr wrap="none" rtlCol="0">
                <a:spAutoFit/>
              </a:bodyPr>
              <a:lstStyle/>
              <a:p>
                <a:r>
                  <a:rPr lang="en-US" sz="1600" dirty="0"/>
                  <a:t>Want a 95% CI for</a:t>
                </a:r>
                <a14:m>
                  <m:oMath xmlns:m="http://schemas.openxmlformats.org/officeDocument/2006/math">
                    <m:r>
                      <m:rPr>
                        <m:nor/>
                      </m:rPr>
                      <a:rPr lang="en-US" sz="1600">
                        <a:latin typeface="Cambria Math" panose="02040503050406030204" pitchFamily="18" charset="0"/>
                        <a:ea typeface="Cambria Math" panose="02040503050406030204" pitchFamily="18" charset="0"/>
                      </a:rPr>
                      <m:t>𝜇</m:t>
                    </m:r>
                    <m:r>
                      <m:rPr>
                        <m:nor/>
                      </m:rPr>
                      <a:rPr lang="en-US" sz="1600">
                        <a:latin typeface="Cambria Math" panose="02040503050406030204" pitchFamily="18" charset="0"/>
                        <a:ea typeface="Cambria Math" panose="02040503050406030204" pitchFamily="18" charset="0"/>
                      </a:rPr>
                      <m:t>{</m:t>
                    </m:r>
                    <m:r>
                      <m:rPr>
                        <m:nor/>
                      </m:rPr>
                      <a:rPr lang="en-US" sz="1600">
                        <a:latin typeface="Cambria Math"/>
                      </a:rPr>
                      <m:t>log</m:t>
                    </m:r>
                    <m:r>
                      <m:rPr>
                        <m:nor/>
                      </m:rPr>
                      <a:rPr lang="en-US" sz="1600">
                        <a:latin typeface="Cambria Math" panose="02040503050406030204" pitchFamily="18" charset="0"/>
                      </a:rPr>
                      <m:t>(</m:t>
                    </m:r>
                    <m:r>
                      <m:rPr>
                        <m:nor/>
                      </m:rPr>
                      <a:rPr lang="en-US" sz="1600">
                        <a:latin typeface="Cambria Math"/>
                      </a:rPr>
                      <m:t>𝑙𝑖𝑓𝑒</m:t>
                    </m:r>
                    <m:r>
                      <m:rPr>
                        <m:nor/>
                      </m:rPr>
                      <a:rPr lang="en-US" sz="1600">
                        <a:latin typeface="Cambria Math" panose="02040503050406030204" pitchFamily="18" charset="0"/>
                      </a:rPr>
                      <m:t>) |</m:t>
                    </m:r>
                    <m:r>
                      <m:rPr>
                        <m:nor/>
                      </m:rPr>
                      <a:rPr lang="en-US" sz="1600">
                        <a:latin typeface="Cambria Math" panose="02040503050406030204" pitchFamily="18" charset="0"/>
                      </a:rPr>
                      <m:t>𝑙𝑜𝑔𝑚𝑎𝑠𝑠</m:t>
                    </m:r>
                    <m:r>
                      <m:rPr>
                        <m:nor/>
                      </m:rPr>
                      <a:rPr lang="en-US" sz="1600">
                        <a:latin typeface="Cambria Math" panose="02040503050406030204" pitchFamily="18" charset="0"/>
                      </a:rPr>
                      <m:t>=.91629, </m:t>
                    </m:r>
                    <m:r>
                      <m:rPr>
                        <m:nor/>
                      </m:rPr>
                      <a:rPr lang="en-US" sz="1600">
                        <a:latin typeface="Cambria Math" panose="02040503050406030204" pitchFamily="18" charset="0"/>
                      </a:rPr>
                      <m:t>𝑙𝑜𝑔𝑚𝑒𝑡𝑎𝑏</m:t>
                    </m:r>
                    <m:r>
                      <m:rPr>
                        <m:nor/>
                      </m:rPr>
                      <a:rPr lang="en-US" sz="1600">
                        <a:latin typeface="Cambria Math" panose="02040503050406030204" pitchFamily="18" charset="0"/>
                      </a:rPr>
                      <m:t>=5.7104}</m:t>
                    </m:r>
                  </m:oMath>
                </a14:m>
                <a:r>
                  <a:rPr lang="en-US" sz="1600" dirty="0"/>
                  <a:t>.</a:t>
                </a:r>
              </a:p>
            </p:txBody>
          </p:sp>
        </mc:Choice>
        <mc:Fallback xmlns="">
          <p:sp>
            <p:nvSpPr>
              <p:cNvPr id="19" name="TextBox 18">
                <a:extLst>
                  <a:ext uri="{FF2B5EF4-FFF2-40B4-BE49-F238E27FC236}">
                    <a16:creationId xmlns:a16="http://schemas.microsoft.com/office/drawing/2014/main" id="{AFA920BB-A1A1-40D1-B7A5-B40D02EA1839}"/>
                  </a:ext>
                </a:extLst>
              </p:cNvPr>
              <p:cNvSpPr txBox="1">
                <a:spLocks noRot="1" noChangeAspect="1" noMove="1" noResize="1" noEditPoints="1" noAdjustHandles="1" noChangeArrowheads="1" noChangeShapeType="1" noTextEdit="1"/>
              </p:cNvSpPr>
              <p:nvPr/>
            </p:nvSpPr>
            <p:spPr>
              <a:xfrm>
                <a:off x="2743006" y="1212277"/>
                <a:ext cx="6102440" cy="338554"/>
              </a:xfrm>
              <a:prstGeom prst="rect">
                <a:avLst/>
              </a:prstGeom>
              <a:blipFill>
                <a:blip r:embed="rId5"/>
                <a:stretch>
                  <a:fillRect l="-599" t="-5455" r="-300" b="-2363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15518F7-0D13-4094-AF56-6D340E26A56D}"/>
              </a:ext>
            </a:extLst>
          </p:cNvPr>
          <p:cNvSpPr txBox="1"/>
          <p:nvPr/>
        </p:nvSpPr>
        <p:spPr>
          <a:xfrm>
            <a:off x="167669" y="1662267"/>
            <a:ext cx="8458200" cy="369332"/>
          </a:xfrm>
          <a:prstGeom prst="rect">
            <a:avLst/>
          </a:prstGeom>
          <a:noFill/>
        </p:spPr>
        <p:txBody>
          <a:bodyPr wrap="square" rtlCol="0">
            <a:spAutoFit/>
          </a:bodyPr>
          <a:lstStyle/>
          <a:p>
            <a:r>
              <a:rPr lang="en-US" dirty="0"/>
              <a:t>Create new variables so that the values of independent variables of interest will equal 0.</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4609E5F-42FF-48AC-B778-ACA7E2884FB4}"/>
                  </a:ext>
                </a:extLst>
              </p:cNvPr>
              <p:cNvSpPr txBox="1"/>
              <p:nvPr/>
            </p:nvSpPr>
            <p:spPr>
              <a:xfrm>
                <a:off x="75342" y="2981978"/>
                <a:ext cx="8731365" cy="338554"/>
              </a:xfrm>
              <a:prstGeom prst="rect">
                <a:avLst/>
              </a:prstGeom>
              <a:noFill/>
            </p:spPr>
            <p:txBody>
              <a:bodyPr wrap="none" rtlCol="0">
                <a:spAutoFit/>
              </a:bodyPr>
              <a:lstStyle/>
              <a:p>
                <a:r>
                  <a:rPr lang="en-US" sz="1600" dirty="0"/>
                  <a:t>So, </a:t>
                </a:r>
                <a14:m>
                  <m:oMath xmlns:m="http://schemas.openxmlformats.org/officeDocument/2006/math">
                    <m:r>
                      <m:rPr>
                        <m:nor/>
                      </m:rPr>
                      <a:rPr lang="en-US" sz="1600">
                        <a:latin typeface="Cambria Math" panose="02040503050406030204" pitchFamily="18" charset="0"/>
                        <a:ea typeface="Cambria Math" panose="02040503050406030204" pitchFamily="18" charset="0"/>
                      </a:rPr>
                      <m:t>𝜇</m:t>
                    </m:r>
                    <m:r>
                      <m:rPr>
                        <m:nor/>
                      </m:rPr>
                      <a:rPr lang="en-US" sz="1600">
                        <a:latin typeface="Cambria Math" panose="02040503050406030204" pitchFamily="18" charset="0"/>
                        <a:ea typeface="Cambria Math" panose="02040503050406030204" pitchFamily="18" charset="0"/>
                      </a:rPr>
                      <m:t>{</m:t>
                    </m:r>
                    <m:r>
                      <m:rPr>
                        <m:nor/>
                      </m:rPr>
                      <a:rPr lang="en-US" sz="1600">
                        <a:latin typeface="Cambria Math"/>
                      </a:rPr>
                      <m:t>log</m:t>
                    </m:r>
                    <m:r>
                      <m:rPr>
                        <m:nor/>
                      </m:rPr>
                      <a:rPr lang="en-US" sz="1600">
                        <a:latin typeface="Cambria Math" panose="02040503050406030204" pitchFamily="18" charset="0"/>
                      </a:rPr>
                      <m:t>(</m:t>
                    </m:r>
                    <m:r>
                      <m:rPr>
                        <m:nor/>
                      </m:rPr>
                      <a:rPr lang="en-US" sz="1600">
                        <a:latin typeface="Cambria Math"/>
                      </a:rPr>
                      <m:t>𝑙𝑖𝑓𝑒</m:t>
                    </m:r>
                    <m:r>
                      <m:rPr>
                        <m:nor/>
                      </m:rPr>
                      <a:rPr lang="en-US" sz="1600">
                        <a:latin typeface="Cambria Math" panose="02040503050406030204" pitchFamily="18" charset="0"/>
                      </a:rPr>
                      <m:t>) |</m:t>
                    </m:r>
                    <m:r>
                      <m:rPr>
                        <m:nor/>
                      </m:rPr>
                      <a:rPr lang="en-US" sz="1600">
                        <a:latin typeface="Cambria Math" panose="02040503050406030204" pitchFamily="18" charset="0"/>
                      </a:rPr>
                      <m:t>𝑙𝑜𝑔𝑚𝑎𝑠𝑠</m:t>
                    </m:r>
                    <m:r>
                      <m:rPr>
                        <m:nor/>
                      </m:rPr>
                      <a:rPr lang="en-US" sz="1600">
                        <a:latin typeface="Cambria Math" panose="02040503050406030204" pitchFamily="18" charset="0"/>
                      </a:rPr>
                      <m:t>=.91629, </m:t>
                    </m:r>
                    <m:r>
                      <m:rPr>
                        <m:nor/>
                      </m:rPr>
                      <a:rPr lang="en-US" sz="1600">
                        <a:latin typeface="Cambria Math" panose="02040503050406030204" pitchFamily="18" charset="0"/>
                      </a:rPr>
                      <m:t>𝑙𝑜𝑔𝑚𝑒𝑡𝑎𝑏</m:t>
                    </m:r>
                    <m:r>
                      <m:rPr>
                        <m:nor/>
                      </m:rPr>
                      <a:rPr lang="en-US" sz="1600">
                        <a:latin typeface="Cambria Math" panose="02040503050406030204" pitchFamily="18" charset="0"/>
                      </a:rPr>
                      <m:t>=5.7104}=</m:t>
                    </m:r>
                    <m:r>
                      <m:rPr>
                        <m:nor/>
                      </m:rPr>
                      <a:rPr lang="en-US" sz="1600">
                        <a:latin typeface="Cambria Math" panose="02040503050406030204" pitchFamily="18" charset="0"/>
                        <a:ea typeface="Cambria Math" panose="02040503050406030204" pitchFamily="18" charset="0"/>
                      </a:rPr>
                      <m:t>𝜇</m:t>
                    </m:r>
                    <m:r>
                      <m:rPr>
                        <m:nor/>
                      </m:rPr>
                      <a:rPr lang="en-US" sz="1600">
                        <a:latin typeface="Cambria Math" panose="02040503050406030204" pitchFamily="18" charset="0"/>
                        <a:ea typeface="Cambria Math" panose="02040503050406030204" pitchFamily="18" charset="0"/>
                      </a:rPr>
                      <m:t>{</m:t>
                    </m:r>
                    <m:r>
                      <m:rPr>
                        <m:nor/>
                      </m:rPr>
                      <a:rPr lang="en-US" sz="1600">
                        <a:latin typeface="Cambria Math"/>
                      </a:rPr>
                      <m:t>log</m:t>
                    </m:r>
                    <m:r>
                      <m:rPr>
                        <m:nor/>
                      </m:rPr>
                      <a:rPr lang="en-US" sz="1600">
                        <a:latin typeface="Cambria Math" panose="02040503050406030204" pitchFamily="18" charset="0"/>
                      </a:rPr>
                      <m:t>(</m:t>
                    </m:r>
                    <m:r>
                      <m:rPr>
                        <m:nor/>
                      </m:rPr>
                      <a:rPr lang="en-US" sz="1600">
                        <a:latin typeface="Cambria Math"/>
                      </a:rPr>
                      <m:t>𝑙𝑖𝑓𝑒</m:t>
                    </m:r>
                    <m:r>
                      <m:rPr>
                        <m:nor/>
                      </m:rPr>
                      <a:rPr lang="en-US" sz="1600">
                        <a:latin typeface="Cambria Math" panose="02040503050406030204" pitchFamily="18" charset="0"/>
                      </a:rPr>
                      <m:t>) |</m:t>
                    </m:r>
                    <m:r>
                      <m:rPr>
                        <m:nor/>
                      </m:rPr>
                      <a:rPr lang="en-US" sz="1600" b="0" i="0" smtClean="0">
                        <a:latin typeface="Cambria Math" panose="02040503050406030204" pitchFamily="18" charset="0"/>
                      </a:rPr>
                      <m:t>n</m:t>
                    </m:r>
                    <m:r>
                      <m:rPr>
                        <m:nor/>
                      </m:rPr>
                      <a:rPr lang="en-US" sz="1600">
                        <a:latin typeface="Cambria Math" panose="02040503050406030204" pitchFamily="18" charset="0"/>
                      </a:rPr>
                      <m:t>𝑙𝑜𝑔𝑚𝑎𝑠𝑠</m:t>
                    </m:r>
                    <m:r>
                      <m:rPr>
                        <m:nor/>
                      </m:rPr>
                      <a:rPr lang="en-US" sz="1600">
                        <a:latin typeface="Cambria Math" panose="02040503050406030204" pitchFamily="18" charset="0"/>
                      </a:rPr>
                      <m:t>=0, </m:t>
                    </m:r>
                    <m:r>
                      <m:rPr>
                        <m:nor/>
                      </m:rPr>
                      <a:rPr lang="en-US" sz="1600" b="0" i="0" smtClean="0">
                        <a:latin typeface="Cambria Math" panose="02040503050406030204" pitchFamily="18" charset="0"/>
                      </a:rPr>
                      <m:t>n</m:t>
                    </m:r>
                    <m:r>
                      <m:rPr>
                        <m:nor/>
                      </m:rPr>
                      <a:rPr lang="en-US" sz="1600">
                        <a:latin typeface="Cambria Math" panose="02040503050406030204" pitchFamily="18" charset="0"/>
                      </a:rPr>
                      <m:t>𝑙𝑜𝑔𝑚𝑒𝑡𝑎𝑏</m:t>
                    </m:r>
                    <m:r>
                      <m:rPr>
                        <m:nor/>
                      </m:rPr>
                      <a:rPr lang="en-US" sz="1600">
                        <a:latin typeface="Cambria Math" panose="02040503050406030204" pitchFamily="18" charset="0"/>
                      </a:rPr>
                      <m:t>=0}</m:t>
                    </m:r>
                  </m:oMath>
                </a14:m>
                <a:endParaRPr lang="en-US" sz="1600" dirty="0"/>
              </a:p>
            </p:txBody>
          </p:sp>
        </mc:Choice>
        <mc:Fallback xmlns="">
          <p:sp>
            <p:nvSpPr>
              <p:cNvPr id="20" name="TextBox 19">
                <a:extLst>
                  <a:ext uri="{FF2B5EF4-FFF2-40B4-BE49-F238E27FC236}">
                    <a16:creationId xmlns:a16="http://schemas.microsoft.com/office/drawing/2014/main" id="{64609E5F-42FF-48AC-B778-ACA7E2884FB4}"/>
                  </a:ext>
                </a:extLst>
              </p:cNvPr>
              <p:cNvSpPr txBox="1">
                <a:spLocks noRot="1" noChangeAspect="1" noMove="1" noResize="1" noEditPoints="1" noAdjustHandles="1" noChangeArrowheads="1" noChangeShapeType="1" noTextEdit="1"/>
              </p:cNvSpPr>
              <p:nvPr/>
            </p:nvSpPr>
            <p:spPr>
              <a:xfrm>
                <a:off x="75342" y="2981978"/>
                <a:ext cx="8731365" cy="338554"/>
              </a:xfrm>
              <a:prstGeom prst="rect">
                <a:avLst/>
              </a:prstGeom>
              <a:blipFill>
                <a:blip r:embed="rId6"/>
                <a:stretch>
                  <a:fillRect l="-349" t="-5357" b="-2142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C101583-0FFB-4710-A377-E319F0455C5E}"/>
              </a:ext>
            </a:extLst>
          </p:cNvPr>
          <p:cNvSpPr txBox="1"/>
          <p:nvPr/>
        </p:nvSpPr>
        <p:spPr>
          <a:xfrm>
            <a:off x="1783848" y="2053529"/>
            <a:ext cx="7283952" cy="369332"/>
          </a:xfrm>
          <a:prstGeom prst="rect">
            <a:avLst/>
          </a:prstGeom>
          <a:noFill/>
        </p:spPr>
        <p:txBody>
          <a:bodyPr wrap="square" rtlCol="0">
            <a:spAutoFit/>
          </a:bodyPr>
          <a:lstStyle/>
          <a:p>
            <a:r>
              <a:rPr lang="en-US" dirty="0"/>
              <a:t>When logmass = .91629, nlogmass = logmass - .91629=.91629-.91629=0</a:t>
            </a:r>
          </a:p>
        </p:txBody>
      </p:sp>
      <p:sp>
        <p:nvSpPr>
          <p:cNvPr id="22" name="TextBox 21">
            <a:extLst>
              <a:ext uri="{FF2B5EF4-FFF2-40B4-BE49-F238E27FC236}">
                <a16:creationId xmlns:a16="http://schemas.microsoft.com/office/drawing/2014/main" id="{45FB9C16-1735-4387-82D1-A6AAA68D09DB}"/>
              </a:ext>
            </a:extLst>
          </p:cNvPr>
          <p:cNvSpPr txBox="1"/>
          <p:nvPr/>
        </p:nvSpPr>
        <p:spPr>
          <a:xfrm>
            <a:off x="2526323" y="2415242"/>
            <a:ext cx="6842021" cy="646331"/>
          </a:xfrm>
          <a:prstGeom prst="rect">
            <a:avLst/>
          </a:prstGeom>
          <a:noFill/>
        </p:spPr>
        <p:txBody>
          <a:bodyPr wrap="square" rtlCol="0">
            <a:spAutoFit/>
          </a:bodyPr>
          <a:lstStyle/>
          <a:p>
            <a:r>
              <a:rPr lang="en-US" dirty="0"/>
              <a:t>When logmetab = 5.7104, nlogmetab = logmetab – 5.7104=5.7104-5.7104=0</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9E40E8C-155A-42B3-9E5C-9541497ABD88}"/>
                  </a:ext>
                </a:extLst>
              </p:cNvPr>
              <p:cNvSpPr/>
              <p:nvPr/>
            </p:nvSpPr>
            <p:spPr>
              <a:xfrm>
                <a:off x="179752" y="3211198"/>
                <a:ext cx="75897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ea typeface="Cambria Math" panose="02040503050406030204" pitchFamily="18" charset="0"/>
                        </a:rPr>
                        <m:t>𝜇</m:t>
                      </m:r>
                      <m:r>
                        <m:rPr>
                          <m:nor/>
                        </m:rPr>
                        <a:rPr lang="en-US" smtClean="0">
                          <a:latin typeface="Cambria Math" panose="02040503050406030204" pitchFamily="18" charset="0"/>
                          <a:ea typeface="Cambria Math" panose="02040503050406030204" pitchFamily="18" charset="0"/>
                        </a:rPr>
                        <m:t>{</m:t>
                      </m:r>
                      <m:r>
                        <m:rPr>
                          <m:nor/>
                        </m:rPr>
                        <a:rPr lang="en-US" smtClean="0">
                          <a:latin typeface="Cambria Math"/>
                        </a:rPr>
                        <m:t>log</m:t>
                      </m:r>
                      <m:r>
                        <m:rPr>
                          <m:nor/>
                        </m:rPr>
                        <a:rPr lang="en-US" smtClean="0">
                          <a:latin typeface="Cambria Math" panose="02040503050406030204" pitchFamily="18" charset="0"/>
                        </a:rPr>
                        <m:t>(</m:t>
                      </m:r>
                      <m:r>
                        <m:rPr>
                          <m:nor/>
                        </m:rPr>
                        <a:rPr lang="en-US" smtClean="0">
                          <a:latin typeface="Cambria Math"/>
                        </a:rPr>
                        <m:t>𝑙𝑖𝑓𝑒</m:t>
                      </m:r>
                      <m:r>
                        <m:rPr>
                          <m:nor/>
                        </m:rPr>
                        <a:rPr lang="en-US" smtClean="0">
                          <a:latin typeface="Cambria Math" panose="02040503050406030204" pitchFamily="18" charset="0"/>
                        </a:rPr>
                        <m:t>) |</m:t>
                      </m:r>
                      <m:r>
                        <m:rPr>
                          <m:nor/>
                        </m:rPr>
                        <a:rPr lang="en-US" b="0" i="0" smtClean="0">
                          <a:latin typeface="Cambria Math" panose="02040503050406030204" pitchFamily="18" charset="0"/>
                        </a:rPr>
                        <m:t>n</m:t>
                      </m:r>
                      <m:r>
                        <m:rPr>
                          <m:nor/>
                        </m:rPr>
                        <a:rPr lang="en-US" smtClean="0">
                          <a:latin typeface="Cambria Math" panose="02040503050406030204" pitchFamily="18" charset="0"/>
                        </a:rPr>
                        <m:t>𝑙𝑜𝑔𝑚𝑎𝑠𝑠</m:t>
                      </m:r>
                      <m:r>
                        <m:rPr>
                          <m:nor/>
                        </m:rPr>
                        <a:rPr lang="en-US" smtClean="0">
                          <a:latin typeface="Cambria Math" panose="02040503050406030204" pitchFamily="18" charset="0"/>
                        </a:rPr>
                        <m:t>, </m:t>
                      </m:r>
                      <m:r>
                        <m:rPr>
                          <m:nor/>
                        </m:rPr>
                        <a:rPr lang="en-US" b="0" i="0" smtClean="0">
                          <a:latin typeface="Cambria Math" panose="02040503050406030204" pitchFamily="18" charset="0"/>
                        </a:rPr>
                        <m:t>n</m:t>
                      </m:r>
                      <m:r>
                        <m:rPr>
                          <m:nor/>
                        </m:rPr>
                        <a:rPr lang="en-US" smtClean="0">
                          <a:latin typeface="Cambria Math" panose="02040503050406030204" pitchFamily="18" charset="0"/>
                        </a:rPr>
                        <m:t>𝑙𝑜𝑔𝑚𝑒𝑡𝑎𝑏</m:t>
                      </m:r>
                      <m:r>
                        <m:rPr>
                          <m:nor/>
                        </m:rPr>
                        <a:rPr lang="en-US" smtClean="0">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ea typeface="Cambria Math"/>
                            </a:rPr>
                            <m:t>1</m:t>
                          </m:r>
                        </m:sub>
                      </m:sSub>
                      <m:r>
                        <m:rPr>
                          <m:sty m:val="p"/>
                        </m:rPr>
                        <a:rPr lang="en-US" b="0" i="0" smtClean="0">
                          <a:latin typeface="Cambria Math" panose="02040503050406030204" pitchFamily="18" charset="0"/>
                          <a:ea typeface="Cambria Math"/>
                        </a:rPr>
                        <m:t>nlogmetab</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panose="02040503050406030204" pitchFamily="18" charset="0"/>
                              <a:ea typeface="Cambria Math"/>
                            </a:rPr>
                            <m:t>2</m:t>
                          </m:r>
                        </m:sub>
                      </m:sSub>
                      <m:r>
                        <a:rPr lang="en-US" b="0" i="1" smtClean="0">
                          <a:latin typeface="Cambria Math" panose="02040503050406030204" pitchFamily="18" charset="0"/>
                        </a:rPr>
                        <m:t>𝑛𝑙𝑜𝑔𝑚𝑎𝑠𝑠</m:t>
                      </m:r>
                    </m:oMath>
                  </m:oMathPara>
                </a14:m>
                <a:endParaRPr lang="en-US" dirty="0"/>
              </a:p>
            </p:txBody>
          </p:sp>
        </mc:Choice>
        <mc:Fallback xmlns="">
          <p:sp>
            <p:nvSpPr>
              <p:cNvPr id="6" name="Rectangle 5">
                <a:extLst>
                  <a:ext uri="{FF2B5EF4-FFF2-40B4-BE49-F238E27FC236}">
                    <a16:creationId xmlns:a16="http://schemas.microsoft.com/office/drawing/2014/main" id="{D9E40E8C-155A-42B3-9E5C-9541497ABD88}"/>
                  </a:ext>
                </a:extLst>
              </p:cNvPr>
              <p:cNvSpPr>
                <a:spLocks noRot="1" noChangeAspect="1" noMove="1" noResize="1" noEditPoints="1" noAdjustHandles="1" noChangeArrowheads="1" noChangeShapeType="1" noTextEdit="1"/>
              </p:cNvSpPr>
              <p:nvPr/>
            </p:nvSpPr>
            <p:spPr>
              <a:xfrm>
                <a:off x="179752" y="3211198"/>
                <a:ext cx="7589770" cy="369332"/>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5790EC71-1B06-4124-987D-DFF6750E0125}"/>
                  </a:ext>
                </a:extLst>
              </p:cNvPr>
              <p:cNvSpPr/>
              <p:nvPr/>
            </p:nvSpPr>
            <p:spPr>
              <a:xfrm>
                <a:off x="167259" y="3555289"/>
                <a:ext cx="7442807" cy="3962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ea typeface="Cambria Math" panose="02040503050406030204" pitchFamily="18" charset="0"/>
                        </a:rPr>
                        <m:t>𝜇</m:t>
                      </m:r>
                      <m:r>
                        <m:rPr>
                          <m:nor/>
                        </m:rPr>
                        <a:rPr lang="en-US" smtClean="0">
                          <a:latin typeface="Cambria Math" panose="02040503050406030204" pitchFamily="18" charset="0"/>
                          <a:ea typeface="Cambria Math" panose="02040503050406030204" pitchFamily="18" charset="0"/>
                        </a:rPr>
                        <m:t>{</m:t>
                      </m:r>
                      <m:r>
                        <m:rPr>
                          <m:nor/>
                        </m:rPr>
                        <a:rPr lang="en-US" smtClean="0">
                          <a:latin typeface="Cambria Math"/>
                        </a:rPr>
                        <m:t>log</m:t>
                      </m:r>
                      <m:r>
                        <m:rPr>
                          <m:nor/>
                        </m:rPr>
                        <a:rPr lang="en-US" smtClean="0">
                          <a:latin typeface="Cambria Math" panose="02040503050406030204" pitchFamily="18" charset="0"/>
                        </a:rPr>
                        <m:t>(</m:t>
                      </m:r>
                      <m:r>
                        <m:rPr>
                          <m:nor/>
                        </m:rPr>
                        <a:rPr lang="en-US" smtClean="0">
                          <a:latin typeface="Cambria Math"/>
                        </a:rPr>
                        <m:t>𝑙𝑖𝑓𝑒</m:t>
                      </m:r>
                      <m:r>
                        <m:rPr>
                          <m:nor/>
                        </m:rPr>
                        <a:rPr lang="en-US" smtClean="0">
                          <a:latin typeface="Cambria Math" panose="02040503050406030204" pitchFamily="18" charset="0"/>
                        </a:rPr>
                        <m:t>) |</m:t>
                      </m:r>
                      <m:r>
                        <m:rPr>
                          <m:nor/>
                        </m:rPr>
                        <a:rPr lang="en-US" smtClean="0">
                          <a:latin typeface="Cambria Math" panose="02040503050406030204" pitchFamily="18" charset="0"/>
                        </a:rPr>
                        <m:t>n</m:t>
                      </m:r>
                      <m:r>
                        <m:rPr>
                          <m:nor/>
                        </m:rPr>
                        <a:rPr lang="en-US" smtClean="0">
                          <a:latin typeface="Cambria Math" panose="02040503050406030204" pitchFamily="18" charset="0"/>
                        </a:rPr>
                        <m:t>𝑙𝑜𝑔𝑚𝑎𝑠𝑠</m:t>
                      </m:r>
                      <m:r>
                        <m:rPr>
                          <m:nor/>
                        </m:rPr>
                        <a:rPr lang="en-US" b="0" i="0" smtClean="0">
                          <a:latin typeface="Cambria Math" panose="02040503050406030204" pitchFamily="18" charset="0"/>
                        </a:rPr>
                        <m:t>=0</m:t>
                      </m:r>
                      <m:r>
                        <m:rPr>
                          <m:nor/>
                        </m:rPr>
                        <a:rPr lang="en-US" smtClean="0">
                          <a:latin typeface="Cambria Math" panose="02040503050406030204" pitchFamily="18" charset="0"/>
                        </a:rPr>
                        <m:t>, </m:t>
                      </m:r>
                      <m:r>
                        <m:rPr>
                          <m:nor/>
                        </m:rPr>
                        <a:rPr lang="en-US" smtClean="0">
                          <a:latin typeface="Cambria Math" panose="02040503050406030204" pitchFamily="18" charset="0"/>
                        </a:rPr>
                        <m:t>n</m:t>
                      </m:r>
                      <m:r>
                        <m:rPr>
                          <m:nor/>
                        </m:rPr>
                        <a:rPr lang="en-US" smtClean="0">
                          <a:latin typeface="Cambria Math" panose="02040503050406030204" pitchFamily="18" charset="0"/>
                        </a:rPr>
                        <m:t>𝑙𝑜𝑔𝑚𝑒𝑡𝑎𝑏</m:t>
                      </m:r>
                      <m:r>
                        <m:rPr>
                          <m:nor/>
                        </m:rPr>
                        <a:rPr lang="en-US" b="0" i="0" smtClean="0">
                          <a:latin typeface="Cambria Math" panose="02040503050406030204" pitchFamily="18" charset="0"/>
                        </a:rPr>
                        <m:t>=0</m:t>
                      </m:r>
                      <m:r>
                        <m:rPr>
                          <m:nor/>
                        </m:rPr>
                        <a:rPr lang="en-US" smtClean="0">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ea typeface="Cambria Math"/>
                            </a:rPr>
                            <m:t>1</m:t>
                          </m:r>
                        </m:sub>
                      </m:sSub>
                      <m:r>
                        <a:rPr lang="en-US" b="0" i="0" smtClean="0">
                          <a:latin typeface="Cambria Math" panose="02040503050406030204" pitchFamily="18" charset="0"/>
                          <a:ea typeface="Cambria Math"/>
                        </a:rPr>
                        <m:t>∗0</m:t>
                      </m:r>
                      <m:r>
                        <a:rPr lang="en-US" i="1">
                          <a:latin typeface="Cambria Math"/>
                        </a:rPr>
                        <m:t>+</m:t>
                      </m:r>
                      <m:sSub>
                        <m:sSubPr>
                          <m:ctrlPr>
                            <a:rPr lang="en-US" i="1">
                              <a:latin typeface="Cambria Math" panose="02040503050406030204" pitchFamily="18" charset="0"/>
                            </a:rPr>
                          </m:ctrlPr>
                        </m:sSubPr>
                        <m:e>
                          <m:sSup>
                            <m:sSupPr>
                              <m:ctrlPr>
                                <a:rPr lang="en-US" b="0" i="1" smtClean="0">
                                  <a:latin typeface="Cambria Math" panose="02040503050406030204" pitchFamily="18" charset="0"/>
                                  <a:ea typeface="Cambria Math"/>
                                </a:rPr>
                              </m:ctrlPr>
                            </m:sSupPr>
                            <m:e>
                              <m:r>
                                <a:rPr lang="en-US" i="1">
                                  <a:latin typeface="Cambria Math"/>
                                  <a:ea typeface="Cambria Math"/>
                                </a:rPr>
                                <m:t>𝛽</m:t>
                              </m:r>
                            </m:e>
                            <m:sup>
                              <m:r>
                                <a:rPr lang="en-US" b="0" i="1" smtClean="0">
                                  <a:latin typeface="Cambria Math" panose="02040503050406030204" pitchFamily="18" charset="0"/>
                                  <a:ea typeface="Cambria Math"/>
                                </a:rPr>
                                <m:t>′</m:t>
                              </m:r>
                            </m:sup>
                          </m:sSup>
                        </m:e>
                        <m:sub>
                          <m:r>
                            <a:rPr lang="en-US" i="1">
                              <a:latin typeface="Cambria Math" panose="02040503050406030204" pitchFamily="18" charset="0"/>
                              <a:ea typeface="Cambria Math"/>
                            </a:rPr>
                            <m:t>2</m:t>
                          </m:r>
                        </m:sub>
                      </m:sSub>
                      <m:r>
                        <a:rPr lang="en-US" b="0" i="1" smtClean="0">
                          <a:latin typeface="Cambria Math" panose="02040503050406030204" pitchFamily="18" charset="0"/>
                        </a:rPr>
                        <m:t>∗0</m:t>
                      </m:r>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r>
                            <a:rPr lang="en-US" i="1">
                              <a:latin typeface="Cambria Math" panose="02040503050406030204" pitchFamily="18" charset="0"/>
                              <a:ea typeface="Cambria Math"/>
                            </a:rPr>
                            <m:t>′</m:t>
                          </m:r>
                        </m:e>
                        <m:sub>
                          <m:r>
                            <a:rPr lang="en-US" i="1">
                              <a:latin typeface="Cambria Math"/>
                            </a:rPr>
                            <m:t>0</m:t>
                          </m:r>
                        </m:sub>
                      </m:sSub>
                    </m:oMath>
                  </m:oMathPara>
                </a14:m>
                <a:endParaRPr lang="en-US" dirty="0"/>
              </a:p>
            </p:txBody>
          </p:sp>
        </mc:Choice>
        <mc:Fallback xmlns="">
          <p:sp>
            <p:nvSpPr>
              <p:cNvPr id="23" name="Rectangle 22">
                <a:extLst>
                  <a:ext uri="{FF2B5EF4-FFF2-40B4-BE49-F238E27FC236}">
                    <a16:creationId xmlns:a16="http://schemas.microsoft.com/office/drawing/2014/main" id="{5790EC71-1B06-4124-987D-DFF6750E0125}"/>
                  </a:ext>
                </a:extLst>
              </p:cNvPr>
              <p:cNvSpPr>
                <a:spLocks noRot="1" noChangeAspect="1" noMove="1" noResize="1" noEditPoints="1" noAdjustHandles="1" noChangeArrowheads="1" noChangeShapeType="1" noTextEdit="1"/>
              </p:cNvSpPr>
              <p:nvPr/>
            </p:nvSpPr>
            <p:spPr>
              <a:xfrm>
                <a:off x="167259" y="3555289"/>
                <a:ext cx="7442807" cy="396262"/>
              </a:xfrm>
              <a:prstGeom prst="rect">
                <a:avLst/>
              </a:prstGeom>
              <a:blipFill>
                <a:blip r:embed="rId8"/>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4B80C9CD-979D-4664-8D06-D67D42E74037}"/>
                  </a:ext>
                </a:extLst>
              </p:cNvPr>
              <p:cNvSpPr/>
              <p:nvPr/>
            </p:nvSpPr>
            <p:spPr>
              <a:xfrm>
                <a:off x="153086" y="3858220"/>
                <a:ext cx="7113229" cy="369332"/>
              </a:xfrm>
              <a:prstGeom prst="rect">
                <a:avLst/>
              </a:prstGeom>
            </p:spPr>
            <p:txBody>
              <a:bodyPr wrap="none">
                <a:spAutoFit/>
              </a:bodyPr>
              <a:lstStyle/>
              <a:p>
                <a:r>
                  <a:rPr lang="en-US" dirty="0"/>
                  <a:t>A 95% CI for</a:t>
                </a:r>
                <a14:m>
                  <m:oMath xmlns:m="http://schemas.openxmlformats.org/officeDocument/2006/math">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n</m:t>
                    </m:r>
                    <m:r>
                      <m:rPr>
                        <m:nor/>
                      </m:rPr>
                      <a:rPr lang="en-US">
                        <a:latin typeface="Cambria Math" panose="02040503050406030204" pitchFamily="18" charset="0"/>
                      </a:rPr>
                      <m:t>𝑙𝑜𝑔𝑚𝑎𝑠𝑠</m:t>
                    </m:r>
                    <m:r>
                      <m:rPr>
                        <m:nor/>
                      </m:rPr>
                      <a:rPr lang="en-US">
                        <a:latin typeface="Cambria Math" panose="02040503050406030204" pitchFamily="18" charset="0"/>
                      </a:rPr>
                      <m:t>=0, </m:t>
                    </m:r>
                    <m:r>
                      <m:rPr>
                        <m:nor/>
                      </m:rPr>
                      <a:rPr lang="en-US">
                        <a:latin typeface="Cambria Math" panose="02040503050406030204" pitchFamily="18" charset="0"/>
                      </a:rPr>
                      <m:t>n</m:t>
                    </m:r>
                    <m:r>
                      <m:rPr>
                        <m:nor/>
                      </m:rPr>
                      <a:rPr lang="en-US">
                        <a:latin typeface="Cambria Math" panose="02040503050406030204" pitchFamily="18" charset="0"/>
                      </a:rPr>
                      <m:t>𝑙𝑜𝑔𝑚𝑒𝑡𝑎𝑏</m:t>
                    </m:r>
                    <m:r>
                      <m:rPr>
                        <m:nor/>
                      </m:rPr>
                      <a:rPr lang="en-US">
                        <a:latin typeface="Cambria Math" panose="02040503050406030204" pitchFamily="18" charset="0"/>
                      </a:rPr>
                      <m:t>=0}</m:t>
                    </m:r>
                  </m:oMath>
                </a14:m>
                <a:r>
                  <a:rPr lang="en-US" dirty="0"/>
                  <a:t>= a 95% CI for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rPr>
                          <m:t>0</m:t>
                        </m:r>
                      </m:sub>
                    </m:sSub>
                  </m:oMath>
                </a14:m>
                <a:r>
                  <a:rPr lang="en-US" dirty="0"/>
                  <a:t>.</a:t>
                </a:r>
              </a:p>
            </p:txBody>
          </p:sp>
        </mc:Choice>
        <mc:Fallback xmlns="">
          <p:sp>
            <p:nvSpPr>
              <p:cNvPr id="24" name="Rectangle 23">
                <a:extLst>
                  <a:ext uri="{FF2B5EF4-FFF2-40B4-BE49-F238E27FC236}">
                    <a16:creationId xmlns:a16="http://schemas.microsoft.com/office/drawing/2014/main" id="{4B80C9CD-979D-4664-8D06-D67D42E74037}"/>
                  </a:ext>
                </a:extLst>
              </p:cNvPr>
              <p:cNvSpPr>
                <a:spLocks noRot="1" noChangeAspect="1" noMove="1" noResize="1" noEditPoints="1" noAdjustHandles="1" noChangeArrowheads="1" noChangeShapeType="1" noTextEdit="1"/>
              </p:cNvSpPr>
              <p:nvPr/>
            </p:nvSpPr>
            <p:spPr>
              <a:xfrm>
                <a:off x="153086" y="3858220"/>
                <a:ext cx="7113229" cy="369332"/>
              </a:xfrm>
              <a:prstGeom prst="rect">
                <a:avLst/>
              </a:prstGeom>
              <a:blipFill>
                <a:blip r:embed="rId9"/>
                <a:stretch>
                  <a:fillRect l="-686" t="-10000" r="-514" b="-2666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A6E7472-410B-4EE3-9710-C2EBB02C1AE0}"/>
              </a:ext>
            </a:extLst>
          </p:cNvPr>
          <p:cNvSpPr txBox="1"/>
          <p:nvPr/>
        </p:nvSpPr>
        <p:spPr>
          <a:xfrm>
            <a:off x="293621" y="4896719"/>
            <a:ext cx="4362111" cy="1754326"/>
          </a:xfrm>
          <a:prstGeom prst="rect">
            <a:avLst/>
          </a:prstGeom>
          <a:noFill/>
        </p:spPr>
        <p:txBody>
          <a:bodyPr wrap="square" rtlCol="0">
            <a:spAutoFit/>
          </a:bodyPr>
          <a:lstStyle/>
          <a:p>
            <a:r>
              <a:rPr lang="en-US" b="1" dirty="0">
                <a:solidFill>
                  <a:srgbClr val="FF0000"/>
                </a:solidFill>
              </a:rPr>
              <a:t>df = 92 (n=95)</a:t>
            </a:r>
          </a:p>
          <a:p>
            <a:r>
              <a:rPr lang="en-US" b="1" dirty="0">
                <a:solidFill>
                  <a:srgbClr val="FF0000"/>
                </a:solidFill>
              </a:rPr>
              <a:t>MOE = t</a:t>
            </a:r>
            <a:r>
              <a:rPr lang="en-US" b="1" baseline="-25000" dirty="0">
                <a:solidFill>
                  <a:srgbClr val="FF0000"/>
                </a:solidFill>
              </a:rPr>
              <a:t>92,.975</a:t>
            </a:r>
            <a:r>
              <a:rPr lang="en-US" b="1" dirty="0">
                <a:solidFill>
                  <a:srgbClr val="FF0000"/>
                </a:solidFill>
              </a:rPr>
              <a:t> * SE</a:t>
            </a:r>
          </a:p>
          <a:p>
            <a:r>
              <a:rPr lang="en-US" b="1" dirty="0">
                <a:solidFill>
                  <a:srgbClr val="FF0000"/>
                </a:solidFill>
              </a:rPr>
              <a:t>MOE = 1.986 * .06509</a:t>
            </a:r>
          </a:p>
          <a:p>
            <a:r>
              <a:rPr lang="en-US" b="1" dirty="0">
                <a:solidFill>
                  <a:srgbClr val="FF0000"/>
                </a:solidFill>
              </a:rPr>
              <a:t>MOE = 0.129</a:t>
            </a:r>
          </a:p>
          <a:p>
            <a:r>
              <a:rPr lang="en-US" b="1" dirty="0">
                <a:solidFill>
                  <a:srgbClr val="FF0000"/>
                </a:solidFill>
              </a:rPr>
              <a:t>95% CI:  (2.404 ± 0.129) </a:t>
            </a:r>
          </a:p>
          <a:p>
            <a:r>
              <a:rPr lang="en-US" b="1" dirty="0">
                <a:solidFill>
                  <a:srgbClr val="FF0000"/>
                </a:solidFill>
              </a:rPr>
              <a:t>95% CI:  (2.275, 2.533)</a:t>
            </a:r>
          </a:p>
        </p:txBody>
      </p:sp>
      <p:cxnSp>
        <p:nvCxnSpPr>
          <p:cNvPr id="26" name="Straight Arrow Connector 25">
            <a:extLst>
              <a:ext uri="{FF2B5EF4-FFF2-40B4-BE49-F238E27FC236}">
                <a16:creationId xmlns:a16="http://schemas.microsoft.com/office/drawing/2014/main" id="{37742244-70D8-48B5-A70C-B56537B3CE13}"/>
              </a:ext>
            </a:extLst>
          </p:cNvPr>
          <p:cNvCxnSpPr>
            <a:cxnSpLocks/>
            <a:stCxn id="27" idx="1"/>
          </p:cNvCxnSpPr>
          <p:nvPr/>
        </p:nvCxnSpPr>
        <p:spPr>
          <a:xfrm flipH="1">
            <a:off x="2526323" y="5258036"/>
            <a:ext cx="3950677" cy="38768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FBC180A-15EE-44B2-8BE6-3B717BF46CC7}"/>
              </a:ext>
            </a:extLst>
          </p:cNvPr>
          <p:cNvSpPr/>
          <p:nvPr/>
        </p:nvSpPr>
        <p:spPr>
          <a:xfrm>
            <a:off x="6477000" y="5105400"/>
            <a:ext cx="929073" cy="30527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0D28F1A0-532A-4BC0-9A11-F93FE80771F7}"/>
              </a:ext>
            </a:extLst>
          </p:cNvPr>
          <p:cNvCxnSpPr>
            <a:cxnSpLocks/>
            <a:stCxn id="29" idx="2"/>
          </p:cNvCxnSpPr>
          <p:nvPr/>
        </p:nvCxnSpPr>
        <p:spPr>
          <a:xfrm flipH="1">
            <a:off x="1500574" y="5406156"/>
            <a:ext cx="4481126" cy="70774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A12CDF4-2D03-4C04-B6D7-235EE556822A}"/>
              </a:ext>
            </a:extLst>
          </p:cNvPr>
          <p:cNvSpPr/>
          <p:nvPr/>
        </p:nvSpPr>
        <p:spPr>
          <a:xfrm>
            <a:off x="5486400" y="5100885"/>
            <a:ext cx="990600" cy="30527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449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26"/>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3" grpId="0"/>
      <p:bldP spid="22" grpId="0"/>
      <p:bldP spid="6" grpId="0"/>
      <p:bldP spid="23" grpId="0"/>
      <p:bldP spid="24" grpId="0"/>
      <p:bldP spid="25" grpId="0"/>
      <p:bldP spid="27" grpId="0" animBg="1"/>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Metabolism Study</a:t>
            </a:r>
            <a:br>
              <a:rPr lang="en-US" dirty="0"/>
            </a:br>
            <a:r>
              <a:rPr lang="en-US" dirty="0"/>
              <a:t>Re-centering method</a:t>
            </a:r>
          </a:p>
        </p:txBody>
      </p:sp>
      <p:sp>
        <p:nvSpPr>
          <p:cNvPr id="6" name="TextBox 5"/>
          <p:cNvSpPr txBox="1"/>
          <p:nvPr/>
        </p:nvSpPr>
        <p:spPr>
          <a:xfrm>
            <a:off x="381000" y="1915886"/>
            <a:ext cx="914400" cy="369332"/>
          </a:xfrm>
          <a:prstGeom prst="rect">
            <a:avLst/>
          </a:prstGeom>
          <a:noFill/>
        </p:spPr>
        <p:txBody>
          <a:bodyPr wrap="square" rtlCol="0">
            <a:spAutoFit/>
          </a:bodyPr>
          <a:lstStyle/>
          <a:p>
            <a:r>
              <a:rPr lang="en-US" dirty="0"/>
              <a:t>n = 95</a:t>
            </a:r>
          </a:p>
        </p:txBody>
      </p:sp>
      <mc:AlternateContent xmlns:mc="http://schemas.openxmlformats.org/markup-compatibility/2006" xmlns:a14="http://schemas.microsoft.com/office/drawing/2010/main">
        <mc:Choice Requires="a14">
          <p:sp>
            <p:nvSpPr>
              <p:cNvPr id="7" name="TextBox 6"/>
              <p:cNvSpPr txBox="1"/>
              <p:nvPr/>
            </p:nvSpPr>
            <p:spPr>
              <a:xfrm>
                <a:off x="2057400" y="1226810"/>
                <a:ext cx="5269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ea typeface="Cambria Math" panose="02040503050406030204" pitchFamily="18" charset="0"/>
                        </a:rPr>
                        <m:t>𝜇</m:t>
                      </m:r>
                      <m:r>
                        <m:rPr>
                          <m:nor/>
                        </m:rPr>
                        <a:rPr lang="en-US" smtClean="0">
                          <a:latin typeface="Cambria Math" panose="02040503050406030204" pitchFamily="18" charset="0"/>
                          <a:ea typeface="Cambria Math" panose="02040503050406030204" pitchFamily="18" charset="0"/>
                        </a:rPr>
                        <m:t>{</m:t>
                      </m:r>
                      <m:r>
                        <m:rPr>
                          <m:nor/>
                        </m:rPr>
                        <a:rPr lang="en-US" smtClean="0">
                          <a:latin typeface="Cambria Math"/>
                        </a:rPr>
                        <m:t>log</m:t>
                      </m:r>
                      <m:r>
                        <m:rPr>
                          <m:nor/>
                        </m:rPr>
                        <a:rPr lang="en-US" smtClean="0">
                          <a:latin typeface="Cambria Math" panose="02040503050406030204" pitchFamily="18" charset="0"/>
                        </a:rPr>
                        <m:t>(</m:t>
                      </m:r>
                      <m:r>
                        <m:rPr>
                          <m:nor/>
                        </m:rPr>
                        <a:rPr lang="en-US" smtClean="0">
                          <a:latin typeface="Cambria Math"/>
                        </a:rPr>
                        <m:t>𝑙𝑖𝑓𝑒</m:t>
                      </m:r>
                      <m:r>
                        <m:rPr>
                          <m:nor/>
                        </m:rPr>
                        <a:rPr lang="en-US" smtClean="0">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m:rPr>
                          <m:sty m:val="p"/>
                        </m:rPr>
                        <a:rPr lang="en-US">
                          <a:latin typeface="Cambria Math"/>
                        </a:rPr>
                        <m:t>log</m:t>
                      </m:r>
                      <m:r>
                        <a:rPr lang="en-US" i="1">
                          <a:latin typeface="Cambria Math"/>
                        </a:rPr>
                        <m:t>⁡(</m:t>
                      </m:r>
                      <m:r>
                        <a:rPr lang="en-US" i="1">
                          <a:latin typeface="Cambria Math"/>
                        </a:rPr>
                        <m:t>𝑚𝑒𝑡𝑎𝑏</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panose="02040503050406030204" pitchFamily="18" charset="0"/>
                              <a:ea typeface="Cambria Math"/>
                            </a:rPr>
                            <m:t>2</m:t>
                          </m:r>
                        </m:sub>
                      </m:sSub>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057400" y="1226810"/>
                <a:ext cx="5269711" cy="369332"/>
              </a:xfrm>
              <a:prstGeom prst="rect">
                <a:avLst/>
              </a:prstGeom>
              <a:blipFill>
                <a:blip r:embed="rId2"/>
                <a:stretch>
                  <a:fillRect b="-14754"/>
                </a:stretch>
              </a:blipFill>
            </p:spPr>
            <p:txBody>
              <a:bodyPr/>
              <a:lstStyle/>
              <a:p>
                <a:r>
                  <a:rPr lang="en-US">
                    <a:noFill/>
                  </a:rPr>
                  <a:t> </a:t>
                </a:r>
              </a:p>
            </p:txBody>
          </p:sp>
        </mc:Fallback>
      </mc:AlternateContent>
      <p:sp>
        <p:nvSpPr>
          <p:cNvPr id="3" name="TextBox 2"/>
          <p:cNvSpPr txBox="1"/>
          <p:nvPr/>
        </p:nvSpPr>
        <p:spPr>
          <a:xfrm>
            <a:off x="415724" y="4061529"/>
            <a:ext cx="8229600" cy="1477328"/>
          </a:xfrm>
          <a:prstGeom prst="rect">
            <a:avLst/>
          </a:prstGeom>
          <a:noFill/>
        </p:spPr>
        <p:txBody>
          <a:bodyPr wrap="square" rtlCol="0">
            <a:spAutoFit/>
          </a:bodyPr>
          <a:lstStyle/>
          <a:p>
            <a:r>
              <a:rPr lang="en-US" dirty="0"/>
              <a:t>When logmass = .91629 and logmetab = 5.7104, the expected mean log(life) is 2.404 and a 95% CI is (2.275, 2.533). On the original scale, for a mammal with a mass of 2.5 kg and a metabolism of 302 units, the expected median lifespan is e</a:t>
            </a:r>
            <a:r>
              <a:rPr lang="en-US" baseline="30000" dirty="0"/>
              <a:t>2.404 </a:t>
            </a:r>
            <a:r>
              <a:rPr lang="en-US" dirty="0"/>
              <a:t>=11.07 years.  A 95% CI for the median lifespan for a mammal with these attributes  is (e</a:t>
            </a:r>
            <a:r>
              <a:rPr lang="en-US" baseline="30000" dirty="0"/>
              <a:t>2.275</a:t>
            </a:r>
            <a:r>
              <a:rPr lang="en-US" dirty="0"/>
              <a:t>,e</a:t>
            </a:r>
            <a:r>
              <a:rPr lang="en-US" baseline="30000" dirty="0"/>
              <a:t>2.533</a:t>
            </a:r>
            <a:r>
              <a:rPr lang="en-US" dirty="0"/>
              <a:t>) = (9.73, 12.59) years.</a:t>
            </a:r>
          </a:p>
        </p:txBody>
      </p:sp>
      <p:pic>
        <p:nvPicPr>
          <p:cNvPr id="9" name="Picture 8">
            <a:extLst>
              <a:ext uri="{FF2B5EF4-FFF2-40B4-BE49-F238E27FC236}">
                <a16:creationId xmlns:a16="http://schemas.microsoft.com/office/drawing/2014/main" id="{38692F67-BBAB-4207-B897-EEB2447A261D}"/>
              </a:ext>
            </a:extLst>
          </p:cNvPr>
          <p:cNvPicPr>
            <a:picLocks noChangeAspect="1"/>
          </p:cNvPicPr>
          <p:nvPr/>
        </p:nvPicPr>
        <p:blipFill>
          <a:blip r:embed="rId3"/>
          <a:stretch>
            <a:fillRect/>
          </a:stretch>
        </p:blipFill>
        <p:spPr>
          <a:xfrm>
            <a:off x="2667000" y="2209800"/>
            <a:ext cx="4920507" cy="1793935"/>
          </a:xfrm>
          <a:prstGeom prst="rect">
            <a:avLst/>
          </a:prstGeom>
        </p:spPr>
      </p:pic>
    </p:spTree>
    <p:extLst>
      <p:ext uri="{BB962C8B-B14F-4D97-AF65-F5344CB8AC3E}">
        <p14:creationId xmlns:p14="http://schemas.microsoft.com/office/powerpoint/2010/main" val="203829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C293-2B7A-4EC6-8770-D5ED8F5CF862}"/>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A7377E4-1061-4455-845D-42EB2D0FE91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853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3999"/>
            <a:ext cx="7793079" cy="101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62" y="2895600"/>
            <a:ext cx="739235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a:extLst>
              <a:ext uri="{FF2B5EF4-FFF2-40B4-BE49-F238E27FC236}">
                <a16:creationId xmlns:a16="http://schemas.microsoft.com/office/drawing/2014/main" id="{EDED36CB-BD3E-48F6-9E24-04E0529F1D74}"/>
              </a:ext>
            </a:extLst>
          </p:cNvPr>
          <p:cNvSpPr>
            <a:spLocks noGrp="1"/>
          </p:cNvSpPr>
          <p:nvPr>
            <p:ph type="title"/>
          </p:nvPr>
        </p:nvSpPr>
        <p:spPr/>
        <p:txBody>
          <a:bodyPr/>
          <a:lstStyle/>
          <a:p>
            <a:r>
              <a:rPr lang="en-US" dirty="0"/>
              <a:t>Variance formula</a:t>
            </a:r>
          </a:p>
        </p:txBody>
      </p:sp>
    </p:spTree>
    <p:extLst>
      <p:ext uri="{BB962C8B-B14F-4D97-AF65-F5344CB8AC3E}">
        <p14:creationId xmlns:p14="http://schemas.microsoft.com/office/powerpoint/2010/main" val="23611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33" y="150496"/>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5486400" y="150496"/>
            <a:ext cx="2781877" cy="1504950"/>
          </a:xfrm>
          <a:prstGeom prst="rect">
            <a:avLst/>
          </a:prstGeom>
        </p:spPr>
      </p:pic>
      <p:sp>
        <p:nvSpPr>
          <p:cNvPr id="5" name="TextBox 4"/>
          <p:cNvSpPr txBox="1"/>
          <p:nvPr/>
        </p:nvSpPr>
        <p:spPr>
          <a:xfrm>
            <a:off x="587333" y="680565"/>
            <a:ext cx="4038600" cy="1600438"/>
          </a:xfrm>
          <a:prstGeom prst="rect">
            <a:avLst/>
          </a:prstGeom>
          <a:noFill/>
        </p:spPr>
        <p:txBody>
          <a:bodyPr wrap="square" rtlCol="0">
            <a:spAutoFit/>
          </a:bodyPr>
          <a:lstStyle/>
          <a:p>
            <a:r>
              <a:rPr lang="en-US" sz="1400" dirty="0"/>
              <a:t>QOI: Is there a difference in the in-flight energy expenditures among animals after body size is accounted for? (Is the model with the interaction between type and body size significantly different from the model without interaction?) </a:t>
            </a:r>
          </a:p>
          <a:p>
            <a:r>
              <a:rPr lang="en-US" sz="1400" dirty="0"/>
              <a:t>Plan of action: Lack of fit test (also called sum of squares test).</a:t>
            </a:r>
          </a:p>
        </p:txBody>
      </p:sp>
      <mc:AlternateContent xmlns:mc="http://schemas.openxmlformats.org/markup-compatibility/2006" xmlns:a14="http://schemas.microsoft.com/office/drawing/2010/main">
        <mc:Choice Requires="a14">
          <p:sp>
            <p:nvSpPr>
              <p:cNvPr id="6" name="TextBox 5"/>
              <p:cNvSpPr txBox="1"/>
              <p:nvPr/>
            </p:nvSpPr>
            <p:spPr>
              <a:xfrm>
                <a:off x="-228600" y="2456016"/>
                <a:ext cx="96012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r>
                        <a:rPr lang="en-US" sz="1600" b="0" i="1" smtClean="0">
                          <a:latin typeface="Cambria Math" panose="02040503050406030204" pitchFamily="18" charset="0"/>
                          <a:ea typeface="Cambria Math" charset="0"/>
                          <a:cs typeface="Cambria Math" charset="0"/>
                        </a:rPr>
                        <m:t>+</m:t>
                      </m:r>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smtClean="0">
                              <a:latin typeface="Cambria Math" charset="0"/>
                              <a:ea typeface="Cambria Math" charset="0"/>
                              <a:cs typeface="Cambria Math" charset="0"/>
                            </a:rPr>
                            <m:t>𝟒</m:t>
                          </m:r>
                        </m:sub>
                      </m:sSub>
                      <m:r>
                        <a:rPr lang="en-US" sz="1600" b="1" i="1" smtClean="0">
                          <a:latin typeface="Cambria Math" panose="02040503050406030204" pitchFamily="18" charset="0"/>
                          <a:ea typeface="Cambria Math" charset="0"/>
                          <a:cs typeface="Cambria Math" charset="0"/>
                        </a:rPr>
                        <m:t> </m:t>
                      </m:r>
                      <m:r>
                        <a:rPr lang="en-US" sz="1600" b="1" i="1" smtClean="0">
                          <a:latin typeface="Cambria Math" charset="0"/>
                          <a:ea typeface="Cambria Math" charset="0"/>
                          <a:cs typeface="Cambria Math" charset="0"/>
                        </a:rPr>
                        <m:t>𝒍𝒎𝒂𝒔𝒔</m:t>
                      </m:r>
                      <m:r>
                        <a:rPr lang="en-US" sz="1600" b="1" i="1" smtClean="0">
                          <a:latin typeface="Cambria Math" charset="0"/>
                          <a:ea typeface="Cambria Math" charset="0"/>
                          <a:cs typeface="Cambria Math" charset="0"/>
                        </a:rPr>
                        <m:t>∗</m:t>
                      </m:r>
                      <m:r>
                        <a:rPr lang="en-US" sz="1600" b="1" i="1" smtClean="0">
                          <a:latin typeface="Cambria Math" charset="0"/>
                          <a:ea typeface="Cambria Math" charset="0"/>
                          <a:cs typeface="Cambria Math" charset="0"/>
                        </a:rPr>
                        <m:t>𝒃𝒊𝒓𝒅</m:t>
                      </m:r>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m:t>
                          </m:r>
                          <m:r>
                            <a:rPr lang="en-US" sz="1600" b="1" i="1">
                              <a:latin typeface="Cambria Math" charset="0"/>
                              <a:ea typeface="Cambria Math" charset="0"/>
                              <a:cs typeface="Cambria Math" charset="0"/>
                            </a:rPr>
                            <m:t>𝜷</m:t>
                          </m:r>
                        </m:e>
                        <m:sub>
                          <m:r>
                            <a:rPr lang="en-US" sz="1600" b="1" i="1" smtClean="0">
                              <a:latin typeface="Cambria Math" charset="0"/>
                              <a:ea typeface="Cambria Math" charset="0"/>
                              <a:cs typeface="Cambria Math" charset="0"/>
                            </a:rPr>
                            <m:t>𝟓</m:t>
                          </m:r>
                        </m:sub>
                      </m:sSub>
                      <m:r>
                        <a:rPr lang="en-US" sz="1600" b="1" i="1" smtClean="0">
                          <a:latin typeface="Cambria Math" charset="0"/>
                          <a:ea typeface="Cambria Math" charset="0"/>
                          <a:cs typeface="Cambria Math" charset="0"/>
                        </a:rPr>
                        <m:t> </m:t>
                      </m:r>
                      <m:r>
                        <a:rPr lang="en-US" sz="1600" b="1" i="1" smtClean="0">
                          <a:latin typeface="Cambria Math" charset="0"/>
                          <a:ea typeface="Cambria Math" charset="0"/>
                          <a:cs typeface="Cambria Math" charset="0"/>
                        </a:rPr>
                        <m:t>𝒍𝒎𝒂𝒔𝒔</m:t>
                      </m:r>
                      <m:r>
                        <a:rPr lang="en-US" sz="1600" b="1" i="1" smtClean="0">
                          <a:latin typeface="Cambria Math" charset="0"/>
                          <a:ea typeface="Cambria Math" charset="0"/>
                          <a:cs typeface="Cambria Math" charset="0"/>
                        </a:rPr>
                        <m:t> ∗</m:t>
                      </m:r>
                      <m:r>
                        <a:rPr lang="en-US" sz="1600" b="1" i="1" smtClean="0">
                          <a:latin typeface="Cambria Math" charset="0"/>
                          <a:ea typeface="Cambria Math" charset="0"/>
                          <a:cs typeface="Cambria Math" charset="0"/>
                        </a:rPr>
                        <m:t>𝒆𝒃𝒂𝒕</m:t>
                      </m:r>
                    </m:oMath>
                  </m:oMathPara>
                </a14:m>
                <a:endParaRPr lang="en-US" sz="1600" b="1" i="1" dirty="0"/>
              </a:p>
            </p:txBody>
          </p:sp>
        </mc:Choice>
        <mc:Fallback xmlns="">
          <p:sp>
            <p:nvSpPr>
              <p:cNvPr id="6" name="TextBox 5"/>
              <p:cNvSpPr txBox="1">
                <a:spLocks noRot="1" noChangeAspect="1" noMove="1" noResize="1" noEditPoints="1" noAdjustHandles="1" noChangeArrowheads="1" noChangeShapeType="1" noTextEdit="1"/>
              </p:cNvSpPr>
              <p:nvPr/>
            </p:nvSpPr>
            <p:spPr>
              <a:xfrm>
                <a:off x="-228600" y="2456016"/>
                <a:ext cx="9601200" cy="246221"/>
              </a:xfrm>
              <a:prstGeom prst="rect">
                <a:avLst/>
              </a:prstGeom>
              <a:blipFill>
                <a:blip r:embed="rId3"/>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75255" y="17526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475255" y="1752600"/>
                <a:ext cx="2978251" cy="553998"/>
              </a:xfrm>
              <a:prstGeom prst="rect">
                <a:avLst/>
              </a:prstGeom>
              <a:blipFill>
                <a:blip r:embed="rId4"/>
                <a:stretch>
                  <a:fillRect l="-1227" t="-1111" b="-16667"/>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1087581" y="2801032"/>
            <a:ext cx="4876800" cy="1262602"/>
          </a:xfrm>
          <a:prstGeom prst="rect">
            <a:avLst/>
          </a:prstGeom>
        </p:spPr>
      </p:pic>
      <p:pic>
        <p:nvPicPr>
          <p:cNvPr id="11" name="Picture 10"/>
          <p:cNvPicPr>
            <a:picLocks noChangeAspect="1"/>
          </p:cNvPicPr>
          <p:nvPr/>
        </p:nvPicPr>
        <p:blipFill>
          <a:blip r:embed="rId6"/>
          <a:stretch>
            <a:fillRect/>
          </a:stretch>
        </p:blipFill>
        <p:spPr>
          <a:xfrm>
            <a:off x="6096000" y="2794580"/>
            <a:ext cx="2362200" cy="1790492"/>
          </a:xfrm>
          <a:prstGeom prst="rect">
            <a:avLst/>
          </a:prstGeom>
        </p:spPr>
      </p:pic>
      <p:sp>
        <p:nvSpPr>
          <p:cNvPr id="12" name="TextBox 11"/>
          <p:cNvSpPr txBox="1"/>
          <p:nvPr/>
        </p:nvSpPr>
        <p:spPr>
          <a:xfrm>
            <a:off x="21274" y="3043495"/>
            <a:ext cx="1000497" cy="646331"/>
          </a:xfrm>
          <a:prstGeom prst="rect">
            <a:avLst/>
          </a:prstGeom>
          <a:noFill/>
        </p:spPr>
        <p:txBody>
          <a:bodyPr wrap="square" rtlCol="0">
            <a:spAutoFit/>
          </a:bodyPr>
          <a:lstStyle/>
          <a:p>
            <a:pPr algn="ctr"/>
            <a:r>
              <a:rPr lang="en-US" dirty="0"/>
              <a:t>Full Model</a:t>
            </a:r>
          </a:p>
        </p:txBody>
      </p:sp>
      <mc:AlternateContent xmlns:mc="http://schemas.openxmlformats.org/markup-compatibility/2006" xmlns:a14="http://schemas.microsoft.com/office/drawing/2010/main">
        <mc:Choice Requires="a14">
          <p:sp>
            <p:nvSpPr>
              <p:cNvPr id="13" name="TextBox 12"/>
              <p:cNvSpPr txBox="1"/>
              <p:nvPr/>
            </p:nvSpPr>
            <p:spPr>
              <a:xfrm>
                <a:off x="-609600" y="4706779"/>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13" name="TextBox 12"/>
              <p:cNvSpPr txBox="1">
                <a:spLocks noRot="1" noChangeAspect="1" noMove="1" noResize="1" noEditPoints="1" noAdjustHandles="1" noChangeArrowheads="1" noChangeShapeType="1" noTextEdit="1"/>
              </p:cNvSpPr>
              <p:nvPr/>
            </p:nvSpPr>
            <p:spPr>
              <a:xfrm>
                <a:off x="-609600" y="4706779"/>
                <a:ext cx="10439400" cy="246221"/>
              </a:xfrm>
              <a:prstGeom prst="rect">
                <a:avLst/>
              </a:prstGeom>
              <a:blipFill>
                <a:blip r:embed="rId7"/>
                <a:stretch>
                  <a:fillRect b="-31707"/>
                </a:stretch>
              </a:blipFill>
            </p:spPr>
            <p:txBody>
              <a:bodyPr/>
              <a:lstStyle/>
              <a:p>
                <a:r>
                  <a:rPr lang="en-US">
                    <a:noFill/>
                  </a:rPr>
                  <a:t> </a:t>
                </a:r>
              </a:p>
            </p:txBody>
          </p:sp>
        </mc:Fallback>
      </mc:AlternateContent>
      <p:sp>
        <p:nvSpPr>
          <p:cNvPr id="16" name="TextBox 15"/>
          <p:cNvSpPr txBox="1"/>
          <p:nvPr/>
        </p:nvSpPr>
        <p:spPr>
          <a:xfrm>
            <a:off x="-93027" y="5330239"/>
            <a:ext cx="1229097" cy="646331"/>
          </a:xfrm>
          <a:prstGeom prst="rect">
            <a:avLst/>
          </a:prstGeom>
          <a:noFill/>
        </p:spPr>
        <p:txBody>
          <a:bodyPr wrap="square" rtlCol="0">
            <a:spAutoFit/>
          </a:bodyPr>
          <a:lstStyle/>
          <a:p>
            <a:pPr algn="ctr"/>
            <a:r>
              <a:rPr lang="en-US" dirty="0"/>
              <a:t>Reduced Model</a:t>
            </a:r>
          </a:p>
        </p:txBody>
      </p:sp>
      <p:pic>
        <p:nvPicPr>
          <p:cNvPr id="17" name="Picture 16"/>
          <p:cNvPicPr>
            <a:picLocks noChangeAspect="1"/>
          </p:cNvPicPr>
          <p:nvPr/>
        </p:nvPicPr>
        <p:blipFill>
          <a:blip r:embed="rId8"/>
          <a:stretch>
            <a:fillRect/>
          </a:stretch>
        </p:blipFill>
        <p:spPr>
          <a:xfrm>
            <a:off x="2438400" y="4035338"/>
            <a:ext cx="2837935" cy="623537"/>
          </a:xfrm>
          <a:prstGeom prst="rect">
            <a:avLst/>
          </a:prstGeom>
        </p:spPr>
      </p:pic>
      <p:pic>
        <p:nvPicPr>
          <p:cNvPr id="18" name="Picture 17"/>
          <p:cNvPicPr>
            <a:picLocks noChangeAspect="1"/>
          </p:cNvPicPr>
          <p:nvPr/>
        </p:nvPicPr>
        <p:blipFill>
          <a:blip r:embed="rId9"/>
          <a:stretch>
            <a:fillRect/>
          </a:stretch>
        </p:blipFill>
        <p:spPr>
          <a:xfrm>
            <a:off x="6195333" y="5009041"/>
            <a:ext cx="2262867" cy="1704611"/>
          </a:xfrm>
          <a:prstGeom prst="rect">
            <a:avLst/>
          </a:prstGeom>
        </p:spPr>
      </p:pic>
      <p:pic>
        <p:nvPicPr>
          <p:cNvPr id="19" name="Picture 18"/>
          <p:cNvPicPr>
            <a:picLocks noChangeAspect="1"/>
          </p:cNvPicPr>
          <p:nvPr/>
        </p:nvPicPr>
        <p:blipFill>
          <a:blip r:embed="rId10"/>
          <a:stretch>
            <a:fillRect/>
          </a:stretch>
        </p:blipFill>
        <p:spPr>
          <a:xfrm>
            <a:off x="1087581" y="5079010"/>
            <a:ext cx="4876800" cy="1245590"/>
          </a:xfrm>
          <a:prstGeom prst="rect">
            <a:avLst/>
          </a:prstGeom>
        </p:spPr>
      </p:pic>
      <p:pic>
        <p:nvPicPr>
          <p:cNvPr id="20" name="Picture 19"/>
          <p:cNvPicPr>
            <a:picLocks noChangeAspect="1"/>
          </p:cNvPicPr>
          <p:nvPr/>
        </p:nvPicPr>
        <p:blipFill>
          <a:blip r:embed="rId11"/>
          <a:stretch>
            <a:fillRect/>
          </a:stretch>
        </p:blipFill>
        <p:spPr>
          <a:xfrm>
            <a:off x="2606633" y="6340006"/>
            <a:ext cx="2362200" cy="511067"/>
          </a:xfrm>
          <a:prstGeom prst="rect">
            <a:avLst/>
          </a:prstGeom>
        </p:spPr>
      </p:pic>
    </p:spTree>
    <p:extLst>
      <p:ext uri="{BB962C8B-B14F-4D97-AF65-F5344CB8AC3E}">
        <p14:creationId xmlns:p14="http://schemas.microsoft.com/office/powerpoint/2010/main" val="21379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33" y="150496"/>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5486400" y="150496"/>
            <a:ext cx="2781877" cy="1504950"/>
          </a:xfrm>
          <a:prstGeom prst="rect">
            <a:avLst/>
          </a:prstGeom>
        </p:spPr>
      </p:pic>
      <p:sp>
        <p:nvSpPr>
          <p:cNvPr id="5" name="TextBox 4"/>
          <p:cNvSpPr txBox="1"/>
          <p:nvPr/>
        </p:nvSpPr>
        <p:spPr>
          <a:xfrm>
            <a:off x="587333" y="680565"/>
            <a:ext cx="4038600" cy="923330"/>
          </a:xfrm>
          <a:prstGeom prst="rect">
            <a:avLst/>
          </a:prstGeom>
          <a:noFill/>
        </p:spPr>
        <p:txBody>
          <a:bodyPr wrap="square" rtlCol="0">
            <a:spAutoFit/>
          </a:bodyPr>
          <a:lstStyle/>
          <a:p>
            <a:r>
              <a:rPr lang="en-US" dirty="0"/>
              <a:t>QOI: Is there a difference in the in-flight energy expenditures among animals after body size is accounted for?</a:t>
            </a:r>
          </a:p>
        </p:txBody>
      </p:sp>
      <mc:AlternateContent xmlns:mc="http://schemas.openxmlformats.org/markup-compatibility/2006" xmlns:a14="http://schemas.microsoft.com/office/drawing/2010/main">
        <mc:Choice Requires="a14">
          <p:sp>
            <p:nvSpPr>
              <p:cNvPr id="9" name="TextBox 8"/>
              <p:cNvSpPr txBox="1"/>
              <p:nvPr/>
            </p:nvSpPr>
            <p:spPr>
              <a:xfrm>
                <a:off x="3273374" y="16764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273374" y="1676400"/>
                <a:ext cx="2978251" cy="553998"/>
              </a:xfrm>
              <a:prstGeom prst="rect">
                <a:avLst/>
              </a:prstGeom>
              <a:blipFill rotWithShape="0">
                <a:blip r:embed="rId3"/>
                <a:stretch>
                  <a:fillRect l="-1227" t="-71429" b="-89011"/>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216697" y="3030689"/>
            <a:ext cx="4094044" cy="1059947"/>
          </a:xfrm>
          <a:prstGeom prst="rect">
            <a:avLst/>
          </a:prstGeom>
        </p:spPr>
      </p:pic>
      <p:sp>
        <p:nvSpPr>
          <p:cNvPr id="12" name="TextBox 11"/>
          <p:cNvSpPr txBox="1"/>
          <p:nvPr/>
        </p:nvSpPr>
        <p:spPr>
          <a:xfrm>
            <a:off x="1869123" y="2594317"/>
            <a:ext cx="1475017" cy="369332"/>
          </a:xfrm>
          <a:prstGeom prst="rect">
            <a:avLst/>
          </a:prstGeom>
          <a:noFill/>
        </p:spPr>
        <p:txBody>
          <a:bodyPr wrap="square" rtlCol="0">
            <a:spAutoFit/>
          </a:bodyPr>
          <a:lstStyle/>
          <a:p>
            <a:pPr algn="ctr"/>
            <a:r>
              <a:rPr lang="en-US" dirty="0"/>
              <a:t>Full Model</a:t>
            </a:r>
          </a:p>
        </p:txBody>
      </p:sp>
      <p:sp>
        <p:nvSpPr>
          <p:cNvPr id="16" name="TextBox 15"/>
          <p:cNvSpPr txBox="1"/>
          <p:nvPr/>
        </p:nvSpPr>
        <p:spPr>
          <a:xfrm>
            <a:off x="-197184" y="5547747"/>
            <a:ext cx="2199410" cy="369332"/>
          </a:xfrm>
          <a:prstGeom prst="rect">
            <a:avLst/>
          </a:prstGeom>
          <a:noFill/>
        </p:spPr>
        <p:txBody>
          <a:bodyPr wrap="square" rtlCol="0">
            <a:spAutoFit/>
          </a:bodyPr>
          <a:lstStyle/>
          <a:p>
            <a:pPr algn="ctr"/>
            <a:r>
              <a:rPr lang="en-US" dirty="0"/>
              <a:t>Reduced Model</a:t>
            </a:r>
          </a:p>
        </p:txBody>
      </p:sp>
      <p:graphicFrame>
        <p:nvGraphicFramePr>
          <p:cNvPr id="21" name="Table 20"/>
          <p:cNvGraphicFramePr>
            <a:graphicFrameLocks noGrp="1"/>
          </p:cNvGraphicFramePr>
          <p:nvPr>
            <p:extLst>
              <p:ext uri="{D42A27DB-BD31-4B8C-83A1-F6EECF244321}">
                <p14:modId xmlns:p14="http://schemas.microsoft.com/office/powerpoint/2010/main" val="597981244"/>
              </p:ext>
            </p:extLst>
          </p:nvPr>
        </p:nvGraphicFramePr>
        <p:xfrm>
          <a:off x="1905000" y="442076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2</a:t>
                      </a:r>
                    </a:p>
                  </a:txBody>
                  <a:tcPr/>
                </a:tc>
                <a:tc>
                  <a:txBody>
                    <a:bodyPr/>
                    <a:lstStyle/>
                    <a:p>
                      <a:r>
                        <a:rPr lang="en-US" dirty="0"/>
                        <a:t>.0485</a:t>
                      </a:r>
                    </a:p>
                  </a:txBody>
                  <a:tcPr/>
                </a:tc>
                <a:tc>
                  <a:txBody>
                    <a:bodyPr/>
                    <a:lstStyle/>
                    <a:p>
                      <a:r>
                        <a:rPr lang="en-US" dirty="0"/>
                        <a:t>.02425</a:t>
                      </a:r>
                    </a:p>
                  </a:txBody>
                  <a:tcPr/>
                </a:tc>
                <a:tc>
                  <a:txBody>
                    <a:bodyPr/>
                    <a:lstStyle/>
                    <a:p>
                      <a:r>
                        <a:rPr lang="en-US" dirty="0"/>
                        <a:t>.67867</a:t>
                      </a:r>
                    </a:p>
                  </a:txBody>
                  <a:tcPr/>
                </a:tc>
                <a:tc>
                  <a:txBody>
                    <a:bodyPr/>
                    <a:lstStyle/>
                    <a:p>
                      <a:r>
                        <a:rPr lang="en-US" dirty="0"/>
                        <a:t>.5232</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2" name="TextBox 21"/>
          <p:cNvSpPr txBox="1"/>
          <p:nvPr/>
        </p:nvSpPr>
        <p:spPr>
          <a:xfrm>
            <a:off x="152400" y="5166747"/>
            <a:ext cx="1475017" cy="369332"/>
          </a:xfrm>
          <a:prstGeom prst="rect">
            <a:avLst/>
          </a:prstGeom>
          <a:noFill/>
        </p:spPr>
        <p:txBody>
          <a:bodyPr wrap="square" rtlCol="0">
            <a:spAutoFit/>
          </a:bodyPr>
          <a:lstStyle/>
          <a:p>
            <a:pPr algn="ctr"/>
            <a:r>
              <a:rPr lang="en-US" dirty="0"/>
              <a:t>Full Model</a:t>
            </a:r>
          </a:p>
        </p:txBody>
      </p:sp>
      <p:sp>
        <p:nvSpPr>
          <p:cNvPr id="23" name="TextBox 22"/>
          <p:cNvSpPr txBox="1"/>
          <p:nvPr/>
        </p:nvSpPr>
        <p:spPr>
          <a:xfrm>
            <a:off x="5605164" y="2590800"/>
            <a:ext cx="2199410" cy="369332"/>
          </a:xfrm>
          <a:prstGeom prst="rect">
            <a:avLst/>
          </a:prstGeom>
          <a:noFill/>
        </p:spPr>
        <p:txBody>
          <a:bodyPr wrap="square" rtlCol="0">
            <a:spAutoFit/>
          </a:bodyPr>
          <a:lstStyle/>
          <a:p>
            <a:pPr algn="ctr"/>
            <a:r>
              <a:rPr lang="en-US" dirty="0"/>
              <a:t>Reduced Model</a:t>
            </a:r>
          </a:p>
        </p:txBody>
      </p:sp>
      <p:sp>
        <p:nvSpPr>
          <p:cNvPr id="7" name="TextBox 6"/>
          <p:cNvSpPr txBox="1"/>
          <p:nvPr/>
        </p:nvSpPr>
        <p:spPr>
          <a:xfrm>
            <a:off x="152401" y="6069479"/>
            <a:ext cx="8991600" cy="646331"/>
          </a:xfrm>
          <a:prstGeom prst="rect">
            <a:avLst/>
          </a:prstGeom>
          <a:noFill/>
        </p:spPr>
        <p:txBody>
          <a:bodyPr wrap="square" rtlCol="0">
            <a:spAutoFit/>
          </a:bodyPr>
          <a:lstStyle/>
          <a:p>
            <a:r>
              <a:rPr lang="en-US" dirty="0"/>
              <a:t>Conclusion: There is not sufficient evidence to suggest that the lines are not parallel (p-value = .5232 from an Extra Sum of Squares F-test). </a:t>
            </a:r>
          </a:p>
        </p:txBody>
      </p:sp>
      <mc:AlternateContent xmlns:mc="http://schemas.openxmlformats.org/markup-compatibility/2006" xmlns:a14="http://schemas.microsoft.com/office/drawing/2010/main">
        <mc:Choice Requires="a14">
          <p:sp>
            <p:nvSpPr>
              <p:cNvPr id="14" name="TextBox 13"/>
              <p:cNvSpPr txBox="1"/>
              <p:nvPr/>
            </p:nvSpPr>
            <p:spPr>
              <a:xfrm>
                <a:off x="-685800" y="2268379"/>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r>
                        <a:rPr lang="en-US" sz="1600" b="0" i="1" smtClean="0">
                          <a:latin typeface="Cambria Math" panose="02040503050406030204" pitchFamily="18" charset="0"/>
                          <a:ea typeface="Cambria Math" charset="0"/>
                          <a:cs typeface="Cambria Math" charset="0"/>
                        </a:rPr>
                        <m:t>+</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4</m:t>
                          </m:r>
                        </m:sub>
                      </m:sSub>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m:t>
                      </m:r>
                      <m:r>
                        <a:rPr lang="en-US" sz="1600" b="0" i="1" strike="sngStrike" smtClean="0">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m:t>
                          </m:r>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5</m:t>
                          </m:r>
                        </m:sub>
                      </m:sSub>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𝑒𝑏𝑎𝑡</m:t>
                      </m:r>
                    </m:oMath>
                  </m:oMathPara>
                </a14:m>
                <a:endParaRPr lang="en-US" sz="1600" i="1" strike="sngStrike" dirty="0"/>
              </a:p>
            </p:txBody>
          </p:sp>
        </mc:Choice>
        <mc:Fallback xmlns="">
          <p:sp>
            <p:nvSpPr>
              <p:cNvPr id="14" name="TextBox 13"/>
              <p:cNvSpPr txBox="1">
                <a:spLocks noRot="1" noChangeAspect="1" noMove="1" noResize="1" noEditPoints="1" noAdjustHandles="1" noChangeArrowheads="1" noChangeShapeType="1" noTextEdit="1"/>
              </p:cNvSpPr>
              <p:nvPr/>
            </p:nvSpPr>
            <p:spPr>
              <a:xfrm>
                <a:off x="-685800" y="2268379"/>
                <a:ext cx="10439400" cy="246221"/>
              </a:xfrm>
              <a:prstGeom prst="rect">
                <a:avLst/>
              </a:prstGeom>
              <a:blipFill>
                <a:blip r:embed="rId5"/>
                <a:stretch>
                  <a:fillRect b="-3170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7EC648F-C861-49A3-83ED-797861A97D19}"/>
              </a:ext>
            </a:extLst>
          </p:cNvPr>
          <p:cNvSpPr/>
          <p:nvPr/>
        </p:nvSpPr>
        <p:spPr>
          <a:xfrm>
            <a:off x="1143000" y="3581400"/>
            <a:ext cx="220114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118118F3-20B5-498F-8EDB-0B61008DC23B}"/>
              </a:ext>
            </a:extLst>
          </p:cNvPr>
          <p:cNvPicPr>
            <a:picLocks noChangeAspect="1"/>
          </p:cNvPicPr>
          <p:nvPr/>
        </p:nvPicPr>
        <p:blipFill>
          <a:blip r:embed="rId6"/>
          <a:stretch>
            <a:fillRect/>
          </a:stretch>
        </p:blipFill>
        <p:spPr>
          <a:xfrm>
            <a:off x="4572000" y="3047245"/>
            <a:ext cx="4191000" cy="1070429"/>
          </a:xfrm>
          <a:prstGeom prst="rect">
            <a:avLst/>
          </a:prstGeom>
        </p:spPr>
      </p:pic>
      <p:sp>
        <p:nvSpPr>
          <p:cNvPr id="17" name="Rectangle 16">
            <a:extLst>
              <a:ext uri="{FF2B5EF4-FFF2-40B4-BE49-F238E27FC236}">
                <a16:creationId xmlns:a16="http://schemas.microsoft.com/office/drawing/2014/main" id="{18535746-8EB0-4B98-B42F-FCA481F07862}"/>
              </a:ext>
            </a:extLst>
          </p:cNvPr>
          <p:cNvSpPr/>
          <p:nvPr/>
        </p:nvSpPr>
        <p:spPr>
          <a:xfrm>
            <a:off x="5647460" y="3581400"/>
            <a:ext cx="2201140" cy="228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Table 19">
            <a:extLst>
              <a:ext uri="{FF2B5EF4-FFF2-40B4-BE49-F238E27FC236}">
                <a16:creationId xmlns:a16="http://schemas.microsoft.com/office/drawing/2014/main" id="{29F7ADD2-C6CF-4E2C-AA0A-617CD61C13E9}"/>
              </a:ext>
            </a:extLst>
          </p:cNvPr>
          <p:cNvGraphicFramePr>
            <a:graphicFrameLocks noGrp="1"/>
          </p:cNvGraphicFramePr>
          <p:nvPr>
            <p:extLst>
              <p:ext uri="{D42A27DB-BD31-4B8C-83A1-F6EECF244321}">
                <p14:modId xmlns:p14="http://schemas.microsoft.com/office/powerpoint/2010/main" val="1561127464"/>
              </p:ext>
            </p:extLst>
          </p:nvPr>
        </p:nvGraphicFramePr>
        <p:xfrm>
          <a:off x="1903898" y="4425067"/>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4" name="Rectangle 23">
            <a:extLst>
              <a:ext uri="{FF2B5EF4-FFF2-40B4-BE49-F238E27FC236}">
                <a16:creationId xmlns:a16="http://schemas.microsoft.com/office/drawing/2014/main" id="{6684DA21-AE98-4D47-B147-1FBCE232444D}"/>
              </a:ext>
            </a:extLst>
          </p:cNvPr>
          <p:cNvSpPr/>
          <p:nvPr/>
        </p:nvSpPr>
        <p:spPr>
          <a:xfrm>
            <a:off x="2869567" y="5554118"/>
            <a:ext cx="2067171" cy="3466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D50B552D-D2B6-4962-94AB-03DDDEF2B358}"/>
              </a:ext>
            </a:extLst>
          </p:cNvPr>
          <p:cNvCxnSpPr>
            <a:cxnSpLocks/>
            <a:stCxn id="6" idx="2"/>
          </p:cNvCxnSpPr>
          <p:nvPr/>
        </p:nvCxnSpPr>
        <p:spPr>
          <a:xfrm>
            <a:off x="2243570" y="3810000"/>
            <a:ext cx="2067171" cy="135244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1E638E8-6B0F-4101-B646-515EBF1CD296}"/>
              </a:ext>
            </a:extLst>
          </p:cNvPr>
          <p:cNvSpPr/>
          <p:nvPr/>
        </p:nvSpPr>
        <p:spPr>
          <a:xfrm>
            <a:off x="2895600" y="5163433"/>
            <a:ext cx="3048000" cy="3726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F1D73CC-290A-42CD-9E7A-D7DE8EEE463F}"/>
              </a:ext>
            </a:extLst>
          </p:cNvPr>
          <p:cNvCxnSpPr>
            <a:cxnSpLocks/>
            <a:stCxn id="17" idx="2"/>
            <a:endCxn id="24" idx="0"/>
          </p:cNvCxnSpPr>
          <p:nvPr/>
        </p:nvCxnSpPr>
        <p:spPr>
          <a:xfrm flipH="1">
            <a:off x="3903153" y="3810000"/>
            <a:ext cx="2844877" cy="174411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67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5"/>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 presetClass="exit" presetSubtype="0" fill="hold"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7" grpId="0"/>
      <p:bldP spid="6" grpId="0" animBg="1"/>
      <p:bldP spid="17" grpId="0" animBg="1"/>
      <p:bldP spid="24" grpId="0" animBg="1"/>
      <p:bldP spid="24" grpId="1" animBg="1"/>
      <p:bldP spid="19" grpId="0" animBg="1"/>
      <p:bldP spid="1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789D13-84B4-4A98-B836-57AE3404006B}"/>
              </a:ext>
            </a:extLst>
          </p:cNvPr>
          <p:cNvPicPr>
            <a:picLocks noChangeAspect="1"/>
          </p:cNvPicPr>
          <p:nvPr/>
        </p:nvPicPr>
        <p:blipFill>
          <a:blip r:embed="rId2"/>
          <a:stretch>
            <a:fillRect/>
          </a:stretch>
        </p:blipFill>
        <p:spPr>
          <a:xfrm>
            <a:off x="238125" y="4445053"/>
            <a:ext cx="5010150" cy="1591171"/>
          </a:xfrm>
          <a:prstGeom prst="rect">
            <a:avLst/>
          </a:prstGeom>
        </p:spPr>
      </p:pic>
      <p:sp>
        <p:nvSpPr>
          <p:cNvPr id="2" name="Title 1"/>
          <p:cNvSpPr>
            <a:spLocks noGrp="1"/>
          </p:cNvSpPr>
          <p:nvPr>
            <p:ph type="title"/>
          </p:nvPr>
        </p:nvSpPr>
        <p:spPr>
          <a:xfrm>
            <a:off x="434933" y="150496"/>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3"/>
          <a:stretch>
            <a:fillRect/>
          </a:stretch>
        </p:blipFill>
        <p:spPr>
          <a:xfrm>
            <a:off x="6153279" y="189130"/>
            <a:ext cx="2781877" cy="1504950"/>
          </a:xfrm>
          <a:prstGeom prst="rect">
            <a:avLst/>
          </a:prstGeom>
        </p:spPr>
      </p:pic>
      <p:sp>
        <p:nvSpPr>
          <p:cNvPr id="5" name="TextBox 4"/>
          <p:cNvSpPr txBox="1"/>
          <p:nvPr/>
        </p:nvSpPr>
        <p:spPr>
          <a:xfrm>
            <a:off x="152400" y="621408"/>
            <a:ext cx="5867400" cy="1200329"/>
          </a:xfrm>
          <a:prstGeom prst="rect">
            <a:avLst/>
          </a:prstGeom>
          <a:noFill/>
        </p:spPr>
        <p:txBody>
          <a:bodyPr wrap="square" rtlCol="0">
            <a:spAutoFit/>
          </a:bodyPr>
          <a:lstStyle/>
          <a:p>
            <a:r>
              <a:rPr lang="en-US" b="1" dirty="0"/>
              <a:t>QOI: Is there a difference in the in-flight energy of the </a:t>
            </a:r>
            <a:r>
              <a:rPr lang="en-US" b="1" dirty="0">
                <a:solidFill>
                  <a:srgbClr val="00B050"/>
                </a:solidFill>
              </a:rPr>
              <a:t>TWO BAT types</a:t>
            </a:r>
            <a:r>
              <a:rPr lang="en-US" b="1" dirty="0"/>
              <a:t> after body size is accounted for? </a:t>
            </a:r>
          </a:p>
          <a:p>
            <a:r>
              <a:rPr lang="en-US" b="1" dirty="0"/>
              <a:t>(Or, are the intercepts for the TWO BAT types different, after knowing that the slopes can be considered equal?)  </a:t>
            </a:r>
          </a:p>
        </p:txBody>
      </p:sp>
      <p:pic>
        <p:nvPicPr>
          <p:cNvPr id="14" name="Picture 13"/>
          <p:cNvPicPr>
            <a:picLocks noChangeAspect="1"/>
          </p:cNvPicPr>
          <p:nvPr/>
        </p:nvPicPr>
        <p:blipFill>
          <a:blip r:embed="rId4"/>
          <a:stretch>
            <a:fillRect/>
          </a:stretch>
        </p:blipFill>
        <p:spPr>
          <a:xfrm>
            <a:off x="5486400" y="3276600"/>
            <a:ext cx="3095348" cy="2331716"/>
          </a:xfrm>
          <a:prstGeom prst="rect">
            <a:avLst/>
          </a:prstGeom>
        </p:spPr>
      </p:pic>
      <p:sp>
        <p:nvSpPr>
          <p:cNvPr id="10" name="TextBox 9"/>
          <p:cNvSpPr txBox="1"/>
          <p:nvPr/>
        </p:nvSpPr>
        <p:spPr>
          <a:xfrm>
            <a:off x="230011" y="6059848"/>
            <a:ext cx="8607778" cy="646331"/>
          </a:xfrm>
          <a:prstGeom prst="rect">
            <a:avLst/>
          </a:prstGeom>
          <a:noFill/>
        </p:spPr>
        <p:txBody>
          <a:bodyPr wrap="square" rtlCol="0">
            <a:spAutoFit/>
          </a:bodyPr>
          <a:lstStyle/>
          <a:p>
            <a:r>
              <a:rPr lang="en-US" dirty="0"/>
              <a:t>Data are consistent with the hypothesis of equal median in-flight energy expenditures between two bat types after accounting for the mass (size) (p-value = .7030).</a:t>
            </a:r>
          </a:p>
        </p:txBody>
      </p:sp>
      <mc:AlternateContent xmlns:mc="http://schemas.openxmlformats.org/markup-compatibility/2006" xmlns:a14="http://schemas.microsoft.com/office/drawing/2010/main">
        <mc:Choice Requires="a14">
          <p:sp>
            <p:nvSpPr>
              <p:cNvPr id="11" name="TextBox 10"/>
              <p:cNvSpPr txBox="1"/>
              <p:nvPr/>
            </p:nvSpPr>
            <p:spPr>
              <a:xfrm>
                <a:off x="-2822" y="1839460"/>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m:t>
                          </m:r>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4</m:t>
                          </m:r>
                        </m:sub>
                      </m:sSub>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m:t>
                      </m:r>
                      <m:r>
                        <a:rPr lang="en-US" sz="1600" b="0" i="1" strike="sngStrike" smtClean="0">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m:t>
                          </m:r>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5</m:t>
                          </m:r>
                        </m:sub>
                      </m:sSub>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𝑒𝑏𝑎𝑡</m:t>
                      </m:r>
                    </m:oMath>
                  </m:oMathPara>
                </a14:m>
                <a:endParaRPr lang="en-US" sz="1600" i="1" strike="sngStrike" dirty="0"/>
              </a:p>
            </p:txBody>
          </p:sp>
        </mc:Choice>
        <mc:Fallback xmlns="">
          <p:sp>
            <p:nvSpPr>
              <p:cNvPr id="11" name="TextBox 10"/>
              <p:cNvSpPr txBox="1">
                <a:spLocks noRot="1" noChangeAspect="1" noMove="1" noResize="1" noEditPoints="1" noAdjustHandles="1" noChangeArrowheads="1" noChangeShapeType="1" noTextEdit="1"/>
              </p:cNvSpPr>
              <p:nvPr/>
            </p:nvSpPr>
            <p:spPr>
              <a:xfrm>
                <a:off x="-2822" y="1839460"/>
                <a:ext cx="8915400" cy="246221"/>
              </a:xfrm>
              <a:prstGeom prst="rect">
                <a:avLst/>
              </a:prstGeom>
              <a:blipFill>
                <a:blip r:embed="rId5"/>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36F05C3-2E73-49A9-A71C-693A876088DB}"/>
                  </a:ext>
                </a:extLst>
              </p:cNvPr>
              <p:cNvSpPr/>
              <p:nvPr/>
            </p:nvSpPr>
            <p:spPr>
              <a:xfrm>
                <a:off x="282222" y="2463358"/>
                <a:ext cx="8345311" cy="646331"/>
              </a:xfrm>
              <a:prstGeom prst="rect">
                <a:avLst/>
              </a:prstGeom>
            </p:spPr>
            <p:txBody>
              <a:bodyPr wrap="square">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𝒆𝒃𝒂𝒕</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m:t>
                        </m:r>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𝟑</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𝟎</m:t>
                        </m:r>
                      </m:sub>
                    </m:sSub>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m:t>
                        </m:r>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𝟑</m:t>
                        </m:r>
                      </m:sub>
                    </m:sSub>
                  </m:oMath>
                </a14:m>
                <a:r>
                  <a:rPr lang="en-US" i="1" dirty="0"/>
                  <a:t>  </a:t>
                </a:r>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𝒏𝒆𝒃𝒂𝒕</m:t>
                    </m:r>
                    <m:r>
                      <a:rPr lang="en-US" i="1">
                        <a:latin typeface="Cambria Math" charset="0"/>
                        <a:ea typeface="Cambria Math" charset="0"/>
                        <a:cs typeface="Cambria Math" charset="0"/>
                      </a:rPr>
                      <m:t>}= </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𝟎</m:t>
                        </m:r>
                      </m:sub>
                    </m:sSub>
                  </m:oMath>
                </a14:m>
                <a:endParaRPr lang="en-US" i="1" dirty="0">
                  <a:ea typeface="Cambria Math" charset="0"/>
                  <a:cs typeface="Cambria Math" charset="0"/>
                </a:endParaRPr>
              </a:p>
            </p:txBody>
          </p:sp>
        </mc:Choice>
        <mc:Fallback xmlns="">
          <p:sp>
            <p:nvSpPr>
              <p:cNvPr id="3" name="Rectangle 2">
                <a:extLst>
                  <a:ext uri="{FF2B5EF4-FFF2-40B4-BE49-F238E27FC236}">
                    <a16:creationId xmlns:a16="http://schemas.microsoft.com/office/drawing/2014/main" id="{536F05C3-2E73-49A9-A71C-693A876088DB}"/>
                  </a:ext>
                </a:extLst>
              </p:cNvPr>
              <p:cNvSpPr>
                <a:spLocks noRot="1" noChangeAspect="1" noMove="1" noResize="1" noEditPoints="1" noAdjustHandles="1" noChangeArrowheads="1" noChangeShapeType="1" noTextEdit="1"/>
              </p:cNvSpPr>
              <p:nvPr/>
            </p:nvSpPr>
            <p:spPr>
              <a:xfrm>
                <a:off x="282222" y="2463358"/>
                <a:ext cx="8345311" cy="646331"/>
              </a:xfrm>
              <a:prstGeom prst="rect">
                <a:avLst/>
              </a:prstGeom>
              <a:blipFill>
                <a:blip r:embed="rId6"/>
                <a:stretch>
                  <a:fillRect t="-4717" b="-1415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CEC9814-C28D-40DC-90D3-257848AA94A6}"/>
              </a:ext>
            </a:extLst>
          </p:cNvPr>
          <p:cNvSpPr/>
          <p:nvPr/>
        </p:nvSpPr>
        <p:spPr>
          <a:xfrm>
            <a:off x="4648200" y="5321119"/>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12B57C1-C9A2-4E7E-A8DA-1DC41C5A1C09}"/>
              </a:ext>
            </a:extLst>
          </p:cNvPr>
          <p:cNvSpPr txBox="1"/>
          <p:nvPr/>
        </p:nvSpPr>
        <p:spPr>
          <a:xfrm>
            <a:off x="158044" y="2132447"/>
            <a:ext cx="6699956" cy="369332"/>
          </a:xfrm>
          <a:prstGeom prst="rect">
            <a:avLst/>
          </a:prstGeom>
          <a:noFill/>
        </p:spPr>
        <p:txBody>
          <a:bodyPr wrap="square" rtlCol="0">
            <a:spAutoFit/>
          </a:bodyPr>
          <a:lstStyle/>
          <a:p>
            <a:r>
              <a:rPr lang="en-US" dirty="0"/>
              <a:t>Individual regression equations for each relevant value of TYPE: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1B3415-31BD-454E-8C76-07A7E5853AF2}"/>
                  </a:ext>
                </a:extLst>
              </p:cNvPr>
              <p:cNvSpPr txBox="1"/>
              <p:nvPr/>
            </p:nvSpPr>
            <p:spPr>
              <a:xfrm>
                <a:off x="1117506" y="3342405"/>
                <a:ext cx="116429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i="1" smtClean="0">
                          <a:latin typeface="Cambria Math" panose="02040503050406030204" pitchFamily="18" charset="0"/>
                          <a:ea typeface="Cambria Math" panose="02040503050406030204" pitchFamily="18" charset="0"/>
                          <a:cs typeface="Cambria Math" charset="0"/>
                        </a:rPr>
                        <m:t>≠</m:t>
                      </m:r>
                      <m:r>
                        <a:rPr lang="en-US" b="0" i="1" smtClean="0">
                          <a:latin typeface="Cambria Math" panose="02040503050406030204" pitchFamily="18" charset="0"/>
                          <a:ea typeface="Cambria Math" panose="02040503050406030204" pitchFamily="18" charset="0"/>
                          <a:cs typeface="Cambria Math" charset="0"/>
                        </a:rPr>
                        <m:t>0</m:t>
                      </m:r>
                      <m:r>
                        <a:rPr lang="en-US" b="0" i="1" smtClean="0">
                          <a:latin typeface="Cambria Math" charset="0"/>
                          <a:ea typeface="Cambria Math" charset="0"/>
                          <a:cs typeface="Cambria Math" charset="0"/>
                        </a:rPr>
                        <m:t>.</m:t>
                      </m:r>
                    </m:oMath>
                  </m:oMathPara>
                </a14:m>
                <a:endParaRPr lang="en-US" dirty="0"/>
              </a:p>
            </p:txBody>
          </p:sp>
        </mc:Choice>
        <mc:Fallback xmlns="">
          <p:sp>
            <p:nvSpPr>
              <p:cNvPr id="16" name="TextBox 15">
                <a:extLst>
                  <a:ext uri="{FF2B5EF4-FFF2-40B4-BE49-F238E27FC236}">
                    <a16:creationId xmlns:a16="http://schemas.microsoft.com/office/drawing/2014/main" id="{961B3415-31BD-454E-8C76-07A7E5853AF2}"/>
                  </a:ext>
                </a:extLst>
              </p:cNvPr>
              <p:cNvSpPr txBox="1">
                <a:spLocks noRot="1" noChangeAspect="1" noMove="1" noResize="1" noEditPoints="1" noAdjustHandles="1" noChangeArrowheads="1" noChangeShapeType="1" noTextEdit="1"/>
              </p:cNvSpPr>
              <p:nvPr/>
            </p:nvSpPr>
            <p:spPr>
              <a:xfrm>
                <a:off x="1117506" y="3342405"/>
                <a:ext cx="1164293" cy="553998"/>
              </a:xfrm>
              <a:prstGeom prst="rect">
                <a:avLst/>
              </a:prstGeom>
              <a:blipFill>
                <a:blip r:embed="rId7"/>
                <a:stretch>
                  <a:fillRect l="-4188" r="-524" b="-16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42CE509-6D62-483B-B413-2A372253BE64}"/>
                  </a:ext>
                </a:extLst>
              </p:cNvPr>
              <p:cNvSpPr txBox="1"/>
              <p:nvPr/>
            </p:nvSpPr>
            <p:spPr>
              <a:xfrm>
                <a:off x="440267" y="2986128"/>
                <a:ext cx="7653866" cy="369332"/>
              </a:xfrm>
              <a:prstGeom prst="rect">
                <a:avLst/>
              </a:prstGeom>
              <a:noFill/>
            </p:spPr>
            <p:txBody>
              <a:bodyPr wrap="square" rtlCol="0">
                <a:spAutoFit/>
              </a:bodyPr>
              <a:lstStyle/>
              <a:p>
                <a:r>
                  <a:rPr lang="en-US" dirty="0"/>
                  <a:t>Both intercepts are equal if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b="0"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r>
                      <a:rPr lang="en-US" b="0" i="0" smtClean="0">
                        <a:latin typeface="Cambria Math" panose="02040503050406030204" pitchFamily="18" charset="0"/>
                        <a:ea typeface="Cambria Math" charset="0"/>
                        <a:cs typeface="Cambria Math" charset="0"/>
                      </a:rPr>
                      <m:t>, </m:t>
                    </m:r>
                    <m:r>
                      <m:rPr>
                        <m:sty m:val="p"/>
                      </m:rPr>
                      <a:rPr lang="en-US" b="0" i="0" smtClean="0">
                        <a:latin typeface="Cambria Math" panose="02040503050406030204" pitchFamily="18" charset="0"/>
                        <a:ea typeface="Cambria Math" charset="0"/>
                        <a:cs typeface="Cambria Math" charset="0"/>
                      </a:rPr>
                      <m:t>or</m:t>
                    </m:r>
                    <m:r>
                      <a:rPr lang="en-US" b="0" i="0" smtClean="0">
                        <a:latin typeface="Cambria Math" panose="02040503050406030204" pitchFamily="18"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b="0" i="1" smtClean="0">
                        <a:latin typeface="Cambria Math" panose="02040503050406030204" pitchFamily="18" charset="0"/>
                        <a:ea typeface="Cambria Math" charset="0"/>
                        <a:cs typeface="Cambria Math" charset="0"/>
                      </a:rPr>
                      <m:t>=0</m:t>
                    </m:r>
                  </m:oMath>
                </a14:m>
                <a:r>
                  <a:rPr lang="en-US" dirty="0"/>
                  <a:t>. </a:t>
                </a:r>
              </a:p>
            </p:txBody>
          </p:sp>
        </mc:Choice>
        <mc:Fallback xmlns="">
          <p:sp>
            <p:nvSpPr>
              <p:cNvPr id="17" name="TextBox 16">
                <a:extLst>
                  <a:ext uri="{FF2B5EF4-FFF2-40B4-BE49-F238E27FC236}">
                    <a16:creationId xmlns:a16="http://schemas.microsoft.com/office/drawing/2014/main" id="{142CE509-6D62-483B-B413-2A372253BE64}"/>
                  </a:ext>
                </a:extLst>
              </p:cNvPr>
              <p:cNvSpPr txBox="1">
                <a:spLocks noRot="1" noChangeAspect="1" noMove="1" noResize="1" noEditPoints="1" noAdjustHandles="1" noChangeArrowheads="1" noChangeShapeType="1" noTextEdit="1"/>
              </p:cNvSpPr>
              <p:nvPr/>
            </p:nvSpPr>
            <p:spPr>
              <a:xfrm>
                <a:off x="440267" y="2986128"/>
                <a:ext cx="7653866" cy="369332"/>
              </a:xfrm>
              <a:prstGeom prst="rect">
                <a:avLst/>
              </a:prstGeom>
              <a:blipFill>
                <a:blip r:embed="rId8"/>
                <a:stretch>
                  <a:fillRect l="-637" t="-10000" b="-26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AE0B81D-538C-4848-BB41-B96BF7273EFE}"/>
              </a:ext>
            </a:extLst>
          </p:cNvPr>
          <p:cNvSpPr txBox="1"/>
          <p:nvPr/>
        </p:nvSpPr>
        <p:spPr>
          <a:xfrm>
            <a:off x="76200" y="3830618"/>
            <a:ext cx="5334000" cy="646331"/>
          </a:xfrm>
          <a:prstGeom prst="rect">
            <a:avLst/>
          </a:prstGeom>
          <a:noFill/>
        </p:spPr>
        <p:txBody>
          <a:bodyPr wrap="square" rtlCol="0">
            <a:spAutoFit/>
          </a:bodyPr>
          <a:lstStyle/>
          <a:p>
            <a:r>
              <a:rPr lang="en-US" dirty="0"/>
              <a:t>Choosing one of the TYPES of interest to be the reference level makes this easy!</a:t>
            </a:r>
          </a:p>
        </p:txBody>
      </p:sp>
    </p:spTree>
    <p:extLst>
      <p:ext uri="{BB962C8B-B14F-4D97-AF65-F5344CB8AC3E}">
        <p14:creationId xmlns:p14="http://schemas.microsoft.com/office/powerpoint/2010/main" val="21092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6" grpId="0" animBg="1"/>
      <p:bldP spid="15" grpId="0"/>
      <p:bldP spid="16" grpId="0"/>
      <p:bldP spid="17"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Try it! </a:t>
            </a:r>
          </a:p>
        </p:txBody>
      </p:sp>
      <p:sp>
        <p:nvSpPr>
          <p:cNvPr id="3" name="Content Placeholder 2"/>
          <p:cNvSpPr>
            <a:spLocks noGrp="1"/>
          </p:cNvSpPr>
          <p:nvPr>
            <p:ph idx="1"/>
          </p:nvPr>
        </p:nvSpPr>
        <p:spPr>
          <a:xfrm>
            <a:off x="457200" y="2115902"/>
            <a:ext cx="8229600" cy="3763963"/>
          </a:xfrm>
        </p:spPr>
        <p:txBody>
          <a:bodyPr>
            <a:normAutofit/>
          </a:bodyPr>
          <a:lstStyle/>
          <a:p>
            <a:pPr marL="0" indent="0">
              <a:buNone/>
            </a:pPr>
            <a:r>
              <a:rPr lang="en-US" sz="2400" dirty="0"/>
              <a:t>Assume we have randomly sampled 35 students and the sum of squares residual (error) for the fit of the model above was 84.67.  We also fit the model without the last three terms and found the sum of squares to be 130.7.  Find an F-statistic and p-value </a:t>
            </a:r>
            <a:r>
              <a:rPr lang="en-US" sz="2400" u="sng" dirty="0"/>
              <a:t>to test if the slopes are the same</a:t>
            </a:r>
            <a:r>
              <a:rPr lang="en-US" sz="2400" dirty="0"/>
              <a:t> for the 4 classifications (senior is the reference level) of high school students.  In other words </a:t>
            </a:r>
            <a:r>
              <a:rPr lang="is-IS" sz="2400" dirty="0"/>
              <a:t>… perform an extra sum of squares test (also called lack of fit test).  </a:t>
            </a:r>
            <a:r>
              <a:rPr lang="en-US" sz="2400" dirty="0"/>
              <a:t> </a:t>
            </a:r>
          </a:p>
        </p:txBody>
      </p:sp>
      <mc:AlternateContent xmlns:mc="http://schemas.openxmlformats.org/markup-compatibility/2006" xmlns:a14="http://schemas.microsoft.com/office/drawing/2010/main">
        <mc:Choice Requires="a14">
          <p:sp>
            <p:nvSpPr>
              <p:cNvPr id="4" name="TextBox 3"/>
              <p:cNvSpPr txBox="1"/>
              <p:nvPr/>
            </p:nvSpPr>
            <p:spPr>
              <a:xfrm>
                <a:off x="870857" y="1469571"/>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70857" y="1469571"/>
                <a:ext cx="7640618" cy="646331"/>
              </a:xfrm>
              <a:prstGeom prst="rect">
                <a:avLst/>
              </a:prstGeom>
              <a:blipFill>
                <a:blip r:embed="rId2"/>
                <a:stretch>
                  <a:fillRect l="-718" t="-4717" b="-7547"/>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2B1C7035-1146-46E1-9F03-7868BE0D86D3}"/>
              </a:ext>
            </a:extLst>
          </p:cNvPr>
          <p:cNvGraphicFramePr>
            <a:graphicFrameLocks noGrp="1"/>
          </p:cNvGraphicFramePr>
          <p:nvPr>
            <p:extLst>
              <p:ext uri="{D42A27DB-BD31-4B8C-83A1-F6EECF244321}">
                <p14:modId xmlns:p14="http://schemas.microsoft.com/office/powerpoint/2010/main" val="1573800201"/>
              </p:ext>
            </p:extLst>
          </p:nvPr>
        </p:nvGraphicFramePr>
        <p:xfrm>
          <a:off x="1982471" y="5042836"/>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71C563E5-F792-4E49-8F94-2FD826B9C147}"/>
              </a:ext>
            </a:extLst>
          </p:cNvPr>
          <p:cNvSpPr txBox="1"/>
          <p:nvPr/>
        </p:nvSpPr>
        <p:spPr>
          <a:xfrm>
            <a:off x="429983" y="5802868"/>
            <a:ext cx="1475017" cy="369332"/>
          </a:xfrm>
          <a:prstGeom prst="rect">
            <a:avLst/>
          </a:prstGeom>
          <a:noFill/>
        </p:spPr>
        <p:txBody>
          <a:bodyPr wrap="square" rtlCol="0">
            <a:spAutoFit/>
          </a:bodyPr>
          <a:lstStyle/>
          <a:p>
            <a:pPr algn="ctr"/>
            <a:r>
              <a:rPr lang="en-US" dirty="0"/>
              <a:t>Full Model</a:t>
            </a:r>
          </a:p>
        </p:txBody>
      </p:sp>
      <p:sp>
        <p:nvSpPr>
          <p:cNvPr id="7" name="TextBox 6">
            <a:extLst>
              <a:ext uri="{FF2B5EF4-FFF2-40B4-BE49-F238E27FC236}">
                <a16:creationId xmlns:a16="http://schemas.microsoft.com/office/drawing/2014/main" id="{3D9BCB6B-C022-4B3B-AAC0-CEB3C203FA5F}"/>
              </a:ext>
            </a:extLst>
          </p:cNvPr>
          <p:cNvSpPr txBox="1"/>
          <p:nvPr/>
        </p:nvSpPr>
        <p:spPr>
          <a:xfrm>
            <a:off x="-142010" y="6183868"/>
            <a:ext cx="2199410" cy="369332"/>
          </a:xfrm>
          <a:prstGeom prst="rect">
            <a:avLst/>
          </a:prstGeom>
          <a:noFill/>
        </p:spPr>
        <p:txBody>
          <a:bodyPr wrap="square" rtlCol="0">
            <a:spAutoFit/>
          </a:bodyPr>
          <a:lstStyle/>
          <a:p>
            <a:pPr algn="ctr"/>
            <a:r>
              <a:rPr lang="en-US" dirty="0"/>
              <a:t>Reduced Model</a:t>
            </a:r>
          </a:p>
        </p:txBody>
      </p:sp>
    </p:spTree>
    <p:extLst>
      <p:ext uri="{BB962C8B-B14F-4D97-AF65-F5344CB8AC3E}">
        <p14:creationId xmlns:p14="http://schemas.microsoft.com/office/powerpoint/2010/main" val="18538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Sum of Squares Test</a:t>
            </a:r>
          </a:p>
        </p:txBody>
      </p:sp>
      <p:graphicFrame>
        <p:nvGraphicFramePr>
          <p:cNvPr id="4" name="Table 3"/>
          <p:cNvGraphicFramePr>
            <a:graphicFrameLocks noGrp="1"/>
          </p:cNvGraphicFramePr>
          <p:nvPr>
            <p:extLst>
              <p:ext uri="{D42A27DB-BD31-4B8C-83A1-F6EECF244321}">
                <p14:modId xmlns:p14="http://schemas.microsoft.com/office/powerpoint/2010/main" val="2588270940"/>
              </p:ext>
            </p:extLst>
          </p:nvPr>
        </p:nvGraphicFramePr>
        <p:xfrm>
          <a:off x="1524000" y="175260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b="0" dirty="0"/>
                    </a:p>
                  </a:txBody>
                  <a:tcPr/>
                </a:tc>
                <a:tc>
                  <a:txBody>
                    <a:bodyPr/>
                    <a:lstStyle/>
                    <a:p>
                      <a:r>
                        <a:rPr lang="en-US" b="1" dirty="0"/>
                        <a:t>84.67</a:t>
                      </a:r>
                    </a:p>
                  </a:txBody>
                  <a:tcPr/>
                </a:tc>
                <a:tc>
                  <a:txBody>
                    <a:bodyPr/>
                    <a:lstStyle/>
                    <a:p>
                      <a:endParaRPr lang="en-US" b="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b="0" dirty="0"/>
                    </a:p>
                  </a:txBody>
                  <a:tcPr/>
                </a:tc>
                <a:tc>
                  <a:txBody>
                    <a:bodyPr/>
                    <a:lstStyle/>
                    <a:p>
                      <a:r>
                        <a:rPr lang="en-US" b="1" dirty="0"/>
                        <a:t>130.7</a:t>
                      </a:r>
                    </a:p>
                  </a:txBody>
                  <a:tcPr/>
                </a:tc>
                <a:tc>
                  <a:txBody>
                    <a:bodyPr/>
                    <a:lstStyle/>
                    <a:p>
                      <a:endParaRPr lang="en-US" b="1"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90600" y="3733800"/>
            <a:ext cx="7315200" cy="369332"/>
          </a:xfrm>
          <a:prstGeom prst="rect">
            <a:avLst/>
          </a:prstGeom>
          <a:noFill/>
        </p:spPr>
        <p:txBody>
          <a:bodyPr wrap="square" rtlCol="0">
            <a:spAutoFit/>
          </a:bodyPr>
          <a:lstStyle/>
          <a:p>
            <a:r>
              <a:rPr lang="en-US" dirty="0"/>
              <a:t>*Bold entries are from info given directly on prior slide.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BAF4C88-085B-42E6-B9BD-C5406C0F7629}"/>
                  </a:ext>
                </a:extLst>
              </p:cNvPr>
              <p:cNvSpPr txBox="1"/>
              <p:nvPr/>
            </p:nvSpPr>
            <p:spPr>
              <a:xfrm>
                <a:off x="665182" y="4600972"/>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p:sp>
            <p:nvSpPr>
              <p:cNvPr id="6" name="TextBox 5">
                <a:extLst>
                  <a:ext uri="{FF2B5EF4-FFF2-40B4-BE49-F238E27FC236}">
                    <a16:creationId xmlns:a16="http://schemas.microsoft.com/office/drawing/2014/main" id="{5BAF4C88-085B-42E6-B9BD-C5406C0F7629}"/>
                  </a:ext>
                </a:extLst>
              </p:cNvPr>
              <p:cNvSpPr txBox="1">
                <a:spLocks noRot="1" noChangeAspect="1" noMove="1" noResize="1" noEditPoints="1" noAdjustHandles="1" noChangeArrowheads="1" noChangeShapeType="1" noTextEdit="1"/>
              </p:cNvSpPr>
              <p:nvPr/>
            </p:nvSpPr>
            <p:spPr>
              <a:xfrm>
                <a:off x="665182" y="4600972"/>
                <a:ext cx="7640618" cy="646331"/>
              </a:xfrm>
              <a:prstGeom prst="rect">
                <a:avLst/>
              </a:prstGeom>
              <a:blipFill>
                <a:blip r:embed="rId2"/>
                <a:stretch>
                  <a:fillRect l="-638" t="-5660" b="-660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E4ADE5B-0BE5-41A1-9DCC-9A18B6B06721}"/>
              </a:ext>
            </a:extLst>
          </p:cNvPr>
          <p:cNvSpPr txBox="1"/>
          <p:nvPr/>
        </p:nvSpPr>
        <p:spPr>
          <a:xfrm>
            <a:off x="668004" y="4225616"/>
            <a:ext cx="2895600" cy="369332"/>
          </a:xfrm>
          <a:prstGeom prst="rect">
            <a:avLst/>
          </a:prstGeom>
          <a:noFill/>
        </p:spPr>
        <p:txBody>
          <a:bodyPr wrap="square" rtlCol="0">
            <a:spAutoFit/>
          </a:bodyPr>
          <a:lstStyle/>
          <a:p>
            <a:r>
              <a:rPr lang="en-US" dirty="0"/>
              <a:t>Full Model:</a:t>
            </a:r>
          </a:p>
        </p:txBody>
      </p:sp>
      <p:sp>
        <p:nvSpPr>
          <p:cNvPr id="7" name="TextBox 6">
            <a:extLst>
              <a:ext uri="{FF2B5EF4-FFF2-40B4-BE49-F238E27FC236}">
                <a16:creationId xmlns:a16="http://schemas.microsoft.com/office/drawing/2014/main" id="{6740FB61-A170-4429-8B40-9581D250D2CB}"/>
              </a:ext>
            </a:extLst>
          </p:cNvPr>
          <p:cNvSpPr txBox="1"/>
          <p:nvPr/>
        </p:nvSpPr>
        <p:spPr>
          <a:xfrm>
            <a:off x="668004" y="5421868"/>
            <a:ext cx="2895600" cy="369332"/>
          </a:xfrm>
          <a:prstGeom prst="rect">
            <a:avLst/>
          </a:prstGeom>
          <a:noFill/>
        </p:spPr>
        <p:txBody>
          <a:bodyPr wrap="square" rtlCol="0">
            <a:spAutoFit/>
          </a:bodyPr>
          <a:lstStyle/>
          <a:p>
            <a:r>
              <a:rPr lang="en-US" dirty="0"/>
              <a:t>Reduced Model: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5B883F6-8E00-4FC8-86A4-65C94F588643}"/>
                  </a:ext>
                </a:extLst>
              </p:cNvPr>
              <p:cNvSpPr txBox="1"/>
              <p:nvPr/>
            </p:nvSpPr>
            <p:spPr>
              <a:xfrm>
                <a:off x="665182" y="5830709"/>
                <a:ext cx="7693516"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p:txBody>
          </p:sp>
        </mc:Choice>
        <mc:Fallback>
          <p:sp>
            <p:nvSpPr>
              <p:cNvPr id="8" name="TextBox 7">
                <a:extLst>
                  <a:ext uri="{FF2B5EF4-FFF2-40B4-BE49-F238E27FC236}">
                    <a16:creationId xmlns:a16="http://schemas.microsoft.com/office/drawing/2014/main" id="{D5B883F6-8E00-4FC8-86A4-65C94F588643}"/>
                  </a:ext>
                </a:extLst>
              </p:cNvPr>
              <p:cNvSpPr txBox="1">
                <a:spLocks noRot="1" noChangeAspect="1" noMove="1" noResize="1" noEditPoints="1" noAdjustHandles="1" noChangeArrowheads="1" noChangeShapeType="1" noTextEdit="1"/>
              </p:cNvSpPr>
              <p:nvPr/>
            </p:nvSpPr>
            <p:spPr>
              <a:xfrm>
                <a:off x="665182" y="5830709"/>
                <a:ext cx="7693516" cy="369332"/>
              </a:xfrm>
              <a:prstGeom prst="rect">
                <a:avLst/>
              </a:prstGeom>
              <a:blipFill>
                <a:blip r:embed="rId3"/>
                <a:stretch>
                  <a:fillRect l="-634" t="-8197"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F53BC75-C10E-4C0F-A3B0-4769E43A8266}"/>
              </a:ext>
            </a:extLst>
          </p:cNvPr>
          <p:cNvSpPr txBox="1"/>
          <p:nvPr/>
        </p:nvSpPr>
        <p:spPr>
          <a:xfrm>
            <a:off x="0" y="2447718"/>
            <a:ext cx="1371600" cy="369332"/>
          </a:xfrm>
          <a:prstGeom prst="rect">
            <a:avLst/>
          </a:prstGeom>
          <a:noFill/>
        </p:spPr>
        <p:txBody>
          <a:bodyPr wrap="square" rtlCol="0">
            <a:spAutoFit/>
          </a:bodyPr>
          <a:lstStyle/>
          <a:p>
            <a:r>
              <a:rPr lang="en-US" dirty="0"/>
              <a:t>Full Model:</a:t>
            </a:r>
          </a:p>
        </p:txBody>
      </p:sp>
      <p:sp>
        <p:nvSpPr>
          <p:cNvPr id="10" name="TextBox 9">
            <a:extLst>
              <a:ext uri="{FF2B5EF4-FFF2-40B4-BE49-F238E27FC236}">
                <a16:creationId xmlns:a16="http://schemas.microsoft.com/office/drawing/2014/main" id="{223567CB-2790-4AC6-9704-108A61EB6F81}"/>
              </a:ext>
            </a:extLst>
          </p:cNvPr>
          <p:cNvSpPr txBox="1"/>
          <p:nvPr/>
        </p:nvSpPr>
        <p:spPr>
          <a:xfrm>
            <a:off x="-25400" y="2880274"/>
            <a:ext cx="1752600" cy="369332"/>
          </a:xfrm>
          <a:prstGeom prst="rect">
            <a:avLst/>
          </a:prstGeom>
          <a:noFill/>
        </p:spPr>
        <p:txBody>
          <a:bodyPr wrap="square" rtlCol="0">
            <a:spAutoFit/>
          </a:bodyPr>
          <a:lstStyle/>
          <a:p>
            <a:r>
              <a:rPr lang="en-US" dirty="0"/>
              <a:t>Reduced Model:</a:t>
            </a:r>
          </a:p>
        </p:txBody>
      </p:sp>
    </p:spTree>
    <p:extLst>
      <p:ext uri="{BB962C8B-B14F-4D97-AF65-F5344CB8AC3E}">
        <p14:creationId xmlns:p14="http://schemas.microsoft.com/office/powerpoint/2010/main" val="281341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14225</TotalTime>
  <Words>4053</Words>
  <Application>Microsoft Office PowerPoint</Application>
  <PresentationFormat>On-screen Show (4:3)</PresentationFormat>
  <Paragraphs>494</Paragraphs>
  <Slides>43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Cambria Math</vt:lpstr>
      <vt:lpstr>Office Theme</vt:lpstr>
      <vt:lpstr>UNIT 13</vt:lpstr>
      <vt:lpstr>Echolocation!!!</vt:lpstr>
      <vt:lpstr>Echolocation!!!</vt:lpstr>
      <vt:lpstr>Echolocation!!!</vt:lpstr>
      <vt:lpstr>Echolocation!!!</vt:lpstr>
      <vt:lpstr>Echolocation!!!</vt:lpstr>
      <vt:lpstr>Echolocation!!!</vt:lpstr>
      <vt:lpstr>Another Example: Try it! </vt:lpstr>
      <vt:lpstr>Example Sum of Squares Test</vt:lpstr>
      <vt:lpstr>Example Sum of Squares Test</vt:lpstr>
      <vt:lpstr>Example Sum of Squares Test</vt:lpstr>
      <vt:lpstr>Example Sum of Squares Test</vt:lpstr>
      <vt:lpstr>Example Sum of Squares Test</vt:lpstr>
      <vt:lpstr>Example Sum of Squares Test</vt:lpstr>
      <vt:lpstr>R2</vt:lpstr>
      <vt:lpstr>R2 can always be made to be 100% by adding explanatory variables</vt:lpstr>
      <vt:lpstr>Adjusted R2</vt:lpstr>
      <vt:lpstr>Where to find adjusted R2 in  proc GLM:</vt:lpstr>
      <vt:lpstr>Back to Bat Echolocation Problem</vt:lpstr>
      <vt:lpstr>Practice Problem!</vt:lpstr>
      <vt:lpstr>Practice Problem</vt:lpstr>
      <vt:lpstr>PowerPoint Presentation</vt:lpstr>
      <vt:lpstr>Quadratic Regression</vt:lpstr>
      <vt:lpstr>Simple Linear Fit</vt:lpstr>
      <vt:lpstr>Quadratic Regression</vt:lpstr>
      <vt:lpstr>Comparing with adjusted R2</vt:lpstr>
      <vt:lpstr>Quadratic Regression</vt:lpstr>
      <vt:lpstr>Quadratic Regression: Maximums</vt:lpstr>
      <vt:lpstr>Dream Sequence … </vt:lpstr>
      <vt:lpstr>Quadratic Regression: Maximums </vt:lpstr>
      <vt:lpstr>Example: Bluefin Tuna Re-centering method</vt:lpstr>
      <vt:lpstr>Energy Cost of Echolocation</vt:lpstr>
      <vt:lpstr>Directly Calculating Variance, SD and Confidence Intervals</vt:lpstr>
      <vt:lpstr>How to find the var/cov matrix in SAS?</vt:lpstr>
      <vt:lpstr>  A.  Using the Reference method in proc glm. Just think about what you would do.   B.  Using the Variance / Covariance Method in proc reg.  (Hint: You will have had to adjust the data … use the following output below to think about how you would construct this interval.)</vt:lpstr>
      <vt:lpstr>A.  Using the Reference method in proc glm. Find a 95% confidence interval for the difference between the intercepts for the non-echolocating bats and birds. (β_2)</vt:lpstr>
      <vt:lpstr>B.  Using the Variance / Covariance Method in proc reg.  (Hint: You will have to adjust the data!)</vt:lpstr>
      <vt:lpstr>Another Example: Metabolism Study Variance / Covariance Method</vt:lpstr>
      <vt:lpstr>PowerPoint Presentation</vt:lpstr>
      <vt:lpstr>PowerPoint Presentation</vt:lpstr>
      <vt:lpstr>Example: Metabolism Study Re-centering method</vt:lpstr>
      <vt:lpstr>Appendix</vt:lpstr>
      <vt:lpstr>Variance formula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Part 2</dc:title>
  <dc:creator>Bivin Sadler</dc:creator>
  <cp:lastModifiedBy>User</cp:lastModifiedBy>
  <cp:revision>181</cp:revision>
  <dcterms:created xsi:type="dcterms:W3CDTF">2015-02-09T05:11:25Z</dcterms:created>
  <dcterms:modified xsi:type="dcterms:W3CDTF">2018-04-03T04:05:39Z</dcterms:modified>
</cp:coreProperties>
</file>