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4" r:id="rId19"/>
    <p:sldId id="275" r:id="rId20"/>
    <p:sldId id="276" r:id="rId21"/>
    <p:sldId id="277" r:id="rId22"/>
    <p:sldId id="278" r:id="rId23"/>
    <p:sldId id="279" r:id="rId24"/>
    <p:sldId id="280" r:id="rId25"/>
    <p:sldId id="273"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18"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1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00" d="100"/>
          <a:sy n="100" d="100"/>
        </p:scale>
        <p:origin x="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28BE-AB22-4611-B529-1C31ABF56E3B}"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50616-B008-4F69-B784-96F575383B6E}" type="slidenum">
              <a:rPr lang="en-US" smtClean="0"/>
              <a:t>‹#›</a:t>
            </a:fld>
            <a:endParaRPr lang="en-US"/>
          </a:p>
        </p:txBody>
      </p:sp>
    </p:spTree>
    <p:extLst>
      <p:ext uri="{BB962C8B-B14F-4D97-AF65-F5344CB8AC3E}">
        <p14:creationId xmlns:p14="http://schemas.microsoft.com/office/powerpoint/2010/main" val="1879110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Worst case:</a:t>
            </a:r>
            <a:r>
              <a:rPr lang="en-US" baseline="0" dirty="0"/>
              <a:t> the variance from the larger group is smaller than the variance from smaller group:</a:t>
            </a:r>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50679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F67B1E-E178-4292-AA43-8ED0C0DFFE5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384371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F67B1E-E178-4292-AA43-8ED0C0DFFE5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123653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F67B1E-E178-4292-AA43-8ED0C0DFFE5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573745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5DDF69-E0BD-418A-B6D6-51C352E76B44}"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35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DDF69-E0BD-418A-B6D6-51C352E76B44}"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72445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DDF69-E0BD-418A-B6D6-51C352E76B44}"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95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DDF69-E0BD-418A-B6D6-51C352E76B44}"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19115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DDF69-E0BD-418A-B6D6-51C352E76B44}"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3051938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DDF69-E0BD-418A-B6D6-51C352E76B44}"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3339071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5DDF69-E0BD-418A-B6D6-51C352E76B44}" type="datetimeFigureOut">
              <a:rPr lang="en-US" smtClean="0"/>
              <a:pPr/>
              <a:t>1/29/2018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191685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C5DDF69-E0BD-418A-B6D6-51C352E76B44}" type="datetimeFigureOut">
              <a:rPr lang="en-US" smtClean="0"/>
              <a:pPr/>
              <a:t>1/29/2018</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6EB086-0FB5-404F-9DB0-02BE9E698E00}" type="slidenum">
              <a:rPr lang="en-US" smtClean="0">
                <a:solidFill>
                  <a:srgbClr val="344068"/>
                </a:solidFill>
              </a:rPr>
              <a:pPr/>
              <a:t>‹#›</a:t>
            </a:fld>
            <a:endParaRPr lang="en-US">
              <a:solidFill>
                <a:srgbClr val="344068"/>
              </a:solidFill>
            </a:endParaRPr>
          </a:p>
        </p:txBody>
      </p:sp>
    </p:spTree>
    <p:extLst>
      <p:ext uri="{BB962C8B-B14F-4D97-AF65-F5344CB8AC3E}">
        <p14:creationId xmlns:p14="http://schemas.microsoft.com/office/powerpoint/2010/main" val="245178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F67B1E-E178-4292-AA43-8ED0C0DFFE5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3279247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DDF69-E0BD-418A-B6D6-51C352E76B44}"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2825483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DDF69-E0BD-418A-B6D6-51C352E76B44}"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617133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DDF69-E0BD-418A-B6D6-51C352E76B44}"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1316184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67B1E-E178-4292-AA43-8ED0C0DFFE5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78788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F67B1E-E178-4292-AA43-8ED0C0DFFE5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74882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F67B1E-E178-4292-AA43-8ED0C0DFFE5E}"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138576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F67B1E-E178-4292-AA43-8ED0C0DFFE5E}"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298814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67B1E-E178-4292-AA43-8ED0C0DFFE5E}"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102991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F67B1E-E178-4292-AA43-8ED0C0DFFE5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750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F67B1E-E178-4292-AA43-8ED0C0DFFE5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6ACF0-3583-4013-A7C0-8D8A1A4E6BE2}" type="slidenum">
              <a:rPr lang="en-US" smtClean="0"/>
              <a:t>‹#›</a:t>
            </a:fld>
            <a:endParaRPr lang="en-US"/>
          </a:p>
        </p:txBody>
      </p:sp>
    </p:spTree>
    <p:extLst>
      <p:ext uri="{BB962C8B-B14F-4D97-AF65-F5344CB8AC3E}">
        <p14:creationId xmlns:p14="http://schemas.microsoft.com/office/powerpoint/2010/main" val="93631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67B1E-E178-4292-AA43-8ED0C0DFFE5E}"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6ACF0-3583-4013-A7C0-8D8A1A4E6BE2}" type="slidenum">
              <a:rPr lang="en-US" smtClean="0"/>
              <a:t>‹#›</a:t>
            </a:fld>
            <a:endParaRPr lang="en-US"/>
          </a:p>
        </p:txBody>
      </p:sp>
    </p:spTree>
    <p:extLst>
      <p:ext uri="{BB962C8B-B14F-4D97-AF65-F5344CB8AC3E}">
        <p14:creationId xmlns:p14="http://schemas.microsoft.com/office/powerpoint/2010/main" val="108778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C5DDF69-E0BD-418A-B6D6-51C352E76B44}" type="datetimeFigureOut">
              <a:rPr lang="en-US" smtClean="0"/>
              <a:pPr/>
              <a:t>1/29/2018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AF6EB086-0FB5-404F-9DB0-02BE9E698E00}"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30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image" Target="../media/image581.png"/><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3.xml"/><Relationship Id="rId5" Type="http://schemas.openxmlformats.org/officeDocument/2006/relationships/image" Target="../media/image74.png"/><Relationship Id="rId4" Type="http://schemas.openxmlformats.org/officeDocument/2006/relationships/image" Target="../media/image300.png"/></Relationships>
</file>

<file path=ppt/slides/_rels/slide5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77.png"/><Relationship Id="rId1" Type="http://schemas.openxmlformats.org/officeDocument/2006/relationships/slideLayout" Target="../slideLayouts/slideLayout13.xml"/><Relationship Id="rId5" Type="http://schemas.openxmlformats.org/officeDocument/2006/relationships/image" Target="../media/image79.png"/><Relationship Id="rId4" Type="http://schemas.openxmlformats.org/officeDocument/2006/relationships/image" Target="../media/image78.png"/></Relationships>
</file>

<file path=ppt/slides/_rels/slide5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Alternatives to (Student) t-Tools</a:t>
            </a:r>
          </a:p>
        </p:txBody>
      </p:sp>
      <p:sp>
        <p:nvSpPr>
          <p:cNvPr id="3" name="Subtitle 2"/>
          <p:cNvSpPr>
            <a:spLocks noGrp="1"/>
          </p:cNvSpPr>
          <p:nvPr>
            <p:ph type="subTitle" idx="1"/>
          </p:nvPr>
        </p:nvSpPr>
        <p:spPr/>
        <p:txBody>
          <a:bodyPr>
            <a:normAutofit fontScale="85000" lnSpcReduction="20000"/>
          </a:bodyPr>
          <a:lstStyle/>
          <a:p>
            <a:r>
              <a:rPr lang="en-US" dirty="0"/>
              <a:t>Rank Sum Test</a:t>
            </a:r>
          </a:p>
          <a:p>
            <a:r>
              <a:rPr lang="en-US" dirty="0"/>
              <a:t>Welch’s Test</a:t>
            </a:r>
          </a:p>
          <a:p>
            <a:r>
              <a:rPr lang="en-US" dirty="0"/>
              <a:t>Sign Test / Signed Rank Test</a:t>
            </a:r>
          </a:p>
        </p:txBody>
      </p:sp>
    </p:spTree>
    <p:extLst>
      <p:ext uri="{BB962C8B-B14F-4D97-AF65-F5344CB8AC3E}">
        <p14:creationId xmlns:p14="http://schemas.microsoft.com/office/powerpoint/2010/main" val="346863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Sampling Distribution of … </a:t>
            </a:r>
          </a:p>
        </p:txBody>
      </p:sp>
      <p:sp>
        <p:nvSpPr>
          <p:cNvPr id="4" name="Title 1"/>
          <p:cNvSpPr txBox="1">
            <a:spLocks/>
          </p:cNvSpPr>
          <p:nvPr/>
        </p:nvSpPr>
        <p:spPr>
          <a:xfrm>
            <a:off x="1097280" y="181399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solidFill>
                  <a:prstClr val="black">
                    <a:lumMod val="75000"/>
                    <a:lumOff val="25000"/>
                  </a:prstClr>
                </a:solidFill>
              </a:rPr>
              <a:t>The Rank Sum Statistic! </a:t>
            </a:r>
          </a:p>
        </p:txBody>
      </p:sp>
      <p:grpSp>
        <p:nvGrpSpPr>
          <p:cNvPr id="7" name="Group 6"/>
          <p:cNvGrpSpPr/>
          <p:nvPr/>
        </p:nvGrpSpPr>
        <p:grpSpPr>
          <a:xfrm>
            <a:off x="2843530" y="3400213"/>
            <a:ext cx="6402070" cy="2294996"/>
            <a:chOff x="2843530" y="3400213"/>
            <a:chExt cx="6402070" cy="2294996"/>
          </a:xfrm>
        </p:grpSpPr>
        <p:pic>
          <p:nvPicPr>
            <p:cNvPr id="5" name="Picture 4"/>
            <p:cNvPicPr>
              <a:picLocks noChangeAspect="1"/>
            </p:cNvPicPr>
            <p:nvPr/>
          </p:nvPicPr>
          <p:blipFill>
            <a:blip r:embed="rId2"/>
            <a:stretch>
              <a:fillRect/>
            </a:stretch>
          </p:blipFill>
          <p:spPr>
            <a:xfrm>
              <a:off x="2843530" y="3628284"/>
              <a:ext cx="6057900" cy="2066925"/>
            </a:xfrm>
            <a:prstGeom prst="rect">
              <a:avLst/>
            </a:prstGeom>
          </p:spPr>
        </p:pic>
        <p:sp>
          <p:nvSpPr>
            <p:cNvPr id="6" name="Rectangle 5"/>
            <p:cNvSpPr/>
            <p:nvPr/>
          </p:nvSpPr>
          <p:spPr>
            <a:xfrm>
              <a:off x="8216053" y="3400213"/>
              <a:ext cx="1029547" cy="1334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3" name="TextBox 2">
            <a:extLst>
              <a:ext uri="{FF2B5EF4-FFF2-40B4-BE49-F238E27FC236}">
                <a16:creationId xmlns:a16="http://schemas.microsoft.com/office/drawing/2014/main" id="{FA2B206F-BCF7-4C42-9927-201AAE7F6169}"/>
              </a:ext>
            </a:extLst>
          </p:cNvPr>
          <p:cNvSpPr txBox="1"/>
          <p:nvPr/>
        </p:nvSpPr>
        <p:spPr>
          <a:xfrm>
            <a:off x="8559210" y="3492820"/>
            <a:ext cx="3019646" cy="1200329"/>
          </a:xfrm>
          <a:prstGeom prst="rect">
            <a:avLst/>
          </a:prstGeom>
          <a:noFill/>
        </p:spPr>
        <p:txBody>
          <a:bodyPr wrap="square" rtlCol="0">
            <a:spAutoFit/>
          </a:bodyPr>
          <a:lstStyle/>
          <a:p>
            <a:r>
              <a:rPr lang="en-US" dirty="0"/>
              <a:t>Rank Sum test statistic (sum of ranks of one group) is approximately normally distributed!</a:t>
            </a:r>
          </a:p>
        </p:txBody>
      </p:sp>
    </p:spTree>
    <p:extLst>
      <p:ext uri="{BB962C8B-B14F-4D97-AF65-F5344CB8AC3E}">
        <p14:creationId xmlns:p14="http://schemas.microsoft.com/office/powerpoint/2010/main" val="160544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Rank-Sum Test: Normal Approximation</a:t>
            </a:r>
          </a:p>
        </p:txBody>
      </p:sp>
      <p:pic>
        <p:nvPicPr>
          <p:cNvPr id="4" name="Picture 3"/>
          <p:cNvPicPr>
            <a:picLocks noChangeAspect="1"/>
          </p:cNvPicPr>
          <p:nvPr/>
        </p:nvPicPr>
        <p:blipFill>
          <a:blip r:embed="rId2"/>
          <a:stretch>
            <a:fillRect/>
          </a:stretch>
        </p:blipFill>
        <p:spPr>
          <a:xfrm>
            <a:off x="796198" y="1837725"/>
            <a:ext cx="9128388" cy="4488377"/>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9924586" y="3501483"/>
                <a:ext cx="2107580" cy="680699"/>
              </a:xfrm>
              <a:prstGeom prst="rect">
                <a:avLst/>
              </a:prstGeom>
              <a:noFill/>
            </p:spPr>
            <p:txBody>
              <a:bodyPr wrap="square" rtlCol="0">
                <a:spAutoFit/>
              </a:bodyPr>
              <a:lstStyle/>
              <a:p>
                <a:r>
                  <a:rPr lang="en-US" sz="2400" dirty="0">
                    <a:solidFill>
                      <a:prstClr val="black"/>
                    </a:solidFill>
                  </a:rPr>
                  <a:t>Z </a:t>
                </a:r>
                <a14:m>
                  <m:oMath xmlns:m="http://schemas.openxmlformats.org/officeDocument/2006/math">
                    <m:r>
                      <a:rPr lang="en-US" sz="2400" i="1">
                        <a:solidFill>
                          <a:prstClr val="black"/>
                        </a:solidFill>
                        <a:latin typeface="Cambria Math" charset="0"/>
                      </a:rPr>
                      <m:t>= </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charset="0"/>
                          </a:rPr>
                          <m:t>𝑇</m:t>
                        </m:r>
                        <m:r>
                          <a:rPr lang="en-US" sz="2400" i="1">
                            <a:solidFill>
                              <a:prstClr val="black"/>
                            </a:solidFill>
                            <a:latin typeface="Cambria Math" charset="0"/>
                          </a:rPr>
                          <m:t> −</m:t>
                        </m:r>
                        <m:r>
                          <a:rPr lang="en-US" sz="2400" i="1">
                            <a:solidFill>
                              <a:prstClr val="black"/>
                            </a:solidFill>
                            <a:latin typeface="Cambria Math" charset="0"/>
                          </a:rPr>
                          <m:t>𝑀𝑒𝑎𝑛</m:t>
                        </m:r>
                        <m:r>
                          <a:rPr lang="en-US" sz="2400" i="1">
                            <a:solidFill>
                              <a:prstClr val="black"/>
                            </a:solidFill>
                            <a:latin typeface="Cambria Math" charset="0"/>
                          </a:rPr>
                          <m:t>(</m:t>
                        </m:r>
                        <m:r>
                          <a:rPr lang="en-US" sz="2400" i="1">
                            <a:solidFill>
                              <a:prstClr val="black"/>
                            </a:solidFill>
                            <a:latin typeface="Cambria Math" charset="0"/>
                          </a:rPr>
                          <m:t>𝑇</m:t>
                        </m:r>
                        <m:r>
                          <a:rPr lang="en-US" sz="2400" i="1">
                            <a:solidFill>
                              <a:prstClr val="black"/>
                            </a:solidFill>
                            <a:latin typeface="Cambria Math" charset="0"/>
                          </a:rPr>
                          <m:t>)</m:t>
                        </m:r>
                      </m:num>
                      <m:den>
                        <m:r>
                          <a:rPr lang="en-US" sz="2400" i="1">
                            <a:solidFill>
                              <a:prstClr val="black"/>
                            </a:solidFill>
                            <a:latin typeface="Cambria Math" charset="0"/>
                          </a:rPr>
                          <m:t>𝑆𝐷</m:t>
                        </m:r>
                        <m:r>
                          <a:rPr lang="en-US" sz="2400" i="1">
                            <a:solidFill>
                              <a:prstClr val="black"/>
                            </a:solidFill>
                            <a:latin typeface="Cambria Math" charset="0"/>
                          </a:rPr>
                          <m:t>(</m:t>
                        </m:r>
                        <m:r>
                          <a:rPr lang="en-US" sz="2400" i="1">
                            <a:solidFill>
                              <a:prstClr val="black"/>
                            </a:solidFill>
                            <a:latin typeface="Cambria Math" charset="0"/>
                          </a:rPr>
                          <m:t>𝑇</m:t>
                        </m:r>
                        <m:r>
                          <a:rPr lang="en-US" sz="2400" i="1">
                            <a:solidFill>
                              <a:prstClr val="black"/>
                            </a:solidFill>
                            <a:latin typeface="Cambria Math" charset="0"/>
                          </a:rPr>
                          <m:t>)</m:t>
                        </m:r>
                      </m:den>
                    </m:f>
                  </m:oMath>
                </a14:m>
                <a:endParaRPr lang="en-US" sz="2400"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924586" y="3501483"/>
                <a:ext cx="2107580" cy="680699"/>
              </a:xfrm>
              <a:prstGeom prst="rect">
                <a:avLst/>
              </a:prstGeom>
              <a:blipFill rotWithShape="0">
                <a:blip r:embed="rId3"/>
                <a:stretch>
                  <a:fillRect l="-4335" b="-893"/>
                </a:stretch>
              </a:blipFill>
            </p:spPr>
            <p:txBody>
              <a:bodyPr/>
              <a:lstStyle/>
              <a:p>
                <a:r>
                  <a:rPr lang="en-US">
                    <a:noFill/>
                  </a:rPr>
                  <a:t> </a:t>
                </a:r>
              </a:p>
            </p:txBody>
          </p:sp>
        </mc:Fallback>
      </mc:AlternateContent>
      <p:cxnSp>
        <p:nvCxnSpPr>
          <p:cNvPr id="6" name="Straight Arrow Connector 5"/>
          <p:cNvCxnSpPr>
            <a:endCxn id="3" idx="1"/>
          </p:cNvCxnSpPr>
          <p:nvPr/>
        </p:nvCxnSpPr>
        <p:spPr>
          <a:xfrm flipV="1">
            <a:off x="8140390" y="3841833"/>
            <a:ext cx="1784196" cy="44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28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Sum Test: randomly assign ranks </a:t>
            </a:r>
          </a:p>
        </p:txBody>
      </p:sp>
      <p:graphicFrame>
        <p:nvGraphicFramePr>
          <p:cNvPr id="4" name="Content Placeholder 3">
            <a:extLst>
              <a:ext uri="{FF2B5EF4-FFF2-40B4-BE49-F238E27FC236}">
                <a16:creationId xmlns:a16="http://schemas.microsoft.com/office/drawing/2014/main" id="{10C4C6A5-0AA9-4B39-ACFD-7FE1F2B2723E}"/>
              </a:ext>
            </a:extLst>
          </p:cNvPr>
          <p:cNvGraphicFramePr>
            <a:graphicFrameLocks noGrp="1"/>
          </p:cNvGraphicFramePr>
          <p:nvPr>
            <p:ph idx="1"/>
            <p:extLst>
              <p:ext uri="{D42A27DB-BD31-4B8C-83A1-F6EECF244321}">
                <p14:modId xmlns:p14="http://schemas.microsoft.com/office/powerpoint/2010/main" val="2780140884"/>
              </p:ext>
            </p:extLst>
          </p:nvPr>
        </p:nvGraphicFramePr>
        <p:xfrm>
          <a:off x="1468809" y="2085532"/>
          <a:ext cx="1701800" cy="1524000"/>
        </p:xfrm>
        <a:graphic>
          <a:graphicData uri="http://schemas.openxmlformats.org/drawingml/2006/table">
            <a:tbl>
              <a:tblPr>
                <a:tableStyleId>{5C22544A-7EE6-4342-B048-85BDC9FD1C3A}</a:tableStyleId>
              </a:tblPr>
              <a:tblGrid>
                <a:gridCol w="901700">
                  <a:extLst>
                    <a:ext uri="{9D8B030D-6E8A-4147-A177-3AD203B41FA5}">
                      <a16:colId xmlns:a16="http://schemas.microsoft.com/office/drawing/2014/main" val="1347500173"/>
                    </a:ext>
                  </a:extLst>
                </a:gridCol>
                <a:gridCol w="444500">
                  <a:extLst>
                    <a:ext uri="{9D8B030D-6E8A-4147-A177-3AD203B41FA5}">
                      <a16:colId xmlns:a16="http://schemas.microsoft.com/office/drawing/2014/main" val="2326233319"/>
                    </a:ext>
                  </a:extLst>
                </a:gridCol>
                <a:gridCol w="355600">
                  <a:extLst>
                    <a:ext uri="{9D8B030D-6E8A-4147-A177-3AD203B41FA5}">
                      <a16:colId xmlns:a16="http://schemas.microsoft.com/office/drawing/2014/main" val="3107721095"/>
                    </a:ext>
                  </a:extLst>
                </a:gridCol>
              </a:tblGrid>
              <a:tr h="190500">
                <a:tc>
                  <a:txBody>
                    <a:bodyPr/>
                    <a:lstStyle/>
                    <a:p>
                      <a:pPr algn="ctr" fontAlgn="b"/>
                      <a:r>
                        <a:rPr lang="en-US" sz="1100" u="sng" strike="noStrike" dirty="0">
                          <a:effectLst/>
                        </a:rPr>
                        <a:t>Observation #</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a:effectLst/>
                        </a:rPr>
                        <a:t>Group</a:t>
                      </a:r>
                      <a:endParaRPr lang="en-US" sz="1100" b="1"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dirty="0">
                          <a:effectLst/>
                        </a:rPr>
                        <a:t>Rank</a:t>
                      </a:r>
                      <a:endParaRPr lang="en-US" sz="1100" b="1"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815707"/>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4582971"/>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8875173"/>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2176014"/>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112226"/>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4206623"/>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057667"/>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835305"/>
                  </a:ext>
                </a:extLst>
              </a:tr>
            </a:tbl>
          </a:graphicData>
        </a:graphic>
      </p:graphicFrame>
      <p:graphicFrame>
        <p:nvGraphicFramePr>
          <p:cNvPr id="5" name="Table 4">
            <a:extLst>
              <a:ext uri="{FF2B5EF4-FFF2-40B4-BE49-F238E27FC236}">
                <a16:creationId xmlns:a16="http://schemas.microsoft.com/office/drawing/2014/main" id="{FAF42F3E-3CEF-43AA-8DEA-7FE57FB11DA8}"/>
              </a:ext>
            </a:extLst>
          </p:cNvPr>
          <p:cNvGraphicFramePr>
            <a:graphicFrameLocks noGrp="1"/>
          </p:cNvGraphicFramePr>
          <p:nvPr>
            <p:extLst>
              <p:ext uri="{D42A27DB-BD31-4B8C-83A1-F6EECF244321}">
                <p14:modId xmlns:p14="http://schemas.microsoft.com/office/powerpoint/2010/main" val="2928480376"/>
              </p:ext>
            </p:extLst>
          </p:nvPr>
        </p:nvGraphicFramePr>
        <p:xfrm>
          <a:off x="4032988" y="2085532"/>
          <a:ext cx="1701800" cy="1524000"/>
        </p:xfrm>
        <a:graphic>
          <a:graphicData uri="http://schemas.openxmlformats.org/drawingml/2006/table">
            <a:tbl>
              <a:tblPr>
                <a:tableStyleId>{5C22544A-7EE6-4342-B048-85BDC9FD1C3A}</a:tableStyleId>
              </a:tblPr>
              <a:tblGrid>
                <a:gridCol w="901700">
                  <a:extLst>
                    <a:ext uri="{9D8B030D-6E8A-4147-A177-3AD203B41FA5}">
                      <a16:colId xmlns:a16="http://schemas.microsoft.com/office/drawing/2014/main" val="1894397475"/>
                    </a:ext>
                  </a:extLst>
                </a:gridCol>
                <a:gridCol w="444500">
                  <a:extLst>
                    <a:ext uri="{9D8B030D-6E8A-4147-A177-3AD203B41FA5}">
                      <a16:colId xmlns:a16="http://schemas.microsoft.com/office/drawing/2014/main" val="1401511345"/>
                    </a:ext>
                  </a:extLst>
                </a:gridCol>
                <a:gridCol w="355600">
                  <a:extLst>
                    <a:ext uri="{9D8B030D-6E8A-4147-A177-3AD203B41FA5}">
                      <a16:colId xmlns:a16="http://schemas.microsoft.com/office/drawing/2014/main" val="3803213040"/>
                    </a:ext>
                  </a:extLst>
                </a:gridCol>
              </a:tblGrid>
              <a:tr h="190500">
                <a:tc>
                  <a:txBody>
                    <a:bodyPr/>
                    <a:lstStyle/>
                    <a:p>
                      <a:pPr algn="ctr" fontAlgn="b"/>
                      <a:r>
                        <a:rPr lang="en-US" sz="1100" u="sng" strike="noStrike">
                          <a:effectLst/>
                        </a:rPr>
                        <a:t>Observation #</a:t>
                      </a:r>
                      <a:endParaRPr lang="en-US" sz="1100" b="1"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a:effectLst/>
                        </a:rPr>
                        <a:t>Group</a:t>
                      </a:r>
                      <a:endParaRPr lang="en-US" sz="1100" b="1"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a:effectLst/>
                        </a:rPr>
                        <a:t>Rank</a:t>
                      </a:r>
                      <a:endParaRPr lang="en-US" sz="1100" b="1"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5035021"/>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7915369"/>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7116489"/>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3052454"/>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7116087"/>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0785739"/>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094245"/>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3099913"/>
                  </a:ext>
                </a:extLst>
              </a:tr>
            </a:tbl>
          </a:graphicData>
        </a:graphic>
      </p:graphicFrame>
      <p:graphicFrame>
        <p:nvGraphicFramePr>
          <p:cNvPr id="6" name="Table 5">
            <a:extLst>
              <a:ext uri="{FF2B5EF4-FFF2-40B4-BE49-F238E27FC236}">
                <a16:creationId xmlns:a16="http://schemas.microsoft.com/office/drawing/2014/main" id="{60BD7145-EFA1-41B7-9244-BAD11A756A97}"/>
              </a:ext>
            </a:extLst>
          </p:cNvPr>
          <p:cNvGraphicFramePr>
            <a:graphicFrameLocks noGrp="1"/>
          </p:cNvGraphicFramePr>
          <p:nvPr>
            <p:extLst>
              <p:ext uri="{D42A27DB-BD31-4B8C-83A1-F6EECF244321}">
                <p14:modId xmlns:p14="http://schemas.microsoft.com/office/powerpoint/2010/main" val="3418274169"/>
              </p:ext>
            </p:extLst>
          </p:nvPr>
        </p:nvGraphicFramePr>
        <p:xfrm>
          <a:off x="6581571" y="2094616"/>
          <a:ext cx="1701800" cy="1524000"/>
        </p:xfrm>
        <a:graphic>
          <a:graphicData uri="http://schemas.openxmlformats.org/drawingml/2006/table">
            <a:tbl>
              <a:tblPr>
                <a:tableStyleId>{5C22544A-7EE6-4342-B048-85BDC9FD1C3A}</a:tableStyleId>
              </a:tblPr>
              <a:tblGrid>
                <a:gridCol w="901700">
                  <a:extLst>
                    <a:ext uri="{9D8B030D-6E8A-4147-A177-3AD203B41FA5}">
                      <a16:colId xmlns:a16="http://schemas.microsoft.com/office/drawing/2014/main" val="622845109"/>
                    </a:ext>
                  </a:extLst>
                </a:gridCol>
                <a:gridCol w="444500">
                  <a:extLst>
                    <a:ext uri="{9D8B030D-6E8A-4147-A177-3AD203B41FA5}">
                      <a16:colId xmlns:a16="http://schemas.microsoft.com/office/drawing/2014/main" val="1532712626"/>
                    </a:ext>
                  </a:extLst>
                </a:gridCol>
                <a:gridCol w="355600">
                  <a:extLst>
                    <a:ext uri="{9D8B030D-6E8A-4147-A177-3AD203B41FA5}">
                      <a16:colId xmlns:a16="http://schemas.microsoft.com/office/drawing/2014/main" val="499657075"/>
                    </a:ext>
                  </a:extLst>
                </a:gridCol>
              </a:tblGrid>
              <a:tr h="190500">
                <a:tc>
                  <a:txBody>
                    <a:bodyPr/>
                    <a:lstStyle/>
                    <a:p>
                      <a:pPr algn="ctr" fontAlgn="b"/>
                      <a:r>
                        <a:rPr lang="en-US" sz="1100" u="sng" strike="noStrike" dirty="0">
                          <a:effectLst/>
                        </a:rPr>
                        <a:t>Observation #</a:t>
                      </a:r>
                      <a:endParaRPr lang="en-US" sz="1100" b="1" i="0" u="sng"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a:effectLst/>
                        </a:rPr>
                        <a:t>Group</a:t>
                      </a:r>
                      <a:endParaRPr lang="en-US" sz="1100" b="1" i="0" u="sng"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sng" strike="noStrike">
                          <a:effectLst/>
                        </a:rPr>
                        <a:t>Rank</a:t>
                      </a:r>
                      <a:endParaRPr lang="en-US" sz="1100" b="1"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1287026"/>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6821189"/>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124347"/>
                  </a:ext>
                </a:extLst>
              </a:tr>
              <a:tr h="190500">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4643759"/>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236919"/>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2930366"/>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6688833"/>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Trad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9037988"/>
                  </a:ext>
                </a:extLst>
              </a:tr>
            </a:tbl>
          </a:graphicData>
        </a:graphic>
      </p:graphicFrame>
      <p:sp>
        <p:nvSpPr>
          <p:cNvPr id="7" name="TextBox 6">
            <a:extLst>
              <a:ext uri="{FF2B5EF4-FFF2-40B4-BE49-F238E27FC236}">
                <a16:creationId xmlns:a16="http://schemas.microsoft.com/office/drawing/2014/main" id="{5C6F3F0C-8B08-474A-86AE-1595C744495B}"/>
              </a:ext>
            </a:extLst>
          </p:cNvPr>
          <p:cNvSpPr txBox="1"/>
          <p:nvPr/>
        </p:nvSpPr>
        <p:spPr>
          <a:xfrm>
            <a:off x="1265273" y="3955312"/>
            <a:ext cx="10069033" cy="923330"/>
          </a:xfrm>
          <a:prstGeom prst="rect">
            <a:avLst/>
          </a:prstGeom>
          <a:noFill/>
        </p:spPr>
        <p:txBody>
          <a:bodyPr wrap="square" rtlCol="0">
            <a:spAutoFit/>
          </a:bodyPr>
          <a:lstStyle/>
          <a:p>
            <a:r>
              <a:rPr lang="en-US" dirty="0"/>
              <a:t>Record sum of ranks of one group for all 7! permutations of ranks. (7!=7*6*5*4*3*2*1)</a:t>
            </a:r>
          </a:p>
          <a:p>
            <a:r>
              <a:rPr lang="en-US" dirty="0"/>
              <a:t>P-value is the number of permutations with a sum equal to or more extreme than the one in the original data set divided by the total number of permutations. </a:t>
            </a:r>
          </a:p>
        </p:txBody>
      </p:sp>
    </p:spTree>
    <p:extLst>
      <p:ext uri="{BB962C8B-B14F-4D97-AF65-F5344CB8AC3E}">
        <p14:creationId xmlns:p14="http://schemas.microsoft.com/office/powerpoint/2010/main" val="426761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432" y="4524469"/>
            <a:ext cx="3982130" cy="76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5544" y="3578649"/>
            <a:ext cx="7691410" cy="923330"/>
          </a:xfrm>
          <a:prstGeom prst="rect">
            <a:avLst/>
          </a:prstGeom>
          <a:noFill/>
        </p:spPr>
        <p:txBody>
          <a:bodyPr wrap="square" rtlCol="0">
            <a:spAutoFit/>
          </a:bodyPr>
          <a:lstStyle/>
          <a:p>
            <a:r>
              <a:rPr lang="en-US" dirty="0">
                <a:solidFill>
                  <a:prstClr val="black"/>
                </a:solidFill>
              </a:rPr>
              <a:t>There is mild evidence (alpha = .1) to suggest that the </a:t>
            </a:r>
            <a:r>
              <a:rPr lang="en-US" i="1" dirty="0">
                <a:solidFill>
                  <a:prstClr val="black"/>
                </a:solidFill>
              </a:rPr>
              <a:t>distribution</a:t>
            </a:r>
            <a:r>
              <a:rPr lang="en-US" dirty="0">
                <a:solidFill>
                  <a:prstClr val="black"/>
                </a:solidFill>
              </a:rPr>
              <a:t> of scores from the “New” method is greater than the </a:t>
            </a:r>
            <a:r>
              <a:rPr lang="en-US" i="1" dirty="0">
                <a:solidFill>
                  <a:prstClr val="black"/>
                </a:solidFill>
              </a:rPr>
              <a:t>distribution</a:t>
            </a:r>
            <a:r>
              <a:rPr lang="en-US" dirty="0">
                <a:solidFill>
                  <a:prstClr val="black"/>
                </a:solidFill>
              </a:rPr>
              <a:t> of the “Traditional” method (normal approximation to rank-sum test p-value = 0.0558).</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5" y="551690"/>
            <a:ext cx="381952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1097280" y="286605"/>
            <a:ext cx="6117909" cy="1450757"/>
          </a:xfrm>
        </p:spPr>
        <p:txBody>
          <a:bodyPr/>
          <a:lstStyle/>
          <a:p>
            <a:r>
              <a:rPr lang="en-US" dirty="0"/>
              <a:t>Rank-Sum Test: </a:t>
            </a:r>
            <a:br>
              <a:rPr lang="en-US" dirty="0"/>
            </a:br>
            <a:r>
              <a:rPr lang="en-US" dirty="0"/>
              <a:t>Normal Approximation</a:t>
            </a:r>
          </a:p>
        </p:txBody>
      </p:sp>
      <p:sp>
        <p:nvSpPr>
          <p:cNvPr id="8" name="Rectangle 7">
            <a:extLst>
              <a:ext uri="{FF2B5EF4-FFF2-40B4-BE49-F238E27FC236}">
                <a16:creationId xmlns:a16="http://schemas.microsoft.com/office/drawing/2014/main" id="{7DE5D60F-860C-4B8C-B2F4-BC316B93AD01}"/>
              </a:ext>
            </a:extLst>
          </p:cNvPr>
          <p:cNvSpPr/>
          <p:nvPr/>
        </p:nvSpPr>
        <p:spPr>
          <a:xfrm>
            <a:off x="185637" y="1750064"/>
            <a:ext cx="8322386" cy="18158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en-US" sz="1600" dirty="0"/>
              <a:t>Common interpretation:</a:t>
            </a:r>
          </a:p>
          <a:p>
            <a:pPr>
              <a:spcBef>
                <a:spcPct val="0"/>
              </a:spcBef>
            </a:pPr>
            <a:r>
              <a:rPr lang="en-US" altLang="en-US" sz="1600" b="1" i="1" dirty="0">
                <a:solidFill>
                  <a:srgbClr val="344068"/>
                </a:solidFill>
              </a:rPr>
              <a:t>H</a:t>
            </a:r>
            <a:r>
              <a:rPr lang="en-US" altLang="en-US" sz="1600" b="1" baseline="-25000" dirty="0">
                <a:solidFill>
                  <a:srgbClr val="344068"/>
                </a:solidFill>
              </a:rPr>
              <a:t>0</a:t>
            </a:r>
            <a:r>
              <a:rPr lang="en-US" altLang="en-US" sz="1600" b="1" dirty="0">
                <a:solidFill>
                  <a:srgbClr val="344068"/>
                </a:solidFill>
              </a:rPr>
              <a:t>: </a:t>
            </a:r>
            <a:r>
              <a:rPr lang="en-US" altLang="en-US" sz="1600" b="1" i="1" dirty="0">
                <a:solidFill>
                  <a:srgbClr val="344068"/>
                </a:solidFill>
                <a:sym typeface="Symbol" pitchFamily="18" charset="2"/>
              </a:rPr>
              <a:t>The distribution of New Method Scores = The distribution of the Traditional Method Scores</a:t>
            </a:r>
            <a:endParaRPr lang="en-US" altLang="en-US" sz="1600" b="1" baseline="-25000" dirty="0">
              <a:solidFill>
                <a:srgbClr val="344068"/>
              </a:solidFill>
              <a:sym typeface="Symbol" pitchFamily="18" charset="2"/>
            </a:endParaRPr>
          </a:p>
          <a:p>
            <a:pPr>
              <a:spcBef>
                <a:spcPct val="0"/>
              </a:spcBef>
            </a:pPr>
            <a:r>
              <a:rPr lang="en-US" altLang="en-US" sz="1600" b="1" i="1" dirty="0">
                <a:solidFill>
                  <a:srgbClr val="344068"/>
                </a:solidFill>
                <a:sym typeface="Symbol" pitchFamily="18" charset="2"/>
              </a:rPr>
              <a:t>H</a:t>
            </a:r>
            <a:r>
              <a:rPr lang="en-US" altLang="en-US" sz="1600" b="1" baseline="-25000" dirty="0">
                <a:solidFill>
                  <a:srgbClr val="344068"/>
                </a:solidFill>
                <a:sym typeface="Symbol" pitchFamily="18" charset="2"/>
              </a:rPr>
              <a:t>1</a:t>
            </a:r>
            <a:r>
              <a:rPr lang="en-US" altLang="en-US" sz="1600" b="1" dirty="0">
                <a:solidFill>
                  <a:srgbClr val="344068"/>
                </a:solidFill>
                <a:sym typeface="Symbol" pitchFamily="18" charset="2"/>
              </a:rPr>
              <a:t>:</a:t>
            </a:r>
            <a:r>
              <a:rPr lang="en-US" altLang="en-US" sz="1600" b="1" i="1" dirty="0">
                <a:solidFill>
                  <a:srgbClr val="344068"/>
                </a:solidFill>
                <a:sym typeface="Symbol" pitchFamily="18" charset="2"/>
              </a:rPr>
              <a:t>The distribution of New Method Scores &gt; The distribution of the Traditional Method Scores</a:t>
            </a:r>
            <a:endParaRPr lang="en-US" altLang="en-US" sz="1600" b="1" dirty="0">
              <a:solidFill>
                <a:srgbClr val="FF0000"/>
              </a:solidFill>
              <a:sym typeface="Symbol" pitchFamily="18" charset="2"/>
            </a:endParaRPr>
          </a:p>
          <a:p>
            <a:pPr>
              <a:spcBef>
                <a:spcPct val="0"/>
              </a:spcBef>
            </a:pPr>
            <a:endParaRPr lang="en-US" altLang="en-US" sz="1600" dirty="0"/>
          </a:p>
          <a:p>
            <a:pPr>
              <a:spcBef>
                <a:spcPct val="0"/>
              </a:spcBef>
            </a:pPr>
            <a:r>
              <a:rPr lang="en-US" altLang="en-US" sz="1600" dirty="0"/>
              <a:t>Technical mathematical interpretation:</a:t>
            </a:r>
            <a:endParaRPr lang="en-US" altLang="en-US" sz="1600" b="1" i="1" dirty="0">
              <a:solidFill>
                <a:srgbClr val="002060"/>
              </a:solidFill>
            </a:endParaRPr>
          </a:p>
          <a:p>
            <a:pPr>
              <a:spcBef>
                <a:spcPct val="0"/>
              </a:spcBef>
            </a:pPr>
            <a:r>
              <a:rPr lang="en-US" altLang="en-US" sz="1600" b="1" i="1" dirty="0">
                <a:solidFill>
                  <a:srgbClr val="002060"/>
                </a:solidFill>
              </a:rPr>
              <a:t>H</a:t>
            </a:r>
            <a:r>
              <a:rPr lang="en-US" altLang="en-US" sz="1600" b="1" baseline="-25000" dirty="0">
                <a:solidFill>
                  <a:srgbClr val="002060"/>
                </a:solidFill>
              </a:rPr>
              <a:t>0</a:t>
            </a:r>
            <a:r>
              <a:rPr lang="en-US" altLang="en-US" sz="1600" b="1" dirty="0">
                <a:solidFill>
                  <a:srgbClr val="002060"/>
                </a:solidFill>
              </a:rPr>
              <a:t>: Average </a:t>
            </a:r>
            <a:r>
              <a:rPr lang="en-US" altLang="en-US" sz="1600" b="1" i="1" dirty="0">
                <a:solidFill>
                  <a:srgbClr val="002060"/>
                </a:solidFill>
                <a:sym typeface="Symbol" pitchFamily="18" charset="2"/>
              </a:rPr>
              <a:t>rank of New Method Scores = </a:t>
            </a:r>
            <a:r>
              <a:rPr lang="en-US" altLang="en-US" sz="1600" b="1" dirty="0">
                <a:solidFill>
                  <a:srgbClr val="002060"/>
                </a:solidFill>
              </a:rPr>
              <a:t>Average </a:t>
            </a:r>
            <a:r>
              <a:rPr lang="en-US" altLang="en-US" sz="1600" b="1" i="1" dirty="0">
                <a:solidFill>
                  <a:srgbClr val="002060"/>
                </a:solidFill>
                <a:sym typeface="Symbol" pitchFamily="18" charset="2"/>
              </a:rPr>
              <a:t>rank of all Scores (constant)</a:t>
            </a:r>
            <a:endParaRPr lang="en-US" altLang="en-US" sz="1600" b="1" baseline="-25000" dirty="0">
              <a:solidFill>
                <a:srgbClr val="002060"/>
              </a:solidFill>
              <a:sym typeface="Symbol" pitchFamily="18" charset="2"/>
            </a:endParaRPr>
          </a:p>
          <a:p>
            <a:pPr>
              <a:spcBef>
                <a:spcPct val="0"/>
              </a:spcBef>
            </a:pPr>
            <a:r>
              <a:rPr lang="en-US" altLang="en-US" sz="1600" b="1" i="1" dirty="0">
                <a:solidFill>
                  <a:srgbClr val="002060"/>
                </a:solidFill>
                <a:sym typeface="Symbol" pitchFamily="18" charset="2"/>
              </a:rPr>
              <a:t>H</a:t>
            </a:r>
            <a:r>
              <a:rPr lang="en-US" altLang="en-US" sz="1600" b="1" baseline="-25000" dirty="0">
                <a:solidFill>
                  <a:srgbClr val="002060"/>
                </a:solidFill>
                <a:sym typeface="Symbol" pitchFamily="18" charset="2"/>
              </a:rPr>
              <a:t>1</a:t>
            </a:r>
            <a:r>
              <a:rPr lang="en-US" altLang="en-US" sz="1600" b="1" dirty="0">
                <a:solidFill>
                  <a:srgbClr val="002060"/>
                </a:solidFill>
                <a:sym typeface="Symbol" pitchFamily="18" charset="2"/>
              </a:rPr>
              <a:t>:</a:t>
            </a:r>
            <a:r>
              <a:rPr lang="en-US" altLang="en-US" sz="1600" b="1" i="1" dirty="0">
                <a:solidFill>
                  <a:srgbClr val="002060"/>
                </a:solidFill>
                <a:sym typeface="Symbol" pitchFamily="18" charset="2"/>
              </a:rPr>
              <a:t> Average rank of New Method Scores &gt; </a:t>
            </a:r>
            <a:r>
              <a:rPr lang="en-US" altLang="en-US" sz="1600" b="1" dirty="0">
                <a:solidFill>
                  <a:srgbClr val="002060"/>
                </a:solidFill>
              </a:rPr>
              <a:t>Average </a:t>
            </a:r>
            <a:r>
              <a:rPr lang="en-US" altLang="en-US" sz="1600" b="1" i="1" dirty="0">
                <a:solidFill>
                  <a:srgbClr val="002060"/>
                </a:solidFill>
                <a:sym typeface="Symbol" pitchFamily="18" charset="2"/>
              </a:rPr>
              <a:t>rank of all Scores (constant)</a:t>
            </a:r>
            <a:endParaRPr lang="en-US" altLang="en-US" sz="4000" b="1" dirty="0">
              <a:solidFill>
                <a:srgbClr val="FF0000"/>
              </a:solidFill>
              <a:sym typeface="Symbol" pitchFamily="18" charset="2"/>
            </a:endParaRPr>
          </a:p>
        </p:txBody>
      </p:sp>
      <p:sp>
        <p:nvSpPr>
          <p:cNvPr id="2" name="Rectangle 1">
            <a:extLst>
              <a:ext uri="{FF2B5EF4-FFF2-40B4-BE49-F238E27FC236}">
                <a16:creationId xmlns:a16="http://schemas.microsoft.com/office/drawing/2014/main" id="{C667C03E-478E-4159-A1AC-95BE63FD6795}"/>
              </a:ext>
            </a:extLst>
          </p:cNvPr>
          <p:cNvSpPr/>
          <p:nvPr/>
        </p:nvSpPr>
        <p:spPr>
          <a:xfrm>
            <a:off x="10611293" y="4082902"/>
            <a:ext cx="829340" cy="2551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08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10414" y="1777442"/>
            <a:ext cx="5840108" cy="3074645"/>
          </a:xfrm>
          <a:prstGeom prst="rect">
            <a:avLst/>
          </a:prstGeom>
        </p:spPr>
      </p:pic>
      <p:sp>
        <p:nvSpPr>
          <p:cNvPr id="24" name="Rectangle 23"/>
          <p:cNvSpPr/>
          <p:nvPr/>
        </p:nvSpPr>
        <p:spPr>
          <a:xfrm>
            <a:off x="2848396" y="3123991"/>
            <a:ext cx="1095200" cy="3031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Freeform 20"/>
          <p:cNvSpPr/>
          <p:nvPr/>
        </p:nvSpPr>
        <p:spPr>
          <a:xfrm>
            <a:off x="3689684" y="2767263"/>
            <a:ext cx="1443790" cy="1267326"/>
          </a:xfrm>
          <a:custGeom>
            <a:avLst/>
            <a:gdLst>
              <a:gd name="connsiteX0" fmla="*/ 1419727 w 1443790"/>
              <a:gd name="connsiteY0" fmla="*/ 1251284 h 1267326"/>
              <a:gd name="connsiteX1" fmla="*/ 1419727 w 1443790"/>
              <a:gd name="connsiteY1" fmla="*/ 1251284 h 1267326"/>
              <a:gd name="connsiteX2" fmla="*/ 1427748 w 1443790"/>
              <a:gd name="connsiteY2" fmla="*/ 1050758 h 1267326"/>
              <a:gd name="connsiteX3" fmla="*/ 1443790 w 1443790"/>
              <a:gd name="connsiteY3" fmla="*/ 1026695 h 1267326"/>
              <a:gd name="connsiteX4" fmla="*/ 1427748 w 1443790"/>
              <a:gd name="connsiteY4" fmla="*/ 930442 h 1267326"/>
              <a:gd name="connsiteX5" fmla="*/ 1419727 w 1443790"/>
              <a:gd name="connsiteY5" fmla="*/ 753979 h 1267326"/>
              <a:gd name="connsiteX6" fmla="*/ 1403684 w 1443790"/>
              <a:gd name="connsiteY6" fmla="*/ 481263 h 1267326"/>
              <a:gd name="connsiteX7" fmla="*/ 1403684 w 1443790"/>
              <a:gd name="connsiteY7" fmla="*/ 216569 h 1267326"/>
              <a:gd name="connsiteX8" fmla="*/ 1403684 w 1443790"/>
              <a:gd name="connsiteY8" fmla="*/ 0 h 1267326"/>
              <a:gd name="connsiteX9" fmla="*/ 1403684 w 1443790"/>
              <a:gd name="connsiteY9" fmla="*/ 0 h 1267326"/>
              <a:gd name="connsiteX10" fmla="*/ 1379621 w 1443790"/>
              <a:gd name="connsiteY10" fmla="*/ 112295 h 1267326"/>
              <a:gd name="connsiteX11" fmla="*/ 1347537 w 1443790"/>
              <a:gd name="connsiteY11" fmla="*/ 160421 h 1267326"/>
              <a:gd name="connsiteX12" fmla="*/ 1299411 w 1443790"/>
              <a:gd name="connsiteY12" fmla="*/ 216569 h 1267326"/>
              <a:gd name="connsiteX13" fmla="*/ 1275348 w 1443790"/>
              <a:gd name="connsiteY13" fmla="*/ 232611 h 1267326"/>
              <a:gd name="connsiteX14" fmla="*/ 1259305 w 1443790"/>
              <a:gd name="connsiteY14" fmla="*/ 256674 h 1267326"/>
              <a:gd name="connsiteX15" fmla="*/ 1235242 w 1443790"/>
              <a:gd name="connsiteY15" fmla="*/ 288758 h 1267326"/>
              <a:gd name="connsiteX16" fmla="*/ 1203158 w 1443790"/>
              <a:gd name="connsiteY16" fmla="*/ 352926 h 1267326"/>
              <a:gd name="connsiteX17" fmla="*/ 1171074 w 1443790"/>
              <a:gd name="connsiteY17" fmla="*/ 409074 h 1267326"/>
              <a:gd name="connsiteX18" fmla="*/ 1155032 w 1443790"/>
              <a:gd name="connsiteY18" fmla="*/ 433137 h 1267326"/>
              <a:gd name="connsiteX19" fmla="*/ 1106905 w 1443790"/>
              <a:gd name="connsiteY19" fmla="*/ 505326 h 1267326"/>
              <a:gd name="connsiteX20" fmla="*/ 1098884 w 1443790"/>
              <a:gd name="connsiteY20" fmla="*/ 529390 h 1267326"/>
              <a:gd name="connsiteX21" fmla="*/ 1066800 w 1443790"/>
              <a:gd name="connsiteY21" fmla="*/ 577516 h 1267326"/>
              <a:gd name="connsiteX22" fmla="*/ 1050758 w 1443790"/>
              <a:gd name="connsiteY22" fmla="*/ 601579 h 1267326"/>
              <a:gd name="connsiteX23" fmla="*/ 986590 w 1443790"/>
              <a:gd name="connsiteY23" fmla="*/ 657726 h 1267326"/>
              <a:gd name="connsiteX24" fmla="*/ 970548 w 1443790"/>
              <a:gd name="connsiteY24" fmla="*/ 681790 h 1267326"/>
              <a:gd name="connsiteX25" fmla="*/ 946484 w 1443790"/>
              <a:gd name="connsiteY25" fmla="*/ 713874 h 1267326"/>
              <a:gd name="connsiteX26" fmla="*/ 882316 w 1443790"/>
              <a:gd name="connsiteY26" fmla="*/ 802105 h 1267326"/>
              <a:gd name="connsiteX27" fmla="*/ 842211 w 1443790"/>
              <a:gd name="connsiteY27" fmla="*/ 842211 h 1267326"/>
              <a:gd name="connsiteX28" fmla="*/ 826169 w 1443790"/>
              <a:gd name="connsiteY28" fmla="*/ 866274 h 1267326"/>
              <a:gd name="connsiteX29" fmla="*/ 794084 w 1443790"/>
              <a:gd name="connsiteY29" fmla="*/ 890337 h 1267326"/>
              <a:gd name="connsiteX30" fmla="*/ 745958 w 1443790"/>
              <a:gd name="connsiteY30" fmla="*/ 930442 h 1267326"/>
              <a:gd name="connsiteX31" fmla="*/ 721895 w 1443790"/>
              <a:gd name="connsiteY31" fmla="*/ 938463 h 1267326"/>
              <a:gd name="connsiteX32" fmla="*/ 689811 w 1443790"/>
              <a:gd name="connsiteY32" fmla="*/ 954505 h 1267326"/>
              <a:gd name="connsiteX33" fmla="*/ 609600 w 1443790"/>
              <a:gd name="connsiteY33" fmla="*/ 978569 h 1267326"/>
              <a:gd name="connsiteX34" fmla="*/ 569495 w 1443790"/>
              <a:gd name="connsiteY34" fmla="*/ 1026695 h 1267326"/>
              <a:gd name="connsiteX35" fmla="*/ 553453 w 1443790"/>
              <a:gd name="connsiteY35" fmla="*/ 1050758 h 1267326"/>
              <a:gd name="connsiteX36" fmla="*/ 521369 w 1443790"/>
              <a:gd name="connsiteY36" fmla="*/ 1058779 h 1267326"/>
              <a:gd name="connsiteX37" fmla="*/ 425116 w 1443790"/>
              <a:gd name="connsiteY37" fmla="*/ 1082842 h 1267326"/>
              <a:gd name="connsiteX38" fmla="*/ 376990 w 1443790"/>
              <a:gd name="connsiteY38" fmla="*/ 1106905 h 1267326"/>
              <a:gd name="connsiteX39" fmla="*/ 336884 w 1443790"/>
              <a:gd name="connsiteY39" fmla="*/ 1114926 h 1267326"/>
              <a:gd name="connsiteX40" fmla="*/ 296779 w 1443790"/>
              <a:gd name="connsiteY40" fmla="*/ 1130969 h 1267326"/>
              <a:gd name="connsiteX41" fmla="*/ 272716 w 1443790"/>
              <a:gd name="connsiteY41" fmla="*/ 1138990 h 1267326"/>
              <a:gd name="connsiteX42" fmla="*/ 248653 w 1443790"/>
              <a:gd name="connsiteY42" fmla="*/ 1155032 h 1267326"/>
              <a:gd name="connsiteX43" fmla="*/ 200527 w 1443790"/>
              <a:gd name="connsiteY43" fmla="*/ 1171074 h 1267326"/>
              <a:gd name="connsiteX44" fmla="*/ 144379 w 1443790"/>
              <a:gd name="connsiteY44" fmla="*/ 1195137 h 1267326"/>
              <a:gd name="connsiteX45" fmla="*/ 120316 w 1443790"/>
              <a:gd name="connsiteY45" fmla="*/ 1211179 h 1267326"/>
              <a:gd name="connsiteX46" fmla="*/ 80211 w 1443790"/>
              <a:gd name="connsiteY46" fmla="*/ 1219200 h 1267326"/>
              <a:gd name="connsiteX47" fmla="*/ 56148 w 1443790"/>
              <a:gd name="connsiteY47" fmla="*/ 1227221 h 1267326"/>
              <a:gd name="connsiteX48" fmla="*/ 32084 w 1443790"/>
              <a:gd name="connsiteY48" fmla="*/ 1251284 h 1267326"/>
              <a:gd name="connsiteX49" fmla="*/ 0 w 1443790"/>
              <a:gd name="connsiteY49" fmla="*/ 1259305 h 1267326"/>
              <a:gd name="connsiteX50" fmla="*/ 0 w 1443790"/>
              <a:gd name="connsiteY50" fmla="*/ 1267326 h 1267326"/>
              <a:gd name="connsiteX51" fmla="*/ 1419727 w 1443790"/>
              <a:gd name="connsiteY51" fmla="*/ 1251284 h 126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43790" h="1267326">
                <a:moveTo>
                  <a:pt x="1419727" y="1251284"/>
                </a:moveTo>
                <a:lnTo>
                  <a:pt x="1419727" y="1251284"/>
                </a:lnTo>
                <a:cubicBezTo>
                  <a:pt x="1422401" y="1184442"/>
                  <a:pt x="1420621" y="1117273"/>
                  <a:pt x="1427748" y="1050758"/>
                </a:cubicBezTo>
                <a:cubicBezTo>
                  <a:pt x="1428775" y="1041173"/>
                  <a:pt x="1443790" y="1036335"/>
                  <a:pt x="1443790" y="1026695"/>
                </a:cubicBezTo>
                <a:cubicBezTo>
                  <a:pt x="1443790" y="994168"/>
                  <a:pt x="1433095" y="962526"/>
                  <a:pt x="1427748" y="930442"/>
                </a:cubicBezTo>
                <a:cubicBezTo>
                  <a:pt x="1425074" y="871621"/>
                  <a:pt x="1421990" y="812817"/>
                  <a:pt x="1419727" y="753979"/>
                </a:cubicBezTo>
                <a:cubicBezTo>
                  <a:pt x="1409813" y="496231"/>
                  <a:pt x="1431379" y="592045"/>
                  <a:pt x="1403684" y="481263"/>
                </a:cubicBezTo>
                <a:cubicBezTo>
                  <a:pt x="1388219" y="311150"/>
                  <a:pt x="1398535" y="468875"/>
                  <a:pt x="1403684" y="216569"/>
                </a:cubicBezTo>
                <a:cubicBezTo>
                  <a:pt x="1405157" y="144394"/>
                  <a:pt x="1403684" y="72190"/>
                  <a:pt x="1403684" y="0"/>
                </a:cubicBezTo>
                <a:lnTo>
                  <a:pt x="1403684" y="0"/>
                </a:lnTo>
                <a:cubicBezTo>
                  <a:pt x="1395663" y="37432"/>
                  <a:pt x="1392267" y="76163"/>
                  <a:pt x="1379621" y="112295"/>
                </a:cubicBezTo>
                <a:cubicBezTo>
                  <a:pt x="1373252" y="130493"/>
                  <a:pt x="1359581" y="145366"/>
                  <a:pt x="1347537" y="160421"/>
                </a:cubicBezTo>
                <a:cubicBezTo>
                  <a:pt x="1339055" y="171023"/>
                  <a:pt x="1315045" y="204061"/>
                  <a:pt x="1299411" y="216569"/>
                </a:cubicBezTo>
                <a:cubicBezTo>
                  <a:pt x="1291883" y="222591"/>
                  <a:pt x="1283369" y="227264"/>
                  <a:pt x="1275348" y="232611"/>
                </a:cubicBezTo>
                <a:cubicBezTo>
                  <a:pt x="1270000" y="240632"/>
                  <a:pt x="1264908" y="248829"/>
                  <a:pt x="1259305" y="256674"/>
                </a:cubicBezTo>
                <a:cubicBezTo>
                  <a:pt x="1251535" y="267552"/>
                  <a:pt x="1241978" y="277211"/>
                  <a:pt x="1235242" y="288758"/>
                </a:cubicBezTo>
                <a:cubicBezTo>
                  <a:pt x="1223192" y="309414"/>
                  <a:pt x="1216423" y="333028"/>
                  <a:pt x="1203158" y="352926"/>
                </a:cubicBezTo>
                <a:cubicBezTo>
                  <a:pt x="1164070" y="411561"/>
                  <a:pt x="1211786" y="337829"/>
                  <a:pt x="1171074" y="409074"/>
                </a:cubicBezTo>
                <a:cubicBezTo>
                  <a:pt x="1166291" y="417444"/>
                  <a:pt x="1160379" y="425116"/>
                  <a:pt x="1155032" y="433137"/>
                </a:cubicBezTo>
                <a:cubicBezTo>
                  <a:pt x="1139788" y="509359"/>
                  <a:pt x="1162511" y="440452"/>
                  <a:pt x="1106905" y="505326"/>
                </a:cubicBezTo>
                <a:cubicBezTo>
                  <a:pt x="1101402" y="511746"/>
                  <a:pt x="1102990" y="521999"/>
                  <a:pt x="1098884" y="529390"/>
                </a:cubicBezTo>
                <a:cubicBezTo>
                  <a:pt x="1089521" y="546244"/>
                  <a:pt x="1077495" y="561474"/>
                  <a:pt x="1066800" y="577516"/>
                </a:cubicBezTo>
                <a:cubicBezTo>
                  <a:pt x="1061453" y="585537"/>
                  <a:pt x="1058286" y="595557"/>
                  <a:pt x="1050758" y="601579"/>
                </a:cubicBezTo>
                <a:cubicBezTo>
                  <a:pt x="1029090" y="618913"/>
                  <a:pt x="1004673" y="636026"/>
                  <a:pt x="986590" y="657726"/>
                </a:cubicBezTo>
                <a:cubicBezTo>
                  <a:pt x="980418" y="665132"/>
                  <a:pt x="976151" y="673945"/>
                  <a:pt x="970548" y="681790"/>
                </a:cubicBezTo>
                <a:cubicBezTo>
                  <a:pt x="962778" y="692668"/>
                  <a:pt x="954254" y="702996"/>
                  <a:pt x="946484" y="713874"/>
                </a:cubicBezTo>
                <a:cubicBezTo>
                  <a:pt x="924088" y="745227"/>
                  <a:pt x="912715" y="771705"/>
                  <a:pt x="882316" y="802105"/>
                </a:cubicBezTo>
                <a:cubicBezTo>
                  <a:pt x="868948" y="815474"/>
                  <a:pt x="852698" y="826480"/>
                  <a:pt x="842211" y="842211"/>
                </a:cubicBezTo>
                <a:cubicBezTo>
                  <a:pt x="836864" y="850232"/>
                  <a:pt x="832986" y="859458"/>
                  <a:pt x="826169" y="866274"/>
                </a:cubicBezTo>
                <a:cubicBezTo>
                  <a:pt x="816716" y="875727"/>
                  <a:pt x="804234" y="881637"/>
                  <a:pt x="794084" y="890337"/>
                </a:cubicBezTo>
                <a:cubicBezTo>
                  <a:pt x="769248" y="911625"/>
                  <a:pt x="774323" y="916259"/>
                  <a:pt x="745958" y="930442"/>
                </a:cubicBezTo>
                <a:cubicBezTo>
                  <a:pt x="738396" y="934223"/>
                  <a:pt x="729666" y="935132"/>
                  <a:pt x="721895" y="938463"/>
                </a:cubicBezTo>
                <a:cubicBezTo>
                  <a:pt x="710905" y="943173"/>
                  <a:pt x="700913" y="950064"/>
                  <a:pt x="689811" y="954505"/>
                </a:cubicBezTo>
                <a:cubicBezTo>
                  <a:pt x="657260" y="967526"/>
                  <a:pt x="641118" y="970690"/>
                  <a:pt x="609600" y="978569"/>
                </a:cubicBezTo>
                <a:cubicBezTo>
                  <a:pt x="569771" y="1038313"/>
                  <a:pt x="620961" y="964936"/>
                  <a:pt x="569495" y="1026695"/>
                </a:cubicBezTo>
                <a:cubicBezTo>
                  <a:pt x="563324" y="1034101"/>
                  <a:pt x="561474" y="1045411"/>
                  <a:pt x="553453" y="1050758"/>
                </a:cubicBezTo>
                <a:cubicBezTo>
                  <a:pt x="544281" y="1056873"/>
                  <a:pt x="532064" y="1056105"/>
                  <a:pt x="521369" y="1058779"/>
                </a:cubicBezTo>
                <a:cubicBezTo>
                  <a:pt x="473542" y="1090662"/>
                  <a:pt x="515972" y="1067699"/>
                  <a:pt x="425116" y="1082842"/>
                </a:cubicBezTo>
                <a:cubicBezTo>
                  <a:pt x="380289" y="1090313"/>
                  <a:pt x="421335" y="1090276"/>
                  <a:pt x="376990" y="1106905"/>
                </a:cubicBezTo>
                <a:cubicBezTo>
                  <a:pt x="364225" y="1111692"/>
                  <a:pt x="350253" y="1112252"/>
                  <a:pt x="336884" y="1114926"/>
                </a:cubicBezTo>
                <a:cubicBezTo>
                  <a:pt x="323516" y="1120274"/>
                  <a:pt x="310260" y="1125913"/>
                  <a:pt x="296779" y="1130969"/>
                </a:cubicBezTo>
                <a:cubicBezTo>
                  <a:pt x="288862" y="1133938"/>
                  <a:pt x="280278" y="1135209"/>
                  <a:pt x="272716" y="1138990"/>
                </a:cubicBezTo>
                <a:cubicBezTo>
                  <a:pt x="264094" y="1143301"/>
                  <a:pt x="257462" y="1151117"/>
                  <a:pt x="248653" y="1155032"/>
                </a:cubicBezTo>
                <a:cubicBezTo>
                  <a:pt x="233201" y="1161900"/>
                  <a:pt x="214597" y="1161694"/>
                  <a:pt x="200527" y="1171074"/>
                </a:cubicBezTo>
                <a:cubicBezTo>
                  <a:pt x="167291" y="1193231"/>
                  <a:pt x="185815" y="1184778"/>
                  <a:pt x="144379" y="1195137"/>
                </a:cubicBezTo>
                <a:cubicBezTo>
                  <a:pt x="136358" y="1200484"/>
                  <a:pt x="129342" y="1207794"/>
                  <a:pt x="120316" y="1211179"/>
                </a:cubicBezTo>
                <a:cubicBezTo>
                  <a:pt x="107551" y="1215966"/>
                  <a:pt x="93437" y="1215893"/>
                  <a:pt x="80211" y="1219200"/>
                </a:cubicBezTo>
                <a:cubicBezTo>
                  <a:pt x="72009" y="1221251"/>
                  <a:pt x="64169" y="1224547"/>
                  <a:pt x="56148" y="1227221"/>
                </a:cubicBezTo>
                <a:cubicBezTo>
                  <a:pt x="48127" y="1235242"/>
                  <a:pt x="41933" y="1245656"/>
                  <a:pt x="32084" y="1251284"/>
                </a:cubicBezTo>
                <a:cubicBezTo>
                  <a:pt x="22513" y="1256753"/>
                  <a:pt x="0" y="1259305"/>
                  <a:pt x="0" y="1259305"/>
                </a:cubicBezTo>
                <a:lnTo>
                  <a:pt x="0" y="1267326"/>
                </a:lnTo>
                <a:lnTo>
                  <a:pt x="1419727" y="1251284"/>
                </a:lnTo>
                <a:close/>
              </a:path>
            </a:pathLst>
          </a:cu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a:t>Continuity Correction: Main Idea</a:t>
            </a:r>
          </a:p>
        </p:txBody>
      </p:sp>
      <p:sp>
        <p:nvSpPr>
          <p:cNvPr id="6" name="Rectangle 5"/>
          <p:cNvSpPr/>
          <p:nvPr/>
        </p:nvSpPr>
        <p:spPr>
          <a:xfrm>
            <a:off x="4547938" y="3152274"/>
            <a:ext cx="553452" cy="89835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3994486" y="3721101"/>
            <a:ext cx="553452" cy="32953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 name="Straight Arrow Connector 8"/>
          <p:cNvCxnSpPr/>
          <p:nvPr/>
        </p:nvCxnSpPr>
        <p:spPr>
          <a:xfrm flipH="1" flipV="1">
            <a:off x="4211053" y="4050632"/>
            <a:ext cx="32084" cy="121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71212" y="4033941"/>
            <a:ext cx="477251" cy="122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61348" y="5261811"/>
                <a:ext cx="6494598" cy="369332"/>
              </a:xfrm>
              <a:prstGeom prst="rect">
                <a:avLst/>
              </a:prstGeom>
              <a:noFill/>
            </p:spPr>
            <p:txBody>
              <a:bodyPr wrap="none" rtlCol="0">
                <a:spAutoFit/>
              </a:bodyPr>
              <a:lstStyle/>
              <a:p>
                <a:r>
                  <a:rPr lang="en-US" dirty="0">
                    <a:solidFill>
                      <a:prstClr val="black"/>
                    </a:solidFill>
                  </a:rPr>
                  <a:t>The exact probability calculation for </a:t>
                </a:r>
                <a14:m>
                  <m:oMath xmlns:m="http://schemas.openxmlformats.org/officeDocument/2006/math">
                    <m:r>
                      <a:rPr lang="en-US" i="1">
                        <a:solidFill>
                          <a:prstClr val="black"/>
                        </a:solidFill>
                        <a:latin typeface="Cambria Math" charset="0"/>
                      </a:rPr>
                      <m:t>𝑃</m:t>
                    </m:r>
                    <m:r>
                      <a:rPr lang="en-US" i="1">
                        <a:solidFill>
                          <a:prstClr val="black"/>
                        </a:solidFill>
                        <a:latin typeface="Cambria Math" charset="0"/>
                      </a:rPr>
                      <m:t>(</m:t>
                    </m:r>
                    <m:r>
                      <a:rPr lang="en-US" i="1">
                        <a:solidFill>
                          <a:prstClr val="black"/>
                        </a:solidFill>
                        <a:latin typeface="Cambria Math" charset="0"/>
                      </a:rPr>
                      <m:t>𝑌</m:t>
                    </m:r>
                    <m:r>
                      <a:rPr lang="en-US" i="1">
                        <a:solidFill>
                          <a:prstClr val="black"/>
                        </a:solidFill>
                        <a:latin typeface="Cambria Math" charset="0"/>
                      </a:rPr>
                      <m:t> ≤7)</m:t>
                    </m:r>
                  </m:oMath>
                </a14:m>
                <a:r>
                  <a:rPr lang="en-US" dirty="0">
                    <a:solidFill>
                      <a:prstClr val="black"/>
                    </a:solidFill>
                  </a:rPr>
                  <a:t> when Y is an integer.</a:t>
                </a:r>
              </a:p>
            </p:txBody>
          </p:sp>
        </mc:Choice>
        <mc:Fallback xmlns="">
          <p:sp>
            <p:nvSpPr>
              <p:cNvPr id="12" name="TextBox 11"/>
              <p:cNvSpPr txBox="1">
                <a:spLocks noRot="1" noChangeAspect="1" noMove="1" noResize="1" noEditPoints="1" noAdjustHandles="1" noChangeArrowheads="1" noChangeShapeType="1" noTextEdit="1"/>
              </p:cNvSpPr>
              <p:nvPr/>
            </p:nvSpPr>
            <p:spPr>
              <a:xfrm>
                <a:off x="3561348" y="5261811"/>
                <a:ext cx="6494598" cy="369332"/>
              </a:xfrm>
              <a:prstGeom prst="rect">
                <a:avLst/>
              </a:prstGeom>
              <a:blipFill>
                <a:blip r:embed="rId3"/>
                <a:stretch>
                  <a:fillRect l="-750" t="-8197" r="-657" b="-24590"/>
                </a:stretch>
              </a:blipFill>
            </p:spPr>
            <p:txBody>
              <a:bodyPr/>
              <a:lstStyle/>
              <a:p>
                <a:r>
                  <a:rPr lang="en-US">
                    <a:noFill/>
                  </a:rPr>
                  <a:t> </a:t>
                </a:r>
              </a:p>
            </p:txBody>
          </p:sp>
        </mc:Fallback>
      </mc:AlternateContent>
      <p:sp>
        <p:nvSpPr>
          <p:cNvPr id="14" name="Freeform 13"/>
          <p:cNvSpPr/>
          <p:nvPr/>
        </p:nvSpPr>
        <p:spPr>
          <a:xfrm>
            <a:off x="3689684" y="3232484"/>
            <a:ext cx="1138990" cy="810127"/>
          </a:xfrm>
          <a:custGeom>
            <a:avLst/>
            <a:gdLst>
              <a:gd name="connsiteX0" fmla="*/ 1138990 w 1138990"/>
              <a:gd name="connsiteY0" fmla="*/ 802105 h 810127"/>
              <a:gd name="connsiteX1" fmla="*/ 1138990 w 1138990"/>
              <a:gd name="connsiteY1" fmla="*/ 802105 h 810127"/>
              <a:gd name="connsiteX2" fmla="*/ 1130969 w 1138990"/>
              <a:gd name="connsiteY2" fmla="*/ 0 h 810127"/>
              <a:gd name="connsiteX3" fmla="*/ 1130969 w 1138990"/>
              <a:gd name="connsiteY3" fmla="*/ 0 h 810127"/>
              <a:gd name="connsiteX4" fmla="*/ 1074821 w 1138990"/>
              <a:gd name="connsiteY4" fmla="*/ 56148 h 810127"/>
              <a:gd name="connsiteX5" fmla="*/ 1050758 w 1138990"/>
              <a:gd name="connsiteY5" fmla="*/ 96253 h 810127"/>
              <a:gd name="connsiteX6" fmla="*/ 1026695 w 1138990"/>
              <a:gd name="connsiteY6" fmla="*/ 112295 h 810127"/>
              <a:gd name="connsiteX7" fmla="*/ 986590 w 1138990"/>
              <a:gd name="connsiteY7" fmla="*/ 160421 h 810127"/>
              <a:gd name="connsiteX8" fmla="*/ 978569 w 1138990"/>
              <a:gd name="connsiteY8" fmla="*/ 184484 h 810127"/>
              <a:gd name="connsiteX9" fmla="*/ 946484 w 1138990"/>
              <a:gd name="connsiteY9" fmla="*/ 224590 h 810127"/>
              <a:gd name="connsiteX10" fmla="*/ 914400 w 1138990"/>
              <a:gd name="connsiteY10" fmla="*/ 272716 h 810127"/>
              <a:gd name="connsiteX11" fmla="*/ 898358 w 1138990"/>
              <a:gd name="connsiteY11" fmla="*/ 296779 h 810127"/>
              <a:gd name="connsiteX12" fmla="*/ 874295 w 1138990"/>
              <a:gd name="connsiteY12" fmla="*/ 344905 h 810127"/>
              <a:gd name="connsiteX13" fmla="*/ 834190 w 1138990"/>
              <a:gd name="connsiteY13" fmla="*/ 385011 h 810127"/>
              <a:gd name="connsiteX14" fmla="*/ 818148 w 1138990"/>
              <a:gd name="connsiteY14" fmla="*/ 409074 h 810127"/>
              <a:gd name="connsiteX15" fmla="*/ 729916 w 1138990"/>
              <a:gd name="connsiteY15" fmla="*/ 457200 h 810127"/>
              <a:gd name="connsiteX16" fmla="*/ 689811 w 1138990"/>
              <a:gd name="connsiteY16" fmla="*/ 489284 h 810127"/>
              <a:gd name="connsiteX17" fmla="*/ 673769 w 1138990"/>
              <a:gd name="connsiteY17" fmla="*/ 505327 h 810127"/>
              <a:gd name="connsiteX18" fmla="*/ 625642 w 1138990"/>
              <a:gd name="connsiteY18" fmla="*/ 537411 h 810127"/>
              <a:gd name="connsiteX19" fmla="*/ 601579 w 1138990"/>
              <a:gd name="connsiteY19" fmla="*/ 553453 h 810127"/>
              <a:gd name="connsiteX20" fmla="*/ 545432 w 1138990"/>
              <a:gd name="connsiteY20" fmla="*/ 561474 h 810127"/>
              <a:gd name="connsiteX21" fmla="*/ 473242 w 1138990"/>
              <a:gd name="connsiteY21" fmla="*/ 601579 h 810127"/>
              <a:gd name="connsiteX22" fmla="*/ 441158 w 1138990"/>
              <a:gd name="connsiteY22" fmla="*/ 617621 h 810127"/>
              <a:gd name="connsiteX23" fmla="*/ 417095 w 1138990"/>
              <a:gd name="connsiteY23" fmla="*/ 625642 h 810127"/>
              <a:gd name="connsiteX24" fmla="*/ 393032 w 1138990"/>
              <a:gd name="connsiteY24" fmla="*/ 641684 h 810127"/>
              <a:gd name="connsiteX25" fmla="*/ 360948 w 1138990"/>
              <a:gd name="connsiteY25" fmla="*/ 657727 h 810127"/>
              <a:gd name="connsiteX26" fmla="*/ 336884 w 1138990"/>
              <a:gd name="connsiteY26" fmla="*/ 673769 h 810127"/>
              <a:gd name="connsiteX27" fmla="*/ 272716 w 1138990"/>
              <a:gd name="connsiteY27" fmla="*/ 705853 h 810127"/>
              <a:gd name="connsiteX28" fmla="*/ 248653 w 1138990"/>
              <a:gd name="connsiteY28" fmla="*/ 721895 h 810127"/>
              <a:gd name="connsiteX29" fmla="*/ 104274 w 1138990"/>
              <a:gd name="connsiteY29" fmla="*/ 753979 h 810127"/>
              <a:gd name="connsiteX30" fmla="*/ 72190 w 1138990"/>
              <a:gd name="connsiteY30" fmla="*/ 770021 h 810127"/>
              <a:gd name="connsiteX31" fmla="*/ 48127 w 1138990"/>
              <a:gd name="connsiteY31" fmla="*/ 794084 h 810127"/>
              <a:gd name="connsiteX32" fmla="*/ 16042 w 1138990"/>
              <a:gd name="connsiteY32" fmla="*/ 802105 h 810127"/>
              <a:gd name="connsiteX33" fmla="*/ 0 w 1138990"/>
              <a:gd name="connsiteY33" fmla="*/ 810127 h 810127"/>
              <a:gd name="connsiteX34" fmla="*/ 48127 w 1138990"/>
              <a:gd name="connsiteY34" fmla="*/ 810127 h 810127"/>
              <a:gd name="connsiteX35" fmla="*/ 224590 w 1138990"/>
              <a:gd name="connsiteY35" fmla="*/ 802105 h 810127"/>
              <a:gd name="connsiteX36" fmla="*/ 296779 w 1138990"/>
              <a:gd name="connsiteY36" fmla="*/ 794084 h 810127"/>
              <a:gd name="connsiteX37" fmla="*/ 697832 w 1138990"/>
              <a:gd name="connsiteY37" fmla="*/ 786063 h 810127"/>
              <a:gd name="connsiteX38" fmla="*/ 978569 w 1138990"/>
              <a:gd name="connsiteY38" fmla="*/ 794084 h 810127"/>
              <a:gd name="connsiteX39" fmla="*/ 1010653 w 1138990"/>
              <a:gd name="connsiteY39" fmla="*/ 802105 h 810127"/>
              <a:gd name="connsiteX40" fmla="*/ 1138990 w 1138990"/>
              <a:gd name="connsiteY40" fmla="*/ 802105 h 81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38990" h="810127">
                <a:moveTo>
                  <a:pt x="1138990" y="802105"/>
                </a:moveTo>
                <a:lnTo>
                  <a:pt x="1138990" y="802105"/>
                </a:lnTo>
                <a:cubicBezTo>
                  <a:pt x="1128692" y="246000"/>
                  <a:pt x="1130969" y="513372"/>
                  <a:pt x="1130969" y="0"/>
                </a:cubicBezTo>
                <a:lnTo>
                  <a:pt x="1130969" y="0"/>
                </a:lnTo>
                <a:cubicBezTo>
                  <a:pt x="1112253" y="18716"/>
                  <a:pt x="1091766" y="35814"/>
                  <a:pt x="1074821" y="56148"/>
                </a:cubicBezTo>
                <a:cubicBezTo>
                  <a:pt x="1064840" y="68125"/>
                  <a:pt x="1060904" y="84416"/>
                  <a:pt x="1050758" y="96253"/>
                </a:cubicBezTo>
                <a:cubicBezTo>
                  <a:pt x="1044484" y="103572"/>
                  <a:pt x="1034101" y="106124"/>
                  <a:pt x="1026695" y="112295"/>
                </a:cubicBezTo>
                <a:cubicBezTo>
                  <a:pt x="1011490" y="124966"/>
                  <a:pt x="995603" y="142394"/>
                  <a:pt x="986590" y="160421"/>
                </a:cubicBezTo>
                <a:cubicBezTo>
                  <a:pt x="982809" y="167983"/>
                  <a:pt x="982350" y="176922"/>
                  <a:pt x="978569" y="184484"/>
                </a:cubicBezTo>
                <a:cubicBezTo>
                  <a:pt x="958937" y="223748"/>
                  <a:pt x="968869" y="194744"/>
                  <a:pt x="946484" y="224590"/>
                </a:cubicBezTo>
                <a:cubicBezTo>
                  <a:pt x="934916" y="240014"/>
                  <a:pt x="925095" y="256674"/>
                  <a:pt x="914400" y="272716"/>
                </a:cubicBezTo>
                <a:cubicBezTo>
                  <a:pt x="909053" y="280737"/>
                  <a:pt x="901406" y="287634"/>
                  <a:pt x="898358" y="296779"/>
                </a:cubicBezTo>
                <a:cubicBezTo>
                  <a:pt x="890785" y="319498"/>
                  <a:pt x="891040" y="325767"/>
                  <a:pt x="874295" y="344905"/>
                </a:cubicBezTo>
                <a:cubicBezTo>
                  <a:pt x="861845" y="359133"/>
                  <a:pt x="844677" y="369280"/>
                  <a:pt x="834190" y="385011"/>
                </a:cubicBezTo>
                <a:cubicBezTo>
                  <a:pt x="828843" y="393032"/>
                  <a:pt x="825676" y="403052"/>
                  <a:pt x="818148" y="409074"/>
                </a:cubicBezTo>
                <a:cubicBezTo>
                  <a:pt x="773562" y="444743"/>
                  <a:pt x="768941" y="444192"/>
                  <a:pt x="729916" y="457200"/>
                </a:cubicBezTo>
                <a:cubicBezTo>
                  <a:pt x="697964" y="505128"/>
                  <a:pt x="732860" y="463453"/>
                  <a:pt x="689811" y="489284"/>
                </a:cubicBezTo>
                <a:cubicBezTo>
                  <a:pt x="683326" y="493175"/>
                  <a:pt x="679819" y="500789"/>
                  <a:pt x="673769" y="505327"/>
                </a:cubicBezTo>
                <a:cubicBezTo>
                  <a:pt x="658345" y="516895"/>
                  <a:pt x="641684" y="526716"/>
                  <a:pt x="625642" y="537411"/>
                </a:cubicBezTo>
                <a:cubicBezTo>
                  <a:pt x="617621" y="542758"/>
                  <a:pt x="611122" y="552090"/>
                  <a:pt x="601579" y="553453"/>
                </a:cubicBezTo>
                <a:lnTo>
                  <a:pt x="545432" y="561474"/>
                </a:lnTo>
                <a:cubicBezTo>
                  <a:pt x="478890" y="583655"/>
                  <a:pt x="583561" y="546419"/>
                  <a:pt x="473242" y="601579"/>
                </a:cubicBezTo>
                <a:cubicBezTo>
                  <a:pt x="462547" y="606926"/>
                  <a:pt x="452148" y="612911"/>
                  <a:pt x="441158" y="617621"/>
                </a:cubicBezTo>
                <a:cubicBezTo>
                  <a:pt x="433387" y="620952"/>
                  <a:pt x="424657" y="621861"/>
                  <a:pt x="417095" y="625642"/>
                </a:cubicBezTo>
                <a:cubicBezTo>
                  <a:pt x="408473" y="629953"/>
                  <a:pt x="401402" y="636901"/>
                  <a:pt x="393032" y="641684"/>
                </a:cubicBezTo>
                <a:cubicBezTo>
                  <a:pt x="382650" y="647617"/>
                  <a:pt x="371330" y="651795"/>
                  <a:pt x="360948" y="657727"/>
                </a:cubicBezTo>
                <a:cubicBezTo>
                  <a:pt x="352578" y="662510"/>
                  <a:pt x="345347" y="669153"/>
                  <a:pt x="336884" y="673769"/>
                </a:cubicBezTo>
                <a:cubicBezTo>
                  <a:pt x="315890" y="685220"/>
                  <a:pt x="292614" y="692588"/>
                  <a:pt x="272716" y="705853"/>
                </a:cubicBezTo>
                <a:cubicBezTo>
                  <a:pt x="264695" y="711200"/>
                  <a:pt x="257713" y="718601"/>
                  <a:pt x="248653" y="721895"/>
                </a:cubicBezTo>
                <a:cubicBezTo>
                  <a:pt x="220965" y="731963"/>
                  <a:pt x="128276" y="749179"/>
                  <a:pt x="104274" y="753979"/>
                </a:cubicBezTo>
                <a:cubicBezTo>
                  <a:pt x="93579" y="759326"/>
                  <a:pt x="81920" y="763071"/>
                  <a:pt x="72190" y="770021"/>
                </a:cubicBezTo>
                <a:cubicBezTo>
                  <a:pt x="62959" y="776614"/>
                  <a:pt x="57976" y="788456"/>
                  <a:pt x="48127" y="794084"/>
                </a:cubicBezTo>
                <a:cubicBezTo>
                  <a:pt x="38555" y="799553"/>
                  <a:pt x="26500" y="798619"/>
                  <a:pt x="16042" y="802105"/>
                </a:cubicBezTo>
                <a:cubicBezTo>
                  <a:pt x="10370" y="803996"/>
                  <a:pt x="5347" y="807453"/>
                  <a:pt x="0" y="810127"/>
                </a:cubicBezTo>
                <a:lnTo>
                  <a:pt x="48127" y="810127"/>
                </a:lnTo>
                <a:lnTo>
                  <a:pt x="224590" y="802105"/>
                </a:lnTo>
                <a:cubicBezTo>
                  <a:pt x="248751" y="800546"/>
                  <a:pt x="272582" y="794904"/>
                  <a:pt x="296779" y="794084"/>
                </a:cubicBezTo>
                <a:cubicBezTo>
                  <a:pt x="430413" y="789554"/>
                  <a:pt x="564148" y="788737"/>
                  <a:pt x="697832" y="786063"/>
                </a:cubicBezTo>
                <a:cubicBezTo>
                  <a:pt x="791411" y="788737"/>
                  <a:pt x="885075" y="789289"/>
                  <a:pt x="978569" y="794084"/>
                </a:cubicBezTo>
                <a:cubicBezTo>
                  <a:pt x="989578" y="794649"/>
                  <a:pt x="999644" y="801526"/>
                  <a:pt x="1010653" y="802105"/>
                </a:cubicBezTo>
                <a:cubicBezTo>
                  <a:pt x="1050703" y="804213"/>
                  <a:pt x="1117601" y="802105"/>
                  <a:pt x="1138990" y="802105"/>
                </a:cubicBezTo>
                <a:close/>
              </a:path>
            </a:pathLst>
          </a:cu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Arrow Connector 15"/>
          <p:cNvCxnSpPr>
            <a:cxnSpLocks/>
            <a:stCxn id="17" idx="2"/>
            <a:endCxn id="14" idx="15"/>
          </p:cNvCxnSpPr>
          <p:nvPr/>
        </p:nvCxnSpPr>
        <p:spPr>
          <a:xfrm>
            <a:off x="3644819" y="2440719"/>
            <a:ext cx="774781" cy="124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97393" y="1794388"/>
                <a:ext cx="6894852" cy="646331"/>
              </a:xfrm>
              <a:prstGeom prst="rect">
                <a:avLst/>
              </a:prstGeom>
              <a:noFill/>
            </p:spPr>
            <p:txBody>
              <a:bodyPr wrap="square" rtlCol="0">
                <a:spAutoFit/>
              </a:bodyPr>
              <a:lstStyle/>
              <a:p>
                <a14:m>
                  <m:oMath xmlns:m="http://schemas.openxmlformats.org/officeDocument/2006/math">
                    <m:r>
                      <a:rPr lang="en-US" i="1" smtClean="0">
                        <a:solidFill>
                          <a:prstClr val="black"/>
                        </a:solidFill>
                        <a:latin typeface="Cambria Math"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charset="0"/>
                          </a:rPr>
                          <m:t>𝑍</m:t>
                        </m:r>
                        <m:r>
                          <a:rPr lang="en-US" i="1">
                            <a:solidFill>
                              <a:prstClr val="black"/>
                            </a:solidFill>
                            <a:latin typeface="Cambria Math" charset="0"/>
                          </a:rPr>
                          <m:t> ≤7</m:t>
                        </m:r>
                      </m:e>
                    </m:d>
                  </m:oMath>
                </a14:m>
                <a:r>
                  <a:rPr lang="en-US" dirty="0">
                    <a:solidFill>
                      <a:prstClr val="black"/>
                    </a:solidFill>
                  </a:rPr>
                  <a:t> for a continuous Z is much smaller than </a:t>
                </a:r>
                <a14:m>
                  <m:oMath xmlns:m="http://schemas.openxmlformats.org/officeDocument/2006/math">
                    <m:r>
                      <a:rPr lang="en-US" i="1">
                        <a:solidFill>
                          <a:prstClr val="black"/>
                        </a:solidFill>
                        <a:latin typeface="Cambria Math"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charset="0"/>
                          </a:rPr>
                          <m:t>𝑌</m:t>
                        </m:r>
                        <m:r>
                          <a:rPr lang="en-US" i="1">
                            <a:solidFill>
                              <a:prstClr val="black"/>
                            </a:solidFill>
                            <a:latin typeface="Cambria Math" charset="0"/>
                          </a:rPr>
                          <m:t> ≤7</m:t>
                        </m:r>
                      </m:e>
                    </m:d>
                  </m:oMath>
                </a14:m>
                <a:r>
                  <a:rPr lang="en-US" dirty="0">
                    <a:solidFill>
                      <a:prstClr val="black"/>
                    </a:solidFill>
                  </a:rPr>
                  <a:t> for integer Y, (no continuity correction)</a:t>
                </a:r>
              </a:p>
            </p:txBody>
          </p:sp>
        </mc:Choice>
        <mc:Fallback xmlns="">
          <p:sp>
            <p:nvSpPr>
              <p:cNvPr id="17" name="TextBox 16"/>
              <p:cNvSpPr txBox="1">
                <a:spLocks noRot="1" noChangeAspect="1" noMove="1" noResize="1" noEditPoints="1" noAdjustHandles="1" noChangeArrowheads="1" noChangeShapeType="1" noTextEdit="1"/>
              </p:cNvSpPr>
              <p:nvPr/>
            </p:nvSpPr>
            <p:spPr>
              <a:xfrm>
                <a:off x="197393" y="1794388"/>
                <a:ext cx="6894852" cy="646331"/>
              </a:xfrm>
              <a:prstGeom prst="rect">
                <a:avLst/>
              </a:prstGeom>
              <a:blipFill>
                <a:blip r:embed="rId4"/>
                <a:stretch>
                  <a:fillRect l="-707" t="-4717" r="-1238"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052414" y="3103997"/>
                <a:ext cx="259240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charset="0"/>
                            </a:rPr>
                            <m:t>𝑍</m:t>
                          </m:r>
                          <m:r>
                            <a:rPr lang="en-US" i="1">
                              <a:solidFill>
                                <a:prstClr val="black"/>
                              </a:solidFill>
                              <a:latin typeface="Cambria Math" charset="0"/>
                            </a:rPr>
                            <m:t> ≤7.5</m:t>
                          </m:r>
                        </m:e>
                      </m:d>
                      <m:r>
                        <a:rPr lang="en-US" i="1">
                          <a:solidFill>
                            <a:prstClr val="black"/>
                          </a:solidFill>
                          <a:latin typeface="Cambria Math" charset="0"/>
                          <a:ea typeface="Cambria Math" charset="0"/>
                          <a:cs typeface="Cambria Math" charset="0"/>
                        </a:rPr>
                        <m:t>≈</m:t>
                      </m:r>
                      <m:r>
                        <a:rPr lang="en-US" i="1">
                          <a:solidFill>
                            <a:prstClr val="black"/>
                          </a:solidFill>
                          <a:latin typeface="Cambria Math" charset="0"/>
                        </a:rPr>
                        <m:t>𝑃</m:t>
                      </m:r>
                      <m:d>
                        <m:dPr>
                          <m:ctrlPr>
                            <a:rPr lang="en-US" i="1">
                              <a:solidFill>
                                <a:prstClr val="black"/>
                              </a:solidFill>
                              <a:latin typeface="Cambria Math" panose="02040503050406030204" pitchFamily="18" charset="0"/>
                            </a:rPr>
                          </m:ctrlPr>
                        </m:dPr>
                        <m:e>
                          <m:r>
                            <a:rPr lang="en-US" i="1">
                              <a:solidFill>
                                <a:prstClr val="black"/>
                              </a:solidFill>
                              <a:latin typeface="Cambria Math" charset="0"/>
                            </a:rPr>
                            <m:t>𝑌</m:t>
                          </m:r>
                          <m:r>
                            <a:rPr lang="en-US" i="1">
                              <a:solidFill>
                                <a:prstClr val="black"/>
                              </a:solidFill>
                              <a:latin typeface="Cambria Math" charset="0"/>
                            </a:rPr>
                            <m:t> ≤7</m:t>
                          </m:r>
                        </m:e>
                      </m:d>
                    </m:oMath>
                  </m:oMathPara>
                </a14:m>
                <a:endParaRPr lang="en-US" dirty="0">
                  <a:solidFill>
                    <a:prstClr val="black"/>
                  </a:solidFill>
                </a:endParaRPr>
              </a:p>
              <a:p>
                <a:r>
                  <a:rPr lang="en-US" dirty="0">
                    <a:solidFill>
                      <a:prstClr val="black"/>
                    </a:solidFill>
                  </a:rPr>
                  <a:t>(w/ continuity correction)</a:t>
                </a:r>
              </a:p>
            </p:txBody>
          </p:sp>
        </mc:Choice>
        <mc:Fallback xmlns="">
          <p:sp>
            <p:nvSpPr>
              <p:cNvPr id="19" name="TextBox 18"/>
              <p:cNvSpPr txBox="1">
                <a:spLocks noRot="1" noChangeAspect="1" noMove="1" noResize="1" noEditPoints="1" noAdjustHandles="1" noChangeArrowheads="1" noChangeShapeType="1" noTextEdit="1"/>
              </p:cNvSpPr>
              <p:nvPr/>
            </p:nvSpPr>
            <p:spPr>
              <a:xfrm>
                <a:off x="1052414" y="3103997"/>
                <a:ext cx="2592405" cy="646331"/>
              </a:xfrm>
              <a:prstGeom prst="rect">
                <a:avLst/>
              </a:prstGeom>
              <a:blipFill rotWithShape="0">
                <a:blip r:embed="rId5"/>
                <a:stretch>
                  <a:fillRect l="-2118" t="-55660" r="-1647" b="-26415"/>
                </a:stretch>
              </a:blipFill>
            </p:spPr>
            <p:txBody>
              <a:bodyPr/>
              <a:lstStyle/>
              <a:p>
                <a:r>
                  <a:rPr lang="en-US">
                    <a:noFill/>
                  </a:rPr>
                  <a:t> </a:t>
                </a:r>
              </a:p>
            </p:txBody>
          </p:sp>
        </mc:Fallback>
      </mc:AlternateContent>
      <p:cxnSp>
        <p:nvCxnSpPr>
          <p:cNvPr id="23" name="Straight Arrow Connector 22"/>
          <p:cNvCxnSpPr/>
          <p:nvPr/>
        </p:nvCxnSpPr>
        <p:spPr>
          <a:xfrm>
            <a:off x="3502418" y="3456749"/>
            <a:ext cx="1165835" cy="207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72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P spid="6" grpId="1" animBg="1"/>
      <p:bldP spid="7" grpId="0" animBg="1"/>
      <p:bldP spid="7" grpId="1" animBg="1"/>
      <p:bldP spid="12" grpId="0"/>
      <p:bldP spid="12" grpId="1"/>
      <p:bldP spid="14" grpId="0" animBg="1"/>
      <p:bldP spid="14" grpId="1" animBg="1"/>
      <p:bldP spid="17" grpId="0"/>
      <p:bldP spid="17" grpId="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859" y="4702329"/>
            <a:ext cx="3982130" cy="76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53739" y="1866596"/>
            <a:ext cx="8322386"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en-US" sz="1600" dirty="0"/>
              <a:t>Common interpretation:</a:t>
            </a:r>
          </a:p>
          <a:p>
            <a:pPr>
              <a:spcBef>
                <a:spcPct val="0"/>
              </a:spcBef>
            </a:pPr>
            <a:r>
              <a:rPr lang="en-US" altLang="en-US" sz="1600" b="1" i="1" dirty="0">
                <a:solidFill>
                  <a:srgbClr val="344068"/>
                </a:solidFill>
              </a:rPr>
              <a:t>H</a:t>
            </a:r>
            <a:r>
              <a:rPr lang="en-US" altLang="en-US" sz="1600" b="1" baseline="-25000" dirty="0">
                <a:solidFill>
                  <a:srgbClr val="344068"/>
                </a:solidFill>
              </a:rPr>
              <a:t>0</a:t>
            </a:r>
            <a:r>
              <a:rPr lang="en-US" altLang="en-US" sz="1600" b="1" dirty="0">
                <a:solidFill>
                  <a:srgbClr val="344068"/>
                </a:solidFill>
              </a:rPr>
              <a:t>: </a:t>
            </a:r>
            <a:r>
              <a:rPr lang="en-US" altLang="en-US" sz="1600" b="1" i="1" dirty="0">
                <a:solidFill>
                  <a:srgbClr val="344068"/>
                </a:solidFill>
                <a:sym typeface="Symbol" pitchFamily="18" charset="2"/>
              </a:rPr>
              <a:t>The distribution of New Method Scores = The distribution of the Traditional Method Scores</a:t>
            </a:r>
            <a:endParaRPr lang="en-US" altLang="en-US" sz="1600" b="1" baseline="-25000" dirty="0">
              <a:solidFill>
                <a:srgbClr val="344068"/>
              </a:solidFill>
              <a:sym typeface="Symbol" pitchFamily="18" charset="2"/>
            </a:endParaRPr>
          </a:p>
          <a:p>
            <a:pPr>
              <a:spcBef>
                <a:spcPct val="0"/>
              </a:spcBef>
            </a:pPr>
            <a:r>
              <a:rPr lang="en-US" altLang="en-US" sz="1600" b="1" i="1" dirty="0">
                <a:solidFill>
                  <a:srgbClr val="344068"/>
                </a:solidFill>
                <a:sym typeface="Symbol" pitchFamily="18" charset="2"/>
              </a:rPr>
              <a:t>H</a:t>
            </a:r>
            <a:r>
              <a:rPr lang="en-US" altLang="en-US" sz="1600" b="1" baseline="-25000" dirty="0">
                <a:solidFill>
                  <a:srgbClr val="344068"/>
                </a:solidFill>
                <a:sym typeface="Symbol" pitchFamily="18" charset="2"/>
              </a:rPr>
              <a:t>1</a:t>
            </a:r>
            <a:r>
              <a:rPr lang="en-US" altLang="en-US" sz="1600" b="1" dirty="0">
                <a:solidFill>
                  <a:srgbClr val="344068"/>
                </a:solidFill>
                <a:sym typeface="Symbol" pitchFamily="18" charset="2"/>
              </a:rPr>
              <a:t>:</a:t>
            </a:r>
            <a:r>
              <a:rPr lang="en-US" altLang="en-US" sz="1600" b="1" i="1" dirty="0">
                <a:solidFill>
                  <a:srgbClr val="344068"/>
                </a:solidFill>
                <a:sym typeface="Symbol" pitchFamily="18" charset="2"/>
              </a:rPr>
              <a:t>The distribution of New Method Scores &gt; The distribution of the Traditional Method Scores</a:t>
            </a:r>
            <a:endParaRPr lang="en-US" altLang="en-US" sz="1600" b="1" dirty="0">
              <a:solidFill>
                <a:srgbClr val="FF0000"/>
              </a:solidFill>
              <a:sym typeface="Symbol" pitchFamily="18" charset="2"/>
            </a:endParaRPr>
          </a:p>
        </p:txBody>
      </p:sp>
      <p:sp>
        <p:nvSpPr>
          <p:cNvPr id="4" name="TextBox 3"/>
          <p:cNvSpPr txBox="1"/>
          <p:nvPr/>
        </p:nvSpPr>
        <p:spPr>
          <a:xfrm>
            <a:off x="347811" y="3649765"/>
            <a:ext cx="7691410" cy="923330"/>
          </a:xfrm>
          <a:prstGeom prst="rect">
            <a:avLst/>
          </a:prstGeom>
          <a:noFill/>
        </p:spPr>
        <p:txBody>
          <a:bodyPr wrap="square" rtlCol="0">
            <a:spAutoFit/>
          </a:bodyPr>
          <a:lstStyle/>
          <a:p>
            <a:r>
              <a:rPr lang="en-US" dirty="0">
                <a:solidFill>
                  <a:prstClr val="black"/>
                </a:solidFill>
              </a:rPr>
              <a:t>There is mild evidence (alpha = .1) to suggest that the </a:t>
            </a:r>
            <a:r>
              <a:rPr lang="en-US" i="1" dirty="0">
                <a:solidFill>
                  <a:prstClr val="black"/>
                </a:solidFill>
              </a:rPr>
              <a:t>distribution</a:t>
            </a:r>
            <a:r>
              <a:rPr lang="en-US" dirty="0">
                <a:solidFill>
                  <a:prstClr val="black"/>
                </a:solidFill>
              </a:rPr>
              <a:t> of scores from the “New” method is greater than the </a:t>
            </a:r>
            <a:r>
              <a:rPr lang="en-US" i="1" dirty="0">
                <a:solidFill>
                  <a:prstClr val="black"/>
                </a:solidFill>
              </a:rPr>
              <a:t>distribution</a:t>
            </a:r>
            <a:r>
              <a:rPr lang="en-US" dirty="0">
                <a:solidFill>
                  <a:prstClr val="black"/>
                </a:solidFill>
              </a:rPr>
              <a:t> of the “Traditional” method (normal approximation to rank-sum test p-value = 0.0558).</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5" y="551690"/>
            <a:ext cx="381952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55181" y="286605"/>
            <a:ext cx="9314121" cy="1450757"/>
          </a:xfrm>
        </p:spPr>
        <p:txBody>
          <a:bodyPr/>
          <a:lstStyle/>
          <a:p>
            <a:r>
              <a:rPr lang="en-US" dirty="0"/>
              <a:t>Rank-Sum Test: </a:t>
            </a:r>
            <a:br>
              <a:rPr lang="en-US" dirty="0"/>
            </a:br>
            <a:r>
              <a:rPr lang="en-US" dirty="0"/>
              <a:t>Normal Approximation</a:t>
            </a:r>
          </a:p>
        </p:txBody>
      </p:sp>
      <p:sp>
        <p:nvSpPr>
          <p:cNvPr id="2" name="Rectangle 1"/>
          <p:cNvSpPr/>
          <p:nvPr/>
        </p:nvSpPr>
        <p:spPr>
          <a:xfrm>
            <a:off x="8663093" y="5750560"/>
            <a:ext cx="2790614" cy="2912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5430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277585"/>
            <a:ext cx="6672944" cy="1325563"/>
          </a:xfrm>
        </p:spPr>
        <p:txBody>
          <a:bodyPr>
            <a:normAutofit fontScale="90000"/>
          </a:bodyPr>
          <a:lstStyle/>
          <a:p>
            <a:pPr algn="ctr"/>
            <a:r>
              <a:rPr lang="en-US" dirty="0"/>
              <a:t>Permutation Test </a:t>
            </a:r>
            <a:br>
              <a:rPr lang="en-US" dirty="0"/>
            </a:br>
            <a:r>
              <a:rPr lang="en-US" dirty="0"/>
              <a:t>(Exact P-value)</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808" y="143838"/>
            <a:ext cx="3476533" cy="5912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116" y="4209584"/>
            <a:ext cx="5490731" cy="1240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115" y="1762124"/>
            <a:ext cx="2714114" cy="221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451795" y="3133684"/>
            <a:ext cx="3138231" cy="369332"/>
          </a:xfrm>
          <a:prstGeom prst="rect">
            <a:avLst/>
          </a:prstGeom>
          <a:noFill/>
        </p:spPr>
        <p:txBody>
          <a:bodyPr wrap="none" rtlCol="0">
            <a:spAutoFit/>
          </a:bodyPr>
          <a:lstStyle/>
          <a:p>
            <a:r>
              <a:rPr lang="en-US" dirty="0">
                <a:solidFill>
                  <a:prstClr val="black"/>
                </a:solidFill>
              </a:rPr>
              <a:t>Normal approximation p-values</a:t>
            </a:r>
          </a:p>
        </p:txBody>
      </p:sp>
      <p:sp>
        <p:nvSpPr>
          <p:cNvPr id="4" name="TextBox 3"/>
          <p:cNvSpPr txBox="1"/>
          <p:nvPr/>
        </p:nvSpPr>
        <p:spPr>
          <a:xfrm>
            <a:off x="5279278" y="5253388"/>
            <a:ext cx="1512337" cy="369332"/>
          </a:xfrm>
          <a:prstGeom prst="rect">
            <a:avLst/>
          </a:prstGeom>
          <a:noFill/>
        </p:spPr>
        <p:txBody>
          <a:bodyPr wrap="none" rtlCol="0">
            <a:spAutoFit/>
          </a:bodyPr>
          <a:lstStyle/>
          <a:p>
            <a:r>
              <a:rPr lang="en-US">
                <a:solidFill>
                  <a:prstClr val="black"/>
                </a:solidFill>
              </a:rPr>
              <a:t>Exact p-values</a:t>
            </a:r>
            <a:endParaRPr lang="en-US" dirty="0">
              <a:solidFill>
                <a:prstClr val="black"/>
              </a:solidFill>
            </a:endParaRPr>
          </a:p>
        </p:txBody>
      </p:sp>
      <p:cxnSp>
        <p:nvCxnSpPr>
          <p:cNvPr id="7" name="Straight Arrow Connector 6"/>
          <p:cNvCxnSpPr/>
          <p:nvPr/>
        </p:nvCxnSpPr>
        <p:spPr>
          <a:xfrm flipV="1">
            <a:off x="6780944" y="5253388"/>
            <a:ext cx="1284269" cy="196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a:off x="6791615" y="5438054"/>
            <a:ext cx="1273598" cy="14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p:cNvCxnSpPr>
          <p:nvPr/>
        </p:nvCxnSpPr>
        <p:spPr>
          <a:xfrm flipV="1">
            <a:off x="7590026" y="3241199"/>
            <a:ext cx="475187" cy="7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3"/>
          </p:cNvCxnSpPr>
          <p:nvPr/>
        </p:nvCxnSpPr>
        <p:spPr>
          <a:xfrm>
            <a:off x="7590026" y="3318350"/>
            <a:ext cx="475187" cy="168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034283" y="5033552"/>
            <a:ext cx="3185257" cy="404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374" y="340360"/>
            <a:ext cx="6190129" cy="1325563"/>
          </a:xfrm>
        </p:spPr>
        <p:txBody>
          <a:bodyPr>
            <a:normAutofit fontScale="90000"/>
          </a:bodyPr>
          <a:lstStyle/>
          <a:p>
            <a:r>
              <a:rPr lang="en-US" dirty="0"/>
              <a:t>Rank Sum Test (Wilcoxon)</a:t>
            </a:r>
          </a:p>
        </p:txBody>
      </p:sp>
      <p:sp>
        <p:nvSpPr>
          <p:cNvPr id="7" name="Rectangle 6"/>
          <p:cNvSpPr/>
          <p:nvPr/>
        </p:nvSpPr>
        <p:spPr>
          <a:xfrm>
            <a:off x="515245" y="1665923"/>
            <a:ext cx="8322386" cy="193899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en-US" sz="4000" b="1" i="1" dirty="0">
                <a:solidFill>
                  <a:srgbClr val="344068"/>
                </a:solidFill>
              </a:rPr>
              <a:t>H</a:t>
            </a:r>
            <a:r>
              <a:rPr lang="en-US" altLang="en-US" sz="4000" b="1" baseline="-25000" dirty="0">
                <a:solidFill>
                  <a:srgbClr val="344068"/>
                </a:solidFill>
              </a:rPr>
              <a:t>0</a:t>
            </a:r>
            <a:r>
              <a:rPr lang="en-US" altLang="en-US" sz="4000" b="1" dirty="0">
                <a:solidFill>
                  <a:srgbClr val="344068"/>
                </a:solidFill>
              </a:rPr>
              <a:t>: </a:t>
            </a:r>
            <a:r>
              <a:rPr lang="en-US" altLang="en-US" sz="1400" b="1" i="1" dirty="0">
                <a:solidFill>
                  <a:srgbClr val="344068"/>
                </a:solidFill>
                <a:sym typeface="Symbol" pitchFamily="18" charset="2"/>
              </a:rPr>
              <a:t>The distribution of New Method Scores = The distribution of the Traditional Method Scores</a:t>
            </a:r>
            <a:endParaRPr lang="en-US" altLang="en-US" sz="1400" b="1" baseline="-25000" dirty="0">
              <a:solidFill>
                <a:srgbClr val="344068"/>
              </a:solidFill>
              <a:sym typeface="Symbol" pitchFamily="18" charset="2"/>
            </a:endParaRPr>
          </a:p>
          <a:p>
            <a:pPr>
              <a:spcBef>
                <a:spcPct val="0"/>
              </a:spcBef>
            </a:pPr>
            <a:r>
              <a:rPr lang="en-US" altLang="en-US" sz="4000" b="1" i="1" dirty="0">
                <a:solidFill>
                  <a:srgbClr val="344068"/>
                </a:solidFill>
                <a:sym typeface="Symbol" pitchFamily="18" charset="2"/>
              </a:rPr>
              <a:t>H</a:t>
            </a:r>
            <a:r>
              <a:rPr lang="en-US" altLang="en-US" sz="4000" b="1" baseline="-25000" dirty="0">
                <a:solidFill>
                  <a:srgbClr val="344068"/>
                </a:solidFill>
                <a:sym typeface="Symbol" pitchFamily="18" charset="2"/>
              </a:rPr>
              <a:t>1</a:t>
            </a:r>
            <a:r>
              <a:rPr lang="en-US" altLang="en-US" sz="4000" b="1" dirty="0">
                <a:solidFill>
                  <a:srgbClr val="344068"/>
                </a:solidFill>
                <a:sym typeface="Symbol" pitchFamily="18" charset="2"/>
              </a:rPr>
              <a:t>:</a:t>
            </a:r>
            <a:r>
              <a:rPr lang="en-US" altLang="en-US" sz="1400" b="1" i="1" dirty="0">
                <a:solidFill>
                  <a:srgbClr val="344068"/>
                </a:solidFill>
                <a:sym typeface="Symbol" pitchFamily="18" charset="2"/>
              </a:rPr>
              <a:t>The distribution of New Method Scores &gt; The distribution of the Traditional Method Scores</a:t>
            </a:r>
            <a:endParaRPr lang="en-US" altLang="en-US" sz="1400" b="1" baseline="-25000" dirty="0">
              <a:solidFill>
                <a:srgbClr val="344068"/>
              </a:solidFill>
              <a:sym typeface="Symbol" pitchFamily="18" charset="2"/>
            </a:endParaRPr>
          </a:p>
          <a:p>
            <a:pPr>
              <a:spcBef>
                <a:spcPct val="0"/>
              </a:spcBef>
            </a:pPr>
            <a:endParaRPr lang="en-US" altLang="en-US" sz="4000" b="1" dirty="0">
              <a:solidFill>
                <a:srgbClr val="FF0000"/>
              </a:solidFill>
              <a:sym typeface="Symbol" pitchFamily="18" charset="2"/>
            </a:endParaRPr>
          </a:p>
        </p:txBody>
      </p:sp>
      <p:sp>
        <p:nvSpPr>
          <p:cNvPr id="4" name="TextBox 3"/>
          <p:cNvSpPr txBox="1"/>
          <p:nvPr/>
        </p:nvSpPr>
        <p:spPr>
          <a:xfrm>
            <a:off x="394349" y="4601658"/>
            <a:ext cx="7973568" cy="1200329"/>
          </a:xfrm>
          <a:prstGeom prst="rect">
            <a:avLst/>
          </a:prstGeom>
          <a:noFill/>
        </p:spPr>
        <p:txBody>
          <a:bodyPr wrap="square" rtlCol="0">
            <a:spAutoFit/>
          </a:bodyPr>
          <a:lstStyle/>
          <a:p>
            <a:r>
              <a:rPr lang="en-US" dirty="0">
                <a:solidFill>
                  <a:prstClr val="black"/>
                </a:solidFill>
              </a:rPr>
              <a:t>There is sufficient evidence at the alpha = 0.1 level of significance (p-value = .0571 for the exact test) to suggest that the </a:t>
            </a:r>
            <a:r>
              <a:rPr lang="en-US" i="1" dirty="0">
                <a:solidFill>
                  <a:prstClr val="black"/>
                </a:solidFill>
              </a:rPr>
              <a:t>distribution</a:t>
            </a:r>
            <a:r>
              <a:rPr lang="en-US" dirty="0">
                <a:solidFill>
                  <a:prstClr val="black"/>
                </a:solidFill>
              </a:rPr>
              <a:t> of scores from four IBM employees that were sampled is greater than the </a:t>
            </a:r>
            <a:r>
              <a:rPr lang="en-US" i="1" dirty="0">
                <a:solidFill>
                  <a:prstClr val="black"/>
                </a:solidFill>
              </a:rPr>
              <a:t>distribution</a:t>
            </a:r>
            <a:r>
              <a:rPr lang="en-US" dirty="0">
                <a:solidFill>
                  <a:prstClr val="black"/>
                </a:solidFill>
              </a:rPr>
              <a:t> of the 3 employees that took the test having had the Traditional Method of instruction.  </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381" y="191251"/>
            <a:ext cx="3476533" cy="5912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4349" y="4107580"/>
            <a:ext cx="7767518" cy="369332"/>
          </a:xfrm>
          <a:prstGeom prst="rect">
            <a:avLst/>
          </a:prstGeom>
          <a:noFill/>
        </p:spPr>
        <p:txBody>
          <a:bodyPr wrap="square" rtlCol="0">
            <a:spAutoFit/>
          </a:bodyPr>
          <a:lstStyle/>
          <a:p>
            <a:r>
              <a:rPr lang="en-US" dirty="0">
                <a:solidFill>
                  <a:prstClr val="black"/>
                </a:solidFill>
              </a:rPr>
              <a:t>Critical Value: 1.645</a:t>
            </a:r>
          </a:p>
        </p:txBody>
      </p:sp>
      <p:pic>
        <p:nvPicPr>
          <p:cNvPr id="9" name="Picture 8">
            <a:extLst>
              <a:ext uri="{FF2B5EF4-FFF2-40B4-BE49-F238E27FC236}">
                <a16:creationId xmlns:a16="http://schemas.microsoft.com/office/drawing/2014/main" id="{C6E14C0F-61ED-4DBF-91F6-D180DC2A8FBD}"/>
              </a:ext>
            </a:extLst>
          </p:cNvPr>
          <p:cNvPicPr>
            <a:picLocks noChangeAspect="1"/>
          </p:cNvPicPr>
          <p:nvPr/>
        </p:nvPicPr>
        <p:blipFill>
          <a:blip r:embed="rId3"/>
          <a:stretch>
            <a:fillRect/>
          </a:stretch>
        </p:blipFill>
        <p:spPr>
          <a:xfrm>
            <a:off x="394349" y="3174572"/>
            <a:ext cx="3399708" cy="860686"/>
          </a:xfrm>
          <a:prstGeom prst="rect">
            <a:avLst/>
          </a:prstGeom>
        </p:spPr>
      </p:pic>
      <p:sp>
        <p:nvSpPr>
          <p:cNvPr id="10" name="Rectangle 9">
            <a:extLst>
              <a:ext uri="{FF2B5EF4-FFF2-40B4-BE49-F238E27FC236}">
                <a16:creationId xmlns:a16="http://schemas.microsoft.com/office/drawing/2014/main" id="{6652BCCA-7FA6-488A-9AB1-84C14E23F2A6}"/>
              </a:ext>
            </a:extLst>
          </p:cNvPr>
          <p:cNvSpPr/>
          <p:nvPr/>
        </p:nvSpPr>
        <p:spPr>
          <a:xfrm>
            <a:off x="10772079" y="5263376"/>
            <a:ext cx="804292" cy="2208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258195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Sum Test: Advantages</a:t>
            </a:r>
          </a:p>
        </p:txBody>
      </p:sp>
      <p:sp>
        <p:nvSpPr>
          <p:cNvPr id="3" name="Content Placeholder 2"/>
          <p:cNvSpPr>
            <a:spLocks noGrp="1"/>
          </p:cNvSpPr>
          <p:nvPr>
            <p:ph idx="1"/>
          </p:nvPr>
        </p:nvSpPr>
        <p:spPr/>
        <p:txBody>
          <a:bodyPr/>
          <a:lstStyle/>
          <a:p>
            <a:pPr>
              <a:buFont typeface="Arial" charset="0"/>
              <a:buChar char="•"/>
            </a:pPr>
            <a:r>
              <a:rPr lang="en-US" dirty="0"/>
              <a:t> No distributional assumptions</a:t>
            </a:r>
          </a:p>
          <a:p>
            <a:pPr>
              <a:buFont typeface="Arial" charset="0"/>
              <a:buChar char="•"/>
            </a:pPr>
            <a:r>
              <a:rPr lang="en-US" dirty="0"/>
              <a:t> Resistant to outliers</a:t>
            </a:r>
          </a:p>
          <a:p>
            <a:pPr>
              <a:buFont typeface="Arial" charset="0"/>
              <a:buChar char="•"/>
            </a:pPr>
            <a:r>
              <a:rPr lang="en-US" dirty="0"/>
              <a:t>Performs nearly as well as the t-test when the two populations are normal and considerably better when there are extreme outliers</a:t>
            </a:r>
          </a:p>
          <a:p>
            <a:pPr>
              <a:buFont typeface="Arial" charset="0"/>
              <a:buChar char="•"/>
            </a:pPr>
            <a:r>
              <a:rPr lang="en-US" dirty="0"/>
              <a:t>Works well with ordinal (as opposed to interval data)</a:t>
            </a:r>
          </a:p>
          <a:p>
            <a:pPr>
              <a:buFont typeface="Arial" charset="0"/>
              <a:buChar char="•"/>
            </a:pPr>
            <a:r>
              <a:rPr lang="en-US" dirty="0"/>
              <a:t>Works with censored values</a:t>
            </a:r>
          </a:p>
          <a:p>
            <a:pPr>
              <a:buFont typeface="Arial" charset="0"/>
              <a:buChar char="•"/>
            </a:pPr>
            <a:endParaRPr lang="en-US" dirty="0"/>
          </a:p>
        </p:txBody>
      </p:sp>
    </p:spTree>
    <p:extLst>
      <p:ext uri="{BB962C8B-B14F-4D97-AF65-F5344CB8AC3E}">
        <p14:creationId xmlns:p14="http://schemas.microsoft.com/office/powerpoint/2010/main" val="319687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3344809"/>
            <a:ext cx="5904112" cy="2838706"/>
          </a:xfrm>
          <a:prstGeom prst="rect">
            <a:avLst/>
          </a:prstGeom>
        </p:spPr>
      </p:pic>
      <p:sp>
        <p:nvSpPr>
          <p:cNvPr id="5" name="TextBox 4"/>
          <p:cNvSpPr txBox="1"/>
          <p:nvPr/>
        </p:nvSpPr>
        <p:spPr>
          <a:xfrm>
            <a:off x="838199" y="1762510"/>
            <a:ext cx="11090097" cy="1631216"/>
          </a:xfrm>
          <a:prstGeom prst="rect">
            <a:avLst/>
          </a:prstGeom>
          <a:noFill/>
        </p:spPr>
        <p:txBody>
          <a:bodyPr wrap="square" rtlCol="0">
            <a:spAutoFit/>
          </a:bodyPr>
          <a:lstStyle/>
          <a:p>
            <a:pPr marL="285750" indent="-285750">
              <a:buFont typeface="Arial" charset="0"/>
              <a:buChar char="•"/>
            </a:pPr>
            <a:r>
              <a:rPr lang="en-US" sz="2000" dirty="0">
                <a:solidFill>
                  <a:prstClr val="black"/>
                </a:solidFill>
              </a:rPr>
              <a:t>Researchers compared the effectiveness of conventional textbook examples to modified ones</a:t>
            </a:r>
          </a:p>
          <a:p>
            <a:pPr marL="285750" indent="-285750">
              <a:buFont typeface="Arial" charset="0"/>
              <a:buChar char="•"/>
            </a:pPr>
            <a:r>
              <a:rPr lang="en-US" sz="2000" dirty="0">
                <a:solidFill>
                  <a:prstClr val="black"/>
                </a:solidFill>
              </a:rPr>
              <a:t>They selected 28 ninth-year students who had no previous exposure to coordinate geometry</a:t>
            </a:r>
          </a:p>
          <a:p>
            <a:pPr marL="285750" indent="-285750">
              <a:buFont typeface="Arial" charset="0"/>
              <a:buChar char="•"/>
            </a:pPr>
            <a:r>
              <a:rPr lang="en-US" sz="2000" dirty="0">
                <a:solidFill>
                  <a:prstClr val="black"/>
                </a:solidFill>
              </a:rPr>
              <a:t>The students were randomly assigned to one of two self study instructional groups, using conventional and modified instructional materials  </a:t>
            </a:r>
          </a:p>
          <a:p>
            <a:pPr marL="285750" indent="-285750">
              <a:buFont typeface="Arial" charset="0"/>
              <a:buChar char="•"/>
            </a:pPr>
            <a:r>
              <a:rPr lang="en-US" sz="2000" dirty="0">
                <a:solidFill>
                  <a:prstClr val="black"/>
                </a:solidFill>
              </a:rPr>
              <a:t>After instruction, they were given a test and the time to complete one of the problems was recorded.</a:t>
            </a:r>
          </a:p>
        </p:txBody>
      </p:sp>
      <p:sp>
        <p:nvSpPr>
          <p:cNvPr id="3" name="Title 2"/>
          <p:cNvSpPr>
            <a:spLocks noGrp="1"/>
          </p:cNvSpPr>
          <p:nvPr>
            <p:ph type="title"/>
          </p:nvPr>
        </p:nvSpPr>
        <p:spPr/>
        <p:txBody>
          <a:bodyPr/>
          <a:lstStyle/>
          <a:p>
            <a:r>
              <a:rPr lang="en-US" dirty="0"/>
              <a:t>Cognitive Load Experiment</a:t>
            </a:r>
          </a:p>
        </p:txBody>
      </p:sp>
      <p:sp>
        <p:nvSpPr>
          <p:cNvPr id="6" name="TextBox 5"/>
          <p:cNvSpPr txBox="1"/>
          <p:nvPr/>
        </p:nvSpPr>
        <p:spPr>
          <a:xfrm>
            <a:off x="7260471" y="3840832"/>
            <a:ext cx="4667825" cy="923330"/>
          </a:xfrm>
          <a:prstGeom prst="rect">
            <a:avLst/>
          </a:prstGeom>
          <a:noFill/>
        </p:spPr>
        <p:txBody>
          <a:bodyPr wrap="square" rtlCol="0">
            <a:spAutoFit/>
          </a:bodyPr>
          <a:lstStyle/>
          <a:p>
            <a:r>
              <a:rPr lang="en-US" dirty="0">
                <a:solidFill>
                  <a:srgbClr val="0070C0"/>
                </a:solidFill>
              </a:rPr>
              <a:t>Is there sufficient evidence to suggest that the cognitive load theory (modified instruction) shortened response times?</a:t>
            </a:r>
          </a:p>
        </p:txBody>
      </p:sp>
    </p:spTree>
    <p:extLst>
      <p:ext uri="{BB962C8B-B14F-4D97-AF65-F5344CB8AC3E}">
        <p14:creationId xmlns:p14="http://schemas.microsoft.com/office/powerpoint/2010/main" val="415698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Start With an Example</a:t>
            </a:r>
          </a:p>
        </p:txBody>
      </p:sp>
      <p:graphicFrame>
        <p:nvGraphicFramePr>
          <p:cNvPr id="4" name="Table 3"/>
          <p:cNvGraphicFramePr>
            <a:graphicFrameLocks noGrp="1"/>
          </p:cNvGraphicFramePr>
          <p:nvPr>
            <p:extLst/>
          </p:nvPr>
        </p:nvGraphicFramePr>
        <p:xfrm>
          <a:off x="1705399" y="3782140"/>
          <a:ext cx="6540843" cy="2486025"/>
        </p:xfrm>
        <a:graphic>
          <a:graphicData uri="http://schemas.openxmlformats.org/drawingml/2006/table">
            <a:tbl>
              <a:tblPr>
                <a:tableStyleId>{5C22544A-7EE6-4342-B048-85BDC9FD1C3A}</a:tableStyleId>
              </a:tblPr>
              <a:tblGrid>
                <a:gridCol w="3257596">
                  <a:extLst>
                    <a:ext uri="{9D8B030D-6E8A-4147-A177-3AD203B41FA5}">
                      <a16:colId xmlns:a16="http://schemas.microsoft.com/office/drawing/2014/main" val="20000"/>
                    </a:ext>
                  </a:extLst>
                </a:gridCol>
                <a:gridCol w="3283247">
                  <a:extLst>
                    <a:ext uri="{9D8B030D-6E8A-4147-A177-3AD203B41FA5}">
                      <a16:colId xmlns:a16="http://schemas.microsoft.com/office/drawing/2014/main" val="20001"/>
                    </a:ext>
                  </a:extLst>
                </a:gridCol>
              </a:tblGrid>
              <a:tr h="190500">
                <a:tc>
                  <a:txBody>
                    <a:bodyPr/>
                    <a:lstStyle/>
                    <a:p>
                      <a:pPr algn="ctr" fontAlgn="b"/>
                      <a:r>
                        <a:rPr lang="en-US" sz="3200" u="none" strike="noStrike" dirty="0">
                          <a:effectLst/>
                        </a:rPr>
                        <a:t>New Method</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Traditional Method</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3200" u="none" strike="noStrike" dirty="0">
                          <a:effectLst/>
                        </a:rPr>
                        <a:t>37</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23</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3200" u="none" strike="noStrike" dirty="0">
                          <a:effectLst/>
                        </a:rPr>
                        <a:t>49</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31</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3200" u="none" strike="noStrike" dirty="0">
                          <a:effectLst/>
                        </a:rPr>
                        <a:t>55</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46</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3200" b="0" i="0" u="none" strike="noStrike" dirty="0">
                          <a:solidFill>
                            <a:srgbClr val="000000"/>
                          </a:solidFill>
                          <a:effectLst/>
                          <a:latin typeface="Calibri" panose="020F0502020204030204" pitchFamily="34" charset="0"/>
                        </a:rPr>
                        <a:t>77</a:t>
                      </a:r>
                    </a:p>
                  </a:txBody>
                  <a:tcPr marL="9525" marR="9525" marT="9525" marB="0" anchor="b"/>
                </a:tc>
                <a:tc>
                  <a:txBody>
                    <a:bodyPr/>
                    <a:lstStyle/>
                    <a:p>
                      <a:pPr algn="ctr" fontAlgn="b"/>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5" name="TextBox 4"/>
          <p:cNvSpPr txBox="1"/>
          <p:nvPr/>
        </p:nvSpPr>
        <p:spPr>
          <a:xfrm>
            <a:off x="1409252" y="1882588"/>
            <a:ext cx="9703397" cy="1754326"/>
          </a:xfrm>
          <a:prstGeom prst="rect">
            <a:avLst/>
          </a:prstGeom>
          <a:noFill/>
        </p:spPr>
        <p:txBody>
          <a:bodyPr wrap="square" rtlCol="0">
            <a:spAutoFit/>
          </a:bodyPr>
          <a:lstStyle/>
          <a:p>
            <a:pPr marL="285750" indent="-285750">
              <a:buFont typeface="Arial" charset="0"/>
              <a:buChar char="•"/>
            </a:pPr>
            <a:r>
              <a:rPr lang="en-US" dirty="0">
                <a:solidFill>
                  <a:prstClr val="black"/>
                </a:solidFill>
              </a:rPr>
              <a:t>IBM gives each employee in the marketing department technical training</a:t>
            </a:r>
          </a:p>
          <a:p>
            <a:pPr marL="285750" indent="-285750">
              <a:buFont typeface="Arial" charset="0"/>
              <a:buChar char="•"/>
            </a:pPr>
            <a:r>
              <a:rPr lang="en-US" dirty="0">
                <a:solidFill>
                  <a:prstClr val="black"/>
                </a:solidFill>
              </a:rPr>
              <a:t>Based on further testing, it appears the traditional training method isn’t effective</a:t>
            </a:r>
          </a:p>
          <a:p>
            <a:pPr marL="285750" indent="-285750">
              <a:buFont typeface="Arial" charset="0"/>
              <a:buChar char="•"/>
            </a:pPr>
            <a:r>
              <a:rPr lang="en-US" dirty="0">
                <a:solidFill>
                  <a:prstClr val="black"/>
                </a:solidFill>
              </a:rPr>
              <a:t>Hence, a new training method is developed</a:t>
            </a:r>
          </a:p>
          <a:p>
            <a:pPr marL="285750" indent="-285750">
              <a:buFont typeface="Arial" charset="0"/>
              <a:buChar char="•"/>
            </a:pPr>
            <a:r>
              <a:rPr lang="en-US" dirty="0">
                <a:solidFill>
                  <a:prstClr val="black"/>
                </a:solidFill>
              </a:rPr>
              <a:t>Below are the test scores of 4 individuals who just finished the “New Method” and the last 3 test scores from employees trained via the “Traditional Method” course</a:t>
            </a:r>
          </a:p>
          <a:p>
            <a:pPr marL="285750" indent="-285750">
              <a:buFont typeface="Arial" charset="0"/>
              <a:buChar char="•"/>
            </a:pPr>
            <a:r>
              <a:rPr lang="en-US" dirty="0">
                <a:solidFill>
                  <a:prstClr val="black"/>
                </a:solidFill>
              </a:rPr>
              <a:t>Is there evidence to suggest that the “New Method” increases test scores?  </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330" y="3782140"/>
            <a:ext cx="20383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8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1748666"/>
            <a:ext cx="5979558" cy="4566209"/>
          </a:xfrm>
          <a:prstGeom prst="rect">
            <a:avLst/>
          </a:prstGeom>
        </p:spPr>
      </p:pic>
      <p:sp>
        <p:nvSpPr>
          <p:cNvPr id="5" name="TextBox 4"/>
          <p:cNvSpPr txBox="1"/>
          <p:nvPr/>
        </p:nvSpPr>
        <p:spPr>
          <a:xfrm>
            <a:off x="4658405" y="5350164"/>
            <a:ext cx="2139696" cy="369332"/>
          </a:xfrm>
          <a:prstGeom prst="rect">
            <a:avLst/>
          </a:prstGeom>
          <a:noFill/>
        </p:spPr>
        <p:txBody>
          <a:bodyPr wrap="square" rtlCol="0">
            <a:spAutoFit/>
          </a:bodyPr>
          <a:lstStyle/>
          <a:p>
            <a:r>
              <a:rPr lang="en-US" b="1" u="sng" cap="small">
                <a:solidFill>
                  <a:srgbClr val="FF0000"/>
                </a:solidFill>
              </a:rPr>
              <a:t>(censored data)</a:t>
            </a:r>
            <a:endParaRPr lang="en-US" b="1" u="sng" cap="small" dirty="0">
              <a:solidFill>
                <a:srgbClr val="FF0000"/>
              </a:solidFill>
            </a:endParaRPr>
          </a:p>
        </p:txBody>
      </p:sp>
      <p:sp>
        <p:nvSpPr>
          <p:cNvPr id="6" name="Title 2"/>
          <p:cNvSpPr>
            <a:spLocks noGrp="1"/>
          </p:cNvSpPr>
          <p:nvPr>
            <p:ph type="title"/>
          </p:nvPr>
        </p:nvSpPr>
        <p:spPr>
          <a:xfrm>
            <a:off x="1097280" y="286605"/>
            <a:ext cx="10058400" cy="1450757"/>
          </a:xfrm>
        </p:spPr>
        <p:txBody>
          <a:bodyPr/>
          <a:lstStyle/>
          <a:p>
            <a:r>
              <a:rPr lang="en-US" dirty="0"/>
              <a:t>Cognitive Load Experiment</a:t>
            </a:r>
          </a:p>
        </p:txBody>
      </p:sp>
    </p:spTree>
    <p:extLst>
      <p:ext uri="{BB962C8B-B14F-4D97-AF65-F5344CB8AC3E}">
        <p14:creationId xmlns:p14="http://schemas.microsoft.com/office/powerpoint/2010/main" val="985414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7280" y="1809281"/>
            <a:ext cx="4748716" cy="4468464"/>
          </a:xfrm>
          <a:prstGeom prst="rect">
            <a:avLst/>
          </a:prstGeom>
        </p:spPr>
      </p:pic>
      <p:sp>
        <p:nvSpPr>
          <p:cNvPr id="3" name="Title 2"/>
          <p:cNvSpPr>
            <a:spLocks noGrp="1"/>
          </p:cNvSpPr>
          <p:nvPr>
            <p:ph type="title"/>
          </p:nvPr>
        </p:nvSpPr>
        <p:spPr>
          <a:xfrm>
            <a:off x="1097280" y="286605"/>
            <a:ext cx="10058400" cy="1450757"/>
          </a:xfrm>
        </p:spPr>
        <p:txBody>
          <a:bodyPr/>
          <a:lstStyle/>
          <a:p>
            <a:r>
              <a:rPr lang="en-US" dirty="0"/>
              <a:t>Cognitive Load Experiment</a:t>
            </a:r>
          </a:p>
        </p:txBody>
      </p:sp>
      <p:sp>
        <p:nvSpPr>
          <p:cNvPr id="2" name="TextBox 1">
            <a:extLst>
              <a:ext uri="{FF2B5EF4-FFF2-40B4-BE49-F238E27FC236}">
                <a16:creationId xmlns:a16="http://schemas.microsoft.com/office/drawing/2014/main" id="{E7336CC3-60BB-421A-9337-E3573B4A3C0A}"/>
              </a:ext>
            </a:extLst>
          </p:cNvPr>
          <p:cNvSpPr txBox="1"/>
          <p:nvPr/>
        </p:nvSpPr>
        <p:spPr>
          <a:xfrm>
            <a:off x="6757639" y="2564780"/>
            <a:ext cx="3992137" cy="369332"/>
          </a:xfrm>
          <a:prstGeom prst="rect">
            <a:avLst/>
          </a:prstGeom>
          <a:noFill/>
        </p:spPr>
        <p:txBody>
          <a:bodyPr wrap="square" rtlCol="0">
            <a:spAutoFit/>
          </a:bodyPr>
          <a:lstStyle/>
          <a:p>
            <a:r>
              <a:rPr lang="en-US" dirty="0"/>
              <a:t>With ties, the ranks are averaged.</a:t>
            </a:r>
          </a:p>
        </p:txBody>
      </p:sp>
    </p:spTree>
    <p:extLst>
      <p:ext uri="{BB962C8B-B14F-4D97-AF65-F5344CB8AC3E}">
        <p14:creationId xmlns:p14="http://schemas.microsoft.com/office/powerpoint/2010/main" val="3316492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7280" y="1763970"/>
            <a:ext cx="5815736" cy="3649278"/>
          </a:xfrm>
          <a:prstGeom prst="rect">
            <a:avLst/>
          </a:prstGeom>
        </p:spPr>
      </p:pic>
      <p:sp>
        <p:nvSpPr>
          <p:cNvPr id="5" name="Rectangle 4"/>
          <p:cNvSpPr/>
          <p:nvPr/>
        </p:nvSpPr>
        <p:spPr>
          <a:xfrm>
            <a:off x="347472" y="5413248"/>
            <a:ext cx="11402568" cy="923330"/>
          </a:xfrm>
          <a:prstGeom prst="rect">
            <a:avLst/>
          </a:prstGeom>
        </p:spPr>
        <p:txBody>
          <a:bodyPr wrap="square">
            <a:spAutoFit/>
          </a:bodyPr>
          <a:lstStyle/>
          <a:p>
            <a:r>
              <a:rPr lang="en-US" b="1" dirty="0">
                <a:solidFill>
                  <a:prstClr val="black"/>
                </a:solidFill>
              </a:rPr>
              <a:t>Statistical Conclusion: </a:t>
            </a:r>
            <a:r>
              <a:rPr lang="en-US" dirty="0">
                <a:solidFill>
                  <a:prstClr val="black"/>
                </a:solidFill>
              </a:rPr>
              <a:t>The data provide convincing evidence that a student could solve the problem more quickly after the “modiﬁed” rather than the the “conventional” method (one-sided, normal approximation w/ C.C. p-value = 0.0013, from the rank-sum test).</a:t>
            </a:r>
          </a:p>
        </p:txBody>
      </p:sp>
      <p:sp>
        <p:nvSpPr>
          <p:cNvPr id="6" name="Title 2"/>
          <p:cNvSpPr>
            <a:spLocks noGrp="1"/>
          </p:cNvSpPr>
          <p:nvPr>
            <p:ph type="title"/>
          </p:nvPr>
        </p:nvSpPr>
        <p:spPr>
          <a:xfrm>
            <a:off x="1097280" y="286605"/>
            <a:ext cx="10058400" cy="1450757"/>
          </a:xfrm>
        </p:spPr>
        <p:txBody>
          <a:bodyPr/>
          <a:lstStyle/>
          <a:p>
            <a:r>
              <a:rPr lang="en-US" dirty="0"/>
              <a:t>Cognitive Load Experiment: </a:t>
            </a:r>
            <a:br>
              <a:rPr lang="en-US" dirty="0"/>
            </a:br>
            <a:r>
              <a:rPr lang="en-US" dirty="0"/>
              <a:t>Normal Approximation</a:t>
            </a:r>
          </a:p>
        </p:txBody>
      </p:sp>
      <p:cxnSp>
        <p:nvCxnSpPr>
          <p:cNvPr id="3" name="Straight Arrow Connector 2"/>
          <p:cNvCxnSpPr/>
          <p:nvPr/>
        </p:nvCxnSpPr>
        <p:spPr>
          <a:xfrm flipH="1">
            <a:off x="9472773" y="5024063"/>
            <a:ext cx="20548" cy="729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806511" y="4644805"/>
            <a:ext cx="2349169" cy="369332"/>
          </a:xfrm>
          <a:prstGeom prst="rect">
            <a:avLst/>
          </a:prstGeom>
          <a:noFill/>
        </p:spPr>
        <p:txBody>
          <a:bodyPr wrap="none" rtlCol="0">
            <a:spAutoFit/>
          </a:bodyPr>
          <a:lstStyle/>
          <a:p>
            <a:r>
              <a:rPr lang="en-US" b="1" u="sng" cap="small" dirty="0">
                <a:solidFill>
                  <a:srgbClr val="FF0000"/>
                </a:solidFill>
              </a:rPr>
              <a:t>(continuity correction)</a:t>
            </a:r>
          </a:p>
        </p:txBody>
      </p:sp>
    </p:spTree>
    <p:extLst>
      <p:ext uri="{BB962C8B-B14F-4D97-AF65-F5344CB8AC3E}">
        <p14:creationId xmlns:p14="http://schemas.microsoft.com/office/powerpoint/2010/main" val="339679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Load Experiment: </a:t>
            </a:r>
            <a:br>
              <a:rPr lang="en-US" dirty="0"/>
            </a:br>
            <a:r>
              <a:rPr lang="en-US" dirty="0"/>
              <a:t>Using SAS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 y="1922367"/>
            <a:ext cx="5715000" cy="2082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5054600"/>
            <a:ext cx="5448300" cy="116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940" y="2182717"/>
            <a:ext cx="1270000" cy="5207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940" y="3148772"/>
            <a:ext cx="1295400" cy="508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0840" y="101600"/>
            <a:ext cx="4089400" cy="6121400"/>
          </a:xfrm>
          <a:prstGeom prst="rect">
            <a:avLst/>
          </a:prstGeom>
        </p:spPr>
      </p:pic>
      <p:cxnSp>
        <p:nvCxnSpPr>
          <p:cNvPr id="10" name="Straight Arrow Connector 9"/>
          <p:cNvCxnSpPr/>
          <p:nvPr/>
        </p:nvCxnSpPr>
        <p:spPr>
          <a:xfrm>
            <a:off x="7772400" y="3474720"/>
            <a:ext cx="3051810" cy="914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965960" y="5532120"/>
            <a:ext cx="885825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46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53" y="137592"/>
            <a:ext cx="12401974" cy="1450757"/>
          </a:xfrm>
        </p:spPr>
        <p:txBody>
          <a:bodyPr>
            <a:normAutofit/>
          </a:bodyPr>
          <a:lstStyle/>
          <a:p>
            <a:r>
              <a:rPr lang="en-US" sz="4000" dirty="0"/>
              <a:t>Confidence Interval for the Location Parameter (Median): </a:t>
            </a:r>
            <a:br>
              <a:rPr lang="en-US" sz="4000" dirty="0"/>
            </a:br>
            <a:r>
              <a:rPr lang="en-US" sz="4000" dirty="0"/>
              <a:t>Hodges Lehman Confidence Interval</a:t>
            </a:r>
          </a:p>
        </p:txBody>
      </p:sp>
      <p:sp>
        <p:nvSpPr>
          <p:cNvPr id="4" name="Rectangle 3"/>
          <p:cNvSpPr/>
          <p:nvPr/>
        </p:nvSpPr>
        <p:spPr>
          <a:xfrm>
            <a:off x="2804160" y="3397088"/>
            <a:ext cx="7376160" cy="369332"/>
          </a:xfrm>
          <a:prstGeom prst="rect">
            <a:avLst/>
          </a:prstGeom>
        </p:spPr>
        <p:txBody>
          <a:bodyPr wrap="square">
            <a:spAutoFit/>
          </a:bodyPr>
          <a:lstStyle/>
          <a:p>
            <a:r>
              <a:rPr lang="en-US" dirty="0">
                <a:solidFill>
                  <a:prstClr val="black"/>
                </a:solidFill>
              </a:rPr>
              <a:t>https://en.wikipedia.org/wiki/Hodges%E2%80%93Lehmann_estimator</a:t>
            </a:r>
          </a:p>
        </p:txBody>
      </p:sp>
      <p:sp>
        <p:nvSpPr>
          <p:cNvPr id="3" name="TextBox 2">
            <a:extLst>
              <a:ext uri="{FF2B5EF4-FFF2-40B4-BE49-F238E27FC236}">
                <a16:creationId xmlns:a16="http://schemas.microsoft.com/office/drawing/2014/main" id="{66A99E59-8778-4CE4-A89D-C4F499941568}"/>
              </a:ext>
            </a:extLst>
          </p:cNvPr>
          <p:cNvSpPr txBox="1"/>
          <p:nvPr/>
        </p:nvSpPr>
        <p:spPr>
          <a:xfrm>
            <a:off x="3389970" y="4293220"/>
            <a:ext cx="9556595" cy="369332"/>
          </a:xfrm>
          <a:prstGeom prst="rect">
            <a:avLst/>
          </a:prstGeom>
          <a:noFill/>
        </p:spPr>
        <p:txBody>
          <a:bodyPr wrap="square" rtlCol="0">
            <a:spAutoFit/>
          </a:bodyPr>
          <a:lstStyle/>
          <a:p>
            <a:r>
              <a:rPr lang="en-US" dirty="0"/>
              <a:t>*We will look at an example later</a:t>
            </a:r>
          </a:p>
        </p:txBody>
      </p:sp>
    </p:spTree>
    <p:extLst>
      <p:ext uri="{BB962C8B-B14F-4D97-AF65-F5344CB8AC3E}">
        <p14:creationId xmlns:p14="http://schemas.microsoft.com/office/powerpoint/2010/main" val="163033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4563" y="2776376"/>
            <a:ext cx="6008898" cy="2680586"/>
          </a:xfrm>
          <a:prstGeom prst="rect">
            <a:avLst/>
          </a:prstGeom>
        </p:spPr>
      </p:pic>
      <p:sp>
        <p:nvSpPr>
          <p:cNvPr id="5" name="Rectangle 4"/>
          <p:cNvSpPr/>
          <p:nvPr/>
        </p:nvSpPr>
        <p:spPr>
          <a:xfrm>
            <a:off x="624563" y="5371684"/>
            <a:ext cx="11402568" cy="1200329"/>
          </a:xfrm>
          <a:prstGeom prst="rect">
            <a:avLst/>
          </a:prstGeom>
        </p:spPr>
        <p:txBody>
          <a:bodyPr wrap="square">
            <a:spAutoFit/>
          </a:bodyPr>
          <a:lstStyle/>
          <a:p>
            <a:r>
              <a:rPr lang="en-US" b="1" dirty="0">
                <a:solidFill>
                  <a:prstClr val="black"/>
                </a:solidFill>
              </a:rPr>
              <a:t>Statistical Conclusion (continued): </a:t>
            </a:r>
            <a:r>
              <a:rPr lang="en-US" dirty="0">
                <a:solidFill>
                  <a:prstClr val="black"/>
                </a:solidFill>
              </a:rPr>
              <a:t>A range of plausible values for how much smaller the “modified” distribution is than the “traditional” (treatment effect) is [-158, -59] s. (95% conﬁdence interval based on a rank-sum test) with a point-estimate of 108.5 s. </a:t>
            </a:r>
          </a:p>
          <a:p>
            <a:endParaRPr lang="en-US" dirty="0">
              <a:solidFill>
                <a:prstClr val="black"/>
              </a:solidFill>
            </a:endParaRPr>
          </a:p>
        </p:txBody>
      </p:sp>
      <p:sp>
        <p:nvSpPr>
          <p:cNvPr id="7" name="Title 2"/>
          <p:cNvSpPr>
            <a:spLocks noGrp="1"/>
          </p:cNvSpPr>
          <p:nvPr>
            <p:ph type="title"/>
          </p:nvPr>
        </p:nvSpPr>
        <p:spPr>
          <a:xfrm>
            <a:off x="1097280" y="286605"/>
            <a:ext cx="10058400" cy="1450757"/>
          </a:xfrm>
        </p:spPr>
        <p:txBody>
          <a:bodyPr/>
          <a:lstStyle/>
          <a:p>
            <a:r>
              <a:rPr lang="en-US" dirty="0"/>
              <a:t>Cognitive Load Experiment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63" y="1741267"/>
            <a:ext cx="6552092" cy="111194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0446" y="2846136"/>
            <a:ext cx="5219700" cy="1409700"/>
          </a:xfrm>
          <a:prstGeom prst="rect">
            <a:avLst/>
          </a:prstGeom>
        </p:spPr>
      </p:pic>
      <p:cxnSp>
        <p:nvCxnSpPr>
          <p:cNvPr id="9" name="Straight Arrow Connector 8"/>
          <p:cNvCxnSpPr/>
          <p:nvPr/>
        </p:nvCxnSpPr>
        <p:spPr>
          <a:xfrm>
            <a:off x="2119745" y="2479964"/>
            <a:ext cx="7051964" cy="362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9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51835" y="2795630"/>
            <a:ext cx="4837289" cy="1815882"/>
          </a:xfrm>
          <a:prstGeom prst="rect">
            <a:avLst/>
          </a:prstGeom>
          <a:noFill/>
        </p:spPr>
        <p:txBody>
          <a:bodyPr wrap="square" rtlCol="0">
            <a:spAutoFit/>
          </a:bodyPr>
          <a:lstStyle/>
          <a:p>
            <a:r>
              <a:rPr lang="en-US" sz="1400" dirty="0">
                <a:solidFill>
                  <a:prstClr val="black"/>
                </a:solidFill>
              </a:rPr>
              <a:t>Ho: Distribution of Modified and Conventional Scores are equal</a:t>
            </a:r>
          </a:p>
          <a:p>
            <a:r>
              <a:rPr lang="en-US" sz="1400" dirty="0">
                <a:solidFill>
                  <a:prstClr val="black"/>
                </a:solidFill>
              </a:rPr>
              <a:t>Ha: Distribution of Modified Scores is less than that of Conventional</a:t>
            </a:r>
          </a:p>
          <a:p>
            <a:endParaRPr lang="en-US" sz="1400" dirty="0">
              <a:solidFill>
                <a:prstClr val="black"/>
              </a:solidFill>
            </a:endParaRPr>
          </a:p>
          <a:p>
            <a:r>
              <a:rPr lang="en-US" sz="1400" dirty="0">
                <a:solidFill>
                  <a:prstClr val="black"/>
                </a:solidFill>
              </a:rPr>
              <a:t>Critical Value (left sided): -1.645 (alpha = .05)</a:t>
            </a:r>
          </a:p>
          <a:p>
            <a:r>
              <a:rPr lang="en-US" sz="1400" dirty="0">
                <a:solidFill>
                  <a:prstClr val="black"/>
                </a:solidFill>
              </a:rPr>
              <a:t>Test Statistic: t-stat = -3.0183</a:t>
            </a:r>
          </a:p>
          <a:p>
            <a:r>
              <a:rPr lang="en-US" sz="1400" dirty="0">
                <a:solidFill>
                  <a:prstClr val="black"/>
                </a:solidFill>
              </a:rPr>
              <a:t>P-value (left sided)= .0013</a:t>
            </a:r>
          </a:p>
          <a:p>
            <a:r>
              <a:rPr lang="en-US" sz="1400" dirty="0">
                <a:solidFill>
                  <a:prstClr val="black"/>
                </a:solidFill>
              </a:rPr>
              <a:t>Reject Ho</a:t>
            </a:r>
          </a:p>
        </p:txBody>
      </p:sp>
      <p:sp>
        <p:nvSpPr>
          <p:cNvPr id="5" name="Rectangle 4"/>
          <p:cNvSpPr/>
          <p:nvPr/>
        </p:nvSpPr>
        <p:spPr>
          <a:xfrm>
            <a:off x="59815" y="4700490"/>
            <a:ext cx="9197469" cy="2031325"/>
          </a:xfrm>
          <a:prstGeom prst="rect">
            <a:avLst/>
          </a:prstGeom>
        </p:spPr>
        <p:txBody>
          <a:bodyPr wrap="square">
            <a:spAutoFit/>
          </a:bodyPr>
          <a:lstStyle/>
          <a:p>
            <a:r>
              <a:rPr lang="en-US" b="1" dirty="0">
                <a:solidFill>
                  <a:prstClr val="black"/>
                </a:solidFill>
              </a:rPr>
              <a:t>Statistical Conclusion (continued): </a:t>
            </a:r>
            <a:r>
              <a:rPr lang="en-US" dirty="0">
                <a:solidFill>
                  <a:prstClr val="black"/>
                </a:solidFill>
              </a:rPr>
              <a:t>The data provide convincing evidence that a student could solve the problem more quickly after the “modiﬁed” rather than the “conventional” method (one-sided, normal approximation w/ C.C. p-value = 0.0013, from the rank-sum test). A range of plausible values for how much smaller the “modified” distribution is than the “traditional” (treatment effect) is [-158, -59] sec. (95% conﬁdence interval based on a rank-sum test) with a point-estimate of 108.5 sec.</a:t>
            </a:r>
          </a:p>
          <a:p>
            <a:endParaRPr lang="en-US" dirty="0">
              <a:solidFill>
                <a:prstClr val="black"/>
              </a:solidFill>
            </a:endParaRPr>
          </a:p>
        </p:txBody>
      </p:sp>
      <p:sp>
        <p:nvSpPr>
          <p:cNvPr id="7" name="Title 2"/>
          <p:cNvSpPr>
            <a:spLocks noGrp="1"/>
          </p:cNvSpPr>
          <p:nvPr>
            <p:ph type="title"/>
          </p:nvPr>
        </p:nvSpPr>
        <p:spPr>
          <a:xfrm>
            <a:off x="1097279" y="733173"/>
            <a:ext cx="10726125" cy="766018"/>
          </a:xfrm>
        </p:spPr>
        <p:txBody>
          <a:bodyPr/>
          <a:lstStyle/>
          <a:p>
            <a:r>
              <a:rPr lang="en-US" dirty="0"/>
              <a:t>Cognitive Load Experiment (All Together)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893" y="1869297"/>
            <a:ext cx="4687462" cy="7955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145" y="1823157"/>
            <a:ext cx="3004687" cy="811485"/>
          </a:xfrm>
          <a:prstGeom prst="rect">
            <a:avLst/>
          </a:prstGeom>
        </p:spPr>
      </p:pic>
      <p:pic>
        <p:nvPicPr>
          <p:cNvPr id="10" name="Content Placeholder 3"/>
          <p:cNvPicPr>
            <a:picLocks noChangeAspect="1"/>
          </p:cNvPicPr>
          <p:nvPr/>
        </p:nvPicPr>
        <p:blipFill>
          <a:blip r:embed="rId4"/>
          <a:stretch>
            <a:fillRect/>
          </a:stretch>
        </p:blipFill>
        <p:spPr>
          <a:xfrm>
            <a:off x="113196" y="1826340"/>
            <a:ext cx="4438639" cy="2785172"/>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5236" t="33310" r="15812"/>
          <a:stretch/>
        </p:blipFill>
        <p:spPr>
          <a:xfrm>
            <a:off x="9424058" y="2655908"/>
            <a:ext cx="2540000" cy="3677355"/>
          </a:xfrm>
          <a:prstGeom prst="rect">
            <a:avLst/>
          </a:prstGeom>
        </p:spPr>
      </p:pic>
      <p:sp>
        <p:nvSpPr>
          <p:cNvPr id="4" name="Rectangle 3">
            <a:extLst>
              <a:ext uri="{FF2B5EF4-FFF2-40B4-BE49-F238E27FC236}">
                <a16:creationId xmlns:a16="http://schemas.microsoft.com/office/drawing/2014/main" id="{F3CEB730-7175-4775-8898-E774497BF83A}"/>
              </a:ext>
            </a:extLst>
          </p:cNvPr>
          <p:cNvSpPr/>
          <p:nvPr/>
        </p:nvSpPr>
        <p:spPr>
          <a:xfrm>
            <a:off x="9930809" y="2471664"/>
            <a:ext cx="891053" cy="1842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D3D03B-4256-4C8B-A981-3279368F2C2B}"/>
              </a:ext>
            </a:extLst>
          </p:cNvPr>
          <p:cNvSpPr/>
          <p:nvPr/>
        </p:nvSpPr>
        <p:spPr>
          <a:xfrm>
            <a:off x="11227981" y="3678865"/>
            <a:ext cx="595423" cy="1820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7F391-C08A-46E5-9038-24DC9F516644}"/>
              </a:ext>
            </a:extLst>
          </p:cNvPr>
          <p:cNvSpPr/>
          <p:nvPr/>
        </p:nvSpPr>
        <p:spPr>
          <a:xfrm>
            <a:off x="11231519" y="3905696"/>
            <a:ext cx="595423" cy="1820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49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90800"/>
            <a:ext cx="8229600" cy="1143000"/>
          </a:xfrm>
        </p:spPr>
        <p:txBody>
          <a:bodyPr>
            <a:normAutofit/>
          </a:bodyPr>
          <a:lstStyle/>
          <a:p>
            <a:r>
              <a:rPr lang="en-US" dirty="0"/>
              <a:t>Welch’s t-Test</a:t>
            </a:r>
          </a:p>
        </p:txBody>
      </p:sp>
      <p:sp>
        <p:nvSpPr>
          <p:cNvPr id="3" name="Slide Number Placeholder 2"/>
          <p:cNvSpPr>
            <a:spLocks noGrp="1"/>
          </p:cNvSpPr>
          <p:nvPr>
            <p:ph type="sldNum" sz="quarter" idx="12"/>
          </p:nvPr>
        </p:nvSpPr>
        <p:spPr/>
        <p:txBody>
          <a:bodyPr/>
          <a:lstStyle/>
          <a:p>
            <a:fld id="{240F1BDB-6CE4-495C-AC30-106FDA64768F}" type="slidenum">
              <a:rPr lang="en-US" smtClean="0"/>
              <a:pPr/>
              <a:t>27</a:t>
            </a:fld>
            <a:endParaRPr lang="en-US"/>
          </a:p>
        </p:txBody>
      </p:sp>
    </p:spTree>
    <p:extLst>
      <p:ext uri="{BB962C8B-B14F-4D97-AF65-F5344CB8AC3E}">
        <p14:creationId xmlns:p14="http://schemas.microsoft.com/office/powerpoint/2010/main" val="3511335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 Reminder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46959" y="3160184"/>
                <a:ext cx="7777702" cy="3171168"/>
              </a:xfrm>
            </p:spPr>
            <p:txBody>
              <a:bodyPr>
                <a:normAutofit fontScale="70000" lnSpcReduction="20000"/>
              </a:bodyPr>
              <a:lstStyle/>
              <a:p>
                <a:pPr>
                  <a:buFont typeface="Arial" charset="0"/>
                  <a:buChar char="•"/>
                </a:pPr>
                <a:r>
                  <a:rPr lang="en-US" dirty="0"/>
                  <a:t>We additionally need to know/estimate the standard deviation of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endParaRPr lang="en-US" dirty="0"/>
              </a:p>
              <a:p>
                <a:pPr>
                  <a:buFont typeface="Arial" charset="0"/>
                  <a:buChar char="•"/>
                </a:pPr>
                <a:r>
                  <a:rPr lang="en-US" dirty="0"/>
                  <a:t> There are two ways mentioned in the book</a:t>
                </a:r>
              </a:p>
              <a:p>
                <a:pPr marL="749808" lvl="1" indent="-457200">
                  <a:buFont typeface="+mj-lt"/>
                  <a:buAutoNum type="arabicPeriod"/>
                </a:pPr>
                <a:r>
                  <a:rPr lang="en-US" dirty="0"/>
                  <a:t>Pooled SD</a:t>
                </a:r>
              </a:p>
              <a:p>
                <a:pPr marL="749808" lvl="1" indent="-457200">
                  <a:buFont typeface="+mj-lt"/>
                  <a:buAutoNum type="arabicPeriod"/>
                </a:pPr>
                <a:r>
                  <a:rPr lang="en-US" dirty="0"/>
                  <a:t>Welch’s SD </a:t>
                </a:r>
              </a:p>
              <a:p>
                <a:pPr>
                  <a:buFont typeface="Arial" charset="0"/>
                  <a:buChar char="•"/>
                </a:pPr>
                <a:r>
                  <a:rPr lang="en-US" dirty="0">
                    <a:latin typeface="Cambria Math" charset="0"/>
                  </a:rPr>
                  <a:t>To create the pooled SD, we need to assume that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𝜎</m:t>
                        </m:r>
                      </m:e>
                      <m:sub>
                        <m:r>
                          <a:rPr lang="en-US" b="0" i="1" smtClean="0">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𝐸</m:t>
                        </m:r>
                      </m:sub>
                    </m:sSub>
                  </m:oMath>
                </a14:m>
                <a:endParaRPr lang="en-US" b="0" dirty="0">
                  <a:latin typeface="Cambria Math" charset="0"/>
                </a:endParaRPr>
              </a:p>
              <a:p>
                <a:pPr>
                  <a:buFont typeface="Arial" charset="0"/>
                  <a:buChar char="•"/>
                </a:pPr>
                <a:r>
                  <a:rPr lang="en-US" dirty="0">
                    <a:latin typeface="Cambria Math" charset="0"/>
                  </a:rPr>
                  <a:t>Then, we can form an estimate of this common standard deviation via</a:t>
                </a:r>
                <a:endParaRPr lang="en-US" b="0" dirty="0">
                  <a:latin typeface="Cambria Math" charset="0"/>
                </a:endParaRPr>
              </a:p>
              <a:p>
                <a:pPr>
                  <a:buFont typeface="Arial"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
                      <a:rPr lang="en-US" b="0" i="1" smtClean="0">
                        <a:latin typeface="Cambria Math" charset="0"/>
                      </a:rPr>
                      <m:t>=</m:t>
                    </m:r>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b="0" i="1" smtClean="0">
                                <a:latin typeface="Cambria Math" charset="0"/>
                              </a:rPr>
                              <m:t>(</m:t>
                            </m:r>
                            <m:sSubSup>
                              <m:sSubSupPr>
                                <m:ctrlPr>
                                  <a:rPr lang="en-US" i="1">
                                    <a:latin typeface="Cambria Math" panose="02040503050406030204" pitchFamily="18" charset="0"/>
                                  </a:rPr>
                                </m:ctrlPr>
                              </m:sSubSupPr>
                              <m:e>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r>
                                  <a:rPr lang="en-US" b="0" i="1" smtClean="0">
                                    <a:latin typeface="Cambria Math" charset="0"/>
                                  </a:rPr>
                                  <m:t>−1) </m:t>
                                </m:r>
                                <m:r>
                                  <a:rPr lang="en-US" i="1">
                                    <a:latin typeface="Cambria Math" charset="0"/>
                                  </a:rPr>
                                  <m:t>𝑠</m:t>
                                </m:r>
                              </m:e>
                              <m:sub>
                                <m:r>
                                  <a:rPr lang="en-US" i="1">
                                    <a:latin typeface="Cambria Math" charset="0"/>
                                  </a:rPr>
                                  <m:t>𝐼</m:t>
                                </m:r>
                              </m:sub>
                              <m:sup>
                                <m:r>
                                  <a:rPr lang="en-US" i="1">
                                    <a:latin typeface="Cambria Math" charset="0"/>
                                  </a:rPr>
                                  <m:t>2</m:t>
                                </m:r>
                              </m:sup>
                            </m:sSubSup>
                            <m:r>
                              <a:rPr lang="en-US" b="0" i="1" smtClean="0">
                                <a:latin typeface="Cambria Math" charset="0"/>
                              </a:rPr>
                              <m:t>+ </m:t>
                            </m:r>
                            <m:r>
                              <a:rPr lang="en-US" i="1">
                                <a:latin typeface="Cambria Math"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i="1">
                                    <a:latin typeface="Cambria Math" charset="0"/>
                                  </a:rPr>
                                  <m:t>−1) </m:t>
                                </m:r>
                                <m:r>
                                  <a:rPr lang="en-US" i="1">
                                    <a:latin typeface="Cambria Math" charset="0"/>
                                  </a:rPr>
                                  <m:t>𝑠</m:t>
                                </m:r>
                              </m:e>
                              <m:sub>
                                <m:r>
                                  <a:rPr lang="en-US" b="0" i="1" smtClean="0">
                                    <a:latin typeface="Cambria Math" charset="0"/>
                                  </a:rPr>
                                  <m:t>𝐸</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b="0" i="1" smtClean="0">
                                <a:latin typeface="Cambria Math" charset="0"/>
                              </a:rPr>
                              <m:t> −2</m:t>
                            </m:r>
                          </m:den>
                        </m:f>
                      </m:e>
                    </m:rad>
                  </m:oMath>
                </a14:m>
                <a:endParaRPr lang="en-US" b="0" i="1" dirty="0">
                  <a:latin typeface="Cambria Math" charset="0"/>
                </a:endParaRPr>
              </a:p>
              <a:p>
                <a:pPr>
                  <a:buFont typeface="Arial" charset="0"/>
                  <a:buChar char="•"/>
                </a:pPr>
                <a14:m>
                  <m:oMath xmlns:m="http://schemas.openxmlformats.org/officeDocument/2006/math">
                    <m:r>
                      <a:rPr lang="en-US" b="0" i="1" smtClean="0">
                        <a:latin typeface="Cambria Math" charset="0"/>
                      </a:rPr>
                      <m:t>𝑆𝐸</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rad>
                      <m:radPr>
                        <m:degHide m:val="on"/>
                        <m:ctrlPr>
                          <a:rPr lang="en-US" i="1" smtClean="0">
                            <a:latin typeface="Cambria Math" panose="02040503050406030204" pitchFamily="18" charset="0"/>
                          </a:rPr>
                        </m:ctrlPr>
                      </m:radPr>
                      <m:deg/>
                      <m:e>
                        <m:f>
                          <m:fPr>
                            <m:ctrlPr>
                              <a:rPr lang="bg-BG"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charset="0"/>
                                    <a:ea typeface="Cambria Math" charset="0"/>
                                    <a:cs typeface="Cambria Math" charset="0"/>
                                  </a:rPr>
                                  <m:t>𝜎</m:t>
                                </m:r>
                              </m:e>
                              <m:sub>
                                <m:r>
                                  <a:rPr lang="en-US" b="0" i="1" smtClean="0">
                                    <a:latin typeface="Cambria Math" charset="0"/>
                                  </a:rPr>
                                  <m:t>𝐼</m:t>
                                </m:r>
                              </m:sub>
                              <m:sup>
                                <m:r>
                                  <a:rPr lang="en-US" b="0" i="1" smtClean="0">
                                    <a:latin typeface="Cambria Math" charset="0"/>
                                  </a:rPr>
                                  <m:t>2</m:t>
                                </m:r>
                              </m:sup>
                            </m:sSubSup>
                          </m:num>
                          <m:den>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den>
                        </m:f>
                        <m:r>
                          <a:rPr lang="en-US" b="0" i="1" smtClean="0">
                            <a:latin typeface="Cambria Math" charset="0"/>
                          </a:rPr>
                          <m:t>+</m:t>
                        </m:r>
                        <m:f>
                          <m:fPr>
                            <m:ctrlPr>
                              <a:rPr lang="bg-BG"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rPr>
                                  <m:t>𝐸</m:t>
                                </m:r>
                              </m:sub>
                              <m:sup>
                                <m:r>
                                  <a:rPr lang="en-US" b="0" i="1" smtClean="0">
                                    <a:latin typeface="Cambria Math" charset="0"/>
                                  </a:rPr>
                                  <m:t>2</m:t>
                                </m:r>
                              </m:sup>
                            </m:sSubSup>
                          </m:num>
                          <m:den>
                            <m:sSub>
                              <m:sSubPr>
                                <m:ctrlPr>
                                  <a:rPr lang="en-US" b="0"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𝐸</m:t>
                                </m:r>
                              </m:sub>
                            </m:sSub>
                          </m:den>
                        </m:f>
                      </m:e>
                    </m:rad>
                    <m:r>
                      <a:rPr lang="en-US" b="0" i="1" smtClean="0">
                        <a:latin typeface="Cambria Math" charset="0"/>
                      </a:rPr>
                      <m:t>  </m:t>
                    </m:r>
                  </m:oMath>
                </a14:m>
                <a:endParaRPr lang="en-US" b="0" dirty="0"/>
              </a:p>
              <a:p>
                <a:pPr>
                  <a:buFont typeface="Arial" charset="0"/>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rPr>
                          <m:t>𝐼</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𝐸</m:t>
                        </m:r>
                      </m:sub>
                    </m:sSub>
                  </m:oMath>
                </a14:m>
                <a:r>
                  <a:rPr lang="en-US" dirty="0"/>
                  <a:t> and can be estimated by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𝑠</m:t>
                        </m:r>
                      </m:e>
                      <m:sub>
                        <m:r>
                          <a:rPr lang="en-US" i="1">
                            <a:latin typeface="Cambria Math" charset="0"/>
                          </a:rPr>
                          <m:t>𝑝</m:t>
                        </m:r>
                      </m:sub>
                    </m:sSub>
                  </m:oMath>
                </a14:m>
                <a:r>
                  <a:rPr lang="en-US" dirty="0"/>
                  <a:t>, then </a:t>
                </a:r>
                <a14:m>
                  <m:oMath xmlns:m="http://schemas.openxmlformats.org/officeDocument/2006/math">
                    <m:r>
                      <a:rPr lang="en-US" i="1">
                        <a:latin typeface="Cambria Math" charset="0"/>
                      </a:rPr>
                      <m:t>𝑆</m:t>
                    </m:r>
                    <m:r>
                      <a:rPr lang="en-US" b="0" i="1" smtClean="0">
                        <a:latin typeface="Cambria Math" charset="0"/>
                      </a:rPr>
                      <m:t>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den>
                        </m:f>
                        <m:r>
                          <a:rPr lang="en-US" i="1">
                            <a:latin typeface="Cambria Math" charset="0"/>
                          </a:rPr>
                          <m:t>+</m:t>
                        </m:r>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𝐸</m:t>
                                </m:r>
                              </m:sub>
                            </m:sSub>
                          </m:den>
                        </m:f>
                      </m:e>
                    </m:rad>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46959" y="3160184"/>
                <a:ext cx="7777702" cy="3171168"/>
              </a:xfrm>
              <a:blipFill>
                <a:blip r:embed="rId2"/>
                <a:stretch>
                  <a:fillRect l="-1254" t="-1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832203" y="1952700"/>
                <a:ext cx="2438168" cy="369332"/>
              </a:xfrm>
              <a:prstGeom prst="rect">
                <a:avLst/>
              </a:prstGeom>
              <a:noFill/>
            </p:spPr>
            <p:txBody>
              <a:bodyPr wrap="none" rtlCol="0">
                <a:spAutoFit/>
              </a:bodyPr>
              <a:lstStyle/>
              <a:p>
                <a14:m>
                  <m:oMath xmlns:m="http://schemas.openxmlformats.org/officeDocument/2006/math">
                    <m:r>
                      <a:rPr lang="en-US" i="1">
                        <a:solidFill>
                          <a:prstClr val="black"/>
                        </a:solidFill>
                        <a:latin typeface="Cambria Math" charset="0"/>
                        <a:ea typeface="Cambria Math" charset="0"/>
                        <a:cs typeface="Cambria Math" charset="0"/>
                      </a:rPr>
                      <m:t>→</m:t>
                    </m:r>
                  </m:oMath>
                </a14:m>
                <a:r>
                  <a:rPr lang="en-US" dirty="0">
                    <a:solidFill>
                      <a:prstClr val="black"/>
                    </a:solidFill>
                  </a:rPr>
                  <a:t> Population mean: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𝐼</m:t>
                        </m:r>
                      </m:sub>
                    </m:sSub>
                  </m:oMath>
                </a14:m>
                <a:endParaRPr lang="en-US"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308203" y="1952700"/>
                <a:ext cx="2438168" cy="369332"/>
              </a:xfrm>
              <a:prstGeom prst="rect">
                <a:avLst/>
              </a:prstGeom>
              <a:blipFill rotWithShape="0">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832203" y="2491071"/>
                <a:ext cx="2438168" cy="369332"/>
              </a:xfrm>
              <a:prstGeom prst="rect">
                <a:avLst/>
              </a:prstGeom>
              <a:noFill/>
            </p:spPr>
            <p:txBody>
              <a:bodyPr wrap="none" rtlCol="0">
                <a:spAutoFit/>
              </a:bodyPr>
              <a:lstStyle/>
              <a:p>
                <a14:m>
                  <m:oMath xmlns:m="http://schemas.openxmlformats.org/officeDocument/2006/math">
                    <m:r>
                      <a:rPr lang="en-US" i="1">
                        <a:solidFill>
                          <a:prstClr val="black"/>
                        </a:solidFill>
                        <a:latin typeface="Cambria Math" charset="0"/>
                        <a:ea typeface="Cambria Math" charset="0"/>
                        <a:cs typeface="Cambria Math" charset="0"/>
                      </a:rPr>
                      <m:t>→</m:t>
                    </m:r>
                  </m:oMath>
                </a14:m>
                <a:r>
                  <a:rPr lang="en-US" dirty="0">
                    <a:solidFill>
                      <a:prstClr val="black"/>
                    </a:solidFill>
                  </a:rPr>
                  <a:t> Population mean: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𝐸</m:t>
                        </m:r>
                      </m:sub>
                    </m:sSub>
                  </m:oMath>
                </a14:m>
                <a:endParaRPr lang="en-US"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308203" y="2491071"/>
                <a:ext cx="2438168" cy="369332"/>
              </a:xfrm>
              <a:prstGeom prst="rect">
                <a:avLst/>
              </a:prstGeom>
              <a:blipFill rotWithShape="0">
                <a:blip r:embed="rId4"/>
                <a:stretch>
                  <a:fillRect t="-10000" b="-26667"/>
                </a:stretch>
              </a:blipFill>
            </p:spPr>
            <p:txBody>
              <a:bodyPr/>
              <a:lstStyle/>
              <a:p>
                <a:r>
                  <a:rPr lang="en-US">
                    <a:noFill/>
                  </a:rPr>
                  <a:t> </a:t>
                </a:r>
              </a:p>
            </p:txBody>
          </p:sp>
        </mc:Fallback>
      </mc:AlternateContent>
      <p:grpSp>
        <p:nvGrpSpPr>
          <p:cNvPr id="8" name="Group 7"/>
          <p:cNvGrpSpPr/>
          <p:nvPr/>
        </p:nvGrpSpPr>
        <p:grpSpPr>
          <a:xfrm>
            <a:off x="4056357" y="1845734"/>
            <a:ext cx="3479007" cy="1314450"/>
            <a:chOff x="2532356" y="1845734"/>
            <a:chExt cx="3479007" cy="1314450"/>
          </a:xfrm>
        </p:grpSpPr>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0" name="TextBox 9"/>
            <p:cNvSpPr txBox="1"/>
            <p:nvPr/>
          </p:nvSpPr>
          <p:spPr>
            <a:xfrm>
              <a:off x="5011838" y="2629795"/>
              <a:ext cx="104172" cy="261610"/>
            </a:xfrm>
            <a:prstGeom prst="rect">
              <a:avLst/>
            </a:prstGeom>
            <a:solidFill>
              <a:schemeClr val="bg1"/>
            </a:solidFill>
          </p:spPr>
          <p:txBody>
            <a:bodyPr wrap="square" rtlCol="0">
              <a:spAutoFit/>
            </a:bodyPr>
            <a:lstStyle/>
            <a:p>
              <a:r>
                <a:rPr lang="en-US" sz="1100" dirty="0">
                  <a:solidFill>
                    <a:prstClr val="black"/>
                  </a:solidFill>
                </a:rPr>
                <a:t>E</a:t>
              </a:r>
            </a:p>
          </p:txBody>
        </p:sp>
        <p:sp>
          <p:nvSpPr>
            <p:cNvPr id="11" name="TextBox 10"/>
            <p:cNvSpPr txBox="1"/>
            <p:nvPr/>
          </p:nvSpPr>
          <p:spPr>
            <a:xfrm>
              <a:off x="5006052" y="2133790"/>
              <a:ext cx="104172" cy="261610"/>
            </a:xfrm>
            <a:prstGeom prst="rect">
              <a:avLst/>
            </a:prstGeom>
            <a:solidFill>
              <a:schemeClr val="bg1"/>
            </a:solidFill>
          </p:spPr>
          <p:txBody>
            <a:bodyPr wrap="square" rtlCol="0">
              <a:spAutoFit/>
            </a:bodyPr>
            <a:lstStyle/>
            <a:p>
              <a:r>
                <a:rPr lang="en-US" sz="1100" dirty="0">
                  <a:solidFill>
                    <a:prstClr val="black"/>
                  </a:solidFill>
                </a:rPr>
                <a:t>I</a:t>
              </a:r>
            </a:p>
          </p:txBody>
        </p:sp>
      </p:grpSp>
      <mc:AlternateContent xmlns:mc="http://schemas.openxmlformats.org/markup-compatibility/2006" xmlns:a14="http://schemas.microsoft.com/office/drawing/2010/main">
        <mc:Choice Requires="a14">
          <p:sp>
            <p:nvSpPr>
              <p:cNvPr id="13" name="TextBox 12"/>
              <p:cNvSpPr txBox="1"/>
              <p:nvPr/>
            </p:nvSpPr>
            <p:spPr>
              <a:xfrm>
                <a:off x="7832204" y="2159643"/>
                <a:ext cx="2025363" cy="369332"/>
              </a:xfrm>
              <a:prstGeom prst="rect">
                <a:avLst/>
              </a:prstGeom>
              <a:noFill/>
            </p:spPr>
            <p:txBody>
              <a:bodyPr wrap="none" rtlCol="0">
                <a:spAutoFit/>
              </a:bodyPr>
              <a:lstStyle/>
              <a:p>
                <a14:m>
                  <m:oMath xmlns:m="http://schemas.openxmlformats.org/officeDocument/2006/math">
                    <m:r>
                      <a:rPr lang="en-US" i="1">
                        <a:solidFill>
                          <a:prstClr val="black"/>
                        </a:solidFill>
                        <a:latin typeface="Cambria Math" charset="0"/>
                        <a:ea typeface="Cambria Math" charset="0"/>
                        <a:cs typeface="Cambria Math" charset="0"/>
                      </a:rPr>
                      <m:t>→</m:t>
                    </m:r>
                  </m:oMath>
                </a14:m>
                <a:r>
                  <a:rPr lang="en-US" dirty="0">
                    <a:solidFill>
                      <a:prstClr val="black"/>
                    </a:solidFill>
                  </a:rPr>
                  <a:t> Population </a:t>
                </a:r>
                <a:r>
                  <a:rPr lang="en-US" dirty="0" err="1">
                    <a:solidFill>
                      <a:prstClr val="black"/>
                    </a:solidFill>
                  </a:rPr>
                  <a:t>sd</a:t>
                </a: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𝜎</m:t>
                        </m:r>
                      </m:e>
                      <m:sub>
                        <m:r>
                          <a:rPr lang="en-US" i="1">
                            <a:solidFill>
                              <a:prstClr val="black"/>
                            </a:solidFill>
                            <a:latin typeface="Cambria Math" charset="0"/>
                          </a:rPr>
                          <m:t>𝐼</m:t>
                        </m:r>
                      </m:sub>
                    </m:sSub>
                  </m:oMath>
                </a14:m>
                <a:endParaRPr lang="en-US"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308203" y="2159643"/>
                <a:ext cx="2025363" cy="369332"/>
              </a:xfrm>
              <a:prstGeom prst="rect">
                <a:avLst/>
              </a:prstGeom>
              <a:blipFill rotWithShape="0">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832203" y="2707493"/>
                <a:ext cx="2128724" cy="369332"/>
              </a:xfrm>
              <a:prstGeom prst="rect">
                <a:avLst/>
              </a:prstGeom>
              <a:noFill/>
            </p:spPr>
            <p:txBody>
              <a:bodyPr wrap="none" rtlCol="0">
                <a:spAutoFit/>
              </a:bodyPr>
              <a:lstStyle/>
              <a:p>
                <a14:m>
                  <m:oMath xmlns:m="http://schemas.openxmlformats.org/officeDocument/2006/math">
                    <m:r>
                      <a:rPr lang="en-US" i="1">
                        <a:solidFill>
                          <a:prstClr val="black"/>
                        </a:solidFill>
                        <a:latin typeface="Cambria Math" charset="0"/>
                        <a:ea typeface="Cambria Math" charset="0"/>
                        <a:cs typeface="Cambria Math" charset="0"/>
                      </a:rPr>
                      <m:t>→</m:t>
                    </m:r>
                  </m:oMath>
                </a14:m>
                <a:r>
                  <a:rPr lang="en-US" dirty="0">
                    <a:solidFill>
                      <a:prstClr val="black"/>
                    </a:solidFill>
                  </a:rPr>
                  <a:t> Population </a:t>
                </a:r>
                <a:r>
                  <a:rPr lang="en-US" dirty="0" err="1">
                    <a:solidFill>
                      <a:prstClr val="black"/>
                    </a:solidFill>
                  </a:rPr>
                  <a:t>sd</a:t>
                </a:r>
                <a:r>
                  <a:rPr lang="en-US" dirty="0">
                    <a:solidFill>
                      <a:prstClr val="black"/>
                    </a:solidFill>
                  </a:rPr>
                  <a: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𝜎</m:t>
                        </m:r>
                      </m:e>
                      <m:sub>
                        <m:r>
                          <a:rPr lang="en-US" i="1">
                            <a:solidFill>
                              <a:prstClr val="black"/>
                            </a:solidFill>
                            <a:latin typeface="Cambria Math" charset="0"/>
                          </a:rPr>
                          <m:t>𝐸</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308203" y="2707493"/>
                <a:ext cx="2128724" cy="369332"/>
              </a:xfrm>
              <a:prstGeom prst="rect">
                <a:avLst/>
              </a:prstGeom>
              <a:blipFill rotWithShape="0">
                <a:blip r:embed="rId7"/>
                <a:stretch>
                  <a:fillRect t="-8197" b="-24590"/>
                </a:stretch>
              </a:blipFill>
            </p:spPr>
            <p:txBody>
              <a:bodyPr/>
              <a:lstStyle/>
              <a:p>
                <a:r>
                  <a:rPr lang="en-US">
                    <a:noFill/>
                  </a:rPr>
                  <a:t> </a:t>
                </a:r>
              </a:p>
            </p:txBody>
          </p:sp>
        </mc:Fallback>
      </mc:AlternateContent>
      <p:sp>
        <p:nvSpPr>
          <p:cNvPr id="7" name="TextBox 6"/>
          <p:cNvSpPr txBox="1"/>
          <p:nvPr/>
        </p:nvSpPr>
        <p:spPr>
          <a:xfrm>
            <a:off x="9279534" y="3960059"/>
            <a:ext cx="2413703" cy="646331"/>
          </a:xfrm>
          <a:prstGeom prst="rect">
            <a:avLst/>
          </a:prstGeom>
          <a:noFill/>
        </p:spPr>
        <p:txBody>
          <a:bodyPr wrap="square" rtlCol="0">
            <a:spAutoFit/>
          </a:bodyPr>
          <a:lstStyle/>
          <a:p>
            <a:r>
              <a:rPr lang="en-US" dirty="0">
                <a:solidFill>
                  <a:srgbClr val="FF0000"/>
                </a:solidFill>
              </a:rPr>
              <a:t>What if this assumption isn’t true?</a:t>
            </a:r>
          </a:p>
        </p:txBody>
      </p:sp>
    </p:spTree>
    <p:extLst>
      <p:ext uri="{BB962C8B-B14F-4D97-AF65-F5344CB8AC3E}">
        <p14:creationId xmlns:p14="http://schemas.microsoft.com/office/powerpoint/2010/main" val="179367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Welch’s 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only differences between Welch’s t-Test and the ”pooled” t-test are:</a:t>
                </a:r>
              </a:p>
              <a:p>
                <a:pPr>
                  <a:buFont typeface="Arial" charset="0"/>
                  <a:buChar char="•"/>
                </a:pPr>
                <a:r>
                  <a:rPr lang="en-US" dirty="0"/>
                  <a:t> The standard error: </a:t>
                </a:r>
                <a14:m>
                  <m:oMath xmlns:m="http://schemas.openxmlformats.org/officeDocument/2006/math">
                    <m:r>
                      <a:rPr lang="en-US" i="1">
                        <a:latin typeface="Cambria Math" charset="0"/>
                      </a:rPr>
                      <m:t>𝑆𝐸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a:t>
                </a:r>
              </a:p>
              <a:p>
                <a:pPr marL="0" indent="0">
                  <a:buNone/>
                </a:pPr>
                <a14:m>
                  <m:oMath xmlns:m="http://schemas.openxmlformats.org/officeDocument/2006/math">
                    <m:r>
                      <a:rPr lang="en-US" i="1">
                        <a:latin typeface="Cambria Math" charset="0"/>
                      </a:rPr>
                      <m:t>𝑆𝐸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a:t>
                </a:r>
                <a14:m>
                  <m:oMath xmlns:m="http://schemas.openxmlformats.org/officeDocument/2006/math">
                    <m:r>
                      <a:rPr lang="en-US" b="0" i="0" smtClean="0">
                        <a:latin typeface="Cambria Math" panose="02040503050406030204" pitchFamily="18" charset="0"/>
                      </a:rPr>
                      <m:t>=</m:t>
                    </m:r>
                    <m:rad>
                      <m:radPr>
                        <m:degHide m:val="on"/>
                        <m:ctrlPr>
                          <a:rPr lang="bg-BG" i="1">
                            <a:latin typeface="Cambria Math" panose="02040503050406030204" pitchFamily="18" charset="0"/>
                          </a:rPr>
                        </m:ctrlPr>
                      </m:radPr>
                      <m:deg/>
                      <m:e>
                        <m:f>
                          <m:fPr>
                            <m:ctrlPr>
                              <a:rPr lang="bg-BG" i="1">
                                <a:latin typeface="Cambria Math" panose="02040503050406030204" pitchFamily="18" charset="0"/>
                              </a:rPr>
                            </m:ctrlPr>
                          </m:fPr>
                          <m:num>
                            <m:sSup>
                              <m:sSupPr>
                                <m:ctrlPr>
                                  <a:rPr lang="bg-BG"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𝑝</m:t>
                                    </m:r>
                                  </m:sub>
                                </m:sSub>
                              </m:e>
                              <m:sup>
                                <m:r>
                                  <a:rPr lang="en-US" b="0" i="1" smtClean="0">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1</m:t>
                                </m:r>
                              </m:sub>
                            </m:sSub>
                          </m:den>
                        </m:f>
                        <m:r>
                          <a:rPr lang="en-US" i="1">
                            <a:latin typeface="Cambria Math" charset="0"/>
                          </a:rPr>
                          <m:t>+</m:t>
                        </m:r>
                        <m:f>
                          <m:fPr>
                            <m:ctrlPr>
                              <a:rPr lang="bg-BG" i="1">
                                <a:latin typeface="Cambria Math" panose="02040503050406030204" pitchFamily="18" charset="0"/>
                              </a:rPr>
                            </m:ctrlPr>
                          </m:fPr>
                          <m:num>
                            <m:sSup>
                              <m:sSupPr>
                                <m:ctrlPr>
                                  <a:rPr lang="bg-BG"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𝑝</m:t>
                                    </m:r>
                                  </m:sub>
                                </m:sSub>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2</m:t>
                                </m:r>
                              </m:sub>
                            </m:sSub>
                          </m:den>
                        </m:f>
                      </m:e>
                    </m:ra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m:t>
                        </m:r>
                      </m:sub>
                    </m:sSub>
                    <m:rad>
                      <m:radPr>
                        <m:degHide m:val="on"/>
                        <m:ctrlPr>
                          <a:rPr lang="bg-BG" i="1">
                            <a:latin typeface="Cambria Math" panose="02040503050406030204" pitchFamily="18" charset="0"/>
                          </a:rPr>
                        </m:ctrlPr>
                      </m:radPr>
                      <m:deg/>
                      <m:e>
                        <m:f>
                          <m:fPr>
                            <m:ctrlPr>
                              <a:rPr lang="bg-BG"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1</m:t>
                                </m:r>
                              </m:sub>
                            </m:sSub>
                          </m:den>
                        </m:f>
                        <m:r>
                          <a:rPr lang="en-US" i="1">
                            <a:latin typeface="Cambria Math" charset="0"/>
                          </a:rPr>
                          <m:t>+</m:t>
                        </m:r>
                        <m:f>
                          <m:fPr>
                            <m:ctrlPr>
                              <a:rPr lang="bg-BG"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2</m:t>
                                </m:r>
                              </m:sub>
                            </m:sSub>
                          </m:den>
                        </m:f>
                      </m:e>
                    </m:rad>
                    <m:r>
                      <a:rPr lang="en-US" i="1" smtClean="0">
                        <a:latin typeface="Cambria Math" panose="02040503050406030204" pitchFamily="18" charset="0"/>
                      </a:rPr>
                      <m:t> </m:t>
                    </m:r>
                  </m:oMath>
                </a14:m>
                <a:r>
                  <a:rPr lang="en-US" dirty="0"/>
                  <a:t>   (Pooled SD)</a:t>
                </a:r>
              </a:p>
              <a:p>
                <a:pPr marL="0" indent="0">
                  <a:buNone/>
                </a:pPr>
                <a14:m>
                  <m:oMath xmlns:m="http://schemas.openxmlformats.org/officeDocument/2006/math">
                    <m:r>
                      <a:rPr lang="en-US" i="1">
                        <a:latin typeface="Cambria Math" charset="0"/>
                      </a:rPr>
                      <m:t>𝑆𝐸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a:t>
                </a:r>
                <a14:m>
                  <m:oMath xmlns:m="http://schemas.openxmlformats.org/officeDocument/2006/math">
                    <m:r>
                      <a:rPr lang="en-US" b="0" i="0" smtClean="0">
                        <a:latin typeface="Cambria Math" panose="02040503050406030204" pitchFamily="18" charset="0"/>
                      </a:rPr>
                      <m:t>=</m:t>
                    </m:r>
                    <m:rad>
                      <m:radPr>
                        <m:degHide m:val="on"/>
                        <m:ctrlPr>
                          <a:rPr lang="bg-BG" i="1" smtClean="0">
                            <a:latin typeface="Cambria Math" panose="02040503050406030204" pitchFamily="18" charset="0"/>
                          </a:rPr>
                        </m:ctrlPr>
                      </m:radPr>
                      <m:deg/>
                      <m:e>
                        <m:f>
                          <m:fPr>
                            <m:ctrlPr>
                              <a:rPr lang="bg-BG"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i="1">
                                    <a:latin typeface="Cambria Math" panose="02040503050406030204" pitchFamily="18" charset="0"/>
                                    <a:ea typeface="Cambria Math" charset="0"/>
                                    <a:cs typeface="Cambria Math" charset="0"/>
                                  </a:rPr>
                                  <m:t>1</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1</m:t>
                                </m:r>
                              </m:sub>
                            </m:sSub>
                          </m:den>
                        </m:f>
                        <m:r>
                          <a:rPr lang="en-US" i="1">
                            <a:latin typeface="Cambria Math" charset="0"/>
                          </a:rPr>
                          <m:t>+</m:t>
                        </m:r>
                        <m:f>
                          <m:fPr>
                            <m:ctrlPr>
                              <a:rPr lang="bg-BG"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i="1">
                                    <a:latin typeface="Cambria Math" panose="02040503050406030204" pitchFamily="18" charset="0"/>
                                    <a:ea typeface="Cambria Math" charset="0"/>
                                    <a:cs typeface="Cambria Math" charset="0"/>
                                  </a:rPr>
                                  <m:t>2</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panose="02040503050406030204" pitchFamily="18" charset="0"/>
                                  </a:rPr>
                                  <m:t>2</m:t>
                                </m:r>
                              </m:sub>
                            </m:sSub>
                          </m:den>
                        </m:f>
                      </m:e>
                    </m:rad>
                  </m:oMath>
                </a14:m>
                <a:r>
                  <a:rPr lang="en-US" dirty="0"/>
                  <a:t>             (Cannot be written as above when you cannot assume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i="1">
                            <a:latin typeface="Cambria Math" panose="02040503050406030204" pitchFamily="18" charset="0"/>
                            <a:ea typeface="Cambria Math" charset="0"/>
                            <a:cs typeface="Cambria Math" charset="0"/>
                          </a:rPr>
                          <m:t>1</m:t>
                        </m:r>
                      </m:sub>
                      <m:sup>
                        <m:r>
                          <a:rPr lang="en-US" i="1">
                            <a:latin typeface="Cambria Math" charset="0"/>
                          </a:rPr>
                          <m:t>2</m:t>
                        </m:r>
                      </m:sup>
                    </m:sSubSup>
                  </m:oMath>
                </a14:m>
                <a:r>
                  <a:rPr lang="en-US" dirty="0"/>
                  <a:t>=</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ea typeface="Cambria Math" charset="0"/>
                            <a:cs typeface="Cambria Math" charset="0"/>
                          </a:rPr>
                          <m:t>𝜎</m:t>
                        </m:r>
                      </m:e>
                      <m:sub>
                        <m:r>
                          <a:rPr lang="en-US" b="0" i="1" smtClean="0">
                            <a:latin typeface="Cambria Math" panose="02040503050406030204" pitchFamily="18" charset="0"/>
                            <a:ea typeface="Cambria Math" charset="0"/>
                            <a:cs typeface="Cambria Math" charset="0"/>
                          </a:rPr>
                          <m:t>2</m:t>
                        </m:r>
                      </m:sub>
                      <m:sup>
                        <m:r>
                          <a:rPr lang="en-US" i="1">
                            <a:latin typeface="Cambria Math" charset="0"/>
                          </a:rPr>
                          <m:t>2</m:t>
                        </m:r>
                      </m:sup>
                    </m:sSubSup>
                  </m:oMath>
                </a14:m>
                <a:r>
                  <a:rPr lang="en-US" dirty="0"/>
                  <a:t>)</a:t>
                </a:r>
              </a:p>
              <a:p>
                <a:pPr>
                  <a:buFont typeface="Arial" charset="0"/>
                  <a:buChar char="•"/>
                </a:pPr>
                <a:r>
                  <a:rPr lang="en-US" dirty="0"/>
                  <a:t> The degrees of freedom (Satterthwaite Approximation)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830387" y="4690294"/>
            <a:ext cx="7839075" cy="1428750"/>
          </a:xfrm>
          <a:prstGeom prst="rect">
            <a:avLst/>
          </a:prstGeom>
        </p:spPr>
      </p:pic>
    </p:spTree>
    <p:extLst>
      <p:ext uri="{BB962C8B-B14F-4D97-AF65-F5344CB8AC3E}">
        <p14:creationId xmlns:p14="http://schemas.microsoft.com/office/powerpoint/2010/main" val="36177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706976" y="2413043"/>
            <a:ext cx="4045171" cy="3049341"/>
          </a:xfrm>
          <a:prstGeom prst="rect">
            <a:avLst/>
          </a:prstGeom>
        </p:spPr>
      </p:pic>
      <p:pic>
        <p:nvPicPr>
          <p:cNvPr id="11" name="Picture 10"/>
          <p:cNvPicPr>
            <a:picLocks noChangeAspect="1"/>
          </p:cNvPicPr>
          <p:nvPr/>
        </p:nvPicPr>
        <p:blipFill>
          <a:blip r:embed="rId3"/>
          <a:stretch>
            <a:fillRect/>
          </a:stretch>
        </p:blipFill>
        <p:spPr>
          <a:xfrm>
            <a:off x="6827645" y="2419816"/>
            <a:ext cx="5161393" cy="2933510"/>
          </a:xfrm>
          <a:prstGeom prst="rect">
            <a:avLst/>
          </a:prstGeom>
        </p:spPr>
      </p:pic>
      <p:sp>
        <p:nvSpPr>
          <p:cNvPr id="12" name="TextBox 11"/>
          <p:cNvSpPr txBox="1"/>
          <p:nvPr/>
        </p:nvSpPr>
        <p:spPr>
          <a:xfrm>
            <a:off x="593128" y="5642817"/>
            <a:ext cx="11201400" cy="646331"/>
          </a:xfrm>
          <a:prstGeom prst="rect">
            <a:avLst/>
          </a:prstGeom>
          <a:noFill/>
        </p:spPr>
        <p:txBody>
          <a:bodyPr wrap="square" rtlCol="0">
            <a:spAutoFit/>
          </a:bodyPr>
          <a:lstStyle/>
          <a:p>
            <a:r>
              <a:rPr lang="en-US" dirty="0">
                <a:solidFill>
                  <a:prstClr val="black"/>
                </a:solidFill>
              </a:rPr>
              <a:t>Since the standard deviations appear (visual check) to be different and the sample sizes are both different and exceptionally small, the t-test was not deemed appropriate and the nonparametric rank sum test was performed.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28" y="2540533"/>
            <a:ext cx="20383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a:spLocks noGrp="1"/>
          </p:cNvSpPr>
          <p:nvPr>
            <p:ph type="title"/>
          </p:nvPr>
        </p:nvSpPr>
        <p:spPr>
          <a:xfrm>
            <a:off x="1097280" y="286605"/>
            <a:ext cx="10058400" cy="1450757"/>
          </a:xfrm>
        </p:spPr>
        <p:txBody>
          <a:bodyPr/>
          <a:lstStyle/>
          <a:p>
            <a:r>
              <a:rPr lang="en-US" dirty="0"/>
              <a:t>Examining the t-Tools Assumptions</a:t>
            </a:r>
          </a:p>
        </p:txBody>
      </p:sp>
      <p:sp>
        <p:nvSpPr>
          <p:cNvPr id="9" name="TextBox 8"/>
          <p:cNvSpPr txBox="1"/>
          <p:nvPr/>
        </p:nvSpPr>
        <p:spPr>
          <a:xfrm>
            <a:off x="9805140" y="2749973"/>
            <a:ext cx="291254" cy="369332"/>
          </a:xfrm>
          <a:prstGeom prst="rect">
            <a:avLst/>
          </a:prstGeom>
          <a:solidFill>
            <a:schemeClr val="bg1"/>
          </a:solidFill>
        </p:spPr>
        <p:txBody>
          <a:bodyPr wrap="square" rtlCol="0">
            <a:spAutoFit/>
          </a:bodyPr>
          <a:lstStyle/>
          <a:p>
            <a:r>
              <a:rPr lang="en-US" dirty="0">
                <a:solidFill>
                  <a:prstClr val="black"/>
                </a:solidFill>
              </a:rPr>
              <a:t>1</a:t>
            </a:r>
          </a:p>
        </p:txBody>
      </p:sp>
      <p:sp>
        <p:nvSpPr>
          <p:cNvPr id="14" name="TextBox 13"/>
          <p:cNvSpPr txBox="1"/>
          <p:nvPr/>
        </p:nvSpPr>
        <p:spPr>
          <a:xfrm>
            <a:off x="3109330" y="2699173"/>
            <a:ext cx="291254" cy="369332"/>
          </a:xfrm>
          <a:prstGeom prst="rect">
            <a:avLst/>
          </a:prstGeom>
          <a:solidFill>
            <a:schemeClr val="bg1"/>
          </a:solidFill>
        </p:spPr>
        <p:txBody>
          <a:bodyPr wrap="square" rtlCol="0">
            <a:spAutoFit/>
          </a:bodyPr>
          <a:lstStyle/>
          <a:p>
            <a:r>
              <a:rPr lang="en-US" dirty="0">
                <a:solidFill>
                  <a:prstClr val="black"/>
                </a:solidFill>
              </a:rPr>
              <a:t>2</a:t>
            </a:r>
          </a:p>
        </p:txBody>
      </p:sp>
      <p:sp>
        <p:nvSpPr>
          <p:cNvPr id="15" name="TextBox 14"/>
          <p:cNvSpPr txBox="1"/>
          <p:nvPr/>
        </p:nvSpPr>
        <p:spPr>
          <a:xfrm>
            <a:off x="7325730" y="2749973"/>
            <a:ext cx="700670" cy="369332"/>
          </a:xfrm>
          <a:prstGeom prst="rect">
            <a:avLst/>
          </a:prstGeom>
          <a:solidFill>
            <a:schemeClr val="bg1"/>
          </a:solidFill>
        </p:spPr>
        <p:txBody>
          <a:bodyPr wrap="square" rtlCol="0">
            <a:spAutoFit/>
          </a:bodyPr>
          <a:lstStyle/>
          <a:p>
            <a:r>
              <a:rPr lang="en-US" dirty="0">
                <a:solidFill>
                  <a:prstClr val="black"/>
                </a:solidFill>
              </a:rPr>
              <a:t>2</a:t>
            </a:r>
          </a:p>
        </p:txBody>
      </p:sp>
      <p:sp>
        <p:nvSpPr>
          <p:cNvPr id="16" name="TextBox 15"/>
          <p:cNvSpPr txBox="1"/>
          <p:nvPr/>
        </p:nvSpPr>
        <p:spPr>
          <a:xfrm>
            <a:off x="3109330" y="3613856"/>
            <a:ext cx="291254" cy="369332"/>
          </a:xfrm>
          <a:prstGeom prst="rect">
            <a:avLst/>
          </a:prstGeom>
          <a:solidFill>
            <a:schemeClr val="bg1"/>
          </a:solidFill>
        </p:spPr>
        <p:txBody>
          <a:bodyPr wrap="square" rtlCol="0">
            <a:spAutoFit/>
          </a:bodyPr>
          <a:lstStyle/>
          <a:p>
            <a:r>
              <a:rPr lang="en-US" dirty="0">
                <a:solidFill>
                  <a:prstClr val="black"/>
                </a:solidFill>
              </a:rPr>
              <a:t>1</a:t>
            </a:r>
          </a:p>
        </p:txBody>
      </p:sp>
    </p:spTree>
    <p:extLst>
      <p:ext uri="{BB962C8B-B14F-4D97-AF65-F5344CB8AC3E}">
        <p14:creationId xmlns:p14="http://schemas.microsoft.com/office/powerpoint/2010/main" val="35177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Hypothesis:</a:t>
            </a:r>
            <a:br>
              <a:rPr lang="en-US" dirty="0"/>
            </a:br>
            <a:r>
              <a:rPr lang="en-US" dirty="0"/>
              <a:t>Welch’s t-Tools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35047"/>
            <a:ext cx="4030667" cy="808318"/>
          </a:xfrm>
        </p:spPr>
      </p:pic>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30</a:t>
            </a:fld>
            <a:endParaRPr lang="en-US" altLang="en-US"/>
          </a:p>
        </p:txBody>
      </p:sp>
      <mc:AlternateContent xmlns:mc="http://schemas.openxmlformats.org/markup-compatibility/2006" xmlns:a14="http://schemas.microsoft.com/office/drawing/2010/main">
        <mc:Choice Requires="a14">
          <p:sp>
            <p:nvSpPr>
              <p:cNvPr id="10" name="TextBox 9"/>
              <p:cNvSpPr txBox="1"/>
              <p:nvPr/>
            </p:nvSpPr>
            <p:spPr>
              <a:xfrm>
                <a:off x="293511" y="5366521"/>
                <a:ext cx="10374489" cy="923330"/>
              </a:xfrm>
              <a:prstGeom prst="rect">
                <a:avLst/>
              </a:prstGeom>
              <a:noFill/>
            </p:spPr>
            <p:txBody>
              <a:bodyPr wrap="square" rtlCol="0">
                <a:spAutoFit/>
              </a:bodyPr>
              <a:lstStyle/>
              <a:p>
                <a:pPr algn="just"/>
                <a:r>
                  <a:rPr lang="en-US" dirty="0">
                    <a:solidFill>
                      <a:prstClr val="black"/>
                    </a:solidFill>
                  </a:rPr>
                  <a:t>This experiment provides strong evidence that the intrinsic rather than extrinsic motivation is associated with a higher scoring poem (p-value = 0.0056 from a two-sample t-test).  The estimated treatment effect is 4.14 pts. (95% confidence interval </a:t>
                </a:r>
                <a14:m>
                  <m:oMath xmlns:m="http://schemas.openxmlformats.org/officeDocument/2006/math">
                    <m:d>
                      <m:dPr>
                        <m:begChr m:val="["/>
                        <m:endChr m:val="]"/>
                        <m:ctrlPr>
                          <a:rPr lang="en-US" i="1">
                            <a:solidFill>
                              <a:prstClr val="black"/>
                            </a:solidFill>
                            <a:latin typeface="Cambria Math" panose="02040503050406030204" pitchFamily="18" charset="0"/>
                            <a:ea typeface="Cambria Math" charset="0"/>
                            <a:cs typeface="Cambria Math" charset="0"/>
                          </a:rPr>
                        </m:ctrlPr>
                      </m:dPr>
                      <m:e>
                        <m:r>
                          <a:rPr lang="en-US" i="1">
                            <a:solidFill>
                              <a:prstClr val="black"/>
                            </a:solidFill>
                            <a:latin typeface="Cambria Math" charset="0"/>
                            <a:ea typeface="Cambria Math" charset="0"/>
                            <a:cs typeface="Cambria Math" charset="0"/>
                          </a:rPr>
                          <m:t>1.28, 7.01</m:t>
                        </m:r>
                      </m:e>
                    </m:d>
                  </m:oMath>
                </a14:m>
                <a:r>
                  <a:rPr lang="en-US" dirty="0">
                    <a:solidFill>
                      <a:prstClr val="black"/>
                    </a:solidFill>
                  </a:rPr>
                  <a:t> pts on a 40 pt. scale.)</a:t>
                </a:r>
              </a:p>
            </p:txBody>
          </p:sp>
        </mc:Choice>
        <mc:Fallback xmlns="">
          <p:sp>
            <p:nvSpPr>
              <p:cNvPr id="10" name="TextBox 9"/>
              <p:cNvSpPr txBox="1">
                <a:spLocks noRot="1" noChangeAspect="1" noMove="1" noResize="1" noEditPoints="1" noAdjustHandles="1" noChangeArrowheads="1" noChangeShapeType="1" noTextEdit="1"/>
              </p:cNvSpPr>
              <p:nvPr/>
            </p:nvSpPr>
            <p:spPr>
              <a:xfrm>
                <a:off x="293511" y="5366521"/>
                <a:ext cx="10374489" cy="923330"/>
              </a:xfrm>
              <a:prstGeom prst="rect">
                <a:avLst/>
              </a:prstGeom>
              <a:blipFill>
                <a:blip r:embed="rId3"/>
                <a:stretch>
                  <a:fillRect l="-470" t="-3289" r="-529" b="-9211"/>
                </a:stretch>
              </a:blipFill>
            </p:spPr>
            <p:txBody>
              <a:bodyPr/>
              <a:lstStyle/>
              <a:p>
                <a:r>
                  <a:rPr lang="en-US">
                    <a:noFill/>
                  </a:rPr>
                  <a:t> </a:t>
                </a:r>
              </a:p>
            </p:txBody>
          </p:sp>
        </mc:Fallback>
      </mc:AlternateContent>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206" y="1931456"/>
            <a:ext cx="4867795" cy="3220875"/>
          </a:xfrm>
          <a:prstGeom prst="rect">
            <a:avLst/>
          </a:prstGeom>
        </p:spPr>
      </p:pic>
      <p:sp>
        <p:nvSpPr>
          <p:cNvPr id="12" name="Frame 11"/>
          <p:cNvSpPr/>
          <p:nvPr/>
        </p:nvSpPr>
        <p:spPr>
          <a:xfrm>
            <a:off x="8764858" y="4873084"/>
            <a:ext cx="883351" cy="25971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9" name="Frame 8"/>
          <p:cNvSpPr/>
          <p:nvPr/>
        </p:nvSpPr>
        <p:spPr>
          <a:xfrm>
            <a:off x="6011025" y="4101711"/>
            <a:ext cx="2980575" cy="20705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3" name="TextBox 2"/>
              <p:cNvSpPr txBox="1"/>
              <p:nvPr/>
            </p:nvSpPr>
            <p:spPr>
              <a:xfrm>
                <a:off x="716844" y="3081867"/>
                <a:ext cx="4848578" cy="2031325"/>
              </a:xfrm>
              <a:prstGeom prst="rect">
                <a:avLst/>
              </a:prstGeom>
              <a:noFill/>
            </p:spPr>
            <p:txBody>
              <a:bodyPr wrap="square" rtlCol="0">
                <a:spAutoFit/>
              </a:bodyPr>
              <a:lstStyle/>
              <a:p>
                <a:r>
                  <a:rPr lang="en-US" dirty="0">
                    <a:solidFill>
                      <a:prstClr val="black"/>
                    </a:solidFill>
                  </a:rPr>
                  <a:t>Ho: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rPr>
                          <m:t>𝐼</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𝐸</m:t>
                        </m:r>
                      </m:sub>
                    </m:sSub>
                  </m:oMath>
                </a14:m>
                <a:endParaRPr lang="en-US" dirty="0">
                  <a:solidFill>
                    <a:prstClr val="black"/>
                  </a:solidFill>
                </a:endParaRPr>
              </a:p>
              <a:p>
                <a:r>
                  <a:rPr lang="en-US" dirty="0">
                    <a:solidFill>
                      <a:prstClr val="black"/>
                    </a:solidFill>
                  </a:rPr>
                  <a:t>Ha: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rPr>
                          <m:t>𝐼</m:t>
                        </m:r>
                      </m:sub>
                    </m:sSub>
                    <m:r>
                      <a:rPr lang="en-US" i="1">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𝐸</m:t>
                        </m:r>
                      </m:sub>
                    </m:sSub>
                  </m:oMath>
                </a14:m>
                <a:endParaRPr lang="en-US" dirty="0">
                  <a:solidFill>
                    <a:prstClr val="black"/>
                  </a:solidFill>
                </a:endParaRPr>
              </a:p>
              <a:p>
                <a:endParaRPr lang="en-US" dirty="0">
                  <a:solidFill>
                    <a:prstClr val="black"/>
                  </a:solidFill>
                </a:endParaRPr>
              </a:p>
              <a:p>
                <a:r>
                  <a:rPr lang="en-US" dirty="0">
                    <a:solidFill>
                      <a:prstClr val="black"/>
                    </a:solidFill>
                  </a:rPr>
                  <a:t>Critical value (Two Sided): </a:t>
                </a:r>
                <a14:m>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rPr>
                  <a:t>2.167</a:t>
                </a:r>
              </a:p>
              <a:p>
                <a:r>
                  <a:rPr lang="en-US" dirty="0">
                    <a:solidFill>
                      <a:prstClr val="black"/>
                    </a:solidFill>
                  </a:rPr>
                  <a:t>Test Statistic: </a:t>
                </a:r>
                <a:r>
                  <a:rPr lang="en-US" dirty="0" err="1">
                    <a:solidFill>
                      <a:prstClr val="black"/>
                    </a:solidFill>
                  </a:rPr>
                  <a:t>t</a:t>
                </a:r>
                <a:r>
                  <a:rPr lang="en-US" baseline="-25000" dirty="0" err="1">
                    <a:solidFill>
                      <a:prstClr val="black"/>
                    </a:solidFill>
                  </a:rPr>
                  <a:t>stat</a:t>
                </a:r>
                <a:r>
                  <a:rPr lang="en-US" dirty="0">
                    <a:solidFill>
                      <a:prstClr val="black"/>
                    </a:solidFill>
                  </a:rPr>
                  <a:t> = 2.92</a:t>
                </a:r>
              </a:p>
              <a:p>
                <a:r>
                  <a:rPr lang="en-US" dirty="0">
                    <a:solidFill>
                      <a:prstClr val="black"/>
                    </a:solidFill>
                  </a:rPr>
                  <a:t>P-value = .0056</a:t>
                </a:r>
              </a:p>
              <a:p>
                <a:r>
                  <a:rPr lang="en-US" dirty="0">
                    <a:solidFill>
                      <a:prstClr val="black"/>
                    </a:solidFill>
                  </a:rPr>
                  <a:t>Reject Ho</a:t>
                </a:r>
              </a:p>
            </p:txBody>
          </p:sp>
        </mc:Choice>
        <mc:Fallback xmlns="">
          <p:sp>
            <p:nvSpPr>
              <p:cNvPr id="3" name="TextBox 2"/>
              <p:cNvSpPr txBox="1">
                <a:spLocks noRot="1" noChangeAspect="1" noMove="1" noResize="1" noEditPoints="1" noAdjustHandles="1" noChangeArrowheads="1" noChangeShapeType="1" noTextEdit="1"/>
              </p:cNvSpPr>
              <p:nvPr/>
            </p:nvSpPr>
            <p:spPr>
              <a:xfrm>
                <a:off x="716844" y="3081867"/>
                <a:ext cx="4848578" cy="2031325"/>
              </a:xfrm>
              <a:prstGeom prst="rect">
                <a:avLst/>
              </a:prstGeom>
              <a:blipFill rotWithShape="0">
                <a:blip r:embed="rId5"/>
                <a:stretch>
                  <a:fillRect l="-1132" t="-1802" b="-3904"/>
                </a:stretch>
              </a:blipFill>
            </p:spPr>
            <p:txBody>
              <a:bodyPr/>
              <a:lstStyle/>
              <a:p>
                <a:r>
                  <a:rPr lang="en-US">
                    <a:noFill/>
                  </a:rPr>
                  <a:t> </a:t>
                </a:r>
              </a:p>
            </p:txBody>
          </p:sp>
        </mc:Fallback>
      </mc:AlternateContent>
    </p:spTree>
    <p:extLst>
      <p:ext uri="{BB962C8B-B14F-4D97-AF65-F5344CB8AC3E}">
        <p14:creationId xmlns:p14="http://schemas.microsoft.com/office/powerpoint/2010/main" val="38013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6185558" y="1919110"/>
            <a:ext cx="5519961" cy="4193293"/>
          </a:xfrm>
          <a:prstGeom prst="rect">
            <a:avLst/>
          </a:prstGeom>
        </p:spPr>
      </p:pic>
      <p:pic>
        <p:nvPicPr>
          <p:cNvPr id="6" name="Picture 5"/>
          <p:cNvPicPr>
            <a:picLocks noChangeAspect="1"/>
          </p:cNvPicPr>
          <p:nvPr/>
        </p:nvPicPr>
        <p:blipFill>
          <a:blip r:embed="rId3"/>
          <a:stretch>
            <a:fillRect/>
          </a:stretch>
        </p:blipFill>
        <p:spPr>
          <a:xfrm>
            <a:off x="627123" y="1919110"/>
            <a:ext cx="1416166" cy="4037856"/>
          </a:xfrm>
          <a:prstGeom prst="rect">
            <a:avLst/>
          </a:prstGeom>
        </p:spPr>
      </p:pic>
      <p:pic>
        <p:nvPicPr>
          <p:cNvPr id="7" name="Picture 6"/>
          <p:cNvPicPr>
            <a:picLocks noChangeAspect="1"/>
          </p:cNvPicPr>
          <p:nvPr/>
        </p:nvPicPr>
        <p:blipFill>
          <a:blip r:embed="rId4"/>
          <a:stretch>
            <a:fillRect/>
          </a:stretch>
        </p:blipFill>
        <p:spPr>
          <a:xfrm>
            <a:off x="2605610" y="2133600"/>
            <a:ext cx="1834098" cy="3539380"/>
          </a:xfrm>
          <a:prstGeom prst="rect">
            <a:avLst/>
          </a:prstGeom>
        </p:spPr>
      </p:pic>
    </p:spTree>
    <p:extLst>
      <p:ext uri="{BB962C8B-B14F-4D97-AF65-F5344CB8AC3E}">
        <p14:creationId xmlns:p14="http://schemas.microsoft.com/office/powerpoint/2010/main" val="2736335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6185558" y="1919110"/>
            <a:ext cx="5519961" cy="4193293"/>
          </a:xfrm>
          <a:prstGeom prst="rect">
            <a:avLst/>
          </a:prstGeom>
        </p:spPr>
      </p:pic>
      <mc:AlternateContent xmlns:mc="http://schemas.openxmlformats.org/markup-compatibility/2006">
        <mc:Choice xmlns:a14="http://schemas.microsoft.com/office/drawing/2010/main" Requires="a14">
          <p:sp>
            <p:nvSpPr>
              <p:cNvPr id="4" name="Rectangle 3"/>
              <p:cNvSpPr/>
              <p:nvPr/>
            </p:nvSpPr>
            <p:spPr>
              <a:xfrm>
                <a:off x="587022" y="2046449"/>
                <a:ext cx="6096000" cy="923330"/>
              </a:xfrm>
              <a:prstGeom prst="rect">
                <a:avLst/>
              </a:prstGeom>
            </p:spPr>
            <p:txBody>
              <a:bodyPr>
                <a:spAutoFit/>
              </a:bodyPr>
              <a:lstStyle/>
              <a:p>
                <a:r>
                  <a:rPr lang="en-US" dirty="0">
                    <a:solidFill>
                      <a:prstClr val="black"/>
                    </a:solidFill>
                  </a:rPr>
                  <a:t>Ho: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𝐹</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𝑀</m:t>
                        </m:r>
                      </m:sub>
                    </m:sSub>
                  </m:oMath>
                </a14:m>
                <a:endParaRPr lang="en-US" dirty="0">
                  <a:solidFill>
                    <a:prstClr val="black"/>
                  </a:solidFill>
                </a:endParaRPr>
              </a:p>
              <a:p>
                <a:r>
                  <a:rPr lang="en-US" dirty="0">
                    <a:solidFill>
                      <a:prstClr val="black"/>
                    </a:solidFill>
                  </a:rPr>
                  <a:t>Ha: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𝐹</m:t>
                        </m:r>
                      </m:sub>
                    </m:sSub>
                    <m:r>
                      <a:rPr lang="en-US" i="1" smtClean="0">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𝑀</m:t>
                        </m:r>
                      </m:sub>
                    </m:sSub>
                  </m:oMath>
                </a14:m>
                <a:endParaRPr lang="en-US" dirty="0">
                  <a:solidFill>
                    <a:prstClr val="black"/>
                  </a:solidFill>
                </a:endParaRPr>
              </a:p>
              <a:p>
                <a:endParaRPr lang="en-US" dirty="0">
                  <a:solidFill>
                    <a:prstClr val="black"/>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587022" y="2046449"/>
                <a:ext cx="6096000" cy="923330"/>
              </a:xfrm>
              <a:prstGeom prst="rect">
                <a:avLst/>
              </a:prstGeom>
              <a:blipFill>
                <a:blip r:embed="rId3"/>
                <a:stretch>
                  <a:fillRect l="-800" t="-3974"/>
                </a:stretch>
              </a:blipFill>
            </p:spPr>
            <p:txBody>
              <a:bodyPr/>
              <a:lstStyle/>
              <a:p>
                <a:r>
                  <a:rPr lang="en-US">
                    <a:noFill/>
                  </a:rPr>
                  <a:t> </a:t>
                </a:r>
              </a:p>
            </p:txBody>
          </p:sp>
        </mc:Fallback>
      </mc:AlternateContent>
      <p:sp>
        <p:nvSpPr>
          <p:cNvPr id="8" name="TextBox 7"/>
          <p:cNvSpPr txBox="1"/>
          <p:nvPr/>
        </p:nvSpPr>
        <p:spPr>
          <a:xfrm>
            <a:off x="530578" y="3019778"/>
            <a:ext cx="5356578" cy="1754326"/>
          </a:xfrm>
          <a:prstGeom prst="rect">
            <a:avLst/>
          </a:prstGeom>
          <a:noFill/>
        </p:spPr>
        <p:txBody>
          <a:bodyPr wrap="square" rtlCol="0">
            <a:spAutoFit/>
          </a:bodyPr>
          <a:lstStyle/>
          <a:p>
            <a:r>
              <a:rPr lang="en-US" dirty="0">
                <a:solidFill>
                  <a:prstClr val="black"/>
                </a:solidFill>
              </a:rPr>
              <a:t>Strong evidence against normality, but CTL applies.</a:t>
            </a:r>
          </a:p>
          <a:p>
            <a:r>
              <a:rPr lang="en-US" dirty="0">
                <a:solidFill>
                  <a:prstClr val="black"/>
                </a:solidFill>
              </a:rPr>
              <a:t>Strong evidence against equal standard deviations and different sample sizes. (They are close but the standard deviations appear to be so different that this may make a real difference.)  </a:t>
            </a:r>
          </a:p>
          <a:p>
            <a:r>
              <a:rPr lang="en-US" dirty="0">
                <a:solidFill>
                  <a:prstClr val="black"/>
                </a:solidFill>
              </a:rPr>
              <a:t>We will assume independence.  </a:t>
            </a:r>
          </a:p>
        </p:txBody>
      </p:sp>
      <p:sp>
        <p:nvSpPr>
          <p:cNvPr id="9" name="TextBox 8"/>
          <p:cNvSpPr txBox="1"/>
          <p:nvPr/>
        </p:nvSpPr>
        <p:spPr>
          <a:xfrm>
            <a:off x="683875" y="5079102"/>
            <a:ext cx="4735618" cy="369332"/>
          </a:xfrm>
          <a:prstGeom prst="rect">
            <a:avLst/>
          </a:prstGeom>
          <a:noFill/>
        </p:spPr>
        <p:txBody>
          <a:bodyPr wrap="square" rtlCol="0">
            <a:spAutoFit/>
          </a:bodyPr>
          <a:lstStyle/>
          <a:p>
            <a:r>
              <a:rPr lang="en-US" dirty="0">
                <a:solidFill>
                  <a:prstClr val="black"/>
                </a:solidFill>
              </a:rPr>
              <a:t>Student’s t-test not a good idea here.</a:t>
            </a:r>
          </a:p>
        </p:txBody>
      </p:sp>
    </p:spTree>
    <p:extLst>
      <p:ext uri="{BB962C8B-B14F-4D97-AF65-F5344CB8AC3E}">
        <p14:creationId xmlns:p14="http://schemas.microsoft.com/office/powerpoint/2010/main" val="1505209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mc:AlternateContent xmlns:mc="http://schemas.openxmlformats.org/markup-compatibility/2006">
        <mc:Choice xmlns:a14="http://schemas.microsoft.com/office/drawing/2010/main" Requires="a14">
          <p:sp>
            <p:nvSpPr>
              <p:cNvPr id="4" name="TextBox 3"/>
              <p:cNvSpPr txBox="1"/>
              <p:nvPr/>
            </p:nvSpPr>
            <p:spPr>
              <a:xfrm>
                <a:off x="654754" y="1952976"/>
                <a:ext cx="5142090" cy="4247317"/>
              </a:xfrm>
              <a:prstGeom prst="rect">
                <a:avLst/>
              </a:prstGeom>
              <a:noFill/>
            </p:spPr>
            <p:txBody>
              <a:bodyPr wrap="square" rtlCol="0">
                <a:spAutoFit/>
              </a:bodyPr>
              <a:lstStyle/>
              <a:p>
                <a:r>
                  <a:rPr lang="en-US" dirty="0">
                    <a:solidFill>
                      <a:prstClr val="black"/>
                    </a:solidFill>
                  </a:rPr>
                  <a:t>Ho: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rPr>
                          <m:t>𝐹</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𝑀</m:t>
                        </m:r>
                      </m:sub>
                    </m:sSub>
                  </m:oMath>
                </a14:m>
                <a:endParaRPr lang="en-US" dirty="0">
                  <a:solidFill>
                    <a:prstClr val="black"/>
                  </a:solidFill>
                </a:endParaRPr>
              </a:p>
              <a:p>
                <a:r>
                  <a:rPr lang="en-US" dirty="0">
                    <a:solidFill>
                      <a:prstClr val="black"/>
                    </a:solidFill>
                  </a:rPr>
                  <a:t>Ha: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𝐹</m:t>
                        </m:r>
                      </m:sub>
                    </m:sSub>
                    <m:r>
                      <a:rPr lang="en-US" i="1" smtClean="0">
                        <a:solidFill>
                          <a:prstClr val="black"/>
                        </a:solidFill>
                        <a:latin typeface="Cambria Math" panose="02040503050406030204" pitchFamily="18" charset="0"/>
                        <a:ea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𝜇</m:t>
                        </m:r>
                      </m:e>
                      <m:sub>
                        <m:r>
                          <a:rPr lang="en-US" i="1">
                            <a:solidFill>
                              <a:prstClr val="black"/>
                            </a:solidFill>
                            <a:latin typeface="Cambria Math" panose="02040503050406030204" pitchFamily="18" charset="0"/>
                            <a:ea typeface="Cambria Math" panose="02040503050406030204" pitchFamily="18" charset="0"/>
                          </a:rPr>
                          <m:t>𝑀</m:t>
                        </m:r>
                      </m:sub>
                    </m:sSub>
                  </m:oMath>
                </a14:m>
                <a:endParaRPr lang="en-US" dirty="0">
                  <a:solidFill>
                    <a:prstClr val="black"/>
                  </a:solidFill>
                </a:endParaRPr>
              </a:p>
              <a:p>
                <a:endParaRPr lang="en-US" dirty="0">
                  <a:solidFill>
                    <a:prstClr val="black"/>
                  </a:solidFill>
                </a:endParaRPr>
              </a:p>
              <a:p>
                <a:r>
                  <a:rPr lang="en-US" dirty="0">
                    <a:solidFill>
                      <a:prstClr val="black"/>
                    </a:solidFill>
                  </a:rPr>
                  <a:t>Critical value (Two Sided): </a:t>
                </a:r>
                <a14:m>
                  <m:oMath xmlns:m="http://schemas.openxmlformats.org/officeDocument/2006/math">
                    <m:r>
                      <m:rPr>
                        <m:sty m:val="p"/>
                      </m:rPr>
                      <a:rPr lang="en-US">
                        <a:solidFill>
                          <a:prstClr val="black"/>
                        </a:solidFill>
                        <a:latin typeface="Cambria Math" panose="02040503050406030204" pitchFamily="18" charset="0"/>
                        <a:ea typeface="Cambria Math" panose="02040503050406030204" pitchFamily="18" charset="0"/>
                      </a:rPr>
                      <m:t>t</m:t>
                    </m:r>
                    <m:r>
                      <a:rPr lang="en-US" baseline="-25000">
                        <a:solidFill>
                          <a:prstClr val="black"/>
                        </a:solidFill>
                        <a:latin typeface="Cambria Math" panose="02040503050406030204" pitchFamily="18" charset="0"/>
                        <a:ea typeface="Cambria Math" panose="02040503050406030204" pitchFamily="18" charset="0"/>
                      </a:rPr>
                      <m:t>.025,29</m:t>
                    </m:r>
                    <m:r>
                      <a:rPr lang="en-US" i="1">
                        <a:solidFill>
                          <a:prstClr val="black"/>
                        </a:solidFill>
                        <a:latin typeface="Cambria Math" panose="02040503050406030204" pitchFamily="18" charset="0"/>
                        <a:ea typeface="Cambria Math" panose="02040503050406030204" pitchFamily="18" charset="0"/>
                      </a:rPr>
                      <m:t>=± </m:t>
                    </m:r>
                  </m:oMath>
                </a14:m>
                <a:r>
                  <a:rPr lang="en-US" dirty="0">
                    <a:solidFill>
                      <a:prstClr val="black"/>
                    </a:solidFill>
                  </a:rPr>
                  <a:t>2.045</a:t>
                </a:r>
              </a:p>
              <a:p>
                <a:r>
                  <a:rPr lang="en-US" dirty="0">
                    <a:solidFill>
                      <a:prstClr val="black"/>
                    </a:solidFill>
                  </a:rPr>
                  <a:t>Test Statistic: </a:t>
                </a:r>
                <a:r>
                  <a:rPr lang="en-US" dirty="0" err="1">
                    <a:solidFill>
                      <a:prstClr val="black"/>
                    </a:solidFill>
                  </a:rPr>
                  <a:t>t</a:t>
                </a:r>
                <a:r>
                  <a:rPr lang="en-US" baseline="-25000" dirty="0" err="1">
                    <a:solidFill>
                      <a:prstClr val="black"/>
                    </a:solidFill>
                  </a:rPr>
                  <a:t>stat</a:t>
                </a:r>
                <a:r>
                  <a:rPr lang="en-US" dirty="0">
                    <a:solidFill>
                      <a:prstClr val="black"/>
                    </a:solidFill>
                  </a:rPr>
                  <a:t> = -3.88</a:t>
                </a:r>
              </a:p>
              <a:p>
                <a:r>
                  <a:rPr lang="en-US" dirty="0">
                    <a:solidFill>
                      <a:prstClr val="black"/>
                    </a:solidFill>
                  </a:rPr>
                  <a:t>P-value = .0006</a:t>
                </a:r>
              </a:p>
              <a:p>
                <a:r>
                  <a:rPr lang="en-US" dirty="0">
                    <a:solidFill>
                      <a:prstClr val="black"/>
                    </a:solidFill>
                  </a:rPr>
                  <a:t>Reject Ho</a:t>
                </a:r>
              </a:p>
              <a:p>
                <a:endParaRPr lang="en-US" dirty="0">
                  <a:solidFill>
                    <a:prstClr val="black"/>
                  </a:solidFill>
                </a:endParaRPr>
              </a:p>
              <a:p>
                <a:r>
                  <a:rPr lang="en-US" dirty="0">
                    <a:solidFill>
                      <a:prstClr val="black"/>
                    </a:solidFill>
                  </a:rPr>
                  <a:t>Conclusion: There is strong evidence to suggest that the mean income of the female group is different from the mean income of the male group (p-value = .0006).  A 95% confidence interval for this difference is ($29,124, $94,176) in favor of the males.  </a:t>
                </a:r>
              </a:p>
              <a:p>
                <a:endParaRPr lang="en-US" dirty="0">
                  <a:solidFill>
                    <a:prstClr val="black"/>
                  </a:solidFill>
                </a:endParaRPr>
              </a:p>
              <a:p>
                <a:r>
                  <a:rPr lang="en-US" dirty="0">
                    <a:solidFill>
                      <a:prstClr val="black"/>
                    </a:solidFill>
                  </a:rPr>
                  <a:t>That is quite a difference! </a:t>
                </a:r>
              </a:p>
            </p:txBody>
          </p:sp>
        </mc:Choice>
        <mc:Fallback>
          <p:sp>
            <p:nvSpPr>
              <p:cNvPr id="4" name="TextBox 3"/>
              <p:cNvSpPr txBox="1">
                <a:spLocks noRot="1" noChangeAspect="1" noMove="1" noResize="1" noEditPoints="1" noAdjustHandles="1" noChangeArrowheads="1" noChangeShapeType="1" noTextEdit="1"/>
              </p:cNvSpPr>
              <p:nvPr/>
            </p:nvSpPr>
            <p:spPr>
              <a:xfrm>
                <a:off x="654754" y="1952976"/>
                <a:ext cx="5142090" cy="4247317"/>
              </a:xfrm>
              <a:prstGeom prst="rect">
                <a:avLst/>
              </a:prstGeom>
              <a:blipFill>
                <a:blip r:embed="rId2"/>
                <a:stretch>
                  <a:fillRect l="-948" t="-717" r="-237" b="-129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247916" y="1952976"/>
            <a:ext cx="4183722" cy="3964351"/>
          </a:xfrm>
          <a:prstGeom prst="rect">
            <a:avLst/>
          </a:prstGeom>
        </p:spPr>
      </p:pic>
      <p:sp>
        <p:nvSpPr>
          <p:cNvPr id="3" name="Rectangle 2">
            <a:extLst>
              <a:ext uri="{FF2B5EF4-FFF2-40B4-BE49-F238E27FC236}">
                <a16:creationId xmlns:a16="http://schemas.microsoft.com/office/drawing/2014/main" id="{09C31D5F-0C93-4DE0-A625-FB227850EC76}"/>
              </a:ext>
            </a:extLst>
          </p:cNvPr>
          <p:cNvSpPr/>
          <p:nvPr/>
        </p:nvSpPr>
        <p:spPr>
          <a:xfrm>
            <a:off x="8795351" y="4827182"/>
            <a:ext cx="82711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EB4C41-8837-421E-B069-341F750CA9FA}"/>
              </a:ext>
            </a:extLst>
          </p:cNvPr>
          <p:cNvSpPr/>
          <p:nvPr/>
        </p:nvSpPr>
        <p:spPr>
          <a:xfrm>
            <a:off x="8048847" y="4104167"/>
            <a:ext cx="956929" cy="153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84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78" y="190949"/>
            <a:ext cx="11178822" cy="1325563"/>
          </a:xfrm>
        </p:spPr>
        <p:txBody>
          <a:bodyPr>
            <a:normAutofit/>
          </a:bodyPr>
          <a:lstStyle/>
          <a:p>
            <a:pPr algn="ctr"/>
            <a:r>
              <a:rPr lang="en-US" dirty="0"/>
              <a:t>Rank Sum versus Welch’s … the Take Away</a:t>
            </a:r>
          </a:p>
        </p:txBody>
      </p:sp>
      <p:sp>
        <p:nvSpPr>
          <p:cNvPr id="3" name="Content Placeholder 2"/>
          <p:cNvSpPr>
            <a:spLocks noGrp="1"/>
          </p:cNvSpPr>
          <p:nvPr>
            <p:ph idx="1"/>
          </p:nvPr>
        </p:nvSpPr>
        <p:spPr>
          <a:xfrm>
            <a:off x="267848" y="1842181"/>
            <a:ext cx="11661881" cy="5065038"/>
          </a:xfrm>
        </p:spPr>
        <p:txBody>
          <a:bodyPr>
            <a:normAutofit/>
          </a:bodyPr>
          <a:lstStyle/>
          <a:p>
            <a:pPr marL="0" indent="0">
              <a:buNone/>
            </a:pPr>
            <a:r>
              <a:rPr lang="en-US" dirty="0"/>
              <a:t>If you wish to make inference on the mean and you have the sample size to invoke the CLT, Welch’s t-test is preferred by most statisticians, and it is robust to different standard deviations even when the sample size is not equal.</a:t>
            </a:r>
          </a:p>
          <a:p>
            <a:pPr marL="0" indent="0">
              <a:buNone/>
            </a:pPr>
            <a:endParaRPr lang="en-US" sz="1100" dirty="0"/>
          </a:p>
          <a:p>
            <a:pPr marL="0" indent="0">
              <a:buNone/>
            </a:pPr>
            <a:r>
              <a:rPr lang="en-US" dirty="0"/>
              <a:t>Often, especially in skewed distributions, the median is a better measure of center.  For this reason, one may prefer the rank sum test even when Welch’s t-test is available.  </a:t>
            </a:r>
          </a:p>
          <a:p>
            <a:pPr marL="0" indent="0">
              <a:buNone/>
            </a:pPr>
            <a:endParaRPr lang="en-US" sz="1100" dirty="0"/>
          </a:p>
          <a:p>
            <a:pPr marL="0" indent="0">
              <a:buNone/>
            </a:pPr>
            <a:r>
              <a:rPr lang="en-US" dirty="0"/>
              <a:t>If you have small sample sizes, you may not be very confident about the normality assumption even if the histograms and q-q plots look okay.  For this reason, one may wish to be “conservative” and run the rank sum test and obtain inference on the median.</a:t>
            </a:r>
          </a:p>
          <a:p>
            <a:pPr marL="0" indent="0">
              <a:buNone/>
            </a:pPr>
            <a:endParaRPr lang="en-US" sz="1100" dirty="0"/>
          </a:p>
          <a:p>
            <a:pPr marL="0" indent="0">
              <a:buNone/>
            </a:pPr>
            <a:r>
              <a:rPr lang="en-US" dirty="0"/>
              <a:t>If there are outliers or censored values, the rank sum test is often the most appropriate as the t-test is not resistant to outliers and has no way of using censored data. </a:t>
            </a:r>
          </a:p>
          <a:p>
            <a:pPr marL="0" indent="0">
              <a:buNone/>
            </a:pPr>
            <a:endParaRPr lang="en-US" dirty="0"/>
          </a:p>
        </p:txBody>
      </p:sp>
    </p:spTree>
    <p:extLst>
      <p:ext uri="{BB962C8B-B14F-4D97-AF65-F5344CB8AC3E}">
        <p14:creationId xmlns:p14="http://schemas.microsoft.com/office/powerpoint/2010/main" val="194649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894" y="228600"/>
            <a:ext cx="8229600" cy="792162"/>
          </a:xfrm>
        </p:spPr>
        <p:txBody>
          <a:bodyPr/>
          <a:lstStyle/>
          <a:p>
            <a:r>
              <a:rPr lang="en-US" dirty="0"/>
              <a:t>Performance of Welch’s t-test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238" y="3352800"/>
            <a:ext cx="8624291" cy="31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237" y="1066800"/>
            <a:ext cx="878091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3276600" y="2590800"/>
            <a:ext cx="762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05200" y="2362200"/>
            <a:ext cx="381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0" y="2362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0" y="3124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1200" y="2895600"/>
            <a:ext cx="1371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81200" y="5486400"/>
            <a:ext cx="4267200" cy="4572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8765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2270125"/>
            <a:ext cx="3864429" cy="1325563"/>
          </a:xfrm>
        </p:spPr>
        <p:txBody>
          <a:bodyPr/>
          <a:lstStyle/>
          <a:p>
            <a:r>
              <a:rPr lang="en-US" dirty="0"/>
              <a:t>Paired T-Test</a:t>
            </a:r>
          </a:p>
        </p:txBody>
      </p:sp>
    </p:spTree>
    <p:extLst>
      <p:ext uri="{BB962C8B-B14F-4D97-AF65-F5344CB8AC3E}">
        <p14:creationId xmlns:p14="http://schemas.microsoft.com/office/powerpoint/2010/main" val="782465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T-Test</a:t>
            </a:r>
          </a:p>
        </p:txBody>
      </p:sp>
      <p:sp>
        <p:nvSpPr>
          <p:cNvPr id="3" name="Content Placeholder 2"/>
          <p:cNvSpPr>
            <a:spLocks noGrp="1"/>
          </p:cNvSpPr>
          <p:nvPr>
            <p:ph idx="1"/>
          </p:nvPr>
        </p:nvSpPr>
        <p:spPr>
          <a:xfrm>
            <a:off x="1097280" y="1845734"/>
            <a:ext cx="8670176" cy="4023360"/>
          </a:xfrm>
        </p:spPr>
        <p:txBody>
          <a:bodyPr>
            <a:normAutofit/>
          </a:bodyPr>
          <a:lstStyle/>
          <a:p>
            <a:pPr marL="0" indent="0">
              <a:buNone/>
            </a:pPr>
            <a:r>
              <a:rPr lang="en-US" dirty="0"/>
              <a:t>Known alternatively as Matched Pairs or Dependent t-Test</a:t>
            </a:r>
          </a:p>
          <a:p>
            <a:pPr marL="0" indent="0">
              <a:buNone/>
            </a:pPr>
            <a:endParaRPr lang="en-US" dirty="0"/>
          </a:p>
          <a:p>
            <a:pPr marL="0" indent="0">
              <a:buNone/>
            </a:pPr>
            <a:r>
              <a:rPr lang="en-US" dirty="0"/>
              <a:t>Assumptions</a:t>
            </a:r>
          </a:p>
          <a:p>
            <a:pPr lvl="1">
              <a:buFont typeface="Arial" charset="0"/>
              <a:buChar char="•"/>
            </a:pPr>
            <a:r>
              <a:rPr lang="en-US" sz="2000" dirty="0"/>
              <a:t>Data are either:</a:t>
            </a:r>
          </a:p>
          <a:p>
            <a:pPr lvl="2">
              <a:buFont typeface="Arial" charset="0"/>
              <a:buChar char="•"/>
            </a:pPr>
            <a:r>
              <a:rPr lang="en-US" sz="2000" dirty="0"/>
              <a:t>From one sample that has been tested twice (example pre- and post-test or repeated measures)</a:t>
            </a:r>
          </a:p>
          <a:p>
            <a:pPr lvl="2">
              <a:buFont typeface="Arial" charset="0"/>
              <a:buChar char="•"/>
            </a:pPr>
            <a:r>
              <a:rPr lang="en-US" sz="2000" dirty="0"/>
              <a:t>From a group of subjects that are thought to be similar and can thus be matched or paired (example from same family, or twins)</a:t>
            </a:r>
          </a:p>
          <a:p>
            <a:pPr lvl="2">
              <a:buFont typeface="Arial" charset="0"/>
              <a:buChar char="•"/>
            </a:pPr>
            <a:endParaRPr lang="en-US" sz="2000" dirty="0"/>
          </a:p>
          <a:p>
            <a:pPr lvl="1">
              <a:buFont typeface="Arial" charset="0"/>
              <a:buChar char="•"/>
            </a:pPr>
            <a:r>
              <a:rPr lang="en-US" sz="2000" dirty="0"/>
              <a:t>Data are normally distributed, independent between observations, and have identical variances. </a:t>
            </a:r>
          </a:p>
          <a:p>
            <a:endParaRPr lang="en-US" dirty="0"/>
          </a:p>
          <a:p>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37</a:t>
            </a:fld>
            <a:endParaRPr lang="en-US"/>
          </a:p>
        </p:txBody>
      </p:sp>
      <p:pic>
        <p:nvPicPr>
          <p:cNvPr id="5" name="Picture 4"/>
          <p:cNvPicPr>
            <a:picLocks noChangeAspect="1"/>
          </p:cNvPicPr>
          <p:nvPr/>
        </p:nvPicPr>
        <p:blipFill>
          <a:blip r:embed="rId2"/>
          <a:stretch>
            <a:fillRect/>
          </a:stretch>
        </p:blipFill>
        <p:spPr>
          <a:xfrm>
            <a:off x="9977468" y="4011791"/>
            <a:ext cx="1819275" cy="2152650"/>
          </a:xfrm>
          <a:prstGeom prst="rect">
            <a:avLst/>
          </a:prstGeom>
        </p:spPr>
      </p:pic>
      <p:pic>
        <p:nvPicPr>
          <p:cNvPr id="6" name="Picture 5"/>
          <p:cNvPicPr>
            <a:picLocks noChangeAspect="1"/>
          </p:cNvPicPr>
          <p:nvPr/>
        </p:nvPicPr>
        <p:blipFill>
          <a:blip r:embed="rId3"/>
          <a:stretch>
            <a:fillRect/>
          </a:stretch>
        </p:blipFill>
        <p:spPr>
          <a:xfrm>
            <a:off x="9434543" y="1845734"/>
            <a:ext cx="2362200" cy="2143125"/>
          </a:xfrm>
          <a:prstGeom prst="rect">
            <a:avLst/>
          </a:prstGeom>
        </p:spPr>
      </p:pic>
      <p:cxnSp>
        <p:nvCxnSpPr>
          <p:cNvPr id="8" name="Straight Arrow Connector 7"/>
          <p:cNvCxnSpPr/>
          <p:nvPr/>
        </p:nvCxnSpPr>
        <p:spPr>
          <a:xfrm flipH="1">
            <a:off x="8478982" y="2886043"/>
            <a:ext cx="720436" cy="549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8146473" y="4475018"/>
            <a:ext cx="1620983" cy="61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47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Look at the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10058401" cy="875164"/>
              </a:xfrm>
            </p:spPr>
            <p:txBody>
              <a:bodyPr>
                <a:normAutofit/>
              </a:bodyPr>
              <a:lstStyle/>
              <a:p>
                <a:pPr>
                  <a:buFont typeface="Arial" charset="0"/>
                  <a:buChar char="•"/>
                </a:pPr>
                <a:r>
                  <a:rPr lang="en-US" dirty="0"/>
                  <a:t> Suppose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𝑌</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2</m:t>
                        </m:r>
                      </m:sub>
                    </m:sSub>
                  </m:oMath>
                </a14:m>
                <a:r>
                  <a:rPr lang="en-US" dirty="0"/>
                  <a:t> are variables for two groups</a:t>
                </a:r>
              </a:p>
              <a:p>
                <a:pPr>
                  <a:buFont typeface="Arial" charset="0"/>
                  <a:buChar char="•"/>
                </a:pPr>
                <a:r>
                  <a:rPr lang="en-US" dirty="0"/>
                  <a:t> Fact:   </a:t>
                </a:r>
                <a14:m>
                  <m:oMath xmlns:m="http://schemas.openxmlformats.org/officeDocument/2006/math">
                    <m:r>
                      <a:rPr lang="en-US" i="1">
                        <a:latin typeface="Cambria Math" panose="02040503050406030204" pitchFamily="18" charset="0"/>
                      </a:rPr>
                      <m:t>𝑉𝑎𝑟</m:t>
                    </m:r>
                    <m:r>
                      <a:rPr lang="en-US" i="1">
                        <a:latin typeface="Cambria Math" charset="0"/>
                      </a:rPr>
                      <m:t>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r>
                      <a:rPr lang="en-US" i="1">
                        <a:latin typeface="Cambria Math" charset="0"/>
                      </a:rPr>
                      <m:t> − </m:t>
                    </m:r>
                    <m:r>
                      <a:rPr lang="en-US" i="1">
                        <a:latin typeface="Cambria Math" panose="02040503050406030204" pitchFamily="18" charset="0"/>
                      </a:rPr>
                      <m:t>2</m:t>
                    </m:r>
                    <m:r>
                      <a:rPr lang="en-US" i="1">
                        <a:latin typeface="Cambria Math" charset="0"/>
                      </a:rPr>
                      <m:t> </m:t>
                    </m:r>
                    <m:r>
                      <a:rPr lang="en-US" i="1">
                        <a:latin typeface="Cambria Math" charset="0"/>
                      </a:rPr>
                      <m:t>𝐶𝑜𝑣𝑎𝑟𝑖𝑎𝑛𝑐𝑒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𝑌</m:t>
                            </m:r>
                          </m:e>
                          <m:sub>
                            <m:r>
                              <a:rPr lang="en-US" b="0" i="1" smtClean="0">
                                <a:latin typeface="Cambria Math" panose="02040503050406030204" pitchFamily="18" charset="0"/>
                              </a:rPr>
                              <m:t>2</m:t>
                            </m:r>
                          </m:sub>
                        </m:sSub>
                      </m:e>
                    </m:d>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10058401" cy="875164"/>
              </a:xfrm>
              <a:blipFill>
                <a:blip r:embed="rId2"/>
                <a:stretch>
                  <a:fillRect l="-1455" t="-7692" b="-69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F6EB086-0FB5-404F-9DB0-02BE9E698E00}" type="slidenum">
              <a:rPr lang="en-US" smtClean="0"/>
              <a:pPr/>
              <a:t>38</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1990A41-532F-4795-94C8-0D1532E784A0}"/>
                  </a:ext>
                </a:extLst>
              </p:cNvPr>
              <p:cNvSpPr txBox="1">
                <a:spLocks/>
              </p:cNvSpPr>
              <p:nvPr/>
            </p:nvSpPr>
            <p:spPr>
              <a:xfrm>
                <a:off x="1097278" y="2829270"/>
                <a:ext cx="10058401" cy="10424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dirty="0"/>
                  <a:t>If the data in each group is </a:t>
                </a:r>
                <a:r>
                  <a:rPr lang="en-US" b="1" dirty="0">
                    <a:solidFill>
                      <a:srgbClr val="FF0000"/>
                    </a:solidFill>
                  </a:rPr>
                  <a:t>independent</a:t>
                </a:r>
                <a:r>
                  <a:rPr lang="en-US" dirty="0"/>
                  <a:t> between groups, then </a:t>
                </a:r>
                <a14:m>
                  <m:oMath xmlns:m="http://schemas.openxmlformats.org/officeDocument/2006/math">
                    <m:r>
                      <a:rPr lang="en-US" b="1" i="1" smtClean="0">
                        <a:solidFill>
                          <a:srgbClr val="FF0000"/>
                        </a:solidFill>
                        <a:latin typeface="Cambria Math" charset="0"/>
                      </a:rPr>
                      <m:t>𝑪𝒐𝒗𝒂𝒓𝒊𝒂𝒏𝒄𝒆</m:t>
                    </m:r>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charset="0"/>
                              </a:rPr>
                              <m:t>𝒀</m:t>
                            </m:r>
                          </m:e>
                          <m:sub>
                            <m:r>
                              <a:rPr lang="en-US" b="1" i="1">
                                <a:solidFill>
                                  <a:srgbClr val="FF0000"/>
                                </a:solidFill>
                                <a:latin typeface="Cambria Math" panose="02040503050406030204" pitchFamily="18" charset="0"/>
                              </a:rPr>
                              <m:t>𝟏</m:t>
                            </m:r>
                          </m:sub>
                        </m:sSub>
                        <m:r>
                          <a:rPr lang="en-US" b="1" i="1">
                            <a:solidFill>
                              <a:srgbClr val="FF0000"/>
                            </a:solidFill>
                            <a:latin typeface="Cambria Math"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charset="0"/>
                              </a:rPr>
                              <m:t>𝒀</m:t>
                            </m:r>
                          </m:e>
                          <m:sub>
                            <m:r>
                              <a:rPr lang="en-US" b="1" i="1">
                                <a:solidFill>
                                  <a:srgbClr val="FF0000"/>
                                </a:solidFill>
                                <a:latin typeface="Cambria Math" panose="02040503050406030204" pitchFamily="18" charset="0"/>
                              </a:rPr>
                              <m:t>𝟐</m:t>
                            </m:r>
                          </m:sub>
                        </m:sSub>
                      </m:e>
                    </m:d>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oMath>
                </a14:m>
                <a:endParaRPr lang="en-US" b="1" dirty="0"/>
              </a:p>
              <a:p>
                <a:pPr>
                  <a:buFont typeface="Arial" charset="0"/>
                  <a:buChar char="•"/>
                </a:pPr>
                <a:r>
                  <a:rPr lang="en-US" dirty="0"/>
                  <a:t>For independent groups, </a:t>
                </a:r>
                <a14:m>
                  <m:oMath xmlns:m="http://schemas.openxmlformats.org/officeDocument/2006/math">
                    <m:r>
                      <a:rPr lang="en-US" i="1">
                        <a:latin typeface="Cambria Math" panose="02040503050406030204" pitchFamily="18" charset="0"/>
                      </a:rPr>
                      <m:t>𝑉𝑎𝑟</m:t>
                    </m:r>
                    <m:r>
                      <a:rPr lang="en-US" i="1">
                        <a:latin typeface="Cambria Math" charset="0"/>
                      </a:rPr>
                      <m:t>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oMath>
                </a14:m>
                <a:endParaRPr lang="en-US" dirty="0"/>
              </a:p>
            </p:txBody>
          </p:sp>
        </mc:Choice>
        <mc:Fallback xmlns="">
          <p:sp>
            <p:nvSpPr>
              <p:cNvPr id="5" name="Content Placeholder 2">
                <a:extLst>
                  <a:ext uri="{FF2B5EF4-FFF2-40B4-BE49-F238E27FC236}">
                    <a16:creationId xmlns:a16="http://schemas.microsoft.com/office/drawing/2014/main" id="{71990A41-532F-4795-94C8-0D1532E784A0}"/>
                  </a:ext>
                </a:extLst>
              </p:cNvPr>
              <p:cNvSpPr txBox="1">
                <a:spLocks noRot="1" noChangeAspect="1" noMove="1" noResize="1" noEditPoints="1" noAdjustHandles="1" noChangeArrowheads="1" noChangeShapeType="1" noTextEdit="1"/>
              </p:cNvSpPr>
              <p:nvPr/>
            </p:nvSpPr>
            <p:spPr>
              <a:xfrm>
                <a:off x="1097278" y="2829270"/>
                <a:ext cx="10058401" cy="1042432"/>
              </a:xfrm>
              <a:prstGeom prst="rect">
                <a:avLst/>
              </a:prstGeom>
              <a:blipFill>
                <a:blip r:embed="rId3"/>
                <a:stretch>
                  <a:fillRect l="-1455" t="-5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4BF07A1-09DB-4A48-82EB-4E1EBF5E7110}"/>
                  </a:ext>
                </a:extLst>
              </p:cNvPr>
              <p:cNvSpPr txBox="1">
                <a:spLocks/>
              </p:cNvSpPr>
              <p:nvPr/>
            </p:nvSpPr>
            <p:spPr>
              <a:xfrm>
                <a:off x="1097278" y="3812806"/>
                <a:ext cx="10957189" cy="146617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2</m:t>
                        </m:r>
                      </m:sub>
                    </m:sSub>
                  </m:oMath>
                </a14:m>
                <a:r>
                  <a:rPr lang="en-US" dirty="0"/>
                  <a:t> are before and after variables for the same subject (or otherwise logically </a:t>
                </a:r>
                <a:r>
                  <a:rPr lang="en-US" b="1" dirty="0">
                    <a:solidFill>
                      <a:srgbClr val="FF0000"/>
                    </a:solidFill>
                  </a:rPr>
                  <a:t>paired</a:t>
                </a:r>
                <a:r>
                  <a:rPr lang="en-US" dirty="0"/>
                  <a:t>, </a:t>
                </a:r>
                <a:r>
                  <a:rPr lang="en-US" b="1" dirty="0">
                    <a:solidFill>
                      <a:srgbClr val="FF0000"/>
                    </a:solidFill>
                  </a:rPr>
                  <a:t>dependent</a:t>
                </a:r>
                <a:r>
                  <a:rPr lang="en-US" dirty="0"/>
                  <a:t> data), the variables are usually</a:t>
                </a:r>
                <a:r>
                  <a:rPr lang="en-US" dirty="0">
                    <a:solidFill>
                      <a:srgbClr val="FF0000"/>
                    </a:solidFill>
                  </a:rPr>
                  <a:t> positively correlated </a:t>
                </a:r>
                <a14:m>
                  <m:oMath xmlns:m="http://schemas.openxmlformats.org/officeDocument/2006/math">
                    <m:r>
                      <a:rPr lang="en-US">
                        <a:solidFill>
                          <a:schemeClr val="tx1"/>
                        </a:solidFill>
                        <a:latin typeface="Cambria Math" charset="0"/>
                      </a:rPr>
                      <m:t>(</m:t>
                    </m:r>
                    <m:r>
                      <a:rPr lang="en-US" b="1" i="1" smtClean="0">
                        <a:solidFill>
                          <a:srgbClr val="FF0000"/>
                        </a:solidFill>
                        <a:latin typeface="Cambria Math" charset="0"/>
                      </a:rPr>
                      <m:t>𝑪𝒐𝒗𝒂𝒓𝒊𝒂𝒏𝒄𝒆</m:t>
                    </m:r>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charset="0"/>
                              </a:rPr>
                              <m:t>𝒀</m:t>
                            </m:r>
                          </m:e>
                          <m:sub>
                            <m:r>
                              <a:rPr lang="en-US" b="1" i="1" smtClean="0">
                                <a:solidFill>
                                  <a:srgbClr val="FF0000"/>
                                </a:solidFill>
                                <a:latin typeface="Cambria Math" panose="02040503050406030204" pitchFamily="18" charset="0"/>
                                <a:ea typeface="Cambria Math" charset="0"/>
                                <a:cs typeface="Cambria Math" charset="0"/>
                              </a:rPr>
                              <m:t>𝟏</m:t>
                            </m:r>
                          </m:sub>
                        </m:sSub>
                        <m:r>
                          <a:rPr lang="en-US" b="1" i="1">
                            <a:solidFill>
                              <a:srgbClr val="FF0000"/>
                            </a:solidFill>
                            <a:latin typeface="Cambria Math"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charset="0"/>
                              </a:rPr>
                              <m:t>𝒀</m:t>
                            </m:r>
                          </m:e>
                          <m:sub>
                            <m:r>
                              <a:rPr lang="en-US" b="1" i="1" smtClean="0">
                                <a:solidFill>
                                  <a:srgbClr val="FF0000"/>
                                </a:solidFill>
                                <a:latin typeface="Cambria Math" panose="02040503050406030204" pitchFamily="18" charset="0"/>
                              </a:rPr>
                              <m:t>𝟐</m:t>
                            </m:r>
                          </m:sub>
                        </m:sSub>
                      </m:e>
                    </m:d>
                  </m:oMath>
                </a14:m>
                <a:r>
                  <a:rPr lang="en-US" b="1" dirty="0">
                    <a:solidFill>
                      <a:srgbClr val="FF0000"/>
                    </a:solidFill>
                  </a:rPr>
                  <a:t> &gt; 0</a:t>
                </a:r>
                <a:r>
                  <a:rPr lang="en-US" dirty="0">
                    <a:solidFill>
                      <a:schemeClr val="tx1"/>
                    </a:solidFill>
                  </a:rPr>
                  <a:t>)</a:t>
                </a:r>
              </a:p>
              <a:p>
                <a:pPr>
                  <a:buFont typeface="Arial" charset="0"/>
                  <a:buChar char="•"/>
                </a:pPr>
                <a:r>
                  <a:rPr lang="en-US" dirty="0"/>
                  <a:t>For dependent (paired) groups, </a:t>
                </a:r>
                <a14:m>
                  <m:oMath xmlns:m="http://schemas.openxmlformats.org/officeDocument/2006/math">
                    <m:r>
                      <a:rPr lang="en-US" i="1">
                        <a:latin typeface="Cambria Math" panose="02040503050406030204" pitchFamily="18" charset="0"/>
                      </a:rPr>
                      <m:t>𝑉𝑎𝑟</m:t>
                    </m:r>
                    <m:r>
                      <a:rPr lang="en-US" i="1">
                        <a:latin typeface="Cambria Math" charset="0"/>
                      </a:rPr>
                      <m:t>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r>
                      <a:rPr lang="en-US" i="1">
                        <a:latin typeface="Cambria Math" charset="0"/>
                      </a:rPr>
                      <m:t> − </m:t>
                    </m:r>
                    <m:r>
                      <a:rPr lang="en-US" i="1">
                        <a:latin typeface="Cambria Math" panose="02040503050406030204" pitchFamily="18" charset="0"/>
                      </a:rPr>
                      <m:t>2</m:t>
                    </m:r>
                    <m:r>
                      <a:rPr lang="en-US" i="1">
                        <a:latin typeface="Cambria Math" charset="0"/>
                      </a:rPr>
                      <m:t> </m:t>
                    </m:r>
                    <m:r>
                      <a:rPr lang="en-US" i="1">
                        <a:latin typeface="Cambria Math" charset="0"/>
                      </a:rPr>
                      <m:t>𝐶𝑜𝑣𝑎𝑟𝑖𝑎𝑛𝑐𝑒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𝑌</m:t>
                            </m:r>
                          </m:e>
                          <m:sub>
                            <m:r>
                              <a:rPr lang="en-US" i="1">
                                <a:latin typeface="Cambria Math" panose="02040503050406030204" pitchFamily="18" charset="0"/>
                              </a:rPr>
                              <m:t>2</m:t>
                            </m:r>
                          </m:sub>
                        </m:sSub>
                      </m:e>
                    </m:d>
                    <m:r>
                      <a:rPr lang="en-US" i="1" smtClean="0">
                        <a:latin typeface="Cambria Math" panose="02040503050406030204" pitchFamily="18" charset="0"/>
                      </a:rPr>
                      <m:t>&lt;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rPr>
                          <m:t>2</m:t>
                        </m:r>
                      </m:sup>
                    </m:sSubSup>
                  </m:oMath>
                </a14:m>
                <a:endParaRPr lang="en-US" dirty="0"/>
              </a:p>
              <a:p>
                <a:endParaRPr lang="en-US" dirty="0"/>
              </a:p>
              <a:p>
                <a:endParaRPr lang="en-US" dirty="0"/>
              </a:p>
            </p:txBody>
          </p:sp>
        </mc:Choice>
        <mc:Fallback xmlns="">
          <p:sp>
            <p:nvSpPr>
              <p:cNvPr id="6" name="Content Placeholder 2">
                <a:extLst>
                  <a:ext uri="{FF2B5EF4-FFF2-40B4-BE49-F238E27FC236}">
                    <a16:creationId xmlns:a16="http://schemas.microsoft.com/office/drawing/2014/main" id="{F4BF07A1-09DB-4A48-82EB-4E1EBF5E7110}"/>
                  </a:ext>
                </a:extLst>
              </p:cNvPr>
              <p:cNvSpPr txBox="1">
                <a:spLocks noRot="1" noChangeAspect="1" noMove="1" noResize="1" noEditPoints="1" noAdjustHandles="1" noChangeArrowheads="1" noChangeShapeType="1" noTextEdit="1"/>
              </p:cNvSpPr>
              <p:nvPr/>
            </p:nvSpPr>
            <p:spPr>
              <a:xfrm>
                <a:off x="1097278" y="3812806"/>
                <a:ext cx="10957189" cy="1466178"/>
              </a:xfrm>
              <a:prstGeom prst="rect">
                <a:avLst/>
              </a:prstGeom>
              <a:blipFill>
                <a:blip r:embed="rId4"/>
                <a:stretch>
                  <a:fillRect l="-1336" t="-4149" r="-77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46A94B2-D5B6-427C-890A-100E86347A9B}"/>
              </a:ext>
            </a:extLst>
          </p:cNvPr>
          <p:cNvSpPr txBox="1">
            <a:spLocks/>
          </p:cNvSpPr>
          <p:nvPr/>
        </p:nvSpPr>
        <p:spPr>
          <a:xfrm>
            <a:off x="1097277" y="5350763"/>
            <a:ext cx="10058401" cy="5963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sz="2400" dirty="0"/>
              <a:t>If data can be paired, the variance can be reduced.</a:t>
            </a:r>
          </a:p>
          <a:p>
            <a:endParaRPr lang="en-US" dirty="0"/>
          </a:p>
          <a:p>
            <a:endParaRPr lang="en-US" dirty="0"/>
          </a:p>
        </p:txBody>
      </p:sp>
    </p:spTree>
    <p:extLst>
      <p:ext uri="{BB962C8B-B14F-4D97-AF65-F5344CB8AC3E}">
        <p14:creationId xmlns:p14="http://schemas.microsoft.com/office/powerpoint/2010/main" val="297302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br>
              <a:rPr lang="en-US" dirty="0"/>
            </a:br>
            <a:r>
              <a:rPr lang="en-US" dirty="0"/>
              <a:t>Medical Reasoning Test</a:t>
            </a:r>
          </a:p>
        </p:txBody>
      </p:sp>
      <p:sp>
        <p:nvSpPr>
          <p:cNvPr id="3" name="Content Placeholder 2"/>
          <p:cNvSpPr>
            <a:spLocks noGrp="1"/>
          </p:cNvSpPr>
          <p:nvPr>
            <p:ph idx="1"/>
          </p:nvPr>
        </p:nvSpPr>
        <p:spPr>
          <a:xfrm>
            <a:off x="1097280" y="1845734"/>
            <a:ext cx="7409411" cy="4023360"/>
          </a:xfrm>
        </p:spPr>
        <p:txBody>
          <a:bodyPr>
            <a:normAutofit/>
          </a:bodyPr>
          <a:lstStyle/>
          <a:p>
            <a:pPr>
              <a:buFont typeface="Arial" charset="0"/>
              <a:buChar char="•"/>
            </a:pPr>
            <a:r>
              <a:rPr lang="en-US" sz="2400" dirty="0"/>
              <a:t> The AMA has a diagnostic test for medical reasoning</a:t>
            </a:r>
          </a:p>
          <a:p>
            <a:pPr>
              <a:buFont typeface="Arial" charset="0"/>
              <a:buChar char="•"/>
            </a:pPr>
            <a:r>
              <a:rPr lang="en-US" sz="2400" dirty="0"/>
              <a:t> On average, people score about 500 points on this test</a:t>
            </a:r>
          </a:p>
          <a:p>
            <a:pPr>
              <a:buFont typeface="Arial" charset="0"/>
              <a:buChar char="•"/>
            </a:pPr>
            <a:r>
              <a:rPr lang="en-US" sz="2400" dirty="0"/>
              <a:t> We have data from 10 subjects who took the medical reasoning test.  These subjects were randomly selected from St. Paul Hospital in Dallas</a:t>
            </a:r>
          </a:p>
          <a:p>
            <a:pPr>
              <a:buFont typeface="Arial" charset="0"/>
              <a:buChar char="•"/>
            </a:pPr>
            <a:endParaRPr lang="en-US" sz="1400" dirty="0"/>
          </a:p>
          <a:p>
            <a:pPr>
              <a:buFont typeface="Arial" charset="0"/>
              <a:buChar char="•"/>
            </a:pPr>
            <a:r>
              <a:rPr lang="en-US" sz="2400" b="1" dirty="0">
                <a:solidFill>
                  <a:schemeClr val="tx1"/>
                </a:solidFill>
              </a:rPr>
              <a:t>Not fatigued:</a:t>
            </a:r>
            <a:r>
              <a:rPr lang="en-US" sz="2400" dirty="0">
                <a:solidFill>
                  <a:srgbClr val="FF0000"/>
                </a:solidFill>
              </a:rPr>
              <a:t> </a:t>
            </a:r>
            <a:r>
              <a:rPr lang="en-US" sz="2400" dirty="0"/>
              <a:t>is the baseline, taking the test before a shift</a:t>
            </a:r>
          </a:p>
          <a:p>
            <a:pPr>
              <a:buFont typeface="Arial" charset="0"/>
              <a:buChar char="•"/>
            </a:pPr>
            <a:r>
              <a:rPr lang="en-US" sz="2400" b="1" dirty="0">
                <a:solidFill>
                  <a:schemeClr val="tx2"/>
                </a:solidFill>
              </a:rPr>
              <a:t>Fatigued: </a:t>
            </a:r>
            <a:r>
              <a:rPr lang="en-US" sz="2400" dirty="0"/>
              <a:t>is after the treatment; working for 12 operational hours prior to re-taking the test.</a:t>
            </a:r>
          </a:p>
          <a:p>
            <a:pPr>
              <a:buFont typeface="Arial" charset="0"/>
              <a:buChar char="•"/>
            </a:pPr>
            <a:endParaRPr lang="en-US" sz="2400"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39</a:t>
            </a:fld>
            <a:endParaRPr lang="en-US"/>
          </a:p>
        </p:txBody>
      </p:sp>
      <p:graphicFrame>
        <p:nvGraphicFramePr>
          <p:cNvPr id="5" name="Content Placeholder 3"/>
          <p:cNvGraphicFramePr>
            <a:graphicFrameLocks/>
          </p:cNvGraphicFramePr>
          <p:nvPr>
            <p:extLst/>
          </p:nvPr>
        </p:nvGraphicFramePr>
        <p:xfrm>
          <a:off x="8354291" y="2212571"/>
          <a:ext cx="3657600" cy="301752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90500">
                <a:tc>
                  <a:txBody>
                    <a:bodyPr/>
                    <a:lstStyle/>
                    <a:p>
                      <a:pPr algn="ctr" fontAlgn="b"/>
                      <a:r>
                        <a:rPr lang="en-US" sz="1800" b="1" i="0" u="none" strike="noStrike" dirty="0">
                          <a:solidFill>
                            <a:schemeClr val="tx1"/>
                          </a:solidFill>
                          <a:latin typeface="Calibri"/>
                        </a:rPr>
                        <a:t>Subject</a:t>
                      </a:r>
                      <a:r>
                        <a:rPr lang="en-US" sz="1800" b="1" i="0" u="none" strike="noStrike" baseline="0" dirty="0">
                          <a:solidFill>
                            <a:schemeClr val="tx1"/>
                          </a:solidFill>
                          <a:latin typeface="Calibri"/>
                        </a:rPr>
                        <a:t> #</a:t>
                      </a:r>
                      <a:endParaRPr lang="en-US" sz="1800" b="1" i="0" u="none" strike="noStrike" dirty="0">
                        <a:solidFill>
                          <a:schemeClr val="tx1"/>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Not</a:t>
                      </a:r>
                      <a:r>
                        <a:rPr lang="en-US" sz="1800" b="1" i="0" u="none" strike="noStrike" baseline="0" dirty="0">
                          <a:solidFill>
                            <a:schemeClr val="tx1"/>
                          </a:solidFill>
                          <a:latin typeface="Calibri"/>
                        </a:rPr>
                        <a:t> Fatigued</a:t>
                      </a:r>
                      <a:endParaRPr lang="en-US" sz="1800" b="1" i="0" u="none" strike="noStrike" dirty="0">
                        <a:solidFill>
                          <a:schemeClr val="tx1"/>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Fatigued</a:t>
                      </a: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chemeClr val="tx1"/>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a:solidFill>
                            <a:schemeClr val="tx1"/>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492</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a:solidFill>
                            <a:schemeClr val="tx1"/>
                          </a:solidFill>
                          <a:latin typeface="Calibri"/>
                        </a:rPr>
                        <a:t>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510</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dirty="0">
                          <a:solidFill>
                            <a:schemeClr val="tx1"/>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580</a:t>
                      </a:r>
                    </a:p>
                  </a:txBody>
                  <a:tcPr marL="0" marR="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a:solidFill>
                            <a:schemeClr val="tx1"/>
                          </a:solidFill>
                          <a:latin typeface="Calibri"/>
                        </a:rPr>
                        <a:t>5</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600</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a:solidFill>
                            <a:schemeClr val="tx1"/>
                          </a:solidFill>
                          <a:latin typeface="Calibri"/>
                        </a:rPr>
                        <a:t>6</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483</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a:solidFill>
                            <a:schemeClr val="tx1"/>
                          </a:solidFill>
                          <a:latin typeface="Calibri"/>
                        </a:rPr>
                        <a:t>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a:solidFill>
                            <a:schemeClr val="tx1"/>
                          </a:solidFill>
                          <a:latin typeface="Calibri"/>
                        </a:rPr>
                        <a:t>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575</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800" b="0" i="0" u="none" strike="noStrike">
                          <a:solidFill>
                            <a:schemeClr val="tx1"/>
                          </a:solidFill>
                          <a:latin typeface="Calibri"/>
                        </a:rPr>
                        <a:t>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800" b="0" i="0" u="none" strike="noStrike">
                          <a:solidFill>
                            <a:schemeClr val="tx1"/>
                          </a:solidFill>
                          <a:latin typeface="Calibri"/>
                        </a:rPr>
                        <a:t>10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490</a:t>
                      </a: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sp>
        <p:nvSpPr>
          <p:cNvPr id="6" name="TextBox 5"/>
          <p:cNvSpPr txBox="1"/>
          <p:nvPr/>
        </p:nvSpPr>
        <p:spPr>
          <a:xfrm>
            <a:off x="8751918" y="5596928"/>
            <a:ext cx="3128100" cy="369332"/>
          </a:xfrm>
          <a:prstGeom prst="rect">
            <a:avLst/>
          </a:prstGeom>
          <a:noFill/>
        </p:spPr>
        <p:txBody>
          <a:bodyPr wrap="none" rtlCol="0">
            <a:spAutoFit/>
          </a:bodyPr>
          <a:lstStyle/>
          <a:p>
            <a:r>
              <a:rPr lang="en-US" dirty="0">
                <a:solidFill>
                  <a:srgbClr val="FF0000"/>
                </a:solidFill>
              </a:rPr>
              <a:t>(Lower numbers = worse score)</a:t>
            </a:r>
          </a:p>
        </p:txBody>
      </p:sp>
    </p:spTree>
    <p:extLst>
      <p:ext uri="{BB962C8B-B14F-4D97-AF65-F5344CB8AC3E}">
        <p14:creationId xmlns:p14="http://schemas.microsoft.com/office/powerpoint/2010/main" val="159989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156" y="0"/>
            <a:ext cx="7580984" cy="6216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pPr/>
              <a:t>4</a:t>
            </a:fld>
            <a:endParaRPr lang="en-US"/>
          </a:p>
        </p:txBody>
      </p:sp>
      <p:sp>
        <p:nvSpPr>
          <p:cNvPr id="6" name="Frame 5"/>
          <p:cNvSpPr/>
          <p:nvPr/>
        </p:nvSpPr>
        <p:spPr>
          <a:xfrm>
            <a:off x="5794848" y="4904509"/>
            <a:ext cx="5181600" cy="3151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10" name="TextBox 9"/>
              <p:cNvSpPr txBox="1"/>
              <p:nvPr/>
            </p:nvSpPr>
            <p:spPr>
              <a:xfrm>
                <a:off x="562556" y="3965275"/>
                <a:ext cx="2232534" cy="646331"/>
              </a:xfrm>
              <a:prstGeom prst="rect">
                <a:avLst/>
              </a:prstGeom>
              <a:solidFill>
                <a:schemeClr val="bg1"/>
              </a:solidFill>
            </p:spPr>
            <p:txBody>
              <a:bodyPr wrap="none" rtlCol="0">
                <a:spAutoFit/>
              </a:bodyPr>
              <a:lstStyle/>
              <a:p>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charset="0"/>
                          </a:rPr>
                          <m:t>2</m:t>
                        </m:r>
                      </m:sub>
                    </m:sSub>
                    <m:r>
                      <a:rPr lang="en-US" i="1">
                        <a:solidFill>
                          <a:srgbClr val="FF0000"/>
                        </a:solidFill>
                        <a:latin typeface="Cambria Math" charset="0"/>
                      </a:rPr>
                      <m:t>&lt;</m:t>
                    </m:r>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charset="0"/>
                            <a:ea typeface="Cambria Math" charset="0"/>
                            <a:cs typeface="Cambria Math" charset="0"/>
                          </a:rPr>
                          <m:t>1</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𝑛</m:t>
                        </m:r>
                      </m:e>
                      <m:sub>
                        <m:r>
                          <a:rPr lang="en-US" i="1">
                            <a:solidFill>
                              <a:srgbClr val="FF0000"/>
                            </a:solidFill>
                            <a:latin typeface="Cambria Math" charset="0"/>
                          </a:rPr>
                          <m:t>1 </m:t>
                        </m:r>
                      </m:sub>
                    </m:sSub>
                    <m:r>
                      <a:rPr lang="en-US" i="1">
                        <a:solidFill>
                          <a:srgbClr val="FF0000"/>
                        </a:solidFill>
                        <a:latin typeface="Cambria Math" charset="0"/>
                      </a:rPr>
                      <m:t>&lt;</m:t>
                    </m:r>
                  </m:oMath>
                </a14:m>
                <a:r>
                  <a:rPr lang="en-US" dirty="0">
                    <a:solidFill>
                      <a:srgbClr val="FF0000"/>
                    </a:solidFill>
                  </a:rPr>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𝑛</m:t>
                        </m:r>
                      </m:e>
                      <m:sub>
                        <m:r>
                          <a:rPr lang="en-US" i="1">
                            <a:solidFill>
                              <a:srgbClr val="FF0000"/>
                            </a:solidFill>
                            <a:latin typeface="Cambria Math" charset="0"/>
                          </a:rPr>
                          <m:t>2 </m:t>
                        </m:r>
                      </m:sub>
                    </m:sSub>
                  </m:oMath>
                </a14:m>
                <a:endParaRPr lang="en-US" dirty="0">
                  <a:solidFill>
                    <a:srgbClr val="FF0000"/>
                  </a:solidFill>
                </a:endParaRPr>
              </a:p>
              <a:p>
                <a:r>
                  <a:rPr lang="en-US" dirty="0">
                    <a:solidFill>
                      <a:srgbClr val="FF0000"/>
                    </a:solidFill>
                  </a:rPr>
                  <a:t>(less coverage)</a:t>
                </a:r>
              </a:p>
            </p:txBody>
          </p:sp>
        </mc:Choice>
        <mc:Fallback xmlns="">
          <p:sp>
            <p:nvSpPr>
              <p:cNvPr id="10" name="TextBox 9"/>
              <p:cNvSpPr txBox="1">
                <a:spLocks noRot="1" noChangeAspect="1" noMove="1" noResize="1" noEditPoints="1" noAdjustHandles="1" noChangeArrowheads="1" noChangeShapeType="1" noTextEdit="1"/>
              </p:cNvSpPr>
              <p:nvPr/>
            </p:nvSpPr>
            <p:spPr>
              <a:xfrm>
                <a:off x="562556" y="3965275"/>
                <a:ext cx="2232534" cy="646331"/>
              </a:xfrm>
              <a:prstGeom prst="rect">
                <a:avLst/>
              </a:prstGeom>
              <a:blipFill rotWithShape="0">
                <a:blip r:embed="rId4"/>
                <a:stretch>
                  <a:fillRect l="-2180" t="-22642"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62556" y="4660654"/>
                <a:ext cx="2295052" cy="646331"/>
              </a:xfrm>
              <a:prstGeom prst="rect">
                <a:avLst/>
              </a:prstGeom>
              <a:solidFill>
                <a:schemeClr val="bg1"/>
              </a:solidFill>
            </p:spPr>
            <p:txBody>
              <a:bodyPr wrap="none" rtlCol="0">
                <a:spAutoFit/>
              </a:bodyPr>
              <a:lstStyle/>
              <a:p>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panose="02040503050406030204" pitchFamily="18" charset="0"/>
                            <a:ea typeface="Cambria Math" charset="0"/>
                            <a:cs typeface="Cambria Math" charset="0"/>
                          </a:rPr>
                          <m:t>2</m:t>
                        </m:r>
                      </m:sub>
                    </m:sSub>
                    <m:r>
                      <a:rPr lang="en-US" i="1">
                        <a:solidFill>
                          <a:srgbClr val="FF0000"/>
                        </a:solidFill>
                        <a:latin typeface="Cambria Math" charset="0"/>
                      </a:rPr>
                      <m:t>&gt;</m:t>
                    </m:r>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panose="02040503050406030204" pitchFamily="18" charset="0"/>
                            <a:ea typeface="Cambria Math" charset="0"/>
                            <a:cs typeface="Cambria Math" charset="0"/>
                          </a:rPr>
                          <m:t>1</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𝑛</m:t>
                        </m:r>
                      </m:e>
                      <m:sub>
                        <m:r>
                          <a:rPr lang="en-US" i="1">
                            <a:solidFill>
                              <a:srgbClr val="FF0000"/>
                            </a:solidFill>
                            <a:latin typeface="Cambria Math" charset="0"/>
                          </a:rPr>
                          <m:t>1 </m:t>
                        </m:r>
                      </m:sub>
                    </m:sSub>
                    <m:r>
                      <a:rPr lang="en-US" i="1">
                        <a:solidFill>
                          <a:srgbClr val="FF0000"/>
                        </a:solidFill>
                        <a:latin typeface="Cambria Math" charset="0"/>
                      </a:rPr>
                      <m:t>&lt;</m:t>
                    </m:r>
                  </m:oMath>
                </a14:m>
                <a:r>
                  <a:rPr lang="en-US" dirty="0">
                    <a:solidFill>
                      <a:srgbClr val="FF0000"/>
                    </a:solidFill>
                  </a:rPr>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charset="0"/>
                          </a:rPr>
                          <m:t>𝑛</m:t>
                        </m:r>
                      </m:e>
                      <m:sub>
                        <m:r>
                          <a:rPr lang="en-US" i="1">
                            <a:solidFill>
                              <a:srgbClr val="FF0000"/>
                            </a:solidFill>
                            <a:latin typeface="Cambria Math" charset="0"/>
                          </a:rPr>
                          <m:t>2 </m:t>
                        </m:r>
                      </m:sub>
                    </m:sSub>
                  </m:oMath>
                </a14:m>
                <a:endParaRPr lang="en-US" dirty="0">
                  <a:solidFill>
                    <a:srgbClr val="FF0000"/>
                  </a:solidFill>
                </a:endParaRPr>
              </a:p>
              <a:p>
                <a:r>
                  <a:rPr lang="en-US" dirty="0">
                    <a:solidFill>
                      <a:srgbClr val="FF0000"/>
                    </a:solidFill>
                  </a:rPr>
                  <a:t>(more coverage)</a:t>
                </a:r>
              </a:p>
            </p:txBody>
          </p:sp>
        </mc:Choice>
        <mc:Fallback xmlns="">
          <p:sp>
            <p:nvSpPr>
              <p:cNvPr id="11" name="TextBox 10"/>
              <p:cNvSpPr txBox="1">
                <a:spLocks noRot="1" noChangeAspect="1" noMove="1" noResize="1" noEditPoints="1" noAdjustHandles="1" noChangeArrowheads="1" noChangeShapeType="1" noTextEdit="1"/>
              </p:cNvSpPr>
              <p:nvPr/>
            </p:nvSpPr>
            <p:spPr>
              <a:xfrm>
                <a:off x="562556" y="4660654"/>
                <a:ext cx="2295052" cy="646331"/>
              </a:xfrm>
              <a:prstGeom prst="rect">
                <a:avLst/>
              </a:prstGeom>
              <a:blipFill rotWithShape="0">
                <a:blip r:embed="rId5"/>
                <a:stretch>
                  <a:fillRect l="-2122" t="-5660" b="-14151"/>
                </a:stretch>
              </a:blipFill>
            </p:spPr>
            <p:txBody>
              <a:bodyPr/>
              <a:lstStyle/>
              <a:p>
                <a:r>
                  <a:rPr lang="en-US">
                    <a:noFill/>
                  </a:rPr>
                  <a:t> </a:t>
                </a:r>
              </a:p>
            </p:txBody>
          </p:sp>
        </mc:Fallback>
      </mc:AlternateContent>
      <p:cxnSp>
        <p:nvCxnSpPr>
          <p:cNvPr id="22" name="Straight Arrow Connector 21"/>
          <p:cNvCxnSpPr/>
          <p:nvPr/>
        </p:nvCxnSpPr>
        <p:spPr>
          <a:xfrm>
            <a:off x="2991422" y="4823921"/>
            <a:ext cx="6557823" cy="246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6"/>
          <a:stretch>
            <a:fillRect/>
          </a:stretch>
        </p:blipFill>
        <p:spPr>
          <a:xfrm>
            <a:off x="192714" y="91522"/>
            <a:ext cx="4340585" cy="3272031"/>
          </a:xfrm>
          <a:prstGeom prst="rect">
            <a:avLst/>
          </a:prstGeom>
        </p:spPr>
      </p:pic>
      <p:sp>
        <p:nvSpPr>
          <p:cNvPr id="2" name="TextBox 1"/>
          <p:cNvSpPr txBox="1"/>
          <p:nvPr/>
        </p:nvSpPr>
        <p:spPr>
          <a:xfrm>
            <a:off x="562556" y="3455075"/>
            <a:ext cx="4081054" cy="369332"/>
          </a:xfrm>
          <a:prstGeom prst="rect">
            <a:avLst/>
          </a:prstGeom>
          <a:noFill/>
        </p:spPr>
        <p:txBody>
          <a:bodyPr wrap="none" rtlCol="0">
            <a:spAutoFit/>
          </a:bodyPr>
          <a:lstStyle/>
          <a:p>
            <a:r>
              <a:rPr lang="en-US" dirty="0">
                <a:solidFill>
                  <a:prstClr val="black"/>
                </a:solidFill>
              </a:rPr>
              <a:t>Which situation does </a:t>
            </a:r>
            <a:r>
              <a:rPr lang="en-US">
                <a:solidFill>
                  <a:prstClr val="black"/>
                </a:solidFill>
              </a:rPr>
              <a:t>it appear we are in?</a:t>
            </a:r>
          </a:p>
        </p:txBody>
      </p:sp>
      <p:sp>
        <p:nvSpPr>
          <p:cNvPr id="13" name="Frame 12"/>
          <p:cNvSpPr/>
          <p:nvPr/>
        </p:nvSpPr>
        <p:spPr>
          <a:xfrm>
            <a:off x="262130" y="4595538"/>
            <a:ext cx="2595478" cy="77656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1" name="TextBox 20"/>
          <p:cNvSpPr txBox="1"/>
          <p:nvPr/>
        </p:nvSpPr>
        <p:spPr>
          <a:xfrm>
            <a:off x="368821" y="5794164"/>
            <a:ext cx="3570145" cy="369332"/>
          </a:xfrm>
          <a:prstGeom prst="rect">
            <a:avLst/>
          </a:prstGeom>
          <a:noFill/>
        </p:spPr>
        <p:txBody>
          <a:bodyPr wrap="none" rtlCol="0">
            <a:spAutoFit/>
          </a:bodyPr>
          <a:lstStyle/>
          <a:p>
            <a:r>
              <a:rPr lang="en-US" dirty="0">
                <a:solidFill>
                  <a:prstClr val="black"/>
                </a:solidFill>
              </a:rPr>
              <a:t>Using a t-test could have low power.</a:t>
            </a:r>
          </a:p>
        </p:txBody>
      </p:sp>
      <p:sp>
        <p:nvSpPr>
          <p:cNvPr id="7" name="TextBox 6"/>
          <p:cNvSpPr txBox="1"/>
          <p:nvPr/>
        </p:nvSpPr>
        <p:spPr>
          <a:xfrm>
            <a:off x="609970" y="1383098"/>
            <a:ext cx="291254" cy="369332"/>
          </a:xfrm>
          <a:prstGeom prst="rect">
            <a:avLst/>
          </a:prstGeom>
          <a:solidFill>
            <a:schemeClr val="bg1"/>
          </a:solidFill>
        </p:spPr>
        <p:txBody>
          <a:bodyPr wrap="square" rtlCol="0">
            <a:spAutoFit/>
          </a:bodyPr>
          <a:lstStyle/>
          <a:p>
            <a:r>
              <a:rPr lang="en-US" dirty="0">
                <a:solidFill>
                  <a:prstClr val="black"/>
                </a:solidFill>
              </a:rPr>
              <a:t>1</a:t>
            </a:r>
          </a:p>
        </p:txBody>
      </p:sp>
      <p:sp>
        <p:nvSpPr>
          <p:cNvPr id="14" name="TextBox 13"/>
          <p:cNvSpPr txBox="1"/>
          <p:nvPr/>
        </p:nvSpPr>
        <p:spPr>
          <a:xfrm>
            <a:off x="609970" y="409786"/>
            <a:ext cx="291254" cy="369332"/>
          </a:xfrm>
          <a:prstGeom prst="rect">
            <a:avLst/>
          </a:prstGeom>
          <a:solidFill>
            <a:schemeClr val="bg1"/>
          </a:solidFill>
        </p:spPr>
        <p:txBody>
          <a:bodyPr wrap="square" rtlCol="0">
            <a:spAutoFit/>
          </a:bodyPr>
          <a:lstStyle/>
          <a:p>
            <a:r>
              <a:rPr lang="en-US" dirty="0">
                <a:solidFill>
                  <a:prstClr val="black"/>
                </a:solidFill>
              </a:rPr>
              <a:t>2</a:t>
            </a:r>
          </a:p>
        </p:txBody>
      </p:sp>
    </p:spTree>
    <p:extLst>
      <p:ext uri="{BB962C8B-B14F-4D97-AF65-F5344CB8AC3E}">
        <p14:creationId xmlns:p14="http://schemas.microsoft.com/office/powerpoint/2010/main" val="93035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br>
              <a:rPr lang="en-US" dirty="0"/>
            </a:br>
            <a:r>
              <a:rPr lang="en-US" dirty="0"/>
              <a:t>Keith’s Medical Reasoning Test</a:t>
            </a:r>
          </a:p>
        </p:txBody>
      </p:sp>
      <p:sp>
        <p:nvSpPr>
          <p:cNvPr id="3" name="Content Placeholder 2"/>
          <p:cNvSpPr>
            <a:spLocks noGrp="1"/>
          </p:cNvSpPr>
          <p:nvPr>
            <p:ph idx="1"/>
          </p:nvPr>
        </p:nvSpPr>
        <p:spPr/>
        <p:txBody>
          <a:bodyPr/>
          <a:lstStyle/>
          <a:p>
            <a:r>
              <a:rPr lang="en-US" dirty="0"/>
              <a:t>We can try to test whether the </a:t>
            </a:r>
            <a:r>
              <a:rPr lang="en-US" u="sng" cap="small" dirty="0">
                <a:solidFill>
                  <a:srgbClr val="FF0000"/>
                </a:solidFill>
              </a:rPr>
              <a:t>difference of the means</a:t>
            </a:r>
            <a:r>
              <a:rPr lang="en-US" cap="small" dirty="0"/>
              <a:t> </a:t>
            </a:r>
            <a:r>
              <a:rPr lang="en-US" dirty="0"/>
              <a:t>between the fatigued scores and the not fatigued scores is less than zero. </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40</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675861" y="2946576"/>
                <a:ext cx="10813774" cy="1289777"/>
              </a:xfrm>
              <a:prstGeom prst="rect">
                <a:avLst/>
              </a:prstGeom>
              <a:noFill/>
            </p:spPr>
            <p:txBody>
              <a:bodyPr wrap="square" rtlCol="0">
                <a:spAutoFit/>
              </a:bodyPr>
              <a:lstStyle/>
              <a:p>
                <a:endParaRPr lang="en-US" sz="3600" b="0" dirty="0"/>
              </a:p>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𝐻</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𝜇</m:t>
                          </m:r>
                        </m:e>
                        <m:sub>
                          <m:r>
                            <a:rPr lang="en-US" sz="3600" b="0" i="1" smtClean="0">
                              <a:latin typeface="Cambria Math" charset="0"/>
                              <a:ea typeface="Cambria Math" panose="02040503050406030204" pitchFamily="18" charset="0"/>
                            </a:rPr>
                            <m:t>𝑓𝑎𝑡𝑖𝑔𝑢𝑒𝑑</m:t>
                          </m:r>
                        </m:sub>
                      </m:sSub>
                      <m:sSub>
                        <m:sSubPr>
                          <m:ctrlPr>
                            <a:rPr lang="en-US" sz="3600" i="1">
                              <a:latin typeface="Cambria Math" panose="02040503050406030204" pitchFamily="18" charset="0"/>
                            </a:rPr>
                          </m:ctrlPr>
                        </m:sSubPr>
                        <m:e>
                          <m:r>
                            <a:rPr lang="en-US" sz="3600" i="1">
                              <a:latin typeface="Cambria Math"/>
                            </a:rPr>
                            <m:t>−</m:t>
                          </m:r>
                          <m:r>
                            <a:rPr lang="en-US" sz="3600" i="1">
                              <a:latin typeface="Cambria Math" panose="02040503050406030204" pitchFamily="18" charset="0"/>
                              <a:ea typeface="Cambria Math" panose="02040503050406030204" pitchFamily="18" charset="0"/>
                            </a:rPr>
                            <m:t>𝜇</m:t>
                          </m:r>
                        </m:e>
                        <m:sub>
                          <m:r>
                            <a:rPr lang="en-US" sz="3600" i="1">
                              <a:latin typeface="Cambria Math" charset="0"/>
                            </a:rPr>
                            <m:t>𝑛𝑜𝑡</m:t>
                          </m:r>
                          <m:r>
                            <a:rPr lang="en-US" sz="3600" b="0" i="1" smtClean="0">
                              <a:latin typeface="Cambria Math" charset="0"/>
                            </a:rPr>
                            <m:t> </m:t>
                          </m:r>
                          <m:r>
                            <a:rPr lang="en-US" sz="3600" i="1">
                              <a:latin typeface="Cambria Math" charset="0"/>
                            </a:rPr>
                            <m:t>𝑓𝑎𝑡𝑖𝑔𝑢𝑒𝑑</m:t>
                          </m:r>
                        </m:sub>
                      </m:sSub>
                      <m:r>
                        <a:rPr lang="en-US" sz="3600" b="0" i="1" smtClean="0">
                          <a:latin typeface="Cambria Math" charset="0"/>
                        </a:rPr>
                        <m:t> </m:t>
                      </m:r>
                      <m:r>
                        <a:rPr lang="en-US" sz="3600" b="0" i="1" smtClean="0">
                          <a:latin typeface="Cambria Math" panose="02040503050406030204" pitchFamily="18" charset="0"/>
                        </a:rPr>
                        <m:t>&lt;0</m:t>
                      </m:r>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675861" y="2946576"/>
                <a:ext cx="10813774" cy="128977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6629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br>
              <a:rPr lang="en-US" dirty="0"/>
            </a:br>
            <a:r>
              <a:rPr lang="en-US" dirty="0"/>
              <a:t>Medical Reasoning Test</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7" y="2912070"/>
            <a:ext cx="5989982" cy="34202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138" y="1797084"/>
            <a:ext cx="5127707" cy="44754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157" y="1797084"/>
            <a:ext cx="5207000" cy="927100"/>
          </a:xfrm>
          <a:prstGeom prst="rect">
            <a:avLst/>
          </a:prstGeom>
        </p:spPr>
      </p:pic>
      <p:sp>
        <p:nvSpPr>
          <p:cNvPr id="8" name="TextBox 7"/>
          <p:cNvSpPr txBox="1"/>
          <p:nvPr/>
        </p:nvSpPr>
        <p:spPr>
          <a:xfrm>
            <a:off x="7731216" y="286605"/>
            <a:ext cx="4011804" cy="369332"/>
          </a:xfrm>
          <a:prstGeom prst="rect">
            <a:avLst/>
          </a:prstGeom>
          <a:noFill/>
        </p:spPr>
        <p:txBody>
          <a:bodyPr wrap="none" rtlCol="0">
            <a:spAutoFit/>
          </a:bodyPr>
          <a:lstStyle/>
          <a:p>
            <a:r>
              <a:rPr lang="en-US" dirty="0">
                <a:solidFill>
                  <a:srgbClr val="FF0000"/>
                </a:solidFill>
              </a:rPr>
              <a:t>If we did this, we would be wrong! Why?</a:t>
            </a:r>
          </a:p>
        </p:txBody>
      </p:sp>
      <p:sp>
        <p:nvSpPr>
          <p:cNvPr id="9" name="TextBox 8"/>
          <p:cNvSpPr txBox="1"/>
          <p:nvPr/>
        </p:nvSpPr>
        <p:spPr>
          <a:xfrm>
            <a:off x="7717965" y="857179"/>
            <a:ext cx="3983706" cy="646331"/>
          </a:xfrm>
          <a:prstGeom prst="rect">
            <a:avLst/>
          </a:prstGeom>
          <a:noFill/>
        </p:spPr>
        <p:txBody>
          <a:bodyPr wrap="square" rtlCol="0">
            <a:spAutoFit/>
          </a:bodyPr>
          <a:lstStyle/>
          <a:p>
            <a:r>
              <a:rPr lang="en-US" dirty="0">
                <a:solidFill>
                  <a:srgbClr val="FF0000"/>
                </a:solidFill>
              </a:rPr>
              <a:t>A fundamental assumption is violated: independence</a:t>
            </a:r>
          </a:p>
        </p:txBody>
      </p:sp>
    </p:spTree>
    <p:extLst>
      <p:ext uri="{BB962C8B-B14F-4D97-AF65-F5344CB8AC3E}">
        <p14:creationId xmlns:p14="http://schemas.microsoft.com/office/powerpoint/2010/main" val="295184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 Check Failure</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42</a:t>
            </a:fld>
            <a:endParaRPr lang="en-US"/>
          </a:p>
        </p:txBody>
      </p:sp>
      <p:pic>
        <p:nvPicPr>
          <p:cNvPr id="5" name="Picture 4"/>
          <p:cNvPicPr>
            <a:picLocks noChangeAspect="1" noChangeArrowheads="1"/>
          </p:cNvPicPr>
          <p:nvPr/>
        </p:nvPicPr>
        <p:blipFill>
          <a:blip r:embed="rId2" cstate="print"/>
          <a:srcRect/>
          <a:stretch>
            <a:fillRect/>
          </a:stretch>
        </p:blipFill>
        <p:spPr bwMode="auto">
          <a:xfrm>
            <a:off x="7452234" y="2600639"/>
            <a:ext cx="3703446" cy="2318679"/>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1097280" y="2569354"/>
            <a:ext cx="2857500" cy="2381250"/>
          </a:xfrm>
          <a:prstGeom prst="rect">
            <a:avLst/>
          </a:prstGeom>
          <a:noFill/>
          <a:ln w="9525">
            <a:noFill/>
            <a:miter lim="800000"/>
            <a:headEnd/>
            <a:tailEnd/>
          </a:ln>
        </p:spPr>
      </p:pic>
      <p:sp>
        <p:nvSpPr>
          <p:cNvPr id="7" name="TextBox 6"/>
          <p:cNvSpPr txBox="1"/>
          <p:nvPr/>
        </p:nvSpPr>
        <p:spPr>
          <a:xfrm>
            <a:off x="1868722" y="5490006"/>
            <a:ext cx="8515516" cy="461665"/>
          </a:xfrm>
          <a:prstGeom prst="rect">
            <a:avLst/>
          </a:prstGeom>
          <a:noFill/>
        </p:spPr>
        <p:txBody>
          <a:bodyPr wrap="square" rtlCol="0">
            <a:spAutoFit/>
          </a:bodyPr>
          <a:lstStyle/>
          <a:p>
            <a:r>
              <a:rPr lang="en-US" sz="2400" dirty="0"/>
              <a:t>We need to account for the dependence between the two groups</a:t>
            </a:r>
          </a:p>
        </p:txBody>
      </p:sp>
    </p:spTree>
    <p:extLst>
      <p:ext uri="{BB962C8B-B14F-4D97-AF65-F5344CB8AC3E}">
        <p14:creationId xmlns:p14="http://schemas.microsoft.com/office/powerpoint/2010/main" val="50985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br>
              <a:rPr lang="en-US" dirty="0"/>
            </a:br>
            <a:r>
              <a:rPr lang="en-US" dirty="0"/>
              <a:t>Keith’s Medical Reasoning Test</a:t>
            </a:r>
          </a:p>
        </p:txBody>
      </p:sp>
      <p:sp>
        <p:nvSpPr>
          <p:cNvPr id="3" name="Content Placeholder 2"/>
          <p:cNvSpPr>
            <a:spLocks noGrp="1"/>
          </p:cNvSpPr>
          <p:nvPr>
            <p:ph idx="1"/>
          </p:nvPr>
        </p:nvSpPr>
        <p:spPr>
          <a:xfrm>
            <a:off x="1097279" y="1845735"/>
            <a:ext cx="10058401" cy="652948"/>
          </a:xfrm>
        </p:spPr>
        <p:txBody>
          <a:bodyPr>
            <a:normAutofit/>
          </a:bodyPr>
          <a:lstStyle/>
          <a:p>
            <a:r>
              <a:rPr lang="en-US" dirty="0"/>
              <a:t>Instead of testing the </a:t>
            </a:r>
            <a:r>
              <a:rPr lang="en-US" u="sng" cap="small" dirty="0">
                <a:solidFill>
                  <a:srgbClr val="FF0000"/>
                </a:solidFill>
              </a:rPr>
              <a:t>difference of the means:</a:t>
            </a:r>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43</a:t>
            </a:fld>
            <a:endParaRPr lang="en-US"/>
          </a:p>
        </p:txBody>
      </p:sp>
      <p:graphicFrame>
        <p:nvGraphicFramePr>
          <p:cNvPr id="7" name="Table 6"/>
          <p:cNvGraphicFramePr>
            <a:graphicFrameLocks noGrp="1"/>
          </p:cNvGraphicFramePr>
          <p:nvPr>
            <p:extLst/>
          </p:nvPr>
        </p:nvGraphicFramePr>
        <p:xfrm>
          <a:off x="7703912" y="2918087"/>
          <a:ext cx="4393096" cy="3122295"/>
        </p:xfrm>
        <a:graphic>
          <a:graphicData uri="http://schemas.openxmlformats.org/drawingml/2006/table">
            <a:tbl>
              <a:tblPr/>
              <a:tblGrid>
                <a:gridCol w="921766">
                  <a:extLst>
                    <a:ext uri="{9D8B030D-6E8A-4147-A177-3AD203B41FA5}">
                      <a16:colId xmlns:a16="http://schemas.microsoft.com/office/drawing/2014/main" val="20000"/>
                    </a:ext>
                  </a:extLst>
                </a:gridCol>
                <a:gridCol w="1112424">
                  <a:extLst>
                    <a:ext uri="{9D8B030D-6E8A-4147-A177-3AD203B41FA5}">
                      <a16:colId xmlns:a16="http://schemas.microsoft.com/office/drawing/2014/main" val="20001"/>
                    </a:ext>
                  </a:extLst>
                </a:gridCol>
                <a:gridCol w="1260632">
                  <a:extLst>
                    <a:ext uri="{9D8B030D-6E8A-4147-A177-3AD203B41FA5}">
                      <a16:colId xmlns:a16="http://schemas.microsoft.com/office/drawing/2014/main" val="20002"/>
                    </a:ext>
                  </a:extLst>
                </a:gridCol>
                <a:gridCol w="1098274">
                  <a:extLst>
                    <a:ext uri="{9D8B030D-6E8A-4147-A177-3AD203B41FA5}">
                      <a16:colId xmlns:a16="http://schemas.microsoft.com/office/drawing/2014/main" val="20003"/>
                    </a:ext>
                  </a:extLst>
                </a:gridCol>
              </a:tblGrid>
              <a:tr h="280164">
                <a:tc>
                  <a:txBody>
                    <a:bodyPr/>
                    <a:lstStyle/>
                    <a:p>
                      <a:pPr algn="ctr" fontAlgn="b"/>
                      <a:r>
                        <a:rPr lang="en-US" sz="1800" b="1" i="0" u="none" strike="noStrike" dirty="0">
                          <a:solidFill>
                            <a:srgbClr val="000000"/>
                          </a:solidFill>
                          <a:latin typeface="Calibri"/>
                        </a:rPr>
                        <a:t>Subject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tx2"/>
                          </a:solidFill>
                          <a:latin typeface="Calibri"/>
                        </a:rPr>
                        <a:t>Fatigued</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Not Fatigued</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B050"/>
                          </a:solidFill>
                          <a:latin typeface="Calibri"/>
                        </a:rPr>
                        <a:t>Difference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80164">
                <a:tc>
                  <a:txBody>
                    <a:bodyPr/>
                    <a:lstStyle/>
                    <a:p>
                      <a:pPr algn="ctr" fontAlgn="b"/>
                      <a:r>
                        <a:rPr lang="en-US" sz="18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-37</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280164">
                <a:tc>
                  <a:txBody>
                    <a:bodyPr/>
                    <a:lstStyle/>
                    <a:p>
                      <a:pPr algn="ctr" fontAlgn="b"/>
                      <a:r>
                        <a:rPr lang="en-US" sz="18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-20</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280164">
                <a:tc>
                  <a:txBody>
                    <a:bodyPr/>
                    <a:lstStyle/>
                    <a:p>
                      <a:pPr algn="ctr" fontAlgn="b"/>
                      <a:r>
                        <a:rPr lang="en-US" sz="18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280164">
                <a:tc>
                  <a:txBody>
                    <a:bodyPr/>
                    <a:lstStyle/>
                    <a:p>
                      <a:pPr algn="ctr" fontAlgn="b"/>
                      <a:r>
                        <a:rPr lang="en-US" sz="18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280164">
                <a:tc>
                  <a:txBody>
                    <a:bodyPr/>
                    <a:lstStyle/>
                    <a:p>
                      <a:pPr algn="ctr" fontAlgn="b"/>
                      <a:r>
                        <a:rPr lang="en-US" sz="18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600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12</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280164">
                <a:tc>
                  <a:txBody>
                    <a:bodyPr/>
                    <a:lstStyle/>
                    <a:p>
                      <a:pPr algn="ctr" fontAlgn="b"/>
                      <a:r>
                        <a:rPr lang="en-US" sz="18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483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280164">
                <a:tc>
                  <a:txBody>
                    <a:bodyPr/>
                    <a:lstStyle/>
                    <a:p>
                      <a:pPr algn="ctr" fontAlgn="b"/>
                      <a:r>
                        <a:rPr lang="en-US" sz="1800" b="0" i="0" u="none" strike="noStrike">
                          <a:solidFill>
                            <a:srgbClr val="000000"/>
                          </a:solidFill>
                          <a:latin typeface="Calibri"/>
                        </a:rPr>
                        <a:t>7</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7"/>
                  </a:ext>
                </a:extLst>
              </a:tr>
              <a:tr h="280164">
                <a:tc>
                  <a:txBody>
                    <a:bodyPr/>
                    <a:lstStyle/>
                    <a:p>
                      <a:pPr algn="ctr" fontAlgn="b"/>
                      <a:r>
                        <a:rPr lang="en-US" sz="18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575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8"/>
                  </a:ext>
                </a:extLst>
              </a:tr>
              <a:tr h="280164">
                <a:tc>
                  <a:txBody>
                    <a:bodyPr/>
                    <a:lstStyle/>
                    <a:p>
                      <a:pPr algn="ctr" fontAlgn="b"/>
                      <a:r>
                        <a:rPr lang="en-US" sz="1800" b="0" i="0" u="none" strike="noStrike">
                          <a:solidFill>
                            <a:srgbClr val="000000"/>
                          </a:solidFill>
                          <a:latin typeface="Calibri"/>
                        </a:rPr>
                        <a:t>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9"/>
                  </a:ext>
                </a:extLst>
              </a:tr>
              <a:tr h="280164">
                <a:tc>
                  <a:txBody>
                    <a:bodyPr/>
                    <a:lstStyle/>
                    <a:p>
                      <a:pPr algn="ctr" fontAlgn="b"/>
                      <a:r>
                        <a:rPr lang="en-US" sz="1800" b="0" i="0" u="none" strike="noStrike" dirty="0">
                          <a:solidFill>
                            <a:srgbClr val="000000"/>
                          </a:solidFill>
                          <a:latin typeface="Calibri"/>
                        </a:rPr>
                        <a:t>10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-18</a:t>
                      </a:r>
                    </a:p>
                  </a:txBody>
                  <a:tcPr marL="9525" marR="9525" marT="9525" marB="0" anchor="ctr">
                    <a:lnL>
                      <a:noFill/>
                    </a:lnL>
                    <a:lnR>
                      <a:noFill/>
                    </a:lnR>
                    <a:lnT>
                      <a:noFill/>
                    </a:lnT>
                    <a:lnB>
                      <a:noFill/>
                    </a:lnB>
                  </a:tcP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596347" y="4401072"/>
                <a:ext cx="6652592" cy="1289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𝐻</m:t>
                          </m:r>
                        </m:e>
                        <m:sub>
                          <m:r>
                            <a:rPr lang="en-US" sz="3600" b="0" i="1" smtClean="0">
                              <a:latin typeface="Cambria Math" panose="02040503050406030204" pitchFamily="18" charset="0"/>
                            </a:rPr>
                            <m:t>𝑜</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𝜇</m:t>
                          </m:r>
                        </m:e>
                        <m:sub>
                          <m:r>
                            <a:rPr lang="en-US" sz="3600" b="0" i="1" smtClean="0">
                              <a:latin typeface="Cambria Math" charset="0"/>
                            </a:rPr>
                            <m:t>𝑓𝑎𝑡𝑖𝑔𝑢𝑒𝑑</m:t>
                          </m:r>
                          <m:r>
                            <a:rPr lang="en-US" sz="3600" b="0" i="1" smtClean="0">
                              <a:latin typeface="Cambria Math" charset="0"/>
                            </a:rPr>
                            <m:t>−</m:t>
                          </m:r>
                          <m:r>
                            <a:rPr lang="en-US" sz="3600" i="1">
                              <a:latin typeface="Cambria Math" panose="02040503050406030204" pitchFamily="18" charset="0"/>
                            </a:rPr>
                            <m:t>𝑛</m:t>
                          </m:r>
                          <m:r>
                            <a:rPr lang="en-US" sz="3600" i="1">
                              <a:latin typeface="Cambria Math" charset="0"/>
                            </a:rPr>
                            <m:t>𝑜𝑡</m:t>
                          </m:r>
                          <m:r>
                            <a:rPr lang="en-US" sz="3600" i="1">
                              <a:latin typeface="Cambria Math" charset="0"/>
                            </a:rPr>
                            <m:t> </m:t>
                          </m:r>
                          <m:r>
                            <a:rPr lang="en-US" sz="3600" i="1">
                              <a:latin typeface="Cambria Math" charset="0"/>
                            </a:rPr>
                            <m:t>𝑓𝑎𝑡𝑖𝑔𝑢𝑒𝑑</m:t>
                          </m:r>
                        </m:sub>
                      </m:sSub>
                      <m:r>
                        <a:rPr lang="en-US" sz="3600" b="0" i="1" smtClean="0">
                          <a:latin typeface="Cambria Math" charset="0"/>
                        </a:rPr>
                        <m:t> </m:t>
                      </m:r>
                      <m:r>
                        <a:rPr lang="en-US" sz="3600" b="0" i="1" smtClean="0">
                          <a:latin typeface="Cambria Math" panose="02040503050406030204" pitchFamily="18" charset="0"/>
                        </a:rPr>
                        <m:t>=0</m:t>
                      </m:r>
                    </m:oMath>
                  </m:oMathPara>
                </a14:m>
                <a:endParaRPr lang="en-US" sz="3600" b="0" dirty="0"/>
              </a:p>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𝐻</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𝜇</m:t>
                          </m:r>
                        </m:e>
                        <m:sub>
                          <m:r>
                            <a:rPr lang="en-US" sz="3600" i="1">
                              <a:latin typeface="Cambria Math" charset="0"/>
                            </a:rPr>
                            <m:t>𝑓𝑎𝑡𝑖𝑔𝑢𝑒𝑑</m:t>
                          </m:r>
                          <m:r>
                            <a:rPr lang="en-US" sz="3600" i="1">
                              <a:latin typeface="Cambria Math" charset="0"/>
                            </a:rPr>
                            <m:t>−</m:t>
                          </m:r>
                          <m:r>
                            <a:rPr lang="en-US" sz="3600" i="1">
                              <a:latin typeface="Cambria Math" panose="02040503050406030204" pitchFamily="18" charset="0"/>
                            </a:rPr>
                            <m:t>𝑛</m:t>
                          </m:r>
                          <m:r>
                            <a:rPr lang="en-US" sz="3600" i="1">
                              <a:latin typeface="Cambria Math" charset="0"/>
                            </a:rPr>
                            <m:t>𝑜𝑡</m:t>
                          </m:r>
                          <m:r>
                            <a:rPr lang="en-US" sz="3600" i="1">
                              <a:latin typeface="Cambria Math" charset="0"/>
                            </a:rPr>
                            <m:t> </m:t>
                          </m:r>
                          <m:r>
                            <a:rPr lang="en-US" sz="3600" i="1">
                              <a:latin typeface="Cambria Math" charset="0"/>
                            </a:rPr>
                            <m:t>𝑓𝑎𝑡𝑖𝑔𝑢𝑒𝑑</m:t>
                          </m:r>
                        </m:sub>
                      </m:sSub>
                      <m:r>
                        <a:rPr lang="en-US" sz="3600" b="0" i="1" smtClean="0">
                          <a:latin typeface="Cambria Math" panose="02040503050406030204" pitchFamily="18" charset="0"/>
                        </a:rPr>
                        <m:t>&lt;0</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596347" y="4401072"/>
                <a:ext cx="6652592" cy="128977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84852" y="2172209"/>
                <a:ext cx="10813774" cy="1289777"/>
              </a:xfrm>
              <a:prstGeom prst="rect">
                <a:avLst/>
              </a:prstGeom>
              <a:noFill/>
            </p:spPr>
            <p:txBody>
              <a:bodyPr wrap="square" rtlCol="0">
                <a:spAutoFit/>
              </a:bodyPr>
              <a:lstStyle/>
              <a:p>
                <a:endParaRPr lang="en-US" sz="3600" b="0" dirty="0"/>
              </a:p>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𝐻</m:t>
                          </m:r>
                        </m:e>
                        <m:sub>
                          <m:r>
                            <a:rPr lang="en-US" sz="3600" b="0" i="1" smtClean="0">
                              <a:latin typeface="Cambria Math" panose="02040503050406030204" pitchFamily="18" charset="0"/>
                            </a:rPr>
                            <m:t>𝐴</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𝜇</m:t>
                          </m:r>
                        </m:e>
                        <m:sub>
                          <m:r>
                            <a:rPr lang="en-US" sz="3600" b="0" i="1" smtClean="0">
                              <a:latin typeface="Cambria Math" charset="0"/>
                              <a:ea typeface="Cambria Math" panose="02040503050406030204" pitchFamily="18" charset="0"/>
                            </a:rPr>
                            <m:t>𝑓𝑎𝑡𝑖𝑔𝑢𝑒𝑑</m:t>
                          </m:r>
                        </m:sub>
                      </m:sSub>
                      <m:sSub>
                        <m:sSubPr>
                          <m:ctrlPr>
                            <a:rPr lang="en-US" sz="3600" i="1">
                              <a:latin typeface="Cambria Math" panose="02040503050406030204" pitchFamily="18" charset="0"/>
                            </a:rPr>
                          </m:ctrlPr>
                        </m:sSubPr>
                        <m:e>
                          <m:r>
                            <a:rPr lang="en-US" sz="3600" i="1">
                              <a:latin typeface="Cambria Math"/>
                            </a:rPr>
                            <m:t>−</m:t>
                          </m:r>
                          <m:r>
                            <a:rPr lang="en-US" sz="3600" i="1">
                              <a:latin typeface="Cambria Math" panose="02040503050406030204" pitchFamily="18" charset="0"/>
                              <a:ea typeface="Cambria Math" panose="02040503050406030204" pitchFamily="18" charset="0"/>
                            </a:rPr>
                            <m:t>𝜇</m:t>
                          </m:r>
                        </m:e>
                        <m:sub>
                          <m:r>
                            <a:rPr lang="en-US" sz="3600" i="1">
                              <a:latin typeface="Cambria Math" charset="0"/>
                            </a:rPr>
                            <m:t>𝑛𝑜𝑡</m:t>
                          </m:r>
                          <m:r>
                            <a:rPr lang="en-US" sz="3600" b="0" i="1" smtClean="0">
                              <a:latin typeface="Cambria Math" charset="0"/>
                            </a:rPr>
                            <m:t> </m:t>
                          </m:r>
                          <m:r>
                            <a:rPr lang="en-US" sz="3600" i="1">
                              <a:latin typeface="Cambria Math" charset="0"/>
                            </a:rPr>
                            <m:t>𝑓𝑎𝑡𝑖𝑔𝑢𝑒𝑑</m:t>
                          </m:r>
                        </m:sub>
                      </m:sSub>
                      <m:r>
                        <a:rPr lang="en-US" sz="3600" b="0" i="1" smtClean="0">
                          <a:latin typeface="Cambria Math" charset="0"/>
                        </a:rPr>
                        <m:t> </m:t>
                      </m:r>
                      <m:r>
                        <a:rPr lang="en-US" sz="3600" b="0" i="1" smtClean="0">
                          <a:latin typeface="Cambria Math" panose="02040503050406030204" pitchFamily="18" charset="0"/>
                        </a:rPr>
                        <m:t>&lt;0</m:t>
                      </m:r>
                    </m:oMath>
                  </m:oMathPara>
                </a14:m>
                <a:endParaRPr lang="en-US" sz="3600" dirty="0"/>
              </a:p>
            </p:txBody>
          </p:sp>
        </mc:Choice>
        <mc:Fallback xmlns="">
          <p:sp>
            <p:nvSpPr>
              <p:cNvPr id="9" name="TextBox 8"/>
              <p:cNvSpPr txBox="1">
                <a:spLocks noRot="1" noChangeAspect="1" noMove="1" noResize="1" noEditPoints="1" noAdjustHandles="1" noChangeArrowheads="1" noChangeShapeType="1" noTextEdit="1"/>
              </p:cNvSpPr>
              <p:nvPr/>
            </p:nvSpPr>
            <p:spPr>
              <a:xfrm>
                <a:off x="-1384852" y="2172209"/>
                <a:ext cx="10813774" cy="1289777"/>
              </a:xfrm>
              <a:prstGeom prst="rect">
                <a:avLst/>
              </a:prstGeom>
              <a:blipFill rotWithShape="0">
                <a:blip r:embed="rId3"/>
                <a:stretch>
                  <a:fillRect/>
                </a:stretch>
              </a:blipFill>
            </p:spPr>
            <p:txBody>
              <a:bodyPr/>
              <a:lstStyle/>
              <a:p>
                <a:r>
                  <a:rPr lang="en-US">
                    <a:noFill/>
                  </a:rPr>
                  <a:t> </a:t>
                </a:r>
              </a:p>
            </p:txBody>
          </p:sp>
        </mc:Fallback>
      </mc:AlternateContent>
      <p:sp>
        <p:nvSpPr>
          <p:cNvPr id="10" name="Content Placeholder 2"/>
          <p:cNvSpPr txBox="1">
            <a:spLocks/>
          </p:cNvSpPr>
          <p:nvPr/>
        </p:nvSpPr>
        <p:spPr>
          <a:xfrm>
            <a:off x="1097279" y="3921047"/>
            <a:ext cx="6606633" cy="4800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We should test the </a:t>
            </a:r>
            <a:r>
              <a:rPr lang="en-US" u="sng" cap="small" dirty="0">
                <a:solidFill>
                  <a:srgbClr val="FF0000"/>
                </a:solidFill>
              </a:rPr>
              <a:t>mean of </a:t>
            </a:r>
            <a:r>
              <a:rPr lang="en-US" u="sng" cap="small">
                <a:solidFill>
                  <a:srgbClr val="FF0000"/>
                </a:solidFill>
              </a:rPr>
              <a:t>the differences:</a:t>
            </a:r>
            <a:endParaRPr lang="en-US" dirty="0"/>
          </a:p>
        </p:txBody>
      </p:sp>
    </p:spTree>
    <p:extLst>
      <p:ext uri="{BB962C8B-B14F-4D97-AF65-F5344CB8AC3E}">
        <p14:creationId xmlns:p14="http://schemas.microsoft.com/office/powerpoint/2010/main" val="421474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5"/>
            <a:ext cx="10545371" cy="1450757"/>
          </a:xfrm>
        </p:spPr>
        <p:txBody>
          <a:bodyPr/>
          <a:lstStyle/>
          <a:p>
            <a:r>
              <a:rPr lang="en-US" dirty="0"/>
              <a:t>Paired t-test reduces to a one-sample t-test</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44</a:t>
            </a:fld>
            <a:endParaRPr lang="en-US"/>
          </a:p>
        </p:txBody>
      </p:sp>
      <p:graphicFrame>
        <p:nvGraphicFramePr>
          <p:cNvPr id="5" name="Table 4"/>
          <p:cNvGraphicFramePr>
            <a:graphicFrameLocks noGrp="1"/>
          </p:cNvGraphicFramePr>
          <p:nvPr>
            <p:extLst/>
          </p:nvPr>
        </p:nvGraphicFramePr>
        <p:xfrm>
          <a:off x="1162447" y="2342034"/>
          <a:ext cx="4876800" cy="3122295"/>
        </p:xfrm>
        <a:graphic>
          <a:graphicData uri="http://schemas.openxmlformats.org/drawingml/2006/table">
            <a:tbl>
              <a:tblPr/>
              <a:tblGrid>
                <a:gridCol w="1023257">
                  <a:extLst>
                    <a:ext uri="{9D8B030D-6E8A-4147-A177-3AD203B41FA5}">
                      <a16:colId xmlns:a16="http://schemas.microsoft.com/office/drawing/2014/main" val="20000"/>
                    </a:ext>
                  </a:extLst>
                </a:gridCol>
                <a:gridCol w="1192927">
                  <a:extLst>
                    <a:ext uri="{9D8B030D-6E8A-4147-A177-3AD203B41FA5}">
                      <a16:colId xmlns:a16="http://schemas.microsoft.com/office/drawing/2014/main" val="20001"/>
                    </a:ext>
                  </a:extLst>
                </a:gridCol>
                <a:gridCol w="1441416">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190500">
                <a:tc>
                  <a:txBody>
                    <a:bodyPr/>
                    <a:lstStyle/>
                    <a:p>
                      <a:pPr algn="ctr" fontAlgn="b"/>
                      <a:r>
                        <a:rPr lang="en-US" sz="1800" b="1" i="0" u="none" strike="noStrike" dirty="0">
                          <a:solidFill>
                            <a:srgbClr val="000000"/>
                          </a:solidFill>
                          <a:latin typeface="Calibri"/>
                        </a:rPr>
                        <a:t>Subject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tx2"/>
                          </a:solidFill>
                          <a:latin typeface="Calibri"/>
                        </a:rPr>
                        <a:t>Fatigued</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FF0000"/>
                          </a:solidFill>
                          <a:latin typeface="Calibri"/>
                        </a:rPr>
                        <a:t>Not Fatigued</a:t>
                      </a:r>
                    </a:p>
                  </a:txBody>
                  <a:tcPr marL="9525" marR="9525" marT="9525" marB="0" anchor="b">
                    <a:lnL>
                      <a:noFill/>
                    </a:lnL>
                    <a:lnR>
                      <a:noFill/>
                    </a:lnR>
                    <a:lnT>
                      <a:noFill/>
                    </a:lnT>
                    <a:lnB>
                      <a:noFill/>
                    </a:lnB>
                  </a:tcPr>
                </a:tc>
                <a:tc>
                  <a:txBody>
                    <a:bodyPr/>
                    <a:lstStyle/>
                    <a:p>
                      <a:pPr algn="ctr" fontAlgn="b"/>
                      <a:r>
                        <a:rPr lang="en-US" sz="1800" b="1" i="0" u="none" strike="noStrike" dirty="0">
                          <a:solidFill>
                            <a:srgbClr val="00B050"/>
                          </a:solidFill>
                          <a:latin typeface="Calibri"/>
                        </a:rPr>
                        <a:t>Difference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-37</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-20</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600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12</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483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a:solidFill>
                            <a:srgbClr val="000000"/>
                          </a:solidFill>
                          <a:latin typeface="Calibri"/>
                        </a:rPr>
                        <a:t>7</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575</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800" b="0" i="0" u="none" strike="noStrike">
                          <a:solidFill>
                            <a:srgbClr val="000000"/>
                          </a:solidFill>
                          <a:latin typeface="Calibri"/>
                        </a:rPr>
                        <a:t>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800" b="0" i="0" u="none" strike="noStrike">
                          <a:solidFill>
                            <a:srgbClr val="000000"/>
                          </a:solidFill>
                          <a:latin typeface="Calibri"/>
                        </a:rPr>
                        <a:t>10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490</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-18</a:t>
                      </a:r>
                    </a:p>
                  </a:txBody>
                  <a:tcPr marL="9525" marR="9525" marT="9525" marB="0" anchor="ctr">
                    <a:lnL>
                      <a:noFill/>
                    </a:lnL>
                    <a:lnR>
                      <a:noFill/>
                    </a:lnR>
                    <a:lnT>
                      <a:noFill/>
                    </a:lnT>
                    <a:lnB>
                      <a:noFill/>
                    </a:lnB>
                  </a:tcP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7485146" y="2506865"/>
                <a:ext cx="2926844" cy="6760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𝑑</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charset="0"/>
                                </a:rPr>
                                <m:t>𝑑</m:t>
                              </m:r>
                            </m:e>
                            <m:sub>
                              <m:r>
                                <a:rPr lang="en-US" sz="2000" b="0" i="1" smtClean="0">
                                  <a:latin typeface="Cambria Math" charset="0"/>
                                </a:rPr>
                                <m:t>1</m:t>
                              </m:r>
                            </m:sub>
                          </m:sSub>
                          <m:r>
                            <a:rPr lang="en-US" sz="2000" b="0" i="1" smtClean="0">
                              <a:latin typeface="Cambria Math" charset="0"/>
                            </a:rPr>
                            <m:t>+</m:t>
                          </m:r>
                          <m:sSub>
                            <m:sSubPr>
                              <m:ctrlPr>
                                <a:rPr lang="en-US" sz="2000" i="1">
                                  <a:latin typeface="Cambria Math" panose="02040503050406030204" pitchFamily="18" charset="0"/>
                                </a:rPr>
                              </m:ctrlPr>
                            </m:sSubPr>
                            <m:e>
                              <m:r>
                                <a:rPr lang="en-US" sz="2000" i="1">
                                  <a:latin typeface="Cambria Math" charset="0"/>
                                </a:rPr>
                                <m:t>𝑑</m:t>
                              </m:r>
                            </m:e>
                            <m:sub>
                              <m:r>
                                <a:rPr lang="en-US" sz="2000" b="0" i="1" smtClean="0">
                                  <a:latin typeface="Cambria Math" charset="0"/>
                                </a:rPr>
                                <m:t>2</m:t>
                              </m:r>
                            </m:sub>
                          </m:sSub>
                          <m:r>
                            <a:rPr lang="en-US" sz="2000" b="0" i="1" smtClean="0">
                              <a:latin typeface="Cambria Math" charset="0"/>
                            </a:rPr>
                            <m:t>+ …+</m:t>
                          </m:r>
                          <m:sSub>
                            <m:sSubPr>
                              <m:ctrlPr>
                                <a:rPr lang="en-US" sz="2000" i="1">
                                  <a:latin typeface="Cambria Math" panose="02040503050406030204" pitchFamily="18" charset="0"/>
                                </a:rPr>
                              </m:ctrlPr>
                            </m:sSubPr>
                            <m:e>
                              <m:r>
                                <a:rPr lang="en-US" sz="2000" i="1">
                                  <a:latin typeface="Cambria Math" charset="0"/>
                                </a:rPr>
                                <m:t>𝑑</m:t>
                              </m:r>
                            </m:e>
                            <m:sub>
                              <m:r>
                                <a:rPr lang="en-US" sz="2000" i="1">
                                  <a:latin typeface="Cambria Math" charset="0"/>
                                </a:rPr>
                                <m:t>1</m:t>
                              </m:r>
                              <m:r>
                                <a:rPr lang="en-US" sz="2000" b="0" i="1" smtClean="0">
                                  <a:latin typeface="Cambria Math" charset="0"/>
                                </a:rPr>
                                <m:t>0</m:t>
                              </m:r>
                            </m:sub>
                          </m:sSub>
                        </m:num>
                        <m:den>
                          <m:r>
                            <a:rPr lang="en-US" sz="2000" b="0" i="1" baseline="-25000" smtClean="0">
                              <a:latin typeface="Cambria Math" charset="0"/>
                            </a:rPr>
                            <m:t>10</m:t>
                          </m:r>
                        </m:den>
                      </m:f>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7485146" y="2506865"/>
                <a:ext cx="2926844" cy="676019"/>
              </a:xfrm>
              <a:prstGeom prst="rect">
                <a:avLst/>
              </a:prstGeom>
              <a:blipFill>
                <a:blip r:embed="rId2"/>
                <a:stretch>
                  <a:fillRect b="-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734963" y="3161319"/>
                <a:ext cx="3379502"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𝑠</m:t>
                    </m:r>
                    <m:r>
                      <a:rPr lang="en-US" sz="2000" b="0" i="1" baseline="-25000" smtClean="0">
                        <a:latin typeface="Cambria Math" panose="02040503050406030204" pitchFamily="18" charset="0"/>
                      </a:rPr>
                      <m:t>𝑑</m:t>
                    </m:r>
                  </m:oMath>
                </a14:m>
                <a:r>
                  <a:rPr lang="en-US" sz="2000" dirty="0"/>
                  <a:t> is the sample std. dev.</a:t>
                </a:r>
              </a:p>
            </p:txBody>
          </p:sp>
        </mc:Choice>
        <mc:Fallback xmlns="">
          <p:sp>
            <p:nvSpPr>
              <p:cNvPr id="9" name="TextBox 8"/>
              <p:cNvSpPr txBox="1">
                <a:spLocks noRot="1" noChangeAspect="1" noMove="1" noResize="1" noEditPoints="1" noAdjustHandles="1" noChangeArrowheads="1" noChangeShapeType="1" noTextEdit="1"/>
              </p:cNvSpPr>
              <p:nvPr/>
            </p:nvSpPr>
            <p:spPr>
              <a:xfrm>
                <a:off x="7734963" y="3161319"/>
                <a:ext cx="3379502" cy="400110"/>
              </a:xfrm>
              <a:prstGeom prst="rect">
                <a:avLst/>
              </a:prstGeom>
              <a:blipFill rotWithShape="0">
                <a:blip r:embed="rId3"/>
                <a:stretch>
                  <a:fillRect t="-9231" b="-27692"/>
                </a:stretch>
              </a:blipFill>
            </p:spPr>
            <p:txBody>
              <a:bodyPr/>
              <a:lstStyle/>
              <a:p>
                <a:r>
                  <a:rPr lang="en-US">
                    <a:noFill/>
                  </a:rPr>
                  <a:t> </a:t>
                </a:r>
              </a:p>
            </p:txBody>
          </p:sp>
        </mc:Fallback>
      </mc:AlternateContent>
      <p:sp>
        <p:nvSpPr>
          <p:cNvPr id="11" name="TextBox 10"/>
          <p:cNvSpPr txBox="1"/>
          <p:nvPr/>
        </p:nvSpPr>
        <p:spPr>
          <a:xfrm>
            <a:off x="5241002" y="1972702"/>
            <a:ext cx="1226372" cy="369332"/>
          </a:xfrm>
          <a:prstGeom prst="rect">
            <a:avLst/>
          </a:prstGeom>
          <a:noFill/>
        </p:spPr>
        <p:txBody>
          <a:bodyPr wrap="square" rtlCol="0">
            <a:spAutoFit/>
          </a:bodyPr>
          <a:lstStyle/>
          <a:p>
            <a:r>
              <a:rPr lang="en-US" dirty="0"/>
              <a:t>(d</a:t>
            </a:r>
            <a:r>
              <a:rPr lang="en-US" baseline="-25000" dirty="0"/>
              <a:t>i</a:t>
            </a:r>
            <a:r>
              <a:rPr lang="en-US" dirty="0"/>
              <a:t>)</a:t>
            </a:r>
            <a:endParaRPr lang="en-US" baseline="-25000" dirty="0"/>
          </a:p>
        </p:txBody>
      </p:sp>
      <mc:AlternateContent xmlns:mc="http://schemas.openxmlformats.org/markup-compatibility/2006" xmlns:a14="http://schemas.microsoft.com/office/drawing/2010/main">
        <mc:Choice Requires="a14">
          <p:sp>
            <p:nvSpPr>
              <p:cNvPr id="12" name="TextBox 11"/>
              <p:cNvSpPr txBox="1"/>
              <p:nvPr/>
            </p:nvSpPr>
            <p:spPr>
              <a:xfrm>
                <a:off x="7734963" y="3807184"/>
                <a:ext cx="1621149" cy="618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𝑆𝐸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charset="0"/>
                                </a:rPr>
                                <m:t>𝑑</m:t>
                              </m:r>
                            </m:e>
                          </m:acc>
                        </m:e>
                      </m:d>
                      <m:r>
                        <a:rPr lang="en-US" b="0" i="1" smtClean="0">
                          <a:latin typeface="Cambria Math"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𝑑</m:t>
                              </m:r>
                            </m:sub>
                          </m:sSub>
                        </m:num>
                        <m:den>
                          <m:rad>
                            <m:radPr>
                              <m:degHide m:val="on"/>
                              <m:ctrlPr>
                                <a:rPr lang="en-US" b="0" i="1" smtClean="0">
                                  <a:latin typeface="Cambria Math" panose="02040503050406030204" pitchFamily="18" charset="0"/>
                                </a:rPr>
                              </m:ctrlPr>
                            </m:radPr>
                            <m:deg/>
                            <m:e>
                              <m:r>
                                <a:rPr lang="en-US" b="0" i="1" smtClean="0">
                                  <a:latin typeface="Cambria Math" charset="0"/>
                                </a:rPr>
                                <m:t>10</m:t>
                              </m:r>
                            </m:e>
                          </m:rad>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734963" y="3807184"/>
                <a:ext cx="1621149" cy="61850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270562" y="4668942"/>
                <a:ext cx="2280240" cy="7486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𝑇</m:t>
                      </m:r>
                      <m:r>
                        <a:rPr lang="en-US" b="0" i="1" smtClean="0">
                          <a:latin typeface="Cambria Math" charset="0"/>
                        </a:rPr>
                        <m:t>= </m:t>
                      </m:r>
                      <m:f>
                        <m:fPr>
                          <m:ctrlPr>
                            <a:rPr lang="en-US" b="0" i="1"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charset="0"/>
                                </a:rPr>
                                <m:t>𝑑</m:t>
                              </m:r>
                            </m:e>
                          </m:acc>
                          <m:r>
                            <a:rPr lang="en-US" b="0" i="1" smtClean="0">
                              <a:latin typeface="Cambria Math" panose="02040503050406030204" pitchFamily="18" charset="0"/>
                            </a:rPr>
                            <m:t>−0</m:t>
                          </m:r>
                        </m:num>
                        <m:den>
                          <m:r>
                            <a:rPr lang="en-US" i="1">
                              <a:latin typeface="Cambria Math" charset="0"/>
                            </a:rPr>
                            <m:t>𝑆𝐸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charset="0"/>
                                    </a:rPr>
                                    <m:t>𝑑</m:t>
                                  </m:r>
                                </m:e>
                              </m:acc>
                            </m:e>
                          </m:d>
                        </m:den>
                      </m:f>
                      <m:r>
                        <a:rPr lang="en-US" b="0" i="1" smtClean="0">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charset="0"/>
                                </a:rPr>
                                <m:t>𝑑</m:t>
                              </m:r>
                            </m:e>
                          </m:acc>
                        </m:num>
                        <m:den>
                          <m:r>
                            <a:rPr lang="en-US" i="1">
                              <a:latin typeface="Cambria Math" charset="0"/>
                            </a:rPr>
                            <m:t>𝑆𝐸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charset="0"/>
                                    </a:rPr>
                                    <m:t>𝑑</m:t>
                                  </m:r>
                                </m:e>
                              </m:acc>
                            </m:e>
                          </m:d>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8270562" y="4668942"/>
                <a:ext cx="2280240" cy="748603"/>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98A8C4C-B192-4E7A-B988-BB0230187261}"/>
              </a:ext>
            </a:extLst>
          </p:cNvPr>
          <p:cNvSpPr txBox="1"/>
          <p:nvPr/>
        </p:nvSpPr>
        <p:spPr>
          <a:xfrm>
            <a:off x="8283685" y="1834315"/>
            <a:ext cx="3668233" cy="646331"/>
          </a:xfrm>
          <a:prstGeom prst="rect">
            <a:avLst/>
          </a:prstGeom>
          <a:noFill/>
        </p:spPr>
        <p:txBody>
          <a:bodyPr wrap="square" rtlCol="0">
            <a:spAutoFit/>
          </a:bodyPr>
          <a:lstStyle/>
          <a:p>
            <a:r>
              <a:rPr lang="en-US" dirty="0"/>
              <a:t>Ho: d = 0</a:t>
            </a:r>
          </a:p>
          <a:p>
            <a:r>
              <a:rPr lang="en-US" dirty="0"/>
              <a:t>Ha: d &lt; 0</a:t>
            </a:r>
          </a:p>
        </p:txBody>
      </p:sp>
    </p:spTree>
    <p:extLst>
      <p:ext uri="{BB962C8B-B14F-4D97-AF65-F5344CB8AC3E}">
        <p14:creationId xmlns:p14="http://schemas.microsoft.com/office/powerpoint/2010/main" val="25346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SAS Code Comparison</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3" y="1839086"/>
            <a:ext cx="6960870" cy="28998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087" y="1849719"/>
            <a:ext cx="6765648" cy="2899806"/>
          </a:xfrm>
          <a:prstGeom prst="rect">
            <a:avLst/>
          </a:prstGeom>
        </p:spPr>
      </p:pic>
      <p:sp>
        <p:nvSpPr>
          <p:cNvPr id="7" name="TextBox 6"/>
          <p:cNvSpPr txBox="1"/>
          <p:nvPr/>
        </p:nvSpPr>
        <p:spPr>
          <a:xfrm>
            <a:off x="1519670" y="5138305"/>
            <a:ext cx="3305585" cy="369332"/>
          </a:xfrm>
          <a:prstGeom prst="rect">
            <a:avLst/>
          </a:prstGeom>
          <a:noFill/>
        </p:spPr>
        <p:txBody>
          <a:bodyPr wrap="none" rtlCol="0">
            <a:spAutoFit/>
          </a:bodyPr>
          <a:lstStyle/>
          <a:p>
            <a:r>
              <a:rPr lang="en-US" dirty="0">
                <a:solidFill>
                  <a:srgbClr val="FF0000"/>
                </a:solidFill>
              </a:rPr>
              <a:t>Two (independent) sample T-Test</a:t>
            </a:r>
          </a:p>
        </p:txBody>
      </p:sp>
      <p:sp>
        <p:nvSpPr>
          <p:cNvPr id="8" name="TextBox 7"/>
          <p:cNvSpPr txBox="1"/>
          <p:nvPr/>
        </p:nvSpPr>
        <p:spPr>
          <a:xfrm>
            <a:off x="8107848" y="5114925"/>
            <a:ext cx="1365887" cy="369332"/>
          </a:xfrm>
          <a:prstGeom prst="rect">
            <a:avLst/>
          </a:prstGeom>
          <a:noFill/>
        </p:spPr>
        <p:txBody>
          <a:bodyPr wrap="none" rtlCol="0">
            <a:spAutoFit/>
          </a:bodyPr>
          <a:lstStyle/>
          <a:p>
            <a:r>
              <a:rPr lang="en-US" dirty="0">
                <a:solidFill>
                  <a:srgbClr val="FF0000"/>
                </a:solidFill>
              </a:rPr>
              <a:t>Paired T-test</a:t>
            </a:r>
          </a:p>
        </p:txBody>
      </p:sp>
    </p:spTree>
    <p:extLst>
      <p:ext uri="{BB962C8B-B14F-4D97-AF65-F5344CB8AC3E}">
        <p14:creationId xmlns:p14="http://schemas.microsoft.com/office/powerpoint/2010/main" val="654253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SAS Code Comparison</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5" y="1860825"/>
            <a:ext cx="5127707" cy="4475498"/>
          </a:xfrm>
          <a:prstGeom prst="rect">
            <a:avLst/>
          </a:prstGeom>
        </p:spPr>
      </p:pic>
      <p:sp>
        <p:nvSpPr>
          <p:cNvPr id="7" name="TextBox 6"/>
          <p:cNvSpPr txBox="1"/>
          <p:nvPr/>
        </p:nvSpPr>
        <p:spPr>
          <a:xfrm>
            <a:off x="4327346" y="5843588"/>
            <a:ext cx="3305585" cy="369332"/>
          </a:xfrm>
          <a:prstGeom prst="rect">
            <a:avLst/>
          </a:prstGeom>
          <a:noFill/>
        </p:spPr>
        <p:txBody>
          <a:bodyPr wrap="none" rtlCol="0">
            <a:spAutoFit/>
          </a:bodyPr>
          <a:lstStyle/>
          <a:p>
            <a:r>
              <a:rPr lang="en-US" dirty="0">
                <a:solidFill>
                  <a:srgbClr val="FF0000"/>
                </a:solidFill>
              </a:rPr>
              <a:t>Two (independent) sample T-Test</a:t>
            </a:r>
          </a:p>
        </p:txBody>
      </p:sp>
      <p:sp>
        <p:nvSpPr>
          <p:cNvPr id="8" name="TextBox 7"/>
          <p:cNvSpPr txBox="1"/>
          <p:nvPr/>
        </p:nvSpPr>
        <p:spPr>
          <a:xfrm>
            <a:off x="8254107" y="5124088"/>
            <a:ext cx="1365887" cy="369332"/>
          </a:xfrm>
          <a:prstGeom prst="rect">
            <a:avLst/>
          </a:prstGeom>
          <a:noFill/>
        </p:spPr>
        <p:txBody>
          <a:bodyPr wrap="none" rtlCol="0">
            <a:spAutoFit/>
          </a:bodyPr>
          <a:lstStyle/>
          <a:p>
            <a:r>
              <a:rPr lang="en-US" dirty="0">
                <a:solidFill>
                  <a:srgbClr val="FF0000"/>
                </a:solidFill>
              </a:rPr>
              <a:t>Paired T-test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005" y="1860885"/>
            <a:ext cx="5080480" cy="3139800"/>
          </a:xfrm>
          <a:prstGeom prst="rect">
            <a:avLst/>
          </a:prstGeom>
        </p:spPr>
      </p:pic>
      <p:sp>
        <p:nvSpPr>
          <p:cNvPr id="9" name="Rectangle 8">
            <a:extLst>
              <a:ext uri="{FF2B5EF4-FFF2-40B4-BE49-F238E27FC236}">
                <a16:creationId xmlns:a16="http://schemas.microsoft.com/office/drawing/2014/main" id="{4B195B18-C01A-412D-B1AA-0D9AA4E0E65F}"/>
              </a:ext>
            </a:extLst>
          </p:cNvPr>
          <p:cNvSpPr/>
          <p:nvPr/>
        </p:nvSpPr>
        <p:spPr>
          <a:xfrm>
            <a:off x="6432698" y="3721395"/>
            <a:ext cx="2105246" cy="2977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006434-C45A-4FA0-B35D-E249F2AB2E7F}"/>
              </a:ext>
            </a:extLst>
          </p:cNvPr>
          <p:cNvSpPr/>
          <p:nvPr/>
        </p:nvSpPr>
        <p:spPr>
          <a:xfrm>
            <a:off x="1896140" y="4019107"/>
            <a:ext cx="1561324" cy="2232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0C05C6-A230-402B-9ED8-940D66B7D287}"/>
              </a:ext>
            </a:extLst>
          </p:cNvPr>
          <p:cNvSpPr/>
          <p:nvPr/>
        </p:nvSpPr>
        <p:spPr>
          <a:xfrm>
            <a:off x="3320383" y="4883452"/>
            <a:ext cx="1006963" cy="24063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302C79A-6628-4D0B-8362-A550E148A52B}"/>
              </a:ext>
            </a:extLst>
          </p:cNvPr>
          <p:cNvSpPr/>
          <p:nvPr/>
        </p:nvSpPr>
        <p:spPr>
          <a:xfrm>
            <a:off x="8168763" y="4642816"/>
            <a:ext cx="1368642" cy="24063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BF234A2-155E-4C42-BA75-4B49EB8F4AEC}"/>
              </a:ext>
            </a:extLst>
          </p:cNvPr>
          <p:cNvSpPr txBox="1"/>
          <p:nvPr/>
        </p:nvSpPr>
        <p:spPr>
          <a:xfrm>
            <a:off x="7006856" y="286605"/>
            <a:ext cx="4720856" cy="1477328"/>
          </a:xfrm>
          <a:prstGeom prst="rect">
            <a:avLst/>
          </a:prstGeom>
          <a:noFill/>
        </p:spPr>
        <p:txBody>
          <a:bodyPr wrap="square" rtlCol="0">
            <a:spAutoFit/>
          </a:bodyPr>
          <a:lstStyle/>
          <a:p>
            <a:r>
              <a:rPr lang="en-US" dirty="0"/>
              <a:t>Using paired data (when appropriate) instead of unpaired data allows us to tighten the confidence interval for the difference in means (yeah!) AND increase the power (the likelihood that our data properly detects a shift in score).</a:t>
            </a:r>
          </a:p>
        </p:txBody>
      </p:sp>
    </p:spTree>
    <p:extLst>
      <p:ext uri="{BB962C8B-B14F-4D97-AF65-F5344CB8AC3E}">
        <p14:creationId xmlns:p14="http://schemas.microsoft.com/office/powerpoint/2010/main" val="2592775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Assumptions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548" y="1804935"/>
            <a:ext cx="4359634" cy="3254375"/>
          </a:xfrm>
        </p:spPr>
      </p:pic>
      <p:sp>
        <p:nvSpPr>
          <p:cNvPr id="4" name="Slide Number Placeholder 3"/>
          <p:cNvSpPr>
            <a:spLocks noGrp="1"/>
          </p:cNvSpPr>
          <p:nvPr>
            <p:ph type="sldNum" sz="quarter" idx="12"/>
          </p:nvPr>
        </p:nvSpPr>
        <p:spPr/>
        <p:txBody>
          <a:bodyPr/>
          <a:lstStyle/>
          <a:p>
            <a:fld id="{AF6EB086-0FB5-404F-9DB0-02BE9E698E00}" type="slidenum">
              <a:rPr lang="en-US" smtClean="0"/>
              <a:pPr/>
              <a:t>47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951" y="1846263"/>
            <a:ext cx="5529262" cy="4125415"/>
          </a:xfrm>
          <a:prstGeom prst="rect">
            <a:avLst/>
          </a:prstGeom>
        </p:spPr>
      </p:pic>
      <p:sp>
        <p:nvSpPr>
          <p:cNvPr id="7" name="TextBox 6"/>
          <p:cNvSpPr txBox="1"/>
          <p:nvPr/>
        </p:nvSpPr>
        <p:spPr>
          <a:xfrm>
            <a:off x="397790" y="5136879"/>
            <a:ext cx="5325605" cy="1477328"/>
          </a:xfrm>
          <a:prstGeom prst="rect">
            <a:avLst/>
          </a:prstGeom>
          <a:noFill/>
        </p:spPr>
        <p:txBody>
          <a:bodyPr wrap="square" rtlCol="0">
            <a:spAutoFit/>
          </a:bodyPr>
          <a:lstStyle/>
          <a:p>
            <a:r>
              <a:rPr lang="en-US" dirty="0"/>
              <a:t>There is little to no evidence that the differences do not come from normal distribution.  </a:t>
            </a:r>
          </a:p>
          <a:p>
            <a:r>
              <a:rPr lang="en-US" dirty="0"/>
              <a:t>We will assume that the differences are independent.  Is this a reasonable assumption?  </a:t>
            </a:r>
          </a:p>
          <a:p>
            <a:endParaRPr lang="en-US" dirty="0"/>
          </a:p>
        </p:txBody>
      </p:sp>
    </p:spTree>
    <p:extLst>
      <p:ext uri="{BB962C8B-B14F-4D97-AF65-F5344CB8AC3E}">
        <p14:creationId xmlns:p14="http://schemas.microsoft.com/office/powerpoint/2010/main" val="531710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a:t>
            </a:r>
          </a:p>
        </p:txBody>
      </p:sp>
      <p:sp>
        <p:nvSpPr>
          <p:cNvPr id="4" name="Slide Number Placeholder 3"/>
          <p:cNvSpPr>
            <a:spLocks noGrp="1"/>
          </p:cNvSpPr>
          <p:nvPr>
            <p:ph type="sldNum" sz="quarter" idx="12"/>
          </p:nvPr>
        </p:nvSpPr>
        <p:spPr/>
        <p:txBody>
          <a:bodyPr/>
          <a:lstStyle/>
          <a:p>
            <a:fld id="{AF6EB086-0FB5-404F-9DB0-02BE9E698E00}" type="slidenum">
              <a:rPr lang="en-US" smtClean="0"/>
              <a:pPr/>
              <a:t>48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579" y="1885950"/>
            <a:ext cx="5876170" cy="4418587"/>
          </a:xfrm>
          <a:prstGeom prst="rect">
            <a:avLst/>
          </a:prstGeom>
        </p:spPr>
      </p:pic>
      <p:sp>
        <p:nvSpPr>
          <p:cNvPr id="6" name="TextBox 5"/>
          <p:cNvSpPr txBox="1"/>
          <p:nvPr/>
        </p:nvSpPr>
        <p:spPr>
          <a:xfrm>
            <a:off x="681924" y="3097966"/>
            <a:ext cx="4602997" cy="923330"/>
          </a:xfrm>
          <a:prstGeom prst="rect">
            <a:avLst/>
          </a:prstGeom>
          <a:noFill/>
        </p:spPr>
        <p:txBody>
          <a:bodyPr wrap="square" rtlCol="0">
            <a:spAutoFit/>
          </a:bodyPr>
          <a:lstStyle/>
          <a:p>
            <a:pPr marL="285750" indent="-285750">
              <a:buFont typeface="Arial" charset="0"/>
              <a:buChar char="•"/>
            </a:pPr>
            <a:r>
              <a:rPr lang="en-US" dirty="0"/>
              <a:t>We can look at a </a:t>
            </a:r>
            <a:r>
              <a:rPr lang="en-US" b="1" u="sng" cap="small" dirty="0">
                <a:solidFill>
                  <a:srgbClr val="FF0000"/>
                </a:solidFill>
              </a:rPr>
              <a:t>profile plot</a:t>
            </a:r>
          </a:p>
          <a:p>
            <a:pPr marL="285750" indent="-285750">
              <a:buFont typeface="Arial" charset="0"/>
              <a:buChar char="•"/>
            </a:pPr>
            <a:r>
              <a:rPr lang="en-US" dirty="0"/>
              <a:t>The lines connect the scores on the MRT in the “fatigued” versus “not fatigued” states</a:t>
            </a:r>
          </a:p>
        </p:txBody>
      </p:sp>
    </p:spTree>
    <p:extLst>
      <p:ext uri="{BB962C8B-B14F-4D97-AF65-F5344CB8AC3E}">
        <p14:creationId xmlns:p14="http://schemas.microsoft.com/office/powerpoint/2010/main" val="3569373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(alpha = .01)</a:t>
            </a:r>
          </a:p>
        </p:txBody>
      </p:sp>
      <p:sp>
        <p:nvSpPr>
          <p:cNvPr id="3" name="Content Placeholder 2"/>
          <p:cNvSpPr>
            <a:spLocks noGrp="1"/>
          </p:cNvSpPr>
          <p:nvPr>
            <p:ph idx="1"/>
          </p:nvPr>
        </p:nvSpPr>
        <p:spPr>
          <a:xfrm>
            <a:off x="988789" y="1845733"/>
            <a:ext cx="10058401" cy="4420747"/>
          </a:xfrm>
        </p:spPr>
        <p:txBody>
          <a:bodyPr>
            <a:normAutofit fontScale="85000" lnSpcReduction="20000"/>
          </a:bodyPr>
          <a:lstStyle/>
          <a:p>
            <a:endParaRPr lang="en-US" b="1" dirty="0"/>
          </a:p>
          <a:p>
            <a:endParaRPr lang="en-US" b="1" dirty="0"/>
          </a:p>
          <a:p>
            <a:endParaRPr lang="en-US" b="1" dirty="0"/>
          </a:p>
          <a:p>
            <a:endParaRPr lang="en-US" b="1" dirty="0"/>
          </a:p>
          <a:p>
            <a:endParaRPr lang="en-US" dirty="0"/>
          </a:p>
          <a:p>
            <a:r>
              <a:rPr lang="en-US" dirty="0"/>
              <a:t>Fail to Reject Ho</a:t>
            </a:r>
          </a:p>
          <a:p>
            <a:r>
              <a:rPr lang="en-US" b="1" dirty="0"/>
              <a:t>Statistical Conclusion:  </a:t>
            </a:r>
            <a:r>
              <a:rPr lang="en-US" dirty="0"/>
              <a:t>There is not enough evidence to suggest that, on average, the fatigued subjects score lower than the non-fatigued subjects (p-value = .0196).  A 99% one sided confidence interval for the mean difference in scores is (-infinity, 1.76).  </a:t>
            </a:r>
            <a:endParaRPr lang="en-US" b="1" dirty="0"/>
          </a:p>
          <a:p>
            <a:r>
              <a:rPr lang="en-US" b="1" dirty="0"/>
              <a:t>Scope of Inference:  </a:t>
            </a:r>
            <a:r>
              <a:rPr lang="en-US" dirty="0"/>
              <a:t>Since this was a random sample from St. Paul Hospital in Dallas, we can infer that this result would be repeated for any group selected from this hospital.  There is no way to guarantee a causal inference from a paired t-test. </a:t>
            </a:r>
          </a:p>
          <a:p>
            <a:r>
              <a:rPr lang="en-US" b="1" dirty="0"/>
              <a:t>Note: </a:t>
            </a:r>
            <a:r>
              <a:rPr lang="en-US" dirty="0"/>
              <a:t>The elusiveness of the causal inference comes from the fact that the treatment that induces fatigue may itself be a confounder.  Some may work for 12 hours as a surgeon and others may work 12 hours writing reports.  There is reason to believe that if a difference is detected, this difference may not be due to fatigue rather may be due to the type of work. </a:t>
            </a:r>
            <a:endParaRPr lang="en-US" b="1"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49</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609601" y="1845734"/>
                <a:ext cx="4056288" cy="7577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charset="0"/>
                            </a:rPr>
                            <m:t>𝑓𝑎𝑡𝑖𝑔𝑢𝑒𝑑</m:t>
                          </m:r>
                          <m:r>
                            <a:rPr lang="en-US" sz="2000" b="0" i="1" smtClean="0">
                              <a:latin typeface="Cambria Math" charset="0"/>
                            </a:rPr>
                            <m:t>−</m:t>
                          </m:r>
                          <m:r>
                            <a:rPr lang="en-US" sz="2000" i="1">
                              <a:latin typeface="Cambria Math" panose="02040503050406030204" pitchFamily="18" charset="0"/>
                            </a:rPr>
                            <m:t>𝑛</m:t>
                          </m:r>
                          <m:r>
                            <a:rPr lang="en-US" sz="2000" i="1">
                              <a:latin typeface="Cambria Math" charset="0"/>
                            </a:rPr>
                            <m:t>𝑜𝑡</m:t>
                          </m:r>
                          <m:r>
                            <a:rPr lang="en-US" sz="2000" i="1">
                              <a:latin typeface="Cambria Math" charset="0"/>
                            </a:rPr>
                            <m:t> </m:t>
                          </m:r>
                          <m:r>
                            <a:rPr lang="en-US" sz="2000" i="1">
                              <a:latin typeface="Cambria Math" charset="0"/>
                            </a:rPr>
                            <m:t>𝑓𝑎𝑡𝑖𝑔𝑢𝑒𝑑</m:t>
                          </m:r>
                        </m:sub>
                      </m:sSub>
                      <m:r>
                        <a:rPr lang="en-US" sz="2000" b="0" i="1" smtClean="0">
                          <a:latin typeface="Cambria Math" charset="0"/>
                        </a:rPr>
                        <m:t> </m:t>
                      </m:r>
                      <m:r>
                        <a:rPr lang="en-US" sz="2000" b="0" i="1" smtClean="0">
                          <a:latin typeface="Cambria Math" panose="02040503050406030204" pitchFamily="18" charset="0"/>
                        </a:rPr>
                        <m:t>=0</m:t>
                      </m:r>
                    </m:oMath>
                  </m:oMathPara>
                </a14:m>
                <a:endParaRPr lang="en-US" sz="2000" b="0" dirty="0"/>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charset="0"/>
                            </a:rPr>
                            <m:t>𝑓𝑎𝑡𝑖𝑔𝑢𝑒𝑑</m:t>
                          </m:r>
                          <m:r>
                            <a:rPr lang="en-US" sz="2000" i="1">
                              <a:latin typeface="Cambria Math" charset="0"/>
                            </a:rPr>
                            <m:t>−</m:t>
                          </m:r>
                          <m:r>
                            <a:rPr lang="en-US" sz="2000" i="1">
                              <a:latin typeface="Cambria Math" panose="02040503050406030204" pitchFamily="18" charset="0"/>
                            </a:rPr>
                            <m:t>𝑛</m:t>
                          </m:r>
                          <m:r>
                            <a:rPr lang="en-US" sz="2000" i="1">
                              <a:latin typeface="Cambria Math" charset="0"/>
                            </a:rPr>
                            <m:t>𝑜𝑡</m:t>
                          </m:r>
                          <m:r>
                            <a:rPr lang="en-US" sz="2000" i="1">
                              <a:latin typeface="Cambria Math" charset="0"/>
                            </a:rPr>
                            <m:t> </m:t>
                          </m:r>
                          <m:r>
                            <a:rPr lang="en-US" sz="2000" i="1">
                              <a:latin typeface="Cambria Math" charset="0"/>
                            </a:rPr>
                            <m:t>𝑓𝑎𝑡𝑖𝑔𝑢𝑒𝑑</m:t>
                          </m:r>
                        </m:sub>
                      </m:sSub>
                      <m:r>
                        <a:rPr lang="en-US" sz="2000" b="0" i="1" smtClean="0">
                          <a:latin typeface="Cambria Math" panose="02040503050406030204" pitchFamily="18" charset="0"/>
                        </a:rPr>
                        <m:t>&lt;0</m:t>
                      </m:r>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09601" y="1845734"/>
                <a:ext cx="4056288" cy="757772"/>
              </a:xfrm>
              <a:prstGeom prst="rect">
                <a:avLst/>
              </a:prstGeom>
              <a:blipFill rotWithShape="0">
                <a:blip r:embed="rId2"/>
                <a:stretch>
                  <a:fillRect b="-4839"/>
                </a:stretch>
              </a:blipFill>
            </p:spPr>
            <p:txBody>
              <a:bodyPr/>
              <a:lstStyle/>
              <a:p>
                <a:r>
                  <a:rPr lang="en-US">
                    <a:noFill/>
                  </a:rPr>
                  <a:t> </a:t>
                </a:r>
              </a:p>
            </p:txBody>
          </p:sp>
        </mc:Fallback>
      </mc:AlternateContent>
      <p:sp>
        <p:nvSpPr>
          <p:cNvPr id="6" name="TextBox 5"/>
          <p:cNvSpPr txBox="1"/>
          <p:nvPr/>
        </p:nvSpPr>
        <p:spPr>
          <a:xfrm>
            <a:off x="971227" y="2614049"/>
            <a:ext cx="3549112" cy="369332"/>
          </a:xfrm>
          <a:prstGeom prst="rect">
            <a:avLst/>
          </a:prstGeom>
          <a:noFill/>
        </p:spPr>
        <p:txBody>
          <a:bodyPr wrap="square" rtlCol="0">
            <a:spAutoFit/>
          </a:bodyPr>
          <a:lstStyle/>
          <a:p>
            <a:r>
              <a:rPr lang="en-US" dirty="0"/>
              <a:t>Critical Value:  t</a:t>
            </a:r>
            <a:r>
              <a:rPr lang="en-US" baseline="-25000" dirty="0"/>
              <a:t>.01,9</a:t>
            </a:r>
            <a:r>
              <a:rPr lang="en-US" dirty="0"/>
              <a:t> = -2.8211.833</a:t>
            </a:r>
          </a:p>
        </p:txBody>
      </p:sp>
      <p:sp>
        <p:nvSpPr>
          <p:cNvPr id="7" name="TextBox 6"/>
          <p:cNvSpPr txBox="1"/>
          <p:nvPr/>
        </p:nvSpPr>
        <p:spPr>
          <a:xfrm>
            <a:off x="971225" y="2933886"/>
            <a:ext cx="3213315" cy="369332"/>
          </a:xfrm>
          <a:prstGeom prst="rect">
            <a:avLst/>
          </a:prstGeom>
          <a:noFill/>
        </p:spPr>
        <p:txBody>
          <a:bodyPr wrap="square" rtlCol="0">
            <a:spAutoFit/>
          </a:bodyPr>
          <a:lstStyle/>
          <a:p>
            <a:r>
              <a:rPr lang="en-US" dirty="0"/>
              <a:t>Test Statistic: </a:t>
            </a:r>
            <a:r>
              <a:rPr lang="en-US" dirty="0" err="1"/>
              <a:t>t</a:t>
            </a:r>
            <a:r>
              <a:rPr lang="en-US" baseline="-25000" dirty="0" err="1"/>
              <a:t>stat</a:t>
            </a:r>
            <a:r>
              <a:rPr lang="en-US" dirty="0"/>
              <a:t>= -2.41 </a:t>
            </a:r>
          </a:p>
        </p:txBody>
      </p:sp>
      <p:sp>
        <p:nvSpPr>
          <p:cNvPr id="8" name="TextBox 7"/>
          <p:cNvSpPr txBox="1"/>
          <p:nvPr/>
        </p:nvSpPr>
        <p:spPr>
          <a:xfrm>
            <a:off x="971224" y="3226923"/>
            <a:ext cx="3213315" cy="369332"/>
          </a:xfrm>
          <a:prstGeom prst="rect">
            <a:avLst/>
          </a:prstGeom>
          <a:noFill/>
        </p:spPr>
        <p:txBody>
          <a:bodyPr wrap="square" rtlCol="0">
            <a:spAutoFit/>
          </a:bodyPr>
          <a:lstStyle/>
          <a:p>
            <a:r>
              <a:rPr lang="en-US" dirty="0"/>
              <a:t>P-value = .0196 &gt; .01 </a:t>
            </a:r>
          </a:p>
        </p:txBody>
      </p:sp>
      <p:pic>
        <p:nvPicPr>
          <p:cNvPr id="9" name="Picture 8">
            <a:extLst>
              <a:ext uri="{FF2B5EF4-FFF2-40B4-BE49-F238E27FC236}">
                <a16:creationId xmlns:a16="http://schemas.microsoft.com/office/drawing/2014/main" id="{691CAD3A-A432-4900-B911-C2766B1B4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618" y="686143"/>
            <a:ext cx="4234666" cy="2617076"/>
          </a:xfrm>
          <a:prstGeom prst="rect">
            <a:avLst/>
          </a:prstGeom>
        </p:spPr>
      </p:pic>
    </p:spTree>
    <p:extLst>
      <p:ext uri="{BB962C8B-B14F-4D97-AF65-F5344CB8AC3E}">
        <p14:creationId xmlns:p14="http://schemas.microsoft.com/office/powerpoint/2010/main" val="275581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90800"/>
            <a:ext cx="8229600" cy="1143000"/>
          </a:xfrm>
        </p:spPr>
        <p:txBody>
          <a:bodyPr>
            <a:normAutofit fontScale="90000"/>
          </a:bodyPr>
          <a:lstStyle/>
          <a:p>
            <a:r>
              <a:rPr lang="en-US" dirty="0"/>
              <a:t>Nonparametric Methods: </a:t>
            </a:r>
            <a:br>
              <a:rPr lang="en-US" dirty="0"/>
            </a:br>
            <a:r>
              <a:rPr lang="en-US" dirty="0"/>
              <a:t>The Rank Sum Test</a:t>
            </a:r>
          </a:p>
        </p:txBody>
      </p:sp>
      <p:sp>
        <p:nvSpPr>
          <p:cNvPr id="3" name="Slide Number Placeholder 2"/>
          <p:cNvSpPr>
            <a:spLocks noGrp="1"/>
          </p:cNvSpPr>
          <p:nvPr>
            <p:ph type="sldNum" sz="quarter" idx="12"/>
          </p:nvPr>
        </p:nvSpPr>
        <p:spPr/>
        <p:txBody>
          <a:bodyPr/>
          <a:lstStyle/>
          <a:p>
            <a:fld id="{240F1BDB-6CE4-495C-AC30-106FDA64768F}" type="slidenum">
              <a:rPr lang="en-US" smtClean="0"/>
              <a:pPr/>
              <a:t>5</a:t>
            </a:fld>
            <a:endParaRPr lang="en-US"/>
          </a:p>
        </p:txBody>
      </p:sp>
    </p:spTree>
    <p:extLst>
      <p:ext uri="{BB962C8B-B14F-4D97-AF65-F5344CB8AC3E}">
        <p14:creationId xmlns:p14="http://schemas.microsoft.com/office/powerpoint/2010/main" val="4036812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(if alpha = .05)</a:t>
            </a:r>
          </a:p>
        </p:txBody>
      </p:sp>
      <p:sp>
        <p:nvSpPr>
          <p:cNvPr id="3" name="Content Placeholder 2"/>
          <p:cNvSpPr>
            <a:spLocks noGrp="1"/>
          </p:cNvSpPr>
          <p:nvPr>
            <p:ph idx="1"/>
          </p:nvPr>
        </p:nvSpPr>
        <p:spPr>
          <a:xfrm>
            <a:off x="988789" y="1845733"/>
            <a:ext cx="10058401" cy="4420747"/>
          </a:xfrm>
        </p:spPr>
        <p:txBody>
          <a:bodyPr>
            <a:normAutofit fontScale="85000" lnSpcReduction="20000"/>
          </a:bodyPr>
          <a:lstStyle/>
          <a:p>
            <a:endParaRPr lang="en-US" b="1" dirty="0"/>
          </a:p>
          <a:p>
            <a:endParaRPr lang="en-US" b="1" dirty="0"/>
          </a:p>
          <a:p>
            <a:endParaRPr lang="en-US" b="1" dirty="0"/>
          </a:p>
          <a:p>
            <a:endParaRPr lang="en-US" b="1" dirty="0"/>
          </a:p>
          <a:p>
            <a:endParaRPr lang="en-US" dirty="0"/>
          </a:p>
          <a:p>
            <a:r>
              <a:rPr lang="en-US" dirty="0"/>
              <a:t>Reject Ho</a:t>
            </a:r>
          </a:p>
          <a:p>
            <a:r>
              <a:rPr lang="en-US" b="1" dirty="0"/>
              <a:t>Statistical Conclusion:  </a:t>
            </a:r>
            <a:r>
              <a:rPr lang="en-US" dirty="0"/>
              <a:t>There is sufficient evidence to suggest that, on average, the fatigued subjects score lower than the non-fatigued subjects (p-value = .0196).  A 95% one sided confidence interval for the </a:t>
            </a:r>
            <a:r>
              <a:rPr lang="en-US" b="1" i="1" dirty="0"/>
              <a:t>mean difference </a:t>
            </a:r>
            <a:r>
              <a:rPr lang="en-US" dirty="0"/>
              <a:t>in scores is (-infinity, 1.76).  </a:t>
            </a:r>
            <a:endParaRPr lang="en-US" b="1" dirty="0"/>
          </a:p>
          <a:p>
            <a:r>
              <a:rPr lang="en-US" b="1" dirty="0"/>
              <a:t>Scope of Inference:  </a:t>
            </a:r>
            <a:r>
              <a:rPr lang="en-US" dirty="0"/>
              <a:t>Since this was a random sample from St. Paul Hospital in Dallas, we can infer that this result would be repeated for any group selected from this hospital.  Since we are dealing with an average effect and the treatment is not well defined, it is not possible to draw causal inference from these paired data. We can only conclude that fatigue is associated with lower scores. For example, if one of these subjects was a surgeon and the rest were researchers, it is possible that only the surgeon would show a significant reduction (let’s say it was large) but his/her large difference may pull the mean down sufficiently to reject for the whole test. The cause may be the intense pressure of surgery that is confounding the intended treatment of “fatigue.”</a:t>
            </a:r>
          </a:p>
        </p:txBody>
      </p:sp>
      <p:sp>
        <p:nvSpPr>
          <p:cNvPr id="4" name="Slide Number Placeholder 3"/>
          <p:cNvSpPr>
            <a:spLocks noGrp="1"/>
          </p:cNvSpPr>
          <p:nvPr>
            <p:ph type="sldNum" sz="quarter" idx="12"/>
          </p:nvPr>
        </p:nvSpPr>
        <p:spPr/>
        <p:txBody>
          <a:bodyPr/>
          <a:lstStyle/>
          <a:p>
            <a:fld id="{AF6EB086-0FB5-404F-9DB0-02BE9E698E00}" type="slidenum">
              <a:rPr lang="en-US" smtClean="0"/>
              <a:pPr/>
              <a:t>50</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609601" y="1845734"/>
                <a:ext cx="4056288" cy="7577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charset="0"/>
                            </a:rPr>
                            <m:t>𝑓𝑎𝑡𝑖𝑔𝑢𝑒𝑑</m:t>
                          </m:r>
                          <m:r>
                            <a:rPr lang="en-US" sz="2000" b="0" i="1" smtClean="0">
                              <a:latin typeface="Cambria Math" charset="0"/>
                            </a:rPr>
                            <m:t>−</m:t>
                          </m:r>
                          <m:r>
                            <a:rPr lang="en-US" sz="2000" i="1">
                              <a:latin typeface="Cambria Math" panose="02040503050406030204" pitchFamily="18" charset="0"/>
                            </a:rPr>
                            <m:t>𝑛</m:t>
                          </m:r>
                          <m:r>
                            <a:rPr lang="en-US" sz="2000" i="1">
                              <a:latin typeface="Cambria Math" charset="0"/>
                            </a:rPr>
                            <m:t>𝑜𝑡</m:t>
                          </m:r>
                          <m:r>
                            <a:rPr lang="en-US" sz="2000" i="1">
                              <a:latin typeface="Cambria Math" charset="0"/>
                            </a:rPr>
                            <m:t> </m:t>
                          </m:r>
                          <m:r>
                            <a:rPr lang="en-US" sz="2000" i="1">
                              <a:latin typeface="Cambria Math" charset="0"/>
                            </a:rPr>
                            <m:t>𝑓𝑎𝑡𝑖𝑔𝑢𝑒𝑑</m:t>
                          </m:r>
                        </m:sub>
                      </m:sSub>
                      <m:r>
                        <a:rPr lang="en-US" sz="2000" b="0" i="1" smtClean="0">
                          <a:latin typeface="Cambria Math" charset="0"/>
                        </a:rPr>
                        <m:t> </m:t>
                      </m:r>
                      <m:r>
                        <a:rPr lang="en-US" sz="2000" b="0" i="1" smtClean="0">
                          <a:latin typeface="Cambria Math" panose="02040503050406030204" pitchFamily="18" charset="0"/>
                        </a:rPr>
                        <m:t>=0</m:t>
                      </m:r>
                    </m:oMath>
                  </m:oMathPara>
                </a14:m>
                <a:endParaRPr lang="en-US" sz="2000" b="0" dirty="0"/>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charset="0"/>
                            </a:rPr>
                            <m:t>𝑓𝑎𝑡𝑖𝑔𝑢𝑒𝑑</m:t>
                          </m:r>
                          <m:r>
                            <a:rPr lang="en-US" sz="2000" i="1">
                              <a:latin typeface="Cambria Math" charset="0"/>
                            </a:rPr>
                            <m:t>−</m:t>
                          </m:r>
                          <m:r>
                            <a:rPr lang="en-US" sz="2000" i="1">
                              <a:latin typeface="Cambria Math" panose="02040503050406030204" pitchFamily="18" charset="0"/>
                            </a:rPr>
                            <m:t>𝑛</m:t>
                          </m:r>
                          <m:r>
                            <a:rPr lang="en-US" sz="2000" i="1">
                              <a:latin typeface="Cambria Math" charset="0"/>
                            </a:rPr>
                            <m:t>𝑜𝑡</m:t>
                          </m:r>
                          <m:r>
                            <a:rPr lang="en-US" sz="2000" i="1">
                              <a:latin typeface="Cambria Math" charset="0"/>
                            </a:rPr>
                            <m:t> </m:t>
                          </m:r>
                          <m:r>
                            <a:rPr lang="en-US" sz="2000" i="1">
                              <a:latin typeface="Cambria Math" charset="0"/>
                            </a:rPr>
                            <m:t>𝑓𝑎𝑡𝑖𝑔𝑢𝑒𝑑</m:t>
                          </m:r>
                        </m:sub>
                      </m:sSub>
                      <m:r>
                        <a:rPr lang="en-US" sz="2000" b="0" i="1" smtClean="0">
                          <a:latin typeface="Cambria Math" panose="02040503050406030204" pitchFamily="18" charset="0"/>
                        </a:rPr>
                        <m:t>&lt;0</m:t>
                      </m:r>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09601" y="1845734"/>
                <a:ext cx="4056288" cy="757772"/>
              </a:xfrm>
              <a:prstGeom prst="rect">
                <a:avLst/>
              </a:prstGeom>
              <a:blipFill rotWithShape="0">
                <a:blip r:embed="rId2"/>
                <a:stretch>
                  <a:fillRect b="-4839"/>
                </a:stretch>
              </a:blipFill>
            </p:spPr>
            <p:txBody>
              <a:bodyPr/>
              <a:lstStyle/>
              <a:p>
                <a:r>
                  <a:rPr lang="en-US">
                    <a:noFill/>
                  </a:rPr>
                  <a:t> </a:t>
                </a:r>
              </a:p>
            </p:txBody>
          </p:sp>
        </mc:Fallback>
      </mc:AlternateContent>
      <p:sp>
        <p:nvSpPr>
          <p:cNvPr id="6" name="TextBox 5"/>
          <p:cNvSpPr txBox="1"/>
          <p:nvPr/>
        </p:nvSpPr>
        <p:spPr>
          <a:xfrm>
            <a:off x="971227" y="2614049"/>
            <a:ext cx="3549112" cy="369332"/>
          </a:xfrm>
          <a:prstGeom prst="rect">
            <a:avLst/>
          </a:prstGeom>
          <a:noFill/>
        </p:spPr>
        <p:txBody>
          <a:bodyPr wrap="square" rtlCol="0">
            <a:spAutoFit/>
          </a:bodyPr>
          <a:lstStyle/>
          <a:p>
            <a:r>
              <a:rPr lang="en-US" dirty="0"/>
              <a:t>Critical Value:  t</a:t>
            </a:r>
            <a:r>
              <a:rPr lang="en-US" baseline="-25000" dirty="0"/>
              <a:t>.01,9</a:t>
            </a:r>
            <a:r>
              <a:rPr lang="en-US" dirty="0"/>
              <a:t> = -2.8211.833</a:t>
            </a:r>
          </a:p>
        </p:txBody>
      </p:sp>
      <p:sp>
        <p:nvSpPr>
          <p:cNvPr id="7" name="TextBox 6"/>
          <p:cNvSpPr txBox="1"/>
          <p:nvPr/>
        </p:nvSpPr>
        <p:spPr>
          <a:xfrm>
            <a:off x="971225" y="2933886"/>
            <a:ext cx="3213315" cy="369332"/>
          </a:xfrm>
          <a:prstGeom prst="rect">
            <a:avLst/>
          </a:prstGeom>
          <a:noFill/>
        </p:spPr>
        <p:txBody>
          <a:bodyPr wrap="square" rtlCol="0">
            <a:spAutoFit/>
          </a:bodyPr>
          <a:lstStyle/>
          <a:p>
            <a:r>
              <a:rPr lang="en-US" dirty="0"/>
              <a:t>Test Statistic: </a:t>
            </a:r>
            <a:r>
              <a:rPr lang="en-US" dirty="0" err="1"/>
              <a:t>t</a:t>
            </a:r>
            <a:r>
              <a:rPr lang="en-US" baseline="-25000" dirty="0" err="1"/>
              <a:t>stat</a:t>
            </a:r>
            <a:r>
              <a:rPr lang="en-US" dirty="0"/>
              <a:t>= -1.833 </a:t>
            </a:r>
          </a:p>
        </p:txBody>
      </p:sp>
      <p:sp>
        <p:nvSpPr>
          <p:cNvPr id="8" name="TextBox 7"/>
          <p:cNvSpPr txBox="1"/>
          <p:nvPr/>
        </p:nvSpPr>
        <p:spPr>
          <a:xfrm>
            <a:off x="971224" y="3226923"/>
            <a:ext cx="3213315" cy="369332"/>
          </a:xfrm>
          <a:prstGeom prst="rect">
            <a:avLst/>
          </a:prstGeom>
          <a:noFill/>
        </p:spPr>
        <p:txBody>
          <a:bodyPr wrap="square" rtlCol="0">
            <a:spAutoFit/>
          </a:bodyPr>
          <a:lstStyle/>
          <a:p>
            <a:r>
              <a:rPr lang="en-US" dirty="0"/>
              <a:t>P-value = .0196 &lt; .05</a:t>
            </a:r>
          </a:p>
        </p:txBody>
      </p:sp>
    </p:spTree>
    <p:extLst>
      <p:ext uri="{BB962C8B-B14F-4D97-AF65-F5344CB8AC3E}">
        <p14:creationId xmlns:p14="http://schemas.microsoft.com/office/powerpoint/2010/main" val="4107319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041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820" y="2362200"/>
            <a:ext cx="8872780" cy="1143000"/>
          </a:xfrm>
        </p:spPr>
        <p:txBody>
          <a:bodyPr>
            <a:normAutofit fontScale="90000"/>
          </a:bodyPr>
          <a:lstStyle/>
          <a:p>
            <a:r>
              <a:rPr lang="en-US" dirty="0"/>
              <a:t>Alternatives to the t-Test for Paired Data</a:t>
            </a:r>
          </a:p>
        </p:txBody>
      </p:sp>
    </p:spTree>
    <p:extLst>
      <p:ext uri="{BB962C8B-B14F-4D97-AF65-F5344CB8AC3E}">
        <p14:creationId xmlns:p14="http://schemas.microsoft.com/office/powerpoint/2010/main" val="2130987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5" y="5096932"/>
            <a:ext cx="8466667" cy="762001"/>
          </a:xfrm>
        </p:spPr>
        <p:txBody>
          <a:bodyPr>
            <a:normAutofit/>
          </a:bodyPr>
          <a:lstStyle/>
          <a:p>
            <a:r>
              <a:rPr lang="en-US" sz="2400" dirty="0">
                <a:latin typeface="+mn-lt"/>
              </a:rPr>
              <a:t>For each of the 9 horses, a veterinary anatomist measured the density of nerve cells at specified sites in the intestine.</a:t>
            </a:r>
          </a:p>
        </p:txBody>
      </p:sp>
      <p:graphicFrame>
        <p:nvGraphicFramePr>
          <p:cNvPr id="5" name="Table 4"/>
          <p:cNvGraphicFramePr>
            <a:graphicFrameLocks noGrp="1"/>
          </p:cNvGraphicFramePr>
          <p:nvPr>
            <p:extLst/>
          </p:nvPr>
        </p:nvGraphicFramePr>
        <p:xfrm>
          <a:off x="8568266" y="1879601"/>
          <a:ext cx="3115734" cy="4379383"/>
        </p:xfrm>
        <a:graphic>
          <a:graphicData uri="http://schemas.openxmlformats.org/drawingml/2006/table">
            <a:tbl>
              <a:tblPr/>
              <a:tblGrid>
                <a:gridCol w="1038578">
                  <a:extLst>
                    <a:ext uri="{9D8B030D-6E8A-4147-A177-3AD203B41FA5}">
                      <a16:colId xmlns:a16="http://schemas.microsoft.com/office/drawing/2014/main" val="20000"/>
                    </a:ext>
                  </a:extLst>
                </a:gridCol>
                <a:gridCol w="1038578">
                  <a:extLst>
                    <a:ext uri="{9D8B030D-6E8A-4147-A177-3AD203B41FA5}">
                      <a16:colId xmlns:a16="http://schemas.microsoft.com/office/drawing/2014/main" val="20001"/>
                    </a:ext>
                  </a:extLst>
                </a:gridCol>
                <a:gridCol w="1038578">
                  <a:extLst>
                    <a:ext uri="{9D8B030D-6E8A-4147-A177-3AD203B41FA5}">
                      <a16:colId xmlns:a16="http://schemas.microsoft.com/office/drawing/2014/main" val="20002"/>
                    </a:ext>
                  </a:extLst>
                </a:gridCol>
              </a:tblGrid>
              <a:tr h="453178">
                <a:tc>
                  <a:txBody>
                    <a:bodyPr/>
                    <a:lstStyle/>
                    <a:p>
                      <a:pPr algn="ctr" fontAlgn="b"/>
                      <a:r>
                        <a:rPr lang="en-US" sz="2800" b="0" i="0" u="none" strike="noStrike" dirty="0">
                          <a:solidFill>
                            <a:srgbClr val="000000"/>
                          </a:solidFill>
                          <a:effectLst/>
                          <a:latin typeface="Calibri"/>
                        </a:rPr>
                        <a:t>horse</a:t>
                      </a:r>
                    </a:p>
                  </a:txBody>
                  <a:tcPr marL="9525" marR="9525" marT="9525" marB="0" anchor="b">
                    <a:lnL>
                      <a:noFill/>
                    </a:lnL>
                    <a:lnR>
                      <a:noFill/>
                    </a:lnR>
                    <a:lnT>
                      <a:noFill/>
                    </a:lnT>
                    <a:lnB>
                      <a:noFill/>
                    </a:lnB>
                  </a:tcPr>
                </a:tc>
                <a:tc>
                  <a:txBody>
                    <a:bodyPr/>
                    <a:lstStyle/>
                    <a:p>
                      <a:pPr algn="ctr" fontAlgn="b"/>
                      <a:r>
                        <a:rPr lang="en-US" sz="2800" b="0" i="0" u="none" strike="noStrike">
                          <a:solidFill>
                            <a:srgbClr val="000000"/>
                          </a:solidFill>
                          <a:effectLst/>
                          <a:latin typeface="Calibri"/>
                        </a:rPr>
                        <a:t>site1</a:t>
                      </a:r>
                    </a:p>
                  </a:txBody>
                  <a:tcPr marL="9525" marR="9525" marT="9525" marB="0" anchor="b">
                    <a:lnL>
                      <a:noFill/>
                    </a:lnL>
                    <a:lnR>
                      <a:noFill/>
                    </a:lnR>
                    <a:lnT>
                      <a:noFill/>
                    </a:lnT>
                    <a:lnB>
                      <a:noFill/>
                    </a:lnB>
                  </a:tcPr>
                </a:tc>
                <a:tc>
                  <a:txBody>
                    <a:bodyPr/>
                    <a:lstStyle/>
                    <a:p>
                      <a:pPr algn="ctr" fontAlgn="b"/>
                      <a:r>
                        <a:rPr lang="en-US" sz="2800" b="0" i="0" u="none" strike="noStrike">
                          <a:solidFill>
                            <a:srgbClr val="000000"/>
                          </a:solidFill>
                          <a:effectLst/>
                          <a:latin typeface="Calibri"/>
                        </a:rPr>
                        <a:t>site2</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99838">
                <a:tc>
                  <a:txBody>
                    <a:bodyPr/>
                    <a:lstStyle/>
                    <a:p>
                      <a:pPr algn="ctr" fontAlgn="b"/>
                      <a:r>
                        <a:rPr lang="en-US" sz="2800" b="0" i="0" u="none" strike="noStrike" dirty="0">
                          <a:solidFill>
                            <a:srgbClr val="000000"/>
                          </a:solidFill>
                          <a:effectLst/>
                          <a:latin typeface="Calibri"/>
                        </a:rPr>
                        <a:t>6</a:t>
                      </a:r>
                    </a:p>
                  </a:txBody>
                  <a:tcPr marL="9525" marR="9525" marT="9525" marB="0" anchor="b">
                    <a:lnL>
                      <a:noFill/>
                    </a:lnL>
                    <a:lnR>
                      <a:noFill/>
                    </a:lnR>
                    <a:lnT>
                      <a:noFill/>
                    </a:lnT>
                    <a:lnB>
                      <a:noFill/>
                    </a:lnB>
                  </a:tcPr>
                </a:tc>
                <a:tc>
                  <a:txBody>
                    <a:bodyPr/>
                    <a:lstStyle/>
                    <a:p>
                      <a:pPr algn="ctr" fontAlgn="b"/>
                      <a:r>
                        <a:rPr lang="en-US" sz="2800" b="0" i="0" u="none" strike="noStrike">
                          <a:solidFill>
                            <a:srgbClr val="000000"/>
                          </a:solidFill>
                          <a:effectLst/>
                          <a:latin typeface="Calibri"/>
                        </a:rPr>
                        <a:t>14.2</a:t>
                      </a:r>
                    </a:p>
                  </a:txBody>
                  <a:tcPr marL="9525" marR="9525" marT="9525" marB="0" anchor="b">
                    <a:lnL>
                      <a:noFill/>
                    </a:lnL>
                    <a:lnR>
                      <a:noFill/>
                    </a:lnR>
                    <a:lnT>
                      <a:noFill/>
                    </a:lnT>
                    <a:lnB>
                      <a:noFill/>
                    </a:lnB>
                  </a:tcPr>
                </a:tc>
                <a:tc>
                  <a:txBody>
                    <a:bodyPr/>
                    <a:lstStyle/>
                    <a:p>
                      <a:pPr algn="ctr" fontAlgn="b"/>
                      <a:r>
                        <a:rPr lang="en-US" sz="2800" b="0" i="0" u="none" strike="noStrike">
                          <a:solidFill>
                            <a:srgbClr val="000000"/>
                          </a:solidFill>
                          <a:effectLst/>
                          <a:latin typeface="Calibri"/>
                        </a:rPr>
                        <a:t>16.4</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99838">
                <a:tc>
                  <a:txBody>
                    <a:bodyPr/>
                    <a:lstStyle/>
                    <a:p>
                      <a:pPr algn="ctr" fontAlgn="b"/>
                      <a:r>
                        <a:rPr lang="en-US" sz="2800" b="0" i="0" u="none" strike="noStrike" dirty="0">
                          <a:solidFill>
                            <a:srgbClr val="000000"/>
                          </a:solidFill>
                          <a:effectLst/>
                          <a:latin typeface="Calibri"/>
                        </a:rPr>
                        <a:t>4</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17</a:t>
                      </a:r>
                    </a:p>
                  </a:txBody>
                  <a:tcPr marL="9525" marR="9525" marT="9525" marB="0" anchor="b">
                    <a:lnL>
                      <a:noFill/>
                    </a:lnL>
                    <a:lnR>
                      <a:noFill/>
                    </a:lnR>
                    <a:lnT>
                      <a:noFill/>
                    </a:lnT>
                    <a:lnB>
                      <a:noFill/>
                    </a:lnB>
                  </a:tcPr>
                </a:tc>
                <a:tc>
                  <a:txBody>
                    <a:bodyPr/>
                    <a:lstStyle/>
                    <a:p>
                      <a:pPr algn="ctr" fontAlgn="b"/>
                      <a:r>
                        <a:rPr lang="en-US" sz="2800" b="0" i="0" u="none" strike="noStrike">
                          <a:solidFill>
                            <a:srgbClr val="000000"/>
                          </a:solidFill>
                          <a:effectLst/>
                          <a:latin typeface="Calibri"/>
                        </a:rPr>
                        <a:t>19</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99838">
                <a:tc>
                  <a:txBody>
                    <a:bodyPr/>
                    <a:lstStyle/>
                    <a:p>
                      <a:pPr algn="ctr" fontAlgn="b"/>
                      <a:r>
                        <a:rPr lang="en-US" sz="2800" b="0" i="0" u="none" strike="noStrike" dirty="0">
                          <a:solidFill>
                            <a:srgbClr val="000000"/>
                          </a:solidFill>
                          <a:effectLst/>
                          <a:latin typeface="Calibri"/>
                        </a:rPr>
                        <a:t>8</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37.4</a:t>
                      </a:r>
                    </a:p>
                  </a:txBody>
                  <a:tcPr marL="9525" marR="9525" marT="9525" marB="0" anchor="b">
                    <a:lnL>
                      <a:noFill/>
                    </a:lnL>
                    <a:lnR>
                      <a:noFill/>
                    </a:lnR>
                    <a:lnT>
                      <a:noFill/>
                    </a:lnT>
                    <a:lnB>
                      <a:noFill/>
                    </a:lnB>
                  </a:tcPr>
                </a:tc>
                <a:tc>
                  <a:txBody>
                    <a:bodyPr/>
                    <a:lstStyle/>
                    <a:p>
                      <a:pPr algn="ctr" fontAlgn="b"/>
                      <a:r>
                        <a:rPr lang="en-US" sz="2800" b="0" i="0" u="none" strike="noStrike">
                          <a:solidFill>
                            <a:srgbClr val="000000"/>
                          </a:solidFill>
                          <a:effectLst/>
                          <a:latin typeface="Calibri"/>
                        </a:rPr>
                        <a:t>37.6</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99838">
                <a:tc>
                  <a:txBody>
                    <a:bodyPr/>
                    <a:lstStyle/>
                    <a:p>
                      <a:pPr algn="ctr" fontAlgn="b"/>
                      <a:r>
                        <a:rPr lang="en-US" sz="2800" b="0" i="0" u="none" strike="noStrike">
                          <a:solidFill>
                            <a:srgbClr val="000000"/>
                          </a:solidFill>
                          <a:effectLst/>
                          <a:latin typeface="Calibri"/>
                        </a:rPr>
                        <a:t>5</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11.2</a:t>
                      </a:r>
                    </a:p>
                  </a:txBody>
                  <a:tcPr marL="9525" marR="9525" marT="9525" marB="0" anchor="b">
                    <a:lnL>
                      <a:noFill/>
                    </a:lnL>
                    <a:lnR>
                      <a:noFill/>
                    </a:lnR>
                    <a:lnT>
                      <a:noFill/>
                    </a:lnT>
                    <a:lnB>
                      <a:noFill/>
                    </a:lnB>
                  </a:tcPr>
                </a:tc>
                <a:tc>
                  <a:txBody>
                    <a:bodyPr/>
                    <a:lstStyle/>
                    <a:p>
                      <a:pPr algn="ctr" fontAlgn="b"/>
                      <a:r>
                        <a:rPr lang="en-US" sz="2800" b="0" i="0" u="none" strike="noStrike">
                          <a:solidFill>
                            <a:srgbClr val="000000"/>
                          </a:solidFill>
                          <a:effectLst/>
                          <a:latin typeface="Calibri"/>
                        </a:rPr>
                        <a:t>6.6</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99838">
                <a:tc>
                  <a:txBody>
                    <a:bodyPr/>
                    <a:lstStyle/>
                    <a:p>
                      <a:pPr algn="ctr" fontAlgn="b"/>
                      <a:r>
                        <a:rPr lang="en-US" sz="2800" b="0" i="0" u="none" strike="noStrike">
                          <a:solidFill>
                            <a:srgbClr val="000000"/>
                          </a:solidFill>
                          <a:effectLst/>
                          <a:latin typeface="Calibri"/>
                        </a:rPr>
                        <a:t>7</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24.2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14.4</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99838">
                <a:tc>
                  <a:txBody>
                    <a:bodyPr/>
                    <a:lstStyle/>
                    <a:p>
                      <a:pPr algn="ctr" fontAlgn="b"/>
                      <a:r>
                        <a:rPr lang="en-US" sz="2800" b="0" i="0" u="none" strike="noStrike">
                          <a:solidFill>
                            <a:srgbClr val="000000"/>
                          </a:solidFill>
                          <a:effectLst/>
                          <a:latin typeface="Calibri"/>
                        </a:rPr>
                        <a:t>9</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24.4</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99838">
                <a:tc>
                  <a:txBody>
                    <a:bodyPr/>
                    <a:lstStyle/>
                    <a:p>
                      <a:pPr algn="ctr" fontAlgn="b"/>
                      <a:r>
                        <a:rPr lang="en-US" sz="2800" b="0" i="0" u="none" strike="noStrike">
                          <a:solidFill>
                            <a:srgbClr val="000000"/>
                          </a:solidFill>
                          <a:effectLst/>
                          <a:latin typeface="Calibri"/>
                        </a:rPr>
                        <a:t>3</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23.2</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399838">
                <a:tc>
                  <a:txBody>
                    <a:bodyPr/>
                    <a:lstStyle/>
                    <a:p>
                      <a:pPr algn="ctr" fontAlgn="b"/>
                      <a:r>
                        <a:rPr lang="en-US" sz="2800" b="0" i="0" u="none" strike="noStrike">
                          <a:solidFill>
                            <a:srgbClr val="000000"/>
                          </a:solidFill>
                          <a:effectLst/>
                          <a:latin typeface="Calibri"/>
                        </a:rPr>
                        <a:t>1</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50.6</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38</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399838">
                <a:tc>
                  <a:txBody>
                    <a:bodyPr/>
                    <a:lstStyle/>
                    <a:p>
                      <a:pPr algn="ctr" fontAlgn="b"/>
                      <a:r>
                        <a:rPr lang="en-US" sz="2800" b="0" i="0" u="none" strike="noStrike">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800" b="0" i="0" u="none" strike="noStrike">
                          <a:solidFill>
                            <a:srgbClr val="000000"/>
                          </a:solidFill>
                          <a:effectLst/>
                          <a:latin typeface="Calibri"/>
                        </a:rPr>
                        <a:t>39.2</a:t>
                      </a:r>
                    </a:p>
                  </a:txBody>
                  <a:tcPr marL="9525" marR="9525" marT="9525" marB="0" anchor="b">
                    <a:lnL>
                      <a:noFill/>
                    </a:lnL>
                    <a:lnR>
                      <a:noFill/>
                    </a:lnR>
                    <a:lnT>
                      <a:noFill/>
                    </a:lnT>
                    <a:lnB>
                      <a:noFill/>
                    </a:lnB>
                  </a:tcPr>
                </a:tc>
                <a:tc>
                  <a:txBody>
                    <a:bodyPr/>
                    <a:lstStyle/>
                    <a:p>
                      <a:pPr algn="ctr" fontAlgn="b"/>
                      <a:r>
                        <a:rPr lang="en-US" sz="2800" b="0" i="0" u="none" strike="noStrike" dirty="0">
                          <a:solidFill>
                            <a:srgbClr val="000000"/>
                          </a:solidFill>
                          <a:effectLst/>
                          <a:latin typeface="Calibri"/>
                        </a:rPr>
                        <a:t>18.6</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bl>
          </a:graphicData>
        </a:graphic>
      </p:graphicFrame>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5382"/>
          <a:stretch/>
        </p:blipFill>
        <p:spPr bwMode="auto">
          <a:xfrm>
            <a:off x="1811867" y="1806840"/>
            <a:ext cx="4521199" cy="3220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1097280" y="286605"/>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Example: Nerve Data</a:t>
            </a:r>
          </a:p>
        </p:txBody>
      </p:sp>
    </p:spTree>
    <p:extLst>
      <p:ext uri="{BB962C8B-B14F-4D97-AF65-F5344CB8AC3E}">
        <p14:creationId xmlns:p14="http://schemas.microsoft.com/office/powerpoint/2010/main" val="695243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908" y="1851072"/>
            <a:ext cx="3534518" cy="2691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854" y="1813833"/>
            <a:ext cx="3605981"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08" y="1799545"/>
            <a:ext cx="4495800" cy="2859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97280" y="286605"/>
            <a:ext cx="10058400" cy="1450757"/>
          </a:xfrm>
        </p:spPr>
        <p:txBody>
          <a:bodyPr/>
          <a:lstStyle/>
          <a:p>
            <a:r>
              <a:rPr lang="en-US" dirty="0"/>
              <a:t>Using the paired t-Test</a:t>
            </a:r>
          </a:p>
        </p:txBody>
      </p:sp>
      <p:sp>
        <p:nvSpPr>
          <p:cNvPr id="2" name="TextBox 1"/>
          <p:cNvSpPr txBox="1"/>
          <p:nvPr/>
        </p:nvSpPr>
        <p:spPr>
          <a:xfrm>
            <a:off x="2597008" y="5401733"/>
            <a:ext cx="7922682" cy="400110"/>
          </a:xfrm>
          <a:prstGeom prst="rect">
            <a:avLst/>
          </a:prstGeom>
          <a:noFill/>
        </p:spPr>
        <p:txBody>
          <a:bodyPr wrap="none" rtlCol="0">
            <a:spAutoFit/>
          </a:bodyPr>
          <a:lstStyle/>
          <a:p>
            <a:r>
              <a:rPr lang="en-US" sz="2000" dirty="0">
                <a:solidFill>
                  <a:srgbClr val="FF0000"/>
                </a:solidFill>
              </a:rPr>
              <a:t>The sample size is rather small, hence the normality assumption is suspect.</a:t>
            </a:r>
          </a:p>
        </p:txBody>
      </p:sp>
    </p:spTree>
    <p:extLst>
      <p:ext uri="{BB962C8B-B14F-4D97-AF65-F5344CB8AC3E}">
        <p14:creationId xmlns:p14="http://schemas.microsoft.com/office/powerpoint/2010/main" val="323669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Hypothesis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10058401" cy="4444230"/>
              </a:xfrm>
            </p:spPr>
            <p:txBody>
              <a:bodyPr/>
              <a:lstStyle/>
              <a:p>
                <a:r>
                  <a:rPr lang="en-US" dirty="0"/>
                  <a:t>The hypotheses will be in terms of </a:t>
                </a:r>
                <a:r>
                  <a:rPr lang="en-US" b="1" u="sng" cap="small" dirty="0">
                    <a:solidFill>
                      <a:srgbClr val="FF0000"/>
                    </a:solidFill>
                  </a:rPr>
                  <a:t>medians</a:t>
                </a:r>
                <a:r>
                  <a:rPr lang="en-US" dirty="0"/>
                  <a:t> instead of means</a:t>
                </a:r>
              </a:p>
              <a:p>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𝐻</m:t>
                        </m:r>
                      </m:e>
                      <m:sub>
                        <m:r>
                          <a:rPr lang="en-US" b="0" i="1" smtClean="0">
                            <a:latin typeface="Cambria Math" charset="0"/>
                          </a:rPr>
                          <m:t>0</m:t>
                        </m:r>
                      </m:sub>
                    </m:sSub>
                  </m:oMath>
                </a14:m>
                <a:r>
                  <a:rPr lang="en-US" dirty="0"/>
                  <a:t>: The </a:t>
                </a:r>
                <a:r>
                  <a:rPr lang="en-US" b="1" u="sng" cap="small" dirty="0">
                    <a:solidFill>
                      <a:srgbClr val="FF0000"/>
                    </a:solidFill>
                  </a:rPr>
                  <a:t>median</a:t>
                </a:r>
                <a:r>
                  <a:rPr lang="en-US" dirty="0"/>
                  <a:t> difference in nerve cell count between “site 1” and “site 2” is zero</a:t>
                </a:r>
              </a:p>
              <a:p>
                <a:endParaRPr lang="en-US" b="1" dirty="0"/>
              </a:p>
              <a:p>
                <a:r>
                  <a:rPr lang="en-US" b="1" dirty="0"/>
                  <a:t>The Alternative Hypotheses:</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sub>
                    </m:sSub>
                  </m:oMath>
                </a14:m>
                <a:r>
                  <a:rPr lang="en-US" dirty="0"/>
                  <a:t>: The </a:t>
                </a:r>
                <a:r>
                  <a:rPr lang="en-US" b="1" u="sng" cap="small" dirty="0">
                    <a:solidFill>
                      <a:srgbClr val="FF0000"/>
                    </a:solidFill>
                  </a:rPr>
                  <a:t>median</a:t>
                </a:r>
                <a:r>
                  <a:rPr lang="en-US" dirty="0"/>
                  <a:t> difference in nerve cell count between “site 1” and “site 2” is not zero</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sub>
                    </m:sSub>
                  </m:oMath>
                </a14:m>
                <a:r>
                  <a:rPr lang="en-US" dirty="0"/>
                  <a:t>: The </a:t>
                </a:r>
                <a:r>
                  <a:rPr lang="en-US" b="1" u="sng" cap="small" dirty="0">
                    <a:solidFill>
                      <a:srgbClr val="FF0000"/>
                    </a:solidFill>
                  </a:rPr>
                  <a:t>median</a:t>
                </a:r>
                <a:r>
                  <a:rPr lang="en-US" dirty="0"/>
                  <a:t> difference in nerve cell count between “site 1” and “site 2” is greater than zero</a:t>
                </a:r>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10058401" cy="4444230"/>
              </a:xfrm>
              <a:blipFill rotWithShape="0">
                <a:blip r:embed="rId2"/>
                <a:stretch>
                  <a:fillRect l="-606" t="-1509"/>
                </a:stretch>
              </a:blipFill>
            </p:spPr>
            <p:txBody>
              <a:bodyPr/>
              <a:lstStyle/>
              <a:p>
                <a:r>
                  <a:rPr lang="en-US">
                    <a:noFill/>
                  </a:rPr>
                  <a:t> </a:t>
                </a:r>
              </a:p>
            </p:txBody>
          </p:sp>
        </mc:Fallback>
      </mc:AlternateContent>
      <p:sp>
        <p:nvSpPr>
          <p:cNvPr id="5" name="TextBox 4"/>
          <p:cNvSpPr txBox="1"/>
          <p:nvPr/>
        </p:nvSpPr>
        <p:spPr>
          <a:xfrm>
            <a:off x="10249134" y="4067849"/>
            <a:ext cx="1245213" cy="369332"/>
          </a:xfrm>
          <a:prstGeom prst="rect">
            <a:avLst/>
          </a:prstGeom>
          <a:noFill/>
        </p:spPr>
        <p:txBody>
          <a:bodyPr wrap="none" rtlCol="0">
            <a:spAutoFit/>
          </a:bodyPr>
          <a:lstStyle/>
          <a:p>
            <a:r>
              <a:rPr lang="en-US" b="1" u="sng" cap="small" dirty="0">
                <a:solidFill>
                  <a:srgbClr val="FF0000"/>
                </a:solidFill>
              </a:rPr>
              <a:t>(Two sided)</a:t>
            </a:r>
            <a:endParaRPr lang="en-US" dirty="0"/>
          </a:p>
        </p:txBody>
      </p:sp>
      <p:sp>
        <p:nvSpPr>
          <p:cNvPr id="6" name="TextBox 5"/>
          <p:cNvSpPr txBox="1"/>
          <p:nvPr/>
        </p:nvSpPr>
        <p:spPr>
          <a:xfrm>
            <a:off x="10249134" y="4809574"/>
            <a:ext cx="1178528" cy="369332"/>
          </a:xfrm>
          <a:prstGeom prst="rect">
            <a:avLst/>
          </a:prstGeom>
          <a:noFill/>
        </p:spPr>
        <p:txBody>
          <a:bodyPr wrap="none" rtlCol="0">
            <a:spAutoFit/>
          </a:bodyPr>
          <a:lstStyle/>
          <a:p>
            <a:r>
              <a:rPr lang="en-US" b="1" u="sng" cap="small" dirty="0">
                <a:solidFill>
                  <a:srgbClr val="FF0000"/>
                </a:solidFill>
              </a:rPr>
              <a:t>(one sided)</a:t>
            </a:r>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55</a:t>
            </a:fld>
            <a:endParaRPr lang="en-US"/>
          </a:p>
        </p:txBody>
      </p:sp>
    </p:spTree>
    <p:extLst>
      <p:ext uri="{BB962C8B-B14F-4D97-AF65-F5344CB8AC3E}">
        <p14:creationId xmlns:p14="http://schemas.microsoft.com/office/powerpoint/2010/main" val="577734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5313680" y="2350139"/>
          <a:ext cx="5842000" cy="3752850"/>
        </p:xfrm>
        <a:graphic>
          <a:graphicData uri="http://schemas.openxmlformats.org/drawingml/2006/table">
            <a:tbl>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tblGrid>
              <a:tr h="321098">
                <a:tc>
                  <a:txBody>
                    <a:bodyPr/>
                    <a:lstStyle/>
                    <a:p>
                      <a:pPr algn="ctr" fontAlgn="b"/>
                      <a:r>
                        <a:rPr lang="en-US" sz="2400" b="0" i="0" u="none" strike="noStrike" dirty="0">
                          <a:solidFill>
                            <a:srgbClr val="000000"/>
                          </a:solidFill>
                          <a:effectLst/>
                          <a:latin typeface="Calibri"/>
                        </a:rPr>
                        <a:t>horse</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site1</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site2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diff</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Sign</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21098">
                <a:tc>
                  <a:txBody>
                    <a:bodyPr/>
                    <a:lstStyle/>
                    <a:p>
                      <a:pPr algn="ctr" fontAlgn="b"/>
                      <a:r>
                        <a:rPr lang="en-US" sz="2400" b="0" i="0" u="none" strike="noStrike" dirty="0">
                          <a:solidFill>
                            <a:srgbClr val="000000"/>
                          </a:solidFill>
                          <a:effectLst/>
                          <a:latin typeface="Calibri"/>
                        </a:rPr>
                        <a:t>8</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37.4</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37.6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-0.2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21098">
                <a:tc>
                  <a:txBody>
                    <a:bodyPr/>
                    <a:lstStyle/>
                    <a:p>
                      <a:pPr algn="ctr" fontAlgn="b"/>
                      <a:r>
                        <a:rPr lang="en-US" sz="2400" b="0" i="0" u="none" strike="noStrike" dirty="0">
                          <a:solidFill>
                            <a:srgbClr val="000000"/>
                          </a:solidFill>
                          <a:effectLst/>
                          <a:latin typeface="Calibri"/>
                        </a:rPr>
                        <a:t>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17</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19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21098">
                <a:tc>
                  <a:txBody>
                    <a:bodyPr/>
                    <a:lstStyle/>
                    <a:p>
                      <a:pPr algn="ctr" fontAlgn="b"/>
                      <a:r>
                        <a:rPr lang="en-US" sz="2400" b="0" i="0" u="none" strike="noStrike" dirty="0">
                          <a:solidFill>
                            <a:srgbClr val="000000"/>
                          </a:solidFill>
                          <a:effectLst/>
                          <a:latin typeface="Calibri"/>
                        </a:rPr>
                        <a:t>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14.2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16.4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21098">
                <a:tc>
                  <a:txBody>
                    <a:bodyPr/>
                    <a:lstStyle/>
                    <a:p>
                      <a:pPr algn="ctr" fontAlgn="b"/>
                      <a:r>
                        <a:rPr lang="en-US" sz="2400" b="0" i="0" u="none" strike="noStrike" dirty="0">
                          <a:solidFill>
                            <a:srgbClr val="000000"/>
                          </a:solidFill>
                          <a:effectLst/>
                          <a:latin typeface="Calibri"/>
                        </a:rPr>
                        <a:t>5</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11.2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6.6</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4.6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21098">
                <a:tc>
                  <a:txBody>
                    <a:bodyPr/>
                    <a:lstStyle/>
                    <a:p>
                      <a:pPr algn="ctr" fontAlgn="b"/>
                      <a:r>
                        <a:rPr lang="en-US" sz="2400" b="0" i="0" u="none" strike="noStrike">
                          <a:solidFill>
                            <a:srgbClr val="000000"/>
                          </a:solidFill>
                          <a:effectLst/>
                          <a:latin typeface="Calibri"/>
                        </a:rPr>
                        <a:t>7</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24.2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14.4</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9.8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21098">
                <a:tc>
                  <a:txBody>
                    <a:bodyPr/>
                    <a:lstStyle/>
                    <a:p>
                      <a:pPr algn="ctr" fontAlgn="b"/>
                      <a:r>
                        <a:rPr lang="en-US" sz="2400" b="0" i="0" u="none" strike="noStrike">
                          <a:solidFill>
                            <a:srgbClr val="000000"/>
                          </a:solidFill>
                          <a:effectLst/>
                          <a:latin typeface="Calibri"/>
                        </a:rPr>
                        <a:t>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24.4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10.8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21098">
                <a:tc>
                  <a:txBody>
                    <a:bodyPr/>
                    <a:lstStyle/>
                    <a:p>
                      <a:pPr algn="ctr" fontAlgn="b"/>
                      <a:r>
                        <a:rPr lang="en-US" sz="2400" b="0" i="0" u="none" strike="noStrike" dirty="0">
                          <a:solidFill>
                            <a:srgbClr val="000000"/>
                          </a:solidFill>
                          <a:effectLst/>
                          <a:latin typeface="Calibri"/>
                        </a:rPr>
                        <a:t>3</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23.2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321098">
                <a:tc>
                  <a:txBody>
                    <a:bodyPr/>
                    <a:lstStyle/>
                    <a:p>
                      <a:pPr algn="ctr" fontAlgn="b"/>
                      <a:r>
                        <a:rPr lang="en-US" sz="2400" b="0" i="0" u="none" strike="noStrike">
                          <a:solidFill>
                            <a:srgbClr val="000000"/>
                          </a:solidFill>
                          <a:effectLst/>
                          <a:latin typeface="Calibri"/>
                        </a:rPr>
                        <a:t>1</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50.6</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12.6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321098">
                <a:tc>
                  <a:txBody>
                    <a:bodyPr/>
                    <a:lstStyle/>
                    <a:p>
                      <a:pPr algn="ctr" fontAlgn="b"/>
                      <a:r>
                        <a:rPr lang="en-US" sz="2400" b="0" i="0" u="none" strike="noStrike">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39.2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18.6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20.6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8" name="TextBox 7"/>
          <p:cNvSpPr txBox="1"/>
          <p:nvPr/>
        </p:nvSpPr>
        <p:spPr>
          <a:xfrm>
            <a:off x="10977880" y="4870137"/>
            <a:ext cx="914400" cy="369332"/>
          </a:xfrm>
          <a:prstGeom prst="rect">
            <a:avLst/>
          </a:prstGeom>
          <a:noFill/>
        </p:spPr>
        <p:txBody>
          <a:bodyPr wrap="square" rtlCol="0">
            <a:spAutoFit/>
          </a:bodyPr>
          <a:lstStyle/>
          <a:p>
            <a:r>
              <a:rPr lang="en-US" dirty="0"/>
              <a:t>K = 6</a:t>
            </a:r>
          </a:p>
        </p:txBody>
      </p:sp>
      <p:sp>
        <p:nvSpPr>
          <p:cNvPr id="9" name="Right Brace 8"/>
          <p:cNvSpPr/>
          <p:nvPr/>
        </p:nvSpPr>
        <p:spPr>
          <a:xfrm>
            <a:off x="10596880" y="3893070"/>
            <a:ext cx="3810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1801513" y="3601816"/>
                <a:ext cx="3386880" cy="12871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 </m:t>
                      </m:r>
                      <m:f>
                        <m:fPr>
                          <m:ctrlPr>
                            <a:rPr lang="en-US" sz="2400" i="1" smtClean="0">
                              <a:latin typeface="Cambria Math" panose="02040503050406030204" pitchFamily="18" charset="0"/>
                            </a:rPr>
                          </m:ctrlPr>
                        </m:fPr>
                        <m:num>
                          <m:r>
                            <a:rPr lang="en-US" sz="2400" b="0" i="1" smtClean="0">
                              <a:latin typeface="Cambria Math" charset="0"/>
                            </a:rPr>
                            <m:t>6</m:t>
                          </m:r>
                          <m:r>
                            <a:rPr lang="en-US" sz="2400" b="0" i="1" smtClean="0">
                              <a:latin typeface="Cambria Math" panose="02040503050406030204" pitchFamily="18" charset="0"/>
                            </a:rPr>
                            <m:t>− .5</m:t>
                          </m:r>
                          <m:r>
                            <a:rPr lang="en-US" sz="2400" b="0" i="1" smtClean="0">
                              <a:latin typeface="Cambria Math" charset="0"/>
                            </a:rPr>
                            <m:t> −</m:t>
                          </m:r>
                          <m:f>
                            <m:fPr>
                              <m:type m:val="skw"/>
                              <m:ctrlPr>
                                <a:rPr lang="en-US" sz="2400" b="0" i="1" smtClean="0">
                                  <a:latin typeface="Cambria Math" panose="02040503050406030204" pitchFamily="18" charset="0"/>
                                </a:rPr>
                              </m:ctrlPr>
                            </m:fPr>
                            <m:num>
                              <m:r>
                                <a:rPr lang="en-US" sz="2400" b="0" i="1" smtClean="0">
                                  <a:latin typeface="Cambria Math" charset="0"/>
                                </a:rPr>
                                <m:t>9</m:t>
                              </m:r>
                            </m:num>
                            <m:den>
                              <m:r>
                                <a:rPr lang="en-US" sz="2400" b="0" i="1" smtClean="0">
                                  <a:latin typeface="Cambria Math" charset="0"/>
                                </a:rPr>
                                <m:t>2</m:t>
                              </m:r>
                            </m:den>
                          </m:f>
                        </m:num>
                        <m:den>
                          <m:rad>
                            <m:radPr>
                              <m:degHide m:val="on"/>
                              <m:ctrlPr>
                                <a:rPr lang="en-US" sz="2400" i="1" smtClean="0">
                                  <a:latin typeface="Cambria Math" panose="02040503050406030204" pitchFamily="18" charset="0"/>
                                </a:rPr>
                              </m:ctrlPr>
                            </m:radPr>
                            <m:deg/>
                            <m:e>
                              <m:f>
                                <m:fPr>
                                  <m:type m:val="skw"/>
                                  <m:ctrlPr>
                                    <a:rPr lang="en-US" sz="2400" i="1" smtClean="0">
                                      <a:latin typeface="Cambria Math" panose="02040503050406030204" pitchFamily="18" charset="0"/>
                                    </a:rPr>
                                  </m:ctrlPr>
                                </m:fPr>
                                <m:num>
                                  <m:r>
                                    <a:rPr lang="en-US" sz="2400" b="0" i="1" smtClean="0">
                                      <a:latin typeface="Cambria Math" charset="0"/>
                                    </a:rPr>
                                    <m:t>9</m:t>
                                  </m:r>
                                </m:num>
                                <m:den>
                                  <m:r>
                                    <a:rPr lang="en-US" sz="2400" b="0" i="1" smtClean="0">
                                      <a:latin typeface="Cambria Math" charset="0"/>
                                    </a:rPr>
                                    <m:t>4</m:t>
                                  </m:r>
                                </m:den>
                              </m:f>
                            </m:e>
                          </m:rad>
                        </m:den>
                      </m:f>
                      <m:r>
                        <a:rPr lang="en-US" sz="2400" b="0" i="1" smtClean="0">
                          <a:latin typeface="Cambria Math" charset="0"/>
                        </a:rPr>
                        <m:t>=</m:t>
                      </m:r>
                      <m:r>
                        <a:rPr lang="en-US" sz="2400" b="0" i="1" smtClean="0">
                          <a:latin typeface="Cambria Math" panose="02040503050406030204" pitchFamily="18" charset="0"/>
                        </a:rPr>
                        <m:t>.6666</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801513" y="3601816"/>
                <a:ext cx="3386880" cy="1287147"/>
              </a:xfrm>
              <a:prstGeom prst="rect">
                <a:avLst/>
              </a:prstGeom>
              <a:blipFill rotWithShape="0">
                <a:blip r:embed="rId2"/>
                <a:stretch>
                  <a:fillRect/>
                </a:stretch>
              </a:blipFill>
            </p:spPr>
            <p:txBody>
              <a:bodyPr/>
              <a:lstStyle/>
              <a:p>
                <a:r>
                  <a:rPr lang="en-US">
                    <a:noFill/>
                  </a:rPr>
                  <a:t> </a:t>
                </a:r>
              </a:p>
            </p:txBody>
          </p:sp>
        </mc:Fallback>
      </mc:AlternateContent>
      <p:sp>
        <p:nvSpPr>
          <p:cNvPr id="11" name="Title 1"/>
          <p:cNvSpPr txBox="1">
            <a:spLocks/>
          </p:cNvSpPr>
          <p:nvPr/>
        </p:nvSpPr>
        <p:spPr>
          <a:xfrm>
            <a:off x="1097280" y="286605"/>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Sign Test: Horse Data</a:t>
            </a:r>
          </a:p>
        </p:txBody>
      </p:sp>
      <mc:AlternateContent xmlns:mc="http://schemas.openxmlformats.org/markup-compatibility/2006" xmlns:a14="http://schemas.microsoft.com/office/drawing/2010/main">
        <mc:Choice Requires="a14">
          <p:sp>
            <p:nvSpPr>
              <p:cNvPr id="12" name="TextBox 11"/>
              <p:cNvSpPr txBox="1"/>
              <p:nvPr/>
            </p:nvSpPr>
            <p:spPr>
              <a:xfrm>
                <a:off x="1332538" y="5154254"/>
                <a:ext cx="32445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𝑃</m:t>
                      </m:r>
                      <m:d>
                        <m:dPr>
                          <m:ctrlPr>
                            <a:rPr lang="en-US" sz="2400" b="0" i="1" smtClean="0">
                              <a:latin typeface="Cambria Math" panose="02040503050406030204" pitchFamily="18" charset="0"/>
                            </a:rPr>
                          </m:ctrlPr>
                        </m:dPr>
                        <m:e>
                          <m:r>
                            <a:rPr lang="en-US" sz="2400" b="0" i="1" smtClean="0">
                              <a:latin typeface="Cambria Math" charset="0"/>
                            </a:rPr>
                            <m:t>𝑍</m:t>
                          </m:r>
                          <m:r>
                            <a:rPr lang="en-US" sz="2400" b="0" i="1" smtClean="0">
                              <a:latin typeface="Cambria Math" charset="0"/>
                            </a:rPr>
                            <m:t>&gt;.6666</m:t>
                          </m:r>
                        </m:e>
                      </m:d>
                      <m:r>
                        <a:rPr lang="en-US" sz="2400" b="0" i="1" smtClean="0">
                          <a:latin typeface="Cambria Math" charset="0"/>
                        </a:rPr>
                        <m:t>=0.</m:t>
                      </m:r>
                      <m:r>
                        <a:rPr lang="en-US" sz="2400" b="0" i="1" smtClean="0">
                          <a:latin typeface="Cambria Math" panose="02040503050406030204" pitchFamily="18" charset="0"/>
                        </a:rPr>
                        <m:t>2527</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332538" y="5154254"/>
                <a:ext cx="3244542" cy="369332"/>
              </a:xfrm>
              <a:prstGeom prst="rect">
                <a:avLst/>
              </a:prstGeom>
              <a:blipFill rotWithShape="0">
                <a:blip r:embed="rId3"/>
                <a:stretch>
                  <a:fillRect l="-752" r="-940" b="-8333"/>
                </a:stretch>
              </a:blipFill>
            </p:spPr>
            <p:txBody>
              <a:bodyPr/>
              <a:lstStyle/>
              <a:p>
                <a:r>
                  <a:rPr lang="en-US">
                    <a:noFill/>
                  </a:rPr>
                  <a:t> </a:t>
                </a:r>
              </a:p>
            </p:txBody>
          </p:sp>
        </mc:Fallback>
      </mc:AlternateContent>
      <p:sp>
        <p:nvSpPr>
          <p:cNvPr id="14" name="TextBox 13"/>
          <p:cNvSpPr txBox="1"/>
          <p:nvPr/>
        </p:nvSpPr>
        <p:spPr>
          <a:xfrm>
            <a:off x="2093159" y="5788878"/>
            <a:ext cx="2533514" cy="400110"/>
          </a:xfrm>
          <a:prstGeom prst="rect">
            <a:avLst/>
          </a:prstGeom>
          <a:noFill/>
        </p:spPr>
        <p:txBody>
          <a:bodyPr wrap="none" rtlCol="0">
            <a:spAutoFit/>
          </a:bodyPr>
          <a:lstStyle/>
          <a:p>
            <a:r>
              <a:rPr lang="en-US" sz="2000" b="1" u="sng" cap="small" dirty="0">
                <a:solidFill>
                  <a:srgbClr val="FF0000"/>
                </a:solidFill>
              </a:rPr>
              <a:t>(one sided, CC p-value)</a:t>
            </a:r>
            <a:endParaRPr lang="en-US" sz="2000" dirty="0"/>
          </a:p>
        </p:txBody>
      </p:sp>
      <mc:AlternateContent xmlns:mc="http://schemas.openxmlformats.org/markup-compatibility/2006" xmlns:a14="http://schemas.microsoft.com/office/drawing/2010/main">
        <mc:Choice Requires="a14">
          <p:sp>
            <p:nvSpPr>
              <p:cNvPr id="13" name="TextBox 12"/>
              <p:cNvSpPr txBox="1"/>
              <p:nvPr/>
            </p:nvSpPr>
            <p:spPr>
              <a:xfrm>
                <a:off x="1097280" y="1703808"/>
                <a:ext cx="10564687" cy="830997"/>
              </a:xfrm>
              <a:prstGeom prst="rect">
                <a:avLst/>
              </a:prstGeom>
              <a:noFill/>
            </p:spPr>
            <p:txBody>
              <a:bodyPr wrap="none" rtlCol="0">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𝐻</m:t>
                        </m:r>
                      </m:e>
                      <m:sub>
                        <m:r>
                          <a:rPr lang="en-US" sz="2400" i="1">
                            <a:latin typeface="Cambria Math" charset="0"/>
                          </a:rPr>
                          <m:t>𝐴</m:t>
                        </m:r>
                      </m:sub>
                    </m:sSub>
                  </m:oMath>
                </a14:m>
                <a:r>
                  <a:rPr lang="en-US" sz="2400" dirty="0"/>
                  <a:t>: The </a:t>
                </a:r>
                <a:r>
                  <a:rPr lang="en-US" sz="2400" b="1" u="sng" cap="small" dirty="0">
                    <a:solidFill>
                      <a:srgbClr val="FF0000"/>
                    </a:solidFill>
                  </a:rPr>
                  <a:t>median</a:t>
                </a:r>
                <a:r>
                  <a:rPr lang="en-US" sz="2400" dirty="0"/>
                  <a:t> difference in nerve cell count between “site 1” and “site 2” is &gt; 0</a:t>
                </a:r>
              </a:p>
              <a:p>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97280" y="1703808"/>
                <a:ext cx="10564687" cy="830997"/>
              </a:xfrm>
              <a:prstGeom prst="rect">
                <a:avLst/>
              </a:prstGeom>
              <a:blipFill rotWithShape="0">
                <a:blip r:embed="rId4"/>
                <a:stretch>
                  <a:fillRect l="-115" t="-5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20513" y="2401965"/>
                <a:ext cx="3386880" cy="12258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r>
                        <a:rPr lang="en-US" sz="2400" b="0" i="1" smtClean="0">
                          <a:latin typeface="Cambria Math" charset="0"/>
                        </a:rPr>
                        <m:t>= </m:t>
                      </m:r>
                      <m:f>
                        <m:fPr>
                          <m:ctrlPr>
                            <a:rPr lang="en-US" sz="2400" i="1" smtClean="0">
                              <a:latin typeface="Cambria Math" panose="02040503050406030204" pitchFamily="18" charset="0"/>
                            </a:rPr>
                          </m:ctrlPr>
                        </m:fPr>
                        <m:num>
                          <m:r>
                            <a:rPr lang="en-US" sz="2400" b="0" i="1" smtClean="0">
                              <a:latin typeface="Cambria Math" charset="0"/>
                            </a:rPr>
                            <m:t>𝐾</m:t>
                          </m:r>
                          <m:r>
                            <a:rPr lang="en-US" sz="2400" b="0" i="1" smtClean="0">
                              <a:latin typeface="Cambria Math" panose="02040503050406030204" pitchFamily="18" charset="0"/>
                            </a:rPr>
                            <m:t>−.5</m:t>
                          </m:r>
                          <m:r>
                            <a:rPr lang="en-US" sz="2400" b="0" i="1" smtClean="0">
                              <a:latin typeface="Cambria Math" charset="0"/>
                            </a:rPr>
                            <m:t> −</m:t>
                          </m:r>
                          <m:f>
                            <m:fPr>
                              <m:type m:val="skw"/>
                              <m:ctrlPr>
                                <a:rPr lang="en-US" sz="2400" b="0" i="1" smtClean="0">
                                  <a:latin typeface="Cambria Math" panose="02040503050406030204" pitchFamily="18" charset="0"/>
                                </a:rPr>
                              </m:ctrlPr>
                            </m:fPr>
                            <m:num>
                              <m:r>
                                <a:rPr lang="en-US" sz="2400" b="0" i="1" smtClean="0">
                                  <a:latin typeface="Cambria Math" charset="0"/>
                                </a:rPr>
                                <m:t>𝑛</m:t>
                              </m:r>
                            </m:num>
                            <m:den>
                              <m:r>
                                <a:rPr lang="en-US" sz="2400" b="0" i="1" smtClean="0">
                                  <a:latin typeface="Cambria Math" charset="0"/>
                                </a:rPr>
                                <m:t>2</m:t>
                              </m:r>
                            </m:den>
                          </m:f>
                        </m:num>
                        <m:den>
                          <m:rad>
                            <m:radPr>
                              <m:degHide m:val="on"/>
                              <m:ctrlPr>
                                <a:rPr lang="en-US" sz="2400" i="1" smtClean="0">
                                  <a:latin typeface="Cambria Math" panose="02040503050406030204" pitchFamily="18" charset="0"/>
                                </a:rPr>
                              </m:ctrlPr>
                            </m:radPr>
                            <m:deg/>
                            <m:e>
                              <m:f>
                                <m:fPr>
                                  <m:type m:val="skw"/>
                                  <m:ctrlPr>
                                    <a:rPr lang="en-US" sz="2400" i="1" smtClean="0">
                                      <a:latin typeface="Cambria Math" panose="02040503050406030204" pitchFamily="18" charset="0"/>
                                    </a:rPr>
                                  </m:ctrlPr>
                                </m:fPr>
                                <m:num>
                                  <m:r>
                                    <a:rPr lang="en-US" sz="2400" b="0" i="1" smtClean="0">
                                      <a:latin typeface="Cambria Math" charset="0"/>
                                    </a:rPr>
                                    <m:t>𝑛</m:t>
                                  </m:r>
                                </m:num>
                                <m:den>
                                  <m:r>
                                    <a:rPr lang="en-US" sz="2400" b="0" i="1" smtClean="0">
                                      <a:latin typeface="Cambria Math" charset="0"/>
                                    </a:rPr>
                                    <m:t>4</m:t>
                                  </m:r>
                                </m:den>
                              </m:f>
                            </m:e>
                          </m:rad>
                        </m:den>
                      </m:f>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420513" y="2401965"/>
                <a:ext cx="3386880" cy="1225848"/>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9470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and Conclusion</a:t>
            </a:r>
          </a:p>
        </p:txBody>
      </p:sp>
      <p:sp>
        <p:nvSpPr>
          <p:cNvPr id="3" name="Content Placeholder 2"/>
          <p:cNvSpPr>
            <a:spLocks noGrp="1"/>
          </p:cNvSpPr>
          <p:nvPr>
            <p:ph idx="1"/>
          </p:nvPr>
        </p:nvSpPr>
        <p:spPr>
          <a:xfrm>
            <a:off x="437743" y="3804381"/>
            <a:ext cx="10058401" cy="735194"/>
          </a:xfrm>
        </p:spPr>
        <p:txBody>
          <a:bodyPr/>
          <a:lstStyle/>
          <a:p>
            <a:r>
              <a:rPr lang="en-US" b="1" dirty="0"/>
              <a:t>Statistical Conclusion: </a:t>
            </a:r>
            <a:r>
              <a:rPr lang="en-US" dirty="0"/>
              <a:t>There is not enough evidence that the median nerve density at site 1 is greater than the median nerve density at site 2 (Wilcoxon sign test one-sided p-value of 0.2527).</a:t>
            </a:r>
            <a:endParaRPr lang="en-US" b="1"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57</a:t>
            </a:fld>
            <a:endParaRPr lang="en-US"/>
          </a:p>
        </p:txBody>
      </p:sp>
      <mc:AlternateContent xmlns:mc="http://schemas.openxmlformats.org/markup-compatibility/2006" xmlns:a14="http://schemas.microsoft.com/office/drawing/2010/main">
        <mc:Choice Requires="a14">
          <p:sp>
            <p:nvSpPr>
              <p:cNvPr id="5" name="Rectangle 4"/>
              <p:cNvSpPr/>
              <p:nvPr/>
            </p:nvSpPr>
            <p:spPr>
              <a:xfrm>
                <a:off x="376135" y="1873665"/>
                <a:ext cx="8009107" cy="369332"/>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charset="0"/>
                          </a:rPr>
                          <m:t>0</m:t>
                        </m:r>
                      </m:sub>
                    </m:sSub>
                  </m:oMath>
                </a14:m>
                <a:r>
                  <a:rPr lang="en-US" dirty="0"/>
                  <a:t>: The </a:t>
                </a:r>
                <a:r>
                  <a:rPr lang="en-US" b="1" u="sng" cap="small" dirty="0">
                    <a:solidFill>
                      <a:srgbClr val="FF0000"/>
                    </a:solidFill>
                  </a:rPr>
                  <a:t>median</a:t>
                </a:r>
                <a:r>
                  <a:rPr lang="en-US" dirty="0"/>
                  <a:t> difference in nerve cell count between “site 1” and “site 2” is zero</a:t>
                </a:r>
              </a:p>
            </p:txBody>
          </p:sp>
        </mc:Choice>
        <mc:Fallback xmlns="">
          <p:sp>
            <p:nvSpPr>
              <p:cNvPr id="5" name="Rectangle 4"/>
              <p:cNvSpPr>
                <a:spLocks noRot="1" noChangeAspect="1" noMove="1" noResize="1" noEditPoints="1" noAdjustHandles="1" noChangeArrowheads="1" noChangeShapeType="1" noTextEdit="1"/>
              </p:cNvSpPr>
              <p:nvPr/>
            </p:nvSpPr>
            <p:spPr>
              <a:xfrm>
                <a:off x="376135" y="1873665"/>
                <a:ext cx="8009107" cy="369332"/>
              </a:xfrm>
              <a:prstGeom prst="rect">
                <a:avLst/>
              </a:prstGeom>
              <a:blipFill rotWithShape="0">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76134" y="2194634"/>
                <a:ext cx="8307423" cy="369332"/>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𝐻</m:t>
                        </m:r>
                      </m:e>
                      <m:sub>
                        <m:r>
                          <a:rPr lang="en-US" b="0" i="1" smtClean="0">
                            <a:latin typeface="Cambria Math" panose="02040503050406030204" pitchFamily="18" charset="0"/>
                          </a:rPr>
                          <m:t>𝐴</m:t>
                        </m:r>
                      </m:sub>
                    </m:sSub>
                  </m:oMath>
                </a14:m>
                <a:r>
                  <a:rPr lang="en-US" dirty="0"/>
                  <a:t>: The </a:t>
                </a:r>
                <a:r>
                  <a:rPr lang="en-US" b="1" u="sng" cap="small" dirty="0">
                    <a:solidFill>
                      <a:srgbClr val="FF0000"/>
                    </a:solidFill>
                  </a:rPr>
                  <a:t>median</a:t>
                </a:r>
                <a:r>
                  <a:rPr lang="en-US" dirty="0"/>
                  <a:t> difference in nerve cell count between “site 1” and “site 2” is positive.</a:t>
                </a:r>
              </a:p>
            </p:txBody>
          </p:sp>
        </mc:Choice>
        <mc:Fallback xmlns="">
          <p:sp>
            <p:nvSpPr>
              <p:cNvPr id="6" name="Rectangle 5"/>
              <p:cNvSpPr>
                <a:spLocks noRot="1" noChangeAspect="1" noMove="1" noResize="1" noEditPoints="1" noAdjustHandles="1" noChangeArrowheads="1" noChangeShapeType="1" noTextEdit="1"/>
              </p:cNvSpPr>
              <p:nvPr/>
            </p:nvSpPr>
            <p:spPr>
              <a:xfrm>
                <a:off x="376134" y="2194634"/>
                <a:ext cx="8307423" cy="369332"/>
              </a:xfrm>
              <a:prstGeom prst="rect">
                <a:avLst/>
              </a:prstGeom>
              <a:blipFill rotWithShape="0">
                <a:blip r:embed="rId3"/>
                <a:stretch>
                  <a:fillRect t="-8197" b="-24590"/>
                </a:stretch>
              </a:blipFill>
            </p:spPr>
            <p:txBody>
              <a:bodyPr/>
              <a:lstStyle/>
              <a:p>
                <a:r>
                  <a:rPr lang="en-US">
                    <a:noFill/>
                  </a:rPr>
                  <a:t> </a:t>
                </a:r>
              </a:p>
            </p:txBody>
          </p:sp>
        </mc:Fallback>
      </mc:AlternateContent>
      <p:sp>
        <p:nvSpPr>
          <p:cNvPr id="7" name="TextBox 6"/>
          <p:cNvSpPr txBox="1"/>
          <p:nvPr/>
        </p:nvSpPr>
        <p:spPr>
          <a:xfrm>
            <a:off x="492868" y="2730230"/>
            <a:ext cx="4092102" cy="369332"/>
          </a:xfrm>
          <a:prstGeom prst="rect">
            <a:avLst/>
          </a:prstGeom>
          <a:noFill/>
        </p:spPr>
        <p:txBody>
          <a:bodyPr wrap="square" rtlCol="0">
            <a:spAutoFit/>
          </a:bodyPr>
          <a:lstStyle/>
          <a:p>
            <a:r>
              <a:rPr lang="en-US" dirty="0"/>
              <a:t>Critical Value (right sided):  z</a:t>
            </a:r>
            <a:r>
              <a:rPr lang="en-US" baseline="-25000" dirty="0"/>
              <a:t>.05</a:t>
            </a:r>
            <a:r>
              <a:rPr lang="en-US" dirty="0"/>
              <a:t>=1.645</a:t>
            </a:r>
          </a:p>
        </p:txBody>
      </p:sp>
      <p:sp>
        <p:nvSpPr>
          <p:cNvPr id="9" name="TextBox 8"/>
          <p:cNvSpPr txBox="1"/>
          <p:nvPr/>
        </p:nvSpPr>
        <p:spPr>
          <a:xfrm>
            <a:off x="437743" y="3130248"/>
            <a:ext cx="4092102" cy="369332"/>
          </a:xfrm>
          <a:prstGeom prst="rect">
            <a:avLst/>
          </a:prstGeom>
          <a:noFill/>
        </p:spPr>
        <p:txBody>
          <a:bodyPr wrap="square" rtlCol="0">
            <a:spAutoFit/>
          </a:bodyPr>
          <a:lstStyle/>
          <a:p>
            <a:r>
              <a:rPr lang="en-US" dirty="0"/>
              <a:t>t statistic: </a:t>
            </a:r>
            <a:r>
              <a:rPr lang="en-US" dirty="0" err="1"/>
              <a:t>t</a:t>
            </a:r>
            <a:r>
              <a:rPr lang="en-US" baseline="-25000" dirty="0" err="1"/>
              <a:t>stat</a:t>
            </a:r>
            <a:r>
              <a:rPr lang="en-US" dirty="0"/>
              <a:t> = 0.666</a:t>
            </a:r>
          </a:p>
        </p:txBody>
      </p:sp>
      <p:sp>
        <p:nvSpPr>
          <p:cNvPr id="10" name="TextBox 9"/>
          <p:cNvSpPr txBox="1"/>
          <p:nvPr/>
        </p:nvSpPr>
        <p:spPr>
          <a:xfrm>
            <a:off x="4837887" y="2730230"/>
            <a:ext cx="4092102" cy="369332"/>
          </a:xfrm>
          <a:prstGeom prst="rect">
            <a:avLst/>
          </a:prstGeom>
          <a:noFill/>
        </p:spPr>
        <p:txBody>
          <a:bodyPr wrap="square" rtlCol="0">
            <a:spAutoFit/>
          </a:bodyPr>
          <a:lstStyle/>
          <a:p>
            <a:r>
              <a:rPr lang="en-US" dirty="0"/>
              <a:t>P-value (one sided) = .2527</a:t>
            </a:r>
          </a:p>
        </p:txBody>
      </p:sp>
      <p:sp>
        <p:nvSpPr>
          <p:cNvPr id="11" name="TextBox 10"/>
          <p:cNvSpPr txBox="1"/>
          <p:nvPr/>
        </p:nvSpPr>
        <p:spPr>
          <a:xfrm>
            <a:off x="4837887" y="3219696"/>
            <a:ext cx="4092102" cy="369332"/>
          </a:xfrm>
          <a:prstGeom prst="rect">
            <a:avLst/>
          </a:prstGeom>
          <a:noFill/>
        </p:spPr>
        <p:txBody>
          <a:bodyPr wrap="square" rtlCol="0">
            <a:spAutoFit/>
          </a:bodyPr>
          <a:lstStyle/>
          <a:p>
            <a:r>
              <a:rPr lang="en-US" dirty="0"/>
              <a:t>Fail to Reject Ho.</a:t>
            </a:r>
          </a:p>
        </p:txBody>
      </p:sp>
    </p:spTree>
    <p:extLst>
      <p:ext uri="{BB962C8B-B14F-4D97-AF65-F5344CB8AC3E}">
        <p14:creationId xmlns:p14="http://schemas.microsoft.com/office/powerpoint/2010/main" val="1728538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4570667" y="2428850"/>
          <a:ext cx="7010400" cy="3752850"/>
        </p:xfrm>
        <a:graphic>
          <a:graphicData uri="http://schemas.openxmlformats.org/drawingml/2006/table">
            <a:tbl>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tblGrid>
              <a:tr h="190500">
                <a:tc>
                  <a:txBody>
                    <a:bodyPr/>
                    <a:lstStyle/>
                    <a:p>
                      <a:pPr algn="ctr" fontAlgn="b"/>
                      <a:r>
                        <a:rPr lang="en-US" sz="2400" b="0" i="0" u="none" strike="noStrike" dirty="0">
                          <a:solidFill>
                            <a:srgbClr val="000000"/>
                          </a:solidFill>
                          <a:effectLst/>
                          <a:latin typeface="Calibri"/>
                        </a:rPr>
                        <a:t>horse</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site1</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site2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abs(diff)</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Sign</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rank</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2400" b="0" i="0" u="none" strike="noStrike" dirty="0">
                          <a:solidFill>
                            <a:srgbClr val="000000"/>
                          </a:solidFill>
                          <a:effectLst/>
                          <a:latin typeface="Calibri"/>
                        </a:rPr>
                        <a:t>8</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37.4</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37.6</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0.2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2400" b="0" i="0" u="none" strike="noStrike" dirty="0">
                          <a:solidFill>
                            <a:srgbClr val="000000"/>
                          </a:solidFill>
                          <a:effectLst/>
                          <a:latin typeface="Calibri"/>
                        </a:rPr>
                        <a:t>4</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17</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19</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2400" b="0" i="0" u="none" strike="noStrike">
                          <a:solidFill>
                            <a:srgbClr val="000000"/>
                          </a:solidFill>
                          <a:effectLst/>
                          <a:latin typeface="Calibri"/>
                        </a:rPr>
                        <a:t>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14.2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16.4</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2.2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3</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2400" b="0" i="0" u="none" strike="noStrike">
                          <a:solidFill>
                            <a:srgbClr val="000000"/>
                          </a:solidFill>
                          <a:effectLst/>
                          <a:latin typeface="Calibri"/>
                        </a:rPr>
                        <a:t>5</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11.2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6.6</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4.6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4</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2400" b="0" i="0" u="none" strike="noStrike" dirty="0">
                          <a:solidFill>
                            <a:srgbClr val="000000"/>
                          </a:solidFill>
                          <a:effectLst/>
                          <a:latin typeface="Calibri"/>
                        </a:rPr>
                        <a:t>7</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24.2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14.4</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9.8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5</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2400" b="0" i="0" u="none" strike="noStrike">
                          <a:solidFill>
                            <a:srgbClr val="000000"/>
                          </a:solidFill>
                          <a:effectLst/>
                          <a:latin typeface="Calibri"/>
                        </a:rPr>
                        <a:t>9</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24.4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10.8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6</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2400" b="0" i="0" u="none" strike="noStrike">
                          <a:solidFill>
                            <a:srgbClr val="000000"/>
                          </a:solidFill>
                          <a:effectLst/>
                          <a:latin typeface="Calibri"/>
                        </a:rPr>
                        <a:t>3</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35.2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23.2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7</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2400" b="0" i="0" u="none" strike="noStrike">
                          <a:solidFill>
                            <a:srgbClr val="000000"/>
                          </a:solidFill>
                          <a:effectLst/>
                          <a:latin typeface="Calibri"/>
                        </a:rPr>
                        <a:t>1</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50.6</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12.6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8</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2400" b="0" i="0" u="none" strike="noStrike" dirty="0">
                          <a:solidFill>
                            <a:srgbClr val="000000"/>
                          </a:solidFill>
                          <a:effectLst/>
                          <a:latin typeface="Calibri"/>
                        </a:rPr>
                        <a:t>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39.2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18.6</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a:rPr>
                        <a:t>20.6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a:rPr>
                        <a:t>9</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bl>
          </a:graphicData>
        </a:graphic>
      </p:graphicFrame>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33" y="1788437"/>
            <a:ext cx="7869555" cy="58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504867" y="5057655"/>
            <a:ext cx="914400" cy="369332"/>
          </a:xfrm>
          <a:prstGeom prst="rect">
            <a:avLst/>
          </a:prstGeom>
          <a:noFill/>
        </p:spPr>
        <p:txBody>
          <a:bodyPr wrap="square" rtlCol="0">
            <a:spAutoFit/>
          </a:bodyPr>
          <a:lstStyle/>
          <a:p>
            <a:r>
              <a:rPr lang="en-US" dirty="0"/>
              <a:t>S = 39</a:t>
            </a:r>
          </a:p>
        </p:txBody>
      </p:sp>
      <p:sp>
        <p:nvSpPr>
          <p:cNvPr id="8" name="Right Brace 7"/>
          <p:cNvSpPr/>
          <p:nvPr/>
        </p:nvSpPr>
        <p:spPr>
          <a:xfrm>
            <a:off x="11123867" y="4137421"/>
            <a:ext cx="3810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0" y="2613421"/>
                <a:ext cx="3386880" cy="768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r>
                        <a:rPr lang="en-US" sz="2400" b="0" i="1" smtClean="0">
                          <a:latin typeface="Cambria Math" charset="0"/>
                        </a:rPr>
                        <m:t>= </m:t>
                      </m:r>
                      <m:f>
                        <m:fPr>
                          <m:ctrlPr>
                            <a:rPr lang="en-US" sz="2400" i="1" smtClean="0">
                              <a:latin typeface="Cambria Math" panose="02040503050406030204" pitchFamily="18" charset="0"/>
                            </a:rPr>
                          </m:ctrlPr>
                        </m:fPr>
                        <m:num>
                          <m:r>
                            <a:rPr lang="en-US" sz="2400" b="0" i="1" smtClean="0">
                              <a:latin typeface="Cambria Math" charset="0"/>
                            </a:rPr>
                            <m:t>𝑆</m:t>
                          </m:r>
                          <m:r>
                            <a:rPr lang="en-US" sz="2400" b="0" i="1" smtClean="0">
                              <a:latin typeface="Cambria Math" charset="0"/>
                            </a:rPr>
                            <m:t> −</m:t>
                          </m:r>
                          <m:r>
                            <a:rPr lang="en-US" sz="2400" b="0" i="1" smtClean="0">
                              <a:latin typeface="Cambria Math" charset="0"/>
                            </a:rPr>
                            <m:t>𝑀𝑒𝑎𝑛</m:t>
                          </m:r>
                          <m:r>
                            <a:rPr lang="en-US" sz="2400" b="0" i="1" smtClean="0">
                              <a:latin typeface="Cambria Math" charset="0"/>
                            </a:rPr>
                            <m:t>(</m:t>
                          </m:r>
                          <m:r>
                            <a:rPr lang="en-US" sz="2400" b="0" i="1" smtClean="0">
                              <a:latin typeface="Cambria Math" charset="0"/>
                            </a:rPr>
                            <m:t>𝑆</m:t>
                          </m:r>
                          <m:r>
                            <a:rPr lang="en-US" sz="2400" b="0" i="1" smtClean="0">
                              <a:latin typeface="Cambria Math" charset="0"/>
                            </a:rPr>
                            <m:t>)</m:t>
                          </m:r>
                        </m:num>
                        <m:den>
                          <m:r>
                            <a:rPr lang="en-US" sz="2400" b="0" i="1" smtClean="0">
                              <a:latin typeface="Cambria Math" charset="0"/>
                            </a:rPr>
                            <m:t>𝑆𝐷</m:t>
                          </m:r>
                          <m:r>
                            <a:rPr lang="en-US" sz="2400" b="0" i="1" smtClean="0">
                              <a:latin typeface="Cambria Math" charset="0"/>
                            </a:rPr>
                            <m:t>(</m:t>
                          </m:r>
                          <m:r>
                            <a:rPr lang="en-US" sz="2400" b="0" i="1" smtClean="0">
                              <a:latin typeface="Cambria Math" charset="0"/>
                            </a:rPr>
                            <m:t>𝑆</m:t>
                          </m:r>
                          <m:r>
                            <a:rPr lang="en-US" sz="2400" b="0" i="1" smtClean="0">
                              <a:latin typeface="Cambria Math" charset="0"/>
                            </a:rPr>
                            <m:t>)</m:t>
                          </m:r>
                        </m:den>
                      </m:f>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0" y="2613421"/>
                <a:ext cx="3386880" cy="76899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8084" y="3708168"/>
                <a:ext cx="4172583" cy="85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 </m:t>
                      </m:r>
                      <m:f>
                        <m:fPr>
                          <m:ctrlPr>
                            <a:rPr lang="en-US" sz="2400" i="1" smtClean="0">
                              <a:latin typeface="Cambria Math" panose="02040503050406030204" pitchFamily="18" charset="0"/>
                            </a:rPr>
                          </m:ctrlPr>
                        </m:fPr>
                        <m:num>
                          <m:r>
                            <a:rPr lang="en-US" sz="2400" b="0" i="1" smtClean="0">
                              <a:latin typeface="Cambria Math" charset="0"/>
                            </a:rPr>
                            <m:t>39</m:t>
                          </m:r>
                          <m:r>
                            <a:rPr lang="en-US" sz="2400" b="0" i="1" smtClean="0">
                              <a:latin typeface="Cambria Math" panose="02040503050406030204" pitchFamily="18" charset="0"/>
                            </a:rPr>
                            <m:t> − .5</m:t>
                          </m:r>
                          <m:r>
                            <a:rPr lang="en-US" sz="2400" b="0" i="1" smtClean="0">
                              <a:latin typeface="Cambria Math" charset="0"/>
                            </a:rPr>
                            <m:t> −</m:t>
                          </m:r>
                          <m:r>
                            <a:rPr lang="en-US" sz="2400" i="1">
                              <a:latin typeface="Cambria Math" charset="0"/>
                            </a:rPr>
                            <m:t>(9∗10)</m:t>
                          </m:r>
                          <m:r>
                            <a:rPr lang="en-US" sz="2400" b="0" i="1" smtClean="0">
                              <a:latin typeface="Cambria Math" charset="0"/>
                            </a:rPr>
                            <m:t>/4</m:t>
                          </m:r>
                        </m:num>
                        <m:den>
                          <m:rad>
                            <m:radPr>
                              <m:degHide m:val="on"/>
                              <m:ctrlPr>
                                <a:rPr lang="en-US" sz="2400" i="1" smtClean="0">
                                  <a:latin typeface="Cambria Math" panose="02040503050406030204" pitchFamily="18" charset="0"/>
                                </a:rPr>
                              </m:ctrlPr>
                            </m:radPr>
                            <m:deg/>
                            <m:e>
                              <m:r>
                                <a:rPr lang="en-US" sz="2400" b="0" i="1" smtClean="0">
                                  <a:latin typeface="Cambria Math" charset="0"/>
                                </a:rPr>
                                <m:t>9∗10∗</m:t>
                              </m:r>
                              <m:r>
                                <a:rPr lang="en-US" sz="2400" b="0" i="1" smtClean="0">
                                  <a:latin typeface="Cambria Math" panose="02040503050406030204" pitchFamily="18" charset="0"/>
                                </a:rPr>
                                <m:t>19</m:t>
                              </m:r>
                              <m:r>
                                <a:rPr lang="en-US" sz="2400" b="0" i="1" smtClean="0">
                                  <a:latin typeface="Cambria Math" charset="0"/>
                                </a:rPr>
                                <m:t>/24</m:t>
                              </m:r>
                            </m:e>
                          </m:rad>
                        </m:den>
                      </m:f>
                      <m:r>
                        <a:rPr lang="en-US" sz="2400" b="0" i="1" smtClean="0">
                          <a:latin typeface="Cambria Math" charset="0"/>
                        </a:rPr>
                        <m:t>=</m:t>
                      </m:r>
                      <m:r>
                        <m:rPr>
                          <m:nor/>
                        </m:rPr>
                        <a:rPr lang="en-US" sz="2400"/>
                        <m:t>1.</m:t>
                      </m:r>
                      <m:r>
                        <m:rPr>
                          <m:nor/>
                        </m:rPr>
                        <a:rPr lang="en-US" sz="2400" b="0" i="0" smtClean="0"/>
                        <m:t>89</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98084" y="3708168"/>
                <a:ext cx="4172583" cy="8585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15817" y="4872989"/>
                <a:ext cx="334077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𝑃</m:t>
                      </m:r>
                      <m:d>
                        <m:dPr>
                          <m:ctrlPr>
                            <a:rPr lang="en-US" sz="2400" b="0" i="1" smtClean="0">
                              <a:latin typeface="Cambria Math" panose="02040503050406030204" pitchFamily="18" charset="0"/>
                            </a:rPr>
                          </m:ctrlPr>
                        </m:dPr>
                        <m:e>
                          <m:r>
                            <a:rPr lang="en-US" sz="2400" b="0" i="1" smtClean="0">
                              <a:latin typeface="Cambria Math" charset="0"/>
                            </a:rPr>
                            <m:t>𝑍</m:t>
                          </m:r>
                          <m:r>
                            <a:rPr lang="en-US" sz="2400" b="0" i="1" smtClean="0">
                              <a:latin typeface="Cambria Math" charset="0"/>
                            </a:rPr>
                            <m:t>&gt;1.89</m:t>
                          </m:r>
                        </m:e>
                      </m:d>
                      <m:r>
                        <a:rPr lang="en-US" sz="2400" b="0" i="1" smtClean="0">
                          <a:latin typeface="Cambria Math" charset="0"/>
                        </a:rPr>
                        <m:t>=0.0</m:t>
                      </m:r>
                      <m:r>
                        <a:rPr lang="en-US" sz="2400" b="0" i="1" smtClean="0">
                          <a:latin typeface="Cambria Math" panose="02040503050406030204" pitchFamily="18" charset="0"/>
                        </a:rPr>
                        <m:t>2938</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15817" y="4872989"/>
                <a:ext cx="3340778" cy="369332"/>
              </a:xfrm>
              <a:prstGeom prst="rect">
                <a:avLst/>
              </a:prstGeom>
              <a:blipFill rotWithShape="0">
                <a:blip r:embed="rId5"/>
                <a:stretch>
                  <a:fillRect b="-6557"/>
                </a:stretch>
              </a:blipFill>
            </p:spPr>
            <p:txBody>
              <a:bodyPr/>
              <a:lstStyle/>
              <a:p>
                <a:r>
                  <a:rPr lang="en-US">
                    <a:noFill/>
                  </a:rPr>
                  <a:t> </a:t>
                </a:r>
              </a:p>
            </p:txBody>
          </p:sp>
        </mc:Fallback>
      </mc:AlternateContent>
      <p:sp>
        <p:nvSpPr>
          <p:cNvPr id="16" name="Title 1"/>
          <p:cNvSpPr txBox="1">
            <a:spLocks/>
          </p:cNvSpPr>
          <p:nvPr/>
        </p:nvSpPr>
        <p:spPr>
          <a:xfrm>
            <a:off x="1097280" y="286605"/>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Signed Rank Test: Horse Data</a:t>
            </a:r>
          </a:p>
        </p:txBody>
      </p:sp>
      <p:sp>
        <p:nvSpPr>
          <p:cNvPr id="17" name="TextBox 16"/>
          <p:cNvSpPr txBox="1"/>
          <p:nvPr/>
        </p:nvSpPr>
        <p:spPr>
          <a:xfrm>
            <a:off x="1198953" y="5360691"/>
            <a:ext cx="2533514" cy="400110"/>
          </a:xfrm>
          <a:prstGeom prst="rect">
            <a:avLst/>
          </a:prstGeom>
          <a:noFill/>
        </p:spPr>
        <p:txBody>
          <a:bodyPr wrap="none" rtlCol="0">
            <a:spAutoFit/>
          </a:bodyPr>
          <a:lstStyle/>
          <a:p>
            <a:r>
              <a:rPr lang="en-US" sz="2000" b="1" u="sng" cap="small" dirty="0">
                <a:solidFill>
                  <a:srgbClr val="FF0000"/>
                </a:solidFill>
              </a:rPr>
              <a:t>(one sided, CC p-value)</a:t>
            </a:r>
            <a:endParaRPr lang="en-US" sz="2000" dirty="0"/>
          </a:p>
        </p:txBody>
      </p:sp>
    </p:spTree>
    <p:extLst>
      <p:ext uri="{BB962C8B-B14F-4D97-AF65-F5344CB8AC3E}">
        <p14:creationId xmlns:p14="http://schemas.microsoft.com/office/powerpoint/2010/main" val="39837941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Conclusion and Some Notes</a:t>
            </a:r>
          </a:p>
        </p:txBody>
      </p:sp>
      <p:sp>
        <p:nvSpPr>
          <p:cNvPr id="3" name="Content Placeholder 2"/>
          <p:cNvSpPr>
            <a:spLocks noGrp="1"/>
          </p:cNvSpPr>
          <p:nvPr>
            <p:ph idx="1"/>
          </p:nvPr>
        </p:nvSpPr>
        <p:spPr>
          <a:xfrm>
            <a:off x="437743" y="3804380"/>
            <a:ext cx="10058401" cy="3069977"/>
          </a:xfrm>
        </p:spPr>
        <p:txBody>
          <a:bodyPr/>
          <a:lstStyle/>
          <a:p>
            <a:r>
              <a:rPr lang="en-US" b="1" dirty="0"/>
              <a:t>Statistical Conclusion: </a:t>
            </a:r>
            <a:r>
              <a:rPr lang="en-US" dirty="0"/>
              <a:t>There is strong evidence that the median nerve density at site 1 is greater than the median nerve density at site 2 (Wilcoxon signed rank test one-sided p-value of 0.0294).</a:t>
            </a:r>
            <a:endParaRPr lang="en-US" b="1" dirty="0"/>
          </a:p>
          <a:p>
            <a:r>
              <a:rPr lang="en-US" dirty="0"/>
              <a:t>Note:</a:t>
            </a:r>
          </a:p>
          <a:p>
            <a:pPr>
              <a:buFont typeface="Arial" charset="0"/>
              <a:buChar char="•"/>
            </a:pPr>
            <a:r>
              <a:rPr lang="en-US" dirty="0"/>
              <a:t>  The signed-rank test has more power than the sign test </a:t>
            </a:r>
          </a:p>
          <a:p>
            <a:pPr marL="0" indent="0" algn="ctr">
              <a:buNone/>
            </a:pPr>
            <a:r>
              <a:rPr lang="en-US" dirty="0"/>
              <a:t>(Compare the p-values 0.254 vs. 0.0294)</a:t>
            </a:r>
          </a:p>
          <a:p>
            <a:pPr>
              <a:buFont typeface="Arial" charset="0"/>
              <a:buChar char="•"/>
            </a:pPr>
            <a:r>
              <a:rPr lang="en-US" dirty="0"/>
              <a:t> Both tests make very few assumptions about the distributions</a:t>
            </a:r>
          </a:p>
        </p:txBody>
      </p:sp>
      <p:sp>
        <p:nvSpPr>
          <p:cNvPr id="4" name="Slide Number Placeholder 3"/>
          <p:cNvSpPr>
            <a:spLocks noGrp="1"/>
          </p:cNvSpPr>
          <p:nvPr>
            <p:ph type="sldNum" sz="quarter" idx="12"/>
          </p:nvPr>
        </p:nvSpPr>
        <p:spPr/>
        <p:txBody>
          <a:bodyPr/>
          <a:lstStyle/>
          <a:p>
            <a:fld id="{AF6EB086-0FB5-404F-9DB0-02BE9E698E00}" type="slidenum">
              <a:rPr lang="en-US" smtClean="0"/>
              <a:pPr/>
              <a:t>59</a:t>
            </a:fld>
            <a:endParaRPr lang="en-US"/>
          </a:p>
        </p:txBody>
      </p:sp>
      <mc:AlternateContent xmlns:mc="http://schemas.openxmlformats.org/markup-compatibility/2006" xmlns:a14="http://schemas.microsoft.com/office/drawing/2010/main">
        <mc:Choice Requires="a14">
          <p:sp>
            <p:nvSpPr>
              <p:cNvPr id="5" name="Rectangle 4"/>
              <p:cNvSpPr/>
              <p:nvPr/>
            </p:nvSpPr>
            <p:spPr>
              <a:xfrm>
                <a:off x="376135" y="1873665"/>
                <a:ext cx="8009107" cy="369332"/>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charset="0"/>
                          </a:rPr>
                          <m:t>0</m:t>
                        </m:r>
                      </m:sub>
                    </m:sSub>
                  </m:oMath>
                </a14:m>
                <a:r>
                  <a:rPr lang="en-US" dirty="0"/>
                  <a:t>: The </a:t>
                </a:r>
                <a:r>
                  <a:rPr lang="en-US" b="1" u="sng" cap="small" dirty="0">
                    <a:solidFill>
                      <a:srgbClr val="FF0000"/>
                    </a:solidFill>
                  </a:rPr>
                  <a:t>median</a:t>
                </a:r>
                <a:r>
                  <a:rPr lang="en-US" dirty="0"/>
                  <a:t> difference in nerve cell count between “site 1” and “site 2” is zero</a:t>
                </a:r>
              </a:p>
            </p:txBody>
          </p:sp>
        </mc:Choice>
        <mc:Fallback xmlns="">
          <p:sp>
            <p:nvSpPr>
              <p:cNvPr id="5" name="Rectangle 4"/>
              <p:cNvSpPr>
                <a:spLocks noRot="1" noChangeAspect="1" noMove="1" noResize="1" noEditPoints="1" noAdjustHandles="1" noChangeArrowheads="1" noChangeShapeType="1" noTextEdit="1"/>
              </p:cNvSpPr>
              <p:nvPr/>
            </p:nvSpPr>
            <p:spPr>
              <a:xfrm>
                <a:off x="376135" y="1873665"/>
                <a:ext cx="8009107" cy="369332"/>
              </a:xfrm>
              <a:prstGeom prst="rect">
                <a:avLst/>
              </a:prstGeom>
              <a:blipFill rotWithShape="0">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76134" y="2194634"/>
                <a:ext cx="8307423" cy="369332"/>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𝐻</m:t>
                        </m:r>
                      </m:e>
                      <m:sub>
                        <m:r>
                          <a:rPr lang="en-US" b="0" i="1" smtClean="0">
                            <a:latin typeface="Cambria Math" panose="02040503050406030204" pitchFamily="18" charset="0"/>
                          </a:rPr>
                          <m:t>𝐴</m:t>
                        </m:r>
                      </m:sub>
                    </m:sSub>
                  </m:oMath>
                </a14:m>
                <a:r>
                  <a:rPr lang="en-US" dirty="0"/>
                  <a:t>: The </a:t>
                </a:r>
                <a:r>
                  <a:rPr lang="en-US" b="1" u="sng" cap="small" dirty="0">
                    <a:solidFill>
                      <a:srgbClr val="FF0000"/>
                    </a:solidFill>
                  </a:rPr>
                  <a:t>median</a:t>
                </a:r>
                <a:r>
                  <a:rPr lang="en-US" dirty="0"/>
                  <a:t> difference in nerve cell count between “site 1” and “site 2” is positive.</a:t>
                </a:r>
              </a:p>
            </p:txBody>
          </p:sp>
        </mc:Choice>
        <mc:Fallback xmlns="">
          <p:sp>
            <p:nvSpPr>
              <p:cNvPr id="6" name="Rectangle 5"/>
              <p:cNvSpPr>
                <a:spLocks noRot="1" noChangeAspect="1" noMove="1" noResize="1" noEditPoints="1" noAdjustHandles="1" noChangeArrowheads="1" noChangeShapeType="1" noTextEdit="1"/>
              </p:cNvSpPr>
              <p:nvPr/>
            </p:nvSpPr>
            <p:spPr>
              <a:xfrm>
                <a:off x="376134" y="2194634"/>
                <a:ext cx="8307423" cy="369332"/>
              </a:xfrm>
              <a:prstGeom prst="rect">
                <a:avLst/>
              </a:prstGeom>
              <a:blipFill rotWithShape="0">
                <a:blip r:embed="rId3"/>
                <a:stretch>
                  <a:fillRect t="-8197" b="-24590"/>
                </a:stretch>
              </a:blipFill>
            </p:spPr>
            <p:txBody>
              <a:bodyPr/>
              <a:lstStyle/>
              <a:p>
                <a:r>
                  <a:rPr lang="en-US">
                    <a:noFill/>
                  </a:rPr>
                  <a:t> </a:t>
                </a:r>
              </a:p>
            </p:txBody>
          </p:sp>
        </mc:Fallback>
      </mc:AlternateContent>
      <p:sp>
        <p:nvSpPr>
          <p:cNvPr id="7" name="TextBox 6"/>
          <p:cNvSpPr txBox="1"/>
          <p:nvPr/>
        </p:nvSpPr>
        <p:spPr>
          <a:xfrm>
            <a:off x="492868" y="2730230"/>
            <a:ext cx="4092102" cy="369332"/>
          </a:xfrm>
          <a:prstGeom prst="rect">
            <a:avLst/>
          </a:prstGeom>
          <a:noFill/>
        </p:spPr>
        <p:txBody>
          <a:bodyPr wrap="square" rtlCol="0">
            <a:spAutoFit/>
          </a:bodyPr>
          <a:lstStyle/>
          <a:p>
            <a:r>
              <a:rPr lang="en-US" dirty="0"/>
              <a:t>Critical Value (right sided):  z</a:t>
            </a:r>
            <a:r>
              <a:rPr lang="en-US" baseline="-25000" dirty="0"/>
              <a:t>.05</a:t>
            </a:r>
            <a:r>
              <a:rPr lang="en-US" dirty="0"/>
              <a:t>=1.645</a:t>
            </a:r>
          </a:p>
        </p:txBody>
      </p:sp>
      <p:sp>
        <p:nvSpPr>
          <p:cNvPr id="9" name="TextBox 8"/>
          <p:cNvSpPr txBox="1"/>
          <p:nvPr/>
        </p:nvSpPr>
        <p:spPr>
          <a:xfrm>
            <a:off x="437743" y="3130248"/>
            <a:ext cx="4092102" cy="369332"/>
          </a:xfrm>
          <a:prstGeom prst="rect">
            <a:avLst/>
          </a:prstGeom>
          <a:noFill/>
        </p:spPr>
        <p:txBody>
          <a:bodyPr wrap="square" rtlCol="0">
            <a:spAutoFit/>
          </a:bodyPr>
          <a:lstStyle/>
          <a:p>
            <a:r>
              <a:rPr lang="en-US" dirty="0"/>
              <a:t>t statistic: </a:t>
            </a:r>
            <a:r>
              <a:rPr lang="en-US" dirty="0" err="1"/>
              <a:t>t</a:t>
            </a:r>
            <a:r>
              <a:rPr lang="en-US" baseline="-25000" dirty="0" err="1"/>
              <a:t>stat</a:t>
            </a:r>
            <a:r>
              <a:rPr lang="en-US" dirty="0"/>
              <a:t> = 1.89 </a:t>
            </a:r>
          </a:p>
        </p:txBody>
      </p:sp>
      <p:sp>
        <p:nvSpPr>
          <p:cNvPr id="10" name="TextBox 9"/>
          <p:cNvSpPr txBox="1"/>
          <p:nvPr/>
        </p:nvSpPr>
        <p:spPr>
          <a:xfrm>
            <a:off x="4837887" y="2730230"/>
            <a:ext cx="4092102" cy="369332"/>
          </a:xfrm>
          <a:prstGeom prst="rect">
            <a:avLst/>
          </a:prstGeom>
          <a:noFill/>
        </p:spPr>
        <p:txBody>
          <a:bodyPr wrap="square" rtlCol="0">
            <a:spAutoFit/>
          </a:bodyPr>
          <a:lstStyle/>
          <a:p>
            <a:r>
              <a:rPr lang="en-US" dirty="0"/>
              <a:t>P-value (one sided) = .0294</a:t>
            </a:r>
          </a:p>
        </p:txBody>
      </p:sp>
      <p:sp>
        <p:nvSpPr>
          <p:cNvPr id="11" name="TextBox 10"/>
          <p:cNvSpPr txBox="1"/>
          <p:nvPr/>
        </p:nvSpPr>
        <p:spPr>
          <a:xfrm>
            <a:off x="4837887" y="3219696"/>
            <a:ext cx="4092102" cy="369332"/>
          </a:xfrm>
          <a:prstGeom prst="rect">
            <a:avLst/>
          </a:prstGeom>
          <a:noFill/>
        </p:spPr>
        <p:txBody>
          <a:bodyPr wrap="square" rtlCol="0">
            <a:spAutoFit/>
          </a:bodyPr>
          <a:lstStyle/>
          <a:p>
            <a:r>
              <a:rPr lang="en-US" dirty="0"/>
              <a:t>Reject Ho.</a:t>
            </a:r>
          </a:p>
        </p:txBody>
      </p:sp>
    </p:spTree>
    <p:extLst>
      <p:ext uri="{BB962C8B-B14F-4D97-AF65-F5344CB8AC3E}">
        <p14:creationId xmlns:p14="http://schemas.microsoft.com/office/powerpoint/2010/main" val="26601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Nonparametric Methods</a:t>
            </a:r>
          </a:p>
        </p:txBody>
      </p:sp>
      <p:sp>
        <p:nvSpPr>
          <p:cNvPr id="3" name="Content Placeholder 2"/>
          <p:cNvSpPr>
            <a:spLocks noGrp="1"/>
          </p:cNvSpPr>
          <p:nvPr>
            <p:ph idx="1"/>
          </p:nvPr>
        </p:nvSpPr>
        <p:spPr/>
        <p:txBody>
          <a:bodyPr/>
          <a:lstStyle/>
          <a:p>
            <a:pPr>
              <a:buFont typeface="Arial" charset="0"/>
              <a:buChar char="•"/>
            </a:pPr>
            <a:r>
              <a:rPr lang="en-US" dirty="0"/>
              <a:t> A </a:t>
            </a:r>
            <a:r>
              <a:rPr lang="en-US" b="1" u="sng" cap="small" dirty="0">
                <a:solidFill>
                  <a:srgbClr val="FF0000"/>
                </a:solidFill>
              </a:rPr>
              <a:t>nonparametric</a:t>
            </a:r>
            <a:r>
              <a:rPr lang="en-US" dirty="0"/>
              <a:t> or </a:t>
            </a:r>
            <a:r>
              <a:rPr lang="en-US" b="1" u="sng" cap="small" dirty="0">
                <a:solidFill>
                  <a:srgbClr val="FF0000"/>
                </a:solidFill>
              </a:rPr>
              <a:t>distribution-free</a:t>
            </a:r>
            <a:r>
              <a:rPr lang="en-US" dirty="0"/>
              <a:t> test doesn’t depend on underlying assumptions</a:t>
            </a:r>
          </a:p>
          <a:p>
            <a:pPr>
              <a:buFont typeface="Arial" charset="0"/>
              <a:buChar char="•"/>
            </a:pPr>
            <a:endParaRPr lang="en-US" dirty="0"/>
          </a:p>
          <a:p>
            <a:pPr>
              <a:buFont typeface="Arial" charset="0"/>
              <a:buChar char="•"/>
            </a:pPr>
            <a:r>
              <a:rPr lang="en-US" dirty="0"/>
              <a:t> This makes them ideal for use when the assumptions of non-nonparametric (that is, </a:t>
            </a:r>
            <a:r>
              <a:rPr lang="en-US" b="1" u="sng" cap="small" dirty="0">
                <a:solidFill>
                  <a:srgbClr val="FF0000"/>
                </a:solidFill>
              </a:rPr>
              <a:t>parametric</a:t>
            </a:r>
            <a:r>
              <a:rPr lang="en-US" dirty="0"/>
              <a:t>) tests aren’t met</a:t>
            </a:r>
          </a:p>
          <a:p>
            <a:pPr>
              <a:buFont typeface="Arial" charset="0"/>
              <a:buChar char="•"/>
            </a:pPr>
            <a:endParaRPr lang="en-US" dirty="0"/>
          </a:p>
          <a:p>
            <a:pPr>
              <a:buFont typeface="Arial" charset="0"/>
              <a:buChar char="•"/>
            </a:pPr>
            <a:r>
              <a:rPr lang="en-US" dirty="0"/>
              <a:t> The trade-off is that nonparametric methods perform somewhat worse than parametric methods if the assumptions are approximately correct</a:t>
            </a:r>
          </a:p>
          <a:p>
            <a:pPr>
              <a:buFont typeface="Arial" charset="0"/>
              <a:buChar char="•"/>
            </a:pPr>
            <a:endParaRPr lang="en-US" dirty="0"/>
          </a:p>
          <a:p>
            <a:pPr>
              <a:buFont typeface="Arial" charset="0"/>
              <a:buChar char="•"/>
            </a:pPr>
            <a:r>
              <a:rPr lang="en-US" dirty="0"/>
              <a:t> The first nonparametric method we will consider is the ”rank sum test”</a:t>
            </a:r>
          </a:p>
        </p:txBody>
      </p:sp>
    </p:spTree>
    <p:extLst>
      <p:ext uri="{BB962C8B-B14F-4D97-AF65-F5344CB8AC3E}">
        <p14:creationId xmlns:p14="http://schemas.microsoft.com/office/powerpoint/2010/main" val="2333762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404" y="429228"/>
            <a:ext cx="8229600" cy="1143000"/>
          </a:xfrm>
        </p:spPr>
        <p:txBody>
          <a:bodyPr/>
          <a:lstStyle/>
          <a:p>
            <a:r>
              <a:rPr lang="en-US" dirty="0"/>
              <a:t>Horse Data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712" y="3594396"/>
            <a:ext cx="5352288" cy="2723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382"/>
          <a:stretch/>
        </p:blipFill>
        <p:spPr bwMode="auto">
          <a:xfrm>
            <a:off x="1214844" y="1865284"/>
            <a:ext cx="4148339" cy="295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4263"/>
          <a:stretch/>
        </p:blipFill>
        <p:spPr bwMode="auto">
          <a:xfrm>
            <a:off x="6986016" y="1865284"/>
            <a:ext cx="4389120" cy="172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9158" y="4820294"/>
            <a:ext cx="6735950" cy="923330"/>
          </a:xfrm>
          <a:prstGeom prst="rect">
            <a:avLst/>
          </a:prstGeom>
          <a:noFill/>
        </p:spPr>
        <p:txBody>
          <a:bodyPr wrap="square" rtlCol="0">
            <a:spAutoFit/>
          </a:bodyPr>
          <a:lstStyle/>
          <a:p>
            <a:r>
              <a:rPr lang="en-US" dirty="0"/>
              <a:t>Note: For n &lt; 20 SAS uses the probabilities from the binomial distribution rather than the normal approximation.  These are more accurate (exact) and we should use these when SAS is available.</a:t>
            </a:r>
          </a:p>
        </p:txBody>
      </p:sp>
      <p:sp>
        <p:nvSpPr>
          <p:cNvPr id="4" name="TextBox 3"/>
          <p:cNvSpPr txBox="1"/>
          <p:nvPr/>
        </p:nvSpPr>
        <p:spPr>
          <a:xfrm>
            <a:off x="7068767" y="420469"/>
            <a:ext cx="4714932" cy="923330"/>
          </a:xfrm>
          <a:prstGeom prst="rect">
            <a:avLst/>
          </a:prstGeom>
          <a:noFill/>
        </p:spPr>
        <p:txBody>
          <a:bodyPr wrap="square" rtlCol="0">
            <a:spAutoFit/>
          </a:bodyPr>
          <a:lstStyle/>
          <a:p>
            <a:r>
              <a:rPr lang="en-US" dirty="0"/>
              <a:t>Note: These are two sided…. Half of this is close to our calculated one sided p-values from earlier.</a:t>
            </a:r>
          </a:p>
        </p:txBody>
      </p:sp>
      <p:cxnSp>
        <p:nvCxnSpPr>
          <p:cNvPr id="7" name="Straight Arrow Connector 6"/>
          <p:cNvCxnSpPr/>
          <p:nvPr/>
        </p:nvCxnSpPr>
        <p:spPr>
          <a:xfrm>
            <a:off x="10901464" y="1142876"/>
            <a:ext cx="1063557" cy="4180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457883" y="1142876"/>
            <a:ext cx="917253" cy="468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7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Sum Test: Advantages</a:t>
            </a:r>
          </a:p>
        </p:txBody>
      </p:sp>
      <p:sp>
        <p:nvSpPr>
          <p:cNvPr id="3" name="Content Placeholder 2"/>
          <p:cNvSpPr>
            <a:spLocks noGrp="1"/>
          </p:cNvSpPr>
          <p:nvPr>
            <p:ph idx="1"/>
          </p:nvPr>
        </p:nvSpPr>
        <p:spPr/>
        <p:txBody>
          <a:bodyPr>
            <a:normAutofit lnSpcReduction="10000"/>
          </a:bodyPr>
          <a:lstStyle/>
          <a:p>
            <a:pPr>
              <a:buFont typeface="Arial" charset="0"/>
              <a:buChar char="•"/>
            </a:pPr>
            <a:r>
              <a:rPr lang="en-US" dirty="0"/>
              <a:t> No distributional assumptions</a:t>
            </a:r>
          </a:p>
          <a:p>
            <a:pPr>
              <a:buFont typeface="Arial" charset="0"/>
              <a:buChar char="•"/>
            </a:pPr>
            <a:r>
              <a:rPr lang="en-US" dirty="0"/>
              <a:t> Resistant to outliers</a:t>
            </a:r>
          </a:p>
          <a:p>
            <a:pPr>
              <a:buFont typeface="Arial" charset="0"/>
              <a:buChar char="•"/>
            </a:pPr>
            <a:r>
              <a:rPr lang="en-US" dirty="0"/>
              <a:t>Performs nearly as well as the t-test when the two populations are normal and considerably better when there are extreme outliers</a:t>
            </a:r>
          </a:p>
          <a:p>
            <a:pPr>
              <a:buFont typeface="Arial" charset="0"/>
              <a:buChar char="•"/>
            </a:pPr>
            <a:r>
              <a:rPr lang="en-US" dirty="0"/>
              <a:t>Works well with </a:t>
            </a:r>
            <a:r>
              <a:rPr lang="en-US" b="1" u="sng" cap="small" dirty="0">
                <a:solidFill>
                  <a:srgbClr val="FF0000"/>
                </a:solidFill>
              </a:rPr>
              <a:t>ordinal</a:t>
            </a:r>
            <a:r>
              <a:rPr lang="en-US" dirty="0"/>
              <a:t> (as opposed to interval data)</a:t>
            </a:r>
          </a:p>
          <a:p>
            <a:pPr>
              <a:buFont typeface="Arial" charset="0"/>
              <a:buChar char="•"/>
            </a:pPr>
            <a:r>
              <a:rPr lang="en-US" dirty="0"/>
              <a:t>Works with censored values</a:t>
            </a:r>
          </a:p>
          <a:p>
            <a:pPr>
              <a:buFont typeface="Arial" charset="0"/>
              <a:buChar char="•"/>
            </a:pPr>
            <a:endParaRPr lang="en-US" dirty="0"/>
          </a:p>
          <a:p>
            <a:pPr>
              <a:buFont typeface="Arial" charset="0"/>
              <a:buChar char="•"/>
            </a:pPr>
            <a:r>
              <a:rPr lang="en-US" dirty="0"/>
              <a:t>It still requires some assumptions:</a:t>
            </a:r>
          </a:p>
          <a:p>
            <a:pPr marL="749808" lvl="1" indent="-457200">
              <a:buFont typeface="+mj-lt"/>
              <a:buAutoNum type="arabicPeriod"/>
            </a:pPr>
            <a:r>
              <a:rPr lang="en-US" dirty="0"/>
              <a:t>All observations are independent</a:t>
            </a:r>
          </a:p>
          <a:p>
            <a:pPr marL="749808" lvl="1" indent="-457200">
              <a:buFont typeface="+mj-lt"/>
              <a:buAutoNum type="arabicPeriod"/>
            </a:pPr>
            <a:r>
              <a:rPr lang="en-US" dirty="0"/>
              <a:t>The </a:t>
            </a:r>
            <a:r>
              <a:rPr lang="en-US" i="1" dirty="0"/>
              <a:t>Y </a:t>
            </a:r>
            <a:r>
              <a:rPr lang="en-US" dirty="0"/>
              <a:t>values are ordinal</a:t>
            </a:r>
            <a:endParaRPr lang="en-US" i="1" dirty="0"/>
          </a:p>
          <a:p>
            <a:pPr>
              <a:buFont typeface="Arial" charset="0"/>
              <a:buChar char="•"/>
            </a:pPr>
            <a:endParaRPr lang="en-US" dirty="0"/>
          </a:p>
        </p:txBody>
      </p:sp>
      <p:sp>
        <p:nvSpPr>
          <p:cNvPr id="4" name="TextBox 3"/>
          <p:cNvSpPr txBox="1"/>
          <p:nvPr/>
        </p:nvSpPr>
        <p:spPr>
          <a:xfrm>
            <a:off x="6996545" y="4807527"/>
            <a:ext cx="5195455" cy="1477328"/>
          </a:xfrm>
          <a:prstGeom prst="rect">
            <a:avLst/>
          </a:prstGeom>
          <a:noFill/>
        </p:spPr>
        <p:txBody>
          <a:bodyPr wrap="square" rtlCol="0">
            <a:spAutoFit/>
          </a:bodyPr>
          <a:lstStyle/>
          <a:p>
            <a:r>
              <a:rPr lang="en-US" dirty="0">
                <a:solidFill>
                  <a:prstClr val="black"/>
                </a:solidFill>
              </a:rPr>
              <a:t>59 patients with arthritis who participated in a clinical trial were assigned to two groups, active and placebo. The response status: </a:t>
            </a:r>
          </a:p>
          <a:p>
            <a:r>
              <a:rPr lang="en-US" dirty="0">
                <a:solidFill>
                  <a:prstClr val="black"/>
                </a:solidFill>
              </a:rPr>
              <a:t>(excellent=5, good=4, moderate=3, fair=2, poor=1) </a:t>
            </a:r>
          </a:p>
          <a:p>
            <a:r>
              <a:rPr lang="en-US" dirty="0">
                <a:solidFill>
                  <a:prstClr val="black"/>
                </a:solidFill>
              </a:rPr>
              <a:t>of each patient was recorded.</a:t>
            </a:r>
          </a:p>
        </p:txBody>
      </p:sp>
      <p:cxnSp>
        <p:nvCxnSpPr>
          <p:cNvPr id="6" name="Straight Arrow Connector 5"/>
          <p:cNvCxnSpPr/>
          <p:nvPr/>
        </p:nvCxnSpPr>
        <p:spPr>
          <a:xfrm flipH="1" flipV="1">
            <a:off x="4128655" y="5361709"/>
            <a:ext cx="2784763" cy="110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09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Hypothesis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10058401" cy="4444230"/>
              </a:xfrm>
            </p:spPr>
            <p:txBody>
              <a:bodyPr>
                <a:normAutofit fontScale="70000" lnSpcReduction="20000"/>
              </a:bodyPr>
              <a:lstStyle/>
              <a:p>
                <a:r>
                  <a:rPr lang="en-US" dirty="0"/>
                  <a:t>For the rank-sum test, our null hypothesis is in terms of </a:t>
                </a:r>
                <a:r>
                  <a:rPr lang="en-US" b="1" u="sng" cap="small" dirty="0">
                    <a:solidFill>
                      <a:srgbClr val="FF0000"/>
                    </a:solidFill>
                  </a:rPr>
                  <a:t>distributions</a:t>
                </a:r>
                <a:r>
                  <a:rPr lang="en-US" dirty="0"/>
                  <a:t> instead of means.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𝐻</m:t>
                        </m:r>
                      </m:e>
                      <m:sub>
                        <m:r>
                          <a:rPr lang="en-US" b="0" i="1" smtClean="0">
                            <a:latin typeface="Cambria Math" charset="0"/>
                          </a:rPr>
                          <m:t>0</m:t>
                        </m:r>
                      </m:sub>
                    </m:sSub>
                  </m:oMath>
                </a14:m>
                <a:r>
                  <a:rPr lang="en-US" dirty="0"/>
                  <a:t>: The distribution of the ”new” method scores is the same as the distribution of the “traditional” method scores</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charset="0"/>
                          </a:rPr>
                          <m:t>0</m:t>
                        </m:r>
                      </m:sub>
                    </m:sSub>
                  </m:oMath>
                </a14:m>
                <a:r>
                  <a:rPr lang="en-US" dirty="0"/>
                  <a:t>: The average rank of one group is equal to the constant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is the average rank of all the data (can be found after the sample sizes are determined but before data is collected) </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charset="0"/>
                          </a:rPr>
                          <m:t>0</m:t>
                        </m:r>
                      </m:sub>
                    </m:sSub>
                  </m:oMath>
                </a14:m>
                <a:r>
                  <a:rPr lang="en-US" dirty="0"/>
                  <a:t>: The sum of the ranks of one group is equal to the constant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i="1">
                            <a:latin typeface="Cambria Math" charset="0"/>
                          </a:rPr>
                          <m:t>0</m:t>
                        </m:r>
                      </m:sub>
                    </m:sSub>
                  </m:oMath>
                </a14:m>
                <a:r>
                  <a:rPr lang="en-US" dirty="0"/>
                  <a:t> is the expected sum of ranks for any group of that sample size (can be found after the sample sizes are determined but before data is collected)</a:t>
                </a:r>
              </a:p>
              <a:p>
                <a:r>
                  <a:rPr lang="en-US" b="1" dirty="0"/>
                  <a:t>The Alternative Hypotheses:</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sub>
                    </m:sSub>
                  </m:oMath>
                </a14:m>
                <a:r>
                  <a:rPr lang="en-US" dirty="0"/>
                  <a:t>: The distribution of the ”new” method scores is </a:t>
                </a:r>
                <a:r>
                  <a:rPr lang="en-US" dirty="0">
                    <a:solidFill>
                      <a:srgbClr val="FF0000"/>
                    </a:solidFill>
                  </a:rPr>
                  <a:t>different</a:t>
                </a:r>
                <a:r>
                  <a:rPr lang="en-US" dirty="0"/>
                  <a:t> from the distribution of the “traditional” method scores</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panose="02040503050406030204" pitchFamily="18" charset="0"/>
                          </a:rPr>
                          <m:t>𝐴</m:t>
                        </m:r>
                      </m:sub>
                    </m:sSub>
                  </m:oMath>
                </a14:m>
                <a:r>
                  <a:rPr lang="en-US" dirty="0"/>
                  <a:t>: The average rank of one group is </a:t>
                </a:r>
                <a:r>
                  <a:rPr lang="en-US" dirty="0">
                    <a:solidFill>
                      <a:srgbClr val="FF0000"/>
                    </a:solidFill>
                  </a:rPr>
                  <a:t>different</a:t>
                </a:r>
                <a:r>
                  <a:rPr lang="en-US" dirty="0"/>
                  <a:t> from the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is the average rank of all the data (can be found after the sample sizes are determined but before data is collected) </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panose="02040503050406030204" pitchFamily="18" charset="0"/>
                          </a:rPr>
                          <m:t>𝐴</m:t>
                        </m:r>
                      </m:sub>
                    </m:sSub>
                  </m:oMath>
                </a14:m>
                <a:r>
                  <a:rPr lang="en-US" dirty="0"/>
                  <a:t>: The sum of the ranks of one group is </a:t>
                </a:r>
                <a:r>
                  <a:rPr lang="en-US" dirty="0">
                    <a:solidFill>
                      <a:srgbClr val="FF0000"/>
                    </a:solidFill>
                  </a:rPr>
                  <a:t>different</a:t>
                </a:r>
                <a:r>
                  <a:rPr lang="en-US" dirty="0"/>
                  <a:t> from the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charset="0"/>
                          </a:rPr>
                          <m:t>0</m:t>
                        </m:r>
                      </m:sub>
                    </m:sSub>
                  </m:oMath>
                </a14:m>
                <a:r>
                  <a:rPr lang="en-US" dirty="0"/>
                  <a:t> is the expected sum of ranks for any group of that sample size (can be found after the sample sizes are determined but before data is collected)</a:t>
                </a:r>
                <a:endParaRPr lang="en-US" i="1" dirty="0">
                  <a:latin typeface="Cambria Math" panose="02040503050406030204"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b="0" i="1" smtClean="0">
                            <a:latin typeface="Cambria Math" charset="0"/>
                          </a:rPr>
                          <m:t>𝐴</m:t>
                        </m:r>
                      </m:sub>
                    </m:sSub>
                  </m:oMath>
                </a14:m>
                <a:r>
                  <a:rPr lang="en-US" dirty="0"/>
                  <a:t>: The distribution of the ”new” method scores is </a:t>
                </a:r>
                <a:r>
                  <a:rPr lang="en-US" dirty="0">
                    <a:solidFill>
                      <a:srgbClr val="FF0000"/>
                    </a:solidFill>
                  </a:rPr>
                  <a:t>greater than</a:t>
                </a:r>
                <a:r>
                  <a:rPr lang="en-US" dirty="0"/>
                  <a:t> the distribution of the “traditional” method scores</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panose="02040503050406030204" pitchFamily="18" charset="0"/>
                          </a:rPr>
                          <m:t>𝐴</m:t>
                        </m:r>
                      </m:sub>
                    </m:sSub>
                  </m:oMath>
                </a14:m>
                <a:r>
                  <a:rPr lang="en-US" dirty="0"/>
                  <a:t>: The average rank of one group is </a:t>
                </a:r>
                <a:r>
                  <a:rPr lang="en-US" dirty="0">
                    <a:solidFill>
                      <a:srgbClr val="FF0000"/>
                    </a:solidFill>
                  </a:rPr>
                  <a:t>greater than</a:t>
                </a:r>
                <a:r>
                  <a:rPr lang="en-US" dirty="0"/>
                  <a:t> the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charset="0"/>
                          </a:rPr>
                          <m:t>0</m:t>
                        </m:r>
                      </m:sub>
                    </m:sSub>
                  </m:oMath>
                </a14:m>
                <a:r>
                  <a:rPr lang="en-US" dirty="0"/>
                  <a:t> is the average rank of all the data (can be found after the sample sizes are determined but before data is collected) </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charset="0"/>
                          </a:rPr>
                          <m:t>𝐻</m:t>
                        </m:r>
                      </m:e>
                      <m:sub>
                        <m:r>
                          <a:rPr lang="en-US" i="1">
                            <a:latin typeface="Cambria Math" panose="02040503050406030204" pitchFamily="18" charset="0"/>
                          </a:rPr>
                          <m:t>𝐴</m:t>
                        </m:r>
                      </m:sub>
                    </m:sSub>
                  </m:oMath>
                </a14:m>
                <a:r>
                  <a:rPr lang="en-US" dirty="0"/>
                  <a:t>: The sum of the ranks of one group is </a:t>
                </a:r>
                <a:r>
                  <a:rPr lang="en-US" dirty="0">
                    <a:solidFill>
                      <a:srgbClr val="FF0000"/>
                    </a:solidFill>
                  </a:rPr>
                  <a:t>greater than</a:t>
                </a:r>
                <a:r>
                  <a:rPr lang="en-US" dirty="0"/>
                  <a:t> the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charset="0"/>
                          </a:rPr>
                          <m:t>0</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charset="0"/>
                          </a:rPr>
                          <m:t>0</m:t>
                        </m:r>
                      </m:sub>
                    </m:sSub>
                  </m:oMath>
                </a14:m>
                <a:r>
                  <a:rPr lang="en-US" dirty="0"/>
                  <a:t> is the expected sum of ranks for any group of that sample size (can be found after the sample sizes are determined but before data is collected)</a:t>
                </a:r>
                <a:endParaRPr lang="en-US" i="1" dirty="0">
                  <a:latin typeface="Cambria Math" panose="02040503050406030204" pitchFamily="18" charset="0"/>
                </a:endParaRPr>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10058401" cy="4444230"/>
              </a:xfrm>
              <a:blipFill rotWithShape="0">
                <a:blip r:embed="rId2"/>
                <a:stretch>
                  <a:fillRect l="-1091" t="-1509" r="-485" b="-823"/>
                </a:stretch>
              </a:blipFill>
            </p:spPr>
            <p:txBody>
              <a:bodyPr/>
              <a:lstStyle/>
              <a:p>
                <a:r>
                  <a:rPr lang="en-US">
                    <a:noFill/>
                  </a:rPr>
                  <a:t> </a:t>
                </a:r>
              </a:p>
            </p:txBody>
          </p:sp>
        </mc:Fallback>
      </mc:AlternateContent>
      <p:sp>
        <p:nvSpPr>
          <p:cNvPr id="5" name="TextBox 4"/>
          <p:cNvSpPr txBox="1"/>
          <p:nvPr/>
        </p:nvSpPr>
        <p:spPr>
          <a:xfrm>
            <a:off x="10731348" y="3797685"/>
            <a:ext cx="1245213" cy="369332"/>
          </a:xfrm>
          <a:prstGeom prst="rect">
            <a:avLst/>
          </a:prstGeom>
          <a:noFill/>
        </p:spPr>
        <p:txBody>
          <a:bodyPr wrap="none" rtlCol="0">
            <a:spAutoFit/>
          </a:bodyPr>
          <a:lstStyle/>
          <a:p>
            <a:r>
              <a:rPr lang="en-US" b="1" u="sng" cap="small" dirty="0">
                <a:solidFill>
                  <a:srgbClr val="FF0000"/>
                </a:solidFill>
              </a:rPr>
              <a:t>(Two sided)</a:t>
            </a:r>
            <a:endParaRPr lang="en-US" dirty="0">
              <a:solidFill>
                <a:prstClr val="black"/>
              </a:solidFill>
            </a:endParaRPr>
          </a:p>
        </p:txBody>
      </p:sp>
      <p:sp>
        <p:nvSpPr>
          <p:cNvPr id="6" name="TextBox 5"/>
          <p:cNvSpPr txBox="1"/>
          <p:nvPr/>
        </p:nvSpPr>
        <p:spPr>
          <a:xfrm>
            <a:off x="10673060" y="5043824"/>
            <a:ext cx="1178528" cy="369332"/>
          </a:xfrm>
          <a:prstGeom prst="rect">
            <a:avLst/>
          </a:prstGeom>
          <a:noFill/>
        </p:spPr>
        <p:txBody>
          <a:bodyPr wrap="none" rtlCol="0">
            <a:spAutoFit/>
          </a:bodyPr>
          <a:lstStyle/>
          <a:p>
            <a:r>
              <a:rPr lang="en-US" b="1" u="sng" cap="small" dirty="0">
                <a:solidFill>
                  <a:srgbClr val="FF0000"/>
                </a:solidFill>
              </a:rPr>
              <a:t>(one sided)</a:t>
            </a:r>
            <a:endParaRPr lang="en-US" dirty="0">
              <a:solidFill>
                <a:prstClr val="black"/>
              </a:solidFill>
            </a:endParaRPr>
          </a:p>
        </p:txBody>
      </p:sp>
    </p:spTree>
    <p:extLst>
      <p:ext uri="{BB962C8B-B14F-4D97-AF65-F5344CB8AC3E}">
        <p14:creationId xmlns:p14="http://schemas.microsoft.com/office/powerpoint/2010/main" val="51394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Rank Sum test</a:t>
            </a:r>
          </a:p>
        </p:txBody>
      </p:sp>
      <p:sp>
        <p:nvSpPr>
          <p:cNvPr id="3" name="Content Placeholder 2"/>
          <p:cNvSpPr>
            <a:spLocks noGrp="1"/>
          </p:cNvSpPr>
          <p:nvPr>
            <p:ph idx="1"/>
          </p:nvPr>
        </p:nvSpPr>
        <p:spPr>
          <a:xfrm>
            <a:off x="1097279" y="1845733"/>
            <a:ext cx="10058401" cy="4477007"/>
          </a:xfrm>
        </p:spPr>
        <p:txBody>
          <a:bodyPr>
            <a:normAutofit/>
          </a:bodyPr>
          <a:lstStyle/>
          <a:p>
            <a:pPr>
              <a:buFont typeface="Arial" charset="0"/>
              <a:buChar char="•"/>
            </a:pPr>
            <a:r>
              <a:rPr lang="en-US" dirty="0"/>
              <a:t> We can compute the rank sum test statistic using the following steps:</a:t>
            </a:r>
          </a:p>
          <a:p>
            <a:pPr>
              <a:buFont typeface="Arial" charset="0"/>
              <a:buChar char="•"/>
            </a:pPr>
            <a:endParaRPr lang="en-US" dirty="0"/>
          </a:p>
          <a:p>
            <a:pPr marL="749808" lvl="1" indent="-457200">
              <a:buFont typeface="+mj-lt"/>
              <a:buAutoNum type="arabicPeriod"/>
            </a:pPr>
            <a:r>
              <a:rPr lang="en-US" dirty="0"/>
              <a:t>List all observations from both groups in increasing order</a:t>
            </a:r>
          </a:p>
          <a:p>
            <a:pPr marL="749808" lvl="1" indent="-457200">
              <a:buFont typeface="+mj-lt"/>
              <a:buAutoNum type="arabicPeriod"/>
            </a:pPr>
            <a:r>
              <a:rPr lang="en-US" dirty="0"/>
              <a:t>Assign each observation a rank, from 1 to </a:t>
            </a:r>
            <a:r>
              <a:rPr lang="en-US" i="1" dirty="0"/>
              <a:t>n</a:t>
            </a:r>
          </a:p>
          <a:p>
            <a:pPr marL="749808" lvl="1" indent="-457200">
              <a:buFont typeface="+mj-lt"/>
              <a:buAutoNum type="arabicPeriod"/>
            </a:pPr>
            <a:r>
              <a:rPr lang="en-US" dirty="0"/>
              <a:t>If there are any ties, assign each tied observation’s rank to be the average of their ranks.</a:t>
            </a:r>
          </a:p>
          <a:p>
            <a:pPr marL="749808" lvl="1" indent="-457200">
              <a:buFont typeface="+mj-lt"/>
              <a:buAutoNum type="arabicPeriod"/>
            </a:pPr>
            <a:r>
              <a:rPr lang="en-US" dirty="0"/>
              <a:t>Identify each observation by its group</a:t>
            </a:r>
          </a:p>
          <a:p>
            <a:pPr marL="292608" lvl="1" indent="0">
              <a:buNone/>
            </a:pPr>
            <a:endParaRPr lang="en-US" dirty="0"/>
          </a:p>
          <a:p>
            <a:pPr>
              <a:buFont typeface="Arial" charset="0"/>
              <a:buChar char="•"/>
            </a:pPr>
            <a:r>
              <a:rPr lang="en-US" dirty="0"/>
              <a:t> The test statistic, </a:t>
            </a:r>
            <a:r>
              <a:rPr lang="en-US" i="1" dirty="0"/>
              <a:t>T</a:t>
            </a:r>
            <a:r>
              <a:rPr lang="en-US" dirty="0"/>
              <a:t>, is the sum of the ranks in one of the groups.</a:t>
            </a:r>
            <a:endParaRPr lang="en-US" i="1" dirty="0"/>
          </a:p>
          <a:p>
            <a:pPr>
              <a:buFont typeface="Arial" charset="0"/>
              <a:buChar char="•"/>
            </a:pPr>
            <a:endParaRPr lang="en-US" dirty="0"/>
          </a:p>
          <a:p>
            <a:pPr>
              <a:buFont typeface="Arial" charset="0"/>
              <a:buChar char="•"/>
            </a:pPr>
            <a:r>
              <a:rPr lang="en-US" dirty="0"/>
              <a:t>We can find a p-value in two ways:</a:t>
            </a:r>
          </a:p>
          <a:p>
            <a:pPr lvl="1">
              <a:buFont typeface="Arial" charset="0"/>
              <a:buChar char="•"/>
            </a:pPr>
            <a:r>
              <a:rPr lang="en-US" dirty="0"/>
              <a:t>Normal approximation</a:t>
            </a:r>
          </a:p>
          <a:p>
            <a:pPr lvl="1">
              <a:buFont typeface="Arial" charset="0"/>
              <a:buChar char="•"/>
            </a:pPr>
            <a:r>
              <a:rPr lang="en-US" dirty="0"/>
              <a:t>Re-randomization</a:t>
            </a:r>
          </a:p>
        </p:txBody>
      </p:sp>
      <p:sp>
        <p:nvSpPr>
          <p:cNvPr id="4" name="TextBox 3"/>
          <p:cNvSpPr txBox="1"/>
          <p:nvPr/>
        </p:nvSpPr>
        <p:spPr>
          <a:xfrm>
            <a:off x="7426712" y="2754350"/>
            <a:ext cx="3599062" cy="369332"/>
          </a:xfrm>
          <a:prstGeom prst="rect">
            <a:avLst/>
          </a:prstGeom>
          <a:noFill/>
        </p:spPr>
        <p:txBody>
          <a:bodyPr wrap="none" rtlCol="0">
            <a:spAutoFit/>
          </a:bodyPr>
          <a:lstStyle/>
          <a:p>
            <a:r>
              <a:rPr lang="en-US" dirty="0">
                <a:solidFill>
                  <a:prstClr val="black"/>
                </a:solidFill>
              </a:rPr>
              <a:t>Note: </a:t>
            </a:r>
            <a:r>
              <a:rPr lang="en-US" i="1" dirty="0">
                <a:solidFill>
                  <a:prstClr val="black"/>
                </a:solidFill>
              </a:rPr>
              <a:t>n</a:t>
            </a:r>
            <a:r>
              <a:rPr lang="en-US" dirty="0">
                <a:solidFill>
                  <a:prstClr val="black"/>
                </a:solidFill>
              </a:rPr>
              <a:t> is the total # of observations</a:t>
            </a:r>
            <a:endParaRPr lang="en-US" i="1" dirty="0">
              <a:solidFill>
                <a:prstClr val="black"/>
              </a:solidFill>
            </a:endParaRPr>
          </a:p>
        </p:txBody>
      </p:sp>
      <p:cxnSp>
        <p:nvCxnSpPr>
          <p:cNvPr id="6" name="Straight Arrow Connector 5"/>
          <p:cNvCxnSpPr/>
          <p:nvPr/>
        </p:nvCxnSpPr>
        <p:spPr>
          <a:xfrm flipH="1">
            <a:off x="5910146" y="2939016"/>
            <a:ext cx="151656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55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_5371darrenPPthem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_5371darrenPPtheme" id="{45A9DFA8-B107-0749-9BF8-E2D2F4912A4A}" vid="{5A4F3BCF-9C42-8B47-B324-B92314DCDF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4313</Words>
  <Application>Microsoft Office PowerPoint</Application>
  <PresentationFormat>Widescreen</PresentationFormat>
  <Paragraphs>718</Paragraphs>
  <Slides>60</Slides>
  <Notes>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60</vt:i4>
      </vt:variant>
    </vt:vector>
  </HeadingPairs>
  <TitlesOfParts>
    <vt:vector size="67" baseType="lpstr">
      <vt:lpstr>Arial</vt:lpstr>
      <vt:lpstr>Calibri</vt:lpstr>
      <vt:lpstr>Calibri Light</vt:lpstr>
      <vt:lpstr>Cambria Math</vt:lpstr>
      <vt:lpstr>Symbol</vt:lpstr>
      <vt:lpstr>Office Theme</vt:lpstr>
      <vt:lpstr>_5371darrenPPtheme</vt:lpstr>
      <vt:lpstr>Alternatives to (Student) t-Tools</vt:lpstr>
      <vt:lpstr>Let’s Start With an Example</vt:lpstr>
      <vt:lpstr>Examining the t-Tools Assumptions</vt:lpstr>
      <vt:lpstr>PowerPoint Presentation</vt:lpstr>
      <vt:lpstr>Nonparametric Methods:  The Rank Sum Test</vt:lpstr>
      <vt:lpstr>Nonparametric Methods</vt:lpstr>
      <vt:lpstr>Rank Sum Test: Advantages</vt:lpstr>
      <vt:lpstr>The Hypothesis Test</vt:lpstr>
      <vt:lpstr>The Rank Sum test</vt:lpstr>
      <vt:lpstr>The Sampling Distribution of … </vt:lpstr>
      <vt:lpstr>Rank-Sum Test: Normal Approximation</vt:lpstr>
      <vt:lpstr>Rank Sum Test: randomly assign ranks </vt:lpstr>
      <vt:lpstr>Rank-Sum Test:  Normal Approximation</vt:lpstr>
      <vt:lpstr>Continuity Correction: Main Idea</vt:lpstr>
      <vt:lpstr>Rank-Sum Test:  Normal Approximation</vt:lpstr>
      <vt:lpstr>Permutation Test  (Exact P-value)</vt:lpstr>
      <vt:lpstr>Rank Sum Test (Wilcoxon)</vt:lpstr>
      <vt:lpstr>Rank Sum Test: Advantages</vt:lpstr>
      <vt:lpstr>Cognitive Load Experiment</vt:lpstr>
      <vt:lpstr>Cognitive Load Experiment</vt:lpstr>
      <vt:lpstr>Cognitive Load Experiment</vt:lpstr>
      <vt:lpstr>Cognitive Load Experiment:  Normal Approximation</vt:lpstr>
      <vt:lpstr>Cognitive Load Experiment:  Using SAS</vt:lpstr>
      <vt:lpstr>Confidence Interval for the Location Parameter (Median):  Hodges Lehman Confidence Interval</vt:lpstr>
      <vt:lpstr>Cognitive Load Experiment</vt:lpstr>
      <vt:lpstr>Cognitive Load Experiment (All Together)</vt:lpstr>
      <vt:lpstr>Welch’s t-Test</vt:lpstr>
      <vt:lpstr>Creativity Study: Reminder</vt:lpstr>
      <vt:lpstr>Welch’s t-Test</vt:lpstr>
      <vt:lpstr>Testing Hypothesis: Welch’s t-Tools</vt:lpstr>
      <vt:lpstr>Gender Income Discrimination</vt:lpstr>
      <vt:lpstr>Gender Income Discrimination</vt:lpstr>
      <vt:lpstr>Gender Income Discrimination!</vt:lpstr>
      <vt:lpstr>Rank Sum versus Welch’s … the Take Away</vt:lpstr>
      <vt:lpstr>Performance of Welch’s t-test</vt:lpstr>
      <vt:lpstr>Paired T-Test</vt:lpstr>
      <vt:lpstr>Paired T-Test</vt:lpstr>
      <vt:lpstr>A Look at the Variance</vt:lpstr>
      <vt:lpstr>Example:  Medical Reasoning Test</vt:lpstr>
      <vt:lpstr>Example:  Keith’s Medical Reasoning Test</vt:lpstr>
      <vt:lpstr>Example:  Medical Reasoning Test</vt:lpstr>
      <vt:lpstr>Assumption Check Failure</vt:lpstr>
      <vt:lpstr>Example:  Keith’s Medical Reasoning Test</vt:lpstr>
      <vt:lpstr>Paired t-test reduces to a one-sample t-test</vt:lpstr>
      <vt:lpstr>A SAS Code Comparison</vt:lpstr>
      <vt:lpstr>A SAS Code Comparison</vt:lpstr>
      <vt:lpstr>Checking the Assumptions</vt:lpstr>
      <vt:lpstr>Additional Information</vt:lpstr>
      <vt:lpstr>Conclusion (alpha = .01)</vt:lpstr>
      <vt:lpstr>Conclusion (if alpha = .05)</vt:lpstr>
      <vt:lpstr>Appendix</vt:lpstr>
      <vt:lpstr>Alternatives to the t-Test for Paired Data</vt:lpstr>
      <vt:lpstr>For each of the 9 horses, a veterinary anatomist measured the density of nerve cells at specified sites in the intestine.</vt:lpstr>
      <vt:lpstr>Using the paired t-Test</vt:lpstr>
      <vt:lpstr>The Hypothesis Test</vt:lpstr>
      <vt:lpstr>PowerPoint Presentation</vt:lpstr>
      <vt:lpstr>Test and Conclusion</vt:lpstr>
      <vt:lpstr>PowerPoint Presentation</vt:lpstr>
      <vt:lpstr>Test, Conclusion and Some Notes</vt:lpstr>
      <vt:lpstr>Horse Data</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Alternatives to t-Tools</dc:title>
  <dc:creator>OIT</dc:creator>
  <cp:lastModifiedBy>User</cp:lastModifiedBy>
  <cp:revision>31</cp:revision>
  <dcterms:created xsi:type="dcterms:W3CDTF">2016-09-29T22:38:56Z</dcterms:created>
  <dcterms:modified xsi:type="dcterms:W3CDTF">2018-01-30T01:30:28Z</dcterms:modified>
</cp:coreProperties>
</file>