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33" r:id="rId3"/>
    <p:sldId id="376" r:id="rId4"/>
    <p:sldId id="334" r:id="rId5"/>
    <p:sldId id="377" r:id="rId6"/>
    <p:sldId id="395" r:id="rId7"/>
    <p:sldId id="380" r:id="rId8"/>
    <p:sldId id="335" r:id="rId9"/>
    <p:sldId id="378" r:id="rId10"/>
    <p:sldId id="398" r:id="rId11"/>
    <p:sldId id="399" r:id="rId12"/>
    <p:sldId id="400" r:id="rId13"/>
    <p:sldId id="397" r:id="rId14"/>
    <p:sldId id="339" r:id="rId15"/>
    <p:sldId id="340" r:id="rId16"/>
    <p:sldId id="341" r:id="rId17"/>
    <p:sldId id="342" r:id="rId18"/>
    <p:sldId id="379" r:id="rId19"/>
    <p:sldId id="309" r:id="rId20"/>
    <p:sldId id="332" r:id="rId21"/>
    <p:sldId id="310" r:id="rId22"/>
    <p:sldId id="283" r:id="rId23"/>
    <p:sldId id="284" r:id="rId24"/>
    <p:sldId id="285" r:id="rId25"/>
    <p:sldId id="343" r:id="rId26"/>
    <p:sldId id="386" r:id="rId27"/>
    <p:sldId id="344" r:id="rId28"/>
    <p:sldId id="345" r:id="rId29"/>
    <p:sldId id="346" r:id="rId30"/>
    <p:sldId id="347" r:id="rId31"/>
    <p:sldId id="396" r:id="rId32"/>
    <p:sldId id="348" r:id="rId33"/>
    <p:sldId id="349" r:id="rId34"/>
    <p:sldId id="351" r:id="rId35"/>
    <p:sldId id="393" r:id="rId36"/>
    <p:sldId id="394" r:id="rId37"/>
    <p:sldId id="352" r:id="rId38"/>
    <p:sldId id="353" r:id="rId39"/>
    <p:sldId id="354" r:id="rId40"/>
    <p:sldId id="356" r:id="rId41"/>
    <p:sldId id="355" r:id="rId42"/>
    <p:sldId id="357" r:id="rId43"/>
    <p:sldId id="384" r:id="rId44"/>
    <p:sldId id="381" r:id="rId45"/>
    <p:sldId id="382" r:id="rId46"/>
    <p:sldId id="383" r:id="rId47"/>
    <p:sldId id="385" r:id="rId48"/>
    <p:sldId id="392" r:id="rId49"/>
    <p:sldId id="358" r:id="rId50"/>
    <p:sldId id="387" r:id="rId51"/>
    <p:sldId id="388" r:id="rId52"/>
    <p:sldId id="389" r:id="rId53"/>
    <p:sldId id="391" r:id="rId54"/>
    <p:sldId id="390" r:id="rId55"/>
    <p:sldId id="286" r:id="rId56"/>
    <p:sldId id="287" r:id="rId57"/>
    <p:sldId id="288" r:id="rId58"/>
    <p:sldId id="289" r:id="rId59"/>
    <p:sldId id="290" r:id="rId60"/>
    <p:sldId id="291" r:id="rId61"/>
    <p:sldId id="292" r:id="rId62"/>
    <p:sldId id="294" r:id="rId63"/>
    <p:sldId id="295" r:id="rId64"/>
    <p:sldId id="312" r:id="rId65"/>
    <p:sldId id="313" r:id="rId66"/>
    <p:sldId id="314" r:id="rId67"/>
    <p:sldId id="315"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3" r:id="rId82"/>
    <p:sldId id="37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p:cViewPr varScale="1">
        <p:scale>
          <a:sx n="96" d="100"/>
          <a:sy n="96" d="100"/>
        </p:scale>
        <p:origin x="67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03562-6240-4141-984B-61AF1A90BF5A}" type="datetimeFigureOut">
              <a:rPr lang="en-US" smtClean="0"/>
              <a:t>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A7F91-38D3-4E33-8988-50CBB0AC81E5}" type="slidenum">
              <a:rPr lang="en-US" smtClean="0"/>
              <a:t>‹#›</a:t>
            </a:fld>
            <a:endParaRPr lang="en-US"/>
          </a:p>
        </p:txBody>
      </p:sp>
    </p:spTree>
    <p:extLst>
      <p:ext uri="{BB962C8B-B14F-4D97-AF65-F5344CB8AC3E}">
        <p14:creationId xmlns:p14="http://schemas.microsoft.com/office/powerpoint/2010/main" val="261130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83E3A-8FBF-403A-B521-268F16BB994D}" type="slidenum">
              <a:rPr lang="en-US" smtClean="0"/>
              <a:t>68</a:t>
            </a:fld>
            <a:endParaRPr lang="en-US"/>
          </a:p>
        </p:txBody>
      </p:sp>
    </p:spTree>
    <p:extLst>
      <p:ext uri="{BB962C8B-B14F-4D97-AF65-F5344CB8AC3E}">
        <p14:creationId xmlns:p14="http://schemas.microsoft.com/office/powerpoint/2010/main" val="240342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CAF3A6-3B8B-47E1-8C4E-AB63A0CB04A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128910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CAF3A6-3B8B-47E1-8C4E-AB63A0CB04A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291965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CAF3A6-3B8B-47E1-8C4E-AB63A0CB04A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25742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CAF3A6-3B8B-47E1-8C4E-AB63A0CB04A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15055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AF3A6-3B8B-47E1-8C4E-AB63A0CB04A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342348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CAF3A6-3B8B-47E1-8C4E-AB63A0CB04A6}"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225722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CAF3A6-3B8B-47E1-8C4E-AB63A0CB04A6}" type="datetimeFigureOut">
              <a:rPr lang="en-US" smtClean="0"/>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215980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CAF3A6-3B8B-47E1-8C4E-AB63A0CB04A6}" type="datetimeFigureOut">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15586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AF3A6-3B8B-47E1-8C4E-AB63A0CB04A6}" type="datetimeFigureOut">
              <a:rPr lang="en-US" smtClean="0"/>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74584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AF3A6-3B8B-47E1-8C4E-AB63A0CB04A6}"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27323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AF3A6-3B8B-47E1-8C4E-AB63A0CB04A6}"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A6056-4D51-44A6-835E-1240CABE4388}" type="slidenum">
              <a:rPr lang="en-US" smtClean="0"/>
              <a:t>‹#›</a:t>
            </a:fld>
            <a:endParaRPr lang="en-US"/>
          </a:p>
        </p:txBody>
      </p:sp>
    </p:spTree>
    <p:extLst>
      <p:ext uri="{BB962C8B-B14F-4D97-AF65-F5344CB8AC3E}">
        <p14:creationId xmlns:p14="http://schemas.microsoft.com/office/powerpoint/2010/main" val="81789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AF3A6-3B8B-47E1-8C4E-AB63A0CB04A6}" type="datetimeFigureOut">
              <a:rPr lang="en-US" smtClean="0"/>
              <a:t>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A6056-4D51-44A6-835E-1240CABE4388}" type="slidenum">
              <a:rPr lang="en-US" smtClean="0"/>
              <a:t>‹#›</a:t>
            </a:fld>
            <a:endParaRPr lang="en-US"/>
          </a:p>
        </p:txBody>
      </p:sp>
    </p:spTree>
    <p:extLst>
      <p:ext uri="{BB962C8B-B14F-4D97-AF65-F5344CB8AC3E}">
        <p14:creationId xmlns:p14="http://schemas.microsoft.com/office/powerpoint/2010/main" val="188973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5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40.png"/><Relationship Id="rId7"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10.png"/><Relationship Id="rId4" Type="http://schemas.openxmlformats.org/officeDocument/2006/relationships/image" Target="../media/image350.png"/></Relationships>
</file>

<file path=ppt/slides/_rels/slide61.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40.png"/><Relationship Id="rId7"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360.png"/><Relationship Id="rId4" Type="http://schemas.openxmlformats.org/officeDocument/2006/relationships/image" Target="../media/image350.png"/></Relationships>
</file>

<file path=ppt/slides/_rels/slide6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hyperlink" Target="http://www.google.com/url?sa=i&amp;rct=j&amp;q=&amp;esrc=s&amp;frm=1&amp;source=images&amp;cd=&amp;cad=rja&amp;uact=8&amp;ved=0CAcQjRw&amp;url=http://en.memory-alpha.org/wiki/Spock&amp;ei=H0RVVIJribDJBPzngvgM&amp;bvm=bv.78677474,d.aWw&amp;psig=AFQjCNGOhVuE14CjBBSe2Cb_L80T2DkcdQ&amp;ust=1414960533431819" TargetMode="Externa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111.png"/><Relationship Id="rId9" Type="http://schemas.openxmlformats.org/officeDocument/2006/relationships/image" Target="../media/image420.png"/></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image" Target="../media/image550.png"/><Relationship Id="rId7" Type="http://schemas.openxmlformats.org/officeDocument/2006/relationships/image" Target="../media/image122.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07.png"/><Relationship Id="rId4" Type="http://schemas.openxmlformats.org/officeDocument/2006/relationships/image" Target="../media/image119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5: Chapter 5</a:t>
            </a:r>
          </a:p>
        </p:txBody>
      </p:sp>
      <p:sp>
        <p:nvSpPr>
          <p:cNvPr id="3" name="Subtitle 2"/>
          <p:cNvSpPr>
            <a:spLocks noGrp="1"/>
          </p:cNvSpPr>
          <p:nvPr>
            <p:ph type="subTitle" idx="1"/>
          </p:nvPr>
        </p:nvSpPr>
        <p:spPr/>
        <p:txBody>
          <a:bodyPr/>
          <a:lstStyle/>
          <a:p>
            <a:r>
              <a:rPr lang="en-US" dirty="0"/>
              <a:t>ANOVA</a:t>
            </a:r>
          </a:p>
        </p:txBody>
      </p:sp>
    </p:spTree>
    <p:extLst>
      <p:ext uri="{BB962C8B-B14F-4D97-AF65-F5344CB8AC3E}">
        <p14:creationId xmlns:p14="http://schemas.microsoft.com/office/powerpoint/2010/main" val="204097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1808962197"/>
              </p:ext>
            </p:extLst>
          </p:nvPr>
        </p:nvGraphicFramePr>
        <p:xfrm>
          <a:off x="244207" y="3885276"/>
          <a:ext cx="8671193" cy="1483360"/>
        </p:xfrm>
        <a:graphic>
          <a:graphicData uri="http://schemas.openxmlformats.org/drawingml/2006/table">
            <a:tbl>
              <a:tblPr firstRow="1" bandRow="1">
                <a:tableStyleId>{5C22544A-7EE6-4342-B048-85BDC9FD1C3A}</a:tableStyleId>
              </a:tblPr>
              <a:tblGrid>
                <a:gridCol w="2972981">
                  <a:extLst>
                    <a:ext uri="{9D8B030D-6E8A-4147-A177-3AD203B41FA5}">
                      <a16:colId xmlns:a16="http://schemas.microsoft.com/office/drawing/2014/main" val="20000"/>
                    </a:ext>
                  </a:extLst>
                </a:gridCol>
                <a:gridCol w="745212">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110299">
                  <a:extLst>
                    <a:ext uri="{9D8B030D-6E8A-4147-A177-3AD203B41FA5}">
                      <a16:colId xmlns:a16="http://schemas.microsoft.com/office/drawing/2014/main" val="20003"/>
                    </a:ext>
                  </a:extLst>
                </a:gridCol>
                <a:gridCol w="1238742">
                  <a:extLst>
                    <a:ext uri="{9D8B030D-6E8A-4147-A177-3AD203B41FA5}">
                      <a16:colId xmlns:a16="http://schemas.microsoft.com/office/drawing/2014/main" val="20004"/>
                    </a:ext>
                  </a:extLst>
                </a:gridCol>
                <a:gridCol w="1156159">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err="1"/>
                        <a:t>df</a:t>
                      </a:r>
                      <a:endParaRPr lang="en-US" dirty="0"/>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err="1"/>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8-6=2</a:t>
                      </a:r>
                    </a:p>
                  </a:txBody>
                  <a:tcPr/>
                </a:tc>
                <a:tc>
                  <a:txBody>
                    <a:bodyPr/>
                    <a:lstStyle/>
                    <a:p>
                      <a:pPr algn="ctr"/>
                      <a:r>
                        <a:rPr lang="en-US" b="1" dirty="0">
                          <a:solidFill>
                            <a:srgbClr val="FF0000"/>
                          </a:solidFill>
                        </a:rPr>
                        <a:t>462-24=438</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Ho: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38095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1796058629"/>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err="1"/>
                        <a:t>df</a:t>
                      </a:r>
                      <a:endParaRPr lang="en-US" dirty="0"/>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err="1"/>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438/2=219</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Ho: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86048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1529002824"/>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err="1"/>
                        <a:t>df</a:t>
                      </a:r>
                      <a:endParaRPr lang="en-US" dirty="0"/>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err="1"/>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219/4=54.75</a:t>
                      </a: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Ho: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184488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3277267827"/>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err="1"/>
                        <a:t>df</a:t>
                      </a:r>
                      <a:endParaRPr lang="en-US" dirty="0"/>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err="1"/>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54.75</a:t>
                      </a:r>
                    </a:p>
                  </a:txBody>
                  <a:tcPr/>
                </a:tc>
                <a:tc>
                  <a:txBody>
                    <a:bodyPr/>
                    <a:lstStyle/>
                    <a:p>
                      <a:pPr algn="ctr"/>
                      <a:r>
                        <a:rPr lang="en-US" b="1" dirty="0">
                          <a:solidFill>
                            <a:srgbClr val="FF0000"/>
                          </a:solidFill>
                        </a:rPr>
                        <a:t>.0001</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Ho: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39955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a:t>F -Test of Different Means …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350205"/>
            <a:ext cx="409311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Fit Plot for score by le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86" y="2452687"/>
            <a:ext cx="3962400" cy="2971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1030069"/>
            <a:ext cx="7543800" cy="646331"/>
          </a:xfrm>
          <a:prstGeom prst="rect">
            <a:avLst/>
          </a:prstGeom>
          <a:noFill/>
        </p:spPr>
        <p:txBody>
          <a:bodyPr wrap="square" rtlCol="0">
            <a:spAutoFit/>
          </a:bodyPr>
          <a:lstStyle/>
          <a:p>
            <a:r>
              <a:rPr lang="en-US" dirty="0"/>
              <a:t>Ho: µ</a:t>
            </a:r>
            <a:r>
              <a:rPr lang="en-US" baseline="-25000" dirty="0"/>
              <a:t>1</a:t>
            </a:r>
            <a:r>
              <a:rPr lang="en-US" dirty="0"/>
              <a:t>= µ</a:t>
            </a:r>
            <a:r>
              <a:rPr lang="en-US" baseline="-25000" dirty="0"/>
              <a:t>2</a:t>
            </a:r>
            <a:r>
              <a:rPr lang="en-US" dirty="0"/>
              <a:t> = µ</a:t>
            </a:r>
            <a:r>
              <a:rPr lang="en-US" baseline="-25000" dirty="0"/>
              <a:t>3			</a:t>
            </a:r>
            <a:r>
              <a:rPr lang="en-US" dirty="0"/>
              <a:t>(Equal Means Model)</a:t>
            </a:r>
            <a:endParaRPr lang="en-US" baseline="-25000" dirty="0"/>
          </a:p>
          <a:p>
            <a:r>
              <a:rPr lang="en-US" dirty="0"/>
              <a:t>Ha: At least 1 pair are different</a:t>
            </a:r>
            <a:r>
              <a:rPr lang="en-US" baseline="-25000" dirty="0"/>
              <a:t>	</a:t>
            </a:r>
            <a:r>
              <a:rPr lang="en-US" dirty="0"/>
              <a:t>(Separate Means Model)</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28800"/>
            <a:ext cx="1932214" cy="239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53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6 Steps for ANOVA F Test (diff means)!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141" y="3288505"/>
            <a:ext cx="3504732" cy="195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1247778"/>
            <a:ext cx="7543800" cy="646331"/>
          </a:xfrm>
          <a:prstGeom prst="rect">
            <a:avLst/>
          </a:prstGeom>
          <a:noFill/>
        </p:spPr>
        <p:txBody>
          <a:bodyPr wrap="square" rtlCol="0">
            <a:spAutoFit/>
          </a:bodyPr>
          <a:lstStyle/>
          <a:p>
            <a:r>
              <a:rPr lang="en-US" dirty="0">
                <a:solidFill>
                  <a:srgbClr val="FF0000"/>
                </a:solidFill>
              </a:rPr>
              <a:t>Ho: µ</a:t>
            </a:r>
            <a:r>
              <a:rPr lang="en-US" baseline="-25000" dirty="0">
                <a:solidFill>
                  <a:srgbClr val="FF0000"/>
                </a:solidFill>
              </a:rPr>
              <a:t>1</a:t>
            </a:r>
            <a:r>
              <a:rPr lang="en-US" dirty="0">
                <a:solidFill>
                  <a:srgbClr val="FF0000"/>
                </a:solidFill>
              </a:rPr>
              <a:t>= µ</a:t>
            </a:r>
            <a:r>
              <a:rPr lang="en-US" baseline="-25000" dirty="0">
                <a:solidFill>
                  <a:srgbClr val="FF0000"/>
                </a:solidFill>
              </a:rPr>
              <a:t>2</a:t>
            </a:r>
            <a:r>
              <a:rPr lang="en-US" dirty="0">
                <a:solidFill>
                  <a:srgbClr val="FF0000"/>
                </a:solidFill>
              </a:rPr>
              <a:t> = µ</a:t>
            </a:r>
            <a:r>
              <a:rPr lang="en-US" baseline="-25000" dirty="0">
                <a:solidFill>
                  <a:srgbClr val="FF0000"/>
                </a:solidFill>
              </a:rPr>
              <a:t>3			</a:t>
            </a:r>
            <a:r>
              <a:rPr lang="en-US" dirty="0">
                <a:solidFill>
                  <a:srgbClr val="FF0000"/>
                </a:solidFill>
              </a:rPr>
              <a:t>(Equal Means Model)</a:t>
            </a:r>
            <a:endParaRPr lang="en-US" baseline="-25000" dirty="0">
              <a:solidFill>
                <a:srgbClr val="FF0000"/>
              </a:solidFill>
            </a:endParaRPr>
          </a:p>
          <a:p>
            <a:r>
              <a:rPr lang="en-US" dirty="0">
                <a:solidFill>
                  <a:srgbClr val="FF0000"/>
                </a:solidFill>
              </a:rPr>
              <a:t>Ha: At least 1 pair are different</a:t>
            </a:r>
            <a:r>
              <a:rPr lang="en-US" baseline="-25000" dirty="0">
                <a:solidFill>
                  <a:srgbClr val="FF0000"/>
                </a:solidFill>
              </a:rPr>
              <a:t>	</a:t>
            </a:r>
            <a:r>
              <a:rPr lang="en-US" dirty="0">
                <a:solidFill>
                  <a:srgbClr val="FF0000"/>
                </a:solidFill>
              </a:rPr>
              <a:t>(Separate Means Model)</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60490"/>
            <a:ext cx="2731015" cy="785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4800" y="1247778"/>
            <a:ext cx="381000" cy="369332"/>
          </a:xfrm>
          <a:prstGeom prst="rect">
            <a:avLst/>
          </a:prstGeom>
          <a:noFill/>
        </p:spPr>
        <p:txBody>
          <a:bodyPr wrap="square" rtlCol="0">
            <a:spAutoFit/>
          </a:bodyPr>
          <a:lstStyle/>
          <a:p>
            <a:r>
              <a:rPr lang="en-US" b="1" dirty="0">
                <a:solidFill>
                  <a:srgbClr val="FF0000"/>
                </a:solidFill>
              </a:rPr>
              <a:t>1.</a:t>
            </a:r>
          </a:p>
        </p:txBody>
      </p:sp>
      <p:sp>
        <p:nvSpPr>
          <p:cNvPr id="9" name="TextBox 8"/>
          <p:cNvSpPr txBox="1"/>
          <p:nvPr/>
        </p:nvSpPr>
        <p:spPr>
          <a:xfrm>
            <a:off x="304800" y="1841631"/>
            <a:ext cx="381000" cy="369332"/>
          </a:xfrm>
          <a:prstGeom prst="rect">
            <a:avLst/>
          </a:prstGeom>
          <a:noFill/>
        </p:spPr>
        <p:txBody>
          <a:bodyPr wrap="square" rtlCol="0">
            <a:spAutoFit/>
          </a:bodyPr>
          <a:lstStyle/>
          <a:p>
            <a:r>
              <a:rPr lang="en-US" b="1" dirty="0">
                <a:solidFill>
                  <a:srgbClr val="FF0000"/>
                </a:solidFill>
              </a:rPr>
              <a:t>2.</a:t>
            </a:r>
          </a:p>
        </p:txBody>
      </p:sp>
      <p:sp>
        <p:nvSpPr>
          <p:cNvPr id="10" name="TextBox 9"/>
          <p:cNvSpPr txBox="1"/>
          <p:nvPr/>
        </p:nvSpPr>
        <p:spPr>
          <a:xfrm>
            <a:off x="304800" y="2346844"/>
            <a:ext cx="381000" cy="369332"/>
          </a:xfrm>
          <a:prstGeom prst="rect">
            <a:avLst/>
          </a:prstGeom>
          <a:noFill/>
        </p:spPr>
        <p:txBody>
          <a:bodyPr wrap="square" rtlCol="0">
            <a:spAutoFit/>
          </a:bodyPr>
          <a:lstStyle/>
          <a:p>
            <a:r>
              <a:rPr lang="en-US" b="1" dirty="0">
                <a:solidFill>
                  <a:srgbClr val="FF0000"/>
                </a:solidFill>
              </a:rPr>
              <a:t>3.</a:t>
            </a:r>
          </a:p>
        </p:txBody>
      </p:sp>
      <p:sp>
        <p:nvSpPr>
          <p:cNvPr id="11" name="TextBox 10"/>
          <p:cNvSpPr txBox="1"/>
          <p:nvPr/>
        </p:nvSpPr>
        <p:spPr>
          <a:xfrm>
            <a:off x="266700" y="2851428"/>
            <a:ext cx="381000" cy="369332"/>
          </a:xfrm>
          <a:prstGeom prst="rect">
            <a:avLst/>
          </a:prstGeom>
          <a:noFill/>
        </p:spPr>
        <p:txBody>
          <a:bodyPr wrap="square" rtlCol="0">
            <a:spAutoFit/>
          </a:bodyPr>
          <a:lstStyle/>
          <a:p>
            <a:r>
              <a:rPr lang="en-US" b="1" dirty="0">
                <a:solidFill>
                  <a:srgbClr val="FF0000"/>
                </a:solidFill>
              </a:rPr>
              <a:t>4.</a:t>
            </a:r>
          </a:p>
        </p:txBody>
      </p:sp>
      <p:sp>
        <p:nvSpPr>
          <p:cNvPr id="12" name="TextBox 11"/>
          <p:cNvSpPr txBox="1"/>
          <p:nvPr/>
        </p:nvSpPr>
        <p:spPr>
          <a:xfrm>
            <a:off x="266700" y="3505200"/>
            <a:ext cx="381000" cy="369332"/>
          </a:xfrm>
          <a:prstGeom prst="rect">
            <a:avLst/>
          </a:prstGeom>
          <a:noFill/>
        </p:spPr>
        <p:txBody>
          <a:bodyPr wrap="square" rtlCol="0">
            <a:spAutoFit/>
          </a:bodyPr>
          <a:lstStyle/>
          <a:p>
            <a:r>
              <a:rPr lang="en-US" b="1" dirty="0">
                <a:solidFill>
                  <a:srgbClr val="FF0000"/>
                </a:solidFill>
              </a:rPr>
              <a:t>5.</a:t>
            </a:r>
          </a:p>
        </p:txBody>
      </p:sp>
      <p:sp>
        <p:nvSpPr>
          <p:cNvPr id="13" name="TextBox 12"/>
          <p:cNvSpPr txBox="1"/>
          <p:nvPr/>
        </p:nvSpPr>
        <p:spPr>
          <a:xfrm>
            <a:off x="266700" y="4267200"/>
            <a:ext cx="381000" cy="369332"/>
          </a:xfrm>
          <a:prstGeom prst="rect">
            <a:avLst/>
          </a:prstGeom>
          <a:noFill/>
        </p:spPr>
        <p:txBody>
          <a:bodyPr wrap="square" rtlCol="0">
            <a:spAutoFit/>
          </a:bodyPr>
          <a:lstStyle/>
          <a:p>
            <a:r>
              <a:rPr lang="en-US" b="1" dirty="0">
                <a:solidFill>
                  <a:srgbClr val="FF0000"/>
                </a:solidFill>
              </a:rPr>
              <a:t>6.</a:t>
            </a:r>
          </a:p>
        </p:txBody>
      </p:sp>
      <p:sp>
        <p:nvSpPr>
          <p:cNvPr id="5" name="TextBox 4"/>
          <p:cNvSpPr txBox="1"/>
          <p:nvPr/>
        </p:nvSpPr>
        <p:spPr>
          <a:xfrm>
            <a:off x="762000" y="1894109"/>
            <a:ext cx="5029200" cy="369332"/>
          </a:xfrm>
          <a:prstGeom prst="rect">
            <a:avLst/>
          </a:prstGeom>
          <a:noFill/>
        </p:spPr>
        <p:txBody>
          <a:bodyPr wrap="square" rtlCol="0">
            <a:spAutoFit/>
          </a:bodyPr>
          <a:lstStyle/>
          <a:p>
            <a:r>
              <a:rPr lang="en-US" dirty="0">
                <a:solidFill>
                  <a:srgbClr val="FF0000"/>
                </a:solidFill>
              </a:rPr>
              <a:t>Critical value: You can skip this step for ANOVA.</a:t>
            </a:r>
          </a:p>
        </p:txBody>
      </p:sp>
      <p:sp>
        <p:nvSpPr>
          <p:cNvPr id="15" name="TextBox 14"/>
          <p:cNvSpPr txBox="1"/>
          <p:nvPr/>
        </p:nvSpPr>
        <p:spPr>
          <a:xfrm>
            <a:off x="788504" y="2346844"/>
            <a:ext cx="3657600" cy="369332"/>
          </a:xfrm>
          <a:prstGeom prst="rect">
            <a:avLst/>
          </a:prstGeom>
          <a:noFill/>
        </p:spPr>
        <p:txBody>
          <a:bodyPr wrap="square" rtlCol="0">
            <a:spAutoFit/>
          </a:bodyPr>
          <a:lstStyle/>
          <a:p>
            <a:r>
              <a:rPr lang="en-US" dirty="0">
                <a:solidFill>
                  <a:srgbClr val="FF0000"/>
                </a:solidFill>
              </a:rPr>
              <a:t>F statistic = 54.75  </a:t>
            </a:r>
          </a:p>
        </p:txBody>
      </p:sp>
      <p:sp>
        <p:nvSpPr>
          <p:cNvPr id="16" name="TextBox 15"/>
          <p:cNvSpPr txBox="1"/>
          <p:nvPr/>
        </p:nvSpPr>
        <p:spPr>
          <a:xfrm>
            <a:off x="788504" y="2860265"/>
            <a:ext cx="3657600" cy="369332"/>
          </a:xfrm>
          <a:prstGeom prst="rect">
            <a:avLst/>
          </a:prstGeom>
          <a:noFill/>
        </p:spPr>
        <p:txBody>
          <a:bodyPr wrap="square" rtlCol="0">
            <a:spAutoFit/>
          </a:bodyPr>
          <a:lstStyle/>
          <a:p>
            <a:r>
              <a:rPr lang="en-US" dirty="0">
                <a:solidFill>
                  <a:srgbClr val="FF0000"/>
                </a:solidFill>
              </a:rPr>
              <a:t>P-value &lt; .0001</a:t>
            </a:r>
          </a:p>
        </p:txBody>
      </p:sp>
      <p:sp>
        <p:nvSpPr>
          <p:cNvPr id="17" name="TextBox 16"/>
          <p:cNvSpPr txBox="1"/>
          <p:nvPr/>
        </p:nvSpPr>
        <p:spPr>
          <a:xfrm>
            <a:off x="762000" y="3505200"/>
            <a:ext cx="3657600" cy="369332"/>
          </a:xfrm>
          <a:prstGeom prst="rect">
            <a:avLst/>
          </a:prstGeom>
          <a:noFill/>
        </p:spPr>
        <p:txBody>
          <a:bodyPr wrap="square" rtlCol="0">
            <a:spAutoFit/>
          </a:bodyPr>
          <a:lstStyle/>
          <a:p>
            <a:r>
              <a:rPr lang="en-US" dirty="0">
                <a:solidFill>
                  <a:srgbClr val="FF0000"/>
                </a:solidFill>
              </a:rPr>
              <a:t>Reject Ho.</a:t>
            </a:r>
          </a:p>
        </p:txBody>
      </p:sp>
      <p:sp>
        <p:nvSpPr>
          <p:cNvPr id="18" name="TextBox 17"/>
          <p:cNvSpPr txBox="1"/>
          <p:nvPr/>
        </p:nvSpPr>
        <p:spPr>
          <a:xfrm>
            <a:off x="707571" y="4267200"/>
            <a:ext cx="4093030" cy="923330"/>
          </a:xfrm>
          <a:prstGeom prst="rect">
            <a:avLst/>
          </a:prstGeom>
          <a:noFill/>
        </p:spPr>
        <p:txBody>
          <a:bodyPr wrap="square" rtlCol="0">
            <a:spAutoFit/>
          </a:bodyPr>
          <a:lstStyle/>
          <a:p>
            <a:r>
              <a:rPr lang="en-US" dirty="0">
                <a:solidFill>
                  <a:srgbClr val="FF0000"/>
                </a:solidFill>
              </a:rPr>
              <a:t>The evidence suggests that at least 1 pair of the group means are different. (P-value &lt; .0001 from an ANOVA.) </a:t>
            </a:r>
          </a:p>
        </p:txBody>
      </p:sp>
      <p:sp>
        <p:nvSpPr>
          <p:cNvPr id="6" name="Rectangle 5">
            <a:extLst>
              <a:ext uri="{FF2B5EF4-FFF2-40B4-BE49-F238E27FC236}">
                <a16:creationId xmlns:a16="http://schemas.microsoft.com/office/drawing/2014/main" id="{9CBF9252-398F-4841-B339-FDE0EAF10A58}"/>
              </a:ext>
            </a:extLst>
          </p:cNvPr>
          <p:cNvSpPr/>
          <p:nvPr/>
        </p:nvSpPr>
        <p:spPr>
          <a:xfrm>
            <a:off x="7620000" y="40386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C161DEE-9251-498C-A910-A52F80BF6926}"/>
              </a:ext>
            </a:extLst>
          </p:cNvPr>
          <p:cNvCxnSpPr>
            <a:cxnSpLocks/>
          </p:cNvCxnSpPr>
          <p:nvPr/>
        </p:nvCxnSpPr>
        <p:spPr>
          <a:xfrm flipH="1" flipV="1">
            <a:off x="2590800" y="2514600"/>
            <a:ext cx="50292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8C5754-2295-4B97-9B10-5353B4D0FD95}"/>
              </a:ext>
            </a:extLst>
          </p:cNvPr>
          <p:cNvCxnSpPr>
            <a:cxnSpLocks/>
          </p:cNvCxnSpPr>
          <p:nvPr/>
        </p:nvCxnSpPr>
        <p:spPr>
          <a:xfrm flipH="1" flipV="1">
            <a:off x="2359271" y="3061496"/>
            <a:ext cx="5788270" cy="977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42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5" grpId="0"/>
      <p:bldP spid="15" grpId="0"/>
      <p:bldP spid="16" grpId="0"/>
      <p:bldP spid="17" grpId="0"/>
      <p:bldP spid="18"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F-Distribution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45" y="1143000"/>
            <a:ext cx="4442749"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152400" y="5181600"/>
                <a:ext cx="8896372" cy="11801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r>
                        <m:rPr>
                          <m:sty m:val="p"/>
                        </m:rPr>
                        <a:rPr lang="en-US" b="0" i="0" smtClean="0">
                          <a:latin typeface="Cambria Math"/>
                        </a:rPr>
                        <m:t>Statistic</m:t>
                      </m:r>
                      <m:r>
                        <a:rPr lang="en-US" b="0" i="0" smtClean="0">
                          <a:latin typeface="Cambria Math"/>
                        </a:rPr>
                        <m:t>= </m:t>
                      </m:r>
                    </m:oMath>
                  </m:oMathPara>
                </a14:m>
                <a:endParaRPr lang="en-US" b="0" i="0"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a:rPr>
                                <m:t>𝐸𝑥𝑡𝑟𝑎</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𝑆𝑞𝑢𝑎𝑟𝑒𝑠</m:t>
                              </m:r>
                            </m:num>
                            <m:den>
                              <m:r>
                                <a:rPr lang="en-US" b="0" i="1" smtClean="0">
                                  <a:latin typeface="Cambria Math"/>
                                </a:rPr>
                                <m:t>𝐸𝑥𝑡𝑟𝑎</m:t>
                              </m:r>
                              <m:r>
                                <a:rPr lang="en-US" b="0" i="1" smtClean="0">
                                  <a:latin typeface="Cambria Math" panose="02040503050406030204" pitchFamily="18" charset="0"/>
                                </a:rPr>
                                <m:t> </m:t>
                              </m:r>
                              <m:r>
                                <a:rPr lang="en-US" b="0" i="1" smtClean="0">
                                  <a:latin typeface="Cambria Math"/>
                                </a:rPr>
                                <m:t>𝐷𝑒𝑔𝑟𝑒𝑠𝑠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𝐹𝑟𝑒𝑒𝑑𝑜𝑚</m:t>
                              </m:r>
                            </m:den>
                          </m:f>
                        </m:num>
                        <m:den>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a:ea typeface="Cambria Math"/>
                                        </a:rPr>
                                        <m:t>𝜎</m:t>
                                      </m:r>
                                    </m:e>
                                  </m:acc>
                                </m:e>
                                <m:sup>
                                  <m:r>
                                    <a:rPr lang="en-US" b="0" i="1" smtClean="0">
                                      <a:latin typeface="Cambria Math"/>
                                    </a:rPr>
                                    <m:t>2</m:t>
                                  </m:r>
                                </m:sup>
                              </m:sSup>
                            </m:e>
                            <m:sub>
                              <m:r>
                                <a:rPr lang="en-US" b="0" i="1" smtClean="0">
                                  <a:latin typeface="Cambria Math"/>
                                </a:rPr>
                                <m:t>𝐹𝑢𝑙𝑙</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𝑀𝑆</m:t>
                          </m:r>
                          <m:r>
                            <a:rPr lang="en-US" b="0" i="1" smtClean="0">
                              <a:latin typeface="Cambria Math"/>
                            </a:rPr>
                            <m:t> </m:t>
                          </m:r>
                          <m:r>
                            <a:rPr lang="en-US" b="0" i="1" smtClean="0">
                              <a:latin typeface="Cambria Math"/>
                            </a:rPr>
                            <m:t>𝐵𝑒𝑡𝑤𝑒𝑒𝑛</m:t>
                          </m:r>
                        </m:num>
                        <m:den>
                          <m:r>
                            <a:rPr lang="en-US" b="0" i="1" smtClean="0">
                              <a:latin typeface="Cambria Math"/>
                            </a:rPr>
                            <m:t>𝑀𝑆</m:t>
                          </m:r>
                          <m:r>
                            <a:rPr lang="en-US" b="0" i="1" smtClean="0">
                              <a:latin typeface="Cambria Math"/>
                            </a:rPr>
                            <m:t> </m:t>
                          </m:r>
                          <m:r>
                            <a:rPr lang="en-US" b="0" i="1" smtClean="0">
                              <a:latin typeface="Cambria Math"/>
                            </a:rPr>
                            <m:t>𝑊𝑖𝑡h𝑖𝑛</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𝑉𝑎𝑟𝑖𝑎𝑡𝑖𝑜𝑛</m:t>
                          </m:r>
                          <m:r>
                            <a:rPr lang="en-US" b="0" i="1" smtClean="0">
                              <a:latin typeface="Cambria Math"/>
                            </a:rPr>
                            <m:t> </m:t>
                          </m:r>
                          <m:r>
                            <a:rPr lang="en-US" b="0" i="1" smtClean="0">
                              <a:latin typeface="Cambria Math"/>
                            </a:rPr>
                            <m:t>𝐸𝑥𝑝𝑙𝑎𝑖𝑛𝑒𝑑</m:t>
                          </m:r>
                          <m:r>
                            <a:rPr lang="en-US" b="0" i="1" smtClean="0">
                              <a:latin typeface="Cambria Math"/>
                            </a:rPr>
                            <m:t> </m:t>
                          </m:r>
                          <m:r>
                            <a:rPr lang="en-US" b="0" i="1" smtClean="0">
                              <a:latin typeface="Cambria Math"/>
                            </a:rPr>
                            <m:t>𝑏𝑦</m:t>
                          </m:r>
                          <m:r>
                            <a:rPr lang="en-US" b="0" i="1" smtClean="0">
                              <a:latin typeface="Cambria Math"/>
                            </a:rPr>
                            <m:t> </m:t>
                          </m:r>
                          <m:r>
                            <a:rPr lang="en-US" b="0" i="1" smtClean="0">
                              <a:latin typeface="Cambria Math"/>
                            </a:rPr>
                            <m:t>𝐹𝑢𝑙𝑙</m:t>
                          </m:r>
                          <m:r>
                            <a:rPr lang="en-US" b="0" i="1" smtClean="0">
                              <a:latin typeface="Cambria Math"/>
                            </a:rPr>
                            <m:t>  </m:t>
                          </m:r>
                          <m:r>
                            <a:rPr lang="en-US" b="0" i="1" smtClean="0">
                              <a:latin typeface="Cambria Math"/>
                            </a:rPr>
                            <m:t>𝑀𝑜𝑑𝑒𝑙</m:t>
                          </m:r>
                        </m:num>
                        <m:den>
                          <m:r>
                            <a:rPr lang="en-US" b="0" i="1" smtClean="0">
                              <a:latin typeface="Cambria Math"/>
                            </a:rPr>
                            <m:t>𝑉𝑎𝑟𝑖𝑎𝑡𝑖𝑜𝑛</m:t>
                          </m:r>
                          <m:r>
                            <a:rPr lang="en-US" b="0" i="1" smtClean="0">
                              <a:latin typeface="Cambria Math"/>
                            </a:rPr>
                            <m:t> </m:t>
                          </m:r>
                          <m:r>
                            <a:rPr lang="en-US" b="0" i="1" smtClean="0">
                              <a:latin typeface="Cambria Math"/>
                            </a:rPr>
                            <m:t>𝐿𝑒𝑓𝑡</m:t>
                          </m:r>
                          <m:r>
                            <a:rPr lang="en-US" b="0" i="1" smtClean="0">
                              <a:latin typeface="Cambria Math"/>
                            </a:rPr>
                            <m:t> </m:t>
                          </m:r>
                          <m:r>
                            <a:rPr lang="en-US" b="0" i="1" smtClean="0">
                              <a:latin typeface="Cambria Math"/>
                            </a:rPr>
                            <m:t>𝑡𝑜</m:t>
                          </m:r>
                          <m:r>
                            <a:rPr lang="en-US" b="0" i="1" smtClean="0">
                              <a:latin typeface="Cambria Math"/>
                            </a:rPr>
                            <m:t> </m:t>
                          </m:r>
                          <m:r>
                            <a:rPr lang="en-US" b="0" i="1" smtClean="0">
                              <a:latin typeface="Cambria Math"/>
                            </a:rPr>
                            <m:t>𝑏𝑒</m:t>
                          </m:r>
                          <m:r>
                            <a:rPr lang="en-US" b="0" i="1" smtClean="0">
                              <a:latin typeface="Cambria Math"/>
                            </a:rPr>
                            <m:t> </m:t>
                          </m:r>
                          <m:r>
                            <a:rPr lang="en-US" b="0" i="1" smtClean="0">
                              <a:latin typeface="Cambria Math"/>
                            </a:rPr>
                            <m:t>𝐸𝑥𝑝𝑙𝑎𝑖𝑛𝑒𝑑</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 y="5181600"/>
                <a:ext cx="8896372" cy="11801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254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R-Squared!</a:t>
            </a:r>
          </a:p>
        </p:txBody>
      </p:sp>
      <mc:AlternateContent xmlns:mc="http://schemas.openxmlformats.org/markup-compatibility/2006">
        <mc:Choice xmlns:a14="http://schemas.microsoft.com/office/drawing/2010/main" Requires="a14">
          <p:sp>
            <p:nvSpPr>
              <p:cNvPr id="6" name="TextBox 5"/>
              <p:cNvSpPr txBox="1"/>
              <p:nvPr/>
            </p:nvSpPr>
            <p:spPr>
              <a:xfrm>
                <a:off x="600978" y="1873605"/>
                <a:ext cx="7987764"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R</m:t>
                      </m:r>
                      <m:r>
                        <a:rPr lang="en-US" b="0" i="0" smtClean="0">
                          <a:latin typeface="Cambria Math"/>
                        </a:rPr>
                        <m:t>−</m:t>
                      </m:r>
                      <m:r>
                        <m:rPr>
                          <m:sty m:val="p"/>
                        </m:rPr>
                        <a:rPr lang="en-US" b="0" i="0" smtClean="0">
                          <a:latin typeface="Cambria Math"/>
                        </a:rPr>
                        <m:t>Squared</m:t>
                      </m:r>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a:rPr>
                            <m:t>𝑉𝑎𝑟𝑖𝑎𝑡𝑖𝑜𝑛</m:t>
                          </m:r>
                          <m:r>
                            <a:rPr lang="en-US" b="0" i="1" smtClean="0">
                              <a:latin typeface="Cambria Math"/>
                            </a:rPr>
                            <m:t> </m:t>
                          </m:r>
                          <m:r>
                            <a:rPr lang="en-US" b="0" i="1" smtClean="0">
                              <a:latin typeface="Cambria Math"/>
                            </a:rPr>
                            <m:t>𝐸𝑥𝑝𝑙𝑎𝑖𝑛𝑒𝑑</m:t>
                          </m:r>
                          <m:r>
                            <a:rPr lang="en-US" b="0" i="1" smtClean="0">
                              <a:latin typeface="Cambria Math"/>
                            </a:rPr>
                            <m:t> </m:t>
                          </m:r>
                          <m:r>
                            <a:rPr lang="en-US" b="0" i="1" smtClean="0">
                              <a:latin typeface="Cambria Math"/>
                            </a:rPr>
                            <m:t>𝑏𝑦</m:t>
                          </m:r>
                          <m:r>
                            <a:rPr lang="en-US" b="0" i="1" smtClean="0">
                              <a:latin typeface="Cambria Math"/>
                            </a:rPr>
                            <m:t> </m:t>
                          </m:r>
                          <m:r>
                            <a:rPr lang="en-US" b="0" i="1" smtClean="0">
                              <a:latin typeface="Cambria Math"/>
                            </a:rPr>
                            <m:t>𝐹𝑢𝑙𝑙</m:t>
                          </m:r>
                          <m:r>
                            <a:rPr lang="en-US" b="0" i="1" smtClean="0">
                              <a:latin typeface="Cambria Math"/>
                            </a:rPr>
                            <m:t> </m:t>
                          </m:r>
                          <m:r>
                            <a:rPr lang="en-US" b="0" i="1" smtClean="0">
                              <a:latin typeface="Cambria Math"/>
                            </a:rPr>
                            <m:t>𝑀𝑜𝑑𝑒𝑙</m:t>
                          </m:r>
                        </m:num>
                        <m:den>
                          <m:r>
                            <a:rPr lang="en-US" b="0" i="1" smtClean="0">
                              <a:latin typeface="Cambria Math"/>
                            </a:rPr>
                            <m:t>𝑇𝑜𝑡𝑎𝑙</m:t>
                          </m:r>
                          <m:r>
                            <a:rPr lang="en-US" b="0" i="1" smtClean="0">
                              <a:latin typeface="Cambria Math"/>
                            </a:rPr>
                            <m:t> </m:t>
                          </m:r>
                          <m:r>
                            <a:rPr lang="en-US" b="0" i="1" smtClean="0">
                              <a:latin typeface="Cambria Math"/>
                            </a:rPr>
                            <m:t>𝑉𝑎𝑟𝑖𝑎𝑡𝑖𝑜𝑛</m:t>
                          </m:r>
                          <m:r>
                            <a:rPr lang="en-US" b="0" i="1" smtClean="0">
                              <a:latin typeface="Cambria Math"/>
                            </a:rPr>
                            <m:t> </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𝐸𝑥𝑡𝑟𝑎</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𝑆𝑞𝑢𝑎𝑟𝑒𝑠</m:t>
                          </m:r>
                        </m:num>
                        <m:den>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𝑆𝑞𝑢𝑎𝑟𝑒𝑠</m:t>
                          </m:r>
                        </m:den>
                      </m:f>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00978" y="1873605"/>
                <a:ext cx="7987764" cy="667490"/>
              </a:xfrm>
              <a:prstGeom prst="rect">
                <a:avLst/>
              </a:prstGeom>
              <a:blipFill>
                <a:blip r:embed="rId2"/>
                <a:stretch>
                  <a:fillRect/>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27757"/>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514600" y="4495800"/>
            <a:ext cx="1066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381000" y="5562845"/>
                <a:ext cx="345318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R</m:t>
                      </m:r>
                      <m:r>
                        <a:rPr lang="en-US" b="0" i="0" smtClean="0">
                          <a:latin typeface="Cambria Math"/>
                        </a:rPr>
                        <m:t>−</m:t>
                      </m:r>
                      <m:r>
                        <m:rPr>
                          <m:sty m:val="p"/>
                        </m:rPr>
                        <a:rPr lang="en-US" b="0" i="0" smtClean="0">
                          <a:latin typeface="Cambria Math"/>
                        </a:rPr>
                        <m:t>Squared</m:t>
                      </m:r>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438</m:t>
                          </m:r>
                        </m:num>
                        <m:den>
                          <m:r>
                            <a:rPr lang="en-US" b="0" i="1" smtClean="0">
                              <a:latin typeface="Cambria Math" panose="02040503050406030204" pitchFamily="18" charset="0"/>
                            </a:rPr>
                            <m:t>462</m:t>
                          </m:r>
                          <m:r>
                            <a:rPr lang="en-US" b="0" i="1" smtClean="0">
                              <a:latin typeface="Cambria Math"/>
                            </a:rPr>
                            <m:t> </m:t>
                          </m:r>
                        </m:den>
                      </m:f>
                      <m:r>
                        <a:rPr lang="en-US" b="0" i="1" smtClean="0">
                          <a:latin typeface="Cambria Math" panose="02040503050406030204" pitchFamily="18" charset="0"/>
                        </a:rPr>
                        <m:t>=0.948052</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81000" y="5562845"/>
                <a:ext cx="3453189" cy="612732"/>
              </a:xfrm>
              <a:prstGeom prst="rect">
                <a:avLst/>
              </a:prstGeom>
              <a:blipFill>
                <a:blip r:embed="rId4"/>
                <a:stretch>
                  <a:fillRect/>
                </a:stretch>
              </a:blipFill>
            </p:spPr>
            <p:txBody>
              <a:bodyPr/>
              <a:lstStyle/>
              <a:p>
                <a:r>
                  <a:rPr lang="en-US">
                    <a:noFill/>
                  </a:rPr>
                  <a:t> </a:t>
                </a:r>
              </a:p>
            </p:txBody>
          </p:sp>
        </mc:Fallback>
      </mc:AlternateContent>
      <p:cxnSp>
        <p:nvCxnSpPr>
          <p:cNvPr id="5" name="Straight Arrow Connector 4"/>
          <p:cNvCxnSpPr>
            <a:endCxn id="3" idx="1"/>
          </p:cNvCxnSpPr>
          <p:nvPr/>
        </p:nvCxnSpPr>
        <p:spPr>
          <a:xfrm flipV="1">
            <a:off x="1219200" y="4991100"/>
            <a:ext cx="129540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81400" y="396240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81400" y="320040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6"/>
          </p:cNvCxnSpPr>
          <p:nvPr/>
        </p:nvCxnSpPr>
        <p:spPr>
          <a:xfrm flipV="1">
            <a:off x="4876800" y="2057400"/>
            <a:ext cx="12192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p:cNvCxnSpPr>
          <p:nvPr/>
        </p:nvCxnSpPr>
        <p:spPr>
          <a:xfrm flipV="1">
            <a:off x="4876800" y="2541095"/>
            <a:ext cx="1447800" cy="164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3886200" y="5486400"/>
                <a:ext cx="5029200" cy="1224759"/>
              </a:xfrm>
              <a:prstGeom prst="rect">
                <a:avLst/>
              </a:prstGeom>
              <a:noFill/>
            </p:spPr>
            <p:txBody>
              <a:bodyPr wrap="square" rtlCol="0">
                <a:spAutoFit/>
              </a:bodyPr>
              <a:lstStyle/>
              <a:p>
                <a:r>
                  <a:rPr lang="en-US" dirty="0"/>
                  <a:t>*Rho (</a:t>
                </a:r>
                <a:r>
                  <a:rPr lang="el-GR" dirty="0"/>
                  <a:t>ρ</a:t>
                </a:r>
                <a:r>
                  <a:rPr lang="en-US" dirty="0"/>
                  <a:t>) is the parameter for which r is an estimate (just like μ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or </a:t>
                </a:r>
                <a:r>
                  <a:rPr lang="el-GR" dirty="0"/>
                  <a:t>σ</a:t>
                </a:r>
                <a:r>
                  <a:rPr lang="en-US" dirty="0"/>
                  <a:t> and s). A hypothesis test of whether </a:t>
                </a:r>
                <a:r>
                  <a:rPr lang="el-GR" dirty="0"/>
                  <a:t>ρ </a:t>
                </a:r>
                <a:r>
                  <a:rPr lang="en-US" dirty="0"/>
                  <a:t>=0 is equivalent to the basic ANOVA test of whether all the means are the same (try it!). </a:t>
                </a:r>
              </a:p>
            </p:txBody>
          </p:sp>
        </mc:Choice>
        <mc:Fallback xmlns="">
          <p:sp>
            <p:nvSpPr>
              <p:cNvPr id="15" name="TextBox 14"/>
              <p:cNvSpPr txBox="1">
                <a:spLocks noRot="1" noChangeAspect="1" noMove="1" noResize="1" noEditPoints="1" noAdjustHandles="1" noChangeArrowheads="1" noChangeShapeType="1" noTextEdit="1"/>
              </p:cNvSpPr>
              <p:nvPr/>
            </p:nvSpPr>
            <p:spPr>
              <a:xfrm>
                <a:off x="3886200" y="5486400"/>
                <a:ext cx="5029200" cy="1224759"/>
              </a:xfrm>
              <a:prstGeom prst="rect">
                <a:avLst/>
              </a:prstGeom>
              <a:blipFill>
                <a:blip r:embed="rId5"/>
                <a:stretch>
                  <a:fillRect l="-1091" t="-2488" r="-364" b="-497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8CBBC6-46CA-48D0-B98E-8E0DEDAEE28B}"/>
              </a:ext>
            </a:extLst>
          </p:cNvPr>
          <p:cNvSpPr txBox="1"/>
          <p:nvPr/>
        </p:nvSpPr>
        <p:spPr>
          <a:xfrm>
            <a:off x="1143000" y="877619"/>
            <a:ext cx="6477000" cy="923330"/>
          </a:xfrm>
          <a:prstGeom prst="rect">
            <a:avLst/>
          </a:prstGeom>
          <a:noFill/>
        </p:spPr>
        <p:txBody>
          <a:bodyPr wrap="square" rtlCol="0">
            <a:spAutoFit/>
          </a:bodyPr>
          <a:lstStyle/>
          <a:p>
            <a:pPr algn="ctr"/>
            <a:br>
              <a:rPr lang="en-US" dirty="0"/>
            </a:br>
            <a:r>
              <a:rPr lang="en-US" dirty="0"/>
              <a:t>R =correlation coefficient</a:t>
            </a:r>
            <a:br>
              <a:rPr lang="en-US" dirty="0"/>
            </a:br>
            <a:r>
              <a:rPr lang="en-US" dirty="0"/>
              <a:t>R</a:t>
            </a:r>
            <a:r>
              <a:rPr lang="en-US" baseline="30000" dirty="0"/>
              <a:t>2</a:t>
            </a:r>
            <a:r>
              <a:rPr lang="en-US" dirty="0"/>
              <a:t> = coefficient of determination</a:t>
            </a:r>
          </a:p>
        </p:txBody>
      </p:sp>
    </p:spTree>
    <p:extLst>
      <p:ext uri="{BB962C8B-B14F-4D97-AF65-F5344CB8AC3E}">
        <p14:creationId xmlns:p14="http://schemas.microsoft.com/office/powerpoint/2010/main" val="22060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10"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mc:AlternateContent xmlns:mc="http://schemas.openxmlformats.org/markup-compatibility/2006" xmlns:a14="http://schemas.microsoft.com/office/drawing/2010/main">
        <mc:Choice Requires="a14">
          <p:sp>
            <p:nvSpPr>
              <p:cNvPr id="6" name="TextBox 5"/>
              <p:cNvSpPr txBox="1"/>
              <p:nvPr/>
            </p:nvSpPr>
            <p:spPr>
              <a:xfrm>
                <a:off x="600978" y="1873605"/>
                <a:ext cx="7908640"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Coefficient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Variation</m:t>
                      </m:r>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𝑠𝑞𝑢𝑎𝑟𝑒</m:t>
                          </m:r>
                          <m:r>
                            <a:rPr lang="en-US" b="0" i="1" smtClean="0">
                              <a:latin typeface="Cambria Math" panose="02040503050406030204" pitchFamily="18" charset="0"/>
                            </a:rPr>
                            <m:t> </m:t>
                          </m:r>
                          <m:r>
                            <a:rPr lang="en-US" b="0" i="1" smtClean="0">
                              <a:latin typeface="Cambria Math" panose="02040503050406030204" pitchFamily="18" charset="0"/>
                            </a:rPr>
                            <m:t>𝑟𝑜𝑜𝑡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𝑢𝑛𝑒𝑥𝑝𝑙𝑎𝑖𝑛𝑒𝑑</m:t>
                          </m:r>
                          <m:r>
                            <a:rPr lang="en-US" b="0" i="1" smtClean="0">
                              <a:latin typeface="Cambria Math" panose="02040503050406030204" pitchFamily="18" charset="0"/>
                            </a:rPr>
                            <m:t> </m:t>
                          </m:r>
                          <m:r>
                            <a:rPr lang="en-US" b="0" i="1" smtClean="0">
                              <a:latin typeface="Cambria Math" panose="02040503050406030204" pitchFamily="18" charset="0"/>
                            </a:rPr>
                            <m:t>𝑣𝑎𝑟𝑖𝑎𝑡𝑖𝑜𝑛</m:t>
                          </m:r>
                        </m:num>
                        <m:den>
                          <m:r>
                            <a:rPr lang="en-US" b="0" i="1" smtClean="0">
                              <a:latin typeface="Cambria Math" panose="02040503050406030204" pitchFamily="18" charset="0"/>
                            </a:rPr>
                            <m:t>𝑔𝑟𝑎𝑛𝑑</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a:rPr>
                            <m:t> </m:t>
                          </m:r>
                        </m:den>
                      </m:f>
                      <m:r>
                        <a:rPr lang="en-US" b="0" i="1" smtClean="0">
                          <a:latin typeface="Cambria Math" panose="02040503050406030204" pitchFamily="18" charset="0"/>
                        </a:rPr>
                        <m:t>𝑥</m:t>
                      </m:r>
                      <m:r>
                        <a:rPr lang="en-US" b="0" i="1" smtClean="0">
                          <a:latin typeface="Cambria Math" panose="02040503050406030204" pitchFamily="18" charset="0"/>
                        </a:rPr>
                        <m:t> 100%</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00978" y="1873605"/>
                <a:ext cx="7908640" cy="66749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81000" y="5562845"/>
                <a:ext cx="6586996" cy="981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Coefficient</m:t>
                      </m:r>
                      <m:r>
                        <a:rPr lang="en-US" smtClean="0">
                          <a:latin typeface="Cambria Math" panose="02040503050406030204" pitchFamily="18" charset="0"/>
                        </a:rPr>
                        <m:t> </m:t>
                      </m:r>
                      <m:r>
                        <m:rPr>
                          <m:sty m:val="p"/>
                        </m:rPr>
                        <a:rPr lang="en-US" smtClean="0">
                          <a:latin typeface="Cambria Math" panose="02040503050406030204" pitchFamily="18" charset="0"/>
                        </a:rPr>
                        <m:t>of</m:t>
                      </m:r>
                      <m:r>
                        <a:rPr lang="en-US" smtClean="0">
                          <a:latin typeface="Cambria Math" panose="02040503050406030204" pitchFamily="18" charset="0"/>
                        </a:rPr>
                        <m:t> </m:t>
                      </m:r>
                      <m:r>
                        <m:rPr>
                          <m:sty m:val="p"/>
                        </m:rPr>
                        <a:rPr lang="en-US" smtClean="0">
                          <a:latin typeface="Cambria Math" panose="02040503050406030204" pitchFamily="18" charset="0"/>
                        </a:rPr>
                        <m:t>Variation</m:t>
                      </m:r>
                      <m:r>
                        <a:rPr lang="en-US" b="0" i="0"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𝑀𝑆𝐸</m:t>
                              </m:r>
                            </m:e>
                          </m:rad>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den>
                      </m:f>
                      <m:r>
                        <a:rPr lang="en-US" b="0" i="1" smtClean="0">
                          <a:latin typeface="Cambria Math" panose="02040503050406030204" pitchFamily="18" charset="0"/>
                        </a:rPr>
                        <m:t>𝑥</m:t>
                      </m:r>
                      <m:r>
                        <a:rPr lang="en-US" b="0" i="1" smtClean="0">
                          <a:latin typeface="Cambria Math" panose="02040503050406030204" pitchFamily="18" charset="0"/>
                        </a:rPr>
                        <m:t> 100=</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13</m:t>
                          </m:r>
                          <m:r>
                            <a:rPr lang="en-US" b="0" i="1" smtClean="0">
                              <a:latin typeface="Cambria Math"/>
                            </a:rPr>
                            <m:t> </m:t>
                          </m:r>
                        </m:den>
                      </m:f>
                      <m:r>
                        <a:rPr lang="en-US" b="0" i="1" smtClean="0">
                          <a:latin typeface="Cambria Math" panose="02040503050406030204" pitchFamily="18" charset="0"/>
                        </a:rPr>
                        <m:t>𝑥</m:t>
                      </m:r>
                      <m:r>
                        <a:rPr lang="en-US" b="0" i="1" smtClean="0">
                          <a:latin typeface="Cambria Math" panose="02040503050406030204" pitchFamily="18" charset="0"/>
                        </a:rPr>
                        <m:t> 100=15.38462</m:t>
                      </m:r>
                    </m:oMath>
                  </m:oMathPara>
                </a14:m>
                <a:endParaRPr lang="en-US" dirty="0"/>
              </a:p>
              <a:p>
                <a:pPr/>
                <a14:m>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oMath>
                </a14:m>
                <a:r>
                  <a:rPr lang="en-US" dirty="0"/>
                  <a:t> is also called the relative standard deviation.</a:t>
                </a:r>
              </a:p>
            </p:txBody>
          </p:sp>
        </mc:Choice>
        <mc:Fallback>
          <p:sp>
            <p:nvSpPr>
              <p:cNvPr id="7" name="TextBox 6"/>
              <p:cNvSpPr txBox="1">
                <a:spLocks noRot="1" noChangeAspect="1" noMove="1" noResize="1" noEditPoints="1" noAdjustHandles="1" noChangeArrowheads="1" noChangeShapeType="1" noTextEdit="1"/>
              </p:cNvSpPr>
              <p:nvPr/>
            </p:nvSpPr>
            <p:spPr>
              <a:xfrm>
                <a:off x="381000" y="5562845"/>
                <a:ext cx="6586996" cy="981744"/>
              </a:xfrm>
              <a:prstGeom prst="rect">
                <a:avLst/>
              </a:prstGeom>
              <a:blipFill>
                <a:blip r:embed="rId3"/>
                <a:stretch>
                  <a:fillRect r="-1204" b="-931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9583B44-45CD-40AC-9FD4-479B8AD40AB8}"/>
              </a:ext>
            </a:extLst>
          </p:cNvPr>
          <p:cNvGrpSpPr/>
          <p:nvPr/>
        </p:nvGrpSpPr>
        <p:grpSpPr>
          <a:xfrm>
            <a:off x="990600" y="2575064"/>
            <a:ext cx="6324600" cy="2682640"/>
            <a:chOff x="990600" y="2575064"/>
            <a:chExt cx="6324600" cy="2682640"/>
          </a:xfrm>
        </p:grpSpPr>
        <p:pic>
          <p:nvPicPr>
            <p:cNvPr id="8" name="Picture 2">
              <a:extLst>
                <a:ext uri="{FF2B5EF4-FFF2-40B4-BE49-F238E27FC236}">
                  <a16:creationId xmlns:a16="http://schemas.microsoft.com/office/drawing/2014/main" id="{3E398A1E-D13B-4273-88BF-B4245E7CB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575064"/>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108678" y="4267104"/>
              <a:ext cx="1066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67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ANOVA: Assumptions and Robustness</a:t>
            </a:r>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a:t>Normality: Similar to t-tools hypothesis testing, ANOVA is robust to this assumption.  Extremely long-tailed distributions (outliers) or skewed distributions, coupled with different sample sizes (especially when the sample sizes are small) present the only serious distributional problems.</a:t>
            </a:r>
          </a:p>
          <a:p>
            <a:pPr marL="514350" indent="-514350">
              <a:buAutoNum type="arabicPeriod"/>
            </a:pPr>
            <a:r>
              <a:rPr lang="en-US" dirty="0"/>
              <a:t>Equal Standard Deviations: This assumption is crucial, paramount, and VERY important.  </a:t>
            </a:r>
          </a:p>
          <a:p>
            <a:pPr marL="514350" indent="-514350">
              <a:buAutoNum type="arabicPeriod"/>
            </a:pPr>
            <a:r>
              <a:rPr lang="en-US" dirty="0"/>
              <a:t>The assumptions of independence within and across groups are critical.  If lacking, different analysis should be attempted.    </a:t>
            </a:r>
          </a:p>
        </p:txBody>
      </p:sp>
    </p:spTree>
    <p:extLst>
      <p:ext uri="{BB962C8B-B14F-4D97-AF65-F5344CB8AC3E}">
        <p14:creationId xmlns:p14="http://schemas.microsoft.com/office/powerpoint/2010/main" val="32668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39728359"/>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a:t>
                          </a:r>
                          <a:r>
                            <a:rPr lang="en-US" dirty="0" err="1"/>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a:t>
                          </a:r>
                          <a:r>
                            <a:rPr lang="en-US" dirty="0" err="1"/>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a:t>
                          </a:r>
                          <a:r>
                            <a:rPr lang="en-US" dirty="0" err="1"/>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39728359"/>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gridCol w="1524000"/>
                    <a:gridCol w="1524000"/>
                    <a:gridCol w="1524000"/>
                  </a:tblGrid>
                  <a:tr h="388346">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88346">
                    <a:tc>
                      <a:txBody>
                        <a:bodyPr/>
                        <a:lstStyle/>
                        <a:p>
                          <a:pPr algn="ctr"/>
                          <a:r>
                            <a:rPr lang="en-US" dirty="0" smtClean="0"/>
                            <a:t>Y</a:t>
                          </a:r>
                          <a:r>
                            <a:rPr lang="en-US" baseline="-25000" dirty="0" smtClean="0"/>
                            <a:t>1</a:t>
                          </a:r>
                          <a:r>
                            <a:rPr lang="en-US" dirty="0" smtClean="0"/>
                            <a:t>|X=</a:t>
                          </a:r>
                          <a:r>
                            <a:rPr lang="en-US" dirty="0" err="1" smtClean="0"/>
                            <a:t>i</a:t>
                          </a:r>
                          <a:endParaRPr lang="en-US" baseline="-25000" dirty="0"/>
                        </a:p>
                      </a:txBody>
                      <a:tcPr/>
                    </a:tc>
                    <a:tc>
                      <a:txBody>
                        <a:bodyPr/>
                        <a:lstStyle/>
                        <a:p>
                          <a:pPr algn="ctr"/>
                          <a:r>
                            <a:rPr lang="en-US" dirty="0" smtClean="0"/>
                            <a:t>3</a:t>
                          </a:r>
                          <a:endParaRPr lang="en-US" dirty="0"/>
                        </a:p>
                      </a:txBody>
                      <a:tcPr/>
                    </a:tc>
                    <a:tc>
                      <a:txBody>
                        <a:bodyPr/>
                        <a:lstStyle/>
                        <a:p>
                          <a:pPr algn="ctr"/>
                          <a:r>
                            <a:rPr lang="en-US" dirty="0" smtClean="0"/>
                            <a:t>10</a:t>
                          </a:r>
                          <a:endParaRPr lang="en-US" dirty="0"/>
                        </a:p>
                      </a:txBody>
                      <a:tcPr/>
                    </a:tc>
                    <a:tc>
                      <a:txBody>
                        <a:bodyPr/>
                        <a:lstStyle/>
                        <a:p>
                          <a:pPr algn="ctr"/>
                          <a:r>
                            <a:rPr lang="en-US" dirty="0" smtClean="0"/>
                            <a:t>20</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a:t>
                          </a:r>
                          <a:r>
                            <a:rPr lang="en-US" dirty="0" err="1" smtClean="0"/>
                            <a:t>i</a:t>
                          </a:r>
                          <a:endParaRPr lang="en-US" baseline="-25000" dirty="0" smtClean="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22</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a:t>
                          </a:r>
                          <a:r>
                            <a:rPr lang="en-US" dirty="0" err="1" smtClean="0"/>
                            <a:t>i</a:t>
                          </a:r>
                          <a:endParaRPr lang="en-US" baseline="-25000" dirty="0" smtClean="0"/>
                        </a:p>
                      </a:txBody>
                      <a:tcPr/>
                    </a:tc>
                    <a:tc>
                      <a:txBody>
                        <a:bodyPr/>
                        <a:lstStyle/>
                        <a:p>
                          <a:pPr algn="ctr"/>
                          <a:r>
                            <a:rPr lang="en-US" dirty="0" smtClean="0"/>
                            <a:t>7</a:t>
                          </a:r>
                          <a:endParaRPr lang="en-US" dirty="0"/>
                        </a:p>
                      </a:txBody>
                      <a:tcPr/>
                    </a:tc>
                    <a:tc>
                      <a:txBody>
                        <a:bodyPr/>
                        <a:lstStyle/>
                        <a:p>
                          <a:pPr algn="ctr"/>
                          <a:r>
                            <a:rPr lang="en-US" dirty="0" smtClean="0"/>
                            <a:t>14</a:t>
                          </a:r>
                          <a:endParaRPr lang="en-US" dirty="0"/>
                        </a:p>
                      </a:txBody>
                      <a:tcPr/>
                    </a:tc>
                    <a:tc>
                      <a:txBody>
                        <a:bodyPr/>
                        <a:lstStyle/>
                        <a:p>
                          <a:pPr algn="ctr"/>
                          <a:r>
                            <a:rPr lang="en-US" dirty="0" smtClean="0"/>
                            <a:t>24</a:t>
                          </a:r>
                          <a:endParaRPr lang="en-US" dirty="0"/>
                        </a:p>
                      </a:txBody>
                      <a:tcPr/>
                    </a:tc>
                  </a:tr>
                  <a:tr h="390398">
                    <a:tc>
                      <a:txBody>
                        <a:bodyPr/>
                        <a:lstStyle/>
                        <a:p>
                          <a:endParaRPr lang="en-US"/>
                        </a:p>
                      </a:txBody>
                      <a:tcPr>
                        <a:blipFill rotWithShape="0">
                          <a:blip r:embed="rId2"/>
                          <a:stretch>
                            <a:fillRect l="-800" t="-407813" r="-302000" b="-93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mc:Fallback>
      </mc:AlternateContent>
      <p:sp>
        <p:nvSpPr>
          <p:cNvPr id="6" name="TextBox 5"/>
          <p:cNvSpPr txBox="1"/>
          <p:nvPr/>
        </p:nvSpPr>
        <p:spPr>
          <a:xfrm>
            <a:off x="1524000" y="1295400"/>
            <a:ext cx="6096000" cy="646331"/>
          </a:xfrm>
          <a:prstGeom prst="rect">
            <a:avLst/>
          </a:prstGeom>
          <a:noFill/>
        </p:spPr>
        <p:txBody>
          <a:bodyPr wrap="square" rtlCol="0">
            <a:spAutoFit/>
          </a:bodyPr>
          <a:lstStyle/>
          <a:p>
            <a:r>
              <a:rPr lang="en-US" dirty="0"/>
              <a:t>1. Make a Scatterplot of the data in the table below.  “Level” is     </a:t>
            </a:r>
          </a:p>
          <a:p>
            <a:r>
              <a:rPr lang="en-US" dirty="0"/>
              <a:t>     the Explanatory Variable (X=1, 2, or 3). </a:t>
            </a:r>
          </a:p>
        </p:txBody>
      </p:sp>
      <p:sp>
        <p:nvSpPr>
          <p:cNvPr id="9" name="TextBox 8"/>
          <p:cNvSpPr txBox="1"/>
          <p:nvPr/>
        </p:nvSpPr>
        <p:spPr>
          <a:xfrm>
            <a:off x="1502229" y="4419600"/>
            <a:ext cx="4474029" cy="646331"/>
          </a:xfrm>
          <a:prstGeom prst="rect">
            <a:avLst/>
          </a:prstGeom>
          <a:noFill/>
        </p:spPr>
        <p:txBody>
          <a:bodyPr wrap="square" rtlCol="0">
            <a:spAutoFit/>
          </a:bodyPr>
          <a:lstStyle/>
          <a:p>
            <a:r>
              <a:rPr lang="en-US" dirty="0"/>
              <a:t>2. Find the Grand Mean … this is the mean of all the Ys together … regardless of Level.  </a:t>
            </a:r>
          </a:p>
        </p:txBody>
      </p:sp>
      <mc:AlternateContent xmlns:mc="http://schemas.openxmlformats.org/markup-compatibility/2006" xmlns:a14="http://schemas.microsoft.com/office/drawing/2010/main">
        <mc:Choice Requires="a14">
          <p:sp>
            <p:nvSpPr>
              <p:cNvPr id="10" name="TextBox 9"/>
              <p:cNvSpPr txBox="1"/>
              <p:nvPr/>
            </p:nvSpPr>
            <p:spPr>
              <a:xfrm>
                <a:off x="6242951" y="4481155"/>
                <a:ext cx="15881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Cambria Math"/>
                            </a:rPr>
                          </m:ctrlPr>
                        </m:accPr>
                        <m:e>
                          <m:r>
                            <a:rPr lang="en-US" sz="2800" i="1" smtClean="0">
                              <a:latin typeface="Cambria Math"/>
                              <a:ea typeface="Cambria Math"/>
                            </a:rPr>
                            <m:t>𝜇</m:t>
                          </m:r>
                        </m:e>
                      </m:acc>
                      <m:r>
                        <a:rPr lang="en-US" sz="2800" b="0" i="1" smtClean="0">
                          <a:latin typeface="Cambria Math"/>
                          <a:ea typeface="Cambria Math"/>
                        </a:rPr>
                        <m:t>=</m:t>
                      </m:r>
                      <m:acc>
                        <m:accPr>
                          <m:chr m:val="̿"/>
                          <m:ctrlPr>
                            <a:rPr lang="en-US" sz="2800" i="1" smtClean="0">
                              <a:latin typeface="Cambria Math" panose="02040503050406030204" pitchFamily="18" charset="0"/>
                            </a:rPr>
                          </m:ctrlPr>
                        </m:accPr>
                        <m:e>
                          <m:r>
                            <a:rPr lang="en-US" sz="2800" b="0" i="1" smtClean="0">
                              <a:latin typeface="Cambria Math"/>
                            </a:rPr>
                            <m:t>𝑥</m:t>
                          </m:r>
                        </m:e>
                      </m:acc>
                      <m:r>
                        <a:rPr lang="en-US" sz="2800" b="0" i="0" smtClean="0">
                          <a:latin typeface="Cambria Math"/>
                        </a:rPr>
                        <m:t>= </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242951" y="4481155"/>
                <a:ext cx="1588127"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02228" y="5334000"/>
                <a:ext cx="4474029" cy="1200329"/>
              </a:xfrm>
              <a:prstGeom prst="rect">
                <a:avLst/>
              </a:prstGeom>
              <a:noFill/>
            </p:spPr>
            <p:txBody>
              <a:bodyPr wrap="square" rtlCol="0">
                <a:spAutoFit/>
              </a:bodyPr>
              <a:lstStyle/>
              <a:p>
                <a:r>
                  <a:rPr lang="en-US" dirty="0"/>
                  <a:t>3. Find the Conditional (Level) Means … this is the mean of the Ys per Level. Example: The Conditional mean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d>
                      <m:dPr>
                        <m:ctrlPr>
                          <a:rPr lang="en-US" i="1">
                            <a:latin typeface="Cambria Math" panose="02040503050406030204" pitchFamily="18" charset="0"/>
                            <a:ea typeface="Cambria Math"/>
                          </a:rPr>
                        </m:ctrlPr>
                      </m:dPr>
                      <m:e>
                        <m:r>
                          <a:rPr lang="en-US" i="1">
                            <a:latin typeface="Cambria Math"/>
                          </a:rPr>
                          <m:t>𝑌</m:t>
                        </m:r>
                      </m:e>
                      <m:e>
                        <m:r>
                          <a:rPr lang="en-US" i="1">
                            <a:latin typeface="Cambria Math"/>
                          </a:rPr>
                          <m:t>𝑋</m:t>
                        </m:r>
                        <m:r>
                          <a:rPr lang="en-US" b="0" i="1" smtClean="0">
                            <a:latin typeface="Cambria Math" panose="02040503050406030204" pitchFamily="18" charset="0"/>
                          </a:rPr>
                          <m:t>=1</m:t>
                        </m:r>
                      </m:e>
                    </m:d>
                    <m:r>
                      <a:rPr lang="en-US" b="0" i="1" smtClean="0">
                        <a:latin typeface="Cambria Math" panose="02040503050406030204" pitchFamily="18" charset="0"/>
                      </a:rPr>
                      <m:t>=5.  </m:t>
                    </m:r>
                  </m:oMath>
                </a14:m>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02228" y="5334000"/>
                <a:ext cx="4474029" cy="1200329"/>
              </a:xfrm>
              <a:prstGeom prst="rect">
                <a:avLst/>
              </a:prstGeom>
              <a:blipFill>
                <a:blip r:embed="rId4"/>
                <a:stretch>
                  <a:fillRect l="-1090" t="-2538" r="-1499"/>
                </a:stretch>
              </a:blipFill>
            </p:spPr>
            <p:txBody>
              <a:bodyPr/>
              <a:lstStyle/>
              <a:p>
                <a:r>
                  <a:rPr lang="en-US">
                    <a:noFill/>
                  </a:rPr>
                  <a:t> </a:t>
                </a:r>
              </a:p>
            </p:txBody>
          </p:sp>
        </mc:Fallback>
      </mc:AlternateContent>
    </p:spTree>
    <p:extLst>
      <p:ext uri="{BB962C8B-B14F-4D97-AF65-F5344CB8AC3E}">
        <p14:creationId xmlns:p14="http://schemas.microsoft.com/office/powerpoint/2010/main" val="327336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Samples drawn from </a:t>
            </a:r>
            <a:br>
              <a:rPr lang="en-US" dirty="0"/>
            </a:br>
            <a:r>
              <a:rPr lang="en-US" dirty="0"/>
              <a:t>Normal Distributions</a:t>
            </a:r>
          </a:p>
        </p:txBody>
      </p:sp>
      <p:sp>
        <p:nvSpPr>
          <p:cNvPr id="3" name="Content Placeholder 2"/>
          <p:cNvSpPr>
            <a:spLocks noGrp="1"/>
          </p:cNvSpPr>
          <p:nvPr>
            <p:ph idx="1"/>
          </p:nvPr>
        </p:nvSpPr>
        <p:spPr/>
        <p:txBody>
          <a:bodyPr/>
          <a:lstStyle/>
          <a:p>
            <a:r>
              <a:rPr lang="en-US" dirty="0"/>
              <a:t>Same visual checks as with t-tools, just for more groups.</a:t>
            </a:r>
          </a:p>
          <a:p>
            <a:pPr lvl="1"/>
            <a:r>
              <a:rPr lang="en-US" dirty="0"/>
              <a:t>Histograms</a:t>
            </a:r>
          </a:p>
          <a:p>
            <a:pPr lvl="1"/>
            <a:r>
              <a:rPr lang="en-US" dirty="0"/>
              <a:t>Q-Q plots</a:t>
            </a:r>
          </a:p>
        </p:txBody>
      </p:sp>
    </p:spTree>
    <p:extLst>
      <p:ext uri="{BB962C8B-B14F-4D97-AF65-F5344CB8AC3E}">
        <p14:creationId xmlns:p14="http://schemas.microsoft.com/office/powerpoint/2010/main" val="408431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Constant SD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7376859"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743200" y="3268980"/>
            <a:ext cx="381000" cy="922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a:spLocks noGrp="1"/>
          </p:cNvSpPr>
          <p:nvPr>
            <p:ph idx="1"/>
          </p:nvPr>
        </p:nvSpPr>
        <p:spPr>
          <a:xfrm>
            <a:off x="457200" y="1600201"/>
            <a:ext cx="8229600" cy="1066800"/>
          </a:xfrm>
        </p:spPr>
        <p:txBody>
          <a:bodyPr>
            <a:normAutofit fontScale="85000" lnSpcReduction="10000"/>
          </a:bodyPr>
          <a:lstStyle/>
          <a:p>
            <a:pPr marL="0" indent="0">
              <a:buNone/>
            </a:pPr>
            <a:r>
              <a:rPr lang="en-US" dirty="0"/>
              <a:t>95% confidence interval accuracy with different sample sizes and standard deviations for three groups.</a:t>
            </a:r>
          </a:p>
        </p:txBody>
      </p:sp>
    </p:spTree>
    <p:extLst>
      <p:ext uri="{BB962C8B-B14F-4D97-AF65-F5344CB8AC3E}">
        <p14:creationId xmlns:p14="http://schemas.microsoft.com/office/powerpoint/2010/main" val="22012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Levene’s</a:t>
            </a:r>
            <a:r>
              <a:rPr lang="en-US" dirty="0"/>
              <a:t> Test (Median)</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4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600200" y="2971800"/>
            <a:ext cx="3124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7400" y="2209800"/>
            <a:ext cx="2743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514600"/>
            <a:ext cx="2362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3733800"/>
            <a:ext cx="1371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9200" y="41910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7200" y="4419600"/>
            <a:ext cx="426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19200" y="4724400"/>
            <a:ext cx="3124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133600" y="6467886"/>
            <a:ext cx="4953000" cy="369332"/>
          </a:xfrm>
          <a:prstGeom prst="rect">
            <a:avLst/>
          </a:prstGeom>
          <a:noFill/>
        </p:spPr>
        <p:txBody>
          <a:bodyPr wrap="square" rtlCol="0">
            <a:spAutoFit/>
          </a:bodyPr>
          <a:lstStyle/>
          <a:p>
            <a:pPr algn="ctr"/>
            <a:r>
              <a:rPr lang="en-US" b="1" dirty="0"/>
              <a:t>But … </a:t>
            </a:r>
            <a:r>
              <a:rPr lang="en-US" b="1" dirty="0" err="1"/>
              <a:t>proc</a:t>
            </a:r>
            <a:r>
              <a:rPr lang="en-US" b="1" dirty="0"/>
              <a:t> </a:t>
            </a:r>
            <a:r>
              <a:rPr lang="en-US" b="1" dirty="0" err="1"/>
              <a:t>ttest</a:t>
            </a:r>
            <a:r>
              <a:rPr lang="en-US" b="1" dirty="0"/>
              <a:t> does not have </a:t>
            </a:r>
            <a:r>
              <a:rPr lang="en-US" b="1" dirty="0" err="1"/>
              <a:t>Levene’s</a:t>
            </a:r>
            <a:r>
              <a:rPr lang="en-US" b="1" dirty="0"/>
              <a:t> Test!!!</a:t>
            </a:r>
          </a:p>
        </p:txBody>
      </p:sp>
      <p:pic>
        <p:nvPicPr>
          <p:cNvPr id="266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32126"/>
            <a:ext cx="1724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679"/>
          <a:stretch/>
        </p:blipFill>
        <p:spPr bwMode="auto">
          <a:xfrm>
            <a:off x="2743200" y="5017378"/>
            <a:ext cx="1828800" cy="1367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686" y="5100264"/>
            <a:ext cx="4058514" cy="1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39000" y="228600"/>
            <a:ext cx="1600200" cy="830997"/>
          </a:xfrm>
          <a:prstGeom prst="rect">
            <a:avLst/>
          </a:prstGeom>
          <a:noFill/>
        </p:spPr>
        <p:txBody>
          <a:bodyPr wrap="square" rtlCol="0">
            <a:spAutoFit/>
          </a:bodyPr>
          <a:lstStyle/>
          <a:p>
            <a:r>
              <a:rPr lang="en-US" sz="2400" dirty="0"/>
              <a:t>Ho: </a:t>
            </a:r>
            <a:r>
              <a:rPr lang="el-GR" sz="2400" dirty="0"/>
              <a:t>σ</a:t>
            </a:r>
            <a:r>
              <a:rPr lang="en-US" sz="2400" baseline="-25000" dirty="0"/>
              <a:t>1</a:t>
            </a:r>
            <a:r>
              <a:rPr lang="en-US" sz="2400" dirty="0"/>
              <a:t>=</a:t>
            </a:r>
            <a:r>
              <a:rPr lang="el-GR" sz="2400" dirty="0"/>
              <a:t> σ</a:t>
            </a:r>
            <a:r>
              <a:rPr lang="en-US" sz="2400" baseline="-25000" dirty="0"/>
              <a:t>2</a:t>
            </a:r>
          </a:p>
          <a:p>
            <a:r>
              <a:rPr lang="en-US" sz="2400" dirty="0"/>
              <a:t>Ha: </a:t>
            </a:r>
            <a:r>
              <a:rPr lang="el-GR" sz="2400" dirty="0"/>
              <a:t>σ</a:t>
            </a:r>
            <a:r>
              <a:rPr lang="en-US" sz="2400" baseline="-25000" dirty="0"/>
              <a:t>1</a:t>
            </a:r>
            <a:r>
              <a:rPr lang="en-US" sz="2400" dirty="0"/>
              <a:t>≠</a:t>
            </a:r>
            <a:r>
              <a:rPr lang="el-GR" sz="2400" dirty="0"/>
              <a:t> σ</a:t>
            </a:r>
            <a:r>
              <a:rPr lang="en-US" sz="2400" baseline="-25000" dirty="0"/>
              <a:t>2</a:t>
            </a:r>
          </a:p>
        </p:txBody>
      </p:sp>
    </p:spTree>
    <p:extLst>
      <p:ext uri="{BB962C8B-B14F-4D97-AF65-F5344CB8AC3E}">
        <p14:creationId xmlns:p14="http://schemas.microsoft.com/office/powerpoint/2010/main" val="78763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Proc</a:t>
            </a:r>
            <a:r>
              <a:rPr lang="en-US" dirty="0"/>
              <a:t> GLM Has </a:t>
            </a:r>
            <a:r>
              <a:rPr lang="en-US" dirty="0" err="1"/>
              <a:t>Levene’s</a:t>
            </a:r>
            <a:r>
              <a:rPr lang="en-US" dirty="0"/>
              <a:t> Test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71600"/>
            <a:ext cx="3632886"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86" y="2989289"/>
            <a:ext cx="8001000" cy="1049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724400"/>
            <a:ext cx="356991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a:extLst>
              <a:ext uri="{FF2B5EF4-FFF2-40B4-BE49-F238E27FC236}">
                <a16:creationId xmlns:a16="http://schemas.microsoft.com/office/drawing/2014/main" id="{34ADD998-CDA0-444E-81C4-5F47AA9538F8}"/>
              </a:ext>
            </a:extLst>
          </p:cNvPr>
          <p:cNvSpPr/>
          <p:nvPr/>
        </p:nvSpPr>
        <p:spPr>
          <a:xfrm>
            <a:off x="4419600" y="1905000"/>
            <a:ext cx="2286000" cy="3222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9BBF0FE-5791-4EFD-8DEF-43B28A243BF3}"/>
              </a:ext>
            </a:extLst>
          </p:cNvPr>
          <p:cNvSpPr/>
          <p:nvPr/>
        </p:nvSpPr>
        <p:spPr>
          <a:xfrm>
            <a:off x="4495800" y="5392711"/>
            <a:ext cx="2286000" cy="32228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504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Check of Assumptions: Constant SD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360989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3800"/>
            <a:ext cx="296696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936171"/>
            <a:ext cx="3586337" cy="272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6092" y="3905250"/>
            <a:ext cx="4095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1" y="5470253"/>
            <a:ext cx="2388480" cy="778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4800600"/>
            <a:ext cx="4038600" cy="1754326"/>
          </a:xfrm>
          <a:prstGeom prst="rect">
            <a:avLst/>
          </a:prstGeom>
          <a:noFill/>
        </p:spPr>
        <p:txBody>
          <a:bodyPr wrap="square" rtlCol="0">
            <a:spAutoFit/>
          </a:bodyPr>
          <a:lstStyle/>
          <a:p>
            <a:r>
              <a:rPr lang="en-US" dirty="0"/>
              <a:t>There is some visual evidence against equal standard deviations.  The Brown-Forsythe test was used as secondary evidence and does not provide significant evidence against equal standard deviations. (p-value = .2558)</a:t>
            </a:r>
          </a:p>
        </p:txBody>
      </p:sp>
    </p:spTree>
    <p:extLst>
      <p:ext uri="{BB962C8B-B14F-4D97-AF65-F5344CB8AC3E}">
        <p14:creationId xmlns:p14="http://schemas.microsoft.com/office/powerpoint/2010/main" val="3263875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Archeology in New Mexico</a:t>
            </a:r>
          </a:p>
        </p:txBody>
      </p:sp>
      <p:sp>
        <p:nvSpPr>
          <p:cNvPr id="3" name="Content Placeholder 2"/>
          <p:cNvSpPr>
            <a:spLocks noGrp="1"/>
          </p:cNvSpPr>
          <p:nvPr>
            <p:ph idx="1"/>
          </p:nvPr>
        </p:nvSpPr>
        <p:spPr>
          <a:xfrm>
            <a:off x="457200" y="1600200"/>
            <a:ext cx="8229600" cy="4983162"/>
          </a:xfrm>
        </p:spPr>
        <p:txBody>
          <a:bodyPr>
            <a:normAutofit fontScale="92500" lnSpcReduction="20000"/>
          </a:bodyPr>
          <a:lstStyle/>
          <a:p>
            <a:pPr marL="0" indent="0">
              <a:buNone/>
            </a:pPr>
            <a:r>
              <a:rPr lang="en-US" dirty="0"/>
              <a:t>An archeological dig in New Mexico yielded four sites with lots of artifacts.  The depth (cm) that each artifact was found was recorded along with which site it was found in.  </a:t>
            </a:r>
          </a:p>
          <a:p>
            <a:pPr marL="0" indent="0">
              <a:buNone/>
            </a:pPr>
            <a:endParaRPr lang="en-US" dirty="0"/>
          </a:p>
          <a:p>
            <a:pPr marL="0" indent="0">
              <a:buNone/>
            </a:pPr>
            <a:r>
              <a:rPr lang="en-US" dirty="0"/>
              <a:t>The researcher has reason to believe that sites 1 and 4 and sites 2 and 3 may be similar in age.  In theory, the deeper the find, the older the village.  </a:t>
            </a:r>
          </a:p>
          <a:p>
            <a:pPr marL="0" indent="0">
              <a:buNone/>
            </a:pPr>
            <a:endParaRPr lang="en-US" dirty="0"/>
          </a:p>
          <a:p>
            <a:pPr marL="0" indent="0">
              <a:buNone/>
            </a:pPr>
            <a:r>
              <a:rPr lang="en-US" dirty="0"/>
              <a:t>Is there any evidence that sites 1 and 4 have a mean depth that is different than the mean depth of artifacts from sites 2 and 3? </a:t>
            </a:r>
          </a:p>
        </p:txBody>
      </p:sp>
    </p:spTree>
    <p:extLst>
      <p:ext uri="{BB962C8B-B14F-4D97-AF65-F5344CB8AC3E}">
        <p14:creationId xmlns:p14="http://schemas.microsoft.com/office/powerpoint/2010/main" val="1150013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Archaeology Example</a:t>
            </a:r>
          </a:p>
        </p:txBody>
      </p:sp>
      <p:graphicFrame>
        <p:nvGraphicFramePr>
          <p:cNvPr id="4" name="Content Placeholder 3"/>
          <p:cNvGraphicFramePr>
            <a:graphicFrameLocks noGrp="1"/>
          </p:cNvGraphicFramePr>
          <p:nvPr>
            <p:ph idx="1"/>
          </p:nvPr>
        </p:nvGraphicFramePr>
        <p:xfrm>
          <a:off x="1219200" y="2339181"/>
          <a:ext cx="6705600" cy="3048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tblGrid>
              <a:tr h="190500">
                <a:tc>
                  <a:txBody>
                    <a:bodyPr/>
                    <a:lstStyle/>
                    <a:p>
                      <a:pPr algn="ctr" fontAlgn="b"/>
                      <a:r>
                        <a:rPr lang="en-US" sz="1100" u="none" strike="noStrike">
                          <a:effectLst/>
                        </a:rPr>
                        <a:t>Depth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Site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Depth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Site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Depth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Site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Depth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Site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100" u="none" strike="noStrike">
                          <a:effectLst/>
                        </a:rPr>
                        <a:t>115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190500">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190500">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190500">
                <a:tc>
                  <a:txBody>
                    <a:bodyPr/>
                    <a:lstStyle/>
                    <a:p>
                      <a:pPr algn="ct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190500">
                <a:tc>
                  <a:txBody>
                    <a:bodyPr/>
                    <a:lstStyle/>
                    <a:p>
                      <a:pPr algn="ct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190500">
                <a:tc>
                  <a:txBody>
                    <a:bodyPr/>
                    <a:lstStyle/>
                    <a:p>
                      <a:pPr algn="ct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190500">
                <a:tc>
                  <a:txBody>
                    <a:bodyPr/>
                    <a:lstStyle/>
                    <a:p>
                      <a:pPr algn="ct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190500">
                <a:tc>
                  <a:txBody>
                    <a:bodyPr/>
                    <a:lstStyle/>
                    <a:p>
                      <a:pPr algn="ct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035540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a:t>
            </a:r>
            <a:br>
              <a:rPr lang="en-US" dirty="0"/>
            </a:br>
            <a:r>
              <a:rPr lang="en-US" dirty="0"/>
              <a:t>Assumptions: Normality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2714625" cy="203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1" y="1524000"/>
            <a:ext cx="2688368" cy="203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3557881"/>
            <a:ext cx="2867025" cy="2169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614" y="3657600"/>
            <a:ext cx="2793611" cy="2114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81300" y="6019800"/>
            <a:ext cx="3581400" cy="369332"/>
          </a:xfrm>
          <a:prstGeom prst="rect">
            <a:avLst/>
          </a:prstGeom>
          <a:noFill/>
        </p:spPr>
        <p:txBody>
          <a:bodyPr wrap="square" rtlCol="0">
            <a:spAutoFit/>
          </a:bodyPr>
          <a:lstStyle/>
          <a:p>
            <a:r>
              <a:rPr lang="en-US" dirty="0"/>
              <a:t>Histograms will be helpful as well!</a:t>
            </a:r>
          </a:p>
        </p:txBody>
      </p:sp>
    </p:spTree>
    <p:extLst>
      <p:ext uri="{BB962C8B-B14F-4D97-AF65-F5344CB8AC3E}">
        <p14:creationId xmlns:p14="http://schemas.microsoft.com/office/powerpoint/2010/main" val="1124034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a:t>
            </a:r>
            <a:br>
              <a:rPr lang="en-US" dirty="0"/>
            </a:br>
            <a:r>
              <a:rPr lang="en-US" dirty="0"/>
              <a:t>Assumptions: Homogeneity (Equal SD)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07" y="1828799"/>
            <a:ext cx="383519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052" y="4876800"/>
            <a:ext cx="4285534"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4" y="1828800"/>
            <a:ext cx="3857625" cy="291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658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a:t>
            </a:r>
            <a:br>
              <a:rPr lang="en-US" dirty="0"/>
            </a:br>
            <a:r>
              <a:rPr lang="en-US" dirty="0"/>
              <a:t>Assumption: Independence </a:t>
            </a:r>
          </a:p>
        </p:txBody>
      </p:sp>
      <p:sp>
        <p:nvSpPr>
          <p:cNvPr id="3" name="Content Placeholder 2"/>
          <p:cNvSpPr>
            <a:spLocks noGrp="1"/>
          </p:cNvSpPr>
          <p:nvPr>
            <p:ph idx="1"/>
          </p:nvPr>
        </p:nvSpPr>
        <p:spPr/>
        <p:txBody>
          <a:bodyPr/>
          <a:lstStyle/>
          <a:p>
            <a:pPr marL="0" indent="0">
              <a:buNone/>
            </a:pPr>
            <a:r>
              <a:rPr lang="en-US" dirty="0"/>
              <a:t>The discovered artifacts associated with the depths were randomly selected from the log (book of recordings … not logarithms!) of  discoveries.  </a:t>
            </a:r>
          </a:p>
          <a:p>
            <a:pPr marL="0" indent="0">
              <a:buNone/>
            </a:pPr>
            <a:r>
              <a:rPr lang="en-US" dirty="0"/>
              <a:t>Since the artifacts and, thus, the depths are associated with completely different sites, it is assumed that the data are independent between sites.  </a:t>
            </a:r>
          </a:p>
        </p:txBody>
      </p:sp>
    </p:spTree>
    <p:extLst>
      <p:ext uri="{BB962C8B-B14F-4D97-AF65-F5344CB8AC3E}">
        <p14:creationId xmlns:p14="http://schemas.microsoft.com/office/powerpoint/2010/main" val="384614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81326703"/>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a:t>
                          </a:r>
                          <a:r>
                            <a:rPr lang="en-US" dirty="0" err="1"/>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a:t>
                          </a:r>
                          <a:r>
                            <a:rPr lang="en-US" dirty="0" err="1"/>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a:t>
                          </a:r>
                          <a:r>
                            <a:rPr lang="en-US" dirty="0" err="1"/>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12</a:t>
                          </a:r>
                        </a:p>
                      </a:txBody>
                      <a:tcPr/>
                    </a:tc>
                    <a:tc>
                      <a:txBody>
                        <a:bodyPr/>
                        <a:lstStyle/>
                        <a:p>
                          <a:pPr algn="ctr"/>
                          <a:r>
                            <a:rPr lang="en-US" b="1" dirty="0">
                              <a:solidFill>
                                <a:srgbClr val="FF0000"/>
                              </a:solidFill>
                            </a:rPr>
                            <a:t>22</a:t>
                          </a: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081326703"/>
                  </p:ext>
                </p:extLst>
              </p:nvPr>
            </p:nvGraphicFramePr>
            <p:xfrm>
              <a:off x="1371600" y="2209800"/>
              <a:ext cx="6096000" cy="1943782"/>
            </p:xfrm>
            <a:graphic>
              <a:graphicData uri="http://schemas.openxmlformats.org/drawingml/2006/table">
                <a:tbl>
                  <a:tblPr firstRow="1" bandRow="1">
                    <a:tableStyleId>{5C22544A-7EE6-4342-B048-85BDC9FD1C3A}</a:tableStyleId>
                  </a:tblPr>
                  <a:tblGrid>
                    <a:gridCol w="1524000"/>
                    <a:gridCol w="1524000"/>
                    <a:gridCol w="1524000"/>
                    <a:gridCol w="1524000"/>
                  </a:tblGrid>
                  <a:tr h="388346">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88346">
                    <a:tc>
                      <a:txBody>
                        <a:bodyPr/>
                        <a:lstStyle/>
                        <a:p>
                          <a:pPr algn="ctr"/>
                          <a:r>
                            <a:rPr lang="en-US" dirty="0" smtClean="0"/>
                            <a:t>Y</a:t>
                          </a:r>
                          <a:r>
                            <a:rPr lang="en-US" baseline="-25000" dirty="0" smtClean="0"/>
                            <a:t>1</a:t>
                          </a:r>
                          <a:r>
                            <a:rPr lang="en-US" dirty="0" smtClean="0"/>
                            <a:t>|X=</a:t>
                          </a:r>
                          <a:r>
                            <a:rPr lang="en-US" dirty="0" err="1" smtClean="0"/>
                            <a:t>i</a:t>
                          </a:r>
                          <a:endParaRPr lang="en-US" baseline="-25000" dirty="0"/>
                        </a:p>
                      </a:txBody>
                      <a:tcPr/>
                    </a:tc>
                    <a:tc>
                      <a:txBody>
                        <a:bodyPr/>
                        <a:lstStyle/>
                        <a:p>
                          <a:pPr algn="ctr"/>
                          <a:r>
                            <a:rPr lang="en-US" dirty="0" smtClean="0"/>
                            <a:t>3</a:t>
                          </a:r>
                          <a:endParaRPr lang="en-US" dirty="0"/>
                        </a:p>
                      </a:txBody>
                      <a:tcPr/>
                    </a:tc>
                    <a:tc>
                      <a:txBody>
                        <a:bodyPr/>
                        <a:lstStyle/>
                        <a:p>
                          <a:pPr algn="ctr"/>
                          <a:r>
                            <a:rPr lang="en-US" dirty="0" smtClean="0"/>
                            <a:t>10</a:t>
                          </a:r>
                          <a:endParaRPr lang="en-US" dirty="0"/>
                        </a:p>
                      </a:txBody>
                      <a:tcPr/>
                    </a:tc>
                    <a:tc>
                      <a:txBody>
                        <a:bodyPr/>
                        <a:lstStyle/>
                        <a:p>
                          <a:pPr algn="ctr"/>
                          <a:r>
                            <a:rPr lang="en-US" dirty="0" smtClean="0"/>
                            <a:t>20</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a:t>
                          </a:r>
                          <a:r>
                            <a:rPr lang="en-US" dirty="0" err="1" smtClean="0"/>
                            <a:t>i</a:t>
                          </a:r>
                          <a:endParaRPr lang="en-US" baseline="-25000" dirty="0" smtClean="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c>
                      <a:txBody>
                        <a:bodyPr/>
                        <a:lstStyle/>
                        <a:p>
                          <a:pPr algn="ctr"/>
                          <a:r>
                            <a:rPr lang="en-US" dirty="0" smtClean="0"/>
                            <a:t>22</a:t>
                          </a:r>
                          <a:endParaRPr lang="en-US" dirty="0"/>
                        </a:p>
                      </a:txBody>
                      <a:tcPr/>
                    </a:tc>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a:t>
                          </a:r>
                          <a:r>
                            <a:rPr lang="en-US" dirty="0" err="1" smtClean="0"/>
                            <a:t>i</a:t>
                          </a:r>
                          <a:endParaRPr lang="en-US" baseline="-25000" dirty="0" smtClean="0"/>
                        </a:p>
                      </a:txBody>
                      <a:tcPr/>
                    </a:tc>
                    <a:tc>
                      <a:txBody>
                        <a:bodyPr/>
                        <a:lstStyle/>
                        <a:p>
                          <a:pPr algn="ctr"/>
                          <a:r>
                            <a:rPr lang="en-US" dirty="0" smtClean="0"/>
                            <a:t>7</a:t>
                          </a:r>
                          <a:endParaRPr lang="en-US" dirty="0"/>
                        </a:p>
                      </a:txBody>
                      <a:tcPr/>
                    </a:tc>
                    <a:tc>
                      <a:txBody>
                        <a:bodyPr/>
                        <a:lstStyle/>
                        <a:p>
                          <a:pPr algn="ctr"/>
                          <a:r>
                            <a:rPr lang="en-US" dirty="0" smtClean="0"/>
                            <a:t>14</a:t>
                          </a:r>
                          <a:endParaRPr lang="en-US" dirty="0"/>
                        </a:p>
                      </a:txBody>
                      <a:tcPr/>
                    </a:tc>
                    <a:tc>
                      <a:txBody>
                        <a:bodyPr/>
                        <a:lstStyle/>
                        <a:p>
                          <a:pPr algn="ctr"/>
                          <a:r>
                            <a:rPr lang="en-US" dirty="0" smtClean="0"/>
                            <a:t>24</a:t>
                          </a:r>
                          <a:endParaRPr lang="en-US" dirty="0"/>
                        </a:p>
                      </a:txBody>
                      <a:tcPr/>
                    </a:tc>
                  </a:tr>
                  <a:tr h="390398">
                    <a:tc>
                      <a:txBody>
                        <a:bodyPr/>
                        <a:lstStyle/>
                        <a:p>
                          <a:endParaRPr lang="en-US"/>
                        </a:p>
                      </a:txBody>
                      <a:tcPr>
                        <a:blipFill rotWithShape="0">
                          <a:blip r:embed="rId2"/>
                          <a:stretch>
                            <a:fillRect l="-800" t="-407813" r="-302000" b="-1718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12</a:t>
                          </a:r>
                        </a:p>
                      </a:txBody>
                      <a:tcPr/>
                    </a:tc>
                    <a:tc>
                      <a:txBody>
                        <a:bodyPr/>
                        <a:lstStyle/>
                        <a:p>
                          <a:pPr algn="ctr"/>
                          <a:r>
                            <a:rPr lang="en-US" b="1" dirty="0" smtClean="0">
                              <a:solidFill>
                                <a:srgbClr val="FF0000"/>
                              </a:solidFill>
                            </a:rPr>
                            <a:t>22</a:t>
                          </a:r>
                          <a:endParaRPr lang="en-US" dirty="0"/>
                        </a:p>
                      </a:txBody>
                      <a:tcPr/>
                    </a:tc>
                  </a:tr>
                </a:tbl>
              </a:graphicData>
            </a:graphic>
          </p:graphicFrame>
        </mc:Fallback>
      </mc:AlternateContent>
      <p:sp>
        <p:nvSpPr>
          <p:cNvPr id="6" name="TextBox 5"/>
          <p:cNvSpPr txBox="1"/>
          <p:nvPr/>
        </p:nvSpPr>
        <p:spPr>
          <a:xfrm>
            <a:off x="1524000" y="1295400"/>
            <a:ext cx="6096000" cy="646331"/>
          </a:xfrm>
          <a:prstGeom prst="rect">
            <a:avLst/>
          </a:prstGeom>
          <a:noFill/>
        </p:spPr>
        <p:txBody>
          <a:bodyPr wrap="square" rtlCol="0">
            <a:spAutoFit/>
          </a:bodyPr>
          <a:lstStyle/>
          <a:p>
            <a:r>
              <a:rPr lang="en-US" dirty="0"/>
              <a:t>1. Make a Scatterplot of the data in the table below.  “Level” is     </a:t>
            </a:r>
          </a:p>
          <a:p>
            <a:r>
              <a:rPr lang="en-US" dirty="0"/>
              <a:t>     the Explanatory Variable (X=1, 2, or 3). </a:t>
            </a:r>
          </a:p>
        </p:txBody>
      </p:sp>
      <p:sp>
        <p:nvSpPr>
          <p:cNvPr id="9" name="TextBox 8"/>
          <p:cNvSpPr txBox="1"/>
          <p:nvPr/>
        </p:nvSpPr>
        <p:spPr>
          <a:xfrm>
            <a:off x="1502229" y="4419600"/>
            <a:ext cx="4474029" cy="1200329"/>
          </a:xfrm>
          <a:prstGeom prst="rect">
            <a:avLst/>
          </a:prstGeom>
          <a:noFill/>
        </p:spPr>
        <p:txBody>
          <a:bodyPr wrap="square" rtlCol="0">
            <a:spAutoFit/>
          </a:bodyPr>
          <a:lstStyle/>
          <a:p>
            <a:r>
              <a:rPr lang="en-US" dirty="0"/>
              <a:t>2. Find the Grand Mean … this is the mean of the sample means. If the sample size is the same in each group, then this is the mean of all the Ys together … regardless of Level.  </a:t>
            </a:r>
          </a:p>
        </p:txBody>
      </p:sp>
      <mc:AlternateContent xmlns:mc="http://schemas.openxmlformats.org/markup-compatibility/2006" xmlns:a14="http://schemas.microsoft.com/office/drawing/2010/main">
        <mc:Choice Requires="a14">
          <p:sp>
            <p:nvSpPr>
              <p:cNvPr id="10" name="TextBox 9"/>
              <p:cNvSpPr txBox="1"/>
              <p:nvPr/>
            </p:nvSpPr>
            <p:spPr>
              <a:xfrm>
                <a:off x="6242951" y="4481155"/>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242951" y="4481155"/>
                <a:ext cx="159351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502229" y="5619929"/>
                <a:ext cx="4474029" cy="1200329"/>
              </a:xfrm>
              <a:prstGeom prst="rect">
                <a:avLst/>
              </a:prstGeom>
              <a:noFill/>
            </p:spPr>
            <p:txBody>
              <a:bodyPr wrap="square" rtlCol="0">
                <a:spAutoFit/>
              </a:bodyPr>
              <a:lstStyle/>
              <a:p>
                <a:r>
                  <a:rPr lang="en-US" dirty="0"/>
                  <a:t>3. Find the Conditional (Level) Means … this is the mean of the Ys per Level. Example: The Conditional mean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d>
                      <m:dPr>
                        <m:ctrlPr>
                          <a:rPr lang="en-US" i="1">
                            <a:latin typeface="Cambria Math" panose="02040503050406030204" pitchFamily="18" charset="0"/>
                            <a:ea typeface="Cambria Math"/>
                          </a:rPr>
                        </m:ctrlPr>
                      </m:dPr>
                      <m:e>
                        <m:r>
                          <a:rPr lang="en-US" i="1">
                            <a:latin typeface="Cambria Math"/>
                          </a:rPr>
                          <m:t>𝑌</m:t>
                        </m:r>
                      </m:e>
                      <m:e>
                        <m:r>
                          <a:rPr lang="en-US" i="1">
                            <a:latin typeface="Cambria Math"/>
                          </a:rPr>
                          <m:t>𝑋</m:t>
                        </m:r>
                        <m:r>
                          <a:rPr lang="en-US" b="0" i="1" smtClean="0">
                            <a:latin typeface="Cambria Math" panose="02040503050406030204" pitchFamily="18" charset="0"/>
                          </a:rPr>
                          <m:t>=1</m:t>
                        </m:r>
                      </m:e>
                    </m:d>
                    <m:r>
                      <a:rPr lang="en-US" b="0" i="1" smtClean="0">
                        <a:latin typeface="Cambria Math" panose="02040503050406030204" pitchFamily="18" charset="0"/>
                      </a:rPr>
                      <m:t>=5.  </m:t>
                    </m:r>
                  </m:oMath>
                </a14:m>
                <a:endParaRPr lang="en-US" dirty="0"/>
              </a:p>
              <a:p>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502229" y="5619929"/>
                <a:ext cx="4474029" cy="1200329"/>
              </a:xfrm>
              <a:prstGeom prst="rect">
                <a:avLst/>
              </a:prstGeom>
              <a:blipFill>
                <a:blip r:embed="rId4"/>
                <a:stretch>
                  <a:fillRect l="-1090" t="-3046" r="-1499"/>
                </a:stretch>
              </a:blipFill>
            </p:spPr>
            <p:txBody>
              <a:bodyPr/>
              <a:lstStyle/>
              <a:p>
                <a:r>
                  <a:rPr lang="en-US">
                    <a:noFill/>
                  </a:rPr>
                  <a:t> </a:t>
                </a:r>
              </a:p>
            </p:txBody>
          </p:sp>
        </mc:Fallback>
      </mc:AlternateContent>
    </p:spTree>
    <p:extLst>
      <p:ext uri="{BB962C8B-B14F-4D97-AF65-F5344CB8AC3E}">
        <p14:creationId xmlns:p14="http://schemas.microsoft.com/office/powerpoint/2010/main" val="252348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of Interest:</a:t>
            </a:r>
          </a:p>
        </p:txBody>
      </p:sp>
      <p:sp>
        <p:nvSpPr>
          <p:cNvPr id="4" name="Title 1"/>
          <p:cNvSpPr>
            <a:spLocks noGrp="1"/>
          </p:cNvSpPr>
          <p:nvPr>
            <p:ph idx="1"/>
          </p:nvPr>
        </p:nvSpPr>
        <p:spPr>
          <a:xfrm>
            <a:off x="76200" y="1447800"/>
            <a:ext cx="8915400" cy="4191000"/>
          </a:xfrm>
        </p:spPr>
        <p:txBody>
          <a:bodyPr>
            <a:normAutofit fontScale="67500" lnSpcReduction="20000"/>
          </a:bodyPr>
          <a:lstStyle/>
          <a:p>
            <a:pPr marL="0" indent="0">
              <a:buNone/>
            </a:pPr>
            <a:br>
              <a:rPr lang="en-US" sz="4000" dirty="0"/>
            </a:br>
            <a:r>
              <a:rPr lang="en-US" sz="4000" dirty="0"/>
              <a:t>1. Are any of the means different?</a:t>
            </a:r>
          </a:p>
          <a:p>
            <a:pPr marL="0" indent="0">
              <a:buNone/>
            </a:pPr>
            <a:endParaRPr lang="en-US" sz="4000" dirty="0"/>
          </a:p>
          <a:p>
            <a:pPr marL="0" indent="0">
              <a:buNone/>
            </a:pPr>
            <a:r>
              <a:rPr lang="en-US" sz="4000" dirty="0"/>
              <a:t>2. Are the means of sites 1 and 4 different? </a:t>
            </a:r>
            <a:br>
              <a:rPr lang="en-US" sz="4000" dirty="0"/>
            </a:br>
            <a:endParaRPr lang="en-US" sz="4000" dirty="0"/>
          </a:p>
          <a:p>
            <a:pPr marL="0" indent="0">
              <a:buNone/>
            </a:pPr>
            <a:r>
              <a:rPr lang="en-US" sz="4000" dirty="0"/>
              <a:t>3. Are the means of sites 2 and 3 different?</a:t>
            </a:r>
          </a:p>
          <a:p>
            <a:pPr marL="0" indent="0">
              <a:buNone/>
            </a:pPr>
            <a:endParaRPr lang="en-US" sz="4000" dirty="0"/>
          </a:p>
          <a:p>
            <a:pPr marL="0" indent="0">
              <a:buNone/>
            </a:pPr>
            <a:r>
              <a:rPr lang="en-US" sz="4000" dirty="0"/>
              <a:t>4. Satisfactory results of questions 1 and 2 will allow us to ask the third question: are sites 1 and 4 different than 2 and 3? </a:t>
            </a:r>
            <a:br>
              <a:rPr lang="en-US" dirty="0"/>
            </a:br>
            <a:endParaRPr lang="en-US" dirty="0"/>
          </a:p>
        </p:txBody>
      </p:sp>
    </p:spTree>
    <p:extLst>
      <p:ext uri="{BB962C8B-B14F-4D97-AF65-F5344CB8AC3E}">
        <p14:creationId xmlns:p14="http://schemas.microsoft.com/office/powerpoint/2010/main" val="1160933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dirty="0"/>
              <a:t>Are sites 1 and 4 different from 2 and 3?</a:t>
            </a:r>
            <a:r>
              <a:rPr lang="en-US" sz="1100" dirty="0"/>
              <a:t> *Assumes ANOVA assumptions are met</a:t>
            </a:r>
          </a:p>
        </p:txBody>
      </p:sp>
      <p:sp>
        <p:nvSpPr>
          <p:cNvPr id="7" name="Flowchart: Process 6">
            <a:extLst>
              <a:ext uri="{FF2B5EF4-FFF2-40B4-BE49-F238E27FC236}">
                <a16:creationId xmlns:a16="http://schemas.microsoft.com/office/drawing/2014/main" id="{79AD8F91-E850-4B26-8D10-F689A09D1510}"/>
              </a:ext>
            </a:extLst>
          </p:cNvPr>
          <p:cNvSpPr/>
          <p:nvPr/>
        </p:nvSpPr>
        <p:spPr>
          <a:xfrm>
            <a:off x="1594402" y="839856"/>
            <a:ext cx="1905000" cy="1219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Perform regular ANOVA to test if any of the means are different from the rest.</a:t>
            </a:r>
          </a:p>
          <a:p>
            <a:pPr algn="ctr"/>
            <a:r>
              <a:rPr lang="en-US" sz="1200" dirty="0">
                <a:ln w="0"/>
                <a:solidFill>
                  <a:schemeClr val="tx1"/>
                </a:solidFill>
                <a:effectLst>
                  <a:outerShdw blurRad="38100" dist="19050" dir="2700000" algn="tl" rotWithShape="0">
                    <a:schemeClr val="dk1">
                      <a:alpha val="40000"/>
                    </a:schemeClr>
                  </a:outerShdw>
                </a:effectLst>
              </a:rPr>
              <a:t>Reduced Model Ho: µ µ</a:t>
            </a:r>
            <a:r>
              <a:rPr lang="en-US" sz="1200" baseline="-25000" dirty="0">
                <a:ln w="0"/>
                <a:solidFill>
                  <a:schemeClr val="tx1"/>
                </a:solidFill>
                <a:effectLst>
                  <a:outerShdw blurRad="38100" dist="19050" dir="2700000" algn="tl" rotWithShape="0">
                    <a:schemeClr val="dk1">
                      <a:alpha val="40000"/>
                    </a:schemeClr>
                  </a:outerShdw>
                </a:effectLst>
              </a:rPr>
              <a:t> </a:t>
            </a:r>
            <a:r>
              <a:rPr lang="en-US" sz="1200" dirty="0">
                <a:ln w="0"/>
                <a:solidFill>
                  <a:schemeClr val="tx1"/>
                </a:solidFill>
                <a:effectLst>
                  <a:outerShdw blurRad="38100" dist="19050" dir="2700000" algn="tl" rotWithShape="0">
                    <a:schemeClr val="dk1">
                      <a:alpha val="40000"/>
                    </a:schemeClr>
                  </a:outerShdw>
                </a:effectLst>
              </a:rPr>
              <a:t>µ µ</a:t>
            </a:r>
          </a:p>
          <a:p>
            <a:pPr algn="ctr"/>
            <a:r>
              <a:rPr lang="en-US" sz="1200" dirty="0">
                <a:ln w="0"/>
                <a:solidFill>
                  <a:schemeClr val="tx1"/>
                </a:solidFill>
                <a:effectLst>
                  <a:outerShdw blurRad="38100" dist="19050" dir="2700000" algn="tl" rotWithShape="0">
                    <a:schemeClr val="dk1">
                      <a:alpha val="40000"/>
                    </a:schemeClr>
                  </a:outerShdw>
                </a:effectLst>
              </a:rPr>
              <a:t>Full Model Ha: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8" name="Flowchart: Process 7">
            <a:extLst>
              <a:ext uri="{FF2B5EF4-FFF2-40B4-BE49-F238E27FC236}">
                <a16:creationId xmlns:a16="http://schemas.microsoft.com/office/drawing/2014/main" id="{C31C292C-84D2-40D1-B874-CD8696307060}"/>
              </a:ext>
            </a:extLst>
          </p:cNvPr>
          <p:cNvSpPr/>
          <p:nvPr/>
        </p:nvSpPr>
        <p:spPr>
          <a:xfrm>
            <a:off x="1478860" y="3833191"/>
            <a:ext cx="2136085" cy="1219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BYO ANOVA to test if the means of 1 and 4 are different, given at least one pair is different.</a:t>
            </a:r>
          </a:p>
          <a:p>
            <a:pPr algn="ctr"/>
            <a:r>
              <a:rPr lang="en-US" sz="1200" dirty="0">
                <a:ln w="0"/>
                <a:solidFill>
                  <a:schemeClr val="tx1"/>
                </a:solidFill>
                <a:effectLst>
                  <a:outerShdw blurRad="38100" dist="19050" dir="2700000" algn="tl" rotWithShape="0">
                    <a:schemeClr val="dk1">
                      <a:alpha val="40000"/>
                    </a:schemeClr>
                  </a:outerShdw>
                </a:effectLst>
              </a:rPr>
              <a:t>Reduced Model Ho: µ</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0</a:t>
            </a: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Full Model Ha: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9" name="Flowchart: Decision 8">
            <a:extLst>
              <a:ext uri="{FF2B5EF4-FFF2-40B4-BE49-F238E27FC236}">
                <a16:creationId xmlns:a16="http://schemas.microsoft.com/office/drawing/2014/main" id="{6EE2A52D-F48C-4299-AEB9-400B75C90DDA}"/>
              </a:ext>
            </a:extLst>
          </p:cNvPr>
          <p:cNvSpPr/>
          <p:nvPr/>
        </p:nvSpPr>
        <p:spPr>
          <a:xfrm>
            <a:off x="1442002" y="2209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Ho in favor of Ha: µ</a:t>
            </a:r>
            <a:r>
              <a:rPr lang="en-US" sz="1400" baseline="-25000" dirty="0">
                <a:ln w="0"/>
                <a:solidFill>
                  <a:schemeClr val="tx1"/>
                </a:solidFill>
                <a:effectLst>
                  <a:outerShdw blurRad="38100" dist="19050" dir="2700000" algn="tl" rotWithShape="0">
                    <a:schemeClr val="dk1">
                      <a:alpha val="40000"/>
                    </a:schemeClr>
                  </a:outerShdw>
                </a:effectLst>
              </a:rPr>
              <a:t>1</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2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3</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4</a:t>
            </a:r>
            <a:r>
              <a:rPr lang="en-US" sz="1400" dirty="0">
                <a:ln w="0"/>
                <a:solidFill>
                  <a:schemeClr val="tx1"/>
                </a:solidFill>
                <a:effectLst>
                  <a:outerShdw blurRad="38100" dist="19050" dir="2700000" algn="tl" rotWithShape="0">
                    <a:schemeClr val="dk1">
                      <a:alpha val="40000"/>
                    </a:schemeClr>
                  </a:outerShdw>
                </a:effectLst>
              </a:rPr>
              <a:t>? </a:t>
            </a:r>
          </a:p>
        </p:txBody>
      </p:sp>
      <p:sp>
        <p:nvSpPr>
          <p:cNvPr id="10" name="Flowchart: Decision 9">
            <a:extLst>
              <a:ext uri="{FF2B5EF4-FFF2-40B4-BE49-F238E27FC236}">
                <a16:creationId xmlns:a16="http://schemas.microsoft.com/office/drawing/2014/main" id="{84BE4A3F-E7F9-4EED-B56C-3199D3885D02}"/>
              </a:ext>
            </a:extLst>
          </p:cNvPr>
          <p:cNvSpPr/>
          <p:nvPr/>
        </p:nvSpPr>
        <p:spPr>
          <a:xfrm>
            <a:off x="1442002" y="5257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Ho in favor of Ha: µ</a:t>
            </a:r>
            <a:r>
              <a:rPr lang="en-US" sz="1400" baseline="-25000" dirty="0">
                <a:ln w="0"/>
                <a:solidFill>
                  <a:schemeClr val="tx1"/>
                </a:solidFill>
                <a:effectLst>
                  <a:outerShdw blurRad="38100" dist="19050" dir="2700000" algn="tl" rotWithShape="0">
                    <a:schemeClr val="dk1">
                      <a:alpha val="40000"/>
                    </a:schemeClr>
                  </a:outerShdw>
                </a:effectLst>
              </a:rPr>
              <a:t>1</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2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3</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4</a:t>
            </a:r>
            <a:r>
              <a:rPr lang="en-US" sz="1400" dirty="0">
                <a:ln w="0"/>
                <a:solidFill>
                  <a:schemeClr val="tx1"/>
                </a:solidFill>
                <a:effectLst>
                  <a:outerShdw blurRad="38100" dist="19050" dir="2700000" algn="tl" rotWithShape="0">
                    <a:schemeClr val="dk1">
                      <a:alpha val="40000"/>
                    </a:schemeClr>
                  </a:outerShdw>
                </a:effectLst>
              </a:rPr>
              <a:t>? </a:t>
            </a:r>
          </a:p>
        </p:txBody>
      </p:sp>
      <p:sp>
        <p:nvSpPr>
          <p:cNvPr id="11" name="Flowchart: Terminator 10">
            <a:extLst>
              <a:ext uri="{FF2B5EF4-FFF2-40B4-BE49-F238E27FC236}">
                <a16:creationId xmlns:a16="http://schemas.microsoft.com/office/drawing/2014/main" id="{1111E9B8-5F2F-43C5-B86A-E0DC688E671E}"/>
              </a:ext>
            </a:extLst>
          </p:cNvPr>
          <p:cNvSpPr/>
          <p:nvPr/>
        </p:nvSpPr>
        <p:spPr>
          <a:xfrm>
            <a:off x="152400" y="2362200"/>
            <a:ext cx="914400" cy="12192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Insufficient evidence that any means are different</a:t>
            </a:r>
          </a:p>
        </p:txBody>
      </p:sp>
      <p:sp>
        <p:nvSpPr>
          <p:cNvPr id="12" name="Flowchart: Terminator 11">
            <a:extLst>
              <a:ext uri="{FF2B5EF4-FFF2-40B4-BE49-F238E27FC236}">
                <a16:creationId xmlns:a16="http://schemas.microsoft.com/office/drawing/2014/main" id="{189B1832-2C20-4C9B-A387-00C273712318}"/>
              </a:ext>
            </a:extLst>
          </p:cNvPr>
          <p:cNvSpPr/>
          <p:nvPr/>
        </p:nvSpPr>
        <p:spPr>
          <a:xfrm>
            <a:off x="178904" y="4495800"/>
            <a:ext cx="914400" cy="20875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Groups 1 and 4 are different and should not be treated as having the same means, as the </a:t>
            </a:r>
            <a:r>
              <a:rPr lang="en-US" sz="1000" dirty="0" err="1">
                <a:ln w="0"/>
                <a:solidFill>
                  <a:schemeClr val="tx1"/>
                </a:solidFill>
                <a:effectLst>
                  <a:outerShdw blurRad="38100" dist="19050" dir="2700000" algn="tl" rotWithShape="0">
                    <a:schemeClr val="dk1">
                      <a:alpha val="40000"/>
                    </a:schemeClr>
                  </a:outerShdw>
                </a:effectLst>
              </a:rPr>
              <a:t>QoI</a:t>
            </a:r>
            <a:r>
              <a:rPr lang="en-US" sz="1000" dirty="0">
                <a:ln w="0"/>
                <a:solidFill>
                  <a:schemeClr val="tx1"/>
                </a:solidFill>
                <a:effectLst>
                  <a:outerShdw blurRad="38100" dist="19050" dir="2700000" algn="tl" rotWithShape="0">
                    <a:schemeClr val="dk1">
                      <a:alpha val="40000"/>
                    </a:schemeClr>
                  </a:outerShdw>
                </a:effectLst>
              </a:rPr>
              <a:t> suggests.</a:t>
            </a:r>
          </a:p>
        </p:txBody>
      </p:sp>
      <p:sp>
        <p:nvSpPr>
          <p:cNvPr id="13" name="Flowchart: Process 12">
            <a:extLst>
              <a:ext uri="{FF2B5EF4-FFF2-40B4-BE49-F238E27FC236}">
                <a16:creationId xmlns:a16="http://schemas.microsoft.com/office/drawing/2014/main" id="{256883C9-1390-426C-8235-85FD171B0079}"/>
              </a:ext>
            </a:extLst>
          </p:cNvPr>
          <p:cNvSpPr/>
          <p:nvPr/>
        </p:nvSpPr>
        <p:spPr>
          <a:xfrm>
            <a:off x="4307784" y="838200"/>
            <a:ext cx="2128632" cy="1219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BYO ANOVA to test if the means of 2 and 3 are different, given at least one pair is different.</a:t>
            </a:r>
          </a:p>
          <a:p>
            <a:pPr algn="ctr"/>
            <a:r>
              <a:rPr lang="en-US" sz="1200" dirty="0">
                <a:ln w="0"/>
                <a:solidFill>
                  <a:schemeClr val="tx1"/>
                </a:solidFill>
                <a:effectLst>
                  <a:outerShdw blurRad="38100" dist="19050" dir="2700000" algn="tl" rotWithShape="0">
                    <a:schemeClr val="dk1">
                      <a:alpha val="40000"/>
                    </a:schemeClr>
                  </a:outerShdw>
                </a:effectLst>
              </a:rPr>
              <a:t>Reduced Model Ho: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0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0</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Full Model Ha: µ</a:t>
            </a:r>
            <a:r>
              <a:rPr lang="en-US" sz="1200" baseline="-25000" dirty="0">
                <a:ln w="0"/>
                <a:solidFill>
                  <a:schemeClr val="tx1"/>
                </a:solidFill>
                <a:effectLst>
                  <a:outerShdw blurRad="38100" dist="19050" dir="2700000" algn="tl" rotWithShape="0">
                    <a:schemeClr val="dk1">
                      <a:alpha val="40000"/>
                    </a:schemeClr>
                  </a:outerShdw>
                </a:effectLst>
              </a:rPr>
              <a:t>1</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2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3</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4</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14" name="Flowchart: Decision 13">
            <a:extLst>
              <a:ext uri="{FF2B5EF4-FFF2-40B4-BE49-F238E27FC236}">
                <a16:creationId xmlns:a16="http://schemas.microsoft.com/office/drawing/2014/main" id="{6B6869CF-F498-4067-BEC1-5F4B6F99A158}"/>
              </a:ext>
            </a:extLst>
          </p:cNvPr>
          <p:cNvSpPr/>
          <p:nvPr/>
        </p:nvSpPr>
        <p:spPr>
          <a:xfrm>
            <a:off x="4267200" y="2209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Ho in favor of Ha: µ</a:t>
            </a:r>
            <a:r>
              <a:rPr lang="en-US" sz="1400" baseline="-25000" dirty="0">
                <a:ln w="0"/>
                <a:solidFill>
                  <a:schemeClr val="tx1"/>
                </a:solidFill>
                <a:effectLst>
                  <a:outerShdw blurRad="38100" dist="19050" dir="2700000" algn="tl" rotWithShape="0">
                    <a:schemeClr val="dk1">
                      <a:alpha val="40000"/>
                    </a:schemeClr>
                  </a:outerShdw>
                </a:effectLst>
              </a:rPr>
              <a:t>1</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2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3</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4</a:t>
            </a:r>
            <a:r>
              <a:rPr lang="en-US" sz="1400" dirty="0">
                <a:ln w="0"/>
                <a:solidFill>
                  <a:schemeClr val="tx1"/>
                </a:solidFill>
                <a:effectLst>
                  <a:outerShdw blurRad="38100" dist="19050" dir="2700000" algn="tl" rotWithShape="0">
                    <a:schemeClr val="dk1">
                      <a:alpha val="40000"/>
                    </a:schemeClr>
                  </a:outerShdw>
                </a:effectLst>
              </a:rPr>
              <a:t>? </a:t>
            </a:r>
          </a:p>
        </p:txBody>
      </p:sp>
      <p:sp>
        <p:nvSpPr>
          <p:cNvPr id="15" name="Flowchart: Terminator 14">
            <a:extLst>
              <a:ext uri="{FF2B5EF4-FFF2-40B4-BE49-F238E27FC236}">
                <a16:creationId xmlns:a16="http://schemas.microsoft.com/office/drawing/2014/main" id="{EBDCA06C-8274-450F-9B8A-1E6B68937FEB}"/>
              </a:ext>
            </a:extLst>
          </p:cNvPr>
          <p:cNvSpPr/>
          <p:nvPr/>
        </p:nvSpPr>
        <p:spPr>
          <a:xfrm>
            <a:off x="7222435" y="1851819"/>
            <a:ext cx="914400" cy="20875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Groups 2 and 3 are different and should not be treated as having the same means, as the </a:t>
            </a:r>
            <a:r>
              <a:rPr lang="en-US" sz="1000" dirty="0" err="1">
                <a:ln w="0"/>
                <a:solidFill>
                  <a:schemeClr val="tx1"/>
                </a:solidFill>
                <a:effectLst>
                  <a:outerShdw blurRad="38100" dist="19050" dir="2700000" algn="tl" rotWithShape="0">
                    <a:schemeClr val="dk1">
                      <a:alpha val="40000"/>
                    </a:schemeClr>
                  </a:outerShdw>
                </a:effectLst>
              </a:rPr>
              <a:t>QoI</a:t>
            </a:r>
            <a:r>
              <a:rPr lang="en-US" sz="1000" dirty="0">
                <a:ln w="0"/>
                <a:solidFill>
                  <a:schemeClr val="tx1"/>
                </a:solidFill>
                <a:effectLst>
                  <a:outerShdw blurRad="38100" dist="19050" dir="2700000" algn="tl" rotWithShape="0">
                    <a:schemeClr val="dk1">
                      <a:alpha val="40000"/>
                    </a:schemeClr>
                  </a:outerShdw>
                </a:effectLst>
              </a:rPr>
              <a:t> suggests.</a:t>
            </a:r>
          </a:p>
        </p:txBody>
      </p:sp>
      <p:sp>
        <p:nvSpPr>
          <p:cNvPr id="16" name="Flowchart: Process 15">
            <a:extLst>
              <a:ext uri="{FF2B5EF4-FFF2-40B4-BE49-F238E27FC236}">
                <a16:creationId xmlns:a16="http://schemas.microsoft.com/office/drawing/2014/main" id="{53F254F4-FD4D-46B8-B6AF-138E8639D8D2}"/>
              </a:ext>
            </a:extLst>
          </p:cNvPr>
          <p:cNvSpPr/>
          <p:nvPr/>
        </p:nvSpPr>
        <p:spPr>
          <a:xfrm>
            <a:off x="3810000" y="3826564"/>
            <a:ext cx="3124200" cy="112145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r>
              <a:rPr lang="en-US" sz="1200" dirty="0">
                <a:ln w="0"/>
                <a:solidFill>
                  <a:schemeClr val="tx1"/>
                </a:solidFill>
                <a:effectLst>
                  <a:outerShdw blurRad="38100" dist="19050" dir="2700000" algn="tl" rotWithShape="0">
                    <a:schemeClr val="dk1">
                      <a:alpha val="40000"/>
                    </a:schemeClr>
                  </a:outerShdw>
                </a:effectLst>
              </a:rPr>
              <a:t>Perform ANOVA to test if the means of 1 and 4, when taken together are different than means 2 and 3, when also taken together.</a:t>
            </a:r>
          </a:p>
          <a:p>
            <a:pPr algn="ctr"/>
            <a:r>
              <a:rPr lang="en-US" sz="1200" dirty="0">
                <a:ln w="0"/>
                <a:solidFill>
                  <a:schemeClr val="tx1"/>
                </a:solidFill>
                <a:effectLst>
                  <a:outerShdw blurRad="38100" dist="19050" dir="2700000" algn="tl" rotWithShape="0">
                    <a:schemeClr val="dk1">
                      <a:alpha val="40000"/>
                    </a:schemeClr>
                  </a:outerShdw>
                </a:effectLst>
              </a:rPr>
              <a:t>Reduced Model Ho: µ µ</a:t>
            </a:r>
            <a:r>
              <a:rPr lang="en-US" sz="1200" baseline="-25000" dirty="0">
                <a:ln w="0"/>
                <a:solidFill>
                  <a:schemeClr val="tx1"/>
                </a:solidFill>
                <a:effectLst>
                  <a:outerShdw blurRad="38100" dist="19050" dir="2700000" algn="tl" rotWithShape="0">
                    <a:schemeClr val="dk1">
                      <a:alpha val="40000"/>
                    </a:schemeClr>
                  </a:outerShdw>
                </a:effectLst>
              </a:rPr>
              <a:t> </a:t>
            </a:r>
            <a:r>
              <a:rPr lang="en-US" sz="1200" dirty="0">
                <a:ln w="0"/>
                <a:solidFill>
                  <a:schemeClr val="tx1"/>
                </a:solidFill>
                <a:effectLst>
                  <a:outerShdw blurRad="38100" dist="19050" dir="2700000" algn="tl" rotWithShape="0">
                    <a:schemeClr val="dk1">
                      <a:alpha val="40000"/>
                    </a:schemeClr>
                  </a:outerShdw>
                </a:effectLst>
              </a:rPr>
              <a:t>µ µ</a:t>
            </a:r>
          </a:p>
          <a:p>
            <a:pPr algn="ctr"/>
            <a:r>
              <a:rPr lang="en-US" sz="1200" dirty="0">
                <a:ln w="0"/>
                <a:solidFill>
                  <a:schemeClr val="tx1"/>
                </a:solidFill>
                <a:effectLst>
                  <a:outerShdw blurRad="38100" dist="19050" dir="2700000" algn="tl" rotWithShape="0">
                    <a:schemeClr val="dk1">
                      <a:alpha val="40000"/>
                    </a:schemeClr>
                  </a:outerShdw>
                </a:effectLst>
              </a:rPr>
              <a:t>Full Model Ha: µ</a:t>
            </a:r>
            <a:r>
              <a:rPr lang="en-US" sz="1200" baseline="-25000" dirty="0">
                <a:ln w="0"/>
                <a:solidFill>
                  <a:schemeClr val="tx1"/>
                </a:solidFill>
                <a:effectLst>
                  <a:outerShdw blurRad="38100" dist="19050" dir="2700000" algn="tl" rotWithShape="0">
                    <a:schemeClr val="dk1">
                      <a:alpha val="40000"/>
                    </a:schemeClr>
                  </a:outerShdw>
                </a:effectLst>
              </a:rPr>
              <a:t>a</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b </a:t>
            </a:r>
            <a:r>
              <a:rPr lang="en-US" sz="1200" dirty="0">
                <a:ln w="0"/>
                <a:solidFill>
                  <a:schemeClr val="tx1"/>
                </a:solidFill>
                <a:effectLst>
                  <a:outerShdw blurRad="38100" dist="19050" dir="2700000" algn="tl" rotWithShape="0">
                    <a:schemeClr val="dk1">
                      <a:alpha val="40000"/>
                    </a:schemeClr>
                  </a:outerShdw>
                </a:effectLst>
              </a:rPr>
              <a:t>µ</a:t>
            </a:r>
            <a:r>
              <a:rPr lang="en-US" sz="1200" baseline="-25000" dirty="0">
                <a:ln w="0"/>
                <a:solidFill>
                  <a:schemeClr val="tx1"/>
                </a:solidFill>
                <a:effectLst>
                  <a:outerShdw blurRad="38100" dist="19050" dir="2700000" algn="tl" rotWithShape="0">
                    <a:schemeClr val="dk1">
                      <a:alpha val="40000"/>
                    </a:schemeClr>
                  </a:outerShdw>
                </a:effectLst>
              </a:rPr>
              <a:t>b</a:t>
            </a:r>
            <a:r>
              <a:rPr lang="en-US" sz="1200" dirty="0">
                <a:ln w="0"/>
                <a:solidFill>
                  <a:schemeClr val="tx1"/>
                </a:solidFill>
                <a:effectLst>
                  <a:outerShdw blurRad="38100" dist="19050" dir="2700000" algn="tl" rotWithShape="0">
                    <a:schemeClr val="dk1">
                      <a:alpha val="40000"/>
                    </a:schemeClr>
                  </a:outerShdw>
                </a:effectLst>
              </a:rPr>
              <a:t> µ</a:t>
            </a:r>
            <a:r>
              <a:rPr lang="en-US" sz="1200" baseline="-25000" dirty="0">
                <a:ln w="0"/>
                <a:solidFill>
                  <a:schemeClr val="tx1"/>
                </a:solidFill>
                <a:effectLst>
                  <a:outerShdw blurRad="38100" dist="19050" dir="2700000" algn="tl" rotWithShape="0">
                    <a:schemeClr val="dk1">
                      <a:alpha val="40000"/>
                    </a:schemeClr>
                  </a:outerShdw>
                </a:effectLst>
              </a:rPr>
              <a:t>a</a:t>
            </a: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17" name="Flowchart: Decision 16">
            <a:extLst>
              <a:ext uri="{FF2B5EF4-FFF2-40B4-BE49-F238E27FC236}">
                <a16:creationId xmlns:a16="http://schemas.microsoft.com/office/drawing/2014/main" id="{478DC46C-8F6A-4EEF-8B75-3F4A1B511F40}"/>
              </a:ext>
            </a:extLst>
          </p:cNvPr>
          <p:cNvSpPr/>
          <p:nvPr/>
        </p:nvSpPr>
        <p:spPr>
          <a:xfrm>
            <a:off x="4267200" y="5257800"/>
            <a:ext cx="2209800" cy="1371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n w="0"/>
                <a:solidFill>
                  <a:schemeClr val="tx1"/>
                </a:solidFill>
                <a:effectLst>
                  <a:outerShdw blurRad="38100" dist="19050" dir="2700000" algn="tl" rotWithShape="0">
                    <a:schemeClr val="dk1">
                      <a:alpha val="40000"/>
                    </a:schemeClr>
                  </a:outerShdw>
                </a:effectLst>
              </a:rPr>
              <a:t>Reject Ho in favor of Ha: µ</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b </a:t>
            </a:r>
            <a:r>
              <a:rPr lang="en-US" sz="1400" dirty="0">
                <a:ln w="0"/>
                <a:solidFill>
                  <a:schemeClr val="tx1"/>
                </a:solidFill>
                <a:effectLst>
                  <a:outerShdw blurRad="38100" dist="19050" dir="2700000" algn="tl" rotWithShape="0">
                    <a:schemeClr val="dk1">
                      <a:alpha val="40000"/>
                    </a:schemeClr>
                  </a:outerShdw>
                </a:effectLst>
              </a:rPr>
              <a:t>µ</a:t>
            </a:r>
            <a:r>
              <a:rPr lang="en-US" sz="1400" baseline="-25000" dirty="0">
                <a:ln w="0"/>
                <a:solidFill>
                  <a:schemeClr val="tx1"/>
                </a:solidFill>
                <a:effectLst>
                  <a:outerShdw blurRad="38100" dist="19050" dir="2700000" algn="tl" rotWithShape="0">
                    <a:schemeClr val="dk1">
                      <a:alpha val="40000"/>
                    </a:schemeClr>
                  </a:outerShdw>
                </a:effectLst>
              </a:rPr>
              <a:t>b</a:t>
            </a:r>
            <a:r>
              <a:rPr lang="en-US" sz="1400" dirty="0">
                <a:ln w="0"/>
                <a:solidFill>
                  <a:schemeClr val="tx1"/>
                </a:solidFill>
                <a:effectLst>
                  <a:outerShdw blurRad="38100" dist="19050" dir="2700000" algn="tl" rotWithShape="0">
                    <a:schemeClr val="dk1">
                      <a:alpha val="40000"/>
                    </a:schemeClr>
                  </a:outerShdw>
                </a:effectLst>
              </a:rPr>
              <a:t> µ</a:t>
            </a:r>
            <a:r>
              <a:rPr lang="en-US" sz="1400" baseline="-25000" dirty="0">
                <a:ln w="0"/>
                <a:solidFill>
                  <a:schemeClr val="tx1"/>
                </a:solidFill>
                <a:effectLst>
                  <a:outerShdw blurRad="38100" dist="19050" dir="2700000" algn="tl" rotWithShape="0">
                    <a:schemeClr val="dk1">
                      <a:alpha val="40000"/>
                    </a:schemeClr>
                  </a:outerShdw>
                </a:effectLst>
              </a:rPr>
              <a:t>a</a:t>
            </a:r>
            <a:r>
              <a:rPr lang="en-US" sz="1400" dirty="0">
                <a:ln w="0"/>
                <a:solidFill>
                  <a:schemeClr val="tx1"/>
                </a:solidFill>
                <a:effectLst>
                  <a:outerShdw blurRad="38100" dist="19050" dir="2700000" algn="tl" rotWithShape="0">
                    <a:schemeClr val="dk1">
                      <a:alpha val="40000"/>
                    </a:schemeClr>
                  </a:outerShdw>
                </a:effectLst>
              </a:rPr>
              <a:t>? </a:t>
            </a:r>
          </a:p>
        </p:txBody>
      </p:sp>
      <p:sp>
        <p:nvSpPr>
          <p:cNvPr id="18" name="Flowchart: Terminator 17">
            <a:extLst>
              <a:ext uri="{FF2B5EF4-FFF2-40B4-BE49-F238E27FC236}">
                <a16:creationId xmlns:a16="http://schemas.microsoft.com/office/drawing/2014/main" id="{290D031D-DA40-4FCA-ACC3-B5929DA2A248}"/>
              </a:ext>
            </a:extLst>
          </p:cNvPr>
          <p:cNvSpPr/>
          <p:nvPr/>
        </p:nvSpPr>
        <p:spPr>
          <a:xfrm>
            <a:off x="7222435" y="4861719"/>
            <a:ext cx="914400" cy="7921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Evidence does NOT support the claim in </a:t>
            </a:r>
            <a:r>
              <a:rPr lang="en-US" sz="1000" dirty="0" err="1">
                <a:ln w="0"/>
                <a:solidFill>
                  <a:schemeClr val="tx1"/>
                </a:solidFill>
                <a:effectLst>
                  <a:outerShdw blurRad="38100" dist="19050" dir="2700000" algn="tl" rotWithShape="0">
                    <a:schemeClr val="dk1">
                      <a:alpha val="40000"/>
                    </a:schemeClr>
                  </a:outerShdw>
                </a:effectLst>
              </a:rPr>
              <a:t>QoI</a:t>
            </a:r>
            <a:r>
              <a:rPr lang="en-US" sz="1000" dirty="0">
                <a:ln w="0"/>
                <a:solidFill>
                  <a:schemeClr val="tx1"/>
                </a:solidFill>
                <a:effectLst>
                  <a:outerShdw blurRad="38100" dist="19050" dir="2700000" algn="tl" rotWithShape="0">
                    <a:schemeClr val="dk1">
                      <a:alpha val="40000"/>
                    </a:schemeClr>
                  </a:outerShdw>
                </a:effectLst>
              </a:rPr>
              <a:t> </a:t>
            </a:r>
          </a:p>
        </p:txBody>
      </p:sp>
      <p:sp>
        <p:nvSpPr>
          <p:cNvPr id="19" name="Flowchart: Terminator 18">
            <a:extLst>
              <a:ext uri="{FF2B5EF4-FFF2-40B4-BE49-F238E27FC236}">
                <a16:creationId xmlns:a16="http://schemas.microsoft.com/office/drawing/2014/main" id="{DEC9780D-80AB-47B6-989A-2BE9D763492B}"/>
              </a:ext>
            </a:extLst>
          </p:cNvPr>
          <p:cNvSpPr/>
          <p:nvPr/>
        </p:nvSpPr>
        <p:spPr>
          <a:xfrm>
            <a:off x="7222435" y="5863742"/>
            <a:ext cx="914400" cy="79216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ln w="0"/>
                <a:solidFill>
                  <a:schemeClr val="tx1"/>
                </a:solidFill>
                <a:effectLst>
                  <a:outerShdw blurRad="38100" dist="19050" dir="2700000" algn="tl" rotWithShape="0">
                    <a:schemeClr val="dk1">
                      <a:alpha val="40000"/>
                    </a:schemeClr>
                  </a:outerShdw>
                </a:effectLst>
              </a:rPr>
              <a:t>Stop: Evidence does support the claim in </a:t>
            </a:r>
            <a:r>
              <a:rPr lang="en-US" sz="1000" dirty="0" err="1">
                <a:ln w="0"/>
                <a:solidFill>
                  <a:schemeClr val="tx1"/>
                </a:solidFill>
                <a:effectLst>
                  <a:outerShdw blurRad="38100" dist="19050" dir="2700000" algn="tl" rotWithShape="0">
                    <a:schemeClr val="dk1">
                      <a:alpha val="40000"/>
                    </a:schemeClr>
                  </a:outerShdw>
                </a:effectLst>
              </a:rPr>
              <a:t>QoI</a:t>
            </a:r>
            <a:r>
              <a:rPr lang="en-US" sz="1000" dirty="0">
                <a:ln w="0"/>
                <a:solidFill>
                  <a:schemeClr val="tx1"/>
                </a:solidFill>
                <a:effectLst>
                  <a:outerShdw blurRad="38100" dist="19050" dir="2700000" algn="tl" rotWithShape="0">
                    <a:schemeClr val="dk1">
                      <a:alpha val="40000"/>
                    </a:schemeClr>
                  </a:outerShdw>
                </a:effectLst>
              </a:rPr>
              <a:t> </a:t>
            </a:r>
          </a:p>
        </p:txBody>
      </p:sp>
      <p:cxnSp>
        <p:nvCxnSpPr>
          <p:cNvPr id="24" name="Connector: Elbow 23">
            <a:extLst>
              <a:ext uri="{FF2B5EF4-FFF2-40B4-BE49-F238E27FC236}">
                <a16:creationId xmlns:a16="http://schemas.microsoft.com/office/drawing/2014/main" id="{D23995E9-30AE-4971-BBFD-B97C9FEA24E6}"/>
              </a:ext>
            </a:extLst>
          </p:cNvPr>
          <p:cNvCxnSpPr>
            <a:cxnSpLocks/>
            <a:stCxn id="7" idx="2"/>
            <a:endCxn id="9" idx="0"/>
          </p:cNvCxnSpPr>
          <p:nvPr/>
        </p:nvCxnSpPr>
        <p:spPr>
          <a:xfrm rot="5400000">
            <a:off x="2471530" y="2134428"/>
            <a:ext cx="150744" cy="12700"/>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E0002AF-469A-47AA-B55F-664EB3590A02}"/>
              </a:ext>
            </a:extLst>
          </p:cNvPr>
          <p:cNvCxnSpPr>
            <a:cxnSpLocks/>
            <a:stCxn id="9" idx="2"/>
            <a:endCxn id="8" idx="0"/>
          </p:cNvCxnSpPr>
          <p:nvPr/>
        </p:nvCxnSpPr>
        <p:spPr>
          <a:xfrm rot="16200000" flipH="1">
            <a:off x="2421007" y="3707294"/>
            <a:ext cx="251791"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CA3D987-061F-4807-85C0-CF3D63D54181}"/>
              </a:ext>
            </a:extLst>
          </p:cNvPr>
          <p:cNvCxnSpPr>
            <a:cxnSpLocks/>
            <a:stCxn id="8" idx="2"/>
            <a:endCxn id="10" idx="0"/>
          </p:cNvCxnSpPr>
          <p:nvPr/>
        </p:nvCxnSpPr>
        <p:spPr>
          <a:xfrm rot="5400000">
            <a:off x="2444199" y="5155095"/>
            <a:ext cx="205409"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8EAEA0-D484-419A-91F3-EC233E165DB9}"/>
              </a:ext>
            </a:extLst>
          </p:cNvPr>
          <p:cNvCxnSpPr>
            <a:cxnSpLocks/>
            <a:endCxn id="14" idx="0"/>
          </p:cNvCxnSpPr>
          <p:nvPr/>
        </p:nvCxnSpPr>
        <p:spPr>
          <a:xfrm rot="5400000">
            <a:off x="5297280" y="2128630"/>
            <a:ext cx="155990" cy="635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49B13DF-9E70-4CD8-A9E2-33E890FCC2EF}"/>
              </a:ext>
            </a:extLst>
          </p:cNvPr>
          <p:cNvCxnSpPr>
            <a:cxnSpLocks/>
            <a:stCxn id="10" idx="1"/>
            <a:endCxn id="12" idx="3"/>
          </p:cNvCxnSpPr>
          <p:nvPr/>
        </p:nvCxnSpPr>
        <p:spPr>
          <a:xfrm rot="10800000">
            <a:off x="1093304" y="5539582"/>
            <a:ext cx="348698" cy="404019"/>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80CFF6B2-EBF0-445F-A62C-2DA5808CC036}"/>
              </a:ext>
            </a:extLst>
          </p:cNvPr>
          <p:cNvCxnSpPr>
            <a:cxnSpLocks/>
            <a:stCxn id="10" idx="2"/>
            <a:endCxn id="13" idx="1"/>
          </p:cNvCxnSpPr>
          <p:nvPr/>
        </p:nvCxnSpPr>
        <p:spPr>
          <a:xfrm rot="5400000" flipH="1" flipV="1">
            <a:off x="836543" y="3158159"/>
            <a:ext cx="5181600" cy="1760882"/>
          </a:xfrm>
          <a:prstGeom prst="bentConnector4">
            <a:avLst>
              <a:gd name="adj1" fmla="val -2302"/>
              <a:gd name="adj2" fmla="val 6613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59C1EF9-2321-4FC7-B2B2-5A64568AD128}"/>
              </a:ext>
            </a:extLst>
          </p:cNvPr>
          <p:cNvCxnSpPr>
            <a:cxnSpLocks/>
            <a:stCxn id="17" idx="3"/>
            <a:endCxn id="18" idx="1"/>
          </p:cNvCxnSpPr>
          <p:nvPr/>
        </p:nvCxnSpPr>
        <p:spPr>
          <a:xfrm flipV="1">
            <a:off x="6477000" y="5257800"/>
            <a:ext cx="745435" cy="68580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9E348222-779F-423D-BC43-45A13B3A0C0C}"/>
              </a:ext>
            </a:extLst>
          </p:cNvPr>
          <p:cNvCxnSpPr>
            <a:cxnSpLocks/>
            <a:stCxn id="17" idx="2"/>
            <a:endCxn id="19" idx="1"/>
          </p:cNvCxnSpPr>
          <p:nvPr/>
        </p:nvCxnSpPr>
        <p:spPr>
          <a:xfrm rot="5400000" flipH="1" flipV="1">
            <a:off x="6112478" y="5519444"/>
            <a:ext cx="369577" cy="1850335"/>
          </a:xfrm>
          <a:prstGeom prst="bentConnector4">
            <a:avLst>
              <a:gd name="adj1" fmla="val -29582"/>
              <a:gd name="adj2" fmla="val 79857"/>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EF4AC16-E656-40F5-855A-02F01BBE498B}"/>
              </a:ext>
            </a:extLst>
          </p:cNvPr>
          <p:cNvSpPr txBox="1"/>
          <p:nvPr/>
        </p:nvSpPr>
        <p:spPr>
          <a:xfrm>
            <a:off x="2604260" y="3500399"/>
            <a:ext cx="476664" cy="307777"/>
          </a:xfrm>
          <a:prstGeom prst="rect">
            <a:avLst/>
          </a:prstGeom>
          <a:noFill/>
        </p:spPr>
        <p:txBody>
          <a:bodyPr wrap="square" rtlCol="0">
            <a:spAutoFit/>
          </a:bodyPr>
          <a:lstStyle/>
          <a:p>
            <a:r>
              <a:rPr lang="en-US" sz="1400" dirty="0"/>
              <a:t>yes</a:t>
            </a:r>
          </a:p>
        </p:txBody>
      </p:sp>
      <p:sp>
        <p:nvSpPr>
          <p:cNvPr id="73" name="TextBox 72">
            <a:extLst>
              <a:ext uri="{FF2B5EF4-FFF2-40B4-BE49-F238E27FC236}">
                <a16:creationId xmlns:a16="http://schemas.microsoft.com/office/drawing/2014/main" id="{982DB716-779C-44C9-ACB0-0BD1E9FB503E}"/>
              </a:ext>
            </a:extLst>
          </p:cNvPr>
          <p:cNvSpPr txBox="1"/>
          <p:nvPr/>
        </p:nvSpPr>
        <p:spPr>
          <a:xfrm>
            <a:off x="1275936" y="5483423"/>
            <a:ext cx="476664" cy="307777"/>
          </a:xfrm>
          <a:prstGeom prst="rect">
            <a:avLst/>
          </a:prstGeom>
          <a:noFill/>
        </p:spPr>
        <p:txBody>
          <a:bodyPr wrap="square" rtlCol="0">
            <a:spAutoFit/>
          </a:bodyPr>
          <a:lstStyle/>
          <a:p>
            <a:r>
              <a:rPr lang="en-US" sz="1400" dirty="0"/>
              <a:t>yes</a:t>
            </a:r>
          </a:p>
        </p:txBody>
      </p:sp>
      <p:sp>
        <p:nvSpPr>
          <p:cNvPr id="74" name="TextBox 73">
            <a:extLst>
              <a:ext uri="{FF2B5EF4-FFF2-40B4-BE49-F238E27FC236}">
                <a16:creationId xmlns:a16="http://schemas.microsoft.com/office/drawing/2014/main" id="{27756BF2-484B-48F3-8A89-02AC31079E2A}"/>
              </a:ext>
            </a:extLst>
          </p:cNvPr>
          <p:cNvSpPr txBox="1"/>
          <p:nvPr/>
        </p:nvSpPr>
        <p:spPr>
          <a:xfrm>
            <a:off x="6583639" y="2585614"/>
            <a:ext cx="476664" cy="307777"/>
          </a:xfrm>
          <a:prstGeom prst="rect">
            <a:avLst/>
          </a:prstGeom>
          <a:noFill/>
        </p:spPr>
        <p:txBody>
          <a:bodyPr wrap="square" rtlCol="0">
            <a:spAutoFit/>
          </a:bodyPr>
          <a:lstStyle/>
          <a:p>
            <a:r>
              <a:rPr lang="en-US" sz="1400" dirty="0"/>
              <a:t>yes</a:t>
            </a:r>
          </a:p>
        </p:txBody>
      </p:sp>
      <p:sp>
        <p:nvSpPr>
          <p:cNvPr id="75" name="TextBox 74">
            <a:extLst>
              <a:ext uri="{FF2B5EF4-FFF2-40B4-BE49-F238E27FC236}">
                <a16:creationId xmlns:a16="http://schemas.microsoft.com/office/drawing/2014/main" id="{F9707B4A-C804-462F-AEB2-E7AD69460B47}"/>
              </a:ext>
            </a:extLst>
          </p:cNvPr>
          <p:cNvSpPr txBox="1"/>
          <p:nvPr/>
        </p:nvSpPr>
        <p:spPr>
          <a:xfrm>
            <a:off x="5762005" y="6429473"/>
            <a:ext cx="476664" cy="307777"/>
          </a:xfrm>
          <a:prstGeom prst="rect">
            <a:avLst/>
          </a:prstGeom>
          <a:noFill/>
        </p:spPr>
        <p:txBody>
          <a:bodyPr wrap="square" rtlCol="0">
            <a:spAutoFit/>
          </a:bodyPr>
          <a:lstStyle/>
          <a:p>
            <a:r>
              <a:rPr lang="en-US" sz="1400" dirty="0"/>
              <a:t>yes</a:t>
            </a:r>
          </a:p>
        </p:txBody>
      </p:sp>
      <p:sp>
        <p:nvSpPr>
          <p:cNvPr id="76" name="TextBox 75">
            <a:extLst>
              <a:ext uri="{FF2B5EF4-FFF2-40B4-BE49-F238E27FC236}">
                <a16:creationId xmlns:a16="http://schemas.microsoft.com/office/drawing/2014/main" id="{7A2D7E6E-CF93-4F1C-8E81-BBBC5309BC56}"/>
              </a:ext>
            </a:extLst>
          </p:cNvPr>
          <p:cNvSpPr txBox="1"/>
          <p:nvPr/>
        </p:nvSpPr>
        <p:spPr>
          <a:xfrm>
            <a:off x="5425934" y="3481437"/>
            <a:ext cx="476664" cy="307777"/>
          </a:xfrm>
          <a:prstGeom prst="rect">
            <a:avLst/>
          </a:prstGeom>
          <a:noFill/>
        </p:spPr>
        <p:txBody>
          <a:bodyPr wrap="square" rtlCol="0">
            <a:spAutoFit/>
          </a:bodyPr>
          <a:lstStyle/>
          <a:p>
            <a:r>
              <a:rPr lang="en-US" sz="1400" dirty="0"/>
              <a:t>no</a:t>
            </a:r>
          </a:p>
        </p:txBody>
      </p:sp>
      <p:sp>
        <p:nvSpPr>
          <p:cNvPr id="77" name="TextBox 76">
            <a:extLst>
              <a:ext uri="{FF2B5EF4-FFF2-40B4-BE49-F238E27FC236}">
                <a16:creationId xmlns:a16="http://schemas.microsoft.com/office/drawing/2014/main" id="{CBB4C1D3-1228-47E2-BC66-41528CDD27F6}"/>
              </a:ext>
            </a:extLst>
          </p:cNvPr>
          <p:cNvSpPr txBox="1"/>
          <p:nvPr/>
        </p:nvSpPr>
        <p:spPr>
          <a:xfrm>
            <a:off x="1102622" y="2536302"/>
            <a:ext cx="476664" cy="307777"/>
          </a:xfrm>
          <a:prstGeom prst="rect">
            <a:avLst/>
          </a:prstGeom>
          <a:noFill/>
        </p:spPr>
        <p:txBody>
          <a:bodyPr wrap="square" rtlCol="0">
            <a:spAutoFit/>
          </a:bodyPr>
          <a:lstStyle/>
          <a:p>
            <a:r>
              <a:rPr lang="en-US" sz="1400" dirty="0"/>
              <a:t>no</a:t>
            </a:r>
          </a:p>
        </p:txBody>
      </p:sp>
      <p:sp>
        <p:nvSpPr>
          <p:cNvPr id="78" name="TextBox 77">
            <a:extLst>
              <a:ext uri="{FF2B5EF4-FFF2-40B4-BE49-F238E27FC236}">
                <a16:creationId xmlns:a16="http://schemas.microsoft.com/office/drawing/2014/main" id="{688D1D99-F4F2-4D3F-87AF-CCB24B92FD66}"/>
              </a:ext>
            </a:extLst>
          </p:cNvPr>
          <p:cNvSpPr txBox="1"/>
          <p:nvPr/>
        </p:nvSpPr>
        <p:spPr>
          <a:xfrm>
            <a:off x="2790791" y="6472367"/>
            <a:ext cx="476664" cy="307777"/>
          </a:xfrm>
          <a:prstGeom prst="rect">
            <a:avLst/>
          </a:prstGeom>
          <a:noFill/>
        </p:spPr>
        <p:txBody>
          <a:bodyPr wrap="square" rtlCol="0">
            <a:spAutoFit/>
          </a:bodyPr>
          <a:lstStyle/>
          <a:p>
            <a:r>
              <a:rPr lang="en-US" sz="1400" dirty="0"/>
              <a:t>no</a:t>
            </a:r>
          </a:p>
        </p:txBody>
      </p:sp>
      <p:sp>
        <p:nvSpPr>
          <p:cNvPr id="79" name="TextBox 78">
            <a:extLst>
              <a:ext uri="{FF2B5EF4-FFF2-40B4-BE49-F238E27FC236}">
                <a16:creationId xmlns:a16="http://schemas.microsoft.com/office/drawing/2014/main" id="{146A823E-5005-4E76-BE4D-EE8A57872216}"/>
              </a:ext>
            </a:extLst>
          </p:cNvPr>
          <p:cNvSpPr txBox="1"/>
          <p:nvPr/>
        </p:nvSpPr>
        <p:spPr>
          <a:xfrm>
            <a:off x="6457536" y="5654960"/>
            <a:ext cx="476664" cy="307777"/>
          </a:xfrm>
          <a:prstGeom prst="rect">
            <a:avLst/>
          </a:prstGeom>
          <a:noFill/>
        </p:spPr>
        <p:txBody>
          <a:bodyPr wrap="square" rtlCol="0">
            <a:spAutoFit/>
          </a:bodyPr>
          <a:lstStyle/>
          <a:p>
            <a:r>
              <a:rPr lang="en-US" sz="1400" dirty="0"/>
              <a:t>no</a:t>
            </a:r>
          </a:p>
        </p:txBody>
      </p:sp>
      <p:cxnSp>
        <p:nvCxnSpPr>
          <p:cNvPr id="38" name="Straight Arrow Connector 37">
            <a:extLst>
              <a:ext uri="{FF2B5EF4-FFF2-40B4-BE49-F238E27FC236}">
                <a16:creationId xmlns:a16="http://schemas.microsoft.com/office/drawing/2014/main" id="{2698FC94-68B4-479B-84A4-D8D6AC9F8F88}"/>
              </a:ext>
            </a:extLst>
          </p:cNvPr>
          <p:cNvCxnSpPr>
            <a:cxnSpLocks/>
            <a:endCxn id="16" idx="0"/>
          </p:cNvCxnSpPr>
          <p:nvPr/>
        </p:nvCxnSpPr>
        <p:spPr>
          <a:xfrm flipH="1">
            <a:off x="5372100" y="3581399"/>
            <a:ext cx="6350" cy="2451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A744291-C213-407E-A032-CA1954B7F9A6}"/>
              </a:ext>
            </a:extLst>
          </p:cNvPr>
          <p:cNvCxnSpPr>
            <a:cxnSpLocks/>
            <a:stCxn id="16" idx="2"/>
            <a:endCxn id="17" idx="0"/>
          </p:cNvCxnSpPr>
          <p:nvPr/>
        </p:nvCxnSpPr>
        <p:spPr>
          <a:xfrm>
            <a:off x="5372100" y="4948015"/>
            <a:ext cx="0" cy="30978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6EFA1BB-3D1C-449A-A8D5-685D336B8FA0}"/>
              </a:ext>
            </a:extLst>
          </p:cNvPr>
          <p:cNvCxnSpPr>
            <a:cxnSpLocks/>
            <a:stCxn id="9" idx="1"/>
          </p:cNvCxnSpPr>
          <p:nvPr/>
        </p:nvCxnSpPr>
        <p:spPr>
          <a:xfrm flipH="1" flipV="1">
            <a:off x="1093303" y="2893391"/>
            <a:ext cx="348699" cy="220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236A3B4-3089-4EBF-8960-3656ECC8A905}"/>
              </a:ext>
            </a:extLst>
          </p:cNvPr>
          <p:cNvCxnSpPr>
            <a:cxnSpLocks/>
            <a:stCxn id="14" idx="3"/>
            <a:endCxn id="15" idx="1"/>
          </p:cNvCxnSpPr>
          <p:nvPr/>
        </p:nvCxnSpPr>
        <p:spPr>
          <a:xfrm>
            <a:off x="6477000" y="2895600"/>
            <a:ext cx="745435"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9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72" grpId="0"/>
      <p:bldP spid="73" grpId="0"/>
      <p:bldP spid="74" grpId="0"/>
      <p:bldP spid="75" grpId="0"/>
      <p:bldP spid="76" grpId="0"/>
      <p:bldP spid="77" grpId="0"/>
      <p:bldP spid="78" grpId="0"/>
      <p:bldP spid="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 Ask: Is there reason to believe any of them are different?</a:t>
            </a:r>
          </a:p>
        </p:txBody>
      </p:sp>
      <p:sp>
        <p:nvSpPr>
          <p:cNvPr id="4" name="Rectangle 3"/>
          <p:cNvSpPr/>
          <p:nvPr/>
        </p:nvSpPr>
        <p:spPr>
          <a:xfrm>
            <a:off x="1811455" y="2516200"/>
            <a:ext cx="4665060" cy="584775"/>
          </a:xfrm>
          <a:prstGeom prst="rect">
            <a:avLst/>
          </a:prstGeom>
        </p:spPr>
        <p:txBody>
          <a:bodyPr wrap="none">
            <a:spAutoFit/>
          </a:bodyPr>
          <a:lstStyle/>
          <a:p>
            <a:pPr algn="ctr"/>
            <a:r>
              <a:rPr lang="en-US" sz="3200" dirty="0"/>
              <a:t>(Ha) Full Model: 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sp>
        <p:nvSpPr>
          <p:cNvPr id="5" name="Rectangle 4"/>
          <p:cNvSpPr/>
          <p:nvPr/>
        </p:nvSpPr>
        <p:spPr>
          <a:xfrm>
            <a:off x="1721572" y="1931425"/>
            <a:ext cx="4976812" cy="584775"/>
          </a:xfrm>
          <a:prstGeom prst="rect">
            <a:avLst/>
          </a:prstGeom>
        </p:spPr>
        <p:txBody>
          <a:bodyPr wrap="none">
            <a:spAutoFit/>
          </a:bodyPr>
          <a:lstStyle/>
          <a:p>
            <a:pPr algn="ctr"/>
            <a:r>
              <a:rPr lang="en-US" sz="3200" dirty="0"/>
              <a:t>(Ho) Reduced Model: µ µ</a:t>
            </a:r>
            <a:r>
              <a:rPr lang="en-US" sz="3200" baseline="-25000" dirty="0"/>
              <a:t> </a:t>
            </a:r>
            <a:r>
              <a:rPr lang="en-US" sz="3200" dirty="0"/>
              <a:t>µ µ</a:t>
            </a:r>
            <a:endParaRPr lang="en-US" sz="3200" baseline="-25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276600"/>
            <a:ext cx="76413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14400" y="5562600"/>
            <a:ext cx="7488948" cy="646331"/>
          </a:xfrm>
          <a:prstGeom prst="rect">
            <a:avLst/>
          </a:prstGeom>
          <a:noFill/>
        </p:spPr>
        <p:txBody>
          <a:bodyPr wrap="square" rtlCol="0">
            <a:spAutoFit/>
          </a:bodyPr>
          <a:lstStyle/>
          <a:p>
            <a:pPr algn="ctr"/>
            <a:r>
              <a:rPr lang="en-US" dirty="0"/>
              <a:t>There is evidence to suggest that at the alpha = .05 level of significance (p-value &lt; .0001) that at least 2 of the sites have different mean depths.  </a:t>
            </a:r>
          </a:p>
        </p:txBody>
      </p:sp>
      <p:sp>
        <p:nvSpPr>
          <p:cNvPr id="3" name="Rectangle 2">
            <a:extLst>
              <a:ext uri="{FF2B5EF4-FFF2-40B4-BE49-F238E27FC236}">
                <a16:creationId xmlns:a16="http://schemas.microsoft.com/office/drawing/2014/main" id="{C77D051C-8C66-466D-B679-C329B919A345}"/>
              </a:ext>
            </a:extLst>
          </p:cNvPr>
          <p:cNvSpPr/>
          <p:nvPr/>
        </p:nvSpPr>
        <p:spPr>
          <a:xfrm>
            <a:off x="7467600" y="3886200"/>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1F6FEF-832C-47B0-8F2B-23744B999BC3}"/>
              </a:ext>
            </a:extLst>
          </p:cNvPr>
          <p:cNvSpPr txBox="1"/>
          <p:nvPr/>
        </p:nvSpPr>
        <p:spPr>
          <a:xfrm>
            <a:off x="143728" y="827112"/>
            <a:ext cx="1752600" cy="2585323"/>
          </a:xfrm>
          <a:prstGeom prst="rect">
            <a:avLst/>
          </a:prstGeom>
          <a:noFill/>
        </p:spPr>
        <p:txBody>
          <a:bodyPr wrap="square" rtlCol="0">
            <a:spAutoFit/>
          </a:bodyPr>
          <a:lstStyle/>
          <a:p>
            <a:r>
              <a:rPr lang="en-US" dirty="0"/>
              <a:t>The reduced and full models are associated with Ho and Ha, respectively, although they are not exactly equal to the hypotheses.</a:t>
            </a:r>
          </a:p>
        </p:txBody>
      </p:sp>
    </p:spTree>
    <p:extLst>
      <p:ext uri="{BB962C8B-B14F-4D97-AF65-F5344CB8AC3E}">
        <p14:creationId xmlns:p14="http://schemas.microsoft.com/office/powerpoint/2010/main" val="12338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a:t>
            </a:r>
            <a:br>
              <a:rPr lang="en-US" sz="4000" dirty="0"/>
            </a:br>
            <a:r>
              <a:rPr lang="en-US" sz="4000" dirty="0"/>
              <a:t>1. Are the means of sites 1 and 4 different? </a:t>
            </a:r>
            <a:br>
              <a:rPr lang="en-US" sz="4000" dirty="0"/>
            </a:br>
            <a:br>
              <a:rPr lang="en-US" dirty="0"/>
            </a:br>
            <a:endParaRPr lang="en-US" dirty="0"/>
          </a:p>
        </p:txBody>
      </p:sp>
      <p:sp>
        <p:nvSpPr>
          <p:cNvPr id="4" name="Rectangle 3"/>
          <p:cNvSpPr/>
          <p:nvPr/>
        </p:nvSpPr>
        <p:spPr>
          <a:xfrm>
            <a:off x="2345160" y="2274550"/>
            <a:ext cx="4665060" cy="584775"/>
          </a:xfrm>
          <a:prstGeom prst="rect">
            <a:avLst/>
          </a:prstGeom>
        </p:spPr>
        <p:txBody>
          <a:bodyPr wrap="none">
            <a:spAutoFit/>
          </a:bodyPr>
          <a:lstStyle/>
          <a:p>
            <a:pPr algn="ctr"/>
            <a:r>
              <a:rPr lang="en-US" sz="3200" dirty="0"/>
              <a:t>(Ha) Full Model: 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sp>
        <p:nvSpPr>
          <p:cNvPr id="5" name="Rectangle 4"/>
          <p:cNvSpPr/>
          <p:nvPr/>
        </p:nvSpPr>
        <p:spPr>
          <a:xfrm>
            <a:off x="1430402" y="1819047"/>
            <a:ext cx="5544275" cy="584775"/>
          </a:xfrm>
          <a:prstGeom prst="rect">
            <a:avLst/>
          </a:prstGeom>
        </p:spPr>
        <p:txBody>
          <a:bodyPr wrap="none">
            <a:spAutoFit/>
          </a:bodyPr>
          <a:lstStyle/>
          <a:p>
            <a:pPr algn="ctr"/>
            <a:r>
              <a:rPr lang="en-US" sz="3200" dirty="0"/>
              <a:t>(Ho) Reduced Model: µ</a:t>
            </a:r>
            <a:r>
              <a:rPr lang="en-US" sz="3200" baseline="-25000" dirty="0"/>
              <a:t>o</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o</a:t>
            </a:r>
          </a:p>
        </p:txBody>
      </p:sp>
      <p:sp>
        <p:nvSpPr>
          <p:cNvPr id="6" name="Rectangle 5"/>
          <p:cNvSpPr/>
          <p:nvPr/>
        </p:nvSpPr>
        <p:spPr>
          <a:xfrm>
            <a:off x="1482191" y="3028890"/>
            <a:ext cx="2443619" cy="400110"/>
          </a:xfrm>
          <a:prstGeom prst="rect">
            <a:avLst/>
          </a:prstGeom>
        </p:spPr>
        <p:txBody>
          <a:bodyPr wrap="none">
            <a:spAutoFit/>
          </a:bodyPr>
          <a:lstStyle/>
          <a:p>
            <a:pPr algn="ctr"/>
            <a:r>
              <a:rPr lang="en-US" sz="2000" dirty="0"/>
              <a:t>(Ho) Reduced: µ µ</a:t>
            </a:r>
            <a:r>
              <a:rPr lang="en-US" sz="2000" baseline="-25000" dirty="0"/>
              <a:t> </a:t>
            </a:r>
            <a:r>
              <a:rPr lang="en-US" sz="2000" dirty="0"/>
              <a:t>µ µ</a:t>
            </a:r>
            <a:endParaRPr lang="en-US" sz="2000" baseline="-25000" dirty="0"/>
          </a:p>
        </p:txBody>
      </p:sp>
      <p:sp>
        <p:nvSpPr>
          <p:cNvPr id="7" name="Rectangle 6"/>
          <p:cNvSpPr/>
          <p:nvPr/>
        </p:nvSpPr>
        <p:spPr>
          <a:xfrm>
            <a:off x="4889133" y="3331310"/>
            <a:ext cx="2246129" cy="400110"/>
          </a:xfrm>
          <a:prstGeom prst="rect">
            <a:avLst/>
          </a:prstGeom>
        </p:spPr>
        <p:txBody>
          <a:bodyPr wrap="none">
            <a:spAutoFit/>
          </a:bodyPr>
          <a:lstStyle/>
          <a:p>
            <a:pPr algn="ctr"/>
            <a:r>
              <a:rPr lang="en-US" sz="2000" dirty="0"/>
              <a:t>(Ha) Full: 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80" y="3828748"/>
            <a:ext cx="4010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306869" y="3384669"/>
            <a:ext cx="2380781" cy="400110"/>
          </a:xfrm>
          <a:prstGeom prst="rect">
            <a:avLst/>
          </a:prstGeom>
        </p:spPr>
        <p:txBody>
          <a:bodyPr wrap="none">
            <a:spAutoFit/>
          </a:bodyPr>
          <a:lstStyle/>
          <a:p>
            <a:pPr algn="ctr"/>
            <a:r>
              <a:rPr lang="en-US" sz="2000" dirty="0"/>
              <a:t>(Ha) Full*: µ</a:t>
            </a:r>
            <a:r>
              <a:rPr lang="en-US" sz="2000" baseline="-25000" dirty="0"/>
              <a:t>o</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o</a:t>
            </a:r>
          </a:p>
        </p:txBody>
      </p:sp>
      <p:sp>
        <p:nvSpPr>
          <p:cNvPr id="11" name="Rectangle 10"/>
          <p:cNvSpPr/>
          <p:nvPr/>
        </p:nvSpPr>
        <p:spPr>
          <a:xfrm>
            <a:off x="4879378" y="3028890"/>
            <a:ext cx="2443619" cy="400110"/>
          </a:xfrm>
          <a:prstGeom prst="rect">
            <a:avLst/>
          </a:prstGeom>
        </p:spPr>
        <p:txBody>
          <a:bodyPr wrap="none">
            <a:spAutoFit/>
          </a:bodyPr>
          <a:lstStyle/>
          <a:p>
            <a:pPr algn="ctr"/>
            <a:r>
              <a:rPr lang="en-US" sz="2000" dirty="0"/>
              <a:t>(Ho) Reduced: µ µ</a:t>
            </a:r>
            <a:r>
              <a:rPr lang="en-US" sz="2000" baseline="-25000" dirty="0"/>
              <a:t> </a:t>
            </a:r>
            <a:r>
              <a:rPr lang="en-US" sz="2000" dirty="0"/>
              <a:t>µ µ</a:t>
            </a:r>
            <a:endParaRPr lang="en-US" sz="2000" baseline="-25000" dirty="0"/>
          </a:p>
        </p:txBody>
      </p:sp>
      <p:sp>
        <p:nvSpPr>
          <p:cNvPr id="9" name="Rectangle 8"/>
          <p:cNvSpPr/>
          <p:nvPr/>
        </p:nvSpPr>
        <p:spPr>
          <a:xfrm>
            <a:off x="1143000" y="4396317"/>
            <a:ext cx="1180397" cy="251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86399" y="4396317"/>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214154360"/>
              </p:ext>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r>
                        <a:rPr lang="en-US" dirty="0"/>
                        <a:t>1</a:t>
                      </a:r>
                    </a:p>
                  </a:txBody>
                  <a:tcPr/>
                </a:tc>
                <a:tc>
                  <a:txBody>
                    <a:bodyPr/>
                    <a:lstStyle/>
                    <a:p>
                      <a:r>
                        <a:rPr lang="en-US" dirty="0"/>
                        <a:t>780.3</a:t>
                      </a:r>
                    </a:p>
                  </a:txBody>
                  <a:tcPr/>
                </a:tc>
                <a:tc>
                  <a:txBody>
                    <a:bodyPr/>
                    <a:lstStyle/>
                    <a:p>
                      <a:r>
                        <a:rPr lang="en-US" dirty="0"/>
                        <a:t>780.3</a:t>
                      </a:r>
                    </a:p>
                  </a:txBody>
                  <a:tcPr/>
                </a:tc>
                <a:tc>
                  <a:txBody>
                    <a:bodyPr/>
                    <a:lstStyle/>
                    <a:p>
                      <a:r>
                        <a:rPr lang="en-US" dirty="0"/>
                        <a:t>2.86</a:t>
                      </a:r>
                    </a:p>
                  </a:txBody>
                  <a:tcPr/>
                </a:tc>
                <a:tc>
                  <a:txBody>
                    <a:bodyPr/>
                    <a:lstStyle/>
                    <a:p>
                      <a:r>
                        <a:rPr lang="en-US" dirty="0"/>
                        <a:t>.098</a:t>
                      </a:r>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r>
                        <a:rPr lang="en-US" dirty="0"/>
                        <a:t>42</a:t>
                      </a:r>
                    </a:p>
                  </a:txBody>
                  <a:tcPr/>
                </a:tc>
                <a:tc>
                  <a:txBody>
                    <a:bodyPr/>
                    <a:lstStyle/>
                    <a:p>
                      <a:r>
                        <a:rPr lang="en-US" dirty="0"/>
                        <a:t>11464.6</a:t>
                      </a:r>
                    </a:p>
                  </a:txBody>
                  <a:tcPr/>
                </a:tc>
                <a:tc>
                  <a:txBody>
                    <a:bodyPr/>
                    <a:lstStyle/>
                    <a:p>
                      <a:r>
                        <a:rPr lang="en-US" dirty="0"/>
                        <a:t>273.0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r>
                        <a:rPr lang="en-US" dirty="0"/>
                        <a:t>43</a:t>
                      </a:r>
                    </a:p>
                  </a:txBody>
                  <a:tcPr/>
                </a:tc>
                <a:tc>
                  <a:txBody>
                    <a:bodyPr/>
                    <a:lstStyle/>
                    <a:p>
                      <a:r>
                        <a:rPr lang="en-US" dirty="0"/>
                        <a:t>12244.9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04426" y="5029200"/>
            <a:ext cx="2410974" cy="1754326"/>
          </a:xfrm>
          <a:prstGeom prst="rect">
            <a:avLst/>
          </a:prstGeom>
          <a:noFill/>
        </p:spPr>
        <p:txBody>
          <a:bodyPr wrap="square" rtlCol="0">
            <a:spAutoFit/>
          </a:bodyPr>
          <a:lstStyle/>
          <a:p>
            <a:r>
              <a:rPr lang="en-US" dirty="0"/>
              <a:t>There is not enough evidence to suggest (alpha = .05, p-value = .098) that site 1 and site 4 have different mean depths.</a:t>
            </a:r>
          </a:p>
        </p:txBody>
      </p:sp>
      <p:sp>
        <p:nvSpPr>
          <p:cNvPr id="3" name="TextBox 2"/>
          <p:cNvSpPr txBox="1"/>
          <p:nvPr/>
        </p:nvSpPr>
        <p:spPr>
          <a:xfrm>
            <a:off x="-4740" y="1409700"/>
            <a:ext cx="1828800" cy="2308324"/>
          </a:xfrm>
          <a:prstGeom prst="rect">
            <a:avLst/>
          </a:prstGeom>
          <a:noFill/>
        </p:spPr>
        <p:txBody>
          <a:bodyPr wrap="square" rtlCol="0">
            <a:spAutoFit/>
          </a:bodyPr>
          <a:lstStyle/>
          <a:p>
            <a:r>
              <a:rPr lang="en-US" dirty="0"/>
              <a:t>*Recode the variables into three groups: 2, 3, and 1/4 combined and perform ANOVA to get the first table.</a:t>
            </a:r>
          </a:p>
        </p:txBody>
      </p:sp>
      <p:sp>
        <p:nvSpPr>
          <p:cNvPr id="17" name="Rectangle 16">
            <a:extLst>
              <a:ext uri="{FF2B5EF4-FFF2-40B4-BE49-F238E27FC236}">
                <a16:creationId xmlns:a16="http://schemas.microsoft.com/office/drawing/2014/main" id="{078FE3B7-AB35-4A40-A809-C820BDF66D00}"/>
              </a:ext>
            </a:extLst>
          </p:cNvPr>
          <p:cNvSpPr/>
          <p:nvPr/>
        </p:nvSpPr>
        <p:spPr>
          <a:xfrm>
            <a:off x="2667000" y="6259286"/>
            <a:ext cx="1483505" cy="2409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776BA9-E038-44C6-ADE4-CF5899A57234}"/>
              </a:ext>
            </a:extLst>
          </p:cNvPr>
          <p:cNvSpPr/>
          <p:nvPr/>
        </p:nvSpPr>
        <p:spPr>
          <a:xfrm>
            <a:off x="2675135" y="5914845"/>
            <a:ext cx="2201665" cy="240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773566-7096-450C-B6A9-72BEBF7244A5}"/>
              </a:ext>
            </a:extLst>
          </p:cNvPr>
          <p:cNvSpPr/>
          <p:nvPr/>
        </p:nvSpPr>
        <p:spPr>
          <a:xfrm>
            <a:off x="4876800" y="1905000"/>
            <a:ext cx="2120425" cy="58477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027B64-C191-4FAB-B0ED-60C50F7B6088}"/>
              </a:ext>
            </a:extLst>
          </p:cNvPr>
          <p:cNvSpPr txBox="1"/>
          <p:nvPr/>
        </p:nvSpPr>
        <p:spPr>
          <a:xfrm>
            <a:off x="6739862" y="1257217"/>
            <a:ext cx="2334774" cy="954107"/>
          </a:xfrm>
          <a:prstGeom prst="rect">
            <a:avLst/>
          </a:prstGeom>
          <a:noFill/>
        </p:spPr>
        <p:txBody>
          <a:bodyPr wrap="square" rtlCol="0">
            <a:spAutoFit/>
          </a:bodyPr>
          <a:lstStyle/>
          <a:p>
            <a:r>
              <a:rPr lang="en-US" dirty="0"/>
              <a:t>Compare this model against equal means model (µ µ</a:t>
            </a:r>
            <a:r>
              <a:rPr lang="en-US" baseline="-25000" dirty="0"/>
              <a:t> </a:t>
            </a:r>
            <a:r>
              <a:rPr lang="en-US" dirty="0"/>
              <a:t>µ µ)</a:t>
            </a:r>
          </a:p>
        </p:txBody>
      </p:sp>
      <p:sp>
        <p:nvSpPr>
          <p:cNvPr id="21" name="Oval 20">
            <a:extLst>
              <a:ext uri="{FF2B5EF4-FFF2-40B4-BE49-F238E27FC236}">
                <a16:creationId xmlns:a16="http://schemas.microsoft.com/office/drawing/2014/main" id="{09CABF54-A9C2-4935-92E4-9BD0A5DB1F4C}"/>
              </a:ext>
            </a:extLst>
          </p:cNvPr>
          <p:cNvSpPr/>
          <p:nvPr/>
        </p:nvSpPr>
        <p:spPr>
          <a:xfrm>
            <a:off x="4874704" y="2366166"/>
            <a:ext cx="2120425" cy="5847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27D9CFF-A24A-482C-B8C2-19D053EF61DE}"/>
              </a:ext>
            </a:extLst>
          </p:cNvPr>
          <p:cNvSpPr txBox="1"/>
          <p:nvPr/>
        </p:nvSpPr>
        <p:spPr>
          <a:xfrm>
            <a:off x="6975725" y="2166796"/>
            <a:ext cx="2334774" cy="954107"/>
          </a:xfrm>
          <a:prstGeom prst="rect">
            <a:avLst/>
          </a:prstGeom>
          <a:noFill/>
        </p:spPr>
        <p:txBody>
          <a:bodyPr wrap="square" rtlCol="0">
            <a:spAutoFit/>
          </a:bodyPr>
          <a:lstStyle/>
          <a:p>
            <a:r>
              <a:rPr lang="en-US" dirty="0"/>
              <a:t>Compare this model against equal means model (µ µ</a:t>
            </a:r>
            <a:r>
              <a:rPr lang="en-US" baseline="-25000" dirty="0"/>
              <a:t> </a:t>
            </a:r>
            <a:r>
              <a:rPr lang="en-US" dirty="0"/>
              <a:t>µ µ)</a:t>
            </a:r>
          </a:p>
        </p:txBody>
      </p:sp>
      <p:sp>
        <p:nvSpPr>
          <p:cNvPr id="23" name="Oval 22">
            <a:extLst>
              <a:ext uri="{FF2B5EF4-FFF2-40B4-BE49-F238E27FC236}">
                <a16:creationId xmlns:a16="http://schemas.microsoft.com/office/drawing/2014/main" id="{CFBF7CA0-346E-415C-B2A5-784BD7B05465}"/>
              </a:ext>
            </a:extLst>
          </p:cNvPr>
          <p:cNvSpPr/>
          <p:nvPr/>
        </p:nvSpPr>
        <p:spPr>
          <a:xfrm>
            <a:off x="2453158" y="3375495"/>
            <a:ext cx="1354265" cy="40011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1BB55D5-E06D-40A4-A48A-98E1FCD2D07C}"/>
              </a:ext>
            </a:extLst>
          </p:cNvPr>
          <p:cNvCxnSpPr>
            <a:cxnSpLocks/>
            <a:stCxn id="14" idx="2"/>
            <a:endCxn id="23" idx="7"/>
          </p:cNvCxnSpPr>
          <p:nvPr/>
        </p:nvCxnSpPr>
        <p:spPr>
          <a:xfrm flipH="1">
            <a:off x="3609095" y="2197388"/>
            <a:ext cx="1267705" cy="123670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9BA9698-2F36-45CA-839C-18A68172B5A4}"/>
              </a:ext>
            </a:extLst>
          </p:cNvPr>
          <p:cNvSpPr/>
          <p:nvPr/>
        </p:nvSpPr>
        <p:spPr>
          <a:xfrm>
            <a:off x="5947250" y="3341930"/>
            <a:ext cx="1322014" cy="433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EC5AC9D-2F60-40AB-A4CF-44B6536586B2}"/>
              </a:ext>
            </a:extLst>
          </p:cNvPr>
          <p:cNvCxnSpPr>
            <a:cxnSpLocks/>
            <a:stCxn id="21" idx="4"/>
          </p:cNvCxnSpPr>
          <p:nvPr/>
        </p:nvCxnSpPr>
        <p:spPr>
          <a:xfrm>
            <a:off x="5934917" y="2950941"/>
            <a:ext cx="278809" cy="4780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75CDC7E-BE66-4361-8B36-B9CF44CD16C2}"/>
              </a:ext>
            </a:extLst>
          </p:cNvPr>
          <p:cNvCxnSpPr>
            <a:cxnSpLocks/>
            <a:stCxn id="9" idx="2"/>
            <a:endCxn id="17" idx="1"/>
          </p:cNvCxnSpPr>
          <p:nvPr/>
        </p:nvCxnSpPr>
        <p:spPr>
          <a:xfrm>
            <a:off x="1733199" y="4648200"/>
            <a:ext cx="933801" cy="173158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D5500A-850B-4C18-BDB1-43C74B82063B}"/>
              </a:ext>
            </a:extLst>
          </p:cNvPr>
          <p:cNvCxnSpPr>
            <a:cxnSpLocks/>
            <a:endCxn id="18" idx="3"/>
          </p:cNvCxnSpPr>
          <p:nvPr/>
        </p:nvCxnSpPr>
        <p:spPr>
          <a:xfrm flipH="1">
            <a:off x="4876800" y="4648200"/>
            <a:ext cx="1224388" cy="13871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74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9" grpId="0" animBg="1"/>
      <p:bldP spid="13" grpId="0" animBg="1"/>
      <p:bldP spid="16" grpId="0"/>
      <p:bldP spid="3" grpId="0"/>
      <p:bldP spid="17" grpId="0" animBg="1"/>
      <p:bldP spid="18" grpId="0" animBg="1"/>
      <p:bldP spid="14" grpId="0" animBg="1"/>
      <p:bldP spid="14" grpId="1" animBg="1"/>
      <p:bldP spid="19" grpId="0"/>
      <p:bldP spid="19" grpId="1"/>
      <p:bldP spid="21" grpId="0" animBg="1"/>
      <p:bldP spid="21" grpId="1" animBg="1"/>
      <p:bldP spid="22" grpId="0"/>
      <p:bldP spid="22" grpId="1"/>
      <p:bldP spid="23" grpId="0" animBg="1"/>
      <p:bldP spid="23" grpId="1" animBg="1"/>
      <p:bldP spid="26" grpId="0" animBg="1"/>
      <p:bldP spid="2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 (try it!)</a:t>
            </a:r>
            <a:br>
              <a:rPr lang="en-US" sz="4000" dirty="0"/>
            </a:br>
            <a:r>
              <a:rPr lang="en-US" sz="4000" dirty="0"/>
              <a:t>2. Are the means of sites 2 and 3 different? </a:t>
            </a:r>
            <a:br>
              <a:rPr lang="en-US" sz="4000" dirty="0"/>
            </a:br>
            <a:br>
              <a:rPr lang="en-US" dirty="0"/>
            </a:br>
            <a:endParaRPr lang="en-US" dirty="0"/>
          </a:p>
        </p:txBody>
      </p:sp>
      <p:sp>
        <p:nvSpPr>
          <p:cNvPr id="4" name="Rectangle 3"/>
          <p:cNvSpPr/>
          <p:nvPr/>
        </p:nvSpPr>
        <p:spPr>
          <a:xfrm>
            <a:off x="5207295" y="1767751"/>
            <a:ext cx="1967205" cy="1077218"/>
          </a:xfrm>
          <a:prstGeom prst="rect">
            <a:avLst/>
          </a:prstGeom>
        </p:spPr>
        <p:txBody>
          <a:bodyPr wrap="none">
            <a:spAutoFit/>
          </a:bodyPr>
          <a:lstStyle/>
          <a:p>
            <a:pPr algn="ctr"/>
            <a:r>
              <a:rPr lang="en-US" sz="3200" dirty="0"/>
              <a:t>µ</a:t>
            </a:r>
            <a:r>
              <a:rPr lang="en-US" sz="3200" baseline="-25000" dirty="0"/>
              <a:t>1</a:t>
            </a:r>
            <a:r>
              <a:rPr lang="en-US" sz="3200" dirty="0"/>
              <a:t> µ</a:t>
            </a:r>
            <a:r>
              <a:rPr lang="en-US" sz="3200" baseline="-25000" dirty="0"/>
              <a:t>o </a:t>
            </a:r>
            <a:r>
              <a:rPr lang="en-US" sz="3200" dirty="0"/>
              <a:t>µ</a:t>
            </a:r>
            <a:r>
              <a:rPr lang="en-US" sz="3200" baseline="-25000" dirty="0"/>
              <a:t>o</a:t>
            </a:r>
            <a:r>
              <a:rPr lang="en-US" sz="3200" dirty="0"/>
              <a:t> µ</a:t>
            </a:r>
            <a:r>
              <a:rPr lang="en-US" sz="3200" baseline="-25000" dirty="0"/>
              <a:t>4 </a:t>
            </a:r>
          </a:p>
          <a:p>
            <a:pPr algn="ctr"/>
            <a:r>
              <a:rPr lang="en-US" sz="3200" dirty="0"/>
              <a:t>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011728" y="301539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o </a:t>
            </a:r>
            <a:r>
              <a:rPr lang="en-US" sz="2000" dirty="0"/>
              <a:t>µ</a:t>
            </a:r>
            <a:r>
              <a:rPr lang="en-US" sz="2000" baseline="-25000" dirty="0"/>
              <a:t>o</a:t>
            </a:r>
            <a:r>
              <a:rPr lang="en-US" sz="2000" dirty="0"/>
              <a:t> µ</a:t>
            </a:r>
            <a:r>
              <a:rPr lang="en-US" sz="2000" baseline="-25000" dirty="0"/>
              <a:t>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5443"/>
            <a:ext cx="4038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143000" y="4396317"/>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03450" y="4396317"/>
            <a:ext cx="2040350"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825094487"/>
              </p:ext>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0" y="1409700"/>
            <a:ext cx="1790190" cy="2308324"/>
          </a:xfrm>
          <a:prstGeom prst="rect">
            <a:avLst/>
          </a:prstGeom>
          <a:noFill/>
        </p:spPr>
        <p:txBody>
          <a:bodyPr wrap="square" rtlCol="0">
            <a:spAutoFit/>
          </a:bodyPr>
          <a:lstStyle/>
          <a:p>
            <a:r>
              <a:rPr lang="en-US" dirty="0"/>
              <a:t>*Recode the variables into three groups: 1, 4, and 2/3 combined and perform ANOVA to get the first table.</a:t>
            </a:r>
          </a:p>
        </p:txBody>
      </p:sp>
      <p:sp>
        <p:nvSpPr>
          <p:cNvPr id="18" name="Rectangle 17">
            <a:extLst>
              <a:ext uri="{FF2B5EF4-FFF2-40B4-BE49-F238E27FC236}">
                <a16:creationId xmlns:a16="http://schemas.microsoft.com/office/drawing/2014/main" id="{A774C55C-09EE-4BB0-9FD4-403E57FA8B29}"/>
              </a:ext>
            </a:extLst>
          </p:cNvPr>
          <p:cNvSpPr/>
          <p:nvPr/>
        </p:nvSpPr>
        <p:spPr>
          <a:xfrm>
            <a:off x="1630734" y="1818382"/>
            <a:ext cx="3731278" cy="1077218"/>
          </a:xfrm>
          <a:prstGeom prst="rect">
            <a:avLst/>
          </a:prstGeom>
        </p:spPr>
        <p:txBody>
          <a:bodyPr wrap="none">
            <a:spAutoFit/>
          </a:bodyPr>
          <a:lstStyle/>
          <a:p>
            <a:pPr algn="ctr"/>
            <a:r>
              <a:rPr lang="en-US" sz="3200" dirty="0"/>
              <a:t>(Ho) Reduced Model:</a:t>
            </a:r>
          </a:p>
          <a:p>
            <a:pPr algn="ctr"/>
            <a:r>
              <a:rPr lang="en-US" sz="3200" dirty="0"/>
              <a:t>(Ha) Full Model:</a:t>
            </a:r>
            <a:endParaRPr lang="en-US" sz="3200" baseline="-25000" dirty="0"/>
          </a:p>
        </p:txBody>
      </p:sp>
      <p:sp>
        <p:nvSpPr>
          <p:cNvPr id="19" name="Rectangle 18">
            <a:extLst>
              <a:ext uri="{FF2B5EF4-FFF2-40B4-BE49-F238E27FC236}">
                <a16:creationId xmlns:a16="http://schemas.microsoft.com/office/drawing/2014/main" id="{4BCB6227-1122-4AF9-8094-BEE9C9CE3194}"/>
              </a:ext>
            </a:extLst>
          </p:cNvPr>
          <p:cNvSpPr/>
          <p:nvPr/>
        </p:nvSpPr>
        <p:spPr>
          <a:xfrm>
            <a:off x="1670379" y="3031357"/>
            <a:ext cx="1667765" cy="707886"/>
          </a:xfrm>
          <a:prstGeom prst="rect">
            <a:avLst/>
          </a:prstGeom>
        </p:spPr>
        <p:txBody>
          <a:bodyPr wrap="none">
            <a:spAutoFit/>
          </a:bodyPr>
          <a:lstStyle/>
          <a:p>
            <a:pPr algn="ctr"/>
            <a:r>
              <a:rPr lang="en-US" sz="2000" dirty="0"/>
              <a:t>(Ho) Reduced:</a:t>
            </a:r>
          </a:p>
          <a:p>
            <a:pPr algn="ctr"/>
            <a:r>
              <a:rPr lang="en-US" sz="2000" dirty="0"/>
              <a:t>(Ha) Full*:</a:t>
            </a:r>
            <a:endParaRPr lang="en-US" sz="2000" baseline="-25000" dirty="0"/>
          </a:p>
        </p:txBody>
      </p:sp>
      <p:sp>
        <p:nvSpPr>
          <p:cNvPr id="20" name="Rectangle 19">
            <a:extLst>
              <a:ext uri="{FF2B5EF4-FFF2-40B4-BE49-F238E27FC236}">
                <a16:creationId xmlns:a16="http://schemas.microsoft.com/office/drawing/2014/main" id="{44BC2AF3-2A0A-4493-9C5A-D1EE0C1104ED}"/>
              </a:ext>
            </a:extLst>
          </p:cNvPr>
          <p:cNvSpPr/>
          <p:nvPr/>
        </p:nvSpPr>
        <p:spPr>
          <a:xfrm>
            <a:off x="4267200" y="3005353"/>
            <a:ext cx="1667765" cy="707886"/>
          </a:xfrm>
          <a:prstGeom prst="rect">
            <a:avLst/>
          </a:prstGeom>
        </p:spPr>
        <p:txBody>
          <a:bodyPr wrap="none">
            <a:spAutoFit/>
          </a:bodyPr>
          <a:lstStyle/>
          <a:p>
            <a:pPr algn="ctr"/>
            <a:r>
              <a:rPr lang="en-US" sz="2000" dirty="0"/>
              <a:t>(Ho) Reduced:</a:t>
            </a:r>
          </a:p>
          <a:p>
            <a:pPr algn="ctr"/>
            <a:r>
              <a:rPr lang="en-US" sz="2000" dirty="0"/>
              <a:t>(Ha) Full:</a:t>
            </a:r>
            <a:endParaRPr lang="en-US" sz="2000" baseline="-25000" dirty="0"/>
          </a:p>
        </p:txBody>
      </p:sp>
      <p:sp>
        <p:nvSpPr>
          <p:cNvPr id="21" name="Rectangle 20">
            <a:extLst>
              <a:ext uri="{FF2B5EF4-FFF2-40B4-BE49-F238E27FC236}">
                <a16:creationId xmlns:a16="http://schemas.microsoft.com/office/drawing/2014/main" id="{570DD881-3D67-4712-A795-D635506CCA1A}"/>
              </a:ext>
            </a:extLst>
          </p:cNvPr>
          <p:cNvSpPr/>
          <p:nvPr/>
        </p:nvSpPr>
        <p:spPr>
          <a:xfrm>
            <a:off x="5612749" y="297180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Tree>
    <p:extLst>
      <p:ext uri="{BB962C8B-B14F-4D97-AF65-F5344CB8AC3E}">
        <p14:creationId xmlns:p14="http://schemas.microsoft.com/office/powerpoint/2010/main" val="161648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9" grpId="0" animBg="1"/>
      <p:bldP spid="13" grpId="0" animBg="1"/>
      <p:bldP spid="17" grpId="0"/>
      <p:bldP spid="19" grpId="0"/>
      <p:bldP spid="20"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 (try it!)</a:t>
            </a:r>
            <a:br>
              <a:rPr lang="en-US" sz="4000" dirty="0"/>
            </a:br>
            <a:r>
              <a:rPr lang="en-US" sz="4000" dirty="0"/>
              <a:t>2. Are the means of sites 2 and 3 different? </a:t>
            </a:r>
            <a:br>
              <a:rPr lang="en-US" sz="4000" dirty="0"/>
            </a:br>
            <a:br>
              <a:rPr lang="en-US" dirty="0"/>
            </a:br>
            <a:endParaRPr lang="en-US" dirty="0"/>
          </a:p>
        </p:txBody>
      </p:sp>
      <p:sp>
        <p:nvSpPr>
          <p:cNvPr id="4" name="Rectangle 3"/>
          <p:cNvSpPr/>
          <p:nvPr/>
        </p:nvSpPr>
        <p:spPr>
          <a:xfrm>
            <a:off x="5207295" y="1816237"/>
            <a:ext cx="1967205" cy="1077218"/>
          </a:xfrm>
          <a:prstGeom prst="rect">
            <a:avLst/>
          </a:prstGeom>
        </p:spPr>
        <p:txBody>
          <a:bodyPr wrap="none">
            <a:spAutoFit/>
          </a:bodyPr>
          <a:lstStyle/>
          <a:p>
            <a:pPr algn="ctr"/>
            <a:r>
              <a:rPr lang="en-US" sz="3200" dirty="0"/>
              <a:t>µ</a:t>
            </a:r>
            <a:r>
              <a:rPr lang="en-US" sz="3200" baseline="-25000" dirty="0"/>
              <a:t>1</a:t>
            </a:r>
            <a:r>
              <a:rPr lang="en-US" sz="3200" dirty="0"/>
              <a:t> µ</a:t>
            </a:r>
            <a:r>
              <a:rPr lang="en-US" sz="3200" baseline="-25000" dirty="0"/>
              <a:t>o </a:t>
            </a:r>
            <a:r>
              <a:rPr lang="en-US" sz="3200" dirty="0"/>
              <a:t>µ</a:t>
            </a:r>
            <a:r>
              <a:rPr lang="en-US" sz="3200" baseline="-25000" dirty="0"/>
              <a:t>o</a:t>
            </a:r>
            <a:r>
              <a:rPr lang="en-US" sz="3200" dirty="0"/>
              <a:t> µ</a:t>
            </a:r>
            <a:r>
              <a:rPr lang="en-US" sz="3200" baseline="-25000" dirty="0"/>
              <a:t>4 </a:t>
            </a:r>
          </a:p>
          <a:p>
            <a:pPr algn="ctr"/>
            <a:r>
              <a:rPr lang="en-US" sz="3200" dirty="0"/>
              <a:t>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011728" y="301539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o </a:t>
            </a:r>
            <a:r>
              <a:rPr lang="en-US" sz="2000" dirty="0"/>
              <a:t>µ</a:t>
            </a:r>
            <a:r>
              <a:rPr lang="en-US" sz="2000" baseline="-25000" dirty="0"/>
              <a:t>o</a:t>
            </a:r>
            <a:r>
              <a:rPr lang="en-US" sz="2000" dirty="0"/>
              <a:t> µ</a:t>
            </a:r>
            <a:r>
              <a:rPr lang="en-US" sz="2000" baseline="-25000" dirty="0"/>
              <a:t>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5443"/>
            <a:ext cx="4038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143000" y="4396317"/>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03450" y="4396317"/>
            <a:ext cx="2040350"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036360301"/>
              </p:ext>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r>
                        <a:rPr lang="en-US" dirty="0"/>
                        <a:t>42</a:t>
                      </a:r>
                    </a:p>
                  </a:txBody>
                  <a:tcPr/>
                </a:tc>
                <a:tc>
                  <a:txBody>
                    <a:bodyPr/>
                    <a:lstStyle/>
                    <a:p>
                      <a:r>
                        <a:rPr lang="en-US" dirty="0"/>
                        <a:t>11464.6</a:t>
                      </a:r>
                    </a:p>
                  </a:txBody>
                  <a:tcPr/>
                </a:tc>
                <a:tc>
                  <a:txBody>
                    <a:bodyPr/>
                    <a:lstStyle/>
                    <a:p>
                      <a:r>
                        <a:rPr lang="en-US" dirty="0"/>
                        <a:t>273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r>
                        <a:rPr lang="en-US"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11477.7</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0" y="1409700"/>
            <a:ext cx="1604938" cy="2308324"/>
          </a:xfrm>
          <a:prstGeom prst="rect">
            <a:avLst/>
          </a:prstGeom>
          <a:noFill/>
        </p:spPr>
        <p:txBody>
          <a:bodyPr wrap="square" rtlCol="0">
            <a:spAutoFit/>
          </a:bodyPr>
          <a:lstStyle/>
          <a:p>
            <a:r>
              <a:rPr lang="en-US" dirty="0"/>
              <a:t>*Recode the variables into three groups: 1, 4, and 2/3 combined and perform ANOVA to get the first table.</a:t>
            </a:r>
          </a:p>
        </p:txBody>
      </p:sp>
      <p:sp>
        <p:nvSpPr>
          <p:cNvPr id="18" name="Rectangle 17">
            <a:extLst>
              <a:ext uri="{FF2B5EF4-FFF2-40B4-BE49-F238E27FC236}">
                <a16:creationId xmlns:a16="http://schemas.microsoft.com/office/drawing/2014/main" id="{A774C55C-09EE-4BB0-9FD4-403E57FA8B29}"/>
              </a:ext>
            </a:extLst>
          </p:cNvPr>
          <p:cNvSpPr/>
          <p:nvPr/>
        </p:nvSpPr>
        <p:spPr>
          <a:xfrm>
            <a:off x="1617379" y="1812137"/>
            <a:ext cx="3731278" cy="1077218"/>
          </a:xfrm>
          <a:prstGeom prst="rect">
            <a:avLst/>
          </a:prstGeom>
        </p:spPr>
        <p:txBody>
          <a:bodyPr wrap="none">
            <a:spAutoFit/>
          </a:bodyPr>
          <a:lstStyle/>
          <a:p>
            <a:pPr algn="ctr"/>
            <a:r>
              <a:rPr lang="en-US" sz="3200" dirty="0"/>
              <a:t>(Ho) Reduced Model:</a:t>
            </a:r>
          </a:p>
          <a:p>
            <a:pPr algn="ctr"/>
            <a:r>
              <a:rPr lang="en-US" sz="3200" dirty="0"/>
              <a:t>(Ha)Full Model:</a:t>
            </a:r>
            <a:endParaRPr lang="en-US" sz="3200" baseline="-25000" dirty="0"/>
          </a:p>
        </p:txBody>
      </p:sp>
      <p:sp>
        <p:nvSpPr>
          <p:cNvPr id="19" name="Rectangle 18">
            <a:extLst>
              <a:ext uri="{FF2B5EF4-FFF2-40B4-BE49-F238E27FC236}">
                <a16:creationId xmlns:a16="http://schemas.microsoft.com/office/drawing/2014/main" id="{4BCB6227-1122-4AF9-8094-BEE9C9CE3194}"/>
              </a:ext>
            </a:extLst>
          </p:cNvPr>
          <p:cNvSpPr/>
          <p:nvPr/>
        </p:nvSpPr>
        <p:spPr>
          <a:xfrm>
            <a:off x="1617379" y="3041755"/>
            <a:ext cx="1667764" cy="707886"/>
          </a:xfrm>
          <a:prstGeom prst="rect">
            <a:avLst/>
          </a:prstGeom>
        </p:spPr>
        <p:txBody>
          <a:bodyPr wrap="none">
            <a:spAutoFit/>
          </a:bodyPr>
          <a:lstStyle/>
          <a:p>
            <a:pPr algn="ctr"/>
            <a:r>
              <a:rPr lang="en-US" sz="2000" dirty="0"/>
              <a:t>(Ho) Reduced:</a:t>
            </a:r>
          </a:p>
          <a:p>
            <a:pPr algn="ctr"/>
            <a:r>
              <a:rPr lang="en-US" sz="2000" dirty="0"/>
              <a:t>(Ha) Full*:</a:t>
            </a:r>
            <a:endParaRPr lang="en-US" sz="2000" baseline="-25000" dirty="0"/>
          </a:p>
        </p:txBody>
      </p:sp>
      <p:sp>
        <p:nvSpPr>
          <p:cNvPr id="20" name="Rectangle 19">
            <a:extLst>
              <a:ext uri="{FF2B5EF4-FFF2-40B4-BE49-F238E27FC236}">
                <a16:creationId xmlns:a16="http://schemas.microsoft.com/office/drawing/2014/main" id="{44BC2AF3-2A0A-4493-9C5A-D1EE0C1104ED}"/>
              </a:ext>
            </a:extLst>
          </p:cNvPr>
          <p:cNvSpPr/>
          <p:nvPr/>
        </p:nvSpPr>
        <p:spPr>
          <a:xfrm>
            <a:off x="4328416" y="3004401"/>
            <a:ext cx="1667765" cy="707886"/>
          </a:xfrm>
          <a:prstGeom prst="rect">
            <a:avLst/>
          </a:prstGeom>
        </p:spPr>
        <p:txBody>
          <a:bodyPr wrap="none">
            <a:spAutoFit/>
          </a:bodyPr>
          <a:lstStyle/>
          <a:p>
            <a:pPr algn="ctr"/>
            <a:r>
              <a:rPr lang="en-US" sz="2000" dirty="0"/>
              <a:t>(Ho) Reduced:</a:t>
            </a:r>
          </a:p>
          <a:p>
            <a:pPr algn="ctr"/>
            <a:r>
              <a:rPr lang="en-US" sz="2000" dirty="0"/>
              <a:t>(Ha) Full:</a:t>
            </a:r>
            <a:endParaRPr lang="en-US" sz="2000" baseline="-25000" dirty="0"/>
          </a:p>
        </p:txBody>
      </p:sp>
      <p:sp>
        <p:nvSpPr>
          <p:cNvPr id="21" name="Rectangle 20">
            <a:extLst>
              <a:ext uri="{FF2B5EF4-FFF2-40B4-BE49-F238E27FC236}">
                <a16:creationId xmlns:a16="http://schemas.microsoft.com/office/drawing/2014/main" id="{570DD881-3D67-4712-A795-D635506CCA1A}"/>
              </a:ext>
            </a:extLst>
          </p:cNvPr>
          <p:cNvSpPr/>
          <p:nvPr/>
        </p:nvSpPr>
        <p:spPr>
          <a:xfrm>
            <a:off x="5678728" y="2997369"/>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Tree>
    <p:extLst>
      <p:ext uri="{BB962C8B-B14F-4D97-AF65-F5344CB8AC3E}">
        <p14:creationId xmlns:p14="http://schemas.microsoft.com/office/powerpoint/2010/main" val="3893206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000" dirty="0"/>
              <a:t>Question of Interest: (try it!)</a:t>
            </a:r>
            <a:br>
              <a:rPr lang="en-US" sz="4000" dirty="0"/>
            </a:br>
            <a:r>
              <a:rPr lang="en-US" sz="4000" dirty="0"/>
              <a:t>2. Are the means of sites 2 and 3 different? </a:t>
            </a:r>
            <a:br>
              <a:rPr lang="en-US" sz="4000" dirty="0"/>
            </a:br>
            <a:br>
              <a:rPr lang="en-US" dirty="0"/>
            </a:br>
            <a:endParaRPr lang="en-US" dirty="0"/>
          </a:p>
        </p:txBody>
      </p:sp>
      <p:sp>
        <p:nvSpPr>
          <p:cNvPr id="4" name="Rectangle 3"/>
          <p:cNvSpPr/>
          <p:nvPr/>
        </p:nvSpPr>
        <p:spPr>
          <a:xfrm>
            <a:off x="4849404" y="1746355"/>
            <a:ext cx="1967205" cy="1077218"/>
          </a:xfrm>
          <a:prstGeom prst="rect">
            <a:avLst/>
          </a:prstGeom>
        </p:spPr>
        <p:txBody>
          <a:bodyPr wrap="none">
            <a:spAutoFit/>
          </a:bodyPr>
          <a:lstStyle/>
          <a:p>
            <a:pPr algn="ctr"/>
            <a:r>
              <a:rPr lang="en-US" sz="3200" dirty="0"/>
              <a:t>µ</a:t>
            </a:r>
            <a:r>
              <a:rPr lang="en-US" sz="3200" baseline="-25000" dirty="0"/>
              <a:t>1</a:t>
            </a:r>
            <a:r>
              <a:rPr lang="en-US" sz="3200" dirty="0"/>
              <a:t> µ</a:t>
            </a:r>
            <a:r>
              <a:rPr lang="en-US" sz="3200" baseline="-25000" dirty="0"/>
              <a:t>o </a:t>
            </a:r>
            <a:r>
              <a:rPr lang="en-US" sz="3200" dirty="0"/>
              <a:t>µ</a:t>
            </a:r>
            <a:r>
              <a:rPr lang="en-US" sz="3200" baseline="-25000" dirty="0"/>
              <a:t>o</a:t>
            </a:r>
            <a:r>
              <a:rPr lang="en-US" sz="3200" dirty="0"/>
              <a:t> µ</a:t>
            </a:r>
            <a:r>
              <a:rPr lang="en-US" sz="3200" baseline="-25000" dirty="0"/>
              <a:t>4 </a:t>
            </a:r>
          </a:p>
          <a:p>
            <a:pPr algn="ctr"/>
            <a:r>
              <a:rPr lang="en-US" sz="3200" dirty="0"/>
              <a:t>µ</a:t>
            </a:r>
            <a:r>
              <a:rPr lang="en-US" sz="3200" baseline="-25000" dirty="0"/>
              <a:t>1</a:t>
            </a:r>
            <a:r>
              <a:rPr lang="en-US" sz="3200" dirty="0"/>
              <a:t> µ</a:t>
            </a:r>
            <a:r>
              <a:rPr lang="en-US" sz="3200" baseline="-25000" dirty="0"/>
              <a:t>2 </a:t>
            </a:r>
            <a:r>
              <a:rPr lang="en-US" sz="3200" dirty="0"/>
              <a:t>µ</a:t>
            </a:r>
            <a:r>
              <a:rPr lang="en-US" sz="3200" baseline="-25000" dirty="0"/>
              <a:t>3</a:t>
            </a:r>
            <a:r>
              <a:rPr lang="en-US" sz="3200" dirty="0"/>
              <a:t> µ</a:t>
            </a:r>
            <a:r>
              <a:rPr lang="en-US" sz="3200" baseline="-25000" dirty="0"/>
              <a:t>4</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52" y="3839634"/>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011728" y="3015390"/>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o </a:t>
            </a:r>
            <a:r>
              <a:rPr lang="en-US" sz="2000" dirty="0"/>
              <a:t>µ</a:t>
            </a:r>
            <a:r>
              <a:rPr lang="en-US" sz="2000" baseline="-25000" dirty="0"/>
              <a:t>o</a:t>
            </a:r>
            <a:r>
              <a:rPr lang="en-US" sz="2000" dirty="0"/>
              <a:t> µ</a:t>
            </a:r>
            <a:r>
              <a:rPr lang="en-US" sz="2000" baseline="-25000" dirty="0"/>
              <a:t>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5443"/>
            <a:ext cx="4038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143000" y="4396317"/>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03450" y="4396317"/>
            <a:ext cx="2040350"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nvPr>
        </p:nvGraphicFramePr>
        <p:xfrm>
          <a:off x="228600" y="5105400"/>
          <a:ext cx="6096000" cy="148336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&gt;F</a:t>
                      </a:r>
                    </a:p>
                  </a:txBody>
                  <a:tcPr/>
                </a:tc>
                <a:extLst>
                  <a:ext uri="{0D108BD9-81ED-4DB2-BD59-A6C34878D82A}">
                    <a16:rowId xmlns:a16="http://schemas.microsoft.com/office/drawing/2014/main" val="10000"/>
                  </a:ext>
                </a:extLst>
              </a:tr>
              <a:tr h="370840">
                <a:tc>
                  <a:txBody>
                    <a:bodyPr/>
                    <a:lstStyle/>
                    <a:p>
                      <a:r>
                        <a:rPr lang="en-US" dirty="0"/>
                        <a:t>Model (Full)</a:t>
                      </a:r>
                    </a:p>
                  </a:txBody>
                  <a:tcPr/>
                </a:tc>
                <a:tc>
                  <a:txBody>
                    <a:bodyPr/>
                    <a:lstStyle/>
                    <a:p>
                      <a:r>
                        <a:rPr lang="en-US" dirty="0"/>
                        <a:t>1</a:t>
                      </a:r>
                    </a:p>
                  </a:txBody>
                  <a:tcPr/>
                </a:tc>
                <a:tc>
                  <a:txBody>
                    <a:bodyPr/>
                    <a:lstStyle/>
                    <a:p>
                      <a:r>
                        <a:rPr lang="en-US" dirty="0"/>
                        <a:t>13.1</a:t>
                      </a:r>
                    </a:p>
                  </a:txBody>
                  <a:tcPr/>
                </a:tc>
                <a:tc>
                  <a:txBody>
                    <a:bodyPr/>
                    <a:lstStyle/>
                    <a:p>
                      <a:r>
                        <a:rPr lang="en-US" dirty="0"/>
                        <a:t>13.1</a:t>
                      </a:r>
                    </a:p>
                  </a:txBody>
                  <a:tcPr/>
                </a:tc>
                <a:tc>
                  <a:txBody>
                    <a:bodyPr/>
                    <a:lstStyle/>
                    <a:p>
                      <a:r>
                        <a:rPr lang="en-US" dirty="0"/>
                        <a:t>.048</a:t>
                      </a:r>
                    </a:p>
                  </a:txBody>
                  <a:tcPr/>
                </a:tc>
                <a:tc>
                  <a:txBody>
                    <a:bodyPr/>
                    <a:lstStyle/>
                    <a:p>
                      <a:r>
                        <a:rPr lang="en-US" dirty="0"/>
                        <a:t>.828</a:t>
                      </a:r>
                    </a:p>
                  </a:txBody>
                  <a:tcPr/>
                </a:tc>
                <a:extLst>
                  <a:ext uri="{0D108BD9-81ED-4DB2-BD59-A6C34878D82A}">
                    <a16:rowId xmlns:a16="http://schemas.microsoft.com/office/drawing/2014/main" val="10001"/>
                  </a:ext>
                </a:extLst>
              </a:tr>
              <a:tr h="370840">
                <a:tc>
                  <a:txBody>
                    <a:bodyPr/>
                    <a:lstStyle/>
                    <a:p>
                      <a:r>
                        <a:rPr lang="en-US" dirty="0"/>
                        <a:t>Error (From Full)</a:t>
                      </a:r>
                    </a:p>
                  </a:txBody>
                  <a:tcPr/>
                </a:tc>
                <a:tc>
                  <a:txBody>
                    <a:bodyPr/>
                    <a:lstStyle/>
                    <a:p>
                      <a:r>
                        <a:rPr lang="en-US" dirty="0"/>
                        <a:t>42</a:t>
                      </a:r>
                    </a:p>
                  </a:txBody>
                  <a:tcPr/>
                </a:tc>
                <a:tc>
                  <a:txBody>
                    <a:bodyPr/>
                    <a:lstStyle/>
                    <a:p>
                      <a:r>
                        <a:rPr lang="en-US" dirty="0"/>
                        <a:t>11464.6</a:t>
                      </a:r>
                    </a:p>
                  </a:txBody>
                  <a:tcPr/>
                </a:tc>
                <a:tc>
                  <a:txBody>
                    <a:bodyPr/>
                    <a:lstStyle/>
                    <a:p>
                      <a:r>
                        <a:rPr lang="en-US" dirty="0"/>
                        <a:t>273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 (From Reduced)</a:t>
                      </a:r>
                    </a:p>
                  </a:txBody>
                  <a:tcPr/>
                </a:tc>
                <a:tc>
                  <a:txBody>
                    <a:bodyPr/>
                    <a:lstStyle/>
                    <a:p>
                      <a:r>
                        <a:rPr lang="en-US"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11477.7</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5" name="Straight Arrow Connector 14"/>
          <p:cNvCxnSpPr/>
          <p:nvPr/>
        </p:nvCxnSpPr>
        <p:spPr>
          <a:xfrm>
            <a:off x="4343400" y="2858437"/>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77000" y="5029200"/>
            <a:ext cx="2487174" cy="1754326"/>
          </a:xfrm>
          <a:prstGeom prst="rect">
            <a:avLst/>
          </a:prstGeom>
          <a:noFill/>
        </p:spPr>
        <p:txBody>
          <a:bodyPr wrap="square" rtlCol="0">
            <a:spAutoFit/>
          </a:bodyPr>
          <a:lstStyle/>
          <a:p>
            <a:r>
              <a:rPr lang="en-US" dirty="0"/>
              <a:t>There is not enough evidence to suggest (alpha = .05, p-value = .828) that site 2 and site 3 have different mean depths.</a:t>
            </a:r>
          </a:p>
        </p:txBody>
      </p:sp>
      <p:sp>
        <p:nvSpPr>
          <p:cNvPr id="17" name="TextBox 16"/>
          <p:cNvSpPr txBox="1"/>
          <p:nvPr/>
        </p:nvSpPr>
        <p:spPr>
          <a:xfrm>
            <a:off x="-4740" y="1409700"/>
            <a:ext cx="1604938" cy="2308324"/>
          </a:xfrm>
          <a:prstGeom prst="rect">
            <a:avLst/>
          </a:prstGeom>
          <a:noFill/>
        </p:spPr>
        <p:txBody>
          <a:bodyPr wrap="square" rtlCol="0">
            <a:spAutoFit/>
          </a:bodyPr>
          <a:lstStyle/>
          <a:p>
            <a:r>
              <a:rPr lang="en-US" dirty="0"/>
              <a:t>*Recode the variables into three groups: 1, 4, and 2/3 combined and perform ANOVA to get the first table.</a:t>
            </a:r>
          </a:p>
        </p:txBody>
      </p:sp>
      <p:sp>
        <p:nvSpPr>
          <p:cNvPr id="18" name="Rectangle 17">
            <a:extLst>
              <a:ext uri="{FF2B5EF4-FFF2-40B4-BE49-F238E27FC236}">
                <a16:creationId xmlns:a16="http://schemas.microsoft.com/office/drawing/2014/main" id="{A774C55C-09EE-4BB0-9FD4-403E57FA8B29}"/>
              </a:ext>
            </a:extLst>
          </p:cNvPr>
          <p:cNvSpPr/>
          <p:nvPr/>
        </p:nvSpPr>
        <p:spPr>
          <a:xfrm>
            <a:off x="1317712" y="1812137"/>
            <a:ext cx="3731278" cy="1077218"/>
          </a:xfrm>
          <a:prstGeom prst="rect">
            <a:avLst/>
          </a:prstGeom>
        </p:spPr>
        <p:txBody>
          <a:bodyPr wrap="none">
            <a:spAutoFit/>
          </a:bodyPr>
          <a:lstStyle/>
          <a:p>
            <a:pPr algn="ctr"/>
            <a:r>
              <a:rPr lang="en-US" sz="3200" dirty="0"/>
              <a:t>(Ho) Reduced Model:</a:t>
            </a:r>
          </a:p>
          <a:p>
            <a:pPr algn="ctr"/>
            <a:r>
              <a:rPr lang="en-US" sz="3200" dirty="0"/>
              <a:t>(Ha) Full Model:</a:t>
            </a:r>
            <a:endParaRPr lang="en-US" sz="3200" baseline="-25000" dirty="0"/>
          </a:p>
        </p:txBody>
      </p:sp>
      <p:sp>
        <p:nvSpPr>
          <p:cNvPr id="19" name="Rectangle 18">
            <a:extLst>
              <a:ext uri="{FF2B5EF4-FFF2-40B4-BE49-F238E27FC236}">
                <a16:creationId xmlns:a16="http://schemas.microsoft.com/office/drawing/2014/main" id="{4BCB6227-1122-4AF9-8094-BEE9C9CE3194}"/>
              </a:ext>
            </a:extLst>
          </p:cNvPr>
          <p:cNvSpPr/>
          <p:nvPr/>
        </p:nvSpPr>
        <p:spPr>
          <a:xfrm>
            <a:off x="1608835" y="3051549"/>
            <a:ext cx="1667765" cy="707886"/>
          </a:xfrm>
          <a:prstGeom prst="rect">
            <a:avLst/>
          </a:prstGeom>
        </p:spPr>
        <p:txBody>
          <a:bodyPr wrap="none">
            <a:spAutoFit/>
          </a:bodyPr>
          <a:lstStyle/>
          <a:p>
            <a:pPr algn="ctr"/>
            <a:r>
              <a:rPr lang="en-US" sz="2000" dirty="0"/>
              <a:t>(Ho) Reduced:</a:t>
            </a:r>
          </a:p>
          <a:p>
            <a:pPr algn="ctr"/>
            <a:r>
              <a:rPr lang="en-US" sz="2000" dirty="0"/>
              <a:t>(Ha) Full*:</a:t>
            </a:r>
            <a:endParaRPr lang="en-US" sz="2000" baseline="-25000" dirty="0"/>
          </a:p>
        </p:txBody>
      </p:sp>
      <p:sp>
        <p:nvSpPr>
          <p:cNvPr id="20" name="Rectangle 19">
            <a:extLst>
              <a:ext uri="{FF2B5EF4-FFF2-40B4-BE49-F238E27FC236}">
                <a16:creationId xmlns:a16="http://schemas.microsoft.com/office/drawing/2014/main" id="{44BC2AF3-2A0A-4493-9C5A-D1EE0C1104ED}"/>
              </a:ext>
            </a:extLst>
          </p:cNvPr>
          <p:cNvSpPr/>
          <p:nvPr/>
        </p:nvSpPr>
        <p:spPr>
          <a:xfrm>
            <a:off x="4328416" y="3004401"/>
            <a:ext cx="1667765" cy="707886"/>
          </a:xfrm>
          <a:prstGeom prst="rect">
            <a:avLst/>
          </a:prstGeom>
        </p:spPr>
        <p:txBody>
          <a:bodyPr wrap="none">
            <a:spAutoFit/>
          </a:bodyPr>
          <a:lstStyle/>
          <a:p>
            <a:pPr algn="ctr"/>
            <a:r>
              <a:rPr lang="en-US" sz="2000" dirty="0"/>
              <a:t>(Ho) Reduced:</a:t>
            </a:r>
          </a:p>
          <a:p>
            <a:pPr algn="ctr"/>
            <a:r>
              <a:rPr lang="en-US" sz="2000" dirty="0"/>
              <a:t>(Ha) Full:</a:t>
            </a:r>
            <a:endParaRPr lang="en-US" sz="2000" baseline="-25000" dirty="0"/>
          </a:p>
        </p:txBody>
      </p:sp>
      <p:sp>
        <p:nvSpPr>
          <p:cNvPr id="21" name="Rectangle 20">
            <a:extLst>
              <a:ext uri="{FF2B5EF4-FFF2-40B4-BE49-F238E27FC236}">
                <a16:creationId xmlns:a16="http://schemas.microsoft.com/office/drawing/2014/main" id="{570DD881-3D67-4712-A795-D635506CCA1A}"/>
              </a:ext>
            </a:extLst>
          </p:cNvPr>
          <p:cNvSpPr/>
          <p:nvPr/>
        </p:nvSpPr>
        <p:spPr>
          <a:xfrm>
            <a:off x="5670093" y="2983181"/>
            <a:ext cx="1255472" cy="707886"/>
          </a:xfrm>
          <a:prstGeom prst="rect">
            <a:avLst/>
          </a:prstGeom>
        </p:spPr>
        <p:txBody>
          <a:bodyPr wrap="none">
            <a:spAutoFit/>
          </a:bodyPr>
          <a:lstStyle/>
          <a:p>
            <a:pPr algn="ctr"/>
            <a:r>
              <a:rPr lang="en-US" sz="2000" dirty="0"/>
              <a:t>µ µ</a:t>
            </a:r>
            <a:r>
              <a:rPr lang="en-US" sz="2000" baseline="-25000" dirty="0"/>
              <a:t> </a:t>
            </a:r>
            <a:r>
              <a:rPr lang="en-US" sz="2000" dirty="0"/>
              <a:t>µ µ</a:t>
            </a:r>
          </a:p>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Tree>
    <p:extLst>
      <p:ext uri="{BB962C8B-B14F-4D97-AF65-F5344CB8AC3E}">
        <p14:creationId xmlns:p14="http://schemas.microsoft.com/office/powerpoint/2010/main" val="252757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838200"/>
          </a:xfrm>
        </p:spPr>
        <p:txBody>
          <a:bodyPr>
            <a:normAutofit fontScale="90000"/>
          </a:bodyPr>
          <a:lstStyle/>
          <a:p>
            <a:r>
              <a:rPr lang="en-US" sz="4000" dirty="0"/>
              <a:t>Question of Interest:</a:t>
            </a:r>
            <a:br>
              <a:rPr lang="en-US" sz="4000" dirty="0"/>
            </a:br>
            <a:r>
              <a:rPr lang="en-US" sz="4000" dirty="0"/>
              <a:t>3. Are sites 1 and 4 different than 2 and 3?</a:t>
            </a:r>
            <a:br>
              <a:rPr lang="en-US" sz="4000" dirty="0"/>
            </a:br>
            <a:br>
              <a:rPr lang="en-US" dirty="0"/>
            </a:br>
            <a:endParaRPr lang="en-US" dirty="0"/>
          </a:p>
        </p:txBody>
      </p:sp>
      <p:sp>
        <p:nvSpPr>
          <p:cNvPr id="6" name="Rectangle 5"/>
          <p:cNvSpPr/>
          <p:nvPr/>
        </p:nvSpPr>
        <p:spPr>
          <a:xfrm>
            <a:off x="2828683" y="1600200"/>
            <a:ext cx="3801811" cy="584775"/>
          </a:xfrm>
          <a:prstGeom prst="rect">
            <a:avLst/>
          </a:prstGeom>
        </p:spPr>
        <p:txBody>
          <a:bodyPr wrap="none">
            <a:spAutoFit/>
          </a:bodyPr>
          <a:lstStyle/>
          <a:p>
            <a:pPr algn="ctr"/>
            <a:r>
              <a:rPr lang="en-US" sz="3200" dirty="0"/>
              <a:t>(Ho) Reduced: µ µ</a:t>
            </a:r>
            <a:r>
              <a:rPr lang="en-US" sz="3200" baseline="-25000" dirty="0"/>
              <a:t> </a:t>
            </a:r>
            <a:r>
              <a:rPr lang="en-US" sz="3200" dirty="0"/>
              <a:t>µ µ</a:t>
            </a:r>
            <a:endParaRPr lang="en-US" sz="3200" baseline="-25000" dirty="0"/>
          </a:p>
        </p:txBody>
      </p:sp>
      <p:sp>
        <p:nvSpPr>
          <p:cNvPr id="10" name="Rectangle 9"/>
          <p:cNvSpPr/>
          <p:nvPr/>
        </p:nvSpPr>
        <p:spPr>
          <a:xfrm>
            <a:off x="2987765" y="2207429"/>
            <a:ext cx="3483647" cy="584775"/>
          </a:xfrm>
          <a:prstGeom prst="rect">
            <a:avLst/>
          </a:prstGeom>
        </p:spPr>
        <p:txBody>
          <a:bodyPr wrap="none">
            <a:spAutoFit/>
          </a:bodyPr>
          <a:lstStyle/>
          <a:p>
            <a:pPr algn="ctr"/>
            <a:r>
              <a:rPr lang="en-US" sz="3200" dirty="0"/>
              <a:t>(Ha) Full: µ</a:t>
            </a:r>
            <a:r>
              <a:rPr lang="en-US" sz="3200" baseline="-25000" dirty="0"/>
              <a:t>b</a:t>
            </a:r>
            <a:r>
              <a:rPr lang="en-US" sz="3200" dirty="0"/>
              <a:t> µ</a:t>
            </a:r>
            <a:r>
              <a:rPr lang="en-US" sz="3200" baseline="-25000" dirty="0"/>
              <a:t>a </a:t>
            </a:r>
            <a:r>
              <a:rPr lang="en-US" sz="3200" dirty="0"/>
              <a:t>µ</a:t>
            </a:r>
            <a:r>
              <a:rPr lang="en-US" sz="3200" baseline="-25000" dirty="0"/>
              <a:t>a</a:t>
            </a:r>
            <a:r>
              <a:rPr lang="en-US" sz="3200" dirty="0"/>
              <a:t> µ</a:t>
            </a:r>
            <a:r>
              <a:rPr lang="en-US" sz="3200" baseline="-25000" dirty="0"/>
              <a:t>b</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400" y="2895600"/>
            <a:ext cx="6052374" cy="1624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09600" y="4648200"/>
            <a:ext cx="7848600" cy="1384995"/>
          </a:xfrm>
          <a:prstGeom prst="rect">
            <a:avLst/>
          </a:prstGeom>
          <a:noFill/>
        </p:spPr>
        <p:txBody>
          <a:bodyPr wrap="square" rtlCol="0">
            <a:spAutoFit/>
          </a:bodyPr>
          <a:lstStyle/>
          <a:p>
            <a:pPr algn="ctr"/>
            <a:r>
              <a:rPr lang="en-US" sz="2800" dirty="0"/>
              <a:t>There is sufficient evidence to suggest (alpha = .05, p-value &lt; .0001) that sites 1 and 4 have different mean depths than sites 2 and 3.</a:t>
            </a:r>
          </a:p>
        </p:txBody>
      </p:sp>
      <p:sp>
        <p:nvSpPr>
          <p:cNvPr id="7" name="TextBox 6"/>
          <p:cNvSpPr txBox="1"/>
          <p:nvPr/>
        </p:nvSpPr>
        <p:spPr>
          <a:xfrm>
            <a:off x="457200" y="1397170"/>
            <a:ext cx="2121370" cy="1477328"/>
          </a:xfrm>
          <a:prstGeom prst="rect">
            <a:avLst/>
          </a:prstGeom>
          <a:noFill/>
        </p:spPr>
        <p:txBody>
          <a:bodyPr wrap="square" rtlCol="0">
            <a:spAutoFit/>
          </a:bodyPr>
          <a:lstStyle/>
          <a:p>
            <a:r>
              <a:rPr lang="en-US" dirty="0"/>
              <a:t>*Recode the variables into two groups 1/4 and 2/3 and perform ANOVA to get the table.</a:t>
            </a:r>
          </a:p>
        </p:txBody>
      </p:sp>
    </p:spTree>
    <p:extLst>
      <p:ext uri="{BB962C8B-B14F-4D97-AF65-F5344CB8AC3E}">
        <p14:creationId xmlns:p14="http://schemas.microsoft.com/office/powerpoint/2010/main" val="960144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 Small Example</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387" b="3838"/>
          <a:stretch/>
        </p:blipFill>
        <p:spPr bwMode="auto">
          <a:xfrm>
            <a:off x="685800" y="1995624"/>
            <a:ext cx="1832115" cy="413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971800"/>
            <a:ext cx="3795712" cy="2884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2" y="1171849"/>
            <a:ext cx="2819400" cy="1647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15292"/>
            <a:ext cx="17526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4957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Normality Assumption</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984307"/>
            <a:ext cx="2590800"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799" y="984307"/>
            <a:ext cx="2563277"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984307"/>
            <a:ext cx="2580226"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98704" y="5248870"/>
            <a:ext cx="4621296" cy="923330"/>
          </a:xfrm>
          <a:prstGeom prst="rect">
            <a:avLst/>
          </a:prstGeom>
          <a:noFill/>
        </p:spPr>
        <p:txBody>
          <a:bodyPr wrap="square" rtlCol="0">
            <a:spAutoFit/>
          </a:bodyPr>
          <a:lstStyle/>
          <a:p>
            <a:pPr algn="ctr"/>
            <a:r>
              <a:rPr lang="en-US" dirty="0"/>
              <a:t>There is strong evidence against these data coming from a normal distribution and the sample size is small. ANOVA? WELCH’S ANOVA?  </a:t>
            </a:r>
          </a:p>
        </p:txBody>
      </p:sp>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3008369"/>
            <a:ext cx="2667000" cy="213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5353" y="2906856"/>
            <a:ext cx="2770723"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0393" y="2973545"/>
            <a:ext cx="2702361" cy="217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85" y="5377160"/>
            <a:ext cx="2839429" cy="79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9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US" dirty="0"/>
              <a:t>Pure 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0459055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30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gridSpan="4">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𝑺𝒆𝒑𝒂𝒓𝒂𝒕𝒆</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m:oMathPara>
                          </a14:m>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0459055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gridCol w="1827848"/>
                    <a:gridCol w="1827848"/>
                    <a:gridCol w="1731645"/>
                  </a:tblGrid>
                  <a:tr h="370840">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70840">
                    <a:tc>
                      <a:txBody>
                        <a:bodyPr/>
                        <a:lstStyle/>
                        <a:p>
                          <a:endParaRPr lang="en-US"/>
                        </a:p>
                      </a:txBody>
                      <a:tcPr>
                        <a:blipFill rotWithShape="0">
                          <a:blip r:embed="rId2"/>
                          <a:stretch>
                            <a:fillRect l="-264" t="-108197" r="-234565" b="-3114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2"/>
                          <a:stretch>
                            <a:fillRect l="-264" t="-208197" r="-234565" b="-2114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2"/>
                          <a:stretch>
                            <a:fillRect l="-264" t="-308197" r="-234565" b="-11147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gridSpan="4">
                      <a:txBody>
                        <a:bodyPr/>
                        <a:lstStyle/>
                        <a:p>
                          <a:endParaRPr lang="en-US"/>
                        </a:p>
                      </a:txBody>
                      <a:tcPr>
                        <a:blipFill rotWithShape="0">
                          <a:blip r:embed="rId2"/>
                          <a:stretch>
                            <a:fillRect l="-79" t="-408197" r="-316" b="-11475"/>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152400" y="3733800"/>
                <a:ext cx="8686800" cy="646331"/>
              </a:xfrm>
              <a:prstGeom prst="rect">
                <a:avLst/>
              </a:prstGeom>
              <a:noFill/>
            </p:spPr>
            <p:txBody>
              <a:bodyPr wrap="square" rtlCol="0">
                <a:spAutoFit/>
              </a:bodyPr>
              <a:lstStyle/>
              <a:p>
                <a:r>
                  <a:rPr lang="en-US" dirty="0"/>
                  <a:t>5. Now we need to find the Sum of the Squared Residuals for the </a:t>
                </a:r>
                <a:r>
                  <a:rPr lang="en-US" b="1" dirty="0"/>
                  <a:t>Separate</a:t>
                </a:r>
                <a:r>
                  <a:rPr lang="en-US" dirty="0"/>
                  <a:t> Means Model, where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r>
                      <a:rPr lang="en-US" b="0" i="1" smtClean="0">
                        <a:latin typeface="Cambria Math" panose="02040503050406030204" pitchFamily="18" charset="0"/>
                        <a:ea typeface="Cambria Math"/>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52400" y="3733800"/>
                <a:ext cx="8686800" cy="646331"/>
              </a:xfrm>
              <a:prstGeom prst="rect">
                <a:avLst/>
              </a:prstGeom>
              <a:blipFill rotWithShape="0">
                <a:blip r:embed="rId3"/>
                <a:stretch>
                  <a:fillRect l="-561"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47800" y="41148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47800" y="4114800"/>
                <a:ext cx="6096000" cy="369332"/>
              </a:xfrm>
              <a:prstGeom prst="rect">
                <a:avLst/>
              </a:prstGeom>
              <a:blipFill rotWithShape="0">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79569972"/>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r>
                                <a:rPr lang="en-US" b="0" i="1" baseline="-25000" smtClean="0">
                                  <a:latin typeface="Cambria Math" panose="02040503050406030204" pitchFamily="18" charset="0"/>
                                </a:rPr>
                                <m:t> </m:t>
                              </m:r>
                            </m:oMath>
                          </a14:m>
                          <a:endParaRPr lang="en-US" baseline="30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gridSpan="4">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𝑬𝒒𝒖𝒂𝒍</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m:oMathPara>
                          </a14:m>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79569972"/>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gridCol w="1827848"/>
                    <a:gridCol w="1827848"/>
                    <a:gridCol w="1731644"/>
                  </a:tblGrid>
                  <a:tr h="370840">
                    <a:tc>
                      <a:txBody>
                        <a:bodyPr/>
                        <a:lstStyle/>
                        <a:p>
                          <a:endParaRPr lang="en-US" dirty="0"/>
                        </a:p>
                      </a:txBody>
                      <a:tcPr/>
                    </a:tc>
                    <a:tc>
                      <a:txBody>
                        <a:bodyPr/>
                        <a:lstStyle/>
                        <a:p>
                          <a:pPr algn="ctr"/>
                          <a:r>
                            <a:rPr lang="en-US" dirty="0" smtClean="0"/>
                            <a:t>Level </a:t>
                          </a:r>
                          <a:r>
                            <a:rPr lang="en-US" dirty="0" err="1" smtClean="0"/>
                            <a:t>i</a:t>
                          </a:r>
                          <a:r>
                            <a:rPr lang="en-US" dirty="0" smtClean="0"/>
                            <a:t>=1</a:t>
                          </a:r>
                          <a:endParaRPr lang="en-US" dirty="0"/>
                        </a:p>
                      </a:txBody>
                      <a:tcPr/>
                    </a:tc>
                    <a:tc>
                      <a:txBody>
                        <a:bodyPr/>
                        <a:lstStyle/>
                        <a:p>
                          <a:pPr algn="ctr"/>
                          <a:r>
                            <a:rPr lang="en-US" dirty="0" smtClean="0"/>
                            <a:t>Level </a:t>
                          </a:r>
                          <a:r>
                            <a:rPr lang="en-US" dirty="0" err="1" smtClean="0"/>
                            <a:t>i</a:t>
                          </a:r>
                          <a:r>
                            <a:rPr lang="en-US" dirty="0" smtClean="0"/>
                            <a:t>=2</a:t>
                          </a:r>
                          <a:endParaRPr lang="en-US" dirty="0"/>
                        </a:p>
                      </a:txBody>
                      <a:tcPr/>
                    </a:tc>
                    <a:tc>
                      <a:txBody>
                        <a:bodyPr/>
                        <a:lstStyle/>
                        <a:p>
                          <a:pPr algn="ctr"/>
                          <a:r>
                            <a:rPr lang="en-US" baseline="0" dirty="0" smtClean="0"/>
                            <a:t>Level </a:t>
                          </a:r>
                          <a:r>
                            <a:rPr lang="en-US" baseline="0" dirty="0" err="1" smtClean="0"/>
                            <a:t>i</a:t>
                          </a:r>
                          <a:r>
                            <a:rPr lang="en-US" baseline="0" dirty="0" smtClean="0"/>
                            <a:t>=3</a:t>
                          </a:r>
                          <a:endParaRPr lang="en-US" dirty="0"/>
                        </a:p>
                      </a:txBody>
                      <a:tcPr/>
                    </a:tc>
                  </a:tr>
                  <a:tr h="370840">
                    <a:tc>
                      <a:txBody>
                        <a:bodyPr/>
                        <a:lstStyle/>
                        <a:p>
                          <a:endParaRPr lang="en-US"/>
                        </a:p>
                      </a:txBody>
                      <a:tcPr>
                        <a:blipFill rotWithShape="0">
                          <a:blip r:embed="rId5"/>
                          <a:stretch>
                            <a:fillRect l="-264" t="-108197" r="-234565" b="-31311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5"/>
                          <a:stretch>
                            <a:fillRect l="-264" t="-208197" r="-234565" b="-21311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endParaRPr lang="en-US"/>
                        </a:p>
                      </a:txBody>
                      <a:tcPr>
                        <a:blipFill rotWithShape="0">
                          <a:blip r:embed="rId5"/>
                          <a:stretch>
                            <a:fillRect l="-264" t="-308197" r="-234565" b="-113115"/>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gridSpan="4">
                      <a:txBody>
                        <a:bodyPr/>
                        <a:lstStyle/>
                        <a:p>
                          <a:endParaRPr lang="en-US"/>
                        </a:p>
                      </a:txBody>
                      <a:tcPr>
                        <a:blipFill rotWithShape="0">
                          <a:blip r:embed="rId5"/>
                          <a:stretch>
                            <a:fillRect l="-79" t="-408197" r="-316" b="-13115"/>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mc:Fallback>
      </mc:AlternateContent>
      <p:sp>
        <p:nvSpPr>
          <p:cNvPr id="9" name="TextBox 8"/>
          <p:cNvSpPr txBox="1"/>
          <p:nvPr/>
        </p:nvSpPr>
        <p:spPr>
          <a:xfrm>
            <a:off x="145774" y="743634"/>
            <a:ext cx="5181600" cy="646331"/>
          </a:xfrm>
          <a:prstGeom prst="rect">
            <a:avLst/>
          </a:prstGeom>
          <a:noFill/>
        </p:spPr>
        <p:txBody>
          <a:bodyPr wrap="square" rtlCol="0">
            <a:spAutoFit/>
          </a:bodyPr>
          <a:lstStyle/>
          <a:p>
            <a:r>
              <a:rPr lang="en-US" dirty="0"/>
              <a:t>4. Now we need to find the Sum of the Squared Residuals for the </a:t>
            </a:r>
            <a:r>
              <a:rPr lang="en-US" b="1" dirty="0"/>
              <a:t>Equal</a:t>
            </a:r>
            <a:r>
              <a:rPr lang="en-US" dirty="0"/>
              <a:t> Means Model.</a:t>
            </a:r>
          </a:p>
        </p:txBody>
      </p:sp>
      <mc:AlternateContent xmlns:mc="http://schemas.openxmlformats.org/markup-compatibility/2006" xmlns:a14="http://schemas.microsoft.com/office/drawing/2010/main">
        <mc:Choice Requires="a14">
          <p:sp>
            <p:nvSpPr>
              <p:cNvPr id="10" name="TextBox 9"/>
              <p:cNvSpPr txBox="1"/>
              <p:nvPr/>
            </p:nvSpPr>
            <p:spPr>
              <a:xfrm>
                <a:off x="-990600" y="13716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90600" y="1371600"/>
                <a:ext cx="6096000" cy="369332"/>
              </a:xfrm>
              <a:prstGeom prst="rect">
                <a:avLst/>
              </a:prstGeom>
              <a:blipFill rotWithShape="0">
                <a:blip r:embed="rId6"/>
                <a:stretch>
                  <a:fillRect t="-8197" b="-24590"/>
                </a:stretch>
              </a:blipFill>
            </p:spPr>
            <p:txBody>
              <a:bodyPr/>
              <a:lstStyle/>
              <a:p>
                <a:r>
                  <a:rPr lang="en-US">
                    <a:noFill/>
                  </a:rPr>
                  <a:t> </a:t>
                </a:r>
              </a:p>
            </p:txBody>
          </p:sp>
        </mc:Fallback>
      </mc:AlternateContent>
      <p:sp>
        <p:nvSpPr>
          <p:cNvPr id="11" name="TextBox 10"/>
          <p:cNvSpPr txBox="1"/>
          <p:nvPr/>
        </p:nvSpPr>
        <p:spPr>
          <a:xfrm>
            <a:off x="152400" y="6412468"/>
            <a:ext cx="8686800" cy="369332"/>
          </a:xfrm>
          <a:prstGeom prst="rect">
            <a:avLst/>
          </a:prstGeom>
          <a:noFill/>
        </p:spPr>
        <p:txBody>
          <a:bodyPr wrap="square" rtlCol="0">
            <a:spAutoFit/>
          </a:bodyPr>
          <a:lstStyle/>
          <a:p>
            <a:r>
              <a:rPr lang="en-US" dirty="0"/>
              <a:t>6. Compare the Total Sum of Squares for each model.  Which do you think “fits” better?</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673425118"/>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3" name="Table 12">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673425118"/>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endParaRPr lang="en-US"/>
                        </a:p>
                      </a:txBody>
                      <a:tcPr marL="38793" marR="38793" marT="19396" marB="19396">
                        <a:blipFill>
                          <a:blip r:embed="rId7"/>
                          <a:stretch>
                            <a:fillRect l="-2273" t="-440000" r="-303409" b="-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7FD2FD3-1460-47B2-9726-118C60CAF034}"/>
                  </a:ext>
                </a:extLst>
              </p:cNvPr>
              <p:cNvSpPr txBox="1"/>
              <p:nvPr/>
            </p:nvSpPr>
            <p:spPr>
              <a:xfrm>
                <a:off x="6400800" y="1195982"/>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4" name="TextBox 13">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6400800" y="1195982"/>
                <a:ext cx="1593513"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9621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a:t>Homogeneity of Variance Assumption</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418563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203" y="1752600"/>
            <a:ext cx="36099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823089" y="3276600"/>
            <a:ext cx="3717395" cy="2031325"/>
          </a:xfrm>
          <a:prstGeom prst="rect">
            <a:avLst/>
          </a:prstGeom>
          <a:noFill/>
        </p:spPr>
        <p:txBody>
          <a:bodyPr wrap="square" rtlCol="0">
            <a:spAutoFit/>
          </a:bodyPr>
          <a:lstStyle/>
          <a:p>
            <a:r>
              <a:rPr lang="en-US" dirty="0"/>
              <a:t>There is strong evidence in support of these data coming from distributions with different standard deviations.  If the standard deviation assumption and normality assumption are both violated, what should we do?</a:t>
            </a:r>
          </a:p>
          <a:p>
            <a:r>
              <a:rPr lang="en-US" dirty="0"/>
              <a:t>.</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64019"/>
            <a:ext cx="3068187"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651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So …. NONPARAMETRIC!!!!</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762000"/>
            <a:ext cx="7086600" cy="344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97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168"/>
            <a:ext cx="8229600" cy="792162"/>
          </a:xfrm>
        </p:spPr>
        <p:txBody>
          <a:bodyPr/>
          <a:lstStyle/>
          <a:p>
            <a:r>
              <a:rPr lang="en-US" dirty="0" err="1"/>
              <a:t>Kruskal</a:t>
            </a:r>
            <a:r>
              <a:rPr lang="en-US" dirty="0"/>
              <a:t>-Wallis Test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434907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835" y="2133600"/>
            <a:ext cx="2498365" cy="1834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6686" y="4049486"/>
            <a:ext cx="7772400" cy="923330"/>
          </a:xfrm>
          <a:prstGeom prst="rect">
            <a:avLst/>
          </a:prstGeom>
          <a:noFill/>
        </p:spPr>
        <p:txBody>
          <a:bodyPr wrap="square" rtlCol="0">
            <a:spAutoFit/>
          </a:bodyPr>
          <a:lstStyle/>
          <a:p>
            <a:pPr algn="ctr"/>
            <a:r>
              <a:rPr lang="en-US" dirty="0"/>
              <a:t>There is not sufficient evidence at the alpha = .05 level of significance (p-value = .3766 from </a:t>
            </a:r>
            <a:r>
              <a:rPr lang="en-US" dirty="0" err="1"/>
              <a:t>Kruskal</a:t>
            </a:r>
            <a:r>
              <a:rPr lang="en-US" dirty="0"/>
              <a:t>-Wallis Test) to suggest that at least two of the medians are different.   </a:t>
            </a:r>
          </a:p>
        </p:txBody>
      </p:sp>
      <p:sp>
        <p:nvSpPr>
          <p:cNvPr id="7" name="TextBox 6"/>
          <p:cNvSpPr txBox="1"/>
          <p:nvPr/>
        </p:nvSpPr>
        <p:spPr>
          <a:xfrm>
            <a:off x="685800" y="4830454"/>
            <a:ext cx="7772400" cy="1477328"/>
          </a:xfrm>
          <a:prstGeom prst="rect">
            <a:avLst/>
          </a:prstGeom>
          <a:noFill/>
        </p:spPr>
        <p:txBody>
          <a:bodyPr wrap="square" rtlCol="0">
            <a:spAutoFit/>
          </a:bodyPr>
          <a:lstStyle/>
          <a:p>
            <a:pPr algn="ctr"/>
            <a:r>
              <a:rPr lang="en-US" dirty="0"/>
              <a:t>Notice that each test failed to reject their respective Ho.  The point isn’t so much that one test will reject when the other will fail to reject. We must remember that as statisticians, we don’t personally favor one outcome over the other.  We just want the appropriate test: the one with the most power. </a:t>
            </a:r>
            <a:r>
              <a:rPr lang="en-US" dirty="0" err="1"/>
              <a:t>Kruskal</a:t>
            </a:r>
            <a:r>
              <a:rPr lang="en-US" dirty="0"/>
              <a:t>-Wallis Test is the </a:t>
            </a:r>
            <a:r>
              <a:rPr lang="en-US" b="1" i="1" dirty="0"/>
              <a:t>appropriate</a:t>
            </a:r>
            <a:r>
              <a:rPr lang="en-US" dirty="0"/>
              <a:t> test.  </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713" y="1087931"/>
            <a:ext cx="3779687" cy="74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5"/>
          <a:stretch>
            <a:fillRect/>
          </a:stretch>
        </p:blipFill>
        <p:spPr>
          <a:xfrm>
            <a:off x="3520613" y="264741"/>
            <a:ext cx="7009886" cy="673016"/>
          </a:xfrm>
          <a:prstGeom prst="rect">
            <a:avLst/>
          </a:prstGeom>
        </p:spPr>
      </p:pic>
    </p:spTree>
    <p:extLst>
      <p:ext uri="{BB962C8B-B14F-4D97-AF65-F5344CB8AC3E}">
        <p14:creationId xmlns:p14="http://schemas.microsoft.com/office/powerpoint/2010/main" val="2044459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Another Analysis!!!!</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672"/>
          <a:stretch/>
        </p:blipFill>
        <p:spPr bwMode="auto">
          <a:xfrm>
            <a:off x="4005217" y="1720962"/>
            <a:ext cx="4537348" cy="352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4384901"/>
            <a:ext cx="3377030" cy="1939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64200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789" y="1066799"/>
            <a:ext cx="657077"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066799"/>
            <a:ext cx="643072" cy="3019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5400000">
            <a:off x="2873030" y="4027698"/>
            <a:ext cx="566872"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515789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Normality Assumption</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3429000" cy="2789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650" y="990600"/>
            <a:ext cx="3483150" cy="2789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962400"/>
            <a:ext cx="3276600" cy="264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0" y="4217075"/>
            <a:ext cx="2743200" cy="1477328"/>
          </a:xfrm>
          <a:prstGeom prst="rect">
            <a:avLst/>
          </a:prstGeom>
          <a:noFill/>
        </p:spPr>
        <p:txBody>
          <a:bodyPr wrap="square" rtlCol="0">
            <a:spAutoFit/>
          </a:bodyPr>
          <a:lstStyle/>
          <a:p>
            <a:pPr algn="ctr"/>
            <a:r>
              <a:rPr lang="en-US" dirty="0"/>
              <a:t>There is strong evidence in favor of these data coming from a normal distribution.  We will proceed under this assumption.</a:t>
            </a:r>
          </a:p>
        </p:txBody>
      </p:sp>
    </p:spTree>
    <p:extLst>
      <p:ext uri="{BB962C8B-B14F-4D97-AF65-F5344CB8AC3E}">
        <p14:creationId xmlns:p14="http://schemas.microsoft.com/office/powerpoint/2010/main" val="372755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Assumptions and Analysis: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081" y="961685"/>
            <a:ext cx="4370734" cy="153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61574"/>
            <a:ext cx="294490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909" y="3962400"/>
            <a:ext cx="40862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ultiply 3"/>
          <p:cNvSpPr/>
          <p:nvPr/>
        </p:nvSpPr>
        <p:spPr>
          <a:xfrm>
            <a:off x="5435894" y="3429000"/>
            <a:ext cx="2590800" cy="2209800"/>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419600" y="3733800"/>
            <a:ext cx="1" cy="7755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26" y="1060037"/>
            <a:ext cx="4033774" cy="305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H="1">
            <a:off x="3429000" y="4495800"/>
            <a:ext cx="76200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81400" y="5553670"/>
            <a:ext cx="5132734" cy="923330"/>
          </a:xfrm>
          <a:prstGeom prst="rect">
            <a:avLst/>
          </a:prstGeom>
          <a:noFill/>
        </p:spPr>
        <p:txBody>
          <a:bodyPr wrap="square" rtlCol="0">
            <a:spAutoFit/>
          </a:bodyPr>
          <a:lstStyle/>
          <a:p>
            <a:r>
              <a:rPr lang="en-US" dirty="0"/>
              <a:t>There is sufficient evidence at the alpha = .05 level of significance (p-value = .0201 from Welch’s ANOVA) to suggest that at least two of the means are different.   </a:t>
            </a:r>
          </a:p>
        </p:txBody>
      </p:sp>
      <p:sp>
        <p:nvSpPr>
          <p:cNvPr id="21" name="TextBox 20"/>
          <p:cNvSpPr txBox="1"/>
          <p:nvPr/>
        </p:nvSpPr>
        <p:spPr>
          <a:xfrm>
            <a:off x="4300096" y="2513749"/>
            <a:ext cx="4378719" cy="1200329"/>
          </a:xfrm>
          <a:prstGeom prst="rect">
            <a:avLst/>
          </a:prstGeom>
          <a:noFill/>
        </p:spPr>
        <p:txBody>
          <a:bodyPr wrap="square" rtlCol="0">
            <a:spAutoFit/>
          </a:bodyPr>
          <a:lstStyle/>
          <a:p>
            <a:r>
              <a:rPr lang="en-US" dirty="0"/>
              <a:t>There is strong evidence in support of these data coming from distributions with different standard deviations.  We will proceed under this assumption and run the Welch’s ANOVA.</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65" y="5762625"/>
            <a:ext cx="25431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B647643E-C868-44B8-BD7B-57E2ED21AB16}"/>
              </a:ext>
            </a:extLst>
          </p:cNvPr>
          <p:cNvSpPr txBox="1"/>
          <p:nvPr/>
        </p:nvSpPr>
        <p:spPr>
          <a:xfrm>
            <a:off x="4393913" y="3714078"/>
            <a:ext cx="1854487" cy="369332"/>
          </a:xfrm>
          <a:prstGeom prst="rect">
            <a:avLst/>
          </a:prstGeom>
          <a:noFill/>
        </p:spPr>
        <p:txBody>
          <a:bodyPr wrap="square" rtlCol="0">
            <a:spAutoFit/>
          </a:bodyPr>
          <a:lstStyle/>
          <a:p>
            <a:r>
              <a:rPr lang="en-US" dirty="0"/>
              <a:t>Regular ANOVA:</a:t>
            </a:r>
          </a:p>
        </p:txBody>
      </p:sp>
    </p:spTree>
    <p:extLst>
      <p:ext uri="{BB962C8B-B14F-4D97-AF65-F5344CB8AC3E}">
        <p14:creationId xmlns:p14="http://schemas.microsoft.com/office/powerpoint/2010/main" val="113205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94" y="228600"/>
            <a:ext cx="8229600" cy="792162"/>
          </a:xfrm>
        </p:spPr>
        <p:txBody>
          <a:bodyPr/>
          <a:lstStyle/>
          <a:p>
            <a:r>
              <a:rPr lang="en-US" dirty="0"/>
              <a:t>Performance of Welch’s 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37" y="3352800"/>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7" y="1066800"/>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1752600" y="2590800"/>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1200" y="2362200"/>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0" y="2362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3124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2895600"/>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 y="5486400"/>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03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Effects vs. Random Effects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Quick answer: </a:t>
            </a:r>
          </a:p>
          <a:p>
            <a:r>
              <a:rPr lang="en-US" dirty="0"/>
              <a:t>Do your groupings exhaust the data (e.g., data on four different machines and there are only four machines)? Fixed Effects! Use Proc GLM in SAS.</a:t>
            </a:r>
          </a:p>
          <a:p>
            <a:r>
              <a:rPr lang="en-US" dirty="0"/>
              <a:t>Are your groupings a random sample of a larger population that could have been chosen to be a group (e.g., data on four different machines that were chosen from a random sample of 100 machines)? Random Effects! Use Proc Mixed in SAS.</a:t>
            </a:r>
          </a:p>
          <a:p>
            <a:endParaRPr lang="en-US" dirty="0"/>
          </a:p>
        </p:txBody>
      </p:sp>
    </p:spTree>
    <p:extLst>
      <p:ext uri="{BB962C8B-B14F-4D97-AF65-F5344CB8AC3E}">
        <p14:creationId xmlns:p14="http://schemas.microsoft.com/office/powerpoint/2010/main" val="416222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AA76-C8B4-4CEB-830A-33A431B8CD08}"/>
              </a:ext>
            </a:extLst>
          </p:cNvPr>
          <p:cNvSpPr>
            <a:spLocks noGrp="1"/>
          </p:cNvSpPr>
          <p:nvPr>
            <p:ph type="title"/>
          </p:nvPr>
        </p:nvSpPr>
        <p:spPr/>
        <p:txBody>
          <a:bodyPr/>
          <a:lstStyle/>
          <a:p>
            <a:r>
              <a:rPr lang="en-US" dirty="0"/>
              <a:t>Fixed or random effects</a:t>
            </a:r>
          </a:p>
        </p:txBody>
      </p:sp>
      <p:sp>
        <p:nvSpPr>
          <p:cNvPr id="3" name="Content Placeholder 2">
            <a:extLst>
              <a:ext uri="{FF2B5EF4-FFF2-40B4-BE49-F238E27FC236}">
                <a16:creationId xmlns:a16="http://schemas.microsoft.com/office/drawing/2014/main" id="{F19E07A2-6AA3-4182-84D1-0444A549E85C}"/>
              </a:ext>
            </a:extLst>
          </p:cNvPr>
          <p:cNvSpPr>
            <a:spLocks noGrp="1"/>
          </p:cNvSpPr>
          <p:nvPr>
            <p:ph idx="1"/>
          </p:nvPr>
        </p:nvSpPr>
        <p:spPr>
          <a:xfrm>
            <a:off x="265289" y="3344361"/>
            <a:ext cx="8229600" cy="668867"/>
          </a:xfrm>
        </p:spPr>
        <p:txBody>
          <a:bodyPr/>
          <a:lstStyle/>
          <a:p>
            <a:pPr marL="0" indent="0">
              <a:buNone/>
            </a:pPr>
            <a:r>
              <a:rPr lang="en-US" dirty="0"/>
              <a:t>	Fixed Effects</a:t>
            </a:r>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7D87A021-BFA9-4BCF-82CE-846CE21F4D27}"/>
              </a:ext>
            </a:extLst>
          </p:cNvPr>
          <p:cNvSpPr txBox="1">
            <a:spLocks/>
          </p:cNvSpPr>
          <p:nvPr/>
        </p:nvSpPr>
        <p:spPr>
          <a:xfrm>
            <a:off x="180622" y="2743200"/>
            <a:ext cx="8810978" cy="1582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Scenario 1: There is only one machine of each type.</a:t>
            </a:r>
          </a:p>
        </p:txBody>
      </p:sp>
      <p:sp>
        <p:nvSpPr>
          <p:cNvPr id="5" name="Content Placeholder 2">
            <a:extLst>
              <a:ext uri="{FF2B5EF4-FFF2-40B4-BE49-F238E27FC236}">
                <a16:creationId xmlns:a16="http://schemas.microsoft.com/office/drawing/2014/main" id="{F2D6DE66-074A-42CB-B6F8-86AA84ABE214}"/>
              </a:ext>
            </a:extLst>
          </p:cNvPr>
          <p:cNvSpPr txBox="1">
            <a:spLocks/>
          </p:cNvSpPr>
          <p:nvPr/>
        </p:nvSpPr>
        <p:spPr>
          <a:xfrm>
            <a:off x="180622" y="4032273"/>
            <a:ext cx="8658578" cy="18617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Scenario 2: There are several of each type of machine. The Coke samples all came from the same Coke bottling machine, and the Diet Coke samples all came from the same Diet Coke machine.</a:t>
            </a:r>
          </a:p>
          <a:p>
            <a:endParaRPr lang="en-US" dirty="0"/>
          </a:p>
          <a:p>
            <a:endParaRPr lang="en-US" dirty="0"/>
          </a:p>
          <a:p>
            <a:endParaRPr lang="en-US" dirty="0"/>
          </a:p>
        </p:txBody>
      </p:sp>
      <p:sp>
        <p:nvSpPr>
          <p:cNvPr id="6" name="Content Placeholder 2">
            <a:extLst>
              <a:ext uri="{FF2B5EF4-FFF2-40B4-BE49-F238E27FC236}">
                <a16:creationId xmlns:a16="http://schemas.microsoft.com/office/drawing/2014/main" id="{E8A8A283-928F-4DD1-BBE0-B472CB0C9A48}"/>
              </a:ext>
            </a:extLst>
          </p:cNvPr>
          <p:cNvSpPr txBox="1">
            <a:spLocks/>
          </p:cNvSpPr>
          <p:nvPr/>
        </p:nvSpPr>
        <p:spPr>
          <a:xfrm>
            <a:off x="293511" y="5894057"/>
            <a:ext cx="7450667"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	Random effects</a:t>
            </a:r>
          </a:p>
          <a:p>
            <a:pPr marL="0" indent="0">
              <a:buFont typeface="Arial" panose="020B0604020202020204" pitchFamily="34" charset="0"/>
              <a:buNone/>
            </a:pPr>
            <a:endParaRPr lang="en-US" dirty="0"/>
          </a:p>
          <a:p>
            <a:endParaRPr lang="en-US" dirty="0"/>
          </a:p>
          <a:p>
            <a:endParaRPr lang="en-US" dirty="0"/>
          </a:p>
        </p:txBody>
      </p:sp>
      <p:sp>
        <p:nvSpPr>
          <p:cNvPr id="8" name="TextBox 7">
            <a:extLst>
              <a:ext uri="{FF2B5EF4-FFF2-40B4-BE49-F238E27FC236}">
                <a16:creationId xmlns:a16="http://schemas.microsoft.com/office/drawing/2014/main" id="{97FCD5E2-6B73-40F6-ACD5-A82788E55AB4}"/>
              </a:ext>
            </a:extLst>
          </p:cNvPr>
          <p:cNvSpPr txBox="1"/>
          <p:nvPr/>
        </p:nvSpPr>
        <p:spPr>
          <a:xfrm>
            <a:off x="304800" y="1349587"/>
            <a:ext cx="7620000" cy="1323439"/>
          </a:xfrm>
          <a:prstGeom prst="rect">
            <a:avLst/>
          </a:prstGeom>
          <a:noFill/>
        </p:spPr>
        <p:txBody>
          <a:bodyPr wrap="square" rtlCol="0">
            <a:spAutoFit/>
          </a:bodyPr>
          <a:lstStyle/>
          <a:p>
            <a:r>
              <a:rPr lang="en-US" sz="2000" dirty="0"/>
              <a:t>Measured the amount of liquid in twenty randomly selected cans of Coke and twenty randomly selected cans of Diet Coke at a regional bottling company. Coke and Diet Coke are bottled using different types of machines.</a:t>
            </a:r>
          </a:p>
        </p:txBody>
      </p:sp>
    </p:spTree>
    <p:extLst>
      <p:ext uri="{BB962C8B-B14F-4D97-AF65-F5344CB8AC3E}">
        <p14:creationId xmlns:p14="http://schemas.microsoft.com/office/powerpoint/2010/main" val="197489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4781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US" dirty="0"/>
              <a:t>Pure 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980366418"/>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𝑺𝒆𝒑𝒂𝒓𝒂𝒕𝒆</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dirty="0"/>
                            <a:t>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80366418"/>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2"/>
                          <a:stretch>
                            <a:fillRect l="-264" t="-108197" r="-234565" b="-311475"/>
                          </a:stretch>
                        </a:blipFill>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endParaRPr lang="en-US"/>
                        </a:p>
                      </a:txBody>
                      <a:tcPr>
                        <a:blipFill>
                          <a:blip r:embed="rId2"/>
                          <a:stretch>
                            <a:fillRect l="-264" t="-208197" r="-234565" b="-211475"/>
                          </a:stretch>
                        </a:blipFill>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endParaRPr lang="en-US"/>
                        </a:p>
                      </a:txBody>
                      <a:tcPr>
                        <a:blipFill>
                          <a:blip r:embed="rId2"/>
                          <a:stretch>
                            <a:fillRect l="-264" t="-308197" r="-234565" b="-111475"/>
                          </a:stretch>
                        </a:blipFill>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r h="370840">
                    <a:tc gridSpan="4">
                      <a:txBody>
                        <a:bodyPr/>
                        <a:lstStyle/>
                        <a:p>
                          <a:endParaRPr lang="en-US"/>
                        </a:p>
                      </a:txBody>
                      <a:tcPr>
                        <a:blipFill>
                          <a:blip r:embed="rId2"/>
                          <a:stretch>
                            <a:fillRect l="-79" t="-408197" r="-316" b="-11475"/>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152400" y="3733800"/>
                <a:ext cx="8686800" cy="646331"/>
              </a:xfrm>
              <a:prstGeom prst="rect">
                <a:avLst/>
              </a:prstGeom>
              <a:noFill/>
            </p:spPr>
            <p:txBody>
              <a:bodyPr wrap="square" rtlCol="0">
                <a:spAutoFit/>
              </a:bodyPr>
              <a:lstStyle/>
              <a:p>
                <a:r>
                  <a:rPr lang="en-US" dirty="0"/>
                  <a:t>5. Now we need to find the Sum of the Squared Residuals for the </a:t>
                </a:r>
                <a:r>
                  <a:rPr lang="en-US" b="1" dirty="0"/>
                  <a:t>Separate</a:t>
                </a:r>
                <a:r>
                  <a:rPr lang="en-US" dirty="0"/>
                  <a:t> Means Model, where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r>
                      <a:rPr lang="en-US" b="0" i="1" smtClean="0">
                        <a:latin typeface="Cambria Math" panose="02040503050406030204" pitchFamily="18" charset="0"/>
                        <a:ea typeface="Cambria Math"/>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52400" y="3733800"/>
                <a:ext cx="8686800" cy="646331"/>
              </a:xfrm>
              <a:prstGeom prst="rect">
                <a:avLst/>
              </a:prstGeom>
              <a:blipFill rotWithShape="0">
                <a:blip r:embed="rId3"/>
                <a:stretch>
                  <a:fillRect l="-561"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47800" y="41148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47800" y="4114800"/>
                <a:ext cx="6096000" cy="369332"/>
              </a:xfrm>
              <a:prstGeom prst="rect">
                <a:avLst/>
              </a:prstGeom>
              <a:blipFill rotWithShape="0">
                <a:blip r:embed="rId4"/>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1522575949"/>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r>
                                <a:rPr lang="en-US" b="0" i="1" baseline="-25000" smtClean="0">
                                  <a:latin typeface="Cambria Math" panose="02040503050406030204" pitchFamily="18" charset="0"/>
                                </a:rPr>
                                <m:t> </m:t>
                              </m:r>
                            </m:oMath>
                          </a14:m>
                          <a:endParaRPr lang="en-US" baseline="30000" dirty="0"/>
                        </a:p>
                      </a:txBody>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(10-13)</a:t>
                          </a:r>
                          <a:r>
                            <a:rPr lang="en-US" b="1" baseline="30000" dirty="0">
                              <a:solidFill>
                                <a:srgbClr val="FF0000"/>
                              </a:solidFill>
                            </a:rPr>
                            <a:t>2</a:t>
                          </a:r>
                          <a:r>
                            <a:rPr lang="en-US" b="1" dirty="0">
                              <a:solidFill>
                                <a:srgbClr val="FF0000"/>
                              </a:solidFill>
                            </a:rPr>
                            <a:t> = 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(5-13)</a:t>
                          </a:r>
                          <a:r>
                            <a:rPr lang="en-US" b="1" baseline="30000" dirty="0">
                              <a:solidFill>
                                <a:srgbClr val="FF0000"/>
                              </a:solidFill>
                            </a:rPr>
                            <a:t>2</a:t>
                          </a:r>
                          <a:r>
                            <a:rPr lang="en-US" b="1" dirty="0">
                              <a:solidFill>
                                <a:srgbClr val="FF0000"/>
                              </a:solidFill>
                            </a:rPr>
                            <a:t> = 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𝑬𝒒𝒖𝒂𝒍</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sz="1800" b="1" dirty="0">
                              <a:solidFill>
                                <a:srgbClr val="FF0000"/>
                              </a:solidFill>
                            </a:rPr>
                            <a:t> 462</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1522575949"/>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5"/>
                          <a:stretch>
                            <a:fillRect l="-264" t="-108197" r="-234565" b="-324590"/>
                          </a:stretch>
                        </a:blipFill>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(10-13)</a:t>
                          </a:r>
                          <a:r>
                            <a:rPr lang="en-US" b="1" baseline="30000" dirty="0">
                              <a:solidFill>
                                <a:srgbClr val="FF0000"/>
                              </a:solidFill>
                            </a:rPr>
                            <a:t>2</a:t>
                          </a:r>
                          <a:r>
                            <a:rPr lang="en-US" b="1" dirty="0">
                              <a:solidFill>
                                <a:srgbClr val="FF0000"/>
                              </a:solidFill>
                            </a:rPr>
                            <a:t> = 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endParaRPr lang="en-US"/>
                        </a:p>
                      </a:txBody>
                      <a:tcPr>
                        <a:blipFill>
                          <a:blip r:embed="rId5"/>
                          <a:stretch>
                            <a:fillRect l="-264" t="-208197" r="-234565" b="-2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(5-13)</a:t>
                          </a:r>
                          <a:r>
                            <a:rPr lang="en-US" b="1" baseline="30000" dirty="0">
                              <a:solidFill>
                                <a:srgbClr val="FF0000"/>
                              </a:solidFill>
                            </a:rPr>
                            <a:t>2</a:t>
                          </a:r>
                          <a:r>
                            <a:rPr lang="en-US" b="1" dirty="0">
                              <a:solidFill>
                                <a:srgbClr val="FF0000"/>
                              </a:solidFill>
                            </a:rPr>
                            <a:t> = 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endParaRPr lang="en-US"/>
                        </a:p>
                      </a:txBody>
                      <a:tcPr>
                        <a:blipFill>
                          <a:blip r:embed="rId5"/>
                          <a:stretch>
                            <a:fillRect l="-264" t="-308197" r="-234565" b="-124590"/>
                          </a:stretch>
                        </a:blipFill>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endParaRPr lang="en-US"/>
                        </a:p>
                      </a:txBody>
                      <a:tcPr>
                        <a:blipFill>
                          <a:blip r:embed="rId5"/>
                          <a:stretch>
                            <a:fillRect l="-79" t="-408197" r="-316" b="-2459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p:sp>
        <p:nvSpPr>
          <p:cNvPr id="9" name="TextBox 8"/>
          <p:cNvSpPr txBox="1"/>
          <p:nvPr/>
        </p:nvSpPr>
        <p:spPr>
          <a:xfrm>
            <a:off x="304800" y="753193"/>
            <a:ext cx="5372100" cy="646331"/>
          </a:xfrm>
          <a:prstGeom prst="rect">
            <a:avLst/>
          </a:prstGeom>
          <a:noFill/>
        </p:spPr>
        <p:txBody>
          <a:bodyPr wrap="square" rtlCol="0">
            <a:spAutoFit/>
          </a:bodyPr>
          <a:lstStyle/>
          <a:p>
            <a:r>
              <a:rPr lang="en-US" dirty="0"/>
              <a:t>4. Now we need to find the Sum of the Squared Residuals for the </a:t>
            </a:r>
            <a:r>
              <a:rPr lang="en-US" b="1" dirty="0"/>
              <a:t>Equal</a:t>
            </a:r>
            <a:r>
              <a:rPr lang="en-US" dirty="0"/>
              <a:t> Means Model.</a:t>
            </a:r>
          </a:p>
        </p:txBody>
      </p:sp>
      <mc:AlternateContent xmlns:mc="http://schemas.openxmlformats.org/markup-compatibility/2006" xmlns:a14="http://schemas.microsoft.com/office/drawing/2010/main">
        <mc:Choice Requires="a14">
          <p:sp>
            <p:nvSpPr>
              <p:cNvPr id="10" name="TextBox 9"/>
              <p:cNvSpPr txBox="1"/>
              <p:nvPr/>
            </p:nvSpPr>
            <p:spPr>
              <a:xfrm>
                <a:off x="-990600" y="13716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90600" y="1371600"/>
                <a:ext cx="6096000" cy="369332"/>
              </a:xfrm>
              <a:prstGeom prst="rect">
                <a:avLst/>
              </a:prstGeom>
              <a:blipFill rotWithShape="0">
                <a:blip r:embed="rId6"/>
                <a:stretch>
                  <a:fillRect t="-8197" b="-24590"/>
                </a:stretch>
              </a:blipFill>
            </p:spPr>
            <p:txBody>
              <a:bodyPr/>
              <a:lstStyle/>
              <a:p>
                <a:r>
                  <a:rPr lang="en-US">
                    <a:noFill/>
                  </a:rPr>
                  <a:t> </a:t>
                </a:r>
              </a:p>
            </p:txBody>
          </p:sp>
        </mc:Fallback>
      </mc:AlternateContent>
      <p:sp>
        <p:nvSpPr>
          <p:cNvPr id="11" name="TextBox 10"/>
          <p:cNvSpPr txBox="1"/>
          <p:nvPr/>
        </p:nvSpPr>
        <p:spPr>
          <a:xfrm>
            <a:off x="152400" y="6412468"/>
            <a:ext cx="8686800" cy="369332"/>
          </a:xfrm>
          <a:prstGeom prst="rect">
            <a:avLst/>
          </a:prstGeom>
          <a:noFill/>
        </p:spPr>
        <p:txBody>
          <a:bodyPr wrap="square" rtlCol="0">
            <a:spAutoFit/>
          </a:bodyPr>
          <a:lstStyle/>
          <a:p>
            <a:r>
              <a:rPr lang="en-US" dirty="0"/>
              <a:t>6. Compare the Total Sum of Squares for each model.  Which do you think “fits” better?</a:t>
            </a:r>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ext uri="{D42A27DB-BD31-4B8C-83A1-F6EECF244321}">
                    <p14:modId xmlns:p14="http://schemas.microsoft.com/office/powerpoint/2010/main" val="2757078956"/>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ext uri="{D42A27DB-BD31-4B8C-83A1-F6EECF244321}">
                    <p14:modId xmlns:p14="http://schemas.microsoft.com/office/powerpoint/2010/main" val="2757078956"/>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endParaRPr lang="en-US"/>
                        </a:p>
                      </a:txBody>
                      <a:tcPr marL="38793" marR="38793" marT="19396" marB="19396">
                        <a:blipFill>
                          <a:blip r:embed="rId7"/>
                          <a:stretch>
                            <a:fillRect l="-2273" t="-440000" r="-303409" b="-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F4D6D3D-12A3-4A11-9E52-ABC0A5322A00}"/>
                  </a:ext>
                </a:extLst>
              </p:cNvPr>
              <p:cNvSpPr txBox="1"/>
              <p:nvPr/>
            </p:nvSpPr>
            <p:spPr>
              <a:xfrm>
                <a:off x="6400800" y="1195982"/>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3" name="TextBox 12">
                <a:extLst>
                  <a:ext uri="{FF2B5EF4-FFF2-40B4-BE49-F238E27FC236}">
                    <a16:creationId xmlns:a16="http://schemas.microsoft.com/office/drawing/2014/main" id="{7F4D6D3D-12A3-4A11-9E52-ABC0A5322A00}"/>
                  </a:ext>
                </a:extLst>
              </p:cNvPr>
              <p:cNvSpPr txBox="1">
                <a:spLocks noRot="1" noChangeAspect="1" noMove="1" noResize="1" noEditPoints="1" noAdjustHandles="1" noChangeArrowheads="1" noChangeShapeType="1" noTextEdit="1"/>
              </p:cNvSpPr>
              <p:nvPr/>
            </p:nvSpPr>
            <p:spPr>
              <a:xfrm>
                <a:off x="6400800" y="1195982"/>
                <a:ext cx="1593513"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728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9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is called the coefficient of determination, or square of the correlation coefficient</a:t>
                </a:r>
              </a:p>
              <a:p>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b="0" i="1" dirty="0" smtClean="0">
                                <a:latin typeface="Cambria Math" panose="02040503050406030204" pitchFamily="18" charset="0"/>
                              </a:rPr>
                              <m:t>𝑡𝑜𝑡𝑎𝑙</m:t>
                            </m:r>
                          </m:sub>
                        </m:sSub>
                      </m:den>
                    </m:f>
                  </m:oMath>
                </a14:m>
                <a:endParaRPr lang="en-US" dirty="0"/>
              </a:p>
              <a:p>
                <a:pPr marL="0" indent="0">
                  <a:buNone/>
                </a:pPr>
                <a:r>
                  <a:rPr lang="en-US" dirty="0"/>
                  <a:t>We can think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as the proportion of variability that is explained by the independent variables (grouping data).</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724975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9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1800" dirty="0"/>
                  <a:t>While </a:t>
                </a:r>
                <a14:m>
                  <m:oMath xmlns:m="http://schemas.openxmlformats.org/officeDocument/2006/math">
                    <m:sSup>
                      <m:sSupPr>
                        <m:ctrlPr>
                          <a:rPr lang="en-US" sz="1800" i="1" dirty="0" smtClean="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oMath>
                </a14:m>
                <a:r>
                  <a:rPr lang="en-US" sz="1800" dirty="0"/>
                  <a:t>is gleaned from the data, the true parameter is referred to as </a:t>
                </a:r>
                <a14:m>
                  <m:oMath xmlns:m="http://schemas.openxmlformats.org/officeDocument/2006/math">
                    <m:r>
                      <a:rPr lang="en-US" sz="1800" i="1" smtClean="0">
                        <a:latin typeface="Cambria Math" panose="02040503050406030204" pitchFamily="18" charset="0"/>
                        <a:ea typeface="Cambria Math" panose="02040503050406030204" pitchFamily="18" charset="0"/>
                      </a:rPr>
                      <m:t>𝜌</m:t>
                    </m:r>
                  </m:oMath>
                </a14:m>
                <a:r>
                  <a:rPr lang="en-US" sz="1800" dirty="0"/>
                  <a:t> (rho). </a:t>
                </a:r>
              </a:p>
              <a:p>
                <a:pPr marL="0" indent="0">
                  <a:buNone/>
                </a:pPr>
                <a:r>
                  <a:rPr lang="en-US" sz="1800" dirty="0"/>
                  <a:t>The following two hypothesis tests are equivalent:</a:t>
                </a:r>
              </a:p>
              <a:p>
                <a:r>
                  <a:rPr lang="en-US" sz="1800" dirty="0"/>
                  <a:t>1	</a:t>
                </a:r>
                <a:endParaRPr lang="en-US" sz="1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𝐻</m:t>
                          </m:r>
                        </m:e>
                        <m:sub>
                          <m:r>
                            <a:rPr lang="en-US" sz="1800" b="0" i="1" dirty="0" smtClean="0">
                              <a:latin typeface="Cambria Math" panose="02040503050406030204" pitchFamily="18" charset="0"/>
                            </a:rPr>
                            <m:t>0</m:t>
                          </m:r>
                        </m:sub>
                      </m:sSub>
                      <m:r>
                        <a:rPr lang="en-US" sz="1800" b="0" i="1" dirty="0" smtClean="0">
                          <a:latin typeface="Cambria Math" panose="02040503050406030204" pitchFamily="18" charset="0"/>
                        </a:rPr>
                        <m:t>: </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1</m:t>
                          </m:r>
                        </m:sub>
                      </m:sSub>
                      <m:r>
                        <a:rPr lang="en-US" sz="1800" b="0" i="1" dirty="0" smtClean="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2</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𝑘</m:t>
                          </m:r>
                        </m:sub>
                      </m:sSub>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m:t>
                      </m:r>
                      <m:r>
                        <a:rPr lang="en-US" sz="1800" b="0" i="1" dirty="0" smtClean="0">
                          <a:latin typeface="Cambria Math" panose="02040503050406030204" pitchFamily="18" charset="0"/>
                        </a:rPr>
                        <m:t>𝑎𝑡</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𝑙𝑒𝑎𝑠𝑡</m:t>
                      </m:r>
                      <m:r>
                        <a:rPr lang="en-US" sz="1800" b="0" i="1" dirty="0" smtClean="0">
                          <a:latin typeface="Cambria Math" panose="02040503050406030204" pitchFamily="18" charset="0"/>
                        </a:rPr>
                        <m:t> 1 </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 </m:t>
                      </m:r>
                      <m:r>
                        <a:rPr lang="en-US" sz="1800" b="0" i="1" dirty="0" smtClean="0">
                          <a:latin typeface="Cambria Math" panose="02040503050406030204" pitchFamily="18" charset="0"/>
                        </a:rPr>
                        <m:t>𝑖𝑠</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𝑑𝑖𝑓𝑓𝑒𝑟𝑒𝑛𝑡</m:t>
                      </m:r>
                    </m:oMath>
                  </m:oMathPara>
                </a14:m>
                <a:endParaRPr lang="en-US" sz="1800" b="0" dirty="0"/>
              </a:p>
              <a:p>
                <a:pPr marL="0" indent="0">
                  <a:buNone/>
                </a:pPr>
                <a:r>
                  <a:rPr lang="en-US" sz="1800" dirty="0"/>
                  <a:t>Test statistic: </a:t>
                </a:r>
              </a:p>
              <a:p>
                <a:pPr marL="0" indent="0">
                  <a:buNone/>
                </a:pPr>
                <a14:m>
                  <m:oMath xmlns:m="http://schemas.openxmlformats.org/officeDocument/2006/math">
                    <m:r>
                      <a:rPr lang="en-US" sz="1800" i="1" dirty="0" smtClean="0">
                        <a:latin typeface="Cambria Math" panose="02040503050406030204" pitchFamily="18" charset="0"/>
                      </a:rPr>
                      <m:t>𝐹</m:t>
                    </m:r>
                    <m:r>
                      <a:rPr lang="en-US" sz="1800" i="1" dirty="0" smtClean="0">
                        <a:latin typeface="Cambria Math" panose="02040503050406030204" pitchFamily="18" charset="0"/>
                      </a:rPr>
                      <m:t>=</m:t>
                    </m:r>
                    <m:f>
                      <m:fPr>
                        <m:ctrlPr>
                          <a:rPr lang="en-US" sz="1800" i="1" dirty="0" smtClean="0">
                            <a:latin typeface="Cambria Math" panose="02040503050406030204" pitchFamily="18" charset="0"/>
                          </a:rPr>
                        </m:ctrlPr>
                      </m:fPr>
                      <m:num>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i="1" dirty="0">
                            <a:latin typeface="Cambria Math" panose="02040503050406030204" pitchFamily="18" charset="0"/>
                          </a:rPr>
                          <m:t>𝑚𝑜𝑑𝑒𝑙</m:t>
                        </m:r>
                        <m:r>
                          <a:rPr lang="en-US" sz="1800" i="1" dirty="0">
                            <a:latin typeface="Cambria Math" panose="02040503050406030204" pitchFamily="18" charset="0"/>
                          </a:rPr>
                          <m:t>)</m:t>
                        </m:r>
                      </m:num>
                      <m:den>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b="0" i="1" dirty="0" smtClean="0">
                            <a:latin typeface="Cambria Math" panose="02040503050406030204" pitchFamily="18" charset="0"/>
                          </a:rPr>
                          <m:t>𝑒𝑟𝑟𝑜𝑟</m:t>
                        </m:r>
                        <m:r>
                          <a:rPr lang="en-US" sz="1800" i="1" dirty="0">
                            <a:latin typeface="Cambria Math" panose="02040503050406030204" pitchFamily="18" charset="0"/>
                          </a:rPr>
                          <m:t>)</m:t>
                        </m:r>
                      </m:den>
                    </m:f>
                  </m:oMath>
                </a14:m>
                <a:r>
                  <a:rPr lang="en-US" sz="1800" dirty="0"/>
                  <a:t>, where </a:t>
                </a:r>
                <a14:m>
                  <m:oMath xmlns:m="http://schemas.openxmlformats.org/officeDocument/2006/math">
                    <m:r>
                      <a:rPr lang="en-US" sz="1800" i="1" dirty="0" smtClean="0">
                        <a:latin typeface="Cambria Math" panose="02040503050406030204" pitchFamily="18" charset="0"/>
                      </a:rPr>
                      <m:t>𝐹</m:t>
                    </m:r>
                  </m:oMath>
                </a14:m>
                <a:r>
                  <a:rPr lang="en-US" sz="1800" dirty="0"/>
                  <a:t> is </a:t>
                </a:r>
                <a14:m>
                  <m:oMath xmlns:m="http://schemas.openxmlformats.org/officeDocument/2006/math">
                    <m:r>
                      <a:rPr lang="en-US" sz="1800" i="1" dirty="0" smtClean="0">
                        <a:latin typeface="Cambria Math" panose="02040503050406030204" pitchFamily="18" charset="0"/>
                      </a:rPr>
                      <m:t>𝐹</m:t>
                    </m:r>
                  </m:oMath>
                </a14:m>
                <a:r>
                  <a:rPr lang="en-US" sz="1800" dirty="0"/>
                  <a:t> distributed with </a:t>
                </a:r>
                <a14:m>
                  <m:oMath xmlns:m="http://schemas.openxmlformats.org/officeDocument/2006/math">
                    <m:r>
                      <a:rPr lang="en-US" sz="1800" i="1" dirty="0" smtClean="0">
                        <a:latin typeface="Cambria Math" panose="02040503050406030204" pitchFamily="18" charset="0"/>
                      </a:rPr>
                      <m:t>𝑘</m:t>
                    </m:r>
                    <m:r>
                      <a:rPr lang="en-US" sz="1800" i="1" dirty="0" smtClean="0">
                        <a:latin typeface="Cambria Math" panose="02040503050406030204" pitchFamily="18" charset="0"/>
                      </a:rPr>
                      <m:t>−1</m:t>
                    </m:r>
                  </m:oMath>
                </a14:m>
                <a:r>
                  <a:rPr lang="en-US" sz="1800" dirty="0"/>
                  <a:t>,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m:t>
                    </m:r>
                    <m:r>
                      <a:rPr lang="en-US" sz="1800" i="1" dirty="0" smtClean="0">
                        <a:latin typeface="Cambria Math" panose="02040503050406030204" pitchFamily="18" charset="0"/>
                      </a:rPr>
                      <m:t>𝑘</m:t>
                    </m:r>
                  </m:oMath>
                </a14:m>
                <a:r>
                  <a:rPr lang="en-US" sz="1800" dirty="0"/>
                  <a:t> degrees of freedom</a:t>
                </a:r>
              </a:p>
              <a:p>
                <a:pPr marL="0" indent="0">
                  <a:buNone/>
                </a:pPr>
                <a:endParaRPr lang="en-US" sz="1800" dirty="0"/>
              </a:p>
              <a:p>
                <a:r>
                  <a:rPr lang="en-US" sz="1800" dirty="0"/>
                  <a:t>2</a:t>
                </a: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 </m:t>
                      </m:r>
                      <m:r>
                        <a:rPr lang="en-US" sz="1800" i="1" dirty="0" smtClean="0">
                          <a:latin typeface="Cambria Math" panose="02040503050406030204" pitchFamily="18" charset="0"/>
                          <a:ea typeface="Cambria Math" panose="02040503050406030204" pitchFamily="18" charset="0"/>
                        </a:rPr>
                        <m:t>𝜌</m:t>
                      </m:r>
                      <m:r>
                        <a:rPr lang="en-US" sz="1800" i="1" dirty="0">
                          <a:latin typeface="Cambria Math" panose="02040503050406030204" pitchFamily="18" charset="0"/>
                        </a:rPr>
                        <m:t>=</m:t>
                      </m:r>
                      <m:r>
                        <a:rPr lang="en-US" sz="1800" b="0" i="1" dirty="0" smtClean="0">
                          <a:latin typeface="Cambria Math" panose="02040503050406030204" pitchFamily="18" charset="0"/>
                        </a:rPr>
                        <m:t>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m:t>
                      </m:r>
                      <m:r>
                        <a:rPr lang="en-US" sz="1800" i="1" dirty="0" smtClean="0">
                          <a:latin typeface="Cambria Math" panose="02040503050406030204" pitchFamily="18" charset="0"/>
                          <a:ea typeface="Cambria Math" panose="02040503050406030204" pitchFamily="18" charset="0"/>
                        </a:rPr>
                        <m:t>𝜌</m:t>
                      </m:r>
                      <m:r>
                        <a:rPr lang="en-US" sz="1800" i="1" dirty="0" smtClean="0">
                          <a:latin typeface="Cambria Math" panose="02040503050406030204" pitchFamily="18" charset="0"/>
                          <a:ea typeface="Cambria Math" panose="02040503050406030204" pitchFamily="18" charset="0"/>
                        </a:rPr>
                        <m:t>≠0</m:t>
                      </m:r>
                    </m:oMath>
                  </m:oMathPara>
                </a14:m>
                <a:endParaRPr lang="en-US" sz="1800" dirty="0"/>
              </a:p>
              <a:p>
                <a:pPr marL="0" indent="0">
                  <a:buNone/>
                </a:pPr>
                <a:r>
                  <a:rPr lang="en-US" sz="1800" dirty="0"/>
                  <a:t>Test statistic: </a:t>
                </a:r>
              </a:p>
              <a:p>
                <a:pPr marL="0" indent="0">
                  <a:buNone/>
                </a:pPr>
                <a14:m>
                  <m:oMath xmlns:m="http://schemas.openxmlformats.org/officeDocument/2006/math">
                    <m:r>
                      <a:rPr lang="en-US" sz="1800" i="1" dirty="0">
                        <a:latin typeface="Cambria Math" panose="02040503050406030204" pitchFamily="18" charset="0"/>
                      </a:rPr>
                      <m:t>𝐹</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r>
                          <a:rPr lang="en-US" sz="1800" i="1" dirty="0">
                            <a:latin typeface="Cambria Math" panose="02040503050406030204" pitchFamily="18" charset="0"/>
                          </a:rPr>
                          <m:t>(</m:t>
                        </m:r>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r>
                          <a:rPr lang="en-US" sz="1800" b="0" i="1" dirty="0" smtClean="0">
                            <a:latin typeface="Cambria Math" panose="02040503050406030204" pitchFamily="18" charset="0"/>
                          </a:rPr>
                          <m:t>𝑘</m:t>
                        </m:r>
                        <m:r>
                          <a:rPr lang="en-US" sz="1800" i="1" dirty="0">
                            <a:latin typeface="Cambria Math" panose="02040503050406030204" pitchFamily="18" charset="0"/>
                          </a:rPr>
                          <m:t>)</m:t>
                        </m:r>
                      </m:num>
                      <m:den>
                        <m:d>
                          <m:dPr>
                            <m:ctrlPr>
                              <a:rPr lang="en-US" sz="1800" b="0" i="1" dirty="0">
                                <a:latin typeface="Cambria Math" panose="02040503050406030204" pitchFamily="18" charset="0"/>
                              </a:rPr>
                            </m:ctrlPr>
                          </m:dPr>
                          <m:e>
                            <m:r>
                              <a:rPr lang="en-US" sz="1800" b="0" i="1" dirty="0" smtClean="0">
                                <a:latin typeface="Cambria Math" panose="02040503050406030204" pitchFamily="18" charset="0"/>
                              </a:rPr>
                              <m:t>1−</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e>
                        </m:d>
                        <m:d>
                          <m:dPr>
                            <m:ctrlPr>
                              <a:rPr lang="en-US" sz="1800" i="1" dirty="0" smtClean="0">
                                <a:latin typeface="Cambria Math" panose="02040503050406030204" pitchFamily="18" charset="0"/>
                              </a:rPr>
                            </m:ctrlPr>
                          </m:dPr>
                          <m:e>
                            <m:r>
                              <a:rPr lang="en-US" sz="1800" b="0" i="1" dirty="0" smtClean="0">
                                <a:latin typeface="Cambria Math" panose="02040503050406030204" pitchFamily="18" charset="0"/>
                              </a:rPr>
                              <m:t>𝑘</m:t>
                            </m:r>
                            <m:r>
                              <a:rPr lang="en-US" sz="1800" b="0" i="1" dirty="0" smtClean="0">
                                <a:latin typeface="Cambria Math" panose="02040503050406030204" pitchFamily="18" charset="0"/>
                              </a:rPr>
                              <m:t>−1</m:t>
                            </m:r>
                          </m:e>
                        </m:d>
                      </m:den>
                    </m:f>
                  </m:oMath>
                </a14:m>
                <a:r>
                  <a:rPr lang="en-US" sz="1800" dirty="0"/>
                  <a:t>, where </a:t>
                </a:r>
                <a14:m>
                  <m:oMath xmlns:m="http://schemas.openxmlformats.org/officeDocument/2006/math">
                    <m:r>
                      <a:rPr lang="en-US" sz="1800" i="1" dirty="0">
                        <a:latin typeface="Cambria Math" panose="02040503050406030204" pitchFamily="18" charset="0"/>
                      </a:rPr>
                      <m:t>𝐹</m:t>
                    </m:r>
                  </m:oMath>
                </a14:m>
                <a:r>
                  <a:rPr lang="en-US" sz="1800" dirty="0"/>
                  <a:t> is </a:t>
                </a:r>
                <a14:m>
                  <m:oMath xmlns:m="http://schemas.openxmlformats.org/officeDocument/2006/math">
                    <m:r>
                      <a:rPr lang="en-US" sz="1800" i="1" dirty="0">
                        <a:latin typeface="Cambria Math" panose="02040503050406030204" pitchFamily="18" charset="0"/>
                      </a:rPr>
                      <m:t>𝐹</m:t>
                    </m:r>
                  </m:oMath>
                </a14:m>
                <a:r>
                  <a:rPr lang="en-US" sz="1800" dirty="0"/>
                  <a:t> distributed with </a:t>
                </a:r>
                <a14:m>
                  <m:oMath xmlns:m="http://schemas.openxmlformats.org/officeDocument/2006/math">
                    <m:r>
                      <a:rPr lang="en-US" sz="1800" i="1" dirty="0">
                        <a:latin typeface="Cambria Math" panose="02040503050406030204" pitchFamily="18" charset="0"/>
                      </a:rPr>
                      <m:t>𝑘</m:t>
                    </m:r>
                    <m:r>
                      <a:rPr lang="en-US" sz="1800" i="1" dirty="0">
                        <a:latin typeface="Cambria Math" panose="02040503050406030204" pitchFamily="18" charset="0"/>
                      </a:rPr>
                      <m:t>−1</m:t>
                    </m:r>
                  </m:oMath>
                </a14:m>
                <a:r>
                  <a:rPr lang="en-US" sz="1800" dirty="0"/>
                  <a:t>,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oMath>
                </a14:m>
                <a:r>
                  <a:rPr lang="en-US" sz="1800" dirty="0"/>
                  <a:t> degrees of freedom</a:t>
                </a:r>
              </a:p>
              <a:p>
                <a:pPr marL="0" indent="0">
                  <a:buNone/>
                </a:pPr>
                <a:endParaRPr lang="en-US" sz="1800" dirty="0"/>
              </a:p>
              <a:p>
                <a:pPr marL="0" indent="0">
                  <a:buNone/>
                </a:pPr>
                <a:r>
                  <a:rPr lang="en-US" sz="1800" dirty="0"/>
                  <a:t>You can use algebra to prove the two test statistics are equivalent. Try it yourself!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93" t="-809" b="-16307"/>
                </a:stretch>
              </a:blipFill>
            </p:spPr>
            <p:txBody>
              <a:bodyPr/>
              <a:lstStyle/>
              <a:p>
                <a:r>
                  <a:rPr lang="en-US">
                    <a:noFill/>
                  </a:rPr>
                  <a:t> </a:t>
                </a:r>
              </a:p>
            </p:txBody>
          </p:sp>
        </mc:Fallback>
      </mc:AlternateContent>
    </p:spTree>
    <p:extLst>
      <p:ext uri="{BB962C8B-B14F-4D97-AF65-F5344CB8AC3E}">
        <p14:creationId xmlns:p14="http://schemas.microsoft.com/office/powerpoint/2010/main" val="3374950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9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525963"/>
              </a:xfrm>
            </p:spPr>
            <p:txBody>
              <a:bodyPr>
                <a:normAutofit fontScale="62500" lnSpcReduction="20000"/>
              </a:bodyPr>
              <a:lstStyle/>
              <a:p>
                <a:pPr marL="0" indent="0">
                  <a:buNone/>
                </a:pPr>
                <a:r>
                  <a:rPr lang="en-US" dirty="0"/>
                  <a:t>Let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1</m:t>
                        </m:r>
                      </m:sub>
                    </m:sSub>
                    <m:r>
                      <a:rPr lang="en-US" i="1" dirty="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−1</m:t>
                            </m:r>
                          </m:e>
                        </m:d>
                      </m:den>
                    </m:f>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2</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a14:m>
                <a:r>
                  <a:rPr lang="en-US" dirty="0"/>
                  <a:t>, where </a:t>
                </a:r>
                <a14:m>
                  <m:oMath xmlns:m="http://schemas.openxmlformats.org/officeDocument/2006/math">
                    <m:r>
                      <a:rPr lang="en-US" i="1" dirty="0" smtClean="0">
                        <a:latin typeface="Cambria Math" panose="02040503050406030204" pitchFamily="18" charset="0"/>
                      </a:rPr>
                      <m:t>𝑘</m:t>
                    </m:r>
                  </m:oMath>
                </a14:m>
                <a:r>
                  <a:rPr lang="en-US" dirty="0"/>
                  <a:t> is the number of groups and </a:t>
                </a:r>
                <a14:m>
                  <m:oMath xmlns:m="http://schemas.openxmlformats.org/officeDocument/2006/math">
                    <m:r>
                      <a:rPr lang="en-US" i="1" dirty="0" smtClean="0">
                        <a:latin typeface="Cambria Math" panose="02040503050406030204" pitchFamily="18" charset="0"/>
                      </a:rPr>
                      <m:t>𝑛</m:t>
                    </m:r>
                  </m:oMath>
                </a14:m>
                <a:r>
                  <a:rPr lang="en-US" dirty="0"/>
                  <a:t> is the total number of data points.</a:t>
                </a:r>
              </a:p>
              <a:p>
                <a:pPr marL="0" indent="0">
                  <a:buNone/>
                </a:pPr>
                <a:r>
                  <a:rPr lang="en-US" dirty="0"/>
                  <a:t>Recall that </a:t>
                </a:r>
              </a:p>
              <a:p>
                <a:pPr marL="0" indent="0">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𝑆𝑆</m:t>
                            </m:r>
                          </m:e>
                          <m:sub>
                            <m:r>
                              <a:rPr lang="en-US" b="0" i="1" dirty="0" smtClean="0">
                                <a:latin typeface="Cambria Math" panose="02040503050406030204" pitchFamily="18" charset="0"/>
                              </a:rPr>
                              <m:t>𝑡𝑜𝑡𝑎𝑙</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=1−</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So, </a:t>
                </a:r>
                <a14:m>
                  <m:oMath xmlns:m="http://schemas.openxmlformats.org/officeDocument/2006/math">
                    <m:r>
                      <a:rPr lang="en-US" b="0" i="0" dirty="0" smtClean="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Also remember that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i="1" dirty="0">
                            <a:latin typeface="Cambria Math" panose="02040503050406030204" pitchFamily="18" charset="0"/>
                          </a:rPr>
                          <m:t>𝑚𝑜𝑑𝑒𝑙</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𝑆</m:t>
                        </m:r>
                        <m:r>
                          <a:rPr lang="en-US" i="1" dirty="0">
                            <a:latin typeface="Cambria Math" panose="02040503050406030204" pitchFamily="18" charset="0"/>
                          </a:rPr>
                          <m:t>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b="0" i="1" dirty="0" smtClean="0">
                            <a:latin typeface="Cambria Math" panose="02040503050406030204" pitchFamily="18" charset="0"/>
                          </a:rPr>
                          <m:t>𝑘</m:t>
                        </m:r>
                        <m:r>
                          <a:rPr lang="en-US" b="0" i="1" dirty="0" smtClean="0">
                            <a:latin typeface="Cambria Math" panose="02040503050406030204" pitchFamily="18" charset="0"/>
                          </a:rPr>
                          <m:t>−1</m:t>
                        </m:r>
                      </m:den>
                    </m:f>
                  </m:oMath>
                </a14:m>
                <a:r>
                  <a:rPr lang="en-US" dirty="0"/>
                  <a:t> and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b="0" i="1" dirty="0" smtClean="0">
                            <a:latin typeface="Cambria Math" panose="02040503050406030204" pitchFamily="18" charset="0"/>
                          </a:rPr>
                          <m:t>𝑒𝑟𝑟𝑜𝑟</m:t>
                        </m:r>
                      </m:e>
                    </m:d>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𝑆𝑆</m:t>
                        </m:r>
                        <m:r>
                          <a:rPr lang="en-US" i="1" dirty="0">
                            <a:latin typeface="Cambria Math" panose="02040503050406030204" pitchFamily="18" charset="0"/>
                          </a:rPr>
                          <m:t>(</m:t>
                        </m:r>
                        <m:r>
                          <a:rPr lang="en-US" b="0" i="1" dirty="0" smtClean="0">
                            <a:latin typeface="Cambria Math" panose="02040503050406030204" pitchFamily="18" charset="0"/>
                          </a:rPr>
                          <m:t>𝑒𝑟𝑟𝑜𝑟</m:t>
                        </m:r>
                        <m:r>
                          <a:rPr lang="en-US" i="1" dirty="0">
                            <a:latin typeface="Cambria Math" panose="02040503050406030204" pitchFamily="18" charset="0"/>
                          </a:rPr>
                          <m:t>)</m:t>
                        </m:r>
                      </m:num>
                      <m:den>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den>
                    </m:f>
                  </m:oMath>
                </a14:m>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b="0" i="1" dirty="0" smtClean="0">
                              <a:latin typeface="Cambria Math" panose="02040503050406030204" pitchFamily="18" charset="0"/>
                            </a:rPr>
                            <m:t>/</m:t>
                          </m:r>
                          <m:r>
                            <a:rPr lang="en-US" i="1" dirty="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 </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m:oMathPara>
                </a14:m>
                <a:endParaRPr lang="en-US" dirty="0"/>
              </a:p>
              <a:p>
                <a:pPr marL="0" indent="0">
                  <a:buNone/>
                </a:pPr>
                <a:r>
                  <a:rPr lang="en-US" dirty="0"/>
                  <a:t>Therefore,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525963"/>
              </a:xfrm>
              <a:blipFill rotWithShape="0">
                <a:blip r:embed="rId3"/>
                <a:stretch>
                  <a:fillRect l="-741" t="-135" b="-2156"/>
                </a:stretch>
              </a:blipFill>
            </p:spPr>
            <p:txBody>
              <a:bodyPr/>
              <a:lstStyle/>
              <a:p>
                <a:r>
                  <a:rPr lang="en-US">
                    <a:noFill/>
                  </a:rPr>
                  <a:t> </a:t>
                </a:r>
              </a:p>
            </p:txBody>
          </p:sp>
        </mc:Fallback>
      </mc:AlternateContent>
    </p:spTree>
    <p:extLst>
      <p:ext uri="{BB962C8B-B14F-4D97-AF65-F5344CB8AC3E}">
        <p14:creationId xmlns:p14="http://schemas.microsoft.com/office/powerpoint/2010/main" val="3888484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vs. Variance in each group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MSE is a weighted average of the sample variances of each group. Let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𝑘</m:t>
                        </m:r>
                      </m:sub>
                      <m:sup>
                        <m:r>
                          <a:rPr lang="en-US" i="1">
                            <a:latin typeface="Cambria Math" panose="02040503050406030204" pitchFamily="18" charset="0"/>
                          </a:rPr>
                          <m:t>2</m:t>
                        </m:r>
                      </m:sup>
                    </m:sSubSup>
                  </m:oMath>
                </a14:m>
                <a:r>
                  <a:rPr lang="en-US" dirty="0"/>
                  <a:t> be the sample variance in group </a:t>
                </a:r>
                <a14:m>
                  <m:oMath xmlns:m="http://schemas.openxmlformats.org/officeDocument/2006/math">
                    <m:r>
                      <a:rPr lang="en-US" i="1" dirty="0" smtClean="0">
                        <a:latin typeface="Cambria Math" panose="02040503050406030204" pitchFamily="18" charset="0"/>
                      </a:rPr>
                      <m:t>𝑘</m:t>
                    </m:r>
                  </m:oMath>
                </a14:m>
                <a:r>
                  <a:rPr lang="en-US" dirty="0"/>
                  <a:t>.</a:t>
                </a:r>
              </a:p>
              <a:p>
                <a:pPr marL="0" indent="0">
                  <a:buNone/>
                </a:pPr>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m:t>
                            </m:r>
                          </m:e>
                        </m:d>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𝑘</m:t>
                            </m:r>
                          </m:sub>
                          <m:sup>
                            <m:r>
                              <a:rPr lang="en-US" i="1">
                                <a:latin typeface="Cambria Math" panose="02040503050406030204" pitchFamily="18" charset="0"/>
                              </a:rPr>
                              <m:t>2</m:t>
                            </m:r>
                          </m:sup>
                        </m:sSubSup>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r>
                              <a:rPr lang="en-US" i="1">
                                <a:latin typeface="Cambria Math" panose="02040503050406030204" pitchFamily="18" charset="0"/>
                              </a:rPr>
                              <m:t>−1</m:t>
                            </m:r>
                          </m:e>
                        </m:d>
                      </m:den>
                    </m:f>
                  </m:oMath>
                </a14:m>
                <a:r>
                  <a:rPr lang="en-US" dirty="0"/>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𝑀𝑆𝐸</m:t>
                      </m:r>
                      <m:r>
                        <a:rPr lang="en-US" sz="2400" b="0" i="1" smtClean="0">
                          <a:latin typeface="Cambria Math" panose="02040503050406030204" pitchFamily="18" charset="0"/>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𝑘</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𝑘</m:t>
                              </m:r>
                            </m:sub>
                            <m:sup>
                              <m:r>
                                <a:rPr lang="en-US" sz="2400" i="1">
                                  <a:latin typeface="Cambria Math" panose="02040503050406030204" pitchFamily="18" charset="0"/>
                                </a:rPr>
                                <m:t>2</m:t>
                              </m:r>
                            </m:sup>
                          </m:sSub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3868351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729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US" dirty="0"/>
              <a:t>Another example!</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1078646" cy="534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43743" y="609600"/>
            <a:ext cx="7162800" cy="1754326"/>
          </a:xfrm>
          <a:prstGeom prst="rect">
            <a:avLst/>
          </a:prstGeom>
          <a:noFill/>
        </p:spPr>
        <p:txBody>
          <a:bodyPr wrap="square" rtlCol="0">
            <a:spAutoFit/>
          </a:bodyPr>
          <a:lstStyle/>
          <a:p>
            <a:r>
              <a:rPr lang="en-US" dirty="0"/>
              <a:t>5 different sports were analyzed to see if the average height of basketball players was greater than the average of all the other sports.  We could, of course, compare each pairwise grouping of sports, but that would result in 4 tests. This would take a lot of time, and those tests would each have less power since they don’t use all the data.  Let’s use ANOVA similarly to how we did in prior problems.  </a:t>
            </a:r>
          </a:p>
        </p:txBody>
      </p:sp>
      <p:sp>
        <p:nvSpPr>
          <p:cNvPr id="3" name="TextBox 2"/>
          <p:cNvSpPr txBox="1"/>
          <p:nvPr/>
        </p:nvSpPr>
        <p:spPr>
          <a:xfrm>
            <a:off x="1643744" y="2257485"/>
            <a:ext cx="7162800" cy="4524315"/>
          </a:xfrm>
          <a:prstGeom prst="rect">
            <a:avLst/>
          </a:prstGeom>
          <a:noFill/>
        </p:spPr>
        <p:txBody>
          <a:bodyPr wrap="square" rtlCol="0">
            <a:spAutoFit/>
          </a:bodyPr>
          <a:lstStyle/>
          <a:p>
            <a:pPr marL="342900" indent="-342900">
              <a:buAutoNum type="arabicPeriod"/>
            </a:pPr>
            <a:r>
              <a:rPr lang="en-US" dirty="0"/>
              <a:t>Make a side by side box plot of the data.</a:t>
            </a:r>
          </a:p>
          <a:p>
            <a:pPr marL="342900" indent="-342900">
              <a:buAutoNum type="arabicPeriod"/>
            </a:pPr>
            <a:r>
              <a:rPr lang="en-US" dirty="0"/>
              <a:t>Run a basic ANOVA  to test for any pairwise difference of means.  Check the assumptions here, but no need to address them after this.</a:t>
            </a:r>
          </a:p>
          <a:p>
            <a:pPr marL="342900" indent="-342900">
              <a:buAutoNum type="arabicPeriod"/>
            </a:pPr>
            <a:r>
              <a:rPr lang="en-US" dirty="0"/>
              <a:t>Test the model that keeps basketball by itself but groups the other sports as “others.”  </a:t>
            </a:r>
          </a:p>
          <a:p>
            <a:pPr marL="342900" indent="-342900">
              <a:buAutoNum type="arabicPeriod"/>
            </a:pPr>
            <a:r>
              <a:rPr lang="en-US" dirty="0"/>
              <a:t>Use the previous two models to conduct an extra sum of squares F-Test:</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Depending on the results of this test, test to see if there is evidence that basketball has a different mean than each of the sports.  (Equivalent to testing basketball versus the others.)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Make sure and provide written conclusions for questions 2,3,4 and 5.</a:t>
            </a:r>
          </a:p>
        </p:txBody>
      </p:sp>
      <p:sp>
        <p:nvSpPr>
          <p:cNvPr id="7" name="Rectangle 6"/>
          <p:cNvSpPr/>
          <p:nvPr/>
        </p:nvSpPr>
        <p:spPr>
          <a:xfrm>
            <a:off x="2590800" y="4050268"/>
            <a:ext cx="4745209" cy="369332"/>
          </a:xfrm>
          <a:prstGeom prst="rect">
            <a:avLst/>
          </a:prstGeom>
        </p:spPr>
        <p:txBody>
          <a:bodyPr wrap="square">
            <a:spAutoFit/>
          </a:bodyPr>
          <a:lstStyle/>
          <a:p>
            <a:r>
              <a:rPr lang="en-US" dirty="0"/>
              <a:t>Ho: Reduced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8" name="Rectangle 7"/>
          <p:cNvSpPr/>
          <p:nvPr/>
        </p:nvSpPr>
        <p:spPr>
          <a:xfrm>
            <a:off x="2590800" y="4385650"/>
            <a:ext cx="4745209" cy="369332"/>
          </a:xfrm>
          <a:prstGeom prst="rect">
            <a:avLst/>
          </a:prstGeom>
        </p:spPr>
        <p:txBody>
          <a:bodyPr wrap="square">
            <a:spAutoFit/>
          </a:bodyPr>
          <a:lstStyle/>
          <a:p>
            <a:r>
              <a:rPr lang="en-US" dirty="0"/>
              <a:t>Ha: Full Model: µ</a:t>
            </a:r>
            <a:r>
              <a:rPr lang="en-US" baseline="-25000" dirty="0"/>
              <a:t>B </a:t>
            </a:r>
            <a:r>
              <a:rPr lang="en-US" dirty="0"/>
              <a:t>  µ</a:t>
            </a:r>
            <a:r>
              <a:rPr lang="en-US" baseline="-25000" dirty="0"/>
              <a:t>F</a:t>
            </a:r>
            <a:r>
              <a:rPr lang="en-US" dirty="0"/>
              <a:t>    µ</a:t>
            </a:r>
            <a:r>
              <a:rPr lang="en-US" baseline="-25000" dirty="0" err="1"/>
              <a:t>Soc</a:t>
            </a:r>
            <a:r>
              <a:rPr lang="en-US" dirty="0"/>
              <a:t>   µ</a:t>
            </a:r>
            <a:r>
              <a:rPr lang="en-US" baseline="-25000" dirty="0"/>
              <a:t>Swim</a:t>
            </a:r>
            <a:r>
              <a:rPr lang="en-US" dirty="0"/>
              <a:t>  µ</a:t>
            </a:r>
            <a:r>
              <a:rPr lang="en-US" baseline="-25000" dirty="0"/>
              <a:t>T</a:t>
            </a:r>
            <a:endParaRPr lang="en-US" dirty="0"/>
          </a:p>
        </p:txBody>
      </p:sp>
      <p:sp>
        <p:nvSpPr>
          <p:cNvPr id="9" name="Rectangle 8"/>
          <p:cNvSpPr/>
          <p:nvPr/>
        </p:nvSpPr>
        <p:spPr>
          <a:xfrm>
            <a:off x="2612571" y="5653088"/>
            <a:ext cx="4745209" cy="369332"/>
          </a:xfrm>
          <a:prstGeom prst="rect">
            <a:avLst/>
          </a:prstGeom>
        </p:spPr>
        <p:txBody>
          <a:bodyPr wrap="square">
            <a:spAutoFit/>
          </a:bodyPr>
          <a:lstStyle/>
          <a:p>
            <a:r>
              <a:rPr lang="en-US" dirty="0"/>
              <a:t>Ho: Reduced Model: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10" name="Rectangle 9"/>
          <p:cNvSpPr/>
          <p:nvPr/>
        </p:nvSpPr>
        <p:spPr>
          <a:xfrm>
            <a:off x="2612571" y="5943600"/>
            <a:ext cx="4745209" cy="369332"/>
          </a:xfrm>
          <a:prstGeom prst="rect">
            <a:avLst/>
          </a:prstGeom>
        </p:spPr>
        <p:txBody>
          <a:bodyPr wrap="square">
            <a:spAutoFit/>
          </a:bodyPr>
          <a:lstStyle/>
          <a:p>
            <a:r>
              <a:rPr lang="en-US" dirty="0"/>
              <a:t>Ha: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Tree>
    <p:extLst>
      <p:ext uri="{BB962C8B-B14F-4D97-AF65-F5344CB8AC3E}">
        <p14:creationId xmlns:p14="http://schemas.microsoft.com/office/powerpoint/2010/main" val="85773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 Plot the Data!</a:t>
            </a:r>
          </a:p>
        </p:txBody>
      </p:sp>
      <p:pic>
        <p:nvPicPr>
          <p:cNvPr id="21506"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855" y="1371600"/>
            <a:ext cx="647700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20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1143000"/>
          </a:xfrm>
        </p:spPr>
        <p:txBody>
          <a:bodyPr/>
          <a:lstStyle/>
          <a:p>
            <a:r>
              <a:rPr lang="en-US" dirty="0"/>
              <a:t>Plot the Data cont.</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110" y="2819400"/>
            <a:ext cx="158299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371600"/>
            <a:ext cx="162961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4510" y="2809875"/>
            <a:ext cx="1615152"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4510" y="1371600"/>
            <a:ext cx="1615152" cy="130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7110" y="2843212"/>
            <a:ext cx="152686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70562" y="1371600"/>
            <a:ext cx="1613413"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72501" y="2843212"/>
            <a:ext cx="1544254"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215" y="1382486"/>
            <a:ext cx="1620826"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87698" y="2846234"/>
            <a:ext cx="1551572" cy="124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97223" y="1371600"/>
            <a:ext cx="160757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86803" y="4267200"/>
            <a:ext cx="8490497" cy="923330"/>
          </a:xfrm>
          <a:prstGeom prst="rect">
            <a:avLst/>
          </a:prstGeom>
          <a:noFill/>
        </p:spPr>
        <p:txBody>
          <a:bodyPr wrap="square" rtlCol="0">
            <a:spAutoFit/>
          </a:bodyPr>
          <a:lstStyle/>
          <a:p>
            <a:r>
              <a:rPr lang="en-US" dirty="0"/>
              <a:t>Normality:  We have very small sample sizes here.  There is not a lot of evidence against normality for each group, although there is not a lot of evidence to begin with.  We will proceed with caution under the assumption of normal distributions for each sport.  </a:t>
            </a:r>
          </a:p>
        </p:txBody>
      </p:sp>
      <p:sp>
        <p:nvSpPr>
          <p:cNvPr id="20" name="TextBox 19"/>
          <p:cNvSpPr txBox="1"/>
          <p:nvPr/>
        </p:nvSpPr>
        <p:spPr>
          <a:xfrm>
            <a:off x="386803" y="5181600"/>
            <a:ext cx="8299997" cy="923330"/>
          </a:xfrm>
          <a:prstGeom prst="rect">
            <a:avLst/>
          </a:prstGeom>
          <a:noFill/>
        </p:spPr>
        <p:txBody>
          <a:bodyPr wrap="square" rtlCol="0">
            <a:spAutoFit/>
          </a:bodyPr>
          <a:lstStyle/>
          <a:p>
            <a:r>
              <a:rPr lang="en-US" dirty="0"/>
              <a:t>Homogeneity of Variance: Judging from the box plots, there is some visual evidence against equal standard deviations, although the sample size is still small.   A secondary test would be nice to lean on here.</a:t>
            </a:r>
          </a:p>
        </p:txBody>
      </p:sp>
      <p:sp>
        <p:nvSpPr>
          <p:cNvPr id="21" name="TextBox 20"/>
          <p:cNvSpPr txBox="1"/>
          <p:nvPr/>
        </p:nvSpPr>
        <p:spPr>
          <a:xfrm>
            <a:off x="463003" y="6183868"/>
            <a:ext cx="8299997" cy="369332"/>
          </a:xfrm>
          <a:prstGeom prst="rect">
            <a:avLst/>
          </a:prstGeom>
          <a:noFill/>
        </p:spPr>
        <p:txBody>
          <a:bodyPr wrap="square" rtlCol="0">
            <a:spAutoFit/>
          </a:bodyPr>
          <a:lstStyle/>
          <a:p>
            <a:r>
              <a:rPr lang="en-US" dirty="0"/>
              <a:t>We will assume the observations are independent both between and within groups. </a:t>
            </a:r>
          </a:p>
        </p:txBody>
      </p:sp>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38100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196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Brown and Forsythe Test for Equality of Variance.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5466906" cy="180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4038600"/>
            <a:ext cx="7295706" cy="1200329"/>
          </a:xfrm>
          <a:prstGeom prst="rect">
            <a:avLst/>
          </a:prstGeom>
          <a:noFill/>
        </p:spPr>
        <p:txBody>
          <a:bodyPr wrap="square" rtlCol="0">
            <a:spAutoFit/>
          </a:bodyPr>
          <a:lstStyle/>
          <a:p>
            <a:r>
              <a:rPr lang="en-US" dirty="0"/>
              <a:t>There is some visual evidence against equal standard deviations between sports.  The Brown and Forsythe test was used as secondary evidence and does not provide significant evidence against equal standard deviations. (p-value = .9672)</a:t>
            </a:r>
          </a:p>
        </p:txBody>
      </p:sp>
    </p:spTree>
    <p:extLst>
      <p:ext uri="{BB962C8B-B14F-4D97-AF65-F5344CB8AC3E}">
        <p14:creationId xmlns:p14="http://schemas.microsoft.com/office/powerpoint/2010/main" val="223707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Way ANOVA</a:t>
            </a:r>
          </a:p>
        </p:txBody>
      </p:sp>
      <p:sp>
        <p:nvSpPr>
          <p:cNvPr id="6" name="TextBox 5"/>
          <p:cNvSpPr txBox="1"/>
          <p:nvPr/>
        </p:nvSpPr>
        <p:spPr>
          <a:xfrm>
            <a:off x="457200" y="1371600"/>
            <a:ext cx="8458200" cy="1077218"/>
          </a:xfrm>
          <a:prstGeom prst="rect">
            <a:avLst/>
          </a:prstGeom>
          <a:noFill/>
        </p:spPr>
        <p:txBody>
          <a:bodyPr wrap="square" rtlCol="0">
            <a:spAutoFit/>
          </a:bodyPr>
          <a:lstStyle/>
          <a:p>
            <a:r>
              <a:rPr lang="en-US" sz="3200" dirty="0"/>
              <a:t>Ho: µ</a:t>
            </a:r>
            <a:r>
              <a:rPr lang="en-US" sz="3200" baseline="-25000" dirty="0"/>
              <a:t>Basketball </a:t>
            </a:r>
            <a:r>
              <a:rPr lang="en-US" sz="3200" dirty="0"/>
              <a:t>= µ</a:t>
            </a:r>
            <a:r>
              <a:rPr lang="en-US" sz="3200" baseline="-25000" dirty="0"/>
              <a:t>Football</a:t>
            </a:r>
            <a:r>
              <a:rPr lang="en-US" sz="3200" dirty="0"/>
              <a:t>= µ</a:t>
            </a:r>
            <a:r>
              <a:rPr lang="en-US" sz="3200" baseline="-25000" dirty="0"/>
              <a:t>Soccer</a:t>
            </a:r>
            <a:r>
              <a:rPr lang="en-US" sz="3200" dirty="0"/>
              <a:t> = µ</a:t>
            </a:r>
            <a:r>
              <a:rPr lang="en-US" sz="3200" baseline="-25000" dirty="0"/>
              <a:t>Swim</a:t>
            </a:r>
            <a:r>
              <a:rPr lang="en-US" sz="3200" dirty="0"/>
              <a:t> = µ</a:t>
            </a:r>
            <a:r>
              <a:rPr lang="en-US" sz="3200" baseline="-25000" dirty="0"/>
              <a:t>Tennis</a:t>
            </a:r>
            <a:r>
              <a:rPr lang="en-US" sz="3200" dirty="0"/>
              <a:t> </a:t>
            </a:r>
            <a:r>
              <a:rPr lang="en-US" sz="3200" baseline="-25000" dirty="0"/>
              <a:t>	</a:t>
            </a:r>
          </a:p>
          <a:p>
            <a:r>
              <a:rPr lang="en-US" sz="3200" dirty="0"/>
              <a:t>Ha: At least one pair of means is different. </a:t>
            </a:r>
          </a:p>
        </p:txBody>
      </p:sp>
      <p:pic>
        <p:nvPicPr>
          <p:cNvPr id="7"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77399"/>
            <a:ext cx="37338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22171"/>
            <a:ext cx="406163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6019800"/>
            <a:ext cx="8382000" cy="646331"/>
          </a:xfrm>
          <a:prstGeom prst="rect">
            <a:avLst/>
          </a:prstGeom>
          <a:noFill/>
        </p:spPr>
        <p:txBody>
          <a:bodyPr wrap="square" rtlCol="0">
            <a:spAutoFit/>
          </a:bodyPr>
          <a:lstStyle/>
          <a:p>
            <a:r>
              <a:rPr lang="en-US" dirty="0"/>
              <a:t>There is strong evidence to suggest that the at least one of the sports has a mean height that is different than the others (p-value &lt; .0001 from an ANOVA).  </a:t>
            </a:r>
          </a:p>
        </p:txBody>
      </p:sp>
    </p:spTree>
    <p:extLst>
      <p:ext uri="{BB962C8B-B14F-4D97-AF65-F5344CB8AC3E}">
        <p14:creationId xmlns:p14="http://schemas.microsoft.com/office/powerpoint/2010/main" val="398032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US" dirty="0"/>
              <a:t>Pure ANOVA</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8633206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30000" dirty="0"/>
                        </a:p>
                      </a:txBody>
                      <a:tcPr/>
                    </a:tc>
                    <a:tc>
                      <a:txBody>
                        <a:bodyPr/>
                        <a:lstStyle/>
                        <a:p>
                          <a:pPr algn="ctr"/>
                          <a:r>
                            <a:rPr lang="en-US" b="1" dirty="0">
                              <a:solidFill>
                                <a:srgbClr val="FF0000"/>
                              </a:solidFill>
                            </a:rPr>
                            <a:t>(3-5)</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(10-12)</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(20-22)</a:t>
                          </a:r>
                          <a:r>
                            <a:rPr lang="en-US" b="1" baseline="30000" dirty="0">
                              <a:solidFill>
                                <a:srgbClr val="FF0000"/>
                              </a:solidFill>
                            </a:rPr>
                            <a:t>2</a:t>
                          </a:r>
                          <a:r>
                            <a:rPr lang="en-US" b="1" dirty="0">
                              <a:solidFill>
                                <a:srgbClr val="FF0000"/>
                              </a:solidFill>
                            </a:rPr>
                            <a:t> = 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𝑺𝒆𝒑𝒂𝒓𝒂𝒕𝒆</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dirty="0"/>
                            <a:t> </a:t>
                          </a:r>
                          <a:r>
                            <a:rPr lang="en-US" sz="1800" b="1" dirty="0">
                              <a:solidFill>
                                <a:srgbClr val="FF0000"/>
                              </a:solidFill>
                            </a:rPr>
                            <a:t>24</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86332060"/>
                  </p:ext>
                </p:extLst>
              </p:nvPr>
            </p:nvGraphicFramePr>
            <p:xfrm>
              <a:off x="685800" y="4521200"/>
              <a:ext cx="7696201"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2"/>
                          <a:stretch>
                            <a:fillRect l="-264" t="-108197" r="-234565" b="-324590"/>
                          </a:stretch>
                        </a:blipFill>
                      </a:tcPr>
                    </a:tc>
                    <a:tc>
                      <a:txBody>
                        <a:bodyPr/>
                        <a:lstStyle/>
                        <a:p>
                          <a:pPr algn="ctr"/>
                          <a:r>
                            <a:rPr lang="en-US" b="1" dirty="0">
                              <a:solidFill>
                                <a:srgbClr val="FF0000"/>
                              </a:solidFill>
                            </a:rPr>
                            <a:t>(3-5)</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(10-12)</a:t>
                          </a:r>
                          <a:r>
                            <a:rPr lang="en-US" b="1" baseline="30000" dirty="0">
                              <a:solidFill>
                                <a:srgbClr val="FF0000"/>
                              </a:solidFill>
                            </a:rPr>
                            <a:t>2</a:t>
                          </a:r>
                          <a:r>
                            <a:rPr lang="en-US" b="1" dirty="0">
                              <a:solidFill>
                                <a:srgbClr val="FF0000"/>
                              </a:solidFill>
                            </a:rPr>
                            <a:t> = 4</a:t>
                          </a:r>
                        </a:p>
                      </a:txBody>
                      <a:tcPr/>
                    </a:tc>
                    <a:tc>
                      <a:txBody>
                        <a:bodyPr/>
                        <a:lstStyle/>
                        <a:p>
                          <a:pPr algn="ctr"/>
                          <a:r>
                            <a:rPr lang="en-US" b="1" dirty="0">
                              <a:solidFill>
                                <a:srgbClr val="FF0000"/>
                              </a:solidFill>
                            </a:rPr>
                            <a:t>(20-22)</a:t>
                          </a:r>
                          <a:r>
                            <a:rPr lang="en-US" b="1" baseline="30000" dirty="0">
                              <a:solidFill>
                                <a:srgbClr val="FF0000"/>
                              </a:solidFill>
                            </a:rPr>
                            <a:t>2</a:t>
                          </a:r>
                          <a:r>
                            <a:rPr lang="en-US" b="1" dirty="0">
                              <a:solidFill>
                                <a:srgbClr val="FF0000"/>
                              </a:solidFill>
                            </a:rPr>
                            <a:t> = 4</a:t>
                          </a:r>
                        </a:p>
                      </a:txBody>
                      <a:tcPr/>
                    </a:tc>
                    <a:extLst>
                      <a:ext uri="{0D108BD9-81ED-4DB2-BD59-A6C34878D82A}">
                        <a16:rowId xmlns:a16="http://schemas.microsoft.com/office/drawing/2014/main" val="10001"/>
                      </a:ext>
                    </a:extLst>
                  </a:tr>
                  <a:tr h="370840">
                    <a:tc>
                      <a:txBody>
                        <a:bodyPr/>
                        <a:lstStyle/>
                        <a:p>
                          <a:endParaRPr lang="en-US"/>
                        </a:p>
                      </a:txBody>
                      <a:tcPr>
                        <a:blipFill>
                          <a:blip r:embed="rId2"/>
                          <a:stretch>
                            <a:fillRect l="-264" t="-208197" r="-234565" b="-224590"/>
                          </a:stretch>
                        </a:blipFill>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extLst>
                      <a:ext uri="{0D108BD9-81ED-4DB2-BD59-A6C34878D82A}">
                        <a16:rowId xmlns:a16="http://schemas.microsoft.com/office/drawing/2014/main" val="10002"/>
                      </a:ext>
                    </a:extLst>
                  </a:tr>
                  <a:tr h="370840">
                    <a:tc>
                      <a:txBody>
                        <a:bodyPr/>
                        <a:lstStyle/>
                        <a:p>
                          <a:endParaRPr lang="en-US"/>
                        </a:p>
                      </a:txBody>
                      <a:tcPr>
                        <a:blipFill>
                          <a:blip r:embed="rId2"/>
                          <a:stretch>
                            <a:fillRect l="-264" t="-308197" r="-234565" b="-124590"/>
                          </a:stretch>
                        </a:blipFill>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tc>
                      <a:txBody>
                        <a:bodyPr/>
                        <a:lstStyle/>
                        <a:p>
                          <a:pPr algn="ctr"/>
                          <a:r>
                            <a:rPr lang="en-US" b="1" dirty="0">
                              <a:solidFill>
                                <a:srgbClr val="FF0000"/>
                              </a:solidFill>
                            </a:rPr>
                            <a:t>4</a:t>
                          </a:r>
                        </a:p>
                      </a:txBody>
                      <a:tcPr/>
                    </a:tc>
                    <a:extLst>
                      <a:ext uri="{0D108BD9-81ED-4DB2-BD59-A6C34878D82A}">
                        <a16:rowId xmlns:a16="http://schemas.microsoft.com/office/drawing/2014/main" val="10003"/>
                      </a:ext>
                    </a:extLst>
                  </a:tr>
                  <a:tr h="370840">
                    <a:tc gridSpan="4">
                      <a:txBody>
                        <a:bodyPr/>
                        <a:lstStyle/>
                        <a:p>
                          <a:endParaRPr lang="en-US"/>
                        </a:p>
                      </a:txBody>
                      <a:tcPr>
                        <a:blipFill>
                          <a:blip r:embed="rId2"/>
                          <a:stretch>
                            <a:fillRect l="-79" t="-408197" r="-316" b="-2459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152400" y="3733800"/>
                <a:ext cx="8686800" cy="646331"/>
              </a:xfrm>
              <a:prstGeom prst="rect">
                <a:avLst/>
              </a:prstGeom>
              <a:noFill/>
            </p:spPr>
            <p:txBody>
              <a:bodyPr wrap="square" rtlCol="0">
                <a:spAutoFit/>
              </a:bodyPr>
              <a:lstStyle/>
              <a:p>
                <a:r>
                  <a:rPr lang="en-US" dirty="0"/>
                  <a:t>5. Now we need to find the Sum of the Squared Residuals for the </a:t>
                </a:r>
                <a:r>
                  <a:rPr lang="en-US" b="1" dirty="0"/>
                  <a:t>Separate</a:t>
                </a:r>
                <a:r>
                  <a:rPr lang="en-US" dirty="0"/>
                  <a:t> Means Model, where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a:ea typeface="Cambria Math"/>
                          </a:rPr>
                          <m:t>𝜇</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𝑖</m:t>
                    </m:r>
                    <m:r>
                      <a:rPr lang="en-US" b="0" i="1" smtClean="0">
                        <a:latin typeface="Cambria Math" panose="02040503050406030204" pitchFamily="18" charset="0"/>
                        <a:ea typeface="Cambria Math"/>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52400" y="3733800"/>
                <a:ext cx="8686800" cy="646331"/>
              </a:xfrm>
              <a:prstGeom prst="rect">
                <a:avLst/>
              </a:prstGeom>
              <a:blipFill rotWithShape="0">
                <a:blip r:embed="rId3"/>
                <a:stretch>
                  <a:fillRect l="-561"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47800" y="41148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a:ea typeface="Cambria Math"/>
                              </a:rPr>
                              <m:t>𝜇</m:t>
                            </m:r>
                          </m:e>
                        </m:acc>
                        <m:r>
                          <a:rPr lang="en-US" b="0" i="1" baseline="-25000" smtClean="0">
                            <a:latin typeface="Cambria Math"/>
                            <a:ea typeface="Cambria Math"/>
                          </a:rPr>
                          <m:t>𝑖</m:t>
                        </m:r>
                      </m:e>
                    </m:d>
                    <m:r>
                      <a:rPr lang="en-US" b="0" i="1" baseline="30000" smtClean="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47800" y="4114800"/>
                <a:ext cx="6096000" cy="369332"/>
              </a:xfrm>
              <a:prstGeom prst="rect">
                <a:avLst/>
              </a:prstGeom>
              <a:blipFill rotWithShape="0">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1</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r>
                                <a:rPr lang="en-US" b="0" i="1" baseline="-25000" smtClean="0">
                                  <a:latin typeface="Cambria Math" panose="02040503050406030204" pitchFamily="18" charset="0"/>
                                </a:rPr>
                                <m:t> </m:t>
                              </m:r>
                            </m:oMath>
                          </a14:m>
                          <a:endParaRPr lang="en-US" baseline="30000" dirty="0"/>
                        </a:p>
                      </a:txBody>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algn="ctr"/>
                          <a:r>
                            <a:rPr lang="en-US" b="1" dirty="0">
                              <a:solidFill>
                                <a:srgbClr val="FF0000"/>
                              </a:solidFill>
                            </a:rPr>
                            <a:t>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a:rPr>
                                <m:t>2</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14:m>
                            <m:oMath xmlns:m="http://schemas.openxmlformats.org/officeDocument/2006/math">
                              <m:r>
                                <a:rPr lang="en-US" b="0" i="1" smtClean="0">
                                  <a:latin typeface="Cambria Math"/>
                                </a:rPr>
                                <m:t>𝑌</m:t>
                              </m:r>
                              <m:r>
                                <a:rPr lang="en-US" b="0" i="1" baseline="-25000" smtClean="0">
                                  <a:latin typeface="Cambria Math" panose="02040503050406030204" pitchFamily="18" charset="0"/>
                                </a:rPr>
                                <m:t>3</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baseline="-25000" dirty="0"/>
                        </a:p>
                      </a:txBody>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pPr algn="ctr"/>
                          <a14:m>
                            <m:oMath xmlns:m="http://schemas.openxmlformats.org/officeDocument/2006/math">
                              <m:r>
                                <a:rPr lang="en-US" b="0" i="1" smtClean="0">
                                  <a:latin typeface="Cambria Math"/>
                                </a:rPr>
                                <m:t>𝑇𝑜𝑡𝑎𝑙</m:t>
                              </m:r>
                              <m:r>
                                <a:rPr lang="en-US" b="0" i="1" smtClean="0">
                                  <a:latin typeface="Cambria Math"/>
                                </a:rPr>
                                <m:t> </m:t>
                              </m:r>
                              <m:r>
                                <a:rPr lang="en-US" b="0" i="1" smtClean="0">
                                  <a:latin typeface="Cambria Math"/>
                                </a:rPr>
                                <m:t>𝑆𝑢𝑚</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𝑆𝑞𝑢𝑎𝑟𝑒𝑑</m:t>
                              </m:r>
                              <m:r>
                                <a:rPr lang="en-US" b="0" i="1" smtClean="0">
                                  <a:latin typeface="Cambria Math"/>
                                </a:rPr>
                                <m:t> </m:t>
                              </m:r>
                              <m:r>
                                <a:rPr lang="en-US" b="0" i="1" smtClean="0">
                                  <a:latin typeface="Cambria Math"/>
                                </a:rPr>
                                <m:t>𝑅𝑒𝑠𝑖𝑑𝑢𝑎𝑙𝑠</m:t>
                              </m:r>
                              <m:r>
                                <a:rPr lang="en-US" b="0" i="1" smtClean="0">
                                  <a:latin typeface="Cambria Math"/>
                                </a:rPr>
                                <m:t> </m:t>
                              </m:r>
                              <m:r>
                                <a:rPr lang="en-US" b="0" i="1" smtClean="0">
                                  <a:latin typeface="Cambria Math"/>
                                </a:rPr>
                                <m:t>𝑓𝑜𝑟</m:t>
                              </m:r>
                              <m:r>
                                <a:rPr lang="en-US" b="0" i="1" smtClean="0">
                                  <a:latin typeface="Cambria Math"/>
                                </a:rPr>
                                <m:t> </m:t>
                              </m:r>
                              <m:r>
                                <a:rPr lang="en-US" b="1" i="1" smtClean="0">
                                  <a:latin typeface="Cambria Math"/>
                                </a:rPr>
                                <m:t>𝑬𝒒𝒖𝒂𝒍</m:t>
                              </m:r>
                              <m:r>
                                <a:rPr lang="en-US" b="0" i="1" smtClean="0">
                                  <a:latin typeface="Cambria Math"/>
                                </a:rPr>
                                <m:t> </m:t>
                              </m:r>
                              <m:r>
                                <a:rPr lang="en-US" b="0" i="1" smtClean="0">
                                  <a:latin typeface="Cambria Math"/>
                                </a:rPr>
                                <m:t>𝑀𝑒𝑎𝑛𝑠</m:t>
                              </m:r>
                              <m:r>
                                <a:rPr lang="en-US" b="0" i="1" smtClean="0">
                                  <a:latin typeface="Cambria Math"/>
                                </a:rPr>
                                <m:t> </m:t>
                              </m:r>
                              <m:r>
                                <a:rPr lang="en-US" b="0" i="1" smtClean="0">
                                  <a:latin typeface="Cambria Math"/>
                                </a:rPr>
                                <m:t>𝑀𝑜𝑑𝑒𝑙</m:t>
                              </m:r>
                              <m:r>
                                <a:rPr lang="en-US" b="0" i="1" smtClean="0">
                                  <a:latin typeface="Cambria Math"/>
                                </a:rPr>
                                <m:t>:</m:t>
                              </m:r>
                            </m:oMath>
                          </a14:m>
                          <a:r>
                            <a:rPr lang="en-US" sz="1800" b="1" dirty="0">
                              <a:solidFill>
                                <a:srgbClr val="FF0000"/>
                              </a:solidFill>
                            </a:rPr>
                            <a:t> 462</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572506853"/>
                  </p:ext>
                </p:extLst>
              </p:nvPr>
            </p:nvGraphicFramePr>
            <p:xfrm>
              <a:off x="685801" y="1752600"/>
              <a:ext cx="7696200" cy="1854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Level </a:t>
                          </a:r>
                          <a:r>
                            <a:rPr lang="en-US" dirty="0" err="1"/>
                            <a:t>i</a:t>
                          </a:r>
                          <a:r>
                            <a:rPr lang="en-US" dirty="0"/>
                            <a:t>=1</a:t>
                          </a:r>
                        </a:p>
                      </a:txBody>
                      <a:tcPr/>
                    </a:tc>
                    <a:tc>
                      <a:txBody>
                        <a:bodyPr/>
                        <a:lstStyle/>
                        <a:p>
                          <a:pPr algn="ctr"/>
                          <a:r>
                            <a:rPr lang="en-US" dirty="0"/>
                            <a:t>Level </a:t>
                          </a:r>
                          <a:r>
                            <a:rPr lang="en-US" dirty="0" err="1"/>
                            <a:t>i</a:t>
                          </a:r>
                          <a:r>
                            <a:rPr lang="en-US" dirty="0"/>
                            <a:t>=2</a:t>
                          </a:r>
                        </a:p>
                      </a:txBody>
                      <a:tcPr/>
                    </a:tc>
                    <a:tc>
                      <a:txBody>
                        <a:bodyPr/>
                        <a:lstStyle/>
                        <a:p>
                          <a:pPr algn="ctr"/>
                          <a:r>
                            <a:rPr lang="en-US" baseline="0" dirty="0"/>
                            <a:t>Level </a:t>
                          </a:r>
                          <a:r>
                            <a:rPr lang="en-US" baseline="0" dirty="0" err="1"/>
                            <a:t>i</a:t>
                          </a:r>
                          <a:r>
                            <a:rPr lang="en-US" baseline="0" dirty="0"/>
                            <a:t>=3</a:t>
                          </a:r>
                          <a:endParaRPr lang="en-US" dirty="0"/>
                        </a:p>
                      </a:txBody>
                      <a:tcPr/>
                    </a:tc>
                    <a:extLst>
                      <a:ext uri="{0D108BD9-81ED-4DB2-BD59-A6C34878D82A}">
                        <a16:rowId xmlns:a16="http://schemas.microsoft.com/office/drawing/2014/main" val="10000"/>
                      </a:ext>
                    </a:extLst>
                  </a:tr>
                  <a:tr h="370840">
                    <a:tc>
                      <a:txBody>
                        <a:bodyPr/>
                        <a:lstStyle/>
                        <a:p>
                          <a:endParaRPr lang="en-US"/>
                        </a:p>
                      </a:txBody>
                      <a:tcPr>
                        <a:blipFill>
                          <a:blip r:embed="rId5"/>
                          <a:stretch>
                            <a:fillRect l="-264" t="-108197" r="-234565" b="-324590"/>
                          </a:stretch>
                        </a:blipFill>
                      </a:tcPr>
                    </a:tc>
                    <a:tc>
                      <a:txBody>
                        <a:bodyPr/>
                        <a:lstStyle/>
                        <a:p>
                          <a:pPr algn="ctr"/>
                          <a:r>
                            <a:rPr lang="en-US" b="1" dirty="0">
                              <a:solidFill>
                                <a:srgbClr val="FF0000"/>
                              </a:solidFill>
                            </a:rPr>
                            <a:t>(3-13)</a:t>
                          </a:r>
                          <a:r>
                            <a:rPr lang="en-US" b="1" baseline="30000" dirty="0">
                              <a:solidFill>
                                <a:srgbClr val="FF0000"/>
                              </a:solidFill>
                            </a:rPr>
                            <a:t>2</a:t>
                          </a:r>
                          <a:r>
                            <a:rPr lang="en-US" b="1" dirty="0">
                              <a:solidFill>
                                <a:srgbClr val="FF0000"/>
                              </a:solidFill>
                            </a:rPr>
                            <a:t> = 100</a:t>
                          </a:r>
                        </a:p>
                      </a:txBody>
                      <a:tcPr/>
                    </a:tc>
                    <a:tc>
                      <a:txBody>
                        <a:bodyPr/>
                        <a:lstStyle/>
                        <a:p>
                          <a:pPr algn="ctr"/>
                          <a:r>
                            <a:rPr lang="en-US" b="1" dirty="0">
                              <a:solidFill>
                                <a:srgbClr val="FF0000"/>
                              </a:solidFill>
                            </a:rPr>
                            <a:t>9</a:t>
                          </a:r>
                        </a:p>
                      </a:txBody>
                      <a:tcPr/>
                    </a:tc>
                    <a:tc>
                      <a:txBody>
                        <a:bodyPr/>
                        <a:lstStyle/>
                        <a:p>
                          <a:pPr algn="ctr"/>
                          <a:r>
                            <a:rPr lang="en-US" b="1" dirty="0">
                              <a:solidFill>
                                <a:srgbClr val="FF0000"/>
                              </a:solidFill>
                            </a:rPr>
                            <a:t>49</a:t>
                          </a:r>
                        </a:p>
                      </a:txBody>
                      <a:tcPr/>
                    </a:tc>
                    <a:extLst>
                      <a:ext uri="{0D108BD9-81ED-4DB2-BD59-A6C34878D82A}">
                        <a16:rowId xmlns:a16="http://schemas.microsoft.com/office/drawing/2014/main" val="10001"/>
                      </a:ext>
                    </a:extLst>
                  </a:tr>
                  <a:tr h="370840">
                    <a:tc>
                      <a:txBody>
                        <a:bodyPr/>
                        <a:lstStyle/>
                        <a:p>
                          <a:endParaRPr lang="en-US"/>
                        </a:p>
                      </a:txBody>
                      <a:tcPr>
                        <a:blipFill>
                          <a:blip r:embed="rId5"/>
                          <a:stretch>
                            <a:fillRect l="-264" t="-208197" r="-234565" b="-224590"/>
                          </a:stretch>
                        </a:blipFill>
                      </a:tcPr>
                    </a:tc>
                    <a:tc>
                      <a:txBody>
                        <a:bodyPr/>
                        <a:lstStyle/>
                        <a:p>
                          <a:pPr algn="ctr"/>
                          <a:r>
                            <a:rPr lang="en-US" b="1" dirty="0">
                              <a:solidFill>
                                <a:srgbClr val="FF0000"/>
                              </a:solidFill>
                            </a:rPr>
                            <a:t>64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81</a:t>
                          </a:r>
                        </a:p>
                      </a:txBody>
                      <a:tcPr/>
                    </a:tc>
                    <a:extLst>
                      <a:ext uri="{0D108BD9-81ED-4DB2-BD59-A6C34878D82A}">
                        <a16:rowId xmlns:a16="http://schemas.microsoft.com/office/drawing/2014/main" val="10002"/>
                      </a:ext>
                    </a:extLst>
                  </a:tr>
                  <a:tr h="370840">
                    <a:tc>
                      <a:txBody>
                        <a:bodyPr/>
                        <a:lstStyle/>
                        <a:p>
                          <a:endParaRPr lang="en-US"/>
                        </a:p>
                      </a:txBody>
                      <a:tcPr>
                        <a:blipFill>
                          <a:blip r:embed="rId5"/>
                          <a:stretch>
                            <a:fillRect l="-264" t="-308197" r="-234565" b="-124590"/>
                          </a:stretch>
                        </a:blipFill>
                      </a:tcPr>
                    </a:tc>
                    <a:tc>
                      <a:txBody>
                        <a:bodyPr/>
                        <a:lstStyle/>
                        <a:p>
                          <a:pPr algn="ctr"/>
                          <a:r>
                            <a:rPr lang="en-US" b="1" dirty="0">
                              <a:solidFill>
                                <a:srgbClr val="FF0000"/>
                              </a:solidFill>
                            </a:rPr>
                            <a:t>36</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121</a:t>
                          </a:r>
                        </a:p>
                      </a:txBody>
                      <a:tcPr/>
                    </a:tc>
                    <a:extLst>
                      <a:ext uri="{0D108BD9-81ED-4DB2-BD59-A6C34878D82A}">
                        <a16:rowId xmlns:a16="http://schemas.microsoft.com/office/drawing/2014/main" val="10003"/>
                      </a:ext>
                    </a:extLst>
                  </a:tr>
                  <a:tr h="370840">
                    <a:tc gridSpan="4">
                      <a:txBody>
                        <a:bodyPr/>
                        <a:lstStyle/>
                        <a:p>
                          <a:endParaRPr lang="en-US"/>
                        </a:p>
                      </a:txBody>
                      <a:tcPr>
                        <a:blipFill>
                          <a:blip r:embed="rId5"/>
                          <a:stretch>
                            <a:fillRect l="-79" t="-408197" r="-316" b="-2459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p:sp>
        <p:nvSpPr>
          <p:cNvPr id="9" name="TextBox 8"/>
          <p:cNvSpPr txBox="1"/>
          <p:nvPr/>
        </p:nvSpPr>
        <p:spPr>
          <a:xfrm>
            <a:off x="304800" y="753193"/>
            <a:ext cx="5372100" cy="646331"/>
          </a:xfrm>
          <a:prstGeom prst="rect">
            <a:avLst/>
          </a:prstGeom>
          <a:noFill/>
        </p:spPr>
        <p:txBody>
          <a:bodyPr wrap="square" rtlCol="0">
            <a:spAutoFit/>
          </a:bodyPr>
          <a:lstStyle/>
          <a:p>
            <a:r>
              <a:rPr lang="en-US" dirty="0"/>
              <a:t>4. Now we need to find the Sum of the Squared Residuals for the </a:t>
            </a:r>
            <a:r>
              <a:rPr lang="en-US" b="1" dirty="0"/>
              <a:t>Equal</a:t>
            </a:r>
            <a:r>
              <a:rPr lang="en-US" dirty="0"/>
              <a:t> Means Model.</a:t>
            </a:r>
          </a:p>
        </p:txBody>
      </p:sp>
      <mc:AlternateContent xmlns:mc="http://schemas.openxmlformats.org/markup-compatibility/2006" xmlns:a14="http://schemas.microsoft.com/office/drawing/2010/main">
        <mc:Choice Requires="a14">
          <p:sp>
            <p:nvSpPr>
              <p:cNvPr id="10" name="TextBox 9"/>
              <p:cNvSpPr txBox="1"/>
              <p:nvPr/>
            </p:nvSpPr>
            <p:spPr>
              <a:xfrm>
                <a:off x="-990600" y="1371600"/>
                <a:ext cx="6096000" cy="369332"/>
              </a:xfrm>
              <a:prstGeom prst="rect">
                <a:avLst/>
              </a:prstGeom>
              <a:noFill/>
            </p:spPr>
            <p:txBody>
              <a:bodyPr wrap="square" rtlCol="0">
                <a:spAutoFit/>
              </a:bodyPr>
              <a:lstStyle/>
              <a:p>
                <a:pPr algn="ctr"/>
                <a:r>
                  <a:rPr lang="en-US" b="0" dirty="0"/>
                  <a:t>(</a:t>
                </a:r>
                <a14:m>
                  <m:oMath xmlns:m="http://schemas.openxmlformats.org/officeDocument/2006/math">
                    <m:r>
                      <a:rPr lang="en-US" b="0" i="0" smtClean="0">
                        <a:latin typeface="Cambria Math" panose="02040503050406030204" pitchFamily="18" charset="0"/>
                      </a:rPr>
                      <m:t>(</m:t>
                    </m:r>
                    <m:r>
                      <a:rPr lang="en-US" b="0" i="1" smtClean="0">
                        <a:latin typeface="Cambria Math"/>
                      </a:rPr>
                      <m:t>𝑌</m:t>
                    </m:r>
                    <m:r>
                      <a:rPr lang="en-US" b="0" i="1" baseline="-25000" smtClean="0">
                        <a:latin typeface="Cambria Math"/>
                      </a:rPr>
                      <m:t>𝑖</m:t>
                    </m:r>
                    <m:d>
                      <m:dPr>
                        <m:begChr m:val="|"/>
                        <m:ctrlPr>
                          <a:rPr lang="en-US" b="0" i="1" smtClean="0">
                            <a:latin typeface="Cambria Math" panose="02040503050406030204" pitchFamily="18" charset="0"/>
                          </a:rPr>
                        </m:ctrlPr>
                      </m:dPr>
                      <m:e>
                        <m:r>
                          <a:rPr lang="en-US" b="0" i="1" smtClean="0">
                            <a:latin typeface="Cambria Math"/>
                          </a:rPr>
                          <m:t>𝑋</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smtClean="0">
                                <a:latin typeface="Cambria Math"/>
                                <a:ea typeface="Cambria Math"/>
                              </a:rPr>
                              <m:t>𝜇</m:t>
                            </m:r>
                          </m:e>
                        </m:acc>
                      </m:e>
                    </m:d>
                    <m:r>
                      <a:rPr lang="en-US" b="0" i="1" baseline="30000" smtClean="0">
                        <a:latin typeface="Cambria Math"/>
                      </a:rPr>
                      <m:t>2</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90600" y="1371600"/>
                <a:ext cx="6096000" cy="369332"/>
              </a:xfrm>
              <a:prstGeom prst="rect">
                <a:avLst/>
              </a:prstGeom>
              <a:blipFill rotWithShape="0">
                <a:blip r:embed="rId6"/>
                <a:stretch>
                  <a:fillRect t="-8197" b="-24590"/>
                </a:stretch>
              </a:blipFill>
            </p:spPr>
            <p:txBody>
              <a:bodyPr/>
              <a:lstStyle/>
              <a:p>
                <a:r>
                  <a:rPr lang="en-US">
                    <a:noFill/>
                  </a:rPr>
                  <a:t> </a:t>
                </a:r>
              </a:p>
            </p:txBody>
          </p:sp>
        </mc:Fallback>
      </mc:AlternateContent>
      <p:sp>
        <p:nvSpPr>
          <p:cNvPr id="11" name="TextBox 10"/>
          <p:cNvSpPr txBox="1"/>
          <p:nvPr/>
        </p:nvSpPr>
        <p:spPr>
          <a:xfrm>
            <a:off x="152400" y="6412468"/>
            <a:ext cx="8686800" cy="369332"/>
          </a:xfrm>
          <a:prstGeom prst="rect">
            <a:avLst/>
          </a:prstGeom>
          <a:noFill/>
        </p:spPr>
        <p:txBody>
          <a:bodyPr wrap="square" rtlCol="0">
            <a:spAutoFit/>
          </a:bodyPr>
          <a:lstStyle/>
          <a:p>
            <a:r>
              <a:rPr lang="en-US" dirty="0"/>
              <a:t>6. Compare the Total Sum of Squares for each model.  Which do you think “fits” better?</a:t>
            </a:r>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2" name="Table 11">
                <a:extLst>
                  <a:ext uri="{FF2B5EF4-FFF2-40B4-BE49-F238E27FC236}">
                    <a16:creationId xmlns:a16="http://schemas.microsoft.com/office/drawing/2014/main" id="{E4D2AE27-21AA-437A-9643-67F6BCA2D57A}"/>
                  </a:ext>
                </a:extLst>
              </p:cNvPr>
              <p:cNvGraphicFramePr>
                <a:graphicFrameLocks noGrp="1"/>
              </p:cNvGraphicFramePr>
              <p:nvPr>
                <p:extLst>
                  <p:ext uri="{D42A27DB-BD31-4B8C-83A1-F6EECF244321}">
                    <p14:modId xmlns:p14="http://schemas.microsoft.com/office/powerpoint/2010/main" val="2757078956"/>
                  </p:ext>
                </p:extLst>
              </p:nvPr>
            </p:nvGraphicFramePr>
            <p:xfrm>
              <a:off x="6248401" y="166890"/>
              <a:ext cx="2133600" cy="9782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94293">
                    <a:tc>
                      <a:txBody>
                        <a:bodyPr/>
                        <a:lstStyle/>
                        <a:p>
                          <a:endParaRPr lang="en-US" sz="800" dirty="0"/>
                        </a:p>
                      </a:txBody>
                      <a:tcPr marL="38793" marR="38793" marT="19396" marB="19396"/>
                    </a:tc>
                    <a:tc>
                      <a:txBody>
                        <a:bodyPr/>
                        <a:lstStyle/>
                        <a:p>
                          <a:pPr algn="ctr"/>
                          <a:r>
                            <a:rPr lang="en-US" sz="800" dirty="0"/>
                            <a:t>Level </a:t>
                          </a:r>
                          <a:r>
                            <a:rPr lang="en-US" sz="800" dirty="0" err="1"/>
                            <a:t>i</a:t>
                          </a:r>
                          <a:r>
                            <a:rPr lang="en-US" sz="800" dirty="0"/>
                            <a:t>=1</a:t>
                          </a:r>
                        </a:p>
                      </a:txBody>
                      <a:tcPr marL="38793" marR="38793" marT="19396" marB="19396"/>
                    </a:tc>
                    <a:tc>
                      <a:txBody>
                        <a:bodyPr/>
                        <a:lstStyle/>
                        <a:p>
                          <a:pPr algn="ctr"/>
                          <a:r>
                            <a:rPr lang="en-US" sz="800" dirty="0"/>
                            <a:t>Level </a:t>
                          </a:r>
                          <a:r>
                            <a:rPr lang="en-US" sz="800" dirty="0" err="1"/>
                            <a:t>i</a:t>
                          </a:r>
                          <a:r>
                            <a:rPr lang="en-US" sz="800" dirty="0"/>
                            <a:t>=2</a:t>
                          </a:r>
                        </a:p>
                      </a:txBody>
                      <a:tcPr marL="38793" marR="38793" marT="19396" marB="19396"/>
                    </a:tc>
                    <a:tc>
                      <a:txBody>
                        <a:bodyPr/>
                        <a:lstStyle/>
                        <a:p>
                          <a:pPr algn="ctr"/>
                          <a:r>
                            <a:rPr lang="en-US" sz="800" baseline="0" dirty="0"/>
                            <a:t>Level </a:t>
                          </a:r>
                          <a:r>
                            <a:rPr lang="en-US" sz="800" baseline="0" dirty="0" err="1"/>
                            <a:t>i</a:t>
                          </a:r>
                          <a:r>
                            <a:rPr lang="en-US" sz="800" baseline="0" dirty="0"/>
                            <a:t>=3</a:t>
                          </a:r>
                          <a:endParaRPr lang="en-US" sz="800" dirty="0"/>
                        </a:p>
                      </a:txBody>
                      <a:tcPr marL="38793" marR="38793" marT="19396" marB="19396"/>
                    </a:tc>
                    <a:extLst>
                      <a:ext uri="{0D108BD9-81ED-4DB2-BD59-A6C34878D82A}">
                        <a16:rowId xmlns:a16="http://schemas.microsoft.com/office/drawing/2014/main" val="10000"/>
                      </a:ext>
                    </a:extLst>
                  </a:tr>
                  <a:tr h="168168">
                    <a:tc>
                      <a:txBody>
                        <a:bodyPr/>
                        <a:lstStyle/>
                        <a:p>
                          <a:pPr algn="ctr"/>
                          <a:r>
                            <a:rPr lang="en-US" sz="800" dirty="0"/>
                            <a:t>Y</a:t>
                          </a:r>
                          <a:r>
                            <a:rPr lang="en-US" sz="800" baseline="-25000" dirty="0"/>
                            <a:t>1</a:t>
                          </a:r>
                          <a:r>
                            <a:rPr lang="en-US" sz="800" dirty="0"/>
                            <a:t>|X=</a:t>
                          </a:r>
                          <a:r>
                            <a:rPr lang="en-US" sz="800" dirty="0" err="1"/>
                            <a:t>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a:t>
                          </a:r>
                          <a:r>
                            <a:rPr lang="en-US" sz="800" dirty="0" err="1"/>
                            <a:t>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8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a:t>
                          </a:r>
                          <a:r>
                            <a:rPr lang="en-US" sz="800" dirty="0" err="1"/>
                            <a:t>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9495">
                    <a:tc>
                      <a:txBody>
                        <a:bodyPr/>
                        <a:lstStyle/>
                        <a:p>
                          <a:endParaRPr lang="en-US"/>
                        </a:p>
                      </a:txBody>
                      <a:tcPr marL="38793" marR="38793" marT="19396" marB="19396">
                        <a:blipFill>
                          <a:blip r:embed="rId7"/>
                          <a:stretch>
                            <a:fillRect l="-2273" t="-440000" r="-303409" b="-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F4D6D3D-12A3-4A11-9E52-ABC0A5322A00}"/>
                  </a:ext>
                </a:extLst>
              </p:cNvPr>
              <p:cNvSpPr txBox="1"/>
              <p:nvPr/>
            </p:nvSpPr>
            <p:spPr>
              <a:xfrm>
                <a:off x="6400800" y="1195982"/>
                <a:ext cx="15935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ea typeface="Cambria Math"/>
                            </a:rPr>
                          </m:ctrlPr>
                        </m:accPr>
                        <m:e>
                          <m:r>
                            <a:rPr lang="en-US" sz="2000" i="1" smtClean="0">
                              <a:latin typeface="Cambria Math"/>
                              <a:ea typeface="Cambria Math"/>
                            </a:rPr>
                            <m:t>𝜇</m:t>
                          </m:r>
                        </m:e>
                      </m:acc>
                      <m:r>
                        <a:rPr lang="en-US" sz="2000" b="0" i="1" smtClean="0">
                          <a:latin typeface="Cambria Math"/>
                          <a:ea typeface="Cambria Math"/>
                        </a:rPr>
                        <m:t>=</m:t>
                      </m:r>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0" smtClean="0">
                          <a:latin typeface="Cambria Math"/>
                        </a:rPr>
                        <m:t>=</m:t>
                      </m:r>
                      <m:r>
                        <m:rPr>
                          <m:nor/>
                        </m:rPr>
                        <a:rPr lang="en-US" sz="2800" b="1" dirty="0">
                          <a:solidFill>
                            <a:srgbClr val="FF0000"/>
                          </a:solidFill>
                        </a:rPr>
                        <m:t>13</m:t>
                      </m:r>
                    </m:oMath>
                  </m:oMathPara>
                </a14:m>
                <a:endParaRPr lang="en-US" dirty="0"/>
              </a:p>
            </p:txBody>
          </p:sp>
        </mc:Choice>
        <mc:Fallback xmlns="">
          <p:sp>
            <p:nvSpPr>
              <p:cNvPr id="13" name="TextBox 12">
                <a:extLst>
                  <a:ext uri="{FF2B5EF4-FFF2-40B4-BE49-F238E27FC236}">
                    <a16:creationId xmlns:a16="http://schemas.microsoft.com/office/drawing/2014/main" id="{7F4D6D3D-12A3-4A11-9E52-ABC0A5322A00}"/>
                  </a:ext>
                </a:extLst>
              </p:cNvPr>
              <p:cNvSpPr txBox="1">
                <a:spLocks noRot="1" noChangeAspect="1" noMove="1" noResize="1" noEditPoints="1" noAdjustHandles="1" noChangeArrowheads="1" noChangeShapeType="1" noTextEdit="1"/>
              </p:cNvSpPr>
              <p:nvPr/>
            </p:nvSpPr>
            <p:spPr>
              <a:xfrm>
                <a:off x="6400800" y="1195982"/>
                <a:ext cx="1593513"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0276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66" y="100012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733534" y="2174831"/>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25310" y="112691"/>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5169754" y="2298363"/>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 </m:t>
                      </m:r>
                      <m:f>
                        <m:fPr>
                          <m:ctrlPr>
                            <a:rPr lang="en-US" b="0" i="1" smtClean="0">
                              <a:latin typeface="Cambria Math" panose="02040503050406030204" pitchFamily="18" charset="0"/>
                            </a:rPr>
                          </m:ctrlPr>
                        </m:fPr>
                        <m:num>
                          <m:r>
                            <a:rPr lang="en-US" b="0" i="1" smtClean="0">
                              <a:latin typeface="Cambria Math"/>
                            </a:rPr>
                            <m:t>(153.19 −141.56)/(30−27)</m:t>
                          </m:r>
                        </m:num>
                        <m:den>
                          <m:r>
                            <a:rPr lang="en-US" b="0" i="1" smtClean="0">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169754" y="2298363"/>
                <a:ext cx="3706464" cy="66659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636468" y="3070008"/>
                <a:ext cx="966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636468" y="3070008"/>
                <a:ext cx="96693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12114" y="3441363"/>
                <a:ext cx="1785874" cy="369332"/>
              </a:xfrm>
              <a:prstGeom prst="rect">
                <a:avLst/>
              </a:prstGeom>
              <a:noFill/>
            </p:spPr>
            <p:txBody>
              <a:bodyPr wrap="none" rtlCol="0">
                <a:spAutoFit/>
              </a:bodyPr>
              <a:lstStyle/>
              <a:p>
                <a:r>
                  <a:rPr lang="en-US" b="0" dirty="0">
                    <a:ea typeface="Cambria Math"/>
                  </a:rPr>
                  <a:t>P-value = </a:t>
                </a:r>
                <a14:m>
                  <m:oMath xmlns:m="http://schemas.openxmlformats.org/officeDocument/2006/math">
                    <m:r>
                      <a:rPr lang="en-US" b="0" i="1" smtClean="0">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412114" y="3441363"/>
                <a:ext cx="1785874" cy="369332"/>
              </a:xfrm>
              <a:prstGeom prst="rect">
                <a:avLst/>
              </a:prstGeom>
              <a:blipFill rotWithShape="0">
                <a:blip r:embed="rId5"/>
                <a:stretch>
                  <a:fillRect l="-3072" t="-10000" b="-26667"/>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 y="4229606"/>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374170" y="3898563"/>
            <a:ext cx="1703030" cy="369332"/>
          </a:xfrm>
          <a:prstGeom prst="rect">
            <a:avLst/>
          </a:prstGeom>
          <a:noFill/>
        </p:spPr>
        <p:txBody>
          <a:bodyPr wrap="none" rtlCol="0">
            <a:spAutoFit/>
          </a:bodyPr>
          <a:lstStyle/>
          <a:p>
            <a:r>
              <a:rPr lang="en-US" b="0" dirty="0">
                <a:ea typeface="Cambria Math"/>
              </a:rPr>
              <a:t>Fail to Reject Ho</a:t>
            </a:r>
            <a:endParaRPr lang="en-US" dirty="0"/>
          </a:p>
        </p:txBody>
      </p:sp>
      <p:sp>
        <p:nvSpPr>
          <p:cNvPr id="11" name="Rectangle 10"/>
          <p:cNvSpPr/>
          <p:nvPr/>
        </p:nvSpPr>
        <p:spPr>
          <a:xfrm>
            <a:off x="1828800" y="5359312"/>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169755" y="4570274"/>
            <a:ext cx="3559932" cy="1754326"/>
          </a:xfrm>
          <a:prstGeom prst="rect">
            <a:avLst/>
          </a:prstGeom>
          <a:noFill/>
        </p:spPr>
        <p:txBody>
          <a:bodyPr wrap="square" rtlCol="0">
            <a:spAutoFit/>
          </a:bodyPr>
          <a:lstStyle/>
          <a:p>
            <a:r>
              <a:rPr lang="en-US" b="0" dirty="0">
                <a:ea typeface="Cambria Math"/>
              </a:rPr>
              <a:t>There is not sufficient evidence at the alpha = .05 level of significance (p-valu</a:t>
            </a:r>
            <a:r>
              <a:rPr lang="en-US" dirty="0">
                <a:ea typeface="Cambria Math"/>
              </a:rPr>
              <a:t>e = 0.5375)</a:t>
            </a:r>
            <a:r>
              <a:rPr lang="en-US" b="0" dirty="0">
                <a:ea typeface="Cambria Math"/>
              </a:rPr>
              <a:t> to suggest that the mean </a:t>
            </a:r>
            <a:r>
              <a:rPr lang="en-US" dirty="0">
                <a:ea typeface="Cambria Math"/>
              </a:rPr>
              <a:t>heights of non-basketball sports </a:t>
            </a:r>
            <a:r>
              <a:rPr lang="en-US" b="0" dirty="0">
                <a:ea typeface="Cambria Math"/>
              </a:rPr>
              <a:t>are not equal.  Therefore we will proceed as if they are equal.   </a:t>
            </a:r>
            <a:endParaRPr lang="en-US" dirty="0"/>
          </a:p>
        </p:txBody>
      </p:sp>
      <p:pic>
        <p:nvPicPr>
          <p:cNvPr id="92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6963" y="1295400"/>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5410200" y="1601271"/>
                <a:ext cx="5982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5410200" y="1601271"/>
                <a:ext cx="598241" cy="369332"/>
              </a:xfrm>
              <a:prstGeom prst="rect">
                <a:avLst/>
              </a:prstGeom>
              <a:blipFill rotWithShape="1">
                <a:blip r:embed="rId8"/>
                <a:stretch>
                  <a:fillRect/>
                </a:stretch>
              </a:blipFill>
            </p:spPr>
            <p:txBody>
              <a:bodyPr/>
              <a:lstStyle/>
              <a:p>
                <a:r>
                  <a:rPr lang="en-US">
                    <a:noFill/>
                  </a:rPr>
                  <a:t> </a:t>
                </a:r>
              </a:p>
            </p:txBody>
          </p:sp>
        </mc:Fallback>
      </mc:AlternateContent>
      <p:sp>
        <p:nvSpPr>
          <p:cNvPr id="20" name="TextBox 19"/>
          <p:cNvSpPr txBox="1"/>
          <p:nvPr/>
        </p:nvSpPr>
        <p:spPr>
          <a:xfrm>
            <a:off x="190050" y="167044"/>
            <a:ext cx="4343400" cy="830997"/>
          </a:xfrm>
          <a:prstGeom prst="rect">
            <a:avLst/>
          </a:prstGeom>
          <a:noFill/>
        </p:spPr>
        <p:txBody>
          <a:bodyPr wrap="square" rtlCol="0">
            <a:spAutoFit/>
          </a:bodyPr>
          <a:lstStyle/>
          <a:p>
            <a:r>
              <a:rPr lang="en-US" dirty="0"/>
              <a:t>Ho: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 At least one pair of means are different.</a:t>
            </a:r>
          </a:p>
        </p:txBody>
      </p:sp>
      <p:sp>
        <p:nvSpPr>
          <p:cNvPr id="21" name="TextBox 20"/>
          <p:cNvSpPr txBox="1"/>
          <p:nvPr/>
        </p:nvSpPr>
        <p:spPr>
          <a:xfrm>
            <a:off x="342450" y="3352800"/>
            <a:ext cx="4343400" cy="830997"/>
          </a:xfrm>
          <a:prstGeom prst="rect">
            <a:avLst/>
          </a:prstGeom>
          <a:noFill/>
        </p:spPr>
        <p:txBody>
          <a:bodyPr wrap="square" rtlCol="0">
            <a:spAutoFit/>
          </a:bodyPr>
          <a:lstStyle/>
          <a:p>
            <a:r>
              <a:rPr lang="en-US" dirty="0"/>
              <a:t>Ho: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 µ</a:t>
            </a:r>
            <a:r>
              <a:rPr lang="en-US" baseline="-25000" dirty="0"/>
              <a:t>Basketball </a:t>
            </a:r>
            <a:r>
              <a:rPr lang="en-US" dirty="0"/>
              <a:t>is different than the Others. </a:t>
            </a:r>
          </a:p>
        </p:txBody>
      </p:sp>
      <p:sp>
        <p:nvSpPr>
          <p:cNvPr id="22" name="Rectangle 21"/>
          <p:cNvSpPr/>
          <p:nvPr/>
        </p:nvSpPr>
        <p:spPr>
          <a:xfrm>
            <a:off x="4876800" y="499646"/>
            <a:ext cx="4745209" cy="338554"/>
          </a:xfrm>
          <a:prstGeom prst="rect">
            <a:avLst/>
          </a:prstGeom>
        </p:spPr>
        <p:txBody>
          <a:bodyPr wrap="square">
            <a:spAutoFit/>
          </a:bodyPr>
          <a:lstStyle/>
          <a:p>
            <a:r>
              <a:rPr lang="en-US" sz="1600" dirty="0"/>
              <a:t>Ho: The Others are equal. (Including Basketball)</a:t>
            </a:r>
          </a:p>
        </p:txBody>
      </p:sp>
      <p:sp>
        <p:nvSpPr>
          <p:cNvPr id="23" name="Rectangle 22"/>
          <p:cNvSpPr/>
          <p:nvPr/>
        </p:nvSpPr>
        <p:spPr>
          <a:xfrm>
            <a:off x="4876800" y="956846"/>
            <a:ext cx="5115805" cy="338554"/>
          </a:xfrm>
          <a:prstGeom prst="rect">
            <a:avLst/>
          </a:prstGeom>
        </p:spPr>
        <p:txBody>
          <a:bodyPr wrap="square">
            <a:spAutoFit/>
          </a:bodyPr>
          <a:lstStyle/>
          <a:p>
            <a:r>
              <a:rPr lang="en-US" sz="1600" dirty="0"/>
              <a:t>Ha: The Others are different (Including Basketball)</a:t>
            </a:r>
          </a:p>
        </p:txBody>
      </p:sp>
    </p:spTree>
    <p:extLst>
      <p:ext uri="{BB962C8B-B14F-4D97-AF65-F5344CB8AC3E}">
        <p14:creationId xmlns:p14="http://schemas.microsoft.com/office/powerpoint/2010/main" val="2970102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66" y="100012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733534" y="2174831"/>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25310" y="112691"/>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5169754" y="2298363"/>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 </m:t>
                      </m:r>
                      <m:f>
                        <m:fPr>
                          <m:ctrlPr>
                            <a:rPr lang="en-US" b="0" i="1" smtClean="0">
                              <a:latin typeface="Cambria Math" panose="02040503050406030204" pitchFamily="18" charset="0"/>
                            </a:rPr>
                          </m:ctrlPr>
                        </m:fPr>
                        <m:num>
                          <m:r>
                            <a:rPr lang="en-US" b="0" i="1" smtClean="0">
                              <a:latin typeface="Cambria Math"/>
                            </a:rPr>
                            <m:t>(153.19 −141.56)/(30−27)</m:t>
                          </m:r>
                        </m:num>
                        <m:den>
                          <m:r>
                            <a:rPr lang="en-US" b="0" i="1" smtClean="0">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169754" y="2298363"/>
                <a:ext cx="3706464" cy="66659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636468" y="3070008"/>
                <a:ext cx="966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636468" y="3070008"/>
                <a:ext cx="96693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12114" y="3441363"/>
                <a:ext cx="1715341" cy="369332"/>
              </a:xfrm>
              <a:prstGeom prst="rect">
                <a:avLst/>
              </a:prstGeom>
              <a:noFill/>
            </p:spPr>
            <p:txBody>
              <a:bodyPr wrap="none" rtlCol="0">
                <a:spAutoFit/>
              </a:bodyPr>
              <a:lstStyle/>
              <a:p>
                <a:r>
                  <a:rPr lang="en-US" b="0" dirty="0">
                    <a:ea typeface="Cambria Math"/>
                  </a:rPr>
                  <a:t>Pvalue = </a:t>
                </a:r>
                <a14:m>
                  <m:oMath xmlns:m="http://schemas.openxmlformats.org/officeDocument/2006/math">
                    <m:r>
                      <a:rPr lang="en-US" b="0" i="1" smtClean="0">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412114" y="3441363"/>
                <a:ext cx="1715341" cy="369332"/>
              </a:xfrm>
              <a:prstGeom prst="rect">
                <a:avLst/>
              </a:prstGeom>
              <a:blipFill rotWithShape="1">
                <a:blip r:embed="rId5"/>
                <a:stretch>
                  <a:fillRect l="-3203" t="-8333" b="-26667"/>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 y="4229606"/>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374170" y="3898563"/>
            <a:ext cx="1703030" cy="369332"/>
          </a:xfrm>
          <a:prstGeom prst="rect">
            <a:avLst/>
          </a:prstGeom>
          <a:noFill/>
        </p:spPr>
        <p:txBody>
          <a:bodyPr wrap="none" rtlCol="0">
            <a:spAutoFit/>
          </a:bodyPr>
          <a:lstStyle/>
          <a:p>
            <a:r>
              <a:rPr lang="en-US" b="0" dirty="0">
                <a:ea typeface="Cambria Math"/>
              </a:rPr>
              <a:t>Fail to Reject Ho</a:t>
            </a:r>
            <a:endParaRPr lang="en-US" dirty="0"/>
          </a:p>
        </p:txBody>
      </p:sp>
      <p:sp>
        <p:nvSpPr>
          <p:cNvPr id="11" name="Rectangle 10"/>
          <p:cNvSpPr/>
          <p:nvPr/>
        </p:nvSpPr>
        <p:spPr>
          <a:xfrm>
            <a:off x="1828800" y="5359312"/>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169755" y="4570274"/>
            <a:ext cx="3559932" cy="1754326"/>
          </a:xfrm>
          <a:prstGeom prst="rect">
            <a:avLst/>
          </a:prstGeom>
          <a:noFill/>
        </p:spPr>
        <p:txBody>
          <a:bodyPr wrap="square" rtlCol="0">
            <a:spAutoFit/>
          </a:bodyPr>
          <a:lstStyle/>
          <a:p>
            <a:r>
              <a:rPr lang="en-US" b="0" dirty="0">
                <a:ea typeface="Cambria Math"/>
              </a:rPr>
              <a:t>There is not sufficient evidence at the alpha = .05 level of significance (p-valu</a:t>
            </a:r>
            <a:r>
              <a:rPr lang="en-US" dirty="0">
                <a:ea typeface="Cambria Math"/>
              </a:rPr>
              <a:t>e = 0.5375)</a:t>
            </a:r>
            <a:r>
              <a:rPr lang="en-US" b="0" dirty="0">
                <a:ea typeface="Cambria Math"/>
              </a:rPr>
              <a:t> to suggest that the mean </a:t>
            </a:r>
            <a:r>
              <a:rPr lang="en-US" dirty="0">
                <a:ea typeface="Cambria Math"/>
              </a:rPr>
              <a:t>heights of non-basketball sports </a:t>
            </a:r>
            <a:r>
              <a:rPr lang="en-US" b="0" dirty="0">
                <a:ea typeface="Cambria Math"/>
              </a:rPr>
              <a:t>are not equal.  Therefore we will proceed as if they are equal.   </a:t>
            </a:r>
            <a:endParaRPr lang="en-US" dirty="0"/>
          </a:p>
        </p:txBody>
      </p:sp>
      <p:pic>
        <p:nvPicPr>
          <p:cNvPr id="92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6963" y="1295400"/>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5410200" y="1601271"/>
                <a:ext cx="5982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5410200" y="1601271"/>
                <a:ext cx="598241" cy="369332"/>
              </a:xfrm>
              <a:prstGeom prst="rect">
                <a:avLst/>
              </a:prstGeom>
              <a:blipFill rotWithShape="1">
                <a:blip r:embed="rId8"/>
                <a:stretch>
                  <a:fillRect/>
                </a:stretch>
              </a:blipFill>
            </p:spPr>
            <p:txBody>
              <a:bodyPr/>
              <a:lstStyle/>
              <a:p>
                <a:r>
                  <a:rPr lang="en-US">
                    <a:noFill/>
                  </a:rPr>
                  <a:t> </a:t>
                </a:r>
              </a:p>
            </p:txBody>
          </p:sp>
        </mc:Fallback>
      </mc:AlternateContent>
      <p:sp>
        <p:nvSpPr>
          <p:cNvPr id="20" name="TextBox 19"/>
          <p:cNvSpPr txBox="1"/>
          <p:nvPr/>
        </p:nvSpPr>
        <p:spPr>
          <a:xfrm>
            <a:off x="76200" y="167044"/>
            <a:ext cx="4457250" cy="646331"/>
          </a:xfrm>
          <a:prstGeom prst="rect">
            <a:avLst/>
          </a:prstGeom>
          <a:noFill/>
        </p:spPr>
        <p:txBody>
          <a:bodyPr wrap="square" rtlCol="0">
            <a:spAutoFit/>
          </a:bodyPr>
          <a:lstStyle/>
          <a:p>
            <a:r>
              <a:rPr lang="en-US" dirty="0"/>
              <a:t>Ho: Reduced Model: µ µ µ µ µ </a:t>
            </a:r>
            <a:r>
              <a:rPr lang="en-US" baseline="-25000" dirty="0"/>
              <a:t>	</a:t>
            </a:r>
          </a:p>
          <a:p>
            <a:r>
              <a:rPr lang="en-US" dirty="0"/>
              <a:t>Ha: Full Model: µ</a:t>
            </a:r>
            <a:r>
              <a:rPr lang="en-US" baseline="-25000" dirty="0"/>
              <a:t>B </a:t>
            </a:r>
            <a:r>
              <a:rPr lang="en-US" dirty="0"/>
              <a:t> µ</a:t>
            </a:r>
            <a:r>
              <a:rPr lang="en-US" baseline="-25000" dirty="0"/>
              <a:t>F</a:t>
            </a:r>
            <a:r>
              <a:rPr lang="en-US" dirty="0"/>
              <a:t> µ</a:t>
            </a:r>
            <a:r>
              <a:rPr lang="en-US" baseline="-25000" dirty="0" err="1"/>
              <a:t>Soc</a:t>
            </a:r>
            <a:r>
              <a:rPr lang="en-US" dirty="0"/>
              <a:t>  µ</a:t>
            </a:r>
            <a:r>
              <a:rPr lang="en-US" baseline="-25000" dirty="0"/>
              <a:t>Swim</a:t>
            </a:r>
            <a:r>
              <a:rPr lang="en-US" dirty="0"/>
              <a:t>  µ</a:t>
            </a:r>
            <a:r>
              <a:rPr lang="en-US" baseline="-25000" dirty="0"/>
              <a:t>T</a:t>
            </a:r>
            <a:endParaRPr lang="en-US" dirty="0"/>
          </a:p>
        </p:txBody>
      </p:sp>
      <p:sp>
        <p:nvSpPr>
          <p:cNvPr id="21" name="TextBox 20"/>
          <p:cNvSpPr txBox="1"/>
          <p:nvPr/>
        </p:nvSpPr>
        <p:spPr>
          <a:xfrm>
            <a:off x="342450" y="3352800"/>
            <a:ext cx="4343400" cy="646331"/>
          </a:xfrm>
          <a:prstGeom prst="rect">
            <a:avLst/>
          </a:prstGeom>
          <a:noFill/>
        </p:spPr>
        <p:txBody>
          <a:bodyPr wrap="square" rtlCol="0">
            <a:spAutoFit/>
          </a:bodyPr>
          <a:lstStyle/>
          <a:p>
            <a:r>
              <a:rPr lang="en-US" dirty="0"/>
              <a:t>Ho: Reduced Model: µ µ µ µ µ </a:t>
            </a:r>
            <a:r>
              <a:rPr lang="en-US" baseline="-25000" dirty="0"/>
              <a:t>	</a:t>
            </a:r>
          </a:p>
          <a:p>
            <a:r>
              <a:rPr lang="en-US" dirty="0"/>
              <a:t>Ha: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22" name="Rectangle 21"/>
          <p:cNvSpPr/>
          <p:nvPr/>
        </p:nvSpPr>
        <p:spPr>
          <a:xfrm>
            <a:off x="4876800" y="499646"/>
            <a:ext cx="4745209" cy="338554"/>
          </a:xfrm>
          <a:prstGeom prst="rect">
            <a:avLst/>
          </a:prstGeom>
        </p:spPr>
        <p:txBody>
          <a:bodyPr wrap="square">
            <a:spAutoFit/>
          </a:bodyPr>
          <a:lstStyle/>
          <a:p>
            <a:r>
              <a:rPr lang="en-US" sz="1600" dirty="0"/>
              <a:t>Ho: </a:t>
            </a:r>
            <a:r>
              <a:rPr lang="en-US" sz="1600" i="1" dirty="0"/>
              <a:t>Reduced</a:t>
            </a:r>
            <a:r>
              <a:rPr lang="en-US" sz="1600" dirty="0"/>
              <a:t>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23" name="Rectangle 22"/>
          <p:cNvSpPr/>
          <p:nvPr/>
        </p:nvSpPr>
        <p:spPr>
          <a:xfrm>
            <a:off x="4876800" y="956846"/>
            <a:ext cx="5115805" cy="338554"/>
          </a:xfrm>
          <a:prstGeom prst="rect">
            <a:avLst/>
          </a:prstGeom>
        </p:spPr>
        <p:txBody>
          <a:bodyPr wrap="square">
            <a:spAutoFit/>
          </a:bodyPr>
          <a:lstStyle/>
          <a:p>
            <a:r>
              <a:rPr lang="en-US" sz="1600" dirty="0"/>
              <a:t>Ha: Full Model: µ</a:t>
            </a:r>
            <a:r>
              <a:rPr lang="en-US" sz="1600" baseline="-25000" dirty="0"/>
              <a:t>B </a:t>
            </a:r>
            <a:r>
              <a:rPr lang="en-US" sz="1600" dirty="0"/>
              <a:t> µ</a:t>
            </a:r>
            <a:r>
              <a:rPr lang="en-US" sz="1600" baseline="-25000" dirty="0"/>
              <a:t>F</a:t>
            </a:r>
            <a:r>
              <a:rPr lang="en-US" sz="1600" dirty="0"/>
              <a:t> µ</a:t>
            </a:r>
            <a:r>
              <a:rPr lang="en-US" sz="1600" baseline="-25000" dirty="0" err="1"/>
              <a:t>Soc</a:t>
            </a:r>
            <a:r>
              <a:rPr lang="en-US" sz="1600" dirty="0"/>
              <a:t>  µ</a:t>
            </a:r>
            <a:r>
              <a:rPr lang="en-US" sz="1600" baseline="-25000" dirty="0"/>
              <a:t>Swim</a:t>
            </a:r>
            <a:r>
              <a:rPr lang="en-US" sz="1600" dirty="0"/>
              <a:t>  µ</a:t>
            </a:r>
            <a:r>
              <a:rPr lang="en-US" sz="1600" baseline="-25000" dirty="0"/>
              <a:t>T</a:t>
            </a:r>
            <a:endParaRPr lang="en-US" sz="1600" dirty="0"/>
          </a:p>
        </p:txBody>
      </p:sp>
      <p:sp>
        <p:nvSpPr>
          <p:cNvPr id="2" name="TextBox 1"/>
          <p:cNvSpPr txBox="1"/>
          <p:nvPr/>
        </p:nvSpPr>
        <p:spPr>
          <a:xfrm>
            <a:off x="2819400" y="-33353"/>
            <a:ext cx="3124200" cy="584775"/>
          </a:xfrm>
          <a:prstGeom prst="rect">
            <a:avLst/>
          </a:prstGeom>
          <a:noFill/>
        </p:spPr>
        <p:txBody>
          <a:bodyPr wrap="square" rtlCol="0">
            <a:spAutoFit/>
          </a:bodyPr>
          <a:lstStyle/>
          <a:p>
            <a:pPr algn="ctr"/>
            <a:r>
              <a:rPr lang="en-US" sz="1600" b="1" i="1" dirty="0">
                <a:solidFill>
                  <a:srgbClr val="FF0000"/>
                </a:solidFill>
              </a:rPr>
              <a:t>Same Test as last slide …. </a:t>
            </a:r>
          </a:p>
          <a:p>
            <a:pPr algn="ctr"/>
            <a:r>
              <a:rPr lang="en-US" sz="1600" b="1" i="1" dirty="0">
                <a:solidFill>
                  <a:srgbClr val="FF0000"/>
                </a:solidFill>
              </a:rPr>
              <a:t>Different Notation</a:t>
            </a:r>
          </a:p>
        </p:txBody>
      </p:sp>
    </p:spTree>
    <p:extLst>
      <p:ext uri="{BB962C8B-B14F-4D97-AF65-F5344CB8AC3E}">
        <p14:creationId xmlns:p14="http://schemas.microsoft.com/office/powerpoint/2010/main" val="2419321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3352800"/>
            <a:ext cx="2232471" cy="369332"/>
          </a:xfrm>
          <a:prstGeom prst="rect">
            <a:avLst/>
          </a:prstGeom>
          <a:noFill/>
        </p:spPr>
        <p:txBody>
          <a:bodyPr wrap="square" rtlCol="0">
            <a:spAutoFit/>
          </a:bodyPr>
          <a:lstStyle/>
          <a:p>
            <a:pPr algn="ctr"/>
            <a:r>
              <a:rPr lang="en-US" dirty="0"/>
              <a:t>F-TEST: Another Look</a:t>
            </a:r>
          </a:p>
        </p:txBody>
      </p:sp>
      <p:graphicFrame>
        <p:nvGraphicFramePr>
          <p:cNvPr id="9" name="Table 8"/>
          <p:cNvGraphicFramePr>
            <a:graphicFrameLocks noGrp="1"/>
          </p:cNvGraphicFramePr>
          <p:nvPr>
            <p:extLst/>
          </p:nvPr>
        </p:nvGraphicFramePr>
        <p:xfrm>
          <a:off x="1524000" y="4688989"/>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11.63</a:t>
                      </a:r>
                    </a:p>
                  </a:txBody>
                  <a:tcPr/>
                </a:tc>
                <a:tc>
                  <a:txBody>
                    <a:bodyPr/>
                    <a:lstStyle/>
                    <a:p>
                      <a:r>
                        <a:rPr lang="en-US" dirty="0"/>
                        <a:t>3.87</a:t>
                      </a:r>
                    </a:p>
                  </a:txBody>
                  <a:tcPr/>
                </a:tc>
                <a:tc>
                  <a:txBody>
                    <a:bodyPr/>
                    <a:lstStyle/>
                    <a:p>
                      <a:r>
                        <a:rPr lang="en-US" dirty="0"/>
                        <a:t>.74</a:t>
                      </a:r>
                    </a:p>
                  </a:txBody>
                  <a:tcPr/>
                </a:tc>
                <a:tc>
                  <a:txBody>
                    <a:bodyPr/>
                    <a:lstStyle/>
                    <a:p>
                      <a:r>
                        <a:rPr lang="en-US" dirty="0"/>
                        <a:t>0.5375</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27</a:t>
                      </a:r>
                    </a:p>
                  </a:txBody>
                  <a:tcPr/>
                </a:tc>
                <a:tc>
                  <a:txBody>
                    <a:bodyPr/>
                    <a:lstStyle/>
                    <a:p>
                      <a:r>
                        <a:rPr lang="en-US" dirty="0"/>
                        <a:t>141.56</a:t>
                      </a:r>
                    </a:p>
                  </a:txBody>
                  <a:tcPr/>
                </a:tc>
                <a:tc>
                  <a:txBody>
                    <a:bodyPr/>
                    <a:lstStyle/>
                    <a:p>
                      <a:r>
                        <a:rPr lang="en-US" dirty="0"/>
                        <a:t>5.24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30</a:t>
                      </a:r>
                    </a:p>
                  </a:txBody>
                  <a:tcPr/>
                </a:tc>
                <a:tc>
                  <a:txBody>
                    <a:bodyPr/>
                    <a:lstStyle/>
                    <a:p>
                      <a:r>
                        <a:rPr lang="en-US" dirty="0"/>
                        <a:t>153.19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5791200" y="152400"/>
            <a:ext cx="3068809" cy="369332"/>
          </a:xfrm>
          <a:prstGeom prst="rect">
            <a:avLst/>
          </a:prstGeom>
        </p:spPr>
        <p:txBody>
          <a:bodyPr wrap="square">
            <a:spAutoFit/>
          </a:bodyPr>
          <a:lstStyle/>
          <a:p>
            <a:r>
              <a:rPr lang="en-US" dirty="0"/>
              <a:t>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661987"/>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1742195" y="1828800"/>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33195" y="1828800"/>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23195" y="3722132"/>
            <a:ext cx="4745209" cy="369332"/>
          </a:xfrm>
          <a:prstGeom prst="rect">
            <a:avLst/>
          </a:prstGeom>
        </p:spPr>
        <p:txBody>
          <a:bodyPr wrap="square">
            <a:spAutoFit/>
          </a:bodyPr>
          <a:lstStyle/>
          <a:p>
            <a:r>
              <a:rPr lang="en-US" dirty="0"/>
              <a:t>Ho: Reduced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18" name="Rectangle 17"/>
          <p:cNvSpPr/>
          <p:nvPr/>
        </p:nvSpPr>
        <p:spPr>
          <a:xfrm>
            <a:off x="2123195" y="4179332"/>
            <a:ext cx="4745209" cy="369332"/>
          </a:xfrm>
          <a:prstGeom prst="rect">
            <a:avLst/>
          </a:prstGeom>
        </p:spPr>
        <p:txBody>
          <a:bodyPr wrap="square">
            <a:spAutoFit/>
          </a:bodyPr>
          <a:lstStyle/>
          <a:p>
            <a:r>
              <a:rPr lang="en-US" dirty="0"/>
              <a:t>Ha: Full Model: µ</a:t>
            </a:r>
            <a:r>
              <a:rPr lang="en-US" baseline="-25000" dirty="0"/>
              <a:t>B </a:t>
            </a:r>
            <a:r>
              <a:rPr lang="en-US" dirty="0"/>
              <a:t>  µ</a:t>
            </a:r>
            <a:r>
              <a:rPr lang="en-US" baseline="-25000" dirty="0"/>
              <a:t>F</a:t>
            </a:r>
            <a:r>
              <a:rPr lang="en-US" dirty="0"/>
              <a:t>    µ</a:t>
            </a:r>
            <a:r>
              <a:rPr lang="en-US" baseline="-25000" dirty="0" err="1"/>
              <a:t>Soc</a:t>
            </a:r>
            <a:r>
              <a:rPr lang="en-US" dirty="0"/>
              <a:t>   µ</a:t>
            </a:r>
            <a:r>
              <a:rPr lang="en-US" baseline="-25000" dirty="0"/>
              <a:t>Swim</a:t>
            </a:r>
            <a:r>
              <a:rPr lang="en-US" dirty="0"/>
              <a:t>  µ</a:t>
            </a:r>
            <a:r>
              <a:rPr lang="en-US" baseline="-25000" dirty="0"/>
              <a:t>T</a:t>
            </a:r>
            <a:endParaRPr lang="en-US" dirty="0"/>
          </a:p>
        </p:txBody>
      </p:sp>
      <p:sp>
        <p:nvSpPr>
          <p:cNvPr id="2" name="Rectangle 1"/>
          <p:cNvSpPr/>
          <p:nvPr/>
        </p:nvSpPr>
        <p:spPr>
          <a:xfrm>
            <a:off x="1407859" y="163677"/>
            <a:ext cx="1956305" cy="369332"/>
          </a:xfrm>
          <a:prstGeom prst="rect">
            <a:avLst/>
          </a:prstGeom>
        </p:spPr>
        <p:txBody>
          <a:bodyPr wrap="none">
            <a:spAutoFit/>
          </a:bodyPr>
          <a:lstStyle/>
          <a:p>
            <a:r>
              <a:rPr lang="en-US" dirty="0"/>
              <a:t>µ</a:t>
            </a:r>
            <a:r>
              <a:rPr lang="en-US" baseline="-25000" dirty="0"/>
              <a:t>B </a:t>
            </a:r>
            <a:r>
              <a:rPr lang="en-US" dirty="0"/>
              <a:t> µ</a:t>
            </a:r>
            <a:r>
              <a:rPr lang="en-US" baseline="-25000" dirty="0"/>
              <a:t>F</a:t>
            </a:r>
            <a:r>
              <a:rPr lang="en-US" dirty="0"/>
              <a:t> µ</a:t>
            </a:r>
            <a:r>
              <a:rPr lang="en-US" baseline="-25000" dirty="0" err="1"/>
              <a:t>Soc</a:t>
            </a:r>
            <a:r>
              <a:rPr lang="en-US" dirty="0"/>
              <a:t>  µ</a:t>
            </a:r>
            <a:r>
              <a:rPr lang="en-US" baseline="-25000" dirty="0"/>
              <a:t>Swim</a:t>
            </a:r>
            <a:r>
              <a:rPr lang="en-US" dirty="0"/>
              <a:t>  µ</a:t>
            </a:r>
            <a:r>
              <a:rPr lang="en-US" baseline="-25000" dirty="0"/>
              <a:t>T</a:t>
            </a:r>
            <a:endParaRPr lang="en-US" dirty="0"/>
          </a:p>
        </p:txBody>
      </p:sp>
    </p:spTree>
    <p:extLst>
      <p:ext uri="{BB962C8B-B14F-4D97-AF65-F5344CB8AC3E}">
        <p14:creationId xmlns:p14="http://schemas.microsoft.com/office/powerpoint/2010/main" val="336203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7" grpId="0"/>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2667000"/>
          </a:xfrm>
        </p:spPr>
        <p:txBody>
          <a:bodyPr/>
          <a:lstStyle/>
          <a:p>
            <a:pPr marL="0" indent="0">
              <a:buNone/>
            </a:pPr>
            <a:r>
              <a:rPr lang="en-US" dirty="0"/>
              <a:t>Since we are proceeding under the assumption that the mean heights of the other sports (besides basketball) are equal, we can test whether basketball has a mean height different than the other sports by testing: </a:t>
            </a:r>
          </a:p>
        </p:txBody>
      </p:sp>
      <p:sp>
        <p:nvSpPr>
          <p:cNvPr id="6" name="TextBox 5"/>
          <p:cNvSpPr txBox="1"/>
          <p:nvPr/>
        </p:nvSpPr>
        <p:spPr>
          <a:xfrm>
            <a:off x="5240510" y="4244565"/>
            <a:ext cx="3429000" cy="1754326"/>
          </a:xfrm>
          <a:prstGeom prst="rect">
            <a:avLst/>
          </a:prstGeom>
          <a:noFill/>
        </p:spPr>
        <p:txBody>
          <a:bodyPr wrap="square" rtlCol="0">
            <a:spAutoFit/>
          </a:bodyPr>
          <a:lstStyle/>
          <a:p>
            <a:r>
              <a:rPr lang="en-US" dirty="0"/>
              <a:t>There is strong evidence at the alpha = .05 level of significance (p-value &lt; .0001) that supports the claim that the mean height of basketball players is different than that of the other 4 sports.  </a:t>
            </a:r>
          </a:p>
        </p:txBody>
      </p:sp>
      <p:sp>
        <p:nvSpPr>
          <p:cNvPr id="7" name="Rectangle 6"/>
          <p:cNvSpPr/>
          <p:nvPr/>
        </p:nvSpPr>
        <p:spPr>
          <a:xfrm>
            <a:off x="1295400" y="2890859"/>
            <a:ext cx="6705600" cy="954107"/>
          </a:xfrm>
          <a:prstGeom prst="rect">
            <a:avLst/>
          </a:prstGeom>
        </p:spPr>
        <p:txBody>
          <a:bodyPr wrap="square">
            <a:spAutoFit/>
          </a:bodyPr>
          <a:lstStyle/>
          <a:p>
            <a:pPr algn="ctr"/>
            <a:r>
              <a:rPr lang="en-US" sz="2800" dirty="0"/>
              <a:t>Ho: µ</a:t>
            </a:r>
            <a:r>
              <a:rPr lang="en-US" sz="2800" baseline="-25000" dirty="0"/>
              <a:t>Basketball</a:t>
            </a:r>
            <a:r>
              <a:rPr lang="en-US" sz="2800" dirty="0"/>
              <a:t> = µ</a:t>
            </a:r>
            <a:r>
              <a:rPr lang="en-US" sz="2800" baseline="-25000" dirty="0"/>
              <a:t>Others</a:t>
            </a:r>
            <a:endParaRPr lang="en-US" sz="2800" dirty="0"/>
          </a:p>
          <a:p>
            <a:pPr algn="ctr"/>
            <a:endParaRPr lang="en-US" sz="2800" dirty="0"/>
          </a:p>
        </p:txBody>
      </p:sp>
      <p:sp>
        <p:nvSpPr>
          <p:cNvPr id="8" name="Rectangle 7"/>
          <p:cNvSpPr/>
          <p:nvPr/>
        </p:nvSpPr>
        <p:spPr>
          <a:xfrm>
            <a:off x="1143000" y="3348059"/>
            <a:ext cx="6858000" cy="523220"/>
          </a:xfrm>
          <a:prstGeom prst="rect">
            <a:avLst/>
          </a:prstGeom>
        </p:spPr>
        <p:txBody>
          <a:bodyPr wrap="square">
            <a:spAutoFit/>
          </a:bodyPr>
          <a:lstStyle/>
          <a:p>
            <a:pPr algn="ctr"/>
            <a:r>
              <a:rPr lang="en-US" sz="2800" dirty="0"/>
              <a:t>Ha: µ</a:t>
            </a:r>
            <a:r>
              <a:rPr lang="en-US" sz="2800" baseline="-25000" dirty="0"/>
              <a:t>Basketball</a:t>
            </a:r>
            <a:r>
              <a:rPr lang="en-US" sz="2800" dirty="0"/>
              <a:t> ≠ µ</a:t>
            </a:r>
            <a:r>
              <a:rPr lang="en-US" sz="2800" baseline="-25000" dirty="0"/>
              <a:t>Others</a:t>
            </a:r>
            <a:endParaRPr lang="en-US" sz="2800"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4114800"/>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02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Rectangle 3"/>
          <p:cNvSpPr/>
          <p:nvPr/>
        </p:nvSpPr>
        <p:spPr>
          <a:xfrm>
            <a:off x="838200" y="1600200"/>
            <a:ext cx="7239000" cy="369332"/>
          </a:xfrm>
          <a:prstGeom prst="rect">
            <a:avLst/>
          </a:prstGeom>
        </p:spPr>
        <p:txBody>
          <a:bodyPr wrap="square">
            <a:spAutoFit/>
          </a:bodyPr>
          <a:lstStyle/>
          <a:p>
            <a:r>
              <a:rPr lang="en-US" dirty="0"/>
              <a:t>www.itl.nist.gov/div898/handbook/prc/section4/prc433.htm</a:t>
            </a:r>
          </a:p>
        </p:txBody>
      </p:sp>
    </p:spTree>
    <p:extLst>
      <p:ext uri="{BB962C8B-B14F-4D97-AF65-F5344CB8AC3E}">
        <p14:creationId xmlns:p14="http://schemas.microsoft.com/office/powerpoint/2010/main" val="3676779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dirty="0"/>
              <a:t>Spock Example</a:t>
            </a:r>
          </a:p>
        </p:txBody>
      </p:sp>
    </p:spTree>
    <p:extLst>
      <p:ext uri="{BB962C8B-B14F-4D97-AF65-F5344CB8AC3E}">
        <p14:creationId xmlns:p14="http://schemas.microsoft.com/office/powerpoint/2010/main" val="7949143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1600" cy="1143000"/>
          </a:xfrm>
        </p:spPr>
        <p:txBody>
          <a:bodyPr/>
          <a:lstStyle/>
          <a:p>
            <a:r>
              <a:rPr lang="en-US" dirty="0"/>
              <a:t>Spock Trial </a:t>
            </a:r>
          </a:p>
        </p:txBody>
      </p:sp>
      <p:sp>
        <p:nvSpPr>
          <p:cNvPr id="3" name="Content Placeholder 2"/>
          <p:cNvSpPr>
            <a:spLocks noGrp="1"/>
          </p:cNvSpPr>
          <p:nvPr>
            <p:ph idx="1"/>
          </p:nvPr>
        </p:nvSpPr>
        <p:spPr>
          <a:xfrm>
            <a:off x="381000" y="1966913"/>
            <a:ext cx="8229600" cy="4525963"/>
          </a:xfrm>
        </p:spPr>
        <p:txBody>
          <a:bodyPr>
            <a:normAutofit fontScale="70000" lnSpcReduction="20000"/>
          </a:bodyPr>
          <a:lstStyle/>
          <a:p>
            <a:r>
              <a:rPr lang="en-US" dirty="0"/>
              <a:t>1968: Dr. Ben Spock was accused of conspiracy to violate the Selective Service Act by encouraging young men to resist being drafted into military service for Vietnam.</a:t>
            </a:r>
          </a:p>
          <a:p>
            <a:r>
              <a:rPr lang="en-US" dirty="0"/>
              <a:t>Jury Selection: A “venire” of 30 potential jurors is selected at random from a list of 300 names that were previously selected at random from citizens of Boston.  </a:t>
            </a:r>
          </a:p>
          <a:p>
            <a:r>
              <a:rPr lang="en-US" dirty="0"/>
              <a:t>A jury is then selected NOT at random by the attorneys trying the case.  </a:t>
            </a:r>
          </a:p>
          <a:p>
            <a:r>
              <a:rPr lang="en-US" dirty="0"/>
              <a:t>For this case, the venire consisted of only one woman, who was let go by the prosecution, thus resulting in an all male jury.  </a:t>
            </a:r>
          </a:p>
          <a:p>
            <a:r>
              <a:rPr lang="en-US" dirty="0"/>
              <a:t>There was reason to believe that women were more sympathetic to Dr. Spock’s actions due to his popular child rearing books.  </a:t>
            </a:r>
          </a:p>
          <a:p>
            <a:r>
              <a:rPr lang="en-US" dirty="0"/>
              <a:t>The defense argued that the judge in this case had a history of venires that underrepresented women, which is contrary to the law.</a:t>
            </a:r>
          </a:p>
          <a:p>
            <a:r>
              <a:rPr lang="en-US" dirty="0"/>
              <a:t>Let’s see if there is any evidence for this claim!  </a:t>
            </a:r>
          </a:p>
        </p:txBody>
      </p:sp>
      <p:sp>
        <p:nvSpPr>
          <p:cNvPr id="5" name="AutoShape 4" descr="data:image/jpeg;base64,/9j/4AAQSkZJRgABAQAAAQABAAD/2wCEAAkGBxISEhQUEhQVFBUUFBYUFxQUFBQVFBYUFRQWFxQUFhUYHCggGBolGxQUITEhJSkrLi4uFx8zODMsNygtLisBCgoKDg0OGhAQGiwkHyQsLCwsLCwsLCwsLCwsLCwsLCwsLCwsLCwsLCwsLCwsLCwsLCwsLCwsLCwsLCwsLCwsLP/AABEIAPgAywMBIgACEQEDEQH/xAAbAAABBQEBAAAAAAAAAAAAAAACAAEDBAUGB//EADwQAAEDAgQDBQUIAQMFAQAAAAEAAhEDIQQFEjFBUWEGE3GBkSIyobHwFCNCUmLB0eGCcqLxFRYkQ5IH/8QAGgEAAgMBAQAAAAAAAAAAAAAAAQIAAwQFBv/EACgRAAICAQQCAgICAwEAAAAAAAABAhEDBBIhMRNBIlEyQgUUM2FxI//aAAwDAQACEQMRAD8A8rGIClbXCz06p8kjd/XgzSDwilZgJRCoU3mYHpV6ZpJQqArFEMQUyzr2I9LL7L0IYVYYpEMUEyzREenmTFMUH2gJOrDgn8kfsr8U7qhEIXK7hMDVqe4zUONiY9F1uF7P03ND3/d21SfZBDY1DxOyzz1UV6NMNHJ9s4M0zyPoonhemPZl9KBrdUkiQIFg65N4NvkqOY5zhaVS1JjmTJmZ0mwuOO6rWpb/AFGlpEv2PPigK7SpnGW1LPotj812u/28evRY+Oyyg4zh6hH6Khm45P8A5VkcyfDVFUtO1+LTMIBKFPWw7mGHCD9bFRwrrsz1QCSIhCpRBimRFCoQSZOUyhBJQkkoQkTgKZtAqRmFceC0f05v9WItQl+xBpThis/ZnckhSSS0jXcSyOqfqRX7tLuirYpIhSVX9ZFy1cyiaZQlq0e7VGu0vnSQI4E3PkqsmHZ7L8epcvRFqErUy3DguDqpLaV5cG6tvwxzWA55aYIFtwpX455GkEhu0A28wkeJiLUq+Tq8z7S0mBrcKCzSZLg53tCwhw47LEx/aCvWsXnSeAJCx2tKvswulhe/waOZjdNHFGJXLPOZXFd3M3+SeriXEyTdBpSbTJTUhHKRHqRMrOBsU7qRQQm4YnKLDsa4xJJ5ypBVBVItR0zCnXRE7fyLRem1KOEoSeRl/hQepNqQwmR8gPEEXJSgSU3g8QaaUKZTeDxs36NQLVwVdnFc416mbUXr8P8AJY12cLLo3JHZDuiOCzsZTp8IWGKzuaRLjxWn+9haMsNBkg73MsVmjgoZSZQKssoLDl1Gn9xOhjxZF7IM0hmH1H3nu0tveG728/guYc8rQzzFa3gDZg0j1klZq83NqU3L/Z0ukkOjptlAFNRFx4j5pAGngsEZJIgNBPtc/qVcxmHD2NLNg0GOZMkn66KHGYmZb+EONvNRYXFFo5i0ct0C6NFpuVkgeA43khSUMqJdAHP6lL7UXbb7W+atYPMHEAbQC3zkfwlkkXQatEGMykiIE2BssmtgiCbEb/BbIxlSmXHyvzN1L/1IPH3jQZuYH10SRQ2SrOW7pFTpXXSUqdB9oguEA8BcSSlQy6mDd43BHhB1Kzm6KNqMilgzE7gITQW/UzSk0aQ0Rtq5wbj5qjUpg7XHDwVigmxHJroyzQQGitJ1JRmko8SB5H9meaaHQrxpKVmXkiVXJRj2PHfPiJl6U2labsucg+wOVe6H2WeLMv1ZI2mEQoomKZoXTowWRNoI20ipQEbQpRCNocpKdQzfr6QpAFDj6hbSeRvEetv3Qm6ixo8tWcriCC5xG0mJ3hCAlCnZQJPwWIs7dgNprRy/B6on6unwuG96fJbeU0ASLbD4pWy2EOTYyfK6QHtMBPW632YOibGkwjq0KthKOkT0RVcZpGrSXRuGxPUwVmk22dCCSRfp5ThiZFJo/wBIgW6IP+2cLrDg0gzMCzTPTl/KbAZnSqCQ/wAjYrapNEb7qu5IeomPiOxmHqiGy2TNj8I5LIzD/wDPTB7urJ4Ne2BbhqC7Wlp4+qKod4kxz68kym0K4Rl6PMT2RxLHNBZO/tNII5bqhnmXPpvDQ0iGwCQb3iV66187BU8dQB3aD4wU6yv2J4I9I8NxFJwkHhf1WtlhJpieFp5hdR21y+maLn6QHBzPaAgxqAhYtNhgDpZbNM93Jhzw2OiIsQOpqyWFAaZWqjPZXZRkrUpMgKkGkIjVcsWpwSydHQ0WqhhtyReACkDGrKdVeg796wy/jpvpnYx/zWFdxMpmIU7MSqARheg2nkrNJuICmZWCywiaUyiRs121BzWx2ZotfiGarhp1weJbt8SuUbUK2chxndvDjtMHwKz6lVjZdg5yKzHzzC/+XiARH3riQOAmbeRCgoUtN94ML0TtH2ediCyvh2gvLdL4PvC2l3iBZcXWw7my17Yix6EFYIStGqcKbHYYMHi2y6fIMBDNZ/FsFzmEoS5s8NvNd7TpwwAcApMfCuSKr03UNJmkXNyrPck3Cr4ug8+6CSqUamRVsBRqbjQfzNsVj4x2JwvtMqGpT9QB1HBW3ZNWqteXVzScLtY1hgxuC/gVlM7K1HsfqquNQEBrCTDhJ1GRtAhWdIpdt9G3kva5xIDwD1XW0MyY4W3MeULzzCdkKwuXgNFtjqB8NiOq6rs1hQw6eIME844qmdei7HaXJ0WIxEEcov48VUxmOY0EuI5f2srtrXq02/dDUZ4cBzXB4yri414hlWnTABLi2PZc7SCA43vZSEHIGTIoo6btFmVCrSezWNRtAubEEH4KlpHwUOU4bDOAewlx5k382hHUrCVu00abSMOpk5U2OWoS1MaoQmsFqMo5aoy1OawQGsEGERah0JGsEu9CD4Cc53BTAK5RdJhBiKd1upOO5Ga2nTIQETQlpRAJRh1fwXu+aohdH2fa04XEyBqZoqAkCRuDHqs+r/xl2n/yI2ezOcd3NJxgi7Zt/iqnaqkHO1ttM6vE8YWvj8tpPwoqVBD2U9QeLOGkTBPELCIdUwwrERqAt02n1XIXdo6jXHJTySjqqDxJ9F2AcuQyerpefX+V0DMQnyO6FwqrNrDMVxlER5LOw9Ta60qTphUl9EbsLfePJOMKVd7uQn7ogX2hSyMz8SwAX8VTy4AOJ5lS42rJPJVMFUlyWx0jXxtPWW85N91n9q5xoYKzWuNMmC2W2JuIMhaeJMMa4cContB8/rdPGVFcopnntDJTh3vePccHEDeI4Tx/pZpeV3+c0B3NQfpJXn5XS0LtM52rW2khF5TF5TISt9Ix2OXlAXFOUJQaCNJTa05QQlaCRYUXUmJ3TYUIahunhxjK5fmCE6ZEFAiC2ezziRXY3d9EwOZaQ6PQFY4VnLsW6lUa9u4M/wAhV5oucGkWY5KMkzvO2OJd9gBZs9rGuI4Ndv8AwsHIs3bUo9w+zmt0Dw/D+y6PB1W1aLm09Lqb2kd278JO7erVHhsiw8FvcsY6PfFi39XVcKq7Owuao5IjS4dD/S3KdwD6/wBLMxVKH6Xe81xDvEWJ8OPmtfBt9keH1+yZvgVKmaFJuxVzD14N5UGGb0Uui8/BVM0I1aWJ6/P4+is98XAz4eay6J2VllS4HLdCyUjFzCtNRzRYj4TdQ4WuxtpE8QFFn3Z6q+pVe2oNNQzpkh7TAkA7EWXJv7L1cO4O01HB2z2Akg8oCeKQsmz10VKD6A9oglm3VZWGqyB9bLjMBjsXXIZTpuaCSzvHtIY0gXLl12Fp6GNbOrSILuZ5/NBqiIDNKoDHz+U/JecOXWdpcdDS3nb+VyS6egi9rZzdbJbkgUyIoSugYRKWnQlDRF1NUdCPCVsHLdIjNAJu5CHUkq/PH6H8b+ytRsFCSpZgKFWS4ikVrltjhECgRBKMEE4QhPKhDayDEvZJZ6cD0VzFdo6lQQB3c2JBl07FUcnFlHi2w89brBrca/NGzS5He0fD1HGoS86i5xM85XTYUWhcpqggrp8BVBXPZvi+TVou28Poqw1318lSa6dv+FNTdJ+iq2Wou64v6KSgeJ8VWnYHgJ89h8lG/Ft5geLgggtmm6ogFcgW84WY/OsOzd4cRwBFk1DtBh3GDYfmDgfUJgbJMuaiD47qCpWhpvxTPzClUdDCbbE8VSzGvppPdy2HXgpVsj+PZy+c4nVUifdt58VnkpnOkyhJXfxQ2RUTh5JbpNhSmlMCmKdiUS0DdSVFDRN1JUKk/wACR/Ihcn1oHFDpKxl/ZFWNlCEVd11Gtk3yZ4dBynCCU4KUJJKdACnRIbeVmyWYC4KDLzZPi3beazar8GXad/NFYq9l2NLSBw2VEoVzKOidtgqk3+pU7BB+XVc3lOPj2T5eK6GnVDoCRoui7NIXAPT+VUrYOkTJpUyeZaJVvDXEbqKrhikGTIO+pNEGnpH6QI+AUTqmDduGGPzsFvNWjgSd/iqNbL4vE+Sax97RXq4GkXB1JwYQQfZ2I5Fv7qDtO/TRaJ953wC0MHTvtAFyuf7YYqagaNmiY6u/4V2BbsiM+qn8GzDLk2pR6k2pdpHGJJSLlHqTSpZCxRN1I4qtRddG96GR/AkfyETdXWUrBZ2pX2VbBc/K36NmJJ9mNVN0ITOKQW6T5MSCTyhRIWMFKeUKaUUwGthXwFJUOyq4dymZUB2MwYMc1n1Mvg0XYF80ajcEKjPZs4CR1tssV0gkGx5Fb+TPtH1ClzzJ+8b3lP3huOf9rm3R0qtHOtetLA5qWwDdY0kJa0RLo9Ey/GhwkFaza4I5LzHA5o6mbG3IreodoGke9CRxZZGaO4biGadr+PFV8TWaR1XKM7QM/MPVWWZm115UaYVJfZo16oa0u4RfoAvOcyxfe1HP5m3hwW32pzMwKbQRIBJPEcguW1LdpMdfJmLVZN3xRJKWpRSlqW6zHRMXISUEppQslE1Eoi66hpFESjN/+ZI/kE56bvygJQysb5LkNCeEk5WplCBThPCQEm3oiwiSWvgOzeIqwdGhp/E/2fhut+j2bpUmn/2VI3PuNP6W8T4oWSuTkXtMRJaXA6eqfKHDRHEEyOMzdZ+aYkuqEybG3khpYwzJs78w4+I4rDkTyKzVjlHHKjssqqe0umoLz/LM1aHAu9R/C7bL8zovFqjJ6kD4FZZxku0bsU4y6ZXzfJGVfaZ7L+PI+S5TMsprUhJYS38zbjz5LvsQLT8rhSYR0+Pz/lIpUPLGmeQPch7wjivV8RkOEeSXUWSeQ0mfJZOO7GYWJ1uo+LgW/wC5WLJH2Z5aefo89D3cyvReyWTmlT11hL3wQHX0N4WOxKzcLhstwjtbqrsQ9tw0NGkHnyJ81FmXbV75FJoYDxPtP8uAT1KfEUCKjj5m+fosdssOHPaZghpudvetK5R4IMFEcW95JeS4niTKv5UKNR2isHDVDW1Gm7HHaQbELZii4RpmTLJTlaMwFPK38z7IYinJYO9bzb7wHVv8LAe0gwQQRuCIPordxUKU0ppTqWQOkbpqjroWuhSkApn8oUgLh2Q602pSGmE3dBU+GQ280vsgU+Fyd9Qwxpd1i3quxwHZ6iy9T7x3o30WsXgWEAcgICtbFSOUwfYvjWfH6WXPqV0OCy6hQH3bAD+Y3d6lTmpKEsJ5D4o9kFVql3QcTxULXRAaJvMlTCgRsJQPok3LSOoTKgcnmvavLXUqziWwx7iWnhe8fNYgYvVsxwQc0tcC5rrEOH781xOa9nalKXUwXs5D3gPDiEssPuJFPmmc8GlEDzUwg9Expzsqto5Lh8a9nuvc3wJWlhe0uIpkEPDujgCsU0yh7squWNPtDxySj0zoMV2uxT/xhnRgj47rHxGMe8y9xceZJKgFIohTUjijHpDSyzl2xakQSAhXsBlNat7jSG/ndZvrx8lbGNvgpdIph3BdRknZxx01K3sixDB71rgu5DotHK8jpUbxqf8And+w2C1C/otMMVdlcsl9FinjC0724xNvD1UuMwtKsPvWNeOf4h/kLqu3E2jQ0jqD8FPhy08NHnI9ChOC7oMZerOdzHsU03oVI/RU28nAfNczmGUV6B+9YQPzC7fUL04MIFocP0kE+iIQbEEg8CJHmFTtHPIdJS0lek4/srRqXp/duPCCWf0uex+QVaV3MLm/mb7Q+CqbY+05eCm0lbPdt5Ie7apvZNp6IHz9WQPrDxVA1yf4Qd4tqxGbyGg7EH6tyQd6VT1lLvDCPjJvZbOIdwKJuLfzVIvS1qbF9E3su1MW4iC7ioi88woAnTRVCydlfMMmo1rvYJ/M32XeoXN47snVaZpPDxydZ3rxXYsdZFHFGUYy7RIya6POK2W4hnvUn+IEj4Ks5pG7Hjxa4fsvUWmFIXKl4V9j+R/R5dQwtR/uU3n/ABMepWthey1d13ltMf8A0fCBb4rui7ohLugUWOC/2RykzDwXZqhTguaajhxcbT/p2W01g9E8pAK5UlSE5YtIlPAQakBepZKLFOm0nl9XUpZRbvJ84WfqunQkm/YU6L/2trfcYB8Sm+2PPFUwEQMIPHEO9lo4l3Aom5g4b3VIuKYoeKL7C8jXRZxWV4bE3I0OP422v1GxWLU7GVpOmowjhMg+i0QY2/pWhjXcx57qp6fn4jrN9mYnIQtRE2WplApTBDKNqhBwCnCZO0oEHhOBskU7VCDwjYfooI/pGFAhz6pBASi4IE/6EClKFMUtMe0EXoHOSQuTJC2MUoSASRoFjIkJCcFEgUoZSlIJbIPCdMSmLkEFjyoyilMmtLsXshakbppSaEzAkO1qdpTm6cCELCOAE6aUkAjp9SFySIA5RAIAjmyBLCTyglFwUCEmamlKOKhAXJAJymRsA6UJShlAIiUiEyRKNEHSTEpgUKIPKYlMShlFcAfIQSLkIKdLJWFSohDfRE0HkmSTiIk26ptR+gmSSoYJqV0klH2FDmeScDokkoAcfVkY8EklPQRyOieEklCCalpMpJIMgg3xTQkkmFGIPVKjhKlVxaC+mxjDUq1WUy8tFxSEBrvecLmDYHZJJUambjjbRdhSc6ZWwOJNRtx7TfZda0xuOhU8JJJsUnKCbBlW2bSEPBCQkkrSoZ3gmKSSYgzR0SukkoQ//9k=">
            <a:hlinkClick r:id="rId2"/>
          </p:cNvPr>
          <p:cNvSpPr>
            <a:spLocks noChangeAspect="1" noChangeArrowheads="1"/>
          </p:cNvSpPr>
          <p:nvPr/>
        </p:nvSpPr>
        <p:spPr bwMode="auto">
          <a:xfrm>
            <a:off x="114300" y="-1804988"/>
            <a:ext cx="3095625" cy="3771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003" y="297655"/>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6095" y="228599"/>
            <a:ext cx="1349749"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73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Raw Data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971550"/>
            <a:ext cx="621030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439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410200" cy="609600"/>
          </a:xfrm>
        </p:spPr>
        <p:txBody>
          <a:bodyPr>
            <a:normAutofit fontScale="90000"/>
          </a:bodyPr>
          <a:lstStyle/>
          <a:p>
            <a:r>
              <a:rPr lang="en-US" dirty="0"/>
              <a:t>Comparing Two Means </a:t>
            </a:r>
            <a:br>
              <a:rPr lang="en-US" dirty="0"/>
            </a:br>
            <a:r>
              <a:rPr lang="en-US" dirty="0"/>
              <a:t>From Many Groups.</a:t>
            </a:r>
          </a:p>
        </p:txBody>
      </p:sp>
      <p:graphicFrame>
        <p:nvGraphicFramePr>
          <p:cNvPr id="4" name="Table 3"/>
          <p:cNvGraphicFramePr>
            <a:graphicFrameLocks noGrp="1"/>
          </p:cNvGraphicFramePr>
          <p:nvPr>
            <p:extLst/>
          </p:nvPr>
        </p:nvGraphicFramePr>
        <p:xfrm>
          <a:off x="685802" y="1447800"/>
          <a:ext cx="3973284" cy="2438400"/>
        </p:xfrm>
        <a:graphic>
          <a:graphicData uri="http://schemas.openxmlformats.org/drawingml/2006/table">
            <a:tbl>
              <a:tblPr firstRow="1" bandRow="1">
                <a:tableStyleId>{5C22544A-7EE6-4342-B048-85BDC9FD1C3A}</a:tableStyleId>
              </a:tblPr>
              <a:tblGrid>
                <a:gridCol w="993321">
                  <a:extLst>
                    <a:ext uri="{9D8B030D-6E8A-4147-A177-3AD203B41FA5}">
                      <a16:colId xmlns:a16="http://schemas.microsoft.com/office/drawing/2014/main" val="20000"/>
                    </a:ext>
                  </a:extLst>
                </a:gridCol>
                <a:gridCol w="993321">
                  <a:extLst>
                    <a:ext uri="{9D8B030D-6E8A-4147-A177-3AD203B41FA5}">
                      <a16:colId xmlns:a16="http://schemas.microsoft.com/office/drawing/2014/main" val="20001"/>
                    </a:ext>
                  </a:extLst>
                </a:gridCol>
                <a:gridCol w="993321">
                  <a:extLst>
                    <a:ext uri="{9D8B030D-6E8A-4147-A177-3AD203B41FA5}">
                      <a16:colId xmlns:a16="http://schemas.microsoft.com/office/drawing/2014/main" val="20002"/>
                    </a:ext>
                  </a:extLst>
                </a:gridCol>
                <a:gridCol w="993321">
                  <a:extLst>
                    <a:ext uri="{9D8B030D-6E8A-4147-A177-3AD203B41FA5}">
                      <a16:colId xmlns:a16="http://schemas.microsoft.com/office/drawing/2014/main" val="20003"/>
                    </a:ext>
                  </a:extLst>
                </a:gridCol>
              </a:tblGrid>
              <a:tr h="247015">
                <a:tc>
                  <a:txBody>
                    <a:bodyPr/>
                    <a:lstStyle/>
                    <a:p>
                      <a:pPr algn="ctr"/>
                      <a:r>
                        <a:rPr lang="en-US" sz="1400" dirty="0"/>
                        <a:t>Judge</a:t>
                      </a:r>
                    </a:p>
                  </a:txBody>
                  <a:tcPr/>
                </a:tc>
                <a:tc>
                  <a:txBody>
                    <a:bodyPr/>
                    <a:lstStyle/>
                    <a:p>
                      <a:pPr algn="ctr"/>
                      <a:r>
                        <a:rPr lang="en-US" sz="1400" dirty="0"/>
                        <a:t>N</a:t>
                      </a:r>
                    </a:p>
                  </a:txBody>
                  <a:tcPr/>
                </a:tc>
                <a:tc>
                  <a:txBody>
                    <a:bodyPr/>
                    <a:lstStyle/>
                    <a:p>
                      <a:pPr algn="ctr"/>
                      <a:r>
                        <a:rPr lang="en-US" sz="1400" dirty="0" err="1"/>
                        <a:t>Xbar</a:t>
                      </a:r>
                      <a:endParaRPr lang="en-US" sz="1400" dirty="0"/>
                    </a:p>
                  </a:txBody>
                  <a:tcPr/>
                </a:tc>
                <a:tc>
                  <a:txBody>
                    <a:bodyPr/>
                    <a:lstStyle/>
                    <a:p>
                      <a:pPr algn="ctr"/>
                      <a:r>
                        <a:rPr lang="en-US" sz="1400" dirty="0" err="1"/>
                        <a:t>Sd</a:t>
                      </a:r>
                      <a:endParaRPr lang="en-US" sz="1400" dirty="0"/>
                    </a:p>
                  </a:txBody>
                  <a:tcPr/>
                </a:tc>
                <a:extLst>
                  <a:ext uri="{0D108BD9-81ED-4DB2-BD59-A6C34878D82A}">
                    <a16:rowId xmlns:a16="http://schemas.microsoft.com/office/drawing/2014/main" val="10000"/>
                  </a:ext>
                </a:extLst>
              </a:tr>
              <a:tr h="247015">
                <a:tc>
                  <a:txBody>
                    <a:bodyPr/>
                    <a:lstStyle/>
                    <a:p>
                      <a:pPr algn="ctr"/>
                      <a:r>
                        <a:rPr lang="en-US" sz="1400" dirty="0"/>
                        <a:t>Spock</a:t>
                      </a:r>
                    </a:p>
                  </a:txBody>
                  <a:tcPr/>
                </a:tc>
                <a:tc>
                  <a:txBody>
                    <a:bodyPr/>
                    <a:lstStyle/>
                    <a:p>
                      <a:pPr algn="ctr"/>
                      <a:r>
                        <a:rPr lang="en-US" sz="1400" dirty="0"/>
                        <a:t>9</a:t>
                      </a:r>
                    </a:p>
                  </a:txBody>
                  <a:tcPr/>
                </a:tc>
                <a:tc>
                  <a:txBody>
                    <a:bodyPr/>
                    <a:lstStyle/>
                    <a:p>
                      <a:pPr algn="ctr"/>
                      <a:r>
                        <a:rPr lang="en-US" sz="1400" dirty="0"/>
                        <a:t>14.6</a:t>
                      </a:r>
                    </a:p>
                  </a:txBody>
                  <a:tcPr/>
                </a:tc>
                <a:tc>
                  <a:txBody>
                    <a:bodyPr/>
                    <a:lstStyle/>
                    <a:p>
                      <a:pPr algn="ctr"/>
                      <a:r>
                        <a:rPr lang="en-US" sz="1400" dirty="0"/>
                        <a:t>5.04</a:t>
                      </a:r>
                    </a:p>
                  </a:txBody>
                  <a:tcPr/>
                </a:tc>
                <a:extLst>
                  <a:ext uri="{0D108BD9-81ED-4DB2-BD59-A6C34878D82A}">
                    <a16:rowId xmlns:a16="http://schemas.microsoft.com/office/drawing/2014/main" val="10001"/>
                  </a:ext>
                </a:extLst>
              </a:tr>
              <a:tr h="247015">
                <a:tc>
                  <a:txBody>
                    <a:bodyPr/>
                    <a:lstStyle/>
                    <a:p>
                      <a:pPr algn="ctr"/>
                      <a:r>
                        <a:rPr lang="en-US" sz="1400" dirty="0"/>
                        <a:t>A</a:t>
                      </a:r>
                    </a:p>
                  </a:txBody>
                  <a:tcPr/>
                </a:tc>
                <a:tc>
                  <a:txBody>
                    <a:bodyPr/>
                    <a:lstStyle/>
                    <a:p>
                      <a:pPr algn="ctr"/>
                      <a:r>
                        <a:rPr lang="en-US" sz="1400" dirty="0"/>
                        <a:t>5</a:t>
                      </a:r>
                    </a:p>
                  </a:txBody>
                  <a:tcPr/>
                </a:tc>
                <a:tc>
                  <a:txBody>
                    <a:bodyPr/>
                    <a:lstStyle/>
                    <a:p>
                      <a:pPr algn="ctr"/>
                      <a:r>
                        <a:rPr lang="en-US" sz="1400" dirty="0"/>
                        <a:t>34.1</a:t>
                      </a:r>
                    </a:p>
                  </a:txBody>
                  <a:tcPr/>
                </a:tc>
                <a:tc>
                  <a:txBody>
                    <a:bodyPr/>
                    <a:lstStyle/>
                    <a:p>
                      <a:pPr algn="ctr"/>
                      <a:r>
                        <a:rPr lang="en-US" sz="1400" dirty="0"/>
                        <a:t>11.94</a:t>
                      </a:r>
                    </a:p>
                  </a:txBody>
                  <a:tcPr/>
                </a:tc>
                <a:extLst>
                  <a:ext uri="{0D108BD9-81ED-4DB2-BD59-A6C34878D82A}">
                    <a16:rowId xmlns:a16="http://schemas.microsoft.com/office/drawing/2014/main" val="10002"/>
                  </a:ext>
                </a:extLst>
              </a:tr>
              <a:tr h="247015">
                <a:tc>
                  <a:txBody>
                    <a:bodyPr/>
                    <a:lstStyle/>
                    <a:p>
                      <a:pPr algn="ctr"/>
                      <a:r>
                        <a:rPr lang="en-US" sz="1400" dirty="0"/>
                        <a:t>B</a:t>
                      </a:r>
                    </a:p>
                  </a:txBody>
                  <a:tcPr/>
                </a:tc>
                <a:tc>
                  <a:txBody>
                    <a:bodyPr/>
                    <a:lstStyle/>
                    <a:p>
                      <a:pPr algn="ctr"/>
                      <a:r>
                        <a:rPr lang="en-US" sz="1400" dirty="0"/>
                        <a:t>6</a:t>
                      </a:r>
                    </a:p>
                  </a:txBody>
                  <a:tcPr/>
                </a:tc>
                <a:tc>
                  <a:txBody>
                    <a:bodyPr/>
                    <a:lstStyle/>
                    <a:p>
                      <a:pPr algn="ctr"/>
                      <a:r>
                        <a:rPr lang="en-US" sz="1400" dirty="0"/>
                        <a:t>33.6</a:t>
                      </a:r>
                    </a:p>
                  </a:txBody>
                  <a:tcPr/>
                </a:tc>
                <a:tc>
                  <a:txBody>
                    <a:bodyPr/>
                    <a:lstStyle/>
                    <a:p>
                      <a:pPr algn="ctr"/>
                      <a:r>
                        <a:rPr lang="en-US" sz="1400" dirty="0"/>
                        <a:t>6.58</a:t>
                      </a:r>
                    </a:p>
                  </a:txBody>
                  <a:tcPr/>
                </a:tc>
                <a:extLst>
                  <a:ext uri="{0D108BD9-81ED-4DB2-BD59-A6C34878D82A}">
                    <a16:rowId xmlns:a16="http://schemas.microsoft.com/office/drawing/2014/main" val="10003"/>
                  </a:ext>
                </a:extLst>
              </a:tr>
              <a:tr h="247015">
                <a:tc>
                  <a:txBody>
                    <a:bodyPr/>
                    <a:lstStyle/>
                    <a:p>
                      <a:pPr algn="ctr"/>
                      <a:r>
                        <a:rPr lang="en-US" sz="1400" dirty="0"/>
                        <a:t>C</a:t>
                      </a:r>
                    </a:p>
                  </a:txBody>
                  <a:tcPr/>
                </a:tc>
                <a:tc>
                  <a:txBody>
                    <a:bodyPr/>
                    <a:lstStyle/>
                    <a:p>
                      <a:pPr algn="ctr"/>
                      <a:r>
                        <a:rPr lang="en-US" sz="1400" dirty="0"/>
                        <a:t>9</a:t>
                      </a:r>
                    </a:p>
                  </a:txBody>
                  <a:tcPr/>
                </a:tc>
                <a:tc>
                  <a:txBody>
                    <a:bodyPr/>
                    <a:lstStyle/>
                    <a:p>
                      <a:pPr algn="ctr"/>
                      <a:r>
                        <a:rPr lang="en-US" sz="1400" dirty="0"/>
                        <a:t>29.1</a:t>
                      </a:r>
                    </a:p>
                  </a:txBody>
                  <a:tcPr/>
                </a:tc>
                <a:tc>
                  <a:txBody>
                    <a:bodyPr/>
                    <a:lstStyle/>
                    <a:p>
                      <a:pPr algn="ctr"/>
                      <a:r>
                        <a:rPr lang="en-US" sz="1400" dirty="0"/>
                        <a:t>4.59</a:t>
                      </a:r>
                    </a:p>
                  </a:txBody>
                  <a:tcPr/>
                </a:tc>
                <a:extLst>
                  <a:ext uri="{0D108BD9-81ED-4DB2-BD59-A6C34878D82A}">
                    <a16:rowId xmlns:a16="http://schemas.microsoft.com/office/drawing/2014/main" val="10004"/>
                  </a:ext>
                </a:extLst>
              </a:tr>
              <a:tr h="247015">
                <a:tc>
                  <a:txBody>
                    <a:bodyPr/>
                    <a:lstStyle/>
                    <a:p>
                      <a:pPr algn="ctr"/>
                      <a:r>
                        <a:rPr lang="en-US" sz="1400" dirty="0"/>
                        <a:t>D</a:t>
                      </a:r>
                    </a:p>
                  </a:txBody>
                  <a:tcPr/>
                </a:tc>
                <a:tc>
                  <a:txBody>
                    <a:bodyPr/>
                    <a:lstStyle/>
                    <a:p>
                      <a:pPr algn="ctr"/>
                      <a:r>
                        <a:rPr lang="en-US" sz="1400" dirty="0"/>
                        <a:t>2</a:t>
                      </a:r>
                    </a:p>
                  </a:txBody>
                  <a:tcPr/>
                </a:tc>
                <a:tc>
                  <a:txBody>
                    <a:bodyPr/>
                    <a:lstStyle/>
                    <a:p>
                      <a:pPr algn="ctr"/>
                      <a:r>
                        <a:rPr lang="en-US" sz="1400" dirty="0"/>
                        <a:t>27.0</a:t>
                      </a:r>
                    </a:p>
                  </a:txBody>
                  <a:tcPr/>
                </a:tc>
                <a:tc>
                  <a:txBody>
                    <a:bodyPr/>
                    <a:lstStyle/>
                    <a:p>
                      <a:pPr algn="ctr"/>
                      <a:r>
                        <a:rPr lang="en-US" sz="1400" dirty="0"/>
                        <a:t>3.81</a:t>
                      </a:r>
                    </a:p>
                  </a:txBody>
                  <a:tcPr/>
                </a:tc>
                <a:extLst>
                  <a:ext uri="{0D108BD9-81ED-4DB2-BD59-A6C34878D82A}">
                    <a16:rowId xmlns:a16="http://schemas.microsoft.com/office/drawing/2014/main" val="10005"/>
                  </a:ext>
                </a:extLst>
              </a:tr>
              <a:tr h="247015">
                <a:tc>
                  <a:txBody>
                    <a:bodyPr/>
                    <a:lstStyle/>
                    <a:p>
                      <a:pPr algn="ctr"/>
                      <a:r>
                        <a:rPr lang="en-US" sz="1400" dirty="0"/>
                        <a:t>E</a:t>
                      </a:r>
                    </a:p>
                  </a:txBody>
                  <a:tcPr/>
                </a:tc>
                <a:tc>
                  <a:txBody>
                    <a:bodyPr/>
                    <a:lstStyle/>
                    <a:p>
                      <a:pPr algn="ctr"/>
                      <a:r>
                        <a:rPr lang="en-US" sz="1400" dirty="0"/>
                        <a:t>6</a:t>
                      </a:r>
                    </a:p>
                  </a:txBody>
                  <a:tcPr/>
                </a:tc>
                <a:tc>
                  <a:txBody>
                    <a:bodyPr/>
                    <a:lstStyle/>
                    <a:p>
                      <a:pPr algn="ctr"/>
                      <a:r>
                        <a:rPr lang="en-US" sz="1400" dirty="0"/>
                        <a:t>27.0</a:t>
                      </a:r>
                    </a:p>
                  </a:txBody>
                  <a:tcPr/>
                </a:tc>
                <a:tc>
                  <a:txBody>
                    <a:bodyPr/>
                    <a:lstStyle/>
                    <a:p>
                      <a:pPr algn="ctr"/>
                      <a:r>
                        <a:rPr lang="en-US" sz="1400" dirty="0"/>
                        <a:t>9.01</a:t>
                      </a:r>
                    </a:p>
                  </a:txBody>
                  <a:tcPr/>
                </a:tc>
                <a:extLst>
                  <a:ext uri="{0D108BD9-81ED-4DB2-BD59-A6C34878D82A}">
                    <a16:rowId xmlns:a16="http://schemas.microsoft.com/office/drawing/2014/main" val="10006"/>
                  </a:ext>
                </a:extLst>
              </a:tr>
              <a:tr h="247015">
                <a:tc>
                  <a:txBody>
                    <a:bodyPr/>
                    <a:lstStyle/>
                    <a:p>
                      <a:pPr algn="ctr"/>
                      <a:r>
                        <a:rPr lang="en-US" sz="1400" dirty="0"/>
                        <a:t>F</a:t>
                      </a:r>
                    </a:p>
                  </a:txBody>
                  <a:tcPr/>
                </a:tc>
                <a:tc>
                  <a:txBody>
                    <a:bodyPr/>
                    <a:lstStyle/>
                    <a:p>
                      <a:pPr algn="ctr"/>
                      <a:r>
                        <a:rPr lang="en-US" sz="1400" dirty="0"/>
                        <a:t>9</a:t>
                      </a:r>
                    </a:p>
                  </a:txBody>
                  <a:tcPr/>
                </a:tc>
                <a:tc>
                  <a:txBody>
                    <a:bodyPr/>
                    <a:lstStyle/>
                    <a:p>
                      <a:pPr algn="ctr"/>
                      <a:r>
                        <a:rPr lang="en-US" sz="1400" dirty="0"/>
                        <a:t>26.8</a:t>
                      </a:r>
                    </a:p>
                  </a:txBody>
                  <a:tcPr/>
                </a:tc>
                <a:tc>
                  <a:txBody>
                    <a:bodyPr/>
                    <a:lstStyle/>
                    <a:p>
                      <a:pPr algn="ctr"/>
                      <a:r>
                        <a:rPr lang="en-US" sz="1400" dirty="0"/>
                        <a:t>5.97</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5867400" y="121999"/>
            <a:ext cx="3048000" cy="1077218"/>
          </a:xfrm>
          <a:prstGeom prst="rect">
            <a:avLst/>
          </a:prstGeom>
          <a:noFill/>
        </p:spPr>
        <p:txBody>
          <a:bodyPr wrap="square" rtlCol="0">
            <a:spAutoFit/>
          </a:bodyPr>
          <a:lstStyle/>
          <a:p>
            <a:r>
              <a:rPr lang="en-US" sz="3200" dirty="0"/>
              <a:t>Ho: µ</a:t>
            </a:r>
            <a:r>
              <a:rPr lang="en-US" sz="3200" baseline="-25000" dirty="0"/>
              <a:t>S</a:t>
            </a:r>
            <a:r>
              <a:rPr lang="en-US" sz="3200" dirty="0"/>
              <a:t> = µ</a:t>
            </a:r>
            <a:r>
              <a:rPr lang="en-US" sz="3200" baseline="-25000" dirty="0"/>
              <a:t>F</a:t>
            </a:r>
          </a:p>
          <a:p>
            <a:r>
              <a:rPr lang="en-US" sz="3200" dirty="0"/>
              <a:t>Ha: µ</a:t>
            </a:r>
            <a:r>
              <a:rPr lang="en-US" sz="3200" baseline="-25000" dirty="0"/>
              <a:t>S</a:t>
            </a:r>
            <a:r>
              <a:rPr lang="en-US" sz="3200" dirty="0"/>
              <a:t> ≠ µ</a:t>
            </a:r>
            <a:r>
              <a:rPr lang="en-US" sz="3200" baseline="-25000" dirty="0"/>
              <a:t>F</a:t>
            </a:r>
          </a:p>
        </p:txBody>
      </p:sp>
      <mc:AlternateContent xmlns:mc="http://schemas.openxmlformats.org/markup-compatibility/2006" xmlns:a14="http://schemas.microsoft.com/office/drawing/2010/main">
        <mc:Choice Requires="a14">
          <p:sp>
            <p:nvSpPr>
              <p:cNvPr id="6" name="TextBox 5"/>
              <p:cNvSpPr txBox="1"/>
              <p:nvPr/>
            </p:nvSpPr>
            <p:spPr>
              <a:xfrm>
                <a:off x="377339" y="5295299"/>
                <a:ext cx="8305800" cy="5924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a:rPr>
                            <m:t>𝑠</m:t>
                          </m:r>
                        </m:e>
                        <m:sub>
                          <m:r>
                            <a:rPr lang="en-US" sz="1100" b="0" i="1" smtClean="0">
                              <a:latin typeface="Cambria Math"/>
                            </a:rPr>
                            <m:t>𝑝</m:t>
                          </m:r>
                        </m:sub>
                      </m:sSub>
                      <m:r>
                        <a:rPr lang="en-US" sz="1100" b="0" i="1" smtClean="0">
                          <a:latin typeface="Cambria Math"/>
                        </a:rPr>
                        <m:t>=</m:t>
                      </m:r>
                      <m:rad>
                        <m:radPr>
                          <m:degHide m:val="on"/>
                          <m:ctrlPr>
                            <a:rPr lang="en-US" sz="1100" b="0" i="1" smtClean="0">
                              <a:latin typeface="Cambria Math" panose="02040503050406030204" pitchFamily="18" charset="0"/>
                            </a:rPr>
                          </m:ctrlPr>
                        </m:radPr>
                        <m:deg/>
                        <m:e>
                          <m:f>
                            <m:fPr>
                              <m:ctrlPr>
                                <a:rPr lang="en-US" sz="1100" b="0" i="1" smtClean="0">
                                  <a:latin typeface="Cambria Math" panose="02040503050406030204" pitchFamily="18" charset="0"/>
                                </a:rPr>
                              </m:ctrlPr>
                            </m:fPr>
                            <m:num>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5.04</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5−1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11.94</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6−1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6.58</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4.59</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2−1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3.81</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6−1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9.01</m:t>
                                  </m:r>
                                </m:e>
                                <m:sup>
                                  <m:r>
                                    <a:rPr lang="en-US" sz="1100" b="0" i="1" smtClean="0">
                                      <a:latin typeface="Cambria Math"/>
                                    </a:rPr>
                                    <m:t>2</m:t>
                                  </m:r>
                                </m:sup>
                              </m:sSup>
                              <m:r>
                                <a:rPr lang="en-US" sz="1100" b="0" i="1" smtClean="0">
                                  <a:latin typeface="Cambria Math"/>
                                </a:rPr>
                                <m:t>+</m:t>
                              </m:r>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m:t>
                              </m:r>
                              <m:sSup>
                                <m:sSupPr>
                                  <m:ctrlPr>
                                    <a:rPr lang="en-US" sz="1100" b="0" i="1" smtClean="0">
                                      <a:latin typeface="Cambria Math" panose="02040503050406030204" pitchFamily="18" charset="0"/>
                                    </a:rPr>
                                  </m:ctrlPr>
                                </m:sSupPr>
                                <m:e>
                                  <m:r>
                                    <a:rPr lang="en-US" sz="1100" b="0" i="1" smtClean="0">
                                      <a:latin typeface="Cambria Math"/>
                                    </a:rPr>
                                    <m:t>5.97</m:t>
                                  </m:r>
                                </m:e>
                                <m:sup>
                                  <m:r>
                                    <a:rPr lang="en-US" sz="1100" b="0" i="1" smtClean="0">
                                      <a:latin typeface="Cambria Math"/>
                                    </a:rPr>
                                    <m:t>2</m:t>
                                  </m:r>
                                </m:sup>
                              </m:sSup>
                            </m:num>
                            <m:den>
                              <m:d>
                                <m:dPr>
                                  <m:ctrlPr>
                                    <a:rPr lang="en-US" sz="1100" b="0" i="1" smtClean="0">
                                      <a:latin typeface="Cambria Math" panose="02040503050406030204" pitchFamily="18" charset="0"/>
                                    </a:rPr>
                                  </m:ctrlPr>
                                </m:dPr>
                                <m:e>
                                  <m:r>
                                    <a:rPr lang="en-US" sz="1100" b="0" i="1" smtClean="0">
                                      <a:latin typeface="Cambria Math"/>
                                    </a:rPr>
                                    <m:t>9−1</m:t>
                                  </m:r>
                                </m:e>
                              </m:d>
                              <m:r>
                                <a:rPr lang="en-US" sz="1100" b="0" i="1" smtClean="0">
                                  <a:latin typeface="Cambria Math"/>
                                </a:rPr>
                                <m:t>+(5−1)+(6−1)+(9−1)+(2−1)+(6−1)+(9−1)</m:t>
                              </m:r>
                            </m:den>
                          </m:f>
                        </m:e>
                      </m:rad>
                    </m:oMath>
                  </m:oMathPara>
                </a14:m>
                <a:endParaRPr lang="en-US" sz="1100" dirty="0"/>
              </a:p>
            </p:txBody>
          </p:sp>
        </mc:Choice>
        <mc:Fallback xmlns="">
          <p:sp>
            <p:nvSpPr>
              <p:cNvPr id="6" name="TextBox 5"/>
              <p:cNvSpPr txBox="1">
                <a:spLocks noRot="1" noChangeAspect="1" noMove="1" noResize="1" noEditPoints="1" noAdjustHandles="1" noChangeArrowheads="1" noChangeShapeType="1" noTextEdit="1"/>
              </p:cNvSpPr>
              <p:nvPr/>
            </p:nvSpPr>
            <p:spPr>
              <a:xfrm>
                <a:off x="377339" y="5295299"/>
                <a:ext cx="8305800" cy="592470"/>
              </a:xfrm>
              <a:prstGeom prst="rect">
                <a:avLst/>
              </a:prstGeom>
              <a:blipFill rotWithShape="0">
                <a:blip r:embed="rId3"/>
                <a:stretch>
                  <a:fillRect/>
                </a:stretch>
              </a:blipFill>
            </p:spPr>
            <p:txBody>
              <a:bodyPr/>
              <a:lstStyle/>
              <a:p>
                <a:r>
                  <a:rPr lang="en-US">
                    <a:noFill/>
                  </a:rPr>
                  <a:t> </a:t>
                </a:r>
              </a:p>
            </p:txBody>
          </p:sp>
        </mc:Fallback>
      </mc:AlternateContent>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81743"/>
            <a:ext cx="4953000" cy="71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6019799" y="2319055"/>
                <a:ext cx="1832746" cy="948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𝑥</m:t>
                                  </m:r>
                                </m:e>
                              </m:acc>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𝑥</m:t>
                                  </m:r>
                                </m:e>
                              </m:acc>
                            </m:e>
                            <m:sub>
                              <m:r>
                                <a:rPr lang="en-US" b="0" i="1" smtClean="0">
                                  <a:latin typeface="Cambria Math"/>
                                </a:rPr>
                                <m:t>2</m:t>
                              </m:r>
                            </m:sub>
                          </m:sSub>
                        </m:num>
                        <m:den>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𝑝</m:t>
                              </m:r>
                            </m:sub>
                          </m:sSub>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1</m:t>
                                  </m:r>
                                </m:num>
                                <m:den>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den>
                              </m:f>
                            </m:e>
                          </m:rad>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19799" y="2319055"/>
                <a:ext cx="1832746" cy="948465"/>
              </a:xfrm>
              <a:prstGeom prst="rect">
                <a:avLst/>
              </a:prstGeom>
              <a:blipFill rotWithShape="0">
                <a:blip r:embed="rId5"/>
                <a:stretch>
                  <a:fillRect/>
                </a:stretch>
              </a:blipFill>
            </p:spPr>
            <p:txBody>
              <a:bodyPr/>
              <a:lstStyle/>
              <a:p>
                <a:r>
                  <a:rPr lang="en-US">
                    <a:noFill/>
                  </a:rPr>
                  <a:t> </a:t>
                </a:r>
              </a:p>
            </p:txBody>
          </p:sp>
        </mc:Fallback>
      </mc:AlternateContent>
      <p:sp>
        <p:nvSpPr>
          <p:cNvPr id="8" name="TextBox 7"/>
          <p:cNvSpPr txBox="1"/>
          <p:nvPr/>
        </p:nvSpPr>
        <p:spPr>
          <a:xfrm>
            <a:off x="583967" y="5752204"/>
            <a:ext cx="990600" cy="381000"/>
          </a:xfrm>
          <a:prstGeom prst="rect">
            <a:avLst/>
          </a:prstGeom>
          <a:noFill/>
        </p:spPr>
        <p:txBody>
          <a:bodyPr wrap="square" rtlCol="0">
            <a:spAutoFit/>
          </a:bodyPr>
          <a:lstStyle/>
          <a:p>
            <a:r>
              <a:rPr lang="en-US" dirty="0" err="1"/>
              <a:t>s</a:t>
            </a:r>
            <a:r>
              <a:rPr lang="en-US" baseline="-25000" dirty="0" err="1"/>
              <a:t>p</a:t>
            </a:r>
            <a:r>
              <a:rPr lang="en-US" dirty="0"/>
              <a:t> = 6.91</a:t>
            </a:r>
          </a:p>
        </p:txBody>
      </p:sp>
      <mc:AlternateContent xmlns:mc="http://schemas.openxmlformats.org/markup-compatibility/2006" xmlns:a14="http://schemas.microsoft.com/office/drawing/2010/main">
        <mc:Choice Requires="a14">
          <p:sp>
            <p:nvSpPr>
              <p:cNvPr id="10" name="TextBox 9"/>
              <p:cNvSpPr txBox="1"/>
              <p:nvPr/>
            </p:nvSpPr>
            <p:spPr>
              <a:xfrm>
                <a:off x="4715250" y="5790989"/>
                <a:ext cx="4123950" cy="981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14.6</m:t>
                          </m:r>
                          <m:r>
                            <a:rPr lang="en-US" b="0" i="1" smtClean="0">
                              <a:latin typeface="Cambria Math"/>
                            </a:rPr>
                            <m:t>−26.8</m:t>
                          </m:r>
                        </m:num>
                        <m:den>
                          <m:r>
                            <a:rPr lang="en-US" b="0" i="1" smtClean="0">
                              <a:latin typeface="Cambria Math"/>
                            </a:rPr>
                            <m:t>6.91</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panose="02040503050406030204" pitchFamily="18" charset="0"/>
                                    </a:rPr>
                                    <m:t>9</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9</m:t>
                                  </m:r>
                                </m:den>
                              </m:f>
                            </m:e>
                          </m:rad>
                        </m:den>
                      </m:f>
                      <m:r>
                        <a:rPr lang="en-US" b="0" i="1" smtClean="0">
                          <a:latin typeface="Cambria Math"/>
                        </a:rPr>
                        <m:t>=</m:t>
                      </m:r>
                      <m:f>
                        <m:fPr>
                          <m:ctrlPr>
                            <a:rPr lang="en-US" i="1">
                              <a:latin typeface="Cambria Math" panose="02040503050406030204" pitchFamily="18" charset="0"/>
                            </a:rPr>
                          </m:ctrlPr>
                        </m:fPr>
                        <m:num>
                          <m:r>
                            <a:rPr lang="en-US" b="0" i="1" smtClean="0">
                              <a:latin typeface="Cambria Math" panose="02040503050406030204" pitchFamily="18" charset="0"/>
                            </a:rPr>
                            <m:t>−12.2</m:t>
                          </m:r>
                        </m:num>
                        <m:den>
                          <m:r>
                            <a:rPr lang="en-US" b="0" i="1" smtClean="0">
                              <a:latin typeface="Cambria Math" panose="02040503050406030204" pitchFamily="18" charset="0"/>
                            </a:rPr>
                            <m:t>3.25</m:t>
                          </m:r>
                        </m:den>
                      </m:f>
                      <m:r>
                        <a:rPr lang="en-US" b="0" i="1" smtClean="0">
                          <a:latin typeface="Cambria Math" panose="02040503050406030204" pitchFamily="18" charset="0"/>
                        </a:rPr>
                        <m:t>=−3.75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15250" y="5790989"/>
                <a:ext cx="4123950" cy="98116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739850" y="3378671"/>
                <a:ext cx="2392643"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𝐶𝑉</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.025,1</m:t>
                          </m:r>
                          <m:r>
                            <a:rPr lang="en-US" b="0" i="1" smtClean="0">
                              <a:latin typeface="Cambria Math" panose="02040503050406030204" pitchFamily="18" charset="0"/>
                            </a:rPr>
                            <m:t>6</m:t>
                          </m:r>
                        </m:sub>
                      </m:sSub>
                      <m:r>
                        <a:rPr lang="en-US" b="0" i="1" smtClean="0">
                          <a:latin typeface="Cambria Math"/>
                        </a:rPr>
                        <m:t>=</m:t>
                      </m:r>
                      <m:r>
                        <a:rPr lang="en-US" b="0" i="1" smtClean="0">
                          <a:latin typeface="Cambria Math"/>
                          <a:ea typeface="Cambria Math"/>
                        </a:rPr>
                        <m:t>±2.1</m:t>
                      </m:r>
                      <m:r>
                        <a:rPr lang="en-US" b="0" i="1" smtClean="0">
                          <a:latin typeface="Cambria Math" panose="02040503050406030204" pitchFamily="18" charset="0"/>
                          <a:ea typeface="Cambria Math"/>
                        </a:rPr>
                        <m:t>2</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739850" y="3378671"/>
                <a:ext cx="2392643" cy="38151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11903" y="6364111"/>
                <a:ext cx="1166730" cy="369332"/>
              </a:xfrm>
              <a:prstGeom prst="rect">
                <a:avLst/>
              </a:prstGeom>
              <a:noFill/>
            </p:spPr>
            <p:txBody>
              <a:bodyPr wrap="none" rtlCol="0">
                <a:spAutoFit/>
              </a:bodyPr>
              <a:lstStyle/>
              <a:p>
                <a:r>
                  <a:rPr lang="en-US" b="0" dirty="0"/>
                  <a:t>Reject </a:t>
                </a:r>
                <a14:m>
                  <m:oMath xmlns:m="http://schemas.openxmlformats.org/officeDocument/2006/math">
                    <m:r>
                      <a:rPr lang="en-US" b="0" i="1" smtClean="0">
                        <a:latin typeface="Cambria Math"/>
                      </a:rPr>
                      <m:t> </m:t>
                    </m:r>
                    <m:r>
                      <a:rPr lang="en-US" b="0" i="1" smtClean="0">
                        <a:latin typeface="Cambria Math"/>
                      </a:rPr>
                      <m:t>𝐻𝑜</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811903" y="6364111"/>
                <a:ext cx="1166730" cy="369332"/>
              </a:xfrm>
              <a:prstGeom prst="rect">
                <a:avLst/>
              </a:prstGeom>
              <a:blipFill rotWithShape="0">
                <a:blip r:embed="rId8"/>
                <a:stretch>
                  <a:fillRect l="-4167"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09624" y="5868296"/>
                <a:ext cx="2387833"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𝐶𝑉</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.025,</m:t>
                          </m:r>
                          <m:r>
                            <a:rPr lang="en-US" b="0" i="1" smtClean="0">
                              <a:latin typeface="Cambria Math" panose="02040503050406030204" pitchFamily="18" charset="0"/>
                            </a:rPr>
                            <m:t>39</m:t>
                          </m:r>
                        </m:sub>
                      </m:sSub>
                      <m:r>
                        <a:rPr lang="en-US" b="0" i="1" smtClean="0">
                          <a:latin typeface="Cambria Math"/>
                        </a:rPr>
                        <m:t>=</m:t>
                      </m:r>
                      <m:r>
                        <a:rPr lang="en-US" b="0" i="1" smtClean="0">
                          <a:latin typeface="Cambria Math"/>
                          <a:ea typeface="Cambria Math"/>
                        </a:rPr>
                        <m:t>±</m:t>
                      </m:r>
                      <m:r>
                        <a:rPr lang="en-US" b="0" i="1" smtClean="0">
                          <a:latin typeface="Cambria Math" panose="02040503050406030204" pitchFamily="18" charset="0"/>
                          <a:ea typeface="Cambria Math"/>
                        </a:rPr>
                        <m:t>2.02</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209624" y="5868296"/>
                <a:ext cx="2387833" cy="381515"/>
              </a:xfrm>
              <a:prstGeom prst="rect">
                <a:avLst/>
              </a:prstGeom>
              <a:blipFill rotWithShape="0">
                <a:blip r:embed="rId9"/>
                <a:stretch>
                  <a:fillRect/>
                </a:stretch>
              </a:blipFill>
            </p:spPr>
            <p:txBody>
              <a:bodyPr/>
              <a:lstStyle/>
              <a:p>
                <a:r>
                  <a:rPr lang="en-US">
                    <a:noFill/>
                  </a:rPr>
                  <a:t> </a:t>
                </a:r>
              </a:p>
            </p:txBody>
          </p:sp>
        </mc:Fallback>
      </mc:AlternateContent>
      <p:sp>
        <p:nvSpPr>
          <p:cNvPr id="14" name="Rounded Rectangle 13"/>
          <p:cNvSpPr/>
          <p:nvPr/>
        </p:nvSpPr>
        <p:spPr>
          <a:xfrm>
            <a:off x="4876800" y="1398114"/>
            <a:ext cx="4038600"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181600" y="1575861"/>
            <a:ext cx="3352800" cy="646331"/>
          </a:xfrm>
          <a:prstGeom prst="rect">
            <a:avLst/>
          </a:prstGeom>
          <a:noFill/>
        </p:spPr>
        <p:txBody>
          <a:bodyPr wrap="square" rtlCol="0">
            <a:spAutoFit/>
          </a:bodyPr>
          <a:lstStyle/>
          <a:p>
            <a:pPr algn="ctr"/>
            <a:r>
              <a:rPr lang="en-US" dirty="0"/>
              <a:t>With 2 groups estimating the pooled SD. </a:t>
            </a:r>
          </a:p>
        </p:txBody>
      </p:sp>
      <p:sp>
        <p:nvSpPr>
          <p:cNvPr id="17" name="TextBox 16"/>
          <p:cNvSpPr txBox="1"/>
          <p:nvPr/>
        </p:nvSpPr>
        <p:spPr>
          <a:xfrm>
            <a:off x="304800" y="4250681"/>
            <a:ext cx="8610600" cy="369332"/>
          </a:xfrm>
          <a:prstGeom prst="rect">
            <a:avLst/>
          </a:prstGeom>
          <a:noFill/>
        </p:spPr>
        <p:txBody>
          <a:bodyPr wrap="square" rtlCol="0">
            <a:spAutoFit/>
          </a:bodyPr>
          <a:lstStyle/>
          <a:p>
            <a:pPr algn="ctr"/>
            <a:r>
              <a:rPr lang="en-US" dirty="0"/>
              <a:t>With all 7 groups estimating the pooled SD, bigger ‘n’ greater </a:t>
            </a:r>
            <a:r>
              <a:rPr lang="en-US" b="1" dirty="0" err="1">
                <a:solidFill>
                  <a:srgbClr val="FF0000"/>
                </a:solidFill>
              </a:rPr>
              <a:t>df</a:t>
            </a:r>
            <a:r>
              <a:rPr lang="en-US" dirty="0"/>
              <a:t>! More POWER!!!</a:t>
            </a:r>
          </a:p>
        </p:txBody>
      </p:sp>
      <p:sp>
        <p:nvSpPr>
          <p:cNvPr id="18" name="Rounded Rectangle 17"/>
          <p:cNvSpPr/>
          <p:nvPr/>
        </p:nvSpPr>
        <p:spPr>
          <a:xfrm>
            <a:off x="127116" y="4114800"/>
            <a:ext cx="8940683"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5494" y="6364111"/>
            <a:ext cx="1675267" cy="369332"/>
          </a:xfrm>
          <a:prstGeom prst="rect">
            <a:avLst/>
          </a:prstGeom>
          <a:noFill/>
        </p:spPr>
        <p:txBody>
          <a:bodyPr wrap="none" rtlCol="0">
            <a:spAutoFit/>
          </a:bodyPr>
          <a:lstStyle/>
          <a:p>
            <a:r>
              <a:rPr lang="en-US" b="0" dirty="0"/>
              <a:t>P-value  = .0006</a:t>
            </a:r>
            <a:endParaRPr lang="en-US" dirty="0"/>
          </a:p>
        </p:txBody>
      </p:sp>
      <p:sp>
        <p:nvSpPr>
          <p:cNvPr id="3" name="Rectangle 2"/>
          <p:cNvSpPr/>
          <p:nvPr/>
        </p:nvSpPr>
        <p:spPr>
          <a:xfrm>
            <a:off x="3360229" y="6019800"/>
            <a:ext cx="221171" cy="2300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93923" y="3533907"/>
            <a:ext cx="221171" cy="2091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0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290"/>
                                        </p:tgtEl>
                                        <p:attrNameLst>
                                          <p:attrName>style.visibility</p:attrName>
                                        </p:attrNameLst>
                                      </p:cBhvr>
                                      <p:to>
                                        <p:strVal val="visible"/>
                                      </p:to>
                                    </p:set>
                                    <p:animEffect transition="in" filter="fade">
                                      <p:cBhvr>
                                        <p:cTn id="28" dur="500"/>
                                        <p:tgtEl>
                                          <p:spTgt spid="122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9" grpId="0"/>
      <p:bldP spid="12" grpId="0"/>
      <p:bldP spid="13" grpId="0"/>
      <p:bldP spid="14" grpId="0" animBg="1"/>
      <p:bldP spid="15" grpId="0"/>
      <p:bldP spid="17" grpId="0"/>
      <p:bldP spid="18" grpId="0" animBg="1"/>
      <p:bldP spid="19" grpId="0"/>
      <p:bldP spid="3" grpId="0" animBg="1"/>
      <p:bldP spid="2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Data Steps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981200"/>
            <a:ext cx="3987800" cy="2870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49" y="5257800"/>
            <a:ext cx="6477000" cy="927100"/>
          </a:xfrm>
          <a:prstGeom prst="rect">
            <a:avLst/>
          </a:prstGeom>
        </p:spPr>
      </p:pic>
      <p:sp>
        <p:nvSpPr>
          <p:cNvPr id="6" name="TextBox 5"/>
          <p:cNvSpPr txBox="1"/>
          <p:nvPr/>
        </p:nvSpPr>
        <p:spPr>
          <a:xfrm>
            <a:off x="5257800" y="2574250"/>
            <a:ext cx="3413760" cy="923330"/>
          </a:xfrm>
          <a:prstGeom prst="rect">
            <a:avLst/>
          </a:prstGeom>
          <a:noFill/>
        </p:spPr>
        <p:txBody>
          <a:bodyPr wrap="square" rtlCol="0">
            <a:spAutoFit/>
          </a:bodyPr>
          <a:lstStyle/>
          <a:p>
            <a:r>
              <a:rPr lang="en-US" b="1" dirty="0"/>
              <a:t>Question:</a:t>
            </a:r>
            <a:r>
              <a:rPr lang="en-US" dirty="0"/>
              <a:t> Suppose we wish to test if the “S” judge’s venires are different from the “F” judge’s.</a:t>
            </a:r>
          </a:p>
        </p:txBody>
      </p:sp>
    </p:spTree>
    <p:extLst>
      <p:ext uri="{BB962C8B-B14F-4D97-AF65-F5344CB8AC3E}">
        <p14:creationId xmlns:p14="http://schemas.microsoft.com/office/powerpoint/2010/main" val="244020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Squares in ANOVA</a:t>
            </a:r>
          </a:p>
        </p:txBody>
      </p:sp>
      <p:pic>
        <p:nvPicPr>
          <p:cNvPr id="19" name="Content Placeholder 18"/>
          <p:cNvPicPr>
            <a:picLocks noGrp="1" noChangeAspect="1"/>
          </p:cNvPicPr>
          <p:nvPr>
            <p:ph idx="1"/>
          </p:nvPr>
        </p:nvPicPr>
        <p:blipFill rotWithShape="1">
          <a:blip r:embed="rId2"/>
          <a:srcRect l="8310" r="8586" b="6866"/>
          <a:stretch/>
        </p:blipFill>
        <p:spPr>
          <a:xfrm>
            <a:off x="457199" y="4114800"/>
            <a:ext cx="3810001" cy="2566441"/>
          </a:xfrm>
          <a:prstGeom prst="rect">
            <a:avLst/>
          </a:prstGeom>
        </p:spPr>
      </p:pic>
      <p:pic>
        <p:nvPicPr>
          <p:cNvPr id="18" name="Picture 17"/>
          <p:cNvPicPr>
            <a:picLocks noChangeAspect="1"/>
          </p:cNvPicPr>
          <p:nvPr/>
        </p:nvPicPr>
        <p:blipFill rotWithShape="1">
          <a:blip r:embed="rId3"/>
          <a:srcRect l="5124" r="11772" b="5756"/>
          <a:stretch/>
        </p:blipFill>
        <p:spPr>
          <a:xfrm>
            <a:off x="457200" y="1371600"/>
            <a:ext cx="3810000" cy="2597015"/>
          </a:xfrm>
          <a:prstGeom prst="rect">
            <a:avLst/>
          </a:prstGeom>
        </p:spPr>
      </p:pic>
      <p:pic>
        <p:nvPicPr>
          <p:cNvPr id="20" name="Picture 19"/>
          <p:cNvPicPr>
            <a:picLocks noChangeAspect="1"/>
          </p:cNvPicPr>
          <p:nvPr/>
        </p:nvPicPr>
        <p:blipFill rotWithShape="1">
          <a:blip r:embed="rId4"/>
          <a:srcRect l="7398" r="9498" b="715"/>
          <a:stretch/>
        </p:blipFill>
        <p:spPr>
          <a:xfrm>
            <a:off x="4876801" y="1378857"/>
            <a:ext cx="3810000" cy="2735943"/>
          </a:xfrm>
          <a:prstGeom prst="rect">
            <a:avLst/>
          </a:prstGeom>
        </p:spPr>
      </p:pic>
      <p:sp>
        <p:nvSpPr>
          <p:cNvPr id="21" name="TextBox 20"/>
          <p:cNvSpPr txBox="1"/>
          <p:nvPr/>
        </p:nvSpPr>
        <p:spPr>
          <a:xfrm>
            <a:off x="4572000" y="4114800"/>
            <a:ext cx="4114800" cy="2031325"/>
          </a:xfrm>
          <a:prstGeom prst="rect">
            <a:avLst/>
          </a:prstGeom>
          <a:noFill/>
        </p:spPr>
        <p:txBody>
          <a:bodyPr wrap="square" rtlCol="0">
            <a:spAutoFit/>
          </a:bodyPr>
          <a:lstStyle/>
          <a:p>
            <a:r>
              <a:rPr lang="en-US" dirty="0"/>
              <a:t>*To compute the sum of squares column for the ANOVA table, square each distance (lines in black) and then add.</a:t>
            </a:r>
          </a:p>
          <a:p>
            <a:endParaRPr lang="en-US" dirty="0"/>
          </a:p>
          <a:p>
            <a:r>
              <a:rPr lang="en-US" dirty="0"/>
              <a:t>The sum of squared distances (black lines) for left two graphs = the sum of squared distances (black lines) for the right graph.</a:t>
            </a:r>
          </a:p>
        </p:txBody>
      </p:sp>
      <p:sp>
        <p:nvSpPr>
          <p:cNvPr id="22" name="TextBox 21"/>
          <p:cNvSpPr txBox="1"/>
          <p:nvPr/>
        </p:nvSpPr>
        <p:spPr>
          <a:xfrm>
            <a:off x="781050" y="3853284"/>
            <a:ext cx="3581400" cy="369332"/>
          </a:xfrm>
          <a:prstGeom prst="rect">
            <a:avLst/>
          </a:prstGeom>
          <a:noFill/>
        </p:spPr>
        <p:txBody>
          <a:bodyPr wrap="square" rtlCol="0">
            <a:spAutoFit/>
          </a:bodyPr>
          <a:lstStyle/>
          <a:p>
            <a:r>
              <a:rPr lang="en-US" dirty="0"/>
              <a:t>Within group variation (middle row)</a:t>
            </a:r>
          </a:p>
        </p:txBody>
      </p:sp>
      <p:sp>
        <p:nvSpPr>
          <p:cNvPr id="23" name="TextBox 22"/>
          <p:cNvSpPr txBox="1"/>
          <p:nvPr/>
        </p:nvSpPr>
        <p:spPr>
          <a:xfrm>
            <a:off x="876300" y="1056176"/>
            <a:ext cx="3581400" cy="369332"/>
          </a:xfrm>
          <a:prstGeom prst="rect">
            <a:avLst/>
          </a:prstGeom>
          <a:noFill/>
        </p:spPr>
        <p:txBody>
          <a:bodyPr wrap="square" rtlCol="0">
            <a:spAutoFit/>
          </a:bodyPr>
          <a:lstStyle/>
          <a:p>
            <a:r>
              <a:rPr lang="en-US" dirty="0"/>
              <a:t>Between group variation (top row)</a:t>
            </a:r>
          </a:p>
        </p:txBody>
      </p:sp>
      <p:sp>
        <p:nvSpPr>
          <p:cNvPr id="24" name="TextBox 23"/>
          <p:cNvSpPr txBox="1"/>
          <p:nvPr/>
        </p:nvSpPr>
        <p:spPr>
          <a:xfrm>
            <a:off x="5029200" y="1078468"/>
            <a:ext cx="3581400" cy="369332"/>
          </a:xfrm>
          <a:prstGeom prst="rect">
            <a:avLst/>
          </a:prstGeom>
          <a:noFill/>
        </p:spPr>
        <p:txBody>
          <a:bodyPr wrap="square" rtlCol="0">
            <a:spAutoFit/>
          </a:bodyPr>
          <a:lstStyle/>
          <a:p>
            <a:r>
              <a:rPr lang="en-US" dirty="0"/>
              <a:t>Total variation (bottom row)</a:t>
            </a:r>
          </a:p>
        </p:txBody>
      </p:sp>
    </p:spTree>
    <p:extLst>
      <p:ext uri="{BB962C8B-B14F-4D97-AF65-F5344CB8AC3E}">
        <p14:creationId xmlns:p14="http://schemas.microsoft.com/office/powerpoint/2010/main" val="20895509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806" y="2561216"/>
            <a:ext cx="4724400" cy="3612776"/>
          </a:xfrm>
          <a:prstGeom prst="rect">
            <a:avLst/>
          </a:prstGeom>
        </p:spPr>
      </p:pic>
      <p:sp>
        <p:nvSpPr>
          <p:cNvPr id="2" name="Title 1"/>
          <p:cNvSpPr>
            <a:spLocks noGrp="1"/>
          </p:cNvSpPr>
          <p:nvPr>
            <p:ph type="title"/>
          </p:nvPr>
        </p:nvSpPr>
        <p:spPr/>
        <p:txBody>
          <a:bodyPr>
            <a:normAutofit fontScale="90000"/>
          </a:bodyPr>
          <a:lstStyle/>
          <a:p>
            <a:r>
              <a:rPr lang="en-US" dirty="0"/>
              <a:t>Two Judge Analysis w/</a:t>
            </a:r>
            <a:br>
              <a:rPr lang="en-US" dirty="0"/>
            </a:br>
            <a:r>
              <a:rPr lang="en-US" dirty="0"/>
              <a:t>t-Tools</a:t>
            </a:r>
          </a:p>
        </p:txBody>
      </p:sp>
      <p:sp>
        <p:nvSpPr>
          <p:cNvPr id="6" name="Frame 5"/>
          <p:cNvSpPr/>
          <p:nvPr/>
        </p:nvSpPr>
        <p:spPr>
          <a:xfrm>
            <a:off x="1066800" y="4113904"/>
            <a:ext cx="3352800" cy="228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943600" y="2406134"/>
            <a:ext cx="3048000" cy="1754326"/>
          </a:xfrm>
          <a:prstGeom prst="rect">
            <a:avLst/>
          </a:prstGeom>
          <a:noFill/>
        </p:spPr>
        <p:txBody>
          <a:bodyPr wrap="square" rtlCol="0">
            <a:spAutoFit/>
          </a:bodyPr>
          <a:lstStyle/>
          <a:p>
            <a:r>
              <a:rPr lang="en-US" b="1" dirty="0"/>
              <a:t>Statistical Conclusion: </a:t>
            </a:r>
            <a:r>
              <a:rPr lang="en-US" dirty="0"/>
              <a:t>We find that there is substantial evidence that the difference in the mean percentage of females on judge S and judge F venires is not equal to zero.</a:t>
            </a:r>
          </a:p>
        </p:txBody>
      </p:sp>
      <p:sp>
        <p:nvSpPr>
          <p:cNvPr id="8" name="Frame 7"/>
          <p:cNvSpPr/>
          <p:nvPr/>
        </p:nvSpPr>
        <p:spPr>
          <a:xfrm>
            <a:off x="1905000" y="4884421"/>
            <a:ext cx="2667000" cy="2200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1761566"/>
            <a:ext cx="4206240" cy="794880"/>
          </a:xfrm>
          <a:prstGeom prst="rect">
            <a:avLst/>
          </a:prstGeom>
        </p:spPr>
      </p:pic>
      <p:sp>
        <p:nvSpPr>
          <p:cNvPr id="13" name="TextBox 12"/>
          <p:cNvSpPr txBox="1"/>
          <p:nvPr/>
        </p:nvSpPr>
        <p:spPr>
          <a:xfrm>
            <a:off x="6207162" y="4518212"/>
            <a:ext cx="2821798" cy="1477328"/>
          </a:xfrm>
          <a:prstGeom prst="rect">
            <a:avLst/>
          </a:prstGeom>
          <a:noFill/>
        </p:spPr>
        <p:txBody>
          <a:bodyPr wrap="none" rtlCol="0">
            <a:spAutoFit/>
          </a:bodyPr>
          <a:lstStyle/>
          <a:p>
            <a:r>
              <a:rPr lang="en-US" dirty="0"/>
              <a:t>Estimated Diff      = -12.1778</a:t>
            </a:r>
          </a:p>
          <a:p>
            <a:r>
              <a:rPr lang="en-US" dirty="0" err="1"/>
              <a:t>Sp</a:t>
            </a:r>
            <a:r>
              <a:rPr lang="en-US" dirty="0"/>
              <a:t>	              =  5.5234</a:t>
            </a:r>
          </a:p>
          <a:p>
            <a:r>
              <a:rPr lang="en-US" dirty="0"/>
              <a:t>Pooled Std. Error =   2.6038</a:t>
            </a:r>
          </a:p>
          <a:p>
            <a:r>
              <a:rPr lang="en-US" dirty="0"/>
              <a:t>t-Statistic               =   -4.68</a:t>
            </a:r>
          </a:p>
          <a:p>
            <a:r>
              <a:rPr lang="en-US" dirty="0"/>
              <a:t>Deg. of freedom   =  16</a:t>
            </a:r>
          </a:p>
        </p:txBody>
      </p:sp>
    </p:spTree>
    <p:extLst>
      <p:ext uri="{BB962C8B-B14F-4D97-AF65-F5344CB8AC3E}">
        <p14:creationId xmlns:p14="http://schemas.microsoft.com/office/powerpoint/2010/main" val="2986167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81988"/>
          <a:stretch/>
        </p:blipFill>
        <p:spPr>
          <a:xfrm>
            <a:off x="4100541" y="3597558"/>
            <a:ext cx="4781229" cy="745850"/>
          </a:xfrm>
          <a:prstGeom prst="rect">
            <a:avLst/>
          </a:prstGeom>
        </p:spPr>
      </p:pic>
      <p:sp>
        <p:nvSpPr>
          <p:cNvPr id="2" name="Title 1"/>
          <p:cNvSpPr>
            <a:spLocks noGrp="1"/>
          </p:cNvSpPr>
          <p:nvPr>
            <p:ph type="title"/>
          </p:nvPr>
        </p:nvSpPr>
        <p:spPr>
          <a:xfrm>
            <a:off x="457200" y="286604"/>
            <a:ext cx="7909560" cy="1450757"/>
          </a:xfrm>
        </p:spPr>
        <p:txBody>
          <a:bodyPr/>
          <a:lstStyle/>
          <a:p>
            <a:r>
              <a:rPr lang="en-US" dirty="0"/>
              <a:t>Two Judge Analysis w/</a:t>
            </a:r>
            <a:br>
              <a:rPr lang="en-US" dirty="0"/>
            </a:br>
            <a:r>
              <a:rPr lang="en-US" dirty="0"/>
              <a:t>Several-Groups</a:t>
            </a:r>
          </a:p>
        </p:txBody>
      </p:sp>
      <p:sp>
        <p:nvSpPr>
          <p:cNvPr id="6" name="Frame 5"/>
          <p:cNvSpPr/>
          <p:nvPr/>
        </p:nvSpPr>
        <p:spPr>
          <a:xfrm>
            <a:off x="4304839" y="3657600"/>
            <a:ext cx="4508799" cy="6723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416027" y="3974076"/>
            <a:ext cx="184731" cy="369332"/>
          </a:xfrm>
          <a:prstGeom prst="rect">
            <a:avLst/>
          </a:prstGeom>
          <a:noFill/>
        </p:spPr>
        <p:txBody>
          <a:bodyPr wrap="none" rtlCol="0">
            <a:spAutoFit/>
          </a:bodyPr>
          <a:lstStyle/>
          <a:p>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39" y="5234306"/>
            <a:ext cx="7239000" cy="992960"/>
          </a:xfrm>
          <a:prstGeom prst="rect">
            <a:avLst/>
          </a:prstGeom>
        </p:spPr>
      </p:pic>
      <p:sp>
        <p:nvSpPr>
          <p:cNvPr id="14" name="TextBox 13"/>
          <p:cNvSpPr txBox="1"/>
          <p:nvPr/>
        </p:nvSpPr>
        <p:spPr>
          <a:xfrm>
            <a:off x="562087" y="2001850"/>
            <a:ext cx="2927596" cy="1754326"/>
          </a:xfrm>
          <a:prstGeom prst="rect">
            <a:avLst/>
          </a:prstGeom>
          <a:noFill/>
        </p:spPr>
        <p:txBody>
          <a:bodyPr wrap="none" rtlCol="0">
            <a:spAutoFit/>
          </a:bodyPr>
          <a:lstStyle/>
          <a:p>
            <a:r>
              <a:rPr lang="en-US" b="1" dirty="0"/>
              <a:t>From PROC TTEST:</a:t>
            </a:r>
          </a:p>
          <a:p>
            <a:r>
              <a:rPr lang="en-US" dirty="0"/>
              <a:t>Estimated Diff      =   -12.1778</a:t>
            </a:r>
          </a:p>
          <a:p>
            <a:r>
              <a:rPr lang="en-US" dirty="0" err="1"/>
              <a:t>Sp</a:t>
            </a:r>
            <a:r>
              <a:rPr lang="en-US" dirty="0"/>
              <a:t>	              =    5.5234</a:t>
            </a:r>
          </a:p>
          <a:p>
            <a:r>
              <a:rPr lang="en-US" dirty="0"/>
              <a:t>Pooled Std. Error =     2.6038</a:t>
            </a:r>
          </a:p>
          <a:p>
            <a:r>
              <a:rPr lang="en-US" dirty="0"/>
              <a:t>t-Statistic               =   -4.68</a:t>
            </a:r>
          </a:p>
          <a:p>
            <a:r>
              <a:rPr lang="en-US" dirty="0"/>
              <a:t>Deg. of freedom   =  16</a:t>
            </a:r>
          </a:p>
        </p:txBody>
      </p:sp>
      <p:sp>
        <p:nvSpPr>
          <p:cNvPr id="16" name="TextBox 15"/>
          <p:cNvSpPr txBox="1"/>
          <p:nvPr/>
        </p:nvSpPr>
        <p:spPr>
          <a:xfrm>
            <a:off x="567690" y="4061887"/>
            <a:ext cx="3121560" cy="369332"/>
          </a:xfrm>
          <a:prstGeom prst="rect">
            <a:avLst/>
          </a:prstGeom>
          <a:noFill/>
        </p:spPr>
        <p:txBody>
          <a:bodyPr wrap="none" rtlCol="0">
            <a:spAutoFit/>
          </a:bodyPr>
          <a:lstStyle/>
          <a:p>
            <a:r>
              <a:rPr lang="en-US" dirty="0"/>
              <a:t>Deg. of freedom   =  46 – 7 = 39</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63616"/>
          <a:stretch/>
        </p:blipFill>
        <p:spPr>
          <a:xfrm>
            <a:off x="4221766" y="2059398"/>
            <a:ext cx="4614570" cy="1454068"/>
          </a:xfrm>
          <a:prstGeom prst="rect">
            <a:avLst/>
          </a:prstGeom>
        </p:spPr>
      </p:pic>
      <p:sp>
        <p:nvSpPr>
          <p:cNvPr id="19" name="Frame 18"/>
          <p:cNvSpPr/>
          <p:nvPr/>
        </p:nvSpPr>
        <p:spPr>
          <a:xfrm>
            <a:off x="5514475" y="2955088"/>
            <a:ext cx="304800" cy="23156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5830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Judge Analysis:</a:t>
            </a:r>
            <a:br>
              <a:rPr lang="en-US" dirty="0"/>
            </a:br>
            <a:r>
              <a:rPr lang="en-US" dirty="0"/>
              <a:t>Conclusion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3429000"/>
                <a:ext cx="7711441" cy="2743200"/>
              </a:xfrm>
            </p:spPr>
            <p:txBody>
              <a:bodyPr>
                <a:normAutofit fontScale="92500" lnSpcReduction="10000"/>
              </a:bodyPr>
              <a:lstStyle/>
              <a:p>
                <a:r>
                  <a:rPr lang="en-US" dirty="0"/>
                  <a:t>We can use regular t-Tools or several-group analysis.</a:t>
                </a:r>
              </a:p>
              <a:p>
                <a:endParaRPr lang="en-US" dirty="0"/>
              </a:p>
              <a:p>
                <a:r>
                  <a:rPr lang="en-US" dirty="0"/>
                  <a:t>The several-group analysis allows us to use all of the available information </a:t>
                </a:r>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 </m:t>
                    </m:r>
                  </m:oMath>
                </a14:m>
                <a:r>
                  <a:rPr lang="en-US" dirty="0"/>
                  <a:t>larger degrees of freedom </a:t>
                </a:r>
                <a14:m>
                  <m:oMath xmlns:m="http://schemas.openxmlformats.org/officeDocument/2006/math">
                    <m:r>
                      <a:rPr lang="en-US" i="1" smtClean="0">
                        <a:latin typeface="Cambria Math" charset="0"/>
                        <a:ea typeface="Cambria Math" charset="0"/>
                        <a:cs typeface="Cambria Math" charset="0"/>
                      </a:rPr>
                      <m:t>→</m:t>
                    </m:r>
                  </m:oMath>
                </a14:m>
                <a:r>
                  <a:rPr lang="en-US" dirty="0"/>
                  <a:t> </a:t>
                </a:r>
                <a:r>
                  <a:rPr lang="en-US" sz="3200" dirty="0"/>
                  <a:t>more power</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3429000"/>
                <a:ext cx="7711441" cy="2743200"/>
              </a:xfrm>
              <a:blipFill rotWithShape="0">
                <a:blip r:embed="rId2"/>
                <a:stretch>
                  <a:fillRect l="-1581" t="-4444" r="-1028" b="-6889"/>
                </a:stretch>
              </a:blipFill>
            </p:spPr>
            <p:txBody>
              <a:bodyPr/>
              <a:lstStyle/>
              <a:p>
                <a:r>
                  <a:rPr lang="en-US">
                    <a:noFill/>
                  </a:rPr>
                  <a:t> </a:t>
                </a:r>
              </a:p>
            </p:txBody>
          </p:sp>
        </mc:Fallback>
      </mc:AlternateContent>
      <p:sp>
        <p:nvSpPr>
          <p:cNvPr id="4" name="TextBox 3"/>
          <p:cNvSpPr txBox="1"/>
          <p:nvPr/>
        </p:nvSpPr>
        <p:spPr>
          <a:xfrm>
            <a:off x="822959" y="1981200"/>
            <a:ext cx="3413760" cy="923330"/>
          </a:xfrm>
          <a:prstGeom prst="rect">
            <a:avLst/>
          </a:prstGeom>
          <a:noFill/>
        </p:spPr>
        <p:txBody>
          <a:bodyPr wrap="square" rtlCol="0">
            <a:spAutoFit/>
          </a:bodyPr>
          <a:lstStyle/>
          <a:p>
            <a:r>
              <a:rPr lang="en-US" b="1" dirty="0"/>
              <a:t>Question:</a:t>
            </a:r>
            <a:r>
              <a:rPr lang="en-US" dirty="0"/>
              <a:t> Suppose we wish to test if the “S” judge’s venires are different from the “F” judge’s.</a:t>
            </a:r>
          </a:p>
        </p:txBody>
      </p:sp>
      <p:sp>
        <p:nvSpPr>
          <p:cNvPr id="7" name="TextBox 6"/>
          <p:cNvSpPr txBox="1"/>
          <p:nvPr/>
        </p:nvSpPr>
        <p:spPr>
          <a:xfrm>
            <a:off x="4800600" y="1977390"/>
            <a:ext cx="3413760" cy="923330"/>
          </a:xfrm>
          <a:prstGeom prst="rect">
            <a:avLst/>
          </a:prstGeom>
          <a:noFill/>
        </p:spPr>
        <p:txBody>
          <a:bodyPr wrap="square" rtlCol="0">
            <a:spAutoFit/>
          </a:bodyPr>
          <a:lstStyle/>
          <a:p>
            <a:r>
              <a:rPr lang="en-US" b="1" dirty="0"/>
              <a:t>Answer:</a:t>
            </a:r>
            <a:r>
              <a:rPr lang="en-US" dirty="0"/>
              <a:t> There is evidence that the mean of the two groups is different.</a:t>
            </a:r>
          </a:p>
        </p:txBody>
      </p:sp>
    </p:spTree>
    <p:extLst>
      <p:ext uri="{BB962C8B-B14F-4D97-AF65-F5344CB8AC3E}">
        <p14:creationId xmlns:p14="http://schemas.microsoft.com/office/powerpoint/2010/main" val="78646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1600" cy="1143000"/>
          </a:xfrm>
        </p:spPr>
        <p:txBody>
          <a:bodyPr/>
          <a:lstStyle/>
          <a:p>
            <a:r>
              <a:rPr lang="en-US" dirty="0"/>
              <a:t>Spock Trial QOI 2 </a:t>
            </a:r>
          </a:p>
        </p:txBody>
      </p:sp>
      <p:sp>
        <p:nvSpPr>
          <p:cNvPr id="3" name="Content Placeholder 2"/>
          <p:cNvSpPr>
            <a:spLocks noGrp="1"/>
          </p:cNvSpPr>
          <p:nvPr>
            <p:ph idx="1"/>
          </p:nvPr>
        </p:nvSpPr>
        <p:spPr>
          <a:xfrm>
            <a:off x="228600" y="3048000"/>
            <a:ext cx="8686800" cy="2452687"/>
          </a:xfrm>
        </p:spPr>
        <p:txBody>
          <a:bodyPr>
            <a:normAutofit fontScale="70000" lnSpcReduction="20000"/>
          </a:bodyPr>
          <a:lstStyle/>
          <a:p>
            <a:pPr>
              <a:buFont typeface="Arial" charset="0"/>
              <a:buChar char="•"/>
            </a:pPr>
            <a:r>
              <a:rPr lang="en-US" dirty="0"/>
              <a:t> QOI2: Is the percent of women on recent venires of Spock’s judge (which we will call S) significantly lower than those of 6 other judges (which we notate A to F)?</a:t>
            </a:r>
          </a:p>
          <a:p>
            <a:pPr>
              <a:buFont typeface="Arial" charset="0"/>
              <a:buChar char="•"/>
            </a:pPr>
            <a:r>
              <a:rPr lang="en-US" dirty="0"/>
              <a:t>There are two key questions:</a:t>
            </a:r>
          </a:p>
          <a:p>
            <a:pPr marL="544068" lvl="1" indent="-342900">
              <a:buFont typeface="+mj-lt"/>
              <a:buAutoNum type="arabicPeriod"/>
            </a:pPr>
            <a:r>
              <a:rPr lang="en-US" dirty="0"/>
              <a:t>Is there evidence that women are underrepresented on S’s venires relative to A to F’s?</a:t>
            </a:r>
          </a:p>
          <a:p>
            <a:pPr marL="544068" lvl="1" indent="-342900">
              <a:buFont typeface="+mj-lt"/>
              <a:buAutoNum type="arabicPeriod"/>
            </a:pPr>
            <a:r>
              <a:rPr lang="en-US" dirty="0"/>
              <a:t>Is there evidence of a difference in women’s representation on A to F’s venires?</a:t>
            </a:r>
          </a:p>
          <a:p>
            <a:pPr lvl="1">
              <a:buFont typeface="Arial" charset="0"/>
              <a:buChar char="•"/>
            </a:pPr>
            <a:endParaRPr lang="en-US" dirty="0"/>
          </a:p>
          <a:p>
            <a:pPr lvl="1">
              <a:buFont typeface="Arial" charset="0"/>
              <a:buChar char="•"/>
            </a:pP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80962"/>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799" y="37603"/>
            <a:ext cx="1309841" cy="168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81000" y="5243513"/>
            <a:ext cx="8763000" cy="2452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dirty="0"/>
              <a:t>The question of interest is addressed by 1</a:t>
            </a:r>
          </a:p>
          <a:p>
            <a:pPr>
              <a:buFont typeface="Arial" charset="0"/>
              <a:buChar char="•"/>
            </a:pPr>
            <a:r>
              <a:rPr lang="en-US" dirty="0"/>
              <a:t>The strength of the result in 1 would be substantially diminished if 2 is true</a:t>
            </a:r>
          </a:p>
        </p:txBody>
      </p:sp>
      <p:sp>
        <p:nvSpPr>
          <p:cNvPr id="4" name="Rectangle 3"/>
          <p:cNvSpPr/>
          <p:nvPr/>
        </p:nvSpPr>
        <p:spPr>
          <a:xfrm>
            <a:off x="375843" y="1836292"/>
            <a:ext cx="8239913" cy="707886"/>
          </a:xfrm>
          <a:prstGeom prst="rect">
            <a:avLst/>
          </a:prstGeom>
        </p:spPr>
        <p:txBody>
          <a:bodyPr wrap="square">
            <a:spAutoFit/>
          </a:bodyPr>
          <a:lstStyle/>
          <a:p>
            <a:r>
              <a:rPr lang="en-US" sz="2000" dirty="0"/>
              <a:t>The defense argued that the judge in this case had a history of venires that underrepresented women, which is contrary to the law.</a:t>
            </a:r>
          </a:p>
        </p:txBody>
      </p:sp>
    </p:spTree>
    <p:extLst>
      <p:ext uri="{BB962C8B-B14F-4D97-AF65-F5344CB8AC3E}">
        <p14:creationId xmlns:p14="http://schemas.microsoft.com/office/powerpoint/2010/main" val="204685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99060" y="2514600"/>
                <a:ext cx="8991600" cy="3539430"/>
              </a:xfrm>
              <a:prstGeom prst="rect">
                <a:avLst/>
              </a:prstGeom>
            </p:spPr>
            <p:txBody>
              <a:bodyPr wrap="square">
                <a:spAutoFit/>
              </a:bodyPr>
              <a:lstStyle/>
              <a:p>
                <a:pPr algn="ctr"/>
                <a:r>
                  <a:rPr lang="en-US" sz="2800" dirty="0"/>
                  <a:t>Since we found that there was evidence that at least one of the means was different than the others, we will first (Step 1) test to see if there is evidence that the other 6 judges have similar mean female representation in their venires.  If there is no evidence their means are different then (Step 2) we have them share a mean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rPr>
                          <m:t>𝑂</m:t>
                        </m:r>
                      </m:sub>
                    </m:sSub>
                    <m:r>
                      <a:rPr lang="en-US" sz="2800" b="0" i="1" smtClean="0">
                        <a:latin typeface="Cambria Math" panose="02040503050406030204" pitchFamily="18" charset="0"/>
                      </a:rPr>
                      <m:t>)</m:t>
                    </m:r>
                  </m:oMath>
                </a14:m>
                <a:r>
                  <a:rPr lang="en-US" sz="2800" dirty="0"/>
                  <a:t> and compare Spock’s judge’s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𝑆</m:t>
                        </m:r>
                      </m:sub>
                    </m:sSub>
                    <m:r>
                      <a:rPr lang="en-US" sz="2800" i="1">
                        <a:latin typeface="Cambria Math" panose="02040503050406030204" pitchFamily="18" charset="0"/>
                      </a:rPr>
                      <m:t>) </m:t>
                    </m:r>
                  </m:oMath>
                </a14:m>
                <a:r>
                  <a:rPr lang="en-US" sz="2800" dirty="0"/>
                  <a:t>mean with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𝑂</m:t>
                        </m:r>
                      </m:sub>
                    </m:sSub>
                  </m:oMath>
                </a14:m>
                <a:r>
                  <a:rPr lang="en-US" sz="2800" dirty="0"/>
                  <a:t>.</a:t>
                </a:r>
              </a:p>
              <a:p>
                <a:pPr algn="ctr"/>
                <a:r>
                  <a:rPr lang="en-US" sz="28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99060" y="2514600"/>
                <a:ext cx="8991600" cy="3539430"/>
              </a:xfrm>
              <a:prstGeom prst="rect">
                <a:avLst/>
              </a:prstGeom>
              <a:blipFill rotWithShape="0">
                <a:blip r:embed="rId2"/>
                <a:stretch>
                  <a:fillRect l="-203" t="-1724" r="-1085"/>
                </a:stretch>
              </a:blipFill>
            </p:spPr>
            <p:txBody>
              <a:bodyPr/>
              <a:lstStyle/>
              <a:p>
                <a:r>
                  <a:rPr lang="en-US">
                    <a:noFill/>
                  </a:rPr>
                  <a:t> </a:t>
                </a:r>
              </a:p>
            </p:txBody>
          </p:sp>
        </mc:Fallback>
      </mc:AlternateContent>
      <p:sp>
        <p:nvSpPr>
          <p:cNvPr id="8" name="Title 1"/>
          <p:cNvSpPr>
            <a:spLocks noGrp="1"/>
          </p:cNvSpPr>
          <p:nvPr>
            <p:ph type="title"/>
          </p:nvPr>
        </p:nvSpPr>
        <p:spPr>
          <a:xfrm>
            <a:off x="822960" y="286604"/>
            <a:ext cx="7543800" cy="1450757"/>
          </a:xfrm>
        </p:spPr>
        <p:txBody>
          <a:bodyPr/>
          <a:lstStyle/>
          <a:p>
            <a:r>
              <a:rPr lang="en-US" dirty="0"/>
              <a:t>Spock: The Strategy</a:t>
            </a:r>
          </a:p>
        </p:txBody>
      </p:sp>
    </p:spTree>
    <p:extLst>
      <p:ext uri="{BB962C8B-B14F-4D97-AF65-F5344CB8AC3E}">
        <p14:creationId xmlns:p14="http://schemas.microsoft.com/office/powerpoint/2010/main" val="1520942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Compare Judges A - F</a:t>
            </a:r>
          </a:p>
        </p:txBody>
      </p:sp>
      <p:sp>
        <p:nvSpPr>
          <p:cNvPr id="4" name="TextBox 3"/>
          <p:cNvSpPr txBox="1"/>
          <p:nvPr/>
        </p:nvSpPr>
        <p:spPr>
          <a:xfrm>
            <a:off x="381000" y="2057400"/>
            <a:ext cx="8686799" cy="954107"/>
          </a:xfrm>
          <a:prstGeom prst="rect">
            <a:avLst/>
          </a:prstGeom>
          <a:noFill/>
        </p:spPr>
        <p:txBody>
          <a:bodyPr wrap="square" rtlCol="0">
            <a:spAutoFit/>
          </a:bodyPr>
          <a:lstStyle/>
          <a:p>
            <a:r>
              <a:rPr lang="en-US" sz="2800" dirty="0"/>
              <a:t>Ho: All “other” means are equal (A, B, C, D, E, F)</a:t>
            </a:r>
            <a:r>
              <a:rPr lang="en-US" sz="2800" baseline="-25000" dirty="0"/>
              <a:t>	</a:t>
            </a:r>
          </a:p>
          <a:p>
            <a:r>
              <a:rPr lang="en-US" sz="2800" dirty="0"/>
              <a:t>Ha: At least 2 “other” means are different (A, B, C, D, E, F)</a:t>
            </a:r>
          </a:p>
        </p:txBody>
      </p:sp>
      <p:sp>
        <p:nvSpPr>
          <p:cNvPr id="5" name="Rectangle 4"/>
          <p:cNvSpPr/>
          <p:nvPr/>
        </p:nvSpPr>
        <p:spPr>
          <a:xfrm>
            <a:off x="1712929" y="4812244"/>
            <a:ext cx="5578109" cy="523220"/>
          </a:xfrm>
          <a:prstGeom prst="rect">
            <a:avLst/>
          </a:prstGeom>
        </p:spPr>
        <p:txBody>
          <a:bodyPr wrap="square">
            <a:spAutoFit/>
          </a:bodyPr>
          <a:lstStyle/>
          <a:p>
            <a:pPr algn="ctr"/>
            <a:r>
              <a:rPr lang="en-US" sz="2800" dirty="0"/>
              <a:t>Full Model: µ</a:t>
            </a:r>
            <a:r>
              <a:rPr lang="en-US" sz="2800" baseline="-25000" dirty="0"/>
              <a:t>s</a:t>
            </a:r>
            <a:r>
              <a:rPr lang="en-US" sz="2800" dirty="0"/>
              <a:t> µ</a:t>
            </a:r>
            <a:r>
              <a:rPr lang="en-US" sz="2800" baseline="-25000" dirty="0"/>
              <a:t>A </a:t>
            </a:r>
            <a:r>
              <a:rPr lang="en-US" sz="2800" dirty="0"/>
              <a:t>µ</a:t>
            </a:r>
            <a:r>
              <a:rPr lang="en-US" sz="2800" baseline="-25000" dirty="0"/>
              <a:t>B</a:t>
            </a:r>
            <a:r>
              <a:rPr lang="en-US" sz="2800" dirty="0"/>
              <a:t> µ</a:t>
            </a:r>
            <a:r>
              <a:rPr lang="en-US" sz="2800" baseline="-25000" dirty="0"/>
              <a:t>C</a:t>
            </a:r>
            <a:r>
              <a:rPr lang="en-US" sz="2800" dirty="0"/>
              <a:t> µ</a:t>
            </a:r>
            <a:r>
              <a:rPr lang="en-US" sz="2800" baseline="-25000" dirty="0"/>
              <a:t>D</a:t>
            </a:r>
            <a:r>
              <a:rPr lang="en-US" sz="2800" dirty="0"/>
              <a:t> µ</a:t>
            </a:r>
            <a:r>
              <a:rPr lang="en-US" sz="2800" baseline="-25000" dirty="0"/>
              <a:t>E</a:t>
            </a:r>
            <a:r>
              <a:rPr lang="en-US" sz="2800" dirty="0"/>
              <a:t> µ</a:t>
            </a:r>
            <a:r>
              <a:rPr lang="en-US" sz="2800" baseline="-25000" dirty="0"/>
              <a:t>F</a:t>
            </a:r>
          </a:p>
        </p:txBody>
      </p:sp>
      <p:sp>
        <p:nvSpPr>
          <p:cNvPr id="6" name="Rectangle 5"/>
          <p:cNvSpPr/>
          <p:nvPr/>
        </p:nvSpPr>
        <p:spPr>
          <a:xfrm>
            <a:off x="1563670" y="4289024"/>
            <a:ext cx="5803568" cy="523220"/>
          </a:xfrm>
          <a:prstGeom prst="rect">
            <a:avLst/>
          </a:prstGeom>
        </p:spPr>
        <p:txBody>
          <a:bodyPr wrap="square">
            <a:spAutoFit/>
          </a:bodyPr>
          <a:lstStyle/>
          <a:p>
            <a:pPr algn="ctr"/>
            <a:r>
              <a:rPr lang="en-US" sz="2800" dirty="0"/>
              <a:t>Reduced Model: µ</a:t>
            </a:r>
            <a:r>
              <a:rPr lang="en-US" sz="2800" i="0" baseline="-25000" dirty="0">
                <a:latin typeface="+mj-lt"/>
              </a:rPr>
              <a:t>s</a:t>
            </a:r>
            <a:r>
              <a:rPr lang="en-US" sz="2800" dirty="0"/>
              <a:t> µ</a:t>
            </a:r>
            <a:r>
              <a:rPr lang="en-US" sz="2800" baseline="-25000" dirty="0"/>
              <a:t>o </a:t>
            </a:r>
            <a:r>
              <a:rPr lang="en-US" sz="2800" dirty="0"/>
              <a:t>µ</a:t>
            </a:r>
            <a:r>
              <a:rPr lang="en-US" sz="2800" baseline="-25000" dirty="0"/>
              <a:t>o</a:t>
            </a:r>
            <a:r>
              <a:rPr lang="en-US" sz="2800" dirty="0"/>
              <a:t> µ</a:t>
            </a:r>
            <a:r>
              <a:rPr lang="en-US" sz="2800" baseline="-25000" dirty="0"/>
              <a:t>o</a:t>
            </a:r>
            <a:r>
              <a:rPr lang="en-US" sz="2800" dirty="0"/>
              <a:t> µ</a:t>
            </a:r>
            <a:r>
              <a:rPr lang="en-US" sz="2800" baseline="-25000" dirty="0"/>
              <a:t>o</a:t>
            </a:r>
            <a:r>
              <a:rPr lang="en-US" sz="2800" dirty="0"/>
              <a:t> µ</a:t>
            </a:r>
            <a:r>
              <a:rPr lang="en-US" sz="2800" baseline="-25000" dirty="0"/>
              <a:t>o</a:t>
            </a:r>
            <a:r>
              <a:rPr lang="en-US" sz="2800" dirty="0"/>
              <a:t> µ</a:t>
            </a:r>
            <a:r>
              <a:rPr lang="en-US" sz="2800" baseline="-25000" dirty="0"/>
              <a:t>o</a:t>
            </a:r>
            <a:endParaRPr lang="en-US" sz="2000" baseline="-25000" dirty="0"/>
          </a:p>
        </p:txBody>
      </p:sp>
      <p:sp>
        <p:nvSpPr>
          <p:cNvPr id="7" name="Rectangle 6"/>
          <p:cNvSpPr/>
          <p:nvPr/>
        </p:nvSpPr>
        <p:spPr>
          <a:xfrm>
            <a:off x="539584" y="3276600"/>
            <a:ext cx="7924800" cy="369332"/>
          </a:xfrm>
          <a:prstGeom prst="rect">
            <a:avLst/>
          </a:prstGeom>
        </p:spPr>
        <p:txBody>
          <a:bodyPr wrap="square">
            <a:spAutoFit/>
          </a:bodyPr>
          <a:lstStyle/>
          <a:p>
            <a:pPr algn="ctr"/>
            <a:r>
              <a:rPr lang="en-US" dirty="0"/>
              <a:t>But … Let’s use </a:t>
            </a:r>
            <a:r>
              <a:rPr lang="en-US" u="sng" dirty="0"/>
              <a:t>all the data </a:t>
            </a:r>
            <a:r>
              <a:rPr lang="en-US" dirty="0"/>
              <a:t>to estimate the pooled standard deviation!</a:t>
            </a:r>
          </a:p>
        </p:txBody>
      </p:sp>
    </p:spTree>
    <p:extLst>
      <p:ext uri="{BB962C8B-B14F-4D97-AF65-F5344CB8AC3E}">
        <p14:creationId xmlns:p14="http://schemas.microsoft.com/office/powerpoint/2010/main" val="4225265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94432"/>
            <a:ext cx="5220559" cy="487362"/>
          </a:xfrm>
        </p:spPr>
        <p:txBody>
          <a:bodyPr>
            <a:normAutofit fontScale="90000"/>
          </a:bodyPr>
          <a:lstStyle/>
          <a:p>
            <a:r>
              <a:rPr lang="en-US" dirty="0"/>
              <a:t>Different Models in SAS</a:t>
            </a:r>
          </a:p>
        </p:txBody>
      </p:sp>
      <p:sp>
        <p:nvSpPr>
          <p:cNvPr id="4" name="Rectangle 3"/>
          <p:cNvSpPr/>
          <p:nvPr/>
        </p:nvSpPr>
        <p:spPr>
          <a:xfrm>
            <a:off x="914400" y="2002636"/>
            <a:ext cx="3526542" cy="369332"/>
          </a:xfrm>
          <a:prstGeom prst="rect">
            <a:avLst/>
          </a:prstGeom>
        </p:spPr>
        <p:txBody>
          <a:bodyPr wrap="none">
            <a:spAutoFit/>
          </a:bodyPr>
          <a:lstStyle/>
          <a:p>
            <a:pPr algn="ctr"/>
            <a:r>
              <a:rPr lang="en-US" dirty="0"/>
              <a:t>At Least 2 are different (S, A, B, … F)</a:t>
            </a:r>
          </a:p>
        </p:txBody>
      </p:sp>
      <p:sp>
        <p:nvSpPr>
          <p:cNvPr id="5" name="Rectangle 4"/>
          <p:cNvSpPr/>
          <p:nvPr/>
        </p:nvSpPr>
        <p:spPr>
          <a:xfrm>
            <a:off x="304800" y="3128582"/>
            <a:ext cx="4745209" cy="369332"/>
          </a:xfrm>
          <a:prstGeom prst="rect">
            <a:avLst/>
          </a:prstGeom>
        </p:spPr>
        <p:txBody>
          <a:bodyPr wrap="square">
            <a:spAutoFit/>
          </a:bodyPr>
          <a:lstStyle/>
          <a:p>
            <a:pPr algn="ctr"/>
            <a:r>
              <a:rPr lang="en-US" dirty="0"/>
              <a:t>Spock is different than the Others</a:t>
            </a:r>
          </a:p>
        </p:txBody>
      </p:sp>
      <p:sp>
        <p:nvSpPr>
          <p:cNvPr id="14" name="Rectangle 13"/>
          <p:cNvSpPr/>
          <p:nvPr/>
        </p:nvSpPr>
        <p:spPr>
          <a:xfrm>
            <a:off x="360191" y="3433382"/>
            <a:ext cx="4745209" cy="461665"/>
          </a:xfrm>
          <a:prstGeom prst="rect">
            <a:avLst/>
          </a:prstGeom>
        </p:spPr>
        <p:txBody>
          <a:bodyPr wrap="square">
            <a:spAutoFit/>
          </a:bodyPr>
          <a:lstStyle/>
          <a:p>
            <a:pPr algn="ctr"/>
            <a:r>
              <a:rPr lang="en-US" sz="2400" dirty="0"/>
              <a:t>µ</a:t>
            </a:r>
            <a:r>
              <a:rPr lang="en-US" sz="2400" i="0" baseline="-25000" dirty="0">
                <a:latin typeface="+mj-lt"/>
              </a:rPr>
              <a:t>s</a:t>
            </a:r>
            <a:r>
              <a:rPr lang="en-US" sz="2400" dirty="0"/>
              <a:t> µ</a:t>
            </a:r>
            <a:r>
              <a:rPr lang="en-US" sz="2400" baseline="-25000" dirty="0"/>
              <a:t>o </a:t>
            </a:r>
            <a:r>
              <a:rPr lang="en-US" sz="2400" dirty="0"/>
              <a:t>µ</a:t>
            </a:r>
            <a:r>
              <a:rPr lang="en-US" sz="2400" baseline="-25000" dirty="0"/>
              <a:t>o</a:t>
            </a:r>
            <a:r>
              <a:rPr lang="en-US" sz="2400" dirty="0"/>
              <a:t> µ</a:t>
            </a:r>
            <a:r>
              <a:rPr lang="en-US" sz="2400" baseline="-25000" dirty="0"/>
              <a:t>o</a:t>
            </a:r>
            <a:r>
              <a:rPr lang="en-US" sz="2400" dirty="0"/>
              <a:t> µ</a:t>
            </a:r>
            <a:r>
              <a:rPr lang="en-US" sz="2400" baseline="-25000" dirty="0"/>
              <a:t>o</a:t>
            </a:r>
            <a:r>
              <a:rPr lang="en-US" sz="2400" dirty="0"/>
              <a:t> µ</a:t>
            </a:r>
            <a:r>
              <a:rPr lang="en-US" sz="2400" baseline="-25000" dirty="0"/>
              <a:t>o</a:t>
            </a:r>
            <a:r>
              <a:rPr lang="en-US" sz="2400" dirty="0"/>
              <a:t> µ</a:t>
            </a:r>
            <a:r>
              <a:rPr lang="en-US" sz="2400" baseline="-25000" dirty="0"/>
              <a:t>o</a:t>
            </a:r>
            <a:endParaRPr lang="en-US" baseline="-25000" dirty="0"/>
          </a:p>
        </p:txBody>
      </p:sp>
      <p:sp>
        <p:nvSpPr>
          <p:cNvPr id="15" name="Rectangle 14"/>
          <p:cNvSpPr/>
          <p:nvPr/>
        </p:nvSpPr>
        <p:spPr>
          <a:xfrm>
            <a:off x="1479041" y="2307436"/>
            <a:ext cx="2576346" cy="461665"/>
          </a:xfrm>
          <a:prstGeom prst="rect">
            <a:avLst/>
          </a:prstGeom>
        </p:spPr>
        <p:txBody>
          <a:bodyPr wrap="none">
            <a:spAutoFit/>
          </a:bodyPr>
          <a:lstStyle/>
          <a:p>
            <a:pPr algn="ctr"/>
            <a:r>
              <a:rPr lang="en-US" sz="2400" dirty="0"/>
              <a:t>µ</a:t>
            </a:r>
            <a:r>
              <a:rPr lang="en-US" sz="2400" baseline="-25000" dirty="0"/>
              <a:t>s</a:t>
            </a:r>
            <a:r>
              <a:rPr lang="en-US" sz="2400" dirty="0"/>
              <a:t> µ</a:t>
            </a:r>
            <a:r>
              <a:rPr lang="en-US" sz="2400" baseline="-25000" dirty="0"/>
              <a:t>A </a:t>
            </a:r>
            <a:r>
              <a:rPr lang="en-US" sz="2400" dirty="0"/>
              <a:t>µ</a:t>
            </a:r>
            <a:r>
              <a:rPr lang="en-US" sz="2400" baseline="-25000" dirty="0"/>
              <a:t>B</a:t>
            </a:r>
            <a:r>
              <a:rPr lang="en-US" sz="2400" dirty="0"/>
              <a:t> µ</a:t>
            </a:r>
            <a:r>
              <a:rPr lang="en-US" sz="2400" baseline="-25000" dirty="0"/>
              <a:t>C</a:t>
            </a:r>
            <a:r>
              <a:rPr lang="en-US" sz="2400" dirty="0"/>
              <a:t> µ</a:t>
            </a:r>
            <a:r>
              <a:rPr lang="en-US" sz="2400" baseline="-25000" dirty="0"/>
              <a:t>D</a:t>
            </a:r>
            <a:r>
              <a:rPr lang="en-US" sz="2400" dirty="0"/>
              <a:t> µ</a:t>
            </a:r>
            <a:r>
              <a:rPr lang="en-US" sz="2400" baseline="-25000" dirty="0"/>
              <a:t>E</a:t>
            </a:r>
            <a:r>
              <a:rPr lang="en-US" sz="2400" dirty="0"/>
              <a:t> µ</a:t>
            </a:r>
            <a:r>
              <a:rPr lang="en-US" sz="2400" baseline="-25000" dirty="0"/>
              <a:t>F</a:t>
            </a:r>
            <a:endParaRPr lang="en-US" sz="2400" dirty="0"/>
          </a:p>
        </p:txBody>
      </p:sp>
      <p:pic>
        <p:nvPicPr>
          <p:cNvPr id="3" name="Picture 2"/>
          <p:cNvPicPr>
            <a:picLocks noChangeAspect="1"/>
          </p:cNvPicPr>
          <p:nvPr/>
        </p:nvPicPr>
        <p:blipFill>
          <a:blip r:embed="rId2"/>
          <a:stretch>
            <a:fillRect/>
          </a:stretch>
        </p:blipFill>
        <p:spPr>
          <a:xfrm>
            <a:off x="5791200" y="152400"/>
            <a:ext cx="2341135" cy="6040217"/>
          </a:xfrm>
          <a:prstGeom prst="rect">
            <a:avLst/>
          </a:prstGeom>
        </p:spPr>
      </p:pic>
      <p:pic>
        <p:nvPicPr>
          <p:cNvPr id="6" name="Picture 5"/>
          <p:cNvPicPr>
            <a:picLocks noChangeAspect="1"/>
          </p:cNvPicPr>
          <p:nvPr/>
        </p:nvPicPr>
        <p:blipFill>
          <a:blip r:embed="rId3"/>
          <a:stretch>
            <a:fillRect/>
          </a:stretch>
        </p:blipFill>
        <p:spPr>
          <a:xfrm>
            <a:off x="457200" y="4131976"/>
            <a:ext cx="4754931" cy="1261184"/>
          </a:xfrm>
          <a:prstGeom prst="rect">
            <a:avLst/>
          </a:prstGeom>
        </p:spPr>
      </p:pic>
    </p:spTree>
    <p:extLst>
      <p:ext uri="{BB962C8B-B14F-4D97-AF65-F5344CB8AC3E}">
        <p14:creationId xmlns:p14="http://schemas.microsoft.com/office/powerpoint/2010/main" val="20957305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dirty="0"/>
              <a:t>Different Models in SAS</a:t>
            </a:r>
          </a:p>
        </p:txBody>
      </p:sp>
      <p:sp>
        <p:nvSpPr>
          <p:cNvPr id="4" name="Rectangle 3"/>
          <p:cNvSpPr/>
          <p:nvPr/>
        </p:nvSpPr>
        <p:spPr>
          <a:xfrm>
            <a:off x="413360" y="685800"/>
            <a:ext cx="3526542" cy="369332"/>
          </a:xfrm>
          <a:prstGeom prst="rect">
            <a:avLst/>
          </a:prstGeom>
        </p:spPr>
        <p:txBody>
          <a:bodyPr wrap="none">
            <a:spAutoFit/>
          </a:bodyPr>
          <a:lstStyle/>
          <a:p>
            <a:pPr algn="ctr"/>
            <a:r>
              <a:rPr lang="en-US" dirty="0"/>
              <a:t>At Least 2 are different (S, A, B, … F)</a:t>
            </a:r>
          </a:p>
        </p:txBody>
      </p:sp>
      <p:sp>
        <p:nvSpPr>
          <p:cNvPr id="5" name="Rectangle 4"/>
          <p:cNvSpPr/>
          <p:nvPr/>
        </p:nvSpPr>
        <p:spPr>
          <a:xfrm>
            <a:off x="-304800" y="4567535"/>
            <a:ext cx="4745209" cy="369332"/>
          </a:xfrm>
          <a:prstGeom prst="rect">
            <a:avLst/>
          </a:prstGeom>
        </p:spPr>
        <p:txBody>
          <a:bodyPr wrap="square">
            <a:spAutoFit/>
          </a:bodyPr>
          <a:lstStyle/>
          <a:p>
            <a:pPr algn="ctr"/>
            <a:r>
              <a:rPr lang="en-US" dirty="0"/>
              <a:t>Spock is different than the Others</a:t>
            </a:r>
          </a:p>
        </p:txBody>
      </p:sp>
      <p:sp>
        <p:nvSpPr>
          <p:cNvPr id="14" name="Rectangle 13"/>
          <p:cNvSpPr/>
          <p:nvPr/>
        </p:nvSpPr>
        <p:spPr>
          <a:xfrm>
            <a:off x="-249409" y="4872335"/>
            <a:ext cx="4745209" cy="461665"/>
          </a:xfrm>
          <a:prstGeom prst="rect">
            <a:avLst/>
          </a:prstGeom>
        </p:spPr>
        <p:txBody>
          <a:bodyPr wrap="square">
            <a:spAutoFit/>
          </a:bodyPr>
          <a:lstStyle/>
          <a:p>
            <a:pPr algn="ctr"/>
            <a:r>
              <a:rPr lang="en-US" sz="2400" dirty="0"/>
              <a:t>µ</a:t>
            </a:r>
            <a:r>
              <a:rPr lang="en-US" sz="2400" i="0" baseline="-25000" dirty="0">
                <a:latin typeface="+mj-lt"/>
              </a:rPr>
              <a:t>s</a:t>
            </a:r>
            <a:r>
              <a:rPr lang="en-US" sz="2400" dirty="0"/>
              <a:t> µ</a:t>
            </a:r>
            <a:r>
              <a:rPr lang="en-US" sz="2400" baseline="-25000" dirty="0"/>
              <a:t>o </a:t>
            </a:r>
            <a:r>
              <a:rPr lang="en-US" sz="2400" dirty="0"/>
              <a:t>µ</a:t>
            </a:r>
            <a:r>
              <a:rPr lang="en-US" sz="2400" baseline="-25000" dirty="0"/>
              <a:t>o</a:t>
            </a:r>
            <a:r>
              <a:rPr lang="en-US" sz="2400" dirty="0"/>
              <a:t> µ</a:t>
            </a:r>
            <a:r>
              <a:rPr lang="en-US" sz="2400" baseline="-25000" dirty="0"/>
              <a:t>o</a:t>
            </a:r>
            <a:r>
              <a:rPr lang="en-US" sz="2400" dirty="0"/>
              <a:t> µ</a:t>
            </a:r>
            <a:r>
              <a:rPr lang="en-US" sz="2400" baseline="-25000" dirty="0"/>
              <a:t>o</a:t>
            </a:r>
            <a:r>
              <a:rPr lang="en-US" sz="2400" dirty="0"/>
              <a:t> µ</a:t>
            </a:r>
            <a:r>
              <a:rPr lang="en-US" sz="2400" baseline="-25000" dirty="0"/>
              <a:t>o</a:t>
            </a:r>
            <a:r>
              <a:rPr lang="en-US" sz="2400" dirty="0"/>
              <a:t> µ</a:t>
            </a:r>
            <a:r>
              <a:rPr lang="en-US" sz="2400" baseline="-25000" dirty="0"/>
              <a:t>o</a:t>
            </a:r>
            <a:endParaRPr lang="en-US" baseline="-25000" dirty="0"/>
          </a:p>
        </p:txBody>
      </p:sp>
      <p:sp>
        <p:nvSpPr>
          <p:cNvPr id="15" name="Rectangle 14"/>
          <p:cNvSpPr/>
          <p:nvPr/>
        </p:nvSpPr>
        <p:spPr>
          <a:xfrm>
            <a:off x="978001" y="990600"/>
            <a:ext cx="2576346" cy="461665"/>
          </a:xfrm>
          <a:prstGeom prst="rect">
            <a:avLst/>
          </a:prstGeom>
        </p:spPr>
        <p:txBody>
          <a:bodyPr wrap="none">
            <a:spAutoFit/>
          </a:bodyPr>
          <a:lstStyle/>
          <a:p>
            <a:pPr algn="ctr"/>
            <a:r>
              <a:rPr lang="en-US" sz="2400" dirty="0"/>
              <a:t>µ</a:t>
            </a:r>
            <a:r>
              <a:rPr lang="en-US" sz="2400" baseline="-25000" dirty="0"/>
              <a:t>s</a:t>
            </a:r>
            <a:r>
              <a:rPr lang="en-US" sz="2400" dirty="0"/>
              <a:t> µ</a:t>
            </a:r>
            <a:r>
              <a:rPr lang="en-US" sz="2400" baseline="-25000" dirty="0"/>
              <a:t>A </a:t>
            </a:r>
            <a:r>
              <a:rPr lang="en-US" sz="2400" dirty="0"/>
              <a:t>µ</a:t>
            </a:r>
            <a:r>
              <a:rPr lang="en-US" sz="2400" baseline="-25000" dirty="0"/>
              <a:t>B</a:t>
            </a:r>
            <a:r>
              <a:rPr lang="en-US" sz="2400" dirty="0"/>
              <a:t> µ</a:t>
            </a:r>
            <a:r>
              <a:rPr lang="en-US" sz="2400" baseline="-25000" dirty="0"/>
              <a:t>C</a:t>
            </a:r>
            <a:r>
              <a:rPr lang="en-US" sz="2400" dirty="0"/>
              <a:t> µ</a:t>
            </a:r>
            <a:r>
              <a:rPr lang="en-US" sz="2400" baseline="-25000" dirty="0"/>
              <a:t>D</a:t>
            </a:r>
            <a:r>
              <a:rPr lang="en-US" sz="2400" dirty="0"/>
              <a:t> µ</a:t>
            </a:r>
            <a:r>
              <a:rPr lang="en-US" sz="2400" baseline="-25000" dirty="0"/>
              <a:t>E</a:t>
            </a:r>
            <a:r>
              <a:rPr lang="en-US" sz="2400" dirty="0"/>
              <a:t> µ</a:t>
            </a:r>
            <a:r>
              <a:rPr lang="en-US" sz="2400" baseline="-25000" dirty="0"/>
              <a:t>F</a:t>
            </a:r>
            <a:endParaRPr lang="en-US" sz="2400" dirty="0"/>
          </a:p>
        </p:txBody>
      </p:sp>
      <p:pic>
        <p:nvPicPr>
          <p:cNvPr id="3" name="Picture 2"/>
          <p:cNvPicPr>
            <a:picLocks noChangeAspect="1"/>
          </p:cNvPicPr>
          <p:nvPr/>
        </p:nvPicPr>
        <p:blipFill>
          <a:blip r:embed="rId2"/>
          <a:stretch>
            <a:fillRect/>
          </a:stretch>
        </p:blipFill>
        <p:spPr>
          <a:xfrm>
            <a:off x="6172200" y="685800"/>
            <a:ext cx="2341135" cy="6040217"/>
          </a:xfrm>
          <a:prstGeom prst="rect">
            <a:avLst/>
          </a:prstGeom>
        </p:spPr>
      </p:pic>
      <p:pic>
        <p:nvPicPr>
          <p:cNvPr id="6" name="Picture 5"/>
          <p:cNvPicPr>
            <a:picLocks noChangeAspect="1"/>
          </p:cNvPicPr>
          <p:nvPr/>
        </p:nvPicPr>
        <p:blipFill>
          <a:blip r:embed="rId3"/>
          <a:stretch>
            <a:fillRect/>
          </a:stretch>
        </p:blipFill>
        <p:spPr>
          <a:xfrm>
            <a:off x="670252" y="2158856"/>
            <a:ext cx="3738562" cy="2042987"/>
          </a:xfrm>
          <a:prstGeom prst="rect">
            <a:avLst/>
          </a:prstGeom>
        </p:spPr>
      </p:pic>
    </p:spTree>
    <p:extLst>
      <p:ext uri="{BB962C8B-B14F-4D97-AF65-F5344CB8AC3E}">
        <p14:creationId xmlns:p14="http://schemas.microsoft.com/office/powerpoint/2010/main" val="10879045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Two Models:</a:t>
            </a:r>
            <a:br>
              <a:rPr lang="en-US" dirty="0"/>
            </a:br>
            <a:r>
              <a:rPr lang="en-US" dirty="0"/>
              <a:t>Both are not Equal Means Model</a:t>
            </a:r>
          </a:p>
        </p:txBody>
      </p:sp>
      <p:graphicFrame>
        <p:nvGraphicFramePr>
          <p:cNvPr id="4" name="Table 3"/>
          <p:cNvGraphicFramePr>
            <a:graphicFrameLocks noGrp="1"/>
          </p:cNvGraphicFramePr>
          <p:nvPr>
            <p:extLst>
              <p:ext uri="{D42A27DB-BD31-4B8C-83A1-F6EECF244321}">
                <p14:modId xmlns:p14="http://schemas.microsoft.com/office/powerpoint/2010/main" val="173672364"/>
              </p:ext>
            </p:extLst>
          </p:nvPr>
        </p:nvGraphicFramePr>
        <p:xfrm>
          <a:off x="2438400" y="4793965"/>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48618" y="5931932"/>
            <a:ext cx="1676400" cy="646331"/>
          </a:xfrm>
          <a:prstGeom prst="rect">
            <a:avLst/>
          </a:prstGeom>
          <a:noFill/>
        </p:spPr>
        <p:txBody>
          <a:bodyPr wrap="square" rtlCol="0">
            <a:spAutoFit/>
          </a:bodyPr>
          <a:lstStyle/>
          <a:p>
            <a:r>
              <a:rPr lang="en-US" dirty="0">
                <a:solidFill>
                  <a:srgbClr val="00B050"/>
                </a:solidFill>
              </a:rPr>
              <a:t>Equal Means Model</a:t>
            </a:r>
          </a:p>
        </p:txBody>
      </p:sp>
      <p:cxnSp>
        <p:nvCxnSpPr>
          <p:cNvPr id="7" name="Straight Arrow Connector 6"/>
          <p:cNvCxnSpPr/>
          <p:nvPr/>
        </p:nvCxnSpPr>
        <p:spPr>
          <a:xfrm>
            <a:off x="1444018" y="568609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444018" y="6136593"/>
            <a:ext cx="838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8160" y="1864698"/>
            <a:ext cx="8153400" cy="1200329"/>
          </a:xfrm>
          <a:prstGeom prst="rect">
            <a:avLst/>
          </a:prstGeom>
          <a:noFill/>
        </p:spPr>
        <p:txBody>
          <a:bodyPr wrap="square" rtlCol="0">
            <a:spAutoFit/>
          </a:bodyPr>
          <a:lstStyle/>
          <a:p>
            <a:r>
              <a:rPr lang="en-US" dirty="0"/>
              <a:t>SAS (proc </a:t>
            </a:r>
            <a:r>
              <a:rPr lang="en-US" dirty="0" err="1"/>
              <a:t>glm</a:t>
            </a:r>
            <a:r>
              <a:rPr lang="en-US" dirty="0"/>
              <a:t>) compares models to the equal means model.  When you run proc </a:t>
            </a:r>
            <a:r>
              <a:rPr lang="en-US" dirty="0" err="1"/>
              <a:t>glm</a:t>
            </a:r>
            <a:r>
              <a:rPr lang="en-US" dirty="0"/>
              <a:t>, it always makes the “Corrected Total Row” the equal means model.  However, we can build our own ANOVA table (BYOA) to compare two models, both of which are not the equal means model.  </a:t>
            </a:r>
          </a:p>
        </p:txBody>
      </p:sp>
      <p:sp>
        <p:nvSpPr>
          <p:cNvPr id="14" name="TextBox 13"/>
          <p:cNvSpPr txBox="1"/>
          <p:nvPr/>
        </p:nvSpPr>
        <p:spPr>
          <a:xfrm>
            <a:off x="476851" y="2962863"/>
            <a:ext cx="8153400" cy="1200329"/>
          </a:xfrm>
          <a:prstGeom prst="rect">
            <a:avLst/>
          </a:prstGeom>
          <a:noFill/>
        </p:spPr>
        <p:txBody>
          <a:bodyPr wrap="square" rtlCol="0">
            <a:spAutoFit/>
          </a:bodyPr>
          <a:lstStyle/>
          <a:p>
            <a:r>
              <a:rPr lang="en-US" dirty="0"/>
              <a:t>To do this we will need to identify the “full” model and the “reduced” model.  The “full” model will be the model with the most parameters (means) in it while the “reduced model” will have fewer parameters.  (Note that the equal means model (with one parameter) is the most reduced model you can have.)</a:t>
            </a:r>
          </a:p>
        </p:txBody>
      </p:sp>
      <p:sp>
        <p:nvSpPr>
          <p:cNvPr id="16" name="TextBox 15"/>
          <p:cNvSpPr txBox="1"/>
          <p:nvPr/>
        </p:nvSpPr>
        <p:spPr>
          <a:xfrm>
            <a:off x="146899" y="5362925"/>
            <a:ext cx="1676400" cy="646331"/>
          </a:xfrm>
          <a:prstGeom prst="rect">
            <a:avLst/>
          </a:prstGeom>
          <a:noFill/>
        </p:spPr>
        <p:txBody>
          <a:bodyPr wrap="square" rtlCol="0">
            <a:spAutoFit/>
          </a:bodyPr>
          <a:lstStyle/>
          <a:p>
            <a:r>
              <a:rPr lang="en-US" dirty="0">
                <a:solidFill>
                  <a:srgbClr val="7030A0"/>
                </a:solidFill>
              </a:rPr>
              <a:t>Separate Means Model</a:t>
            </a:r>
          </a:p>
        </p:txBody>
      </p:sp>
      <p:sp>
        <p:nvSpPr>
          <p:cNvPr id="18" name="TextBox 17"/>
          <p:cNvSpPr txBox="1"/>
          <p:nvPr/>
        </p:nvSpPr>
        <p:spPr>
          <a:xfrm>
            <a:off x="409222" y="6486491"/>
            <a:ext cx="1866900" cy="369332"/>
          </a:xfrm>
          <a:prstGeom prst="rect">
            <a:avLst/>
          </a:prstGeom>
          <a:noFill/>
        </p:spPr>
        <p:txBody>
          <a:bodyPr wrap="square" rtlCol="0">
            <a:spAutoFit/>
          </a:bodyPr>
          <a:lstStyle/>
          <a:p>
            <a:r>
              <a:rPr lang="en-US" dirty="0">
                <a:solidFill>
                  <a:srgbClr val="00B050"/>
                </a:solidFill>
              </a:rPr>
              <a:t>(Reduced Model)</a:t>
            </a:r>
          </a:p>
        </p:txBody>
      </p:sp>
      <p:sp>
        <p:nvSpPr>
          <p:cNvPr id="19" name="TextBox 18"/>
          <p:cNvSpPr txBox="1"/>
          <p:nvPr/>
        </p:nvSpPr>
        <p:spPr>
          <a:xfrm>
            <a:off x="1141281" y="5372414"/>
            <a:ext cx="1676400" cy="369332"/>
          </a:xfrm>
          <a:prstGeom prst="rect">
            <a:avLst/>
          </a:prstGeom>
          <a:noFill/>
        </p:spPr>
        <p:txBody>
          <a:bodyPr wrap="square" rtlCol="0">
            <a:spAutoFit/>
          </a:bodyPr>
          <a:lstStyle/>
          <a:p>
            <a:r>
              <a:rPr lang="en-US" dirty="0">
                <a:solidFill>
                  <a:srgbClr val="7030A0"/>
                </a:solidFill>
              </a:rPr>
              <a:t>(Full Model) </a:t>
            </a:r>
          </a:p>
        </p:txBody>
      </p:sp>
      <p:sp>
        <p:nvSpPr>
          <p:cNvPr id="20" name="TextBox 19"/>
          <p:cNvSpPr txBox="1"/>
          <p:nvPr/>
        </p:nvSpPr>
        <p:spPr>
          <a:xfrm>
            <a:off x="-242579" y="4191261"/>
            <a:ext cx="2680979" cy="646331"/>
          </a:xfrm>
          <a:prstGeom prst="rect">
            <a:avLst/>
          </a:prstGeom>
          <a:noFill/>
        </p:spPr>
        <p:txBody>
          <a:bodyPr wrap="square" rtlCol="0">
            <a:spAutoFit/>
          </a:bodyPr>
          <a:lstStyle/>
          <a:p>
            <a:pPr algn="ctr"/>
            <a:r>
              <a:rPr lang="en-US" b="1" dirty="0"/>
              <a:t>Extra Sum of Squares</a:t>
            </a:r>
          </a:p>
          <a:p>
            <a:pPr algn="ctr"/>
            <a:r>
              <a:rPr lang="en-US" b="1" dirty="0"/>
              <a:t> Test / BYOA</a:t>
            </a:r>
          </a:p>
        </p:txBody>
      </p:sp>
    </p:spTree>
    <p:extLst>
      <p:ext uri="{BB962C8B-B14F-4D97-AF65-F5344CB8AC3E}">
        <p14:creationId xmlns:p14="http://schemas.microsoft.com/office/powerpoint/2010/main" val="3258593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3200400"/>
            <a:ext cx="2232471" cy="369332"/>
          </a:xfrm>
          <a:prstGeom prst="rect">
            <a:avLst/>
          </a:prstGeom>
          <a:noFill/>
        </p:spPr>
        <p:txBody>
          <a:bodyPr wrap="square" rtlCol="0">
            <a:spAutoFit/>
          </a:bodyPr>
          <a:lstStyle/>
          <a:p>
            <a:pPr algn="ctr"/>
            <a:r>
              <a:rPr lang="en-US" dirty="0"/>
              <a:t>F-TEST: Another Look</a:t>
            </a:r>
          </a:p>
        </p:txBody>
      </p:sp>
      <p:sp>
        <p:nvSpPr>
          <p:cNvPr id="5" name="Rectangle 4"/>
          <p:cNvSpPr/>
          <p:nvPr/>
        </p:nvSpPr>
        <p:spPr>
          <a:xfrm>
            <a:off x="2931923" y="3861894"/>
            <a:ext cx="3706078" cy="369332"/>
          </a:xfrm>
          <a:prstGeom prst="rect">
            <a:avLst/>
          </a:prstGeom>
        </p:spPr>
        <p:txBody>
          <a:bodyPr wrap="none">
            <a:spAutoFit/>
          </a:bodyPr>
          <a:lstStyle/>
          <a:p>
            <a:pPr algn="ctr"/>
            <a:r>
              <a:rPr lang="en-US" dirty="0"/>
              <a:t>Ha: At least 2 are different (A,B,C …F) </a:t>
            </a:r>
          </a:p>
        </p:txBody>
      </p:sp>
      <p:sp>
        <p:nvSpPr>
          <p:cNvPr id="8" name="Rectangle 7"/>
          <p:cNvSpPr/>
          <p:nvPr/>
        </p:nvSpPr>
        <p:spPr>
          <a:xfrm>
            <a:off x="2362200" y="3569732"/>
            <a:ext cx="4745209" cy="369332"/>
          </a:xfrm>
          <a:prstGeom prst="rect">
            <a:avLst/>
          </a:prstGeom>
        </p:spPr>
        <p:txBody>
          <a:bodyPr wrap="square">
            <a:spAutoFit/>
          </a:bodyPr>
          <a:lstStyle/>
          <a:p>
            <a:pPr algn="ctr"/>
            <a:r>
              <a:rPr lang="en-US" dirty="0"/>
              <a:t>Ho: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9" name="Table 8"/>
          <p:cNvGraphicFramePr>
            <a:graphicFrameLocks noGrp="1"/>
          </p:cNvGraphicFramePr>
          <p:nvPr>
            <p:extLst/>
          </p:nvPr>
        </p:nvGraphicFramePr>
        <p:xfrm>
          <a:off x="1524000" y="50698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943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957" y="1038811"/>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3881012" y="152400"/>
            <a:ext cx="4745209" cy="369332"/>
          </a:xfrm>
          <a:prstGeom prst="rect">
            <a:avLst/>
          </a:prstGeom>
        </p:spPr>
        <p:txBody>
          <a:bodyPr wrap="square">
            <a:spAutoFit/>
          </a:bodyPr>
          <a:lstStyle/>
          <a:p>
            <a:pPr algn="ctr"/>
            <a:r>
              <a:rPr lang="en-US" dirty="0"/>
              <a:t>Spock is different than others</a:t>
            </a:r>
          </a:p>
        </p:txBody>
      </p:sp>
      <p:sp>
        <p:nvSpPr>
          <p:cNvPr id="14" name="Rectangle 13"/>
          <p:cNvSpPr/>
          <p:nvPr/>
        </p:nvSpPr>
        <p:spPr>
          <a:xfrm>
            <a:off x="310400" y="152400"/>
            <a:ext cx="4103624" cy="369332"/>
          </a:xfrm>
          <a:prstGeom prst="rect">
            <a:avLst/>
          </a:prstGeom>
        </p:spPr>
        <p:txBody>
          <a:bodyPr wrap="none">
            <a:spAutoFit/>
          </a:bodyPr>
          <a:lstStyle/>
          <a:p>
            <a:pPr algn="ctr"/>
            <a:r>
              <a:rPr lang="en-US" dirty="0"/>
              <a:t>At least 2 are different (Spock, A, B, C … F)</a:t>
            </a:r>
          </a:p>
        </p:txBody>
      </p:sp>
      <p:sp>
        <p:nvSpPr>
          <p:cNvPr id="15" name="Rectangle 14"/>
          <p:cNvSpPr/>
          <p:nvPr/>
        </p:nvSpPr>
        <p:spPr>
          <a:xfrm>
            <a:off x="1676400" y="21473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85271" y="2096477"/>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56954" y="521732"/>
            <a:ext cx="2724446" cy="369332"/>
          </a:xfrm>
          <a:prstGeom prst="rect">
            <a:avLst/>
          </a:prstGeom>
        </p:spPr>
        <p:txBody>
          <a:bodyPr wrap="square">
            <a:spAutoFit/>
          </a:bodyPr>
          <a:lstStyle/>
          <a:p>
            <a:pPr algn="ctr"/>
            <a:r>
              <a:rPr lang="en-US" dirty="0"/>
              <a:t>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3" name="Rectangle 2"/>
          <p:cNvSpPr/>
          <p:nvPr/>
        </p:nvSpPr>
        <p:spPr>
          <a:xfrm>
            <a:off x="5316679" y="521732"/>
            <a:ext cx="1922321" cy="369332"/>
          </a:xfrm>
          <a:prstGeom prst="rect">
            <a:avLst/>
          </a:prstGeom>
        </p:spPr>
        <p:txBody>
          <a:bodyPr wrap="none">
            <a:spAutoFit/>
          </a:bodyPr>
          <a:lstStyle/>
          <a:p>
            <a:pPr algn="ctr"/>
            <a:r>
              <a:rPr lang="en-US" dirty="0"/>
              <a:t>µ</a:t>
            </a:r>
            <a:r>
              <a:rPr lang="en-US" baseline="-25000" dirty="0"/>
              <a:t>s</a:t>
            </a:r>
            <a:r>
              <a:rPr lang="en-US" dirty="0"/>
              <a:t> µ</a:t>
            </a:r>
            <a:r>
              <a:rPr lang="en-US" baseline="-25000" dirty="0"/>
              <a:t>o </a:t>
            </a:r>
            <a:r>
              <a:rPr lang="en-US" dirty="0"/>
              <a:t>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p>
        </p:txBody>
      </p:sp>
      <p:sp>
        <p:nvSpPr>
          <p:cNvPr id="17" name="Rectangle 16"/>
          <p:cNvSpPr/>
          <p:nvPr/>
        </p:nvSpPr>
        <p:spPr>
          <a:xfrm>
            <a:off x="3016170" y="4231226"/>
            <a:ext cx="2905732" cy="369332"/>
          </a:xfrm>
          <a:prstGeom prst="rect">
            <a:avLst/>
          </a:prstGeom>
        </p:spPr>
        <p:txBody>
          <a:bodyPr wrap="none">
            <a:spAutoFit/>
          </a:bodyPr>
          <a:lstStyle/>
          <a:p>
            <a:pPr algn="ctr"/>
            <a:r>
              <a:rPr lang="en-US" dirty="0"/>
              <a:t>Reduced : µ</a:t>
            </a:r>
            <a:r>
              <a:rPr lang="en-US" baseline="-25000" dirty="0"/>
              <a:t>s</a:t>
            </a:r>
            <a:r>
              <a:rPr lang="en-US" dirty="0"/>
              <a:t> µ</a:t>
            </a:r>
            <a:r>
              <a:rPr lang="en-US" baseline="-25000" dirty="0"/>
              <a:t>o </a:t>
            </a:r>
            <a:r>
              <a:rPr lang="en-US" dirty="0"/>
              <a:t>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p>
        </p:txBody>
      </p:sp>
      <p:sp>
        <p:nvSpPr>
          <p:cNvPr id="18" name="Rectangle 17"/>
          <p:cNvSpPr/>
          <p:nvPr/>
        </p:nvSpPr>
        <p:spPr>
          <a:xfrm>
            <a:off x="3106811" y="4603049"/>
            <a:ext cx="2724446" cy="369332"/>
          </a:xfrm>
          <a:prstGeom prst="rect">
            <a:avLst/>
          </a:prstGeom>
        </p:spPr>
        <p:txBody>
          <a:bodyPr wrap="square">
            <a:spAutoFit/>
          </a:bodyPr>
          <a:lstStyle/>
          <a:p>
            <a:pPr algn="ctr"/>
            <a:r>
              <a:rPr lang="en-US" dirty="0"/>
              <a:t>Full: 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6" name="Rectangle 5"/>
          <p:cNvSpPr/>
          <p:nvPr/>
        </p:nvSpPr>
        <p:spPr>
          <a:xfrm>
            <a:off x="419100" y="6187226"/>
            <a:ext cx="999761" cy="369332"/>
          </a:xfrm>
          <a:prstGeom prst="rect">
            <a:avLst/>
          </a:prstGeom>
        </p:spPr>
        <p:txBody>
          <a:bodyPr wrap="none">
            <a:spAutoFit/>
          </a:bodyPr>
          <a:lstStyle/>
          <a:p>
            <a:r>
              <a:rPr lang="en-US" dirty="0"/>
              <a:t>Reduced</a:t>
            </a:r>
          </a:p>
        </p:txBody>
      </p:sp>
      <p:sp>
        <p:nvSpPr>
          <p:cNvPr id="7" name="Rectangle 6"/>
          <p:cNvSpPr/>
          <p:nvPr/>
        </p:nvSpPr>
        <p:spPr>
          <a:xfrm>
            <a:off x="659934" y="5817894"/>
            <a:ext cx="518091" cy="369332"/>
          </a:xfrm>
          <a:prstGeom prst="rect">
            <a:avLst/>
          </a:prstGeom>
        </p:spPr>
        <p:txBody>
          <a:bodyPr wrap="none">
            <a:spAutoFit/>
          </a:bodyPr>
          <a:lstStyle/>
          <a:p>
            <a:r>
              <a:rPr lang="en-US" dirty="0"/>
              <a:t>Full</a:t>
            </a:r>
          </a:p>
        </p:txBody>
      </p:sp>
    </p:spTree>
    <p:extLst>
      <p:ext uri="{BB962C8B-B14F-4D97-AF65-F5344CB8AC3E}">
        <p14:creationId xmlns:p14="http://schemas.microsoft.com/office/powerpoint/2010/main" val="129074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5" grpId="0" animBg="1"/>
      <p:bldP spid="16" grpId="0" animBg="1"/>
      <p:bldP spid="17" grpId="0"/>
      <p:bldP spid="18"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nvPr>
        </p:nvGraphicFramePr>
        <p:xfrm>
          <a:off x="533400" y="3352800"/>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err="1"/>
                        <a:t>df</a:t>
                      </a:r>
                      <a:endParaRPr lang="en-US" dirty="0"/>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err="1"/>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160663" y="2051566"/>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685800" y="2731532"/>
            <a:ext cx="6858000" cy="369332"/>
          </a:xfrm>
          <a:prstGeom prst="rect">
            <a:avLst/>
          </a:prstGeom>
          <a:noFill/>
        </p:spPr>
        <p:txBody>
          <a:bodyPr wrap="square" rtlCol="0">
            <a:spAutoFit/>
          </a:bodyPr>
          <a:lstStyle/>
          <a:p>
            <a:r>
              <a:rPr lang="en-US" dirty="0"/>
              <a:t>Formally write the Ho and Ha and fill in the table.  </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367756BE-C514-41D5-8AB5-FAEC955386D0}"/>
                  </a:ext>
                </a:extLst>
              </p:cNvPr>
              <p:cNvGraphicFramePr>
                <a:graphicFrameLocks noGrp="1"/>
              </p:cNvGraphicFramePr>
              <p:nvPr>
                <p:extLst>
                  <p:ext uri="{D42A27DB-BD31-4B8C-83A1-F6EECF244321}">
                    <p14:modId xmlns:p14="http://schemas.microsoft.com/office/powerpoint/2010/main" val="1386786935"/>
                  </p:ext>
                </p:extLst>
              </p:nvPr>
            </p:nvGraphicFramePr>
            <p:xfrm>
              <a:off x="6627650" y="365919"/>
              <a:ext cx="1832300" cy="1074666"/>
            </p:xfrm>
            <a:graphic>
              <a:graphicData uri="http://schemas.openxmlformats.org/drawingml/2006/table">
                <a:tbl>
                  <a:tblPr firstRow="1" bandRow="1">
                    <a:tableStyleId>{5C22544A-7EE6-4342-B048-85BDC9FD1C3A}</a:tableStyleId>
                  </a:tblPr>
                  <a:tblGrid>
                    <a:gridCol w="458075">
                      <a:extLst>
                        <a:ext uri="{9D8B030D-6E8A-4147-A177-3AD203B41FA5}">
                          <a16:colId xmlns:a16="http://schemas.microsoft.com/office/drawing/2014/main" val="20000"/>
                        </a:ext>
                      </a:extLst>
                    </a:gridCol>
                    <a:gridCol w="458075">
                      <a:extLst>
                        <a:ext uri="{9D8B030D-6E8A-4147-A177-3AD203B41FA5}">
                          <a16:colId xmlns:a16="http://schemas.microsoft.com/office/drawing/2014/main" val="20001"/>
                        </a:ext>
                      </a:extLst>
                    </a:gridCol>
                    <a:gridCol w="458075">
                      <a:extLst>
                        <a:ext uri="{9D8B030D-6E8A-4147-A177-3AD203B41FA5}">
                          <a16:colId xmlns:a16="http://schemas.microsoft.com/office/drawing/2014/main" val="20002"/>
                        </a:ext>
                      </a:extLst>
                    </a:gridCol>
                    <a:gridCol w="458075">
                      <a:extLst>
                        <a:ext uri="{9D8B030D-6E8A-4147-A177-3AD203B41FA5}">
                          <a16:colId xmlns:a16="http://schemas.microsoft.com/office/drawing/2014/main" val="20003"/>
                        </a:ext>
                      </a:extLst>
                    </a:gridCol>
                  </a:tblGrid>
                  <a:tr h="320919">
                    <a:tc>
                      <a:txBody>
                        <a:bodyPr/>
                        <a:lstStyle/>
                        <a:p>
                          <a:endParaRPr lang="en-US" sz="900" dirty="0"/>
                        </a:p>
                      </a:txBody>
                      <a:tcPr marL="47890" marR="47890" marT="23945" marB="23945"/>
                    </a:tc>
                    <a:tc>
                      <a:txBody>
                        <a:bodyPr/>
                        <a:lstStyle/>
                        <a:p>
                          <a:pPr algn="ctr"/>
                          <a:r>
                            <a:rPr lang="en-US" sz="900" dirty="0"/>
                            <a:t>Level </a:t>
                          </a:r>
                          <a:r>
                            <a:rPr lang="en-US" sz="900" dirty="0" err="1"/>
                            <a:t>i</a:t>
                          </a:r>
                          <a:r>
                            <a:rPr lang="en-US" sz="900" dirty="0"/>
                            <a:t>=1</a:t>
                          </a:r>
                        </a:p>
                      </a:txBody>
                      <a:tcPr marL="47890" marR="47890" marT="23945" marB="23945"/>
                    </a:tc>
                    <a:tc>
                      <a:txBody>
                        <a:bodyPr/>
                        <a:lstStyle/>
                        <a:p>
                          <a:pPr algn="ctr"/>
                          <a:r>
                            <a:rPr lang="en-US" sz="900" dirty="0"/>
                            <a:t>Level </a:t>
                          </a:r>
                          <a:r>
                            <a:rPr lang="en-US" sz="900" dirty="0" err="1"/>
                            <a:t>i</a:t>
                          </a:r>
                          <a:r>
                            <a:rPr lang="en-US" sz="900" dirty="0"/>
                            <a:t>=2</a:t>
                          </a:r>
                        </a:p>
                      </a:txBody>
                      <a:tcPr marL="47890" marR="47890" marT="23945" marB="23945"/>
                    </a:tc>
                    <a:tc>
                      <a:txBody>
                        <a:bodyPr/>
                        <a:lstStyle/>
                        <a:p>
                          <a:pPr algn="ctr"/>
                          <a:r>
                            <a:rPr lang="en-US" sz="900" baseline="0" dirty="0"/>
                            <a:t>Level </a:t>
                          </a:r>
                          <a:r>
                            <a:rPr lang="en-US" sz="900" baseline="0" dirty="0" err="1"/>
                            <a:t>i</a:t>
                          </a:r>
                          <a:r>
                            <a:rPr lang="en-US" sz="900" baseline="0" dirty="0"/>
                            <a:t>=3</a:t>
                          </a:r>
                          <a:endParaRPr lang="en-US" sz="900" dirty="0"/>
                        </a:p>
                      </a:txBody>
                      <a:tcPr marL="47890" marR="47890" marT="23945" marB="23945"/>
                    </a:tc>
                    <a:extLst>
                      <a:ext uri="{0D108BD9-81ED-4DB2-BD59-A6C34878D82A}">
                        <a16:rowId xmlns:a16="http://schemas.microsoft.com/office/drawing/2014/main" val="10000"/>
                      </a:ext>
                    </a:extLst>
                  </a:tr>
                  <a:tr h="183382">
                    <a:tc>
                      <a:txBody>
                        <a:bodyPr/>
                        <a:lstStyle/>
                        <a:p>
                          <a:pPr algn="ctr"/>
                          <a:r>
                            <a:rPr lang="en-US" sz="900" dirty="0"/>
                            <a:t>Y</a:t>
                          </a:r>
                          <a:r>
                            <a:rPr lang="en-US" sz="900" baseline="-25000" dirty="0"/>
                            <a:t>1</a:t>
                          </a:r>
                          <a:r>
                            <a:rPr lang="en-US" sz="900" dirty="0"/>
                            <a:t>|X=</a:t>
                          </a:r>
                          <a:r>
                            <a:rPr lang="en-US" sz="900" dirty="0" err="1"/>
                            <a:t>i</a:t>
                          </a:r>
                          <a:endParaRPr lang="en-US" sz="900" baseline="-25000" dirty="0"/>
                        </a:p>
                      </a:txBody>
                      <a:tcPr marL="47890" marR="47890" marT="23945" marB="23945"/>
                    </a:tc>
                    <a:tc>
                      <a:txBody>
                        <a:bodyPr/>
                        <a:lstStyle/>
                        <a:p>
                          <a:pPr algn="ctr"/>
                          <a:r>
                            <a:rPr lang="en-US" sz="900" dirty="0"/>
                            <a:t>3</a:t>
                          </a:r>
                        </a:p>
                      </a:txBody>
                      <a:tcPr marL="47890" marR="47890" marT="23945" marB="23945"/>
                    </a:tc>
                    <a:tc>
                      <a:txBody>
                        <a:bodyPr/>
                        <a:lstStyle/>
                        <a:p>
                          <a:pPr algn="ctr"/>
                          <a:r>
                            <a:rPr lang="en-US" sz="900" dirty="0"/>
                            <a:t>10</a:t>
                          </a:r>
                        </a:p>
                      </a:txBody>
                      <a:tcPr marL="47890" marR="47890" marT="23945" marB="23945"/>
                    </a:tc>
                    <a:tc>
                      <a:txBody>
                        <a:bodyPr/>
                        <a:lstStyle/>
                        <a:p>
                          <a:pPr algn="ctr"/>
                          <a:r>
                            <a:rPr lang="en-US" sz="900" dirty="0"/>
                            <a:t>20</a:t>
                          </a:r>
                        </a:p>
                      </a:txBody>
                      <a:tcPr marL="47890" marR="47890" marT="23945" marB="23945"/>
                    </a:tc>
                    <a:extLst>
                      <a:ext uri="{0D108BD9-81ED-4DB2-BD59-A6C34878D82A}">
                        <a16:rowId xmlns:a16="http://schemas.microsoft.com/office/drawing/2014/main" val="10001"/>
                      </a:ext>
                    </a:extLst>
                  </a:tr>
                  <a:tr h="1833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2</a:t>
                          </a:r>
                          <a:r>
                            <a:rPr lang="en-US" sz="900" dirty="0"/>
                            <a:t>|X=</a:t>
                          </a:r>
                          <a:r>
                            <a:rPr lang="en-US" sz="900" dirty="0" err="1"/>
                            <a:t>i</a:t>
                          </a:r>
                          <a:endParaRPr lang="en-US" sz="900" baseline="-25000" dirty="0"/>
                        </a:p>
                      </a:txBody>
                      <a:tcPr marL="47890" marR="47890" marT="23945" marB="23945"/>
                    </a:tc>
                    <a:tc>
                      <a:txBody>
                        <a:bodyPr/>
                        <a:lstStyle/>
                        <a:p>
                          <a:pPr algn="ctr"/>
                          <a:r>
                            <a:rPr lang="en-US" sz="900" dirty="0"/>
                            <a:t>5</a:t>
                          </a:r>
                        </a:p>
                      </a:txBody>
                      <a:tcPr marL="47890" marR="47890" marT="23945" marB="23945"/>
                    </a:tc>
                    <a:tc>
                      <a:txBody>
                        <a:bodyPr/>
                        <a:lstStyle/>
                        <a:p>
                          <a:pPr algn="ctr"/>
                          <a:r>
                            <a:rPr lang="en-US" sz="900" dirty="0"/>
                            <a:t>12</a:t>
                          </a:r>
                        </a:p>
                      </a:txBody>
                      <a:tcPr marL="47890" marR="47890" marT="23945" marB="23945"/>
                    </a:tc>
                    <a:tc>
                      <a:txBody>
                        <a:bodyPr/>
                        <a:lstStyle/>
                        <a:p>
                          <a:pPr algn="ctr"/>
                          <a:r>
                            <a:rPr lang="en-US" sz="900" dirty="0"/>
                            <a:t>22</a:t>
                          </a:r>
                        </a:p>
                      </a:txBody>
                      <a:tcPr marL="47890" marR="47890" marT="23945" marB="23945"/>
                    </a:tc>
                    <a:extLst>
                      <a:ext uri="{0D108BD9-81ED-4DB2-BD59-A6C34878D82A}">
                        <a16:rowId xmlns:a16="http://schemas.microsoft.com/office/drawing/2014/main" val="10002"/>
                      </a:ext>
                    </a:extLst>
                  </a:tr>
                  <a:tr h="1833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3</a:t>
                          </a:r>
                          <a:r>
                            <a:rPr lang="en-US" sz="900" dirty="0"/>
                            <a:t>|X=</a:t>
                          </a:r>
                          <a:r>
                            <a:rPr lang="en-US" sz="900" dirty="0" err="1"/>
                            <a:t>i</a:t>
                          </a:r>
                          <a:endParaRPr lang="en-US" sz="900" baseline="-25000" dirty="0"/>
                        </a:p>
                      </a:txBody>
                      <a:tcPr marL="47890" marR="47890" marT="23945" marB="23945"/>
                    </a:tc>
                    <a:tc>
                      <a:txBody>
                        <a:bodyPr/>
                        <a:lstStyle/>
                        <a:p>
                          <a:pPr algn="ctr"/>
                          <a:r>
                            <a:rPr lang="en-US" sz="900" dirty="0"/>
                            <a:t>7</a:t>
                          </a:r>
                        </a:p>
                      </a:txBody>
                      <a:tcPr marL="47890" marR="47890" marT="23945" marB="23945"/>
                    </a:tc>
                    <a:tc>
                      <a:txBody>
                        <a:bodyPr/>
                        <a:lstStyle/>
                        <a:p>
                          <a:pPr algn="ctr"/>
                          <a:r>
                            <a:rPr lang="en-US" sz="900" dirty="0"/>
                            <a:t>14</a:t>
                          </a:r>
                        </a:p>
                      </a:txBody>
                      <a:tcPr marL="47890" marR="47890" marT="23945" marB="23945"/>
                    </a:tc>
                    <a:tc>
                      <a:txBody>
                        <a:bodyPr/>
                        <a:lstStyle/>
                        <a:p>
                          <a:pPr algn="ctr"/>
                          <a:r>
                            <a:rPr lang="en-US" sz="900" dirty="0"/>
                            <a:t>24</a:t>
                          </a:r>
                        </a:p>
                      </a:txBody>
                      <a:tcPr marL="47890" marR="47890" marT="23945" marB="23945"/>
                    </a:tc>
                    <a:extLst>
                      <a:ext uri="{0D108BD9-81ED-4DB2-BD59-A6C34878D82A}">
                        <a16:rowId xmlns:a16="http://schemas.microsoft.com/office/drawing/2014/main" val="10003"/>
                      </a:ext>
                    </a:extLst>
                  </a:tr>
                  <a:tr h="195735">
                    <a:tc>
                      <a:txBody>
                        <a:bodyPr/>
                        <a:lstStyle/>
                        <a:p>
                          <a:pPr algn="ctr"/>
                          <a14:m>
                            <m:oMathPara xmlns:m="http://schemas.openxmlformats.org/officeDocument/2006/math">
                              <m:oMathParaPr>
                                <m:jc m:val="centerGroup"/>
                              </m:oMathParaPr>
                              <m:oMath xmlns:m="http://schemas.openxmlformats.org/officeDocument/2006/math">
                                <m:sSub>
                                  <m:sSubPr>
                                    <m:ctrlPr>
                                      <a:rPr lang="en-US" sz="900" i="1" smtClean="0">
                                        <a:latin typeface="Cambria Math" panose="02040503050406030204" pitchFamily="18" charset="0"/>
                                        <a:ea typeface="Cambria Math"/>
                                      </a:rPr>
                                    </m:ctrlPr>
                                  </m:sSubPr>
                                  <m:e>
                                    <m:acc>
                                      <m:accPr>
                                        <m:chr m:val="̂"/>
                                        <m:ctrlPr>
                                          <a:rPr lang="en-US" sz="900" i="1" smtClean="0">
                                            <a:latin typeface="Cambria Math" panose="02040503050406030204" pitchFamily="18" charset="0"/>
                                          </a:rPr>
                                        </m:ctrlPr>
                                      </m:accPr>
                                      <m:e>
                                        <m:r>
                                          <a:rPr lang="en-US" sz="900" i="1" smtClean="0">
                                            <a:latin typeface="Cambria Math"/>
                                            <a:ea typeface="Cambria Math"/>
                                          </a:rPr>
                                          <m:t>𝜇</m:t>
                                        </m:r>
                                      </m:e>
                                    </m:acc>
                                  </m:e>
                                  <m:sub>
                                    <m:r>
                                      <a:rPr lang="en-US" sz="900" i="1" smtClean="0">
                                        <a:latin typeface="Cambria Math" panose="02040503050406030204" pitchFamily="18" charset="0"/>
                                        <a:ea typeface="Cambria Math"/>
                                      </a:rPr>
                                      <m:t>𝑌</m:t>
                                    </m:r>
                                    <m:r>
                                      <a:rPr lang="en-US" sz="900" b="0" i="1" smtClean="0">
                                        <a:latin typeface="Cambria Math" panose="02040503050406030204" pitchFamily="18" charset="0"/>
                                        <a:ea typeface="Cambria Math"/>
                                      </a:rPr>
                                      <m:t>|</m:t>
                                    </m:r>
                                    <m:r>
                                      <a:rPr lang="en-US" sz="900" b="0" i="1" smtClean="0">
                                        <a:latin typeface="Cambria Math" panose="02040503050406030204" pitchFamily="18" charset="0"/>
                                        <a:ea typeface="Cambria Math"/>
                                      </a:rPr>
                                      <m:t>𝑋</m:t>
                                    </m:r>
                                    <m:r>
                                      <a:rPr lang="en-US" sz="900" b="0" i="1" smtClean="0">
                                        <a:latin typeface="Cambria Math" panose="02040503050406030204" pitchFamily="18" charset="0"/>
                                        <a:ea typeface="Cambria Math"/>
                                      </a:rPr>
                                      <m:t>=</m:t>
                                    </m:r>
                                    <m:r>
                                      <a:rPr lang="en-US" sz="900" b="0" i="1" smtClean="0">
                                        <a:latin typeface="Cambria Math" panose="02040503050406030204" pitchFamily="18" charset="0"/>
                                        <a:ea typeface="Cambria Math"/>
                                      </a:rPr>
                                      <m:t>𝑖</m:t>
                                    </m:r>
                                  </m:sub>
                                </m:sSub>
                              </m:oMath>
                            </m:oMathPara>
                          </a14:m>
                          <a:endParaRPr lang="en-US" sz="900" baseline="-25000" dirty="0"/>
                        </a:p>
                      </a:txBody>
                      <a:tcPr marL="47890" marR="47890" marT="23945" marB="23945"/>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extLst>
                      <a:ext uri="{0D108BD9-81ED-4DB2-BD59-A6C34878D82A}">
                        <a16:rowId xmlns:a16="http://schemas.microsoft.com/office/drawing/2014/main" val="10004"/>
                      </a:ext>
                    </a:extLst>
                  </a:tr>
                </a:tbl>
              </a:graphicData>
            </a:graphic>
          </p:graphicFrame>
        </mc:Choice>
        <mc:Fallback xmlns="">
          <p:graphicFrame>
            <p:nvGraphicFramePr>
              <p:cNvPr id="7" name="Table 6">
                <a:extLst>
                  <a:ext uri="{FF2B5EF4-FFF2-40B4-BE49-F238E27FC236}">
                    <a16:creationId xmlns:a16="http://schemas.microsoft.com/office/drawing/2014/main" id="{367756BE-C514-41D5-8AB5-FAEC955386D0}"/>
                  </a:ext>
                </a:extLst>
              </p:cNvPr>
              <p:cNvGraphicFramePr>
                <a:graphicFrameLocks noGrp="1"/>
              </p:cNvGraphicFramePr>
              <p:nvPr>
                <p:extLst>
                  <p:ext uri="{D42A27DB-BD31-4B8C-83A1-F6EECF244321}">
                    <p14:modId xmlns:p14="http://schemas.microsoft.com/office/powerpoint/2010/main" val="1386786935"/>
                  </p:ext>
                </p:extLst>
              </p:nvPr>
            </p:nvGraphicFramePr>
            <p:xfrm>
              <a:off x="6627650" y="365919"/>
              <a:ext cx="1832300" cy="1074666"/>
            </p:xfrm>
            <a:graphic>
              <a:graphicData uri="http://schemas.openxmlformats.org/drawingml/2006/table">
                <a:tbl>
                  <a:tblPr firstRow="1" bandRow="1">
                    <a:tableStyleId>{5C22544A-7EE6-4342-B048-85BDC9FD1C3A}</a:tableStyleId>
                  </a:tblPr>
                  <a:tblGrid>
                    <a:gridCol w="458075">
                      <a:extLst>
                        <a:ext uri="{9D8B030D-6E8A-4147-A177-3AD203B41FA5}">
                          <a16:colId xmlns:a16="http://schemas.microsoft.com/office/drawing/2014/main" val="20000"/>
                        </a:ext>
                      </a:extLst>
                    </a:gridCol>
                    <a:gridCol w="458075">
                      <a:extLst>
                        <a:ext uri="{9D8B030D-6E8A-4147-A177-3AD203B41FA5}">
                          <a16:colId xmlns:a16="http://schemas.microsoft.com/office/drawing/2014/main" val="20001"/>
                        </a:ext>
                      </a:extLst>
                    </a:gridCol>
                    <a:gridCol w="458075">
                      <a:extLst>
                        <a:ext uri="{9D8B030D-6E8A-4147-A177-3AD203B41FA5}">
                          <a16:colId xmlns:a16="http://schemas.microsoft.com/office/drawing/2014/main" val="20002"/>
                        </a:ext>
                      </a:extLst>
                    </a:gridCol>
                    <a:gridCol w="458075">
                      <a:extLst>
                        <a:ext uri="{9D8B030D-6E8A-4147-A177-3AD203B41FA5}">
                          <a16:colId xmlns:a16="http://schemas.microsoft.com/office/drawing/2014/main" val="20003"/>
                        </a:ext>
                      </a:extLst>
                    </a:gridCol>
                  </a:tblGrid>
                  <a:tr h="322210">
                    <a:tc>
                      <a:txBody>
                        <a:bodyPr/>
                        <a:lstStyle/>
                        <a:p>
                          <a:endParaRPr lang="en-US" sz="900" dirty="0"/>
                        </a:p>
                      </a:txBody>
                      <a:tcPr marL="47890" marR="47890" marT="23945" marB="23945"/>
                    </a:tc>
                    <a:tc>
                      <a:txBody>
                        <a:bodyPr/>
                        <a:lstStyle/>
                        <a:p>
                          <a:pPr algn="ctr"/>
                          <a:r>
                            <a:rPr lang="en-US" sz="900" dirty="0"/>
                            <a:t>Level </a:t>
                          </a:r>
                          <a:r>
                            <a:rPr lang="en-US" sz="900" dirty="0" err="1"/>
                            <a:t>i</a:t>
                          </a:r>
                          <a:r>
                            <a:rPr lang="en-US" sz="900" dirty="0"/>
                            <a:t>=1</a:t>
                          </a:r>
                        </a:p>
                      </a:txBody>
                      <a:tcPr marL="47890" marR="47890" marT="23945" marB="23945"/>
                    </a:tc>
                    <a:tc>
                      <a:txBody>
                        <a:bodyPr/>
                        <a:lstStyle/>
                        <a:p>
                          <a:pPr algn="ctr"/>
                          <a:r>
                            <a:rPr lang="en-US" sz="900" dirty="0"/>
                            <a:t>Level </a:t>
                          </a:r>
                          <a:r>
                            <a:rPr lang="en-US" sz="900" dirty="0" err="1"/>
                            <a:t>i</a:t>
                          </a:r>
                          <a:r>
                            <a:rPr lang="en-US" sz="900" dirty="0"/>
                            <a:t>=2</a:t>
                          </a:r>
                        </a:p>
                      </a:txBody>
                      <a:tcPr marL="47890" marR="47890" marT="23945" marB="23945"/>
                    </a:tc>
                    <a:tc>
                      <a:txBody>
                        <a:bodyPr/>
                        <a:lstStyle/>
                        <a:p>
                          <a:pPr algn="ctr"/>
                          <a:r>
                            <a:rPr lang="en-US" sz="900" baseline="0" dirty="0"/>
                            <a:t>Level </a:t>
                          </a:r>
                          <a:r>
                            <a:rPr lang="en-US" sz="900" baseline="0" dirty="0" err="1"/>
                            <a:t>i</a:t>
                          </a:r>
                          <a:r>
                            <a:rPr lang="en-US" sz="900" baseline="0" dirty="0"/>
                            <a:t>=3</a:t>
                          </a:r>
                          <a:endParaRPr lang="en-US" sz="900" dirty="0"/>
                        </a:p>
                      </a:txBody>
                      <a:tcPr marL="47890" marR="47890" marT="23945" marB="23945"/>
                    </a:tc>
                    <a:extLst>
                      <a:ext uri="{0D108BD9-81ED-4DB2-BD59-A6C34878D82A}">
                        <a16:rowId xmlns:a16="http://schemas.microsoft.com/office/drawing/2014/main" val="10000"/>
                      </a:ext>
                    </a:extLst>
                  </a:tr>
                  <a:tr h="185050">
                    <a:tc>
                      <a:txBody>
                        <a:bodyPr/>
                        <a:lstStyle/>
                        <a:p>
                          <a:pPr algn="ctr"/>
                          <a:r>
                            <a:rPr lang="en-US" sz="900" dirty="0"/>
                            <a:t>Y</a:t>
                          </a:r>
                          <a:r>
                            <a:rPr lang="en-US" sz="900" baseline="-25000" dirty="0"/>
                            <a:t>1</a:t>
                          </a:r>
                          <a:r>
                            <a:rPr lang="en-US" sz="900" dirty="0"/>
                            <a:t>|X=</a:t>
                          </a:r>
                          <a:r>
                            <a:rPr lang="en-US" sz="900" dirty="0" err="1"/>
                            <a:t>i</a:t>
                          </a:r>
                          <a:endParaRPr lang="en-US" sz="900" baseline="-25000" dirty="0"/>
                        </a:p>
                      </a:txBody>
                      <a:tcPr marL="47890" marR="47890" marT="23945" marB="23945"/>
                    </a:tc>
                    <a:tc>
                      <a:txBody>
                        <a:bodyPr/>
                        <a:lstStyle/>
                        <a:p>
                          <a:pPr algn="ctr"/>
                          <a:r>
                            <a:rPr lang="en-US" sz="900" dirty="0"/>
                            <a:t>3</a:t>
                          </a:r>
                        </a:p>
                      </a:txBody>
                      <a:tcPr marL="47890" marR="47890" marT="23945" marB="23945"/>
                    </a:tc>
                    <a:tc>
                      <a:txBody>
                        <a:bodyPr/>
                        <a:lstStyle/>
                        <a:p>
                          <a:pPr algn="ctr"/>
                          <a:r>
                            <a:rPr lang="en-US" sz="900" dirty="0"/>
                            <a:t>10</a:t>
                          </a:r>
                        </a:p>
                      </a:txBody>
                      <a:tcPr marL="47890" marR="47890" marT="23945" marB="23945"/>
                    </a:tc>
                    <a:tc>
                      <a:txBody>
                        <a:bodyPr/>
                        <a:lstStyle/>
                        <a:p>
                          <a:pPr algn="ctr"/>
                          <a:r>
                            <a:rPr lang="en-US" sz="900" dirty="0"/>
                            <a:t>20</a:t>
                          </a:r>
                        </a:p>
                      </a:txBody>
                      <a:tcPr marL="47890" marR="47890" marT="23945" marB="23945"/>
                    </a:tc>
                    <a:extLst>
                      <a:ext uri="{0D108BD9-81ED-4DB2-BD59-A6C34878D82A}">
                        <a16:rowId xmlns:a16="http://schemas.microsoft.com/office/drawing/2014/main" val="10001"/>
                      </a:ext>
                    </a:extLst>
                  </a:tr>
                  <a:tr h="1850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2</a:t>
                          </a:r>
                          <a:r>
                            <a:rPr lang="en-US" sz="900" dirty="0"/>
                            <a:t>|X=</a:t>
                          </a:r>
                          <a:r>
                            <a:rPr lang="en-US" sz="900" dirty="0" err="1"/>
                            <a:t>i</a:t>
                          </a:r>
                          <a:endParaRPr lang="en-US" sz="900" baseline="-25000" dirty="0"/>
                        </a:p>
                      </a:txBody>
                      <a:tcPr marL="47890" marR="47890" marT="23945" marB="23945"/>
                    </a:tc>
                    <a:tc>
                      <a:txBody>
                        <a:bodyPr/>
                        <a:lstStyle/>
                        <a:p>
                          <a:pPr algn="ctr"/>
                          <a:r>
                            <a:rPr lang="en-US" sz="900" dirty="0"/>
                            <a:t>5</a:t>
                          </a:r>
                        </a:p>
                      </a:txBody>
                      <a:tcPr marL="47890" marR="47890" marT="23945" marB="23945"/>
                    </a:tc>
                    <a:tc>
                      <a:txBody>
                        <a:bodyPr/>
                        <a:lstStyle/>
                        <a:p>
                          <a:pPr algn="ctr"/>
                          <a:r>
                            <a:rPr lang="en-US" sz="900" dirty="0"/>
                            <a:t>12</a:t>
                          </a:r>
                        </a:p>
                      </a:txBody>
                      <a:tcPr marL="47890" marR="47890" marT="23945" marB="23945"/>
                    </a:tc>
                    <a:tc>
                      <a:txBody>
                        <a:bodyPr/>
                        <a:lstStyle/>
                        <a:p>
                          <a:pPr algn="ctr"/>
                          <a:r>
                            <a:rPr lang="en-US" sz="900" dirty="0"/>
                            <a:t>22</a:t>
                          </a:r>
                        </a:p>
                      </a:txBody>
                      <a:tcPr marL="47890" marR="47890" marT="23945" marB="23945"/>
                    </a:tc>
                    <a:extLst>
                      <a:ext uri="{0D108BD9-81ED-4DB2-BD59-A6C34878D82A}">
                        <a16:rowId xmlns:a16="http://schemas.microsoft.com/office/drawing/2014/main" val="10002"/>
                      </a:ext>
                    </a:extLst>
                  </a:tr>
                  <a:tr h="1850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t>Y</a:t>
                          </a:r>
                          <a:r>
                            <a:rPr lang="en-US" sz="900" baseline="-25000" dirty="0"/>
                            <a:t>3</a:t>
                          </a:r>
                          <a:r>
                            <a:rPr lang="en-US" sz="900" dirty="0"/>
                            <a:t>|X=</a:t>
                          </a:r>
                          <a:r>
                            <a:rPr lang="en-US" sz="900" dirty="0" err="1"/>
                            <a:t>i</a:t>
                          </a:r>
                          <a:endParaRPr lang="en-US" sz="900" baseline="-25000" dirty="0"/>
                        </a:p>
                      </a:txBody>
                      <a:tcPr marL="47890" marR="47890" marT="23945" marB="23945"/>
                    </a:tc>
                    <a:tc>
                      <a:txBody>
                        <a:bodyPr/>
                        <a:lstStyle/>
                        <a:p>
                          <a:pPr algn="ctr"/>
                          <a:r>
                            <a:rPr lang="en-US" sz="900" dirty="0"/>
                            <a:t>7</a:t>
                          </a:r>
                        </a:p>
                      </a:txBody>
                      <a:tcPr marL="47890" marR="47890" marT="23945" marB="23945"/>
                    </a:tc>
                    <a:tc>
                      <a:txBody>
                        <a:bodyPr/>
                        <a:lstStyle/>
                        <a:p>
                          <a:pPr algn="ctr"/>
                          <a:r>
                            <a:rPr lang="en-US" sz="900" dirty="0"/>
                            <a:t>14</a:t>
                          </a:r>
                        </a:p>
                      </a:txBody>
                      <a:tcPr marL="47890" marR="47890" marT="23945" marB="23945"/>
                    </a:tc>
                    <a:tc>
                      <a:txBody>
                        <a:bodyPr/>
                        <a:lstStyle/>
                        <a:p>
                          <a:pPr algn="ctr"/>
                          <a:r>
                            <a:rPr lang="en-US" sz="900" dirty="0"/>
                            <a:t>24</a:t>
                          </a:r>
                        </a:p>
                      </a:txBody>
                      <a:tcPr marL="47890" marR="47890" marT="23945" marB="23945"/>
                    </a:tc>
                    <a:extLst>
                      <a:ext uri="{0D108BD9-81ED-4DB2-BD59-A6C34878D82A}">
                        <a16:rowId xmlns:a16="http://schemas.microsoft.com/office/drawing/2014/main" val="10003"/>
                      </a:ext>
                    </a:extLst>
                  </a:tr>
                  <a:tr h="197306">
                    <a:tc>
                      <a:txBody>
                        <a:bodyPr/>
                        <a:lstStyle/>
                        <a:p>
                          <a:endParaRPr lang="en-US"/>
                        </a:p>
                      </a:txBody>
                      <a:tcPr marL="47890" marR="47890" marT="23945" marB="23945">
                        <a:blipFill>
                          <a:blip r:embed="rId2"/>
                          <a:stretch>
                            <a:fillRect l="-1333" t="-459375" r="-306667" b="-9375"/>
                          </a:stretch>
                        </a:blipFill>
                      </a:tcPr>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tc>
                      <a:txBody>
                        <a:bodyPr/>
                        <a:lstStyle/>
                        <a:p>
                          <a:pPr algn="ctr"/>
                          <a:endParaRPr lang="en-US" sz="900" dirty="0"/>
                        </a:p>
                      </a:txBody>
                      <a:tcPr marL="47890" marR="47890" marT="23945" marB="23945"/>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39545002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84152" y="762000"/>
            <a:ext cx="2232471" cy="369332"/>
          </a:xfrm>
          <a:prstGeom prst="rect">
            <a:avLst/>
          </a:prstGeom>
          <a:noFill/>
        </p:spPr>
        <p:txBody>
          <a:bodyPr wrap="square" rtlCol="0">
            <a:spAutoFit/>
          </a:bodyPr>
          <a:lstStyle/>
          <a:p>
            <a:pPr algn="ctr"/>
            <a:r>
              <a:rPr lang="en-US" dirty="0"/>
              <a:t>F-TEST</a:t>
            </a:r>
          </a:p>
        </p:txBody>
      </p:sp>
      <p:sp>
        <p:nvSpPr>
          <p:cNvPr id="13" name="Rectangle 12"/>
          <p:cNvSpPr/>
          <p:nvPr/>
        </p:nvSpPr>
        <p:spPr>
          <a:xfrm>
            <a:off x="473223" y="1510585"/>
            <a:ext cx="3539367" cy="369332"/>
          </a:xfrm>
          <a:prstGeom prst="rect">
            <a:avLst/>
          </a:prstGeom>
        </p:spPr>
        <p:txBody>
          <a:bodyPr wrap="none">
            <a:spAutoFit/>
          </a:bodyPr>
          <a:lstStyle/>
          <a:p>
            <a:pPr algn="ctr"/>
            <a:r>
              <a:rPr lang="en-US" dirty="0"/>
              <a:t>Ha: At least 2 are different (A,B, .. F)</a:t>
            </a:r>
          </a:p>
        </p:txBody>
      </p:sp>
      <p:sp>
        <p:nvSpPr>
          <p:cNvPr id="14" name="Rectangle 13"/>
          <p:cNvSpPr/>
          <p:nvPr/>
        </p:nvSpPr>
        <p:spPr>
          <a:xfrm>
            <a:off x="-172216" y="1143000"/>
            <a:ext cx="4745209" cy="369332"/>
          </a:xfrm>
          <a:prstGeom prst="rect">
            <a:avLst/>
          </a:prstGeom>
        </p:spPr>
        <p:txBody>
          <a:bodyPr wrap="square">
            <a:spAutoFit/>
          </a:bodyPr>
          <a:lstStyle/>
          <a:p>
            <a:pPr algn="ctr"/>
            <a:r>
              <a:rPr lang="en-US" dirty="0"/>
              <a:t>Ho: µ</a:t>
            </a:r>
            <a:r>
              <a:rPr lang="en-US" baseline="-25000" dirty="0"/>
              <a:t>A</a:t>
            </a:r>
            <a:r>
              <a:rPr lang="en-US" dirty="0"/>
              <a:t> – µ</a:t>
            </a:r>
            <a:r>
              <a:rPr lang="en-US" baseline="-25000" dirty="0"/>
              <a:t>F</a:t>
            </a:r>
            <a:r>
              <a:rPr lang="en-US" dirty="0"/>
              <a:t> are Equal</a:t>
            </a:r>
          </a:p>
        </p:txBody>
      </p:sp>
      <mc:AlternateContent xmlns:mc="http://schemas.openxmlformats.org/markup-compatibility/2006" xmlns:a14="http://schemas.microsoft.com/office/drawing/2010/main">
        <mc:Choice Requires="a14">
          <p:sp>
            <p:nvSpPr>
              <p:cNvPr id="12" name="TextBox 11"/>
              <p:cNvSpPr txBox="1"/>
              <p:nvPr/>
            </p:nvSpPr>
            <p:spPr>
              <a:xfrm>
                <a:off x="228599" y="2831068"/>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 </m:t>
                      </m:r>
                      <m:f>
                        <m:fPr>
                          <m:ctrlPr>
                            <a:rPr lang="en-US" b="0" i="1" smtClean="0">
                              <a:latin typeface="Cambria Math" panose="02040503050406030204" pitchFamily="18" charset="0"/>
                            </a:rPr>
                          </m:ctrlPr>
                        </m:fPr>
                        <m:num>
                          <m:r>
                            <a:rPr lang="en-US" b="0" i="1" smtClean="0">
                              <a:latin typeface="Cambria Math"/>
                            </a:rPr>
                            <m:t>(2190.9 −1864.4)/(44−39)</m:t>
                          </m:r>
                        </m:num>
                        <m:den>
                          <m:r>
                            <a:rPr lang="en-US" b="0" i="1" smtClean="0">
                              <a:latin typeface="Cambria Math"/>
                            </a:rPr>
                            <m:t>1864.4/39</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28599" y="2831068"/>
                <a:ext cx="3706464" cy="6665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695313" y="3602713"/>
                <a:ext cx="1095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r>
                        <a:rPr lang="en-US" b="0" i="1" smtClean="0">
                          <a:latin typeface="Cambria Math"/>
                        </a:rPr>
                        <m:t>1.37</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695313" y="3602713"/>
                <a:ext cx="1095172"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470959" y="3974068"/>
                <a:ext cx="1529393" cy="369332"/>
              </a:xfrm>
              <a:prstGeom prst="rect">
                <a:avLst/>
              </a:prstGeom>
              <a:noFill/>
            </p:spPr>
            <p:txBody>
              <a:bodyPr wrap="none" rtlCol="0">
                <a:spAutoFit/>
              </a:bodyPr>
              <a:lstStyle/>
              <a:p>
                <a:r>
                  <a:rPr lang="en-US" b="0" dirty="0">
                    <a:ea typeface="Cambria Math"/>
                  </a:rPr>
                  <a:t>P-value = </a:t>
                </a:r>
                <a14:m>
                  <m:oMath xmlns:m="http://schemas.openxmlformats.org/officeDocument/2006/math">
                    <m:r>
                      <a:rPr lang="en-US" b="0" i="1" smtClean="0">
                        <a:latin typeface="Cambria Math"/>
                        <a:ea typeface="Cambria Math"/>
                      </a:rPr>
                      <m:t>0.26</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470959" y="3974068"/>
                <a:ext cx="1529393" cy="369332"/>
              </a:xfrm>
              <a:prstGeom prst="rect">
                <a:avLst/>
              </a:prstGeom>
              <a:blipFill rotWithShape="0">
                <a:blip r:embed="rId4"/>
                <a:stretch>
                  <a:fillRect l="-3187" t="-9836" b="-24590"/>
                </a:stretch>
              </a:blipFill>
            </p:spPr>
            <p:txBody>
              <a:bodyPr/>
              <a:lstStyle/>
              <a:p>
                <a:r>
                  <a:rPr lang="en-US">
                    <a:noFill/>
                  </a:rPr>
                  <a:t> </a:t>
                </a:r>
              </a:p>
            </p:txBody>
          </p:sp>
        </mc:Fallback>
      </mc:AlternateContent>
      <p:sp>
        <p:nvSpPr>
          <p:cNvPr id="18" name="TextBox 17"/>
          <p:cNvSpPr txBox="1"/>
          <p:nvPr/>
        </p:nvSpPr>
        <p:spPr>
          <a:xfrm>
            <a:off x="1433015" y="4431268"/>
            <a:ext cx="1703030" cy="369332"/>
          </a:xfrm>
          <a:prstGeom prst="rect">
            <a:avLst/>
          </a:prstGeom>
          <a:noFill/>
        </p:spPr>
        <p:txBody>
          <a:bodyPr wrap="none" rtlCol="0">
            <a:spAutoFit/>
          </a:bodyPr>
          <a:lstStyle/>
          <a:p>
            <a:r>
              <a:rPr lang="en-US" b="0" dirty="0">
                <a:ea typeface="Cambria Math"/>
              </a:rPr>
              <a:t>Fail to Reject Ho</a:t>
            </a:r>
            <a:endParaRPr lang="en-US" dirty="0"/>
          </a:p>
        </p:txBody>
      </p:sp>
      <p:sp>
        <p:nvSpPr>
          <p:cNvPr id="19" name="TextBox 18"/>
          <p:cNvSpPr txBox="1"/>
          <p:nvPr/>
        </p:nvSpPr>
        <p:spPr>
          <a:xfrm>
            <a:off x="697266" y="4975662"/>
            <a:ext cx="3091265" cy="1754326"/>
          </a:xfrm>
          <a:prstGeom prst="rect">
            <a:avLst/>
          </a:prstGeom>
          <a:noFill/>
        </p:spPr>
        <p:txBody>
          <a:bodyPr wrap="square" rtlCol="0">
            <a:spAutoFit/>
          </a:bodyPr>
          <a:lstStyle/>
          <a:p>
            <a:r>
              <a:rPr lang="en-US" b="0" dirty="0">
                <a:ea typeface="Cambria Math"/>
              </a:rPr>
              <a:t>There is not sufficient evidence at the alpha = .05 level of significance (p-valu</a:t>
            </a:r>
            <a:r>
              <a:rPr lang="en-US" dirty="0">
                <a:ea typeface="Cambria Math"/>
              </a:rPr>
              <a:t>e = 0.26)</a:t>
            </a:r>
            <a:r>
              <a:rPr lang="en-US" b="0" dirty="0">
                <a:ea typeface="Cambria Math"/>
              </a:rPr>
              <a:t> to suggest that the means are not equal.  Therefore, we will proceed as if they are equal.   </a:t>
            </a:r>
            <a:endParaRPr lang="en-US" dirty="0"/>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808" y="1828800"/>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3657600" y="664735"/>
            <a:ext cx="5638800" cy="400110"/>
          </a:xfrm>
          <a:prstGeom prst="rect">
            <a:avLst/>
          </a:prstGeom>
          <a:noFill/>
        </p:spPr>
        <p:txBody>
          <a:bodyPr wrap="square" rtlCol="0">
            <a:spAutoFit/>
          </a:bodyPr>
          <a:lstStyle/>
          <a:p>
            <a:pPr algn="ctr"/>
            <a:r>
              <a:rPr lang="en-US" sz="2000" dirty="0"/>
              <a:t>    Ho: All means are equal (</a:t>
            </a:r>
            <a:r>
              <a:rPr lang="en-US" sz="2000" dirty="0" err="1"/>
              <a:t>Spock,A,B,C</a:t>
            </a:r>
            <a:r>
              <a:rPr lang="en-US" sz="2000" dirty="0"/>
              <a:t>…,F) </a:t>
            </a:r>
            <a:r>
              <a:rPr lang="en-US" sz="2000" baseline="-25000" dirty="0"/>
              <a:t>	</a:t>
            </a:r>
          </a:p>
        </p:txBody>
      </p:sp>
      <p:sp>
        <p:nvSpPr>
          <p:cNvPr id="21" name="Rectangle 20"/>
          <p:cNvSpPr/>
          <p:nvPr/>
        </p:nvSpPr>
        <p:spPr>
          <a:xfrm>
            <a:off x="4344058" y="1123890"/>
            <a:ext cx="4591513" cy="400110"/>
          </a:xfrm>
          <a:prstGeom prst="rect">
            <a:avLst/>
          </a:prstGeom>
        </p:spPr>
        <p:txBody>
          <a:bodyPr wrap="none">
            <a:spAutoFit/>
          </a:bodyPr>
          <a:lstStyle/>
          <a:p>
            <a:pPr algn="ctr"/>
            <a:r>
              <a:rPr lang="en-US" sz="2000" dirty="0"/>
              <a:t>Ha: At least 2 are different (</a:t>
            </a:r>
            <a:r>
              <a:rPr lang="en-US" sz="2000" dirty="0" err="1"/>
              <a:t>Spock,A,B</a:t>
            </a:r>
            <a:r>
              <a:rPr lang="en-US" sz="2000" dirty="0"/>
              <a:t>,….F)</a:t>
            </a: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16277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3211735" y="3657600"/>
            <a:ext cx="6378129" cy="461665"/>
          </a:xfrm>
          <a:prstGeom prst="rect">
            <a:avLst/>
          </a:prstGeom>
          <a:noFill/>
        </p:spPr>
        <p:txBody>
          <a:bodyPr wrap="square" rtlCol="0">
            <a:spAutoFit/>
          </a:bodyPr>
          <a:lstStyle/>
          <a:p>
            <a:pPr algn="ctr"/>
            <a:r>
              <a:rPr lang="en-US" sz="2400" dirty="0"/>
              <a:t>Ho: Spock is equal to Others </a:t>
            </a:r>
            <a:r>
              <a:rPr lang="en-US" sz="2400" baseline="-25000" dirty="0"/>
              <a:t>	</a:t>
            </a:r>
          </a:p>
        </p:txBody>
      </p:sp>
      <p:sp>
        <p:nvSpPr>
          <p:cNvPr id="24" name="Rectangle 23"/>
          <p:cNvSpPr/>
          <p:nvPr/>
        </p:nvSpPr>
        <p:spPr>
          <a:xfrm>
            <a:off x="3581400" y="4060660"/>
            <a:ext cx="5562600" cy="461665"/>
          </a:xfrm>
          <a:prstGeom prst="rect">
            <a:avLst/>
          </a:prstGeom>
        </p:spPr>
        <p:txBody>
          <a:bodyPr wrap="square">
            <a:spAutoFit/>
          </a:bodyPr>
          <a:lstStyle/>
          <a:p>
            <a:pPr algn="ctr"/>
            <a:r>
              <a:rPr lang="en-US" sz="2400" dirty="0"/>
              <a:t>Ha: Spock is diff from Others</a:t>
            </a:r>
          </a:p>
        </p:txBody>
      </p:sp>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7700" y="4575000"/>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5715000" y="26807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715000" y="570100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Rectangle 27"/>
              <p:cNvSpPr/>
              <p:nvPr/>
            </p:nvSpPr>
            <p:spPr>
              <a:xfrm>
                <a:off x="362519" y="2199274"/>
                <a:ext cx="5982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F</m:t>
                      </m:r>
                      <m:r>
                        <a:rPr lang="en-US" b="0" i="0" smtClean="0">
                          <a:latin typeface="Cambria Math"/>
                        </a:rPr>
                        <m:t>=</m:t>
                      </m:r>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362519" y="2199274"/>
                <a:ext cx="598241" cy="369332"/>
              </a:xfrm>
              <a:prstGeom prst="rect">
                <a:avLst/>
              </a:prstGeom>
              <a:blipFill rotWithShape="0">
                <a:blip r:embed="rId8"/>
                <a:stretch>
                  <a:fillRect/>
                </a:stretch>
              </a:blipFill>
            </p:spPr>
            <p:txBody>
              <a:bodyPr/>
              <a:lstStyle/>
              <a:p>
                <a:r>
                  <a:rPr lang="en-US">
                    <a:noFill/>
                  </a:rPr>
                  <a:t> </a:t>
                </a:r>
              </a:p>
            </p:txBody>
          </p:sp>
        </mc:Fallback>
      </mc:AlternateContent>
      <p:sp>
        <p:nvSpPr>
          <p:cNvPr id="2" name="TextBox 1"/>
          <p:cNvSpPr txBox="1"/>
          <p:nvPr/>
        </p:nvSpPr>
        <p:spPr>
          <a:xfrm>
            <a:off x="2514600" y="76200"/>
            <a:ext cx="5114812" cy="369332"/>
          </a:xfrm>
          <a:prstGeom prst="rect">
            <a:avLst/>
          </a:prstGeom>
          <a:noFill/>
        </p:spPr>
        <p:txBody>
          <a:bodyPr wrap="square" rtlCol="0">
            <a:spAutoFit/>
          </a:bodyPr>
          <a:lstStyle/>
          <a:p>
            <a:pPr algn="ctr"/>
            <a:r>
              <a:rPr lang="en-US" dirty="0"/>
              <a:t>EXTRA SUMS OF SQUARES F TEST</a:t>
            </a:r>
          </a:p>
        </p:txBody>
      </p:sp>
    </p:spTree>
    <p:extLst>
      <p:ext uri="{BB962C8B-B14F-4D97-AF65-F5344CB8AC3E}">
        <p14:creationId xmlns:p14="http://schemas.microsoft.com/office/powerpoint/2010/main" val="306588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6" grpId="0"/>
      <p:bldP spid="17" grpId="0"/>
      <p:bldP spid="18" grpId="0"/>
      <p:bldP spid="19" grpId="0"/>
      <p:bldP spid="20" grpId="0"/>
      <p:bldP spid="21" grpId="0"/>
      <p:bldP spid="23" grpId="0"/>
      <p:bldP spid="24" grpId="0"/>
      <p:bldP spid="26" grpId="0" animBg="1"/>
      <p:bldP spid="27" grpId="0" animBg="1"/>
      <p:bldP spid="2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Complete!</a:t>
            </a:r>
          </a:p>
        </p:txBody>
      </p:sp>
      <p:sp>
        <p:nvSpPr>
          <p:cNvPr id="5" name="TextBox 4"/>
          <p:cNvSpPr txBox="1"/>
          <p:nvPr/>
        </p:nvSpPr>
        <p:spPr>
          <a:xfrm>
            <a:off x="3276600" y="3312574"/>
            <a:ext cx="2232471" cy="369332"/>
          </a:xfrm>
          <a:prstGeom prst="rect">
            <a:avLst/>
          </a:prstGeom>
          <a:noFill/>
        </p:spPr>
        <p:txBody>
          <a:bodyPr wrap="square" rtlCol="0">
            <a:spAutoFit/>
          </a:bodyPr>
          <a:lstStyle/>
          <a:p>
            <a:pPr algn="ctr"/>
            <a:r>
              <a:rPr lang="en-US" dirty="0"/>
              <a:t>F-TEST: Another Look</a:t>
            </a:r>
          </a:p>
        </p:txBody>
      </p:sp>
      <p:sp>
        <p:nvSpPr>
          <p:cNvPr id="6" name="Rectangle 5"/>
          <p:cNvSpPr/>
          <p:nvPr/>
        </p:nvSpPr>
        <p:spPr>
          <a:xfrm>
            <a:off x="2855723" y="3974068"/>
            <a:ext cx="3706078" cy="369332"/>
          </a:xfrm>
          <a:prstGeom prst="rect">
            <a:avLst/>
          </a:prstGeom>
        </p:spPr>
        <p:txBody>
          <a:bodyPr wrap="none">
            <a:spAutoFit/>
          </a:bodyPr>
          <a:lstStyle/>
          <a:p>
            <a:pPr algn="ctr"/>
            <a:r>
              <a:rPr lang="en-US" dirty="0"/>
              <a:t>Ha: At least 2 are different (A,B,C …F) </a:t>
            </a:r>
          </a:p>
        </p:txBody>
      </p:sp>
      <p:sp>
        <p:nvSpPr>
          <p:cNvPr id="7" name="Rectangle 6"/>
          <p:cNvSpPr/>
          <p:nvPr/>
        </p:nvSpPr>
        <p:spPr>
          <a:xfrm>
            <a:off x="2286000" y="3681906"/>
            <a:ext cx="4745209" cy="369332"/>
          </a:xfrm>
          <a:prstGeom prst="rect">
            <a:avLst/>
          </a:prstGeom>
        </p:spPr>
        <p:txBody>
          <a:bodyPr wrap="square">
            <a:spAutoFit/>
          </a:bodyPr>
          <a:lstStyle/>
          <a:p>
            <a:pPr algn="ctr"/>
            <a:r>
              <a:rPr lang="en-US" dirty="0"/>
              <a:t>Ho: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8" name="Table 7"/>
          <p:cNvGraphicFramePr>
            <a:graphicFrameLocks noGrp="1"/>
          </p:cNvGraphicFramePr>
          <p:nvPr>
            <p:extLst/>
          </p:nvPr>
        </p:nvGraphicFramePr>
        <p:xfrm>
          <a:off x="1447800" y="4459811"/>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3" name="TextBox 12"/>
          <p:cNvSpPr txBox="1"/>
          <p:nvPr/>
        </p:nvSpPr>
        <p:spPr>
          <a:xfrm>
            <a:off x="304800" y="1981200"/>
            <a:ext cx="8610600" cy="1200329"/>
          </a:xfrm>
          <a:prstGeom prst="rect">
            <a:avLst/>
          </a:prstGeom>
          <a:noFill/>
        </p:spPr>
        <p:txBody>
          <a:bodyPr wrap="square" rtlCol="0">
            <a:spAutoFit/>
          </a:bodyPr>
          <a:lstStyle/>
          <a:p>
            <a:r>
              <a:rPr lang="en-US" dirty="0"/>
              <a:t>There is not sufficient evidence to suggest that the mean percent of women on judge’s A-F venires are different from one another (p-value = .26 from an ANOVA).  Therefore, we will now move on to Step 2 and compare Spock’s judge’s mean to the single mean that will represent the other judges.</a:t>
            </a:r>
          </a:p>
        </p:txBody>
      </p:sp>
    </p:spTree>
    <p:extLst>
      <p:ext uri="{BB962C8B-B14F-4D97-AF65-F5344CB8AC3E}">
        <p14:creationId xmlns:p14="http://schemas.microsoft.com/office/powerpoint/2010/main" val="3628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2082"/>
            <a:ext cx="8229600" cy="990600"/>
          </a:xfrm>
        </p:spPr>
        <p:txBody>
          <a:bodyPr>
            <a:normAutofit fontScale="55000" lnSpcReduction="20000"/>
          </a:bodyPr>
          <a:lstStyle/>
          <a:p>
            <a:pPr marL="0" indent="0">
              <a:buNone/>
            </a:pPr>
            <a:r>
              <a:rPr lang="en-US" dirty="0"/>
              <a:t>Since we are proceeding under the assumption that the mean percentage of women in venires of the non-Spock judges are equal, we can test whether the Spock judge has a mean percentage different than the other judges by testing: </a:t>
            </a:r>
          </a:p>
        </p:txBody>
      </p:sp>
      <p:sp>
        <p:nvSpPr>
          <p:cNvPr id="4" name="TextBox 3"/>
          <p:cNvSpPr txBox="1"/>
          <p:nvPr/>
        </p:nvSpPr>
        <p:spPr>
          <a:xfrm>
            <a:off x="899160" y="3195935"/>
            <a:ext cx="7467600" cy="461665"/>
          </a:xfrm>
          <a:prstGeom prst="rect">
            <a:avLst/>
          </a:prstGeom>
          <a:noFill/>
        </p:spPr>
        <p:txBody>
          <a:bodyPr wrap="square" rtlCol="0">
            <a:spAutoFit/>
          </a:bodyPr>
          <a:lstStyle/>
          <a:p>
            <a:pPr algn="ctr"/>
            <a:r>
              <a:rPr lang="en-US" sz="2400" dirty="0"/>
              <a:t>    Ha: Mean of Spock is different than the mean others.</a:t>
            </a:r>
            <a:endParaRPr lang="en-US" sz="2400" baseline="-25000" dirty="0"/>
          </a:p>
        </p:txBody>
      </p:sp>
      <p:sp>
        <p:nvSpPr>
          <p:cNvPr id="5" name="Rectangle 4"/>
          <p:cNvSpPr/>
          <p:nvPr/>
        </p:nvSpPr>
        <p:spPr>
          <a:xfrm>
            <a:off x="1119911" y="2768882"/>
            <a:ext cx="6925037" cy="461665"/>
          </a:xfrm>
          <a:prstGeom prst="rect">
            <a:avLst/>
          </a:prstGeom>
        </p:spPr>
        <p:txBody>
          <a:bodyPr wrap="none">
            <a:spAutoFit/>
          </a:bodyPr>
          <a:lstStyle/>
          <a:p>
            <a:pPr algn="ctr"/>
            <a:r>
              <a:rPr lang="en-US" sz="2400" dirty="0"/>
              <a:t>Ho: Mean of Spock is equal to the mean of the others.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86200"/>
            <a:ext cx="3829381" cy="225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822960" y="286604"/>
            <a:ext cx="7543800" cy="1450757"/>
          </a:xfrm>
        </p:spPr>
        <p:txBody>
          <a:bodyPr/>
          <a:lstStyle/>
          <a:p>
            <a:r>
              <a:rPr lang="en-US" dirty="0"/>
              <a:t>Step 2!</a:t>
            </a:r>
          </a:p>
        </p:txBody>
      </p:sp>
      <p:sp>
        <p:nvSpPr>
          <p:cNvPr id="8" name="TextBox 7"/>
          <p:cNvSpPr txBox="1"/>
          <p:nvPr/>
        </p:nvSpPr>
        <p:spPr>
          <a:xfrm>
            <a:off x="4364657" y="3657600"/>
            <a:ext cx="4791948" cy="2585323"/>
          </a:xfrm>
          <a:prstGeom prst="rect">
            <a:avLst/>
          </a:prstGeom>
          <a:noFill/>
        </p:spPr>
        <p:txBody>
          <a:bodyPr wrap="square" rtlCol="0">
            <a:spAutoFit/>
          </a:bodyPr>
          <a:lstStyle/>
          <a:p>
            <a:r>
              <a:rPr lang="en-US" dirty="0"/>
              <a:t>There is strong evidence at the alpha = .05 level of significance (p-value &lt; .0001 from an ANOVA) to support the claim that the mean percentage of women in the Spock judge’s venires is less than that of the other 6 judges and that there is no evidence that the other 6 judges have different mean percentages of women on their venires (p-value = .26 from an Extra Sum of Squares F Test).  Spock’s lawyer has evidence for a mistrial.  </a:t>
            </a:r>
          </a:p>
        </p:txBody>
      </p:sp>
    </p:spTree>
    <p:extLst>
      <p:ext uri="{BB962C8B-B14F-4D97-AF65-F5344CB8AC3E}">
        <p14:creationId xmlns:p14="http://schemas.microsoft.com/office/powerpoint/2010/main" val="174932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animEffect transition="in" filter="fade">
                                      <p:cBhvr>
                                        <p:cTn id="15" dur="500"/>
                                        <p:tgtEl>
                                          <p:spTgt spid="10242"/>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Pure ANOVA </a:t>
            </a:r>
          </a:p>
        </p:txBody>
      </p:sp>
      <p:graphicFrame>
        <p:nvGraphicFramePr>
          <p:cNvPr id="8" name="Table 7"/>
          <p:cNvGraphicFramePr>
            <a:graphicFrameLocks noGrp="1"/>
          </p:cNvGraphicFramePr>
          <p:nvPr>
            <p:extLst>
              <p:ext uri="{D42A27DB-BD31-4B8C-83A1-F6EECF244321}">
                <p14:modId xmlns:p14="http://schemas.microsoft.com/office/powerpoint/2010/main" val="3902524200"/>
              </p:ext>
            </p:extLst>
          </p:nvPr>
        </p:nvGraphicFramePr>
        <p:xfrm>
          <a:off x="571500" y="3885276"/>
          <a:ext cx="8001000"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err="1"/>
                        <a:t>df</a:t>
                      </a:r>
                      <a:endParaRPr lang="en-US" dirty="0"/>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err="1"/>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 / Extra SS</a:t>
                      </a:r>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 /</a:t>
                      </a:r>
                      <a:r>
                        <a:rPr lang="en-US" baseline="0" dirty="0"/>
                        <a:t> 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244207" y="1293030"/>
            <a:ext cx="8534400" cy="369332"/>
          </a:xfrm>
          <a:prstGeom prst="rect">
            <a:avLst/>
          </a:prstGeom>
          <a:noFill/>
        </p:spPr>
        <p:txBody>
          <a:bodyPr wrap="square" rtlCol="0">
            <a:spAutoFit/>
          </a:bodyPr>
          <a:lstStyle/>
          <a:p>
            <a:r>
              <a:rPr lang="en-US" dirty="0"/>
              <a:t>7. Now we would like to make an ANOVA table to test the alternative hypothesis!</a:t>
            </a:r>
          </a:p>
        </p:txBody>
      </p:sp>
      <p:sp>
        <p:nvSpPr>
          <p:cNvPr id="3" name="TextBox 2"/>
          <p:cNvSpPr txBox="1"/>
          <p:nvPr/>
        </p:nvSpPr>
        <p:spPr>
          <a:xfrm>
            <a:off x="228600" y="5442466"/>
            <a:ext cx="85344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4" name="TextBox 3"/>
          <p:cNvSpPr txBox="1"/>
          <p:nvPr/>
        </p:nvSpPr>
        <p:spPr>
          <a:xfrm>
            <a:off x="596288" y="1742218"/>
            <a:ext cx="6858000" cy="369332"/>
          </a:xfrm>
          <a:prstGeom prst="rect">
            <a:avLst/>
          </a:prstGeom>
          <a:noFill/>
        </p:spPr>
        <p:txBody>
          <a:bodyPr wrap="square" rtlCol="0">
            <a:spAutoFit/>
          </a:bodyPr>
          <a:lstStyle/>
          <a:p>
            <a:r>
              <a:rPr lang="en-US" dirty="0"/>
              <a:t>Formally write the Ho and Ha and fill in the table.  </a:t>
            </a:r>
          </a:p>
        </p:txBody>
      </p:sp>
      <p:sp>
        <p:nvSpPr>
          <p:cNvPr id="5" name="Rectangle 4"/>
          <p:cNvSpPr/>
          <p:nvPr/>
        </p:nvSpPr>
        <p:spPr>
          <a:xfrm>
            <a:off x="762000" y="2235759"/>
            <a:ext cx="7239000" cy="646331"/>
          </a:xfrm>
          <a:prstGeom prst="rect">
            <a:avLst/>
          </a:prstGeom>
        </p:spPr>
        <p:txBody>
          <a:bodyPr wrap="square">
            <a:spAutoFit/>
          </a:bodyPr>
          <a:lstStyle/>
          <a:p>
            <a:r>
              <a:rPr lang="en-US" b="1" dirty="0">
                <a:solidFill>
                  <a:srgbClr val="FF0000"/>
                </a:solidFill>
              </a:rPr>
              <a:t>Ho: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 At least 1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669530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6436</TotalTime>
  <Words>6163</Words>
  <Application>Microsoft Office PowerPoint</Application>
  <PresentationFormat>On-screen Show (4:3)</PresentationFormat>
  <Paragraphs>1025</Paragraphs>
  <Slides>82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Cambria Math</vt:lpstr>
      <vt:lpstr>Office Theme</vt:lpstr>
      <vt:lpstr>UNIT 5: Chapter 5</vt:lpstr>
      <vt:lpstr>ANOVA</vt:lpstr>
      <vt:lpstr>ANOVA</vt:lpstr>
      <vt:lpstr>Pure ANOVA</vt:lpstr>
      <vt:lpstr>Pure ANOVA</vt:lpstr>
      <vt:lpstr>Pure ANOVA</vt:lpstr>
      <vt:lpstr>Sum of Squares in ANOVA</vt:lpstr>
      <vt:lpstr>Pure ANOVA </vt:lpstr>
      <vt:lpstr>Pure ANOVA </vt:lpstr>
      <vt:lpstr>Pure ANOVA </vt:lpstr>
      <vt:lpstr>Pure ANOVA </vt:lpstr>
      <vt:lpstr>Pure ANOVA </vt:lpstr>
      <vt:lpstr>Pure ANOVA </vt:lpstr>
      <vt:lpstr>F -Test of Different Means … </vt:lpstr>
      <vt:lpstr>6 Steps for ANOVA F Test (diff means)!</vt:lpstr>
      <vt:lpstr>F-Distribution</vt:lpstr>
      <vt:lpstr>R-Squared!</vt:lpstr>
      <vt:lpstr>Coefficient of Variation</vt:lpstr>
      <vt:lpstr>ANOVA: Assumptions and Robustness</vt:lpstr>
      <vt:lpstr>Samples drawn from  Normal Distributions</vt:lpstr>
      <vt:lpstr>More on Constant SD</vt:lpstr>
      <vt:lpstr>Levene’s Test (Median)</vt:lpstr>
      <vt:lpstr>Proc GLM Has Levene’s Test</vt:lpstr>
      <vt:lpstr>Check of Assumptions: Constant SD</vt:lpstr>
      <vt:lpstr>Archeology in New Mexico</vt:lpstr>
      <vt:lpstr>Archaeology Example</vt:lpstr>
      <vt:lpstr>Archeology Example Assumptions: Normality</vt:lpstr>
      <vt:lpstr>Archeology Example Assumptions: Homogeneity (Equal SD)</vt:lpstr>
      <vt:lpstr>Archeology Example Assumption: Independence </vt:lpstr>
      <vt:lpstr>Question of Interest:</vt:lpstr>
      <vt:lpstr>Are sites 1 and 4 different from 2 and 3? *Assumes ANOVA assumptions are met</vt:lpstr>
      <vt:lpstr>First Ask: Is there reason to believe any of them are different?</vt:lpstr>
      <vt:lpstr>Question of Interest: 1. Are the means of sites 1 and 4 different?   </vt:lpstr>
      <vt:lpstr>Question of Interest: (try it!) 2. Are the means of sites 2 and 3 different?   </vt:lpstr>
      <vt:lpstr>Question of Interest: (try it!) 2. Are the means of sites 2 and 3 different?   </vt:lpstr>
      <vt:lpstr>Question of Interest: (try it!) 2. Are the means of sites 2 and 3 different?   </vt:lpstr>
      <vt:lpstr>Question of Interest: 3. Are sites 1 and 4 different than 2 and 3?  </vt:lpstr>
      <vt:lpstr>A Small Example</vt:lpstr>
      <vt:lpstr>Normality Assumption</vt:lpstr>
      <vt:lpstr>Homogeneity of Variance Assumption</vt:lpstr>
      <vt:lpstr>So …. NONPARAMETRIC!!!!</vt:lpstr>
      <vt:lpstr>Kruskal-Wallis Test </vt:lpstr>
      <vt:lpstr>Another Analysis!!!!</vt:lpstr>
      <vt:lpstr>Normality Assumption</vt:lpstr>
      <vt:lpstr>Assumptions and Analysis: </vt:lpstr>
      <vt:lpstr>Performance of Welch’s Test</vt:lpstr>
      <vt:lpstr>Fixed Effects vs. Random Effects</vt:lpstr>
      <vt:lpstr>Fixed or random effects</vt:lpstr>
      <vt:lpstr>APPENDIX</vt:lpstr>
      <vt:lpstr>What does r^2 mean?</vt:lpstr>
      <vt:lpstr>What does r^2 mean?</vt:lpstr>
      <vt:lpstr>What does r^2 mean?</vt:lpstr>
      <vt:lpstr>MSE vs. Variance in each group </vt:lpstr>
      <vt:lpstr>Examples</vt:lpstr>
      <vt:lpstr>Another example!</vt:lpstr>
      <vt:lpstr>First … Plot the Data!</vt:lpstr>
      <vt:lpstr>Plot the Data cont.</vt:lpstr>
      <vt:lpstr>Brown and Forsythe Test for Equality of Variance.</vt:lpstr>
      <vt:lpstr>1 Way ANOVA</vt:lpstr>
      <vt:lpstr>PowerPoint Presentation</vt:lpstr>
      <vt:lpstr>PowerPoint Presentation</vt:lpstr>
      <vt:lpstr>PowerPoint Presentation</vt:lpstr>
      <vt:lpstr>PowerPoint Presentation</vt:lpstr>
      <vt:lpstr>Resources</vt:lpstr>
      <vt:lpstr>Spock Example</vt:lpstr>
      <vt:lpstr>Spock Trial </vt:lpstr>
      <vt:lpstr>The Raw Data</vt:lpstr>
      <vt:lpstr>Comparing Two Means  From Many Groups.</vt:lpstr>
      <vt:lpstr>Spock Data Steps</vt:lpstr>
      <vt:lpstr>Two Judge Analysis w/ t-Tools</vt:lpstr>
      <vt:lpstr>Two Judge Analysis w/ Several-Groups</vt:lpstr>
      <vt:lpstr>Two Judge Analysis: Conclusion</vt:lpstr>
      <vt:lpstr>Spock Trial QOI 2 </vt:lpstr>
      <vt:lpstr>Spock: The Strategy</vt:lpstr>
      <vt:lpstr>Step 1: Compare Judges A - F</vt:lpstr>
      <vt:lpstr>Different Models in SAS</vt:lpstr>
      <vt:lpstr>Different Models in SAS</vt:lpstr>
      <vt:lpstr>Comparing Two Models: Both are not Equal Means Model</vt:lpstr>
      <vt:lpstr>PowerPoint Presentation</vt:lpstr>
      <vt:lpstr>PowerPoint Presentation</vt:lpstr>
      <vt:lpstr>Step 1 Complete!</vt:lpstr>
      <vt:lpstr>Step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Chapter 5</dc:title>
  <dc:creator>Bivin Sadler</dc:creator>
  <cp:lastModifiedBy>User</cp:lastModifiedBy>
  <cp:revision>98</cp:revision>
  <dcterms:created xsi:type="dcterms:W3CDTF">2015-06-04T22:37:56Z</dcterms:created>
  <dcterms:modified xsi:type="dcterms:W3CDTF">2018-02-07T05:47:24Z</dcterms:modified>
</cp:coreProperties>
</file>