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9" r:id="rId4"/>
    <p:sldId id="260" r:id="rId5"/>
    <p:sldId id="261" r:id="rId6"/>
    <p:sldId id="282" r:id="rId7"/>
    <p:sldId id="283" r:id="rId8"/>
    <p:sldId id="281" r:id="rId9"/>
    <p:sldId id="262" r:id="rId10"/>
    <p:sldId id="263" r:id="rId11"/>
    <p:sldId id="305" r:id="rId12"/>
    <p:sldId id="273" r:id="rId13"/>
    <p:sldId id="304" r:id="rId14"/>
    <p:sldId id="303" r:id="rId15"/>
    <p:sldId id="270" r:id="rId16"/>
    <p:sldId id="313" r:id="rId17"/>
    <p:sldId id="295" r:id="rId18"/>
    <p:sldId id="314" r:id="rId19"/>
    <p:sldId id="315" r:id="rId20"/>
    <p:sldId id="300" r:id="rId21"/>
    <p:sldId id="316" r:id="rId22"/>
    <p:sldId id="311" r:id="rId23"/>
    <p:sldId id="299" r:id="rId24"/>
    <p:sldId id="317" r:id="rId25"/>
    <p:sldId id="318" r:id="rId26"/>
    <p:sldId id="319" r:id="rId27"/>
    <p:sldId id="322" r:id="rId28"/>
    <p:sldId id="321" r:id="rId29"/>
    <p:sldId id="324" r:id="rId30"/>
    <p:sldId id="325" r:id="rId31"/>
    <p:sldId id="326" r:id="rId32"/>
    <p:sldId id="327" r:id="rId33"/>
    <p:sldId id="331" r:id="rId34"/>
    <p:sldId id="334" r:id="rId35"/>
    <p:sldId id="335" r:id="rId36"/>
    <p:sldId id="336" r:id="rId37"/>
    <p:sldId id="288"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96" autoAdjust="0"/>
  </p:normalViewPr>
  <p:slideViewPr>
    <p:cSldViewPr>
      <p:cViewPr varScale="1">
        <p:scale>
          <a:sx n="74" d="100"/>
          <a:sy n="74" d="100"/>
        </p:scale>
        <p:origin x="12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ＭＳ Ｐゴシック" charset="-128"/>
              </a:defRPr>
            </a:lvl1pPr>
          </a:lstStyle>
          <a:p>
            <a:pPr>
              <a:defRPr/>
            </a:pPr>
            <a:fld id="{1C604DC1-4F5F-4A9A-9674-F21D2F5DFE48}" type="slidenum">
              <a:rPr lang="en-US" altLang="en-US"/>
              <a:pPr>
                <a:defRPr/>
              </a:pPr>
              <a:t>‹#›</a:t>
            </a:fld>
            <a:endParaRPr lang="en-US" altLang="en-US"/>
          </a:p>
        </p:txBody>
      </p:sp>
    </p:spTree>
    <p:extLst>
      <p:ext uri="{BB962C8B-B14F-4D97-AF65-F5344CB8AC3E}">
        <p14:creationId xmlns:p14="http://schemas.microsoft.com/office/powerpoint/2010/main" val="757873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5C93A8D-AA0F-4E0E-B118-5C5C8E4EA7F0}" type="slidenum">
              <a:rPr lang="en-US" altLang="en-US"/>
              <a:pPr eaLnBrk="1" hangingPunct="1">
                <a:spcBef>
                  <a:spcPct val="0"/>
                </a:spcBef>
              </a:pPr>
              <a:t>3</a:t>
            </a:fld>
            <a:endParaRPr lang="en-US" altLang="en-US"/>
          </a:p>
        </p:txBody>
      </p:sp>
      <p:sp>
        <p:nvSpPr>
          <p:cNvPr id="23555"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ea typeface="ＭＳ Ｐゴシック" pitchFamily="34" charset="-128"/>
              </a:rPr>
              <a:t>Relate a scatter plot to the algebraic plotting of number pairs (x,y). </a:t>
            </a:r>
          </a:p>
        </p:txBody>
      </p:sp>
      <p:sp>
        <p:nvSpPr>
          <p:cNvPr id="23556"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316611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26</a:t>
            </a:fld>
            <a:endParaRPr lang="en-US" altLang="en-US"/>
          </a:p>
        </p:txBody>
      </p:sp>
    </p:spTree>
    <p:extLst>
      <p:ext uri="{BB962C8B-B14F-4D97-AF65-F5344CB8AC3E}">
        <p14:creationId xmlns:p14="http://schemas.microsoft.com/office/powerpoint/2010/main" val="3810327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28</a:t>
            </a:fld>
            <a:endParaRPr lang="en-US" altLang="en-US"/>
          </a:p>
        </p:txBody>
      </p:sp>
    </p:spTree>
    <p:extLst>
      <p:ext uri="{BB962C8B-B14F-4D97-AF65-F5344CB8AC3E}">
        <p14:creationId xmlns:p14="http://schemas.microsoft.com/office/powerpoint/2010/main" val="1514867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32</a:t>
            </a:fld>
            <a:endParaRPr lang="en-US" altLang="en-US"/>
          </a:p>
        </p:txBody>
      </p:sp>
    </p:spTree>
    <p:extLst>
      <p:ext uri="{BB962C8B-B14F-4D97-AF65-F5344CB8AC3E}">
        <p14:creationId xmlns:p14="http://schemas.microsoft.com/office/powerpoint/2010/main" val="4224392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34</a:t>
            </a:fld>
            <a:endParaRPr lang="en-US" altLang="en-US"/>
          </a:p>
        </p:txBody>
      </p:sp>
    </p:spTree>
    <p:extLst>
      <p:ext uri="{BB962C8B-B14F-4D97-AF65-F5344CB8AC3E}">
        <p14:creationId xmlns:p14="http://schemas.microsoft.com/office/powerpoint/2010/main" val="56306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B626779-E917-4257-8641-96A583E8EEB3}" type="slidenum">
              <a:rPr lang="en-US" altLang="en-US"/>
              <a:pPr eaLnBrk="1" hangingPunct="1">
                <a:spcBef>
                  <a:spcPct val="0"/>
                </a:spcBef>
              </a:pPr>
              <a:t>4</a:t>
            </a:fld>
            <a:endParaRPr lang="en-US" altLang="en-US"/>
          </a:p>
        </p:txBody>
      </p:sp>
      <p:sp>
        <p:nvSpPr>
          <p:cNvPr id="24579"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ea typeface="ＭＳ Ｐゴシック" pitchFamily="34" charset="-128"/>
              </a:rPr>
              <a:t>Page 619 of  text</a:t>
            </a:r>
          </a:p>
        </p:txBody>
      </p:sp>
      <p:sp>
        <p:nvSpPr>
          <p:cNvPr id="245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404521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2ED332B-23CD-4590-A29A-C6ADBC87A1D2}" type="slidenum">
              <a:rPr lang="en-US" altLang="en-US"/>
              <a:pPr eaLnBrk="1" hangingPunct="1">
                <a:spcBef>
                  <a:spcPct val="0"/>
                </a:spcBef>
              </a:pPr>
              <a:t>5</a:t>
            </a:fld>
            <a:endParaRPr lang="en-US" altLang="en-US"/>
          </a:p>
        </p:txBody>
      </p:sp>
      <p:sp>
        <p:nvSpPr>
          <p:cNvPr id="25603"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ea typeface="ＭＳ Ｐゴシック" pitchFamily="34" charset="-128"/>
              </a:rPr>
              <a:t>Page 619 of  text</a:t>
            </a:r>
          </a:p>
        </p:txBody>
      </p:sp>
      <p:sp>
        <p:nvSpPr>
          <p:cNvPr id="25604"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220320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04746B2-524E-4384-9A77-3E1F0C8E4F57}" type="slidenum">
              <a:rPr lang="en-US" altLang="en-US"/>
              <a:pPr eaLnBrk="1" hangingPunct="1">
                <a:spcBef>
                  <a:spcPct val="0"/>
                </a:spcBef>
              </a:pPr>
              <a:t>9</a:t>
            </a:fld>
            <a:endParaRPr lang="en-US" altLang="en-US"/>
          </a:p>
        </p:txBody>
      </p:sp>
      <p:sp>
        <p:nvSpPr>
          <p:cNvPr id="26627"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ea typeface="ＭＳ Ｐゴシック" pitchFamily="34" charset="-128"/>
              </a:rPr>
              <a:t>page 524 of text</a:t>
            </a:r>
          </a:p>
          <a:p>
            <a:pPr eaLnBrk="1" hangingPunct="1"/>
            <a:r>
              <a:rPr lang="en-US" altLang="en-US">
                <a:ea typeface="ＭＳ Ｐゴシック" pitchFamily="34" charset="-128"/>
              </a:rPr>
              <a:t>If using a graphics calculator for demonstration, it will be an easy exercise to switch the x and y values to show that the value of </a:t>
            </a:r>
            <a:r>
              <a:rPr lang="en-US" altLang="en-US" i="1">
                <a:ea typeface="ＭＳ Ｐゴシック" pitchFamily="34" charset="-128"/>
              </a:rPr>
              <a:t>r</a:t>
            </a:r>
            <a:r>
              <a:rPr lang="en-US" altLang="en-US">
                <a:ea typeface="ＭＳ Ｐゴシック" pitchFamily="34" charset="-128"/>
              </a:rPr>
              <a:t>  will not change.</a:t>
            </a:r>
          </a:p>
        </p:txBody>
      </p:sp>
      <p:sp>
        <p:nvSpPr>
          <p:cNvPr id="26628"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274906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28B4039-C054-4D18-92FC-B14B42BC3528}" type="slidenum">
              <a:rPr lang="en-US" altLang="en-US"/>
              <a:pPr eaLnBrk="1" hangingPunct="1">
                <a:spcBef>
                  <a:spcPct val="0"/>
                </a:spcBef>
              </a:pPr>
              <a:t>10</a:t>
            </a:fld>
            <a:endParaRPr lang="en-US" altLang="en-US"/>
          </a:p>
        </p:txBody>
      </p:sp>
      <p:sp>
        <p:nvSpPr>
          <p:cNvPr id="27651"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dirty="0">
                <a:ea typeface="ＭＳ Ｐゴシック" pitchFamily="34" charset="-128"/>
              </a:rPr>
              <a:t>page 520 of text</a:t>
            </a:r>
          </a:p>
          <a:p>
            <a:pPr eaLnBrk="1" hangingPunct="1"/>
            <a:r>
              <a:rPr lang="en-US" altLang="en-US" dirty="0">
                <a:ea typeface="ＭＳ Ｐゴシック" pitchFamily="34" charset="-128"/>
              </a:rPr>
              <a:t>Explain to students the difference between the ‘paired’ data of this chapter and the investigation of two groups of data in Chapter 9. </a:t>
            </a:r>
          </a:p>
        </p:txBody>
      </p:sp>
      <p:sp>
        <p:nvSpPr>
          <p:cNvPr id="27652"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356121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FB42E05-F067-4B84-AD50-3F5AD54F7EAF}" type="slidenum">
              <a:rPr lang="en-US" altLang="en-US"/>
              <a:pPr eaLnBrk="1" hangingPunct="1">
                <a:spcBef>
                  <a:spcPct val="0"/>
                </a:spcBef>
              </a:pPr>
              <a:t>12</a:t>
            </a:fld>
            <a:endParaRPr lang="en-US" altLang="en-US"/>
          </a:p>
        </p:txBody>
      </p:sp>
      <p:sp>
        <p:nvSpPr>
          <p:cNvPr id="29699"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ea typeface="ＭＳ Ｐゴシック" pitchFamily="34" charset="-128"/>
              </a:rPr>
              <a:t>page 524 of text</a:t>
            </a:r>
          </a:p>
          <a:p>
            <a:pPr eaLnBrk="1" hangingPunct="1"/>
            <a:r>
              <a:rPr lang="en-US" altLang="en-US">
                <a:ea typeface="ＭＳ Ｐゴシック" pitchFamily="34" charset="-128"/>
              </a:rPr>
              <a:t>If using a graphics calculator for demonstration, it will be an easy exercise to switch the x and y values to show that the value of </a:t>
            </a:r>
            <a:r>
              <a:rPr lang="en-US" altLang="en-US" i="1">
                <a:ea typeface="ＭＳ Ｐゴシック" pitchFamily="34" charset="-128"/>
              </a:rPr>
              <a:t>r</a:t>
            </a:r>
            <a:r>
              <a:rPr lang="en-US" altLang="en-US">
                <a:ea typeface="ＭＳ Ｐゴシック" pitchFamily="34" charset="-128"/>
              </a:rPr>
              <a:t>  will not change.</a:t>
            </a:r>
          </a:p>
        </p:txBody>
      </p:sp>
      <p:sp>
        <p:nvSpPr>
          <p:cNvPr id="2970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3629651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20</a:t>
            </a:fld>
            <a:endParaRPr lang="en-US" altLang="en-US"/>
          </a:p>
        </p:txBody>
      </p:sp>
    </p:spTree>
    <p:extLst>
      <p:ext uri="{BB962C8B-B14F-4D97-AF65-F5344CB8AC3E}">
        <p14:creationId xmlns:p14="http://schemas.microsoft.com/office/powerpoint/2010/main" val="3203839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22</a:t>
            </a:fld>
            <a:endParaRPr lang="en-US" altLang="en-US"/>
          </a:p>
        </p:txBody>
      </p:sp>
    </p:spTree>
    <p:extLst>
      <p:ext uri="{BB962C8B-B14F-4D97-AF65-F5344CB8AC3E}">
        <p14:creationId xmlns:p14="http://schemas.microsoft.com/office/powerpoint/2010/main" val="357771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23</a:t>
            </a:fld>
            <a:endParaRPr lang="en-US" altLang="en-US"/>
          </a:p>
        </p:txBody>
      </p:sp>
    </p:spTree>
    <p:extLst>
      <p:ext uri="{BB962C8B-B14F-4D97-AF65-F5344CB8AC3E}">
        <p14:creationId xmlns:p14="http://schemas.microsoft.com/office/powerpoint/2010/main" val="282272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E95FD6-9D2E-47A8-A868-B86A1681EF06}" type="slidenum">
              <a:rPr lang="en-US" altLang="en-US"/>
              <a:pPr>
                <a:defRPr/>
              </a:pPr>
              <a:t>‹#›</a:t>
            </a:fld>
            <a:endParaRPr lang="en-US" altLang="en-US"/>
          </a:p>
        </p:txBody>
      </p:sp>
    </p:spTree>
    <p:extLst>
      <p:ext uri="{BB962C8B-B14F-4D97-AF65-F5344CB8AC3E}">
        <p14:creationId xmlns:p14="http://schemas.microsoft.com/office/powerpoint/2010/main" val="152323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89E19A-AC77-49A3-92B5-9E9F854D1979}" type="slidenum">
              <a:rPr lang="en-US" altLang="en-US"/>
              <a:pPr>
                <a:defRPr/>
              </a:pPr>
              <a:t>‹#›</a:t>
            </a:fld>
            <a:endParaRPr lang="en-US" altLang="en-US"/>
          </a:p>
        </p:txBody>
      </p:sp>
    </p:spTree>
    <p:extLst>
      <p:ext uri="{BB962C8B-B14F-4D97-AF65-F5344CB8AC3E}">
        <p14:creationId xmlns:p14="http://schemas.microsoft.com/office/powerpoint/2010/main" val="170468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6D4E4D-99BE-4962-B52F-E7D381930115}" type="slidenum">
              <a:rPr lang="en-US" altLang="en-US"/>
              <a:pPr>
                <a:defRPr/>
              </a:pPr>
              <a:t>‹#›</a:t>
            </a:fld>
            <a:endParaRPr lang="en-US" altLang="en-US"/>
          </a:p>
        </p:txBody>
      </p:sp>
    </p:spTree>
    <p:extLst>
      <p:ext uri="{BB962C8B-B14F-4D97-AF65-F5344CB8AC3E}">
        <p14:creationId xmlns:p14="http://schemas.microsoft.com/office/powerpoint/2010/main" val="3195860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D21B61-E96A-4079-867F-C61ABBC8DC8F}" type="slidenum">
              <a:rPr lang="en-US" altLang="en-US"/>
              <a:pPr>
                <a:defRPr/>
              </a:pPr>
              <a:t>‹#›</a:t>
            </a:fld>
            <a:endParaRPr lang="en-US" altLang="en-US"/>
          </a:p>
        </p:txBody>
      </p:sp>
    </p:spTree>
    <p:extLst>
      <p:ext uri="{BB962C8B-B14F-4D97-AF65-F5344CB8AC3E}">
        <p14:creationId xmlns:p14="http://schemas.microsoft.com/office/powerpoint/2010/main" val="238039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081F75-4828-416F-9794-01DBCD9CC214}" type="slidenum">
              <a:rPr lang="en-US" altLang="en-US"/>
              <a:pPr>
                <a:defRPr/>
              </a:pPr>
              <a:t>‹#›</a:t>
            </a:fld>
            <a:endParaRPr lang="en-US" altLang="en-US"/>
          </a:p>
        </p:txBody>
      </p:sp>
    </p:spTree>
    <p:extLst>
      <p:ext uri="{BB962C8B-B14F-4D97-AF65-F5344CB8AC3E}">
        <p14:creationId xmlns:p14="http://schemas.microsoft.com/office/powerpoint/2010/main" val="37181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8D4CD8-1B74-4E31-8316-C74A96C6E545}" type="slidenum">
              <a:rPr lang="en-US" altLang="en-US"/>
              <a:pPr>
                <a:defRPr/>
              </a:pPr>
              <a:t>‹#›</a:t>
            </a:fld>
            <a:endParaRPr lang="en-US" altLang="en-US"/>
          </a:p>
        </p:txBody>
      </p:sp>
    </p:spTree>
    <p:extLst>
      <p:ext uri="{BB962C8B-B14F-4D97-AF65-F5344CB8AC3E}">
        <p14:creationId xmlns:p14="http://schemas.microsoft.com/office/powerpoint/2010/main" val="3497466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474330-BEE7-4086-B4C3-28CF7798D10B}" type="slidenum">
              <a:rPr lang="en-US" altLang="en-US"/>
              <a:pPr>
                <a:defRPr/>
              </a:pPr>
              <a:t>‹#›</a:t>
            </a:fld>
            <a:endParaRPr lang="en-US" altLang="en-US"/>
          </a:p>
        </p:txBody>
      </p:sp>
    </p:spTree>
    <p:extLst>
      <p:ext uri="{BB962C8B-B14F-4D97-AF65-F5344CB8AC3E}">
        <p14:creationId xmlns:p14="http://schemas.microsoft.com/office/powerpoint/2010/main" val="188970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29D2209-9D29-447E-B5BC-F34A6FC22107}" type="slidenum">
              <a:rPr lang="en-US" altLang="en-US"/>
              <a:pPr>
                <a:defRPr/>
              </a:pPr>
              <a:t>‹#›</a:t>
            </a:fld>
            <a:endParaRPr lang="en-US" altLang="en-US"/>
          </a:p>
        </p:txBody>
      </p:sp>
    </p:spTree>
    <p:extLst>
      <p:ext uri="{BB962C8B-B14F-4D97-AF65-F5344CB8AC3E}">
        <p14:creationId xmlns:p14="http://schemas.microsoft.com/office/powerpoint/2010/main" val="286873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AFF98A-1CD1-4FA1-83CF-6E25EBB12816}" type="slidenum">
              <a:rPr lang="en-US" altLang="en-US"/>
              <a:pPr>
                <a:defRPr/>
              </a:pPr>
              <a:t>‹#›</a:t>
            </a:fld>
            <a:endParaRPr lang="en-US" altLang="en-US"/>
          </a:p>
        </p:txBody>
      </p:sp>
    </p:spTree>
    <p:extLst>
      <p:ext uri="{BB962C8B-B14F-4D97-AF65-F5344CB8AC3E}">
        <p14:creationId xmlns:p14="http://schemas.microsoft.com/office/powerpoint/2010/main" val="122995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262C790-AD47-438E-B49A-5EED83AD1BC1}" type="slidenum">
              <a:rPr lang="en-US" altLang="en-US"/>
              <a:pPr>
                <a:defRPr/>
              </a:pPr>
              <a:t>‹#›</a:t>
            </a:fld>
            <a:endParaRPr lang="en-US" altLang="en-US"/>
          </a:p>
        </p:txBody>
      </p:sp>
    </p:spTree>
    <p:extLst>
      <p:ext uri="{BB962C8B-B14F-4D97-AF65-F5344CB8AC3E}">
        <p14:creationId xmlns:p14="http://schemas.microsoft.com/office/powerpoint/2010/main" val="284621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7E5E549-EE7F-47CC-A349-EEECCBBD7A94}" type="slidenum">
              <a:rPr lang="en-US" altLang="en-US"/>
              <a:pPr>
                <a:defRPr/>
              </a:pPr>
              <a:t>‹#›</a:t>
            </a:fld>
            <a:endParaRPr lang="en-US" altLang="en-US"/>
          </a:p>
        </p:txBody>
      </p:sp>
    </p:spTree>
    <p:extLst>
      <p:ext uri="{BB962C8B-B14F-4D97-AF65-F5344CB8AC3E}">
        <p14:creationId xmlns:p14="http://schemas.microsoft.com/office/powerpoint/2010/main" val="96685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8F1516-35B6-448F-AD00-C10ADC9C7B1D}" type="slidenum">
              <a:rPr lang="en-US" altLang="en-US"/>
              <a:pPr>
                <a:defRPr/>
              </a:pPr>
              <a:t>‹#›</a:t>
            </a:fld>
            <a:endParaRPr lang="en-US" altLang="en-US"/>
          </a:p>
        </p:txBody>
      </p:sp>
    </p:spTree>
    <p:extLst>
      <p:ext uri="{BB962C8B-B14F-4D97-AF65-F5344CB8AC3E}">
        <p14:creationId xmlns:p14="http://schemas.microsoft.com/office/powerpoint/2010/main" val="172041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ＭＳ Ｐゴシック" charset="-128"/>
              </a:defRPr>
            </a:lvl1pPr>
          </a:lstStyle>
          <a:p>
            <a:pPr>
              <a:defRPr/>
            </a:pPr>
            <a:fld id="{307FF362-06DB-4CA6-B011-305273292F1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7" Type="http://schemas.openxmlformats.org/officeDocument/2006/relationships/image" Target="../media/image33.png"/><Relationship Id="rId12"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43.png"/><Relationship Id="rId5" Type="http://schemas.openxmlformats.org/officeDocument/2006/relationships/image" Target="../media/image25.png"/><Relationship Id="rId10" Type="http://schemas.openxmlformats.org/officeDocument/2006/relationships/image" Target="../media/image42.png"/><Relationship Id="rId4" Type="http://schemas.openxmlformats.org/officeDocument/2006/relationships/image" Target="../media/image40.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55.png"/><Relationship Id="rId10"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image" Target="../media/image5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5.png"/><Relationship Id="rId7" Type="http://schemas.openxmlformats.org/officeDocument/2006/relationships/image" Target="../media/image4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5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5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28.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7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66.png"/><Relationship Id="rId4" Type="http://schemas.openxmlformats.org/officeDocument/2006/relationships/image" Target="../media/image78.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81.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66.png"/><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8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81.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470025"/>
          </a:xfrm>
        </p:spPr>
        <p:txBody>
          <a:bodyPr/>
          <a:lstStyle/>
          <a:p>
            <a:pPr eaLnBrk="1" hangingPunct="1"/>
            <a:r>
              <a:rPr lang="en-US" altLang="en-US" dirty="0">
                <a:ea typeface="ＭＳ Ｐゴシック" pitchFamily="34" charset="-128"/>
              </a:rPr>
              <a:t>UNIT 8: Correlation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3100" y="214313"/>
            <a:ext cx="7772400" cy="706437"/>
          </a:xfrm>
          <a:noFill/>
        </p:spPr>
        <p:txBody>
          <a:bodyPr lIns="90488" tIns="44450" rIns="90488" bIns="44450"/>
          <a:lstStyle/>
          <a:p>
            <a:pPr eaLnBrk="1" hangingPunct="1"/>
            <a:r>
              <a:rPr lang="en-US" altLang="en-US">
                <a:ea typeface="ＭＳ Ｐゴシック" pitchFamily="34" charset="-128"/>
              </a:rPr>
              <a:t>Requirements</a:t>
            </a:r>
          </a:p>
        </p:txBody>
      </p:sp>
      <p:sp>
        <p:nvSpPr>
          <p:cNvPr id="14339" name="Rectangle 3"/>
          <p:cNvSpPr>
            <a:spLocks noGrp="1" noChangeArrowheads="1"/>
          </p:cNvSpPr>
          <p:nvPr>
            <p:ph type="body" idx="1"/>
          </p:nvPr>
        </p:nvSpPr>
        <p:spPr>
          <a:xfrm>
            <a:off x="152400" y="3280609"/>
            <a:ext cx="8537530" cy="826115"/>
          </a:xfrm>
          <a:noFill/>
        </p:spPr>
        <p:txBody>
          <a:bodyPr lIns="90488" tIns="44450" rIns="90488" bIns="44450"/>
          <a:lstStyle/>
          <a:p>
            <a:pPr eaLnBrk="1" hangingPunct="1">
              <a:lnSpc>
                <a:spcPct val="95000"/>
              </a:lnSpc>
              <a:spcBef>
                <a:spcPct val="30000"/>
              </a:spcBef>
              <a:spcAft>
                <a:spcPct val="30000"/>
              </a:spcAft>
              <a:buFont typeface="Arial" panose="020B0604020202020204" pitchFamily="34" charset="0"/>
              <a:buChar char="•"/>
            </a:pPr>
            <a:r>
              <a:rPr lang="en-US" altLang="en-US" sz="2000" b="1" dirty="0">
                <a:ea typeface="ＭＳ Ｐゴシック" pitchFamily="34" charset="-128"/>
              </a:rPr>
              <a:t>The standard deviation of one variable should be equal across values of the other variable.</a:t>
            </a:r>
          </a:p>
          <a:p>
            <a:pPr marL="0" indent="0" eaLnBrk="1" hangingPunct="1">
              <a:lnSpc>
                <a:spcPct val="95000"/>
              </a:lnSpc>
              <a:spcBef>
                <a:spcPct val="30000"/>
              </a:spcBef>
              <a:spcAft>
                <a:spcPct val="30000"/>
              </a:spcAft>
              <a:buNone/>
            </a:pPr>
            <a:endParaRPr lang="en-US" altLang="en-US" sz="2000" b="1" dirty="0">
              <a:solidFill>
                <a:schemeClr val="hlink"/>
              </a:solidFill>
              <a:ea typeface="ＭＳ Ｐゴシック" pitchFamily="34" charset="-128"/>
            </a:endParaRPr>
          </a:p>
          <a:p>
            <a:pPr marL="514350" indent="-514350" eaLnBrk="1" hangingPunct="1">
              <a:lnSpc>
                <a:spcPct val="95000"/>
              </a:lnSpc>
              <a:spcBef>
                <a:spcPct val="30000"/>
              </a:spcBef>
              <a:spcAft>
                <a:spcPct val="30000"/>
              </a:spcAft>
              <a:buFontTx/>
              <a:buAutoNum type="arabicPeriod" startAt="3"/>
            </a:pPr>
            <a:endParaRPr lang="en-US" altLang="en-US" sz="2000" b="1" dirty="0">
              <a:solidFill>
                <a:schemeClr val="hlink"/>
              </a:solidFill>
              <a:ea typeface="ＭＳ Ｐゴシック" pitchFamily="34" charset="-128"/>
            </a:endParaRPr>
          </a:p>
        </p:txBody>
      </p:sp>
      <p:sp>
        <p:nvSpPr>
          <p:cNvPr id="5" name="Rectangle 3">
            <a:extLst>
              <a:ext uri="{FF2B5EF4-FFF2-40B4-BE49-F238E27FC236}">
                <a16:creationId xmlns:a16="http://schemas.microsoft.com/office/drawing/2014/main" id="{0B86E4F2-9A71-478A-A7AB-F4322BFBD7BB}"/>
              </a:ext>
            </a:extLst>
          </p:cNvPr>
          <p:cNvSpPr txBox="1">
            <a:spLocks noChangeArrowheads="1"/>
          </p:cNvSpPr>
          <p:nvPr/>
        </p:nvSpPr>
        <p:spPr bwMode="auto">
          <a:xfrm>
            <a:off x="165100" y="2220905"/>
            <a:ext cx="8693150" cy="171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b="1" kern="0" dirty="0">
                <a:ea typeface="ＭＳ Ｐゴシック" pitchFamily="34" charset="-128"/>
              </a:rPr>
              <a:t>The outliers must be removed if they are known to be errors.  The effects of any other outliers should be considered by calculating </a:t>
            </a:r>
            <a:r>
              <a:rPr lang="en-US" altLang="en-US" sz="2000" b="1" i="1" kern="0" dirty="0">
                <a:ea typeface="ＭＳ Ｐゴシック" pitchFamily="34" charset="-128"/>
              </a:rPr>
              <a:t>r</a:t>
            </a:r>
            <a:r>
              <a:rPr lang="en-US" altLang="en-US" sz="2000" b="1" kern="0" dirty="0">
                <a:ea typeface="ＭＳ Ｐゴシック" pitchFamily="34" charset="-128"/>
              </a:rPr>
              <a:t> with and without the outliers included.</a:t>
            </a:r>
          </a:p>
        </p:txBody>
      </p:sp>
      <p:sp>
        <p:nvSpPr>
          <p:cNvPr id="6" name="Rectangle 3">
            <a:extLst>
              <a:ext uri="{FF2B5EF4-FFF2-40B4-BE49-F238E27FC236}">
                <a16:creationId xmlns:a16="http://schemas.microsoft.com/office/drawing/2014/main" id="{6789ED38-3468-4835-862F-01113C192954}"/>
              </a:ext>
            </a:extLst>
          </p:cNvPr>
          <p:cNvSpPr txBox="1">
            <a:spLocks noChangeArrowheads="1"/>
          </p:cNvSpPr>
          <p:nvPr/>
        </p:nvSpPr>
        <p:spPr bwMode="auto">
          <a:xfrm>
            <a:off x="152400" y="1434626"/>
            <a:ext cx="80835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b="1" kern="0" dirty="0">
                <a:ea typeface="ＭＳ Ｐゴシック" pitchFamily="34" charset="-128"/>
              </a:rPr>
              <a:t>Visual examination of the scatterplot must confirm that the points approximate a straight-line pattern.</a:t>
            </a:r>
          </a:p>
        </p:txBody>
      </p:sp>
      <p:sp>
        <p:nvSpPr>
          <p:cNvPr id="7" name="Rectangle 3">
            <a:extLst>
              <a:ext uri="{FF2B5EF4-FFF2-40B4-BE49-F238E27FC236}">
                <a16:creationId xmlns:a16="http://schemas.microsoft.com/office/drawing/2014/main" id="{B5786516-BA60-415D-965E-9978922A6871}"/>
              </a:ext>
            </a:extLst>
          </p:cNvPr>
          <p:cNvSpPr txBox="1">
            <a:spLocks noChangeArrowheads="1"/>
          </p:cNvSpPr>
          <p:nvPr/>
        </p:nvSpPr>
        <p:spPr bwMode="auto">
          <a:xfrm>
            <a:off x="152400" y="995855"/>
            <a:ext cx="8553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b="1" kern="0" dirty="0">
                <a:ea typeface="ＭＳ Ｐゴシック" pitchFamily="34" charset="-128"/>
              </a:rPr>
              <a:t>The paired (</a:t>
            </a:r>
            <a:r>
              <a:rPr lang="en-US" altLang="en-US" sz="2000" b="1" i="1" kern="0" dirty="0">
                <a:ea typeface="ＭＳ Ｐゴシック" pitchFamily="34" charset="-128"/>
              </a:rPr>
              <a:t>x, y</a:t>
            </a:r>
            <a:r>
              <a:rPr lang="en-US" altLang="en-US" sz="2000" b="1" kern="0" dirty="0">
                <a:ea typeface="ＭＳ Ｐゴシック" pitchFamily="34" charset="-128"/>
              </a:rPr>
              <a:t>) data is independent, quantitative data.</a:t>
            </a:r>
          </a:p>
        </p:txBody>
      </p:sp>
      <p:sp>
        <p:nvSpPr>
          <p:cNvPr id="9" name="Rectangle 3">
            <a:extLst>
              <a:ext uri="{FF2B5EF4-FFF2-40B4-BE49-F238E27FC236}">
                <a16:creationId xmlns:a16="http://schemas.microsoft.com/office/drawing/2014/main" id="{C24C4F7C-501C-4A64-A2A7-35CBD52A9477}"/>
              </a:ext>
            </a:extLst>
          </p:cNvPr>
          <p:cNvSpPr txBox="1">
            <a:spLocks noChangeArrowheads="1"/>
          </p:cNvSpPr>
          <p:nvPr/>
        </p:nvSpPr>
        <p:spPr bwMode="auto">
          <a:xfrm>
            <a:off x="152400" y="4095487"/>
            <a:ext cx="8921750" cy="82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buFont typeface="Arial" panose="020B0604020202020204" pitchFamily="34" charset="0"/>
              <a:buChar char="•"/>
            </a:pPr>
            <a:r>
              <a:rPr lang="en-US" altLang="en-US" sz="2000" b="1" kern="0" dirty="0">
                <a:ea typeface="ＭＳ Ｐゴシック" pitchFamily="34" charset="-128"/>
              </a:rPr>
              <a:t>To generalize the results to a broader population, the sample should be randomly selected from the population.</a:t>
            </a:r>
            <a:endParaRPr lang="en-US" altLang="en-US" sz="2000" b="1" kern="0" dirty="0">
              <a:solidFill>
                <a:schemeClr val="hlink"/>
              </a:solidFill>
              <a:ea typeface="ＭＳ Ｐゴシック" pitchFamily="34" charset="-128"/>
            </a:endParaRPr>
          </a:p>
          <a:p>
            <a:pPr marL="514350" indent="-514350" eaLnBrk="1" hangingPunct="1">
              <a:lnSpc>
                <a:spcPct val="95000"/>
              </a:lnSpc>
              <a:spcBef>
                <a:spcPct val="30000"/>
              </a:spcBef>
              <a:spcAft>
                <a:spcPct val="30000"/>
              </a:spcAft>
              <a:buFontTx/>
              <a:buAutoNum type="arabicPeriod" startAt="3"/>
            </a:pPr>
            <a:endParaRPr lang="en-US" altLang="en-US" sz="2000" b="1" kern="0" dirty="0">
              <a:solidFill>
                <a:schemeClr val="hlink"/>
              </a:solidFill>
              <a:ea typeface="ＭＳ Ｐゴシック" pitchFamily="34" charset="-128"/>
            </a:endParaRPr>
          </a:p>
        </p:txBody>
      </p:sp>
      <p:sp>
        <p:nvSpPr>
          <p:cNvPr id="10" name="Rectangle 3">
            <a:extLst>
              <a:ext uri="{FF2B5EF4-FFF2-40B4-BE49-F238E27FC236}">
                <a16:creationId xmlns:a16="http://schemas.microsoft.com/office/drawing/2014/main" id="{7C581C90-2371-4BFC-81FE-998AC4412B75}"/>
              </a:ext>
            </a:extLst>
          </p:cNvPr>
          <p:cNvSpPr txBox="1">
            <a:spLocks noChangeArrowheads="1"/>
          </p:cNvSpPr>
          <p:nvPr/>
        </p:nvSpPr>
        <p:spPr bwMode="auto">
          <a:xfrm>
            <a:off x="165100" y="4843320"/>
            <a:ext cx="8921750" cy="170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buFont typeface="Arial" panose="020B0604020202020204" pitchFamily="34" charset="0"/>
              <a:buChar char="•"/>
            </a:pPr>
            <a:r>
              <a:rPr lang="en-US" altLang="en-US" sz="2000" b="1" kern="0" dirty="0">
                <a:ea typeface="ＭＳ Ｐゴシック" pitchFamily="34" charset="-128"/>
              </a:rPr>
              <a:t>In general, correlation does not imply causation. To imply causation, the subjects must be randomly assigned to different values of the independent variable. (Note that the values of the independent variable do not need to be random. For example, they could be equally spaced levels of a factor.)</a:t>
            </a:r>
            <a:endParaRPr lang="en-US" altLang="en-US" sz="2000" b="1" kern="0" dirty="0">
              <a:solidFill>
                <a:schemeClr val="hlink"/>
              </a:solidFill>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9">
                                            <p:txEl>
                                              <p:pRg st="0" end="0"/>
                                            </p:txEl>
                                          </p:spTgt>
                                        </p:tgtEl>
                                        <p:attrNameLst>
                                          <p:attrName>style.visibility</p:attrName>
                                        </p:attrNameLst>
                                      </p:cBhvr>
                                      <p:to>
                                        <p:strVal val="visible"/>
                                      </p:to>
                                    </p:set>
                                    <p:anim calcmode="lin" valueType="num">
                                      <p:cBhvr additive="base">
                                        <p:cTn id="25"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additive="base">
                                        <p:cTn id="3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autoUpdateAnimBg="0"/>
      <p:bldP spid="5" grpId="0" uiExpand="1" build="p" autoUpdateAnimBg="0"/>
      <p:bldP spid="6" grpId="0" uiExpand="1" build="p" autoUpdateAnimBg="0"/>
      <p:bldP spid="7" grpId="0" uiExpand="1" build="p" autoUpdateAnimBg="0"/>
      <p:bldP spid="9" grpId="0" uiExpand="1" build="p" autoUpdateAnimBg="0"/>
      <p:bldP spid="10"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6" y="89471"/>
            <a:ext cx="9144000" cy="1143000"/>
          </a:xfrm>
        </p:spPr>
        <p:txBody>
          <a:bodyPr/>
          <a:lstStyle/>
          <a:p>
            <a:r>
              <a:rPr lang="en-US" dirty="0"/>
              <a:t>Correlation: Not resistant to outliers</a:t>
            </a:r>
          </a:p>
        </p:txBody>
      </p:sp>
      <p:pic>
        <p:nvPicPr>
          <p:cNvPr id="8" name="Content Placeholder 7"/>
          <p:cNvPicPr>
            <a:picLocks noGrp="1" noChangeAspect="1"/>
          </p:cNvPicPr>
          <p:nvPr>
            <p:ph idx="1"/>
          </p:nvPr>
        </p:nvPicPr>
        <p:blipFill>
          <a:blip r:embed="rId2"/>
          <a:stretch>
            <a:fillRect/>
          </a:stretch>
        </p:blipFill>
        <p:spPr>
          <a:xfrm>
            <a:off x="4038600" y="1539607"/>
            <a:ext cx="4800600" cy="2646059"/>
          </a:xfrm>
          <a:prstGeom prst="rect">
            <a:avLst/>
          </a:prstGeom>
        </p:spPr>
      </p:pic>
      <p:pic>
        <p:nvPicPr>
          <p:cNvPr id="11" name="Picture 10"/>
          <p:cNvPicPr>
            <a:picLocks noChangeAspect="1"/>
          </p:cNvPicPr>
          <p:nvPr/>
        </p:nvPicPr>
        <p:blipFill>
          <a:blip r:embed="rId3"/>
          <a:stretch>
            <a:fillRect/>
          </a:stretch>
        </p:blipFill>
        <p:spPr>
          <a:xfrm>
            <a:off x="318570" y="4917235"/>
            <a:ext cx="3367666" cy="1712165"/>
          </a:xfrm>
          <a:prstGeom prst="rect">
            <a:avLst/>
          </a:prstGeom>
        </p:spPr>
      </p:pic>
      <p:pic>
        <p:nvPicPr>
          <p:cNvPr id="12" name="Picture 11"/>
          <p:cNvPicPr>
            <a:picLocks noChangeAspect="1"/>
          </p:cNvPicPr>
          <p:nvPr/>
        </p:nvPicPr>
        <p:blipFill>
          <a:blip r:embed="rId4"/>
          <a:stretch>
            <a:fillRect/>
          </a:stretch>
        </p:blipFill>
        <p:spPr>
          <a:xfrm>
            <a:off x="4042101" y="4307635"/>
            <a:ext cx="4797099" cy="2316097"/>
          </a:xfrm>
          <a:prstGeom prst="rect">
            <a:avLst/>
          </a:prstGeom>
        </p:spPr>
      </p:pic>
      <p:pic>
        <p:nvPicPr>
          <p:cNvPr id="13" name="Picture 12"/>
          <p:cNvPicPr>
            <a:picLocks noChangeAspect="1"/>
          </p:cNvPicPr>
          <p:nvPr/>
        </p:nvPicPr>
        <p:blipFill>
          <a:blip r:embed="rId5"/>
          <a:stretch>
            <a:fillRect/>
          </a:stretch>
        </p:blipFill>
        <p:spPr>
          <a:xfrm>
            <a:off x="304800" y="1539607"/>
            <a:ext cx="3465723" cy="1889393"/>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5EE8FC-A76A-4ACC-8E47-EEEF29426485}"/>
                  </a:ext>
                </a:extLst>
              </p:cNvPr>
              <p:cNvSpPr txBox="1"/>
              <p:nvPr/>
            </p:nvSpPr>
            <p:spPr>
              <a:xfrm>
                <a:off x="0" y="3581400"/>
                <a:ext cx="4038600" cy="1077218"/>
              </a:xfrm>
              <a:prstGeom prst="rect">
                <a:avLst/>
              </a:prstGeom>
              <a:noFill/>
            </p:spPr>
            <p:txBody>
              <a:bodyPr wrap="square" rtlCol="0">
                <a:spAutoFit/>
              </a:bodyPr>
              <a:lstStyle/>
              <a:p>
                <a:r>
                  <a:rPr lang="en-US" sz="1600" dirty="0"/>
                  <a:t>Note that a hypothesis test to determine if </a:t>
                </a:r>
                <a14:m>
                  <m:oMath xmlns:m="http://schemas.openxmlformats.org/officeDocument/2006/math">
                    <m:r>
                      <a:rPr lang="en-US" sz="1600" i="1" smtClean="0">
                        <a:latin typeface="Cambria Math" panose="02040503050406030204" pitchFamily="18" charset="0"/>
                        <a:ea typeface="Cambria Math" panose="02040503050406030204" pitchFamily="18" charset="0"/>
                      </a:rPr>
                      <m:t>𝜌</m:t>
                    </m:r>
                    <m:r>
                      <a:rPr lang="en-US" sz="1600" i="1" smtClean="0">
                        <a:latin typeface="Cambria Math" panose="02040503050406030204" pitchFamily="18" charset="0"/>
                        <a:ea typeface="Cambria Math" panose="02040503050406030204" pitchFamily="18" charset="0"/>
                      </a:rPr>
                      <m:t>≠0</m:t>
                    </m:r>
                  </m:oMath>
                </a14:m>
                <a:r>
                  <a:rPr lang="en-US" sz="1600" dirty="0"/>
                  <a:t> is mathematically equivalent to testing if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is the slope of the regression line </a:t>
                </a:r>
                <a14:m>
                  <m:oMath xmlns:m="http://schemas.openxmlformats.org/officeDocument/2006/math">
                    <m:acc>
                      <m:accPr>
                        <m:chr m:val="̂"/>
                        <m:ctrlPr>
                          <a:rPr lang="en-US" sz="160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0</m:t>
                        </m:r>
                      </m:sub>
                    </m:sSub>
                  </m:oMath>
                </a14:m>
                <a:r>
                  <a:rPr lang="en-US" sz="1600" dirty="0"/>
                  <a:t>.</a:t>
                </a:r>
              </a:p>
            </p:txBody>
          </p:sp>
        </mc:Choice>
        <mc:Fallback xmlns="">
          <p:sp>
            <p:nvSpPr>
              <p:cNvPr id="3" name="TextBox 2">
                <a:extLst>
                  <a:ext uri="{FF2B5EF4-FFF2-40B4-BE49-F238E27FC236}">
                    <a16:creationId xmlns:a16="http://schemas.microsoft.com/office/drawing/2014/main" id="{6D5EE8FC-A76A-4ACC-8E47-EEEF29426485}"/>
                  </a:ext>
                </a:extLst>
              </p:cNvPr>
              <p:cNvSpPr txBox="1">
                <a:spLocks noRot="1" noChangeAspect="1" noMove="1" noResize="1" noEditPoints="1" noAdjustHandles="1" noChangeArrowheads="1" noChangeShapeType="1" noTextEdit="1"/>
              </p:cNvSpPr>
              <p:nvPr/>
            </p:nvSpPr>
            <p:spPr>
              <a:xfrm>
                <a:off x="0" y="3581400"/>
                <a:ext cx="4038600" cy="1077218"/>
              </a:xfrm>
              <a:prstGeom prst="rect">
                <a:avLst/>
              </a:prstGeom>
              <a:blipFill>
                <a:blip r:embed="rId6"/>
                <a:stretch>
                  <a:fillRect l="-754" t="-1705" b="-6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FA80B44-9646-47D6-B79E-923AB0173F5F}"/>
                  </a:ext>
                </a:extLst>
              </p:cNvPr>
              <p:cNvSpPr txBox="1"/>
              <p:nvPr/>
            </p:nvSpPr>
            <p:spPr>
              <a:xfrm>
                <a:off x="1266401" y="1066800"/>
                <a:ext cx="6353599"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𝜌</m:t>
                    </m:r>
                  </m:oMath>
                </a14:m>
                <a:r>
                  <a:rPr lang="en-US" sz="2400" dirty="0"/>
                  <a:t> is the population correlation that </a:t>
                </a:r>
                <a14:m>
                  <m:oMath xmlns:m="http://schemas.openxmlformats.org/officeDocument/2006/math">
                    <m:r>
                      <a:rPr lang="en-US" sz="2400" b="0" i="1" smtClean="0">
                        <a:latin typeface="Cambria Math" panose="02040503050406030204" pitchFamily="18" charset="0"/>
                      </a:rPr>
                      <m:t>𝑟</m:t>
                    </m:r>
                  </m:oMath>
                </a14:m>
                <a:r>
                  <a:rPr lang="en-US" sz="2400" dirty="0"/>
                  <a:t> estimates.</a:t>
                </a:r>
              </a:p>
            </p:txBody>
          </p:sp>
        </mc:Choice>
        <mc:Fallback>
          <p:sp>
            <p:nvSpPr>
              <p:cNvPr id="9" name="TextBox 8">
                <a:extLst>
                  <a:ext uri="{FF2B5EF4-FFF2-40B4-BE49-F238E27FC236}">
                    <a16:creationId xmlns:a16="http://schemas.microsoft.com/office/drawing/2014/main" id="{2FA80B44-9646-47D6-B79E-923AB0173F5F}"/>
                  </a:ext>
                </a:extLst>
              </p:cNvPr>
              <p:cNvSpPr txBox="1">
                <a:spLocks noRot="1" noChangeAspect="1" noMove="1" noResize="1" noEditPoints="1" noAdjustHandles="1" noChangeArrowheads="1" noChangeShapeType="1" noTextEdit="1"/>
              </p:cNvSpPr>
              <p:nvPr/>
            </p:nvSpPr>
            <p:spPr>
              <a:xfrm>
                <a:off x="1266401" y="1066800"/>
                <a:ext cx="6353599" cy="369332"/>
              </a:xfrm>
              <a:prstGeom prst="rect">
                <a:avLst/>
              </a:prstGeom>
              <a:blipFill>
                <a:blip r:embed="rId7"/>
                <a:stretch>
                  <a:fillRect l="-1727" t="-22951" r="-2015" b="-49180"/>
                </a:stretch>
              </a:blipFill>
            </p:spPr>
            <p:txBody>
              <a:bodyPr/>
              <a:lstStyle/>
              <a:p>
                <a:r>
                  <a:rPr lang="en-US">
                    <a:noFill/>
                  </a:rPr>
                  <a:t> </a:t>
                </a:r>
              </a:p>
            </p:txBody>
          </p:sp>
        </mc:Fallback>
      </mc:AlternateContent>
    </p:spTree>
    <p:extLst>
      <p:ext uri="{BB962C8B-B14F-4D97-AF65-F5344CB8AC3E}">
        <p14:creationId xmlns:p14="http://schemas.microsoft.com/office/powerpoint/2010/main" val="330302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92100"/>
            <a:ext cx="8991600" cy="1143000"/>
          </a:xfrm>
          <a:noFill/>
        </p:spPr>
        <p:txBody>
          <a:bodyPr lIns="90488" tIns="44450" rIns="90488" bIns="44450"/>
          <a:lstStyle/>
          <a:p>
            <a:pPr eaLnBrk="1" hangingPunct="1"/>
            <a:r>
              <a:rPr lang="en-US" altLang="en-US" dirty="0">
                <a:ea typeface="ＭＳ Ｐゴシック" pitchFamily="34" charset="-128"/>
              </a:rPr>
              <a:t>Interpreting </a:t>
            </a:r>
            <a:r>
              <a:rPr lang="en-US" altLang="en-US" i="1" dirty="0">
                <a:latin typeface="Times New Roman" pitchFamily="18" charset="0"/>
                <a:ea typeface="ＭＳ Ｐゴシック" pitchFamily="34" charset="-128"/>
              </a:rPr>
              <a:t>r</a:t>
            </a:r>
            <a:r>
              <a:rPr lang="en-US" altLang="en-US" i="1" baseline="30000" dirty="0">
                <a:latin typeface="Times New Roman" pitchFamily="18" charset="0"/>
                <a:ea typeface="ＭＳ Ｐゴシック" pitchFamily="34" charset="-128"/>
              </a:rPr>
              <a:t>2</a:t>
            </a:r>
            <a:r>
              <a:rPr lang="en-US" altLang="en-US" i="1" dirty="0">
                <a:latin typeface="Times New Roman" pitchFamily="18" charset="0"/>
                <a:ea typeface="ＭＳ Ｐゴシック" pitchFamily="34" charset="-128"/>
              </a:rPr>
              <a:t> </a:t>
            </a:r>
            <a:r>
              <a:rPr lang="en-US" altLang="en-US" dirty="0">
                <a:ea typeface="ＭＳ Ｐゴシック" pitchFamily="34" charset="-128"/>
              </a:rPr>
              <a:t>: </a:t>
            </a:r>
            <a:br>
              <a:rPr lang="en-US" altLang="en-US" dirty="0">
                <a:ea typeface="ＭＳ Ｐゴシック" pitchFamily="34" charset="-128"/>
              </a:rPr>
            </a:br>
            <a:r>
              <a:rPr lang="en-US" altLang="en-US" dirty="0">
                <a:ea typeface="ＭＳ Ｐゴシック" pitchFamily="34" charset="-128"/>
              </a:rPr>
              <a:t>Explained Variation</a:t>
            </a:r>
            <a:endParaRPr lang="en-US" altLang="en-US" i="1" dirty="0">
              <a:ea typeface="ＭＳ Ｐゴシック" pitchFamily="34" charset="-128"/>
            </a:endParaRPr>
          </a:p>
        </p:txBody>
      </p:sp>
      <p:sp>
        <p:nvSpPr>
          <p:cNvPr id="16387" name="Text Box 3"/>
          <p:cNvSpPr txBox="1">
            <a:spLocks noChangeArrowheads="1"/>
          </p:cNvSpPr>
          <p:nvPr/>
        </p:nvSpPr>
        <p:spPr bwMode="auto">
          <a:xfrm>
            <a:off x="533400" y="2209800"/>
            <a:ext cx="801052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dirty="0"/>
              <a:t>The value of </a:t>
            </a:r>
            <a:r>
              <a:rPr lang="en-US" altLang="en-US" sz="4000" b="1" i="1" dirty="0">
                <a:latin typeface="Times New Roman" pitchFamily="18" charset="0"/>
              </a:rPr>
              <a:t>r</a:t>
            </a:r>
            <a:r>
              <a:rPr lang="en-US" altLang="en-US" sz="4000" b="1" baseline="30000" dirty="0">
                <a:latin typeface="Times New Roman" pitchFamily="18" charset="0"/>
              </a:rPr>
              <a:t>2</a:t>
            </a:r>
            <a:r>
              <a:rPr lang="en-US" altLang="en-US" sz="4000" b="1" dirty="0"/>
              <a:t> is the proportion of the variation in </a:t>
            </a:r>
            <a:r>
              <a:rPr lang="en-US" altLang="en-US" sz="4000" b="1" i="1" dirty="0">
                <a:latin typeface="Times New Roman" pitchFamily="18" charset="0"/>
              </a:rPr>
              <a:t>y</a:t>
            </a:r>
            <a:r>
              <a:rPr lang="en-US" altLang="en-US" sz="4000" b="1" dirty="0"/>
              <a:t> that is explained by the linear relationship between </a:t>
            </a:r>
            <a:r>
              <a:rPr lang="en-US" altLang="en-US" sz="4000" b="1" i="1" dirty="0">
                <a:latin typeface="Times New Roman" pitchFamily="18" charset="0"/>
              </a:rPr>
              <a:t>x</a:t>
            </a:r>
            <a:r>
              <a:rPr lang="en-US" altLang="en-US" sz="4000" b="1" dirty="0"/>
              <a:t> and </a:t>
            </a:r>
            <a:r>
              <a:rPr lang="en-US" altLang="en-US" sz="4000" b="1" i="1" dirty="0">
                <a:latin typeface="Times New Roman" pitchFamily="18" charset="0"/>
              </a:rPr>
              <a:t>y</a:t>
            </a:r>
            <a:r>
              <a:rPr lang="en-US" altLang="en-US" sz="4000" b="1" dirty="0"/>
              <a:t>.</a:t>
            </a:r>
          </a:p>
        </p:txBody>
      </p:sp>
      <mc:AlternateContent xmlns:mc="http://schemas.openxmlformats.org/markup-compatibility/2006" xmlns:a14="http://schemas.microsoft.com/office/drawing/2010/main">
        <mc:Choice Requires="a14">
          <p:sp>
            <p:nvSpPr>
              <p:cNvPr id="2" name="TextBox 1"/>
              <p:cNvSpPr txBox="1"/>
              <p:nvPr/>
            </p:nvSpPr>
            <p:spPr>
              <a:xfrm>
                <a:off x="1943100" y="5244772"/>
                <a:ext cx="5334000" cy="679738"/>
              </a:xfrm>
              <a:prstGeom prst="rect">
                <a:avLst/>
              </a:prstGeom>
              <a:noFill/>
            </p:spPr>
            <p:txBody>
              <a:bodyPr wrap="square" rtlCol="0">
                <a:spAutoFit/>
              </a:bodyPr>
              <a:lstStyle/>
              <a:p>
                <a:r>
                  <a:rPr lang="en-US" sz="2400" dirty="0"/>
                  <a:t>In ANOVA,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𝑆𝑆</m:t>
                            </m:r>
                          </m:e>
                          <m:sub>
                            <m:r>
                              <a:rPr lang="en-US" sz="2400" b="0" i="1" smtClean="0">
                                <a:latin typeface="Cambria Math" panose="02040503050406030204" pitchFamily="18" charset="0"/>
                              </a:rPr>
                              <m:t>𝑚𝑜𝑑𝑒𝑙</m:t>
                            </m:r>
                          </m:sub>
                        </m:sSub>
                        <m:r>
                          <a:rPr lang="en-US" sz="2400" b="0" i="1" smtClean="0">
                            <a:latin typeface="Cambria Math" panose="02040503050406030204" pitchFamily="18" charset="0"/>
                          </a:rPr>
                          <m:t> (</m:t>
                        </m:r>
                        <m:r>
                          <a:rPr lang="en-US" sz="2400" b="0" i="1" smtClean="0">
                            <a:latin typeface="Cambria Math" panose="02040503050406030204" pitchFamily="18" charset="0"/>
                          </a:rPr>
                          <m:t>𝑡𝑜𝑝</m:t>
                        </m:r>
                        <m:r>
                          <a:rPr lang="en-US" sz="2400" b="0" i="1" smtClean="0">
                            <a:latin typeface="Cambria Math" panose="02040503050406030204" pitchFamily="18" charset="0"/>
                          </a:rPr>
                          <m:t> </m:t>
                        </m:r>
                        <m:r>
                          <a:rPr lang="en-US" sz="2400" b="0" i="1" smtClean="0">
                            <a:latin typeface="Cambria Math" panose="02040503050406030204" pitchFamily="18" charset="0"/>
                          </a:rPr>
                          <m:t>𝑟𝑜𝑤</m:t>
                        </m:r>
                        <m:r>
                          <a:rPr lang="en-US" sz="2400" b="0" i="1" smtClean="0">
                            <a:latin typeface="Cambria Math" panose="02040503050406030204" pitchFamily="18" charset="0"/>
                          </a:rPr>
                          <m:t>)</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𝑆𝑆</m:t>
                            </m:r>
                          </m:e>
                          <m:sub>
                            <m:r>
                              <a:rPr lang="en-US" sz="2400" b="0" i="1" smtClean="0">
                                <a:latin typeface="Cambria Math" panose="02040503050406030204" pitchFamily="18" charset="0"/>
                              </a:rPr>
                              <m:t>𝑡𝑜𝑡𝑎𝑙</m:t>
                            </m:r>
                          </m:sub>
                        </m:sSub>
                        <m:r>
                          <a:rPr lang="en-US" sz="2400" b="0" i="1" smtClean="0">
                            <a:latin typeface="Cambria Math" panose="02040503050406030204" pitchFamily="18" charset="0"/>
                          </a:rPr>
                          <m:t> (</m:t>
                        </m:r>
                        <m:r>
                          <a:rPr lang="en-US" sz="2400" b="0" i="1" smtClean="0">
                            <a:latin typeface="Cambria Math" panose="02040503050406030204" pitchFamily="18" charset="0"/>
                          </a:rPr>
                          <m:t>𝑏𝑜𝑡𝑡𝑜𝑚</m:t>
                        </m:r>
                        <m:r>
                          <a:rPr lang="en-US" sz="2400" b="0" i="1" smtClean="0">
                            <a:latin typeface="Cambria Math" panose="02040503050406030204" pitchFamily="18" charset="0"/>
                          </a:rPr>
                          <m:t> </m:t>
                        </m:r>
                        <m:r>
                          <a:rPr lang="en-US" sz="2400" b="0" i="1" smtClean="0">
                            <a:latin typeface="Cambria Math" panose="02040503050406030204" pitchFamily="18" charset="0"/>
                          </a:rPr>
                          <m:t>𝑟𝑜𝑤</m:t>
                        </m:r>
                        <m:r>
                          <a:rPr lang="en-US" sz="2400" b="0" i="1" smtClean="0">
                            <a:latin typeface="Cambria Math" panose="02040503050406030204" pitchFamily="18" charset="0"/>
                          </a:rPr>
                          <m:t>)</m:t>
                        </m:r>
                      </m:den>
                    </m:f>
                  </m:oMath>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943100" y="5244772"/>
                <a:ext cx="5334000" cy="679738"/>
              </a:xfrm>
              <a:prstGeom prst="rect">
                <a:avLst/>
              </a:prstGeom>
              <a:blipFill>
                <a:blip r:embed="rId3"/>
                <a:stretch>
                  <a:fillRect l="-182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0034BC2-2882-4FD2-BC1A-C65596B53035}"/>
              </a:ext>
            </a:extLst>
          </p:cNvPr>
          <p:cNvSpPr txBox="1"/>
          <p:nvPr/>
        </p:nvSpPr>
        <p:spPr>
          <a:xfrm>
            <a:off x="228600" y="1613228"/>
            <a:ext cx="8763000" cy="523220"/>
          </a:xfrm>
          <a:prstGeom prst="rect">
            <a:avLst/>
          </a:prstGeom>
          <a:noFill/>
        </p:spPr>
        <p:txBody>
          <a:bodyPr wrap="square" rtlCol="0">
            <a:spAutoFit/>
          </a:bodyPr>
          <a:lstStyle/>
          <a:p>
            <a:r>
              <a:rPr lang="en-US" sz="2800" dirty="0"/>
              <a:t>The metric </a:t>
            </a:r>
            <a:r>
              <a:rPr lang="en-US" altLang="en-US" sz="2800" b="1" i="1" dirty="0">
                <a:latin typeface="Times New Roman" pitchFamily="18" charset="0"/>
              </a:rPr>
              <a:t>r</a:t>
            </a:r>
            <a:r>
              <a:rPr lang="en-US" altLang="en-US" sz="2800" b="1" baseline="30000" dirty="0">
                <a:latin typeface="Times New Roman" pitchFamily="18" charset="0"/>
              </a:rPr>
              <a:t>2</a:t>
            </a:r>
            <a:r>
              <a:rPr lang="en-US" sz="2800" dirty="0"/>
              <a:t> is called the coefficient of determination.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http://farm1.static.flickr.com/144/398165839_238a480763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33375"/>
            <a:ext cx="857250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5"/>
          <p:cNvSpPr txBox="1">
            <a:spLocks noChangeArrowheads="1"/>
          </p:cNvSpPr>
          <p:nvPr/>
        </p:nvSpPr>
        <p:spPr bwMode="auto">
          <a:xfrm>
            <a:off x="7475538" y="6253163"/>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a:t>r</a:t>
            </a:r>
            <a:r>
              <a:rPr lang="en-US" altLang="en-US" sz="1800" baseline="30000"/>
              <a:t>2</a:t>
            </a:r>
            <a:r>
              <a:rPr lang="en-US" altLang="en-US" sz="1800"/>
              <a:t>  = 0. 823</a:t>
            </a:r>
            <a:endParaRPr lang="en-US" altLang="en-US" sz="1800" baseline="30000"/>
          </a:p>
        </p:txBody>
      </p:sp>
      <p:sp>
        <p:nvSpPr>
          <p:cNvPr id="17412" name="TextBox 6"/>
          <p:cNvSpPr txBox="1">
            <a:spLocks noChangeArrowheads="1"/>
          </p:cNvSpPr>
          <p:nvPr/>
        </p:nvSpPr>
        <p:spPr bwMode="auto">
          <a:xfrm>
            <a:off x="320675" y="6248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a:t>r = .907</a:t>
            </a:r>
            <a:endParaRPr lang="en-US" altLang="en-US" sz="1800" baseline="30000"/>
          </a:p>
        </p:txBody>
      </p:sp>
      <p:sp>
        <p:nvSpPr>
          <p:cNvPr id="2" name="TextBox 1"/>
          <p:cNvSpPr txBox="1">
            <a:spLocks noChangeArrowheads="1"/>
          </p:cNvSpPr>
          <p:nvPr/>
        </p:nvSpPr>
        <p:spPr bwMode="auto">
          <a:xfrm>
            <a:off x="1447800" y="6172200"/>
            <a:ext cx="6027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en-US" dirty="0"/>
              <a:t>Price explains 82.3% of the variation in point production for NBA players in this year.</a:t>
            </a:r>
          </a:p>
        </p:txBody>
      </p:sp>
      <p:sp>
        <p:nvSpPr>
          <p:cNvPr id="3" name="Left Brace 2"/>
          <p:cNvSpPr/>
          <p:nvPr/>
        </p:nvSpPr>
        <p:spPr>
          <a:xfrm>
            <a:off x="3733800" y="3092053"/>
            <a:ext cx="3048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854075" y="1881187"/>
            <a:ext cx="304800" cy="3681413"/>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2133600" y="3733800"/>
            <a:ext cx="304800" cy="143589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5943600" y="1905000"/>
            <a:ext cx="3048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D9F5E4D2-C717-4421-A3F0-A39C59D68548}"/>
              </a:ext>
            </a:extLst>
          </p:cNvPr>
          <p:cNvSpPr txBox="1"/>
          <p:nvPr/>
        </p:nvSpPr>
        <p:spPr>
          <a:xfrm>
            <a:off x="1371600" y="1219200"/>
            <a:ext cx="3352800" cy="923330"/>
          </a:xfrm>
          <a:prstGeom prst="rect">
            <a:avLst/>
          </a:prstGeom>
          <a:noFill/>
        </p:spPr>
        <p:txBody>
          <a:bodyPr wrap="square" rtlCol="0">
            <a:spAutoFit/>
          </a:bodyPr>
          <a:lstStyle/>
          <a:p>
            <a:r>
              <a:rPr lang="en-US" dirty="0"/>
              <a:t>Do not confuse fewer data points with a smaller standard deviation.</a:t>
            </a:r>
          </a:p>
        </p:txBody>
      </p:sp>
    </p:spTree>
    <p:extLst>
      <p:ext uri="{BB962C8B-B14F-4D97-AF65-F5344CB8AC3E}">
        <p14:creationId xmlns:p14="http://schemas.microsoft.com/office/powerpoint/2010/main" val="1321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8" grpId="0" animBg="1"/>
      <p:bldP spid="9"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Test Statistic!!!</a:t>
            </a:r>
          </a:p>
        </p:txBody>
      </p:sp>
      <mc:AlternateContent xmlns:mc="http://schemas.openxmlformats.org/markup-compatibility/2006" xmlns:a14="http://schemas.microsoft.com/office/drawing/2010/main">
        <mc:Choice Requires="a14">
          <p:sp>
            <p:nvSpPr>
              <p:cNvPr id="4" name="TextBox 3"/>
              <p:cNvSpPr txBox="1"/>
              <p:nvPr/>
            </p:nvSpPr>
            <p:spPr>
              <a:xfrm>
                <a:off x="2362200" y="3886200"/>
                <a:ext cx="4802276" cy="19958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5400" b="0" i="1" smtClean="0">
                              <a:latin typeface="Cambria Math" panose="02040503050406030204" pitchFamily="18" charset="0"/>
                            </a:rPr>
                          </m:ctrlPr>
                        </m:fPr>
                        <m:num>
                          <m:r>
                            <a:rPr lang="en-US" sz="5400" b="0" i="1" smtClean="0">
                              <a:latin typeface="Cambria Math"/>
                            </a:rPr>
                            <m:t>𝑟</m:t>
                          </m:r>
                          <m:rad>
                            <m:radPr>
                              <m:degHide m:val="on"/>
                              <m:ctrlPr>
                                <a:rPr lang="en-US" sz="5400" b="0" i="1" smtClean="0">
                                  <a:latin typeface="Cambria Math" panose="02040503050406030204" pitchFamily="18" charset="0"/>
                                </a:rPr>
                              </m:ctrlPr>
                            </m:radPr>
                            <m:deg/>
                            <m:e>
                              <m:r>
                                <a:rPr lang="en-US" sz="5400" b="0" i="1" smtClean="0">
                                  <a:latin typeface="Cambria Math"/>
                                </a:rPr>
                                <m:t>𝑛</m:t>
                              </m:r>
                              <m:r>
                                <a:rPr lang="en-US" sz="5400" b="0" i="1" smtClean="0">
                                  <a:latin typeface="Cambria Math"/>
                                </a:rPr>
                                <m:t> −2</m:t>
                              </m:r>
                            </m:e>
                          </m:rad>
                        </m:num>
                        <m:den>
                          <m:rad>
                            <m:radPr>
                              <m:degHide m:val="on"/>
                              <m:ctrlPr>
                                <a:rPr lang="en-US" sz="5400" b="0" i="1" smtClean="0">
                                  <a:latin typeface="Cambria Math" panose="02040503050406030204" pitchFamily="18" charset="0"/>
                                </a:rPr>
                              </m:ctrlPr>
                            </m:radPr>
                            <m:deg/>
                            <m:e>
                              <m:r>
                                <a:rPr lang="en-US" sz="5400" b="0" i="1" smtClean="0">
                                  <a:latin typeface="Cambria Math"/>
                                </a:rPr>
                                <m:t>1 −</m:t>
                              </m:r>
                              <m:sSup>
                                <m:sSupPr>
                                  <m:ctrlPr>
                                    <a:rPr lang="en-US" sz="5400" b="0" i="1" smtClean="0">
                                      <a:latin typeface="Cambria Math" panose="02040503050406030204" pitchFamily="18" charset="0"/>
                                    </a:rPr>
                                  </m:ctrlPr>
                                </m:sSupPr>
                                <m:e>
                                  <m:r>
                                    <a:rPr lang="en-US" sz="5400" b="0" i="1" smtClean="0">
                                      <a:latin typeface="Cambria Math"/>
                                    </a:rPr>
                                    <m:t>𝑟</m:t>
                                  </m:r>
                                </m:e>
                                <m:sup>
                                  <m:r>
                                    <a:rPr lang="en-US" sz="5400" b="0" i="1" smtClean="0">
                                      <a:latin typeface="Cambria Math"/>
                                    </a:rPr>
                                    <m:t>2</m:t>
                                  </m:r>
                                </m:sup>
                              </m:sSup>
                            </m:e>
                          </m:rad>
                        </m:den>
                      </m:f>
                      <m:r>
                        <a:rPr lang="en-US" sz="5400" b="0" i="1" smtClean="0">
                          <a:latin typeface="Cambria Math"/>
                        </a:rPr>
                        <m:t>~</m:t>
                      </m:r>
                      <m:sSub>
                        <m:sSubPr>
                          <m:ctrlPr>
                            <a:rPr lang="en-US" sz="5400" b="0" i="1" smtClean="0">
                              <a:latin typeface="Cambria Math" panose="02040503050406030204" pitchFamily="18" charset="0"/>
                            </a:rPr>
                          </m:ctrlPr>
                        </m:sSubPr>
                        <m:e>
                          <m:r>
                            <a:rPr lang="en-US" sz="5400" b="0" i="1" smtClean="0">
                              <a:latin typeface="Cambria Math"/>
                            </a:rPr>
                            <m:t>𝑡</m:t>
                          </m:r>
                        </m:e>
                        <m:sub>
                          <m:r>
                            <a:rPr lang="en-US" sz="5400" b="0" i="1" smtClean="0">
                              <a:latin typeface="Cambria Math"/>
                            </a:rPr>
                            <m:t>𝑛</m:t>
                          </m:r>
                          <m:r>
                            <a:rPr lang="en-US" sz="5400" b="0" i="1" smtClean="0">
                              <a:latin typeface="Cambria Math"/>
                            </a:rPr>
                            <m:t>−2</m:t>
                          </m:r>
                        </m:sub>
                      </m:sSub>
                    </m:oMath>
                  </m:oMathPara>
                </a14:m>
                <a:endParaRPr lang="en-US" sz="4800" b="0" i="1" dirty="0">
                  <a:latin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62200" y="3886200"/>
                <a:ext cx="4802276" cy="199580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946216" y="1543319"/>
                <a:ext cx="6353599"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𝜌</m:t>
                    </m:r>
                  </m:oMath>
                </a14:m>
                <a:r>
                  <a:rPr lang="en-US" sz="2400" dirty="0"/>
                  <a:t> is the population correlation that </a:t>
                </a:r>
                <a14:m>
                  <m:oMath xmlns:m="http://schemas.openxmlformats.org/officeDocument/2006/math">
                    <m:r>
                      <a:rPr lang="en-US" sz="2400" b="0" i="1" smtClean="0">
                        <a:latin typeface="Cambria Math" panose="02040503050406030204" pitchFamily="18" charset="0"/>
                      </a:rPr>
                      <m:t>𝑟</m:t>
                    </m:r>
                  </m:oMath>
                </a14:m>
                <a:r>
                  <a:rPr lang="en-US" sz="2400" dirty="0"/>
                  <a:t> estimates.</a:t>
                </a:r>
              </a:p>
            </p:txBody>
          </p:sp>
        </mc:Choice>
        <mc:Fallback xmlns="">
          <p:sp>
            <p:nvSpPr>
              <p:cNvPr id="3" name="TextBox 2"/>
              <p:cNvSpPr txBox="1">
                <a:spLocks noRot="1" noChangeAspect="1" noMove="1" noResize="1" noEditPoints="1" noAdjustHandles="1" noChangeArrowheads="1" noChangeShapeType="1" noTextEdit="1"/>
              </p:cNvSpPr>
              <p:nvPr/>
            </p:nvSpPr>
            <p:spPr>
              <a:xfrm>
                <a:off x="946216" y="1543319"/>
                <a:ext cx="6353599" cy="369332"/>
              </a:xfrm>
              <a:prstGeom prst="rect">
                <a:avLst/>
              </a:prstGeom>
              <a:blipFill rotWithShape="0">
                <a:blip r:embed="rId3"/>
                <a:stretch>
                  <a:fillRect l="-1727" t="-22951" r="-2111" b="-508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156500" y="2250594"/>
                <a:ext cx="1495922" cy="461665"/>
              </a:xfrm>
              <a:prstGeom prst="rect">
                <a:avLst/>
              </a:prstGeom>
            </p:spPr>
            <p:txBody>
              <a:bodyPr wrap="none">
                <a:spAutoFit/>
              </a:bodyPr>
              <a:lstStyle/>
              <a:p>
                <a:r>
                  <a:rPr lang="en-US" sz="2400" dirty="0">
                    <a:ea typeface="Cambria Math" panose="02040503050406030204" pitchFamily="18" charset="0"/>
                  </a:rPr>
                  <a:t>Ho: </a:t>
                </a:r>
                <a14:m>
                  <m:oMath xmlns:m="http://schemas.openxmlformats.org/officeDocument/2006/math">
                    <m:r>
                      <a:rPr lang="en-US" sz="2400" i="1">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=0</m:t>
                    </m:r>
                  </m:oMath>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156500" y="2250594"/>
                <a:ext cx="1495922" cy="461665"/>
              </a:xfrm>
              <a:prstGeom prst="rect">
                <a:avLst/>
              </a:prstGeom>
              <a:blipFill rotWithShape="0">
                <a:blip r:embed="rId4"/>
                <a:stretch>
                  <a:fillRect l="-6531"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156500" y="2874923"/>
                <a:ext cx="1495922" cy="461665"/>
              </a:xfrm>
              <a:prstGeom prst="rect">
                <a:avLst/>
              </a:prstGeom>
            </p:spPr>
            <p:txBody>
              <a:bodyPr wrap="none">
                <a:spAutoFit/>
              </a:bodyPr>
              <a:lstStyle/>
              <a:p>
                <a:r>
                  <a:rPr lang="en-US" sz="2400" dirty="0">
                    <a:ea typeface="Cambria Math" panose="02040503050406030204" pitchFamily="18" charset="0"/>
                  </a:rPr>
                  <a:t>Ha: </a:t>
                </a:r>
                <a14:m>
                  <m:oMath xmlns:m="http://schemas.openxmlformats.org/officeDocument/2006/math">
                    <m:r>
                      <a:rPr lang="en-US" sz="2400" i="1">
                        <a:latin typeface="Cambria Math" panose="02040503050406030204" pitchFamily="18" charset="0"/>
                        <a:ea typeface="Cambria Math" panose="02040503050406030204" pitchFamily="18" charset="0"/>
                      </a:rPr>
                      <m:t>𝜌</m:t>
                    </m:r>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156500" y="2874923"/>
                <a:ext cx="1495922" cy="461665"/>
              </a:xfrm>
              <a:prstGeom prst="rect">
                <a:avLst/>
              </a:prstGeom>
              <a:blipFill rotWithShape="0">
                <a:blip r:embed="rId5"/>
                <a:stretch>
                  <a:fillRect l="-6531" t="-9333" b="-32000"/>
                </a:stretch>
              </a:blipFill>
            </p:spPr>
            <p:txBody>
              <a:bodyPr/>
              <a:lstStyle/>
              <a:p>
                <a:r>
                  <a:rPr lang="en-US">
                    <a:noFill/>
                  </a:rPr>
                  <a:t> </a:t>
                </a:r>
              </a:p>
            </p:txBody>
          </p:sp>
        </mc:Fallback>
      </mc:AlternateContent>
    </p:spTree>
    <p:extLst>
      <p:ext uri="{BB962C8B-B14F-4D97-AF65-F5344CB8AC3E}">
        <p14:creationId xmlns:p14="http://schemas.microsoft.com/office/powerpoint/2010/main" val="1297735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76200"/>
            <a:ext cx="5486400" cy="685800"/>
          </a:xfrm>
        </p:spPr>
        <p:txBody>
          <a:bodyPr/>
          <a:lstStyle/>
          <a:p>
            <a:pPr eaLnBrk="1" hangingPunct="1"/>
            <a:r>
              <a:rPr lang="en-US" altLang="en-US" dirty="0">
                <a:ea typeface="ＭＳ Ｐゴシック" pitchFamily="34" charset="-128"/>
              </a:rPr>
              <a:t>Movies!!!</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65" y="762000"/>
            <a:ext cx="83058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4495800" y="4505553"/>
            <a:ext cx="2819400" cy="2123847"/>
          </a:xfrm>
          <a:prstGeom prst="rect">
            <a:avLst/>
          </a:prstGeom>
        </p:spPr>
      </p:pic>
      <p:pic>
        <p:nvPicPr>
          <p:cNvPr id="6" name="Picture 5"/>
          <p:cNvPicPr>
            <a:picLocks noChangeAspect="1"/>
          </p:cNvPicPr>
          <p:nvPr/>
        </p:nvPicPr>
        <p:blipFill>
          <a:blip r:embed="rId4"/>
          <a:stretch>
            <a:fillRect/>
          </a:stretch>
        </p:blipFill>
        <p:spPr>
          <a:xfrm>
            <a:off x="4495801" y="3747881"/>
            <a:ext cx="3429000" cy="691563"/>
          </a:xfrm>
          <a:prstGeom prst="rect">
            <a:avLst/>
          </a:prstGeom>
        </p:spPr>
      </p:pic>
      <p:sp>
        <p:nvSpPr>
          <p:cNvPr id="7" name="TextBox 6">
            <a:extLst>
              <a:ext uri="{FF2B5EF4-FFF2-40B4-BE49-F238E27FC236}">
                <a16:creationId xmlns:a16="http://schemas.microsoft.com/office/drawing/2014/main" id="{23803F68-6FC5-48A3-A4CD-0C128BC0A2FE}"/>
              </a:ext>
            </a:extLst>
          </p:cNvPr>
          <p:cNvSpPr txBox="1"/>
          <p:nvPr/>
        </p:nvSpPr>
        <p:spPr>
          <a:xfrm>
            <a:off x="342565" y="3678055"/>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2" name="Picture 1">
            <a:extLst>
              <a:ext uri="{FF2B5EF4-FFF2-40B4-BE49-F238E27FC236}">
                <a16:creationId xmlns:a16="http://schemas.microsoft.com/office/drawing/2014/main" id="{A9B46129-08F6-4AA9-9338-FC93A61F3557}"/>
              </a:ext>
            </a:extLst>
          </p:cNvPr>
          <p:cNvPicPr>
            <a:picLocks noChangeAspect="1"/>
          </p:cNvPicPr>
          <p:nvPr/>
        </p:nvPicPr>
        <p:blipFill>
          <a:blip r:embed="rId5"/>
          <a:stretch>
            <a:fillRect/>
          </a:stretch>
        </p:blipFill>
        <p:spPr>
          <a:xfrm>
            <a:off x="342565" y="4421040"/>
            <a:ext cx="3133725" cy="200025"/>
          </a:xfrm>
          <a:prstGeom prst="rect">
            <a:avLst/>
          </a:prstGeom>
        </p:spPr>
      </p:pic>
      <p:pic>
        <p:nvPicPr>
          <p:cNvPr id="3" name="Picture 2">
            <a:extLst>
              <a:ext uri="{FF2B5EF4-FFF2-40B4-BE49-F238E27FC236}">
                <a16:creationId xmlns:a16="http://schemas.microsoft.com/office/drawing/2014/main" id="{DF76CE1D-9F18-49AF-9725-49AA7C8F7686}"/>
              </a:ext>
            </a:extLst>
          </p:cNvPr>
          <p:cNvPicPr>
            <a:picLocks noChangeAspect="1"/>
          </p:cNvPicPr>
          <p:nvPr/>
        </p:nvPicPr>
        <p:blipFill>
          <a:blip r:embed="rId6"/>
          <a:stretch>
            <a:fillRect/>
          </a:stretch>
        </p:blipFill>
        <p:spPr>
          <a:xfrm>
            <a:off x="342565" y="4774098"/>
            <a:ext cx="2167273" cy="20023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Movies!!!</a:t>
            </a:r>
          </a:p>
        </p:txBody>
      </p:sp>
      <p:pic>
        <p:nvPicPr>
          <p:cNvPr id="286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67250" r="-521" b="1232"/>
          <a:stretch/>
        </p:blipFill>
        <p:spPr bwMode="auto">
          <a:xfrm>
            <a:off x="1441007" y="1080313"/>
            <a:ext cx="6261795" cy="64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7−2</m:t>
                          </m:r>
                        </m:sub>
                      </m:sSub>
                      <m:r>
                        <a:rPr lang="en-US" altLang="en-US" sz="1500" i="1" dirty="0">
                          <a:latin typeface="Cambria Math" panose="02040503050406030204" pitchFamily="18" charset="0"/>
                          <a:cs typeface="Arial" charset="0"/>
                        </a:rPr>
                        <m:t>=±2.57</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3"/>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0" name="Text Box 8"/>
          <p:cNvSpPr txBox="1">
            <a:spLocks noChangeArrowheads="1"/>
          </p:cNvSpPr>
          <p:nvPr/>
        </p:nvSpPr>
        <p:spPr bwMode="auto">
          <a:xfrm>
            <a:off x="4988844" y="5167135"/>
            <a:ext cx="392655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350" dirty="0"/>
              <a:t>Other factors that affect gross sales may include the type of movie, the actors in the movie, etc.</a:t>
            </a:r>
          </a:p>
        </p:txBody>
      </p:sp>
      <p:sp>
        <p:nvSpPr>
          <p:cNvPr id="28681" name="Text Box 9"/>
          <p:cNvSpPr txBox="1">
            <a:spLocks noChangeArrowheads="1"/>
          </p:cNvSpPr>
          <p:nvPr/>
        </p:nvSpPr>
        <p:spPr bwMode="auto">
          <a:xfrm>
            <a:off x="4648296" y="3361444"/>
            <a:ext cx="426710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It is estimated that r</a:t>
            </a:r>
            <a:r>
              <a:rPr lang="en-US" altLang="en-US" sz="1350" kern="800" baseline="30000" dirty="0"/>
              <a:t>2</a:t>
            </a:r>
            <a:r>
              <a:rPr lang="en-US" altLang="en-US" sz="1350" kern="800" dirty="0"/>
              <a:t> = 85.7% of the variation in the Gross Sales is explained by the Movie Budget!</a:t>
            </a:r>
          </a:p>
        </p:txBody>
      </p:sp>
      <mc:AlternateContent xmlns:mc="http://schemas.openxmlformats.org/markup-compatibility/2006" xmlns:a14="http://schemas.microsoft.com/office/drawing/2010/main">
        <mc:Choice Requires="a14">
          <p:sp>
            <p:nvSpPr>
              <p:cNvPr id="3" name="TextBox 2"/>
              <p:cNvSpPr txBox="1"/>
              <p:nvPr/>
            </p:nvSpPr>
            <p:spPr>
              <a:xfrm>
                <a:off x="152400" y="3810000"/>
                <a:ext cx="1802225" cy="1641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f>
                        <m:fPr>
                          <m:ctrlPr>
                            <a:rPr lang="en-US" i="1">
                              <a:latin typeface="Cambria Math" panose="02040503050406030204" pitchFamily="18" charset="0"/>
                            </a:rPr>
                          </m:ctrlPr>
                        </m:fPr>
                        <m:num>
                          <m:r>
                            <a:rPr lang="en-US" i="1">
                              <a:latin typeface="Cambria Math"/>
                            </a:rPr>
                            <m:t>.926</m:t>
                          </m:r>
                          <m:rad>
                            <m:radPr>
                              <m:degHide m:val="on"/>
                              <m:ctrlPr>
                                <a:rPr lang="en-US" i="1">
                                  <a:latin typeface="Cambria Math" panose="02040503050406030204" pitchFamily="18" charset="0"/>
                                </a:rPr>
                              </m:ctrlPr>
                            </m:radPr>
                            <m:deg/>
                            <m:e>
                              <m:r>
                                <a:rPr lang="en-US" i="1">
                                  <a:latin typeface="Cambria Math"/>
                                </a:rPr>
                                <m:t>7 −2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.926</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panose="02040503050406030204" pitchFamily="18" charset="0"/>
                            </a:rPr>
                          </m:ctrlPr>
                        </m:fPr>
                        <m:num>
                          <m:r>
                            <a:rPr lang="en-US" i="1">
                              <a:latin typeface="Cambria Math"/>
                            </a:rPr>
                            <m:t>.926</m:t>
                          </m:r>
                          <m:rad>
                            <m:radPr>
                              <m:degHide m:val="on"/>
                              <m:ctrlPr>
                                <a:rPr lang="en-US" i="1">
                                  <a:latin typeface="Cambria Math" panose="02040503050406030204" pitchFamily="18" charset="0"/>
                                </a:rPr>
                              </m:ctrlPr>
                            </m:radPr>
                            <m:deg/>
                            <m:e>
                              <m:r>
                                <a:rPr lang="en-US" i="1">
                                  <a:latin typeface="Cambria Math"/>
                                </a:rPr>
                                <m:t>5</m:t>
                              </m:r>
                            </m:e>
                          </m:rad>
                        </m:num>
                        <m:den>
                          <m:rad>
                            <m:radPr>
                              <m:degHide m:val="on"/>
                              <m:ctrlPr>
                                <a:rPr lang="en-US" i="1">
                                  <a:latin typeface="Cambria Math" panose="02040503050406030204" pitchFamily="18" charset="0"/>
                                </a:rPr>
                              </m:ctrlPr>
                            </m:radPr>
                            <m:deg/>
                            <m:e>
                              <m:r>
                                <a:rPr lang="en-US" i="1">
                                  <a:latin typeface="Cambria Math"/>
                                </a:rPr>
                                <m:t>1−.857</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=5.48</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52400" y="3810000"/>
                <a:ext cx="1802225" cy="1641796"/>
              </a:xfrm>
              <a:prstGeom prst="rect">
                <a:avLst/>
              </a:prstGeom>
              <a:blipFill>
                <a:blip r:embed="rId5"/>
                <a:stretch>
                  <a:fillRect/>
                </a:stretch>
              </a:blipFill>
            </p:spPr>
            <p:txBody>
              <a:bodyPr/>
              <a:lstStyle/>
              <a:p>
                <a:r>
                  <a:rPr lang="en-US">
                    <a:noFill/>
                  </a:rPr>
                  <a:t> </a:t>
                </a:r>
              </a:p>
            </p:txBody>
          </p:sp>
        </mc:Fallback>
      </mc:AlternateContent>
      <p:sp>
        <p:nvSpPr>
          <p:cNvPr id="4" name="TextBox 3"/>
          <p:cNvSpPr txBox="1"/>
          <p:nvPr/>
        </p:nvSpPr>
        <p:spPr>
          <a:xfrm>
            <a:off x="152400" y="5351354"/>
            <a:ext cx="4343213" cy="923330"/>
          </a:xfrm>
          <a:prstGeom prst="rect">
            <a:avLst/>
          </a:prstGeom>
          <a:noFill/>
        </p:spPr>
        <p:txBody>
          <a:bodyPr wrap="square" rtlCol="0">
            <a:spAutoFit/>
          </a:bodyPr>
          <a:lstStyle/>
          <a:p>
            <a:r>
              <a:rPr lang="en-US" dirty="0"/>
              <a:t>P-value =.0028 </a:t>
            </a:r>
          </a:p>
          <a:p>
            <a:r>
              <a:rPr lang="en-US" dirty="0"/>
              <a:t>(use software if the t-value is calculated “by hand”) </a:t>
            </a:r>
          </a:p>
        </p:txBody>
      </p:sp>
      <p:sp>
        <p:nvSpPr>
          <p:cNvPr id="12" name="TextBox 11"/>
          <p:cNvSpPr txBox="1"/>
          <p:nvPr/>
        </p:nvSpPr>
        <p:spPr>
          <a:xfrm>
            <a:off x="152400" y="6277373"/>
            <a:ext cx="1609259" cy="369332"/>
          </a:xfrm>
          <a:prstGeom prst="rect">
            <a:avLst/>
          </a:prstGeom>
          <a:noFill/>
        </p:spPr>
        <p:txBody>
          <a:bodyPr wrap="square" rtlCol="0">
            <a:spAutoFit/>
          </a:bodyPr>
          <a:lstStyle/>
          <a:p>
            <a:r>
              <a:rPr lang="en-US" dirty="0"/>
              <a:t>Reject Ho</a:t>
            </a:r>
          </a:p>
        </p:txBody>
      </p:sp>
      <p:pic>
        <p:nvPicPr>
          <p:cNvPr id="2" name="Picture 1"/>
          <p:cNvPicPr>
            <a:picLocks noChangeAspect="1"/>
          </p:cNvPicPr>
          <p:nvPr/>
        </p:nvPicPr>
        <p:blipFill>
          <a:blip r:embed="rId6"/>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7"/>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sp>
        <p:nvSpPr>
          <p:cNvPr id="16" name="Text Box 9">
            <a:extLst>
              <a:ext uri="{FF2B5EF4-FFF2-40B4-BE49-F238E27FC236}">
                <a16:creationId xmlns:a16="http://schemas.microsoft.com/office/drawing/2014/main" id="{123804F1-0CFA-4770-98A4-4240D643FD32}"/>
              </a:ext>
            </a:extLst>
          </p:cNvPr>
          <p:cNvSpPr txBox="1">
            <a:spLocks noChangeArrowheads="1"/>
          </p:cNvSpPr>
          <p:nvPr/>
        </p:nvSpPr>
        <p:spPr bwMode="auto">
          <a:xfrm>
            <a:off x="4648296" y="3954304"/>
            <a:ext cx="4267103"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Because the data is randomly selected, the results can be generalized to the entire population of movies associated with the MPAA. Because the budgets were not randomly assigned, causality cannot be established, only association. </a:t>
            </a:r>
          </a:p>
        </p:txBody>
      </p:sp>
      <p:pic>
        <p:nvPicPr>
          <p:cNvPr id="15" name="Picture 14">
            <a:extLst>
              <a:ext uri="{FF2B5EF4-FFF2-40B4-BE49-F238E27FC236}">
                <a16:creationId xmlns:a16="http://schemas.microsoft.com/office/drawing/2014/main" id="{DF0A3954-8C06-4065-98D2-088FE430E6EC}"/>
              </a:ext>
            </a:extLst>
          </p:cNvPr>
          <p:cNvPicPr>
            <a:picLocks noChangeAspect="1"/>
          </p:cNvPicPr>
          <p:nvPr/>
        </p:nvPicPr>
        <p:blipFill>
          <a:blip r:embed="rId8"/>
          <a:stretch>
            <a:fillRect/>
          </a:stretch>
        </p:blipFill>
        <p:spPr>
          <a:xfrm>
            <a:off x="2810440" y="2588585"/>
            <a:ext cx="2262350" cy="827373"/>
          </a:xfrm>
          <a:prstGeom prst="rect">
            <a:avLst/>
          </a:prstGeom>
        </p:spPr>
      </p:pic>
      <p:pic>
        <p:nvPicPr>
          <p:cNvPr id="17" name="Picture 16">
            <a:extLst>
              <a:ext uri="{FF2B5EF4-FFF2-40B4-BE49-F238E27FC236}">
                <a16:creationId xmlns:a16="http://schemas.microsoft.com/office/drawing/2014/main" id="{4166775B-D447-4BC4-B22E-F22A15D6E0C9}"/>
              </a:ext>
            </a:extLst>
          </p:cNvPr>
          <p:cNvPicPr>
            <a:picLocks noChangeAspect="1"/>
          </p:cNvPicPr>
          <p:nvPr/>
        </p:nvPicPr>
        <p:blipFill>
          <a:blip r:embed="rId9"/>
          <a:stretch>
            <a:fillRect/>
          </a:stretch>
        </p:blipFill>
        <p:spPr>
          <a:xfrm>
            <a:off x="2810440" y="3505200"/>
            <a:ext cx="1027475" cy="513738"/>
          </a:xfrm>
          <a:prstGeom prst="rect">
            <a:avLst/>
          </a:prstGeom>
        </p:spPr>
      </p:pic>
      <p:pic>
        <p:nvPicPr>
          <p:cNvPr id="5" name="Picture 4">
            <a:extLst>
              <a:ext uri="{FF2B5EF4-FFF2-40B4-BE49-F238E27FC236}">
                <a16:creationId xmlns:a16="http://schemas.microsoft.com/office/drawing/2014/main" id="{97BF1A26-E930-49E4-BC13-C7EE05BDD310}"/>
              </a:ext>
            </a:extLst>
          </p:cNvPr>
          <p:cNvPicPr>
            <a:picLocks noChangeAspect="1"/>
          </p:cNvPicPr>
          <p:nvPr/>
        </p:nvPicPr>
        <p:blipFill>
          <a:blip r:embed="rId10"/>
          <a:stretch>
            <a:fillRect/>
          </a:stretch>
        </p:blipFill>
        <p:spPr>
          <a:xfrm>
            <a:off x="2810440" y="5238560"/>
            <a:ext cx="1197209" cy="476440"/>
          </a:xfrm>
          <a:prstGeom prst="rect">
            <a:avLst/>
          </a:prstGeom>
        </p:spPr>
      </p:pic>
      <p:pic>
        <p:nvPicPr>
          <p:cNvPr id="6" name="Picture 5">
            <a:extLst>
              <a:ext uri="{FF2B5EF4-FFF2-40B4-BE49-F238E27FC236}">
                <a16:creationId xmlns:a16="http://schemas.microsoft.com/office/drawing/2014/main" id="{51EA346F-E036-4BE6-8712-AA6BAC824D26}"/>
              </a:ext>
            </a:extLst>
          </p:cNvPr>
          <p:cNvPicPr>
            <a:picLocks noChangeAspect="1"/>
          </p:cNvPicPr>
          <p:nvPr/>
        </p:nvPicPr>
        <p:blipFill>
          <a:blip r:embed="rId11"/>
          <a:stretch>
            <a:fillRect/>
          </a:stretch>
        </p:blipFill>
        <p:spPr>
          <a:xfrm>
            <a:off x="2810440" y="4250205"/>
            <a:ext cx="1914525" cy="896484"/>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D747ECF-5D58-48AB-9C06-0CC2202768E0}"/>
                  </a:ext>
                </a:extLst>
              </p:cNvPr>
              <p:cNvSpPr txBox="1"/>
              <p:nvPr/>
            </p:nvSpPr>
            <p:spPr>
              <a:xfrm>
                <a:off x="5377589" y="2090172"/>
                <a:ext cx="3537810" cy="1338828"/>
              </a:xfrm>
              <a:prstGeom prst="rect">
                <a:avLst/>
              </a:prstGeom>
              <a:noFill/>
            </p:spPr>
            <p:txBody>
              <a:bodyPr wrap="square" rtlCol="0">
                <a:spAutoFit/>
              </a:bodyPr>
              <a:lstStyle/>
              <a:p>
                <a:pPr algn="r"/>
                <a:r>
                  <a:rPr lang="en-US" altLang="en-US" sz="1350" dirty="0">
                    <a:latin typeface="+mn-lt"/>
                  </a:rPr>
                  <a:t>There is sufficient evidence at the alpha = .05 level of </a:t>
                </a:r>
                <a:r>
                  <a:rPr lang="en-US" altLang="en-US" sz="1350" dirty="0">
                    <a:latin typeface="+mj-lt"/>
                  </a:rPr>
                  <a:t>significance</a:t>
                </a:r>
                <a:r>
                  <a:rPr lang="en-US" altLang="en-US" sz="1350" dirty="0">
                    <a:latin typeface="+mn-lt"/>
                  </a:rPr>
                  <a:t> to suggest that the data are linearly correlated (p-value = .0028). We will skip the confidence interval for </a:t>
                </a:r>
                <a14:m>
                  <m:oMath xmlns:m="http://schemas.openxmlformats.org/officeDocument/2006/math">
                    <m:r>
                      <a:rPr lang="en-US" altLang="en-US" sz="1350" i="1">
                        <a:latin typeface="+mn-lt"/>
                        <a:ea typeface="Cambria Math" panose="02040503050406030204" pitchFamily="18" charset="0"/>
                      </a:rPr>
                      <m:t>𝜌</m:t>
                    </m:r>
                  </m:oMath>
                </a14:m>
                <a:r>
                  <a:rPr lang="en-US" altLang="en-US" sz="1350" dirty="0">
                    <a:latin typeface="+mn-lt"/>
                  </a:rPr>
                  <a:t> for now.</a:t>
                </a:r>
              </a:p>
              <a:p>
                <a:pPr algn="r"/>
                <a:endParaRPr lang="en-US" sz="1350" dirty="0">
                  <a:latin typeface="+mn-lt"/>
                </a:endParaRPr>
              </a:p>
            </p:txBody>
          </p:sp>
        </mc:Choice>
        <mc:Fallback>
          <p:sp>
            <p:nvSpPr>
              <p:cNvPr id="8" name="TextBox 7">
                <a:extLst>
                  <a:ext uri="{FF2B5EF4-FFF2-40B4-BE49-F238E27FC236}">
                    <a16:creationId xmlns:a16="http://schemas.microsoft.com/office/drawing/2014/main" id="{FD747ECF-5D58-48AB-9C06-0CC2202768E0}"/>
                  </a:ext>
                </a:extLst>
              </p:cNvPr>
              <p:cNvSpPr txBox="1">
                <a:spLocks noRot="1" noChangeAspect="1" noMove="1" noResize="1" noEditPoints="1" noAdjustHandles="1" noChangeArrowheads="1" noChangeShapeType="1" noTextEdit="1"/>
              </p:cNvSpPr>
              <p:nvPr/>
            </p:nvSpPr>
            <p:spPr>
              <a:xfrm>
                <a:off x="5377589" y="2090172"/>
                <a:ext cx="3537810" cy="1338828"/>
              </a:xfrm>
              <a:prstGeom prst="rect">
                <a:avLst/>
              </a:prstGeom>
              <a:blipFill>
                <a:blip r:embed="rId12"/>
                <a:stretch>
                  <a:fillRect t="-909" r="-2414"/>
                </a:stretch>
              </a:blipFill>
            </p:spPr>
            <p:txBody>
              <a:bodyPr/>
              <a:lstStyle/>
              <a:p>
                <a:r>
                  <a:rPr lang="en-US">
                    <a:noFill/>
                  </a:rPr>
                  <a:t> </a:t>
                </a:r>
              </a:p>
            </p:txBody>
          </p:sp>
        </mc:Fallback>
      </mc:AlternateContent>
    </p:spTree>
    <p:extLst>
      <p:ext uri="{BB962C8B-B14F-4D97-AF65-F5344CB8AC3E}">
        <p14:creationId xmlns:p14="http://schemas.microsoft.com/office/powerpoint/2010/main" val="185205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additive="base">
                                        <p:cTn id="16" dur="500" fill="hold"/>
                                        <p:tgtEl>
                                          <p:spTgt spid="28678"/>
                                        </p:tgtEl>
                                        <p:attrNameLst>
                                          <p:attrName>ppt_x</p:attrName>
                                        </p:attrNameLst>
                                      </p:cBhvr>
                                      <p:tavLst>
                                        <p:tav tm="0">
                                          <p:val>
                                            <p:strVal val="#ppt_x"/>
                                          </p:val>
                                        </p:tav>
                                        <p:tav tm="100000">
                                          <p:val>
                                            <p:strVal val="#ppt_x"/>
                                          </p:val>
                                        </p:tav>
                                      </p:tavLst>
                                    </p:anim>
                                    <p:anim calcmode="lin" valueType="num">
                                      <p:cBhvr additive="base">
                                        <p:cTn id="17" dur="500" fill="hold"/>
                                        <p:tgtEl>
                                          <p:spTgt spid="28678"/>
                                        </p:tgtEl>
                                        <p:attrNameLst>
                                          <p:attrName>ppt_y</p:attrName>
                                        </p:attrNameLst>
                                      </p:cBhvr>
                                      <p:tavLst>
                                        <p:tav tm="0">
                                          <p:val>
                                            <p:strVal val="1+#ppt_h/2"/>
                                          </p:val>
                                        </p:tav>
                                        <p:tav tm="100000">
                                          <p:val>
                                            <p:strVal val="#ppt_y"/>
                                          </p:val>
                                        </p:tav>
                                      </p:tavLst>
                                    </p:anim>
                                  </p:childTnLst>
                                </p:cTn>
                              </p:par>
                              <p:par>
                                <p:cTn id="18" presetID="1"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8681"/>
                                        </p:tgtEl>
                                        <p:attrNameLst>
                                          <p:attrName>style.visibility</p:attrName>
                                        </p:attrNameLst>
                                      </p:cBhvr>
                                      <p:to>
                                        <p:strVal val="visible"/>
                                      </p:to>
                                    </p:set>
                                    <p:anim calcmode="lin" valueType="num">
                                      <p:cBhvr additive="base">
                                        <p:cTn id="53" dur="500" fill="hold"/>
                                        <p:tgtEl>
                                          <p:spTgt spid="28681"/>
                                        </p:tgtEl>
                                        <p:attrNameLst>
                                          <p:attrName>ppt_x</p:attrName>
                                        </p:attrNameLst>
                                      </p:cBhvr>
                                      <p:tavLst>
                                        <p:tav tm="0">
                                          <p:val>
                                            <p:strVal val="#ppt_x"/>
                                          </p:val>
                                        </p:tav>
                                        <p:tav tm="100000">
                                          <p:val>
                                            <p:strVal val="#ppt_x"/>
                                          </p:val>
                                        </p:tav>
                                      </p:tavLst>
                                    </p:anim>
                                    <p:anim calcmode="lin" valueType="num">
                                      <p:cBhvr additive="base">
                                        <p:cTn id="54"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8680"/>
                                        </p:tgtEl>
                                        <p:attrNameLst>
                                          <p:attrName>style.visibility</p:attrName>
                                        </p:attrNameLst>
                                      </p:cBhvr>
                                      <p:to>
                                        <p:strVal val="visible"/>
                                      </p:to>
                                    </p:set>
                                    <p:anim calcmode="lin" valueType="num">
                                      <p:cBhvr additive="base">
                                        <p:cTn id="65" dur="500" fill="hold"/>
                                        <p:tgtEl>
                                          <p:spTgt spid="28680"/>
                                        </p:tgtEl>
                                        <p:attrNameLst>
                                          <p:attrName>ppt_x</p:attrName>
                                        </p:attrNameLst>
                                      </p:cBhvr>
                                      <p:tavLst>
                                        <p:tav tm="0">
                                          <p:val>
                                            <p:strVal val="#ppt_x"/>
                                          </p:val>
                                        </p:tav>
                                        <p:tav tm="100000">
                                          <p:val>
                                            <p:strVal val="#ppt_x"/>
                                          </p:val>
                                        </p:tav>
                                      </p:tavLst>
                                    </p:anim>
                                    <p:anim calcmode="lin" valueType="num">
                                      <p:cBhvr additive="base">
                                        <p:cTn id="66" dur="500" fill="hold"/>
                                        <p:tgtEl>
                                          <p:spTgt spid="28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80" grpId="0"/>
      <p:bldP spid="28681" grpId="0"/>
      <p:bldP spid="3" grpId="0"/>
      <p:bldP spid="4" grpId="0"/>
      <p:bldP spid="12" grpId="0"/>
      <p:bldP spid="14" grpId="0"/>
      <p:bldP spid="7" grpId="0"/>
      <p:bldP spid="1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Breakout!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2638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838200"/>
          </a:xfrm>
        </p:spPr>
        <p:txBody>
          <a:bodyPr/>
          <a:lstStyle/>
          <a:p>
            <a:pPr eaLnBrk="1" hangingPunct="1"/>
            <a:r>
              <a:rPr lang="en-US" altLang="en-US" dirty="0">
                <a:ea typeface="ＭＳ Ｐゴシック" pitchFamily="34" charset="-128"/>
              </a:rPr>
              <a:t>Mother/Daughter Heights</a:t>
            </a:r>
          </a:p>
        </p:txBody>
      </p:sp>
      <p:pic>
        <p:nvPicPr>
          <p:cNvPr id="1946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2296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4343400" y="3938912"/>
            <a:ext cx="3429000" cy="2597159"/>
          </a:xfrm>
          <a:prstGeom prst="rect">
            <a:avLst/>
          </a:prstGeom>
        </p:spPr>
      </p:pic>
      <p:pic>
        <p:nvPicPr>
          <p:cNvPr id="4" name="Picture 3"/>
          <p:cNvPicPr>
            <a:picLocks noChangeAspect="1"/>
          </p:cNvPicPr>
          <p:nvPr/>
        </p:nvPicPr>
        <p:blipFill>
          <a:blip r:embed="rId4"/>
          <a:stretch>
            <a:fillRect/>
          </a:stretch>
        </p:blipFill>
        <p:spPr>
          <a:xfrm>
            <a:off x="4343400" y="3039478"/>
            <a:ext cx="3581400" cy="730899"/>
          </a:xfrm>
          <a:prstGeom prst="rect">
            <a:avLst/>
          </a:prstGeom>
        </p:spPr>
      </p:pic>
      <p:sp>
        <p:nvSpPr>
          <p:cNvPr id="13" name="TextBox 12">
            <a:extLst>
              <a:ext uri="{FF2B5EF4-FFF2-40B4-BE49-F238E27FC236}">
                <a16:creationId xmlns:a16="http://schemas.microsoft.com/office/drawing/2014/main" id="{DBE3BAC2-B16E-460F-96C2-6734598A3B72}"/>
              </a:ext>
            </a:extLst>
          </p:cNvPr>
          <p:cNvSpPr txBox="1"/>
          <p:nvPr/>
        </p:nvSpPr>
        <p:spPr>
          <a:xfrm>
            <a:off x="381000" y="3050210"/>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5" name="Picture 4">
            <a:extLst>
              <a:ext uri="{FF2B5EF4-FFF2-40B4-BE49-F238E27FC236}">
                <a16:creationId xmlns:a16="http://schemas.microsoft.com/office/drawing/2014/main" id="{04D723F6-5102-4091-8B51-54E8DB16F60B}"/>
              </a:ext>
            </a:extLst>
          </p:cNvPr>
          <p:cNvPicPr>
            <a:picLocks noChangeAspect="1"/>
          </p:cNvPicPr>
          <p:nvPr/>
        </p:nvPicPr>
        <p:blipFill>
          <a:blip r:embed="rId5"/>
          <a:stretch>
            <a:fillRect/>
          </a:stretch>
        </p:blipFill>
        <p:spPr>
          <a:xfrm>
            <a:off x="381000" y="3938912"/>
            <a:ext cx="3438525" cy="152400"/>
          </a:xfrm>
          <a:prstGeom prst="rect">
            <a:avLst/>
          </a:prstGeom>
        </p:spPr>
      </p:pic>
      <p:pic>
        <p:nvPicPr>
          <p:cNvPr id="6" name="Picture 5">
            <a:extLst>
              <a:ext uri="{FF2B5EF4-FFF2-40B4-BE49-F238E27FC236}">
                <a16:creationId xmlns:a16="http://schemas.microsoft.com/office/drawing/2014/main" id="{87E5F49E-9325-49CE-828B-E5696D1C114D}"/>
              </a:ext>
            </a:extLst>
          </p:cNvPr>
          <p:cNvPicPr>
            <a:picLocks noChangeAspect="1"/>
          </p:cNvPicPr>
          <p:nvPr/>
        </p:nvPicPr>
        <p:blipFill>
          <a:blip r:embed="rId6"/>
          <a:stretch>
            <a:fillRect/>
          </a:stretch>
        </p:blipFill>
        <p:spPr>
          <a:xfrm>
            <a:off x="381000" y="4227998"/>
            <a:ext cx="2636949" cy="2396485"/>
          </a:xfrm>
          <a:prstGeom prst="rect">
            <a:avLst/>
          </a:prstGeom>
        </p:spPr>
      </p:pic>
    </p:spTree>
    <p:extLst>
      <p:ext uri="{BB962C8B-B14F-4D97-AF65-F5344CB8AC3E}">
        <p14:creationId xmlns:p14="http://schemas.microsoft.com/office/powerpoint/2010/main" val="147811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1" name="Text Box 9"/>
          <p:cNvSpPr txBox="1">
            <a:spLocks noChangeArrowheads="1"/>
          </p:cNvSpPr>
          <p:nvPr/>
        </p:nvSpPr>
        <p:spPr bwMode="auto">
          <a:xfrm>
            <a:off x="4572097" y="3361444"/>
            <a:ext cx="426710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It is estimated that r</a:t>
            </a:r>
            <a:r>
              <a:rPr lang="en-US" altLang="en-US" sz="1350" kern="800" baseline="30000" dirty="0"/>
              <a:t>2</a:t>
            </a:r>
            <a:r>
              <a:rPr lang="en-US" altLang="en-US" sz="1350" kern="800" dirty="0"/>
              <a:t> = 48% of the variation in the Daughter height is explained by the Mother height!</a:t>
            </a:r>
          </a:p>
        </p:txBody>
      </p:sp>
      <mc:AlternateContent xmlns:mc="http://schemas.openxmlformats.org/markup-compatibility/2006" xmlns:a14="http://schemas.microsoft.com/office/drawing/2010/main">
        <mc:Choice Requires="a14">
          <p:sp>
            <p:nvSpPr>
              <p:cNvPr id="3" name="TextBox 2"/>
              <p:cNvSpPr txBox="1"/>
              <p:nvPr/>
            </p:nvSpPr>
            <p:spPr>
              <a:xfrm>
                <a:off x="152400" y="3810000"/>
                <a:ext cx="1806969"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𝑡</m:t>
                      </m:r>
                      <m:r>
                        <a:rPr lang="en-US" i="1" smtClean="0">
                          <a:latin typeface="Cambria Math"/>
                        </a:rPr>
                        <m:t>=</m:t>
                      </m:r>
                      <m:f>
                        <m:fPr>
                          <m:ctrlPr>
                            <a:rPr lang="en-US" i="1">
                              <a:latin typeface="Cambria Math" panose="02040503050406030204" pitchFamily="18" charset="0"/>
                            </a:rPr>
                          </m:ctrlPr>
                        </m:fPr>
                        <m:num>
                          <m:r>
                            <a:rPr lang="en-US" i="1">
                              <a:latin typeface="Cambria Math"/>
                            </a:rPr>
                            <m:t>.</m:t>
                          </m:r>
                          <m:r>
                            <a:rPr lang="en-US" b="0" i="1" smtClean="0">
                              <a:latin typeface="Cambria Math" panose="02040503050406030204" pitchFamily="18" charset="0"/>
                            </a:rPr>
                            <m:t>693</m:t>
                          </m:r>
                          <m:rad>
                            <m:radPr>
                              <m:degHide m:val="on"/>
                              <m:ctrlPr>
                                <a:rPr lang="en-US" i="1">
                                  <a:latin typeface="Cambria Math" panose="02040503050406030204" pitchFamily="18" charset="0"/>
                                </a:rPr>
                              </m:ctrlPr>
                            </m:radPr>
                            <m:deg/>
                            <m:e>
                              <m:r>
                                <a:rPr lang="en-US" b="0" i="1" smtClean="0">
                                  <a:latin typeface="Cambria Math" panose="02040503050406030204" pitchFamily="18" charset="0"/>
                                </a:rPr>
                                <m:t>8−</m:t>
                              </m:r>
                              <m:r>
                                <a:rPr lang="en-US" i="1">
                                  <a:latin typeface="Cambria Math"/>
                                </a:rPr>
                                <m:t>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m:t>
                                  </m:r>
                                  <m:r>
                                    <a:rPr lang="en-US" i="1">
                                      <a:latin typeface="Cambria Math" panose="02040503050406030204" pitchFamily="18" charset="0"/>
                                    </a:rPr>
                                    <m:t>69</m:t>
                                  </m:r>
                                  <m:r>
                                    <a:rPr lang="en-US" b="0" i="1" smtClean="0">
                                      <a:latin typeface="Cambria Math" panose="02040503050406030204" pitchFamily="18" charset="0"/>
                                    </a:rPr>
                                    <m:t>3</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panose="02040503050406030204" pitchFamily="18" charset="0"/>
                            </a:rPr>
                          </m:ctrlPr>
                        </m:fPr>
                        <m:num>
                          <m:r>
                            <a:rPr lang="en-US" i="1">
                              <a:latin typeface="Cambria Math"/>
                            </a:rPr>
                            <m:t>.</m:t>
                          </m:r>
                          <m:r>
                            <a:rPr lang="en-US" i="1">
                              <a:latin typeface="Cambria Math" panose="02040503050406030204" pitchFamily="18" charset="0"/>
                            </a:rPr>
                            <m:t>69</m:t>
                          </m:r>
                          <m:r>
                            <a:rPr lang="en-US" b="0" i="1" smtClean="0">
                              <a:latin typeface="Cambria Math" panose="02040503050406030204" pitchFamily="18" charset="0"/>
                            </a:rPr>
                            <m:t>3</m:t>
                          </m:r>
                          <m:rad>
                            <m:radPr>
                              <m:degHide m:val="on"/>
                              <m:ctrlPr>
                                <a:rPr lang="en-US" i="1">
                                  <a:latin typeface="Cambria Math" panose="02040503050406030204" pitchFamily="18" charset="0"/>
                                </a:rPr>
                              </m:ctrlPr>
                            </m:radPr>
                            <m:deg/>
                            <m:e>
                              <m:r>
                                <a:rPr lang="en-US" b="0" i="1" smtClean="0">
                                  <a:latin typeface="Cambria Math" panose="02040503050406030204" pitchFamily="18" charset="0"/>
                                </a:rPr>
                                <m:t>6</m:t>
                              </m:r>
                            </m:e>
                          </m:rad>
                        </m:num>
                        <m:den>
                          <m:rad>
                            <m:radPr>
                              <m:degHide m:val="on"/>
                              <m:ctrlPr>
                                <a:rPr lang="en-US" i="1">
                                  <a:latin typeface="Cambria Math" panose="02040503050406030204" pitchFamily="18" charset="0"/>
                                </a:rPr>
                              </m:ctrlPr>
                            </m:radPr>
                            <m:deg/>
                            <m:e>
                              <m:r>
                                <a:rPr lang="en-US" i="1">
                                  <a:latin typeface="Cambria Math"/>
                                </a:rPr>
                                <m:t>1−.</m:t>
                              </m:r>
                              <m:r>
                                <a:rPr lang="en-US" b="0" i="1" smtClean="0">
                                  <a:latin typeface="Cambria Math" panose="02040503050406030204" pitchFamily="18" charset="0"/>
                                </a:rPr>
                                <m:t>48</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m:t>
                      </m:r>
                      <m:r>
                        <a:rPr lang="en-US" b="0" i="1" smtClean="0">
                          <a:latin typeface="Cambria Math" panose="02040503050406030204" pitchFamily="18" charset="0"/>
                        </a:rPr>
                        <m:t>2.352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52400" y="3810000"/>
                <a:ext cx="1806969" cy="1638525"/>
              </a:xfrm>
              <a:prstGeom prst="rect">
                <a:avLst/>
              </a:prstGeom>
              <a:blipFill>
                <a:blip r:embed="rId4"/>
                <a:stretch>
                  <a:fillRect/>
                </a:stretch>
              </a:blipFill>
            </p:spPr>
            <p:txBody>
              <a:bodyPr/>
              <a:lstStyle/>
              <a:p>
                <a:r>
                  <a:rPr lang="en-US">
                    <a:noFill/>
                  </a:rPr>
                  <a:t> </a:t>
                </a:r>
              </a:p>
            </p:txBody>
          </p:sp>
        </mc:Fallback>
      </mc:AlternateContent>
      <p:sp>
        <p:nvSpPr>
          <p:cNvPr id="4" name="TextBox 3"/>
          <p:cNvSpPr txBox="1"/>
          <p:nvPr/>
        </p:nvSpPr>
        <p:spPr>
          <a:xfrm>
            <a:off x="152400" y="5351354"/>
            <a:ext cx="4343213" cy="923330"/>
          </a:xfrm>
          <a:prstGeom prst="rect">
            <a:avLst/>
          </a:prstGeom>
          <a:noFill/>
        </p:spPr>
        <p:txBody>
          <a:bodyPr wrap="square" rtlCol="0">
            <a:spAutoFit/>
          </a:bodyPr>
          <a:lstStyle/>
          <a:p>
            <a:r>
              <a:rPr lang="en-US" dirty="0"/>
              <a:t>P-value =.0569 </a:t>
            </a:r>
          </a:p>
          <a:p>
            <a:r>
              <a:rPr lang="en-US" dirty="0"/>
              <a:t>(use software if the t-value is calculated “by hand”) </a:t>
            </a:r>
          </a:p>
        </p:txBody>
      </p:sp>
      <p:sp>
        <p:nvSpPr>
          <p:cNvPr id="12" name="TextBox 11"/>
          <p:cNvSpPr txBox="1"/>
          <p:nvPr/>
        </p:nvSpPr>
        <p:spPr>
          <a:xfrm>
            <a:off x="152400" y="6277373"/>
            <a:ext cx="3657600" cy="369332"/>
          </a:xfrm>
          <a:prstGeom prst="rect">
            <a:avLst/>
          </a:prstGeom>
          <a:noFill/>
        </p:spPr>
        <p:txBody>
          <a:bodyPr wrap="square" rtlCol="0">
            <a:spAutoFit/>
          </a:bodyPr>
          <a:lstStyle/>
          <a:p>
            <a:r>
              <a:rPr lang="en-US" dirty="0"/>
              <a:t>Fail to Reject Ho (at alpha = 0.05)</a:t>
            </a:r>
          </a:p>
        </p:txBody>
      </p:sp>
      <p:pic>
        <p:nvPicPr>
          <p:cNvPr id="2" name="Picture 1"/>
          <p:cNvPicPr>
            <a:picLocks noChangeAspect="1"/>
          </p:cNvPicPr>
          <p:nvPr/>
        </p:nvPicPr>
        <p:blipFill>
          <a:blip r:embed="rId5"/>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6"/>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sp>
        <p:nvSpPr>
          <p:cNvPr id="16" name="Text Box 9">
            <a:extLst>
              <a:ext uri="{FF2B5EF4-FFF2-40B4-BE49-F238E27FC236}">
                <a16:creationId xmlns:a16="http://schemas.microsoft.com/office/drawing/2014/main" id="{123804F1-0CFA-4770-98A4-4240D643FD32}"/>
              </a:ext>
            </a:extLst>
          </p:cNvPr>
          <p:cNvSpPr txBox="1">
            <a:spLocks noChangeArrowheads="1"/>
          </p:cNvSpPr>
          <p:nvPr/>
        </p:nvSpPr>
        <p:spPr bwMode="auto">
          <a:xfrm>
            <a:off x="4572097" y="3954304"/>
            <a:ext cx="4267103"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Because the we do not know much about how the data was sampled, the results cannot be generalized to the entire population of mothers and daughter in the NHES. Because the results are not significant, there is no need to discuss causality. </a:t>
            </a:r>
          </a:p>
        </p:txBody>
      </p:sp>
      <p:sp>
        <p:nvSpPr>
          <p:cNvPr id="9" name="Title 8">
            <a:extLst>
              <a:ext uri="{FF2B5EF4-FFF2-40B4-BE49-F238E27FC236}">
                <a16:creationId xmlns:a16="http://schemas.microsoft.com/office/drawing/2014/main" id="{547982D3-1A48-4FCB-83C7-FA5B966B096B}"/>
              </a:ext>
            </a:extLst>
          </p:cNvPr>
          <p:cNvSpPr>
            <a:spLocks noGrp="1"/>
          </p:cNvSpPr>
          <p:nvPr>
            <p:ph type="title"/>
          </p:nvPr>
        </p:nvSpPr>
        <p:spPr>
          <a:xfrm>
            <a:off x="457200" y="274638"/>
            <a:ext cx="8229600" cy="798692"/>
          </a:xfrm>
        </p:spPr>
        <p:txBody>
          <a:bodyPr/>
          <a:lstStyle/>
          <a:p>
            <a:r>
              <a:rPr lang="en-US" dirty="0"/>
              <a:t>Mother/Daughter Heights</a:t>
            </a:r>
          </a:p>
        </p:txBody>
      </p:sp>
      <p:pic>
        <p:nvPicPr>
          <p:cNvPr id="22" name="Picture 9">
            <a:extLst>
              <a:ext uri="{FF2B5EF4-FFF2-40B4-BE49-F238E27FC236}">
                <a16:creationId xmlns:a16="http://schemas.microsoft.com/office/drawing/2014/main" id="{7AFA104E-9693-4463-B470-B2D61BB8919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0831" r="926"/>
          <a:stretch/>
        </p:blipFill>
        <p:spPr bwMode="auto">
          <a:xfrm>
            <a:off x="418913" y="1066800"/>
            <a:ext cx="815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68D8F16-DA19-497B-9E55-42EFDBC1F3C7}"/>
              </a:ext>
            </a:extLst>
          </p:cNvPr>
          <p:cNvPicPr>
            <a:picLocks noChangeAspect="1"/>
          </p:cNvPicPr>
          <p:nvPr/>
        </p:nvPicPr>
        <p:blipFill>
          <a:blip r:embed="rId8"/>
          <a:stretch>
            <a:fillRect/>
          </a:stretch>
        </p:blipFill>
        <p:spPr>
          <a:xfrm>
            <a:off x="2800163" y="3505200"/>
            <a:ext cx="1326122" cy="640711"/>
          </a:xfrm>
          <a:prstGeom prst="rect">
            <a:avLst/>
          </a:prstGeom>
        </p:spPr>
      </p:pic>
      <p:pic>
        <p:nvPicPr>
          <p:cNvPr id="11" name="Picture 10">
            <a:extLst>
              <a:ext uri="{FF2B5EF4-FFF2-40B4-BE49-F238E27FC236}">
                <a16:creationId xmlns:a16="http://schemas.microsoft.com/office/drawing/2014/main" id="{62B38EAA-169D-48B5-BA3A-1E69BE251C87}"/>
              </a:ext>
            </a:extLst>
          </p:cNvPr>
          <p:cNvPicPr>
            <a:picLocks noChangeAspect="1"/>
          </p:cNvPicPr>
          <p:nvPr/>
        </p:nvPicPr>
        <p:blipFill>
          <a:blip r:embed="rId9"/>
          <a:stretch>
            <a:fillRect/>
          </a:stretch>
        </p:blipFill>
        <p:spPr>
          <a:xfrm>
            <a:off x="2809598" y="2596169"/>
            <a:ext cx="1857375" cy="847725"/>
          </a:xfrm>
          <a:prstGeom prst="rect">
            <a:avLst/>
          </a:prstGeom>
        </p:spPr>
      </p:pic>
      <p:pic>
        <p:nvPicPr>
          <p:cNvPr id="13" name="Picture 12">
            <a:extLst>
              <a:ext uri="{FF2B5EF4-FFF2-40B4-BE49-F238E27FC236}">
                <a16:creationId xmlns:a16="http://schemas.microsoft.com/office/drawing/2014/main" id="{AFAAFD7F-62BF-4020-A6DC-4E38AC0D85E1}"/>
              </a:ext>
            </a:extLst>
          </p:cNvPr>
          <p:cNvPicPr>
            <a:picLocks noChangeAspect="1"/>
          </p:cNvPicPr>
          <p:nvPr/>
        </p:nvPicPr>
        <p:blipFill>
          <a:blip r:embed="rId10"/>
          <a:stretch>
            <a:fillRect/>
          </a:stretch>
        </p:blipFill>
        <p:spPr>
          <a:xfrm>
            <a:off x="2800163" y="5181600"/>
            <a:ext cx="1009837" cy="456328"/>
          </a:xfrm>
          <a:prstGeom prst="rect">
            <a:avLst/>
          </a:prstGeom>
        </p:spPr>
      </p:pic>
      <p:pic>
        <p:nvPicPr>
          <p:cNvPr id="18" name="Picture 17">
            <a:extLst>
              <a:ext uri="{FF2B5EF4-FFF2-40B4-BE49-F238E27FC236}">
                <a16:creationId xmlns:a16="http://schemas.microsoft.com/office/drawing/2014/main" id="{24BECB48-2302-48D9-AB98-901B407F3F6B}"/>
              </a:ext>
            </a:extLst>
          </p:cNvPr>
          <p:cNvPicPr>
            <a:picLocks noChangeAspect="1"/>
          </p:cNvPicPr>
          <p:nvPr/>
        </p:nvPicPr>
        <p:blipFill>
          <a:blip r:embed="rId11"/>
          <a:stretch>
            <a:fillRect/>
          </a:stretch>
        </p:blipFill>
        <p:spPr>
          <a:xfrm>
            <a:off x="2800163" y="4206893"/>
            <a:ext cx="1857783" cy="775144"/>
          </a:xfrm>
          <a:prstGeom prst="rect">
            <a:avLst/>
          </a:prstGeom>
        </p:spPr>
      </p:pic>
      <mc:AlternateContent xmlns:mc="http://schemas.openxmlformats.org/markup-compatibility/2006">
        <mc:Choice xmlns:a14="http://schemas.microsoft.com/office/drawing/2010/main" Requires="a14">
          <p:sp>
            <p:nvSpPr>
              <p:cNvPr id="19" name="Text Box 9">
                <a:extLst>
                  <a:ext uri="{FF2B5EF4-FFF2-40B4-BE49-F238E27FC236}">
                    <a16:creationId xmlns:a16="http://schemas.microsoft.com/office/drawing/2014/main" id="{09369DC6-3062-4393-A9D3-05B7EA5C6CF2}"/>
                  </a:ext>
                </a:extLst>
              </p:cNvPr>
              <p:cNvSpPr txBox="1">
                <a:spLocks noChangeArrowheads="1"/>
              </p:cNvSpPr>
              <p:nvPr/>
            </p:nvSpPr>
            <p:spPr bwMode="auto">
              <a:xfrm>
                <a:off x="4572097" y="2353085"/>
                <a:ext cx="4267103" cy="9233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350" dirty="0"/>
                  <a:t>There is not sufficient evidence at the alpha = .05 level of significance to suggest that the data are linearly correlated (p-value = .0569).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a:t>
                </a:r>
              </a:p>
            </p:txBody>
          </p:sp>
        </mc:Choice>
        <mc:Fallback>
          <p:sp>
            <p:nvSpPr>
              <p:cNvPr id="19" name="Text Box 9">
                <a:extLst>
                  <a:ext uri="{FF2B5EF4-FFF2-40B4-BE49-F238E27FC236}">
                    <a16:creationId xmlns:a16="http://schemas.microsoft.com/office/drawing/2014/main" id="{09369DC6-3062-4393-A9D3-05B7EA5C6CF2}"/>
                  </a:ext>
                </a:extLst>
              </p:cNvPr>
              <p:cNvSpPr txBox="1">
                <a:spLocks noRot="1" noChangeAspect="1" noMove="1" noResize="1" noEditPoints="1" noAdjustHandles="1" noChangeArrowheads="1" noChangeShapeType="1" noTextEdit="1"/>
              </p:cNvSpPr>
              <p:nvPr/>
            </p:nvSpPr>
            <p:spPr bwMode="auto">
              <a:xfrm>
                <a:off x="4572097" y="2353085"/>
                <a:ext cx="4267103" cy="923330"/>
              </a:xfrm>
              <a:prstGeom prst="rect">
                <a:avLst/>
              </a:prstGeom>
              <a:blipFill>
                <a:blip r:embed="rId12"/>
                <a:stretch>
                  <a:fillRect t="-662" r="-1857" b="-66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04038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additive="base">
                                        <p:cTn id="16" dur="500" fill="hold"/>
                                        <p:tgtEl>
                                          <p:spTgt spid="28678"/>
                                        </p:tgtEl>
                                        <p:attrNameLst>
                                          <p:attrName>ppt_x</p:attrName>
                                        </p:attrNameLst>
                                      </p:cBhvr>
                                      <p:tavLst>
                                        <p:tav tm="0">
                                          <p:val>
                                            <p:strVal val="#ppt_x"/>
                                          </p:val>
                                        </p:tav>
                                        <p:tav tm="100000">
                                          <p:val>
                                            <p:strVal val="#ppt_x"/>
                                          </p:val>
                                        </p:tav>
                                      </p:tavLst>
                                    </p:anim>
                                    <p:anim calcmode="lin" valueType="num">
                                      <p:cBhvr additive="base">
                                        <p:cTn id="17" dur="500" fill="hold"/>
                                        <p:tgtEl>
                                          <p:spTgt spid="28678"/>
                                        </p:tgtEl>
                                        <p:attrNameLst>
                                          <p:attrName>ppt_y</p:attrName>
                                        </p:attrNameLst>
                                      </p:cBhvr>
                                      <p:tavLst>
                                        <p:tav tm="0">
                                          <p:val>
                                            <p:strVal val="1+#ppt_h/2"/>
                                          </p:val>
                                        </p:tav>
                                        <p:tav tm="100000">
                                          <p:val>
                                            <p:strVal val="#ppt_y"/>
                                          </p:val>
                                        </p:tav>
                                      </p:tavLst>
                                    </p:anim>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681"/>
                                        </p:tgtEl>
                                        <p:attrNameLst>
                                          <p:attrName>style.visibility</p:attrName>
                                        </p:attrNameLst>
                                      </p:cBhvr>
                                      <p:to>
                                        <p:strVal val="visible"/>
                                      </p:to>
                                    </p:set>
                                    <p:anim calcmode="lin" valueType="num">
                                      <p:cBhvr additive="base">
                                        <p:cTn id="55" dur="500" fill="hold"/>
                                        <p:tgtEl>
                                          <p:spTgt spid="28681"/>
                                        </p:tgtEl>
                                        <p:attrNameLst>
                                          <p:attrName>ppt_x</p:attrName>
                                        </p:attrNameLst>
                                      </p:cBhvr>
                                      <p:tavLst>
                                        <p:tav tm="0">
                                          <p:val>
                                            <p:strVal val="#ppt_x"/>
                                          </p:val>
                                        </p:tav>
                                        <p:tav tm="100000">
                                          <p:val>
                                            <p:strVal val="#ppt_x"/>
                                          </p:val>
                                        </p:tav>
                                      </p:tavLst>
                                    </p:anim>
                                    <p:anim calcmode="lin" valueType="num">
                                      <p:cBhvr additive="base">
                                        <p:cTn id="56"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81" grpId="0"/>
      <p:bldP spid="3" grpId="0"/>
      <p:bldP spid="4" grpId="0"/>
      <p:bldP spid="12" grpId="0"/>
      <p:bldP spid="14" grpId="0"/>
      <p:bldP spid="7" grpId="0"/>
      <p:bldP spid="16"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1181100" y="76200"/>
            <a:ext cx="6781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4000" b="1">
                <a:solidFill>
                  <a:srgbClr val="008000"/>
                </a:solidFill>
              </a:rPr>
              <a:t>Key Concept</a:t>
            </a:r>
          </a:p>
        </p:txBody>
      </p:sp>
      <p:sp>
        <p:nvSpPr>
          <p:cNvPr id="3079" name="Text Box 7"/>
          <p:cNvSpPr txBox="1">
            <a:spLocks noChangeArrowheads="1"/>
          </p:cNvSpPr>
          <p:nvPr/>
        </p:nvSpPr>
        <p:spPr bwMode="auto">
          <a:xfrm>
            <a:off x="1676400" y="1049337"/>
            <a:ext cx="2066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800" b="1"/>
              <a:t>Examples : </a:t>
            </a:r>
          </a:p>
        </p:txBody>
      </p:sp>
      <p:sp>
        <p:nvSpPr>
          <p:cNvPr id="3080" name="Text Box 8"/>
          <p:cNvSpPr txBox="1">
            <a:spLocks noChangeArrowheads="1"/>
          </p:cNvSpPr>
          <p:nvPr/>
        </p:nvSpPr>
        <p:spPr bwMode="auto">
          <a:xfrm>
            <a:off x="304800" y="1735137"/>
            <a:ext cx="445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400" b="1"/>
              <a:t>Studying Hours and Grades!</a:t>
            </a:r>
          </a:p>
        </p:txBody>
      </p:sp>
      <p:sp>
        <p:nvSpPr>
          <p:cNvPr id="3081" name="Text Box 9"/>
          <p:cNvSpPr txBox="1">
            <a:spLocks noChangeArrowheads="1"/>
          </p:cNvSpPr>
          <p:nvPr/>
        </p:nvSpPr>
        <p:spPr bwMode="auto">
          <a:xfrm>
            <a:off x="155575" y="3792537"/>
            <a:ext cx="4187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400" b="1"/>
              <a:t>Sleep v. Stress Level.</a:t>
            </a:r>
          </a:p>
        </p:txBody>
      </p:sp>
      <p:sp>
        <p:nvSpPr>
          <p:cNvPr id="3082" name="Rectangle 10"/>
          <p:cNvSpPr>
            <a:spLocks noChangeArrowheads="1"/>
          </p:cNvSpPr>
          <p:nvPr/>
        </p:nvSpPr>
        <p:spPr bwMode="auto">
          <a:xfrm>
            <a:off x="531018" y="6257272"/>
            <a:ext cx="8015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800" b="1" dirty="0">
                <a:solidFill>
                  <a:schemeClr val="hlink"/>
                </a:solidFill>
              </a:rPr>
              <a:t>sample linear correlation coefficient: </a:t>
            </a:r>
            <a:r>
              <a:rPr lang="en-US" altLang="en-US" sz="2800" b="1" i="1" dirty="0">
                <a:solidFill>
                  <a:schemeClr val="hlink"/>
                </a:solidFill>
              </a:rPr>
              <a:t>r</a:t>
            </a:r>
          </a:p>
        </p:txBody>
      </p:sp>
      <p:pic>
        <p:nvPicPr>
          <p:cNvPr id="1844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071562"/>
            <a:ext cx="3733800" cy="191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820737"/>
            <a:ext cx="7886700" cy="391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413" y="3182937"/>
            <a:ext cx="4037012" cy="184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1225"/>
            <a:ext cx="82391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6"/>
          <p:cNvSpPr txBox="1">
            <a:spLocks noChangeArrowheads="1"/>
          </p:cNvSpPr>
          <p:nvPr/>
        </p:nvSpPr>
        <p:spPr bwMode="auto">
          <a:xfrm>
            <a:off x="-33338" y="5149215"/>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400" b="1" dirty="0"/>
              <a:t>We would like a numerical measurement of the strength of the relationship between two variables representing quantitative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32" fill="hold" nodeType="clickEffect">
                                  <p:stCondLst>
                                    <p:cond delay="0"/>
                                  </p:stCondLst>
                                  <p:childTnLst>
                                    <p:anim calcmode="lin" valueType="num">
                                      <p:cBhvr>
                                        <p:cTn id="13" dur="500"/>
                                        <p:tgtEl>
                                          <p:spTgt spid="10"/>
                                        </p:tgtEl>
                                        <p:attrNameLst>
                                          <p:attrName>ppt_w</p:attrName>
                                        </p:attrNameLst>
                                      </p:cBhvr>
                                      <p:tavLst>
                                        <p:tav tm="0">
                                          <p:val>
                                            <p:strVal val="ppt_w"/>
                                          </p:val>
                                        </p:tav>
                                        <p:tav tm="100000">
                                          <p:val>
                                            <p:fltVal val="0"/>
                                          </p:val>
                                        </p:tav>
                                      </p:tavLst>
                                    </p:anim>
                                    <p:anim calcmode="lin" valueType="num">
                                      <p:cBhvr>
                                        <p:cTn id="14" dur="500"/>
                                        <p:tgtEl>
                                          <p:spTgt spid="10"/>
                                        </p:tgtEl>
                                        <p:attrNameLst>
                                          <p:attrName>ppt_h</p:attrName>
                                        </p:attrNameLst>
                                      </p:cBhvr>
                                      <p:tavLst>
                                        <p:tav tm="0">
                                          <p:val>
                                            <p:strVal val="ppt_h"/>
                                          </p:val>
                                        </p:tav>
                                        <p:tav tm="100000">
                                          <p:val>
                                            <p:fltVal val="0"/>
                                          </p:val>
                                        </p:tav>
                                      </p:tavLst>
                                    </p:anim>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8441"/>
                                        </p:tgtEl>
                                        <p:attrNameLst>
                                          <p:attrName>style.visibility</p:attrName>
                                        </p:attrNameLst>
                                      </p:cBhvr>
                                      <p:to>
                                        <p:strVal val="visible"/>
                                      </p:to>
                                    </p:set>
                                    <p:animEffect transition="in" filter="fade">
                                      <p:cBhvr>
                                        <p:cTn id="19" dur="500"/>
                                        <p:tgtEl>
                                          <p:spTgt spid="184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081"/>
                                        </p:tgtEl>
                                        <p:attrNameLst>
                                          <p:attrName>style.visibility</p:attrName>
                                        </p:attrNameLst>
                                      </p:cBhvr>
                                      <p:to>
                                        <p:strVal val="visible"/>
                                      </p:to>
                                    </p:set>
                                    <p:anim calcmode="lin" valueType="num">
                                      <p:cBhvr additive="base">
                                        <p:cTn id="24" dur="500" fill="hold"/>
                                        <p:tgtEl>
                                          <p:spTgt spid="3081"/>
                                        </p:tgtEl>
                                        <p:attrNameLst>
                                          <p:attrName>ppt_x</p:attrName>
                                        </p:attrNameLst>
                                      </p:cBhvr>
                                      <p:tavLst>
                                        <p:tav tm="0">
                                          <p:val>
                                            <p:strVal val="#ppt_x"/>
                                          </p:val>
                                        </p:tav>
                                        <p:tav tm="100000">
                                          <p:val>
                                            <p:strVal val="#ppt_x"/>
                                          </p:val>
                                        </p:tav>
                                      </p:tavLst>
                                    </p:anim>
                                    <p:anim calcmode="lin" valueType="num">
                                      <p:cBhvr additive="base">
                                        <p:cTn id="25" dur="500" fill="hold"/>
                                        <p:tgtEl>
                                          <p:spTgt spid="308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xit" presetSubtype="32" fill="hold" nodeType="clickEffect">
                                  <p:stCondLst>
                                    <p:cond delay="0"/>
                                  </p:stCondLst>
                                  <p:childTnLst>
                                    <p:anim calcmode="lin" valueType="num">
                                      <p:cBhvr>
                                        <p:cTn id="36" dur="500"/>
                                        <p:tgtEl>
                                          <p:spTgt spid="12"/>
                                        </p:tgtEl>
                                        <p:attrNameLst>
                                          <p:attrName>ppt_w</p:attrName>
                                        </p:attrNameLst>
                                      </p:cBhvr>
                                      <p:tavLst>
                                        <p:tav tm="0">
                                          <p:val>
                                            <p:strVal val="ppt_w"/>
                                          </p:val>
                                        </p:tav>
                                        <p:tav tm="100000">
                                          <p:val>
                                            <p:fltVal val="0"/>
                                          </p:val>
                                        </p:tav>
                                      </p:tavLst>
                                    </p:anim>
                                    <p:anim calcmode="lin" valueType="num">
                                      <p:cBhvr>
                                        <p:cTn id="37" dur="500"/>
                                        <p:tgtEl>
                                          <p:spTgt spid="12"/>
                                        </p:tgtEl>
                                        <p:attrNameLst>
                                          <p:attrName>ppt_h</p:attrName>
                                        </p:attrNameLst>
                                      </p:cBhvr>
                                      <p:tavLst>
                                        <p:tav tm="0">
                                          <p:val>
                                            <p:strVal val="ppt_h"/>
                                          </p:val>
                                        </p:tav>
                                        <p:tav tm="100000">
                                          <p:val>
                                            <p:fltVal val="0"/>
                                          </p:val>
                                        </p:tav>
                                      </p:tavLst>
                                    </p:anim>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8442"/>
                                        </p:tgtEl>
                                        <p:attrNameLst>
                                          <p:attrName>style.visibility</p:attrName>
                                        </p:attrNameLst>
                                      </p:cBhvr>
                                      <p:to>
                                        <p:strVal val="visible"/>
                                      </p:to>
                                    </p:set>
                                    <p:animEffect transition="in" filter="fade">
                                      <p:cBhvr>
                                        <p:cTn id="42" dur="500"/>
                                        <p:tgtEl>
                                          <p:spTgt spid="184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082"/>
                                        </p:tgtEl>
                                        <p:attrNameLst>
                                          <p:attrName>style.visibility</p:attrName>
                                        </p:attrNameLst>
                                      </p:cBhvr>
                                      <p:to>
                                        <p:strVal val="visible"/>
                                      </p:to>
                                    </p:set>
                                    <p:anim calcmode="lin" valueType="num">
                                      <p:cBhvr additive="base">
                                        <p:cTn id="52" dur="500" fill="hold"/>
                                        <p:tgtEl>
                                          <p:spTgt spid="3082"/>
                                        </p:tgtEl>
                                        <p:attrNameLst>
                                          <p:attrName>ppt_x</p:attrName>
                                        </p:attrNameLst>
                                      </p:cBhvr>
                                      <p:tavLst>
                                        <p:tav tm="0">
                                          <p:val>
                                            <p:strVal val="#ppt_x"/>
                                          </p:val>
                                        </p:tav>
                                        <p:tav tm="100000">
                                          <p:val>
                                            <p:strVal val="#ppt_x"/>
                                          </p:val>
                                        </p:tav>
                                      </p:tavLst>
                                    </p:anim>
                                    <p:anim calcmode="lin" valueType="num">
                                      <p:cBhvr additive="base">
                                        <p:cTn id="53"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8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E904C4-04D9-4502-917D-AB2AAA4B3754}"/>
              </a:ext>
            </a:extLst>
          </p:cNvPr>
          <p:cNvPicPr>
            <a:picLocks noChangeAspect="1"/>
          </p:cNvPicPr>
          <p:nvPr/>
        </p:nvPicPr>
        <p:blipFill>
          <a:blip r:embed="rId3"/>
          <a:stretch>
            <a:fillRect/>
          </a:stretch>
        </p:blipFill>
        <p:spPr>
          <a:xfrm>
            <a:off x="119768" y="1158081"/>
            <a:ext cx="4305047" cy="3932238"/>
          </a:xfrm>
          <a:prstGeom prst="rect">
            <a:avLst/>
          </a:prstGeom>
        </p:spPr>
      </p:pic>
      <p:pic>
        <p:nvPicPr>
          <p:cNvPr id="3" name="Picture 2"/>
          <p:cNvPicPr>
            <a:picLocks noChangeAspect="1"/>
          </p:cNvPicPr>
          <p:nvPr/>
        </p:nvPicPr>
        <p:blipFill>
          <a:blip r:embed="rId4"/>
          <a:stretch>
            <a:fillRect/>
          </a:stretch>
        </p:blipFill>
        <p:spPr>
          <a:xfrm>
            <a:off x="4843661" y="3898371"/>
            <a:ext cx="3936783" cy="2667000"/>
          </a:xfrm>
          <a:prstGeom prst="rect">
            <a:avLst/>
          </a:prstGeom>
        </p:spPr>
      </p:pic>
      <p:sp>
        <p:nvSpPr>
          <p:cNvPr id="2" name="Title 1"/>
          <p:cNvSpPr>
            <a:spLocks noGrp="1"/>
          </p:cNvSpPr>
          <p:nvPr>
            <p:ph type="title"/>
          </p:nvPr>
        </p:nvSpPr>
        <p:spPr>
          <a:xfrm>
            <a:off x="381000" y="228600"/>
            <a:ext cx="8229600" cy="715962"/>
          </a:xfrm>
        </p:spPr>
        <p:txBody>
          <a:bodyPr/>
          <a:lstStyle/>
          <a:p>
            <a:r>
              <a:rPr lang="en-US" dirty="0"/>
              <a:t>SAS and r: Parent Child Heights</a:t>
            </a:r>
          </a:p>
        </p:txBody>
      </p:sp>
      <p:pic>
        <p:nvPicPr>
          <p:cNvPr id="7" name="Picture 6"/>
          <p:cNvPicPr>
            <a:picLocks noChangeAspect="1"/>
          </p:cNvPicPr>
          <p:nvPr/>
        </p:nvPicPr>
        <p:blipFill>
          <a:blip r:embed="rId5"/>
          <a:stretch>
            <a:fillRect/>
          </a:stretch>
        </p:blipFill>
        <p:spPr>
          <a:xfrm>
            <a:off x="4495800" y="1019018"/>
            <a:ext cx="2029476" cy="2438400"/>
          </a:xfrm>
          <a:prstGeom prst="rect">
            <a:avLst/>
          </a:prstGeom>
        </p:spPr>
      </p:pic>
      <p:pic>
        <p:nvPicPr>
          <p:cNvPr id="10" name="Picture 9">
            <a:extLst>
              <a:ext uri="{FF2B5EF4-FFF2-40B4-BE49-F238E27FC236}">
                <a16:creationId xmlns:a16="http://schemas.microsoft.com/office/drawing/2014/main" id="{E43E3C06-DFAA-4983-B663-543801504C62}"/>
              </a:ext>
            </a:extLst>
          </p:cNvPr>
          <p:cNvPicPr>
            <a:picLocks noChangeAspect="1"/>
          </p:cNvPicPr>
          <p:nvPr/>
        </p:nvPicPr>
        <p:blipFill>
          <a:blip r:embed="rId6"/>
          <a:stretch>
            <a:fillRect/>
          </a:stretch>
        </p:blipFill>
        <p:spPr>
          <a:xfrm>
            <a:off x="6629400" y="1019704"/>
            <a:ext cx="2398647" cy="809096"/>
          </a:xfrm>
          <a:prstGeom prst="rect">
            <a:avLst/>
          </a:prstGeom>
        </p:spPr>
      </p:pic>
      <p:pic>
        <p:nvPicPr>
          <p:cNvPr id="11" name="Picture 10">
            <a:extLst>
              <a:ext uri="{FF2B5EF4-FFF2-40B4-BE49-F238E27FC236}">
                <a16:creationId xmlns:a16="http://schemas.microsoft.com/office/drawing/2014/main" id="{7F7EC76A-FD57-4CA5-88CA-E28320C3FA19}"/>
              </a:ext>
            </a:extLst>
          </p:cNvPr>
          <p:cNvPicPr>
            <a:picLocks noChangeAspect="1"/>
          </p:cNvPicPr>
          <p:nvPr/>
        </p:nvPicPr>
        <p:blipFill>
          <a:blip r:embed="rId7"/>
          <a:stretch>
            <a:fillRect/>
          </a:stretch>
        </p:blipFill>
        <p:spPr>
          <a:xfrm>
            <a:off x="6629400" y="2024134"/>
            <a:ext cx="1143000" cy="540774"/>
          </a:xfrm>
          <a:prstGeom prst="rect">
            <a:avLst/>
          </a:prstGeom>
        </p:spPr>
      </p:pic>
      <p:sp>
        <p:nvSpPr>
          <p:cNvPr id="4" name="Rectangle 3">
            <a:extLst>
              <a:ext uri="{FF2B5EF4-FFF2-40B4-BE49-F238E27FC236}">
                <a16:creationId xmlns:a16="http://schemas.microsoft.com/office/drawing/2014/main" id="{6BF08729-96B8-43F3-B592-DCF65844D476}"/>
              </a:ext>
            </a:extLst>
          </p:cNvPr>
          <p:cNvSpPr/>
          <p:nvPr/>
        </p:nvSpPr>
        <p:spPr>
          <a:xfrm>
            <a:off x="114300" y="483967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DB05A2-EFAD-430A-A2D1-0703252E846F}"/>
              </a:ext>
            </a:extLst>
          </p:cNvPr>
          <p:cNvSpPr txBox="1"/>
          <p:nvPr/>
        </p:nvSpPr>
        <p:spPr>
          <a:xfrm>
            <a:off x="0" y="6132228"/>
            <a:ext cx="3657600" cy="369332"/>
          </a:xfrm>
          <a:prstGeom prst="rect">
            <a:avLst/>
          </a:prstGeom>
          <a:noFill/>
        </p:spPr>
        <p:txBody>
          <a:bodyPr wrap="square" rtlCol="0">
            <a:spAutoFit/>
          </a:bodyPr>
          <a:lstStyle/>
          <a:p>
            <a:r>
              <a:rPr lang="en-US" dirty="0"/>
              <a:t>Sample Correlation Coefficient r </a:t>
            </a:r>
          </a:p>
        </p:txBody>
      </p:sp>
      <p:sp>
        <p:nvSpPr>
          <p:cNvPr id="13" name="Rectangle 12">
            <a:extLst>
              <a:ext uri="{FF2B5EF4-FFF2-40B4-BE49-F238E27FC236}">
                <a16:creationId xmlns:a16="http://schemas.microsoft.com/office/drawing/2014/main" id="{0B54CF58-6ADF-416D-99A5-75CBB9924571}"/>
              </a:ext>
            </a:extLst>
          </p:cNvPr>
          <p:cNvSpPr/>
          <p:nvPr/>
        </p:nvSpPr>
        <p:spPr>
          <a:xfrm>
            <a:off x="7239000" y="5715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9E384F-FA6B-4FE1-98EC-1849E7E08B0A}"/>
              </a:ext>
            </a:extLst>
          </p:cNvPr>
          <p:cNvSpPr/>
          <p:nvPr/>
        </p:nvSpPr>
        <p:spPr>
          <a:xfrm>
            <a:off x="6430178" y="6096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F6D8A4-A419-43F7-B1A3-8B4131E57023}"/>
              </a:ext>
            </a:extLst>
          </p:cNvPr>
          <p:cNvSpPr/>
          <p:nvPr/>
        </p:nvSpPr>
        <p:spPr>
          <a:xfrm>
            <a:off x="7239000" y="5885044"/>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4CE620-141C-46EF-BD10-6911D34A9AE9}"/>
              </a:ext>
            </a:extLst>
          </p:cNvPr>
          <p:cNvSpPr/>
          <p:nvPr/>
        </p:nvSpPr>
        <p:spPr>
          <a:xfrm>
            <a:off x="6430178" y="63246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66B9E7-1F21-4D2E-89C4-8B76E11E5247}"/>
              </a:ext>
            </a:extLst>
          </p:cNvPr>
          <p:cNvSpPr/>
          <p:nvPr/>
        </p:nvSpPr>
        <p:spPr>
          <a:xfrm>
            <a:off x="1398498" y="2992598"/>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EA3675B-5C7E-467B-B4CC-E73378363361}"/>
              </a:ext>
            </a:extLst>
          </p:cNvPr>
          <p:cNvCxnSpPr>
            <a:cxnSpLocks/>
            <a:endCxn id="4" idx="2"/>
          </p:cNvCxnSpPr>
          <p:nvPr/>
        </p:nvCxnSpPr>
        <p:spPr>
          <a:xfrm flipH="1" flipV="1">
            <a:off x="533400" y="5068276"/>
            <a:ext cx="76200" cy="10859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062BC0-C400-45FE-9996-78E95B1E7927}"/>
              </a:ext>
            </a:extLst>
          </p:cNvPr>
          <p:cNvCxnSpPr>
            <a:cxnSpLocks/>
            <a:endCxn id="17" idx="2"/>
          </p:cNvCxnSpPr>
          <p:nvPr/>
        </p:nvCxnSpPr>
        <p:spPr>
          <a:xfrm flipV="1">
            <a:off x="609600" y="3194521"/>
            <a:ext cx="1155209" cy="295975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4372689-B7E1-4B70-8DFE-420687E05608}"/>
              </a:ext>
            </a:extLst>
          </p:cNvPr>
          <p:cNvSpPr txBox="1"/>
          <p:nvPr/>
        </p:nvSpPr>
        <p:spPr>
          <a:xfrm>
            <a:off x="1905000" y="5349430"/>
            <a:ext cx="2286000" cy="369332"/>
          </a:xfrm>
          <a:prstGeom prst="rect">
            <a:avLst/>
          </a:prstGeom>
          <a:noFill/>
        </p:spPr>
        <p:txBody>
          <a:bodyPr wrap="square" rtlCol="0">
            <a:spAutoFit/>
          </a:bodyPr>
          <a:lstStyle/>
          <a:p>
            <a:r>
              <a:rPr lang="en-US" dirty="0"/>
              <a:t>P-value</a:t>
            </a:r>
          </a:p>
        </p:txBody>
      </p:sp>
      <p:sp>
        <p:nvSpPr>
          <p:cNvPr id="31" name="Rectangle 30">
            <a:extLst>
              <a:ext uri="{FF2B5EF4-FFF2-40B4-BE49-F238E27FC236}">
                <a16:creationId xmlns:a16="http://schemas.microsoft.com/office/drawing/2014/main" id="{80FBA8D1-F444-4E05-AB4F-2E88AB59FC4F}"/>
              </a:ext>
            </a:extLst>
          </p:cNvPr>
          <p:cNvSpPr/>
          <p:nvPr/>
        </p:nvSpPr>
        <p:spPr>
          <a:xfrm>
            <a:off x="2167460" y="399906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65D2ADFC-4430-4BDC-A751-FCD267AF02D3}"/>
              </a:ext>
            </a:extLst>
          </p:cNvPr>
          <p:cNvCxnSpPr>
            <a:cxnSpLocks/>
            <a:endCxn id="31" idx="2"/>
          </p:cNvCxnSpPr>
          <p:nvPr/>
        </p:nvCxnSpPr>
        <p:spPr>
          <a:xfrm flipV="1">
            <a:off x="2533771" y="4200983"/>
            <a:ext cx="0" cy="11484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6A21A3-0B47-4F45-AE4C-E76AE9EB56A8}"/>
              </a:ext>
            </a:extLst>
          </p:cNvPr>
          <p:cNvCxnSpPr>
            <a:cxnSpLocks/>
            <a:endCxn id="14" idx="1"/>
          </p:cNvCxnSpPr>
          <p:nvPr/>
        </p:nvCxnSpPr>
        <p:spPr>
          <a:xfrm flipV="1">
            <a:off x="3505200" y="6196962"/>
            <a:ext cx="2924978" cy="12763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3E655CE-1D08-4C0B-A70A-F3EBDC417CB5}"/>
              </a:ext>
            </a:extLst>
          </p:cNvPr>
          <p:cNvCxnSpPr>
            <a:cxnSpLocks/>
            <a:endCxn id="13" idx="1"/>
          </p:cNvCxnSpPr>
          <p:nvPr/>
        </p:nvCxnSpPr>
        <p:spPr>
          <a:xfrm flipV="1">
            <a:off x="3505200" y="5815962"/>
            <a:ext cx="3733800" cy="48196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EB5192-5A52-4F71-9372-5D681900FAEC}"/>
              </a:ext>
            </a:extLst>
          </p:cNvPr>
          <p:cNvCxnSpPr>
            <a:cxnSpLocks/>
            <a:endCxn id="15" idx="1"/>
          </p:cNvCxnSpPr>
          <p:nvPr/>
        </p:nvCxnSpPr>
        <p:spPr>
          <a:xfrm>
            <a:off x="2919489" y="5535597"/>
            <a:ext cx="4319511" cy="45040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793DEB-C7E6-4940-82DE-B584B36FB5F1}"/>
              </a:ext>
            </a:extLst>
          </p:cNvPr>
          <p:cNvCxnSpPr>
            <a:cxnSpLocks/>
          </p:cNvCxnSpPr>
          <p:nvPr/>
        </p:nvCxnSpPr>
        <p:spPr>
          <a:xfrm>
            <a:off x="2886878" y="5534446"/>
            <a:ext cx="3543300" cy="87678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07BE8C56-673C-4B4C-912E-55DB5A4280DB}"/>
              </a:ext>
            </a:extLst>
          </p:cNvPr>
          <p:cNvPicPr>
            <a:picLocks noChangeAspect="1"/>
          </p:cNvPicPr>
          <p:nvPr/>
        </p:nvPicPr>
        <p:blipFill>
          <a:blip r:embed="rId8"/>
          <a:stretch>
            <a:fillRect/>
          </a:stretch>
        </p:blipFill>
        <p:spPr>
          <a:xfrm>
            <a:off x="6629400" y="2726773"/>
            <a:ext cx="2398648" cy="359420"/>
          </a:xfrm>
          <a:prstGeom prst="rect">
            <a:avLst/>
          </a:prstGeom>
        </p:spPr>
      </p:pic>
    </p:spTree>
    <p:extLst>
      <p:ext uri="{BB962C8B-B14F-4D97-AF65-F5344CB8AC3E}">
        <p14:creationId xmlns:p14="http://schemas.microsoft.com/office/powerpoint/2010/main" val="268308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1"/>
                                        </p:tgtEl>
                                        <p:attrNameLst>
                                          <p:attrName>style.visibility</p:attrName>
                                        </p:attrNameLst>
                                      </p:cBhvr>
                                      <p:to>
                                        <p:strVal val="hidden"/>
                                      </p:to>
                                    </p:set>
                                  </p:childTnLst>
                                </p:cTn>
                              </p:par>
                              <p:par>
                                <p:cTn id="37" presetID="1" presetClass="exit" presetSubtype="0" fill="hold" grpId="3" nodeType="with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6"/>
                                        </p:tgtEl>
                                        <p:attrNameLst>
                                          <p:attrName>style.visibility</p:attrName>
                                        </p:attrNameLst>
                                      </p:cBhvr>
                                      <p:to>
                                        <p:strVal val="hidden"/>
                                      </p:to>
                                    </p:set>
                                  </p:childTnLst>
                                </p:cTn>
                              </p:par>
                              <p:par>
                                <p:cTn id="65" presetID="1" presetClass="exit" presetSubtype="0" fill="hold" grpId="3" nodeType="withEffect">
                                  <p:stCondLst>
                                    <p:cond delay="0"/>
                                  </p:stCondLst>
                                  <p:childTnLst>
                                    <p:set>
                                      <p:cBhvr>
                                        <p:cTn id="66" dur="1" fill="hold">
                                          <p:stCondLst>
                                            <p:cond delay="0"/>
                                          </p:stCondLst>
                                        </p:cTn>
                                        <p:tgtEl>
                                          <p:spTgt spid="1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42"/>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2" grpId="0"/>
      <p:bldP spid="12" grpId="1"/>
      <p:bldP spid="12" grpId="2"/>
      <p:bldP spid="12" grpId="3"/>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30" grpId="0"/>
      <p:bldP spid="30" grpId="1"/>
      <p:bldP spid="30" grpId="2"/>
      <p:bldP spid="30" grpId="3"/>
      <p:bldP spid="31" grpId="0" animBg="1"/>
      <p:bldP spid="3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76200"/>
            <a:ext cx="5486400" cy="685800"/>
          </a:xfrm>
        </p:spPr>
        <p:txBody>
          <a:bodyPr/>
          <a:lstStyle/>
          <a:p>
            <a:pPr eaLnBrk="1" hangingPunct="1"/>
            <a:r>
              <a:rPr lang="en-US" altLang="en-US" dirty="0">
                <a:ea typeface="ＭＳ Ｐゴシック" pitchFamily="34" charset="-128"/>
              </a:rPr>
              <a:t>Back to Movies!!!</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3058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4466425" y="4717629"/>
            <a:ext cx="2368016" cy="1783820"/>
          </a:xfrm>
          <a:prstGeom prst="rect">
            <a:avLst/>
          </a:prstGeom>
        </p:spPr>
      </p:pic>
      <p:pic>
        <p:nvPicPr>
          <p:cNvPr id="6" name="Picture 5"/>
          <p:cNvPicPr>
            <a:picLocks noChangeAspect="1"/>
          </p:cNvPicPr>
          <p:nvPr/>
        </p:nvPicPr>
        <p:blipFill>
          <a:blip r:embed="rId4"/>
          <a:stretch>
            <a:fillRect/>
          </a:stretch>
        </p:blipFill>
        <p:spPr>
          <a:xfrm>
            <a:off x="4466425" y="3678055"/>
            <a:ext cx="4158127" cy="838614"/>
          </a:xfrm>
          <a:prstGeom prst="rect">
            <a:avLst/>
          </a:prstGeom>
        </p:spPr>
      </p:pic>
      <p:sp>
        <p:nvSpPr>
          <p:cNvPr id="7" name="TextBox 6">
            <a:extLst>
              <a:ext uri="{FF2B5EF4-FFF2-40B4-BE49-F238E27FC236}">
                <a16:creationId xmlns:a16="http://schemas.microsoft.com/office/drawing/2014/main" id="{23803F68-6FC5-48A3-A4CD-0C128BC0A2FE}"/>
              </a:ext>
            </a:extLst>
          </p:cNvPr>
          <p:cNvSpPr txBox="1"/>
          <p:nvPr/>
        </p:nvSpPr>
        <p:spPr>
          <a:xfrm>
            <a:off x="457200" y="3678055"/>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2" name="Picture 1">
            <a:extLst>
              <a:ext uri="{FF2B5EF4-FFF2-40B4-BE49-F238E27FC236}">
                <a16:creationId xmlns:a16="http://schemas.microsoft.com/office/drawing/2014/main" id="{CAA96FFD-C4CA-48E8-92B7-5CF053861BB4}"/>
              </a:ext>
            </a:extLst>
          </p:cNvPr>
          <p:cNvPicPr>
            <a:picLocks noChangeAspect="1"/>
          </p:cNvPicPr>
          <p:nvPr/>
        </p:nvPicPr>
        <p:blipFill>
          <a:blip r:embed="rId5"/>
          <a:stretch>
            <a:fillRect/>
          </a:stretch>
        </p:blipFill>
        <p:spPr>
          <a:xfrm>
            <a:off x="457200" y="4349603"/>
            <a:ext cx="3000375" cy="171450"/>
          </a:xfrm>
          <a:prstGeom prst="rect">
            <a:avLst/>
          </a:prstGeom>
        </p:spPr>
      </p:pic>
      <p:pic>
        <p:nvPicPr>
          <p:cNvPr id="3" name="Picture 2">
            <a:extLst>
              <a:ext uri="{FF2B5EF4-FFF2-40B4-BE49-F238E27FC236}">
                <a16:creationId xmlns:a16="http://schemas.microsoft.com/office/drawing/2014/main" id="{A8C96638-7A2C-49A6-BCFF-D9CA4F7E99A1}"/>
              </a:ext>
            </a:extLst>
          </p:cNvPr>
          <p:cNvPicPr>
            <a:picLocks noChangeAspect="1"/>
          </p:cNvPicPr>
          <p:nvPr/>
        </p:nvPicPr>
        <p:blipFill>
          <a:blip r:embed="rId6"/>
          <a:stretch>
            <a:fillRect/>
          </a:stretch>
        </p:blipFill>
        <p:spPr>
          <a:xfrm>
            <a:off x="457200" y="4590515"/>
            <a:ext cx="2045872" cy="1900201"/>
          </a:xfrm>
          <a:prstGeom prst="rect">
            <a:avLst/>
          </a:prstGeom>
        </p:spPr>
      </p:pic>
    </p:spTree>
    <p:extLst>
      <p:ext uri="{BB962C8B-B14F-4D97-AF65-F5344CB8AC3E}">
        <p14:creationId xmlns:p14="http://schemas.microsoft.com/office/powerpoint/2010/main" val="21929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FDC60F2-BF61-456F-B6C5-6ED72E7BF9EB}"/>
              </a:ext>
            </a:extLst>
          </p:cNvPr>
          <p:cNvPicPr>
            <a:picLocks noChangeAspect="1"/>
          </p:cNvPicPr>
          <p:nvPr/>
        </p:nvPicPr>
        <p:blipFill>
          <a:blip r:embed="rId3"/>
          <a:stretch>
            <a:fillRect/>
          </a:stretch>
        </p:blipFill>
        <p:spPr>
          <a:xfrm>
            <a:off x="4724400" y="3886200"/>
            <a:ext cx="4126174" cy="2743200"/>
          </a:xfrm>
          <a:prstGeom prst="rect">
            <a:avLst/>
          </a:prstGeom>
        </p:spPr>
      </p:pic>
      <p:pic>
        <p:nvPicPr>
          <p:cNvPr id="24" name="Picture 23">
            <a:extLst>
              <a:ext uri="{FF2B5EF4-FFF2-40B4-BE49-F238E27FC236}">
                <a16:creationId xmlns:a16="http://schemas.microsoft.com/office/drawing/2014/main" id="{73F35629-28D5-454C-8E7F-7165036A9922}"/>
              </a:ext>
            </a:extLst>
          </p:cNvPr>
          <p:cNvPicPr>
            <a:picLocks noChangeAspect="1"/>
          </p:cNvPicPr>
          <p:nvPr/>
        </p:nvPicPr>
        <p:blipFill>
          <a:blip r:embed="rId4"/>
          <a:stretch>
            <a:fillRect/>
          </a:stretch>
        </p:blipFill>
        <p:spPr>
          <a:xfrm>
            <a:off x="124402" y="2520472"/>
            <a:ext cx="4267274" cy="2544830"/>
          </a:xfrm>
          <a:prstGeom prst="rect">
            <a:avLst/>
          </a:prstGeom>
        </p:spPr>
      </p:pic>
      <p:sp>
        <p:nvSpPr>
          <p:cNvPr id="2" name="Title 1"/>
          <p:cNvSpPr>
            <a:spLocks noGrp="1"/>
          </p:cNvSpPr>
          <p:nvPr>
            <p:ph type="title"/>
          </p:nvPr>
        </p:nvSpPr>
        <p:spPr>
          <a:xfrm>
            <a:off x="381000" y="228600"/>
            <a:ext cx="8229600" cy="715962"/>
          </a:xfrm>
        </p:spPr>
        <p:txBody>
          <a:bodyPr/>
          <a:lstStyle/>
          <a:p>
            <a:r>
              <a:rPr lang="en-US" dirty="0"/>
              <a:t>SAS and r: Movie Data</a:t>
            </a:r>
          </a:p>
        </p:txBody>
      </p:sp>
      <p:sp>
        <p:nvSpPr>
          <p:cNvPr id="4" name="Rectangle 3">
            <a:extLst>
              <a:ext uri="{FF2B5EF4-FFF2-40B4-BE49-F238E27FC236}">
                <a16:creationId xmlns:a16="http://schemas.microsoft.com/office/drawing/2014/main" id="{6BF08729-96B8-43F3-B592-DCF65844D476}"/>
              </a:ext>
            </a:extLst>
          </p:cNvPr>
          <p:cNvSpPr/>
          <p:nvPr/>
        </p:nvSpPr>
        <p:spPr>
          <a:xfrm>
            <a:off x="114300" y="483967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DB05A2-EFAD-430A-A2D1-0703252E846F}"/>
              </a:ext>
            </a:extLst>
          </p:cNvPr>
          <p:cNvSpPr txBox="1"/>
          <p:nvPr/>
        </p:nvSpPr>
        <p:spPr>
          <a:xfrm>
            <a:off x="0" y="6132228"/>
            <a:ext cx="3657600" cy="369332"/>
          </a:xfrm>
          <a:prstGeom prst="rect">
            <a:avLst/>
          </a:prstGeom>
          <a:noFill/>
        </p:spPr>
        <p:txBody>
          <a:bodyPr wrap="square" rtlCol="0">
            <a:spAutoFit/>
          </a:bodyPr>
          <a:lstStyle/>
          <a:p>
            <a:r>
              <a:rPr lang="en-US" dirty="0"/>
              <a:t>Sample Correlation Coefficient r </a:t>
            </a:r>
          </a:p>
        </p:txBody>
      </p:sp>
      <p:sp>
        <p:nvSpPr>
          <p:cNvPr id="13" name="Rectangle 12">
            <a:extLst>
              <a:ext uri="{FF2B5EF4-FFF2-40B4-BE49-F238E27FC236}">
                <a16:creationId xmlns:a16="http://schemas.microsoft.com/office/drawing/2014/main" id="{0B54CF58-6ADF-416D-99A5-75CBB9924571}"/>
              </a:ext>
            </a:extLst>
          </p:cNvPr>
          <p:cNvSpPr/>
          <p:nvPr/>
        </p:nvSpPr>
        <p:spPr>
          <a:xfrm>
            <a:off x="7239000" y="5715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9E384F-FA6B-4FE1-98EC-1849E7E08B0A}"/>
              </a:ext>
            </a:extLst>
          </p:cNvPr>
          <p:cNvSpPr/>
          <p:nvPr/>
        </p:nvSpPr>
        <p:spPr>
          <a:xfrm>
            <a:off x="6430178" y="6096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F6D8A4-A419-43F7-B1A3-8B4131E57023}"/>
              </a:ext>
            </a:extLst>
          </p:cNvPr>
          <p:cNvSpPr/>
          <p:nvPr/>
        </p:nvSpPr>
        <p:spPr>
          <a:xfrm>
            <a:off x="7239000" y="5885044"/>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4CE620-141C-46EF-BD10-6911D34A9AE9}"/>
              </a:ext>
            </a:extLst>
          </p:cNvPr>
          <p:cNvSpPr/>
          <p:nvPr/>
        </p:nvSpPr>
        <p:spPr>
          <a:xfrm>
            <a:off x="6430178" y="63246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66B9E7-1F21-4D2E-89C4-8B76E11E5247}"/>
              </a:ext>
            </a:extLst>
          </p:cNvPr>
          <p:cNvSpPr/>
          <p:nvPr/>
        </p:nvSpPr>
        <p:spPr>
          <a:xfrm>
            <a:off x="1398498" y="2992598"/>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EA3675B-5C7E-467B-B4CC-E73378363361}"/>
              </a:ext>
            </a:extLst>
          </p:cNvPr>
          <p:cNvCxnSpPr>
            <a:cxnSpLocks/>
            <a:endCxn id="4" idx="2"/>
          </p:cNvCxnSpPr>
          <p:nvPr/>
        </p:nvCxnSpPr>
        <p:spPr>
          <a:xfrm flipH="1" flipV="1">
            <a:off x="533400" y="5068276"/>
            <a:ext cx="76200" cy="10859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062BC0-C400-45FE-9996-78E95B1E7927}"/>
              </a:ext>
            </a:extLst>
          </p:cNvPr>
          <p:cNvCxnSpPr>
            <a:cxnSpLocks/>
            <a:endCxn id="17" idx="2"/>
          </p:cNvCxnSpPr>
          <p:nvPr/>
        </p:nvCxnSpPr>
        <p:spPr>
          <a:xfrm flipV="1">
            <a:off x="609600" y="3194521"/>
            <a:ext cx="1155209" cy="295975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4372689-B7E1-4B70-8DFE-420687E05608}"/>
              </a:ext>
            </a:extLst>
          </p:cNvPr>
          <p:cNvSpPr txBox="1"/>
          <p:nvPr/>
        </p:nvSpPr>
        <p:spPr>
          <a:xfrm>
            <a:off x="1905000" y="5349430"/>
            <a:ext cx="2286000" cy="369332"/>
          </a:xfrm>
          <a:prstGeom prst="rect">
            <a:avLst/>
          </a:prstGeom>
          <a:noFill/>
        </p:spPr>
        <p:txBody>
          <a:bodyPr wrap="square" rtlCol="0">
            <a:spAutoFit/>
          </a:bodyPr>
          <a:lstStyle/>
          <a:p>
            <a:r>
              <a:rPr lang="en-US" dirty="0"/>
              <a:t>P-value</a:t>
            </a:r>
          </a:p>
        </p:txBody>
      </p:sp>
      <p:sp>
        <p:nvSpPr>
          <p:cNvPr id="31" name="Rectangle 30">
            <a:extLst>
              <a:ext uri="{FF2B5EF4-FFF2-40B4-BE49-F238E27FC236}">
                <a16:creationId xmlns:a16="http://schemas.microsoft.com/office/drawing/2014/main" id="{80FBA8D1-F444-4E05-AB4F-2E88AB59FC4F}"/>
              </a:ext>
            </a:extLst>
          </p:cNvPr>
          <p:cNvSpPr/>
          <p:nvPr/>
        </p:nvSpPr>
        <p:spPr>
          <a:xfrm>
            <a:off x="2167460" y="399906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65D2ADFC-4430-4BDC-A751-FCD267AF02D3}"/>
              </a:ext>
            </a:extLst>
          </p:cNvPr>
          <p:cNvCxnSpPr>
            <a:cxnSpLocks/>
            <a:endCxn id="31" idx="2"/>
          </p:cNvCxnSpPr>
          <p:nvPr/>
        </p:nvCxnSpPr>
        <p:spPr>
          <a:xfrm flipV="1">
            <a:off x="2533771" y="4200983"/>
            <a:ext cx="0" cy="11484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6A21A3-0B47-4F45-AE4C-E76AE9EB56A8}"/>
              </a:ext>
            </a:extLst>
          </p:cNvPr>
          <p:cNvCxnSpPr>
            <a:cxnSpLocks/>
            <a:endCxn id="14" idx="1"/>
          </p:cNvCxnSpPr>
          <p:nvPr/>
        </p:nvCxnSpPr>
        <p:spPr>
          <a:xfrm flipV="1">
            <a:off x="3399594" y="6196962"/>
            <a:ext cx="3030584" cy="12763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3E655CE-1D08-4C0B-A70A-F3EBDC417CB5}"/>
              </a:ext>
            </a:extLst>
          </p:cNvPr>
          <p:cNvCxnSpPr>
            <a:cxnSpLocks/>
            <a:endCxn id="13" idx="1"/>
          </p:cNvCxnSpPr>
          <p:nvPr/>
        </p:nvCxnSpPr>
        <p:spPr>
          <a:xfrm flipV="1">
            <a:off x="3399594" y="5815962"/>
            <a:ext cx="3839406" cy="54578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EB5192-5A52-4F71-9372-5D681900FAEC}"/>
              </a:ext>
            </a:extLst>
          </p:cNvPr>
          <p:cNvCxnSpPr>
            <a:cxnSpLocks/>
            <a:endCxn id="15" idx="1"/>
          </p:cNvCxnSpPr>
          <p:nvPr/>
        </p:nvCxnSpPr>
        <p:spPr>
          <a:xfrm>
            <a:off x="2950870" y="5566379"/>
            <a:ext cx="4288130" cy="41962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793DEB-C7E6-4940-82DE-B584B36FB5F1}"/>
              </a:ext>
            </a:extLst>
          </p:cNvPr>
          <p:cNvCxnSpPr>
            <a:cxnSpLocks/>
          </p:cNvCxnSpPr>
          <p:nvPr/>
        </p:nvCxnSpPr>
        <p:spPr>
          <a:xfrm>
            <a:off x="2900082" y="5535597"/>
            <a:ext cx="3530096" cy="87563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6A7DBCF-4B4F-495C-9779-85BA69A7AC15}"/>
              </a:ext>
            </a:extLst>
          </p:cNvPr>
          <p:cNvPicPr>
            <a:picLocks noChangeAspect="1"/>
          </p:cNvPicPr>
          <p:nvPr/>
        </p:nvPicPr>
        <p:blipFill>
          <a:blip r:embed="rId5"/>
          <a:stretch>
            <a:fillRect/>
          </a:stretch>
        </p:blipFill>
        <p:spPr>
          <a:xfrm>
            <a:off x="4513729" y="999431"/>
            <a:ext cx="2074259" cy="2195089"/>
          </a:xfrm>
          <a:prstGeom prst="rect">
            <a:avLst/>
          </a:prstGeom>
        </p:spPr>
      </p:pic>
      <p:pic>
        <p:nvPicPr>
          <p:cNvPr id="26" name="Picture 25">
            <a:extLst>
              <a:ext uri="{FF2B5EF4-FFF2-40B4-BE49-F238E27FC236}">
                <a16:creationId xmlns:a16="http://schemas.microsoft.com/office/drawing/2014/main" id="{96DB0C94-82DA-4D63-A5F5-F1DABCF42265}"/>
              </a:ext>
            </a:extLst>
          </p:cNvPr>
          <p:cNvPicPr>
            <a:picLocks noChangeAspect="1"/>
          </p:cNvPicPr>
          <p:nvPr/>
        </p:nvPicPr>
        <p:blipFill>
          <a:blip r:embed="rId6"/>
          <a:stretch>
            <a:fillRect/>
          </a:stretch>
        </p:blipFill>
        <p:spPr>
          <a:xfrm>
            <a:off x="6699618" y="999431"/>
            <a:ext cx="2293410" cy="838733"/>
          </a:xfrm>
          <a:prstGeom prst="rect">
            <a:avLst/>
          </a:prstGeom>
        </p:spPr>
      </p:pic>
      <p:pic>
        <p:nvPicPr>
          <p:cNvPr id="27" name="Picture 26">
            <a:extLst>
              <a:ext uri="{FF2B5EF4-FFF2-40B4-BE49-F238E27FC236}">
                <a16:creationId xmlns:a16="http://schemas.microsoft.com/office/drawing/2014/main" id="{EA0A0C99-AA0B-4811-81D7-12032D6A5BB1}"/>
              </a:ext>
            </a:extLst>
          </p:cNvPr>
          <p:cNvPicPr>
            <a:picLocks noChangeAspect="1"/>
          </p:cNvPicPr>
          <p:nvPr/>
        </p:nvPicPr>
        <p:blipFill>
          <a:blip r:embed="rId7"/>
          <a:stretch>
            <a:fillRect/>
          </a:stretch>
        </p:blipFill>
        <p:spPr>
          <a:xfrm>
            <a:off x="6694197" y="2168074"/>
            <a:ext cx="1649048" cy="824524"/>
          </a:xfrm>
          <a:prstGeom prst="rect">
            <a:avLst/>
          </a:prstGeom>
        </p:spPr>
      </p:pic>
      <p:pic>
        <p:nvPicPr>
          <p:cNvPr id="3" name="Picture 2">
            <a:extLst>
              <a:ext uri="{FF2B5EF4-FFF2-40B4-BE49-F238E27FC236}">
                <a16:creationId xmlns:a16="http://schemas.microsoft.com/office/drawing/2014/main" id="{472DBAF9-7D4C-42E7-BA25-CBB11D1132EE}"/>
              </a:ext>
            </a:extLst>
          </p:cNvPr>
          <p:cNvPicPr>
            <a:picLocks noChangeAspect="1"/>
          </p:cNvPicPr>
          <p:nvPr/>
        </p:nvPicPr>
        <p:blipFill>
          <a:blip r:embed="rId8"/>
          <a:stretch>
            <a:fillRect/>
          </a:stretch>
        </p:blipFill>
        <p:spPr>
          <a:xfrm>
            <a:off x="4512972" y="3249389"/>
            <a:ext cx="2074259" cy="438150"/>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B180DF-6B22-4195-B0D8-384664B866A6}"/>
                  </a:ext>
                </a:extLst>
              </p:cNvPr>
              <p:cNvSpPr txBox="1"/>
              <p:nvPr/>
            </p:nvSpPr>
            <p:spPr>
              <a:xfrm>
                <a:off x="901560" y="1307989"/>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901560" y="1307989"/>
                <a:ext cx="1726498" cy="726930"/>
              </a:xfrm>
              <a:prstGeom prst="rect">
                <a:avLst/>
              </a:prstGeom>
              <a:blipFill>
                <a:blip r:embed="rId9"/>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FE3CFC2-3901-45AE-9BEB-7F4BC8D8C420}"/>
              </a:ext>
            </a:extLst>
          </p:cNvPr>
          <p:cNvPicPr>
            <a:picLocks noChangeAspect="1"/>
          </p:cNvPicPr>
          <p:nvPr/>
        </p:nvPicPr>
        <p:blipFill>
          <a:blip r:embed="rId10"/>
          <a:stretch>
            <a:fillRect/>
          </a:stretch>
        </p:blipFill>
        <p:spPr>
          <a:xfrm>
            <a:off x="6694197" y="3106023"/>
            <a:ext cx="2074258" cy="345710"/>
          </a:xfrm>
          <a:prstGeom prst="rect">
            <a:avLst/>
          </a:prstGeom>
        </p:spPr>
      </p:pic>
    </p:spTree>
    <p:extLst>
      <p:ext uri="{BB962C8B-B14F-4D97-AF65-F5344CB8AC3E}">
        <p14:creationId xmlns:p14="http://schemas.microsoft.com/office/powerpoint/2010/main" val="415139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1"/>
                                        </p:tgtEl>
                                        <p:attrNameLst>
                                          <p:attrName>style.visibility</p:attrName>
                                        </p:attrNameLst>
                                      </p:cBhvr>
                                      <p:to>
                                        <p:strVal val="hidden"/>
                                      </p:to>
                                    </p:set>
                                  </p:childTnLst>
                                </p:cTn>
                              </p:par>
                              <p:par>
                                <p:cTn id="37" presetID="1" presetClass="exit" presetSubtype="0" fill="hold" grpId="3" nodeType="with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2"/>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2" nodeType="click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37"/>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36"/>
                                        </p:tgtEl>
                                        <p:attrNameLst>
                                          <p:attrName>style.visibility</p:attrName>
                                        </p:attrNameLst>
                                      </p:cBhvr>
                                      <p:to>
                                        <p:strVal val="hidden"/>
                                      </p:to>
                                    </p:set>
                                  </p:childTnLst>
                                </p:cTn>
                              </p:par>
                              <p:par>
                                <p:cTn id="68" presetID="1" presetClass="exit" presetSubtype="0" fill="hold" grpId="3" nodeType="withEffect">
                                  <p:stCondLst>
                                    <p:cond delay="0"/>
                                  </p:stCondLst>
                                  <p:childTnLst>
                                    <p:set>
                                      <p:cBhvr>
                                        <p:cTn id="69" dur="1" fill="hold">
                                          <p:stCondLst>
                                            <p:cond delay="0"/>
                                          </p:stCondLst>
                                        </p:cTn>
                                        <p:tgtEl>
                                          <p:spTgt spid="12"/>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3"/>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43"/>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2"/>
                                        </p:tgtEl>
                                        <p:attrNameLst>
                                          <p:attrName>style.visibility</p:attrName>
                                        </p:attrNameLst>
                                      </p:cBhvr>
                                      <p:to>
                                        <p:strVal val="visible"/>
                                      </p:to>
                                    </p:set>
                                  </p:childTnLst>
                                </p:cTn>
                              </p:par>
                              <p:par>
                                <p:cTn id="82" presetID="1" presetClass="entr" presetSubtype="0" fill="hold" grpId="1" nodeType="withEffect">
                                  <p:stCondLst>
                                    <p:cond delay="0"/>
                                  </p:stCondLst>
                                  <p:childTnLst>
                                    <p:set>
                                      <p:cBhvr>
                                        <p:cTn id="83" dur="1" fill="hold">
                                          <p:stCondLst>
                                            <p:cond delay="0"/>
                                          </p:stCondLst>
                                        </p:cTn>
                                        <p:tgtEl>
                                          <p:spTgt spid="3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4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2"/>
                                        </p:tgtEl>
                                        <p:attrNameLst>
                                          <p:attrName>style.visibility</p:attrName>
                                        </p:attrNameLst>
                                      </p:cBhvr>
                                      <p:to>
                                        <p:strVal val="hidden"/>
                                      </p:to>
                                    </p:set>
                                  </p:childTnLst>
                                </p:cTn>
                              </p:par>
                              <p:par>
                                <p:cTn id="90" presetID="1" presetClass="exit" presetSubtype="0" fill="hold" grpId="2" nodeType="withEffect">
                                  <p:stCondLst>
                                    <p:cond delay="0"/>
                                  </p:stCondLst>
                                  <p:childTnLst>
                                    <p:set>
                                      <p:cBhvr>
                                        <p:cTn id="91" dur="1" fill="hold">
                                          <p:stCondLst>
                                            <p:cond delay="0"/>
                                          </p:stCondLst>
                                        </p:cTn>
                                        <p:tgtEl>
                                          <p:spTgt spid="30"/>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15"/>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16"/>
                                        </p:tgtEl>
                                        <p:attrNameLst>
                                          <p:attrName>style.visibility</p:attrName>
                                        </p:attrNameLst>
                                      </p:cBhvr>
                                      <p:to>
                                        <p:strVal val="hidden"/>
                                      </p:to>
                                    </p:set>
                                  </p:childTnLst>
                                </p:cTn>
                              </p:par>
                              <p:par>
                                <p:cTn id="96" presetID="1" presetClass="entr" presetSubtype="0" fill="hold" nodeType="with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2" grpId="0"/>
      <p:bldP spid="12" grpId="1"/>
      <p:bldP spid="12" grpId="2"/>
      <p:bldP spid="12" grpId="3"/>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30" grpId="0"/>
      <p:bldP spid="30" grpId="1"/>
      <p:bldP spid="30" grpId="2"/>
      <p:bldP spid="30" grpId="3"/>
      <p:bldP spid="31" grpId="0" animBg="1"/>
      <p:bldP spid="3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Breakout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06093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76200"/>
            <a:ext cx="5486400" cy="685800"/>
          </a:xfrm>
        </p:spPr>
        <p:txBody>
          <a:bodyPr/>
          <a:lstStyle/>
          <a:p>
            <a:pPr eaLnBrk="1" hangingPunct="1"/>
            <a:r>
              <a:rPr lang="en-US" altLang="en-US" dirty="0">
                <a:ea typeface="ＭＳ Ｐゴシック" pitchFamily="34" charset="-128"/>
              </a:rPr>
              <a:t>Crickets!!!</a:t>
            </a:r>
          </a:p>
        </p:txBody>
      </p:sp>
      <p:sp>
        <p:nvSpPr>
          <p:cNvPr id="7" name="TextBox 6">
            <a:extLst>
              <a:ext uri="{FF2B5EF4-FFF2-40B4-BE49-F238E27FC236}">
                <a16:creationId xmlns:a16="http://schemas.microsoft.com/office/drawing/2014/main" id="{23803F68-6FC5-48A3-A4CD-0C128BC0A2FE}"/>
              </a:ext>
            </a:extLst>
          </p:cNvPr>
          <p:cNvSpPr txBox="1"/>
          <p:nvPr/>
        </p:nvSpPr>
        <p:spPr>
          <a:xfrm>
            <a:off x="339661" y="3257456"/>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8" name="Picture 4">
            <a:extLst>
              <a:ext uri="{FF2B5EF4-FFF2-40B4-BE49-F238E27FC236}">
                <a16:creationId xmlns:a16="http://schemas.microsoft.com/office/drawing/2014/main" id="{944F60A5-9FB0-4DED-AE2E-0FAB78478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382000" cy="236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4F37129F-4916-4FF1-B7E6-226F9CE99CEE}"/>
              </a:ext>
            </a:extLst>
          </p:cNvPr>
          <p:cNvPicPr>
            <a:picLocks noChangeAspect="1"/>
          </p:cNvPicPr>
          <p:nvPr/>
        </p:nvPicPr>
        <p:blipFill>
          <a:blip r:embed="rId3"/>
          <a:stretch>
            <a:fillRect/>
          </a:stretch>
        </p:blipFill>
        <p:spPr>
          <a:xfrm>
            <a:off x="4390236" y="4150231"/>
            <a:ext cx="3267075" cy="2482773"/>
          </a:xfrm>
          <a:prstGeom prst="rect">
            <a:avLst/>
          </a:prstGeom>
        </p:spPr>
      </p:pic>
      <p:pic>
        <p:nvPicPr>
          <p:cNvPr id="10" name="Picture 9">
            <a:extLst>
              <a:ext uri="{FF2B5EF4-FFF2-40B4-BE49-F238E27FC236}">
                <a16:creationId xmlns:a16="http://schemas.microsoft.com/office/drawing/2014/main" id="{A62764AA-3C05-441C-89D2-5AD2D443C5D8}"/>
              </a:ext>
            </a:extLst>
          </p:cNvPr>
          <p:cNvPicPr>
            <a:picLocks noChangeAspect="1"/>
          </p:cNvPicPr>
          <p:nvPr/>
        </p:nvPicPr>
        <p:blipFill>
          <a:blip r:embed="rId4"/>
          <a:stretch>
            <a:fillRect/>
          </a:stretch>
        </p:blipFill>
        <p:spPr>
          <a:xfrm>
            <a:off x="4397234" y="3324955"/>
            <a:ext cx="3962400" cy="727663"/>
          </a:xfrm>
          <a:prstGeom prst="rect">
            <a:avLst/>
          </a:prstGeom>
        </p:spPr>
      </p:pic>
      <p:pic>
        <p:nvPicPr>
          <p:cNvPr id="2" name="Picture 1">
            <a:extLst>
              <a:ext uri="{FF2B5EF4-FFF2-40B4-BE49-F238E27FC236}">
                <a16:creationId xmlns:a16="http://schemas.microsoft.com/office/drawing/2014/main" id="{F583CDEE-F43F-4667-AD10-95FBFE6B407A}"/>
              </a:ext>
            </a:extLst>
          </p:cNvPr>
          <p:cNvPicPr>
            <a:picLocks noChangeAspect="1"/>
          </p:cNvPicPr>
          <p:nvPr/>
        </p:nvPicPr>
        <p:blipFill>
          <a:blip r:embed="rId5"/>
          <a:stretch>
            <a:fillRect/>
          </a:stretch>
        </p:blipFill>
        <p:spPr>
          <a:xfrm>
            <a:off x="381000" y="4027305"/>
            <a:ext cx="3267075" cy="171450"/>
          </a:xfrm>
          <a:prstGeom prst="rect">
            <a:avLst/>
          </a:prstGeom>
        </p:spPr>
      </p:pic>
      <p:pic>
        <p:nvPicPr>
          <p:cNvPr id="3" name="Picture 2">
            <a:extLst>
              <a:ext uri="{FF2B5EF4-FFF2-40B4-BE49-F238E27FC236}">
                <a16:creationId xmlns:a16="http://schemas.microsoft.com/office/drawing/2014/main" id="{04503C1B-4A4D-42BA-BC1E-BF29040CACAF}"/>
              </a:ext>
            </a:extLst>
          </p:cNvPr>
          <p:cNvPicPr>
            <a:picLocks noChangeAspect="1"/>
          </p:cNvPicPr>
          <p:nvPr/>
        </p:nvPicPr>
        <p:blipFill>
          <a:blip r:embed="rId6"/>
          <a:stretch>
            <a:fillRect/>
          </a:stretch>
        </p:blipFill>
        <p:spPr>
          <a:xfrm>
            <a:off x="381000" y="4311541"/>
            <a:ext cx="2439433" cy="2262020"/>
          </a:xfrm>
          <a:prstGeom prst="rect">
            <a:avLst/>
          </a:prstGeom>
        </p:spPr>
      </p:pic>
    </p:spTree>
    <p:extLst>
      <p:ext uri="{BB962C8B-B14F-4D97-AF65-F5344CB8AC3E}">
        <p14:creationId xmlns:p14="http://schemas.microsoft.com/office/powerpoint/2010/main" val="3339439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Crickets!!!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pic>
        <p:nvPicPr>
          <p:cNvPr id="19" name="Picture 4">
            <a:extLst>
              <a:ext uri="{FF2B5EF4-FFF2-40B4-BE49-F238E27FC236}">
                <a16:creationId xmlns:a16="http://schemas.microsoft.com/office/drawing/2014/main" id="{823B0A32-B74F-4B81-8654-F4B07D3E2C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8679"/>
          <a:stretch/>
        </p:blipFill>
        <p:spPr bwMode="auto">
          <a:xfrm>
            <a:off x="246401" y="1043579"/>
            <a:ext cx="8382000" cy="82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a:extLst>
              <a:ext uri="{FF2B5EF4-FFF2-40B4-BE49-F238E27FC236}">
                <a16:creationId xmlns:a16="http://schemas.microsoft.com/office/drawing/2014/main" id="{7CB80925-FCFB-448C-A1CB-19BAA907CC28}"/>
              </a:ext>
            </a:extLst>
          </p:cNvPr>
          <p:cNvPicPr>
            <a:picLocks noChangeAspect="1"/>
          </p:cNvPicPr>
          <p:nvPr/>
        </p:nvPicPr>
        <p:blipFill>
          <a:blip r:embed="rId6"/>
          <a:stretch>
            <a:fillRect/>
          </a:stretch>
        </p:blipFill>
        <p:spPr>
          <a:xfrm>
            <a:off x="2788147" y="2614958"/>
            <a:ext cx="4137103" cy="1395500"/>
          </a:xfrm>
          <a:prstGeom prst="rect">
            <a:avLst/>
          </a:prstGeom>
        </p:spPr>
      </p:pic>
      <p:pic>
        <p:nvPicPr>
          <p:cNvPr id="22" name="Picture 21">
            <a:extLst>
              <a:ext uri="{FF2B5EF4-FFF2-40B4-BE49-F238E27FC236}">
                <a16:creationId xmlns:a16="http://schemas.microsoft.com/office/drawing/2014/main" id="{798E448D-BBDE-4D88-B9BC-C2AD387FEF25}"/>
              </a:ext>
            </a:extLst>
          </p:cNvPr>
          <p:cNvPicPr>
            <a:picLocks noChangeAspect="1"/>
          </p:cNvPicPr>
          <p:nvPr/>
        </p:nvPicPr>
        <p:blipFill>
          <a:blip r:embed="rId7"/>
          <a:stretch>
            <a:fillRect/>
          </a:stretch>
        </p:blipFill>
        <p:spPr>
          <a:xfrm>
            <a:off x="2788147" y="4325213"/>
            <a:ext cx="1774904" cy="839740"/>
          </a:xfrm>
          <a:prstGeom prst="rect">
            <a:avLst/>
          </a:prstGeom>
        </p:spPr>
      </p:pic>
      <p:pic>
        <p:nvPicPr>
          <p:cNvPr id="23" name="Picture 22">
            <a:extLst>
              <a:ext uri="{FF2B5EF4-FFF2-40B4-BE49-F238E27FC236}">
                <a16:creationId xmlns:a16="http://schemas.microsoft.com/office/drawing/2014/main" id="{2564A772-00D3-4C49-B3C4-B57BE0AEBFC6}"/>
              </a:ext>
            </a:extLst>
          </p:cNvPr>
          <p:cNvPicPr>
            <a:picLocks noChangeAspect="1"/>
          </p:cNvPicPr>
          <p:nvPr/>
        </p:nvPicPr>
        <p:blipFill>
          <a:blip r:embed="rId8"/>
          <a:stretch>
            <a:fillRect/>
          </a:stretch>
        </p:blipFill>
        <p:spPr>
          <a:xfrm>
            <a:off x="2788147" y="5634711"/>
            <a:ext cx="2398648" cy="359420"/>
          </a:xfrm>
          <a:prstGeom prst="rect">
            <a:avLst/>
          </a:prstGeom>
        </p:spPr>
      </p:pic>
    </p:spTree>
    <p:extLst>
      <p:ext uri="{BB962C8B-B14F-4D97-AF65-F5344CB8AC3E}">
        <p14:creationId xmlns:p14="http://schemas.microsoft.com/office/powerpoint/2010/main" val="312417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additive="base">
                                        <p:cTn id="16" dur="500" fill="hold"/>
                                        <p:tgtEl>
                                          <p:spTgt spid="28678"/>
                                        </p:tgtEl>
                                        <p:attrNameLst>
                                          <p:attrName>ppt_x</p:attrName>
                                        </p:attrNameLst>
                                      </p:cBhvr>
                                      <p:tavLst>
                                        <p:tav tm="0">
                                          <p:val>
                                            <p:strVal val="#ppt_x"/>
                                          </p:val>
                                        </p:tav>
                                        <p:tav tm="100000">
                                          <p:val>
                                            <p:strVal val="#ppt_x"/>
                                          </p:val>
                                        </p:tav>
                                      </p:tavLst>
                                    </p:anim>
                                    <p:anim calcmode="lin" valueType="num">
                                      <p:cBhvr additive="base">
                                        <p:cTn id="17"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1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98CE645-ECEA-4C5D-85D9-E850CC26CF04}"/>
              </a:ext>
            </a:extLst>
          </p:cNvPr>
          <p:cNvPicPr>
            <a:picLocks noChangeAspect="1"/>
          </p:cNvPicPr>
          <p:nvPr/>
        </p:nvPicPr>
        <p:blipFill>
          <a:blip r:embed="rId3"/>
          <a:stretch>
            <a:fillRect/>
          </a:stretch>
        </p:blipFill>
        <p:spPr>
          <a:xfrm>
            <a:off x="4477056" y="3687539"/>
            <a:ext cx="4590743" cy="2865661"/>
          </a:xfrm>
          <a:prstGeom prst="rect">
            <a:avLst/>
          </a:prstGeom>
        </p:spPr>
      </p:pic>
      <p:pic>
        <p:nvPicPr>
          <p:cNvPr id="6" name="Picture 5">
            <a:extLst>
              <a:ext uri="{FF2B5EF4-FFF2-40B4-BE49-F238E27FC236}">
                <a16:creationId xmlns:a16="http://schemas.microsoft.com/office/drawing/2014/main" id="{B06A4C0A-D545-4F81-BFE1-F72B75B6B312}"/>
              </a:ext>
            </a:extLst>
          </p:cNvPr>
          <p:cNvPicPr>
            <a:picLocks noChangeAspect="1"/>
          </p:cNvPicPr>
          <p:nvPr/>
        </p:nvPicPr>
        <p:blipFill>
          <a:blip r:embed="rId4"/>
          <a:stretch>
            <a:fillRect/>
          </a:stretch>
        </p:blipFill>
        <p:spPr>
          <a:xfrm>
            <a:off x="145719" y="1315416"/>
            <a:ext cx="4331338" cy="3713784"/>
          </a:xfrm>
          <a:prstGeom prst="rect">
            <a:avLst/>
          </a:prstGeom>
        </p:spPr>
      </p:pic>
      <p:sp>
        <p:nvSpPr>
          <p:cNvPr id="2" name="Title 1"/>
          <p:cNvSpPr>
            <a:spLocks noGrp="1"/>
          </p:cNvSpPr>
          <p:nvPr>
            <p:ph type="title"/>
          </p:nvPr>
        </p:nvSpPr>
        <p:spPr>
          <a:xfrm>
            <a:off x="381000" y="228600"/>
            <a:ext cx="8229600" cy="715962"/>
          </a:xfrm>
        </p:spPr>
        <p:txBody>
          <a:bodyPr/>
          <a:lstStyle/>
          <a:p>
            <a:r>
              <a:rPr lang="en-US" dirty="0"/>
              <a:t>SAS and r: Cricket Data</a:t>
            </a:r>
          </a:p>
        </p:txBody>
      </p:sp>
      <p:sp>
        <p:nvSpPr>
          <p:cNvPr id="4" name="Rectangle 3">
            <a:extLst>
              <a:ext uri="{FF2B5EF4-FFF2-40B4-BE49-F238E27FC236}">
                <a16:creationId xmlns:a16="http://schemas.microsoft.com/office/drawing/2014/main" id="{6BF08729-96B8-43F3-B592-DCF65844D476}"/>
              </a:ext>
            </a:extLst>
          </p:cNvPr>
          <p:cNvSpPr/>
          <p:nvPr/>
        </p:nvSpPr>
        <p:spPr>
          <a:xfrm>
            <a:off x="114300" y="483967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DB05A2-EFAD-430A-A2D1-0703252E846F}"/>
              </a:ext>
            </a:extLst>
          </p:cNvPr>
          <p:cNvSpPr txBox="1"/>
          <p:nvPr/>
        </p:nvSpPr>
        <p:spPr>
          <a:xfrm>
            <a:off x="0" y="6132228"/>
            <a:ext cx="3657600" cy="369332"/>
          </a:xfrm>
          <a:prstGeom prst="rect">
            <a:avLst/>
          </a:prstGeom>
          <a:noFill/>
        </p:spPr>
        <p:txBody>
          <a:bodyPr wrap="square" rtlCol="0">
            <a:spAutoFit/>
          </a:bodyPr>
          <a:lstStyle/>
          <a:p>
            <a:r>
              <a:rPr lang="en-US" dirty="0"/>
              <a:t>Sample Correlation Coefficient r </a:t>
            </a:r>
          </a:p>
        </p:txBody>
      </p:sp>
      <p:sp>
        <p:nvSpPr>
          <p:cNvPr id="13" name="Rectangle 12">
            <a:extLst>
              <a:ext uri="{FF2B5EF4-FFF2-40B4-BE49-F238E27FC236}">
                <a16:creationId xmlns:a16="http://schemas.microsoft.com/office/drawing/2014/main" id="{0B54CF58-6ADF-416D-99A5-75CBB9924571}"/>
              </a:ext>
            </a:extLst>
          </p:cNvPr>
          <p:cNvSpPr/>
          <p:nvPr/>
        </p:nvSpPr>
        <p:spPr>
          <a:xfrm>
            <a:off x="7239000" y="5715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9E384F-FA6B-4FE1-98EC-1849E7E08B0A}"/>
              </a:ext>
            </a:extLst>
          </p:cNvPr>
          <p:cNvSpPr/>
          <p:nvPr/>
        </p:nvSpPr>
        <p:spPr>
          <a:xfrm>
            <a:off x="6430178" y="6096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66B9E7-1F21-4D2E-89C4-8B76E11E5247}"/>
              </a:ext>
            </a:extLst>
          </p:cNvPr>
          <p:cNvSpPr/>
          <p:nvPr/>
        </p:nvSpPr>
        <p:spPr>
          <a:xfrm>
            <a:off x="1398498" y="3074677"/>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EA3675B-5C7E-467B-B4CC-E73378363361}"/>
              </a:ext>
            </a:extLst>
          </p:cNvPr>
          <p:cNvCxnSpPr>
            <a:cxnSpLocks/>
            <a:endCxn id="4" idx="2"/>
          </p:cNvCxnSpPr>
          <p:nvPr/>
        </p:nvCxnSpPr>
        <p:spPr>
          <a:xfrm flipH="1" flipV="1">
            <a:off x="533400" y="5068276"/>
            <a:ext cx="76200" cy="10859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062BC0-C400-45FE-9996-78E95B1E7927}"/>
              </a:ext>
            </a:extLst>
          </p:cNvPr>
          <p:cNvCxnSpPr>
            <a:cxnSpLocks/>
            <a:endCxn id="17" idx="2"/>
          </p:cNvCxnSpPr>
          <p:nvPr/>
        </p:nvCxnSpPr>
        <p:spPr>
          <a:xfrm flipV="1">
            <a:off x="609600" y="3276600"/>
            <a:ext cx="1155209" cy="287767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6A21A3-0B47-4F45-AE4C-E76AE9EB56A8}"/>
              </a:ext>
            </a:extLst>
          </p:cNvPr>
          <p:cNvCxnSpPr>
            <a:cxnSpLocks/>
            <a:endCxn id="14" idx="1"/>
          </p:cNvCxnSpPr>
          <p:nvPr/>
        </p:nvCxnSpPr>
        <p:spPr>
          <a:xfrm flipV="1">
            <a:off x="3399594" y="6196962"/>
            <a:ext cx="3030584" cy="12763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3E655CE-1D08-4C0B-A70A-F3EBDC417CB5}"/>
              </a:ext>
            </a:extLst>
          </p:cNvPr>
          <p:cNvCxnSpPr>
            <a:cxnSpLocks/>
            <a:endCxn id="13" idx="1"/>
          </p:cNvCxnSpPr>
          <p:nvPr/>
        </p:nvCxnSpPr>
        <p:spPr>
          <a:xfrm flipV="1">
            <a:off x="3399594" y="5815962"/>
            <a:ext cx="3839406" cy="54578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B180DF-6B22-4195-B0D8-384664B866A6}"/>
                  </a:ext>
                </a:extLst>
              </p:cNvPr>
              <p:cNvSpPr txBox="1"/>
              <p:nvPr/>
            </p:nvSpPr>
            <p:spPr>
              <a:xfrm>
                <a:off x="114300" y="487525"/>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114300" y="487525"/>
                <a:ext cx="1726498" cy="726930"/>
              </a:xfrm>
              <a:prstGeom prst="rect">
                <a:avLst/>
              </a:prstGeom>
              <a:blipFill>
                <a:blip r:embed="rId5"/>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0562C65A-AA94-4B68-B3E6-55D3585A583F}"/>
              </a:ext>
            </a:extLst>
          </p:cNvPr>
          <p:cNvPicPr>
            <a:picLocks noChangeAspect="1"/>
          </p:cNvPicPr>
          <p:nvPr/>
        </p:nvPicPr>
        <p:blipFill>
          <a:blip r:embed="rId6"/>
          <a:stretch>
            <a:fillRect/>
          </a:stretch>
        </p:blipFill>
        <p:spPr>
          <a:xfrm>
            <a:off x="4670364" y="999430"/>
            <a:ext cx="1349436" cy="1970415"/>
          </a:xfrm>
          <a:prstGeom prst="rect">
            <a:avLst/>
          </a:prstGeom>
        </p:spPr>
      </p:pic>
      <p:pic>
        <p:nvPicPr>
          <p:cNvPr id="10" name="Picture 9">
            <a:extLst>
              <a:ext uri="{FF2B5EF4-FFF2-40B4-BE49-F238E27FC236}">
                <a16:creationId xmlns:a16="http://schemas.microsoft.com/office/drawing/2014/main" id="{96C98214-3E0D-4A32-B099-48C5CEAC6CC4}"/>
              </a:ext>
            </a:extLst>
          </p:cNvPr>
          <p:cNvPicPr>
            <a:picLocks noChangeAspect="1"/>
          </p:cNvPicPr>
          <p:nvPr/>
        </p:nvPicPr>
        <p:blipFill>
          <a:blip r:embed="rId7"/>
          <a:stretch>
            <a:fillRect/>
          </a:stretch>
        </p:blipFill>
        <p:spPr>
          <a:xfrm>
            <a:off x="4665129" y="3050474"/>
            <a:ext cx="2514913" cy="530926"/>
          </a:xfrm>
          <a:prstGeom prst="rect">
            <a:avLst/>
          </a:prstGeom>
        </p:spPr>
      </p:pic>
    </p:spTree>
    <p:extLst>
      <p:ext uri="{BB962C8B-B14F-4D97-AF65-F5344CB8AC3E}">
        <p14:creationId xmlns:p14="http://schemas.microsoft.com/office/powerpoint/2010/main" val="169789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animBg="1"/>
      <p:bldP spid="14"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Crickets!!!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pic>
        <p:nvPicPr>
          <p:cNvPr id="19" name="Picture 4">
            <a:extLst>
              <a:ext uri="{FF2B5EF4-FFF2-40B4-BE49-F238E27FC236}">
                <a16:creationId xmlns:a16="http://schemas.microsoft.com/office/drawing/2014/main" id="{823B0A32-B74F-4B81-8654-F4B07D3E2C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8679"/>
          <a:stretch/>
        </p:blipFill>
        <p:spPr bwMode="auto">
          <a:xfrm>
            <a:off x="246401" y="1043579"/>
            <a:ext cx="8382000" cy="82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04052F-AF4D-4737-9E7C-C4050BDF7B8F}"/>
                  </a:ext>
                </a:extLst>
              </p:cNvPr>
              <p:cNvSpPr txBox="1"/>
              <p:nvPr/>
            </p:nvSpPr>
            <p:spPr>
              <a:xfrm>
                <a:off x="116083" y="3755581"/>
                <a:ext cx="1802225"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.874</m:t>
                          </m:r>
                          <m:rad>
                            <m:radPr>
                              <m:degHide m:val="on"/>
                              <m:ctrlPr>
                                <a:rPr lang="en-US" b="0" i="1" smtClean="0">
                                  <a:latin typeface="Cambria Math" panose="02040503050406030204" pitchFamily="18" charset="0"/>
                                </a:rPr>
                              </m:ctrlPr>
                            </m:radPr>
                            <m:deg/>
                            <m:e>
                              <m:r>
                                <a:rPr lang="en-US" b="0" i="1" smtClean="0">
                                  <a:latin typeface="Cambria Math"/>
                                </a:rPr>
                                <m:t>8 −2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.874</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.874</m:t>
                          </m:r>
                          <m:rad>
                            <m:radPr>
                              <m:degHide m:val="on"/>
                              <m:ctrlPr>
                                <a:rPr lang="en-US" b="0" i="1" smtClean="0">
                                  <a:latin typeface="Cambria Math" panose="02040503050406030204" pitchFamily="18" charset="0"/>
                                </a:rPr>
                              </m:ctrlPr>
                            </m:radPr>
                            <m:deg/>
                            <m:e>
                              <m:r>
                                <a:rPr lang="en-US" b="0" i="1" smtClean="0">
                                  <a:latin typeface="Cambria Math"/>
                                </a:rPr>
                                <m:t>6</m:t>
                              </m:r>
                            </m:e>
                          </m:rad>
                        </m:num>
                        <m:den>
                          <m:rad>
                            <m:radPr>
                              <m:degHide m:val="on"/>
                              <m:ctrlPr>
                                <a:rPr lang="en-US" b="0" i="1" smtClean="0">
                                  <a:latin typeface="Cambria Math" panose="02040503050406030204" pitchFamily="18" charset="0"/>
                                </a:rPr>
                              </m:ctrlPr>
                            </m:radPr>
                            <m:deg/>
                            <m:e>
                              <m:r>
                                <a:rPr lang="en-US" b="0" i="1" smtClean="0">
                                  <a:latin typeface="Cambria Math"/>
                                </a:rPr>
                                <m:t>1−.764</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=4.40</m:t>
                      </m:r>
                    </m:oMath>
                  </m:oMathPara>
                </a14:m>
                <a:endParaRPr lang="en-US" dirty="0"/>
              </a:p>
            </p:txBody>
          </p:sp>
        </mc:Choice>
        <mc:Fallback xmlns="">
          <p:sp>
            <p:nvSpPr>
              <p:cNvPr id="20" name="TextBox 19">
                <a:extLst>
                  <a:ext uri="{FF2B5EF4-FFF2-40B4-BE49-F238E27FC236}">
                    <a16:creationId xmlns:a16="http://schemas.microsoft.com/office/drawing/2014/main" id="{5B04052F-AF4D-4737-9E7C-C4050BDF7B8F}"/>
                  </a:ext>
                </a:extLst>
              </p:cNvPr>
              <p:cNvSpPr txBox="1">
                <a:spLocks noRot="1" noChangeAspect="1" noMove="1" noResize="1" noEditPoints="1" noAdjustHandles="1" noChangeArrowheads="1" noChangeShapeType="1" noTextEdit="1"/>
              </p:cNvSpPr>
              <p:nvPr/>
            </p:nvSpPr>
            <p:spPr>
              <a:xfrm>
                <a:off x="116083" y="3755581"/>
                <a:ext cx="1802225" cy="1638525"/>
              </a:xfrm>
              <a:prstGeom prst="rect">
                <a:avLst/>
              </a:prstGeom>
              <a:blipFill>
                <a:blip r:embed="rId6"/>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025F1A6-2D2E-4519-81E0-28C30DEF2C0B}"/>
              </a:ext>
            </a:extLst>
          </p:cNvPr>
          <p:cNvSpPr txBox="1"/>
          <p:nvPr/>
        </p:nvSpPr>
        <p:spPr>
          <a:xfrm>
            <a:off x="152400" y="5351354"/>
            <a:ext cx="4343213" cy="369332"/>
          </a:xfrm>
          <a:prstGeom prst="rect">
            <a:avLst/>
          </a:prstGeom>
          <a:noFill/>
        </p:spPr>
        <p:txBody>
          <a:bodyPr wrap="square" rtlCol="0">
            <a:spAutoFit/>
          </a:bodyPr>
          <a:lstStyle/>
          <a:p>
            <a:r>
              <a:rPr lang="en-US" dirty="0"/>
              <a:t>P-value =</a:t>
            </a:r>
          </a:p>
        </p:txBody>
      </p:sp>
    </p:spTree>
    <p:extLst>
      <p:ext uri="{BB962C8B-B14F-4D97-AF65-F5344CB8AC3E}">
        <p14:creationId xmlns:p14="http://schemas.microsoft.com/office/powerpoint/2010/main" val="121497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98CE645-ECEA-4C5D-85D9-E850CC26CF04}"/>
              </a:ext>
            </a:extLst>
          </p:cNvPr>
          <p:cNvPicPr>
            <a:picLocks noChangeAspect="1"/>
          </p:cNvPicPr>
          <p:nvPr/>
        </p:nvPicPr>
        <p:blipFill>
          <a:blip r:embed="rId3"/>
          <a:stretch>
            <a:fillRect/>
          </a:stretch>
        </p:blipFill>
        <p:spPr>
          <a:xfrm>
            <a:off x="4477056" y="3687539"/>
            <a:ext cx="4590743" cy="2865661"/>
          </a:xfrm>
          <a:prstGeom prst="rect">
            <a:avLst/>
          </a:prstGeom>
        </p:spPr>
      </p:pic>
      <p:pic>
        <p:nvPicPr>
          <p:cNvPr id="6" name="Picture 5">
            <a:extLst>
              <a:ext uri="{FF2B5EF4-FFF2-40B4-BE49-F238E27FC236}">
                <a16:creationId xmlns:a16="http://schemas.microsoft.com/office/drawing/2014/main" id="{B06A4C0A-D545-4F81-BFE1-F72B75B6B312}"/>
              </a:ext>
            </a:extLst>
          </p:cNvPr>
          <p:cNvPicPr>
            <a:picLocks noChangeAspect="1"/>
          </p:cNvPicPr>
          <p:nvPr/>
        </p:nvPicPr>
        <p:blipFill>
          <a:blip r:embed="rId4"/>
          <a:stretch>
            <a:fillRect/>
          </a:stretch>
        </p:blipFill>
        <p:spPr>
          <a:xfrm>
            <a:off x="145719" y="1315416"/>
            <a:ext cx="4331338" cy="3713784"/>
          </a:xfrm>
          <a:prstGeom prst="rect">
            <a:avLst/>
          </a:prstGeom>
        </p:spPr>
      </p:pic>
      <p:sp>
        <p:nvSpPr>
          <p:cNvPr id="2" name="Title 1"/>
          <p:cNvSpPr>
            <a:spLocks noGrp="1"/>
          </p:cNvSpPr>
          <p:nvPr>
            <p:ph type="title"/>
          </p:nvPr>
        </p:nvSpPr>
        <p:spPr>
          <a:xfrm>
            <a:off x="381000" y="228600"/>
            <a:ext cx="8229600" cy="715962"/>
          </a:xfrm>
        </p:spPr>
        <p:txBody>
          <a:bodyPr/>
          <a:lstStyle/>
          <a:p>
            <a:r>
              <a:rPr lang="en-US" dirty="0"/>
              <a:t>SAS and r: Cricket Data</a:t>
            </a:r>
          </a:p>
        </p:txBody>
      </p:sp>
      <p:sp>
        <p:nvSpPr>
          <p:cNvPr id="15" name="Rectangle 14">
            <a:extLst>
              <a:ext uri="{FF2B5EF4-FFF2-40B4-BE49-F238E27FC236}">
                <a16:creationId xmlns:a16="http://schemas.microsoft.com/office/drawing/2014/main" id="{CAF6D8A4-A419-43F7-B1A3-8B4131E57023}"/>
              </a:ext>
            </a:extLst>
          </p:cNvPr>
          <p:cNvSpPr/>
          <p:nvPr/>
        </p:nvSpPr>
        <p:spPr>
          <a:xfrm>
            <a:off x="7239000" y="5885044"/>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4CE620-141C-46EF-BD10-6911D34A9AE9}"/>
              </a:ext>
            </a:extLst>
          </p:cNvPr>
          <p:cNvSpPr/>
          <p:nvPr/>
        </p:nvSpPr>
        <p:spPr>
          <a:xfrm>
            <a:off x="6430178" y="63246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4372689-B7E1-4B70-8DFE-420687E05608}"/>
              </a:ext>
            </a:extLst>
          </p:cNvPr>
          <p:cNvSpPr txBox="1"/>
          <p:nvPr/>
        </p:nvSpPr>
        <p:spPr>
          <a:xfrm>
            <a:off x="1905000" y="5349430"/>
            <a:ext cx="2286000" cy="369332"/>
          </a:xfrm>
          <a:prstGeom prst="rect">
            <a:avLst/>
          </a:prstGeom>
          <a:noFill/>
        </p:spPr>
        <p:txBody>
          <a:bodyPr wrap="square" rtlCol="0">
            <a:spAutoFit/>
          </a:bodyPr>
          <a:lstStyle/>
          <a:p>
            <a:r>
              <a:rPr lang="en-US" dirty="0"/>
              <a:t>P-value</a:t>
            </a:r>
          </a:p>
        </p:txBody>
      </p:sp>
      <p:sp>
        <p:nvSpPr>
          <p:cNvPr id="31" name="Rectangle 30">
            <a:extLst>
              <a:ext uri="{FF2B5EF4-FFF2-40B4-BE49-F238E27FC236}">
                <a16:creationId xmlns:a16="http://schemas.microsoft.com/office/drawing/2014/main" id="{80FBA8D1-F444-4E05-AB4F-2E88AB59FC4F}"/>
              </a:ext>
            </a:extLst>
          </p:cNvPr>
          <p:cNvSpPr/>
          <p:nvPr/>
        </p:nvSpPr>
        <p:spPr>
          <a:xfrm>
            <a:off x="2167460" y="399906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65D2ADFC-4430-4BDC-A751-FCD267AF02D3}"/>
              </a:ext>
            </a:extLst>
          </p:cNvPr>
          <p:cNvCxnSpPr>
            <a:cxnSpLocks/>
            <a:endCxn id="31" idx="2"/>
          </p:cNvCxnSpPr>
          <p:nvPr/>
        </p:nvCxnSpPr>
        <p:spPr>
          <a:xfrm flipV="1">
            <a:off x="2533771" y="4200983"/>
            <a:ext cx="0" cy="11484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EB5192-5A52-4F71-9372-5D681900FAEC}"/>
              </a:ext>
            </a:extLst>
          </p:cNvPr>
          <p:cNvCxnSpPr>
            <a:cxnSpLocks/>
            <a:endCxn id="15" idx="1"/>
          </p:cNvCxnSpPr>
          <p:nvPr/>
        </p:nvCxnSpPr>
        <p:spPr>
          <a:xfrm>
            <a:off x="2950870" y="5566379"/>
            <a:ext cx="4288130" cy="41962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793DEB-C7E6-4940-82DE-B584B36FB5F1}"/>
              </a:ext>
            </a:extLst>
          </p:cNvPr>
          <p:cNvCxnSpPr>
            <a:cxnSpLocks/>
          </p:cNvCxnSpPr>
          <p:nvPr/>
        </p:nvCxnSpPr>
        <p:spPr>
          <a:xfrm>
            <a:off x="2900082" y="5535597"/>
            <a:ext cx="3530096" cy="87563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B180DF-6B22-4195-B0D8-384664B866A6}"/>
                  </a:ext>
                </a:extLst>
              </p:cNvPr>
              <p:cNvSpPr txBox="1"/>
              <p:nvPr/>
            </p:nvSpPr>
            <p:spPr>
              <a:xfrm>
                <a:off x="114300" y="487525"/>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114300" y="487525"/>
                <a:ext cx="1726498" cy="726930"/>
              </a:xfrm>
              <a:prstGeom prst="rect">
                <a:avLst/>
              </a:prstGeom>
              <a:blipFill>
                <a:blip r:embed="rId5"/>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0562C65A-AA94-4B68-B3E6-55D3585A583F}"/>
              </a:ext>
            </a:extLst>
          </p:cNvPr>
          <p:cNvPicPr>
            <a:picLocks noChangeAspect="1"/>
          </p:cNvPicPr>
          <p:nvPr/>
        </p:nvPicPr>
        <p:blipFill>
          <a:blip r:embed="rId6"/>
          <a:stretch>
            <a:fillRect/>
          </a:stretch>
        </p:blipFill>
        <p:spPr>
          <a:xfrm>
            <a:off x="4670364" y="999430"/>
            <a:ext cx="1349436" cy="1970415"/>
          </a:xfrm>
          <a:prstGeom prst="rect">
            <a:avLst/>
          </a:prstGeom>
        </p:spPr>
      </p:pic>
      <p:pic>
        <p:nvPicPr>
          <p:cNvPr id="10" name="Picture 9">
            <a:extLst>
              <a:ext uri="{FF2B5EF4-FFF2-40B4-BE49-F238E27FC236}">
                <a16:creationId xmlns:a16="http://schemas.microsoft.com/office/drawing/2014/main" id="{96C98214-3E0D-4A32-B099-48C5CEAC6CC4}"/>
              </a:ext>
            </a:extLst>
          </p:cNvPr>
          <p:cNvPicPr>
            <a:picLocks noChangeAspect="1"/>
          </p:cNvPicPr>
          <p:nvPr/>
        </p:nvPicPr>
        <p:blipFill>
          <a:blip r:embed="rId7"/>
          <a:stretch>
            <a:fillRect/>
          </a:stretch>
        </p:blipFill>
        <p:spPr>
          <a:xfrm>
            <a:off x="4665129" y="3050474"/>
            <a:ext cx="2514913" cy="530926"/>
          </a:xfrm>
          <a:prstGeom prst="rect">
            <a:avLst/>
          </a:prstGeom>
        </p:spPr>
      </p:pic>
    </p:spTree>
    <p:extLst>
      <p:ext uri="{BB962C8B-B14F-4D97-AF65-F5344CB8AC3E}">
        <p14:creationId xmlns:p14="http://schemas.microsoft.com/office/powerpoint/2010/main" val="291038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0" grpId="0"/>
      <p:bldP spid="30" grpId="1"/>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Crickets!!!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679" name="Text Box 7"/>
              <p:cNvSpPr txBox="1">
                <a:spLocks noChangeArrowheads="1"/>
              </p:cNvSpPr>
              <p:nvPr/>
            </p:nvSpPr>
            <p:spPr bwMode="auto">
              <a:xfrm>
                <a:off x="5188985" y="2362678"/>
                <a:ext cx="3726414" cy="9233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350" dirty="0"/>
                  <a:t>There is sufficient evidence at the alpha = .05 level of significance to suggest that the data are linearly correlated (p-value = .0046).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a:t>
                </a:r>
              </a:p>
            </p:txBody>
          </p:sp>
        </mc:Choice>
        <mc:Fallback xmlns="">
          <p:sp>
            <p:nvSpPr>
              <p:cNvPr id="28679" name="Text Box 7"/>
              <p:cNvSpPr txBox="1">
                <a:spLocks noRot="1" noChangeAspect="1" noMove="1" noResize="1" noEditPoints="1" noAdjustHandles="1" noChangeArrowheads="1" noChangeShapeType="1" noTextEdit="1"/>
              </p:cNvSpPr>
              <p:nvPr/>
            </p:nvSpPr>
            <p:spPr bwMode="auto">
              <a:xfrm>
                <a:off x="5188985" y="2362678"/>
                <a:ext cx="3726414" cy="923330"/>
              </a:xfrm>
              <a:prstGeom prst="rect">
                <a:avLst/>
              </a:prstGeom>
              <a:blipFill>
                <a:blip r:embed="rId3"/>
                <a:stretch>
                  <a:fillRect t="-1325" r="-1800" b="-66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1" name="Text Box 9"/>
          <p:cNvSpPr txBox="1">
            <a:spLocks noChangeArrowheads="1"/>
          </p:cNvSpPr>
          <p:nvPr/>
        </p:nvSpPr>
        <p:spPr bwMode="auto">
          <a:xfrm>
            <a:off x="4648297" y="3361444"/>
            <a:ext cx="426710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It is estimated that r</a:t>
            </a:r>
            <a:r>
              <a:rPr lang="en-US" altLang="en-US" sz="1350" kern="800" baseline="30000" dirty="0"/>
              <a:t>2</a:t>
            </a:r>
            <a:r>
              <a:rPr lang="en-US" altLang="en-US" sz="1350" kern="800" dirty="0"/>
              <a:t> = 76.4% of the variation in the Temperature is explained by the Chirps per Minute!</a:t>
            </a:r>
          </a:p>
        </p:txBody>
      </p:sp>
      <p:sp>
        <p:nvSpPr>
          <p:cNvPr id="4" name="TextBox 3"/>
          <p:cNvSpPr txBox="1"/>
          <p:nvPr/>
        </p:nvSpPr>
        <p:spPr>
          <a:xfrm>
            <a:off x="152400" y="5351354"/>
            <a:ext cx="4343213" cy="369332"/>
          </a:xfrm>
          <a:prstGeom prst="rect">
            <a:avLst/>
          </a:prstGeom>
          <a:noFill/>
        </p:spPr>
        <p:txBody>
          <a:bodyPr wrap="square" rtlCol="0">
            <a:spAutoFit/>
          </a:bodyPr>
          <a:lstStyle/>
          <a:p>
            <a:r>
              <a:rPr lang="en-US" dirty="0"/>
              <a:t>P-value =.0046</a:t>
            </a:r>
          </a:p>
        </p:txBody>
      </p:sp>
      <p:sp>
        <p:nvSpPr>
          <p:cNvPr id="12" name="TextBox 11"/>
          <p:cNvSpPr txBox="1"/>
          <p:nvPr/>
        </p:nvSpPr>
        <p:spPr>
          <a:xfrm>
            <a:off x="142914" y="6051310"/>
            <a:ext cx="3743286" cy="369332"/>
          </a:xfrm>
          <a:prstGeom prst="rect">
            <a:avLst/>
          </a:prstGeom>
          <a:noFill/>
        </p:spPr>
        <p:txBody>
          <a:bodyPr wrap="square" rtlCol="0">
            <a:spAutoFit/>
          </a:bodyPr>
          <a:lstStyle/>
          <a:p>
            <a:r>
              <a:rPr lang="en-US" dirty="0"/>
              <a:t>Reject Ho (at level alpha = 0.05)</a:t>
            </a:r>
          </a:p>
        </p:txBody>
      </p:sp>
      <p:pic>
        <p:nvPicPr>
          <p:cNvPr id="2" name="Picture 1"/>
          <p:cNvPicPr>
            <a:picLocks noChangeAspect="1"/>
          </p:cNvPicPr>
          <p:nvPr/>
        </p:nvPicPr>
        <p:blipFill>
          <a:blip r:embed="rId4"/>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5"/>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sp>
        <p:nvSpPr>
          <p:cNvPr id="16" name="Text Box 9">
            <a:extLst>
              <a:ext uri="{FF2B5EF4-FFF2-40B4-BE49-F238E27FC236}">
                <a16:creationId xmlns:a16="http://schemas.microsoft.com/office/drawing/2014/main" id="{123804F1-0CFA-4770-98A4-4240D643FD32}"/>
              </a:ext>
            </a:extLst>
          </p:cNvPr>
          <p:cNvSpPr txBox="1">
            <a:spLocks noChangeArrowheads="1"/>
          </p:cNvSpPr>
          <p:nvPr/>
        </p:nvSpPr>
        <p:spPr bwMode="auto">
          <a:xfrm>
            <a:off x="4648296" y="3954304"/>
            <a:ext cx="4267103"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350" kern="800" dirty="0"/>
              <a:t>Because we do not know much about how the data was selected (at least within the scope of this PowerPoint), we cannot generalize the results beyond the data under study, though the results are interesting. Because the chirps per minute were not randomly assigned, causality cannot be established, only association. </a:t>
            </a:r>
          </a:p>
        </p:txBody>
      </p:sp>
      <p:pic>
        <p:nvPicPr>
          <p:cNvPr id="19" name="Picture 4">
            <a:extLst>
              <a:ext uri="{FF2B5EF4-FFF2-40B4-BE49-F238E27FC236}">
                <a16:creationId xmlns:a16="http://schemas.microsoft.com/office/drawing/2014/main" id="{823B0A32-B74F-4B81-8654-F4B07D3E2C1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8679"/>
          <a:stretch/>
        </p:blipFill>
        <p:spPr bwMode="auto">
          <a:xfrm>
            <a:off x="246401" y="1043579"/>
            <a:ext cx="8382000" cy="82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04052F-AF4D-4737-9E7C-C4050BDF7B8F}"/>
                  </a:ext>
                </a:extLst>
              </p:cNvPr>
              <p:cNvSpPr txBox="1"/>
              <p:nvPr/>
            </p:nvSpPr>
            <p:spPr>
              <a:xfrm>
                <a:off x="116083" y="3755581"/>
                <a:ext cx="1802225"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.874</m:t>
                          </m:r>
                          <m:rad>
                            <m:radPr>
                              <m:degHide m:val="on"/>
                              <m:ctrlPr>
                                <a:rPr lang="en-US" b="0" i="1" smtClean="0">
                                  <a:latin typeface="Cambria Math" panose="02040503050406030204" pitchFamily="18" charset="0"/>
                                </a:rPr>
                              </m:ctrlPr>
                            </m:radPr>
                            <m:deg/>
                            <m:e>
                              <m:r>
                                <a:rPr lang="en-US" b="0" i="1" smtClean="0">
                                  <a:latin typeface="Cambria Math"/>
                                </a:rPr>
                                <m:t>8 −2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.874</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.874</m:t>
                          </m:r>
                          <m:rad>
                            <m:radPr>
                              <m:degHide m:val="on"/>
                              <m:ctrlPr>
                                <a:rPr lang="en-US" b="0" i="1" smtClean="0">
                                  <a:latin typeface="Cambria Math" panose="02040503050406030204" pitchFamily="18" charset="0"/>
                                </a:rPr>
                              </m:ctrlPr>
                            </m:radPr>
                            <m:deg/>
                            <m:e>
                              <m:r>
                                <a:rPr lang="en-US" b="0" i="1" smtClean="0">
                                  <a:latin typeface="Cambria Math"/>
                                </a:rPr>
                                <m:t>6</m:t>
                              </m:r>
                            </m:e>
                          </m:rad>
                        </m:num>
                        <m:den>
                          <m:rad>
                            <m:radPr>
                              <m:degHide m:val="on"/>
                              <m:ctrlPr>
                                <a:rPr lang="en-US" b="0" i="1" smtClean="0">
                                  <a:latin typeface="Cambria Math" panose="02040503050406030204" pitchFamily="18" charset="0"/>
                                </a:rPr>
                              </m:ctrlPr>
                            </m:radPr>
                            <m:deg/>
                            <m:e>
                              <m:r>
                                <a:rPr lang="en-US" b="0" i="1" smtClean="0">
                                  <a:latin typeface="Cambria Math"/>
                                </a:rPr>
                                <m:t>1−.764</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=4.40</m:t>
                      </m:r>
                    </m:oMath>
                  </m:oMathPara>
                </a14:m>
                <a:endParaRPr lang="en-US" dirty="0"/>
              </a:p>
            </p:txBody>
          </p:sp>
        </mc:Choice>
        <mc:Fallback xmlns="">
          <p:sp>
            <p:nvSpPr>
              <p:cNvPr id="20" name="TextBox 19">
                <a:extLst>
                  <a:ext uri="{FF2B5EF4-FFF2-40B4-BE49-F238E27FC236}">
                    <a16:creationId xmlns:a16="http://schemas.microsoft.com/office/drawing/2014/main" id="{5B04052F-AF4D-4737-9E7C-C4050BDF7B8F}"/>
                  </a:ext>
                </a:extLst>
              </p:cNvPr>
              <p:cNvSpPr txBox="1">
                <a:spLocks noRot="1" noChangeAspect="1" noMove="1" noResize="1" noEditPoints="1" noAdjustHandles="1" noChangeArrowheads="1" noChangeShapeType="1" noTextEdit="1"/>
              </p:cNvSpPr>
              <p:nvPr/>
            </p:nvSpPr>
            <p:spPr>
              <a:xfrm>
                <a:off x="116083" y="3755581"/>
                <a:ext cx="1802225" cy="163852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99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679">
                                            <p:txEl>
                                              <p:pRg st="0" end="0"/>
                                            </p:txEl>
                                          </p:spTgt>
                                        </p:tgtEl>
                                        <p:attrNameLst>
                                          <p:attrName>style.visibility</p:attrName>
                                        </p:attrNameLst>
                                      </p:cBhvr>
                                      <p:to>
                                        <p:strVal val="visible"/>
                                      </p:to>
                                    </p:set>
                                    <p:anim calcmode="lin" valueType="num">
                                      <p:cBhvr additive="base">
                                        <p:cTn id="12" dur="500" fill="hold"/>
                                        <p:tgtEl>
                                          <p:spTgt spid="2867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6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8681"/>
                                        </p:tgtEl>
                                        <p:attrNameLst>
                                          <p:attrName>style.visibility</p:attrName>
                                        </p:attrNameLst>
                                      </p:cBhvr>
                                      <p:to>
                                        <p:strVal val="visible"/>
                                      </p:to>
                                    </p:set>
                                    <p:anim calcmode="lin" valueType="num">
                                      <p:cBhvr additive="base">
                                        <p:cTn id="18" dur="500" fill="hold"/>
                                        <p:tgtEl>
                                          <p:spTgt spid="28681"/>
                                        </p:tgtEl>
                                        <p:attrNameLst>
                                          <p:attrName>ppt_x</p:attrName>
                                        </p:attrNameLst>
                                      </p:cBhvr>
                                      <p:tavLst>
                                        <p:tav tm="0">
                                          <p:val>
                                            <p:strVal val="#ppt_x"/>
                                          </p:val>
                                        </p:tav>
                                        <p:tav tm="100000">
                                          <p:val>
                                            <p:strVal val="#ppt_x"/>
                                          </p:val>
                                        </p:tav>
                                      </p:tavLst>
                                    </p:anim>
                                    <p:anim calcmode="lin" valueType="num">
                                      <p:cBhvr additive="base">
                                        <p:cTn id="19"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1" grpId="0"/>
      <p:bldP spid="12"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0400" y="214313"/>
            <a:ext cx="7772400" cy="684212"/>
          </a:xfrm>
          <a:noFill/>
        </p:spPr>
        <p:txBody>
          <a:bodyPr lIns="90488" tIns="44450" rIns="90488" bIns="44450"/>
          <a:lstStyle/>
          <a:p>
            <a:pPr eaLnBrk="1" hangingPunct="1"/>
            <a:r>
              <a:rPr lang="en-US" altLang="en-US">
                <a:ea typeface="ＭＳ Ｐゴシック" pitchFamily="34" charset="-128"/>
              </a:rPr>
              <a:t>Exploring the Data</a:t>
            </a:r>
          </a:p>
        </p:txBody>
      </p:sp>
      <p:sp>
        <p:nvSpPr>
          <p:cNvPr id="4099" name="Text Box 3"/>
          <p:cNvSpPr txBox="1">
            <a:spLocks noChangeArrowheads="1"/>
          </p:cNvSpPr>
          <p:nvPr/>
        </p:nvSpPr>
        <p:spPr bwMode="auto">
          <a:xfrm>
            <a:off x="649288" y="2401888"/>
            <a:ext cx="802481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4000" b="1"/>
              <a:t>We can often see a relationship between two variables by constructing a SCATTERPLOT.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76200"/>
            <a:ext cx="5486400" cy="685800"/>
          </a:xfrm>
        </p:spPr>
        <p:txBody>
          <a:bodyPr/>
          <a:lstStyle/>
          <a:p>
            <a:pPr eaLnBrk="1" hangingPunct="1"/>
            <a:r>
              <a:rPr lang="en-US" altLang="en-US" dirty="0">
                <a:ea typeface="ＭＳ Ｐゴシック" pitchFamily="34" charset="-128"/>
              </a:rPr>
              <a:t>Marathons!!!</a:t>
            </a:r>
          </a:p>
        </p:txBody>
      </p:sp>
      <p:sp>
        <p:nvSpPr>
          <p:cNvPr id="7" name="TextBox 6">
            <a:extLst>
              <a:ext uri="{FF2B5EF4-FFF2-40B4-BE49-F238E27FC236}">
                <a16:creationId xmlns:a16="http://schemas.microsoft.com/office/drawing/2014/main" id="{23803F68-6FC5-48A3-A4CD-0C128BC0A2FE}"/>
              </a:ext>
            </a:extLst>
          </p:cNvPr>
          <p:cNvSpPr txBox="1"/>
          <p:nvPr/>
        </p:nvSpPr>
        <p:spPr>
          <a:xfrm>
            <a:off x="283335" y="3322052"/>
            <a:ext cx="3733800" cy="646331"/>
          </a:xfrm>
          <a:prstGeom prst="rect">
            <a:avLst/>
          </a:prstGeom>
          <a:noFill/>
        </p:spPr>
        <p:txBody>
          <a:bodyPr wrap="square" rtlCol="0">
            <a:spAutoFit/>
          </a:bodyPr>
          <a:lstStyle/>
          <a:p>
            <a:r>
              <a:rPr lang="en-US" dirty="0"/>
              <a:t>Check the scatter plot to determine if a linear relationship is plausible.</a:t>
            </a:r>
          </a:p>
        </p:txBody>
      </p:sp>
      <p:pic>
        <p:nvPicPr>
          <p:cNvPr id="11" name="Picture 5">
            <a:extLst>
              <a:ext uri="{FF2B5EF4-FFF2-40B4-BE49-F238E27FC236}">
                <a16:creationId xmlns:a16="http://schemas.microsoft.com/office/drawing/2014/main" id="{FC5DE381-DB49-4533-88F8-514386244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133" y="717938"/>
            <a:ext cx="7772400" cy="249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CADC45DD-A694-4FD6-9829-5F128E107B64}"/>
              </a:ext>
            </a:extLst>
          </p:cNvPr>
          <p:cNvPicPr>
            <a:picLocks noChangeAspect="1"/>
          </p:cNvPicPr>
          <p:nvPr/>
        </p:nvPicPr>
        <p:blipFill>
          <a:blip r:embed="rId3"/>
          <a:stretch>
            <a:fillRect/>
          </a:stretch>
        </p:blipFill>
        <p:spPr>
          <a:xfrm>
            <a:off x="4876800" y="4515916"/>
            <a:ext cx="2895599" cy="2189684"/>
          </a:xfrm>
          <a:prstGeom prst="rect">
            <a:avLst/>
          </a:prstGeom>
        </p:spPr>
      </p:pic>
      <p:pic>
        <p:nvPicPr>
          <p:cNvPr id="13" name="Picture 12">
            <a:extLst>
              <a:ext uri="{FF2B5EF4-FFF2-40B4-BE49-F238E27FC236}">
                <a16:creationId xmlns:a16="http://schemas.microsoft.com/office/drawing/2014/main" id="{83884A21-2BF2-4054-BA85-AE5BEF3718CF}"/>
              </a:ext>
            </a:extLst>
          </p:cNvPr>
          <p:cNvPicPr>
            <a:picLocks noChangeAspect="1"/>
          </p:cNvPicPr>
          <p:nvPr/>
        </p:nvPicPr>
        <p:blipFill>
          <a:blip r:embed="rId4"/>
          <a:stretch>
            <a:fillRect/>
          </a:stretch>
        </p:blipFill>
        <p:spPr>
          <a:xfrm>
            <a:off x="4876800" y="3645218"/>
            <a:ext cx="4030467" cy="781480"/>
          </a:xfrm>
          <a:prstGeom prst="rect">
            <a:avLst/>
          </a:prstGeom>
        </p:spPr>
      </p:pic>
      <p:pic>
        <p:nvPicPr>
          <p:cNvPr id="2" name="Picture 1">
            <a:extLst>
              <a:ext uri="{FF2B5EF4-FFF2-40B4-BE49-F238E27FC236}">
                <a16:creationId xmlns:a16="http://schemas.microsoft.com/office/drawing/2014/main" id="{8BDDAEEC-7B97-4D07-B8B9-491E78755D3F}"/>
              </a:ext>
            </a:extLst>
          </p:cNvPr>
          <p:cNvPicPr>
            <a:picLocks noChangeAspect="1"/>
          </p:cNvPicPr>
          <p:nvPr/>
        </p:nvPicPr>
        <p:blipFill>
          <a:blip r:embed="rId5"/>
          <a:stretch>
            <a:fillRect/>
          </a:stretch>
        </p:blipFill>
        <p:spPr>
          <a:xfrm>
            <a:off x="283335" y="4765347"/>
            <a:ext cx="4138857" cy="1940254"/>
          </a:xfrm>
          <a:prstGeom prst="rect">
            <a:avLst/>
          </a:prstGeom>
        </p:spPr>
      </p:pic>
      <p:pic>
        <p:nvPicPr>
          <p:cNvPr id="3" name="Picture 2">
            <a:extLst>
              <a:ext uri="{FF2B5EF4-FFF2-40B4-BE49-F238E27FC236}">
                <a16:creationId xmlns:a16="http://schemas.microsoft.com/office/drawing/2014/main" id="{1A2663FF-2983-40C5-8F00-486187083F6E}"/>
              </a:ext>
            </a:extLst>
          </p:cNvPr>
          <p:cNvPicPr>
            <a:picLocks noChangeAspect="1"/>
          </p:cNvPicPr>
          <p:nvPr/>
        </p:nvPicPr>
        <p:blipFill>
          <a:blip r:embed="rId6"/>
          <a:stretch>
            <a:fillRect/>
          </a:stretch>
        </p:blipFill>
        <p:spPr>
          <a:xfrm>
            <a:off x="283335" y="4236955"/>
            <a:ext cx="3362325" cy="266700"/>
          </a:xfrm>
          <a:prstGeom prst="rect">
            <a:avLst/>
          </a:prstGeom>
        </p:spPr>
      </p:pic>
    </p:spTree>
    <p:extLst>
      <p:ext uri="{BB962C8B-B14F-4D97-AF65-F5344CB8AC3E}">
        <p14:creationId xmlns:p14="http://schemas.microsoft.com/office/powerpoint/2010/main" val="3285163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Marathons!!!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p:pic>
        <p:nvPicPr>
          <p:cNvPr id="21" name="Picture 20">
            <a:extLst>
              <a:ext uri="{FF2B5EF4-FFF2-40B4-BE49-F238E27FC236}">
                <a16:creationId xmlns:a16="http://schemas.microsoft.com/office/drawing/2014/main" id="{7CB80925-FCFB-448C-A1CB-19BAA907CC28}"/>
              </a:ext>
            </a:extLst>
          </p:cNvPr>
          <p:cNvPicPr>
            <a:picLocks noChangeAspect="1"/>
          </p:cNvPicPr>
          <p:nvPr/>
        </p:nvPicPr>
        <p:blipFill>
          <a:blip r:embed="rId5"/>
          <a:stretch>
            <a:fillRect/>
          </a:stretch>
        </p:blipFill>
        <p:spPr>
          <a:xfrm>
            <a:off x="2797096" y="2614958"/>
            <a:ext cx="4137103" cy="1395500"/>
          </a:xfrm>
          <a:prstGeom prst="rect">
            <a:avLst/>
          </a:prstGeom>
        </p:spPr>
      </p:pic>
      <p:pic>
        <p:nvPicPr>
          <p:cNvPr id="22" name="Picture 21">
            <a:extLst>
              <a:ext uri="{FF2B5EF4-FFF2-40B4-BE49-F238E27FC236}">
                <a16:creationId xmlns:a16="http://schemas.microsoft.com/office/drawing/2014/main" id="{798E448D-BBDE-4D88-B9BC-C2AD387FEF25}"/>
              </a:ext>
            </a:extLst>
          </p:cNvPr>
          <p:cNvPicPr>
            <a:picLocks noChangeAspect="1"/>
          </p:cNvPicPr>
          <p:nvPr/>
        </p:nvPicPr>
        <p:blipFill>
          <a:blip r:embed="rId6"/>
          <a:stretch>
            <a:fillRect/>
          </a:stretch>
        </p:blipFill>
        <p:spPr>
          <a:xfrm>
            <a:off x="2965242" y="4325213"/>
            <a:ext cx="1774904" cy="839740"/>
          </a:xfrm>
          <a:prstGeom prst="rect">
            <a:avLst/>
          </a:prstGeom>
        </p:spPr>
      </p:pic>
      <p:pic>
        <p:nvPicPr>
          <p:cNvPr id="10" name="Picture 5">
            <a:extLst>
              <a:ext uri="{FF2B5EF4-FFF2-40B4-BE49-F238E27FC236}">
                <a16:creationId xmlns:a16="http://schemas.microsoft.com/office/drawing/2014/main" id="{B0AF2673-0DE0-4483-996C-716BCED2A1F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2115"/>
          <a:stretch/>
        </p:blipFill>
        <p:spPr bwMode="auto">
          <a:xfrm>
            <a:off x="457105" y="987304"/>
            <a:ext cx="8229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951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additive="base">
                                        <p:cTn id="16" dur="500" fill="hold"/>
                                        <p:tgtEl>
                                          <p:spTgt spid="28678"/>
                                        </p:tgtEl>
                                        <p:attrNameLst>
                                          <p:attrName>ppt_x</p:attrName>
                                        </p:attrNameLst>
                                      </p:cBhvr>
                                      <p:tavLst>
                                        <p:tav tm="0">
                                          <p:val>
                                            <p:strVal val="#ppt_x"/>
                                          </p:val>
                                        </p:tav>
                                        <p:tav tm="100000">
                                          <p:val>
                                            <p:strVal val="#ppt_x"/>
                                          </p:val>
                                        </p:tav>
                                      </p:tavLst>
                                    </p:anim>
                                    <p:anim calcmode="lin" valueType="num">
                                      <p:cBhvr additive="base">
                                        <p:cTn id="17"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14"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7E328A7-98C2-4BF6-B141-B9E997C2AB53}"/>
              </a:ext>
            </a:extLst>
          </p:cNvPr>
          <p:cNvPicPr>
            <a:picLocks noChangeAspect="1"/>
          </p:cNvPicPr>
          <p:nvPr/>
        </p:nvPicPr>
        <p:blipFill>
          <a:blip r:embed="rId3"/>
          <a:stretch>
            <a:fillRect/>
          </a:stretch>
        </p:blipFill>
        <p:spPr>
          <a:xfrm>
            <a:off x="4620599" y="3955569"/>
            <a:ext cx="4343194" cy="2540916"/>
          </a:xfrm>
          <a:prstGeom prst="rect">
            <a:avLst/>
          </a:prstGeom>
        </p:spPr>
      </p:pic>
      <p:pic>
        <p:nvPicPr>
          <p:cNvPr id="3" name="Picture 2">
            <a:extLst>
              <a:ext uri="{FF2B5EF4-FFF2-40B4-BE49-F238E27FC236}">
                <a16:creationId xmlns:a16="http://schemas.microsoft.com/office/drawing/2014/main" id="{0218FC83-5911-4332-B72B-A305E03E20DF}"/>
              </a:ext>
            </a:extLst>
          </p:cNvPr>
          <p:cNvPicPr>
            <a:picLocks noChangeAspect="1"/>
          </p:cNvPicPr>
          <p:nvPr/>
        </p:nvPicPr>
        <p:blipFill>
          <a:blip r:embed="rId4"/>
          <a:stretch>
            <a:fillRect/>
          </a:stretch>
        </p:blipFill>
        <p:spPr>
          <a:xfrm>
            <a:off x="228806" y="1315417"/>
            <a:ext cx="4343194" cy="3747408"/>
          </a:xfrm>
          <a:prstGeom prst="rect">
            <a:avLst/>
          </a:prstGeom>
        </p:spPr>
      </p:pic>
      <p:sp>
        <p:nvSpPr>
          <p:cNvPr id="2" name="Title 1"/>
          <p:cNvSpPr>
            <a:spLocks noGrp="1"/>
          </p:cNvSpPr>
          <p:nvPr>
            <p:ph type="title"/>
          </p:nvPr>
        </p:nvSpPr>
        <p:spPr>
          <a:xfrm>
            <a:off x="800086" y="230399"/>
            <a:ext cx="8229600" cy="715962"/>
          </a:xfrm>
        </p:spPr>
        <p:txBody>
          <a:bodyPr/>
          <a:lstStyle/>
          <a:p>
            <a:r>
              <a:rPr lang="en-US" dirty="0"/>
              <a:t>SAS and r: Marathon Data</a:t>
            </a:r>
          </a:p>
        </p:txBody>
      </p:sp>
      <p:sp>
        <p:nvSpPr>
          <p:cNvPr id="4" name="Rectangle 3">
            <a:extLst>
              <a:ext uri="{FF2B5EF4-FFF2-40B4-BE49-F238E27FC236}">
                <a16:creationId xmlns:a16="http://schemas.microsoft.com/office/drawing/2014/main" id="{6BF08729-96B8-43F3-B592-DCF65844D476}"/>
              </a:ext>
            </a:extLst>
          </p:cNvPr>
          <p:cNvSpPr/>
          <p:nvPr/>
        </p:nvSpPr>
        <p:spPr>
          <a:xfrm>
            <a:off x="114300" y="483967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DB05A2-EFAD-430A-A2D1-0703252E846F}"/>
              </a:ext>
            </a:extLst>
          </p:cNvPr>
          <p:cNvSpPr txBox="1"/>
          <p:nvPr/>
        </p:nvSpPr>
        <p:spPr>
          <a:xfrm>
            <a:off x="0" y="6132228"/>
            <a:ext cx="3657600" cy="369332"/>
          </a:xfrm>
          <a:prstGeom prst="rect">
            <a:avLst/>
          </a:prstGeom>
          <a:noFill/>
        </p:spPr>
        <p:txBody>
          <a:bodyPr wrap="square" rtlCol="0">
            <a:spAutoFit/>
          </a:bodyPr>
          <a:lstStyle/>
          <a:p>
            <a:r>
              <a:rPr lang="en-US" dirty="0"/>
              <a:t>Sample Correlation Coefficient r </a:t>
            </a:r>
          </a:p>
        </p:txBody>
      </p:sp>
      <p:sp>
        <p:nvSpPr>
          <p:cNvPr id="13" name="Rectangle 12">
            <a:extLst>
              <a:ext uri="{FF2B5EF4-FFF2-40B4-BE49-F238E27FC236}">
                <a16:creationId xmlns:a16="http://schemas.microsoft.com/office/drawing/2014/main" id="{0B54CF58-6ADF-416D-99A5-75CBB9924571}"/>
              </a:ext>
            </a:extLst>
          </p:cNvPr>
          <p:cNvSpPr/>
          <p:nvPr/>
        </p:nvSpPr>
        <p:spPr>
          <a:xfrm>
            <a:off x="7239000" y="5715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9E384F-FA6B-4FE1-98EC-1849E7E08B0A}"/>
              </a:ext>
            </a:extLst>
          </p:cNvPr>
          <p:cNvSpPr/>
          <p:nvPr/>
        </p:nvSpPr>
        <p:spPr>
          <a:xfrm>
            <a:off x="6430178" y="6096000"/>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66B9E7-1F21-4D2E-89C4-8B76E11E5247}"/>
              </a:ext>
            </a:extLst>
          </p:cNvPr>
          <p:cNvSpPr/>
          <p:nvPr/>
        </p:nvSpPr>
        <p:spPr>
          <a:xfrm>
            <a:off x="1398498" y="3074677"/>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EA3675B-5C7E-467B-B4CC-E73378363361}"/>
              </a:ext>
            </a:extLst>
          </p:cNvPr>
          <p:cNvCxnSpPr>
            <a:cxnSpLocks/>
            <a:endCxn id="4" idx="2"/>
          </p:cNvCxnSpPr>
          <p:nvPr/>
        </p:nvCxnSpPr>
        <p:spPr>
          <a:xfrm flipH="1" flipV="1">
            <a:off x="533400" y="5068276"/>
            <a:ext cx="76200" cy="10859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062BC0-C400-45FE-9996-78E95B1E7927}"/>
              </a:ext>
            </a:extLst>
          </p:cNvPr>
          <p:cNvCxnSpPr>
            <a:cxnSpLocks/>
            <a:endCxn id="17" idx="2"/>
          </p:cNvCxnSpPr>
          <p:nvPr/>
        </p:nvCxnSpPr>
        <p:spPr>
          <a:xfrm flipV="1">
            <a:off x="609600" y="3276600"/>
            <a:ext cx="1155209" cy="287767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6A21A3-0B47-4F45-AE4C-E76AE9EB56A8}"/>
              </a:ext>
            </a:extLst>
          </p:cNvPr>
          <p:cNvCxnSpPr>
            <a:cxnSpLocks/>
            <a:endCxn id="14" idx="1"/>
          </p:cNvCxnSpPr>
          <p:nvPr/>
        </p:nvCxnSpPr>
        <p:spPr>
          <a:xfrm flipV="1">
            <a:off x="3399594" y="6196962"/>
            <a:ext cx="3030584" cy="12763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3E655CE-1D08-4C0B-A70A-F3EBDC417CB5}"/>
              </a:ext>
            </a:extLst>
          </p:cNvPr>
          <p:cNvCxnSpPr>
            <a:cxnSpLocks/>
            <a:endCxn id="13" idx="1"/>
          </p:cNvCxnSpPr>
          <p:nvPr/>
        </p:nvCxnSpPr>
        <p:spPr>
          <a:xfrm flipV="1">
            <a:off x="3399594" y="5815962"/>
            <a:ext cx="3839406" cy="54578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B180DF-6B22-4195-B0D8-384664B866A6}"/>
                  </a:ext>
                </a:extLst>
              </p:cNvPr>
              <p:cNvSpPr txBox="1"/>
              <p:nvPr/>
            </p:nvSpPr>
            <p:spPr>
              <a:xfrm>
                <a:off x="114300" y="487525"/>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114300" y="487525"/>
                <a:ext cx="1726498" cy="726930"/>
              </a:xfrm>
              <a:prstGeom prst="rect">
                <a:avLst/>
              </a:prstGeom>
              <a:blipFill>
                <a:blip r:embed="rId5"/>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8893F4-B74D-49C0-BBC0-86AB7B5F3EC8}"/>
              </a:ext>
            </a:extLst>
          </p:cNvPr>
          <p:cNvPicPr>
            <a:picLocks noChangeAspect="1"/>
          </p:cNvPicPr>
          <p:nvPr/>
        </p:nvPicPr>
        <p:blipFill>
          <a:blip r:embed="rId6"/>
          <a:stretch>
            <a:fillRect/>
          </a:stretch>
        </p:blipFill>
        <p:spPr>
          <a:xfrm>
            <a:off x="4620599" y="1088126"/>
            <a:ext cx="1224378" cy="1814306"/>
          </a:xfrm>
          <a:prstGeom prst="rect">
            <a:avLst/>
          </a:prstGeom>
        </p:spPr>
      </p:pic>
      <p:pic>
        <p:nvPicPr>
          <p:cNvPr id="7" name="Picture 6">
            <a:extLst>
              <a:ext uri="{FF2B5EF4-FFF2-40B4-BE49-F238E27FC236}">
                <a16:creationId xmlns:a16="http://schemas.microsoft.com/office/drawing/2014/main" id="{1DBD9ABC-7249-4637-A67F-C888BE3562E4}"/>
              </a:ext>
            </a:extLst>
          </p:cNvPr>
          <p:cNvPicPr>
            <a:picLocks noChangeAspect="1"/>
          </p:cNvPicPr>
          <p:nvPr/>
        </p:nvPicPr>
        <p:blipFill>
          <a:blip r:embed="rId7"/>
          <a:stretch>
            <a:fillRect/>
          </a:stretch>
        </p:blipFill>
        <p:spPr>
          <a:xfrm>
            <a:off x="4620599" y="3087374"/>
            <a:ext cx="2214978" cy="467013"/>
          </a:xfrm>
          <a:prstGeom prst="rect">
            <a:avLst/>
          </a:prstGeom>
        </p:spPr>
      </p:pic>
    </p:spTree>
    <p:extLst>
      <p:ext uri="{BB962C8B-B14F-4D97-AF65-F5344CB8AC3E}">
        <p14:creationId xmlns:p14="http://schemas.microsoft.com/office/powerpoint/2010/main" val="138716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animBg="1"/>
      <p:bldP spid="14"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Marathons!!!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389449-EAC4-470B-AECF-0BB3FB7B85FC}"/>
                  </a:ext>
                </a:extLst>
              </p:cNvPr>
              <p:cNvSpPr txBox="1"/>
              <p:nvPr/>
            </p:nvSpPr>
            <p:spPr>
              <a:xfrm>
                <a:off x="152400" y="3843867"/>
                <a:ext cx="1802225"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.183</m:t>
                          </m:r>
                          <m:rad>
                            <m:radPr>
                              <m:degHide m:val="on"/>
                              <m:ctrlPr>
                                <a:rPr lang="en-US" b="0" i="1" smtClean="0">
                                  <a:latin typeface="Cambria Math" panose="02040503050406030204" pitchFamily="18" charset="0"/>
                                </a:rPr>
                              </m:ctrlPr>
                            </m:radPr>
                            <m:deg/>
                            <m:e>
                              <m:r>
                                <a:rPr lang="en-US" b="0" i="1" smtClean="0">
                                  <a:latin typeface="Cambria Math"/>
                                </a:rPr>
                                <m:t>8 −2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.183</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.183</m:t>
                          </m:r>
                          <m:rad>
                            <m:radPr>
                              <m:degHide m:val="on"/>
                              <m:ctrlPr>
                                <a:rPr lang="en-US" b="0" i="1" smtClean="0">
                                  <a:latin typeface="Cambria Math" panose="02040503050406030204" pitchFamily="18" charset="0"/>
                                </a:rPr>
                              </m:ctrlPr>
                            </m:radPr>
                            <m:deg/>
                            <m:e>
                              <m:r>
                                <a:rPr lang="en-US" b="0" i="1" smtClean="0">
                                  <a:latin typeface="Cambria Math"/>
                                </a:rPr>
                                <m:t>6</m:t>
                              </m:r>
                            </m:e>
                          </m:rad>
                        </m:num>
                        <m:den>
                          <m:rad>
                            <m:radPr>
                              <m:degHide m:val="on"/>
                              <m:ctrlPr>
                                <a:rPr lang="en-US" b="0" i="1" smtClean="0">
                                  <a:latin typeface="Cambria Math" panose="02040503050406030204" pitchFamily="18" charset="0"/>
                                </a:rPr>
                              </m:ctrlPr>
                            </m:radPr>
                            <m:deg/>
                            <m:e>
                              <m:r>
                                <a:rPr lang="en-US" b="0" i="1" smtClean="0">
                                  <a:latin typeface="Cambria Math"/>
                                </a:rPr>
                                <m:t>1−.033</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=.4563</m:t>
                      </m:r>
                    </m:oMath>
                  </m:oMathPara>
                </a14:m>
                <a:endParaRPr lang="en-US" dirty="0"/>
              </a:p>
            </p:txBody>
          </p:sp>
        </mc:Choice>
        <mc:Fallback xmlns="">
          <p:sp>
            <p:nvSpPr>
              <p:cNvPr id="9" name="TextBox 8">
                <a:extLst>
                  <a:ext uri="{FF2B5EF4-FFF2-40B4-BE49-F238E27FC236}">
                    <a16:creationId xmlns:a16="http://schemas.microsoft.com/office/drawing/2014/main" id="{FC389449-EAC4-470B-AECF-0BB3FB7B85FC}"/>
                  </a:ext>
                </a:extLst>
              </p:cNvPr>
              <p:cNvSpPr txBox="1">
                <a:spLocks noRot="1" noChangeAspect="1" noMove="1" noResize="1" noEditPoints="1" noAdjustHandles="1" noChangeArrowheads="1" noChangeShapeType="1" noTextEdit="1"/>
              </p:cNvSpPr>
              <p:nvPr/>
            </p:nvSpPr>
            <p:spPr>
              <a:xfrm>
                <a:off x="152400" y="3843867"/>
                <a:ext cx="1802225" cy="1638525"/>
              </a:xfrm>
              <a:prstGeom prst="rect">
                <a:avLst/>
              </a:prstGeom>
              <a:blipFill>
                <a:blip r:embed="rId5"/>
                <a:stretch>
                  <a:fillRect/>
                </a:stretch>
              </a:blipFill>
            </p:spPr>
            <p:txBody>
              <a:bodyPr/>
              <a:lstStyle/>
              <a:p>
                <a:r>
                  <a:rPr lang="en-US">
                    <a:noFill/>
                  </a:rPr>
                  <a:t> </a:t>
                </a:r>
              </a:p>
            </p:txBody>
          </p:sp>
        </mc:Fallback>
      </mc:AlternateContent>
      <p:pic>
        <p:nvPicPr>
          <p:cNvPr id="10" name="Picture 5">
            <a:extLst>
              <a:ext uri="{FF2B5EF4-FFF2-40B4-BE49-F238E27FC236}">
                <a16:creationId xmlns:a16="http://schemas.microsoft.com/office/drawing/2014/main" id="{E0B70BA9-A8D1-4B57-8E60-2138EC19B24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2115"/>
          <a:stretch/>
        </p:blipFill>
        <p:spPr bwMode="auto">
          <a:xfrm>
            <a:off x="457105" y="987304"/>
            <a:ext cx="8229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5D3228CB-C8DF-443E-B08D-A85840D25CC2}"/>
              </a:ext>
            </a:extLst>
          </p:cNvPr>
          <p:cNvSpPr txBox="1"/>
          <p:nvPr/>
        </p:nvSpPr>
        <p:spPr>
          <a:xfrm>
            <a:off x="152400" y="5351354"/>
            <a:ext cx="4343213" cy="369332"/>
          </a:xfrm>
          <a:prstGeom prst="rect">
            <a:avLst/>
          </a:prstGeom>
          <a:noFill/>
        </p:spPr>
        <p:txBody>
          <a:bodyPr wrap="square" rtlCol="0">
            <a:spAutoFit/>
          </a:bodyPr>
          <a:lstStyle/>
          <a:p>
            <a:r>
              <a:rPr lang="en-US" dirty="0"/>
              <a:t>P-value =</a:t>
            </a:r>
          </a:p>
        </p:txBody>
      </p:sp>
    </p:spTree>
    <p:extLst>
      <p:ext uri="{BB962C8B-B14F-4D97-AF65-F5344CB8AC3E}">
        <p14:creationId xmlns:p14="http://schemas.microsoft.com/office/powerpoint/2010/main" val="355918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7E328A7-98C2-4BF6-B141-B9E997C2AB53}"/>
              </a:ext>
            </a:extLst>
          </p:cNvPr>
          <p:cNvPicPr>
            <a:picLocks noChangeAspect="1"/>
          </p:cNvPicPr>
          <p:nvPr/>
        </p:nvPicPr>
        <p:blipFill>
          <a:blip r:embed="rId3"/>
          <a:stretch>
            <a:fillRect/>
          </a:stretch>
        </p:blipFill>
        <p:spPr>
          <a:xfrm>
            <a:off x="4724606" y="3962400"/>
            <a:ext cx="4343194" cy="2540916"/>
          </a:xfrm>
          <a:prstGeom prst="rect">
            <a:avLst/>
          </a:prstGeom>
        </p:spPr>
      </p:pic>
      <p:pic>
        <p:nvPicPr>
          <p:cNvPr id="3" name="Picture 2">
            <a:extLst>
              <a:ext uri="{FF2B5EF4-FFF2-40B4-BE49-F238E27FC236}">
                <a16:creationId xmlns:a16="http://schemas.microsoft.com/office/drawing/2014/main" id="{0218FC83-5911-4332-B72B-A305E03E20DF}"/>
              </a:ext>
            </a:extLst>
          </p:cNvPr>
          <p:cNvPicPr>
            <a:picLocks noChangeAspect="1"/>
          </p:cNvPicPr>
          <p:nvPr/>
        </p:nvPicPr>
        <p:blipFill>
          <a:blip r:embed="rId4"/>
          <a:stretch>
            <a:fillRect/>
          </a:stretch>
        </p:blipFill>
        <p:spPr>
          <a:xfrm>
            <a:off x="228806" y="1315417"/>
            <a:ext cx="4343194" cy="3747408"/>
          </a:xfrm>
          <a:prstGeom prst="rect">
            <a:avLst/>
          </a:prstGeom>
        </p:spPr>
      </p:pic>
      <p:sp>
        <p:nvSpPr>
          <p:cNvPr id="2" name="Title 1"/>
          <p:cNvSpPr>
            <a:spLocks noGrp="1"/>
          </p:cNvSpPr>
          <p:nvPr>
            <p:ph type="title"/>
          </p:nvPr>
        </p:nvSpPr>
        <p:spPr>
          <a:xfrm>
            <a:off x="800086" y="230399"/>
            <a:ext cx="8229600" cy="715962"/>
          </a:xfrm>
        </p:spPr>
        <p:txBody>
          <a:bodyPr/>
          <a:lstStyle/>
          <a:p>
            <a:r>
              <a:rPr lang="en-US" dirty="0"/>
              <a:t>SAS and r: Marathon Data</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B180DF-6B22-4195-B0D8-384664B866A6}"/>
                  </a:ext>
                </a:extLst>
              </p:cNvPr>
              <p:cNvSpPr txBox="1"/>
              <p:nvPr/>
            </p:nvSpPr>
            <p:spPr>
              <a:xfrm>
                <a:off x="114300" y="487525"/>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114300" y="487525"/>
                <a:ext cx="1726498" cy="726930"/>
              </a:xfrm>
              <a:prstGeom prst="rect">
                <a:avLst/>
              </a:prstGeom>
              <a:blipFill>
                <a:blip r:embed="rId5"/>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8893F4-B74D-49C0-BBC0-86AB7B5F3EC8}"/>
              </a:ext>
            </a:extLst>
          </p:cNvPr>
          <p:cNvPicPr>
            <a:picLocks noChangeAspect="1"/>
          </p:cNvPicPr>
          <p:nvPr/>
        </p:nvPicPr>
        <p:blipFill>
          <a:blip r:embed="rId6"/>
          <a:stretch>
            <a:fillRect/>
          </a:stretch>
        </p:blipFill>
        <p:spPr>
          <a:xfrm>
            <a:off x="4620599" y="1088126"/>
            <a:ext cx="1224378" cy="1814306"/>
          </a:xfrm>
          <a:prstGeom prst="rect">
            <a:avLst/>
          </a:prstGeom>
        </p:spPr>
      </p:pic>
      <p:pic>
        <p:nvPicPr>
          <p:cNvPr id="7" name="Picture 6">
            <a:extLst>
              <a:ext uri="{FF2B5EF4-FFF2-40B4-BE49-F238E27FC236}">
                <a16:creationId xmlns:a16="http://schemas.microsoft.com/office/drawing/2014/main" id="{1DBD9ABC-7249-4637-A67F-C888BE3562E4}"/>
              </a:ext>
            </a:extLst>
          </p:cNvPr>
          <p:cNvPicPr>
            <a:picLocks noChangeAspect="1"/>
          </p:cNvPicPr>
          <p:nvPr/>
        </p:nvPicPr>
        <p:blipFill>
          <a:blip r:embed="rId7"/>
          <a:stretch>
            <a:fillRect/>
          </a:stretch>
        </p:blipFill>
        <p:spPr>
          <a:xfrm>
            <a:off x="4620599" y="3087374"/>
            <a:ext cx="2214978" cy="467013"/>
          </a:xfrm>
          <a:prstGeom prst="rect">
            <a:avLst/>
          </a:prstGeom>
        </p:spPr>
      </p:pic>
      <p:sp>
        <p:nvSpPr>
          <p:cNvPr id="18" name="Rectangle 17">
            <a:extLst>
              <a:ext uri="{FF2B5EF4-FFF2-40B4-BE49-F238E27FC236}">
                <a16:creationId xmlns:a16="http://schemas.microsoft.com/office/drawing/2014/main" id="{EEEE52E3-CA0A-4A19-982E-11310633E113}"/>
              </a:ext>
            </a:extLst>
          </p:cNvPr>
          <p:cNvSpPr/>
          <p:nvPr/>
        </p:nvSpPr>
        <p:spPr>
          <a:xfrm>
            <a:off x="7344578" y="591172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D9448D-229F-4C6E-A316-F0EB112C263F}"/>
              </a:ext>
            </a:extLst>
          </p:cNvPr>
          <p:cNvSpPr/>
          <p:nvPr/>
        </p:nvSpPr>
        <p:spPr>
          <a:xfrm>
            <a:off x="6535756" y="628646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C45DA0E-CC38-45DE-819A-8B38F281541D}"/>
              </a:ext>
            </a:extLst>
          </p:cNvPr>
          <p:cNvSpPr txBox="1"/>
          <p:nvPr/>
        </p:nvSpPr>
        <p:spPr>
          <a:xfrm>
            <a:off x="2010578" y="5376107"/>
            <a:ext cx="2286000" cy="369332"/>
          </a:xfrm>
          <a:prstGeom prst="rect">
            <a:avLst/>
          </a:prstGeom>
          <a:noFill/>
        </p:spPr>
        <p:txBody>
          <a:bodyPr wrap="square" rtlCol="0">
            <a:spAutoFit/>
          </a:bodyPr>
          <a:lstStyle/>
          <a:p>
            <a:r>
              <a:rPr lang="en-US" dirty="0"/>
              <a:t>P-value</a:t>
            </a:r>
          </a:p>
        </p:txBody>
      </p:sp>
      <p:sp>
        <p:nvSpPr>
          <p:cNvPr id="23" name="Rectangle 22">
            <a:extLst>
              <a:ext uri="{FF2B5EF4-FFF2-40B4-BE49-F238E27FC236}">
                <a16:creationId xmlns:a16="http://schemas.microsoft.com/office/drawing/2014/main" id="{06F26C63-9119-445B-B880-85CB39153E5D}"/>
              </a:ext>
            </a:extLst>
          </p:cNvPr>
          <p:cNvSpPr/>
          <p:nvPr/>
        </p:nvSpPr>
        <p:spPr>
          <a:xfrm>
            <a:off x="2273038" y="4025737"/>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692C326-83E0-46EB-AE71-6E7DBD1E9842}"/>
              </a:ext>
            </a:extLst>
          </p:cNvPr>
          <p:cNvCxnSpPr>
            <a:cxnSpLocks/>
            <a:endCxn id="23" idx="2"/>
          </p:cNvCxnSpPr>
          <p:nvPr/>
        </p:nvCxnSpPr>
        <p:spPr>
          <a:xfrm flipV="1">
            <a:off x="2639349" y="4227660"/>
            <a:ext cx="0" cy="11484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5C94DC-0E3B-45C8-8726-595C00DA72CC}"/>
              </a:ext>
            </a:extLst>
          </p:cNvPr>
          <p:cNvCxnSpPr>
            <a:cxnSpLocks/>
            <a:endCxn id="18" idx="1"/>
          </p:cNvCxnSpPr>
          <p:nvPr/>
        </p:nvCxnSpPr>
        <p:spPr>
          <a:xfrm>
            <a:off x="3056448" y="5593056"/>
            <a:ext cx="4288130" cy="41962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C13D0A-3430-4A40-AF3E-1200778BC95B}"/>
              </a:ext>
            </a:extLst>
          </p:cNvPr>
          <p:cNvCxnSpPr>
            <a:cxnSpLocks/>
            <a:endCxn id="21" idx="1"/>
          </p:cNvCxnSpPr>
          <p:nvPr/>
        </p:nvCxnSpPr>
        <p:spPr>
          <a:xfrm>
            <a:off x="3005660" y="5562274"/>
            <a:ext cx="3530096" cy="82514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83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p:bldP spid="22" grpId="1"/>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57255" y="437358"/>
            <a:ext cx="5829300" cy="514350"/>
          </a:xfrm>
        </p:spPr>
        <p:txBody>
          <a:bodyPr>
            <a:normAutofit fontScale="90000"/>
          </a:bodyPr>
          <a:lstStyle/>
          <a:p>
            <a:pPr eaLnBrk="1" hangingPunct="1"/>
            <a:r>
              <a:rPr lang="en-US" altLang="en-US" dirty="0">
                <a:ea typeface="ＭＳ Ｐゴシック" pitchFamily="34" charset="-128"/>
              </a:rPr>
              <a:t>Marathons!!!</a:t>
            </a: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52400" y="2819400"/>
                <a:ext cx="284611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5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panose="02040503050406030204" pitchFamily="18" charset="0"/>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m:t>
                          </m:r>
                          <m:r>
                            <a:rPr lang="en-US" altLang="en-US" sz="1500" b="0" i="1" dirty="0" smtClean="0">
                              <a:latin typeface="Cambria Math" panose="02040503050406030204" pitchFamily="18" charset="0"/>
                              <a:ea typeface="Cambria Math" panose="02040503050406030204" pitchFamily="18" charset="0"/>
                              <a:cs typeface="Arial" charset="0"/>
                            </a:rPr>
                            <m:t>8</m:t>
                          </m:r>
                          <m:r>
                            <a:rPr lang="en-US" altLang="en-US" sz="1500" i="1" dirty="0">
                              <a:latin typeface="Cambria Math" panose="02040503050406030204" pitchFamily="18" charset="0"/>
                              <a:ea typeface="Cambria Math" panose="02040503050406030204" pitchFamily="18" charset="0"/>
                              <a:cs typeface="Arial" charset="0"/>
                            </a:rPr>
                            <m:t>−2</m:t>
                          </m:r>
                        </m:sub>
                      </m:sSub>
                      <m:r>
                        <a:rPr lang="en-US" altLang="en-US" sz="1500" i="1" dirty="0">
                          <a:latin typeface="Cambria Math" panose="02040503050406030204" pitchFamily="18" charset="0"/>
                          <a:cs typeface="Arial" charset="0"/>
                        </a:rPr>
                        <m:t>=±2.</m:t>
                      </m:r>
                      <m:r>
                        <a:rPr lang="en-US" altLang="en-US" sz="1500" b="0" i="1" dirty="0" smtClean="0">
                          <a:latin typeface="Cambria Math" panose="02040503050406030204" pitchFamily="18" charset="0"/>
                          <a:cs typeface="Arial" charset="0"/>
                        </a:rPr>
                        <m:t>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52400" y="2819400"/>
                <a:ext cx="2846112" cy="564065"/>
              </a:xfrm>
              <a:prstGeom prst="rect">
                <a:avLst/>
              </a:prstGeom>
              <a:blipFill>
                <a:blip r:embed="rId2"/>
                <a:stretch>
                  <a:fillRect l="-857" t="-32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46401" y="1982597"/>
            <a:ext cx="924101" cy="60396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1797638" y="1940070"/>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1797638" y="1940070"/>
                <a:ext cx="1726498" cy="72693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152400" y="3429000"/>
            <a:ext cx="2400300" cy="369332"/>
          </a:xfrm>
          <a:prstGeom prst="rect">
            <a:avLst/>
          </a:prstGeom>
          <a:noFill/>
        </p:spPr>
        <p:txBody>
          <a:bodyPr wrap="square" rtlCol="0">
            <a:spAutoFit/>
          </a:bodyPr>
          <a:lstStyle/>
          <a:p>
            <a:r>
              <a:rPr lang="en-US" dirty="0"/>
              <a:t>Test statistic</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389449-EAC4-470B-AECF-0BB3FB7B85FC}"/>
                  </a:ext>
                </a:extLst>
              </p:cNvPr>
              <p:cNvSpPr txBox="1"/>
              <p:nvPr/>
            </p:nvSpPr>
            <p:spPr>
              <a:xfrm>
                <a:off x="152400" y="3843867"/>
                <a:ext cx="1802225"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.183</m:t>
                          </m:r>
                          <m:rad>
                            <m:radPr>
                              <m:degHide m:val="on"/>
                              <m:ctrlPr>
                                <a:rPr lang="en-US" b="0" i="1" smtClean="0">
                                  <a:latin typeface="Cambria Math" panose="02040503050406030204" pitchFamily="18" charset="0"/>
                                </a:rPr>
                              </m:ctrlPr>
                            </m:radPr>
                            <m:deg/>
                            <m:e>
                              <m:r>
                                <a:rPr lang="en-US" b="0" i="1" smtClean="0">
                                  <a:latin typeface="Cambria Math"/>
                                </a:rPr>
                                <m:t>8 −2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.183</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.183</m:t>
                          </m:r>
                          <m:rad>
                            <m:radPr>
                              <m:degHide m:val="on"/>
                              <m:ctrlPr>
                                <a:rPr lang="en-US" b="0" i="1" smtClean="0">
                                  <a:latin typeface="Cambria Math" panose="02040503050406030204" pitchFamily="18" charset="0"/>
                                </a:rPr>
                              </m:ctrlPr>
                            </m:radPr>
                            <m:deg/>
                            <m:e>
                              <m:r>
                                <a:rPr lang="en-US" b="0" i="1" smtClean="0">
                                  <a:latin typeface="Cambria Math"/>
                                </a:rPr>
                                <m:t>6</m:t>
                              </m:r>
                            </m:e>
                          </m:rad>
                        </m:num>
                        <m:den>
                          <m:rad>
                            <m:radPr>
                              <m:degHide m:val="on"/>
                              <m:ctrlPr>
                                <a:rPr lang="en-US" b="0" i="1" smtClean="0">
                                  <a:latin typeface="Cambria Math" panose="02040503050406030204" pitchFamily="18" charset="0"/>
                                </a:rPr>
                              </m:ctrlPr>
                            </m:radPr>
                            <m:deg/>
                            <m:e>
                              <m:r>
                                <a:rPr lang="en-US" b="0" i="1" smtClean="0">
                                  <a:latin typeface="Cambria Math"/>
                                </a:rPr>
                                <m:t>1−.033</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=.4563</m:t>
                      </m:r>
                    </m:oMath>
                  </m:oMathPara>
                </a14:m>
                <a:endParaRPr lang="en-US" dirty="0"/>
              </a:p>
            </p:txBody>
          </p:sp>
        </mc:Choice>
        <mc:Fallback xmlns="">
          <p:sp>
            <p:nvSpPr>
              <p:cNvPr id="9" name="TextBox 8">
                <a:extLst>
                  <a:ext uri="{FF2B5EF4-FFF2-40B4-BE49-F238E27FC236}">
                    <a16:creationId xmlns:a16="http://schemas.microsoft.com/office/drawing/2014/main" id="{FC389449-EAC4-470B-AECF-0BB3FB7B85FC}"/>
                  </a:ext>
                </a:extLst>
              </p:cNvPr>
              <p:cNvSpPr txBox="1">
                <a:spLocks noRot="1" noChangeAspect="1" noMove="1" noResize="1" noEditPoints="1" noAdjustHandles="1" noChangeArrowheads="1" noChangeShapeType="1" noTextEdit="1"/>
              </p:cNvSpPr>
              <p:nvPr/>
            </p:nvSpPr>
            <p:spPr>
              <a:xfrm>
                <a:off x="152400" y="3843867"/>
                <a:ext cx="1802225" cy="1638525"/>
              </a:xfrm>
              <a:prstGeom prst="rect">
                <a:avLst/>
              </a:prstGeom>
              <a:blipFill>
                <a:blip r:embed="rId5"/>
                <a:stretch>
                  <a:fillRect/>
                </a:stretch>
              </a:blipFill>
            </p:spPr>
            <p:txBody>
              <a:bodyPr/>
              <a:lstStyle/>
              <a:p>
                <a:r>
                  <a:rPr lang="en-US">
                    <a:noFill/>
                  </a:rPr>
                  <a:t> </a:t>
                </a:r>
              </a:p>
            </p:txBody>
          </p:sp>
        </mc:Fallback>
      </mc:AlternateContent>
      <p:pic>
        <p:nvPicPr>
          <p:cNvPr id="10" name="Picture 5">
            <a:extLst>
              <a:ext uri="{FF2B5EF4-FFF2-40B4-BE49-F238E27FC236}">
                <a16:creationId xmlns:a16="http://schemas.microsoft.com/office/drawing/2014/main" id="{E0B70BA9-A8D1-4B57-8E60-2138EC19B24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2115"/>
          <a:stretch/>
        </p:blipFill>
        <p:spPr bwMode="auto">
          <a:xfrm>
            <a:off x="457105" y="987304"/>
            <a:ext cx="8229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5D3228CB-C8DF-443E-B08D-A85840D25CC2}"/>
              </a:ext>
            </a:extLst>
          </p:cNvPr>
          <p:cNvSpPr txBox="1"/>
          <p:nvPr/>
        </p:nvSpPr>
        <p:spPr>
          <a:xfrm>
            <a:off x="152400" y="5542952"/>
            <a:ext cx="4343213" cy="369332"/>
          </a:xfrm>
          <a:prstGeom prst="rect">
            <a:avLst/>
          </a:prstGeom>
          <a:noFill/>
        </p:spPr>
        <p:txBody>
          <a:bodyPr wrap="square" rtlCol="0">
            <a:spAutoFit/>
          </a:bodyPr>
          <a:lstStyle/>
          <a:p>
            <a:r>
              <a:rPr lang="en-US" dirty="0"/>
              <a:t>P-value = 0.6642 </a:t>
            </a:r>
          </a:p>
        </p:txBody>
      </p:sp>
      <p:sp>
        <p:nvSpPr>
          <p:cNvPr id="13" name="Text Box 9">
            <a:extLst>
              <a:ext uri="{FF2B5EF4-FFF2-40B4-BE49-F238E27FC236}">
                <a16:creationId xmlns:a16="http://schemas.microsoft.com/office/drawing/2014/main" id="{14232DBA-56E8-47BD-90C8-57BABAA80BDD}"/>
              </a:ext>
            </a:extLst>
          </p:cNvPr>
          <p:cNvSpPr txBox="1">
            <a:spLocks noChangeArrowheads="1"/>
          </p:cNvSpPr>
          <p:nvPr/>
        </p:nvSpPr>
        <p:spPr bwMode="auto">
          <a:xfrm>
            <a:off x="4648296" y="3414609"/>
            <a:ext cx="42671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600" kern="800" dirty="0"/>
              <a:t>It is estimated that r</a:t>
            </a:r>
            <a:r>
              <a:rPr lang="en-US" altLang="en-US" sz="1600" kern="800" baseline="30000" dirty="0"/>
              <a:t>2</a:t>
            </a:r>
            <a:r>
              <a:rPr lang="en-US" altLang="en-US" sz="1600" kern="800" dirty="0"/>
              <a:t> = 3.3% of the variation in the Winning Female Marathon Time is explained by the Temperature!</a:t>
            </a:r>
          </a:p>
        </p:txBody>
      </p:sp>
      <p:sp>
        <p:nvSpPr>
          <p:cNvPr id="15" name="TextBox 14">
            <a:extLst>
              <a:ext uri="{FF2B5EF4-FFF2-40B4-BE49-F238E27FC236}">
                <a16:creationId xmlns:a16="http://schemas.microsoft.com/office/drawing/2014/main" id="{8CB23C3F-0FF0-4ACF-BFF9-6669C557AC4D}"/>
              </a:ext>
            </a:extLst>
          </p:cNvPr>
          <p:cNvSpPr txBox="1"/>
          <p:nvPr/>
        </p:nvSpPr>
        <p:spPr>
          <a:xfrm>
            <a:off x="142914" y="6051310"/>
            <a:ext cx="4505382" cy="369332"/>
          </a:xfrm>
          <a:prstGeom prst="rect">
            <a:avLst/>
          </a:prstGeom>
          <a:noFill/>
        </p:spPr>
        <p:txBody>
          <a:bodyPr wrap="square" rtlCol="0">
            <a:spAutoFit/>
          </a:bodyPr>
          <a:lstStyle/>
          <a:p>
            <a:r>
              <a:rPr lang="en-US" dirty="0"/>
              <a:t>Fail to Reject Ho (at level alpha = 0.05)</a:t>
            </a:r>
          </a:p>
        </p:txBody>
      </p:sp>
      <p:sp>
        <p:nvSpPr>
          <p:cNvPr id="16" name="Text Box 9">
            <a:extLst>
              <a:ext uri="{FF2B5EF4-FFF2-40B4-BE49-F238E27FC236}">
                <a16:creationId xmlns:a16="http://schemas.microsoft.com/office/drawing/2014/main" id="{155C5362-8464-4BD0-994D-EB72B6A9556A}"/>
              </a:ext>
            </a:extLst>
          </p:cNvPr>
          <p:cNvSpPr txBox="1">
            <a:spLocks noChangeArrowheads="1"/>
          </p:cNvSpPr>
          <p:nvPr/>
        </p:nvSpPr>
        <p:spPr bwMode="auto">
          <a:xfrm>
            <a:off x="4648296" y="4591204"/>
            <a:ext cx="426710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450"/>
              </a:spcBef>
              <a:buNone/>
            </a:pPr>
            <a:r>
              <a:rPr lang="en-US" altLang="en-US" sz="1600" kern="800" dirty="0"/>
              <a:t>Because we do not know much about how the data was selected (at least within the scope of this PowerPoint), we cannot generalize the results beyond the data under study. Because no significant linear relationship is found, we cannot infer association between the variables, let alone causality.</a:t>
            </a:r>
          </a:p>
        </p:txBody>
      </p:sp>
      <mc:AlternateContent xmlns:mc="http://schemas.openxmlformats.org/markup-compatibility/2006">
        <mc:Choice xmlns:a14="http://schemas.microsoft.com/office/drawing/2010/main" Requires="a14">
          <p:sp>
            <p:nvSpPr>
              <p:cNvPr id="17" name="Text Box 9">
                <a:extLst>
                  <a:ext uri="{FF2B5EF4-FFF2-40B4-BE49-F238E27FC236}">
                    <a16:creationId xmlns:a16="http://schemas.microsoft.com/office/drawing/2014/main" id="{7CDFD7E6-854F-4FBE-B0C3-3EE37CAE1A53}"/>
                  </a:ext>
                </a:extLst>
              </p:cNvPr>
              <p:cNvSpPr txBox="1">
                <a:spLocks noChangeArrowheads="1"/>
              </p:cNvSpPr>
              <p:nvPr/>
            </p:nvSpPr>
            <p:spPr bwMode="auto">
              <a:xfrm>
                <a:off x="4648296" y="1759500"/>
                <a:ext cx="4267103" cy="13234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600" dirty="0"/>
                  <a:t>There is not sufficient evidence at the alpha = .05 level of significance to suggest that the data are linearly correlated (p-value = .6642). We will skip the confidence interval for </a:t>
                </a:r>
                <a14:m>
                  <m:oMath xmlns:m="http://schemas.openxmlformats.org/officeDocument/2006/math">
                    <m:r>
                      <a:rPr lang="en-US" altLang="en-US" sz="1600" i="1">
                        <a:latin typeface="Cambria Math" panose="02040503050406030204" pitchFamily="18" charset="0"/>
                        <a:ea typeface="Cambria Math" panose="02040503050406030204" pitchFamily="18" charset="0"/>
                      </a:rPr>
                      <m:t>𝜌</m:t>
                    </m:r>
                  </m:oMath>
                </a14:m>
                <a:r>
                  <a:rPr lang="en-US" altLang="en-US" sz="1600" dirty="0"/>
                  <a:t> for now.</a:t>
                </a:r>
              </a:p>
            </p:txBody>
          </p:sp>
        </mc:Choice>
        <mc:Fallback>
          <p:sp>
            <p:nvSpPr>
              <p:cNvPr id="17" name="Text Box 9">
                <a:extLst>
                  <a:ext uri="{FF2B5EF4-FFF2-40B4-BE49-F238E27FC236}">
                    <a16:creationId xmlns:a16="http://schemas.microsoft.com/office/drawing/2014/main" id="{7CDFD7E6-854F-4FBE-B0C3-3EE37CAE1A53}"/>
                  </a:ext>
                </a:extLst>
              </p:cNvPr>
              <p:cNvSpPr txBox="1">
                <a:spLocks noRot="1" noChangeAspect="1" noMove="1" noResize="1" noEditPoints="1" noAdjustHandles="1" noChangeArrowheads="1" noChangeShapeType="1" noTextEdit="1"/>
              </p:cNvSpPr>
              <p:nvPr/>
            </p:nvSpPr>
            <p:spPr bwMode="auto">
              <a:xfrm>
                <a:off x="4648296" y="1759500"/>
                <a:ext cx="4267103" cy="1323439"/>
              </a:xfrm>
              <a:prstGeom prst="rect">
                <a:avLst/>
              </a:prstGeom>
              <a:blipFill>
                <a:blip r:embed="rId7"/>
                <a:stretch>
                  <a:fillRect t="-1382" r="-2861" b="-50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89455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C98A-8339-4A92-9C51-B0BD42017310}"/>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494390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ea typeface="ＭＳ Ｐゴシック" pitchFamily="34" charset="-128"/>
              </a:rPr>
              <a:t>We can use our </a:t>
            </a:r>
            <a:r>
              <a:rPr lang="en-US" altLang="en-US" dirty="0" err="1">
                <a:ea typeface="ＭＳ Ｐゴシック" pitchFamily="34" charset="-128"/>
              </a:rPr>
              <a:t>Calcs</a:t>
            </a:r>
            <a:r>
              <a:rPr lang="en-US" altLang="en-US" dirty="0">
                <a:ea typeface="ＭＳ Ｐゴシック" pitchFamily="34" charset="-128"/>
              </a:rPr>
              <a:t>!!!</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39639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3505200" y="5867400"/>
            <a:ext cx="5715000" cy="708025"/>
            <a:chOff x="3733800" y="5867400"/>
            <a:chExt cx="4999704" cy="707886"/>
          </a:xfrm>
        </p:grpSpPr>
        <p:sp>
          <p:nvSpPr>
            <p:cNvPr id="12296" name="TextBox 4"/>
            <p:cNvSpPr txBox="1">
              <a:spLocks noChangeArrowheads="1"/>
            </p:cNvSpPr>
            <p:nvPr/>
          </p:nvSpPr>
          <p:spPr bwMode="auto">
            <a:xfrm>
              <a:off x="4694904" y="5867400"/>
              <a:ext cx="4038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2000" b="1"/>
                <a:t>There’s our correlation coefficient!!!</a:t>
              </a:r>
            </a:p>
          </p:txBody>
        </p:sp>
        <p:sp>
          <p:nvSpPr>
            <p:cNvPr id="6" name="Left Arrow 5"/>
            <p:cNvSpPr/>
            <p:nvPr/>
          </p:nvSpPr>
          <p:spPr>
            <a:xfrm>
              <a:off x="3733800" y="5913429"/>
              <a:ext cx="838839" cy="3047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293" name="TextBox 2"/>
          <p:cNvSpPr txBox="1">
            <a:spLocks noChangeArrowheads="1"/>
          </p:cNvSpPr>
          <p:nvPr/>
        </p:nvSpPr>
        <p:spPr bwMode="auto">
          <a:xfrm>
            <a:off x="5981700" y="1981200"/>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en-US" sz="2400" b="1"/>
              <a:t>STAT</a:t>
            </a:r>
          </a:p>
        </p:txBody>
      </p:sp>
      <p:sp>
        <p:nvSpPr>
          <p:cNvPr id="12294" name="TextBox 7"/>
          <p:cNvSpPr txBox="1">
            <a:spLocks noChangeArrowheads="1"/>
          </p:cNvSpPr>
          <p:nvPr/>
        </p:nvSpPr>
        <p:spPr bwMode="auto">
          <a:xfrm>
            <a:off x="5867400" y="25908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en-US" sz="2400" b="1"/>
              <a:t>TESTS</a:t>
            </a:r>
          </a:p>
        </p:txBody>
      </p:sp>
      <p:sp>
        <p:nvSpPr>
          <p:cNvPr id="12295" name="TextBox 8"/>
          <p:cNvSpPr txBox="1">
            <a:spLocks noChangeArrowheads="1"/>
          </p:cNvSpPr>
          <p:nvPr/>
        </p:nvSpPr>
        <p:spPr bwMode="auto">
          <a:xfrm>
            <a:off x="5105400" y="3195638"/>
            <a:ext cx="2819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en-US" sz="2400" b="1"/>
              <a:t>LinRegTTest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fltVal val="0"/>
                                          </p:val>
                                        </p:tav>
                                        <p:tav tm="100000">
                                          <p:val>
                                            <p:strVal val="#ppt_w"/>
                                          </p:val>
                                        </p:tav>
                                      </p:tavLst>
                                    </p:anim>
                                    <p:anim calcmode="lin" valueType="num">
                                      <p:cBhvr>
                                        <p:cTn id="8" dur="3000" fill="hold"/>
                                        <p:tgtEl>
                                          <p:spTgt spid="2"/>
                                        </p:tgtEl>
                                        <p:attrNameLst>
                                          <p:attrName>ppt_h</p:attrName>
                                        </p:attrNameLst>
                                      </p:cBhvr>
                                      <p:tavLst>
                                        <p:tav tm="0">
                                          <p:val>
                                            <p:fltVal val="0"/>
                                          </p:val>
                                        </p:tav>
                                        <p:tav tm="100000">
                                          <p:val>
                                            <p:strVal val="#ppt_h"/>
                                          </p:val>
                                        </p:tav>
                                      </p:tavLst>
                                    </p:anim>
                                    <p:anim calcmode="lin" valueType="num">
                                      <p:cBhvr>
                                        <p:cTn id="9" dur="3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3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03200" y="165100"/>
            <a:ext cx="86995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a:solidFill>
                  <a:srgbClr val="008000"/>
                </a:solidFill>
              </a:rPr>
              <a:t>Scatterplots of Paired Data</a:t>
            </a:r>
          </a:p>
        </p:txBody>
      </p:sp>
      <p:pic>
        <p:nvPicPr>
          <p:cNvPr id="8196" name="Picture 4" descr="10_02a"/>
          <p:cNvPicPr>
            <a:picLocks noChangeAspect="1" noChangeArrowheads="1"/>
          </p:cNvPicPr>
          <p:nvPr/>
        </p:nvPicPr>
        <p:blipFill>
          <a:blip r:embed="rId3">
            <a:extLst>
              <a:ext uri="{28A0092B-C50C-407E-A947-70E740481C1C}">
                <a14:useLocalDpi xmlns:a14="http://schemas.microsoft.com/office/drawing/2010/main" val="0"/>
              </a:ext>
            </a:extLst>
          </a:blip>
          <a:srcRect b="50528"/>
          <a:stretch>
            <a:fillRect/>
          </a:stretch>
        </p:blipFill>
        <p:spPr bwMode="auto">
          <a:xfrm>
            <a:off x="958850" y="971550"/>
            <a:ext cx="73183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10_02a"/>
          <p:cNvPicPr>
            <a:picLocks noChangeAspect="1" noChangeArrowheads="1"/>
          </p:cNvPicPr>
          <p:nvPr/>
        </p:nvPicPr>
        <p:blipFill>
          <a:blip r:embed="rId3">
            <a:extLst>
              <a:ext uri="{28A0092B-C50C-407E-A947-70E740481C1C}">
                <a14:useLocalDpi xmlns:a14="http://schemas.microsoft.com/office/drawing/2010/main" val="0"/>
              </a:ext>
            </a:extLst>
          </a:blip>
          <a:srcRect t="49170"/>
          <a:stretch>
            <a:fillRect/>
          </a:stretch>
        </p:blipFill>
        <p:spPr bwMode="auto">
          <a:xfrm>
            <a:off x="922338" y="3419475"/>
            <a:ext cx="7318375"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0-#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197"/>
                                        </p:tgtEl>
                                        <p:attrNameLst>
                                          <p:attrName>style.visibility</p:attrName>
                                        </p:attrNameLst>
                                      </p:cBhvr>
                                      <p:to>
                                        <p:strVal val="visible"/>
                                      </p:to>
                                    </p:set>
                                    <p:anim calcmode="lin" valueType="num">
                                      <p:cBhvr additive="base">
                                        <p:cTn id="13" dur="500" fill="hold"/>
                                        <p:tgtEl>
                                          <p:spTgt spid="8197"/>
                                        </p:tgtEl>
                                        <p:attrNameLst>
                                          <p:attrName>ppt_x</p:attrName>
                                        </p:attrNameLst>
                                      </p:cBhvr>
                                      <p:tavLst>
                                        <p:tav tm="0">
                                          <p:val>
                                            <p:strVal val="1+#ppt_w/2"/>
                                          </p:val>
                                        </p:tav>
                                        <p:tav tm="100000">
                                          <p:val>
                                            <p:strVal val="#ppt_x"/>
                                          </p:val>
                                        </p:tav>
                                      </p:tavLst>
                                    </p:anim>
                                    <p:anim calcmode="lin" valueType="num">
                                      <p:cBhvr additive="base">
                                        <p:cTn id="14"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03200" y="165100"/>
            <a:ext cx="86995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a:solidFill>
                  <a:srgbClr val="008000"/>
                </a:solidFill>
              </a:rPr>
              <a:t>Scatterplots of Paired Data</a:t>
            </a:r>
          </a:p>
        </p:txBody>
      </p:sp>
      <p:pic>
        <p:nvPicPr>
          <p:cNvPr id="10244" name="Picture 4" descr="10_02b"/>
          <p:cNvPicPr>
            <a:picLocks noChangeAspect="1" noChangeArrowheads="1"/>
          </p:cNvPicPr>
          <p:nvPr/>
        </p:nvPicPr>
        <p:blipFill>
          <a:blip r:embed="rId3">
            <a:extLst>
              <a:ext uri="{28A0092B-C50C-407E-A947-70E740481C1C}">
                <a14:useLocalDpi xmlns:a14="http://schemas.microsoft.com/office/drawing/2010/main" val="0"/>
              </a:ext>
            </a:extLst>
          </a:blip>
          <a:srcRect r="66463"/>
          <a:stretch>
            <a:fillRect/>
          </a:stretch>
        </p:blipFill>
        <p:spPr bwMode="auto">
          <a:xfrm>
            <a:off x="615950" y="1631950"/>
            <a:ext cx="2695575"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10_02b"/>
          <p:cNvPicPr>
            <a:picLocks noChangeAspect="1" noChangeArrowheads="1"/>
          </p:cNvPicPr>
          <p:nvPr/>
        </p:nvPicPr>
        <p:blipFill>
          <a:blip r:embed="rId3">
            <a:extLst>
              <a:ext uri="{28A0092B-C50C-407E-A947-70E740481C1C}">
                <a14:useLocalDpi xmlns:a14="http://schemas.microsoft.com/office/drawing/2010/main" val="0"/>
              </a:ext>
            </a:extLst>
          </a:blip>
          <a:srcRect l="33043"/>
          <a:stretch>
            <a:fillRect/>
          </a:stretch>
        </p:blipFill>
        <p:spPr bwMode="auto">
          <a:xfrm>
            <a:off x="3192463" y="1566863"/>
            <a:ext cx="5381625"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10245"/>
                                        </p:tgtEl>
                                        <p:attrNameLst>
                                          <p:attrName>style.visibility</p:attrName>
                                        </p:attrNameLst>
                                      </p:cBhvr>
                                      <p:to>
                                        <p:strVal val="visible"/>
                                      </p:to>
                                    </p:set>
                                    <p:anim calcmode="lin" valueType="num">
                                      <p:cBhvr additive="base">
                                        <p:cTn id="13" dur="500" fill="hold"/>
                                        <p:tgtEl>
                                          <p:spTgt spid="10245"/>
                                        </p:tgtEl>
                                        <p:attrNameLst>
                                          <p:attrName>ppt_x</p:attrName>
                                        </p:attrNameLst>
                                      </p:cBhvr>
                                      <p:tavLst>
                                        <p:tav tm="0">
                                          <p:val>
                                            <p:strVal val="#ppt_x"/>
                                          </p:val>
                                        </p:tav>
                                        <p:tav tm="100000">
                                          <p:val>
                                            <p:strVal val="#ppt_x"/>
                                          </p:val>
                                        </p:tav>
                                      </p:tavLst>
                                    </p:anim>
                                    <p:anim calcmode="lin" valueType="num">
                                      <p:cBhvr additive="base">
                                        <p:cTn id="14" dur="500" fill="hold"/>
                                        <p:tgtEl>
                                          <p:spTgt spid="1024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custDataLst>
              <p:tags r:id="rId2"/>
            </p:custDataLst>
          </p:nvPr>
        </p:nvSpPr>
        <p:spPr/>
        <p:txBody>
          <a:bodyPr/>
          <a:lstStyle/>
          <a:p>
            <a:r>
              <a:rPr lang="en-US" altLang="en-US">
                <a:ea typeface="ＭＳ Ｐゴシック" pitchFamily="34" charset="-128"/>
              </a:rPr>
              <a:t>Which correlation coefficient best describes the scatter plot?</a:t>
            </a:r>
          </a:p>
        </p:txBody>
      </p:sp>
      <p:sp>
        <p:nvSpPr>
          <p:cNvPr id="7171" name="Text Placeholder 2"/>
          <p:cNvSpPr>
            <a:spLocks noGrp="1"/>
          </p:cNvSpPr>
          <p:nvPr>
            <p:ph type="body" idx="1"/>
            <p:custDataLst>
              <p:tags r:id="rId3"/>
            </p:custDataLst>
          </p:nvPr>
        </p:nvSpPr>
        <p:spPr>
          <a:xfrm>
            <a:off x="546100" y="2362200"/>
            <a:ext cx="8140700" cy="4267200"/>
          </a:xfrm>
        </p:spPr>
        <p:txBody>
          <a:bodyPr/>
          <a:lstStyle/>
          <a:p>
            <a:pPr marL="514350" indent="-514350">
              <a:buFontTx/>
              <a:buAutoNum type="alphaUcPeriod"/>
            </a:pPr>
            <a:r>
              <a:rPr lang="en-US" altLang="en-US">
                <a:ea typeface="ＭＳ Ｐゴシック" pitchFamily="34" charset="-128"/>
              </a:rPr>
              <a:t>r = .32</a:t>
            </a:r>
          </a:p>
          <a:p>
            <a:pPr marL="514350" indent="-514350">
              <a:buFontTx/>
              <a:buAutoNum type="alphaUcPeriod"/>
            </a:pPr>
            <a:r>
              <a:rPr lang="en-US" altLang="en-US">
                <a:ea typeface="ＭＳ Ｐゴシック" pitchFamily="34" charset="-128"/>
              </a:rPr>
              <a:t>r = 0</a:t>
            </a:r>
          </a:p>
          <a:p>
            <a:pPr marL="514350" indent="-514350">
              <a:buFontTx/>
              <a:buAutoNum type="alphaUcPeriod"/>
            </a:pPr>
            <a:r>
              <a:rPr lang="en-US" altLang="en-US">
                <a:ea typeface="ＭＳ Ｐゴシック" pitchFamily="34" charset="-128"/>
              </a:rPr>
              <a:t>r = -1</a:t>
            </a:r>
          </a:p>
          <a:p>
            <a:pPr marL="514350" indent="-514350">
              <a:buFontTx/>
              <a:buAutoNum type="alphaUcPeriod"/>
            </a:pPr>
            <a:r>
              <a:rPr lang="en-US" altLang="en-US">
                <a:ea typeface="ＭＳ Ｐゴシック" pitchFamily="34" charset="-128"/>
              </a:rPr>
              <a:t>r = -.78</a:t>
            </a:r>
          </a:p>
          <a:p>
            <a:pPr marL="514350" indent="-514350">
              <a:buFontTx/>
              <a:buAutoNum type="alphaUcPeriod"/>
            </a:pPr>
            <a:r>
              <a:rPr lang="en-US" altLang="en-US">
                <a:ea typeface="ＭＳ Ｐゴシック" pitchFamily="34" charset="-128"/>
              </a:rPr>
              <a:t>r = -.1</a:t>
            </a:r>
          </a:p>
          <a:p>
            <a:pPr marL="514350" indent="-514350">
              <a:buFontTx/>
              <a:buAutoNum type="alphaUcPeriod"/>
            </a:pPr>
            <a:r>
              <a:rPr lang="en-US" altLang="en-US">
                <a:ea typeface="ＭＳ Ｐゴシック" pitchFamily="34" charset="-128"/>
              </a:rPr>
              <a:t>r = .80</a:t>
            </a:r>
          </a:p>
          <a:p>
            <a:pPr marL="514350" indent="-514350">
              <a:buFontTx/>
              <a:buAutoNum type="alphaUcPeriod"/>
            </a:pPr>
            <a:endParaRPr lang="en-US" altLang="en-US">
              <a:ea typeface="ＭＳ Ｐゴシック" pitchFamily="34" charset="-128"/>
            </a:endParaRPr>
          </a:p>
        </p:txBody>
      </p:sp>
      <p:pic>
        <p:nvPicPr>
          <p:cNvPr id="7172" name="Picture 2" descr="http://www.statmethods.net/graphs/images/scatterplot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676400"/>
            <a:ext cx="48133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213" y="4191000"/>
            <a:ext cx="425450"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custDataLst>
              <p:tags r:id="rId2"/>
            </p:custDataLst>
          </p:nvPr>
        </p:nvSpPr>
        <p:spPr/>
        <p:txBody>
          <a:bodyPr/>
          <a:lstStyle/>
          <a:p>
            <a:r>
              <a:rPr lang="en-US" altLang="en-US">
                <a:ea typeface="ＭＳ Ｐゴシック" pitchFamily="34" charset="-128"/>
              </a:rPr>
              <a:t>Which correlation coefficient best describes the scatter plot?</a:t>
            </a:r>
          </a:p>
        </p:txBody>
      </p:sp>
      <p:sp>
        <p:nvSpPr>
          <p:cNvPr id="8195" name="Text Placeholder 2"/>
          <p:cNvSpPr>
            <a:spLocks noGrp="1"/>
          </p:cNvSpPr>
          <p:nvPr>
            <p:ph type="body" idx="1"/>
            <p:custDataLst>
              <p:tags r:id="rId3"/>
            </p:custDataLst>
          </p:nvPr>
        </p:nvSpPr>
        <p:spPr>
          <a:xfrm>
            <a:off x="546100" y="2362200"/>
            <a:ext cx="8140700" cy="4267200"/>
          </a:xfrm>
        </p:spPr>
        <p:txBody>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-.89</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-.345</a:t>
            </a:r>
          </a:p>
          <a:p>
            <a:pPr marL="514350" indent="-514350">
              <a:buFontTx/>
              <a:buAutoNum type="alphaUcPeriod"/>
            </a:pPr>
            <a:r>
              <a:rPr lang="en-US" altLang="en-US" dirty="0">
                <a:ea typeface="ＭＳ Ｐゴシック" pitchFamily="34" charset="-128"/>
              </a:rPr>
              <a:t>r = .95</a:t>
            </a:r>
          </a:p>
          <a:p>
            <a:pPr marL="514350" indent="-514350">
              <a:buFontTx/>
              <a:buAutoNum type="alphaUcPeriod"/>
            </a:pPr>
            <a:r>
              <a:rPr lang="en-US" altLang="en-US" dirty="0">
                <a:ea typeface="ＭＳ Ｐゴシック" pitchFamily="34" charset="-128"/>
              </a:rPr>
              <a:t>r = -.5</a:t>
            </a:r>
          </a:p>
          <a:p>
            <a:pPr marL="514350" indent="-514350">
              <a:buFontTx/>
              <a:buAutoNum type="alphaUcPeriod"/>
            </a:pPr>
            <a:endParaRPr lang="en-US" altLang="en-US" dirty="0">
              <a:ea typeface="ＭＳ Ｐゴシック" pitchFamily="34" charset="-128"/>
            </a:endParaRPr>
          </a:p>
        </p:txBody>
      </p:sp>
      <p:pic>
        <p:nvPicPr>
          <p:cNvPr id="8196" name="Picture 2" descr="http://cnx.org/content/m10950/latest/age_scatterplot.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600200"/>
            <a:ext cx="5562600" cy="50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AutoShape 12" descr="data:image/jpeg;base64,/9j/4AAQSkZJRgABAQAAAQABAAD/2wCEAAkGBw8OEA8ODxIPDxUVEBURGBcQDg8PDxkQFxQWGhQTFhQYHCggGBsnGxQTIj0tJSktLi4uFx8zODMsQygtLiwBCgoKDg0OGxAQGywlHyYsNDIwNzQsLCwyODc0LCwsNCs0NCwsLCw0NC0sLCw0NDIsLCwsLCwsLyw0LCwvLCwsLP/AABEIANUA7QMBEQACEQEDEQH/xAAcAAEAAwADAQEAAAAAAAAAAAAAAQYHAwQFAgj/xAA5EAACAQIDBQMLBAEFAQAAAAAAAQIDEQQhMQUGQVFhEhMyBxQiI1JicYGRsdFCocHw4UNTcsLxJP/EABsBAQACAwEBAAAAAAAAAAAAAAABBQMEBgIH/8QAMhEBAAEDAQUGBAcBAQEAAAAAAAECAwQRBRIxQdETISJRgbEyYXHwFCNDkaHB4ULxYv/aAAwDAQACEQMRAD8A3EAAAAAAAAAAAAAAAAAAAAAAAAAAAACs7ybyqjejQalU0ctYw6dZfYr8rM3fBRx9v9c/tXbMWNbVnvq5z5f77G5W03Vpzozk5Tg3JNu8nCTzzebtJv6oYF7epmieMffubAzZu25tVzrVHf8AWJ6T7wsxYOgAAAAAAAAAAAAAAAAAAAAAAAAAAAAAAFP3n3nt2qGGlnpKaenOMHz6/Qq8rM/4t+s9OrmNrbZ3dbNie/nP9R1U25WOT0dvZO0JYatCsr5PNc4PxL6fvYy2rk264qht4WTONfpuRy4/Tn9+bVKNWM4xnF3UkpJrRp6M6GmqKo1jg+jUVxXTFVPCX2S9AAAAAAAAAAAAAAAAAAAAAAAAAAAAKPvRvP2+1Qw79HSU0/FzjF+z14/DWpysve8FHDzcntXbG/rZsT3c58/lHy+fP6cancr3NIuAuBdNxdr3Twk3mryp35ayh8tfryLPAvfpz6dHWbAztY/D1z3xw/uP7/fyXEs3SgAAAAAAAAAAAAAAAAAAAAAAAAAhu2byBM6KHvVvN33aoUHanpKS1n0Xu/f4a0+Vl9p4KPh9/wDPf6ceQ2ttbtdbNmfDznz+X09/pxqtzRc9oXCdEXBoXA+8PXlTnGpBuMotST6omJmJ1jiyWrlVuuK6Z0mGrbF2nHF0Y1Y5PSS9ma1X94NF/YvRdo3o9X0HDyqcm1Fyn1+Uu+Zm0AAAAAAAAAAAAAAAAAAAAAAAIk0k28ks89LAmdO+Wf717zd/ehQdqekpLWfRe79ymysrtPBT8Pv/AJ7uQ2rtab2tqzPh5z5/57qvc0lAXJNEXBoXCUXAXA9jdfbTwda8r93O0ZrW3Ka6r7XNjGv9lXrynj19FnsvOnFu+L4Z49fRqUJJpNNNNXTTumuDRexOruYmJjWEhIAAAAAAAAAAAAAAAAAAAACG7ZsDPt7d5u/bw9B+rWUpL9b5L3fuU+Vldp4aPh9/893I7W2r2utm1Ph5z5/57qtc0lAi4C4Si4NC4NC4Si4EXBo0HcfFYrzdxlSlOCfq5SkoPsu90r6xX8tcMrTCrubmmndyddsa5kdhpVTrEcOX3C3FivQAAAAAAAAAAAAAAAAAAAAGf737z992sNh5er0nJPxv2U/Z+/w1qMvJ3/BTw5/P/Pf6ceU2ttXtNbNmfDznz+UfL3+nGpXNFz6LgLgRcJ0Lg0RcBcJIptpJNtuySV229EkExTMzpC9btbmpWrYxJvVUtUus+fw+vIssfC/6uft16Om2fsaKfzL8d/KOvRdUrZLIs3RJAAAAAAAAAAAAAAAAAAAABRN895u12sJh3l4ak09ecIvlz+nMq8vK18FHr0cztfaeuti1P1n+uv7KVcrnNlwaIuSkuDRFwaFwkuBy4TDVK040qUXOUnZJa/4RNNM1TpHFktWq7tUUURrMtL3Z3Xp4NKpUtUrW8X6Y81D86/AuMbFi34qu+p2GBsyjGjeq76/Py+nVYjbWgAAAAAAAAAAAAAAAAAAAACmb67zd32sLh5em8pzT8K9iL9r7fHSuzMnT8uie/n0UG1tpdn+Tanv5z5fL6+314UC5WOWLgRcBcCLhJcCLgdrZmz6uKqRo0Y9qT+UVHjKT4I90W6q53aeLPj41d+uKKI7/AL72q7vbBpYGFo+lNr0ptZvouUehc4+PTaj585dnhYNvFo0p485esbDdAAAAAAAAAAAAAAAAAAAAAVjfLeTzWPc0mnWktdexF/qfvcvr8dLLyezjdp4+yo2ptH8PTuUfFP8AHz6feuZyk3dvNvPN3dyochOszrKLhCLhJcGiLg0Lg0RcJd3Y+y6uMqqlSXVt+GMfabMlu3Vcq3aWzi4teRXuUf8AjWdh7HpYKn3dNXbzlJ+KUub6dOBd2bNNqnSHZ4uJbxqN2j1nzeiZWyAAAAAAA6W1tp08JSdaq3ZNJJWcnJ6JJ8dfozFdu02qd6pr5OTRj25uV8HNgsZTrwjVpSU4vRr7NcGeqLlNdO9TPcyWrtF2iK6J1iXOe2QAAAAAAAAAAPF3o29HA0r5SqSuoRfPjJ+6v8GvkX4tU/OeDRz82nGt6/8AU8IZPiMROpKVScnKUndt6tlJMzM6zxcVcrquVTVVOsy4rkPOhckRcBcJRcGhcDvbG2XVxlVUaS6yk/DGPtP+5nu3bquVbtLZxcWvIr3KfVrexNkUsFSVKkuspPxSlzf9yLuzZptU7tLs8bGox6Nyh6BlbAAAAAAAD5nNRTlJpJJttuySWrbImdO+UTMRGssp3q268bWvG6pwuoLS/Ob6v7W6lHkX5u168uXVxW0s2cm53fDHDq6+wtuVcFPtU/Si/FBv0ZL+H1++h5s3qrVWtLFh5tzFq1p745w1PZG1KWLpqrSd1o08pRl7MlwZdWr1N2nepdpj5NvIo36Jd0ys4AAAAAAAB09r7Sp4SjKvVeS0S8UpPSK6v/Jju3It070sORfosW5rr4ffcx7a20qmLqyr1Xm9FwjFaRXRfl8SiuVzcq3quLiMnIrv3Jrq+/k6dzywFwIuElwIuAuE6O5sjZtXF1Y0aSu3m2/DGPGUnwR7t26rlW7Sz42NXfriihr2wtj0sFSVKmrvWUmvSlLm/wAcC7s2abVOkOzxcajHo3KPX5vRMrYAAAAAAAAKDv7vDdvBUXkn61ri/wDbv9/pzKvNyNZ7On16df283N7Yz/0Lc/Xp1/bzUi5XudRcGju7I2tVwdRVaT6OL8Mo8mv7YyW7lVurepbWLlXMaveo9fm1jYe2aWNpd5TdmspRb9KMuT6deJd2b1N2nWHZ4uVbyaN6j1jyeiZWyAAAAAB81akYRlOTUYxTk23ZKKV22+REzERrKKqopjWeDIt7Nvyx1a6uqULqEdPjN9X+yt1vSZF6btWvLl1cdtHNnJud3wxw6vDuYFfoi4NC4EXAXCUXBo7Oz8FUxNSFGlHtSk7LklxbfBI9U0zVVu08WazYrvVxRRHe1/dzYVPAUu7h6UnZznbOUv4is7L8surFiLVOkcebscTEoxqN2njznzesZ20AAAAAAAAVrfPeJYOn3VNrvprLj2IcZvrrbr8DTy8js43afin+Pmq9p534ejdp+Kf4+fRlrlfN5/HNlO4+dZnWUXJEXAXA7eytqVcJVjWouzWTTzjKPGMlxR7t3KrdW9S2MbIrsV79Etb2DtqljqXeU8mspwb9KMuT5rk+P1RdWb1N2nWHZYmXRk0b1PrHk9MzNoAAAAGd+UPeLtN4Ki8k/WtcZcKfwXHrZcGVebf1ns6fXo53a+brPYUT9enVRrmgoNEXJNEXCS4C4EXCXJh6M6s406cXOUn2Ulq2xETM6Q9UW6q6oppjWZa9unu7DAUs7SqzXpyWn/CPur99eSV1j2ItU9/Hm6/Bwqcaj/6njP8AT3jYbwAAAAAAAB5W8e3KeBpOpK0pu6hC+cpfwlxf5Rgv34tU68+TUzMujGt71XHlDIcbi516k6tR9qUndv8AjokrL5FJVVNU71XFxd25VdrmurjLguQxouAuE6IuDQuB3NkbVq4SrGtSdmsmn4ZR4xkuR7t3KrdW9S2MbIrx69+hr+wtsUsbSVWm7cJRb9KMuT/PEu7N6m7TrDssbJoyKN+l6JlbAAAr2+e31gaFoP1tS8YaZc6nyv8AVrqa2Vf7Onu4z96tDaGX+Htd3xTw6+jIZSbbbbbebbd3fmymcfMzM6yi4EXAXAi4SXAK7aSzbyss3fkExEzOkNX3H3X8zh39ZJ1prTXu4P8ASve5v5dXbYuP2cb1XH2dVs7B7Cnfr+Kf4+S1m4swAAAAAAAABk2/GFxcMRKpifSjJ2pyjfu+xnaCX6Xbh8XnqUuVTcivWv06OR2pavxd37nfHLy+it3NZVlwlFwaFyTRFwkuBFwPQ2HtmrgqqrUnfhKLfoyj7L/PA92rlVurepbWLk149e9T6w2PY+1KWMpRr0XdPJp+KMuMZLg1+HxLu1cpuU71LsLF+i/RFdHD77ndMjM4sXiYUYTq1H2Ywi5N9EszzVVFMTM8HmuuKKZqq4QxPb+1p42vOvPK+UY+zTXhj+9/i2Ud25NyuapcZl5FWRdmufT6POuY2toi4NC4Si4C4EXCdGjeT3dfsqOOxEc2r0otaL/da58vrytY4mP+pV6dXQ7MwN3S9Xx5dV/LFdgAAAAAAAAABw4vC060JUqsYzjJWakrr/081UxVGk8Hi5bpuUzTVGsMt3s3SqYNutSvUo89Zw6S5rr9etRkY02u+O+n2+/Ny+fs2qxO/R30+yr3NZVlwIuAuBFwkuBFwaPX3Z2/UwFbtxvKErKcL5SjzXvLh/kzWb02qtY4c27hZdWNXrynjDZMDjKeIpwrUpKcJK6a/dPk07r5F1RXFdO9TwddbuU3KYqpnWJULym7du1gabyVp1bc9YQ+WUvnErs29rPZx69Pv5KTa+V+jT6/1H38mf3NBQ6FwaIuAuEouSFwLhuFuv53PzmvH1MHkmsqk1w6xXHnpzNvFx+0neq4e622bg9rPaVx4Y/lq5bOlAAAAAAAAAAAAAiUU000mmrNPNW5AZxvjuU6faxODi3DWVJK7jzlDnHpw4ZZKryMTd8VHDy6Oez9l6a3LPDnHRRLmio9EXAXBoi4SXBoXBoi4Fg3U3pqbPc42dSnJN9i9rVLejJctEn0+CNixkVWp84WGFnVY+scYn3eFiMRKrOdSb7UpScpN8ZN3bMEzMzrLSrqmuqaquMuO4eUXCdC4NEXAXCXtbp7AntCv2FeNONpVJLhHhFe87O3zfAzWbM3atOXNuYWJORXpyji2rC4eFKEaVOKhGKUUloki6ppimNIdXTTFMRTHBykvQAAAAAAAAAAAAAABQ99Ny+87WKwcbT1nTWkucocpdOPx1r8nE18dH7KXP2bv/mWuPOPP7/n3zV5ZPL73K1z0xp3Si5IXAi4NC4Toi4C4EXCS4NC4NEXCUXA7WzMBVxVWFCiu1KTsuSXGTfBJZnqiia53aeLLZs1Xa4op4tx2BsengaEaFPO2cpWs5Tesn/ckki7tWot07sOtx7FNmiKKXomRmAAAAAAAAAAAAAAAAACl77bmrFKWJwyUa2so5KNT8T68ePM0snF3/FRx91Vn7Pi946Pi92Vzi4txknFptNNNNNaprgyrc5NMxOkvm4RoXBoi4SXBoi4C4Si4C4EXAK7aSu23ZJK7vyRKYjWdIbLuHuysDR7yql39RLtcexHVU0/3fXnZFtjWOzp1njP3o6fBxIsUaz8U8ei0m03wAAAAAAAAAAAAAAAAAAAKfvvuesYniMOlGulmslGolwfKXJ/J8GtPJxt/wAVPH3VudgRejfo+L3ZJUi4txknFptNSTUlJZNNPRlU5uaZidJfNwhFwFwlFyQuDRFwnQuBFwNF8mW7Haa2hXjkn6mL4y41Wumi63fBM38Sxr+ZV6dV1s3D/Vrj6dWmFiuwAAAAAAAAAAAAAAAAAAAAACnb9bnrGReIw6Ua6WaySqxXB8pcn8nwa08nG3/FTx91bnYMXo36Pi92RVIuLcZJxabTTTTTWTTT0ZVudmmYnSXzcIRcBcJ0RcGhcCLhKw7lbuS2jiEpXVGFpVHplwgnzdvkrvkZ8ez2tXy5tzCxZvV9/wAMcejcKVOMIxhFKMYpRSSslFKySXBFzEadzpoiIjSH0EgAAAAAAAAAAAAAAAAAAAAAACk7/bnLFp4rDJKsl6UVl3kV/wB0vrpytp5OPv8Aip4+6tzsKLsb9Hxe7I5XTad01lZ5O/Iq3PTGndL5uAuBFwnQuDR2NnYKpiatOhSXanOXZS4dW+SSTb6I9U0zVMUwyW7dVyqKaeMt63d2NTwGHhh6eds5StZyqPxTf0+SSXAurVuLdO7DqLFmmzRFFL0zIzAAAAAAAAAAAAAAAAAAAAAAAAAAz3yi7m98pY3Cx9Ys6kIrxr24r21xXH466OVj6+OnjzVWfhb/AOZRHfzZXcrlHoi4NC4NEXCdGxeTXdjzSj51WjatVirJrOFJ5qPSTyb+S4MtMWzuRvTxl0GBi9lTvVcZXY21gAAAAAAAAAAAAAAAAAAAAAAAAAAAAyzyk7n932sfhY+i3erCK8L41Yr2efLXS9q7Kx9PHT69VNn4f6lEfXqzm5oqnRFwLp5Nd2fPK3nNWN6NGSyek6ys1Hqlk38lxZtYtnfq3p4QscDG7Srfq4R7tmLVfAAAAAAAAAAAAAAAAAAAAAAAAAAAAAESSaaeaeWeasBi/lD3ReBqecUF/wDPOWi/05v9D918H8uV6rJsbk70cFDm4nZzv08PZWtibLq42vTw1LxTetsoxXim+iX44mC3RNdW7DVs2Zu1xTD9BbI2dTwlGnh6StGEbLm3xk+rd38y6ooiimKYdLboiimKaeEO4ensAAAAAAAAAAAAAAAAAAAAAAAAAAAAAAcGNwlOvTnRqxU4Ti4yi9Gn9iJiKo0lFVMVRpPBW9x91aOz/OJxk6k5VZU1KUUpKjF+jD43zbyvllkYLFiLeujWxsamzrotZsNoAAAAAAAAAAAAAAAAAAAD/9k="/>
          <p:cNvSpPr>
            <a:spLocks noChangeAspect="1" noChangeArrowheads="1"/>
          </p:cNvSpPr>
          <p:nvPr/>
        </p:nvSpPr>
        <p:spPr bwMode="auto">
          <a:xfrm>
            <a:off x="841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en-US" altLang="en-US"/>
          </a:p>
        </p:txBody>
      </p:sp>
      <p:pic>
        <p:nvPicPr>
          <p:cNvPr id="26637" name="Picture 1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213" y="4800600"/>
            <a:ext cx="425450"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fade">
                                      <p:cBhvr>
                                        <p:cTn id="7"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ea typeface="ＭＳ Ｐゴシック" pitchFamily="34" charset="-128"/>
              </a:rPr>
              <a:t>How do we find r?</a:t>
            </a: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2" y="1295400"/>
            <a:ext cx="80660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152400" y="5824911"/>
                <a:ext cx="8991600" cy="499689"/>
              </a:xfrm>
              <a:prstGeom prst="rect">
                <a:avLst/>
              </a:prstGeom>
              <a:noFill/>
            </p:spPr>
            <p:txBody>
              <a:bodyPr wrap="square" lIns="0" tIns="0" rIns="0" bIns="0"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𝑥𝑦</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𝑥𝑦</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𝑥</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𝑦</m:t>
                            </m:r>
                          </m:sub>
                        </m:sSub>
                      </m:den>
                    </m:f>
                  </m:oMath>
                </a14:m>
                <a:r>
                  <a:rPr lang="en-US" sz="2000" dirty="0"/>
                  <a:t>, where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𝑥𝑦</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d>
                              <m:dPr>
                                <m:begChr m:val="["/>
                                <m:endChr m:val="]"/>
                                <m:ctrlPr>
                                  <a:rPr lang="en-US" sz="2000" b="0" i="1" smtClean="0">
                                    <a:latin typeface="Cambria Math" panose="02040503050406030204" pitchFamily="18" charset="0"/>
                                  </a:rPr>
                                </m:ctrlPr>
                              </m:dPr>
                              <m:e>
                                <m:d>
                                  <m:dPr>
                                    <m:ctrlPr>
                                      <a:rPr lang="en-US" sz="2000" i="1">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d>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𝑦</m:t>
                                        </m:r>
                                      </m:e>
                                    </m:acc>
                                  </m:e>
                                </m:d>
                              </m:e>
                            </m:d>
                          </m:e>
                        </m:nary>
                      </m:num>
                      <m:den>
                        <m:r>
                          <a:rPr lang="en-US" sz="2000" b="0" i="1" smtClean="0">
                            <a:latin typeface="Cambria Math" panose="02040503050406030204" pitchFamily="18" charset="0"/>
                          </a:rPr>
                          <m:t>𝑛</m:t>
                        </m:r>
                        <m:r>
                          <a:rPr lang="en-US" sz="2000" b="0" i="1" smtClean="0">
                            <a:latin typeface="Cambria Math" panose="02040503050406030204" pitchFamily="18" charset="0"/>
                          </a:rPr>
                          <m:t>−1</m:t>
                        </m:r>
                      </m:den>
                    </m:f>
                  </m:oMath>
                </a14:m>
                <a:r>
                  <a:rPr lang="en-US" sz="2000" dirty="0"/>
                  <a:t> is the sample covariance of </a:t>
                </a:r>
                <a14:m>
                  <m:oMath xmlns:m="http://schemas.openxmlformats.org/officeDocument/2006/math">
                    <m:r>
                      <a:rPr lang="en-US" sz="2000" b="0" i="1" smtClean="0">
                        <a:latin typeface="Cambria Math" panose="02040503050406030204" pitchFamily="18" charset="0"/>
                      </a:rPr>
                      <m:t>𝑥</m:t>
                    </m:r>
                  </m:oMath>
                </a14:m>
                <a:r>
                  <a:rPr lang="en-US" sz="2000" dirty="0"/>
                  <a:t> and </a:t>
                </a:r>
                <a14:m>
                  <m:oMath xmlns:m="http://schemas.openxmlformats.org/officeDocument/2006/math">
                    <m:r>
                      <a:rPr lang="en-US" sz="2000" b="0" i="1" smtClean="0">
                        <a:latin typeface="Cambria Math" panose="02040503050406030204" pitchFamily="18" charset="0"/>
                      </a:rPr>
                      <m:t>𝑦</m:t>
                    </m:r>
                  </m:oMath>
                </a14:m>
                <a:r>
                  <a:rPr lang="en-US" sz="20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152400" y="5824911"/>
                <a:ext cx="8991600" cy="499689"/>
              </a:xfrm>
              <a:prstGeom prst="rect">
                <a:avLst/>
              </a:prstGeom>
              <a:blipFill rotWithShape="0">
                <a:blip r:embed="rId3"/>
                <a:stretch>
                  <a:fillRect l="-678" t="-85366" b="-6341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228600"/>
            <a:ext cx="9144000" cy="1282700"/>
          </a:xfrm>
          <a:noFill/>
        </p:spPr>
        <p:txBody>
          <a:bodyPr lIns="90488" tIns="44450" rIns="90488" bIns="44450"/>
          <a:lstStyle/>
          <a:p>
            <a:pPr eaLnBrk="1" hangingPunct="1"/>
            <a:r>
              <a:rPr lang="en-US" altLang="en-US" sz="3600" dirty="0">
                <a:ea typeface="ＭＳ Ｐゴシック" pitchFamily="34" charset="-128"/>
              </a:rPr>
              <a:t>Properties of the </a:t>
            </a:r>
            <a:br>
              <a:rPr lang="en-US" altLang="en-US" sz="3600" dirty="0">
                <a:ea typeface="ＭＳ Ｐゴシック" pitchFamily="34" charset="-128"/>
              </a:rPr>
            </a:br>
            <a:r>
              <a:rPr lang="en-US" altLang="en-US" sz="3600" dirty="0">
                <a:ea typeface="ＭＳ Ｐゴシック" pitchFamily="34" charset="-128"/>
              </a:rPr>
              <a:t>Sample Linear Correlation Coefficient </a:t>
            </a:r>
            <a:r>
              <a:rPr lang="en-US" altLang="en-US" sz="3600" i="1" dirty="0">
                <a:latin typeface="Times New Roman" pitchFamily="18" charset="0"/>
                <a:ea typeface="ＭＳ Ｐゴシック" pitchFamily="34" charset="-128"/>
              </a:rPr>
              <a:t>r</a:t>
            </a:r>
          </a:p>
        </p:txBody>
      </p:sp>
      <p:sp>
        <p:nvSpPr>
          <p:cNvPr id="12291" name="Rectangle 3"/>
          <p:cNvSpPr>
            <a:spLocks noGrp="1" noChangeArrowheads="1"/>
          </p:cNvSpPr>
          <p:nvPr>
            <p:ph type="body" idx="1"/>
          </p:nvPr>
        </p:nvSpPr>
        <p:spPr>
          <a:xfrm>
            <a:off x="457200" y="2422570"/>
            <a:ext cx="10718443" cy="4114800"/>
          </a:xfrm>
          <a:noFill/>
        </p:spPr>
        <p:txBody>
          <a:bodyPr lIns="90488" tIns="44450" rIns="90488" bIns="44450"/>
          <a:lstStyle/>
          <a:p>
            <a:pPr eaLnBrk="1" hangingPunct="1">
              <a:spcBef>
                <a:spcPct val="13000"/>
              </a:spcBef>
              <a:spcAft>
                <a:spcPct val="25000"/>
              </a:spcAft>
              <a:buFontTx/>
              <a:buNone/>
              <a:tabLst>
                <a:tab pos="342900" algn="l"/>
              </a:tabLst>
            </a:pPr>
            <a:r>
              <a:rPr lang="en-US" altLang="en-US" sz="2800" b="1" dirty="0">
                <a:ea typeface="ＭＳ Ｐゴシック" pitchFamily="34" charset="-128"/>
              </a:rPr>
              <a:t>2. 	</a:t>
            </a:r>
            <a:r>
              <a:rPr lang="en-US" altLang="en-US" b="1" dirty="0">
                <a:ea typeface="ＭＳ Ｐゴシック" pitchFamily="34" charset="-128"/>
              </a:rPr>
              <a:t>–1 </a:t>
            </a:r>
            <a:r>
              <a:rPr lang="en-US" altLang="en-US" b="1" dirty="0">
                <a:ea typeface="ＭＳ Ｐゴシック" pitchFamily="34" charset="-128"/>
                <a:sym typeface="Symbol" pitchFamily="18" charset="2"/>
              </a:rPr>
              <a:t></a:t>
            </a:r>
            <a:r>
              <a:rPr lang="en-US" altLang="en-US" b="1" dirty="0">
                <a:ea typeface="ＭＳ Ｐゴシック" pitchFamily="34" charset="-128"/>
              </a:rPr>
              <a:t> </a:t>
            </a:r>
            <a:r>
              <a:rPr lang="en-US" altLang="en-US" b="1" i="1" dirty="0">
                <a:ea typeface="ＭＳ Ｐゴシック" pitchFamily="34" charset="-128"/>
              </a:rPr>
              <a:t>r</a:t>
            </a:r>
            <a:r>
              <a:rPr lang="en-US" altLang="en-US" b="1" dirty="0">
                <a:ea typeface="ＭＳ Ｐゴシック" pitchFamily="34" charset="-128"/>
              </a:rPr>
              <a:t> </a:t>
            </a:r>
            <a:r>
              <a:rPr lang="en-US" altLang="en-US" b="1" dirty="0">
                <a:ea typeface="ＭＳ Ｐゴシック" pitchFamily="34" charset="-128"/>
                <a:sym typeface="Symbol" pitchFamily="18" charset="2"/>
              </a:rPr>
              <a:t></a:t>
            </a:r>
            <a:r>
              <a:rPr lang="en-US" altLang="en-US" b="1" dirty="0">
                <a:ea typeface="ＭＳ Ｐゴシック" pitchFamily="34" charset="-128"/>
              </a:rPr>
              <a:t> 1</a:t>
            </a:r>
            <a:endParaRPr lang="en-US" altLang="en-US" sz="2800" b="1" dirty="0">
              <a:ea typeface="ＭＳ Ｐゴシック" pitchFamily="34" charset="-128"/>
            </a:endParaRPr>
          </a:p>
        </p:txBody>
      </p:sp>
      <p:sp>
        <p:nvSpPr>
          <p:cNvPr id="4" name="Rectangle 3">
            <a:extLst>
              <a:ext uri="{FF2B5EF4-FFF2-40B4-BE49-F238E27FC236}">
                <a16:creationId xmlns:a16="http://schemas.microsoft.com/office/drawing/2014/main" id="{D1E49806-DBB3-40F9-B8AE-E6C0197E7966}"/>
              </a:ext>
            </a:extLst>
          </p:cNvPr>
          <p:cNvSpPr txBox="1">
            <a:spLocks noChangeArrowheads="1"/>
          </p:cNvSpPr>
          <p:nvPr/>
        </p:nvSpPr>
        <p:spPr bwMode="auto">
          <a:xfrm>
            <a:off x="457200" y="1676400"/>
            <a:ext cx="88392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FontTx/>
              <a:buNone/>
              <a:tabLst>
                <a:tab pos="342900" algn="l"/>
              </a:tabLst>
            </a:pPr>
            <a:r>
              <a:rPr lang="en-US" altLang="en-US" sz="2800" b="1" kern="0" dirty="0">
                <a:ea typeface="ＭＳ Ｐゴシック" pitchFamily="34" charset="-128"/>
              </a:rPr>
              <a:t>1. 	</a:t>
            </a:r>
            <a:r>
              <a:rPr lang="en-US" altLang="en-US" b="1" i="1" kern="0" dirty="0">
                <a:ea typeface="ＭＳ Ｐゴシック" pitchFamily="34" charset="-128"/>
              </a:rPr>
              <a:t>r</a:t>
            </a:r>
            <a:r>
              <a:rPr lang="en-US" altLang="en-US" sz="2800" b="1" kern="0" dirty="0">
                <a:ea typeface="ＭＳ Ｐゴシック" pitchFamily="34" charset="-128"/>
              </a:rPr>
              <a:t> measures strength of a </a:t>
            </a:r>
            <a:r>
              <a:rPr lang="en-US" altLang="en-US" sz="2800" b="1" i="1" u="sng" kern="0" dirty="0">
                <a:ea typeface="ＭＳ Ｐゴシック" pitchFamily="34" charset="-128"/>
              </a:rPr>
              <a:t>linear</a:t>
            </a:r>
            <a:r>
              <a:rPr lang="en-US" altLang="en-US" sz="2800" b="1" kern="0" dirty="0">
                <a:ea typeface="ＭＳ Ｐゴシック" pitchFamily="34" charset="-128"/>
              </a:rPr>
              <a:t> relationship.</a:t>
            </a:r>
          </a:p>
        </p:txBody>
      </p:sp>
      <p:sp>
        <p:nvSpPr>
          <p:cNvPr id="5" name="Rectangle 3">
            <a:extLst>
              <a:ext uri="{FF2B5EF4-FFF2-40B4-BE49-F238E27FC236}">
                <a16:creationId xmlns:a16="http://schemas.microsoft.com/office/drawing/2014/main" id="{BDC3023B-3F1D-4779-A1A9-C23E3EE8EA7A}"/>
              </a:ext>
            </a:extLst>
          </p:cNvPr>
          <p:cNvSpPr txBox="1">
            <a:spLocks noChangeArrowheads="1"/>
          </p:cNvSpPr>
          <p:nvPr/>
        </p:nvSpPr>
        <p:spPr bwMode="auto">
          <a:xfrm>
            <a:off x="457200" y="4418080"/>
            <a:ext cx="822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FontTx/>
              <a:buNone/>
              <a:tabLst>
                <a:tab pos="342900" algn="l"/>
              </a:tabLst>
            </a:pPr>
            <a:r>
              <a:rPr lang="en-US" altLang="en-US" sz="2800" b="1" kern="0" dirty="0">
                <a:ea typeface="ＭＳ Ｐゴシック" pitchFamily="34" charset="-128"/>
              </a:rPr>
              <a:t>4.		The value of </a:t>
            </a:r>
            <a:r>
              <a:rPr lang="en-US" altLang="en-US" b="1" i="1" kern="0" dirty="0">
                <a:ea typeface="ＭＳ Ｐゴシック" pitchFamily="34" charset="-128"/>
              </a:rPr>
              <a:t>r</a:t>
            </a:r>
            <a:r>
              <a:rPr lang="en-US" altLang="en-US" sz="2800" b="1" kern="0" dirty="0">
                <a:ea typeface="ＭＳ Ｐゴシック" pitchFamily="34" charset="-128"/>
              </a:rPr>
              <a:t> does not change if all values of either variable are converted linearly (</a:t>
            </a:r>
            <a:r>
              <a:rPr lang="en-US" altLang="en-US" sz="2800" b="1" kern="0" dirty="0" err="1">
                <a:ea typeface="ＭＳ Ｐゴシック" pitchFamily="34" charset="-128"/>
              </a:rPr>
              <a:t>new_x</a:t>
            </a:r>
            <a:r>
              <a:rPr lang="en-US" altLang="en-US" sz="2800" b="1" kern="0" dirty="0">
                <a:ea typeface="ＭＳ Ｐゴシック" pitchFamily="34" charset="-128"/>
              </a:rPr>
              <a:t> = a*</a:t>
            </a:r>
            <a:r>
              <a:rPr lang="en-US" altLang="en-US" sz="2800" b="1" kern="0" dirty="0" err="1">
                <a:ea typeface="ＭＳ Ｐゴシック" pitchFamily="34" charset="-128"/>
              </a:rPr>
              <a:t>old_x</a:t>
            </a:r>
            <a:r>
              <a:rPr lang="en-US" altLang="en-US" sz="2800" b="1" kern="0" dirty="0">
                <a:ea typeface="ＭＳ Ｐゴシック" pitchFamily="34" charset="-128"/>
              </a:rPr>
              <a:t> +b) to a different scale, i.e., not a nonlinear transformation like a log transformation. (Try it!)</a:t>
            </a:r>
          </a:p>
        </p:txBody>
      </p:sp>
      <p:sp>
        <p:nvSpPr>
          <p:cNvPr id="6" name="Rectangle 3">
            <a:extLst>
              <a:ext uri="{FF2B5EF4-FFF2-40B4-BE49-F238E27FC236}">
                <a16:creationId xmlns:a16="http://schemas.microsoft.com/office/drawing/2014/main" id="{9E681FC0-DB14-45AB-8A04-DFAD62DB58AC}"/>
              </a:ext>
            </a:extLst>
          </p:cNvPr>
          <p:cNvSpPr txBox="1">
            <a:spLocks noChangeArrowheads="1"/>
          </p:cNvSpPr>
          <p:nvPr/>
        </p:nvSpPr>
        <p:spPr bwMode="auto">
          <a:xfrm>
            <a:off x="457200" y="3124200"/>
            <a:ext cx="8361363" cy="129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FontTx/>
              <a:buNone/>
              <a:tabLst>
                <a:tab pos="342900" algn="l"/>
              </a:tabLst>
            </a:pPr>
            <a:r>
              <a:rPr lang="en-US" altLang="en-US" sz="2800" b="1" kern="0" dirty="0">
                <a:ea typeface="ＭＳ Ｐゴシック" pitchFamily="34" charset="-128"/>
              </a:rPr>
              <a:t>3. 	The value of r does not change if the x and y variables (axes) are switched. (Try it with an example and with the formula!)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anim calcmode="lin" valueType="num">
                                      <p:cBhvr additive="base">
                                        <p:cTn id="13"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P spid="4" grpId="0" build="p" autoUpdateAnimBg="0"/>
      <p:bldP spid="5" grpId="0" build="p" autoUpdateAnimBg="0"/>
      <p:bldP spid="6"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2.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3.xml><?xml version="1.0" encoding="utf-8"?>
<p:tagLst xmlns:a="http://schemas.openxmlformats.org/drawingml/2006/main" xmlns:r="http://schemas.openxmlformats.org/officeDocument/2006/relationships" xmlns:p="http://schemas.openxmlformats.org/presentationml/2006/main">
  <p:tag name="CPSSHAPETYPE" val="AnswerStems"/>
</p:tagLst>
</file>

<file path=ppt/tags/tag4.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5.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6.xml><?xml version="1.0" encoding="utf-8"?>
<p:tagLst xmlns:a="http://schemas.openxmlformats.org/drawingml/2006/main" xmlns:r="http://schemas.openxmlformats.org/officeDocument/2006/relationships" xmlns:p="http://schemas.openxmlformats.org/presentationml/2006/main">
  <p:tag name="CPSSHAPETYPE" val="AnswerStems"/>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38760</TotalTime>
  <Words>1494</Words>
  <Application>Microsoft Office PowerPoint</Application>
  <PresentationFormat>On-screen Show (4:3)</PresentationFormat>
  <Paragraphs>197</Paragraphs>
  <Slides>37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Arial</vt:lpstr>
      <vt:lpstr>Cambria Math</vt:lpstr>
      <vt:lpstr>Symbol</vt:lpstr>
      <vt:lpstr>Times New Roman</vt:lpstr>
      <vt:lpstr>Default Design</vt:lpstr>
      <vt:lpstr>UNIT 8: Correlation</vt:lpstr>
      <vt:lpstr>PowerPoint Presentation</vt:lpstr>
      <vt:lpstr>Exploring the Data</vt:lpstr>
      <vt:lpstr>PowerPoint Presentation</vt:lpstr>
      <vt:lpstr>PowerPoint Presentation</vt:lpstr>
      <vt:lpstr>Which correlation coefficient best describes the scatter plot?</vt:lpstr>
      <vt:lpstr>Which correlation coefficient best describes the scatter plot?</vt:lpstr>
      <vt:lpstr>How do we find r?</vt:lpstr>
      <vt:lpstr>Properties of the  Sample Linear Correlation Coefficient r</vt:lpstr>
      <vt:lpstr>Requirements</vt:lpstr>
      <vt:lpstr>Correlation: Not resistant to outliers</vt:lpstr>
      <vt:lpstr>Interpreting r2 :  Explained Variation</vt:lpstr>
      <vt:lpstr>PowerPoint Presentation</vt:lpstr>
      <vt:lpstr>The Test Statistic!!!</vt:lpstr>
      <vt:lpstr>Movies!!!</vt:lpstr>
      <vt:lpstr>Movies!!!</vt:lpstr>
      <vt:lpstr>Breakout!</vt:lpstr>
      <vt:lpstr>Mother/Daughter Heights</vt:lpstr>
      <vt:lpstr>Mother/Daughter Heights</vt:lpstr>
      <vt:lpstr>SAS and r: Parent Child Heights</vt:lpstr>
      <vt:lpstr>Back to Movies!!!</vt:lpstr>
      <vt:lpstr>SAS and r: Movie Data</vt:lpstr>
      <vt:lpstr>Breakout</vt:lpstr>
      <vt:lpstr>Crickets!!!</vt:lpstr>
      <vt:lpstr>Crickets!!!</vt:lpstr>
      <vt:lpstr>SAS and r: Cricket Data</vt:lpstr>
      <vt:lpstr>Crickets!!!</vt:lpstr>
      <vt:lpstr>SAS and r: Cricket Data</vt:lpstr>
      <vt:lpstr>Crickets!!!</vt:lpstr>
      <vt:lpstr>Marathons!!!</vt:lpstr>
      <vt:lpstr>Marathons!!!</vt:lpstr>
      <vt:lpstr>SAS and r: Marathon Data</vt:lpstr>
      <vt:lpstr>Marathons!!!</vt:lpstr>
      <vt:lpstr>SAS and r: Marathon Data</vt:lpstr>
      <vt:lpstr>Marathons!!!</vt:lpstr>
      <vt:lpstr>Appendix</vt:lpstr>
      <vt:lpstr>We can use our Calcs!!!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9.2</dc:title>
  <dc:creator>Salazar</dc:creator>
  <cp:lastModifiedBy>User</cp:lastModifiedBy>
  <cp:revision>127</cp:revision>
  <dcterms:created xsi:type="dcterms:W3CDTF">2007-05-11T15:07:45Z</dcterms:created>
  <dcterms:modified xsi:type="dcterms:W3CDTF">2018-02-26T04:43:30Z</dcterms:modified>
</cp:coreProperties>
</file>