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8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ADF0-1980-41AC-A2EF-7C93A43991D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2D57-8C58-41FC-A62E-CA4B6A16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FCAB-001E-47FB-9D95-1481A2AF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4E1E0-F03D-4A90-92C9-903758361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223BA-3F15-47EB-B517-83D2B2DC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5" y="2649936"/>
            <a:ext cx="3876675" cy="1419225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Movies: Regression equation and a predicted value of y for a given x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24000" y="5133384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Predicted Gross = 3.472 * Budget – 164.14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4676775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228600" y="5646738"/>
                <a:ext cx="853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Predicted Gross for a Budget of $40 million: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i="1" baseline="-25000" dirty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acc>
                  </m:oMath>
                </a14:m>
                <a:r>
                  <a:rPr lang="en-US" altLang="en-US" sz="2400" dirty="0"/>
                  <a:t>=3.472(40) – 164.14 = -$25 million!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646738"/>
                <a:ext cx="85344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109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1" y="1455247"/>
            <a:ext cx="588855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0" y="3336501"/>
            <a:ext cx="39751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3819949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5D493-0469-4FC4-8556-9AA4D5D5DFC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2000" y="4069161"/>
            <a:ext cx="5960140" cy="11700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E245DD-3B1B-4002-87B6-7D8DEAE703B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915318" y="4069161"/>
            <a:ext cx="2580482" cy="11700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F783EF-213D-4780-A4DD-A80622D3C739}"/>
              </a:ext>
            </a:extLst>
          </p:cNvPr>
          <p:cNvSpPr txBox="1">
            <a:spLocks/>
          </p:cNvSpPr>
          <p:nvPr/>
        </p:nvSpPr>
        <p:spPr bwMode="auto">
          <a:xfrm>
            <a:off x="6156990" y="1373428"/>
            <a:ext cx="2552700" cy="181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data = movie;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OR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reg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data= movie;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955A5E-21CC-44E8-BA00-42382FF0D08F}"/>
              </a:ext>
            </a:extLst>
          </p:cNvPr>
          <p:cNvSpPr/>
          <p:nvPr/>
        </p:nvSpPr>
        <p:spPr>
          <a:xfrm>
            <a:off x="1458118" y="3819949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4301A9-20BB-4C91-A640-77E5309B9466}"/>
              </a:ext>
            </a:extLst>
          </p:cNvPr>
          <p:cNvSpPr/>
          <p:nvPr/>
        </p:nvSpPr>
        <p:spPr>
          <a:xfrm>
            <a:off x="5868620" y="4221561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9AB6BC-E63F-4A9B-A343-65923F3D4E4C}"/>
              </a:ext>
            </a:extLst>
          </p:cNvPr>
          <p:cNvSpPr/>
          <p:nvPr/>
        </p:nvSpPr>
        <p:spPr>
          <a:xfrm>
            <a:off x="5867400" y="4531262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C2B613-5288-4ADD-BD0B-38CB9EC907B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25820" y="4470773"/>
            <a:ext cx="455980" cy="72273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502959-29BE-4A1D-BD4A-C426419D4B9F}"/>
              </a:ext>
            </a:extLst>
          </p:cNvPr>
          <p:cNvCxnSpPr>
            <a:cxnSpLocks/>
          </p:cNvCxnSpPr>
          <p:nvPr/>
        </p:nvCxnSpPr>
        <p:spPr>
          <a:xfrm flipH="1">
            <a:off x="4582190" y="4661757"/>
            <a:ext cx="1285210" cy="57741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4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4" y="4695963"/>
            <a:ext cx="362529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66139" y="5812144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52400"/>
                <a:ext cx="8534400" cy="685800"/>
              </a:xfrm>
            </p:spPr>
            <p:txBody>
              <a:bodyPr>
                <a:normAutofit fontScale="90000"/>
              </a:bodyPr>
              <a:lstStyle/>
              <a:p>
                <a:pPr eaLnBrk="1" hangingPunct="1"/>
                <a:r>
                  <a:rPr lang="en-US" altLang="en-US" dirty="0"/>
                  <a:t>Movies: 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534400" cy="685800"/>
              </a:xfrm>
              <a:blipFill>
                <a:blip r:embed="rId3"/>
                <a:stretch>
                  <a:fillRect t="-16814" b="-38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64008" y="5213903"/>
            <a:ext cx="5293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Predicted Gross = – 164.14 + 3.472 * Budget</a:t>
            </a:r>
          </a:p>
        </p:txBody>
      </p:sp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2133600"/>
            <a:ext cx="3283217" cy="196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41174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76090" y="2205826"/>
                <a:ext cx="29369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1. Ho: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Ha: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same as:</a:t>
                </a:r>
              </a:p>
              <a:p>
                <a:r>
                  <a:rPr lang="en-US" sz="1600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≠ 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090" y="2205826"/>
                <a:ext cx="2936965" cy="1323439"/>
              </a:xfrm>
              <a:prstGeom prst="rect">
                <a:avLst/>
              </a:prstGeom>
              <a:blipFill>
                <a:blip r:embed="rId7"/>
                <a:stretch>
                  <a:fillRect l="-1247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05578" y="2070306"/>
            <a:ext cx="3051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Reject Ho.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181745"/>
            <a:ext cx="6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20939" y="4838193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dirty="0"/>
              <a:t>Equation of Regression Line: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05624"/>
            <a:ext cx="41910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t-stat = (parameter estimate – 0)/</a:t>
            </a:r>
            <a:r>
              <a:rPr lang="en-US" sz="1600" dirty="0" err="1"/>
              <a:t>StErr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BB0B7-0554-4454-8551-F086B52DB017}"/>
                  </a:ext>
                </a:extLst>
              </p:cNvPr>
              <p:cNvSpPr txBox="1"/>
              <p:nvPr/>
            </p:nvSpPr>
            <p:spPr>
              <a:xfrm>
                <a:off x="3596530" y="3388962"/>
                <a:ext cx="2936965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2. CV: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.975, 7−2=5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600" dirty="0"/>
                  <a:t>2.54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BB0B7-0554-4454-8551-F086B52DB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30" y="3388962"/>
                <a:ext cx="2936965" cy="349326"/>
              </a:xfrm>
              <a:prstGeom prst="rect">
                <a:avLst/>
              </a:prstGeom>
              <a:blipFill>
                <a:blip r:embed="rId8"/>
                <a:stretch>
                  <a:fillRect l="-1245" t="-5263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9BC441F-551B-466A-96D4-31ABCE0676AC}"/>
              </a:ext>
            </a:extLst>
          </p:cNvPr>
          <p:cNvSpPr txBox="1"/>
          <p:nvPr/>
        </p:nvSpPr>
        <p:spPr>
          <a:xfrm>
            <a:off x="3603791" y="3646303"/>
            <a:ext cx="293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t = 5.48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E30E3-5B20-4C02-954B-1C9B5F6DFD4A}"/>
              </a:ext>
            </a:extLst>
          </p:cNvPr>
          <p:cNvSpPr txBox="1"/>
          <p:nvPr/>
        </p:nvSpPr>
        <p:spPr>
          <a:xfrm>
            <a:off x="3615608" y="3932174"/>
            <a:ext cx="1969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p-value = .0028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1089D-24E9-4BB5-88E8-C31A399C37F9}"/>
              </a:ext>
            </a:extLst>
          </p:cNvPr>
          <p:cNvSpPr/>
          <p:nvPr/>
        </p:nvSpPr>
        <p:spPr>
          <a:xfrm>
            <a:off x="3276600" y="5812143"/>
            <a:ext cx="55679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D3EAF-87A9-4207-BECE-778A065D9744}"/>
              </a:ext>
            </a:extLst>
          </p:cNvPr>
          <p:cNvSpPr/>
          <p:nvPr/>
        </p:nvSpPr>
        <p:spPr>
          <a:xfrm>
            <a:off x="1292744" y="5812143"/>
            <a:ext cx="688456" cy="20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61AFA-DCD6-4AD4-B70F-0FA9F7F4C2AC}"/>
              </a:ext>
            </a:extLst>
          </p:cNvPr>
          <p:cNvSpPr/>
          <p:nvPr/>
        </p:nvSpPr>
        <p:spPr>
          <a:xfrm>
            <a:off x="2058991" y="5812143"/>
            <a:ext cx="65560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D88D27-26BD-4911-9F8F-C70A410B6E6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021370" y="3749133"/>
            <a:ext cx="1169630" cy="20630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86E946-E650-4FB9-BC18-A7E9EF0EFBD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562102" y="4456969"/>
            <a:ext cx="74870" cy="13551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F584C0-ADA7-4D13-9316-0505CCEFCFE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386792" y="4474799"/>
            <a:ext cx="770719" cy="13373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8E1531-AE06-44CD-AB38-9322EECFCE9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554998" y="4188497"/>
            <a:ext cx="1452768" cy="16236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F63009-97D0-4578-A424-C8E161A7CB6D}"/>
              </a:ext>
            </a:extLst>
          </p:cNvPr>
          <p:cNvCxnSpPr>
            <a:cxnSpLocks/>
          </p:cNvCxnSpPr>
          <p:nvPr/>
        </p:nvCxnSpPr>
        <p:spPr>
          <a:xfrm flipV="1">
            <a:off x="457200" y="3815581"/>
            <a:ext cx="3636233" cy="4551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A8DC8AD-AC85-4306-93D8-176F2B237F0C}"/>
              </a:ext>
            </a:extLst>
          </p:cNvPr>
          <p:cNvSpPr/>
          <p:nvPr/>
        </p:nvSpPr>
        <p:spPr>
          <a:xfrm>
            <a:off x="6105578" y="2353641"/>
            <a:ext cx="30516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There is sufficient evidence at the alpha = .05 level of significance (p-value = .0028) to suggest that the data are linearly correlated (or that the slope is nonzero).  We will proceed to calculate the regression line.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F174D-7D71-4580-BEC4-A18936E1E4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4820" y="5698094"/>
            <a:ext cx="1485900" cy="2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64236-A83C-4D9A-BFE6-D906C60032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4820" y="6019800"/>
            <a:ext cx="4191000" cy="54292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0C33DA-DD77-44C1-BD49-1B607B02B6A8}"/>
              </a:ext>
            </a:extLst>
          </p:cNvPr>
          <p:cNvSpPr/>
          <p:nvPr/>
        </p:nvSpPr>
        <p:spPr>
          <a:xfrm>
            <a:off x="6599251" y="6332533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B965D5-56F2-430C-940C-2D30645E1F7F}"/>
              </a:ext>
            </a:extLst>
          </p:cNvPr>
          <p:cNvCxnSpPr>
            <a:cxnSpLocks/>
            <a:stCxn id="32" idx="0"/>
            <a:endCxn id="20" idx="0"/>
          </p:cNvCxnSpPr>
          <p:nvPr/>
        </p:nvCxnSpPr>
        <p:spPr>
          <a:xfrm flipH="1" flipV="1">
            <a:off x="4600265" y="3932174"/>
            <a:ext cx="2254217" cy="24003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EEA9F86-80A1-4DC1-932F-27B4FB8CADB7}"/>
              </a:ext>
            </a:extLst>
          </p:cNvPr>
          <p:cNvSpPr/>
          <p:nvPr/>
        </p:nvSpPr>
        <p:spPr>
          <a:xfrm>
            <a:off x="7190164" y="6345543"/>
            <a:ext cx="65843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4DA844-F8AB-46B2-BD35-600A38371E7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258280" y="4080646"/>
            <a:ext cx="2261102" cy="22648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3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81000" y="152400"/>
                <a:ext cx="8218714" cy="685800"/>
              </a:xfrm>
            </p:spPr>
            <p:txBody>
              <a:bodyPr>
                <a:normAutofit fontScale="90000"/>
              </a:bodyPr>
              <a:lstStyle/>
              <a:p>
                <a:pPr eaLnBrk="1" hangingPunct="1"/>
                <a:r>
                  <a:rPr lang="en-US" altLang="en-US" dirty="0"/>
                  <a:t>Movies: Conf. intervals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152400"/>
                <a:ext cx="8218714" cy="685800"/>
              </a:xfrm>
              <a:blipFill>
                <a:blip r:embed="rId2"/>
                <a:stretch>
                  <a:fillRect t="-16814" b="-38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51" y="2391172"/>
            <a:ext cx="362529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6" y="2311831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52400" y="428003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7160" y="4773246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Y-Intercept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9514" y="4343122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40" y="527063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-164.143 ± 2.571*65.06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57150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(-331.39,3.103)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8" y="6096000"/>
            <a:ext cx="439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for a budget of $0, the mean gross is between $0M and $3.103M.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54" y="40386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1294" y="4531807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Budget_slope</a:t>
            </a:r>
            <a:r>
              <a:rPr lang="en-US" sz="2000" dirty="0"/>
              <a:t>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46060" y="4094779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7194" y="50292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3.472 ± 2.571*.6338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4654" y="5406906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(1.84, 5.10)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5866338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when the budget is increased by $1 million dollars, the mean gross increases between $1.84M and $5.10M.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2129" y="3189859"/>
            <a:ext cx="1423471" cy="288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82129" y="3429000"/>
            <a:ext cx="1423471" cy="288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49312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Movies: Parameter interpretation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70363" y="3671888"/>
            <a:ext cx="495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Pred. Gross = – 164.14 + 3.472 * Budget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4591050" y="2586038"/>
                <a:ext cx="4191000" cy="724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Equation of Regression Line: </a:t>
                </a:r>
                <a:endParaRPr lang="en-US" altLang="en-US" sz="2000" i="1" dirty="0">
                  <a:latin typeface="Cambria Math" panose="020405030504060302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 = -164.14,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 = 3.4721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1050" y="2586038"/>
                <a:ext cx="4191000" cy="724622"/>
              </a:xfrm>
              <a:prstGeom prst="rect">
                <a:avLst/>
              </a:prstGeom>
              <a:blipFill>
                <a:blip r:embed="rId2"/>
                <a:stretch>
                  <a:fillRect t="-3361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91709"/>
            <a:ext cx="8115300" cy="144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914400"/>
            <a:ext cx="39751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533650"/>
            <a:ext cx="38100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4692561"/>
            <a:ext cx="8934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Slope: </a:t>
            </a:r>
          </a:p>
          <a:p>
            <a:pPr algn="ctr"/>
            <a:r>
              <a:rPr lang="en-US" altLang="en-US" dirty="0"/>
              <a:t>It is estimated that for every increase in $1 million to the budget, the estimated gross will be $3.4721 million more. A 95% confidence interval is ($1.84 M, $5.10 M).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76200" y="5503773"/>
            <a:ext cx="9105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y-intercept: </a:t>
            </a:r>
          </a:p>
          <a:p>
            <a:pPr algn="ctr"/>
            <a:r>
              <a:rPr lang="en-US" altLang="en-US" dirty="0"/>
              <a:t>For a movie with no budget ($0), it is predicted that it will gross $0 (-$164 million from regression equation).  A 95% confidence interval is ($0, $3.3 M). This has little practical meaning, which is to be expected since it is extrapolation.</a:t>
            </a:r>
          </a:p>
        </p:txBody>
      </p:sp>
    </p:spTree>
    <p:extLst>
      <p:ext uri="{BB962C8B-B14F-4D97-AF65-F5344CB8AC3E}">
        <p14:creationId xmlns:p14="http://schemas.microsoft.com/office/powerpoint/2010/main" val="53722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11412</TotalTime>
  <Words>454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ＭＳ Ｐゴシック</vt:lpstr>
      <vt:lpstr>Arial</vt:lpstr>
      <vt:lpstr>Calibri</vt:lpstr>
      <vt:lpstr>Cambria Math</vt:lpstr>
      <vt:lpstr>Times New Roman</vt:lpstr>
      <vt:lpstr>Office Theme</vt:lpstr>
      <vt:lpstr>Reference slides</vt:lpstr>
      <vt:lpstr>Movies: Regression equation and a predicted value of y for a given x</vt:lpstr>
      <vt:lpstr>Movies: Hypothesis test for β_1</vt:lpstr>
      <vt:lpstr>Movies: Conf. intervals for β_0,β_1</vt:lpstr>
      <vt:lpstr>Movies: Parameter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OUT: LIVE SESSION 9</dc:title>
  <dc:creator>Bivin Sadler</dc:creator>
  <cp:lastModifiedBy>User</cp:lastModifiedBy>
  <cp:revision>19</cp:revision>
  <dcterms:created xsi:type="dcterms:W3CDTF">2015-07-16T22:33:49Z</dcterms:created>
  <dcterms:modified xsi:type="dcterms:W3CDTF">2018-03-03T01:06:25Z</dcterms:modified>
</cp:coreProperties>
</file>