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47" r:id="rId2"/>
    <p:sldId id="310" r:id="rId3"/>
    <p:sldId id="312" r:id="rId4"/>
    <p:sldId id="313" r:id="rId5"/>
    <p:sldId id="314" r:id="rId6"/>
    <p:sldId id="316" r:id="rId7"/>
    <p:sldId id="311" r:id="rId8"/>
    <p:sldId id="291" r:id="rId9"/>
    <p:sldId id="319" r:id="rId10"/>
    <p:sldId id="320" r:id="rId11"/>
    <p:sldId id="309" r:id="rId12"/>
    <p:sldId id="317" r:id="rId13"/>
    <p:sldId id="318" r:id="rId14"/>
    <p:sldId id="326" r:id="rId15"/>
    <p:sldId id="327" r:id="rId16"/>
    <p:sldId id="328" r:id="rId17"/>
    <p:sldId id="329" r:id="rId18"/>
    <p:sldId id="330" r:id="rId19"/>
    <p:sldId id="332" r:id="rId20"/>
    <p:sldId id="333" r:id="rId21"/>
    <p:sldId id="339" r:id="rId22"/>
    <p:sldId id="341" r:id="rId23"/>
    <p:sldId id="340" r:id="rId24"/>
    <p:sldId id="342" r:id="rId25"/>
    <p:sldId id="343" r:id="rId26"/>
    <p:sldId id="338" r:id="rId27"/>
    <p:sldId id="353" r:id="rId28"/>
    <p:sldId id="344" r:id="rId29"/>
    <p:sldId id="345" r:id="rId30"/>
    <p:sldId id="346" r:id="rId31"/>
    <p:sldId id="336" r:id="rId32"/>
    <p:sldId id="351" r:id="rId33"/>
    <p:sldId id="352" r:id="rId34"/>
    <p:sldId id="350" r:id="rId35"/>
    <p:sldId id="337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90" d="100"/>
          <a:sy n="90" d="100"/>
        </p:scale>
        <p:origin x="13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2D7D5B07-EF44-402A-A923-AA9ECE8027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476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9A6-584F-4DD9-A933-06DA2A5ED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47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B1B05-B868-4104-9E2A-D8BA0070D2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52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677C6-13C7-4B55-91C5-9DB7FD3B4E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81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AC098-B10F-48F4-B6AB-08CC7DD84F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77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169A8-E6B3-4D1D-A7FF-CD1BC5030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725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D976B-A3AB-4F65-96A8-0FBD7874F8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91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24271-1DA4-4B40-8F1D-01400B72D5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78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2D6DB-C2A7-4F63-BCF0-AF9DBD351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9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07860-E042-4AE9-8338-A0541752D6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33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0E2EF-51D2-4555-8651-93BD9E3859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43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E791E-E8DC-4815-B199-F8A5C92527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39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AFCB-A831-4B16-BA62-5503E1C66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87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2319B65F-2149-4056-A8FB-F4F408873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400.png"/><Relationship Id="rId7" Type="http://schemas.openxmlformats.org/officeDocument/2006/relationships/image" Target="../media/image4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24.png"/><Relationship Id="rId9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0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4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55.png"/><Relationship Id="rId9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image" Target="../media/image54.png"/><Relationship Id="rId7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5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9: Live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txBody>
          <a:bodyPr/>
          <a:lstStyle/>
          <a:p>
            <a:r>
              <a:rPr lang="en-US" dirty="0"/>
              <a:t>Introduction to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38802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3"/>
          </a:xfrm>
        </p:spPr>
        <p:txBody>
          <a:bodyPr/>
          <a:lstStyle/>
          <a:p>
            <a:r>
              <a:rPr lang="en-US" altLang="en-US"/>
              <a:t>Extrapolation: Example</a:t>
            </a:r>
          </a:p>
        </p:txBody>
      </p:sp>
      <p:pic>
        <p:nvPicPr>
          <p:cNvPr id="1536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295400"/>
            <a:ext cx="55340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76200" y="4419600"/>
            <a:ext cx="937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Given this data, predict the grade a student who studied </a:t>
            </a:r>
            <a:r>
              <a:rPr lang="en-US" altLang="en-US" b="1" dirty="0"/>
              <a:t>18 hours</a:t>
            </a:r>
            <a:r>
              <a:rPr lang="en-US" altLang="en-US" dirty="0"/>
              <a:t> would receive...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47800" y="5002490"/>
            <a:ext cx="66119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Predicted Grade = 6.6518(18 hours) + 44.366 =  164.1points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800" y="5584825"/>
            <a:ext cx="624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Clearly this is impossible … but we have extrapolated.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600"/>
              <a:t>Interpretation: Slope and Y – Intercept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2400" y="5029200"/>
            <a:ext cx="891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Slope Interpretation: A 1 unit increase in x results in a 2 unit increase in predicted y.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0" y="5638800"/>
            <a:ext cx="861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Y-intercept Interpretation: The predicted response that corresponds to x = 0 is </a:t>
            </a:r>
            <a:r>
              <a:rPr lang="en-US" altLang="en-US" i="1" dirty="0"/>
              <a:t>1.5</a:t>
            </a:r>
            <a:r>
              <a:rPr lang="en-US" alt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1" y="3048000"/>
            <a:ext cx="284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= (3.5-1.5)/(1-0)=2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078163" y="1059071"/>
            <a:ext cx="3349470" cy="3476317"/>
            <a:chOff x="2753055" y="669131"/>
            <a:chExt cx="3349470" cy="3476317"/>
          </a:xfrm>
        </p:grpSpPr>
        <p:grpSp>
          <p:nvGrpSpPr>
            <p:cNvPr id="13" name="Group 12"/>
            <p:cNvGrpSpPr/>
            <p:nvPr/>
          </p:nvGrpSpPr>
          <p:grpSpPr>
            <a:xfrm>
              <a:off x="2779888" y="669131"/>
              <a:ext cx="3322637" cy="3386138"/>
              <a:chOff x="3078163" y="1143000"/>
              <a:chExt cx="3322637" cy="3386138"/>
            </a:xfrm>
          </p:grpSpPr>
          <p:pic>
            <p:nvPicPr>
              <p:cNvPr id="16387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8163" y="1143000"/>
                <a:ext cx="3322637" cy="3386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360345" y="3471651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(0,1.5)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52486" y="2925531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(1,3.5)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 flipH="1" flipV="1">
                <a:off x="3516634" y="311624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/>
            <p:cNvCxnSpPr/>
            <p:nvPr/>
          </p:nvCxnSpPr>
          <p:spPr bwMode="auto">
            <a:xfrm flipH="1">
              <a:off x="2753055" y="1059487"/>
              <a:ext cx="1202311" cy="3085961"/>
            </a:xfrm>
            <a:prstGeom prst="line">
              <a:avLst/>
            </a:prstGeom>
            <a:ln>
              <a:solidFill>
                <a:schemeClr val="tx1"/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 flipH="1" flipV="1">
              <a:off x="3001963" y="3247990"/>
              <a:ext cx="152400" cy="152400"/>
            </a:xfrm>
            <a:prstGeom prst="ellipse">
              <a:avLst/>
            </a:prstGeom>
            <a:solidFill>
              <a:schemeClr val="accent4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81400" y="3733800"/>
            <a:ext cx="1423851" cy="307777"/>
          </a:xfrm>
          <a:prstGeom prst="rect">
            <a:avLst/>
          </a:prstGeom>
          <a:blipFill rotWithShape="1">
            <a:blip r:embed="rId3"/>
            <a:stretch>
              <a:fillRect l="-1288" t="-2000" b="-1800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7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69624" y="2438400"/>
            <a:ext cx="1528752" cy="514243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246063"/>
          </a:xfrm>
        </p:spPr>
        <p:txBody>
          <a:bodyPr/>
          <a:lstStyle/>
          <a:p>
            <a:r>
              <a:rPr lang="en-US" altLang="en-US"/>
              <a:t>Grades v. Study Hours 	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152400" y="3886200"/>
            <a:ext cx="937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Interpret the slope: </a:t>
            </a:r>
          </a:p>
        </p:txBody>
      </p:sp>
      <p:pic>
        <p:nvPicPr>
          <p:cNvPr id="174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990600"/>
            <a:ext cx="55340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-76200" y="4408488"/>
            <a:ext cx="9372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Each extra hour spent studying results in a 6.6518 point increase in the predicted grade.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-76200" y="5105400"/>
            <a:ext cx="937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Interpret the y – intercept: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300" y="5758656"/>
            <a:ext cx="8382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The predicted grade for a student who studies no hours is 44.37 points.</a:t>
            </a:r>
          </a:p>
          <a:p>
            <a:pPr algn="ctr"/>
            <a:r>
              <a:rPr lang="en-US" altLang="en-US" dirty="0"/>
              <a:t>(Of course, this is an extrapolation in this study and would not be a great model to use for a student who studied zero hours.)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http://farm1.static.flickr.com/144/398165839_238a480763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0511"/>
            <a:ext cx="7010400" cy="477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6781800" y="38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  <a:r>
              <a:rPr lang="en-US" altLang="en-US" sz="1800" baseline="30000"/>
              <a:t>2</a:t>
            </a:r>
            <a:r>
              <a:rPr lang="en-US" altLang="en-US" sz="1800"/>
              <a:t>  = 0. 823</a:t>
            </a:r>
            <a:endParaRPr lang="en-US" altLang="en-US" sz="1800" baseline="30000"/>
          </a:p>
        </p:txBody>
      </p: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914400" y="38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 = .907</a:t>
            </a:r>
            <a:endParaRPr lang="en-US" altLang="en-US" sz="1800" baseline="30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7" name="TextBox 1"/>
              <p:cNvSpPr txBox="1">
                <a:spLocks noChangeArrowheads="1"/>
              </p:cNvSpPr>
              <p:nvPr/>
            </p:nvSpPr>
            <p:spPr bwMode="auto">
              <a:xfrm>
                <a:off x="1828800" y="1028700"/>
                <a:ext cx="2743200" cy="3767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𝑃𝑜𝑖𝑛𝑡𝑠</m:t>
                        </m:r>
                      </m:e>
                    </m:acc>
                  </m:oMath>
                </a14:m>
                <a:r>
                  <a:rPr lang="en-US" altLang="en-US" dirty="0"/>
                  <a:t> = 6 + 3(Price)</a:t>
                </a:r>
              </a:p>
            </p:txBody>
          </p:sp>
        </mc:Choice>
        <mc:Fallback>
          <p:sp>
            <p:nvSpPr>
              <p:cNvPr id="18437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1028700"/>
                <a:ext cx="2743200" cy="376770"/>
              </a:xfrm>
              <a:prstGeom prst="rect">
                <a:avLst/>
              </a:prstGeom>
              <a:blipFill>
                <a:blip r:embed="rId3"/>
                <a:stretch>
                  <a:fillRect t="-6452" b="-258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5103674"/>
            <a:ext cx="8839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Slope Interpretation: </a:t>
            </a:r>
          </a:p>
          <a:p>
            <a:r>
              <a:rPr lang="en-US" altLang="en-US" dirty="0"/>
              <a:t>Each $1 million increase in the price results in a 3 point increase in predicted max point production for a game.  </a:t>
            </a:r>
          </a:p>
          <a:p>
            <a:r>
              <a:rPr lang="en-US" altLang="en-US" dirty="0"/>
              <a:t>Y-Intercept interpretation:  </a:t>
            </a:r>
          </a:p>
          <a:p>
            <a:r>
              <a:rPr lang="en-US" altLang="en-US" dirty="0"/>
              <a:t>A player who is not paid is still predicted to have 6 max points.   	</a:t>
            </a:r>
          </a:p>
          <a:p>
            <a:r>
              <a:rPr lang="en-US" altLang="en-US" dirty="0"/>
              <a:t>Why doesn’t this make sense?  	</a:t>
            </a:r>
            <a:endParaRPr lang="en-US" alt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315055" y="6488668"/>
            <a:ext cx="2142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/>
              <a:t>EXTRAPOLATION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/>
              <a:t>Assumptions</a:t>
            </a:r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264275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20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C223BA-3F15-47EB-B517-83D2B2DCC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5" y="2649936"/>
            <a:ext cx="3876675" cy="1419225"/>
          </a:xfrm>
          <a:prstGeom prst="rect">
            <a:avLst/>
          </a:prstGeom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991600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Movies: Regression equation and a predicted value of y for a given x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524000" y="5133384"/>
            <a:ext cx="701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Predicted Gross = 3.472 * Budget – 164.14  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28600" y="4676775"/>
            <a:ext cx="419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Equation of Regression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>
                <a:spLocks noChangeArrowheads="1"/>
              </p:cNvSpPr>
              <p:nvPr/>
            </p:nvSpPr>
            <p:spPr bwMode="auto">
              <a:xfrm>
                <a:off x="228600" y="5646738"/>
                <a:ext cx="85344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/>
                  <a:t>Predicted Gross for a Budget of $40 million: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sz="2400" i="1" baseline="-25000" dirty="0"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acc>
                  </m:oMath>
                </a14:m>
                <a:r>
                  <a:rPr lang="en-US" altLang="en-US" sz="2400" dirty="0"/>
                  <a:t>=3.472(40) – 164.14 = -$25 million!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5646738"/>
                <a:ext cx="8534400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109" b="-160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91" y="1455247"/>
            <a:ext cx="588855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90" y="3336501"/>
            <a:ext cx="39751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04800" y="3819949"/>
            <a:ext cx="914400" cy="249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A5D493-0469-4FC4-8556-9AA4D5D5DFC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62000" y="4069161"/>
            <a:ext cx="5960140" cy="11700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E245DD-3B1B-4002-87B6-7D8DEAE703B7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915318" y="4069161"/>
            <a:ext cx="2580482" cy="11700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BF783EF-213D-4780-A4DD-A80622D3C739}"/>
              </a:ext>
            </a:extLst>
          </p:cNvPr>
          <p:cNvSpPr txBox="1">
            <a:spLocks/>
          </p:cNvSpPr>
          <p:nvPr/>
        </p:nvSpPr>
        <p:spPr bwMode="auto">
          <a:xfrm>
            <a:off x="6156990" y="1373428"/>
            <a:ext cx="2552700" cy="181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proc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glm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data = movie;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model gross = budget;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run;</a:t>
            </a: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OR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proc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reg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data= movie;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model gross = budget;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run;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955A5E-21CC-44E8-BA00-42382FF0D08F}"/>
              </a:ext>
            </a:extLst>
          </p:cNvPr>
          <p:cNvSpPr/>
          <p:nvPr/>
        </p:nvSpPr>
        <p:spPr>
          <a:xfrm>
            <a:off x="1458118" y="3819949"/>
            <a:ext cx="914400" cy="249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4301A9-20BB-4C91-A640-77E5309B9466}"/>
              </a:ext>
            </a:extLst>
          </p:cNvPr>
          <p:cNvSpPr/>
          <p:nvPr/>
        </p:nvSpPr>
        <p:spPr>
          <a:xfrm>
            <a:off x="5868620" y="4221561"/>
            <a:ext cx="914400" cy="249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9AB6BC-E63F-4A9B-A343-65923F3D4E4C}"/>
              </a:ext>
            </a:extLst>
          </p:cNvPr>
          <p:cNvSpPr/>
          <p:nvPr/>
        </p:nvSpPr>
        <p:spPr>
          <a:xfrm>
            <a:off x="5867400" y="4531262"/>
            <a:ext cx="914400" cy="249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C2B613-5288-4ADD-BD0B-38CB9EC907B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325820" y="4470773"/>
            <a:ext cx="455980" cy="72273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502959-29BE-4A1D-BD4A-C426419D4B9F}"/>
              </a:ext>
            </a:extLst>
          </p:cNvPr>
          <p:cNvCxnSpPr>
            <a:cxnSpLocks/>
          </p:cNvCxnSpPr>
          <p:nvPr/>
        </p:nvCxnSpPr>
        <p:spPr>
          <a:xfrm flipH="1">
            <a:off x="4582190" y="4661757"/>
            <a:ext cx="1285210" cy="57741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4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12" grpId="0"/>
      <p:bldP spid="13" grpId="0"/>
      <p:bldP spid="9" grpId="0" animBg="1"/>
      <p:bldP spid="9" grpId="1" animBg="1"/>
      <p:bldP spid="17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Residual formalized!!!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1752600"/>
            <a:ext cx="3670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52800"/>
            <a:ext cx="64039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07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Estimate Regression Coefficients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8" y="5334000"/>
            <a:ext cx="4097337" cy="1304925"/>
          </a:xfrm>
          <a:prstGeom prst="rect">
            <a:avLst/>
          </a:prstGeom>
          <a:solidFill>
            <a:srgbClr val="FF0000"/>
          </a:solidFill>
          <a:ln w="127000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489" y="1641877"/>
            <a:ext cx="35814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"/>
          <a:stretch>
            <a:fillRect/>
          </a:stretch>
        </p:blipFill>
        <p:spPr bwMode="auto">
          <a:xfrm>
            <a:off x="609600" y="1627188"/>
            <a:ext cx="3581400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own Arrow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73431" y="3456135"/>
            <a:ext cx="6030314" cy="1539080"/>
          </a:xfrm>
          <a:prstGeom prst="downArrow">
            <a:avLst>
              <a:gd name="adj1" fmla="val 50000"/>
              <a:gd name="adj2" fmla="val 71224"/>
            </a:avLst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04779" y="2558697"/>
                <a:ext cx="359220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779" y="2558697"/>
                <a:ext cx="3592202" cy="75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38985" y="5675960"/>
                <a:ext cx="1147815" cy="621004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985" y="5675960"/>
                <a:ext cx="1147815" cy="6210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137B40-B315-4ED4-BAFE-E82667D8A2C4}"/>
                  </a:ext>
                </a:extLst>
              </p:cNvPr>
              <p:cNvSpPr txBox="1"/>
              <p:nvPr/>
            </p:nvSpPr>
            <p:spPr>
              <a:xfrm>
                <a:off x="6096000" y="3543307"/>
                <a:ext cx="429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137B40-B315-4ED4-BAFE-E82667D8A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43307"/>
                <a:ext cx="429605" cy="276999"/>
              </a:xfrm>
              <a:prstGeom prst="rect">
                <a:avLst/>
              </a:prstGeom>
              <a:blipFill>
                <a:blip r:embed="rId8"/>
                <a:stretch>
                  <a:fillRect l="-4286" r="-114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42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26194" y="66739"/>
            <a:ext cx="3505200" cy="1158662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Movies: graphs</a:t>
            </a:r>
          </a:p>
        </p:txBody>
      </p:sp>
      <p:pic>
        <p:nvPicPr>
          <p:cNvPr id="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6389"/>
            <a:ext cx="46291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438400"/>
            <a:ext cx="3962400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2438400"/>
            <a:ext cx="3976687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202246"/>
            <a:ext cx="4062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and confidence intervals: prediction intervals are much wider than confidence intervals. (We will discuss these more in unit 10.)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80044-78D7-4080-8FB4-8326774CFB99}"/>
              </a:ext>
            </a:extLst>
          </p:cNvPr>
          <p:cNvSpPr txBox="1"/>
          <p:nvPr/>
        </p:nvSpPr>
        <p:spPr>
          <a:xfrm>
            <a:off x="4572000" y="1188489"/>
            <a:ext cx="4062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plots can be used to look for normal residuals and equal standard deviations across the range of x’s.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5E6C8-90DF-4FBA-8E3F-D486E37A967C}"/>
              </a:ext>
            </a:extLst>
          </p:cNvPr>
          <p:cNvSpPr/>
          <p:nvPr/>
        </p:nvSpPr>
        <p:spPr>
          <a:xfrm>
            <a:off x="172779" y="5498410"/>
            <a:ext cx="27228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proc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glm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data = movie plots =all;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model gross = budget;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run;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OR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proc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reg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data= movie;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model gross = budget;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run;</a:t>
            </a:r>
            <a:endParaRPr lang="en-US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F534E-B1B1-42A0-9FB2-88261E0D8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588" y="5521873"/>
            <a:ext cx="2981325" cy="295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4D6686-EB6E-4934-B36A-E7F667722F46}"/>
              </a:ext>
            </a:extLst>
          </p:cNvPr>
          <p:cNvSpPr txBox="1"/>
          <p:nvPr/>
        </p:nvSpPr>
        <p:spPr>
          <a:xfrm>
            <a:off x="4697044" y="6013929"/>
            <a:ext cx="501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 will learn how to do the left graph in r during week 10.</a:t>
            </a:r>
          </a:p>
        </p:txBody>
      </p:sp>
    </p:spTree>
    <p:extLst>
      <p:ext uri="{BB962C8B-B14F-4D97-AF65-F5344CB8AC3E}">
        <p14:creationId xmlns:p14="http://schemas.microsoft.com/office/powerpoint/2010/main" val="117890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Sampling Distributions / Hypothesis Test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1722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36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6"/>
          <p:cNvSpPr txBox="1">
            <a:spLocks noChangeArrowheads="1"/>
          </p:cNvSpPr>
          <p:nvPr/>
        </p:nvSpPr>
        <p:spPr bwMode="auto">
          <a:xfrm>
            <a:off x="457200" y="1752600"/>
            <a:ext cx="8002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800" b="1"/>
              <a:t>Last time we considered ….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463925" y="2667000"/>
            <a:ext cx="2193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/>
              <a:t>Example : 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798638" y="3227388"/>
            <a:ext cx="5186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/>
              <a:t>Studying Hours and Grades!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Sampling Distributions / Hypothesis Test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935163"/>
            <a:ext cx="32766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8" r="18797"/>
          <a:stretch>
            <a:fillRect/>
          </a:stretch>
        </p:blipFill>
        <p:spPr bwMode="auto">
          <a:xfrm>
            <a:off x="482600" y="5181600"/>
            <a:ext cx="3303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6" r="18427" b="11452"/>
          <a:stretch>
            <a:fillRect/>
          </a:stretch>
        </p:blipFill>
        <p:spPr bwMode="auto">
          <a:xfrm>
            <a:off x="4876800" y="1987550"/>
            <a:ext cx="3276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7" r="43752"/>
          <a:stretch>
            <a:fillRect/>
          </a:stretch>
        </p:blipFill>
        <p:spPr bwMode="auto">
          <a:xfrm>
            <a:off x="4876800" y="4398963"/>
            <a:ext cx="3276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76800" y="51054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Two T-Tests!!!</a:t>
            </a: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76800" y="5681389"/>
            <a:ext cx="1230017" cy="553998"/>
          </a:xfrm>
          <a:prstGeom prst="rect">
            <a:avLst/>
          </a:prstGeom>
          <a:blipFill rotWithShape="0">
            <a:blip r:embed="rId5"/>
            <a:stretch>
              <a:fillRect l="-3465" r="-990" b="-17582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85218" y="5681389"/>
            <a:ext cx="1224694" cy="553998"/>
          </a:xfrm>
          <a:prstGeom prst="rect">
            <a:avLst/>
          </a:prstGeom>
          <a:blipFill rotWithShape="0">
            <a:blip r:embed="rId6"/>
            <a:stretch>
              <a:fillRect l="-3483" r="-1493" b="-17582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1097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4" y="4695963"/>
            <a:ext cx="362529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66139" y="5812144"/>
            <a:ext cx="510461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200" y="152400"/>
                <a:ext cx="8534400" cy="685800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/>
                  <a:t>Movies: Hypothesis test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560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8534400" cy="685800"/>
              </a:xfrm>
              <a:blipFill>
                <a:blip r:embed="rId3"/>
                <a:stretch>
                  <a:fillRect t="-24779" b="-46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64008" y="5213903"/>
            <a:ext cx="52932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Predicted Gross = – 164.14 + 3.472 * Budget</a:t>
            </a:r>
          </a:p>
        </p:txBody>
      </p:sp>
      <p:pic>
        <p:nvPicPr>
          <p:cNvPr id="2560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838201"/>
            <a:ext cx="7010400" cy="12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2133600"/>
            <a:ext cx="3283217" cy="196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41174"/>
            <a:ext cx="3296194" cy="19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76090" y="2205826"/>
                <a:ext cx="293696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1. Ho: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    Ha: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sz="1600" dirty="0"/>
              </a:p>
              <a:p>
                <a:pPr algn="ctr"/>
                <a:r>
                  <a:rPr lang="en-US" sz="1600" dirty="0"/>
                  <a:t>same as:</a:t>
                </a:r>
              </a:p>
              <a:p>
                <a:r>
                  <a:rPr lang="en-US" sz="1600" dirty="0"/>
                  <a:t>   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= 0</a:t>
                </a:r>
              </a:p>
              <a:p>
                <a:r>
                  <a:rPr lang="en-US" sz="1600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≠ 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090" y="2205826"/>
                <a:ext cx="2936965" cy="1323439"/>
              </a:xfrm>
              <a:prstGeom prst="rect">
                <a:avLst/>
              </a:prstGeom>
              <a:blipFill>
                <a:blip r:embed="rId7"/>
                <a:stretch>
                  <a:fillRect l="-1247" t="-1382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105578" y="2070306"/>
            <a:ext cx="3051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5. Reject Ho.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6181745"/>
            <a:ext cx="65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20939" y="4838193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dirty="0"/>
              <a:t>Equation of Regression Line: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205624"/>
            <a:ext cx="4191000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t-stat = (parameter estimate – 0)/</a:t>
            </a:r>
            <a:r>
              <a:rPr lang="en-US" sz="1600" dirty="0" err="1"/>
              <a:t>StErr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BB0B7-0554-4454-8551-F086B52DB017}"/>
                  </a:ext>
                </a:extLst>
              </p:cNvPr>
              <p:cNvSpPr txBox="1"/>
              <p:nvPr/>
            </p:nvSpPr>
            <p:spPr>
              <a:xfrm>
                <a:off x="3596530" y="3388962"/>
                <a:ext cx="2936965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2. CV: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975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600" dirty="0"/>
                  <a:t>2.54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BB0B7-0554-4454-8551-F086B52DB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530" y="3388962"/>
                <a:ext cx="2936965" cy="349326"/>
              </a:xfrm>
              <a:prstGeom prst="rect">
                <a:avLst/>
              </a:prstGeom>
              <a:blipFill>
                <a:blip r:embed="rId8"/>
                <a:stretch>
                  <a:fillRect l="-1245" t="-5263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9BC441F-551B-466A-96D4-31ABCE0676AC}"/>
              </a:ext>
            </a:extLst>
          </p:cNvPr>
          <p:cNvSpPr txBox="1"/>
          <p:nvPr/>
        </p:nvSpPr>
        <p:spPr>
          <a:xfrm>
            <a:off x="3603791" y="3646303"/>
            <a:ext cx="293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t = 5.48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E30E3-5B20-4C02-954B-1C9B5F6DFD4A}"/>
              </a:ext>
            </a:extLst>
          </p:cNvPr>
          <p:cNvSpPr txBox="1"/>
          <p:nvPr/>
        </p:nvSpPr>
        <p:spPr>
          <a:xfrm>
            <a:off x="3615608" y="3932174"/>
            <a:ext cx="1969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 p-value = .0028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A1089D-24E9-4BB5-88E8-C31A399C37F9}"/>
              </a:ext>
            </a:extLst>
          </p:cNvPr>
          <p:cNvSpPr/>
          <p:nvPr/>
        </p:nvSpPr>
        <p:spPr>
          <a:xfrm>
            <a:off x="3276600" y="5812143"/>
            <a:ext cx="556796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AD3EAF-87A9-4207-BECE-778A065D9744}"/>
              </a:ext>
            </a:extLst>
          </p:cNvPr>
          <p:cNvSpPr/>
          <p:nvPr/>
        </p:nvSpPr>
        <p:spPr>
          <a:xfrm>
            <a:off x="1292744" y="5812143"/>
            <a:ext cx="688456" cy="207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A61AFA-DCD6-4AD4-B70F-0FA9F7F4C2AC}"/>
              </a:ext>
            </a:extLst>
          </p:cNvPr>
          <p:cNvSpPr/>
          <p:nvPr/>
        </p:nvSpPr>
        <p:spPr>
          <a:xfrm>
            <a:off x="2058991" y="5812143"/>
            <a:ext cx="655601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D88D27-26BD-4911-9F8F-C70A410B6E6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021370" y="3749133"/>
            <a:ext cx="1169630" cy="20630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86E946-E650-4FB9-BC18-A7E9EF0EFBD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1562102" y="4456969"/>
            <a:ext cx="74870" cy="13551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F584C0-ADA7-4D13-9316-0505CCEFCFE1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386792" y="4474799"/>
            <a:ext cx="770719" cy="13373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8E1531-AE06-44CD-AB38-9322EECFCE9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554998" y="4188497"/>
            <a:ext cx="1452768" cy="162364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F63009-97D0-4578-A424-C8E161A7CB6D}"/>
              </a:ext>
            </a:extLst>
          </p:cNvPr>
          <p:cNvCxnSpPr>
            <a:cxnSpLocks/>
          </p:cNvCxnSpPr>
          <p:nvPr/>
        </p:nvCxnSpPr>
        <p:spPr>
          <a:xfrm flipV="1">
            <a:off x="457200" y="3815581"/>
            <a:ext cx="3636233" cy="45514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A8DC8AD-AC85-4306-93D8-176F2B237F0C}"/>
              </a:ext>
            </a:extLst>
          </p:cNvPr>
          <p:cNvSpPr/>
          <p:nvPr/>
        </p:nvSpPr>
        <p:spPr>
          <a:xfrm>
            <a:off x="6105578" y="2353641"/>
            <a:ext cx="30516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 There is sufficient evidence at the alpha = .05 level of significance (p-value = .0028) to suggest that the data are linearly correlated (or that the slope is nonzero).  We will proceed to calculate the regression line.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6F174D-7D71-4580-BEC4-A18936E1E4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4820" y="5698094"/>
            <a:ext cx="1485900" cy="209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64236-A83C-4D9A-BFE6-D906C60032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54820" y="6019800"/>
            <a:ext cx="4191000" cy="54292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0C33DA-DD77-44C1-BD49-1B607B02B6A8}"/>
              </a:ext>
            </a:extLst>
          </p:cNvPr>
          <p:cNvSpPr/>
          <p:nvPr/>
        </p:nvSpPr>
        <p:spPr>
          <a:xfrm>
            <a:off x="6599251" y="6332533"/>
            <a:ext cx="510461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B965D5-56F2-430C-940C-2D30645E1F7F}"/>
              </a:ext>
            </a:extLst>
          </p:cNvPr>
          <p:cNvCxnSpPr>
            <a:cxnSpLocks/>
            <a:stCxn id="32" idx="0"/>
            <a:endCxn id="20" idx="0"/>
          </p:cNvCxnSpPr>
          <p:nvPr/>
        </p:nvCxnSpPr>
        <p:spPr>
          <a:xfrm flipH="1" flipV="1">
            <a:off x="4600265" y="3932174"/>
            <a:ext cx="2254217" cy="24003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EEA9F86-80A1-4DC1-932F-27B4FB8CADB7}"/>
              </a:ext>
            </a:extLst>
          </p:cNvPr>
          <p:cNvSpPr/>
          <p:nvPr/>
        </p:nvSpPr>
        <p:spPr>
          <a:xfrm>
            <a:off x="7190164" y="6345543"/>
            <a:ext cx="658436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4DA844-F8AB-46B2-BD35-600A38371E7B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5258280" y="4080646"/>
            <a:ext cx="2261102" cy="226489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3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8677" grpId="0"/>
      <p:bldP spid="5" grpId="0"/>
      <p:bldP spid="3" grpId="0"/>
      <p:bldP spid="9" grpId="0"/>
      <p:bldP spid="18" grpId="0"/>
      <p:bldP spid="19" grpId="0"/>
      <p:bldP spid="20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7" grpId="0"/>
      <p:bldP spid="32" grpId="0" animBg="1"/>
      <p:bldP spid="32" grpId="1" animBg="1"/>
      <p:bldP spid="34" grpId="0" animBg="1"/>
      <p:bldP spid="3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381000" y="152400"/>
                <a:ext cx="8218714" cy="685800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/>
                  <a:t>Movies: Conf. intervals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560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1000" y="152400"/>
                <a:ext cx="8218714" cy="685800"/>
              </a:xfrm>
              <a:blipFill>
                <a:blip r:embed="rId2"/>
                <a:stretch>
                  <a:fillRect l="-2448" t="-24779" b="-46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838201"/>
            <a:ext cx="7010400" cy="12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51" y="2391172"/>
            <a:ext cx="362529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46" y="2311831"/>
            <a:ext cx="3296194" cy="19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52400" y="4280039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Estimate ± t</a:t>
            </a:r>
            <a:r>
              <a:rPr lang="el-GR" sz="2000" baseline="-25000" dirty="0"/>
              <a:t>α</a:t>
            </a:r>
            <a:r>
              <a:rPr lang="en-US" sz="2000" baseline="-25000" dirty="0"/>
              <a:t>/2,df</a:t>
            </a:r>
            <a:r>
              <a:rPr lang="en-US" sz="2000" dirty="0"/>
              <a:t>*SE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7160" y="4773246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Y-Intercept ± t</a:t>
            </a:r>
            <a:r>
              <a:rPr lang="en-US" sz="2000" baseline="-25000" dirty="0"/>
              <a:t>.025,5</a:t>
            </a:r>
            <a:r>
              <a:rPr lang="en-US" sz="2000" dirty="0"/>
              <a:t>*SE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9514" y="4343122"/>
            <a:ext cx="1450340" cy="38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= n-2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740" y="5270639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-164.143 ± 2.571*65.06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" y="5715000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(-331.39,3.103)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38" y="6096000"/>
            <a:ext cx="439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 are 95% confident that for a budget of $0, the mean gross is between $0M and $3.103M.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16054" y="4038600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Estimate ± t</a:t>
            </a:r>
            <a:r>
              <a:rPr lang="el-GR" sz="2000" baseline="-25000" dirty="0"/>
              <a:t>α</a:t>
            </a:r>
            <a:r>
              <a:rPr lang="en-US" sz="2000" baseline="-25000" dirty="0"/>
              <a:t>/2,df</a:t>
            </a:r>
            <a:r>
              <a:rPr lang="en-US" sz="2000" dirty="0"/>
              <a:t>*SE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31294" y="4531807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Budget_slope</a:t>
            </a:r>
            <a:r>
              <a:rPr lang="en-US" sz="2000" dirty="0"/>
              <a:t> ± t</a:t>
            </a:r>
            <a:r>
              <a:rPr lang="en-US" sz="2000" baseline="-25000" dirty="0"/>
              <a:t>.025,5</a:t>
            </a:r>
            <a:r>
              <a:rPr lang="en-US" sz="2000" dirty="0"/>
              <a:t>*SE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46060" y="4094779"/>
            <a:ext cx="1450340" cy="38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= n-2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47194" y="5029200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3.472 ± 2.571*.6338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44654" y="5406906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(1.84, 5.10)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5866338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 are 95% confident that when the budget is increased by $1 million dollars, the mean gross increases between $1.84M and $5.10M.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2129" y="3189859"/>
            <a:ext cx="1423471" cy="288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82129" y="3429000"/>
            <a:ext cx="1423471" cy="288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2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6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4" grpId="0" animBg="1"/>
      <p:bldP spid="4" grpId="1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52400"/>
            <a:ext cx="8493125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Movies: Parameter interpretation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170363" y="3671888"/>
            <a:ext cx="495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Pred. Gross = – 164.14 + 3.472 * Budget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>
                <a:spLocks noChangeArrowheads="1"/>
              </p:cNvSpPr>
              <p:nvPr/>
            </p:nvSpPr>
            <p:spPr bwMode="auto">
              <a:xfrm>
                <a:off x="4591050" y="2586038"/>
                <a:ext cx="4191000" cy="7246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Equation of Regression Line: </a:t>
                </a:r>
                <a:endParaRPr lang="en-US" altLang="en-US" sz="2000" i="1" dirty="0">
                  <a:latin typeface="Cambria Math" panose="020405030504060302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dirty="0"/>
                  <a:t> = -164.14,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/>
                  <a:t> = 3.4721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91050" y="2586038"/>
                <a:ext cx="4191000" cy="724622"/>
              </a:xfrm>
              <a:prstGeom prst="rect">
                <a:avLst/>
              </a:prstGeom>
              <a:blipFill>
                <a:blip r:embed="rId2"/>
                <a:stretch>
                  <a:fillRect t="-3361" b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91709"/>
            <a:ext cx="8115300" cy="144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914400"/>
            <a:ext cx="39751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2533650"/>
            <a:ext cx="38100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-76200" y="4692561"/>
            <a:ext cx="89344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Interpret the Slope: </a:t>
            </a:r>
          </a:p>
          <a:p>
            <a:pPr algn="ctr"/>
            <a:r>
              <a:rPr lang="en-US" altLang="en-US" dirty="0"/>
              <a:t>It is estimated that for every increase in $1 million to the budget, the estimated gross will be $3.4721 million more. A 95% confidence interval is ($1.84 M, $5.10 M). 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-76200" y="5503773"/>
            <a:ext cx="91059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Interpret the y-intercept: </a:t>
            </a:r>
          </a:p>
          <a:p>
            <a:pPr algn="ctr"/>
            <a:r>
              <a:rPr lang="en-US" altLang="en-US" dirty="0"/>
              <a:t>For a movie with no budget ($0), it is predicted that it will gross $0 (-$164 million from regression equation).  A 95% confidence interval is ($0, $3.3 M). This has little practical meaning, which is to be expected since it is extrapolation.</a:t>
            </a:r>
          </a:p>
        </p:txBody>
      </p:sp>
    </p:spTree>
    <p:extLst>
      <p:ext uri="{BB962C8B-B14F-4D97-AF65-F5344CB8AC3E}">
        <p14:creationId xmlns:p14="http://schemas.microsoft.com/office/powerpoint/2010/main" val="53722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200" y="152400"/>
                <a:ext cx="8229600" cy="1143000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/>
                  <a:t>Mother/Daughter Heights: Hypothesis test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8229600" cy="1143000"/>
              </a:xfrm>
              <a:blipFill>
                <a:blip r:embed="rId2"/>
                <a:stretch>
                  <a:fillRect t="-23936" b="-37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55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72" y="1353921"/>
            <a:ext cx="6286500" cy="105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5486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Best Predicted Value is the average height: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63.3 inches</a:t>
            </a:r>
            <a:endParaRPr lang="en-US" altLang="en-US" sz="11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28578" y="2417852"/>
            <a:ext cx="3200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6. There is not sufficient evidence at the alpha = .05 level of significance (p-value = .0569) to suggest that the data are linearly correlated or the slope is nonzero.</a:t>
            </a:r>
            <a:endParaRPr lang="en-US" altLang="en-US" b="1" dirty="0"/>
          </a:p>
        </p:txBody>
      </p:sp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51100"/>
            <a:ext cx="367117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990600" y="3505200"/>
            <a:ext cx="2438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99778" y="2590800"/>
                <a:ext cx="2120022" cy="263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Ho: </a:t>
                </a:r>
                <a:r>
                  <a:rPr lang="el-GR" dirty="0"/>
                  <a:t>ρ</a:t>
                </a:r>
                <a:r>
                  <a:rPr lang="en-US" dirty="0"/>
                  <a:t> = 0</a:t>
                </a:r>
              </a:p>
              <a:p>
                <a:r>
                  <a:rPr lang="en-US" dirty="0"/>
                  <a:t>    Ha: </a:t>
                </a:r>
                <a:r>
                  <a:rPr lang="el-GR" dirty="0"/>
                  <a:t>ρ</a:t>
                </a:r>
                <a:r>
                  <a:rPr lang="en-US" dirty="0"/>
                  <a:t> ≠ 0</a:t>
                </a:r>
              </a:p>
              <a:p>
                <a:pPr algn="ctr"/>
                <a:r>
                  <a:rPr lang="en-US" dirty="0"/>
                  <a:t>same as:</a:t>
                </a:r>
              </a:p>
              <a:p>
                <a:r>
                  <a:rPr lang="en-US" dirty="0"/>
                  <a:t>   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  <a:p>
                <a:endParaRPr lang="en-US" sz="300" dirty="0"/>
              </a:p>
              <a:p>
                <a:r>
                  <a:rPr lang="en-US" dirty="0"/>
                  <a:t>2. CV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2.45</a:t>
                </a:r>
              </a:p>
              <a:p>
                <a:r>
                  <a:rPr lang="en-US" dirty="0"/>
                  <a:t>3. TS = 2.35</a:t>
                </a:r>
              </a:p>
              <a:p>
                <a:r>
                  <a:rPr lang="en-US" dirty="0"/>
                  <a:t>4. p-value = .0569</a:t>
                </a:r>
              </a:p>
              <a:p>
                <a:r>
                  <a:rPr lang="en-US" dirty="0"/>
                  <a:t>5. FTR Ho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778" y="2590800"/>
                <a:ext cx="2120022" cy="2631490"/>
              </a:xfrm>
              <a:prstGeom prst="rect">
                <a:avLst/>
              </a:prstGeom>
              <a:blipFill>
                <a:blip r:embed="rId5"/>
                <a:stretch>
                  <a:fillRect l="-2586" t="-1157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8AA1BDB-DF4F-486C-B629-8A47A63AC0B0}"/>
              </a:ext>
            </a:extLst>
          </p:cNvPr>
          <p:cNvSpPr txBox="1"/>
          <p:nvPr/>
        </p:nvSpPr>
        <p:spPr>
          <a:xfrm>
            <a:off x="0" y="4724400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do we estimate the height of the daughter when the height of the mother is not a significant predictor?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FBB50E-9C67-4096-A108-9AFE4B305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189" y="4087862"/>
            <a:ext cx="3200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b="1" dirty="0"/>
              <a:t>The best predicted height of a daughter given the mother’s height is the average of the daughters’ heights in the sample.</a:t>
            </a:r>
          </a:p>
        </p:txBody>
      </p:sp>
    </p:spTree>
    <p:extLst>
      <p:ext uri="{BB962C8B-B14F-4D97-AF65-F5344CB8AC3E}">
        <p14:creationId xmlns:p14="http://schemas.microsoft.com/office/powerpoint/2010/main" val="188451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37833" y="0"/>
                <a:ext cx="9006167" cy="11430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3600" dirty="0"/>
                  <a:t>Mother/Daughter Heights: CIs for slope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3600" dirty="0"/>
                  <a:t>)</a:t>
                </a:r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833" y="0"/>
                <a:ext cx="9006167" cy="1143000"/>
              </a:xfrm>
              <a:blipFill>
                <a:blip r:embed="rId2"/>
                <a:stretch>
                  <a:fillRect l="-2031" r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55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51" y="916047"/>
            <a:ext cx="75057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49498" y="2147946"/>
            <a:ext cx="37338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600" dirty="0"/>
              <a:t>6. There is not sufficient evidence at the alpha = .05 level of significance (p-value = .0569) to suggest that the data are linearly correlated or that the slope is nonzero. The best predicted height of a daughter given the mother’s height is the average of the daughters’ heights in the sample.</a:t>
            </a:r>
          </a:p>
        </p:txBody>
      </p:sp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51100"/>
            <a:ext cx="367117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990600" y="3581400"/>
            <a:ext cx="2438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02895" y="2319441"/>
                <a:ext cx="1828800" cy="2446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1. Ho: </a:t>
                </a:r>
                <a:r>
                  <a:rPr lang="el-GR" sz="1600" dirty="0"/>
                  <a:t>ρ</a:t>
                </a:r>
                <a:r>
                  <a:rPr lang="en-US" sz="1600" dirty="0"/>
                  <a:t> = 0</a:t>
                </a:r>
              </a:p>
              <a:p>
                <a:r>
                  <a:rPr lang="en-US" sz="1600" dirty="0"/>
                  <a:t>    Ha: </a:t>
                </a:r>
                <a:r>
                  <a:rPr lang="el-GR" sz="1600" dirty="0"/>
                  <a:t>ρ</a:t>
                </a:r>
                <a:r>
                  <a:rPr lang="en-US" sz="1600" dirty="0"/>
                  <a:t> ≠ 0</a:t>
                </a:r>
              </a:p>
              <a:p>
                <a:pPr algn="ctr"/>
                <a:r>
                  <a:rPr lang="en-US" sz="1600" dirty="0"/>
                  <a:t>same as:</a:t>
                </a:r>
              </a:p>
              <a:p>
                <a:r>
                  <a:rPr lang="en-US" sz="1600" dirty="0"/>
                  <a:t>   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= 0</a:t>
                </a:r>
              </a:p>
              <a:p>
                <a:r>
                  <a:rPr lang="en-US" sz="1600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≠ 0</a:t>
                </a:r>
              </a:p>
              <a:p>
                <a:pPr algn="ctr"/>
                <a:endParaRPr lang="en-US" sz="700" dirty="0"/>
              </a:p>
              <a:p>
                <a:r>
                  <a:rPr lang="en-US" sz="1600" dirty="0"/>
                  <a:t>2. CV 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sz="1600" dirty="0"/>
                  <a:t>2.447</a:t>
                </a:r>
              </a:p>
              <a:p>
                <a:r>
                  <a:rPr lang="en-US" sz="1600" dirty="0"/>
                  <a:t>3. TS = 2.35</a:t>
                </a:r>
              </a:p>
              <a:p>
                <a:r>
                  <a:rPr lang="en-US" sz="1600" dirty="0"/>
                  <a:t>4. p-value = .0569</a:t>
                </a:r>
              </a:p>
              <a:p>
                <a:r>
                  <a:rPr lang="en-US" sz="1600" dirty="0"/>
                  <a:t>5. FTR Ho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95" y="2319441"/>
                <a:ext cx="1828800" cy="2446824"/>
              </a:xfrm>
              <a:prstGeom prst="rect">
                <a:avLst/>
              </a:prstGeom>
              <a:blipFill>
                <a:blip r:embed="rId5"/>
                <a:stretch>
                  <a:fillRect l="-2000" t="-746" r="-333" b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33" y="4912360"/>
            <a:ext cx="3976967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125258" y="4107879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Estimate ± t</a:t>
            </a:r>
            <a:r>
              <a:rPr lang="el-GR" sz="2000" baseline="-25000" dirty="0"/>
              <a:t>α</a:t>
            </a:r>
            <a:r>
              <a:rPr lang="en-US" sz="2000" baseline="-25000" dirty="0"/>
              <a:t>/2,df</a:t>
            </a:r>
            <a:r>
              <a:rPr lang="en-US" sz="2000" dirty="0"/>
              <a:t>*SE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6040" y="4537650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Mother ± t</a:t>
            </a:r>
            <a:r>
              <a:rPr lang="en-US" sz="2000" baseline="-25000" dirty="0"/>
              <a:t>.025,6</a:t>
            </a:r>
            <a:r>
              <a:rPr lang="en-US" sz="2000" dirty="0"/>
              <a:t>*SE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79344" y="4158054"/>
            <a:ext cx="145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df</a:t>
            </a:r>
            <a:r>
              <a:rPr lang="en-US" sz="1600" dirty="0"/>
              <a:t> = n-2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1994" y="4953000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.63915 ± 2.447*.27176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49454" y="5330706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(-.02585, 1.304)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14800" y="5790138"/>
            <a:ext cx="502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Notice the interval contains zero, which implies that the slope could be 0, or that no linear correlation (</a:t>
            </a:r>
            <a:r>
              <a:rPr lang="el-GR" sz="1600" dirty="0"/>
              <a:t>ρ</a:t>
            </a:r>
            <a:r>
              <a:rPr lang="en-US" sz="1600" dirty="0"/>
              <a:t> = 0) is plausible given the data.  The interval agrees with our hypothesis test!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6096000"/>
            <a:ext cx="1600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7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17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/>
              <a:t>Break Out!!!</a:t>
            </a:r>
          </a:p>
        </p:txBody>
      </p:sp>
    </p:spTree>
    <p:extLst>
      <p:ext uri="{BB962C8B-B14F-4D97-AF65-F5344CB8AC3E}">
        <p14:creationId xmlns:p14="http://schemas.microsoft.com/office/powerpoint/2010/main" val="118667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8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206192" y="152400"/>
                <a:ext cx="6480607" cy="639762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/>
                  <a:t>Crickets: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≠ 0?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3481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06192" y="152400"/>
                <a:ext cx="6480607" cy="639762"/>
              </a:xfrm>
              <a:blipFill>
                <a:blip r:embed="rId2"/>
                <a:stretch>
                  <a:fillRect t="-30476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8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086600" cy="12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8" y="4829757"/>
            <a:ext cx="3303588" cy="130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78488" y="2215857"/>
                <a:ext cx="21699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488" y="2215857"/>
                <a:ext cx="2169912" cy="646331"/>
              </a:xfrm>
              <a:prstGeom prst="rect">
                <a:avLst/>
              </a:prstGeom>
              <a:blipFill>
                <a:blip r:embed="rId5"/>
                <a:stretch>
                  <a:fillRect l="-2247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024772" y="2075869"/>
            <a:ext cx="31478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5. Fail to reject Ho.</a:t>
            </a:r>
          </a:p>
          <a:p>
            <a:r>
              <a:rPr lang="en-US" dirty="0"/>
              <a:t>6. There is not sufficient evidence at the alpha = .05 level of significance (p-value = .0637) to suggest that the y- intercept is nonzero.  We will proceed to test the slope.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3964" y="6324600"/>
            <a:ext cx="65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6219CA-3D6B-41A3-9664-E831E98E2FED}"/>
              </a:ext>
            </a:extLst>
          </p:cNvPr>
          <p:cNvSpPr txBox="1"/>
          <p:nvPr/>
        </p:nvSpPr>
        <p:spPr>
          <a:xfrm>
            <a:off x="228600" y="57636"/>
            <a:ext cx="3159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It might seem counterintuitive to predict temperature based on the number of chirps (versus the other way around), but that is the question of interest here!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FB5E29-939B-4139-9BE0-D922FB0CD09A}"/>
                  </a:ext>
                </a:extLst>
              </p:cNvPr>
              <p:cNvSpPr txBox="1"/>
              <p:nvPr/>
            </p:nvSpPr>
            <p:spPr>
              <a:xfrm>
                <a:off x="4100149" y="2750737"/>
                <a:ext cx="2169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CV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dirty="0"/>
                  <a:t>2.45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FB5E29-939B-4139-9BE0-D922FB0C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149" y="2750737"/>
                <a:ext cx="2169912" cy="369332"/>
              </a:xfrm>
              <a:prstGeom prst="rect">
                <a:avLst/>
              </a:prstGeom>
              <a:blipFill>
                <a:blip r:embed="rId8"/>
                <a:stretch>
                  <a:fillRect l="-252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A029701-3C81-4061-8546-05EA9D5CDCEB}"/>
              </a:ext>
            </a:extLst>
          </p:cNvPr>
          <p:cNvSpPr txBox="1"/>
          <p:nvPr/>
        </p:nvSpPr>
        <p:spPr>
          <a:xfrm>
            <a:off x="4100149" y="3408287"/>
            <a:ext cx="216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p-value = .0637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1F1CF-1CEE-45FA-A60F-E18B3C95EF06}"/>
              </a:ext>
            </a:extLst>
          </p:cNvPr>
          <p:cNvSpPr txBox="1"/>
          <p:nvPr/>
        </p:nvSpPr>
        <p:spPr>
          <a:xfrm>
            <a:off x="4100149" y="3059633"/>
            <a:ext cx="216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TS = 2.27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1E43FE-E3A0-464A-BD83-7682FFE714E0}"/>
              </a:ext>
            </a:extLst>
          </p:cNvPr>
          <p:cNvSpPr/>
          <p:nvPr/>
        </p:nvSpPr>
        <p:spPr>
          <a:xfrm>
            <a:off x="2514600" y="5583543"/>
            <a:ext cx="510461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459B07-54F1-45E9-BA3C-F35D877449C6}"/>
              </a:ext>
            </a:extLst>
          </p:cNvPr>
          <p:cNvSpPr/>
          <p:nvPr/>
        </p:nvSpPr>
        <p:spPr>
          <a:xfrm>
            <a:off x="3048000" y="5583543"/>
            <a:ext cx="556796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FBEDA3-DC06-4540-8903-59546008E23C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769831" y="3316353"/>
            <a:ext cx="2259817" cy="226719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5A2CEB-BF18-41B1-AEFF-3E32EF365DA4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3326398" y="3717185"/>
            <a:ext cx="2312402" cy="18663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FB67422-AEE4-4541-A9C6-8A68EB3946D8}"/>
              </a:ext>
            </a:extLst>
          </p:cNvPr>
          <p:cNvSpPr txBox="1"/>
          <p:nvPr/>
        </p:nvSpPr>
        <p:spPr>
          <a:xfrm>
            <a:off x="4226603" y="4875258"/>
            <a:ext cx="4495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 </a:t>
            </a:r>
            <a:r>
              <a:rPr lang="en-US" sz="1400" dirty="0" err="1"/>
              <a:t>glm</a:t>
            </a:r>
            <a:r>
              <a:rPr lang="en-US" sz="1400" dirty="0"/>
              <a:t> data = crickets;</a:t>
            </a:r>
          </a:p>
          <a:p>
            <a:r>
              <a:rPr lang="en-US" sz="1400" dirty="0"/>
              <a:t>model temp=chirps;</a:t>
            </a:r>
          </a:p>
          <a:p>
            <a:r>
              <a:rPr lang="en-US" sz="1400" dirty="0"/>
              <a:t>run;</a:t>
            </a:r>
          </a:p>
          <a:p>
            <a:r>
              <a:rPr lang="en-US" sz="1400" dirty="0"/>
              <a:t>OR</a:t>
            </a:r>
          </a:p>
          <a:p>
            <a:r>
              <a:rPr lang="en-US" sz="1400" dirty="0"/>
              <a:t>proc </a:t>
            </a:r>
            <a:r>
              <a:rPr lang="en-US" sz="1400" dirty="0" err="1"/>
              <a:t>reg</a:t>
            </a:r>
            <a:r>
              <a:rPr lang="en-US" sz="1400" dirty="0"/>
              <a:t> data = crickets;</a:t>
            </a:r>
          </a:p>
          <a:p>
            <a:r>
              <a:rPr lang="en-US" sz="1400" dirty="0"/>
              <a:t>model temp=chirps;</a:t>
            </a:r>
          </a:p>
          <a:p>
            <a:r>
              <a:rPr lang="en-US" sz="1400" dirty="0"/>
              <a:t>run;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86FDE-5D6E-4E2D-B4EB-BB9F032078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212" y="2206584"/>
            <a:ext cx="3735271" cy="227879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109249E-FE05-4554-B759-7008FE0CD9FF}"/>
              </a:ext>
            </a:extLst>
          </p:cNvPr>
          <p:cNvSpPr/>
          <p:nvPr/>
        </p:nvSpPr>
        <p:spPr>
          <a:xfrm>
            <a:off x="1950962" y="3473675"/>
            <a:ext cx="510461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196458-8643-4F32-9A52-319879A8CA7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206193" y="3261205"/>
            <a:ext cx="2714143" cy="21247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491A200-2CFF-497B-8057-7347C618C153}"/>
              </a:ext>
            </a:extLst>
          </p:cNvPr>
          <p:cNvSpPr/>
          <p:nvPr/>
        </p:nvSpPr>
        <p:spPr>
          <a:xfrm>
            <a:off x="2456345" y="3477572"/>
            <a:ext cx="510461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46C545-947E-4819-86E6-A23AD966D19F}"/>
              </a:ext>
            </a:extLst>
          </p:cNvPr>
          <p:cNvCxnSpPr>
            <a:cxnSpLocks/>
          </p:cNvCxnSpPr>
          <p:nvPr/>
        </p:nvCxnSpPr>
        <p:spPr>
          <a:xfrm>
            <a:off x="2966806" y="3596796"/>
            <a:ext cx="2519594" cy="169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6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20" grpId="0"/>
      <p:bldP spid="21" grpId="1" animBg="1"/>
      <p:bldP spid="21" grpId="2" animBg="1"/>
      <p:bldP spid="22" grpId="0" animBg="1"/>
      <p:bldP spid="22" grpId="1" animBg="1"/>
      <p:bldP spid="25" grpId="0" animBg="1"/>
      <p:bldP spid="25" grpId="1" animBg="1"/>
      <p:bldP spid="27" grpId="0" animBg="1"/>
      <p:bldP spid="2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8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219200" y="122238"/>
                <a:ext cx="8229600" cy="639762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/>
                  <a:t>Crickets: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≠ 0?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3481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19200" y="122238"/>
                <a:ext cx="8229600" cy="639762"/>
              </a:xfrm>
              <a:blipFill>
                <a:blip r:embed="rId2"/>
                <a:stretch>
                  <a:fillRect t="-29524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8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086600" cy="12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261417" y="4521203"/>
            <a:ext cx="434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Temp =.0523 * Chirps + 27.63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28600" y="4491038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Equation of Regression Line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" y="4953002"/>
            <a:ext cx="3303588" cy="130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06076" y="4131456"/>
            <a:ext cx="216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p-value = .0046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24772" y="2075869"/>
            <a:ext cx="31478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5. Reject Ho.</a:t>
            </a:r>
          </a:p>
          <a:p>
            <a:r>
              <a:rPr lang="en-US" dirty="0"/>
              <a:t>6. There is sufficient evidence at the alpha = .05 level of significance (p-value = .0046) to suggest that the data are linearly correlated or that the slope is nonzero.  We will proceed to calculate the regression line.</a:t>
            </a:r>
          </a:p>
        </p:txBody>
      </p:sp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" y="2155845"/>
            <a:ext cx="3750945" cy="219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" y="2133600"/>
            <a:ext cx="3739643" cy="219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4" y="5440551"/>
            <a:ext cx="5157786" cy="772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633964" y="6324600"/>
            <a:ext cx="65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8680" y="6268720"/>
            <a:ext cx="96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8883" y="4983165"/>
            <a:ext cx="4595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intercept is not significant, but we include it in the model because a higher degree term IS significant.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6219CA-3D6B-41A3-9664-E831E98E2FED}"/>
              </a:ext>
            </a:extLst>
          </p:cNvPr>
          <p:cNvSpPr txBox="1"/>
          <p:nvPr/>
        </p:nvSpPr>
        <p:spPr>
          <a:xfrm>
            <a:off x="228600" y="57636"/>
            <a:ext cx="3159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It might seem counterintuitive to predict temperature based on the number of chirps (versus the other way around), but that is the question of interest here!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B4F28F-DE97-427F-8CF9-F9571E773EFC}"/>
                  </a:ext>
                </a:extLst>
              </p:cNvPr>
              <p:cNvSpPr txBox="1"/>
              <p:nvPr/>
            </p:nvSpPr>
            <p:spPr>
              <a:xfrm>
                <a:off x="4069041" y="2027754"/>
                <a:ext cx="216991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Ho: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Ha: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 algn="ctr"/>
                <a:r>
                  <a:rPr lang="en-US" dirty="0"/>
                  <a:t>same as:</a:t>
                </a:r>
              </a:p>
              <a:p>
                <a:r>
                  <a:rPr lang="en-US" dirty="0"/>
                  <a:t>   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B4F28F-DE97-427F-8CF9-F9571E773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041" y="2027754"/>
                <a:ext cx="2169912" cy="1477328"/>
              </a:xfrm>
              <a:prstGeom prst="rect">
                <a:avLst/>
              </a:prstGeom>
              <a:blipFill>
                <a:blip r:embed="rId8"/>
                <a:stretch>
                  <a:fillRect l="-2247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8C59963-5B42-4332-B445-DE702598DA7F}"/>
              </a:ext>
            </a:extLst>
          </p:cNvPr>
          <p:cNvSpPr txBox="1"/>
          <p:nvPr/>
        </p:nvSpPr>
        <p:spPr>
          <a:xfrm>
            <a:off x="4080343" y="3758997"/>
            <a:ext cx="216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TS = 4.40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2CC866-2AA4-447C-9035-ADFD86E08CAF}"/>
                  </a:ext>
                </a:extLst>
              </p:cNvPr>
              <p:cNvSpPr txBox="1"/>
              <p:nvPr/>
            </p:nvSpPr>
            <p:spPr>
              <a:xfrm>
                <a:off x="4080343" y="3428980"/>
                <a:ext cx="2169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CV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dirty="0"/>
                  <a:t>2.45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2CC866-2AA4-447C-9035-ADFD86E08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43" y="3428980"/>
                <a:ext cx="2169912" cy="369332"/>
              </a:xfrm>
              <a:prstGeom prst="rect">
                <a:avLst/>
              </a:prstGeom>
              <a:blipFill>
                <a:blip r:embed="rId9"/>
                <a:stretch>
                  <a:fillRect l="-22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C36FA8AE-DFCF-45D7-967F-A48B332DFDD9}"/>
              </a:ext>
            </a:extLst>
          </p:cNvPr>
          <p:cNvSpPr/>
          <p:nvPr/>
        </p:nvSpPr>
        <p:spPr>
          <a:xfrm>
            <a:off x="2667000" y="5964543"/>
            <a:ext cx="510461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F8C735-2C6C-4636-8647-5DC2BE258D19}"/>
              </a:ext>
            </a:extLst>
          </p:cNvPr>
          <p:cNvSpPr/>
          <p:nvPr/>
        </p:nvSpPr>
        <p:spPr>
          <a:xfrm>
            <a:off x="3200400" y="5964543"/>
            <a:ext cx="556796" cy="20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9534FB-E33D-43F7-9E99-F9A6BB93E3B3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2922231" y="4128329"/>
            <a:ext cx="2243068" cy="183621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A8CF6C-77C0-4D20-8ABE-00E2DCDFFA3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3478798" y="4521203"/>
            <a:ext cx="2236202" cy="14433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552F703-DDAD-45DF-BB87-D1B9A252E5FC}"/>
              </a:ext>
            </a:extLst>
          </p:cNvPr>
          <p:cNvSpPr/>
          <p:nvPr/>
        </p:nvSpPr>
        <p:spPr>
          <a:xfrm>
            <a:off x="1452548" y="5702714"/>
            <a:ext cx="610210" cy="201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738630-CA84-4745-9C47-8E230481A297}"/>
              </a:ext>
            </a:extLst>
          </p:cNvPr>
          <p:cNvSpPr/>
          <p:nvPr/>
        </p:nvSpPr>
        <p:spPr>
          <a:xfrm>
            <a:off x="1446078" y="5959882"/>
            <a:ext cx="615465" cy="253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9F44C5-01CD-45F9-BC60-D327600CA05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757653" y="4870120"/>
            <a:ext cx="6167147" cy="8325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B577B4-FBC6-4355-AB15-FCC455A2EA3A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1753811" y="4887226"/>
            <a:ext cx="3890113" cy="107265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2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9" grpId="0"/>
      <p:bldP spid="10" grpId="0"/>
      <p:bldP spid="3" grpId="0"/>
      <p:bldP spid="19" grpId="0"/>
      <p:bldP spid="20" grpId="0"/>
      <p:bldP spid="21" grpId="0" animBg="1"/>
      <p:bldP spid="21" grpId="1" animBg="1"/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8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200" y="152400"/>
                <a:ext cx="8229600" cy="639762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/>
                  <a:t>Crickets: Interpreting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481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8229600" cy="639762"/>
              </a:xfrm>
              <a:blipFill>
                <a:blip r:embed="rId2"/>
                <a:stretch>
                  <a:fillRect t="-30476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8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429125" y="3729038"/>
            <a:ext cx="434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Temp =.0523 * Chirps + 27.63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05325" y="2877346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Equation of Regression Line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31800" y="4674274"/>
            <a:ext cx="8534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Interpret the slope: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For every increase in 1 chirp per minute the estimated temperature increases .0523 degrees F.  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752600"/>
            <a:ext cx="3303588" cy="130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536844"/>
            <a:ext cx="3739643" cy="219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38125" y="5575556"/>
            <a:ext cx="8534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Interpret the y-intercept: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If there are no crickets chirping, the estimated temperature is 27.63 degrees F. While this is extrapolation, it does have a practical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79251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altLang="en-US"/>
              <a:t>Grades v. Study Hours 	</a:t>
            </a:r>
          </a:p>
        </p:txBody>
      </p:sp>
      <p:pic>
        <p:nvPicPr>
          <p:cNvPr id="717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2730500"/>
            <a:ext cx="4175125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7204075"/>
            <a:ext cx="4189413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7080250"/>
            <a:ext cx="416242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51838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19800"/>
            <a:ext cx="871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057400" y="2057400"/>
            <a:ext cx="6096000" cy="1512888"/>
            <a:chOff x="2057400" y="2057400"/>
            <a:chExt cx="6096000" cy="1512888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057400" y="2324100"/>
              <a:ext cx="5846763" cy="1246188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7905750" y="2057400"/>
              <a:ext cx="2476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3287713"/>
            <a:ext cx="6191250" cy="1512887"/>
            <a:chOff x="2057400" y="3287713"/>
            <a:chExt cx="6191250" cy="151288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2057400" y="3505200"/>
              <a:ext cx="6000750" cy="12954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8001000" y="3287713"/>
              <a:ext cx="2476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dirty="0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274638"/>
                <a:ext cx="9144000" cy="639762"/>
              </a:xfrm>
            </p:spPr>
            <p:txBody>
              <a:bodyPr/>
              <a:lstStyle/>
              <a:p>
                <a:r>
                  <a:rPr lang="en-US" dirty="0"/>
                  <a:t>Crickets: Conf. Intervals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74638"/>
                <a:ext cx="9144000" cy="639762"/>
              </a:xfrm>
              <a:blipFill>
                <a:blip r:embed="rId2"/>
                <a:stretch>
                  <a:fillRect t="-29524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-152400" y="4111506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Estimate ± t</a:t>
            </a:r>
            <a:r>
              <a:rPr lang="el-GR" sz="2400" baseline="-25000" dirty="0"/>
              <a:t>α</a:t>
            </a:r>
            <a:r>
              <a:rPr lang="en-US" sz="2400" baseline="-25000" dirty="0"/>
              <a:t>/2,df</a:t>
            </a:r>
            <a:r>
              <a:rPr lang="en-US" sz="2400" dirty="0"/>
              <a:t>*SE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37160" y="4604713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Intercept ± t</a:t>
            </a:r>
            <a:r>
              <a:rPr lang="en-US" sz="2400" baseline="-25000" dirty="0"/>
              <a:t>.025,6</a:t>
            </a:r>
            <a:r>
              <a:rPr lang="en-US" sz="2400" dirty="0"/>
              <a:t>*SE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9514" y="4187428"/>
            <a:ext cx="1450340" cy="38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= n-2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40" y="5102106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27.63 ± 2.447*12.17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5559306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(-2.151, 57.41)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76200" y="6016506"/>
            <a:ext cx="439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are 95% confident that the intercept is between -2.151 and 57.41.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3654" y="3962400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Estimate ± t</a:t>
            </a:r>
            <a:r>
              <a:rPr lang="el-GR" sz="2400" baseline="-25000" dirty="0"/>
              <a:t>α</a:t>
            </a:r>
            <a:r>
              <a:rPr lang="en-US" sz="2400" baseline="-25000" dirty="0"/>
              <a:t>/2,df</a:t>
            </a:r>
            <a:r>
              <a:rPr lang="en-US" sz="2400" dirty="0"/>
              <a:t>*SE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8894" y="4455607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Chirps_slope</a:t>
            </a:r>
            <a:r>
              <a:rPr lang="en-US" sz="2400" dirty="0"/>
              <a:t> ± t</a:t>
            </a:r>
            <a:r>
              <a:rPr lang="en-US" sz="2400" baseline="-25000" dirty="0"/>
              <a:t>.025,6</a:t>
            </a:r>
            <a:r>
              <a:rPr lang="en-US" sz="2400" dirty="0"/>
              <a:t>*SE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05568" y="4038322"/>
            <a:ext cx="1450340" cy="38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= n-2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94794" y="4953000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.05227 ± 2.447*.0119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2254" y="5330706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(.0232, .0813)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91000" y="5790138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are 95% confident that for every additional chirp, the mean temperature is increased between .0232 and .0813 degrees F. </a:t>
            </a:r>
          </a:p>
        </p:txBody>
      </p:sp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40" y="990600"/>
            <a:ext cx="647700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41" y="2286000"/>
            <a:ext cx="2757714" cy="161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98" y="2441081"/>
            <a:ext cx="3303588" cy="130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57800" y="3200400"/>
            <a:ext cx="1219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57800" y="3429000"/>
            <a:ext cx="1219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0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3" grpId="0" animBg="1"/>
      <p:bldP spid="3" grpId="1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-76200"/>
            <a:ext cx="8902701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Crickets: predicting y for a given x</a:t>
            </a:r>
          </a:p>
        </p:txBody>
      </p:sp>
      <p:pic>
        <p:nvPicPr>
          <p:cNvPr id="3481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914400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559301" y="4409599"/>
            <a:ext cx="434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Temp =.0523 * Chirps + 27.63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4501" y="4409599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Equation of Regression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>
                <a:spLocks noChangeArrowheads="1"/>
              </p:cNvSpPr>
              <p:nvPr/>
            </p:nvSpPr>
            <p:spPr bwMode="auto">
              <a:xfrm>
                <a:off x="152400" y="4992688"/>
                <a:ext cx="85344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Predicted temperature when a cricket is chirping 1000 times per minute:</a:t>
                </a:r>
                <a:r>
                  <a:rPr lang="en-US" altLang="en-US" sz="2400" dirty="0"/>
                  <a:t>  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sz="2400" i="1" baseline="-25000" dirty="0">
                            <a:latin typeface="Cambria Math" panose="02040503050406030204" pitchFamily="18" charset="0"/>
                          </a:rPr>
                          <m:t>1000</m:t>
                        </m:r>
                      </m:e>
                    </m:acc>
                  </m:oMath>
                </a14:m>
                <a:r>
                  <a:rPr lang="en-US" altLang="en-US" sz="2400" dirty="0"/>
                  <a:t>=.0523(1000) + 27.63 = 79.9 degrees F 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992688"/>
                <a:ext cx="8534400" cy="830997"/>
              </a:xfrm>
              <a:prstGeom prst="rect">
                <a:avLst/>
              </a:prstGeom>
              <a:blipFill rotWithShape="0">
                <a:blip r:embed="rId3"/>
                <a:stretch>
                  <a:fillRect b="-169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747" y="2635200"/>
            <a:ext cx="3919814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62400" y="3479800"/>
            <a:ext cx="762000" cy="63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7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57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1143000"/>
          </a:xfrm>
        </p:spPr>
        <p:txBody>
          <a:bodyPr/>
          <a:lstStyle/>
          <a:p>
            <a:r>
              <a:rPr lang="en-US" dirty="0"/>
              <a:t>SAS Code for Movie data: </a:t>
            </a:r>
            <a:br>
              <a:rPr lang="en-US" dirty="0"/>
            </a:br>
            <a:r>
              <a:rPr lang="en-US" dirty="0"/>
              <a:t>two options to find confidence intervals for parameters (betas)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2438400" cy="3352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data movie;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/>
              <a:t>input budget gross;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err="1"/>
              <a:t>datalines</a:t>
            </a:r>
            <a:r>
              <a:rPr lang="en-US" sz="1600" dirty="0"/>
              <a:t>;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/>
              <a:t>62 65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/>
              <a:t>90 64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/>
              <a:t>50 48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/>
              <a:t>35 57   </a:t>
            </a:r>
          </a:p>
          <a:p>
            <a:pPr marL="0" indent="0">
              <a:buNone/>
            </a:pPr>
            <a:r>
              <a:rPr lang="en-US" sz="1600" dirty="0"/>
              <a:t>200 601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/>
              <a:t>100 146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/>
              <a:t>90  47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/>
              <a:t>;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/>
              <a:t>proc print data = movie;</a:t>
            </a:r>
          </a:p>
          <a:p>
            <a:pPr marL="0" indent="0">
              <a:buNone/>
            </a:pPr>
            <a:r>
              <a:rPr lang="en-US" sz="1600" dirty="0"/>
              <a:t>run;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2209800"/>
            <a:ext cx="4343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/>
              <a:t>proc </a:t>
            </a:r>
            <a:r>
              <a:rPr lang="en-US" sz="1600" kern="0" dirty="0" err="1"/>
              <a:t>glm</a:t>
            </a:r>
            <a:r>
              <a:rPr lang="en-US" sz="1600" kern="0" dirty="0"/>
              <a:t> data = movie;</a:t>
            </a:r>
          </a:p>
          <a:p>
            <a:pPr marL="0" indent="0">
              <a:buFontTx/>
              <a:buNone/>
            </a:pPr>
            <a:r>
              <a:rPr lang="en-US" sz="1600" kern="0" dirty="0"/>
              <a:t>model gross = budget / </a:t>
            </a:r>
            <a:r>
              <a:rPr lang="en-US" sz="1600" kern="0" dirty="0" err="1"/>
              <a:t>clparm</a:t>
            </a:r>
            <a:r>
              <a:rPr lang="en-US" sz="1600" kern="0" dirty="0"/>
              <a:t>;</a:t>
            </a:r>
          </a:p>
          <a:p>
            <a:pPr marL="0" indent="0">
              <a:buFontTx/>
              <a:buNone/>
            </a:pPr>
            <a:r>
              <a:rPr lang="en-US" sz="1600" kern="0" dirty="0"/>
              <a:t>run;</a:t>
            </a:r>
          </a:p>
          <a:p>
            <a:pPr marL="0" indent="0">
              <a:buFontTx/>
              <a:buNone/>
            </a:pPr>
            <a:endParaRPr lang="en-US" sz="1600" kern="0" dirty="0"/>
          </a:p>
          <a:p>
            <a:pPr marL="0" indent="0">
              <a:buFontTx/>
              <a:buNone/>
            </a:pPr>
            <a:r>
              <a:rPr lang="en-US" sz="1600" kern="0" dirty="0"/>
              <a:t>OR</a:t>
            </a:r>
          </a:p>
          <a:p>
            <a:pPr marL="0" indent="0">
              <a:buFontTx/>
              <a:buNone/>
            </a:pPr>
            <a:endParaRPr lang="en-US" sz="1600" kern="0" dirty="0"/>
          </a:p>
          <a:p>
            <a:pPr marL="0" indent="0">
              <a:buFontTx/>
              <a:buNone/>
            </a:pPr>
            <a:r>
              <a:rPr lang="en-US" sz="1600" kern="0" dirty="0"/>
              <a:t>proc </a:t>
            </a:r>
            <a:r>
              <a:rPr lang="en-US" sz="1600" kern="0" dirty="0" err="1"/>
              <a:t>reg</a:t>
            </a:r>
            <a:r>
              <a:rPr lang="en-US" sz="1600" kern="0" dirty="0"/>
              <a:t> data= movie;</a:t>
            </a:r>
          </a:p>
          <a:p>
            <a:pPr marL="0" indent="0">
              <a:buFontTx/>
              <a:buNone/>
            </a:pPr>
            <a:r>
              <a:rPr lang="en-US" sz="1600" kern="0" dirty="0"/>
              <a:t>model gross = budget / </a:t>
            </a:r>
            <a:r>
              <a:rPr lang="en-US" sz="1600" kern="0" dirty="0" err="1"/>
              <a:t>clb</a:t>
            </a:r>
            <a:r>
              <a:rPr lang="en-US" sz="1600" kern="0" dirty="0"/>
              <a:t>;</a:t>
            </a:r>
          </a:p>
          <a:p>
            <a:pPr marL="0" indent="0">
              <a:buFontTx/>
              <a:buNone/>
            </a:pPr>
            <a:r>
              <a:rPr lang="en-US" sz="1600" kern="0" dirty="0"/>
              <a:t>run;</a:t>
            </a:r>
          </a:p>
          <a:p>
            <a:pPr marL="0" indent="0">
              <a:buFontTx/>
              <a:buNone/>
            </a:pPr>
            <a:r>
              <a:rPr lang="en-US" sz="1600" kern="0" dirty="0"/>
              <a:t> </a:t>
            </a:r>
          </a:p>
          <a:p>
            <a:pPr marL="0" indent="0">
              <a:buFontTx/>
              <a:buNone/>
            </a:pPr>
            <a:endParaRPr lang="en-US" sz="1600" kern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276DFA-5BF8-4743-A3FD-388951AF5227}"/>
              </a:ext>
            </a:extLst>
          </p:cNvPr>
          <p:cNvSpPr/>
          <p:nvPr/>
        </p:nvSpPr>
        <p:spPr>
          <a:xfrm>
            <a:off x="6553200" y="2514600"/>
            <a:ext cx="1143000" cy="457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49D466-44AE-4E27-9C0A-6D6B38A814F4}"/>
              </a:ext>
            </a:extLst>
          </p:cNvPr>
          <p:cNvSpPr/>
          <p:nvPr/>
        </p:nvSpPr>
        <p:spPr>
          <a:xfrm>
            <a:off x="6515100" y="4192772"/>
            <a:ext cx="1143000" cy="457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21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For Movie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58667-B012-43F2-B57A-688181DBE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406752"/>
            <a:ext cx="50101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59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636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Marathons!!!</a:t>
            </a:r>
          </a:p>
        </p:txBody>
      </p:sp>
      <p:pic>
        <p:nvPicPr>
          <p:cNvPr id="3584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39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2400" y="5486400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Best Predicted Value is the average time: 147.077 sec.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95662"/>
            <a:ext cx="4003675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90863"/>
            <a:ext cx="3910013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895600" y="4048125"/>
            <a:ext cx="990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81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en-US"/>
              <a:t>How to find the “Best” Line</a:t>
            </a:r>
          </a:p>
        </p:txBody>
      </p:sp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538163" y="990600"/>
            <a:ext cx="8529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3600" b="1"/>
              <a:t>Residuals:  </a:t>
            </a:r>
            <a:r>
              <a:rPr lang="en-US" altLang="en-US" sz="2800" b="1"/>
              <a:t>res = observed - predicted</a:t>
            </a:r>
            <a:endParaRPr lang="en-US" altLang="en-US" sz="3600" b="1"/>
          </a:p>
        </p:txBody>
      </p:sp>
      <p:grpSp>
        <p:nvGrpSpPr>
          <p:cNvPr id="8196" name="Group 6"/>
          <p:cNvGrpSpPr>
            <a:grpSpLocks/>
          </p:cNvGrpSpPr>
          <p:nvPr/>
        </p:nvGrpSpPr>
        <p:grpSpPr bwMode="auto">
          <a:xfrm>
            <a:off x="4200525" y="1843088"/>
            <a:ext cx="4638675" cy="2819400"/>
            <a:chOff x="1566847" y="2376488"/>
            <a:chExt cx="4638040" cy="2819400"/>
          </a:xfrm>
        </p:grpSpPr>
        <p:pic>
          <p:nvPicPr>
            <p:cNvPr id="8207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576"/>
            <a:stretch>
              <a:fillRect/>
            </a:stretch>
          </p:blipFill>
          <p:spPr bwMode="auto">
            <a:xfrm>
              <a:off x="1566847" y="2376488"/>
              <a:ext cx="4638040" cy="281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8" name="TextBox 5"/>
            <p:cNvSpPr txBox="1">
              <a:spLocks noChangeArrowheads="1"/>
            </p:cNvSpPr>
            <p:nvPr/>
          </p:nvSpPr>
          <p:spPr bwMode="auto">
            <a:xfrm>
              <a:off x="5623560" y="2895600"/>
              <a:ext cx="462281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24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0851ACA-FDE8-4D85-9A61-4F1115AB2EDC}"/>
              </a:ext>
            </a:extLst>
          </p:cNvPr>
          <p:cNvGrpSpPr/>
          <p:nvPr/>
        </p:nvGrpSpPr>
        <p:grpSpPr>
          <a:xfrm>
            <a:off x="5605463" y="3581400"/>
            <a:ext cx="1066800" cy="457200"/>
            <a:chOff x="3886200" y="3505200"/>
            <a:chExt cx="1066800" cy="457200"/>
          </a:xfrm>
        </p:grpSpPr>
        <p:sp>
          <p:nvSpPr>
            <p:cNvPr id="9" name="Right Brace 8"/>
            <p:cNvSpPr/>
            <p:nvPr/>
          </p:nvSpPr>
          <p:spPr>
            <a:xfrm>
              <a:off x="3886200" y="3505200"/>
              <a:ext cx="152400" cy="4572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962400" y="3581400"/>
              <a:ext cx="9906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200" b="1" i="1" dirty="0"/>
                <a:t>res</a:t>
              </a:r>
              <a:r>
                <a:rPr lang="en-US" altLang="en-US" sz="1200" b="1" i="1" baseline="-25000" dirty="0"/>
                <a:t>1 </a:t>
              </a:r>
              <a:r>
                <a:rPr lang="en-US" altLang="en-US" sz="1200" b="1" i="1" dirty="0"/>
                <a:t>= -3</a:t>
              </a:r>
              <a:endParaRPr lang="en-US" altLang="en-US" b="1" i="1" baseline="-250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3BFBCDE-7A08-4BAE-BFD2-FB724ACDBCD9}"/>
              </a:ext>
            </a:extLst>
          </p:cNvPr>
          <p:cNvGrpSpPr/>
          <p:nvPr/>
        </p:nvGrpSpPr>
        <p:grpSpPr>
          <a:xfrm>
            <a:off x="5300663" y="3048000"/>
            <a:ext cx="879475" cy="276225"/>
            <a:chOff x="3657600" y="3024188"/>
            <a:chExt cx="879475" cy="276225"/>
          </a:xfrm>
        </p:grpSpPr>
        <p:sp>
          <p:nvSpPr>
            <p:cNvPr id="11" name="Right Brace 10"/>
            <p:cNvSpPr/>
            <p:nvPr/>
          </p:nvSpPr>
          <p:spPr>
            <a:xfrm>
              <a:off x="4384675" y="3024188"/>
              <a:ext cx="152400" cy="2286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3657600" y="3024188"/>
              <a:ext cx="7620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200" b="1" i="1" dirty="0"/>
                <a:t>res</a:t>
              </a:r>
              <a:r>
                <a:rPr lang="en-US" altLang="en-US" sz="1200" b="1" i="1" baseline="-25000" dirty="0"/>
                <a:t>2</a:t>
              </a:r>
              <a:r>
                <a:rPr lang="en-US" altLang="en-US" sz="1200" b="1" i="1" dirty="0"/>
                <a:t> = 1</a:t>
              </a:r>
              <a:endParaRPr lang="en-US" altLang="en-US" b="1" i="1" baseline="-25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5EF3B38-C52B-43B3-BDD4-B2AB34077E27}"/>
              </a:ext>
            </a:extLst>
          </p:cNvPr>
          <p:cNvGrpSpPr/>
          <p:nvPr/>
        </p:nvGrpSpPr>
        <p:grpSpPr>
          <a:xfrm>
            <a:off x="7131257" y="2971800"/>
            <a:ext cx="1217406" cy="555971"/>
            <a:chOff x="5410200" y="2947988"/>
            <a:chExt cx="1174336" cy="457200"/>
          </a:xfrm>
        </p:grpSpPr>
        <p:sp>
          <p:nvSpPr>
            <p:cNvPr id="13" name="Right Brace 12"/>
            <p:cNvSpPr/>
            <p:nvPr/>
          </p:nvSpPr>
          <p:spPr>
            <a:xfrm>
              <a:off x="5410200" y="2947988"/>
              <a:ext cx="152400" cy="4572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5593936" y="3024188"/>
              <a:ext cx="9906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200" b="1" i="1" dirty="0"/>
                <a:t>res</a:t>
              </a:r>
              <a:r>
                <a:rPr lang="en-US" altLang="en-US" sz="1200" b="1" i="1" baseline="-25000" dirty="0"/>
                <a:t>3</a:t>
              </a:r>
              <a:r>
                <a:rPr lang="en-US" altLang="en-US" sz="1200" b="1" i="1" dirty="0"/>
                <a:t> = -2</a:t>
              </a:r>
              <a:endParaRPr lang="en-US" altLang="en-US" b="1" i="1" baseline="-25000" dirty="0"/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425340" y="2199425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/>
              <a:t>res</a:t>
            </a:r>
            <a:r>
              <a:rPr lang="en-US" altLang="en-US" sz="1200" b="1" i="1" baseline="-25000" dirty="0"/>
              <a:t>4</a:t>
            </a:r>
            <a:r>
              <a:rPr lang="en-US" altLang="en-US" sz="1200" b="1" i="1" dirty="0"/>
              <a:t> = 4</a:t>
            </a:r>
            <a:endParaRPr lang="en-US" altLang="en-US" b="1" i="1" baseline="-25000" dirty="0"/>
          </a:p>
        </p:txBody>
      </p:sp>
      <p:sp>
        <p:nvSpPr>
          <p:cNvPr id="8204" name="TextBox 15"/>
          <p:cNvSpPr txBox="1">
            <a:spLocks noChangeArrowheads="1"/>
          </p:cNvSpPr>
          <p:nvPr/>
        </p:nvSpPr>
        <p:spPr bwMode="auto">
          <a:xfrm>
            <a:off x="1173765" y="5246859"/>
            <a:ext cx="7315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This is why we will square each residual and then sum them together. (Squaring makes everything positive!)  </a:t>
            </a:r>
          </a:p>
        </p:txBody>
      </p:sp>
      <p:sp>
        <p:nvSpPr>
          <p:cNvPr id="8205" name="TextBox 16"/>
          <p:cNvSpPr txBox="1">
            <a:spLocks noChangeArrowheads="1"/>
          </p:cNvSpPr>
          <p:nvPr/>
        </p:nvSpPr>
        <p:spPr bwMode="auto">
          <a:xfrm>
            <a:off x="2815590" y="5851109"/>
            <a:ext cx="3962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Sum of Squared Residuals = SSR = 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4400" y="6177328"/>
            <a:ext cx="7764781" cy="375872"/>
          </a:xfrm>
          <a:prstGeom prst="rect">
            <a:avLst/>
          </a:prstGeom>
          <a:blipFill rotWithShape="1">
            <a:blip r:embed="rId3"/>
            <a:stretch>
              <a:fillRect t="-114516" b="-182258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969A2ACA-3F70-46E4-A08D-2054FA7E9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011" y="2032871"/>
            <a:ext cx="7315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600" dirty="0"/>
              <a:t>What is the sum of the residuals here?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78C77C87-C943-4011-836C-A74BBE5CA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8" y="3923420"/>
            <a:ext cx="454258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600" b="1" dirty="0"/>
              <a:t>But</a:t>
            </a:r>
            <a:r>
              <a:rPr lang="en-US" altLang="en-US" sz="1600" dirty="0"/>
              <a:t> the absolute value function is </a:t>
            </a:r>
            <a:r>
              <a:rPr lang="en-US" altLang="en-US" sz="1600" b="1" dirty="0"/>
              <a:t>not</a:t>
            </a:r>
            <a:r>
              <a:rPr lang="en-US" altLang="en-US" sz="1600" dirty="0"/>
              <a:t> differentiable, making the minimization process very difficult. (Can’t use simple-</a:t>
            </a:r>
            <a:r>
              <a:rPr lang="en-US" altLang="en-US" sz="1600" dirty="0" err="1"/>
              <a:t>ish</a:t>
            </a:r>
            <a:r>
              <a:rPr lang="en-US" altLang="en-US" sz="1600" dirty="0"/>
              <a:t> math.) AND there can be more than one line that minimizes the sum of absolute values.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42BF20-B6B6-42FD-908B-1EA4AD9F46B7}"/>
              </a:ext>
            </a:extLst>
          </p:cNvPr>
          <p:cNvSpPr txBox="1"/>
          <p:nvPr/>
        </p:nvSpPr>
        <p:spPr>
          <a:xfrm>
            <a:off x="102671" y="1557127"/>
            <a:ext cx="401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Want to minimize a function of the residuals to find the “best” line.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8C908-97BA-4EAF-83B4-4B4F907FA254}"/>
              </a:ext>
            </a:extLst>
          </p:cNvPr>
          <p:cNvSpPr txBox="1"/>
          <p:nvPr/>
        </p:nvSpPr>
        <p:spPr>
          <a:xfrm>
            <a:off x="30392" y="2726273"/>
            <a:ext cx="4117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want the sum of vertical distances from the points to the line to be minimized…Distance is absolute value! (Takes every residual and makes it positive.)</a:t>
            </a:r>
          </a:p>
        </p:txBody>
      </p:sp>
      <p:sp>
        <p:nvSpPr>
          <p:cNvPr id="27" name="TextBox 15">
            <a:extLst>
              <a:ext uri="{FF2B5EF4-FFF2-40B4-BE49-F238E27FC236}">
                <a16:creationId xmlns:a16="http://schemas.microsoft.com/office/drawing/2014/main" id="{9C9CA60D-8E00-4680-9CB4-70D454337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5391" y="2002093"/>
            <a:ext cx="8335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A161F-8C78-4471-B154-3EAF342D47F6}"/>
              </a:ext>
            </a:extLst>
          </p:cNvPr>
          <p:cNvSpPr txBox="1"/>
          <p:nvPr/>
        </p:nvSpPr>
        <p:spPr>
          <a:xfrm>
            <a:off x="-710" y="2276054"/>
            <a:ext cx="4065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But…there are many lines that have residuals that sum to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204" grpId="0"/>
      <p:bldP spid="8205" grpId="0"/>
      <p:bldP spid="18" grpId="0" animBg="1"/>
      <p:bldP spid="17" grpId="0"/>
      <p:bldP spid="19" grpId="0"/>
      <p:bldP spid="7" grpId="0"/>
      <p:bldP spid="2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altLang="en-US"/>
              <a:t>Grades v. Study Hours 	</a:t>
            </a:r>
          </a:p>
        </p:txBody>
      </p:sp>
      <p:pic>
        <p:nvPicPr>
          <p:cNvPr id="921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2730500"/>
            <a:ext cx="4175125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7204075"/>
            <a:ext cx="4189413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7080250"/>
            <a:ext cx="416242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51838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2057400" y="3505200"/>
            <a:ext cx="6000750" cy="129540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057400" y="2324100"/>
            <a:ext cx="5846763" cy="12461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7010400" y="2730500"/>
            <a:ext cx="152400" cy="98107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239000" y="3082925"/>
            <a:ext cx="9906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>
                <a:solidFill>
                  <a:srgbClr val="00B050"/>
                </a:solidFill>
              </a:rPr>
              <a:t>11 </a:t>
            </a:r>
            <a:r>
              <a:rPr lang="en-US" altLang="en-US" sz="1200" b="1" i="1">
                <a:solidFill>
                  <a:srgbClr val="00B050"/>
                </a:solidFill>
              </a:rPr>
              <a:t>= 30</a:t>
            </a:r>
            <a:endParaRPr lang="en-US" altLang="en-US" b="1" i="1" baseline="-25000">
              <a:solidFill>
                <a:srgbClr val="00B050"/>
              </a:solidFill>
            </a:endParaRPr>
          </a:p>
        </p:txBody>
      </p:sp>
      <p:pic>
        <p:nvPicPr>
          <p:cNvPr id="922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19800"/>
            <a:ext cx="871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ight Brace 31"/>
          <p:cNvSpPr/>
          <p:nvPr/>
        </p:nvSpPr>
        <p:spPr>
          <a:xfrm>
            <a:off x="4510088" y="3638550"/>
            <a:ext cx="138112" cy="62865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814888" y="3738563"/>
            <a:ext cx="900112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>
                <a:solidFill>
                  <a:srgbClr val="00B050"/>
                </a:solidFill>
              </a:rPr>
              <a:t>7 </a:t>
            </a:r>
            <a:r>
              <a:rPr lang="en-US" altLang="en-US" sz="1200" b="1" i="1">
                <a:solidFill>
                  <a:srgbClr val="00B050"/>
                </a:solidFill>
              </a:rPr>
              <a:t>= 20</a:t>
            </a:r>
            <a:endParaRPr lang="en-US" altLang="en-US" b="1" i="1" baseline="-25000">
              <a:solidFill>
                <a:srgbClr val="00B050"/>
              </a:solidFill>
            </a:endParaRPr>
          </a:p>
        </p:txBody>
      </p:sp>
      <p:sp>
        <p:nvSpPr>
          <p:cNvPr id="34" name="Right Brace 33"/>
          <p:cNvSpPr/>
          <p:nvPr/>
        </p:nvSpPr>
        <p:spPr>
          <a:xfrm>
            <a:off x="2971800" y="2946400"/>
            <a:ext cx="138113" cy="165576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278188" y="4073525"/>
            <a:ext cx="898525" cy="27781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>
                <a:solidFill>
                  <a:srgbClr val="00B050"/>
                </a:solidFill>
              </a:rPr>
              <a:t>5 </a:t>
            </a:r>
            <a:r>
              <a:rPr lang="en-US" altLang="en-US" sz="1200" b="1" i="1">
                <a:solidFill>
                  <a:srgbClr val="00B050"/>
                </a:solidFill>
              </a:rPr>
              <a:t>= 60</a:t>
            </a:r>
            <a:endParaRPr lang="en-US" altLang="en-US" b="1" i="1" baseline="-25000">
              <a:solidFill>
                <a:srgbClr val="00B050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3749675" y="3006725"/>
            <a:ext cx="69850" cy="2365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717925" y="2632075"/>
            <a:ext cx="552450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>
                <a:solidFill>
                  <a:srgbClr val="FF0000"/>
                </a:solidFill>
              </a:rPr>
              <a:t>6 </a:t>
            </a:r>
            <a:r>
              <a:rPr lang="en-US" altLang="en-US" sz="1200" b="1" i="1">
                <a:solidFill>
                  <a:srgbClr val="FF0000"/>
                </a:solidFill>
              </a:rPr>
              <a:t>= 5</a:t>
            </a:r>
            <a:endParaRPr lang="en-US" altLang="en-US" b="1" i="1" baseline="-25000">
              <a:solidFill>
                <a:srgbClr val="FF0000"/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6127750" y="2436813"/>
            <a:ext cx="69850" cy="23653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96000" y="2062163"/>
            <a:ext cx="550863" cy="461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>
                <a:solidFill>
                  <a:srgbClr val="FF0000"/>
                </a:solidFill>
              </a:rPr>
              <a:t>10 </a:t>
            </a:r>
            <a:r>
              <a:rPr lang="en-US" altLang="en-US" sz="1200" b="1" i="1">
                <a:solidFill>
                  <a:srgbClr val="FF0000"/>
                </a:solidFill>
              </a:rPr>
              <a:t>= 7</a:t>
            </a:r>
            <a:endParaRPr lang="en-US" altLang="en-US" b="1" i="1" baseline="-25000">
              <a:solidFill>
                <a:srgbClr val="FF000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2089150" y="3582988"/>
            <a:ext cx="69850" cy="3698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289175" y="3711575"/>
            <a:ext cx="552450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FF0000"/>
                </a:solidFill>
              </a:rPr>
              <a:t>1 </a:t>
            </a:r>
            <a:r>
              <a:rPr lang="en-US" altLang="en-US" sz="1200" b="1" i="1" dirty="0">
                <a:solidFill>
                  <a:srgbClr val="FF0000"/>
                </a:solidFill>
              </a:rPr>
              <a:t>= -10</a:t>
            </a:r>
            <a:endParaRPr lang="en-US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7696200" y="2286000"/>
            <a:ext cx="69850" cy="11906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6940550" y="2286000"/>
            <a:ext cx="69850" cy="2365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ight Brace 23"/>
          <p:cNvSpPr/>
          <p:nvPr/>
        </p:nvSpPr>
        <p:spPr>
          <a:xfrm>
            <a:off x="6940550" y="2547938"/>
            <a:ext cx="69850" cy="19526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Right Brace 24"/>
          <p:cNvSpPr/>
          <p:nvPr/>
        </p:nvSpPr>
        <p:spPr>
          <a:xfrm>
            <a:off x="4522788" y="2644775"/>
            <a:ext cx="55562" cy="3619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Right Brace 27"/>
          <p:cNvSpPr/>
          <p:nvPr/>
        </p:nvSpPr>
        <p:spPr>
          <a:xfrm>
            <a:off x="4481513" y="3006725"/>
            <a:ext cx="46037" cy="63182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ight Brace 28"/>
          <p:cNvSpPr/>
          <p:nvPr/>
        </p:nvSpPr>
        <p:spPr>
          <a:xfrm>
            <a:off x="2925763" y="2946400"/>
            <a:ext cx="46037" cy="4127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Right Brace 29"/>
          <p:cNvSpPr/>
          <p:nvPr/>
        </p:nvSpPr>
        <p:spPr>
          <a:xfrm>
            <a:off x="2895600" y="3375025"/>
            <a:ext cx="46038" cy="28257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Right Brace 30"/>
          <p:cNvSpPr/>
          <p:nvPr/>
        </p:nvSpPr>
        <p:spPr>
          <a:xfrm>
            <a:off x="2135188" y="3322638"/>
            <a:ext cx="46037" cy="2476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Right Brace 35"/>
          <p:cNvSpPr/>
          <p:nvPr/>
        </p:nvSpPr>
        <p:spPr>
          <a:xfrm>
            <a:off x="4573588" y="2674938"/>
            <a:ext cx="227012" cy="1498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6084888" y="2416175"/>
            <a:ext cx="227012" cy="149701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7697788" y="2295525"/>
            <a:ext cx="227012" cy="128746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ight Brace 38"/>
          <p:cNvSpPr/>
          <p:nvPr/>
        </p:nvSpPr>
        <p:spPr>
          <a:xfrm>
            <a:off x="6896100" y="2286000"/>
            <a:ext cx="190500" cy="140017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ight Brace 39"/>
          <p:cNvSpPr/>
          <p:nvPr/>
        </p:nvSpPr>
        <p:spPr>
          <a:xfrm>
            <a:off x="3732213" y="3027363"/>
            <a:ext cx="190500" cy="140017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ight Brace 40"/>
          <p:cNvSpPr/>
          <p:nvPr/>
        </p:nvSpPr>
        <p:spPr>
          <a:xfrm>
            <a:off x="2136775" y="3357563"/>
            <a:ext cx="190500" cy="140017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ight Brace 41"/>
          <p:cNvSpPr/>
          <p:nvPr/>
        </p:nvSpPr>
        <p:spPr>
          <a:xfrm>
            <a:off x="2057400" y="3962400"/>
            <a:ext cx="190500" cy="795338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967288" y="4038600"/>
            <a:ext cx="37195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600"/>
              <a:t>The squared and summed green residuals will be greater than the squared and summed red residuals. </a:t>
            </a:r>
          </a:p>
        </p:txBody>
      </p:sp>
      <p:sp>
        <p:nvSpPr>
          <p:cNvPr id="43" name="Right Brace 42"/>
          <p:cNvSpPr/>
          <p:nvPr/>
        </p:nvSpPr>
        <p:spPr>
          <a:xfrm>
            <a:off x="2819400" y="3657600"/>
            <a:ext cx="190500" cy="94456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0100" y="521176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SSR</a:t>
            </a:r>
            <a:r>
              <a:rPr lang="en-US" baseline="-25000" dirty="0" err="1">
                <a:solidFill>
                  <a:srgbClr val="FF0000"/>
                </a:solidFill>
              </a:rPr>
              <a:t>red</a:t>
            </a:r>
            <a:r>
              <a:rPr lang="en-US" dirty="0"/>
              <a:t> &lt; </a:t>
            </a:r>
            <a:r>
              <a:rPr lang="en-US" dirty="0" err="1">
                <a:solidFill>
                  <a:srgbClr val="00B050"/>
                </a:solidFill>
              </a:rPr>
              <a:t>SSR</a:t>
            </a:r>
            <a:r>
              <a:rPr lang="en-US" baseline="-25000" dirty="0" err="1">
                <a:solidFill>
                  <a:srgbClr val="00B050"/>
                </a:solidFill>
              </a:rPr>
              <a:t>green</a:t>
            </a:r>
            <a:endParaRPr lang="en-US" baseline="-25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7" grpId="0" animBg="1"/>
      <p:bldP spid="27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4" grpId="0" animBg="1"/>
      <p:bldP spid="34" grpId="1" animBg="1"/>
      <p:bldP spid="3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1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3" grpId="0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/>
              <a:t>Equation of a Line!!!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68302" y="1469013"/>
            <a:ext cx="55626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800" dirty="0"/>
              <a:t>y = mx + b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572000" y="3048000"/>
            <a:ext cx="3517900" cy="3517900"/>
            <a:chOff x="4572000" y="3048000"/>
            <a:chExt cx="3517900" cy="3517900"/>
          </a:xfrm>
        </p:grpSpPr>
        <p:pic>
          <p:nvPicPr>
            <p:cNvPr id="34818" name="Picture 2" descr="http://www.algebra.com/cgi-bin/plot-formula.mpl?expression=graph(500%2C500%2C-10%2C10%2C-10%2C10%2Cx-4)&amp;x=000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0" y="3048000"/>
              <a:ext cx="3517900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11" name="Straight Connector 10"/>
            <p:cNvCxnSpPr/>
            <p:nvPr/>
          </p:nvCxnSpPr>
          <p:spPr>
            <a:xfrm rot="5400000">
              <a:off x="5257800" y="3810000"/>
              <a:ext cx="2743200" cy="2743200"/>
            </a:xfrm>
            <a:prstGeom prst="line">
              <a:avLst/>
            </a:prstGeom>
            <a:ln>
              <a:solidFill>
                <a:schemeClr val="tx1"/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52600" y="1549401"/>
            <a:ext cx="6505435" cy="1231106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pitchFamily="34" charset="0"/>
              </a:rPr>
              <a:t> 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3207" y="3360896"/>
            <a:ext cx="2383793" cy="58477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9" name="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4600" y="3142649"/>
            <a:ext cx="1432187" cy="90358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" name="Rectangle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2533" y="4889212"/>
            <a:ext cx="1192570" cy="584775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4953000"/>
            <a:ext cx="294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y-intercept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2D869F-AC15-477E-B0DE-86634B98784A}"/>
                  </a:ext>
                </a:extLst>
              </p:cNvPr>
              <p:cNvSpPr txBox="1"/>
              <p:nvPr/>
            </p:nvSpPr>
            <p:spPr>
              <a:xfrm>
                <a:off x="308825" y="4189103"/>
                <a:ext cx="3820533" cy="800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𝒕𝒘𝒐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𝒑𝒐𝒊𝒏𝒕𝒔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2D869F-AC15-477E-B0DE-86634B987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25" y="4189103"/>
                <a:ext cx="3820533" cy="800668"/>
              </a:xfrm>
              <a:prstGeom prst="rect">
                <a:avLst/>
              </a:prstGeom>
              <a:blipFill>
                <a:blip r:embed="rId10"/>
                <a:stretch>
                  <a:fillRect l="-1597" r="-175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246063"/>
          </a:xfrm>
        </p:spPr>
        <p:txBody>
          <a:bodyPr/>
          <a:lstStyle/>
          <a:p>
            <a:r>
              <a:rPr lang="en-US" altLang="en-US"/>
              <a:t>Grades v. Study Hours 	</a:t>
            </a:r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5026025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152400" y="3886200"/>
            <a:ext cx="937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We can use the regression line to predict a grade given the number of hours studied.  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0" y="4408488"/>
            <a:ext cx="9372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The estimated grade for a student who studied for four hours would be:</a:t>
            </a:r>
          </a:p>
          <a:p>
            <a:pPr algn="ctr"/>
            <a:r>
              <a:rPr lang="en-US" altLang="en-US" dirty="0"/>
              <a:t>Predicted Grade = 6.7076(4 hours) + 40.993 = 67.8234 points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-76200" y="5145088"/>
            <a:ext cx="937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Try one! Given this data, predict the grade a student who studied 7 hours would receive.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91" y="963976"/>
            <a:ext cx="5080317" cy="273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93863" y="5753100"/>
            <a:ext cx="66119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Predicted Grade = 6.7076(7 hours) + 40.993 = 87.94 points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389311" y="1938973"/>
            <a:ext cx="2004060" cy="1394460"/>
            <a:chOff x="2362200" y="1958340"/>
            <a:chExt cx="2004060" cy="1394460"/>
          </a:xfrm>
        </p:grpSpPr>
        <p:grpSp>
          <p:nvGrpSpPr>
            <p:cNvPr id="9" name="Group 8"/>
            <p:cNvGrpSpPr/>
            <p:nvPr/>
          </p:nvGrpSpPr>
          <p:grpSpPr>
            <a:xfrm>
              <a:off x="2362200" y="1981200"/>
              <a:ext cx="1981200" cy="1371600"/>
              <a:chOff x="2362200" y="1981200"/>
              <a:chExt cx="1981200" cy="1371600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V="1">
                <a:off x="4343400" y="1981200"/>
                <a:ext cx="0" cy="1371600"/>
              </a:xfrm>
              <a:prstGeom prst="line">
                <a:avLst/>
              </a:prstGeom>
              <a:ln w="31750">
                <a:solidFill>
                  <a:srgbClr val="FF0000">
                    <a:alpha val="4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362200" y="1981200"/>
                <a:ext cx="1981200" cy="0"/>
              </a:xfrm>
              <a:prstGeom prst="line">
                <a:avLst/>
              </a:prstGeom>
              <a:ln w="31750">
                <a:solidFill>
                  <a:srgbClr val="FF0000">
                    <a:alpha val="4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 flipV="1">
              <a:off x="4320540" y="1958340"/>
              <a:ext cx="45720" cy="457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A12A6E-D384-477F-B131-4D3B8E35A2DB}"/>
              </a:ext>
            </a:extLst>
          </p:cNvPr>
          <p:cNvCxnSpPr>
            <a:cxnSpLocks/>
          </p:cNvCxnSpPr>
          <p:nvPr/>
        </p:nvCxnSpPr>
        <p:spPr>
          <a:xfrm flipH="1">
            <a:off x="4686300" y="4556125"/>
            <a:ext cx="1547191" cy="1754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33F34C-D092-44D9-81AE-0D73207D6E67}"/>
              </a:ext>
            </a:extLst>
          </p:cNvPr>
          <p:cNvCxnSpPr>
            <a:cxnSpLocks/>
          </p:cNvCxnSpPr>
          <p:nvPr/>
        </p:nvCxnSpPr>
        <p:spPr>
          <a:xfrm flipH="1">
            <a:off x="5715000" y="2286000"/>
            <a:ext cx="533400" cy="25908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D9D313-0FCA-49F2-B20D-452034294844}"/>
              </a:ext>
            </a:extLst>
          </p:cNvPr>
          <p:cNvCxnSpPr>
            <a:cxnSpLocks/>
          </p:cNvCxnSpPr>
          <p:nvPr/>
        </p:nvCxnSpPr>
        <p:spPr>
          <a:xfrm flipH="1">
            <a:off x="3886200" y="2286000"/>
            <a:ext cx="1447800" cy="24384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http://farm1.static.flickr.com/144/398165839_238a480763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3363"/>
            <a:ext cx="76200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6781800" y="38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  <a:r>
              <a:rPr lang="en-US" altLang="en-US" sz="1800" baseline="30000"/>
              <a:t>2</a:t>
            </a:r>
            <a:r>
              <a:rPr lang="en-US" altLang="en-US" sz="1800"/>
              <a:t>  = 0. 823</a:t>
            </a:r>
            <a:endParaRPr lang="en-US" altLang="en-US" sz="1800" baseline="30000"/>
          </a:p>
        </p:txBody>
      </p:sp>
      <p:sp>
        <p:nvSpPr>
          <p:cNvPr id="13316" name="TextBox 6"/>
          <p:cNvSpPr txBox="1">
            <a:spLocks noChangeArrowheads="1"/>
          </p:cNvSpPr>
          <p:nvPr/>
        </p:nvSpPr>
        <p:spPr bwMode="auto">
          <a:xfrm>
            <a:off x="914400" y="38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 = .907</a:t>
            </a:r>
            <a:endParaRPr lang="en-US" altLang="en-US" sz="1800" baseline="30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7" name="TextBox 1"/>
              <p:cNvSpPr txBox="1">
                <a:spLocks noChangeArrowheads="1"/>
              </p:cNvSpPr>
              <p:nvPr/>
            </p:nvSpPr>
            <p:spPr bwMode="auto">
              <a:xfrm>
                <a:off x="1828800" y="1028700"/>
                <a:ext cx="2743200" cy="3767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𝑃𝑜𝑖𝑛𝑡𝑠</m:t>
                        </m:r>
                      </m:e>
                    </m:acc>
                  </m:oMath>
                </a14:m>
                <a:r>
                  <a:rPr lang="en-US" altLang="en-US" dirty="0"/>
                  <a:t> = 6 + 3(Price)</a:t>
                </a:r>
              </a:p>
            </p:txBody>
          </p:sp>
        </mc:Choice>
        <mc:Fallback>
          <p:sp>
            <p:nvSpPr>
              <p:cNvPr id="13317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1028700"/>
                <a:ext cx="2743200" cy="376770"/>
              </a:xfrm>
              <a:prstGeom prst="rect">
                <a:avLst/>
              </a:prstGeom>
              <a:blipFill>
                <a:blip r:embed="rId3"/>
                <a:stretch>
                  <a:fillRect t="-6452" b="-258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5758160"/>
            <a:ext cx="9525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 dirty="0"/>
              <a:t>Give it a shot! (No pun intended!)  …. </a:t>
            </a:r>
          </a:p>
          <a:p>
            <a:r>
              <a:rPr lang="en-US" altLang="en-US" sz="1700" dirty="0"/>
              <a:t>What is the best predicted max points in a single game for a player who is paid $9.5 million?</a:t>
            </a:r>
          </a:p>
          <a:p>
            <a:r>
              <a:rPr lang="en-US" altLang="en-US" dirty="0"/>
              <a:t>Predicted Max Points = 6 + 3 * 9.5 = 34.5 points!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/>
              <a:t>Extrapolation!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dirty="0"/>
              <a:t>The predictions are only valid for values of x inside of the domain of x that were used to build the model.  </a:t>
            </a:r>
          </a:p>
          <a:p>
            <a:pPr marL="0" indent="0">
              <a:buFontTx/>
              <a:buNone/>
            </a:pPr>
            <a:r>
              <a:rPr lang="en-US" altLang="en-US" dirty="0"/>
              <a:t>That is, for the Grade vs. Study Hours data set, the regression equation is only valid for study hours as small as 1 and as large as 8 hours.  </a:t>
            </a:r>
          </a:p>
          <a:p>
            <a:pPr marL="0" indent="0">
              <a:buFontTx/>
              <a:buNone/>
            </a:pPr>
            <a:r>
              <a:rPr lang="en-US" altLang="en-US" dirty="0"/>
              <a:t>Any prediction outside of the domain of x that was used to build the model is known as </a:t>
            </a:r>
            <a:r>
              <a:rPr lang="en-US" altLang="en-US" b="1" i="1" dirty="0"/>
              <a:t>extrapolation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12420</TotalTime>
  <Words>2240</Words>
  <Application>Microsoft Office PowerPoint</Application>
  <PresentationFormat>On-screen Show (4:3)</PresentationFormat>
  <Paragraphs>280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ＭＳ Ｐゴシック</vt:lpstr>
      <vt:lpstr>ＭＳ Ｐゴシック</vt:lpstr>
      <vt:lpstr>Arial</vt:lpstr>
      <vt:lpstr>Cambria Math</vt:lpstr>
      <vt:lpstr>Times New Roman</vt:lpstr>
      <vt:lpstr>Default Design</vt:lpstr>
      <vt:lpstr>UNIT 9: Live Session</vt:lpstr>
      <vt:lpstr>PowerPoint Presentation</vt:lpstr>
      <vt:lpstr>Grades v. Study Hours  </vt:lpstr>
      <vt:lpstr>How to find the “Best” Line</vt:lpstr>
      <vt:lpstr>Grades v. Study Hours  </vt:lpstr>
      <vt:lpstr>Equation of a Line!!!</vt:lpstr>
      <vt:lpstr>Grades v. Study Hours  </vt:lpstr>
      <vt:lpstr>PowerPoint Presentation</vt:lpstr>
      <vt:lpstr>Extrapolation!</vt:lpstr>
      <vt:lpstr>Extrapolation: Example</vt:lpstr>
      <vt:lpstr>Interpretation: Slope and Y – Intercept</vt:lpstr>
      <vt:lpstr>Grades v. Study Hours  </vt:lpstr>
      <vt:lpstr>PowerPoint Presentation</vt:lpstr>
      <vt:lpstr>Assumptions</vt:lpstr>
      <vt:lpstr>Movies: Regression equation and a predicted value of y for a given x</vt:lpstr>
      <vt:lpstr>The Residual formalized!!!</vt:lpstr>
      <vt:lpstr>How to Estimate Regression Coefficients</vt:lpstr>
      <vt:lpstr>Movies: graphs</vt:lpstr>
      <vt:lpstr>Sampling Distributions / Hypothesis Test </vt:lpstr>
      <vt:lpstr>Sampling Distributions / Hypothesis Test </vt:lpstr>
      <vt:lpstr>Movies: Hypothesis test for β_1</vt:lpstr>
      <vt:lpstr>Movies: Conf. intervals for β_0,β_1</vt:lpstr>
      <vt:lpstr>Movies: Parameter interpretation</vt:lpstr>
      <vt:lpstr>Mother/Daughter Heights: Hypothesis test for β_1</vt:lpstr>
      <vt:lpstr>Mother/Daughter Heights: CIs for slope (β_1)</vt:lpstr>
      <vt:lpstr>Break Out!!!</vt:lpstr>
      <vt:lpstr>Crickets: β_0 ≠ 0?</vt:lpstr>
      <vt:lpstr>Crickets: β_1 ≠ 0?</vt:lpstr>
      <vt:lpstr>Crickets: Interpreting β_1, β_0</vt:lpstr>
      <vt:lpstr>Crickets: Conf. Intervals for β_0,β_1</vt:lpstr>
      <vt:lpstr>Crickets: predicting y for a given x</vt:lpstr>
      <vt:lpstr>Appendix</vt:lpstr>
      <vt:lpstr>SAS Code for Movie data:  two options to find confidence intervals for parameters (betas)</vt:lpstr>
      <vt:lpstr>R Code For Movie Data</vt:lpstr>
      <vt:lpstr>Marathons!!!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9.2</dc:title>
  <dc:creator>Salazar</dc:creator>
  <cp:lastModifiedBy>User</cp:lastModifiedBy>
  <cp:revision>154</cp:revision>
  <dcterms:created xsi:type="dcterms:W3CDTF">2007-05-11T15:07:45Z</dcterms:created>
  <dcterms:modified xsi:type="dcterms:W3CDTF">2018-03-08T01:38:24Z</dcterms:modified>
</cp:coreProperties>
</file>