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89" r:id="rId4"/>
    <p:sldId id="287" r:id="rId5"/>
    <p:sldId id="257" r:id="rId6"/>
    <p:sldId id="277" r:id="rId7"/>
    <p:sldId id="260" r:id="rId8"/>
    <p:sldId id="288" r:id="rId9"/>
    <p:sldId id="275" r:id="rId10"/>
    <p:sldId id="276" r:id="rId11"/>
    <p:sldId id="264" r:id="rId12"/>
    <p:sldId id="286" r:id="rId13"/>
    <p:sldId id="265" r:id="rId14"/>
    <p:sldId id="266" r:id="rId15"/>
    <p:sldId id="261" r:id="rId16"/>
    <p:sldId id="285" r:id="rId17"/>
    <p:sldId id="258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6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A36B-FE6E-4896-85F9-56D8C704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D0412-F06C-49CA-BBE3-7635C47B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FF50-FBE0-4D87-A532-AE3E0670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54A7E-E8A2-41C2-BFA8-26DC741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CBED8-AAAC-463D-8A4D-6ACC3E85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8A79D-D4E8-4FE6-AD85-FF60176D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937611-D643-4100-AD75-642DF158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030E8-688C-4083-9786-AD065A5A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68526-1947-4B8A-BE55-E79E25FF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6A014-419A-482A-8AB2-EA0601B2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58D0A4-4098-4766-B140-0B9937F1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2513C6-FD73-4476-8170-837DC5B0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1AAFF-FC14-4F56-B560-CFB16A15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52EF8-E791-4451-9052-C101939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BB5D9-BB3E-4FC9-9BC7-731B02B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F46F-8632-4AE9-9100-C40D0D7F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1C2CF-0678-4A5D-9945-AC7F2290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82D2E-DB3F-4520-83F7-0EB8927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4FF84-DA78-45AA-859C-918EB98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A6967-8DE8-4F3C-8A5A-97A36E0E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E9D0B-F04D-456C-B18A-A06B9C5C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93914-594B-47F1-8EE1-E6ED1188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316AF-74DE-4F11-A8CB-33E7675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0643C-B8BC-4A4D-9395-24AD40D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5C351-E5CE-48FC-802D-B8587B5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ABB0-4EC0-40A2-B38C-FFD2B0E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7F15F-2F1B-4EED-A328-804E05E7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1B293-67DF-41C2-93D9-A275F64D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A5B96-5C43-43C6-A201-28011D0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CB43B-B0DD-4FDA-8B28-DE2B26B1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E9A41E-D8B8-416A-A4F6-51CE4B7B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98564-E23B-4A42-8947-0E85D7B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E8B7C-14D5-415B-9DB1-FC605262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5E34A-0589-4414-B3C0-69ADB34D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E42B9-F53A-483A-A195-05642ED6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ADB097-F0E5-4A41-B5A4-832A33A8D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7DAE2D-2CF9-4F19-99C2-408C4AEF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3271C-0BA8-480D-BEA5-25EC48D9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EC0CE6-8582-44EF-AF18-3F137AA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CD79-298F-4C2E-973A-5970A6D4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D10676-4F9C-463F-BFA9-B71E3E1B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CBC3A1-0FCB-4D63-8756-F10D6B03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E16801-8234-457D-864A-F229236E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77F693-82FF-4CA3-B39A-4E31C8A8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D8E84-2C2A-4672-BC36-96DDAC12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993BB-99F2-4130-9138-4889D97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64D9-BD2C-40D6-8AAC-0DD3EF12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39604-31B5-42A0-B6F1-E52430D0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A9D2-97EB-4BE3-98DF-2DC5BD96C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902A7-2F0F-4858-88DA-05D40C70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1870E-A476-4A9A-95E0-A4EA7E3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EC51A3-DAB4-44F0-9E24-6E2728ED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195C-D242-470A-903F-E9B90D7B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1B2739-6684-4862-9202-7C6E381DF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4C7DE5-F134-40CE-8AF5-E91F31D3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DFF3B-A6F9-4F4D-82F1-C167303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24/11/2023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DD4BA-9DF7-4D32-B5CC-3527FED8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47342-0CC9-40C2-9F02-CA9F1A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19FA0A-90E1-4BE0-9906-41A483FA0D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632A9-C79F-4E5C-9CD2-8220867C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7355-3D48-4FA1-A80E-21F805ED7B98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ED271B-53D7-4E71-A212-9D337D8B38B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71" y="325086"/>
            <a:ext cx="2087764" cy="7146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22AF0B1-FFCD-47EA-9F10-49C57F68D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0"/>
          <a:stretch/>
        </p:blipFill>
        <p:spPr>
          <a:xfrm>
            <a:off x="328473" y="-269984"/>
            <a:ext cx="2325950" cy="13255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12AA1F-3B99-4F84-A4FF-2C32346AA43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7" y="5601810"/>
            <a:ext cx="1327328" cy="11455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ACEA8E-BB57-40D7-9C5E-3A62C2CCAF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5788240"/>
            <a:ext cx="721198" cy="75742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0EC30BB-1596-457F-A0FC-639275479907}"/>
              </a:ext>
            </a:extLst>
          </p:cNvPr>
          <p:cNvSpPr/>
          <p:nvPr userDrawn="1"/>
        </p:nvSpPr>
        <p:spPr>
          <a:xfrm>
            <a:off x="529569" y="702212"/>
            <a:ext cx="1973933" cy="7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Rodapé 4">
            <a:extLst>
              <a:ext uri="{FF2B5EF4-FFF2-40B4-BE49-F238E27FC236}">
                <a16:creationId xmlns:a16="http://schemas.microsoft.com/office/drawing/2014/main" id="{C2DEA283-B282-487F-913C-F90D84A25186}"/>
              </a:ext>
            </a:extLst>
          </p:cNvPr>
          <p:cNvSpPr txBox="1">
            <a:spLocks/>
          </p:cNvSpPr>
          <p:nvPr userDrawn="1"/>
        </p:nvSpPr>
        <p:spPr>
          <a:xfrm>
            <a:off x="3290656" y="31058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IV SIMPÓSIO DE GESTÃO E ENGENHARIA URBANA</a:t>
            </a: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Rio de Janeiro - RJ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BD44B37-E17D-4517-BACD-31305C72E38A}"/>
              </a:ext>
            </a:extLst>
          </p:cNvPr>
          <p:cNvSpPr txBox="1">
            <a:spLocks/>
          </p:cNvSpPr>
          <p:nvPr userDrawn="1"/>
        </p:nvSpPr>
        <p:spPr>
          <a:xfrm>
            <a:off x="3356870" y="625974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23 de novembro de 2023</a:t>
            </a:r>
            <a:endParaRPr lang="pt-B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41D703-863B-4098-86A3-1082420394C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9" y="6045693"/>
            <a:ext cx="1896335" cy="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ED8C4-807A-4CA1-BC98-5B72047A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3025"/>
            <a:ext cx="12192000" cy="37657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36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CONSTRUINDO UMA ONTOLOGIA GIS</a:t>
            </a:r>
            <a:br>
              <a:rPr lang="es-ES" sz="3600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0" i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BUILDING A GIS ONTOLOGY</a:t>
            </a:r>
            <a:br>
              <a:rPr lang="pt-BR" sz="36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Menegotto, José Luis</a:t>
            </a:r>
            <a:br>
              <a:rPr lang="es-ES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800" baseline="30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Escola Politécnica da UFRJ</a:t>
            </a:r>
            <a:b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jlmenegotto@poli.ufrj.br</a:t>
            </a:r>
            <a:endParaRPr lang="pt-BR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4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/>
          <a:stretch/>
        </p:blipFill>
        <p:spPr>
          <a:xfrm>
            <a:off x="103094" y="1160303"/>
            <a:ext cx="11985812" cy="4537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10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INDIVÍDUOS E FATOS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16F9DE1-350E-7235-8D5C-65817BA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862518"/>
            <a:ext cx="10506635" cy="5690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E959E-520C-F48D-B920-9E5985D86A8A}"/>
              </a:ext>
            </a:extLst>
          </p:cNvPr>
          <p:cNvSpPr txBox="1"/>
          <p:nvPr/>
        </p:nvSpPr>
        <p:spPr>
          <a:xfrm>
            <a:off x="681318" y="304788"/>
            <a:ext cx="779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PROPRIEDADES DE OBJETOS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595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CLASSES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BEC7E0-1624-3212-1358-D4CE8F3F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2" y="854766"/>
            <a:ext cx="10535536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7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6F9D4B8-EF68-E1F7-A5E1-00086519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36" y="1939638"/>
            <a:ext cx="10367128" cy="2978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D1D6D-A24C-C55E-C5D0-9739827FB601}"/>
              </a:ext>
            </a:extLst>
          </p:cNvPr>
          <p:cNvSpPr txBox="1"/>
          <p:nvPr/>
        </p:nvSpPr>
        <p:spPr>
          <a:xfrm>
            <a:off x="681318" y="304788"/>
            <a:ext cx="768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PROPRIEDADES DE DADOS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3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0B6F96-6FF9-127E-7E6C-4E42BC9B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 b="3313"/>
          <a:stretch/>
        </p:blipFill>
        <p:spPr>
          <a:xfrm>
            <a:off x="3221757" y="779928"/>
            <a:ext cx="5748485" cy="577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A2C790-8E6C-7F4A-82E6-A123437C1A91}"/>
              </a:ext>
            </a:extLst>
          </p:cNvPr>
          <p:cNvSpPr txBox="1"/>
          <p:nvPr/>
        </p:nvSpPr>
        <p:spPr>
          <a:xfrm>
            <a:off x="681318" y="304788"/>
            <a:ext cx="713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ARQUIVO OWL - AXIOMAS DE INDIVÍDUOS E FATOS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2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1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PROTÉGÉ - VISUALIZAÇÃO DAS RELAÇÕES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/>
        </p:blipFill>
        <p:spPr>
          <a:xfrm>
            <a:off x="112181" y="853438"/>
            <a:ext cx="11967638" cy="5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1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1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PROTÉGÉ - VISUALIZAÇÃO DAS RELAÇÕES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8" y="1111567"/>
            <a:ext cx="3948392" cy="2494498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CB2BD07-A320-BBC9-0F95-D9C5F9D3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1111567"/>
            <a:ext cx="2924175" cy="393382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604D2E46-E338-4398-3BEE-865EA9D04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104900"/>
            <a:ext cx="3667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8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CABDB0-5E6F-D6FE-4701-69809DA3DA6F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6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97744C-4A7C-971F-9554-705E9648FD4B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1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FUNDAMENTAÇÃO DO TRABALHO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BE3B-7984-2FAF-F13E-9238ED8C3AF5}"/>
              </a:ext>
            </a:extLst>
          </p:cNvPr>
          <p:cNvSpPr txBox="1"/>
          <p:nvPr/>
        </p:nvSpPr>
        <p:spPr>
          <a:xfrm>
            <a:off x="2402526" y="1843950"/>
            <a:ext cx="74813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800" b="1" dirty="0"/>
              <a:t>O ATO DE PROJETAR COMO </a:t>
            </a:r>
          </a:p>
          <a:p>
            <a:pPr algn="ctr"/>
            <a:r>
              <a:rPr lang="es-ES" sz="2800" b="1" dirty="0"/>
              <a:t>UM ATO DE CONHECIMENTO ESPAÇO-TEMPORAL</a:t>
            </a:r>
          </a:p>
          <a:p>
            <a:pPr algn="ctr"/>
            <a:endParaRPr lang="es-ES" sz="2400" b="1" dirty="0"/>
          </a:p>
          <a:p>
            <a:pPr algn="ctr"/>
            <a:endParaRPr lang="es-ES" sz="2400" b="1" dirty="0"/>
          </a:p>
          <a:p>
            <a:pPr algn="ctr"/>
            <a:r>
              <a:rPr lang="es-ES" sz="2400" b="1" dirty="0">
                <a:solidFill>
                  <a:srgbClr val="C00000"/>
                </a:solidFill>
              </a:rPr>
              <a:t>IA – ADERÊNCIA HOMEM – MÁQUINA</a:t>
            </a:r>
          </a:p>
          <a:p>
            <a:pPr algn="ctr"/>
            <a:endParaRPr lang="es-ES" sz="2400" b="1" dirty="0">
              <a:solidFill>
                <a:srgbClr val="C00000"/>
              </a:solidFill>
            </a:endParaRPr>
          </a:p>
          <a:p>
            <a:pPr algn="ctr"/>
            <a:endParaRPr lang="es-ES" sz="2400" b="1" dirty="0">
              <a:solidFill>
                <a:srgbClr val="C00000"/>
              </a:solidFill>
            </a:endParaRPr>
          </a:p>
          <a:p>
            <a:pPr algn="ctr"/>
            <a:r>
              <a:rPr lang="es-ES" sz="2400" b="1" dirty="0">
                <a:solidFill>
                  <a:srgbClr val="C00000"/>
                </a:solidFill>
              </a:rPr>
              <a:t>ENTENDER O QUE ESTÁ SENDO PROCESSADO</a:t>
            </a:r>
          </a:p>
        </p:txBody>
      </p:sp>
    </p:spTree>
    <p:extLst>
      <p:ext uri="{BB962C8B-B14F-4D97-AF65-F5344CB8AC3E}">
        <p14:creationId xmlns:p14="http://schemas.microsoft.com/office/powerpoint/2010/main" val="4085128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A18F36-1FF7-6F2C-739F-34E3C6BDCF3D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5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3B8C94-E337-4466-8314-6A2F3FE0F5B3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8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26BA14-0BD6-42D7-9A0C-85B4E37AE2FC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21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57FA4F-1DEA-8FDC-4BC4-C63774C2C572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77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C7AA12-C96E-0D4B-6E73-D73AD299B258}"/>
              </a:ext>
            </a:extLst>
          </p:cNvPr>
          <p:cNvSpPr txBox="1"/>
          <p:nvPr/>
        </p:nvSpPr>
        <p:spPr>
          <a:xfrm>
            <a:off x="681318" y="304788"/>
            <a:ext cx="651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– INFERÊNCIAS LÓGICAS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54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722DE7-D1FB-ACA0-4AC0-78E238981AAB}"/>
              </a:ext>
            </a:extLst>
          </p:cNvPr>
          <p:cNvSpPr txBox="1"/>
          <p:nvPr/>
        </p:nvSpPr>
        <p:spPr>
          <a:xfrm>
            <a:off x="1750243" y="948440"/>
            <a:ext cx="86915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CONSTRUIR ONTOLOGIAS PARA TER BASES DE CONHECIMENTOS </a:t>
            </a:r>
            <a:br>
              <a:rPr lang="pt-BR" b="1" dirty="0"/>
            </a:br>
            <a:r>
              <a:rPr lang="pt-BR" b="1" dirty="0"/>
              <a:t>INICIAIS USADAS PARA </a:t>
            </a:r>
            <a:r>
              <a:rPr lang="pt-BR" b="1" dirty="0">
                <a:solidFill>
                  <a:srgbClr val="C00000"/>
                </a:solidFill>
              </a:rPr>
              <a:t>O PROJETOS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CONSTRUIR ONTOLOGIAS </a:t>
            </a:r>
            <a:r>
              <a:rPr lang="pt-BR" b="1" i="1" dirty="0"/>
              <a:t>AS-BUILT</a:t>
            </a:r>
            <a:r>
              <a:rPr lang="pt-BR" b="1" dirty="0"/>
              <a:t> PARA TER BASES DE CONHECIMENTOS </a:t>
            </a:r>
            <a:br>
              <a:rPr lang="pt-BR" b="1" dirty="0"/>
            </a:br>
            <a:r>
              <a:rPr lang="pt-BR" b="1" dirty="0"/>
              <a:t>USADAS DURANTE TODO O </a:t>
            </a:r>
            <a:r>
              <a:rPr lang="pt-BR" b="1" dirty="0">
                <a:solidFill>
                  <a:srgbClr val="C00000"/>
                </a:solidFill>
              </a:rPr>
              <a:t>CICLO DE VIDA DA EDIFICAÇÃO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SUPERAR O PARADIGMA DE PROJETAR -&gt; VERIFICAR </a:t>
            </a:r>
          </a:p>
          <a:p>
            <a:pPr algn="ctr"/>
            <a:r>
              <a:rPr lang="pt-BR" b="1" dirty="0"/>
              <a:t>POR UM PROCESSO CONTÍNUO DE </a:t>
            </a:r>
            <a:r>
              <a:rPr lang="pt-BR" b="1" dirty="0">
                <a:solidFill>
                  <a:srgbClr val="C00000"/>
                </a:solidFill>
              </a:rPr>
              <a:t>FORMALIZAÇÃO DE CONHECIMENTOS</a:t>
            </a:r>
          </a:p>
          <a:p>
            <a:pPr algn="ctr"/>
            <a:endParaRPr lang="pt-BR" b="1" dirty="0"/>
          </a:p>
          <a:p>
            <a:pPr algn="ctr"/>
            <a:r>
              <a:rPr lang="pt-BR" b="1" dirty="0"/>
              <a:t>ORGANIZAÇÕES DETENTORAS DO CONHECIMENTO TÉCNICO PRECISAM SER </a:t>
            </a:r>
            <a:br>
              <a:rPr lang="pt-BR" b="1" dirty="0"/>
            </a:br>
            <a:r>
              <a:rPr lang="pt-BR" b="1" dirty="0">
                <a:solidFill>
                  <a:srgbClr val="C00000"/>
                </a:solidFill>
              </a:rPr>
              <a:t>POLOS DIFUSSORES </a:t>
            </a:r>
          </a:p>
          <a:p>
            <a:pPr algn="ctr"/>
            <a:r>
              <a:rPr lang="pt-BR" b="1" dirty="0"/>
              <a:t>DOS CONHECIMENTOS ESTABELECIDOS NO PARADIGMA DE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OPEN LINKED DATA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ABNT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PREFEITURAS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CORPO DE BOMBEIRO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SUS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IPHAN...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E97BA-E4CC-1F93-A947-1892EA9C3877}"/>
              </a:ext>
            </a:extLst>
          </p:cNvPr>
          <p:cNvSpPr txBox="1"/>
          <p:nvPr/>
        </p:nvSpPr>
        <p:spPr>
          <a:xfrm>
            <a:off x="681318" y="30478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CONCLUSÕES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344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FUNDAMENTAÇÃO DO TRABALHO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8BE3B-7984-2FAF-F13E-9238ED8C3AF5}"/>
              </a:ext>
            </a:extLst>
          </p:cNvPr>
          <p:cNvSpPr txBox="1"/>
          <p:nvPr/>
        </p:nvSpPr>
        <p:spPr>
          <a:xfrm>
            <a:off x="2553578" y="674120"/>
            <a:ext cx="70848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C00000"/>
                </a:solidFill>
              </a:rPr>
              <a:t>ONTOLOGIA</a:t>
            </a:r>
            <a:r>
              <a:rPr lang="pt-BR" b="1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Especificação explicita de uma conceptualização</a:t>
            </a:r>
          </a:p>
          <a:p>
            <a:pPr algn="ctr"/>
            <a:r>
              <a:rPr lang="pt-BR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Declaração de uma teoria lógica (T. Gruber)</a:t>
            </a:r>
          </a:p>
          <a:p>
            <a:pPr algn="ctr"/>
            <a:endParaRPr lang="pt-BR" sz="1800" b="1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Clareza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Coerência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Extensibilidade</a:t>
            </a:r>
            <a:r>
              <a:rPr lang="pt-BR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Viés mínimo de codificação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ontológico mínimo </a:t>
            </a:r>
            <a:r>
              <a:rPr lang="pt-BR" sz="1800" b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(T. Gruber)</a:t>
            </a:r>
          </a:p>
          <a:p>
            <a:pPr algn="ctr"/>
            <a:r>
              <a:rPr lang="pt-BR" b="1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---------------------------------------------</a:t>
            </a:r>
            <a:endParaRPr lang="pt-BR" sz="1800" b="1" i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b="1" i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Realismo (B. Smith)</a:t>
            </a:r>
          </a:p>
          <a:p>
            <a:pPr algn="ctr"/>
            <a:endParaRPr lang="pt-BR" sz="1800" b="1" i="1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/>
          </a:p>
          <a:p>
            <a:pPr algn="ctr"/>
            <a:r>
              <a:rPr lang="pt-BR" b="1" dirty="0"/>
              <a:t>AXIOMAS DECLARAM O QUE SE SABE SOBRE AS COISAS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permanente / acidental 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único  / agregado </a:t>
            </a:r>
          </a:p>
          <a:p>
            <a:pPr algn="ctr"/>
            <a:r>
              <a:rPr lang="pt-BR" b="0" i="1" dirty="0">
                <a:solidFill>
                  <a:schemeClr val="bg1">
                    <a:lumMod val="75000"/>
                  </a:schemeClr>
                </a:solidFill>
                <a:effectLst/>
                <a:latin typeface="OpenSans-Regular"/>
              </a:rPr>
              <a:t>simples / composto 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OWL 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(ONTOLOGY WEB LANGUAGE)</a:t>
            </a:r>
          </a:p>
        </p:txBody>
      </p:sp>
    </p:spTree>
    <p:extLst>
      <p:ext uri="{BB962C8B-B14F-4D97-AF65-F5344CB8AC3E}">
        <p14:creationId xmlns:p14="http://schemas.microsoft.com/office/powerpoint/2010/main" val="367474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140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PROCESSO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E3104-54FC-5AF9-1296-4E2CFD308773}"/>
              </a:ext>
            </a:extLst>
          </p:cNvPr>
          <p:cNvSpPr/>
          <p:nvPr/>
        </p:nvSpPr>
        <p:spPr>
          <a:xfrm>
            <a:off x="1569945" y="2689412"/>
            <a:ext cx="1703294" cy="14791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Preparar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Planilhas Excel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Campo Ontológico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55E8D-EED0-9D15-AE22-245B53CFF49C}"/>
              </a:ext>
            </a:extLst>
          </p:cNvPr>
          <p:cNvSpPr/>
          <p:nvPr/>
        </p:nvSpPr>
        <p:spPr>
          <a:xfrm>
            <a:off x="5415803" y="2689412"/>
            <a:ext cx="1703294" cy="147917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Aplicação 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Em Revit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Dynamo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6CBFB-976C-B86F-A204-6FCF4C62EE19}"/>
              </a:ext>
            </a:extLst>
          </p:cNvPr>
          <p:cNvSpPr/>
          <p:nvPr/>
        </p:nvSpPr>
        <p:spPr>
          <a:xfrm>
            <a:off x="9261661" y="2689411"/>
            <a:ext cx="1703294" cy="147917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Arquivos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OWL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</a:rPr>
              <a:t>Sintaxe Manchester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D5F7F7A4-B8BE-1CBD-C342-CBCEFD3663AE}"/>
              </a:ext>
            </a:extLst>
          </p:cNvPr>
          <p:cNvSpPr/>
          <p:nvPr/>
        </p:nvSpPr>
        <p:spPr>
          <a:xfrm>
            <a:off x="3273239" y="3181349"/>
            <a:ext cx="2142564" cy="495300"/>
          </a:xfrm>
          <a:prstGeom prst="left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2375368-2D0E-CEC9-558A-19083AB1D146}"/>
              </a:ext>
            </a:extLst>
          </p:cNvPr>
          <p:cNvSpPr/>
          <p:nvPr/>
        </p:nvSpPr>
        <p:spPr>
          <a:xfrm>
            <a:off x="7119097" y="3188071"/>
            <a:ext cx="2142564" cy="49530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8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435" y="832513"/>
            <a:ext cx="10381129" cy="602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422DF-E195-B41C-064C-2FA55F44FBEF}"/>
              </a:ext>
            </a:extLst>
          </p:cNvPr>
          <p:cNvSpPr txBox="1"/>
          <p:nvPr/>
        </p:nvSpPr>
        <p:spPr>
          <a:xfrm>
            <a:off x="708212" y="304788"/>
            <a:ext cx="105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CONSTRUTOR EM REVIT                                                                  </a:t>
            </a:r>
            <a:r>
              <a:rPr lang="pt-BR" i="1" dirty="0">
                <a:solidFill>
                  <a:srgbClr val="C00000"/>
                </a:solidFill>
              </a:rPr>
              <a:t>https://github.com/JLMenegotto/OntologiaBIM</a:t>
            </a:r>
            <a:endParaRPr lang="es-E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2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23" y="953200"/>
            <a:ext cx="10412554" cy="495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457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 METADADOS DA ONTOLOGIA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30"/>
          <a:stretch/>
        </p:blipFill>
        <p:spPr>
          <a:xfrm>
            <a:off x="200844" y="1952765"/>
            <a:ext cx="11790311" cy="295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CLASSES DE OBJETOS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4F97-12BB-1A4D-3B49-CFF7856336D6}"/>
              </a:ext>
            </a:extLst>
          </p:cNvPr>
          <p:cNvSpPr txBox="1"/>
          <p:nvPr/>
        </p:nvSpPr>
        <p:spPr>
          <a:xfrm>
            <a:off x="928054" y="5610368"/>
            <a:ext cx="330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Hierarquia de classes (conceitos)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29D8DFE-559C-E83E-FC0D-BD007CCDF99C}"/>
              </a:ext>
            </a:extLst>
          </p:cNvPr>
          <p:cNvSpPr/>
          <p:nvPr/>
        </p:nvSpPr>
        <p:spPr>
          <a:xfrm rot="5400000" flipH="1">
            <a:off x="2334037" y="2876960"/>
            <a:ext cx="495297" cy="4761683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9F8A4-45D7-4E5F-69F8-F41F1D4EF251}"/>
              </a:ext>
            </a:extLst>
          </p:cNvPr>
          <p:cNvSpPr txBox="1"/>
          <p:nvPr/>
        </p:nvSpPr>
        <p:spPr>
          <a:xfrm>
            <a:off x="5977570" y="5610368"/>
            <a:ext cx="499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existenciais e condições de cardinalidade 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68CB4CDD-2796-81DD-749F-CBF946E39425}"/>
              </a:ext>
            </a:extLst>
          </p:cNvPr>
          <p:cNvSpPr/>
          <p:nvPr/>
        </p:nvSpPr>
        <p:spPr>
          <a:xfrm rot="5400000" flipH="1">
            <a:off x="8209064" y="1763615"/>
            <a:ext cx="535552" cy="7028628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5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6" b="13266"/>
          <a:stretch/>
        </p:blipFill>
        <p:spPr>
          <a:xfrm>
            <a:off x="200844" y="1952765"/>
            <a:ext cx="11790311" cy="295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734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CLASSES DE OBJETOS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04F97-12BB-1A4D-3B49-CFF7856336D6}"/>
              </a:ext>
            </a:extLst>
          </p:cNvPr>
          <p:cNvSpPr txBox="1"/>
          <p:nvPr/>
        </p:nvSpPr>
        <p:spPr>
          <a:xfrm>
            <a:off x="4522289" y="5610367"/>
            <a:ext cx="3421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Anotações adicionais informativas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A29D8DFE-559C-E83E-FC0D-BD007CCDF99C}"/>
              </a:ext>
            </a:extLst>
          </p:cNvPr>
          <p:cNvSpPr/>
          <p:nvPr/>
        </p:nvSpPr>
        <p:spPr>
          <a:xfrm rot="5400000" flipH="1">
            <a:off x="5848349" y="-637354"/>
            <a:ext cx="495297" cy="1179031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868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/>
          <a:stretch/>
        </p:blipFill>
        <p:spPr>
          <a:xfrm>
            <a:off x="126765" y="930335"/>
            <a:ext cx="11938470" cy="40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635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AS PLANILHAS - PROPRIEDADES DE OBJETOS e CARACTERÍSTICAS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BDCF0-ED99-6E37-7B05-B39267D52726}"/>
              </a:ext>
            </a:extLst>
          </p:cNvPr>
          <p:cNvSpPr txBox="1"/>
          <p:nvPr/>
        </p:nvSpPr>
        <p:spPr>
          <a:xfrm>
            <a:off x="797484" y="5896106"/>
            <a:ext cx="1228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Data Prop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ED9DAF4-A197-6ED0-443D-EA0E770B51BA}"/>
              </a:ext>
            </a:extLst>
          </p:cNvPr>
          <p:cNvSpPr/>
          <p:nvPr/>
        </p:nvSpPr>
        <p:spPr>
          <a:xfrm rot="5400000" flipH="1">
            <a:off x="1192096" y="4230559"/>
            <a:ext cx="495297" cy="262596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A820A6-E008-2A88-2FC2-18368819A353}"/>
              </a:ext>
            </a:extLst>
          </p:cNvPr>
          <p:cNvSpPr txBox="1"/>
          <p:nvPr/>
        </p:nvSpPr>
        <p:spPr>
          <a:xfrm>
            <a:off x="6718729" y="5896106"/>
            <a:ext cx="335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Características das Propriedades</a:t>
            </a:r>
            <a:endParaRPr lang="es-ES" b="1" dirty="0">
              <a:solidFill>
                <a:srgbClr val="C00000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DF073C-E331-16BA-0806-26CCAF3B0965}"/>
              </a:ext>
            </a:extLst>
          </p:cNvPr>
          <p:cNvSpPr/>
          <p:nvPr/>
        </p:nvSpPr>
        <p:spPr>
          <a:xfrm rot="5400000" flipH="1">
            <a:off x="8106426" y="1980538"/>
            <a:ext cx="495296" cy="7126000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B3A1371-BE53-978B-D901-DBD6F709FA63}"/>
              </a:ext>
            </a:extLst>
          </p:cNvPr>
          <p:cNvSpPr/>
          <p:nvPr/>
        </p:nvSpPr>
        <p:spPr>
          <a:xfrm rot="5400000" flipH="1">
            <a:off x="3533540" y="4602252"/>
            <a:ext cx="495299" cy="1882569"/>
          </a:xfrm>
          <a:prstGeom prst="leftBrace">
            <a:avLst>
              <a:gd name="adj1" fmla="val 8333"/>
              <a:gd name="adj2" fmla="val 49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B7FB2-B861-3F2F-242A-74DC19FB6E12}"/>
              </a:ext>
            </a:extLst>
          </p:cNvPr>
          <p:cNvSpPr txBox="1"/>
          <p:nvPr/>
        </p:nvSpPr>
        <p:spPr>
          <a:xfrm>
            <a:off x="3114518" y="5919622"/>
            <a:ext cx="144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Object  Prop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9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396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Arial Narrow</vt:lpstr>
      <vt:lpstr>Calibri</vt:lpstr>
      <vt:lpstr>Calibri Light</vt:lpstr>
      <vt:lpstr>Century Gothic</vt:lpstr>
      <vt:lpstr>OpenSans-Regular</vt:lpstr>
      <vt:lpstr>Tema do Office</vt:lpstr>
      <vt:lpstr>CONSTRUINDO UMA ONTOLOGIA GIS BUILDING A GIS ONTOLOGY   Menegotto, José Luis  Escola Politécnica da UFRJ jlmenegotto@poli.ufrj.br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Rodrigues</dc:creator>
  <cp:lastModifiedBy>José Luis Menegotto</cp:lastModifiedBy>
  <cp:revision>43</cp:revision>
  <dcterms:created xsi:type="dcterms:W3CDTF">2023-10-20T15:41:04Z</dcterms:created>
  <dcterms:modified xsi:type="dcterms:W3CDTF">2023-11-24T12:04:47Z</dcterms:modified>
</cp:coreProperties>
</file>