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89" r:id="rId4"/>
    <p:sldId id="287" r:id="rId5"/>
    <p:sldId id="257" r:id="rId6"/>
    <p:sldId id="277" r:id="rId7"/>
    <p:sldId id="260" r:id="rId8"/>
    <p:sldId id="288" r:id="rId9"/>
    <p:sldId id="275" r:id="rId10"/>
    <p:sldId id="276" r:id="rId11"/>
    <p:sldId id="264" r:id="rId12"/>
    <p:sldId id="286" r:id="rId13"/>
    <p:sldId id="265" r:id="rId14"/>
    <p:sldId id="266" r:id="rId15"/>
    <p:sldId id="261" r:id="rId16"/>
    <p:sldId id="285" r:id="rId17"/>
    <p:sldId id="258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67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76A36B-FE6E-4896-85F9-56D8C7044D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5D0412-F06C-49CA-BBE3-7635C47B92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3DFF50-FBE0-4D87-A532-AE3E0670DF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580698-9912-45D7-8A70-9866A5D74B9A}" type="datetimeFigureOut">
              <a:rPr lang="pt-BR" smtClean="0"/>
              <a:t>23/11/2023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954A7E-E8A2-41C2-BFA8-26DC74117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6CBED8-AAAC-463D-8A4D-6ACC3E852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7355-3D48-4FA1-A80E-21F805ED7B9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9649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8A79D-D4E8-4FE6-AD85-FF60176DE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8937611-D643-4100-AD75-642DF1589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1030E8-688C-4083-9786-AD065A5A70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580698-9912-45D7-8A70-9866A5D74B9A}" type="datetimeFigureOut">
              <a:rPr lang="pt-BR" smtClean="0"/>
              <a:t>23/11/2023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D68526-1947-4B8A-BE55-E79E25FF9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B6A014-419A-482A-8AB2-EA0601B2E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7355-3D48-4FA1-A80E-21F805ED7B9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1910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258D0A4-4098-4766-B140-0B9937F1CB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32513C6-FD73-4476-8170-837DC5B05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41AAFF-FC14-4F56-B560-CFB16A15B4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580698-9912-45D7-8A70-9866A5D74B9A}" type="datetimeFigureOut">
              <a:rPr lang="pt-BR" smtClean="0"/>
              <a:t>23/11/2023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E52EF8-E791-4451-9052-C101939F4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8BB5D9-BB3E-4FC9-9BC7-731B02B6B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7355-3D48-4FA1-A80E-21F805ED7B9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3315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AF46F-8632-4AE9-9100-C40D0D7F8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71C2CF-0678-4A5D-9945-AC7F2290A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A82D2E-DB3F-4520-83F7-0EB8927E09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580698-9912-45D7-8A70-9866A5D74B9A}" type="datetimeFigureOut">
              <a:rPr lang="pt-BR" smtClean="0"/>
              <a:t>23/11/2023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E4FF84-DA78-45AA-859C-918EB98EC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4A6967-8DE8-4F3C-8A5A-97A36E0ED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7355-3D48-4FA1-A80E-21F805ED7B9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5594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4E9D0B-F04D-456C-B18A-A06B9C5C9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9693914-594B-47F1-8EE1-E6ED1188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7316AF-74DE-4F11-A8CB-33E76754CE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580698-9912-45D7-8A70-9866A5D74B9A}" type="datetimeFigureOut">
              <a:rPr lang="pt-BR" smtClean="0"/>
              <a:t>23/11/2023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C0643C-B8BC-4A4D-9395-24AD40DB0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05C351-E5CE-48FC-802D-B8587B557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7355-3D48-4FA1-A80E-21F805ED7B9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1782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0CABB0-4EC0-40A2-B38C-FFD2B0EF6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07F15F-2F1B-4EED-A328-804E05E74F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BB1B293-67DF-41C2-93D9-A275F64DC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86A5B96-5C43-43C6-A201-28011D0FE9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580698-9912-45D7-8A70-9866A5D74B9A}" type="datetimeFigureOut">
              <a:rPr lang="pt-BR" smtClean="0"/>
              <a:t>23/11/2023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44CB43B-B0DD-4FDA-8B28-DE2B26B10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AE9A41E-D8B8-416A-A4F6-51CE4B7BD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7355-3D48-4FA1-A80E-21F805ED7B9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8449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398564-E23B-4A42-8947-0E85D7B4B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1AE8B7C-14D5-415B-9DB1-FC6052623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495E34A-0589-4414-B3C0-69ADB34D4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ACE42B9-F53A-483A-A195-05642ED618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4ADB097-F0E5-4A41-B5A4-832A33A8D9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F7DAE2D-2CF9-4F19-99C2-408C4AEFB3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580698-9912-45D7-8A70-9866A5D74B9A}" type="datetimeFigureOut">
              <a:rPr lang="pt-BR" smtClean="0"/>
              <a:t>23/11/2023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F93271C-0BA8-480D-BEA5-25EC48D92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5EC0CE6-8582-44EF-AF18-3F137AA63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7355-3D48-4FA1-A80E-21F805ED7B9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746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19CD79-298F-4C2E-973A-5970A6D45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0D10676-4F9C-463F-BFA9-B71E3E1B1E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580698-9912-45D7-8A70-9866A5D74B9A}" type="datetimeFigureOut">
              <a:rPr lang="pt-BR" smtClean="0"/>
              <a:t>23/11/2023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BCBC3A1-0FCB-4D63-8756-F10D6B031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8E16801-8234-457D-864A-F229236EF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7355-3D48-4FA1-A80E-21F805ED7B9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2255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177F693-82FF-4CA3-B39A-4E31C8A868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580698-9912-45D7-8A70-9866A5D74B9A}" type="datetimeFigureOut">
              <a:rPr lang="pt-BR" smtClean="0"/>
              <a:t>23/11/2023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A0D8E84-2C2A-4672-BC36-96DDAC126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42993BB-99F2-4130-9138-4889D972F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7355-3D48-4FA1-A80E-21F805ED7B9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7951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0864D9-BD2C-40D6-8AAC-0DD3EF122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E39604-31B5-42A0-B6F1-E52430D09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6CBA9D2-97EB-4BE3-98DF-2DC5BD96C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F1902A7-2F0F-4858-88DA-05D40C7040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580698-9912-45D7-8A70-9866A5D74B9A}" type="datetimeFigureOut">
              <a:rPr lang="pt-BR" smtClean="0"/>
              <a:t>23/11/2023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EF1870E-A476-4A9A-95E0-A4EA7E30A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EC51A3-DAB4-44F0-9E24-6E2728ED1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7355-3D48-4FA1-A80E-21F805ED7B9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5651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0E195C-D242-470A-903F-E9B90D7B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91B2739-6684-4862-9202-7C6E381DFD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54C7DE5-F134-40CE-8AF5-E91F31D3A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9DFF3B-A6F9-4F4D-82F1-C1673033F1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580698-9912-45D7-8A70-9866A5D74B9A}" type="datetimeFigureOut">
              <a:rPr lang="pt-BR" smtClean="0"/>
              <a:t>23/11/2023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5DD4BA-9DF7-4D32-B5CC-3527FED8B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0747342-0CC9-40C2-9F02-CA9F1A045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7355-3D48-4FA1-A80E-21F805ED7B9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5950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B019FA0A-90E1-4BE0-9906-41A483FA0DF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0632A9-C79F-4E5C-9CD2-8220867C4E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F7355-3D48-4FA1-A80E-21F805ED7B98}" type="slidenum">
              <a:rPr lang="pt-BR" smtClean="0"/>
              <a:t>‹#›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6ED271B-53D7-4E71-A212-9D337D8B38B8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071" y="325086"/>
            <a:ext cx="2087764" cy="714643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522AF0B1-FFCD-47EA-9F10-49C57F68D5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010"/>
          <a:stretch/>
        </p:blipFill>
        <p:spPr>
          <a:xfrm>
            <a:off x="328473" y="-269984"/>
            <a:ext cx="2325950" cy="1325563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5B12AA1F-3B99-4F84-A4FF-2C32346AA438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67" y="5601810"/>
            <a:ext cx="1327328" cy="1145501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B2ACEA8E-BB57-40D7-9C5E-3A62C2CCAF9C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74" y="5788240"/>
            <a:ext cx="721198" cy="757422"/>
          </a:xfrm>
          <a:prstGeom prst="rect">
            <a:avLst/>
          </a:prstGeom>
        </p:spPr>
      </p:pic>
      <p:sp>
        <p:nvSpPr>
          <p:cNvPr id="29" name="Retângulo 28">
            <a:extLst>
              <a:ext uri="{FF2B5EF4-FFF2-40B4-BE49-F238E27FC236}">
                <a16:creationId xmlns:a16="http://schemas.microsoft.com/office/drawing/2014/main" id="{D0EC30BB-1596-457F-A0FC-639275479907}"/>
              </a:ext>
            </a:extLst>
          </p:cNvPr>
          <p:cNvSpPr/>
          <p:nvPr userDrawn="1"/>
        </p:nvSpPr>
        <p:spPr>
          <a:xfrm>
            <a:off x="529569" y="702212"/>
            <a:ext cx="1973933" cy="79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spaço Reservado para Rodapé 4">
            <a:extLst>
              <a:ext uri="{FF2B5EF4-FFF2-40B4-BE49-F238E27FC236}">
                <a16:creationId xmlns:a16="http://schemas.microsoft.com/office/drawing/2014/main" id="{C2DEA283-B282-487F-913C-F90D84A25186}"/>
              </a:ext>
            </a:extLst>
          </p:cNvPr>
          <p:cNvSpPr txBox="1">
            <a:spLocks/>
          </p:cNvSpPr>
          <p:nvPr userDrawn="1"/>
        </p:nvSpPr>
        <p:spPr>
          <a:xfrm>
            <a:off x="3290656" y="310584"/>
            <a:ext cx="56106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chemeClr val="accent5">
                    <a:lumMod val="50000"/>
                  </a:schemeClr>
                </a:solidFill>
              </a:rPr>
              <a:t>IV SIMPÓSIO DE GESTÃO E ENGENHARIA URBANA</a:t>
            </a:r>
          </a:p>
          <a:p>
            <a:r>
              <a:rPr lang="pt-BR" b="1" dirty="0">
                <a:solidFill>
                  <a:schemeClr val="accent5">
                    <a:lumMod val="50000"/>
                  </a:schemeClr>
                </a:solidFill>
              </a:rPr>
              <a:t>Rio de Janeiro - RJ</a:t>
            </a:r>
          </a:p>
        </p:txBody>
      </p:sp>
      <p:sp>
        <p:nvSpPr>
          <p:cNvPr id="31" name="Espaço Reservado para Rodapé 4">
            <a:extLst>
              <a:ext uri="{FF2B5EF4-FFF2-40B4-BE49-F238E27FC236}">
                <a16:creationId xmlns:a16="http://schemas.microsoft.com/office/drawing/2014/main" id="{3BD44B37-E17D-4517-BACD-31305C72E38A}"/>
              </a:ext>
            </a:extLst>
          </p:cNvPr>
          <p:cNvSpPr txBox="1">
            <a:spLocks/>
          </p:cNvSpPr>
          <p:nvPr userDrawn="1"/>
        </p:nvSpPr>
        <p:spPr>
          <a:xfrm>
            <a:off x="3356870" y="6259744"/>
            <a:ext cx="56106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b="1" dirty="0">
                <a:solidFill>
                  <a:schemeClr val="accent5">
                    <a:lumMod val="50000"/>
                  </a:schemeClr>
                </a:solidFill>
              </a:rPr>
              <a:t>23 de novembro de 2023</a:t>
            </a:r>
            <a:endParaRPr lang="pt-BR" sz="11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241D703-863B-4098-86A3-1082420394C0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499" y="6045693"/>
            <a:ext cx="1896335" cy="57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940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1ED8C4-807A-4CA1-BC98-5B72047AB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73025"/>
            <a:ext cx="12192000" cy="3765736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pt-BR" sz="3600" b="1" dirty="0">
                <a:solidFill>
                  <a:srgbClr val="C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CONSTRUINDO UMA ONTOLOGIA GIS</a:t>
            </a:r>
            <a:br>
              <a:rPr lang="es-ES" sz="3600" dirty="0">
                <a:solidFill>
                  <a:srgbClr val="C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b="0" i="1" dirty="0">
                <a:solidFill>
                  <a:srgbClr val="C00000"/>
                </a:solidFill>
                <a:effectLst/>
                <a:latin typeface="Arial Narrow" panose="020B0606020202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BUILDING A GIS ONTOLOGY</a:t>
            </a:r>
            <a:br>
              <a:rPr lang="pt-BR" sz="3600" b="0" i="1" dirty="0">
                <a:effectLst/>
                <a:latin typeface="Century Gothic" panose="020B0502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800" b="0" i="1" dirty="0">
                <a:effectLst/>
                <a:latin typeface="Century Gothic" panose="020B0502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800" b="0" i="1" dirty="0">
                <a:effectLst/>
                <a:latin typeface="Century Gothic" panose="020B0502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</a:br>
            <a:r>
              <a:rPr lang="pt-BR" sz="1800" b="1" dirty="0"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Menegotto, José Luis</a:t>
            </a:r>
            <a:br>
              <a:rPr lang="es-ES" sz="1800" b="1" dirty="0"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</a:br>
            <a:r>
              <a:rPr lang="pt-BR" sz="1800" baseline="300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pt-BR" sz="14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Escola Politécnica da UFRJ</a:t>
            </a:r>
            <a:br>
              <a:rPr lang="pt-BR" sz="14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</a:br>
            <a:r>
              <a:rPr lang="pt-BR" sz="14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jlmenegotto@poli.ufrj.br</a:t>
            </a:r>
            <a:endParaRPr lang="pt-BR" sz="1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148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FE73A9B9-E6E2-48FD-3B2A-48C8B20EFF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"/>
          <a:stretch/>
        </p:blipFill>
        <p:spPr>
          <a:xfrm>
            <a:off x="103094" y="1160303"/>
            <a:ext cx="11985812" cy="45373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F69BA08-26A1-6755-D1A8-49720692A5E0}"/>
              </a:ext>
            </a:extLst>
          </p:cNvPr>
          <p:cNvSpPr txBox="1"/>
          <p:nvPr/>
        </p:nvSpPr>
        <p:spPr>
          <a:xfrm>
            <a:off x="681318" y="304788"/>
            <a:ext cx="3710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AS PLANILHAS - INDIVÍDUOS E FATOS</a:t>
            </a:r>
            <a:endParaRPr lang="es-E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087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E16F9DE1-350E-7235-8D5C-65817BA1B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82" y="862518"/>
            <a:ext cx="10506635" cy="56906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4E959E-520C-F48D-B920-9E5985D86A8A}"/>
              </a:ext>
            </a:extLst>
          </p:cNvPr>
          <p:cNvSpPr txBox="1"/>
          <p:nvPr/>
        </p:nvSpPr>
        <p:spPr>
          <a:xfrm>
            <a:off x="681318" y="304788"/>
            <a:ext cx="7792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ARQUIVO OWL - AXIOMAS DE PROPRIEDADES DE OBJETOS (sintaxe Manchester)</a:t>
            </a:r>
            <a:endParaRPr lang="es-E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092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DAD0CF-7D80-632A-912C-86B71DAA1F27}"/>
              </a:ext>
            </a:extLst>
          </p:cNvPr>
          <p:cNvSpPr txBox="1"/>
          <p:nvPr/>
        </p:nvSpPr>
        <p:spPr>
          <a:xfrm>
            <a:off x="681318" y="304788"/>
            <a:ext cx="5953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ARQUIVO OWL - AXIOMAS DE CLASSES (sintaxe Manchester)</a:t>
            </a:r>
            <a:endParaRPr lang="es-ES" b="1" dirty="0">
              <a:solidFill>
                <a:srgbClr val="C00000"/>
              </a:solidFill>
            </a:endParaRPr>
          </a:p>
        </p:txBody>
      </p:sp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8ABEC7E0-1624-3212-1358-D4CE8F3F6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32" y="854766"/>
            <a:ext cx="10535536" cy="600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372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omputer screen shot of a computer code&#10;&#10;Description automatically generated">
            <a:extLst>
              <a:ext uri="{FF2B5EF4-FFF2-40B4-BE49-F238E27FC236}">
                <a16:creationId xmlns:a16="http://schemas.microsoft.com/office/drawing/2014/main" id="{C6F9D4B8-EF68-E1F7-A5E1-000865196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26" y="1855478"/>
            <a:ext cx="10952947" cy="31470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1D1D6D-A24C-C55E-C5D0-9739827FB601}"/>
              </a:ext>
            </a:extLst>
          </p:cNvPr>
          <p:cNvSpPr txBox="1"/>
          <p:nvPr/>
        </p:nvSpPr>
        <p:spPr>
          <a:xfrm>
            <a:off x="681318" y="304788"/>
            <a:ext cx="7689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ARQUIVO OWL - AXIOMAS DE PROPRIEDADES DE DADOS (sintaxe Manchester)</a:t>
            </a:r>
            <a:endParaRPr lang="es-E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073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50B6F96-6FF9-127E-7E6C-4E42BC9B1F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1" b="3313"/>
          <a:stretch/>
        </p:blipFill>
        <p:spPr>
          <a:xfrm>
            <a:off x="3221757" y="779928"/>
            <a:ext cx="5748485" cy="57732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CA2C790-8E6C-7F4A-82E6-A123437C1A91}"/>
              </a:ext>
            </a:extLst>
          </p:cNvPr>
          <p:cNvSpPr txBox="1"/>
          <p:nvPr/>
        </p:nvSpPr>
        <p:spPr>
          <a:xfrm>
            <a:off x="681318" y="304788"/>
            <a:ext cx="713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ARQUIVO OWL - AXIOMAS DE INDIVÍDUOS E FATOS (sintaxe Manchester)</a:t>
            </a:r>
            <a:endParaRPr lang="es-E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312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092EDC-034D-B5EA-9A3B-5B324ADC1C5E}"/>
              </a:ext>
            </a:extLst>
          </p:cNvPr>
          <p:cNvSpPr txBox="1"/>
          <p:nvPr/>
        </p:nvSpPr>
        <p:spPr>
          <a:xfrm>
            <a:off x="681318" y="304788"/>
            <a:ext cx="4118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PROTÉGÉ - VISUALIZAÇÃO DAS RELAÇÕES</a:t>
            </a:r>
            <a:endParaRPr lang="es-ES" b="1" dirty="0">
              <a:solidFill>
                <a:srgbClr val="C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D16C4B-1F77-8FE0-7344-7B438012F0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2"/>
          <a:stretch/>
        </p:blipFill>
        <p:spPr>
          <a:xfrm>
            <a:off x="112181" y="853438"/>
            <a:ext cx="11967638" cy="586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581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092EDC-034D-B5EA-9A3B-5B324ADC1C5E}"/>
              </a:ext>
            </a:extLst>
          </p:cNvPr>
          <p:cNvSpPr txBox="1"/>
          <p:nvPr/>
        </p:nvSpPr>
        <p:spPr>
          <a:xfrm>
            <a:off x="681318" y="304788"/>
            <a:ext cx="4118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PROTÉGÉ - VISUALIZAÇÃO DAS RELAÇÕES</a:t>
            </a:r>
            <a:endParaRPr lang="es-ES" b="1" dirty="0">
              <a:solidFill>
                <a:srgbClr val="C00000"/>
              </a:solidFill>
            </a:endParaRPr>
          </a:p>
        </p:txBody>
      </p:sp>
      <p:pic>
        <p:nvPicPr>
          <p:cNvPr id="7" name="Picture 6" descr="A diagram of a diagram&#10;&#10;Description automatically generated">
            <a:extLst>
              <a:ext uri="{FF2B5EF4-FFF2-40B4-BE49-F238E27FC236}">
                <a16:creationId xmlns:a16="http://schemas.microsoft.com/office/drawing/2014/main" id="{F3D16C4B-1F77-8FE0-7344-7B438012F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18" y="1111567"/>
            <a:ext cx="3948392" cy="2494498"/>
          </a:xfrm>
          <a:prstGeom prst="rect">
            <a:avLst/>
          </a:prstGeom>
        </p:spPr>
      </p:pic>
      <p:pic>
        <p:nvPicPr>
          <p:cNvPr id="11" name="Picture 10" descr="A diagram of a diagram&#10;&#10;Description automatically generated">
            <a:extLst>
              <a:ext uri="{FF2B5EF4-FFF2-40B4-BE49-F238E27FC236}">
                <a16:creationId xmlns:a16="http://schemas.microsoft.com/office/drawing/2014/main" id="{ACB2BD07-A320-BBC9-0F95-D9C5F9D3A7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912" y="1111567"/>
            <a:ext cx="2924175" cy="3933825"/>
          </a:xfrm>
          <a:prstGeom prst="rect">
            <a:avLst/>
          </a:prstGeom>
        </p:spPr>
      </p:pic>
      <p:pic>
        <p:nvPicPr>
          <p:cNvPr id="13" name="Picture 12" descr="A diagram of a diagram&#10;&#10;Description automatically generated">
            <a:extLst>
              <a:ext uri="{FF2B5EF4-FFF2-40B4-BE49-F238E27FC236}">
                <a16:creationId xmlns:a16="http://schemas.microsoft.com/office/drawing/2014/main" id="{604D2E46-E338-4398-3BEE-865EA9D04F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875" y="1104900"/>
            <a:ext cx="3667125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298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7D6870F-EA41-7448-2772-15B2938BA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3960" y="2209056"/>
            <a:ext cx="6969791" cy="243987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6C301C12-E975-B7CC-F283-03F07C6799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93909" y="1001927"/>
            <a:ext cx="4854131" cy="485413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9FFAAC4-DE02-0F52-14DA-C0D91B56CDA0}"/>
              </a:ext>
            </a:extLst>
          </p:cNvPr>
          <p:cNvSpPr txBox="1"/>
          <p:nvPr/>
        </p:nvSpPr>
        <p:spPr>
          <a:xfrm>
            <a:off x="681318" y="304788"/>
            <a:ext cx="651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CONSULTAS À BASE DE CONHECIMENTOS – INFERÊNCIAS LÓGICAS </a:t>
            </a:r>
            <a:endParaRPr lang="es-E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27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7D6870F-EA41-7448-2772-15B2938BA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3960" y="2209056"/>
            <a:ext cx="6969791" cy="243987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6C301C12-E975-B7CC-F283-03F07C6799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93909" y="1001927"/>
            <a:ext cx="4854131" cy="48541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CABDB0-5E6F-D6FE-4701-69809DA3DA6F}"/>
              </a:ext>
            </a:extLst>
          </p:cNvPr>
          <p:cNvSpPr txBox="1"/>
          <p:nvPr/>
        </p:nvSpPr>
        <p:spPr>
          <a:xfrm>
            <a:off x="681318" y="304788"/>
            <a:ext cx="651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CONSULTAS À BASE DE CONHECIMENTOS – INFERÊNCIAS LÓGICAS </a:t>
            </a:r>
            <a:endParaRPr lang="es-E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861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7D6870F-EA41-7448-2772-15B2938BA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3960" y="2209056"/>
            <a:ext cx="6969791" cy="243987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6C301C12-E975-B7CC-F283-03F07C6799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93909" y="1001927"/>
            <a:ext cx="4854131" cy="48541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497744C-4A7C-971F-9554-705E9648FD4B}"/>
              </a:ext>
            </a:extLst>
          </p:cNvPr>
          <p:cNvSpPr txBox="1"/>
          <p:nvPr/>
        </p:nvSpPr>
        <p:spPr>
          <a:xfrm>
            <a:off x="681318" y="304788"/>
            <a:ext cx="651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CONSULTAS À BASE DE CONHECIMENTOS – INFERÊNCIAS LÓGICAS </a:t>
            </a:r>
            <a:endParaRPr lang="es-E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619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DAD0CF-7D80-632A-912C-86B71DAA1F27}"/>
              </a:ext>
            </a:extLst>
          </p:cNvPr>
          <p:cNvSpPr txBox="1"/>
          <p:nvPr/>
        </p:nvSpPr>
        <p:spPr>
          <a:xfrm>
            <a:off x="681318" y="304788"/>
            <a:ext cx="3442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FUNDAMENTAÇÃO DO TRABALHO</a:t>
            </a:r>
            <a:endParaRPr lang="es-ES" b="1" dirty="0">
              <a:solidFill>
                <a:srgbClr val="C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28BE3B-7984-2FAF-F13E-9238ED8C3AF5}"/>
              </a:ext>
            </a:extLst>
          </p:cNvPr>
          <p:cNvSpPr txBox="1"/>
          <p:nvPr/>
        </p:nvSpPr>
        <p:spPr>
          <a:xfrm>
            <a:off x="2402526" y="1843950"/>
            <a:ext cx="748134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800" b="1" dirty="0"/>
              <a:t>O ATO DE PROJETAR COMO </a:t>
            </a:r>
          </a:p>
          <a:p>
            <a:pPr algn="ctr"/>
            <a:r>
              <a:rPr lang="es-ES" sz="2800" b="1" dirty="0"/>
              <a:t>UM ATO DE CONHECIMENTO ESPAÇO-TEMPORAL</a:t>
            </a:r>
          </a:p>
          <a:p>
            <a:pPr algn="ctr"/>
            <a:endParaRPr lang="es-ES" sz="2400" b="1" dirty="0"/>
          </a:p>
          <a:p>
            <a:pPr algn="ctr"/>
            <a:endParaRPr lang="es-ES" sz="2400" b="1" dirty="0"/>
          </a:p>
          <a:p>
            <a:pPr algn="ctr"/>
            <a:r>
              <a:rPr lang="es-ES" sz="2400" b="1" dirty="0">
                <a:solidFill>
                  <a:srgbClr val="C00000"/>
                </a:solidFill>
              </a:rPr>
              <a:t>IA – ADERÊNCIA HOMEM – MÁQUINA</a:t>
            </a:r>
          </a:p>
          <a:p>
            <a:pPr algn="ctr"/>
            <a:endParaRPr lang="es-ES" sz="2400" b="1" dirty="0">
              <a:solidFill>
                <a:srgbClr val="C00000"/>
              </a:solidFill>
            </a:endParaRPr>
          </a:p>
          <a:p>
            <a:pPr algn="ctr"/>
            <a:endParaRPr lang="es-ES" sz="2400" b="1" dirty="0">
              <a:solidFill>
                <a:srgbClr val="C00000"/>
              </a:solidFill>
            </a:endParaRPr>
          </a:p>
          <a:p>
            <a:pPr algn="ctr"/>
            <a:r>
              <a:rPr lang="es-ES" sz="2400" b="1" dirty="0">
                <a:solidFill>
                  <a:srgbClr val="C00000"/>
                </a:solidFill>
              </a:rPr>
              <a:t>ENTENDER O QUE ESTÁ SENDO PROCESSADO</a:t>
            </a:r>
          </a:p>
        </p:txBody>
      </p:sp>
    </p:spTree>
    <p:extLst>
      <p:ext uri="{BB962C8B-B14F-4D97-AF65-F5344CB8AC3E}">
        <p14:creationId xmlns:p14="http://schemas.microsoft.com/office/powerpoint/2010/main" val="4085128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7D6870F-EA41-7448-2772-15B2938BA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3960" y="2209056"/>
            <a:ext cx="6969791" cy="243987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6C301C12-E975-B7CC-F283-03F07C6799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93909" y="1001927"/>
            <a:ext cx="4854131" cy="48541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A18F36-1FF7-6F2C-739F-34E3C6BDCF3D}"/>
              </a:ext>
            </a:extLst>
          </p:cNvPr>
          <p:cNvSpPr txBox="1"/>
          <p:nvPr/>
        </p:nvSpPr>
        <p:spPr>
          <a:xfrm>
            <a:off x="681318" y="304788"/>
            <a:ext cx="651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CONSULTAS À BASE DE CONHECIMENTOS – INFERÊNCIAS LÓGICAS </a:t>
            </a:r>
            <a:endParaRPr lang="es-E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954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7D6870F-EA41-7448-2772-15B2938BA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3960" y="2209056"/>
            <a:ext cx="6969791" cy="243987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6C301C12-E975-B7CC-F283-03F07C6799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93909" y="1001927"/>
            <a:ext cx="4854131" cy="48541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43B8C94-E337-4466-8314-6A2F3FE0F5B3}"/>
              </a:ext>
            </a:extLst>
          </p:cNvPr>
          <p:cNvSpPr txBox="1"/>
          <p:nvPr/>
        </p:nvSpPr>
        <p:spPr>
          <a:xfrm>
            <a:off x="681318" y="304788"/>
            <a:ext cx="651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CONSULTAS À BASE DE CONHECIMENTOS – INFERÊNCIAS LÓGICAS </a:t>
            </a:r>
            <a:endParaRPr lang="es-E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08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7D6870F-EA41-7448-2772-15B2938BA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3960" y="2209056"/>
            <a:ext cx="6969791" cy="243987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6C301C12-E975-B7CC-F283-03F07C6799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93909" y="1001927"/>
            <a:ext cx="4854131" cy="48541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026BA14-0BD6-42D7-9A0C-85B4E37AE2FC}"/>
              </a:ext>
            </a:extLst>
          </p:cNvPr>
          <p:cNvSpPr txBox="1"/>
          <p:nvPr/>
        </p:nvSpPr>
        <p:spPr>
          <a:xfrm>
            <a:off x="681318" y="304788"/>
            <a:ext cx="651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CONSULTAS À BASE DE CONHECIMENTOS – INFERÊNCIAS LÓGICAS </a:t>
            </a:r>
            <a:endParaRPr lang="es-E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721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7D6870F-EA41-7448-2772-15B2938BA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3960" y="2209056"/>
            <a:ext cx="6969791" cy="243987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6C301C12-E975-B7CC-F283-03F07C6799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93909" y="1001927"/>
            <a:ext cx="4854131" cy="48541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57FA4F-1DEA-8FDC-4BC4-C63774C2C572}"/>
              </a:ext>
            </a:extLst>
          </p:cNvPr>
          <p:cNvSpPr txBox="1"/>
          <p:nvPr/>
        </p:nvSpPr>
        <p:spPr>
          <a:xfrm>
            <a:off x="681318" y="304788"/>
            <a:ext cx="651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CONSULTAS À BASE DE CONHECIMENTOS – INFERÊNCIAS LÓGICAS </a:t>
            </a:r>
            <a:endParaRPr lang="es-E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8778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7D6870F-EA41-7448-2772-15B2938BA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3960" y="2209056"/>
            <a:ext cx="6969791" cy="243987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6C301C12-E975-B7CC-F283-03F07C6799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93909" y="1001927"/>
            <a:ext cx="4854131" cy="48541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5C7AA12-C96E-0D4B-6E73-D73AD299B258}"/>
              </a:ext>
            </a:extLst>
          </p:cNvPr>
          <p:cNvSpPr txBox="1"/>
          <p:nvPr/>
        </p:nvSpPr>
        <p:spPr>
          <a:xfrm>
            <a:off x="681318" y="304788"/>
            <a:ext cx="651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CONSULTAS À BASE DE CONHECIMENTOS – INFERÊNCIAS LÓGICAS </a:t>
            </a:r>
            <a:endParaRPr lang="es-E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1545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8722DE7-D1FB-ACA0-4AC0-78E238981AAB}"/>
              </a:ext>
            </a:extLst>
          </p:cNvPr>
          <p:cNvSpPr txBox="1"/>
          <p:nvPr/>
        </p:nvSpPr>
        <p:spPr>
          <a:xfrm>
            <a:off x="2300730" y="674120"/>
            <a:ext cx="7590539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/>
              <a:t>CONSTRUIR ONTOLOGIAS PARA TER AS BASES DE CONHECIMENTOS </a:t>
            </a:r>
            <a:br>
              <a:rPr lang="pt-BR" b="1" dirty="0"/>
            </a:br>
            <a:r>
              <a:rPr lang="pt-BR" b="1" dirty="0"/>
              <a:t>INICIAIS USADAS PARA </a:t>
            </a:r>
            <a:r>
              <a:rPr lang="pt-BR" b="1" dirty="0">
                <a:solidFill>
                  <a:srgbClr val="C00000"/>
                </a:solidFill>
              </a:rPr>
              <a:t>O PROJETO</a:t>
            </a:r>
          </a:p>
          <a:p>
            <a:pPr algn="ctr"/>
            <a:endParaRPr lang="pt-BR" b="1" dirty="0"/>
          </a:p>
          <a:p>
            <a:pPr algn="ctr"/>
            <a:r>
              <a:rPr lang="pt-BR" b="1" dirty="0"/>
              <a:t>CONSTRUIR ONTOLOGIAS AS-BUILT PARA TER AS BASES DE CONHECIMENTOS </a:t>
            </a:r>
            <a:br>
              <a:rPr lang="pt-BR" b="1" dirty="0"/>
            </a:br>
            <a:r>
              <a:rPr lang="pt-BR" b="1" dirty="0"/>
              <a:t>INICIAIS USADAS PARA DURANTE O </a:t>
            </a:r>
            <a:r>
              <a:rPr lang="pt-BR" b="1" dirty="0">
                <a:solidFill>
                  <a:srgbClr val="C00000"/>
                </a:solidFill>
              </a:rPr>
              <a:t>CICLO DE VIDA</a:t>
            </a:r>
          </a:p>
          <a:p>
            <a:pPr algn="ctr"/>
            <a:endParaRPr lang="pt-BR" b="1" dirty="0"/>
          </a:p>
          <a:p>
            <a:pPr algn="ctr"/>
            <a:r>
              <a:rPr lang="pt-BR" b="1" dirty="0"/>
              <a:t>SUPERAR O PARADIGMA DE PROJETAR -&gt; VERIFICAR </a:t>
            </a:r>
          </a:p>
          <a:p>
            <a:pPr algn="ctr"/>
            <a:r>
              <a:rPr lang="pt-BR" b="1" dirty="0"/>
              <a:t>POR UM PROCESSO CONTÍNUO DE </a:t>
            </a:r>
            <a:r>
              <a:rPr lang="pt-BR" b="1" dirty="0">
                <a:solidFill>
                  <a:srgbClr val="C00000"/>
                </a:solidFill>
              </a:rPr>
              <a:t>AQUISIÇÃO DE CONHECIMENTOS</a:t>
            </a:r>
          </a:p>
          <a:p>
            <a:pPr algn="ctr"/>
            <a:endParaRPr lang="pt-BR" b="1" dirty="0"/>
          </a:p>
          <a:p>
            <a:pPr algn="ctr"/>
            <a:r>
              <a:rPr lang="pt-BR" b="1" dirty="0"/>
              <a:t>ORGANIZAÇÕES DETENTORAS DO CONHECIMENTO TÉCNICO PRECISAM SER </a:t>
            </a:r>
            <a:br>
              <a:rPr lang="pt-BR" b="1" dirty="0"/>
            </a:br>
            <a:r>
              <a:rPr lang="pt-BR" b="1" dirty="0">
                <a:solidFill>
                  <a:srgbClr val="C00000"/>
                </a:solidFill>
              </a:rPr>
              <a:t>POLOS DIFUSSORES </a:t>
            </a:r>
          </a:p>
          <a:p>
            <a:pPr algn="ctr"/>
            <a:r>
              <a:rPr lang="pt-BR" b="1" dirty="0"/>
              <a:t>DE CONHECIMENTOS NO PARADIGMA DE </a:t>
            </a:r>
          </a:p>
          <a:p>
            <a:pPr algn="ctr"/>
            <a:r>
              <a:rPr lang="pt-BR" b="1" dirty="0">
                <a:solidFill>
                  <a:srgbClr val="C00000"/>
                </a:solidFill>
              </a:rPr>
              <a:t>OPEN LINKED DATA</a:t>
            </a:r>
          </a:p>
          <a:p>
            <a:pPr algn="ctr"/>
            <a:endParaRPr lang="pt-BR" b="1" dirty="0">
              <a:solidFill>
                <a:srgbClr val="C00000"/>
              </a:solidFill>
            </a:endParaRPr>
          </a:p>
          <a:p>
            <a:pPr algn="ctr"/>
            <a:endParaRPr lang="pt-BR" b="1" dirty="0">
              <a:solidFill>
                <a:srgbClr val="C00000"/>
              </a:solidFill>
            </a:endParaRPr>
          </a:p>
          <a:p>
            <a:pPr algn="ctr"/>
            <a:r>
              <a:rPr lang="pt-BR" b="1" dirty="0">
                <a:solidFill>
                  <a:srgbClr val="C00000"/>
                </a:solidFill>
              </a:rPr>
              <a:t>ABNT</a:t>
            </a:r>
          </a:p>
          <a:p>
            <a:pPr algn="ctr"/>
            <a:r>
              <a:rPr lang="pt-BR" b="1" dirty="0">
                <a:solidFill>
                  <a:srgbClr val="C00000"/>
                </a:solidFill>
              </a:rPr>
              <a:t>PREFEITURAS</a:t>
            </a:r>
          </a:p>
          <a:p>
            <a:pPr algn="ctr"/>
            <a:r>
              <a:rPr lang="pt-BR" b="1" dirty="0">
                <a:solidFill>
                  <a:srgbClr val="C00000"/>
                </a:solidFill>
              </a:rPr>
              <a:t>CORPO DE BOMBEIRO</a:t>
            </a:r>
          </a:p>
          <a:p>
            <a:pPr algn="ctr"/>
            <a:r>
              <a:rPr lang="pt-BR" b="1" dirty="0">
                <a:solidFill>
                  <a:srgbClr val="C00000"/>
                </a:solidFill>
              </a:rPr>
              <a:t>SUS</a:t>
            </a:r>
          </a:p>
          <a:p>
            <a:pPr algn="ctr"/>
            <a:r>
              <a:rPr lang="pt-BR" b="1" dirty="0">
                <a:solidFill>
                  <a:srgbClr val="C00000"/>
                </a:solidFill>
              </a:rPr>
              <a:t>IPHAN...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1E97BA-E4CC-1F93-A947-1892EA9C3877}"/>
              </a:ext>
            </a:extLst>
          </p:cNvPr>
          <p:cNvSpPr txBox="1"/>
          <p:nvPr/>
        </p:nvSpPr>
        <p:spPr>
          <a:xfrm>
            <a:off x="681318" y="304788"/>
            <a:ext cx="1513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CONCLUSÕES </a:t>
            </a:r>
            <a:endParaRPr lang="es-E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517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DAD0CF-7D80-632A-912C-86B71DAA1F27}"/>
              </a:ext>
            </a:extLst>
          </p:cNvPr>
          <p:cNvSpPr txBox="1"/>
          <p:nvPr/>
        </p:nvSpPr>
        <p:spPr>
          <a:xfrm>
            <a:off x="681318" y="304788"/>
            <a:ext cx="3442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FUNDAMENTAÇÃO DO TRABALHO</a:t>
            </a:r>
            <a:endParaRPr lang="es-ES" b="1" dirty="0">
              <a:solidFill>
                <a:srgbClr val="C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28BE3B-7984-2FAF-F13E-9238ED8C3AF5}"/>
              </a:ext>
            </a:extLst>
          </p:cNvPr>
          <p:cNvSpPr txBox="1"/>
          <p:nvPr/>
        </p:nvSpPr>
        <p:spPr>
          <a:xfrm>
            <a:off x="3164749" y="990493"/>
            <a:ext cx="5862502" cy="5447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>
                <a:solidFill>
                  <a:srgbClr val="C00000"/>
                </a:solidFill>
              </a:rPr>
              <a:t>ONTOLOGIA</a:t>
            </a:r>
            <a:r>
              <a:rPr lang="pt-BR" b="1" dirty="0">
                <a:solidFill>
                  <a:srgbClr val="C00000"/>
                </a:solidFill>
              </a:rPr>
              <a:t> </a:t>
            </a:r>
          </a:p>
          <a:p>
            <a:pPr algn="ctr"/>
            <a:endParaRPr lang="pt-BR" b="1" dirty="0">
              <a:solidFill>
                <a:srgbClr val="C00000"/>
              </a:solidFill>
            </a:endParaRPr>
          </a:p>
          <a:p>
            <a:pPr algn="ctr"/>
            <a:r>
              <a:rPr lang="pt-BR" sz="1800" b="1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Especificação explicita de uma conceptualização</a:t>
            </a:r>
          </a:p>
          <a:p>
            <a:pPr algn="ctr"/>
            <a:r>
              <a:rPr lang="pt-BR" sz="1800" b="1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Declaração de uma teoria lógica (T. Gruber)</a:t>
            </a:r>
          </a:p>
          <a:p>
            <a:pPr algn="ctr"/>
            <a:endParaRPr lang="pt-BR" sz="1800" b="1" dirty="0">
              <a:solidFill>
                <a:srgbClr val="000000"/>
              </a:solidFill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pt-BR" sz="1800" b="1" i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Clareza</a:t>
            </a:r>
          </a:p>
          <a:p>
            <a:pPr algn="ctr"/>
            <a:r>
              <a:rPr lang="pt-BR" sz="1800" b="1" i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Coerência</a:t>
            </a:r>
          </a:p>
          <a:p>
            <a:pPr algn="ctr"/>
            <a:r>
              <a:rPr lang="pt-BR" sz="1800" b="1" i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Extensibilidade</a:t>
            </a:r>
            <a:r>
              <a:rPr lang="pt-BR" sz="18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pt-BR" sz="1800" b="1" i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Viés mínimo de codificação</a:t>
            </a:r>
          </a:p>
          <a:p>
            <a:pPr algn="ctr"/>
            <a:r>
              <a:rPr lang="pt-BR" sz="1800" b="1" i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Comprometimento ontológico mínimo</a:t>
            </a:r>
          </a:p>
          <a:p>
            <a:pPr algn="ctr"/>
            <a:r>
              <a:rPr lang="pt-BR" b="1" i="1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Realismo (B. Smith)</a:t>
            </a:r>
            <a:endParaRPr lang="pt-BR" sz="1800" b="1" i="1" dirty="0">
              <a:solidFill>
                <a:srgbClr val="000000"/>
              </a:solidFill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s-ES" b="1" dirty="0"/>
          </a:p>
          <a:p>
            <a:pPr algn="ctr"/>
            <a:r>
              <a:rPr lang="pt-BR" b="1" dirty="0"/>
              <a:t>AXIOMAS DECLARAM O QUE SE SABE SOBRE AS COISAS</a:t>
            </a:r>
          </a:p>
          <a:p>
            <a:pPr algn="ctr"/>
            <a:r>
              <a:rPr lang="pt-BR" b="0" i="1" dirty="0">
                <a:solidFill>
                  <a:schemeClr val="bg1">
                    <a:lumMod val="75000"/>
                  </a:schemeClr>
                </a:solidFill>
                <a:effectLst/>
                <a:latin typeface="OpenSans-Regular"/>
              </a:rPr>
              <a:t>essencial / acidental </a:t>
            </a:r>
          </a:p>
          <a:p>
            <a:pPr algn="ctr"/>
            <a:r>
              <a:rPr lang="pt-BR" b="0" i="1" dirty="0">
                <a:solidFill>
                  <a:schemeClr val="bg1">
                    <a:lumMod val="75000"/>
                  </a:schemeClr>
                </a:solidFill>
                <a:effectLst/>
                <a:latin typeface="OpenSans-Regular"/>
              </a:rPr>
              <a:t>único  / agregado </a:t>
            </a:r>
          </a:p>
          <a:p>
            <a:pPr algn="ctr"/>
            <a:r>
              <a:rPr lang="pt-BR" b="0" i="1" dirty="0">
                <a:solidFill>
                  <a:schemeClr val="bg1">
                    <a:lumMod val="75000"/>
                  </a:schemeClr>
                </a:solidFill>
                <a:effectLst/>
                <a:latin typeface="OpenSans-Regular"/>
              </a:rPr>
              <a:t>simples / composto </a:t>
            </a:r>
          </a:p>
          <a:p>
            <a:pPr algn="ctr"/>
            <a:endParaRPr lang="pt-BR" b="1" dirty="0">
              <a:solidFill>
                <a:srgbClr val="C00000"/>
              </a:solidFill>
            </a:endParaRPr>
          </a:p>
          <a:p>
            <a:pPr algn="ctr"/>
            <a:r>
              <a:rPr lang="pt-BR" b="1" dirty="0">
                <a:solidFill>
                  <a:srgbClr val="C00000"/>
                </a:solidFill>
              </a:rPr>
              <a:t>OWL </a:t>
            </a:r>
          </a:p>
          <a:p>
            <a:pPr algn="ctr"/>
            <a:r>
              <a:rPr lang="pt-BR" b="1" dirty="0">
                <a:solidFill>
                  <a:srgbClr val="C00000"/>
                </a:solidFill>
              </a:rPr>
              <a:t>(ONTOLOGY WEB LANGUAGE)</a:t>
            </a:r>
          </a:p>
        </p:txBody>
      </p:sp>
    </p:spTree>
    <p:extLst>
      <p:ext uri="{BB962C8B-B14F-4D97-AF65-F5344CB8AC3E}">
        <p14:creationId xmlns:p14="http://schemas.microsoft.com/office/powerpoint/2010/main" val="3674745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DAD0CF-7D80-632A-912C-86B71DAA1F27}"/>
              </a:ext>
            </a:extLst>
          </p:cNvPr>
          <p:cNvSpPr txBox="1"/>
          <p:nvPr/>
        </p:nvSpPr>
        <p:spPr>
          <a:xfrm>
            <a:off x="681318" y="304788"/>
            <a:ext cx="140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O PROCESSO</a:t>
            </a:r>
            <a:endParaRPr lang="es-ES" b="1" dirty="0">
              <a:solidFill>
                <a:srgbClr val="C0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4E3104-54FC-5AF9-1296-4E2CFD308773}"/>
              </a:ext>
            </a:extLst>
          </p:cNvPr>
          <p:cNvSpPr/>
          <p:nvPr/>
        </p:nvSpPr>
        <p:spPr>
          <a:xfrm>
            <a:off x="1569945" y="2689412"/>
            <a:ext cx="1703294" cy="147917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bg1"/>
                </a:solidFill>
              </a:rPr>
              <a:t>Preparar</a:t>
            </a:r>
          </a:p>
          <a:p>
            <a:pPr algn="ctr"/>
            <a:r>
              <a:rPr lang="pt-BR" sz="2000" dirty="0">
                <a:solidFill>
                  <a:schemeClr val="bg1"/>
                </a:solidFill>
              </a:rPr>
              <a:t>Planilhas Excel</a:t>
            </a:r>
          </a:p>
          <a:p>
            <a:pPr algn="ctr"/>
            <a:r>
              <a:rPr lang="pt-BR" sz="2000" dirty="0">
                <a:solidFill>
                  <a:schemeClr val="bg1"/>
                </a:solidFill>
              </a:rPr>
              <a:t>Campo Ontológico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955E8D-EED0-9D15-AE22-245B53CFF49C}"/>
              </a:ext>
            </a:extLst>
          </p:cNvPr>
          <p:cNvSpPr/>
          <p:nvPr/>
        </p:nvSpPr>
        <p:spPr>
          <a:xfrm>
            <a:off x="5415803" y="2689412"/>
            <a:ext cx="1703294" cy="147917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bg1"/>
                </a:solidFill>
              </a:rPr>
              <a:t>Aplicação </a:t>
            </a:r>
          </a:p>
          <a:p>
            <a:pPr algn="ctr"/>
            <a:r>
              <a:rPr lang="pt-BR" sz="2000" dirty="0">
                <a:solidFill>
                  <a:schemeClr val="bg1"/>
                </a:solidFill>
              </a:rPr>
              <a:t>Em Revit</a:t>
            </a:r>
          </a:p>
          <a:p>
            <a:pPr algn="ctr"/>
            <a:r>
              <a:rPr lang="pt-BR" sz="2000" dirty="0">
                <a:solidFill>
                  <a:schemeClr val="bg1"/>
                </a:solidFill>
              </a:rPr>
              <a:t>Dynamo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16CBFB-976C-B86F-A204-6FCF4C62EE19}"/>
              </a:ext>
            </a:extLst>
          </p:cNvPr>
          <p:cNvSpPr/>
          <p:nvPr/>
        </p:nvSpPr>
        <p:spPr>
          <a:xfrm>
            <a:off x="9261661" y="2689411"/>
            <a:ext cx="1703294" cy="147917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bg1"/>
                </a:solidFill>
              </a:rPr>
              <a:t>Arquivos</a:t>
            </a:r>
          </a:p>
          <a:p>
            <a:pPr algn="ctr"/>
            <a:r>
              <a:rPr lang="pt-BR" sz="2000" dirty="0">
                <a:solidFill>
                  <a:schemeClr val="bg1"/>
                </a:solidFill>
              </a:rPr>
              <a:t>OWL</a:t>
            </a:r>
          </a:p>
          <a:p>
            <a:pPr algn="ctr"/>
            <a:r>
              <a:rPr lang="pt-BR" sz="2000" dirty="0">
                <a:solidFill>
                  <a:schemeClr val="bg1"/>
                </a:solidFill>
              </a:rPr>
              <a:t>Sintaxe Manchester</a:t>
            </a:r>
          </a:p>
        </p:txBody>
      </p:sp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D5F7F7A4-B8BE-1CBD-C342-CBCEFD3663AE}"/>
              </a:ext>
            </a:extLst>
          </p:cNvPr>
          <p:cNvSpPr/>
          <p:nvPr/>
        </p:nvSpPr>
        <p:spPr>
          <a:xfrm>
            <a:off x="3273239" y="3181349"/>
            <a:ext cx="2142564" cy="495300"/>
          </a:xfrm>
          <a:prstGeom prst="leftRigh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2375368-2D0E-CEC9-558A-19083AB1D146}"/>
              </a:ext>
            </a:extLst>
          </p:cNvPr>
          <p:cNvSpPr/>
          <p:nvPr/>
        </p:nvSpPr>
        <p:spPr>
          <a:xfrm>
            <a:off x="7119097" y="3188071"/>
            <a:ext cx="2142564" cy="495300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486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FE73A9B9-E6E2-48FD-3B2A-48C8B20EFF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5435" y="832513"/>
            <a:ext cx="10381129" cy="60254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6422DF-E195-B41C-064C-2FA55F44FBEF}"/>
              </a:ext>
            </a:extLst>
          </p:cNvPr>
          <p:cNvSpPr txBox="1"/>
          <p:nvPr/>
        </p:nvSpPr>
        <p:spPr>
          <a:xfrm>
            <a:off x="708212" y="304788"/>
            <a:ext cx="1057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O CONSTRUTOR EM REVIT                                                                  </a:t>
            </a:r>
            <a:r>
              <a:rPr lang="pt-BR" i="1" dirty="0">
                <a:solidFill>
                  <a:srgbClr val="C00000"/>
                </a:solidFill>
              </a:rPr>
              <a:t>https://github.com/JLMenegotto/OntologiaBIM</a:t>
            </a:r>
            <a:endParaRPr lang="es-ES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621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FE73A9B9-E6E2-48FD-3B2A-48C8B20EFF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9723" y="953200"/>
            <a:ext cx="10412554" cy="49515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F69BA08-26A1-6755-D1A8-49720692A5E0}"/>
              </a:ext>
            </a:extLst>
          </p:cNvPr>
          <p:cNvSpPr txBox="1"/>
          <p:nvPr/>
        </p:nvSpPr>
        <p:spPr>
          <a:xfrm>
            <a:off x="681318" y="304788"/>
            <a:ext cx="4033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AS PLANILHAS -  GERAIS DA ONTOLOGIA</a:t>
            </a:r>
            <a:endParaRPr lang="es-E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979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FE73A9B9-E6E2-48FD-3B2A-48C8B20EFF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430"/>
          <a:stretch/>
        </p:blipFill>
        <p:spPr>
          <a:xfrm>
            <a:off x="200844" y="1952765"/>
            <a:ext cx="11790311" cy="29524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F69BA08-26A1-6755-D1A8-49720692A5E0}"/>
              </a:ext>
            </a:extLst>
          </p:cNvPr>
          <p:cNvSpPr txBox="1"/>
          <p:nvPr/>
        </p:nvSpPr>
        <p:spPr>
          <a:xfrm>
            <a:off x="681318" y="304788"/>
            <a:ext cx="3734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AS PLANILHAS - CLASSES DE OBJETOS</a:t>
            </a:r>
            <a:endParaRPr lang="es-ES" b="1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504F97-12BB-1A4D-3B49-CFF7856336D6}"/>
              </a:ext>
            </a:extLst>
          </p:cNvPr>
          <p:cNvSpPr txBox="1"/>
          <p:nvPr/>
        </p:nvSpPr>
        <p:spPr>
          <a:xfrm>
            <a:off x="928054" y="5610368"/>
            <a:ext cx="330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Hierarquia de classes (conceitos)</a:t>
            </a:r>
            <a:endParaRPr lang="es-ES" b="1" dirty="0">
              <a:solidFill>
                <a:srgbClr val="C00000"/>
              </a:solidFill>
            </a:endParaRP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A29D8DFE-559C-E83E-FC0D-BD007CCDF99C}"/>
              </a:ext>
            </a:extLst>
          </p:cNvPr>
          <p:cNvSpPr/>
          <p:nvPr/>
        </p:nvSpPr>
        <p:spPr>
          <a:xfrm rot="5400000" flipH="1">
            <a:off x="2334037" y="2876960"/>
            <a:ext cx="495297" cy="4761683"/>
          </a:xfrm>
          <a:prstGeom prst="leftBrace">
            <a:avLst>
              <a:gd name="adj1" fmla="val 8333"/>
              <a:gd name="adj2" fmla="val 49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F9F8A4-45D7-4E5F-69F8-F41F1D4EF251}"/>
              </a:ext>
            </a:extLst>
          </p:cNvPr>
          <p:cNvSpPr txBox="1"/>
          <p:nvPr/>
        </p:nvSpPr>
        <p:spPr>
          <a:xfrm>
            <a:off x="5977570" y="5610368"/>
            <a:ext cx="4998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Axiomas existenciais e condições de cardinalidade </a:t>
            </a:r>
            <a:endParaRPr lang="es-ES" b="1" dirty="0">
              <a:solidFill>
                <a:srgbClr val="C00000"/>
              </a:solidFill>
            </a:endParaRP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68CB4CDD-2796-81DD-749F-CBF946E39425}"/>
              </a:ext>
            </a:extLst>
          </p:cNvPr>
          <p:cNvSpPr/>
          <p:nvPr/>
        </p:nvSpPr>
        <p:spPr>
          <a:xfrm rot="5400000" flipH="1">
            <a:off x="8209064" y="1763615"/>
            <a:ext cx="535552" cy="7028628"/>
          </a:xfrm>
          <a:prstGeom prst="leftBrace">
            <a:avLst>
              <a:gd name="adj1" fmla="val 8333"/>
              <a:gd name="adj2" fmla="val 49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3542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FE73A9B9-E6E2-48FD-3B2A-48C8B20EFF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66" b="13266"/>
          <a:stretch/>
        </p:blipFill>
        <p:spPr>
          <a:xfrm>
            <a:off x="200844" y="1952765"/>
            <a:ext cx="11790311" cy="29524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F69BA08-26A1-6755-D1A8-49720692A5E0}"/>
              </a:ext>
            </a:extLst>
          </p:cNvPr>
          <p:cNvSpPr txBox="1"/>
          <p:nvPr/>
        </p:nvSpPr>
        <p:spPr>
          <a:xfrm>
            <a:off x="681318" y="304788"/>
            <a:ext cx="3734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AS PLANILHAS - CLASSES DE OBJETOS</a:t>
            </a:r>
            <a:endParaRPr lang="es-ES" b="1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504F97-12BB-1A4D-3B49-CFF7856336D6}"/>
              </a:ext>
            </a:extLst>
          </p:cNvPr>
          <p:cNvSpPr txBox="1"/>
          <p:nvPr/>
        </p:nvSpPr>
        <p:spPr>
          <a:xfrm>
            <a:off x="4522289" y="5610367"/>
            <a:ext cx="3421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Anotações adicionais informativas</a:t>
            </a:r>
            <a:endParaRPr lang="es-ES" b="1" dirty="0">
              <a:solidFill>
                <a:srgbClr val="C00000"/>
              </a:solidFill>
            </a:endParaRP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A29D8DFE-559C-E83E-FC0D-BD007CCDF99C}"/>
              </a:ext>
            </a:extLst>
          </p:cNvPr>
          <p:cNvSpPr/>
          <p:nvPr/>
        </p:nvSpPr>
        <p:spPr>
          <a:xfrm rot="5400000" flipH="1">
            <a:off x="5848349" y="-637354"/>
            <a:ext cx="495297" cy="11790310"/>
          </a:xfrm>
          <a:prstGeom prst="leftBrace">
            <a:avLst>
              <a:gd name="adj1" fmla="val 8333"/>
              <a:gd name="adj2" fmla="val 49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6868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FE73A9B9-E6E2-48FD-3B2A-48C8B20EFF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"/>
          <a:stretch/>
        </p:blipFill>
        <p:spPr>
          <a:xfrm>
            <a:off x="126765" y="930335"/>
            <a:ext cx="11938470" cy="40524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F69BA08-26A1-6755-D1A8-49720692A5E0}"/>
              </a:ext>
            </a:extLst>
          </p:cNvPr>
          <p:cNvSpPr txBox="1"/>
          <p:nvPr/>
        </p:nvSpPr>
        <p:spPr>
          <a:xfrm>
            <a:off x="681318" y="304788"/>
            <a:ext cx="6357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AS PLANILHAS - PROPRIEDADES DE OBJETOS e CARACTERÍSTICAS</a:t>
            </a:r>
            <a:endParaRPr lang="es-ES" b="1" dirty="0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6BDCF0-ED99-6E37-7B05-B39267D52726}"/>
              </a:ext>
            </a:extLst>
          </p:cNvPr>
          <p:cNvSpPr txBox="1"/>
          <p:nvPr/>
        </p:nvSpPr>
        <p:spPr>
          <a:xfrm>
            <a:off x="797484" y="5896106"/>
            <a:ext cx="1228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Data </a:t>
            </a:r>
            <a:r>
              <a:rPr lang="pt-BR" b="1" dirty="0" err="1">
                <a:solidFill>
                  <a:srgbClr val="C00000"/>
                </a:solidFill>
              </a:rPr>
              <a:t>Prop</a:t>
            </a:r>
            <a:endParaRPr lang="es-ES" b="1" dirty="0">
              <a:solidFill>
                <a:srgbClr val="C00000"/>
              </a:solidFill>
            </a:endParaRP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ED9DAF4-A197-6ED0-443D-EA0E770B51BA}"/>
              </a:ext>
            </a:extLst>
          </p:cNvPr>
          <p:cNvSpPr/>
          <p:nvPr/>
        </p:nvSpPr>
        <p:spPr>
          <a:xfrm rot="5400000" flipH="1">
            <a:off x="1192096" y="4230559"/>
            <a:ext cx="495297" cy="2625960"/>
          </a:xfrm>
          <a:prstGeom prst="leftBrace">
            <a:avLst>
              <a:gd name="adj1" fmla="val 8333"/>
              <a:gd name="adj2" fmla="val 49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A820A6-E008-2A88-2FC2-18368819A353}"/>
              </a:ext>
            </a:extLst>
          </p:cNvPr>
          <p:cNvSpPr txBox="1"/>
          <p:nvPr/>
        </p:nvSpPr>
        <p:spPr>
          <a:xfrm>
            <a:off x="6718729" y="5896106"/>
            <a:ext cx="3351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Características das Propriedades</a:t>
            </a:r>
            <a:endParaRPr lang="es-ES" b="1" dirty="0">
              <a:solidFill>
                <a:srgbClr val="C00000"/>
              </a:solidFill>
            </a:endParaRP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15DF073C-E331-16BA-0806-26CCAF3B0965}"/>
              </a:ext>
            </a:extLst>
          </p:cNvPr>
          <p:cNvSpPr/>
          <p:nvPr/>
        </p:nvSpPr>
        <p:spPr>
          <a:xfrm rot="5400000" flipH="1">
            <a:off x="8106426" y="1980538"/>
            <a:ext cx="495296" cy="7126000"/>
          </a:xfrm>
          <a:prstGeom prst="leftBrace">
            <a:avLst>
              <a:gd name="adj1" fmla="val 8333"/>
              <a:gd name="adj2" fmla="val 49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0B3A1371-BE53-978B-D901-DBD6F709FA63}"/>
              </a:ext>
            </a:extLst>
          </p:cNvPr>
          <p:cNvSpPr/>
          <p:nvPr/>
        </p:nvSpPr>
        <p:spPr>
          <a:xfrm rot="5400000" flipH="1">
            <a:off x="3533540" y="4602252"/>
            <a:ext cx="495299" cy="1882569"/>
          </a:xfrm>
          <a:prstGeom prst="leftBrace">
            <a:avLst>
              <a:gd name="adj1" fmla="val 8333"/>
              <a:gd name="adj2" fmla="val 49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EB7FB2-B861-3F2F-242A-74DC19FB6E12}"/>
              </a:ext>
            </a:extLst>
          </p:cNvPr>
          <p:cNvSpPr txBox="1"/>
          <p:nvPr/>
        </p:nvSpPr>
        <p:spPr>
          <a:xfrm>
            <a:off x="3114518" y="5919622"/>
            <a:ext cx="1445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>
                <a:solidFill>
                  <a:srgbClr val="C00000"/>
                </a:solidFill>
              </a:rPr>
              <a:t>Object</a:t>
            </a:r>
            <a:r>
              <a:rPr lang="pt-BR" b="1" dirty="0">
                <a:solidFill>
                  <a:srgbClr val="C00000"/>
                </a:solidFill>
              </a:rPr>
              <a:t>  </a:t>
            </a:r>
            <a:r>
              <a:rPr lang="pt-BR" b="1" dirty="0" err="1">
                <a:solidFill>
                  <a:srgbClr val="C00000"/>
                </a:solidFill>
              </a:rPr>
              <a:t>Prop</a:t>
            </a:r>
            <a:endParaRPr lang="es-E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0594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493</TotalTime>
  <Words>390</Words>
  <Application>Microsoft Office PowerPoint</Application>
  <PresentationFormat>Widescreen</PresentationFormat>
  <Paragraphs>84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Arial Narrow</vt:lpstr>
      <vt:lpstr>Calibri</vt:lpstr>
      <vt:lpstr>Calibri Light</vt:lpstr>
      <vt:lpstr>Century Gothic</vt:lpstr>
      <vt:lpstr>OpenSans-Regular</vt:lpstr>
      <vt:lpstr>Tema do Office</vt:lpstr>
      <vt:lpstr>CONSTRUINDO UMA ONTOLOGIA GIS BUILDING A GIS ONTOLOGY   Menegotto, José Luis  Escola Politécnica da UFRJ jlmenegotto@poli.ufrj.br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Rodrigues</dc:creator>
  <cp:lastModifiedBy>José Luis Menegotto</cp:lastModifiedBy>
  <cp:revision>41</cp:revision>
  <dcterms:created xsi:type="dcterms:W3CDTF">2023-10-20T15:41:04Z</dcterms:created>
  <dcterms:modified xsi:type="dcterms:W3CDTF">2023-11-23T10:01:11Z</dcterms:modified>
</cp:coreProperties>
</file>