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476" r:id="rId2"/>
    <p:sldId id="506" r:id="rId3"/>
    <p:sldId id="501" r:id="rId4"/>
    <p:sldId id="502" r:id="rId5"/>
    <p:sldId id="504" r:id="rId6"/>
    <p:sldId id="503" r:id="rId7"/>
    <p:sldId id="507" r:id="rId8"/>
    <p:sldId id="505" r:id="rId9"/>
    <p:sldId id="5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95" d="100"/>
          <a:sy n="95"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1D13-0087-38B1-4C77-F46ECEA8477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251AAAC-AD25-A9F1-25AE-DD430C765F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AD01892-C867-FD43-EB0E-7401545D6BBC}"/>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F631623F-901D-1C2E-D2A3-32A695C24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DAA2E-93EF-C8C1-2307-468ECB391566}"/>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108787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730D-BD30-2DE0-5E2A-C412430246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918046-5915-ECCB-54CB-80FEF83817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8A11DE-E5D4-31FA-2581-8CDAF21383E6}"/>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453C6830-3551-EFEE-B5AD-D2FCE4736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E463-C961-0F0C-3CE0-F744B6B59492}"/>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400560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A1517-77F1-998C-4ECC-0B1F1BD886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033720E-89A8-880A-8DE6-E3C5BFA49A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26F975-7113-498F-931D-85947AE9993E}"/>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299C49CE-EDDE-A9A5-6491-51C7FE548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E5018-AAFA-CDBF-9B56-C0A9C49D942C}"/>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427292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D14F-ECD0-7D9F-2566-61E94BE6FC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13EED17-7032-6E6D-55DA-51043272994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D95179-98A3-F315-D3BC-5E0C6B16B902}"/>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EC9D92F3-784D-7758-B777-9032DB2A3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34466-3779-CFAC-BA95-C873A802F077}"/>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371983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0B7-DCBC-DC72-487B-892F1D7B85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E16-7D22-74A0-2DBD-8349CFB684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BE5BD48-52A9-4D76-CAEB-73CA5DEC47B5}"/>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7AF18970-1097-E0EE-084F-60185153D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9EBFB-1101-3546-579A-D865C928B1BD}"/>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136701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D94D-9B15-A08B-DC47-516A61C229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4B51D4-5D26-E387-830E-88BE7BDEA0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5F31005-2776-0B79-DC8A-C39A0660782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F24F31F-D954-6898-F474-822ECD54A610}"/>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6" name="Footer Placeholder 5">
            <a:extLst>
              <a:ext uri="{FF2B5EF4-FFF2-40B4-BE49-F238E27FC236}">
                <a16:creationId xmlns:a16="http://schemas.microsoft.com/office/drawing/2014/main" id="{184C79EF-2CAA-57A7-B196-84774640B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18CBF-6F37-7C65-D074-0A1D8524646F}"/>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236793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71B6-A7B4-DBF6-FCBF-41A2FC20A77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EE8234-80EB-ABC3-807E-9B73F0C05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31A071-9092-9F54-93AE-8BEB67DD1E9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25A1138-1DBB-CAFB-9A44-6971BBC8E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20921B2-0087-3516-407E-02DFDC76225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AAE7BED-A25C-B899-22C4-9D096C8A93EC}"/>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8" name="Footer Placeholder 7">
            <a:extLst>
              <a:ext uri="{FF2B5EF4-FFF2-40B4-BE49-F238E27FC236}">
                <a16:creationId xmlns:a16="http://schemas.microsoft.com/office/drawing/2014/main" id="{D7E20936-E384-4E2A-1481-F7BB8BF28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D2ADB-E241-7525-1CAA-1D1048176A40}"/>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287035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4AD4-7E9D-27BB-25BF-14F4BE7FF4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DEB46A0-7EA2-1EE5-3E99-E5C129314D7C}"/>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4" name="Footer Placeholder 3">
            <a:extLst>
              <a:ext uri="{FF2B5EF4-FFF2-40B4-BE49-F238E27FC236}">
                <a16:creationId xmlns:a16="http://schemas.microsoft.com/office/drawing/2014/main" id="{53979773-B791-9A76-2DC7-447CA95A8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4E593B-122C-DD3E-55DB-EB6DA41522D8}"/>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357146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5B453-AA95-3E97-A638-973B2C948BE7}"/>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3" name="Footer Placeholder 2">
            <a:extLst>
              <a:ext uri="{FF2B5EF4-FFF2-40B4-BE49-F238E27FC236}">
                <a16:creationId xmlns:a16="http://schemas.microsoft.com/office/drawing/2014/main" id="{26F8AAC8-1EDB-0395-8543-7AAE8745F0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DE4D7C-AB14-2A35-EEDB-6290A2987A05}"/>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291873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D9BE-3BF0-02FC-4228-253BD8C70C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34F73A4-51F8-EFB1-3697-7BBFFEB6D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3E3E61D-FD72-C3E7-DE2A-3C367E3C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D55B2C-9AFF-3F3C-CA81-D9AA822553E8}"/>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6" name="Footer Placeholder 5">
            <a:extLst>
              <a:ext uri="{FF2B5EF4-FFF2-40B4-BE49-F238E27FC236}">
                <a16:creationId xmlns:a16="http://schemas.microsoft.com/office/drawing/2014/main" id="{BFDBE9BA-D599-39EE-657E-CF75E94F3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1462C-F205-C773-C8CE-2B3E193C955D}"/>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52967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43D0-1C7F-9A79-E15A-FAC3686CDC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D7750D-2C00-E934-527C-7AF7BDDE1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8A6EDB-FC91-33A7-8DFE-BC4A59D20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A18892-58F0-B96E-C175-4528FE26A42F}"/>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6" name="Footer Placeholder 5">
            <a:extLst>
              <a:ext uri="{FF2B5EF4-FFF2-40B4-BE49-F238E27FC236}">
                <a16:creationId xmlns:a16="http://schemas.microsoft.com/office/drawing/2014/main" id="{472128BB-7B87-6EEF-6519-3999CF684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14B7F-DDFC-A077-2D68-A46DA3473990}"/>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82178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89AB9-9BA1-CCED-C3CE-7AFCBE22D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F6B554-6E19-ADC6-3AAA-1CD2781D3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2C24EE-6FE0-CE99-2DF1-7429A0D4C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7E115A20-5F68-94D9-DCEA-24A6BE46A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BC0415-9612-0194-11E6-3323E6813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01DB07-7D68-454B-AF98-2B271EAB184C}" type="slidenum">
              <a:rPr lang="en-US" smtClean="0"/>
              <a:t>‹#›</a:t>
            </a:fld>
            <a:endParaRPr lang="en-US"/>
          </a:p>
        </p:txBody>
      </p:sp>
    </p:spTree>
    <p:extLst>
      <p:ext uri="{BB962C8B-B14F-4D97-AF65-F5344CB8AC3E}">
        <p14:creationId xmlns:p14="http://schemas.microsoft.com/office/powerpoint/2010/main" val="272821740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mmunity.preciousplastic.com/academy/build/shredderpr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2"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44" name="Group 5143">
            <a:extLst>
              <a:ext uri="{FF2B5EF4-FFF2-40B4-BE49-F238E27FC236}">
                <a16:creationId xmlns:a16="http://schemas.microsoft.com/office/drawing/2014/main" id="{97264A61-6AE3-4DC0-A455-5EDC604E3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5145" name="Color Cover">
              <a:extLst>
                <a:ext uri="{FF2B5EF4-FFF2-40B4-BE49-F238E27FC236}">
                  <a16:creationId xmlns:a16="http://schemas.microsoft.com/office/drawing/2014/main" id="{2F23900D-D5D0-4EE8-80F4-D25038DE2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6" name="Color Cover">
              <a:extLst>
                <a:ext uri="{FF2B5EF4-FFF2-40B4-BE49-F238E27FC236}">
                  <a16:creationId xmlns:a16="http://schemas.microsoft.com/office/drawing/2014/main" id="{C55310DE-258B-4134-9DA8-DC4C2D0EB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48" name="Group 5147">
            <a:extLst>
              <a:ext uri="{FF2B5EF4-FFF2-40B4-BE49-F238E27FC236}">
                <a16:creationId xmlns:a16="http://schemas.microsoft.com/office/drawing/2014/main" id="{D691EE10-D5F3-48FA-BE55-F24A0BE59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5149" name="Color">
              <a:extLst>
                <a:ext uri="{FF2B5EF4-FFF2-40B4-BE49-F238E27FC236}">
                  <a16:creationId xmlns:a16="http://schemas.microsoft.com/office/drawing/2014/main" id="{7EF3BBC7-022F-4CD5-BE8E-BD8206C4B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50" name="Color">
              <a:extLst>
                <a:ext uri="{FF2B5EF4-FFF2-40B4-BE49-F238E27FC236}">
                  <a16:creationId xmlns:a16="http://schemas.microsoft.com/office/drawing/2014/main" id="{A877CB3E-FE2B-43A7-A987-F921A9249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52" name="Group 515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153" name="Freeform: Shape 515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4" name="Freeform: Shape 515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5" name="Freeform: Shape 515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6" name="Freeform: Shape 515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7" name="Freeform: Shape 515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8" name="Freeform: Shape 515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9" name="Freeform: Shape 515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778A2A3-57E3-5D78-863C-9CE1639CD71D}"/>
              </a:ext>
            </a:extLst>
          </p:cNvPr>
          <p:cNvSpPr>
            <a:spLocks noGrp="1"/>
          </p:cNvSpPr>
          <p:nvPr>
            <p:ph type="title"/>
          </p:nvPr>
        </p:nvSpPr>
        <p:spPr>
          <a:xfrm>
            <a:off x="1012644" y="841664"/>
            <a:ext cx="5155073" cy="5156800"/>
          </a:xfrm>
        </p:spPr>
        <p:txBody>
          <a:bodyPr vert="horz" lIns="91440" tIns="45720" rIns="91440" bIns="45720" rtlCol="0" anchor="ctr">
            <a:normAutofit/>
          </a:bodyPr>
          <a:lstStyle/>
          <a:p>
            <a:r>
              <a:rPr lang="en-US" sz="3700" b="1" kern="1200" dirty="0">
                <a:solidFill>
                  <a:schemeClr val="bg1"/>
                </a:solidFill>
                <a:effectLst/>
                <a:latin typeface="+mj-lt"/>
                <a:ea typeface="+mj-ea"/>
                <a:cs typeface="+mj-cs"/>
              </a:rPr>
              <a:t>LETOURNEAU UNIVERSITY</a:t>
            </a:r>
            <a:br>
              <a:rPr lang="en-US" sz="3700" kern="1200" dirty="0">
                <a:solidFill>
                  <a:schemeClr val="bg1"/>
                </a:solidFill>
                <a:effectLst/>
                <a:latin typeface="+mj-lt"/>
                <a:ea typeface="+mj-ea"/>
                <a:cs typeface="+mj-cs"/>
              </a:rPr>
            </a:br>
            <a:r>
              <a:rPr lang="en-US" sz="3700" b="1" kern="1200" dirty="0">
                <a:solidFill>
                  <a:schemeClr val="bg1"/>
                </a:solidFill>
                <a:effectLst/>
                <a:latin typeface="+mj-lt"/>
                <a:ea typeface="+mj-ea"/>
                <a:cs typeface="+mj-cs"/>
              </a:rPr>
              <a:t>EETC 3433 ELECTRICAL MACHINERY AND CONTROLS for JLNU</a:t>
            </a:r>
            <a:br>
              <a:rPr lang="en-US" sz="3700" kern="1200" dirty="0">
                <a:solidFill>
                  <a:schemeClr val="bg1"/>
                </a:solidFill>
                <a:effectLst/>
                <a:latin typeface="+mj-lt"/>
                <a:ea typeface="+mj-ea"/>
                <a:cs typeface="+mj-cs"/>
              </a:rPr>
            </a:br>
            <a:r>
              <a:rPr lang="en-US" sz="3700" b="1" kern="1200" dirty="0">
                <a:solidFill>
                  <a:schemeClr val="bg1"/>
                </a:solidFill>
                <a:effectLst/>
                <a:latin typeface="+mj-lt"/>
                <a:ea typeface="+mj-ea"/>
                <a:cs typeface="+mj-cs"/>
              </a:rPr>
              <a:t>Fall Semester 2024</a:t>
            </a:r>
            <a:r>
              <a:rPr lang="en-US" sz="3700" kern="1200" dirty="0">
                <a:solidFill>
                  <a:schemeClr val="bg1"/>
                </a:solidFill>
                <a:effectLst/>
                <a:latin typeface="+mj-lt"/>
                <a:ea typeface="+mj-ea"/>
                <a:cs typeface="+mj-cs"/>
              </a:rPr>
              <a:t> </a:t>
            </a:r>
            <a:br>
              <a:rPr lang="en-US" sz="3700" kern="1200" dirty="0">
                <a:solidFill>
                  <a:schemeClr val="bg1"/>
                </a:solidFill>
                <a:effectLst/>
                <a:latin typeface="+mj-lt"/>
                <a:ea typeface="+mj-ea"/>
                <a:cs typeface="+mj-cs"/>
              </a:rPr>
            </a:br>
            <a:br>
              <a:rPr lang="en-US" sz="3700" kern="1200" dirty="0">
                <a:solidFill>
                  <a:schemeClr val="bg1"/>
                </a:solidFill>
                <a:effectLst/>
                <a:latin typeface="+mj-lt"/>
                <a:ea typeface="+mj-ea"/>
                <a:cs typeface="+mj-cs"/>
              </a:rPr>
            </a:br>
            <a:r>
              <a:rPr lang="en-US" sz="3700" kern="1200" dirty="0">
                <a:solidFill>
                  <a:schemeClr val="bg1"/>
                </a:solidFill>
                <a:effectLst/>
                <a:latin typeface="+mj-lt"/>
                <a:ea typeface="+mj-ea"/>
                <a:cs typeface="+mj-cs"/>
              </a:rPr>
              <a:t>Lesson 5: 20241101 Fri</a:t>
            </a:r>
            <a:endParaRPr lang="en-US" sz="3700" kern="1200" dirty="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89A0B271-CE1C-914F-D24A-A34F8070E9DF}"/>
              </a:ext>
            </a:extLst>
          </p:cNvPr>
          <p:cNvSpPr>
            <a:spLocks noGrp="1"/>
          </p:cNvSpPr>
          <p:nvPr>
            <p:ph type="body" idx="1"/>
          </p:nvPr>
        </p:nvSpPr>
        <p:spPr>
          <a:xfrm>
            <a:off x="6534687" y="841664"/>
            <a:ext cx="4602517" cy="5156800"/>
          </a:xfrm>
        </p:spPr>
        <p:txBody>
          <a:bodyPr vert="horz" lIns="91440" tIns="45720" rIns="91440" bIns="45720" rtlCol="0" anchor="ctr">
            <a:normAutofit/>
          </a:bodyPr>
          <a:lstStyle/>
          <a:p>
            <a:r>
              <a:rPr lang="en-US" kern="1200">
                <a:solidFill>
                  <a:schemeClr val="bg1"/>
                </a:solidFill>
                <a:latin typeface="+mn-lt"/>
                <a:ea typeface="+mn-ea"/>
                <a:cs typeface="+mn-cs"/>
              </a:rPr>
              <a:t>By Judy WS Wong</a:t>
            </a:r>
          </a:p>
          <a:p>
            <a:endParaRPr lang="en-US" kern="1200">
              <a:solidFill>
                <a:schemeClr val="bg1"/>
              </a:solidFill>
              <a:latin typeface="+mn-lt"/>
              <a:ea typeface="+mn-ea"/>
              <a:cs typeface="+mn-cs"/>
            </a:endParaRPr>
          </a:p>
        </p:txBody>
      </p:sp>
      <p:pic>
        <p:nvPicPr>
          <p:cNvPr id="5122" name="Picture 2">
            <a:extLst>
              <a:ext uri="{FF2B5EF4-FFF2-40B4-BE49-F238E27FC236}">
                <a16:creationId xmlns:a16="http://schemas.microsoft.com/office/drawing/2014/main" id="{329A3399-69FA-B2EC-1D54-E09703AFB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275" y="6177345"/>
            <a:ext cx="1485900" cy="52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12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447B-107C-E1DC-1634-36FD0244F72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9AD8BDE-9E1D-4E43-AEEB-BF27D267DD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950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ns in a map">
            <a:extLst>
              <a:ext uri="{FF2B5EF4-FFF2-40B4-BE49-F238E27FC236}">
                <a16:creationId xmlns:a16="http://schemas.microsoft.com/office/drawing/2014/main" id="{C143279E-10D4-A1DB-2551-13BC064C607F}"/>
              </a:ext>
            </a:extLst>
          </p:cNvPr>
          <p:cNvPicPr>
            <a:picLocks noChangeAspect="1"/>
          </p:cNvPicPr>
          <p:nvPr/>
        </p:nvPicPr>
        <p:blipFill>
          <a:blip r:embed="rId2">
            <a:alphaModFix amt="50000"/>
          </a:blip>
          <a:srcRect t="9699" b="6032"/>
          <a:stretch/>
        </p:blipFill>
        <p:spPr>
          <a:xfrm>
            <a:off x="20" y="1"/>
            <a:ext cx="12191980" cy="6857999"/>
          </a:xfrm>
          <a:prstGeom prst="rect">
            <a:avLst/>
          </a:prstGeom>
        </p:spPr>
      </p:pic>
      <p:sp>
        <p:nvSpPr>
          <p:cNvPr id="2" name="Title 1">
            <a:extLst>
              <a:ext uri="{FF2B5EF4-FFF2-40B4-BE49-F238E27FC236}">
                <a16:creationId xmlns:a16="http://schemas.microsoft.com/office/drawing/2014/main" id="{02C87E27-DDE4-21BA-07AB-139DD5C5100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Discussion board</a:t>
            </a:r>
          </a:p>
        </p:txBody>
      </p:sp>
      <p:sp>
        <p:nvSpPr>
          <p:cNvPr id="3" name="Content Placeholder 2">
            <a:extLst>
              <a:ext uri="{FF2B5EF4-FFF2-40B4-BE49-F238E27FC236}">
                <a16:creationId xmlns:a16="http://schemas.microsoft.com/office/drawing/2014/main" id="{FA32990A-E2F2-87DC-36A0-7A46E9672AD5}"/>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dirty="0">
                <a:solidFill>
                  <a:srgbClr val="FFFFFF"/>
                </a:solidFill>
              </a:rPr>
              <a:t>https://</a:t>
            </a:r>
            <a:r>
              <a:rPr lang="en-US" sz="2400" dirty="0" err="1">
                <a:solidFill>
                  <a:srgbClr val="FFFFFF"/>
                </a:solidFill>
              </a:rPr>
              <a:t>miro.com</a:t>
            </a:r>
            <a:r>
              <a:rPr lang="en-US" sz="2400" dirty="0">
                <a:solidFill>
                  <a:srgbClr val="FFFFFF"/>
                </a:solidFill>
              </a:rPr>
              <a:t>/app/board/</a:t>
            </a:r>
            <a:r>
              <a:rPr lang="en-US" sz="2400" dirty="0" err="1">
                <a:solidFill>
                  <a:srgbClr val="FFFFFF"/>
                </a:solidFill>
              </a:rPr>
              <a:t>uXjVLNTuDhY</a:t>
            </a:r>
            <a:r>
              <a:rPr lang="en-US" sz="2400" dirty="0">
                <a:solidFill>
                  <a:srgbClr val="FFFFFF"/>
                </a:solidFill>
              </a:rPr>
              <a:t>=/</a:t>
            </a:r>
          </a:p>
        </p:txBody>
      </p:sp>
    </p:spTree>
    <p:extLst>
      <p:ext uri="{BB962C8B-B14F-4D97-AF65-F5344CB8AC3E}">
        <p14:creationId xmlns:p14="http://schemas.microsoft.com/office/powerpoint/2010/main" val="31433282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E2CC-8B50-7456-25EF-EA9032AAFB83}"/>
              </a:ext>
            </a:extLst>
          </p:cNvPr>
          <p:cNvSpPr>
            <a:spLocks noGrp="1"/>
          </p:cNvSpPr>
          <p:nvPr>
            <p:ph type="title"/>
          </p:nvPr>
        </p:nvSpPr>
        <p:spPr/>
        <p:txBody>
          <a:bodyPr/>
          <a:lstStyle/>
          <a:p>
            <a:r>
              <a:rPr lang="en-US" dirty="0"/>
              <a:t>Case study – Steel drum machine (</a:t>
            </a:r>
            <a:r>
              <a:rPr lang="en-US" dirty="0" err="1"/>
              <a:t>空灵鼓</a:t>
            </a:r>
            <a:r>
              <a:rPr lang="zh-CN" altLang="en-US" dirty="0"/>
              <a:t>）</a:t>
            </a:r>
            <a:endParaRPr lang="en-US" dirty="0"/>
          </a:p>
        </p:txBody>
      </p:sp>
      <p:sp>
        <p:nvSpPr>
          <p:cNvPr id="3" name="Content Placeholder 2">
            <a:extLst>
              <a:ext uri="{FF2B5EF4-FFF2-40B4-BE49-F238E27FC236}">
                <a16:creationId xmlns:a16="http://schemas.microsoft.com/office/drawing/2014/main" id="{EB889914-5D7C-9326-7E33-423B4E0E9896}"/>
              </a:ext>
            </a:extLst>
          </p:cNvPr>
          <p:cNvSpPr>
            <a:spLocks noGrp="1"/>
          </p:cNvSpPr>
          <p:nvPr>
            <p:ph idx="1"/>
          </p:nvPr>
        </p:nvSpPr>
        <p:spPr/>
        <p:txBody>
          <a:bodyPr/>
          <a:lstStyle/>
          <a:p>
            <a:pPr marL="0" indent="0">
              <a:buNone/>
            </a:pPr>
            <a:r>
              <a:rPr lang="en-US" dirty="0"/>
              <a:t>Keywords mentioned</a:t>
            </a:r>
          </a:p>
          <a:p>
            <a:pPr marL="0" indent="0">
              <a:buNone/>
            </a:pPr>
            <a:r>
              <a:rPr lang="en-US" dirty="0"/>
              <a:t>Microprocessor</a:t>
            </a:r>
            <a:r>
              <a:rPr lang="en-US" dirty="0">
                <a:sym typeface="Wingdings" pitchFamily="2" charset="2"/>
              </a:rPr>
              <a:t> (with I/O)</a:t>
            </a:r>
          </a:p>
          <a:p>
            <a:pPr>
              <a:buFontTx/>
              <a:buChar char="-"/>
            </a:pPr>
            <a:r>
              <a:rPr lang="en-US" dirty="0" err="1">
                <a:sym typeface="Wingdings" pitchFamily="2" charset="2"/>
              </a:rPr>
              <a:t>Audrino</a:t>
            </a:r>
            <a:endParaRPr lang="en-US" dirty="0">
              <a:sym typeface="Wingdings" pitchFamily="2" charset="2"/>
            </a:endParaRPr>
          </a:p>
          <a:p>
            <a:pPr>
              <a:buFontTx/>
              <a:buChar char="-"/>
            </a:pPr>
            <a:r>
              <a:rPr lang="en-US" dirty="0" err="1">
                <a:sym typeface="Wingdings" pitchFamily="2" charset="2"/>
              </a:rPr>
              <a:t>Rasberry</a:t>
            </a:r>
            <a:r>
              <a:rPr lang="en-US" dirty="0">
                <a:sym typeface="Wingdings" pitchFamily="2" charset="2"/>
              </a:rPr>
              <a:t> Pi</a:t>
            </a:r>
          </a:p>
          <a:p>
            <a:pPr>
              <a:buFontTx/>
              <a:buChar char="-"/>
            </a:pPr>
            <a:r>
              <a:rPr lang="en-US" dirty="0">
                <a:sym typeface="Wingdings" pitchFamily="2" charset="2"/>
              </a:rPr>
              <a:t>CPU with PCI card</a:t>
            </a:r>
          </a:p>
          <a:p>
            <a:pPr>
              <a:buFontTx/>
              <a:buChar char="-"/>
            </a:pPr>
            <a:endParaRPr lang="en-US" dirty="0"/>
          </a:p>
        </p:txBody>
      </p:sp>
      <p:pic>
        <p:nvPicPr>
          <p:cNvPr id="4" name="Picture 3">
            <a:extLst>
              <a:ext uri="{FF2B5EF4-FFF2-40B4-BE49-F238E27FC236}">
                <a16:creationId xmlns:a16="http://schemas.microsoft.com/office/drawing/2014/main" id="{773CB172-C2B0-A93C-3B01-DC5B4B80526C}"/>
              </a:ext>
            </a:extLst>
          </p:cNvPr>
          <p:cNvPicPr>
            <a:picLocks noChangeAspect="1"/>
          </p:cNvPicPr>
          <p:nvPr/>
        </p:nvPicPr>
        <p:blipFill>
          <a:blip r:embed="rId2"/>
          <a:stretch>
            <a:fillRect/>
          </a:stretch>
        </p:blipFill>
        <p:spPr>
          <a:xfrm>
            <a:off x="5029093" y="1594644"/>
            <a:ext cx="6845300" cy="4813300"/>
          </a:xfrm>
          <a:prstGeom prst="rect">
            <a:avLst/>
          </a:prstGeom>
        </p:spPr>
      </p:pic>
    </p:spTree>
    <p:extLst>
      <p:ext uri="{BB962C8B-B14F-4D97-AF65-F5344CB8AC3E}">
        <p14:creationId xmlns:p14="http://schemas.microsoft.com/office/powerpoint/2010/main" val="420948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AC66-0237-D874-7629-F836A05F9084}"/>
              </a:ext>
            </a:extLst>
          </p:cNvPr>
          <p:cNvSpPr>
            <a:spLocks noGrp="1"/>
          </p:cNvSpPr>
          <p:nvPr>
            <p:ph type="title"/>
          </p:nvPr>
        </p:nvSpPr>
        <p:spPr/>
        <p:txBody>
          <a:bodyPr/>
          <a:lstStyle/>
          <a:p>
            <a:r>
              <a:rPr lang="en-US" dirty="0"/>
              <a:t>Case</a:t>
            </a:r>
            <a:r>
              <a:rPr lang="zh-CN" altLang="en-US" dirty="0"/>
              <a:t> </a:t>
            </a:r>
            <a:r>
              <a:rPr lang="en-US" altLang="zh-CN" dirty="0"/>
              <a:t>study on propose</a:t>
            </a:r>
            <a:endParaRPr lang="en-US" dirty="0"/>
          </a:p>
        </p:txBody>
      </p:sp>
      <p:sp>
        <p:nvSpPr>
          <p:cNvPr id="3" name="Content Placeholder 2">
            <a:extLst>
              <a:ext uri="{FF2B5EF4-FFF2-40B4-BE49-F238E27FC236}">
                <a16:creationId xmlns:a16="http://schemas.microsoft.com/office/drawing/2014/main" id="{32FF99A4-7B95-06E0-97EA-F24C615286C5}"/>
              </a:ext>
            </a:extLst>
          </p:cNvPr>
          <p:cNvSpPr>
            <a:spLocks noGrp="1"/>
          </p:cNvSpPr>
          <p:nvPr>
            <p:ph idx="1"/>
          </p:nvPr>
        </p:nvSpPr>
        <p:spPr/>
        <p:txBody>
          <a:bodyPr/>
          <a:lstStyle/>
          <a:p>
            <a:r>
              <a:rPr lang="en-US" dirty="0"/>
              <a:t>Proposals for reference – will be uploaded into materials</a:t>
            </a:r>
          </a:p>
        </p:txBody>
      </p:sp>
      <p:pic>
        <p:nvPicPr>
          <p:cNvPr id="4" name="Picture 3">
            <a:extLst>
              <a:ext uri="{FF2B5EF4-FFF2-40B4-BE49-F238E27FC236}">
                <a16:creationId xmlns:a16="http://schemas.microsoft.com/office/drawing/2014/main" id="{039ADB41-5841-507A-17E1-39EE24CBB861}"/>
              </a:ext>
            </a:extLst>
          </p:cNvPr>
          <p:cNvPicPr>
            <a:picLocks noChangeAspect="1"/>
          </p:cNvPicPr>
          <p:nvPr/>
        </p:nvPicPr>
        <p:blipFill>
          <a:blip r:embed="rId2"/>
          <a:stretch>
            <a:fillRect/>
          </a:stretch>
        </p:blipFill>
        <p:spPr>
          <a:xfrm>
            <a:off x="1855428" y="2319338"/>
            <a:ext cx="7287395" cy="3992562"/>
          </a:xfrm>
          <a:prstGeom prst="rect">
            <a:avLst/>
          </a:prstGeom>
        </p:spPr>
      </p:pic>
    </p:spTree>
    <p:extLst>
      <p:ext uri="{BB962C8B-B14F-4D97-AF65-F5344CB8AC3E}">
        <p14:creationId xmlns:p14="http://schemas.microsoft.com/office/powerpoint/2010/main" val="186223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90669-69FF-B79B-5C0A-4DA207569F60}"/>
              </a:ext>
            </a:extLst>
          </p:cNvPr>
          <p:cNvSpPr>
            <a:spLocks noGrp="1"/>
          </p:cNvSpPr>
          <p:nvPr>
            <p:ph type="title"/>
          </p:nvPr>
        </p:nvSpPr>
        <p:spPr>
          <a:xfrm>
            <a:off x="2187363" y="1671569"/>
            <a:ext cx="5801917" cy="2228760"/>
          </a:xfrm>
        </p:spPr>
        <p:txBody>
          <a:bodyPr anchor="b">
            <a:normAutofit/>
          </a:bodyPr>
          <a:lstStyle/>
          <a:p>
            <a:r>
              <a:rPr lang="en-US" sz="4000"/>
              <a:t>Case study on Schematics – Precious Plastics</a:t>
            </a:r>
          </a:p>
        </p:txBody>
      </p:sp>
      <p:pic>
        <p:nvPicPr>
          <p:cNvPr id="7" name="Graphic 6" descr="Download from cloud">
            <a:extLst>
              <a:ext uri="{FF2B5EF4-FFF2-40B4-BE49-F238E27FC236}">
                <a16:creationId xmlns:a16="http://schemas.microsoft.com/office/drawing/2014/main" id="{BBA918FE-F2AF-A790-5F85-B97C202AE6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0BA73312-390F-055B-E86C-A9B0C3BFD073}"/>
              </a:ext>
            </a:extLst>
          </p:cNvPr>
          <p:cNvSpPr>
            <a:spLocks noGrp="1"/>
          </p:cNvSpPr>
          <p:nvPr>
            <p:ph idx="1"/>
          </p:nvPr>
        </p:nvSpPr>
        <p:spPr>
          <a:xfrm>
            <a:off x="2187364" y="4072044"/>
            <a:ext cx="5801917" cy="2057045"/>
          </a:xfrm>
        </p:spPr>
        <p:txBody>
          <a:bodyPr>
            <a:normAutofit fontScale="92500" lnSpcReduction="20000"/>
          </a:bodyPr>
          <a:lstStyle/>
          <a:p>
            <a:r>
              <a:rPr lang="en-US" sz="2000" dirty="0"/>
              <a:t>https://</a:t>
            </a:r>
            <a:r>
              <a:rPr lang="en-US" sz="2000" dirty="0" err="1"/>
              <a:t>www.preciousplastic.com</a:t>
            </a:r>
            <a:endParaRPr lang="en-US" sz="2000" dirty="0"/>
          </a:p>
          <a:p>
            <a:r>
              <a:rPr lang="en-US" sz="2000" dirty="0"/>
              <a:t>Download the schematics and check them out</a:t>
            </a:r>
          </a:p>
          <a:p>
            <a:r>
              <a:rPr lang="en-US" sz="2000" dirty="0"/>
              <a:t>Although you might not be able to login (firebase restriction, so you can only use it when you have access with google</a:t>
            </a:r>
          </a:p>
          <a:p>
            <a:r>
              <a:rPr lang="en-US" sz="2000" dirty="0"/>
              <a:t>https://</a:t>
            </a:r>
            <a:r>
              <a:rPr lang="en-US" sz="2000" dirty="0" err="1"/>
              <a:t>community.preciousplastic.com</a:t>
            </a:r>
            <a:r>
              <a:rPr lang="en-US" sz="2000" dirty="0"/>
              <a:t>/academy/build/</a:t>
            </a:r>
            <a:r>
              <a:rPr lang="en-US" sz="2000" dirty="0" err="1"/>
              <a:t>shredderpro</a:t>
            </a:r>
            <a:endParaRPr lang="en-US" sz="2000" dirty="0"/>
          </a:p>
        </p:txBody>
      </p:sp>
      <p:pic>
        <p:nvPicPr>
          <p:cNvPr id="9" name="Graphic 8" descr="Download from cloud">
            <a:extLst>
              <a:ext uri="{FF2B5EF4-FFF2-40B4-BE49-F238E27FC236}">
                <a16:creationId xmlns:a16="http://schemas.microsoft.com/office/drawing/2014/main" id="{8C9A5809-FB10-4FE0-B42A-E3368E6A60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29747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D190-AACC-698B-A8E6-88F8B929D852}"/>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B4625CFC-D339-33EB-BE66-713FB4F358E8}"/>
              </a:ext>
            </a:extLst>
          </p:cNvPr>
          <p:cNvSpPr>
            <a:spLocks noGrp="1"/>
          </p:cNvSpPr>
          <p:nvPr>
            <p:ph idx="1"/>
          </p:nvPr>
        </p:nvSpPr>
        <p:spPr/>
        <p:txBody>
          <a:bodyPr/>
          <a:lstStyle/>
          <a:p>
            <a:r>
              <a:rPr lang="en-US" dirty="0"/>
              <a:t>Read on </a:t>
            </a:r>
            <a:r>
              <a:rPr lang="en-US" sz="2800" dirty="0">
                <a:hlinkClick r:id="rId2"/>
              </a:rPr>
              <a:t>https://community.preciousplastic.com/academy/build/shredderpro</a:t>
            </a:r>
            <a:endParaRPr lang="en-US" sz="2800" dirty="0"/>
          </a:p>
          <a:p>
            <a:r>
              <a:rPr lang="en-US" dirty="0"/>
              <a:t>Create a 4 question Kahoot to make sure that your classmate read about the schematic. You win if most of the students can’t find the answer (but you have to prove your answer can be found) (no true and false question)</a:t>
            </a:r>
            <a:endParaRPr lang="en-US" sz="2800" dirty="0"/>
          </a:p>
        </p:txBody>
      </p:sp>
    </p:spTree>
    <p:extLst>
      <p:ext uri="{BB962C8B-B14F-4D97-AF65-F5344CB8AC3E}">
        <p14:creationId xmlns:p14="http://schemas.microsoft.com/office/powerpoint/2010/main" val="187551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4DBF-585C-8D4C-D08F-5424C8510F7D}"/>
              </a:ext>
            </a:extLst>
          </p:cNvPr>
          <p:cNvSpPr>
            <a:spLocks noGrp="1"/>
          </p:cNvSpPr>
          <p:nvPr>
            <p:ph type="title"/>
          </p:nvPr>
        </p:nvSpPr>
        <p:spPr/>
        <p:txBody>
          <a:bodyPr/>
          <a:lstStyle/>
          <a:p>
            <a:r>
              <a:rPr lang="en-US" dirty="0"/>
              <a:t>Patents</a:t>
            </a:r>
          </a:p>
        </p:txBody>
      </p:sp>
      <p:sp>
        <p:nvSpPr>
          <p:cNvPr id="3" name="Content Placeholder 2">
            <a:extLst>
              <a:ext uri="{FF2B5EF4-FFF2-40B4-BE49-F238E27FC236}">
                <a16:creationId xmlns:a16="http://schemas.microsoft.com/office/drawing/2014/main" id="{AF9FDE2F-43D7-3DEA-1086-0672F01E3E87}"/>
              </a:ext>
            </a:extLst>
          </p:cNvPr>
          <p:cNvSpPr>
            <a:spLocks noGrp="1"/>
          </p:cNvSpPr>
          <p:nvPr>
            <p:ph idx="1"/>
          </p:nvPr>
        </p:nvSpPr>
        <p:spPr/>
        <p:txBody>
          <a:bodyPr/>
          <a:lstStyle/>
          <a:p>
            <a:r>
              <a:rPr lang="en-US" dirty="0"/>
              <a:t>About Patent</a:t>
            </a:r>
          </a:p>
        </p:txBody>
      </p:sp>
    </p:spTree>
    <p:extLst>
      <p:ext uri="{BB962C8B-B14F-4D97-AF65-F5344CB8AC3E}">
        <p14:creationId xmlns:p14="http://schemas.microsoft.com/office/powerpoint/2010/main" val="338045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27BC-E52A-6E13-550C-FFFA2DB91907}"/>
              </a:ext>
            </a:extLst>
          </p:cNvPr>
          <p:cNvSpPr>
            <a:spLocks noGrp="1"/>
          </p:cNvSpPr>
          <p:nvPr>
            <p:ph type="title"/>
          </p:nvPr>
        </p:nvSpPr>
        <p:spPr/>
        <p:txBody>
          <a:bodyPr/>
          <a:lstStyle/>
          <a:p>
            <a:r>
              <a:rPr lang="en-US" dirty="0"/>
              <a:t>How to hand up homework with </a:t>
            </a:r>
            <a:r>
              <a:rPr lang="en-US" dirty="0" err="1"/>
              <a:t>github</a:t>
            </a:r>
            <a:endParaRPr lang="en-US" dirty="0"/>
          </a:p>
        </p:txBody>
      </p:sp>
      <p:sp>
        <p:nvSpPr>
          <p:cNvPr id="3" name="Content Placeholder 2">
            <a:extLst>
              <a:ext uri="{FF2B5EF4-FFF2-40B4-BE49-F238E27FC236}">
                <a16:creationId xmlns:a16="http://schemas.microsoft.com/office/drawing/2014/main" id="{23CFEE83-D5CD-87C8-93CF-C4FC5733DE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6844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5948</TotalTime>
  <Words>208</Words>
  <Application>Microsoft Macintosh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Wingdings</vt:lpstr>
      <vt:lpstr>Office Theme</vt:lpstr>
      <vt:lpstr>LETOURNEAU UNIVERSITY EETC 3433 ELECTRICAL MACHINERY AND CONTROLS for JLNU Fall Semester 2024   Lesson 5: 20241101 Fri</vt:lpstr>
      <vt:lpstr>PowerPoint Presentation</vt:lpstr>
      <vt:lpstr>Discussion board</vt:lpstr>
      <vt:lpstr>Case study – Steel drum machine (空灵鼓）</vt:lpstr>
      <vt:lpstr>Case study on propose</vt:lpstr>
      <vt:lpstr>Case study on Schematics – Precious Plastics</vt:lpstr>
      <vt:lpstr>Exercise</vt:lpstr>
      <vt:lpstr>Patents</vt:lpstr>
      <vt:lpstr>How to hand up homework with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Sibghat Ullah</dc:creator>
  <cp:lastModifiedBy>A6914</cp:lastModifiedBy>
  <cp:revision>39</cp:revision>
  <dcterms:created xsi:type="dcterms:W3CDTF">2023-09-04T06:11:02Z</dcterms:created>
  <dcterms:modified xsi:type="dcterms:W3CDTF">2024-10-31T14:20:32Z</dcterms:modified>
</cp:coreProperties>
</file>