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476" r:id="rId2"/>
    <p:sldId id="501" r:id="rId3"/>
    <p:sldId id="502" r:id="rId4"/>
    <p:sldId id="504" r:id="rId5"/>
    <p:sldId id="507" r:id="rId6"/>
    <p:sldId id="508" r:id="rId7"/>
    <p:sldId id="509" r:id="rId8"/>
    <p:sldId id="505" r:id="rId9"/>
    <p:sldId id="506" r:id="rId10"/>
    <p:sldId id="500" r:id="rId11"/>
    <p:sldId id="4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60" autoAdjust="0"/>
    <p:restoredTop sz="94660"/>
  </p:normalViewPr>
  <p:slideViewPr>
    <p:cSldViewPr snapToGrid="0">
      <p:cViewPr varScale="1">
        <p:scale>
          <a:sx n="95" d="100"/>
          <a:sy n="95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1D13-0087-38B1-4C77-F46ECEA84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1AAAC-AD25-A9F1-25AE-DD430C765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01892-C867-FD43-EB0E-7401545D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1623F-901D-1C2E-D2A3-32A695C2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DAA2E-93EF-C8C1-2307-468ECB39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7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730D-BD30-2DE0-5E2A-C4124302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18046-5915-ECCB-54CB-80FEF8381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A11DE-E5D4-31FA-2581-8CDAF213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C6830-3551-EFEE-B5AD-D2FCE473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6E463-C961-0F0C-3CE0-F744B6B5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A1517-77F1-998C-4ECC-0B1F1BD88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3720E-89A8-880A-8DE6-E3C5BFA49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6F975-7113-498F-931D-85947AE9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C49CE-EDDE-A9A5-6491-51C7FE54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E5018-AAFA-CDBF-9B56-C0A9C49D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2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D14F-ECD0-7D9F-2566-61E94BE6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EED17-7032-6E6D-55DA-510432729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95179-98A3-F315-D3BC-5E0C6B16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D92F3-784D-7758-B777-9032DB2A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34466-3779-CFAC-BA95-C873A802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3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B0B7-DCBC-DC72-487B-892F1D7B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33E16-7D22-74A0-2DBD-8349CFB68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5BD48-52A9-4D76-CAEB-73CA5DEC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18970-1097-E0EE-084F-60185153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9EBFB-1101-3546-579A-D865C928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1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94D-9B15-A08B-DC47-516A61C2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51D4-5D26-E387-830E-88BE7BDEA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31005-2776-0B79-DC8A-C39A0660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4F31F-D954-6898-F474-822ECD54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C79EF-2CAA-57A7-B196-84774640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18CBF-6F37-7C65-D074-0A1D8524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3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71B6-A7B4-DBF6-FCBF-41A2FC20A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E8234-80EB-ABC3-807E-9B73F0C05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1A071-9092-9F54-93AE-8BEB67DD1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A1138-1DBB-CAFB-9A44-6971BBC8E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921B2-0087-3516-407E-02DFDC762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E7BED-A25C-B899-22C4-9D096C8A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20936-E384-4E2A-1481-F7BB8BF2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D2ADB-E241-7525-1CAA-1D104817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5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4AD4-7E9D-27BB-25BF-14F4BE7F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B46A0-7EA2-1EE5-3E99-E5C12931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79773-B791-9A76-2DC7-447CA95A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E593B-122C-DD3E-55DB-EB6DA415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6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5B453-AA95-3E97-A638-973B2C94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8AAC8-1EDB-0395-8543-7AAE8745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E4D7C-AB14-2A35-EEDB-6290A298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D9BE-3BF0-02FC-4228-253BD8C7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F73A4-51F8-EFB1-3697-7BBFFEB6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3E61D-FD72-C3E7-DE2A-3C367E3CC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55B2C-9AFF-3F3C-CA81-D9AA8225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BE9BA-D599-39EE-657E-CF75E94F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1462C-F205-C773-C8CE-2B3E193C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7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43D0-1C7F-9A79-E15A-FAC3686C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7750D-2C00-E934-527C-7AF7BDDE1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A6EDB-FC91-33A7-8DFE-BC4A59D20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18892-58F0-B96E-C175-4528FE26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128BB-7B87-6EEF-6519-3999CF68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14B7F-DDFC-A077-2D68-A46DA347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8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589AB9-9BA1-CCED-C3CE-7AFCBE22D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6B554-6E19-ADC6-3AAA-1CD2781D3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24EE-6FE0-CE99-2DF1-7429A0D4C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47D329-9DEE-4C1C-8A13-0F93CAED9A38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5A20-5F68-94D9-DCEA-24A6BE46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0415-9612-0194-11E6-3323E6813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7" name="Freeform: Shape 513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8A2A3-57E3-5D78-863C-9CE1639C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LETOURNEAU UNIVERSITY</a:t>
            </a:r>
            <a:br>
              <a:rPr lang="en-US" sz="3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4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EETC 3433 ELECTRICAL MACHINERY AND CONTROLS for JLNU</a:t>
            </a:r>
            <a:br>
              <a:rPr lang="en-US" sz="3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4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Fall Semester 2024</a:t>
            </a:r>
            <a:r>
              <a:rPr lang="en-US" sz="3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 </a:t>
            </a:r>
            <a:br>
              <a:rPr lang="en-US" sz="3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3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Lesson 4: 20241030 Wed</a:t>
            </a:r>
            <a:endParaRPr lang="en-US" sz="3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0B271-CE1C-914F-D24A-A34F8070E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Judy WS Wong</a:t>
            </a:r>
          </a:p>
          <a:p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29A3399-69FA-B2EC-1D54-E09703AFB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275" y="6177345"/>
            <a:ext cx="14859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128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21EE1-936C-8E1F-3844-9713218A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孔子</a:t>
            </a:r>
            <a:r>
              <a:rPr lang="zh-CN" altLang="en-US">
                <a:solidFill>
                  <a:srgbClr val="FFFFFF"/>
                </a:solidFill>
              </a:rPr>
              <a:t>：古之学者为己，今之学者为人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FE48-9BC1-531C-81BB-4516A80C4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sz="2000" err="1"/>
              <a:t>我们不是填鸭</a:t>
            </a:r>
            <a:r>
              <a:rPr lang="zh-CN" altLang="en-US" sz="2000"/>
              <a:t>， 填了你也不记得</a:t>
            </a:r>
            <a:endParaRPr lang="en-HK" altLang="zh-CN" sz="2000"/>
          </a:p>
          <a:p>
            <a:r>
              <a:rPr lang="en-US" sz="2000"/>
              <a:t>We are here to learn, not to be fed. The purpose of being a university student – is to experience life, and to learn to learn.</a:t>
            </a:r>
          </a:p>
          <a:p>
            <a:r>
              <a:rPr lang="en-US" sz="2000"/>
              <a:t>Teachers are here to coach you, give you guidance. We give you a direction, and you should learn how to Baidu/google/search/AI the answer for yourself.  (note: AI sometimes give you uncertain answers – so make sure you check the source and references)</a:t>
            </a:r>
          </a:p>
          <a:p>
            <a:r>
              <a:rPr lang="en-US" sz="2000"/>
              <a:t>Q: did you guys has syllabus about checking source and references for </a:t>
            </a:r>
            <a:r>
              <a:rPr lang="en-US" sz="2000" err="1"/>
              <a:t>eg.</a:t>
            </a:r>
            <a:r>
              <a:rPr lang="en-US" sz="2000"/>
              <a:t> Writing paper?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25519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C262-962E-B15A-5125-5666FDB9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Homework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A1710-900D-72FD-0400-2F73EE1A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Kahoot – everyone create their own quiz for 8-questions on Chapter 3.</a:t>
            </a:r>
          </a:p>
          <a:p>
            <a:endParaRPr lang="en-US" dirty="0"/>
          </a:p>
          <a:p>
            <a:r>
              <a:rPr lang="en-US" dirty="0"/>
              <a:t>Note: Please name your game “Chapter 3: </a:t>
            </a:r>
            <a:r>
              <a:rPr lang="en-US" dirty="0" err="1"/>
              <a:t>xxxx</a:t>
            </a:r>
            <a:r>
              <a:rPr lang="en-US" dirty="0"/>
              <a:t>” for me to see it easily for marking.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5F842-6A66-615A-6424-A18CA6D83B68}"/>
              </a:ext>
            </a:extLst>
          </p:cNvPr>
          <p:cNvSpPr txBox="1"/>
          <p:nvPr/>
        </p:nvSpPr>
        <p:spPr>
          <a:xfrm>
            <a:off x="4044204" y="3877998"/>
            <a:ext cx="690649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Symbol" pitchFamily="2" charset="2"/>
              <a:buChar char=""/>
              <a:tabLst>
                <a:tab pos="318135" algn="l"/>
              </a:tabLst>
            </a:pPr>
            <a:r>
              <a:rPr lang="en-HK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3: Synchronous Machines</a:t>
            </a:r>
            <a:endParaRPr lang="en-HK" sz="2400" dirty="0">
              <a:effectLst/>
              <a:latin typeface="Courier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  <a:tabLst>
                <a:tab pos="318135" algn="l"/>
              </a:tabLst>
            </a:pPr>
            <a:r>
              <a:rPr lang="en-H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Synchronous Generators in Renewable Energy Systems</a:t>
            </a:r>
            <a:endParaRPr lang="en-HK" sz="2400" dirty="0">
              <a:effectLst/>
              <a:latin typeface="Courier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  <a:tabLst>
                <a:tab pos="318135" algn="l"/>
              </a:tabLst>
            </a:pPr>
            <a:r>
              <a:rPr lang="en-H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Advanced Control Techniques for Synchronous Motors</a:t>
            </a:r>
            <a:endParaRPr lang="en-HK" sz="2400" dirty="0">
              <a:effectLst/>
              <a:latin typeface="Courier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  <a:tabLst>
                <a:tab pos="318135" algn="l"/>
              </a:tabLst>
            </a:pPr>
            <a:r>
              <a:rPr lang="en-H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Applications in Smart Grids and Energy Management Systems</a:t>
            </a:r>
            <a:endParaRPr lang="en-HK" sz="2400" dirty="0">
              <a:effectLst/>
              <a:latin typeface="Courier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50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8E792-E70D-69E6-7E58-3E30FD4593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A69D2-FB8C-720F-CC69-C11EED59C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About designing a system for real!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ADE25-D5DF-7BEC-D775-59DB7AE58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An example for making a real practical machine – the waffle making machine</a:t>
            </a:r>
          </a:p>
        </p:txBody>
      </p:sp>
    </p:spTree>
    <p:extLst>
      <p:ext uri="{BB962C8B-B14F-4D97-AF65-F5344CB8AC3E}">
        <p14:creationId xmlns:p14="http://schemas.microsoft.com/office/powerpoint/2010/main" val="27201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Toy robots shaking hands">
            <a:extLst>
              <a:ext uri="{FF2B5EF4-FFF2-40B4-BE49-F238E27FC236}">
                <a16:creationId xmlns:a16="http://schemas.microsoft.com/office/drawing/2014/main" id="{178BD9D4-B54A-8BA3-208F-0E503DD551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36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96367-48D4-EBB1-5E05-010301DA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>
                <a:solidFill>
                  <a:schemeClr val="bg1"/>
                </a:solidFill>
              </a:rPr>
              <a:t>As you know, I am an engineer that has many real projects. One of the most significant is the waffle-making machine. Today we are going to show you how it is designed.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CBA89-0D3C-B5F8-6A98-4558C4B7B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229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(show youtube 7 min if possible )</a:t>
            </a:r>
          </a:p>
        </p:txBody>
      </p:sp>
    </p:spTree>
    <p:extLst>
      <p:ext uri="{BB962C8B-B14F-4D97-AF65-F5344CB8AC3E}">
        <p14:creationId xmlns:p14="http://schemas.microsoft.com/office/powerpoint/2010/main" val="3121343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940722-86D6-6537-28B6-71C06696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D9FCC2-1A6C-ADBA-C18C-E13BE5BCD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 lnSpcReduction="10000"/>
          </a:bodyPr>
          <a:lstStyle/>
          <a:p>
            <a:r>
              <a:rPr lang="en-US" sz="1600" dirty="0"/>
              <a:t>Example: Waffle Machine</a:t>
            </a:r>
          </a:p>
          <a:p>
            <a:r>
              <a:rPr lang="en-US" sz="1600" dirty="0"/>
              <a:t>Show </a:t>
            </a:r>
            <a:r>
              <a:rPr lang="en-US" sz="1600" dirty="0" err="1"/>
              <a:t>youtube</a:t>
            </a:r>
            <a:r>
              <a:rPr lang="en-US" sz="1600" dirty="0"/>
              <a:t> 6 min https://</a:t>
            </a:r>
            <a:r>
              <a:rPr lang="en-US" sz="1600" dirty="0" err="1"/>
              <a:t>www.youtube.com</a:t>
            </a:r>
            <a:r>
              <a:rPr lang="en-US" sz="1600" dirty="0"/>
              <a:t>/</a:t>
            </a:r>
            <a:r>
              <a:rPr lang="en-US" sz="1600" dirty="0" err="1"/>
              <a:t>watch?v</a:t>
            </a:r>
            <a:r>
              <a:rPr lang="en-US" sz="1600" dirty="0"/>
              <a:t>=FmLO331LbEs</a:t>
            </a:r>
          </a:p>
          <a:p>
            <a:r>
              <a:rPr lang="en-US" sz="1600" dirty="0"/>
              <a:t>Explain how to differentiate different parts and draw them on block diagram (will be asked in Exam)</a:t>
            </a:r>
          </a:p>
          <a:p>
            <a:r>
              <a:rPr lang="en-US" sz="1600" dirty="0"/>
              <a:t>How different blocks works (PLC, robotic arm, </a:t>
            </a:r>
            <a:r>
              <a:rPr lang="en-US" sz="1600" dirty="0" err="1"/>
              <a:t>etc</a:t>
            </a:r>
            <a:r>
              <a:rPr lang="en-US" sz="1600" dirty="0"/>
              <a:t>)</a:t>
            </a:r>
          </a:p>
          <a:p>
            <a:r>
              <a:rPr lang="en-US" sz="1600" dirty="0"/>
              <a:t>How we work on these in </a:t>
            </a:r>
            <a:r>
              <a:rPr lang="en-US" sz="1600" dirty="0" err="1"/>
              <a:t>Github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Before that – NDA (Non Disclosure Agreement </a:t>
            </a:r>
            <a:r>
              <a:rPr lang="en-US" sz="1600" dirty="0" err="1"/>
              <a:t>保密协议</a:t>
            </a:r>
            <a:r>
              <a:rPr lang="zh-CN" altLang="en-US" sz="1600" dirty="0"/>
              <a:t>）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Other example of works (Casino Shredder, for example) - </a:t>
            </a:r>
            <a:r>
              <a:rPr lang="en-HK" sz="1600" b="1" dirty="0">
                <a:effectLst/>
                <a:latin typeface="Arial" panose="020B0604020202020204" pitchFamily="34" charset="0"/>
              </a:rPr>
              <a:t>Intelligent Card Shredder </a:t>
            </a:r>
            <a:r>
              <a:rPr lang="en-HK" sz="1600" b="1" dirty="0">
                <a:latin typeface="Arial" panose="020B0604020202020204" pitchFamily="34" charset="0"/>
              </a:rPr>
              <a:t>pdf – note: only for educational purpose, no photo taking please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7" name="Picture 6" descr="Cubes connected with a red line">
            <a:extLst>
              <a:ext uri="{FF2B5EF4-FFF2-40B4-BE49-F238E27FC236}">
                <a16:creationId xmlns:a16="http://schemas.microsoft.com/office/drawing/2014/main" id="{B4E27AFC-82FE-8B47-39EE-7CCC4F4038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816" r="14389" b="2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219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AEA62-8612-5B6A-21AA-3943FF0B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miro.com</a:t>
            </a:r>
            <a:r>
              <a:rPr lang="en-US" dirty="0"/>
              <a:t>/app/board/</a:t>
            </a:r>
            <a:r>
              <a:rPr lang="en-US" dirty="0" err="1"/>
              <a:t>uXjVLNTuDhY</a:t>
            </a:r>
            <a:r>
              <a:rPr lang="en-US" dirty="0"/>
              <a:t>=/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662D5-F007-FA0A-817E-9F65AC031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2C8E34-99F9-4D10-F5B7-94BDE2B0C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65" y="1483474"/>
            <a:ext cx="7772400" cy="503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0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C6A94-7182-BDEC-2E04-AEFC205A0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E846-5043-201C-DC09-C7EB76F6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miro.com</a:t>
            </a:r>
            <a:r>
              <a:rPr lang="en-US" dirty="0"/>
              <a:t>/app/board/</a:t>
            </a:r>
            <a:r>
              <a:rPr lang="en-US" dirty="0" err="1"/>
              <a:t>uXjVLNTuDhY</a:t>
            </a:r>
            <a:r>
              <a:rPr lang="en-US" dirty="0"/>
              <a:t>=/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23572-AE6A-ECF4-05EB-9932F40CC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AB947E-00CE-5B49-A792-2FE131E68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29875"/>
            <a:ext cx="7772400" cy="534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7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59545-7CFE-CC3A-8AF2-C9855D963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AD4F6-986C-A7F4-B3C7-AAF317F9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miro.com</a:t>
            </a:r>
            <a:r>
              <a:rPr lang="en-US" dirty="0"/>
              <a:t>/app/board/</a:t>
            </a:r>
            <a:r>
              <a:rPr lang="en-US" dirty="0" err="1"/>
              <a:t>uXjVLNTuDhY</a:t>
            </a:r>
            <a:r>
              <a:rPr lang="en-US" dirty="0"/>
              <a:t>=/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136E8-495A-2B48-53B2-FBF2EE4CE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2B517-02D5-6A82-A2E8-DB3FFC838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094" y="1492743"/>
            <a:ext cx="7772400" cy="500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7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878D7-A173-2AC6-CE0E-72D10B4F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anchor="b">
            <a:normAutofit/>
          </a:bodyPr>
          <a:lstStyle/>
          <a:p>
            <a:r>
              <a:rPr lang="en-US" sz="5600"/>
              <a:t>Quotation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omputer screen shot of a person&#10;&#10;Description automatically generated">
            <a:extLst>
              <a:ext uri="{FF2B5EF4-FFF2-40B4-BE49-F238E27FC236}">
                <a16:creationId xmlns:a16="http://schemas.microsoft.com/office/drawing/2014/main" id="{E9718197-560A-2B65-606A-CE8CA4F0F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5" r="-2" b="1663"/>
          <a:stretch/>
        </p:blipFill>
        <p:spPr>
          <a:xfrm>
            <a:off x="279143" y="299509"/>
            <a:ext cx="5221625" cy="625898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24AB0-AFB5-F815-158C-1100E30BE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This is how a real quotation loos like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A real proposal will also be shown…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30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60EF9-4F0B-3DC4-C254-5104D005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/>
          </a:bodyPr>
          <a:lstStyle/>
          <a:p>
            <a:r>
              <a:rPr lang="en-US" sz="400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240A1-9F53-BDF7-3545-11DF1BF7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4" y="1676400"/>
            <a:ext cx="5638796" cy="3505200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tx1">
                    <a:alpha val="55000"/>
                  </a:schemeClr>
                </a:solidFill>
              </a:rPr>
              <a:t>Today you’ve seen in a real-life working environment:</a:t>
            </a:r>
          </a:p>
          <a:p>
            <a:pPr lvl="1"/>
            <a:r>
              <a:rPr lang="en-US" sz="1700">
                <a:solidFill>
                  <a:schemeClr val="tx1">
                    <a:alpha val="55000"/>
                  </a:schemeClr>
                </a:solidFill>
              </a:rPr>
              <a:t>A real machine set</a:t>
            </a:r>
          </a:p>
          <a:p>
            <a:pPr lvl="1"/>
            <a:r>
              <a:rPr lang="en-US" sz="1700">
                <a:solidFill>
                  <a:schemeClr val="tx1">
                    <a:alpha val="55000"/>
                  </a:schemeClr>
                </a:solidFill>
              </a:rPr>
              <a:t>Internal documents</a:t>
            </a:r>
          </a:p>
          <a:p>
            <a:pPr lvl="1"/>
            <a:r>
              <a:rPr lang="en-US" sz="1700">
                <a:solidFill>
                  <a:schemeClr val="tx1">
                    <a:alpha val="55000"/>
                  </a:schemeClr>
                </a:solidFill>
              </a:rPr>
              <a:t>Github Collaboration</a:t>
            </a:r>
          </a:p>
          <a:p>
            <a:pPr lvl="1"/>
            <a:r>
              <a:rPr lang="en-US" sz="1700">
                <a:solidFill>
                  <a:schemeClr val="tx1">
                    <a:alpha val="55000"/>
                  </a:schemeClr>
                </a:solidFill>
              </a:rPr>
              <a:t>NDA</a:t>
            </a:r>
          </a:p>
          <a:p>
            <a:pPr lvl="1"/>
            <a:r>
              <a:rPr lang="en-US" sz="1700">
                <a:solidFill>
                  <a:schemeClr val="tx1">
                    <a:alpha val="55000"/>
                  </a:schemeClr>
                </a:solidFill>
              </a:rPr>
              <a:t>Proposal</a:t>
            </a:r>
          </a:p>
          <a:p>
            <a:pPr lvl="1"/>
            <a:r>
              <a:rPr lang="en-US" sz="1700">
                <a:solidFill>
                  <a:schemeClr val="tx1">
                    <a:alpha val="55000"/>
                  </a:schemeClr>
                </a:solidFill>
              </a:rPr>
              <a:t>Quotation</a:t>
            </a:r>
          </a:p>
          <a:p>
            <a:pPr lvl="1"/>
            <a:r>
              <a:rPr lang="en-US" sz="1700">
                <a:solidFill>
                  <a:schemeClr val="tx1">
                    <a:alpha val="55000"/>
                  </a:schemeClr>
                </a:solidFill>
              </a:rPr>
              <a:t>Contract</a:t>
            </a:r>
          </a:p>
          <a:p>
            <a:pPr lvl="1"/>
            <a:endParaRPr lang="en-US" sz="1700">
              <a:solidFill>
                <a:schemeClr val="tx1">
                  <a:alpha val="55000"/>
                </a:schemeClr>
              </a:solidFill>
            </a:endParaRPr>
          </a:p>
          <a:p>
            <a:pPr lvl="1"/>
            <a:r>
              <a:rPr lang="en-US" sz="1700">
                <a:solidFill>
                  <a:schemeClr val="tx1">
                    <a:alpha val="55000"/>
                  </a:schemeClr>
                </a:solidFill>
              </a:rPr>
              <a:t>We will have a practical question about this in exam. Please take note in this class. </a:t>
            </a:r>
          </a:p>
          <a:p>
            <a:pPr lvl="1"/>
            <a:endParaRPr lang="en-US" sz="1700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749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5254</TotalTime>
  <Words>464</Words>
  <Application>Microsoft Macintosh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Courier</vt:lpstr>
      <vt:lpstr>Courier New</vt:lpstr>
      <vt:lpstr>Symbol</vt:lpstr>
      <vt:lpstr>Times New Roman</vt:lpstr>
      <vt:lpstr>Office Theme</vt:lpstr>
      <vt:lpstr>LETOURNEAU UNIVERSITY EETC 3433 ELECTRICAL MACHINERY AND CONTROLS for JLNU Fall Semester 2024   Lesson 4: 20241030 Wed</vt:lpstr>
      <vt:lpstr>About designing a system for real!</vt:lpstr>
      <vt:lpstr>As you know, I am an engineer that has many real projects. One of the most significant is the waffle-making machine. Today we are going to show you how it is designed.</vt:lpstr>
      <vt:lpstr>Agenda</vt:lpstr>
      <vt:lpstr>https://miro.com/app/board/uXjVLNTuDhY=/</vt:lpstr>
      <vt:lpstr>https://miro.com/app/board/uXjVLNTuDhY=/</vt:lpstr>
      <vt:lpstr>https://miro.com/app/board/uXjVLNTuDhY=/</vt:lpstr>
      <vt:lpstr>Quotation</vt:lpstr>
      <vt:lpstr>Summary</vt:lpstr>
      <vt:lpstr>孔子：古之学者为己，今之学者为人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Sibghat Ullah</dc:creator>
  <cp:lastModifiedBy>A6914</cp:lastModifiedBy>
  <cp:revision>33</cp:revision>
  <dcterms:created xsi:type="dcterms:W3CDTF">2023-09-04T06:11:02Z</dcterms:created>
  <dcterms:modified xsi:type="dcterms:W3CDTF">2024-10-30T14:07:32Z</dcterms:modified>
</cp:coreProperties>
</file>