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476" r:id="rId2"/>
    <p:sldId id="500" r:id="rId3"/>
    <p:sldId id="498" r:id="rId4"/>
    <p:sldId id="499" r:id="rId5"/>
    <p:sldId id="506" r:id="rId6"/>
    <p:sldId id="501" r:id="rId7"/>
    <p:sldId id="502" r:id="rId8"/>
    <p:sldId id="504" r:id="rId9"/>
    <p:sldId id="503" r:id="rId10"/>
    <p:sldId id="5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62" autoAdjust="0"/>
    <p:restoredTop sz="94660"/>
  </p:normalViewPr>
  <p:slideViewPr>
    <p:cSldViewPr snapToGrid="0">
      <p:cViewPr varScale="1">
        <p:scale>
          <a:sx n="50" d="100"/>
          <a:sy n="50" d="100"/>
        </p:scale>
        <p:origin x="184"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0CBA8E7-9411-4FEC-BCF0-469353B5869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475D27A-C654-403B-91C6-B4541B768A29}">
      <dgm:prSet/>
      <dgm:spPr/>
      <dgm:t>
        <a:bodyPr/>
        <a:lstStyle/>
        <a:p>
          <a:r>
            <a:rPr lang="en-US"/>
            <a:t>If you understand everything, congratulation. You’ve already graduated from the class and is a successful engineer. You don’t have to be here and be listening to me</a:t>
          </a:r>
        </a:p>
      </dgm:t>
    </dgm:pt>
    <dgm:pt modelId="{2C430E19-0129-4B8D-B41F-DDD9F797B73E}" type="parTrans" cxnId="{6E95FEB4-2719-4BA7-9A07-D7C59FD0A581}">
      <dgm:prSet/>
      <dgm:spPr/>
      <dgm:t>
        <a:bodyPr/>
        <a:lstStyle/>
        <a:p>
          <a:endParaRPr lang="en-US"/>
        </a:p>
      </dgm:t>
    </dgm:pt>
    <dgm:pt modelId="{6A00F876-B486-4A0C-8C34-751B7D699B4A}" type="sibTrans" cxnId="{6E95FEB4-2719-4BA7-9A07-D7C59FD0A581}">
      <dgm:prSet/>
      <dgm:spPr/>
      <dgm:t>
        <a:bodyPr/>
        <a:lstStyle/>
        <a:p>
          <a:endParaRPr lang="en-US"/>
        </a:p>
      </dgm:t>
    </dgm:pt>
    <dgm:pt modelId="{DCA73234-759F-4923-818C-6D9F4C45CCBE}">
      <dgm:prSet/>
      <dgm:spPr/>
      <dgm:t>
        <a:bodyPr/>
        <a:lstStyle/>
        <a:p>
          <a:r>
            <a:rPr lang="en-US"/>
            <a:t>So anyway it is normal not to understand all the keywords – that’s why we are here to learn together, and my job is to coach you how to learn. The exam is going to be open book, so just jot down keywords that you don’t know, so you know how to search and learn about them</a:t>
          </a:r>
        </a:p>
      </dgm:t>
    </dgm:pt>
    <dgm:pt modelId="{B8434B1E-87F3-412A-A3DE-B4D7D11EEB83}" type="parTrans" cxnId="{27AA5CC8-EC81-4D92-AF0E-F2F1AC3CC3CE}">
      <dgm:prSet/>
      <dgm:spPr/>
      <dgm:t>
        <a:bodyPr/>
        <a:lstStyle/>
        <a:p>
          <a:endParaRPr lang="en-US"/>
        </a:p>
      </dgm:t>
    </dgm:pt>
    <dgm:pt modelId="{05B38C39-AC52-4362-A753-0BA1AE053AD9}" type="sibTrans" cxnId="{27AA5CC8-EC81-4D92-AF0E-F2F1AC3CC3CE}">
      <dgm:prSet/>
      <dgm:spPr/>
      <dgm:t>
        <a:bodyPr/>
        <a:lstStyle/>
        <a:p>
          <a:endParaRPr lang="en-US"/>
        </a:p>
      </dgm:t>
    </dgm:pt>
    <dgm:pt modelId="{27E43C3E-61E6-48D1-888E-0D21A771CFED}">
      <dgm:prSet/>
      <dgm:spPr/>
      <dgm:t>
        <a:bodyPr/>
        <a:lstStyle/>
        <a:p>
          <a:r>
            <a:rPr lang="en-US"/>
            <a:t>Upcoming lessons we will show you more existing real-life systems that I’ve been developing and we shall learn to write a proposal for a system – that would be your open book exam question!</a:t>
          </a:r>
        </a:p>
      </dgm:t>
    </dgm:pt>
    <dgm:pt modelId="{10689F9B-12FF-4CA7-8994-3A96A70BC849}" type="parTrans" cxnId="{899AEDCA-DC30-4C64-B02E-54460669537D}">
      <dgm:prSet/>
      <dgm:spPr/>
      <dgm:t>
        <a:bodyPr/>
        <a:lstStyle/>
        <a:p>
          <a:endParaRPr lang="en-US"/>
        </a:p>
      </dgm:t>
    </dgm:pt>
    <dgm:pt modelId="{1C654DE0-BB31-4714-9AB5-0C8001DB8574}" type="sibTrans" cxnId="{899AEDCA-DC30-4C64-B02E-54460669537D}">
      <dgm:prSet/>
      <dgm:spPr/>
      <dgm:t>
        <a:bodyPr/>
        <a:lstStyle/>
        <a:p>
          <a:endParaRPr lang="en-US"/>
        </a:p>
      </dgm:t>
    </dgm:pt>
    <dgm:pt modelId="{C78DA630-7115-461B-B780-39C4D997BA31}" type="pres">
      <dgm:prSet presAssocID="{80CBA8E7-9411-4FEC-BCF0-469353B5869D}" presName="root" presStyleCnt="0">
        <dgm:presLayoutVars>
          <dgm:dir/>
          <dgm:resizeHandles val="exact"/>
        </dgm:presLayoutVars>
      </dgm:prSet>
      <dgm:spPr/>
    </dgm:pt>
    <dgm:pt modelId="{71EAEEE0-AA05-49EC-A97A-EA9A76E657D5}" type="pres">
      <dgm:prSet presAssocID="{0475D27A-C654-403B-91C6-B4541B768A29}" presName="compNode" presStyleCnt="0"/>
      <dgm:spPr/>
    </dgm:pt>
    <dgm:pt modelId="{3F366D7D-A651-46C4-B583-83D1B740D8E4}" type="pres">
      <dgm:prSet presAssocID="{0475D27A-C654-403B-91C6-B4541B768A29}" presName="bgRect" presStyleLbl="bgShp" presStyleIdx="0" presStyleCnt="3"/>
      <dgm:spPr/>
    </dgm:pt>
    <dgm:pt modelId="{EB78954A-5541-4FC7-BF04-9D20A666E61D}" type="pres">
      <dgm:prSet presAssocID="{0475D27A-C654-403B-91C6-B4541B768A2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17E8D303-71C2-428E-AB32-136D16DA978D}" type="pres">
      <dgm:prSet presAssocID="{0475D27A-C654-403B-91C6-B4541B768A29}" presName="spaceRect" presStyleCnt="0"/>
      <dgm:spPr/>
    </dgm:pt>
    <dgm:pt modelId="{73EA9C94-4845-4AB9-B45B-E9544F3CC7FE}" type="pres">
      <dgm:prSet presAssocID="{0475D27A-C654-403B-91C6-B4541B768A29}" presName="parTx" presStyleLbl="revTx" presStyleIdx="0" presStyleCnt="3">
        <dgm:presLayoutVars>
          <dgm:chMax val="0"/>
          <dgm:chPref val="0"/>
        </dgm:presLayoutVars>
      </dgm:prSet>
      <dgm:spPr/>
    </dgm:pt>
    <dgm:pt modelId="{E40FE458-82E4-48FC-84C4-26CE622460BE}" type="pres">
      <dgm:prSet presAssocID="{6A00F876-B486-4A0C-8C34-751B7D699B4A}" presName="sibTrans" presStyleCnt="0"/>
      <dgm:spPr/>
    </dgm:pt>
    <dgm:pt modelId="{46896C81-E071-4FA8-A547-79AAD21D1035}" type="pres">
      <dgm:prSet presAssocID="{DCA73234-759F-4923-818C-6D9F4C45CCBE}" presName="compNode" presStyleCnt="0"/>
      <dgm:spPr/>
    </dgm:pt>
    <dgm:pt modelId="{255FBC10-C056-4EFD-8AF4-04C8B2A45D35}" type="pres">
      <dgm:prSet presAssocID="{DCA73234-759F-4923-818C-6D9F4C45CCBE}" presName="bgRect" presStyleLbl="bgShp" presStyleIdx="1" presStyleCnt="3"/>
      <dgm:spPr/>
    </dgm:pt>
    <dgm:pt modelId="{6E39B24B-38E2-4725-AF25-F168E9687361}" type="pres">
      <dgm:prSet presAssocID="{DCA73234-759F-4923-818C-6D9F4C45CC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26335939-D8F0-4E97-B2DF-3BB40A497EB4}" type="pres">
      <dgm:prSet presAssocID="{DCA73234-759F-4923-818C-6D9F4C45CCBE}" presName="spaceRect" presStyleCnt="0"/>
      <dgm:spPr/>
    </dgm:pt>
    <dgm:pt modelId="{92389899-A975-48F4-82BA-6D944D7C11F4}" type="pres">
      <dgm:prSet presAssocID="{DCA73234-759F-4923-818C-6D9F4C45CCBE}" presName="parTx" presStyleLbl="revTx" presStyleIdx="1" presStyleCnt="3">
        <dgm:presLayoutVars>
          <dgm:chMax val="0"/>
          <dgm:chPref val="0"/>
        </dgm:presLayoutVars>
      </dgm:prSet>
      <dgm:spPr/>
    </dgm:pt>
    <dgm:pt modelId="{3626141C-8793-4E6D-81CE-93E5C3423F20}" type="pres">
      <dgm:prSet presAssocID="{05B38C39-AC52-4362-A753-0BA1AE053AD9}" presName="sibTrans" presStyleCnt="0"/>
      <dgm:spPr/>
    </dgm:pt>
    <dgm:pt modelId="{5916C14A-1AA9-4CCB-8561-51DD1FA72359}" type="pres">
      <dgm:prSet presAssocID="{27E43C3E-61E6-48D1-888E-0D21A771CFED}" presName="compNode" presStyleCnt="0"/>
      <dgm:spPr/>
    </dgm:pt>
    <dgm:pt modelId="{0618EEF1-CCD8-4CDA-B0C1-4CE50954662C}" type="pres">
      <dgm:prSet presAssocID="{27E43C3E-61E6-48D1-888E-0D21A771CFED}" presName="bgRect" presStyleLbl="bgShp" presStyleIdx="2" presStyleCnt="3"/>
      <dgm:spPr/>
    </dgm:pt>
    <dgm:pt modelId="{A526362C-6355-4021-A511-996EB1A5B0F5}" type="pres">
      <dgm:prSet presAssocID="{27E43C3E-61E6-48D1-888E-0D21A771CF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59A321E0-27AC-4E08-95CC-4A6232ED9D2E}" type="pres">
      <dgm:prSet presAssocID="{27E43C3E-61E6-48D1-888E-0D21A771CFED}" presName="spaceRect" presStyleCnt="0"/>
      <dgm:spPr/>
    </dgm:pt>
    <dgm:pt modelId="{4D40C644-ABBA-4967-881D-A7093767F9F4}" type="pres">
      <dgm:prSet presAssocID="{27E43C3E-61E6-48D1-888E-0D21A771CFED}" presName="parTx" presStyleLbl="revTx" presStyleIdx="2" presStyleCnt="3">
        <dgm:presLayoutVars>
          <dgm:chMax val="0"/>
          <dgm:chPref val="0"/>
        </dgm:presLayoutVars>
      </dgm:prSet>
      <dgm:spPr/>
    </dgm:pt>
  </dgm:ptLst>
  <dgm:cxnLst>
    <dgm:cxn modelId="{45187C19-BFB8-4A04-8708-874ABF0329AE}" type="presOf" srcId="{80CBA8E7-9411-4FEC-BCF0-469353B5869D}" destId="{C78DA630-7115-461B-B780-39C4D997BA31}" srcOrd="0" destOrd="0" presId="urn:microsoft.com/office/officeart/2018/2/layout/IconVerticalSolidList"/>
    <dgm:cxn modelId="{3098CE47-9BEA-465F-87FE-F127C2D4F72A}" type="presOf" srcId="{0475D27A-C654-403B-91C6-B4541B768A29}" destId="{73EA9C94-4845-4AB9-B45B-E9544F3CC7FE}" srcOrd="0" destOrd="0" presId="urn:microsoft.com/office/officeart/2018/2/layout/IconVerticalSolidList"/>
    <dgm:cxn modelId="{ACB2928D-DBE1-4F00-AD83-17091715164C}" type="presOf" srcId="{DCA73234-759F-4923-818C-6D9F4C45CCBE}" destId="{92389899-A975-48F4-82BA-6D944D7C11F4}" srcOrd="0" destOrd="0" presId="urn:microsoft.com/office/officeart/2018/2/layout/IconVerticalSolidList"/>
    <dgm:cxn modelId="{6E95FEB4-2719-4BA7-9A07-D7C59FD0A581}" srcId="{80CBA8E7-9411-4FEC-BCF0-469353B5869D}" destId="{0475D27A-C654-403B-91C6-B4541B768A29}" srcOrd="0" destOrd="0" parTransId="{2C430E19-0129-4B8D-B41F-DDD9F797B73E}" sibTransId="{6A00F876-B486-4A0C-8C34-751B7D699B4A}"/>
    <dgm:cxn modelId="{27AA5CC8-EC81-4D92-AF0E-F2F1AC3CC3CE}" srcId="{80CBA8E7-9411-4FEC-BCF0-469353B5869D}" destId="{DCA73234-759F-4923-818C-6D9F4C45CCBE}" srcOrd="1" destOrd="0" parTransId="{B8434B1E-87F3-412A-A3DE-B4D7D11EEB83}" sibTransId="{05B38C39-AC52-4362-A753-0BA1AE053AD9}"/>
    <dgm:cxn modelId="{899AEDCA-DC30-4C64-B02E-54460669537D}" srcId="{80CBA8E7-9411-4FEC-BCF0-469353B5869D}" destId="{27E43C3E-61E6-48D1-888E-0D21A771CFED}" srcOrd="2" destOrd="0" parTransId="{10689F9B-12FF-4CA7-8994-3A96A70BC849}" sibTransId="{1C654DE0-BB31-4714-9AB5-0C8001DB8574}"/>
    <dgm:cxn modelId="{ED9CE3E6-4864-4673-A0EA-CFAA8B2E7B5F}" type="presOf" srcId="{27E43C3E-61E6-48D1-888E-0D21A771CFED}" destId="{4D40C644-ABBA-4967-881D-A7093767F9F4}" srcOrd="0" destOrd="0" presId="urn:microsoft.com/office/officeart/2018/2/layout/IconVerticalSolidList"/>
    <dgm:cxn modelId="{AD1FD821-54AB-4C21-AB87-4E78BA4405C2}" type="presParOf" srcId="{C78DA630-7115-461B-B780-39C4D997BA31}" destId="{71EAEEE0-AA05-49EC-A97A-EA9A76E657D5}" srcOrd="0" destOrd="0" presId="urn:microsoft.com/office/officeart/2018/2/layout/IconVerticalSolidList"/>
    <dgm:cxn modelId="{C950A749-E287-422E-8BCE-AA2B17285C0B}" type="presParOf" srcId="{71EAEEE0-AA05-49EC-A97A-EA9A76E657D5}" destId="{3F366D7D-A651-46C4-B583-83D1B740D8E4}" srcOrd="0" destOrd="0" presId="urn:microsoft.com/office/officeart/2018/2/layout/IconVerticalSolidList"/>
    <dgm:cxn modelId="{3B666EB2-D93C-4E19-BDEB-88663D19D8D4}" type="presParOf" srcId="{71EAEEE0-AA05-49EC-A97A-EA9A76E657D5}" destId="{EB78954A-5541-4FC7-BF04-9D20A666E61D}" srcOrd="1" destOrd="0" presId="urn:microsoft.com/office/officeart/2018/2/layout/IconVerticalSolidList"/>
    <dgm:cxn modelId="{10343F23-1427-4D02-A840-D3135E2F51D9}" type="presParOf" srcId="{71EAEEE0-AA05-49EC-A97A-EA9A76E657D5}" destId="{17E8D303-71C2-428E-AB32-136D16DA978D}" srcOrd="2" destOrd="0" presId="urn:microsoft.com/office/officeart/2018/2/layout/IconVerticalSolidList"/>
    <dgm:cxn modelId="{71A71BF6-CD62-427A-B9BD-29F959681B2B}" type="presParOf" srcId="{71EAEEE0-AA05-49EC-A97A-EA9A76E657D5}" destId="{73EA9C94-4845-4AB9-B45B-E9544F3CC7FE}" srcOrd="3" destOrd="0" presId="urn:microsoft.com/office/officeart/2018/2/layout/IconVerticalSolidList"/>
    <dgm:cxn modelId="{1CB95679-B9B0-48EE-B7A0-37AEFB998970}" type="presParOf" srcId="{C78DA630-7115-461B-B780-39C4D997BA31}" destId="{E40FE458-82E4-48FC-84C4-26CE622460BE}" srcOrd="1" destOrd="0" presId="urn:microsoft.com/office/officeart/2018/2/layout/IconVerticalSolidList"/>
    <dgm:cxn modelId="{EEA23B64-8DDF-4FEF-B3B7-F75857751B70}" type="presParOf" srcId="{C78DA630-7115-461B-B780-39C4D997BA31}" destId="{46896C81-E071-4FA8-A547-79AAD21D1035}" srcOrd="2" destOrd="0" presId="urn:microsoft.com/office/officeart/2018/2/layout/IconVerticalSolidList"/>
    <dgm:cxn modelId="{FD459B2A-D972-43FF-BE1A-FE4E855AA95D}" type="presParOf" srcId="{46896C81-E071-4FA8-A547-79AAD21D1035}" destId="{255FBC10-C056-4EFD-8AF4-04C8B2A45D35}" srcOrd="0" destOrd="0" presId="urn:microsoft.com/office/officeart/2018/2/layout/IconVerticalSolidList"/>
    <dgm:cxn modelId="{197BE0AC-4E8B-4D29-8AA0-C68E02E17091}" type="presParOf" srcId="{46896C81-E071-4FA8-A547-79AAD21D1035}" destId="{6E39B24B-38E2-4725-AF25-F168E9687361}" srcOrd="1" destOrd="0" presId="urn:microsoft.com/office/officeart/2018/2/layout/IconVerticalSolidList"/>
    <dgm:cxn modelId="{E3102F84-AD22-44CE-989B-0F896B0FC18D}" type="presParOf" srcId="{46896C81-E071-4FA8-A547-79AAD21D1035}" destId="{26335939-D8F0-4E97-B2DF-3BB40A497EB4}" srcOrd="2" destOrd="0" presId="urn:microsoft.com/office/officeart/2018/2/layout/IconVerticalSolidList"/>
    <dgm:cxn modelId="{FA778C99-1416-4740-8235-41B2B48A3999}" type="presParOf" srcId="{46896C81-E071-4FA8-A547-79AAD21D1035}" destId="{92389899-A975-48F4-82BA-6D944D7C11F4}" srcOrd="3" destOrd="0" presId="urn:microsoft.com/office/officeart/2018/2/layout/IconVerticalSolidList"/>
    <dgm:cxn modelId="{2B27BC51-34AB-46AB-8B13-94B2BDB93353}" type="presParOf" srcId="{C78DA630-7115-461B-B780-39C4D997BA31}" destId="{3626141C-8793-4E6D-81CE-93E5C3423F20}" srcOrd="3" destOrd="0" presId="urn:microsoft.com/office/officeart/2018/2/layout/IconVerticalSolidList"/>
    <dgm:cxn modelId="{7B4A0A4D-811A-4C28-8666-918557CC68DA}" type="presParOf" srcId="{C78DA630-7115-461B-B780-39C4D997BA31}" destId="{5916C14A-1AA9-4CCB-8561-51DD1FA72359}" srcOrd="4" destOrd="0" presId="urn:microsoft.com/office/officeart/2018/2/layout/IconVerticalSolidList"/>
    <dgm:cxn modelId="{726EB95E-7D72-45B3-81A5-B120814B11A6}" type="presParOf" srcId="{5916C14A-1AA9-4CCB-8561-51DD1FA72359}" destId="{0618EEF1-CCD8-4CDA-B0C1-4CE50954662C}" srcOrd="0" destOrd="0" presId="urn:microsoft.com/office/officeart/2018/2/layout/IconVerticalSolidList"/>
    <dgm:cxn modelId="{92164169-9345-46CA-B699-28F4466E1604}" type="presParOf" srcId="{5916C14A-1AA9-4CCB-8561-51DD1FA72359}" destId="{A526362C-6355-4021-A511-996EB1A5B0F5}" srcOrd="1" destOrd="0" presId="urn:microsoft.com/office/officeart/2018/2/layout/IconVerticalSolidList"/>
    <dgm:cxn modelId="{6290D111-9F16-4E60-9527-2D3F4B3D16F5}" type="presParOf" srcId="{5916C14A-1AA9-4CCB-8561-51DD1FA72359}" destId="{59A321E0-27AC-4E08-95CC-4A6232ED9D2E}" srcOrd="2" destOrd="0" presId="urn:microsoft.com/office/officeart/2018/2/layout/IconVerticalSolidList"/>
    <dgm:cxn modelId="{6C017C3E-7158-4B19-8C0F-214701D864E7}" type="presParOf" srcId="{5916C14A-1AA9-4CCB-8561-51DD1FA72359}" destId="{4D40C644-ABBA-4967-881D-A7093767F9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66D7D-A651-46C4-B583-83D1B740D8E4}">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78954A-5541-4FC7-BF04-9D20A666E61D}">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EA9C94-4845-4AB9-B45B-E9544F3CC7FE}">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If you understand everything, congratulation. You’ve already graduated from the class and is a successful engineer. You don’t have to be here and be listening to me</a:t>
          </a:r>
        </a:p>
      </dsp:txBody>
      <dsp:txXfrm>
        <a:off x="1437631" y="531"/>
        <a:ext cx="9077968" cy="1244702"/>
      </dsp:txXfrm>
    </dsp:sp>
    <dsp:sp modelId="{255FBC10-C056-4EFD-8AF4-04C8B2A45D35}">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39B24B-38E2-4725-AF25-F168E9687361}">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389899-A975-48F4-82BA-6D944D7C11F4}">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So anyway it is normal not to understand all the keywords – that’s why we are here to learn together, and my job is to coach you how to learn. The exam is going to be open book, so just jot down keywords that you don’t know, so you know how to search and learn about them</a:t>
          </a:r>
        </a:p>
      </dsp:txBody>
      <dsp:txXfrm>
        <a:off x="1437631" y="1556410"/>
        <a:ext cx="9077968" cy="1244702"/>
      </dsp:txXfrm>
    </dsp:sp>
    <dsp:sp modelId="{0618EEF1-CCD8-4CDA-B0C1-4CE50954662C}">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26362C-6355-4021-A511-996EB1A5B0F5}">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40C644-ABBA-4967-881D-A7093767F9F4}">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Upcoming lessons we will show you more existing real-life systems that I’ve been developing and we shall learn to write a proposal for a system – that would be your open book exam question!</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1D13-0087-38B1-4C77-F46ECEA8477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251AAAC-AD25-A9F1-25AE-DD430C765F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AD01892-C867-FD43-EB0E-7401545D6BBC}"/>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5" name="Footer Placeholder 4">
            <a:extLst>
              <a:ext uri="{FF2B5EF4-FFF2-40B4-BE49-F238E27FC236}">
                <a16:creationId xmlns:a16="http://schemas.microsoft.com/office/drawing/2014/main" id="{F631623F-901D-1C2E-D2A3-32A695C24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DAA2E-93EF-C8C1-2307-468ECB391566}"/>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108787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730D-BD30-2DE0-5E2A-C412430246D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918046-5915-ECCB-54CB-80FEF838175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8A11DE-E5D4-31FA-2581-8CDAF21383E6}"/>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5" name="Footer Placeholder 4">
            <a:extLst>
              <a:ext uri="{FF2B5EF4-FFF2-40B4-BE49-F238E27FC236}">
                <a16:creationId xmlns:a16="http://schemas.microsoft.com/office/drawing/2014/main" id="{453C6830-3551-EFEE-B5AD-D2FCE4736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6E463-C961-0F0C-3CE0-F744B6B59492}"/>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400560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A1517-77F1-998C-4ECC-0B1F1BD8868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033720E-89A8-880A-8DE6-E3C5BFA49A9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26F975-7113-498F-931D-85947AE9993E}"/>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5" name="Footer Placeholder 4">
            <a:extLst>
              <a:ext uri="{FF2B5EF4-FFF2-40B4-BE49-F238E27FC236}">
                <a16:creationId xmlns:a16="http://schemas.microsoft.com/office/drawing/2014/main" id="{299C49CE-EDDE-A9A5-6491-51C7FE548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E5018-AAFA-CDBF-9B56-C0A9C49D942C}"/>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427292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D14F-ECD0-7D9F-2566-61E94BE6FC7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13EED17-7032-6E6D-55DA-51043272994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D95179-98A3-F315-D3BC-5E0C6B16B902}"/>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5" name="Footer Placeholder 4">
            <a:extLst>
              <a:ext uri="{FF2B5EF4-FFF2-40B4-BE49-F238E27FC236}">
                <a16:creationId xmlns:a16="http://schemas.microsoft.com/office/drawing/2014/main" id="{EC9D92F3-784D-7758-B777-9032DB2A3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34466-3779-CFAC-BA95-C873A802F077}"/>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371983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B0B7-DCBC-DC72-487B-892F1D7B856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9933E16-7D22-74A0-2DBD-8349CFB684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BE5BD48-52A9-4D76-CAEB-73CA5DEC47B5}"/>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5" name="Footer Placeholder 4">
            <a:extLst>
              <a:ext uri="{FF2B5EF4-FFF2-40B4-BE49-F238E27FC236}">
                <a16:creationId xmlns:a16="http://schemas.microsoft.com/office/drawing/2014/main" id="{7AF18970-1097-E0EE-084F-60185153D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9EBFB-1101-3546-579A-D865C928B1BD}"/>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136701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D94D-9B15-A08B-DC47-516A61C2298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4B51D4-5D26-E387-830E-88BE7BDEA06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5F31005-2776-0B79-DC8A-C39A0660782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F24F31F-D954-6898-F474-822ECD54A610}"/>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6" name="Footer Placeholder 5">
            <a:extLst>
              <a:ext uri="{FF2B5EF4-FFF2-40B4-BE49-F238E27FC236}">
                <a16:creationId xmlns:a16="http://schemas.microsoft.com/office/drawing/2014/main" id="{184C79EF-2CAA-57A7-B196-84774640B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18CBF-6F37-7C65-D074-0A1D8524646F}"/>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236793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71B6-A7B4-DBF6-FCBF-41A2FC20A77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EE8234-80EB-ABC3-807E-9B73F0C05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831A071-9092-9F54-93AE-8BEB67DD1E9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25A1138-1DBB-CAFB-9A44-6971BBC8E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20921B2-0087-3516-407E-02DFDC76225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AAE7BED-A25C-B899-22C4-9D096C8A93EC}"/>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8" name="Footer Placeholder 7">
            <a:extLst>
              <a:ext uri="{FF2B5EF4-FFF2-40B4-BE49-F238E27FC236}">
                <a16:creationId xmlns:a16="http://schemas.microsoft.com/office/drawing/2014/main" id="{D7E20936-E384-4E2A-1481-F7BB8BF28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FD2ADB-E241-7525-1CAA-1D1048176A40}"/>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287035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4AD4-7E9D-27BB-25BF-14F4BE7FF47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DEB46A0-7EA2-1EE5-3E99-E5C129314D7C}"/>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4" name="Footer Placeholder 3">
            <a:extLst>
              <a:ext uri="{FF2B5EF4-FFF2-40B4-BE49-F238E27FC236}">
                <a16:creationId xmlns:a16="http://schemas.microsoft.com/office/drawing/2014/main" id="{53979773-B791-9A76-2DC7-447CA95A8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4E593B-122C-DD3E-55DB-EB6DA41522D8}"/>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357146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35B453-AA95-3E97-A638-973B2C948BE7}"/>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3" name="Footer Placeholder 2">
            <a:extLst>
              <a:ext uri="{FF2B5EF4-FFF2-40B4-BE49-F238E27FC236}">
                <a16:creationId xmlns:a16="http://schemas.microsoft.com/office/drawing/2014/main" id="{26F8AAC8-1EDB-0395-8543-7AAE8745F0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DE4D7C-AB14-2A35-EEDB-6290A2987A05}"/>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2918739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D9BE-3BF0-02FC-4228-253BD8C70C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34F73A4-51F8-EFB1-3697-7BBFFEB6DC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3E3E61D-FD72-C3E7-DE2A-3C367E3CC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D55B2C-9AFF-3F3C-CA81-D9AA822553E8}"/>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6" name="Footer Placeholder 5">
            <a:extLst>
              <a:ext uri="{FF2B5EF4-FFF2-40B4-BE49-F238E27FC236}">
                <a16:creationId xmlns:a16="http://schemas.microsoft.com/office/drawing/2014/main" id="{BFDBE9BA-D599-39EE-657E-CF75E94F3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1462C-F205-C773-C8CE-2B3E193C955D}"/>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52967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43D0-1C7F-9A79-E15A-FAC3686CDC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D7750D-2C00-E934-527C-7AF7BDDE1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8A6EDB-FC91-33A7-8DFE-BC4A59D20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A18892-58F0-B96E-C175-4528FE26A42F}"/>
              </a:ext>
            </a:extLst>
          </p:cNvPr>
          <p:cNvSpPr>
            <a:spLocks noGrp="1"/>
          </p:cNvSpPr>
          <p:nvPr>
            <p:ph type="dt" sz="half" idx="10"/>
          </p:nvPr>
        </p:nvSpPr>
        <p:spPr/>
        <p:txBody>
          <a:bodyPr/>
          <a:lstStyle/>
          <a:p>
            <a:fld id="{2347D329-9DEE-4C1C-8A13-0F93CAED9A38}" type="datetimeFigureOut">
              <a:rPr lang="en-US" smtClean="0"/>
              <a:t>10/31/24</a:t>
            </a:fld>
            <a:endParaRPr lang="en-US"/>
          </a:p>
        </p:txBody>
      </p:sp>
      <p:sp>
        <p:nvSpPr>
          <p:cNvPr id="6" name="Footer Placeholder 5">
            <a:extLst>
              <a:ext uri="{FF2B5EF4-FFF2-40B4-BE49-F238E27FC236}">
                <a16:creationId xmlns:a16="http://schemas.microsoft.com/office/drawing/2014/main" id="{472128BB-7B87-6EEF-6519-3999CF684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14B7F-DDFC-A077-2D68-A46DA3473990}"/>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82178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589AB9-9BA1-CCED-C3CE-7AFCBE22DA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F6B554-6E19-ADC6-3AAA-1CD2781D3C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2C24EE-6FE0-CE99-2DF1-7429A0D4C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47D329-9DEE-4C1C-8A13-0F93CAED9A38}" type="datetimeFigureOut">
              <a:rPr lang="en-US" smtClean="0"/>
              <a:t>10/31/24</a:t>
            </a:fld>
            <a:endParaRPr lang="en-US"/>
          </a:p>
        </p:txBody>
      </p:sp>
      <p:sp>
        <p:nvSpPr>
          <p:cNvPr id="5" name="Footer Placeholder 4">
            <a:extLst>
              <a:ext uri="{FF2B5EF4-FFF2-40B4-BE49-F238E27FC236}">
                <a16:creationId xmlns:a16="http://schemas.microsoft.com/office/drawing/2014/main" id="{7E115A20-5F68-94D9-DCEA-24A6BE46A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BC0415-9612-0194-11E6-3323E6813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01DB07-7D68-454B-AF98-2B271EAB184C}" type="slidenum">
              <a:rPr lang="en-US" smtClean="0"/>
              <a:t>‹#›</a:t>
            </a:fld>
            <a:endParaRPr lang="en-US"/>
          </a:p>
        </p:txBody>
      </p:sp>
    </p:spTree>
    <p:extLst>
      <p:ext uri="{BB962C8B-B14F-4D97-AF65-F5344CB8AC3E}">
        <p14:creationId xmlns:p14="http://schemas.microsoft.com/office/powerpoint/2010/main" val="272821740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2"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44" name="Group 5143">
            <a:extLst>
              <a:ext uri="{FF2B5EF4-FFF2-40B4-BE49-F238E27FC236}">
                <a16:creationId xmlns:a16="http://schemas.microsoft.com/office/drawing/2014/main" id="{97264A61-6AE3-4DC0-A455-5EDC604E3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5145" name="Color Cover">
              <a:extLst>
                <a:ext uri="{FF2B5EF4-FFF2-40B4-BE49-F238E27FC236}">
                  <a16:creationId xmlns:a16="http://schemas.microsoft.com/office/drawing/2014/main" id="{2F23900D-D5D0-4EE8-80F4-D25038DE2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6" name="Color Cover">
              <a:extLst>
                <a:ext uri="{FF2B5EF4-FFF2-40B4-BE49-F238E27FC236}">
                  <a16:creationId xmlns:a16="http://schemas.microsoft.com/office/drawing/2014/main" id="{C55310DE-258B-4134-9DA8-DC4C2D0EB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48" name="Group 5147">
            <a:extLst>
              <a:ext uri="{FF2B5EF4-FFF2-40B4-BE49-F238E27FC236}">
                <a16:creationId xmlns:a16="http://schemas.microsoft.com/office/drawing/2014/main" id="{D691EE10-D5F3-48FA-BE55-F24A0BE59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5149" name="Color">
              <a:extLst>
                <a:ext uri="{FF2B5EF4-FFF2-40B4-BE49-F238E27FC236}">
                  <a16:creationId xmlns:a16="http://schemas.microsoft.com/office/drawing/2014/main" id="{7EF3BBC7-022F-4CD5-BE8E-BD8206C4B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50" name="Color">
              <a:extLst>
                <a:ext uri="{FF2B5EF4-FFF2-40B4-BE49-F238E27FC236}">
                  <a16:creationId xmlns:a16="http://schemas.microsoft.com/office/drawing/2014/main" id="{A877CB3E-FE2B-43A7-A987-F921A9249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52" name="Group 5151">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5153" name="Freeform: Shape 5152">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4" name="Freeform: Shape 515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5" name="Freeform: Shape 5154">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6" name="Freeform: Shape 5155">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7" name="Freeform: Shape 5156">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8" name="Freeform: Shape 5157">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9" name="Freeform: Shape 5158">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778A2A3-57E3-5D78-863C-9CE1639CD71D}"/>
              </a:ext>
            </a:extLst>
          </p:cNvPr>
          <p:cNvSpPr>
            <a:spLocks noGrp="1"/>
          </p:cNvSpPr>
          <p:nvPr>
            <p:ph type="title"/>
          </p:nvPr>
        </p:nvSpPr>
        <p:spPr>
          <a:xfrm>
            <a:off x="1012644" y="841664"/>
            <a:ext cx="5155073" cy="5156800"/>
          </a:xfrm>
        </p:spPr>
        <p:txBody>
          <a:bodyPr vert="horz" lIns="91440" tIns="45720" rIns="91440" bIns="45720" rtlCol="0" anchor="ctr">
            <a:normAutofit/>
          </a:bodyPr>
          <a:lstStyle/>
          <a:p>
            <a:r>
              <a:rPr lang="en-US" sz="3700" b="1" kern="1200">
                <a:solidFill>
                  <a:schemeClr val="bg1"/>
                </a:solidFill>
                <a:effectLst/>
                <a:latin typeface="+mj-lt"/>
                <a:ea typeface="+mj-ea"/>
                <a:cs typeface="+mj-cs"/>
              </a:rPr>
              <a:t>LETOURNEAU UNIVERSITY</a:t>
            </a:r>
            <a:br>
              <a:rPr lang="en-US" sz="3700" kern="1200">
                <a:solidFill>
                  <a:schemeClr val="bg1"/>
                </a:solidFill>
                <a:effectLst/>
                <a:latin typeface="+mj-lt"/>
                <a:ea typeface="+mj-ea"/>
                <a:cs typeface="+mj-cs"/>
              </a:rPr>
            </a:br>
            <a:r>
              <a:rPr lang="en-US" sz="3700" b="1" kern="1200">
                <a:solidFill>
                  <a:schemeClr val="bg1"/>
                </a:solidFill>
                <a:effectLst/>
                <a:latin typeface="+mj-lt"/>
                <a:ea typeface="+mj-ea"/>
                <a:cs typeface="+mj-cs"/>
              </a:rPr>
              <a:t>EETC 3433 ELECTRICAL MACHINERY AND CONTROLS for JLNU</a:t>
            </a:r>
            <a:br>
              <a:rPr lang="en-US" sz="3700" kern="1200">
                <a:solidFill>
                  <a:schemeClr val="bg1"/>
                </a:solidFill>
                <a:effectLst/>
                <a:latin typeface="+mj-lt"/>
                <a:ea typeface="+mj-ea"/>
                <a:cs typeface="+mj-cs"/>
              </a:rPr>
            </a:br>
            <a:r>
              <a:rPr lang="en-US" sz="3700" b="1" kern="1200">
                <a:solidFill>
                  <a:schemeClr val="bg1"/>
                </a:solidFill>
                <a:effectLst/>
                <a:latin typeface="+mj-lt"/>
                <a:ea typeface="+mj-ea"/>
                <a:cs typeface="+mj-cs"/>
              </a:rPr>
              <a:t>Fall Semester 2024</a:t>
            </a:r>
            <a:r>
              <a:rPr lang="en-US" sz="3700" kern="1200">
                <a:solidFill>
                  <a:schemeClr val="bg1"/>
                </a:solidFill>
                <a:effectLst/>
                <a:latin typeface="+mj-lt"/>
                <a:ea typeface="+mj-ea"/>
                <a:cs typeface="+mj-cs"/>
              </a:rPr>
              <a:t> </a:t>
            </a:r>
            <a:br>
              <a:rPr lang="en-US" sz="3700" kern="1200">
                <a:solidFill>
                  <a:schemeClr val="bg1"/>
                </a:solidFill>
                <a:effectLst/>
                <a:latin typeface="+mj-lt"/>
                <a:ea typeface="+mj-ea"/>
                <a:cs typeface="+mj-cs"/>
              </a:rPr>
            </a:br>
            <a:br>
              <a:rPr lang="en-US" sz="3700" kern="1200">
                <a:solidFill>
                  <a:schemeClr val="bg1"/>
                </a:solidFill>
                <a:effectLst/>
                <a:latin typeface="+mj-lt"/>
                <a:ea typeface="+mj-ea"/>
                <a:cs typeface="+mj-cs"/>
              </a:rPr>
            </a:br>
            <a:r>
              <a:rPr lang="en-US" sz="3700" kern="1200">
                <a:solidFill>
                  <a:schemeClr val="bg1"/>
                </a:solidFill>
                <a:effectLst/>
                <a:latin typeface="+mj-lt"/>
                <a:ea typeface="+mj-ea"/>
                <a:cs typeface="+mj-cs"/>
              </a:rPr>
              <a:t>Lesson 5: 20241031 Thu</a:t>
            </a:r>
            <a:endParaRPr lang="en-US" sz="3700" kern="1200">
              <a:solidFill>
                <a:schemeClr val="bg1"/>
              </a:solidFill>
              <a:latin typeface="+mj-lt"/>
              <a:ea typeface="+mj-ea"/>
              <a:cs typeface="+mj-cs"/>
            </a:endParaRPr>
          </a:p>
        </p:txBody>
      </p:sp>
      <p:sp>
        <p:nvSpPr>
          <p:cNvPr id="3" name="Text Placeholder 2">
            <a:extLst>
              <a:ext uri="{FF2B5EF4-FFF2-40B4-BE49-F238E27FC236}">
                <a16:creationId xmlns:a16="http://schemas.microsoft.com/office/drawing/2014/main" id="{89A0B271-CE1C-914F-D24A-A34F8070E9DF}"/>
              </a:ext>
            </a:extLst>
          </p:cNvPr>
          <p:cNvSpPr>
            <a:spLocks noGrp="1"/>
          </p:cNvSpPr>
          <p:nvPr>
            <p:ph type="body" idx="1"/>
          </p:nvPr>
        </p:nvSpPr>
        <p:spPr>
          <a:xfrm>
            <a:off x="6534687" y="841664"/>
            <a:ext cx="4602517" cy="5156800"/>
          </a:xfrm>
        </p:spPr>
        <p:txBody>
          <a:bodyPr vert="horz" lIns="91440" tIns="45720" rIns="91440" bIns="45720" rtlCol="0" anchor="ctr">
            <a:normAutofit/>
          </a:bodyPr>
          <a:lstStyle/>
          <a:p>
            <a:r>
              <a:rPr lang="en-US" kern="1200">
                <a:solidFill>
                  <a:schemeClr val="bg1"/>
                </a:solidFill>
                <a:latin typeface="+mn-lt"/>
                <a:ea typeface="+mn-ea"/>
                <a:cs typeface="+mn-cs"/>
              </a:rPr>
              <a:t>By Judy WS Wong</a:t>
            </a:r>
          </a:p>
          <a:p>
            <a:endParaRPr lang="en-US" kern="1200">
              <a:solidFill>
                <a:schemeClr val="bg1"/>
              </a:solidFill>
              <a:latin typeface="+mn-lt"/>
              <a:ea typeface="+mn-ea"/>
              <a:cs typeface="+mn-cs"/>
            </a:endParaRPr>
          </a:p>
        </p:txBody>
      </p:sp>
      <p:pic>
        <p:nvPicPr>
          <p:cNvPr id="5122" name="Picture 2">
            <a:extLst>
              <a:ext uri="{FF2B5EF4-FFF2-40B4-BE49-F238E27FC236}">
                <a16:creationId xmlns:a16="http://schemas.microsoft.com/office/drawing/2014/main" id="{329A3399-69FA-B2EC-1D54-E09703AFB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6275" y="6177345"/>
            <a:ext cx="1485900" cy="52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128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4DBF-585C-8D4C-D08F-5424C8510F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9FDE2F-43D7-3DEA-1086-0672F01E3E87}"/>
              </a:ext>
            </a:extLst>
          </p:cNvPr>
          <p:cNvSpPr>
            <a:spLocks noGrp="1"/>
          </p:cNvSpPr>
          <p:nvPr>
            <p:ph idx="1"/>
          </p:nvPr>
        </p:nvSpPr>
        <p:spPr/>
        <p:txBody>
          <a:bodyPr/>
          <a:lstStyle/>
          <a:p>
            <a:r>
              <a:rPr lang="en-US" dirty="0"/>
              <a:t>About Patent</a:t>
            </a:r>
          </a:p>
        </p:txBody>
      </p:sp>
    </p:spTree>
    <p:extLst>
      <p:ext uri="{BB962C8B-B14F-4D97-AF65-F5344CB8AC3E}">
        <p14:creationId xmlns:p14="http://schemas.microsoft.com/office/powerpoint/2010/main" val="338045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7F636-B19F-5C6C-A93F-C70BD4FDBDE3}"/>
              </a:ext>
            </a:extLst>
          </p:cNvPr>
          <p:cNvSpPr>
            <a:spLocks noGrp="1"/>
          </p:cNvSpPr>
          <p:nvPr>
            <p:ph type="title"/>
          </p:nvPr>
        </p:nvSpPr>
        <p:spPr>
          <a:xfrm>
            <a:off x="841248" y="256032"/>
            <a:ext cx="10506456" cy="1014984"/>
          </a:xfrm>
        </p:spPr>
        <p:txBody>
          <a:bodyPr anchor="b">
            <a:normAutofit/>
          </a:bodyPr>
          <a:lstStyle/>
          <a:p>
            <a:r>
              <a:rPr lang="en-US" dirty="0"/>
              <a:t>If you find it’s too much last lesson…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B32F761-A995-6605-C284-AF96385D49D7}"/>
              </a:ext>
            </a:extLst>
          </p:cNvPr>
          <p:cNvGraphicFramePr>
            <a:graphicFrameLocks noGrp="1"/>
          </p:cNvGraphicFramePr>
          <p:nvPr>
            <p:ph idx="1"/>
            <p:extLst>
              <p:ext uri="{D42A27DB-BD31-4B8C-83A1-F6EECF244321}">
                <p14:modId xmlns:p14="http://schemas.microsoft.com/office/powerpoint/2010/main" val="30119016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45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3C262-962E-B15A-5125-5666FDB9AC04}"/>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Homework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95A1710-900D-72FD-0400-2F73EE1AF7AD}"/>
              </a:ext>
            </a:extLst>
          </p:cNvPr>
          <p:cNvSpPr>
            <a:spLocks noGrp="1"/>
          </p:cNvSpPr>
          <p:nvPr>
            <p:ph idx="1"/>
          </p:nvPr>
        </p:nvSpPr>
        <p:spPr>
          <a:xfrm>
            <a:off x="4447308" y="591344"/>
            <a:ext cx="6906491" cy="5585619"/>
          </a:xfrm>
        </p:spPr>
        <p:txBody>
          <a:bodyPr anchor="ctr">
            <a:normAutofit/>
          </a:bodyPr>
          <a:lstStyle/>
          <a:p>
            <a:r>
              <a:rPr lang="en-US" dirty="0"/>
              <a:t>Kahoot – everyone create their own quiz for 8-questions on Chapter 3.</a:t>
            </a:r>
          </a:p>
          <a:p>
            <a:endParaRPr lang="en-US" dirty="0"/>
          </a:p>
          <a:p>
            <a:r>
              <a:rPr lang="en-US" dirty="0"/>
              <a:t>Note: Please name your game “Chapter 3: </a:t>
            </a:r>
            <a:r>
              <a:rPr lang="en-US" dirty="0" err="1"/>
              <a:t>xxxx</a:t>
            </a:r>
            <a:r>
              <a:rPr lang="en-US" dirty="0"/>
              <a:t>” for me to see it easily for marking.</a:t>
            </a:r>
          </a:p>
          <a:p>
            <a:endParaRPr lang="en-US" dirty="0"/>
          </a:p>
          <a:p>
            <a:endParaRPr lang="en-US" dirty="0"/>
          </a:p>
          <a:p>
            <a:pPr marL="0" indent="0">
              <a:buNone/>
            </a:pPr>
            <a:endParaRPr lang="en-US" dirty="0"/>
          </a:p>
        </p:txBody>
      </p:sp>
      <p:sp>
        <p:nvSpPr>
          <p:cNvPr id="5" name="TextBox 4">
            <a:extLst>
              <a:ext uri="{FF2B5EF4-FFF2-40B4-BE49-F238E27FC236}">
                <a16:creationId xmlns:a16="http://schemas.microsoft.com/office/drawing/2014/main" id="{59F5F842-6A66-615A-6424-A18CA6D83B68}"/>
              </a:ext>
            </a:extLst>
          </p:cNvPr>
          <p:cNvSpPr txBox="1"/>
          <p:nvPr/>
        </p:nvSpPr>
        <p:spPr>
          <a:xfrm>
            <a:off x="4044204" y="3877998"/>
            <a:ext cx="6906490" cy="1631216"/>
          </a:xfrm>
          <a:prstGeom prst="rect">
            <a:avLst/>
          </a:prstGeom>
          <a:noFill/>
        </p:spPr>
        <p:txBody>
          <a:bodyPr wrap="square">
            <a:spAutoFit/>
          </a:bodyPr>
          <a:lstStyle/>
          <a:p>
            <a:pPr marL="342900" lvl="0" indent="-342900">
              <a:buFont typeface="Symbol" pitchFamily="2" charset="2"/>
              <a:buChar char=""/>
              <a:tabLst>
                <a:tab pos="318135" algn="l"/>
              </a:tabLst>
            </a:pPr>
            <a:r>
              <a:rPr lang="en-HK" sz="2000" b="1" dirty="0">
                <a:effectLst/>
                <a:latin typeface="Times New Roman" panose="02020603050405020304" pitchFamily="18" charset="0"/>
                <a:ea typeface="Times New Roman" panose="02020603050405020304" pitchFamily="18" charset="0"/>
                <a:cs typeface="Times New Roman" panose="02020603050405020304" pitchFamily="18" charset="0"/>
              </a:rPr>
              <a:t>Chapter 3: Synchronous Machines</a:t>
            </a:r>
            <a:endParaRPr lang="en-HK" sz="2400" dirty="0">
              <a:effectLst/>
              <a:latin typeface="Courier" panose="02070309020205020404" pitchFamily="49"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tabLst>
                <a:tab pos="318135" algn="l"/>
              </a:tabLst>
            </a:pPr>
            <a:r>
              <a:rPr lang="en-HK" sz="2000" dirty="0">
                <a:effectLst/>
                <a:latin typeface="Times New Roman" panose="02020603050405020304" pitchFamily="18" charset="0"/>
                <a:ea typeface="Times New Roman" panose="02020603050405020304" pitchFamily="18" charset="0"/>
                <a:cs typeface="Times New Roman" panose="02020603050405020304" pitchFamily="18" charset="0"/>
              </a:rPr>
              <a:t>Synchronous Generators in Renewable Energy Systems</a:t>
            </a:r>
            <a:endParaRPr lang="en-HK" sz="2400" dirty="0">
              <a:effectLst/>
              <a:latin typeface="Courier" panose="02070309020205020404" pitchFamily="49"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tabLst>
                <a:tab pos="318135" algn="l"/>
              </a:tabLst>
            </a:pPr>
            <a:r>
              <a:rPr lang="en-HK" sz="2000" dirty="0">
                <a:effectLst/>
                <a:latin typeface="Times New Roman" panose="02020603050405020304" pitchFamily="18" charset="0"/>
                <a:ea typeface="Times New Roman" panose="02020603050405020304" pitchFamily="18" charset="0"/>
                <a:cs typeface="Times New Roman" panose="02020603050405020304" pitchFamily="18" charset="0"/>
              </a:rPr>
              <a:t>Advanced Control Techniques for Synchronous Motors</a:t>
            </a:r>
            <a:endParaRPr lang="en-HK" sz="2400" dirty="0">
              <a:effectLst/>
              <a:latin typeface="Courier" panose="02070309020205020404" pitchFamily="49"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tabLst>
                <a:tab pos="318135" algn="l"/>
              </a:tabLst>
            </a:pPr>
            <a:r>
              <a:rPr lang="en-HK" sz="2000" dirty="0">
                <a:effectLst/>
                <a:latin typeface="Times New Roman" panose="02020603050405020304" pitchFamily="18" charset="0"/>
                <a:ea typeface="Times New Roman" panose="02020603050405020304" pitchFamily="18" charset="0"/>
                <a:cs typeface="Times New Roman" panose="02020603050405020304" pitchFamily="18" charset="0"/>
              </a:rPr>
              <a:t>Applications in Smart Grids and Energy Management Systems</a:t>
            </a:r>
            <a:endParaRPr lang="en-HK" sz="2400" dirty="0">
              <a:effectLst/>
              <a:latin typeface="Courier"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50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68DEEC-4CE8-2C5C-2534-F29B27BC4977}"/>
              </a:ext>
            </a:extLst>
          </p:cNvPr>
          <p:cNvSpPr>
            <a:spLocks noGrp="1"/>
          </p:cNvSpPr>
          <p:nvPr>
            <p:ph type="title"/>
          </p:nvPr>
        </p:nvSpPr>
        <p:spPr>
          <a:xfrm>
            <a:off x="761803" y="350196"/>
            <a:ext cx="4646904" cy="1624520"/>
          </a:xfrm>
        </p:spPr>
        <p:txBody>
          <a:bodyPr anchor="ctr">
            <a:normAutofit/>
          </a:bodyPr>
          <a:lstStyle/>
          <a:p>
            <a:r>
              <a:rPr lang="en-US" sz="4000"/>
              <a:t>Kahoot! time</a:t>
            </a:r>
          </a:p>
        </p:txBody>
      </p:sp>
      <p:sp>
        <p:nvSpPr>
          <p:cNvPr id="3" name="Content Placeholder 2">
            <a:extLst>
              <a:ext uri="{FF2B5EF4-FFF2-40B4-BE49-F238E27FC236}">
                <a16:creationId xmlns:a16="http://schemas.microsoft.com/office/drawing/2014/main" id="{82250E30-374D-5106-CE0F-FDE14271ED2E}"/>
              </a:ext>
            </a:extLst>
          </p:cNvPr>
          <p:cNvSpPr>
            <a:spLocks noGrp="1"/>
          </p:cNvSpPr>
          <p:nvPr>
            <p:ph idx="1"/>
          </p:nvPr>
        </p:nvSpPr>
        <p:spPr>
          <a:xfrm>
            <a:off x="761802" y="2743200"/>
            <a:ext cx="4646905" cy="3613149"/>
          </a:xfrm>
        </p:spPr>
        <p:txBody>
          <a:bodyPr anchor="ctr">
            <a:normAutofit/>
          </a:bodyPr>
          <a:lstStyle/>
          <a:p>
            <a:r>
              <a:rPr lang="en-US" sz="2000"/>
              <a:t>Will randomly pick 3-4 games to play before break</a:t>
            </a:r>
          </a:p>
        </p:txBody>
      </p:sp>
      <p:pic>
        <p:nvPicPr>
          <p:cNvPr id="5" name="Picture 4" descr="Dice and pins on a board game">
            <a:extLst>
              <a:ext uri="{FF2B5EF4-FFF2-40B4-BE49-F238E27FC236}">
                <a16:creationId xmlns:a16="http://schemas.microsoft.com/office/drawing/2014/main" id="{DB7765BD-8FDD-FA1F-F2DA-756F8DD2F37A}"/>
              </a:ext>
            </a:extLst>
          </p:cNvPr>
          <p:cNvPicPr>
            <a:picLocks noChangeAspect="1"/>
          </p:cNvPicPr>
          <p:nvPr/>
        </p:nvPicPr>
        <p:blipFill>
          <a:blip r:embed="rId2"/>
          <a:srcRect l="9808" r="31015"/>
          <a:stretch/>
        </p:blipFill>
        <p:spPr>
          <a:xfrm>
            <a:off x="6096000" y="1"/>
            <a:ext cx="6102825" cy="6858000"/>
          </a:xfrm>
          <a:prstGeom prst="rect">
            <a:avLst/>
          </a:prstGeom>
        </p:spPr>
      </p:pic>
      <p:pic>
        <p:nvPicPr>
          <p:cNvPr id="4" name="Picture 3">
            <a:extLst>
              <a:ext uri="{FF2B5EF4-FFF2-40B4-BE49-F238E27FC236}">
                <a16:creationId xmlns:a16="http://schemas.microsoft.com/office/drawing/2014/main" id="{D8EDF846-BD09-8EFF-7EE3-D0279562A7DF}"/>
              </a:ext>
            </a:extLst>
          </p:cNvPr>
          <p:cNvPicPr>
            <a:picLocks noChangeAspect="1"/>
          </p:cNvPicPr>
          <p:nvPr/>
        </p:nvPicPr>
        <p:blipFill>
          <a:blip r:embed="rId3"/>
          <a:stretch>
            <a:fillRect/>
          </a:stretch>
        </p:blipFill>
        <p:spPr>
          <a:xfrm>
            <a:off x="5802831" y="807416"/>
            <a:ext cx="5763121" cy="3613148"/>
          </a:xfrm>
          <a:prstGeom prst="rect">
            <a:avLst/>
          </a:prstGeom>
        </p:spPr>
      </p:pic>
    </p:spTree>
    <p:extLst>
      <p:ext uri="{BB962C8B-B14F-4D97-AF65-F5344CB8AC3E}">
        <p14:creationId xmlns:p14="http://schemas.microsoft.com/office/powerpoint/2010/main" val="222499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4131191-1CBC-1000-F315-BCAC893107C5}"/>
              </a:ext>
            </a:extLst>
          </p:cNvPr>
          <p:cNvPicPr>
            <a:picLocks noChangeAspect="1"/>
          </p:cNvPicPr>
          <p:nvPr/>
        </p:nvPicPr>
        <p:blipFill>
          <a:blip r:embed="rId2"/>
          <a:stretch>
            <a:fillRect/>
          </a:stretch>
        </p:blipFill>
        <p:spPr>
          <a:xfrm>
            <a:off x="1289303" y="1396777"/>
            <a:ext cx="9613397" cy="1658312"/>
          </a:xfrm>
          <a:prstGeom prst="rect">
            <a:avLst/>
          </a:prstGeom>
        </p:spPr>
      </p:pic>
      <p:sp>
        <p:nvSpPr>
          <p:cNvPr id="40" name="Right Triangle 3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4620E1-646B-BFED-5B3E-63B55D5F2AFC}"/>
              </a:ext>
            </a:extLst>
          </p:cNvPr>
          <p:cNvSpPr>
            <a:spLocks noGrp="1"/>
          </p:cNvSpPr>
          <p:nvPr>
            <p:ph type="title"/>
          </p:nvPr>
        </p:nvSpPr>
        <p:spPr>
          <a:xfrm>
            <a:off x="1289304" y="3429000"/>
            <a:ext cx="8921672" cy="1713305"/>
          </a:xfrm>
        </p:spPr>
        <p:txBody>
          <a:bodyPr vert="horz" lIns="91440" tIns="45720" rIns="91440" bIns="45720" rtlCol="0" anchor="b">
            <a:normAutofit/>
          </a:bodyPr>
          <a:lstStyle/>
          <a:p>
            <a:r>
              <a:rPr lang="en-US" sz="5600" kern="1200">
                <a:solidFill>
                  <a:schemeClr val="tx1"/>
                </a:solidFill>
                <a:latin typeface="+mj-lt"/>
                <a:ea typeface="+mj-ea"/>
                <a:cs typeface="+mj-cs"/>
              </a:rPr>
              <a:t>Summary – Synchronous Machines	</a:t>
            </a:r>
          </a:p>
        </p:txBody>
      </p:sp>
      <p:sp>
        <p:nvSpPr>
          <p:cNvPr id="3" name="Content Placeholder 2">
            <a:extLst>
              <a:ext uri="{FF2B5EF4-FFF2-40B4-BE49-F238E27FC236}">
                <a16:creationId xmlns:a16="http://schemas.microsoft.com/office/drawing/2014/main" id="{159F872F-C1F8-02D3-5F8F-9A767031B9CA}"/>
              </a:ext>
            </a:extLst>
          </p:cNvPr>
          <p:cNvSpPr>
            <a:spLocks noGrp="1"/>
          </p:cNvSpPr>
          <p:nvPr>
            <p:ph idx="1"/>
          </p:nvPr>
        </p:nvSpPr>
        <p:spPr>
          <a:xfrm>
            <a:off x="1289303" y="5142305"/>
            <a:ext cx="7321298" cy="753165"/>
          </a:xfrm>
        </p:spPr>
        <p:txBody>
          <a:bodyPr vert="horz" lIns="91440" tIns="45720" rIns="91440" bIns="45720" rtlCol="0" anchor="t">
            <a:normAutofit/>
          </a:bodyPr>
          <a:lstStyle/>
          <a:p>
            <a:pPr marL="0" indent="0">
              <a:buNone/>
            </a:pPr>
            <a:r>
              <a:rPr lang="en-US" sz="2400" kern="1200">
                <a:solidFill>
                  <a:schemeClr val="tx1"/>
                </a:solidFill>
                <a:latin typeface="+mn-lt"/>
                <a:ea typeface="+mn-ea"/>
                <a:cs typeface="+mn-cs"/>
              </a:rPr>
              <a:t>We covered chapter 3 with 3 games today</a:t>
            </a:r>
          </a:p>
        </p:txBody>
      </p:sp>
    </p:spTree>
    <p:extLst>
      <p:ext uri="{BB962C8B-B14F-4D97-AF65-F5344CB8AC3E}">
        <p14:creationId xmlns:p14="http://schemas.microsoft.com/office/powerpoint/2010/main" val="285307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ns in a map">
            <a:extLst>
              <a:ext uri="{FF2B5EF4-FFF2-40B4-BE49-F238E27FC236}">
                <a16:creationId xmlns:a16="http://schemas.microsoft.com/office/drawing/2014/main" id="{C143279E-10D4-A1DB-2551-13BC064C607F}"/>
              </a:ext>
            </a:extLst>
          </p:cNvPr>
          <p:cNvPicPr>
            <a:picLocks noChangeAspect="1"/>
          </p:cNvPicPr>
          <p:nvPr/>
        </p:nvPicPr>
        <p:blipFill>
          <a:blip r:embed="rId2">
            <a:alphaModFix amt="50000"/>
          </a:blip>
          <a:srcRect t="9699" b="6032"/>
          <a:stretch/>
        </p:blipFill>
        <p:spPr>
          <a:xfrm>
            <a:off x="20" y="1"/>
            <a:ext cx="12191980" cy="6857999"/>
          </a:xfrm>
          <a:prstGeom prst="rect">
            <a:avLst/>
          </a:prstGeom>
        </p:spPr>
      </p:pic>
      <p:sp>
        <p:nvSpPr>
          <p:cNvPr id="2" name="Title 1">
            <a:extLst>
              <a:ext uri="{FF2B5EF4-FFF2-40B4-BE49-F238E27FC236}">
                <a16:creationId xmlns:a16="http://schemas.microsoft.com/office/drawing/2014/main" id="{02C87E27-DDE4-21BA-07AB-139DD5C51001}"/>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After break</a:t>
            </a:r>
          </a:p>
        </p:txBody>
      </p:sp>
      <p:sp>
        <p:nvSpPr>
          <p:cNvPr id="3" name="Content Placeholder 2">
            <a:extLst>
              <a:ext uri="{FF2B5EF4-FFF2-40B4-BE49-F238E27FC236}">
                <a16:creationId xmlns:a16="http://schemas.microsoft.com/office/drawing/2014/main" id="{FA32990A-E2F2-87DC-36A0-7A46E9672AD5}"/>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dirty="0">
                <a:solidFill>
                  <a:srgbClr val="FFFFFF"/>
                </a:solidFill>
              </a:rPr>
              <a:t>https://</a:t>
            </a:r>
            <a:r>
              <a:rPr lang="en-US" sz="2400" dirty="0" err="1">
                <a:solidFill>
                  <a:srgbClr val="FFFFFF"/>
                </a:solidFill>
              </a:rPr>
              <a:t>miro.com</a:t>
            </a:r>
            <a:r>
              <a:rPr lang="en-US" sz="2400" dirty="0">
                <a:solidFill>
                  <a:srgbClr val="FFFFFF"/>
                </a:solidFill>
              </a:rPr>
              <a:t>/app/board/</a:t>
            </a:r>
            <a:r>
              <a:rPr lang="en-US" sz="2400" dirty="0" err="1">
                <a:solidFill>
                  <a:srgbClr val="FFFFFF"/>
                </a:solidFill>
              </a:rPr>
              <a:t>uXjVLNTuDhY</a:t>
            </a:r>
            <a:r>
              <a:rPr lang="en-US" sz="2400" dirty="0">
                <a:solidFill>
                  <a:srgbClr val="FFFFFF"/>
                </a:solidFill>
              </a:rPr>
              <a:t>=/</a:t>
            </a:r>
          </a:p>
        </p:txBody>
      </p:sp>
    </p:spTree>
    <p:extLst>
      <p:ext uri="{BB962C8B-B14F-4D97-AF65-F5344CB8AC3E}">
        <p14:creationId xmlns:p14="http://schemas.microsoft.com/office/powerpoint/2010/main" val="31433282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E2CC-8B50-7456-25EF-EA9032AAFB83}"/>
              </a:ext>
            </a:extLst>
          </p:cNvPr>
          <p:cNvSpPr>
            <a:spLocks noGrp="1"/>
          </p:cNvSpPr>
          <p:nvPr>
            <p:ph type="title"/>
          </p:nvPr>
        </p:nvSpPr>
        <p:spPr/>
        <p:txBody>
          <a:bodyPr/>
          <a:lstStyle/>
          <a:p>
            <a:r>
              <a:rPr lang="en-US" dirty="0"/>
              <a:t>Case study – Steel drum machine (</a:t>
            </a:r>
            <a:r>
              <a:rPr lang="en-US" dirty="0" err="1"/>
              <a:t>空灵鼓</a:t>
            </a:r>
            <a:r>
              <a:rPr lang="zh-CN" altLang="en-US" dirty="0"/>
              <a:t>）</a:t>
            </a:r>
            <a:endParaRPr lang="en-US" dirty="0"/>
          </a:p>
        </p:txBody>
      </p:sp>
      <p:sp>
        <p:nvSpPr>
          <p:cNvPr id="3" name="Content Placeholder 2">
            <a:extLst>
              <a:ext uri="{FF2B5EF4-FFF2-40B4-BE49-F238E27FC236}">
                <a16:creationId xmlns:a16="http://schemas.microsoft.com/office/drawing/2014/main" id="{EB889914-5D7C-9326-7E33-423B4E0E9896}"/>
              </a:ext>
            </a:extLst>
          </p:cNvPr>
          <p:cNvSpPr>
            <a:spLocks noGrp="1"/>
          </p:cNvSpPr>
          <p:nvPr>
            <p:ph idx="1"/>
          </p:nvPr>
        </p:nvSpPr>
        <p:spPr/>
        <p:txBody>
          <a:bodyPr/>
          <a:lstStyle/>
          <a:p>
            <a:pPr marL="0" indent="0">
              <a:buNone/>
            </a:pPr>
            <a:r>
              <a:rPr lang="en-US" dirty="0"/>
              <a:t>Keywords mentioned</a:t>
            </a:r>
          </a:p>
          <a:p>
            <a:pPr marL="0" indent="0">
              <a:buNone/>
            </a:pPr>
            <a:r>
              <a:rPr lang="en-US" dirty="0"/>
              <a:t>Microprocessor</a:t>
            </a:r>
            <a:r>
              <a:rPr lang="en-US" dirty="0">
                <a:sym typeface="Wingdings" pitchFamily="2" charset="2"/>
              </a:rPr>
              <a:t> (with I/O)</a:t>
            </a:r>
          </a:p>
          <a:p>
            <a:pPr>
              <a:buFontTx/>
              <a:buChar char="-"/>
            </a:pPr>
            <a:r>
              <a:rPr lang="en-US" dirty="0" err="1">
                <a:sym typeface="Wingdings" pitchFamily="2" charset="2"/>
              </a:rPr>
              <a:t>Audrino</a:t>
            </a:r>
            <a:endParaRPr lang="en-US" dirty="0">
              <a:sym typeface="Wingdings" pitchFamily="2" charset="2"/>
            </a:endParaRPr>
          </a:p>
          <a:p>
            <a:pPr>
              <a:buFontTx/>
              <a:buChar char="-"/>
            </a:pPr>
            <a:r>
              <a:rPr lang="en-US" dirty="0" err="1">
                <a:sym typeface="Wingdings" pitchFamily="2" charset="2"/>
              </a:rPr>
              <a:t>Rasberry</a:t>
            </a:r>
            <a:r>
              <a:rPr lang="en-US" dirty="0">
                <a:sym typeface="Wingdings" pitchFamily="2" charset="2"/>
              </a:rPr>
              <a:t> Pi</a:t>
            </a:r>
          </a:p>
          <a:p>
            <a:pPr>
              <a:buFontTx/>
              <a:buChar char="-"/>
            </a:pPr>
            <a:r>
              <a:rPr lang="en-US" dirty="0">
                <a:sym typeface="Wingdings" pitchFamily="2" charset="2"/>
              </a:rPr>
              <a:t>CPU with PCI card</a:t>
            </a:r>
          </a:p>
          <a:p>
            <a:pPr>
              <a:buFontTx/>
              <a:buChar char="-"/>
            </a:pPr>
            <a:endParaRPr lang="en-US" dirty="0"/>
          </a:p>
        </p:txBody>
      </p:sp>
      <p:pic>
        <p:nvPicPr>
          <p:cNvPr id="4" name="Picture 3">
            <a:extLst>
              <a:ext uri="{FF2B5EF4-FFF2-40B4-BE49-F238E27FC236}">
                <a16:creationId xmlns:a16="http://schemas.microsoft.com/office/drawing/2014/main" id="{773CB172-C2B0-A93C-3B01-DC5B4B80526C}"/>
              </a:ext>
            </a:extLst>
          </p:cNvPr>
          <p:cNvPicPr>
            <a:picLocks noChangeAspect="1"/>
          </p:cNvPicPr>
          <p:nvPr/>
        </p:nvPicPr>
        <p:blipFill>
          <a:blip r:embed="rId2"/>
          <a:stretch>
            <a:fillRect/>
          </a:stretch>
        </p:blipFill>
        <p:spPr>
          <a:xfrm>
            <a:off x="5029093" y="1594644"/>
            <a:ext cx="6845300" cy="4813300"/>
          </a:xfrm>
          <a:prstGeom prst="rect">
            <a:avLst/>
          </a:prstGeom>
        </p:spPr>
      </p:pic>
    </p:spTree>
    <p:extLst>
      <p:ext uri="{BB962C8B-B14F-4D97-AF65-F5344CB8AC3E}">
        <p14:creationId xmlns:p14="http://schemas.microsoft.com/office/powerpoint/2010/main" val="420948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AC66-0237-D874-7629-F836A05F9084}"/>
              </a:ext>
            </a:extLst>
          </p:cNvPr>
          <p:cNvSpPr>
            <a:spLocks noGrp="1"/>
          </p:cNvSpPr>
          <p:nvPr>
            <p:ph type="title"/>
          </p:nvPr>
        </p:nvSpPr>
        <p:spPr/>
        <p:txBody>
          <a:bodyPr/>
          <a:lstStyle/>
          <a:p>
            <a:r>
              <a:rPr lang="en-US" dirty="0"/>
              <a:t>Case</a:t>
            </a:r>
            <a:r>
              <a:rPr lang="zh-CN" altLang="en-US" dirty="0"/>
              <a:t> </a:t>
            </a:r>
            <a:r>
              <a:rPr lang="en-US" altLang="zh-CN" dirty="0"/>
              <a:t>study on propose</a:t>
            </a:r>
            <a:endParaRPr lang="en-US" dirty="0"/>
          </a:p>
        </p:txBody>
      </p:sp>
      <p:sp>
        <p:nvSpPr>
          <p:cNvPr id="3" name="Content Placeholder 2">
            <a:extLst>
              <a:ext uri="{FF2B5EF4-FFF2-40B4-BE49-F238E27FC236}">
                <a16:creationId xmlns:a16="http://schemas.microsoft.com/office/drawing/2014/main" id="{32FF99A4-7B95-06E0-97EA-F24C615286C5}"/>
              </a:ext>
            </a:extLst>
          </p:cNvPr>
          <p:cNvSpPr>
            <a:spLocks noGrp="1"/>
          </p:cNvSpPr>
          <p:nvPr>
            <p:ph idx="1"/>
          </p:nvPr>
        </p:nvSpPr>
        <p:spPr/>
        <p:txBody>
          <a:bodyPr/>
          <a:lstStyle/>
          <a:p>
            <a:r>
              <a:rPr lang="en-US" dirty="0"/>
              <a:t>Proposals for reference – will be uploaded into materials</a:t>
            </a:r>
          </a:p>
        </p:txBody>
      </p:sp>
      <p:pic>
        <p:nvPicPr>
          <p:cNvPr id="4" name="Picture 3">
            <a:extLst>
              <a:ext uri="{FF2B5EF4-FFF2-40B4-BE49-F238E27FC236}">
                <a16:creationId xmlns:a16="http://schemas.microsoft.com/office/drawing/2014/main" id="{039ADB41-5841-507A-17E1-39EE24CBB861}"/>
              </a:ext>
            </a:extLst>
          </p:cNvPr>
          <p:cNvPicPr>
            <a:picLocks noChangeAspect="1"/>
          </p:cNvPicPr>
          <p:nvPr/>
        </p:nvPicPr>
        <p:blipFill>
          <a:blip r:embed="rId2"/>
          <a:stretch>
            <a:fillRect/>
          </a:stretch>
        </p:blipFill>
        <p:spPr>
          <a:xfrm>
            <a:off x="1855428" y="2319338"/>
            <a:ext cx="7287395" cy="3992562"/>
          </a:xfrm>
          <a:prstGeom prst="rect">
            <a:avLst/>
          </a:prstGeom>
        </p:spPr>
      </p:pic>
    </p:spTree>
    <p:extLst>
      <p:ext uri="{BB962C8B-B14F-4D97-AF65-F5344CB8AC3E}">
        <p14:creationId xmlns:p14="http://schemas.microsoft.com/office/powerpoint/2010/main" val="186223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90669-69FF-B79B-5C0A-4DA207569F60}"/>
              </a:ext>
            </a:extLst>
          </p:cNvPr>
          <p:cNvSpPr>
            <a:spLocks noGrp="1"/>
          </p:cNvSpPr>
          <p:nvPr>
            <p:ph type="title"/>
          </p:nvPr>
        </p:nvSpPr>
        <p:spPr>
          <a:xfrm>
            <a:off x="2187363" y="1671569"/>
            <a:ext cx="5801917" cy="2228760"/>
          </a:xfrm>
        </p:spPr>
        <p:txBody>
          <a:bodyPr anchor="b">
            <a:normAutofit/>
          </a:bodyPr>
          <a:lstStyle/>
          <a:p>
            <a:r>
              <a:rPr lang="en-US" sz="4000"/>
              <a:t>Case study on Schematics – Precious Plastics</a:t>
            </a:r>
          </a:p>
        </p:txBody>
      </p:sp>
      <p:pic>
        <p:nvPicPr>
          <p:cNvPr id="7" name="Graphic 6" descr="Download from cloud">
            <a:extLst>
              <a:ext uri="{FF2B5EF4-FFF2-40B4-BE49-F238E27FC236}">
                <a16:creationId xmlns:a16="http://schemas.microsoft.com/office/drawing/2014/main" id="{BBA918FE-F2AF-A790-5F85-B97C202AE6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0BA73312-390F-055B-E86C-A9B0C3BFD073}"/>
              </a:ext>
            </a:extLst>
          </p:cNvPr>
          <p:cNvSpPr>
            <a:spLocks noGrp="1"/>
          </p:cNvSpPr>
          <p:nvPr>
            <p:ph idx="1"/>
          </p:nvPr>
        </p:nvSpPr>
        <p:spPr>
          <a:xfrm>
            <a:off x="2187364" y="4072044"/>
            <a:ext cx="5801917" cy="2057045"/>
          </a:xfrm>
        </p:spPr>
        <p:txBody>
          <a:bodyPr>
            <a:normAutofit/>
          </a:bodyPr>
          <a:lstStyle/>
          <a:p>
            <a:r>
              <a:rPr lang="en-US" sz="2000" dirty="0"/>
              <a:t>https://</a:t>
            </a:r>
            <a:r>
              <a:rPr lang="en-US" sz="2000" dirty="0" err="1"/>
              <a:t>www.preciousplastic.com</a:t>
            </a:r>
            <a:endParaRPr lang="en-US" sz="2000" dirty="0"/>
          </a:p>
          <a:p>
            <a:r>
              <a:rPr lang="en-US" sz="2000" dirty="0"/>
              <a:t>Download the schematics and check them out</a:t>
            </a:r>
          </a:p>
          <a:p>
            <a:r>
              <a:rPr lang="en-US" sz="2000" dirty="0"/>
              <a:t>Will be prepared for next lesson.</a:t>
            </a:r>
          </a:p>
        </p:txBody>
      </p:sp>
      <p:pic>
        <p:nvPicPr>
          <p:cNvPr id="9" name="Graphic 8" descr="Download from cloud">
            <a:extLst>
              <a:ext uri="{FF2B5EF4-FFF2-40B4-BE49-F238E27FC236}">
                <a16:creationId xmlns:a16="http://schemas.microsoft.com/office/drawing/2014/main" id="{8C9A5809-FB10-4FE0-B42A-E3368E6A60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297479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5846</TotalTime>
  <Words>328</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Aptos</vt:lpstr>
      <vt:lpstr>Aptos Display</vt:lpstr>
      <vt:lpstr>Arial</vt:lpstr>
      <vt:lpstr>Calibri</vt:lpstr>
      <vt:lpstr>Courier</vt:lpstr>
      <vt:lpstr>Courier New</vt:lpstr>
      <vt:lpstr>Symbol</vt:lpstr>
      <vt:lpstr>Times New Roman</vt:lpstr>
      <vt:lpstr>Wingdings</vt:lpstr>
      <vt:lpstr>Office Theme</vt:lpstr>
      <vt:lpstr>LETOURNEAU UNIVERSITY EETC 3433 ELECTRICAL MACHINERY AND CONTROLS for JLNU Fall Semester 2024   Lesson 5: 20241031 Thu</vt:lpstr>
      <vt:lpstr>If you find it’s too much last lesson…</vt:lpstr>
      <vt:lpstr>Homework</vt:lpstr>
      <vt:lpstr>Kahoot! time</vt:lpstr>
      <vt:lpstr>Summary – Synchronous Machines </vt:lpstr>
      <vt:lpstr>After break</vt:lpstr>
      <vt:lpstr>Case study – Steel drum machine (空灵鼓）</vt:lpstr>
      <vt:lpstr>Case study on propose</vt:lpstr>
      <vt:lpstr>Case study on Schematics – Precious Plastics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Sibghat Ullah</dc:creator>
  <cp:lastModifiedBy>A6914</cp:lastModifiedBy>
  <cp:revision>37</cp:revision>
  <dcterms:created xsi:type="dcterms:W3CDTF">2023-09-04T06:11:02Z</dcterms:created>
  <dcterms:modified xsi:type="dcterms:W3CDTF">2024-10-31T12:38:38Z</dcterms:modified>
</cp:coreProperties>
</file>