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12355-0B16-0687-2356-E0468B82FE3A}" v="200" dt="2024-11-21T14:12:37.252"/>
    <p1510:client id="{89262393-EBCD-E170-C3B6-35E4B6EF5E98}" v="183" dt="2024-11-21T17:55:25.171"/>
    <p1510:client id="{C2C9C90D-C230-9D26-EF28-9D285D387AB2}" v="4" dt="2024-11-21T19:11:11.070"/>
    <p1510:client id="{F9E9B3B6-26C3-494A-B442-E92C3406C8C2}" v="515" dt="2024-11-21T19:13:48.216"/>
    <p1510:client id="{FC463874-76BA-1D45-6076-36F60DA5BA2D}" v="454" dt="2024-11-21T03:27:16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B305-D0A7-B7C6-7BCD-448CF93F4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BD406-694E-B1FF-E350-1A22DDAA5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19BB-1288-ED9A-B893-C6529D82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54F9-A684-4B41-B509-9555A66C82A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F83B-6953-56CD-47E4-B6C539D5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B506-78B4-BB66-AFFC-76E820E5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5A1F-7910-46F2-810C-5217EF6C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2614-8ADB-D088-E91F-E5C91D44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11637-1251-4380-FE7A-2D426739C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1210-AE56-F62C-F946-BE2BF77E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54F9-A684-4B41-B509-9555A66C82A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2F339-35E9-9AFC-BFCC-31522076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9ABF-3941-1956-F7C9-517A6A80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5A1F-7910-46F2-810C-5217EF6C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4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BA83D-9852-DB44-B361-59DA23BBC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C3424-E91E-4808-E247-456BB1B37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7A44-10C7-7FE8-362E-8DF18C36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54F9-A684-4B41-B509-9555A66C82A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7BF5F-B1F1-DD05-AC78-A9D9DEB8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43FD-8926-9E7C-8FE7-6744B88C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5A1F-7910-46F2-810C-5217EF6C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7FB2-4FA2-4D47-5C0F-6AF9246B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FB99-DC8D-DA92-4DED-8928BCB5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83D2-6AEA-3918-7BE5-83791EDA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54F9-A684-4B41-B509-9555A66C82A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A322-8C3D-13F0-D10B-F1FAF8C0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0C58-DEE0-1358-5B52-6127282A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5A1F-7910-46F2-810C-5217EF6C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8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63B2-E4FE-5062-E636-D9E9A08F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26ABD-D20B-8218-5219-8E194A721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EA0A-8360-47DD-12A8-CC56D250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54F9-A684-4B41-B509-9555A66C82A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EAD5-0B14-0B9C-66F4-11793B1C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39B13-751B-C936-03E2-E5AEACC8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5A1F-7910-46F2-810C-5217EF6C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0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2287-F13A-6CA7-AF53-9A308E2A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A2E5-541D-68A0-4A8E-9062D4606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7225-BD41-ACFA-E908-4F9B31BBD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D2AF-75EA-3575-A496-889AF411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54F9-A684-4B41-B509-9555A66C82A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C0301-EF51-11B9-5688-D315E708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F85DD-606F-9454-05CB-56040E77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5A1F-7910-46F2-810C-5217EF6C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1EA9-F5E2-CBFF-CD7A-36BEFCF3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1FFB0-F15F-5A59-2CE4-8802618B0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5A5AD-F15F-1AF1-BD46-C3EAA2367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DC1E7-066F-402F-2957-3698BB9E5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89805-2B3E-B115-A10D-D12DA7D93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83F82-6179-BC3E-855A-BDBAEACA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54F9-A684-4B41-B509-9555A66C82A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FF4BD-5CB3-A007-796D-5EA2A229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A3AF7-1F4A-8699-5409-894EEDFD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5A1F-7910-46F2-810C-5217EF6C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4BD8-6555-E849-D44A-9F2E67C3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99B3E-77AC-179D-542A-84DA8261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54F9-A684-4B41-B509-9555A66C82A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0154D-E406-15F3-8788-023D3650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6FC28-C6DA-DCA5-203F-BEDDC12B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5A1F-7910-46F2-810C-5217EF6C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9A091-CA51-272E-A190-E2FD775C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54F9-A684-4B41-B509-9555A66C82A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1908E-41E1-CA60-24C9-8E3ED52E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78C36-9A73-6071-AEDF-82B0537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5A1F-7910-46F2-810C-5217EF6C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7AE4-0C62-A6B9-EDAA-93D2D253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985EE-C294-F90E-E1DA-2ABD7931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0134F-06F2-7F74-2A5F-3911C4223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B29B6-27DF-13E6-859C-671F197A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54F9-A684-4B41-B509-9555A66C82A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7466B-C562-F0C9-5E3E-921FE928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06931-2E06-0BAC-8001-EE4820B1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5A1F-7910-46F2-810C-5217EF6C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3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675B-0462-EE69-7560-75369AC3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DFE58-B09A-D781-0447-6FBF9B208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C1033-4678-0E6D-7571-3BAC3C20A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67742-D6F1-7434-3CD3-DA5A8A57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54F9-A684-4B41-B509-9555A66C82A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21F20-5C7A-B7E6-6134-96D12F65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F659B-2DA6-B7E0-ACC4-447C9787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5A1F-7910-46F2-810C-5217EF6C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2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AC15B-206C-B517-D152-50CC9C98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25F4-AE29-DE73-0B33-BCB758F9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BCE6C-A9E5-7582-682C-96EA2EA08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C54F9-A684-4B41-B509-9555A66C82A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BD523-2E8D-91DF-7A39-F0638D243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D869A-9A04-B325-4BCB-C6EE6C622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E5A1F-7910-46F2-810C-5217EF6C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98D5-8F45-51F5-DCAC-FC2C4F122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Predicting Review Score Based on Review Text with CNNs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593A1-775F-6FD3-7D57-FCC047892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CDTs Hernon, Owen, Rennie, and Persteins</a:t>
            </a:r>
          </a:p>
        </p:txBody>
      </p:sp>
    </p:spTree>
    <p:extLst>
      <p:ext uri="{BB962C8B-B14F-4D97-AF65-F5344CB8AC3E}">
        <p14:creationId xmlns:p14="http://schemas.microsoft.com/office/powerpoint/2010/main" val="83802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CA3E-EDFA-D108-AAE4-44914EBB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E1FFB-3390-51E5-651C-E7854846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</a:t>
            </a:r>
          </a:p>
          <a:p>
            <a:r>
              <a:rPr lang="en-US"/>
              <a:t>CNN Structure</a:t>
            </a:r>
          </a:p>
          <a:p>
            <a:r>
              <a:rPr lang="en-US"/>
              <a:t>Results </a:t>
            </a:r>
          </a:p>
          <a:p>
            <a:r>
              <a:rPr lang="en-US"/>
              <a:t>Hyperparameter Tuning</a:t>
            </a:r>
          </a:p>
          <a:p>
            <a:r>
              <a:rPr lang="en-US"/>
              <a:t>Future Improvements </a:t>
            </a:r>
          </a:p>
        </p:txBody>
      </p:sp>
    </p:spTree>
    <p:extLst>
      <p:ext uri="{BB962C8B-B14F-4D97-AF65-F5344CB8AC3E}">
        <p14:creationId xmlns:p14="http://schemas.microsoft.com/office/powerpoint/2010/main" val="152933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E46A2-43D4-145C-25E9-99D6656A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Data Gathering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9520-4607-C076-2E78-0909375A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Retrieved data from </a:t>
            </a:r>
            <a:r>
              <a:rPr lang="en-US" err="1"/>
              <a:t>kaggle</a:t>
            </a:r>
            <a:endParaRPr lang="en-US"/>
          </a:p>
          <a:p>
            <a:r>
              <a:rPr lang="en-US"/>
              <a:t>Data consists of reviews from Amazon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Reviews categorized by product.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Several columns: ID, score, summary, etc.</a:t>
            </a:r>
          </a:p>
        </p:txBody>
      </p:sp>
      <p:pic>
        <p:nvPicPr>
          <p:cNvPr id="4" name="Picture 3" descr="Good review Generic color lineal-color icon | Freepik">
            <a:extLst>
              <a:ext uri="{FF2B5EF4-FFF2-40B4-BE49-F238E27FC236}">
                <a16:creationId xmlns:a16="http://schemas.microsoft.com/office/drawing/2014/main" id="{096DADB3-427B-B97F-49A9-3E39E1D9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2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3B9D-C8ED-57C6-FE51-D80BC4A2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C1F8-71DB-1510-6632-CC607A26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Packages Utilized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NLTK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Sklearn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Tensorflow</a:t>
            </a:r>
          </a:p>
          <a:p>
            <a:r>
              <a:rPr lang="en-US"/>
              <a:t>Function "</a:t>
            </a:r>
            <a:r>
              <a:rPr lang="en-US" err="1"/>
              <a:t>clean_text</a:t>
            </a:r>
            <a:r>
              <a:rPr lang="en-US"/>
              <a:t>()" made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Utilized </a:t>
            </a:r>
            <a:r>
              <a:rPr lang="en-US" err="1"/>
              <a:t>re.sub</a:t>
            </a:r>
            <a:r>
              <a:rPr lang="en-US"/>
              <a:t> to aid in removing punctuation and special characters</a:t>
            </a:r>
          </a:p>
          <a:p>
            <a:r>
              <a:rPr lang="en-US" err="1"/>
              <a:t>TfidF</a:t>
            </a:r>
            <a:r>
              <a:rPr lang="en-US"/>
              <a:t> Vectorizer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Removes English stop words</a:t>
            </a:r>
          </a:p>
        </p:txBody>
      </p:sp>
      <p:pic>
        <p:nvPicPr>
          <p:cNvPr id="4" name="Picture 3" descr="Generic Cotton Floor Cleaning Deck Mop With Metal Stick CLE-D10 (Pack of 3)  at Rs 219 | Cotton Wet Mop in New Delhi | ID: 2854532183333">
            <a:extLst>
              <a:ext uri="{FF2B5EF4-FFF2-40B4-BE49-F238E27FC236}">
                <a16:creationId xmlns:a16="http://schemas.microsoft.com/office/drawing/2014/main" id="{BF39A9BD-9009-2E2C-E530-733AAEB22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84908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2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139-7D87-87E0-A54E-2FC9D177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Building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56A0-BF01-1B5E-756A-8D3A262D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Padded words to 200 tokens, and replaced with ‘UNK’ if needed </a:t>
            </a:r>
          </a:p>
          <a:p>
            <a:r>
              <a:rPr lang="en-US"/>
              <a:t>First used a Convolution with 128 filters, kernel size of 5, and </a:t>
            </a:r>
            <a:r>
              <a:rPr lang="en-US" err="1"/>
              <a:t>relu</a:t>
            </a:r>
            <a:r>
              <a:rPr lang="en-US"/>
              <a:t> activation function </a:t>
            </a:r>
          </a:p>
          <a:p>
            <a:r>
              <a:rPr lang="en-US"/>
              <a:t>Then applied a dense layer with 128 nodes and </a:t>
            </a:r>
            <a:r>
              <a:rPr lang="en-US" err="1"/>
              <a:t>relu</a:t>
            </a:r>
            <a:r>
              <a:rPr lang="en-US"/>
              <a:t> function</a:t>
            </a:r>
          </a:p>
          <a:p>
            <a:r>
              <a:rPr lang="en-US"/>
              <a:t>Finally applied a dense layer with 5 nodes and </a:t>
            </a:r>
            <a:r>
              <a:rPr lang="en-US" err="1"/>
              <a:t>softmax</a:t>
            </a:r>
            <a:r>
              <a:rPr lang="en-US"/>
              <a:t> activation function to return probabilities for the 5 scores</a:t>
            </a:r>
          </a:p>
        </p:txBody>
      </p:sp>
    </p:spTree>
    <p:extLst>
      <p:ext uri="{BB962C8B-B14F-4D97-AF65-F5344CB8AC3E}">
        <p14:creationId xmlns:p14="http://schemas.microsoft.com/office/powerpoint/2010/main" val="114987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35C4-08D2-01FE-8BA3-C4D52BAC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en-US" err="1"/>
              <a:t>Evalutation</a:t>
            </a:r>
            <a:r>
              <a:rPr lang="en-US"/>
              <a:t> and 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33733-BF9A-695B-9EC0-FDD472C3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76" y="3936309"/>
            <a:ext cx="2840071" cy="1965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45E89E-0F47-5D1B-1F82-C213CF8A557A}"/>
              </a:ext>
            </a:extLst>
          </p:cNvPr>
          <p:cNvSpPr txBox="1"/>
          <p:nvPr/>
        </p:nvSpPr>
        <p:spPr>
          <a:xfrm>
            <a:off x="424187" y="5985952"/>
            <a:ext cx="288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dropout, kernel of size 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187036-F67B-BE2C-8F1B-78EFB314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914" y="4037486"/>
            <a:ext cx="3238970" cy="19367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358E89-3C38-8EE9-FF2F-416C5A9EC335}"/>
              </a:ext>
            </a:extLst>
          </p:cNvPr>
          <p:cNvSpPr txBox="1"/>
          <p:nvPr/>
        </p:nvSpPr>
        <p:spPr>
          <a:xfrm>
            <a:off x="4249129" y="5980830"/>
            <a:ext cx="288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dropout, kernel of size 7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6471D2-1620-ABBF-3CE4-EC378AD3F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96" y="1680882"/>
            <a:ext cx="2940181" cy="16492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778A47-3D80-3E88-B280-40304557EBA7}"/>
              </a:ext>
            </a:extLst>
          </p:cNvPr>
          <p:cNvSpPr txBox="1"/>
          <p:nvPr/>
        </p:nvSpPr>
        <p:spPr>
          <a:xfrm>
            <a:off x="421046" y="3431006"/>
            <a:ext cx="288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dropout, kernel of size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BD866-E21C-5865-72B8-E388B81A3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879" y="1566442"/>
            <a:ext cx="2932707" cy="1761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D26537-4748-4AB7-BF89-6DFC5792FCBC}"/>
              </a:ext>
            </a:extLst>
          </p:cNvPr>
          <p:cNvSpPr txBox="1"/>
          <p:nvPr/>
        </p:nvSpPr>
        <p:spPr>
          <a:xfrm>
            <a:off x="4705126" y="3432368"/>
            <a:ext cx="21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Dropout, kernel of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04674D-0C0F-7C52-8625-EA8E472C9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7284" y="3806810"/>
            <a:ext cx="2864348" cy="17997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E5F61A-9DAD-41D6-4CC7-04534E18C563}"/>
              </a:ext>
            </a:extLst>
          </p:cNvPr>
          <p:cNvSpPr txBox="1"/>
          <p:nvPr/>
        </p:nvSpPr>
        <p:spPr>
          <a:xfrm>
            <a:off x="8893166" y="5803745"/>
            <a:ext cx="23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Dropout, 64 filters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F06A22-5262-B2F5-8EB1-AF8E978A8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944" y="1318363"/>
            <a:ext cx="3066787" cy="20126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E3DA02-715C-36B9-A5FC-CF9B05680133}"/>
              </a:ext>
            </a:extLst>
          </p:cNvPr>
          <p:cNvSpPr txBox="1"/>
          <p:nvPr/>
        </p:nvSpPr>
        <p:spPr>
          <a:xfrm>
            <a:off x="8770885" y="3432129"/>
            <a:ext cx="243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Dropout, 256 filters</a:t>
            </a:r>
          </a:p>
        </p:txBody>
      </p:sp>
    </p:spTree>
    <p:extLst>
      <p:ext uri="{BB962C8B-B14F-4D97-AF65-F5344CB8AC3E}">
        <p14:creationId xmlns:p14="http://schemas.microsoft.com/office/powerpoint/2010/main" val="300722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1F04-8362-7BDA-6761-1D3E1642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Performance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2D90-0F06-E01C-417D-A0E526FA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Hamming Loss: ~0.42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F1 Score: ~0.43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Precision: ~0.43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Recall: ~0.45</a:t>
            </a:r>
            <a:endParaRPr lang="en-US"/>
          </a:p>
          <a:p>
            <a:endParaRPr lang="en-US"/>
          </a:p>
          <a:p>
            <a:r>
              <a:rPr lang="en-US"/>
              <a:t>Key takeaway: </a:t>
            </a:r>
            <a:r>
              <a:rPr lang="en-US">
                <a:ea typeface="+mn-lt"/>
                <a:cs typeface="+mn-lt"/>
              </a:rPr>
              <a:t>Model exhibits moderate performance but struggles with certain classes</a:t>
            </a:r>
          </a:p>
          <a:p>
            <a:r>
              <a:rPr lang="en-US"/>
              <a:t>Opportunities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157769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C52-928E-C290-5E0A-6F22B08C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Confusion Matrix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91B2F-7FA4-B196-C5FF-568683AF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 tends to confuse specific classes (3, 4)</a:t>
            </a: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Predicted: 1 | Actual: 3 | Sentence: "</a:t>
            </a:r>
            <a:r>
              <a:rPr lang="en-US" err="1">
                <a:ea typeface="+mn-lt"/>
                <a:cs typeface="+mn-lt"/>
              </a:rPr>
              <a:t>Im</a:t>
            </a:r>
            <a:r>
              <a:rPr lang="en-US">
                <a:ea typeface="+mn-lt"/>
                <a:cs typeface="+mn-lt"/>
              </a:rPr>
              <a:t> always on the lookout..."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Predicted: 4 | Actual: 3 | Sentence: "Tried a snack, looked healthy..."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AC31-9C41-A6B2-BDCE-21055B88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Reporting Results and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F2C89-31C8-C8B9-E786-9C8DF433D973}"/>
              </a:ext>
            </a:extLst>
          </p:cNvPr>
          <p:cNvSpPr txBox="1"/>
          <p:nvPr/>
        </p:nvSpPr>
        <p:spPr>
          <a:xfrm>
            <a:off x="574413" y="1699829"/>
            <a:ext cx="11038935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Challenges</a:t>
            </a:r>
            <a:r>
              <a:rPr lang="en-US" sz="3200">
                <a:ea typeface="+mn-lt"/>
                <a:cs typeface="+mn-lt"/>
              </a:rPr>
              <a:t>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Overfitting observed.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Misclassifications in similar sentiment categories.</a:t>
            </a:r>
            <a:endParaRPr lang="en-US"/>
          </a:p>
          <a:p>
            <a:endParaRPr lang="en-US" sz="3200" b="1">
              <a:ea typeface="+mn-lt"/>
              <a:cs typeface="+mn-lt"/>
            </a:endParaRPr>
          </a:p>
          <a:p>
            <a:r>
              <a:rPr lang="en-US" sz="3200" b="1">
                <a:ea typeface="+mn-lt"/>
                <a:cs typeface="+mn-lt"/>
              </a:rPr>
              <a:t>Future Work</a:t>
            </a:r>
            <a:r>
              <a:rPr lang="en-US" sz="3200">
                <a:ea typeface="+mn-lt"/>
                <a:cs typeface="+mn-lt"/>
              </a:rPr>
              <a:t>:</a:t>
            </a:r>
            <a:endParaRPr lang="en-US" sz="3200"/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Explore attention mechanisms to better capture contextual nuances.</a:t>
            </a:r>
            <a:endParaRPr lang="en-US" sz="3200"/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Augment data for underrepresented classes.</a:t>
            </a:r>
            <a:endParaRPr lang="en-US" sz="3200"/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Optimize hyperparameters for better generalization.</a:t>
            </a:r>
            <a:endParaRPr lang="en-US" sz="3200"/>
          </a:p>
          <a:p>
            <a:pPr algn="l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2863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Predicting Review Score Based on Review Text with CNNs</vt:lpstr>
      <vt:lpstr>Agenda</vt:lpstr>
      <vt:lpstr>Data Gathering and Preparation</vt:lpstr>
      <vt:lpstr>Data Preprocessing</vt:lpstr>
      <vt:lpstr>Model Building and Training</vt:lpstr>
      <vt:lpstr>Model Evalutation and Optimization</vt:lpstr>
      <vt:lpstr>Model Performance Summary</vt:lpstr>
      <vt:lpstr>Confusion Matrix Explanation</vt:lpstr>
      <vt:lpstr>Reporting Results and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Hernon, Jack R CDT 2025</dc:creator>
  <cp:revision>10</cp:revision>
  <dcterms:created xsi:type="dcterms:W3CDTF">2024-11-20T16:40:39Z</dcterms:created>
  <dcterms:modified xsi:type="dcterms:W3CDTF">2024-11-21T19:17:19Z</dcterms:modified>
</cp:coreProperties>
</file>