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56" r:id="rId4"/>
    <p:sldId id="260" r:id="rId5"/>
    <p:sldId id="261" r:id="rId6"/>
    <p:sldId id="263" r:id="rId7"/>
    <p:sldId id="257" r:id="rId8"/>
    <p:sldId id="264" r:id="rId9"/>
    <p:sldId id="259" r:id="rId10"/>
    <p:sldId id="265" r:id="rId11"/>
    <p:sldId id="266" r:id="rId12"/>
    <p:sldId id="268" r:id="rId13"/>
    <p:sldId id="269" r:id="rId14"/>
    <p:sldId id="267" r:id="rId15"/>
    <p:sldId id="270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83B3-8E7B-4AF9-B9E8-446214E65C7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8DD-9357-4857-9DD0-86B7CDFA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83B3-8E7B-4AF9-B9E8-446214E65C7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8DD-9357-4857-9DD0-86B7CDFA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8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83B3-8E7B-4AF9-B9E8-446214E65C7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8DD-9357-4857-9DD0-86B7CDFA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83B3-8E7B-4AF9-B9E8-446214E65C7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8DD-9357-4857-9DD0-86B7CDFA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4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83B3-8E7B-4AF9-B9E8-446214E65C7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8DD-9357-4857-9DD0-86B7CDFA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83B3-8E7B-4AF9-B9E8-446214E65C7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8DD-9357-4857-9DD0-86B7CDFA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83B3-8E7B-4AF9-B9E8-446214E65C7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8DD-9357-4857-9DD0-86B7CDFA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83B3-8E7B-4AF9-B9E8-446214E65C7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8DD-9357-4857-9DD0-86B7CDFA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0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83B3-8E7B-4AF9-B9E8-446214E65C7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8DD-9357-4857-9DD0-86B7CDFA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83B3-8E7B-4AF9-B9E8-446214E65C7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8DD-9357-4857-9DD0-86B7CDFA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83B3-8E7B-4AF9-B9E8-446214E65C7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8DD-9357-4857-9DD0-86B7CDFA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8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83B3-8E7B-4AF9-B9E8-446214E65C7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08DD-9357-4857-9DD0-86B7CDFA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3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yraf@gapcer.co.i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98" y="606688"/>
            <a:ext cx="1839970" cy="183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9591" y="3221220"/>
            <a:ext cx="6353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Effra Light" panose="02000306080000020004" pitchFamily="2" charset="0"/>
              </a:rPr>
              <a:t>Asyraf Duyshart</a:t>
            </a:r>
            <a:endParaRPr lang="en-US" sz="7200" dirty="0">
              <a:latin typeface="Effra Light" panose="0200030608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8111" y="4774018"/>
            <a:ext cx="29215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Effra" panose="02000506080000020004" pitchFamily="2" charset="0"/>
              </a:rPr>
              <a:t>Email : </a:t>
            </a:r>
            <a:r>
              <a:rPr lang="en-US" dirty="0" smtClean="0">
                <a:latin typeface="Effra" panose="02000506080000020004" pitchFamily="2" charset="0"/>
                <a:hlinkClick r:id="rId3"/>
              </a:rPr>
              <a:t>Asyraf@gapcer.co.id</a:t>
            </a:r>
            <a:endParaRPr lang="en-US" dirty="0" smtClean="0">
              <a:latin typeface="Effra" panose="02000506080000020004" pitchFamily="2" charset="0"/>
            </a:endParaRPr>
          </a:p>
          <a:p>
            <a:pPr algn="ctr"/>
            <a:r>
              <a:rPr lang="en-US" dirty="0" smtClean="0">
                <a:latin typeface="Effra" panose="02000506080000020004" pitchFamily="2" charset="0"/>
              </a:rPr>
              <a:t>Twitter : @</a:t>
            </a:r>
            <a:r>
              <a:rPr lang="en-US" dirty="0" err="1" smtClean="0">
                <a:latin typeface="Effra" panose="02000506080000020004" pitchFamily="2" charset="0"/>
              </a:rPr>
              <a:t>asyrafduyshart</a:t>
            </a:r>
            <a:endParaRPr lang="en-US" dirty="0" smtClean="0">
              <a:latin typeface="Effra" panose="02000506080000020004" pitchFamily="2" charset="0"/>
            </a:endParaRPr>
          </a:p>
          <a:p>
            <a:pPr algn="ctr"/>
            <a:r>
              <a:rPr lang="en-US" dirty="0" smtClean="0">
                <a:latin typeface="Effra" panose="02000506080000020004" pitchFamily="2" charset="0"/>
              </a:rPr>
              <a:t>Medium : @Asyraf</a:t>
            </a:r>
          </a:p>
          <a:p>
            <a:pPr algn="ctr"/>
            <a:r>
              <a:rPr lang="en-US" dirty="0" err="1" smtClean="0">
                <a:latin typeface="Effra" panose="02000506080000020004" pitchFamily="2" charset="0"/>
              </a:rPr>
              <a:t>Linkedn</a:t>
            </a:r>
            <a:r>
              <a:rPr lang="en-US" dirty="0" smtClean="0">
                <a:latin typeface="Effra" panose="02000506080000020004" pitchFamily="2" charset="0"/>
              </a:rPr>
              <a:t> : Asyraf Duyshart</a:t>
            </a:r>
          </a:p>
          <a:p>
            <a:pPr algn="ctr"/>
            <a:r>
              <a:rPr lang="en-US" dirty="0" smtClean="0">
                <a:latin typeface="Effra" panose="02000506080000020004" pitchFamily="2" charset="0"/>
              </a:rPr>
              <a:t>Phone : 082226662156</a:t>
            </a:r>
            <a:endParaRPr lang="en-US" dirty="0">
              <a:latin typeface="Effra" panose="020005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4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9" y="565265"/>
            <a:ext cx="11200421" cy="559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0785" y="284117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>
              <a:latin typeface="Effra Light" panose="0200030608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042" y="1984602"/>
            <a:ext cx="106880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Effra Light" panose="02000306080000020004" pitchFamily="2" charset="0"/>
              </a:rPr>
              <a:t>Learning to code does more than make </a:t>
            </a:r>
            <a:r>
              <a:rPr lang="en-US" sz="4400" dirty="0" smtClean="0">
                <a:latin typeface="Effra Light" panose="02000306080000020004" pitchFamily="2" charset="0"/>
              </a:rPr>
              <a:t>me </a:t>
            </a:r>
            <a:r>
              <a:rPr lang="en-US" sz="4400" dirty="0">
                <a:latin typeface="Effra Light" panose="02000306080000020004" pitchFamily="2" charset="0"/>
              </a:rPr>
              <a:t>a more proficient Designer. It allows </a:t>
            </a:r>
            <a:r>
              <a:rPr lang="en-US" sz="4400" dirty="0" smtClean="0">
                <a:latin typeface="Effra Light" panose="02000306080000020004" pitchFamily="2" charset="0"/>
              </a:rPr>
              <a:t>me </a:t>
            </a:r>
            <a:r>
              <a:rPr lang="en-US" sz="4400" dirty="0">
                <a:latin typeface="Effra Heavy" panose="02000906080000020004" pitchFamily="2" charset="0"/>
              </a:rPr>
              <a:t>move beyond the limited scope of paper and digital wireframes</a:t>
            </a:r>
            <a:r>
              <a:rPr lang="en-US" sz="4400" dirty="0">
                <a:latin typeface="Effra Light" panose="02000306080000020004" pitchFamily="2" charset="0"/>
              </a:rPr>
              <a:t> </a:t>
            </a:r>
            <a:r>
              <a:rPr lang="en-US" sz="4400" dirty="0" smtClean="0">
                <a:latin typeface="Effra Light" panose="02000306080000020004" pitchFamily="2" charset="0"/>
              </a:rPr>
              <a:t>into </a:t>
            </a:r>
            <a:r>
              <a:rPr lang="en-US" sz="4400" dirty="0">
                <a:latin typeface="Effra Light" panose="02000306080000020004" pitchFamily="2" charset="0"/>
              </a:rPr>
              <a:t>the realm of</a:t>
            </a:r>
            <a:r>
              <a:rPr lang="en-US" sz="4400" dirty="0" smtClean="0">
                <a:latin typeface="Effra Light" panose="02000306080000020004" pitchFamily="2" charset="0"/>
              </a:rPr>
              <a:t>…</a:t>
            </a:r>
            <a:endParaRPr lang="en-US" sz="4400" dirty="0">
              <a:latin typeface="Effra Light" panose="020003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26241"/>
            <a:ext cx="12192000" cy="10896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8138" y="2515603"/>
            <a:ext cx="7555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Effra Light" panose="02000306080000020004" pitchFamily="2" charset="0"/>
              </a:rPr>
              <a:t>Rapid </a:t>
            </a:r>
            <a:r>
              <a:rPr lang="en-US" sz="7200" dirty="0" smtClean="0">
                <a:solidFill>
                  <a:schemeClr val="bg1"/>
                </a:solidFill>
                <a:latin typeface="Effra Heavy" panose="02000906080000020004" pitchFamily="2" charset="0"/>
              </a:rPr>
              <a:t>Prototyping</a:t>
            </a:r>
            <a:endParaRPr lang="en-US" sz="7200" dirty="0">
              <a:solidFill>
                <a:schemeClr val="bg1"/>
              </a:solidFill>
              <a:latin typeface="Effra Heavy" panose="020009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67171"/>
                </a:solidFill>
              </a:rPr>
              <a:t>What’s the benefits for startup?</a:t>
            </a:r>
            <a:endParaRPr lang="en-US" dirty="0">
              <a:solidFill>
                <a:srgbClr val="76717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 smtClean="0">
              <a:solidFill>
                <a:srgbClr val="767171"/>
              </a:solidFill>
              <a:latin typeface="Effra" panose="02000506080000020004" pitchFamily="2" charset="0"/>
            </a:endParaRP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767171"/>
                </a:solidFill>
                <a:latin typeface="Effra" panose="02000506080000020004" pitchFamily="2" charset="0"/>
              </a:rPr>
              <a:t>Fast Iteration</a:t>
            </a:r>
            <a:endParaRPr lang="en-US" sz="9600" dirty="0">
              <a:solidFill>
                <a:srgbClr val="767171"/>
              </a:solidFill>
              <a:latin typeface="Effra" panose="020005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2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497" y="2273382"/>
            <a:ext cx="109166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Effra Light" panose="02000306080000020004" pitchFamily="2" charset="0"/>
              </a:rPr>
              <a:t>Knowing how to code greatly improves both </a:t>
            </a:r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Effra Light" panose="02000306080000020004" pitchFamily="2" charset="0"/>
              </a:rPr>
              <a:t>my </a:t>
            </a:r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Effra Light" panose="02000306080000020004" pitchFamily="2" charset="0"/>
              </a:rPr>
              <a:t>ability to communicate 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Effra Light" panose="02000306080000020004" pitchFamily="2" charset="0"/>
              </a:rPr>
              <a:t>and the degree to which </a:t>
            </a:r>
            <a:r>
              <a:rPr lang="en-US" sz="4400" b="1" dirty="0" err="1" smtClean="0">
                <a:solidFill>
                  <a:schemeClr val="bg2">
                    <a:lumMod val="25000"/>
                  </a:schemeClr>
                </a:solidFill>
                <a:latin typeface="Effra Light" panose="02000306080000020004" pitchFamily="2" charset="0"/>
              </a:rPr>
              <a:t>i</a:t>
            </a:r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Effra Light" panose="02000306080000020004" pitchFamily="2" charset="0"/>
              </a:rPr>
              <a:t> </a:t>
            </a:r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Effra Light" panose="02000306080000020004" pitchFamily="2" charset="0"/>
              </a:rPr>
              <a:t>can contribute and </a:t>
            </a:r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Effra Light" panose="02000306080000020004" pitchFamily="2" charset="0"/>
              </a:rPr>
              <a:t>participate</a:t>
            </a: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Effra Light" panose="02000306080000020004" pitchFamily="2" charset="0"/>
              </a:rPr>
              <a:t>.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Effra Light" panose="020003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386" y="34385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67171"/>
                </a:solidFill>
                <a:latin typeface="Effra Heavy" panose="02000906080000020004" pitchFamily="2" charset="0"/>
              </a:rPr>
              <a:t>Summary</a:t>
            </a:r>
            <a:endParaRPr lang="en-US" dirty="0">
              <a:solidFill>
                <a:srgbClr val="767171"/>
              </a:solidFill>
              <a:latin typeface="Effra Heavy" panose="0200090608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02" y="2488130"/>
            <a:ext cx="1433068" cy="1433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7688" y="4042601"/>
            <a:ext cx="2192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Effra" panose="02000506080000020004" pitchFamily="2" charset="0"/>
              </a:rPr>
              <a:t>Programming is for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Effra Heavy" panose="02000906080000020004" pitchFamily="2" charset="0"/>
              </a:rPr>
              <a:t>everyone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82" y="2488130"/>
            <a:ext cx="1435395" cy="1435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2841" y="4042601"/>
            <a:ext cx="3218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67171"/>
                </a:solidFill>
                <a:latin typeface="Effra" panose="02000506080000020004" pitchFamily="2" charset="0"/>
              </a:rPr>
              <a:t>Programming help designer </a:t>
            </a:r>
            <a:r>
              <a:rPr lang="en-US" sz="2400" dirty="0">
                <a:solidFill>
                  <a:srgbClr val="767171"/>
                </a:solidFill>
                <a:latin typeface="Effra Heavy" panose="02000906080000020004" pitchFamily="2" charset="0"/>
              </a:rPr>
              <a:t>communicate</a:t>
            </a:r>
            <a:r>
              <a:rPr lang="en-US" sz="2400" dirty="0">
                <a:solidFill>
                  <a:srgbClr val="767171"/>
                </a:solidFill>
                <a:latin typeface="Effra" panose="02000506080000020004" pitchFamily="2" charset="0"/>
              </a:rPr>
              <a:t> well with developers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989" y="2488130"/>
            <a:ext cx="1433068" cy="14330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14435" y="4042601"/>
            <a:ext cx="3508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67171"/>
                </a:solidFill>
                <a:latin typeface="Effra" panose="02000506080000020004" pitchFamily="2" charset="0"/>
              </a:rPr>
              <a:t>Programming for designer help startup to built more </a:t>
            </a:r>
            <a:r>
              <a:rPr lang="en-US" sz="2400" dirty="0" smtClean="0">
                <a:solidFill>
                  <a:srgbClr val="767171"/>
                </a:solidFill>
                <a:latin typeface="Effra Heavy" panose="02000906080000020004" pitchFamily="2" charset="0"/>
              </a:rPr>
              <a:t>fast </a:t>
            </a:r>
            <a:r>
              <a:rPr lang="en-US" sz="2400" dirty="0">
                <a:solidFill>
                  <a:srgbClr val="767171"/>
                </a:solidFill>
                <a:latin typeface="Effra Heavy" panose="02000906080000020004" pitchFamily="2" charset="0"/>
              </a:rPr>
              <a:t>&amp; </a:t>
            </a:r>
            <a:r>
              <a:rPr lang="en-US" sz="2400" dirty="0" smtClean="0">
                <a:solidFill>
                  <a:srgbClr val="767171"/>
                </a:solidFill>
                <a:latin typeface="Effra Heavy" panose="02000906080000020004" pitchFamily="2" charset="0"/>
              </a:rPr>
              <a:t>effective</a:t>
            </a:r>
            <a:r>
              <a:rPr lang="en-US" sz="2400" dirty="0" smtClean="0">
                <a:solidFill>
                  <a:srgbClr val="767171"/>
                </a:solidFill>
                <a:latin typeface="Effra" panose="02000506080000020004" pitchFamily="2" charset="0"/>
              </a:rPr>
              <a:t> </a:t>
            </a:r>
            <a:r>
              <a:rPr lang="en-US" sz="2400" dirty="0">
                <a:solidFill>
                  <a:srgbClr val="767171"/>
                </a:solidFill>
                <a:latin typeface="Effra" panose="02000506080000020004" pitchFamily="2" charset="0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4302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2386" y="3438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767171"/>
                </a:solidFill>
                <a:latin typeface="Effra Heavy" panose="02000906080000020004" pitchFamily="2" charset="0"/>
              </a:rPr>
              <a:t>Study Case</a:t>
            </a:r>
            <a:endParaRPr lang="en-US" dirty="0">
              <a:solidFill>
                <a:srgbClr val="767171"/>
              </a:solidFill>
              <a:latin typeface="Effra Heavy" panose="0200090608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21" y="2966210"/>
            <a:ext cx="921413" cy="912184"/>
          </a:xfrm>
          <a:prstGeom prst="ellipse">
            <a:avLst/>
          </a:prstGeom>
          <a:ln w="190500" cap="rnd">
            <a:noFill/>
            <a:prstDash val="solid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03014" y="400740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 Adinda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8" y="1885554"/>
            <a:ext cx="3714674" cy="35972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65176" y="291707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30" y="3044863"/>
            <a:ext cx="1375064" cy="9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3286" y="2766745"/>
            <a:ext cx="4353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Effra Light" panose="02000306080000020004" pitchFamily="2" charset="0"/>
              </a:rPr>
              <a:t>Let’s Code</a:t>
            </a:r>
            <a:endParaRPr lang="en-US" sz="7200" dirty="0">
              <a:latin typeface="Effra Light" panose="020003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80160" y="2075688"/>
            <a:ext cx="1764792" cy="17647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Effra Light" panose="02000306080000020004" pitchFamily="2" charset="0"/>
              </a:rPr>
              <a:t>2011</a:t>
            </a:r>
            <a:endParaRPr lang="en-US" sz="3600" dirty="0">
              <a:latin typeface="Effra Light" panose="02000306080000020004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35880" y="2075688"/>
            <a:ext cx="1764792" cy="17647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Effra Light" panose="02000306080000020004" pitchFamily="2" charset="0"/>
              </a:rPr>
              <a:t>2013</a:t>
            </a:r>
            <a:endParaRPr lang="en-US" sz="3600" dirty="0">
              <a:latin typeface="Effra Light" panose="02000306080000020004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91600" y="2075688"/>
            <a:ext cx="1764792" cy="1764792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Effra Light" panose="02000306080000020004" pitchFamily="2" charset="0"/>
              </a:rPr>
              <a:t>2014</a:t>
            </a:r>
            <a:endParaRPr lang="en-US" sz="3600" dirty="0">
              <a:latin typeface="Effra Light" panose="0200030608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3699" y="413695"/>
            <a:ext cx="48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Effra Light" panose="02000306080000020004" pitchFamily="2" charset="0"/>
              </a:rPr>
              <a:t>M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Effra Light" panose="02000306080000020004" pitchFamily="2" charset="0"/>
              </a:rPr>
              <a:t>inutes of my experiences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Effra Light" panose="0200030608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9746" y="3840480"/>
            <a:ext cx="2965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AD47"/>
                </a:solidFill>
                <a:latin typeface="Effra" panose="02000506080000020004" pitchFamily="2" charset="0"/>
              </a:rPr>
              <a:t>I </a:t>
            </a:r>
            <a:r>
              <a:rPr lang="en-US" sz="3200" dirty="0" smtClean="0">
                <a:solidFill>
                  <a:srgbClr val="70AD47"/>
                </a:solidFill>
                <a:latin typeface="Effra Heavy" panose="02000906080000020004" pitchFamily="2" charset="0"/>
              </a:rPr>
              <a:t>will not </a:t>
            </a:r>
            <a:r>
              <a:rPr lang="en-US" sz="3200" dirty="0" smtClean="0">
                <a:solidFill>
                  <a:srgbClr val="70AD47"/>
                </a:solidFill>
                <a:latin typeface="Effra" panose="02000506080000020004" pitchFamily="2" charset="0"/>
              </a:rPr>
              <a:t>code…</a:t>
            </a:r>
            <a:endParaRPr lang="en-US" sz="3200" dirty="0">
              <a:solidFill>
                <a:srgbClr val="70AD47"/>
              </a:solidFill>
              <a:latin typeface="Effra" panose="0200050608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4498" y="3849624"/>
            <a:ext cx="26361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Effra" panose="02000506080000020004" pitchFamily="2" charset="0"/>
              </a:rPr>
              <a:t>I should learn</a:t>
            </a:r>
          </a:p>
          <a:p>
            <a:r>
              <a:rPr lang="en-US" sz="3200" dirty="0">
                <a:solidFill>
                  <a:srgbClr val="FFC000"/>
                </a:solidFill>
                <a:latin typeface="Effra" panose="02000506080000020004" pitchFamily="2" charset="0"/>
              </a:rPr>
              <a:t>h</a:t>
            </a:r>
            <a:r>
              <a:rPr lang="en-US" sz="3200" dirty="0" smtClean="0">
                <a:solidFill>
                  <a:srgbClr val="FFC000"/>
                </a:solidFill>
                <a:latin typeface="Effra" panose="02000506080000020004" pitchFamily="2" charset="0"/>
              </a:rPr>
              <a:t>ow to code…</a:t>
            </a:r>
            <a:endParaRPr lang="en-US" sz="3200" dirty="0">
              <a:solidFill>
                <a:srgbClr val="FFC000"/>
              </a:solidFill>
              <a:latin typeface="Effra" panose="0200050608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0666" y="3794314"/>
            <a:ext cx="2954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Effra" panose="02000506080000020004" pitchFamily="2" charset="0"/>
              </a:rPr>
              <a:t>I should </a:t>
            </a:r>
            <a:r>
              <a:rPr lang="en-US" sz="3200" dirty="0" smtClean="0">
                <a:solidFill>
                  <a:srgbClr val="FF0000"/>
                </a:solidFill>
                <a:latin typeface="Effra" panose="02000506080000020004" pitchFamily="2" charset="0"/>
              </a:rPr>
              <a:t>code…</a:t>
            </a:r>
            <a:endParaRPr lang="en-US" sz="3200" dirty="0">
              <a:solidFill>
                <a:srgbClr val="FF0000"/>
              </a:solidFill>
              <a:latin typeface="Effra" panose="0200050608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746" y="1648587"/>
            <a:ext cx="3038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AD47"/>
                </a:solidFill>
                <a:latin typeface="Effra Light" panose="02000306080000020004" pitchFamily="2" charset="0"/>
              </a:rPr>
              <a:t>Working as Telco Designer</a:t>
            </a:r>
            <a:endParaRPr lang="en-US" sz="2000" dirty="0">
              <a:solidFill>
                <a:srgbClr val="70AD47"/>
              </a:solidFill>
              <a:latin typeface="Effra Light" panose="0200030608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5884" y="1648587"/>
            <a:ext cx="2724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Effra Light" panose="02000306080000020004" pitchFamily="2" charset="0"/>
              </a:rPr>
              <a:t>Starting a Company</a:t>
            </a:r>
            <a:endParaRPr lang="en-US" sz="2400" dirty="0">
              <a:solidFill>
                <a:srgbClr val="FFC000"/>
              </a:solidFill>
              <a:latin typeface="Effra Light" panose="0200030608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1600" y="1614023"/>
            <a:ext cx="1685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Effra Light" panose="02000306080000020004" pitchFamily="2" charset="0"/>
              </a:rPr>
              <a:t>Startup Life</a:t>
            </a:r>
            <a:endParaRPr lang="en-US" sz="2400" dirty="0">
              <a:solidFill>
                <a:srgbClr val="FF0000"/>
              </a:solidFill>
              <a:latin typeface="Effra Light" panose="020003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2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6724" y="0"/>
            <a:ext cx="5618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  <a:latin typeface="Effra Light" panose="02000306080000020004" pitchFamily="2" charset="0"/>
                <a:cs typeface="Helvetica" panose="020B0604020202020204" pitchFamily="34" charset="0"/>
              </a:rPr>
              <a:t>P</a:t>
            </a: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Effra Light" panose="02000306080000020004" pitchFamily="2" charset="0"/>
                <a:cs typeface="Helvetica" panose="020B0604020202020204" pitchFamily="34" charset="0"/>
              </a:rPr>
              <a:t>rogramming</a:t>
            </a: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Effra" panose="02000506080000020004" pitchFamily="2" charset="0"/>
                <a:cs typeface="Helvetica" panose="020B0604020202020204" pitchFamily="34" charset="0"/>
              </a:rPr>
              <a:t> as a </a:t>
            </a: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Effra Heavy" panose="02000906080000020004" pitchFamily="2" charset="0"/>
                <a:cs typeface="Helvetica" panose="020B0604020202020204" pitchFamily="34" charset="0"/>
              </a:rPr>
              <a:t>Designer</a:t>
            </a:r>
            <a:endParaRPr lang="en-US" sz="7200" dirty="0">
              <a:solidFill>
                <a:schemeClr val="accent1">
                  <a:lumMod val="75000"/>
                </a:schemeClr>
              </a:solidFill>
              <a:latin typeface="Effra Heavy" panose="02000906080000020004" pitchFamily="2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0396" y="2180799"/>
            <a:ext cx="57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ffra" panose="02000506080000020004" pitchFamily="2" charset="0"/>
              </a:rPr>
              <a:t>And how it affects my life &amp; business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Effra" panose="0200050608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88668"/>
            <a:ext cx="486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Effra" panose="02000506080000020004" pitchFamily="2" charset="0"/>
              </a:rPr>
              <a:t>By </a:t>
            </a:r>
            <a:r>
              <a:rPr lang="en-US" b="1" dirty="0" smtClean="0">
                <a:solidFill>
                  <a:srgbClr val="FF0000"/>
                </a:solidFill>
                <a:latin typeface="Effra" panose="02000506080000020004" pitchFamily="2" charset="0"/>
              </a:rPr>
              <a:t>Asyraf Duyshart</a:t>
            </a:r>
            <a:r>
              <a:rPr lang="en-US" dirty="0" smtClean="0">
                <a:solidFill>
                  <a:srgbClr val="FF0000"/>
                </a:solidFill>
                <a:latin typeface="Effra" panose="02000506080000020004" pitchFamily="2" charset="0"/>
              </a:rPr>
              <a:t>, Project Director at Gapcer</a:t>
            </a:r>
            <a:endParaRPr lang="en-US" dirty="0">
              <a:solidFill>
                <a:srgbClr val="FF0000"/>
              </a:solidFill>
              <a:latin typeface="Effra" panose="020005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5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" y="429768"/>
            <a:ext cx="64373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ffra Light" panose="02000306080000020004" pitchFamily="2" charset="0"/>
              </a:rPr>
              <a:t>For years coding has been confined to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ffra Heavy" panose="02000906080000020004" pitchFamily="2" charset="0"/>
              </a:rPr>
              <a:t>engineer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ffra Light" panose="02000306080000020004" pitchFamily="2" charset="0"/>
              </a:rPr>
              <a:t>,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ffra Heavy" panose="02000906080000020004" pitchFamily="2" charset="0"/>
              </a:rPr>
              <a:t>programmer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ffra Light" panose="02000306080000020004" pitchFamily="2" charset="0"/>
              </a:rPr>
              <a:t> &amp;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ffra Heavy" panose="02000906080000020004" pitchFamily="2" charset="0"/>
              </a:rPr>
              <a:t>developer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ffra Light" panose="02000306080000020004" pitchFamily="2" charset="0"/>
              </a:rPr>
              <a:t>.</a:t>
            </a:r>
          </a:p>
          <a:p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Effra Light" panose="02000306080000020004" pitchFamily="2" charset="0"/>
            </a:endParaRPr>
          </a:p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00506080000020004" pitchFamily="2" charset="0"/>
              </a:rPr>
              <a:t>So why we having this discussion right now?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Effra" panose="0200050608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" t="897" r="41122" b="2207"/>
          <a:stretch/>
        </p:blipFill>
        <p:spPr>
          <a:xfrm>
            <a:off x="7239761" y="942554"/>
            <a:ext cx="4345979" cy="423740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5646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3465" y="2859460"/>
            <a:ext cx="8872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Effra Light" panose="02000306080000020004" pitchFamily="2" charset="0"/>
              </a:rPr>
              <a:t>Because not anymore.</a:t>
            </a:r>
            <a:endParaRPr lang="en-US" sz="7200" dirty="0">
              <a:latin typeface="Effra Light" panose="020003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Effra" panose="02000506080000020004" pitchFamily="2" charset="0"/>
              </a:rPr>
              <a:t>Growth of Digital Era</a:t>
            </a:r>
            <a:endParaRPr lang="en-US" dirty="0">
              <a:latin typeface="Effra" panose="0200050608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7479"/>
            <a:ext cx="141922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221" y="1877187"/>
            <a:ext cx="1588821" cy="1588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38" y="1840611"/>
            <a:ext cx="1625397" cy="1625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031" y="1996757"/>
            <a:ext cx="1433068" cy="14330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16351" y="3735895"/>
            <a:ext cx="219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Effra" panose="02000506080000020004" pitchFamily="2" charset="0"/>
              </a:rPr>
              <a:t>Internet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Effra" panose="02000506080000020004" pitchFamily="2" charset="0"/>
              </a:rPr>
              <a:t>is rapidly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Effra" panose="02000506080000020004" pitchFamily="2" charset="0"/>
              </a:rPr>
              <a:t>growing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932" y="3735895"/>
            <a:ext cx="2194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Effra" panose="02000506080000020004" pitchFamily="2" charset="0"/>
              </a:rPr>
              <a:t>Code is the heart of digital business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5256" y="3741038"/>
            <a:ext cx="219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Effra" panose="02000506080000020004" pitchFamily="2" charset="0"/>
              </a:rPr>
              <a:t>Code became easier to learn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54161" y="3735895"/>
            <a:ext cx="219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Effra" panose="02000506080000020004" pitchFamily="2" charset="0"/>
              </a:rPr>
              <a:t>Programming is for everyone</a:t>
            </a:r>
          </a:p>
        </p:txBody>
      </p:sp>
    </p:spTree>
    <p:extLst>
      <p:ext uri="{BB962C8B-B14F-4D97-AF65-F5344CB8AC3E}">
        <p14:creationId xmlns:p14="http://schemas.microsoft.com/office/powerpoint/2010/main" val="20423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0785" y="2841172"/>
            <a:ext cx="6395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Effra Light" panose="02000306080000020004" pitchFamily="2" charset="0"/>
              </a:rPr>
              <a:t>Why should we?</a:t>
            </a:r>
            <a:endParaRPr lang="en-US" sz="7200" dirty="0">
              <a:latin typeface="Effra Light" panose="0200030608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1568" y="2548784"/>
            <a:ext cx="2665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Effra Light" panose="02000306080000020004" pitchFamily="2" charset="0"/>
              </a:rPr>
              <a:t>As a designers</a:t>
            </a:r>
            <a:endParaRPr lang="en-US" sz="3200" dirty="0">
              <a:latin typeface="Effra Light" panose="020003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opteamix.com/images/waterfall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1" y="1531621"/>
            <a:ext cx="6958457" cy="479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28379" y="3927497"/>
            <a:ext cx="3383280" cy="548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71978" y="3406289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Wall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2824" y="2759958"/>
            <a:ext cx="4425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Effra Light" panose="02000306080000020004" pitchFamily="2" charset="0"/>
              </a:rPr>
              <a:t>Passing design over a wall of developers</a:t>
            </a:r>
          </a:p>
          <a:p>
            <a:r>
              <a:rPr lang="en-US" sz="4000" dirty="0" smtClean="0">
                <a:solidFill>
                  <a:srgbClr val="FF0000"/>
                </a:solidFill>
                <a:latin typeface="Effra Light" panose="02000306080000020004" pitchFamily="2" charset="0"/>
              </a:rPr>
              <a:t>Is always a trouble</a:t>
            </a:r>
            <a:endParaRPr lang="en-US" sz="4000" dirty="0">
              <a:solidFill>
                <a:srgbClr val="FF0000"/>
              </a:solidFill>
              <a:latin typeface="Effra Light" panose="0200030608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537" y="141845"/>
            <a:ext cx="10759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Effra Light" panose="02000306080000020004" pitchFamily="2" charset="0"/>
              </a:rPr>
              <a:t>When building a product</a:t>
            </a:r>
            <a:endParaRPr lang="en-US" sz="4800" dirty="0">
              <a:latin typeface="Effra Light" panose="020003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0"/>
            <a:ext cx="12031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239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Effra</vt:lpstr>
      <vt:lpstr>Effra Heavy</vt:lpstr>
      <vt:lpstr>Effra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Growth of Digital 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the benefits for startup?</vt:lpstr>
      <vt:lpstr>PowerPoint Presentation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Asyraf Duyshart</dc:creator>
  <cp:lastModifiedBy>Asyraf Duyshart</cp:lastModifiedBy>
  <cp:revision>24</cp:revision>
  <dcterms:created xsi:type="dcterms:W3CDTF">2015-09-01T13:56:49Z</dcterms:created>
  <dcterms:modified xsi:type="dcterms:W3CDTF">2015-09-08T13:47:08Z</dcterms:modified>
</cp:coreProperties>
</file>