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Calibri"/>
      <p:regular r:id="rId27"/>
      <p:bold r:id="rId28"/>
      <p:italic r:id="rId29"/>
      <p:boldItalic r:id="rId3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Calibri-bold.fntdata"/><Relationship Id="rId27" Type="http://schemas.openxmlformats.org/officeDocument/2006/relationships/font" Target="fonts/Calibri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libri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alibri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400"/>
            </a:lvl2pPr>
            <a:lvl3pPr indent="0" marL="914400" rtl="0">
              <a:spcBef>
                <a:spcPts val="0"/>
              </a:spcBef>
              <a:buFont typeface="Calibri"/>
              <a:buNone/>
              <a:defRPr sz="1200"/>
            </a:lvl3pPr>
            <a:lvl4pPr indent="0" marL="1371600" rtl="0">
              <a:spcBef>
                <a:spcPts val="0"/>
              </a:spcBef>
              <a:buFont typeface="Calibri"/>
              <a:buNone/>
              <a:defRPr sz="1000"/>
            </a:lvl4pPr>
            <a:lvl5pPr indent="0" marL="1828800" rtl="0">
              <a:spcBef>
                <a:spcPts val="0"/>
              </a:spcBef>
              <a:buFont typeface="Calibri"/>
              <a:buNone/>
              <a:defRPr sz="1000"/>
            </a:lvl5pPr>
            <a:lvl6pPr indent="0" marL="2286000" rtl="0">
              <a:spcBef>
                <a:spcPts val="0"/>
              </a:spcBef>
              <a:buFont typeface="Calibri"/>
              <a:buNone/>
              <a:defRPr sz="1000"/>
            </a:lvl6pPr>
            <a:lvl7pPr indent="0" marL="2743200" rtl="0">
              <a:spcBef>
                <a:spcPts val="0"/>
              </a:spcBef>
              <a:buFont typeface="Calibri"/>
              <a:buNone/>
              <a:defRPr sz="1000"/>
            </a:lvl7pPr>
            <a:lvl8pPr indent="0" marL="3200400" rtl="0">
              <a:spcBef>
                <a:spcPts val="0"/>
              </a:spcBef>
              <a:buFont typeface="Calibri"/>
              <a:buNone/>
              <a:defRPr sz="1000"/>
            </a:lvl8pPr>
            <a:lvl9pPr indent="0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400"/>
            </a:lvl2pPr>
            <a:lvl3pPr indent="0" marL="914400" rtl="0">
              <a:spcBef>
                <a:spcPts val="0"/>
              </a:spcBef>
              <a:buFont typeface="Calibri"/>
              <a:buNone/>
              <a:defRPr sz="1200"/>
            </a:lvl3pPr>
            <a:lvl4pPr indent="0" marL="1371600" rtl="0">
              <a:spcBef>
                <a:spcPts val="0"/>
              </a:spcBef>
              <a:buFont typeface="Calibri"/>
              <a:buNone/>
              <a:defRPr sz="1000"/>
            </a:lvl4pPr>
            <a:lvl5pPr indent="0" marL="1828800" rtl="0">
              <a:spcBef>
                <a:spcPts val="0"/>
              </a:spcBef>
              <a:buFont typeface="Calibri"/>
              <a:buNone/>
              <a:defRPr sz="1000"/>
            </a:lvl5pPr>
            <a:lvl6pPr indent="0" marL="2286000" rtl="0">
              <a:spcBef>
                <a:spcPts val="0"/>
              </a:spcBef>
              <a:buFont typeface="Calibri"/>
              <a:buNone/>
              <a:defRPr sz="1000"/>
            </a:lvl6pPr>
            <a:lvl7pPr indent="0" marL="2743200" rtl="0">
              <a:spcBef>
                <a:spcPts val="0"/>
              </a:spcBef>
              <a:buFont typeface="Calibri"/>
              <a:buNone/>
              <a:defRPr sz="1000"/>
            </a:lvl7pPr>
            <a:lvl8pPr indent="0" marL="3200400" rtl="0">
              <a:spcBef>
                <a:spcPts val="0"/>
              </a:spcBef>
              <a:buFont typeface="Calibri"/>
              <a:buNone/>
              <a:defRPr sz="1000"/>
            </a:lvl8pPr>
            <a:lvl9pPr indent="0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hyperlink" Target="mailto:Asyraf@gapcer.co.i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2598" y="606687"/>
            <a:ext cx="1839969" cy="18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2383800" y="3221225"/>
            <a:ext cx="7424400" cy="120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Asyraf Duyshart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658110" y="4774017"/>
            <a:ext cx="29215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aseline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Email : </a:t>
            </a:r>
            <a:r>
              <a:rPr baseline="0" i="0" lang="en-US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Asyraf@gapcer.co.id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aseline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Twitter : @asyrafduyshart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aseline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Medium : @Asyraf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aseline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Linkedn : Asyraf Duyshart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aseline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Phone : 082226662156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648" y="565264"/>
            <a:ext cx="11200421" cy="5594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3020784" y="2841172"/>
            <a:ext cx="1847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7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623041" y="1984601"/>
            <a:ext cx="10688085" cy="28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 to code does more than make me a more proficient Designer. It allows me move beyond the limited scope of paper and digital wireframes into the realm of…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-11997" l="0" r="0" t="-11999"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0" y="2626241"/>
            <a:ext cx="12192000" cy="1089691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2318138" y="2515602"/>
            <a:ext cx="75557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Rapid Prototyping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76717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rgbClr val="767171"/>
                </a:solidFill>
                <a:latin typeface="Roboto"/>
                <a:ea typeface="Roboto"/>
                <a:cs typeface="Roboto"/>
                <a:sym typeface="Roboto"/>
              </a:rPr>
              <a:t>What’s the benefits for startup?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767171"/>
              </a:buClr>
              <a:buSzPct val="25000"/>
              <a:buFont typeface="Arial"/>
              <a:buNone/>
            </a:pPr>
            <a:r>
              <a:rPr b="0" baseline="0" i="0" lang="en-US" sz="9600" u="none" cap="none" strike="noStrike">
                <a:solidFill>
                  <a:srgbClr val="767171"/>
                </a:solidFill>
                <a:latin typeface="Roboto"/>
                <a:ea typeface="Roboto"/>
                <a:cs typeface="Roboto"/>
                <a:sym typeface="Roboto"/>
              </a:rPr>
              <a:t>Fast Iteration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647497" y="2273382"/>
            <a:ext cx="10916685" cy="2123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400" u="none" cap="none" strike="noStrike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Knowing how to code greatly improves both </a:t>
            </a:r>
            <a:r>
              <a:rPr b="1" baseline="0" i="0" lang="en-US" sz="4400" u="none" cap="none" strike="noStrike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my ability to communicate </a:t>
            </a:r>
            <a:r>
              <a:rPr b="0" baseline="0" i="0" lang="en-US" sz="4400" u="none" cap="none" strike="noStrike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and the degree to which </a:t>
            </a:r>
            <a:r>
              <a:rPr b="1" lang="en-US" sz="44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baseline="0" i="0" lang="en-US" sz="4400" u="none" cap="none" strike="noStrike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 can contribute and participate</a:t>
            </a:r>
            <a:r>
              <a:rPr b="0" baseline="0" i="0" lang="en-US" sz="4400" u="none" cap="none" strike="noStrike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572385" y="343859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76717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76717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101" y="2488130"/>
            <a:ext cx="1433067" cy="143306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997701" y="4042600"/>
            <a:ext cx="2389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757070"/>
                </a:solidFill>
                <a:latin typeface="Roboto"/>
                <a:ea typeface="Roboto"/>
                <a:cs typeface="Roboto"/>
                <a:sym typeface="Roboto"/>
              </a:rPr>
              <a:t>Programming is for everyone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4382" y="2488130"/>
            <a:ext cx="1435394" cy="143539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4352841" y="4042601"/>
            <a:ext cx="321847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767171"/>
                </a:solidFill>
                <a:latin typeface="Roboto"/>
                <a:ea typeface="Roboto"/>
                <a:cs typeface="Roboto"/>
                <a:sym typeface="Roboto"/>
              </a:rPr>
              <a:t>Programming help designer communicate well with developers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86989" y="2488130"/>
            <a:ext cx="1433067" cy="143306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8414435" y="4042601"/>
            <a:ext cx="350820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767171"/>
                </a:solidFill>
                <a:latin typeface="Roboto"/>
                <a:ea typeface="Roboto"/>
                <a:cs typeface="Roboto"/>
                <a:sym typeface="Roboto"/>
              </a:rPr>
              <a:t>Programming for designer help startup to built more fast &amp; effective product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572385" y="343859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76717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767171"/>
                </a:solidFill>
                <a:latin typeface="Roboto"/>
                <a:ea typeface="Roboto"/>
                <a:cs typeface="Roboto"/>
                <a:sym typeface="Roboto"/>
              </a:rPr>
              <a:t>Study Case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8521" y="2966209"/>
            <a:ext cx="921413" cy="91218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5649750" y="4007400"/>
            <a:ext cx="13752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Cut Adinda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878" y="1885553"/>
            <a:ext cx="3714673" cy="359724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7065175" y="2917076"/>
            <a:ext cx="52931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9729" y="3044863"/>
            <a:ext cx="1375063" cy="96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3903285" y="2766744"/>
            <a:ext cx="43531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6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Code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280159" y="2075688"/>
            <a:ext cx="1764791" cy="17647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2011</a:t>
            </a:r>
          </a:p>
        </p:txBody>
      </p:sp>
      <p:sp>
        <p:nvSpPr>
          <p:cNvPr id="88" name="Shape 88"/>
          <p:cNvSpPr/>
          <p:nvPr/>
        </p:nvSpPr>
        <p:spPr>
          <a:xfrm>
            <a:off x="5135880" y="2075688"/>
            <a:ext cx="1764791" cy="17647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2013</a:t>
            </a:r>
          </a:p>
        </p:txBody>
      </p:sp>
      <p:sp>
        <p:nvSpPr>
          <p:cNvPr id="89" name="Shape 89"/>
          <p:cNvSpPr/>
          <p:nvPr/>
        </p:nvSpPr>
        <p:spPr>
          <a:xfrm>
            <a:off x="8991600" y="2075688"/>
            <a:ext cx="1764791" cy="1764791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2014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148650" y="413700"/>
            <a:ext cx="5894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200" u="none" cap="none" strike="noStrike">
                <a:solidFill>
                  <a:srgbClr val="757070"/>
                </a:solidFill>
                <a:latin typeface="Roboto"/>
                <a:ea typeface="Roboto"/>
                <a:cs typeface="Roboto"/>
                <a:sym typeface="Roboto"/>
              </a:rPr>
              <a:t>Minutes of my experiences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79750" y="3840475"/>
            <a:ext cx="3105299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200" u="none" cap="none" strike="noStrike">
                <a:solidFill>
                  <a:srgbClr val="70AD47"/>
                </a:solidFill>
                <a:latin typeface="Roboto"/>
                <a:ea typeface="Roboto"/>
                <a:cs typeface="Roboto"/>
                <a:sym typeface="Roboto"/>
              </a:rPr>
              <a:t>I will not code…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558050" y="3849625"/>
            <a:ext cx="3105299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3200" u="none" cap="none" strike="noStrike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I should learn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200" u="none" cap="none" strike="noStrike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how to code…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8605515" y="3840426"/>
            <a:ext cx="2954399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3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 should 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code…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79745" y="1648586"/>
            <a:ext cx="303820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70AD47"/>
                </a:solidFill>
                <a:latin typeface="Roboto"/>
                <a:ea typeface="Roboto"/>
                <a:cs typeface="Roboto"/>
                <a:sym typeface="Roboto"/>
              </a:rPr>
              <a:t>Working as Telco Designer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655883" y="1648574"/>
            <a:ext cx="2724899" cy="4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Starting a Company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8991600" y="1648560"/>
            <a:ext cx="1685700" cy="4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Startup Life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-8998" l="0" r="0" t="-8999"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26724" y="0"/>
            <a:ext cx="56190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6000" u="none" cap="none" strike="noStrike">
                <a:solidFill>
                  <a:srgbClr val="2E75B5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0" baseline="0" i="0" lang="en-US" sz="6000" u="none" cap="none" strike="noStrike">
                <a:solidFill>
                  <a:srgbClr val="2E75B5"/>
                </a:solidFill>
                <a:latin typeface="Roboto"/>
                <a:ea typeface="Roboto"/>
                <a:cs typeface="Roboto"/>
                <a:sym typeface="Roboto"/>
              </a:rPr>
              <a:t>rogramming as a Designer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10400" y="2180800"/>
            <a:ext cx="61640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And how it affects my life &amp; business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0" y="6488675"/>
            <a:ext cx="54921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b="1" baseline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Asyraf Duyshart</a:t>
            </a:r>
            <a:r>
              <a:rPr b="0" baseline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, Project Director at Gapcer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402336" y="429768"/>
            <a:ext cx="6437376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For years coding has been confined to engineer, programmer &amp; developer.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4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So why we having this discussion right now?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2207" l="-154" r="41122" t="896"/>
          <a:stretch/>
        </p:blipFill>
        <p:spPr>
          <a:xfrm>
            <a:off x="7239760" y="942554"/>
            <a:ext cx="4345978" cy="423740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603465" y="2859459"/>
            <a:ext cx="88723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6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Because not anymore.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Growth of Digital Era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27478"/>
            <a:ext cx="14192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9221" y="1877186"/>
            <a:ext cx="1588820" cy="158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9838" y="1840610"/>
            <a:ext cx="1625397" cy="162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57031" y="1996757"/>
            <a:ext cx="1433067" cy="143306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3316350" y="3735900"/>
            <a:ext cx="2336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757070"/>
                </a:solidFill>
                <a:latin typeface="Roboto"/>
                <a:ea typeface="Roboto"/>
                <a:cs typeface="Roboto"/>
                <a:sym typeface="Roboto"/>
              </a:rPr>
              <a:t>Internet is rapidly growing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02931" y="3735894"/>
            <a:ext cx="219455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757070"/>
                </a:solidFill>
                <a:latin typeface="Roboto"/>
                <a:ea typeface="Roboto"/>
                <a:cs typeface="Roboto"/>
                <a:sym typeface="Roboto"/>
              </a:rPr>
              <a:t>Code is the heart of digital business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285255" y="3741037"/>
            <a:ext cx="219455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757070"/>
                </a:solidFill>
                <a:latin typeface="Roboto"/>
                <a:ea typeface="Roboto"/>
                <a:cs typeface="Roboto"/>
                <a:sym typeface="Roboto"/>
              </a:rPr>
              <a:t>Code became easier to learn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9254149" y="3735900"/>
            <a:ext cx="2336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757070"/>
                </a:solidFill>
                <a:latin typeface="Roboto"/>
                <a:ea typeface="Roboto"/>
                <a:cs typeface="Roboto"/>
                <a:sym typeface="Roboto"/>
              </a:rPr>
              <a:t>Programming is for everyone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2530950" y="2841175"/>
            <a:ext cx="7130099" cy="120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7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should we?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4543050" y="2396375"/>
            <a:ext cx="3410699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a designers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791" y="1531620"/>
            <a:ext cx="6958456" cy="479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2528378" y="3927496"/>
            <a:ext cx="3383280" cy="5486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D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4971974" y="3406300"/>
            <a:ext cx="11613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Wall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592825" y="2302750"/>
            <a:ext cx="52134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Passing design over a wall of developers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Is always a trouble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43537" y="294244"/>
            <a:ext cx="10758899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building a product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9" y="0"/>
            <a:ext cx="1203157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