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2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7B40-152F-4B0C-85C6-002BB6BE5E6E}" type="datetimeFigureOut">
              <a:rPr lang="fr-FR" smtClean="0"/>
              <a:t>16/09/2023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F8FC1-9C3B-4CEC-8754-1D8925BC43D2}" type="slidenum">
              <a:rPr lang="fr-FR" smtClean="0"/>
              <a:t>‹N°›</a:t>
            </a:fld>
            <a:endParaRPr lang="fr-FR"/>
          </a:p>
        </p:txBody>
      </p:sp>
    </p:spTree>
    <p:extLst>
      <p:ext uri="{BB962C8B-B14F-4D97-AF65-F5344CB8AC3E}">
        <p14:creationId xmlns:p14="http://schemas.microsoft.com/office/powerpoint/2010/main" val="3929518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49179-238F-D1FD-033C-4BFB0099A09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EC9F777-8F03-1CBB-361D-B731AC803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F1DAA7F-CDFE-E556-D454-BE152D3F4D38}"/>
              </a:ext>
            </a:extLst>
          </p:cNvPr>
          <p:cNvSpPr>
            <a:spLocks noGrp="1"/>
          </p:cNvSpPr>
          <p:nvPr>
            <p:ph type="dt" sz="half" idx="10"/>
          </p:nvPr>
        </p:nvSpPr>
        <p:spPr/>
        <p:txBody>
          <a:bodyPr/>
          <a:lstStyle/>
          <a:p>
            <a:fld id="{DA5759E7-C050-40FC-9569-4BE5F9EC56DA}" type="datetime1">
              <a:rPr lang="fr-FR" smtClean="0"/>
              <a:t>16/09/2023</a:t>
            </a:fld>
            <a:endParaRPr lang="fr-FR"/>
          </a:p>
        </p:txBody>
      </p:sp>
      <p:sp>
        <p:nvSpPr>
          <p:cNvPr id="5" name="Espace réservé du pied de page 4">
            <a:extLst>
              <a:ext uri="{FF2B5EF4-FFF2-40B4-BE49-F238E27FC236}">
                <a16:creationId xmlns:a16="http://schemas.microsoft.com/office/drawing/2014/main" id="{7CC43066-4895-A70C-412B-D2CAB3239D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5E5DAE-A71F-68DF-32D7-C0A380DA343B}"/>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328280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2EF1-19E3-268E-30BE-7576C5792FF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E817876-5781-A8C2-7EAB-0631823D793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99669C-3D72-6908-4AA1-93143ECF0B74}"/>
              </a:ext>
            </a:extLst>
          </p:cNvPr>
          <p:cNvSpPr>
            <a:spLocks noGrp="1"/>
          </p:cNvSpPr>
          <p:nvPr>
            <p:ph type="dt" sz="half" idx="10"/>
          </p:nvPr>
        </p:nvSpPr>
        <p:spPr/>
        <p:txBody>
          <a:bodyPr/>
          <a:lstStyle/>
          <a:p>
            <a:fld id="{D7B252AF-2CEC-4419-BE15-7151A00EAC4D}" type="datetime1">
              <a:rPr lang="fr-FR" smtClean="0"/>
              <a:t>16/09/2023</a:t>
            </a:fld>
            <a:endParaRPr lang="fr-FR"/>
          </a:p>
        </p:txBody>
      </p:sp>
      <p:sp>
        <p:nvSpPr>
          <p:cNvPr id="5" name="Espace réservé du pied de page 4">
            <a:extLst>
              <a:ext uri="{FF2B5EF4-FFF2-40B4-BE49-F238E27FC236}">
                <a16:creationId xmlns:a16="http://schemas.microsoft.com/office/drawing/2014/main" id="{F6F8E664-993F-EBF3-9550-FE9DA45CC4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59DAE2-A014-EE43-80F6-690C3D0308A5}"/>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300209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2C5D58A-C45A-27D3-5B20-6D4F4078FAE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75192CE-917F-E11C-E1EC-FAFF219F150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08C911-39AA-7BE2-9F44-0DF6F42C1BFE}"/>
              </a:ext>
            </a:extLst>
          </p:cNvPr>
          <p:cNvSpPr>
            <a:spLocks noGrp="1"/>
          </p:cNvSpPr>
          <p:nvPr>
            <p:ph type="dt" sz="half" idx="10"/>
          </p:nvPr>
        </p:nvSpPr>
        <p:spPr/>
        <p:txBody>
          <a:bodyPr/>
          <a:lstStyle/>
          <a:p>
            <a:fld id="{721FE76A-F92A-48D5-8474-24BA2C9678ED}" type="datetime1">
              <a:rPr lang="fr-FR" smtClean="0"/>
              <a:t>16/09/2023</a:t>
            </a:fld>
            <a:endParaRPr lang="fr-FR"/>
          </a:p>
        </p:txBody>
      </p:sp>
      <p:sp>
        <p:nvSpPr>
          <p:cNvPr id="5" name="Espace réservé du pied de page 4">
            <a:extLst>
              <a:ext uri="{FF2B5EF4-FFF2-40B4-BE49-F238E27FC236}">
                <a16:creationId xmlns:a16="http://schemas.microsoft.com/office/drawing/2014/main" id="{CA298DF6-2166-F4BB-F2A5-F4C77134E50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B3CDF1-4491-AAF7-921A-EE98A8131D47}"/>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210141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21F48D-F8E5-D325-444C-73A027B72C5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4D70C60-76E2-541E-0485-75F28496D0E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20A00E-8750-39EC-ED81-546F26E3B714}"/>
              </a:ext>
            </a:extLst>
          </p:cNvPr>
          <p:cNvSpPr>
            <a:spLocks noGrp="1"/>
          </p:cNvSpPr>
          <p:nvPr>
            <p:ph type="dt" sz="half" idx="10"/>
          </p:nvPr>
        </p:nvSpPr>
        <p:spPr/>
        <p:txBody>
          <a:bodyPr/>
          <a:lstStyle/>
          <a:p>
            <a:fld id="{46AF7C80-B882-4B29-8C07-F8521B9A51F0}" type="datetime1">
              <a:rPr lang="fr-FR" smtClean="0"/>
              <a:t>16/09/2023</a:t>
            </a:fld>
            <a:endParaRPr lang="fr-FR"/>
          </a:p>
        </p:txBody>
      </p:sp>
      <p:sp>
        <p:nvSpPr>
          <p:cNvPr id="5" name="Espace réservé du pied de page 4">
            <a:extLst>
              <a:ext uri="{FF2B5EF4-FFF2-40B4-BE49-F238E27FC236}">
                <a16:creationId xmlns:a16="http://schemas.microsoft.com/office/drawing/2014/main" id="{7908FB95-CCEB-1D3F-7CF0-EA07780E47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D85EF3-064C-CC13-EBB3-2BD9A497A788}"/>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386289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39680-B9F8-1EF7-B8A0-29154651685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2E6192-0B90-6405-01E1-E55224F7D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B72052-A759-CBCA-8C6A-FCFF2923E0BD}"/>
              </a:ext>
            </a:extLst>
          </p:cNvPr>
          <p:cNvSpPr>
            <a:spLocks noGrp="1"/>
          </p:cNvSpPr>
          <p:nvPr>
            <p:ph type="dt" sz="half" idx="10"/>
          </p:nvPr>
        </p:nvSpPr>
        <p:spPr/>
        <p:txBody>
          <a:bodyPr/>
          <a:lstStyle/>
          <a:p>
            <a:fld id="{88412E09-EDA6-4220-9F44-299DFE79A6AE}" type="datetime1">
              <a:rPr lang="fr-FR" smtClean="0"/>
              <a:t>16/09/2023</a:t>
            </a:fld>
            <a:endParaRPr lang="fr-FR"/>
          </a:p>
        </p:txBody>
      </p:sp>
      <p:sp>
        <p:nvSpPr>
          <p:cNvPr id="5" name="Espace réservé du pied de page 4">
            <a:extLst>
              <a:ext uri="{FF2B5EF4-FFF2-40B4-BE49-F238E27FC236}">
                <a16:creationId xmlns:a16="http://schemas.microsoft.com/office/drawing/2014/main" id="{C6C05545-9F3B-E946-85C5-D220C613BA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F5FBDC-25CB-6A81-C913-CB25C71C94FC}"/>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270642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8855E-9B1A-A50F-0E97-EA525C3034B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E1BC571-23C6-2FB7-4214-132553CE45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AA3D42D-B50C-BB23-459A-BE29EDB303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15087D9-F7E2-C409-812D-DFF8EAAF5090}"/>
              </a:ext>
            </a:extLst>
          </p:cNvPr>
          <p:cNvSpPr>
            <a:spLocks noGrp="1"/>
          </p:cNvSpPr>
          <p:nvPr>
            <p:ph type="dt" sz="half" idx="10"/>
          </p:nvPr>
        </p:nvSpPr>
        <p:spPr/>
        <p:txBody>
          <a:bodyPr/>
          <a:lstStyle/>
          <a:p>
            <a:fld id="{51A1C852-7FA4-4824-B221-3625C7157EF7}" type="datetime1">
              <a:rPr lang="fr-FR" smtClean="0"/>
              <a:t>16/09/2023</a:t>
            </a:fld>
            <a:endParaRPr lang="fr-FR"/>
          </a:p>
        </p:txBody>
      </p:sp>
      <p:sp>
        <p:nvSpPr>
          <p:cNvPr id="6" name="Espace réservé du pied de page 5">
            <a:extLst>
              <a:ext uri="{FF2B5EF4-FFF2-40B4-BE49-F238E27FC236}">
                <a16:creationId xmlns:a16="http://schemas.microsoft.com/office/drawing/2014/main" id="{9133E624-E1B7-88B3-016D-B5CF5A92F7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268A6C-F6FB-4E8E-2369-EB9E8A0B6AB4}"/>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153713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0040D-2C8C-F0F4-B7C0-CA477D79674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2D3C205-5457-4522-3F99-B1082FF2D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ED20F6-7236-B713-C393-CEF05FC3FF5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A4FB7C2-EB0D-BF0B-A23C-1F048F4FF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AD590A6-352C-6BA1-1E52-825E6C9630E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6D89757-6685-F3F1-3C2F-EC9D4F437451}"/>
              </a:ext>
            </a:extLst>
          </p:cNvPr>
          <p:cNvSpPr>
            <a:spLocks noGrp="1"/>
          </p:cNvSpPr>
          <p:nvPr>
            <p:ph type="dt" sz="half" idx="10"/>
          </p:nvPr>
        </p:nvSpPr>
        <p:spPr/>
        <p:txBody>
          <a:bodyPr/>
          <a:lstStyle/>
          <a:p>
            <a:fld id="{483B838C-D5BC-4116-803B-A0F215B680DD}" type="datetime1">
              <a:rPr lang="fr-FR" smtClean="0"/>
              <a:t>16/09/2023</a:t>
            </a:fld>
            <a:endParaRPr lang="fr-FR"/>
          </a:p>
        </p:txBody>
      </p:sp>
      <p:sp>
        <p:nvSpPr>
          <p:cNvPr id="8" name="Espace réservé du pied de page 7">
            <a:extLst>
              <a:ext uri="{FF2B5EF4-FFF2-40B4-BE49-F238E27FC236}">
                <a16:creationId xmlns:a16="http://schemas.microsoft.com/office/drawing/2014/main" id="{DA86D3DB-2787-C7EC-34B6-6734C97EA27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0F23D6D-6D4D-60EE-682B-5FF852DC5C37}"/>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203406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AAE25B-96C5-5E53-E206-B46886AE807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3DB4604-8D8F-5CBA-CB43-2BF1B083158C}"/>
              </a:ext>
            </a:extLst>
          </p:cNvPr>
          <p:cNvSpPr>
            <a:spLocks noGrp="1"/>
          </p:cNvSpPr>
          <p:nvPr>
            <p:ph type="dt" sz="half" idx="10"/>
          </p:nvPr>
        </p:nvSpPr>
        <p:spPr/>
        <p:txBody>
          <a:bodyPr/>
          <a:lstStyle/>
          <a:p>
            <a:fld id="{B83211E6-52F3-48AE-83DB-BB93728020C6}" type="datetime1">
              <a:rPr lang="fr-FR" smtClean="0"/>
              <a:t>16/09/2023</a:t>
            </a:fld>
            <a:endParaRPr lang="fr-FR"/>
          </a:p>
        </p:txBody>
      </p:sp>
      <p:sp>
        <p:nvSpPr>
          <p:cNvPr id="4" name="Espace réservé du pied de page 3">
            <a:extLst>
              <a:ext uri="{FF2B5EF4-FFF2-40B4-BE49-F238E27FC236}">
                <a16:creationId xmlns:a16="http://schemas.microsoft.com/office/drawing/2014/main" id="{F3398C38-3A60-7A03-8DC6-741BAA9497A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7F512C0-8221-385D-B0E6-38478EE8090A}"/>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2250079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1A908C6-6013-D94C-7101-4BB5F1B42AA5}"/>
              </a:ext>
            </a:extLst>
          </p:cNvPr>
          <p:cNvSpPr>
            <a:spLocks noGrp="1"/>
          </p:cNvSpPr>
          <p:nvPr>
            <p:ph type="dt" sz="half" idx="10"/>
          </p:nvPr>
        </p:nvSpPr>
        <p:spPr/>
        <p:txBody>
          <a:bodyPr/>
          <a:lstStyle/>
          <a:p>
            <a:fld id="{9147083D-2772-443B-9702-9F2A138ADA68}" type="datetime1">
              <a:rPr lang="fr-FR" smtClean="0"/>
              <a:t>16/09/2023</a:t>
            </a:fld>
            <a:endParaRPr lang="fr-FR"/>
          </a:p>
        </p:txBody>
      </p:sp>
      <p:sp>
        <p:nvSpPr>
          <p:cNvPr id="3" name="Espace réservé du pied de page 2">
            <a:extLst>
              <a:ext uri="{FF2B5EF4-FFF2-40B4-BE49-F238E27FC236}">
                <a16:creationId xmlns:a16="http://schemas.microsoft.com/office/drawing/2014/main" id="{3F4EC77D-84D1-9895-D4CA-1A9F46E6ED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38A252E-9D7F-B9FA-13CF-D511B6F864A8}"/>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197481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2F8D0-DAE6-41DD-1E1D-D7EB3E76EBD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72CD4C7-1564-0FA6-0305-72A1F320B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DCD44A-57BB-E02C-3F92-45A009919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080AD6-3B1F-1EC5-87FD-8C90DDAFD174}"/>
              </a:ext>
            </a:extLst>
          </p:cNvPr>
          <p:cNvSpPr>
            <a:spLocks noGrp="1"/>
          </p:cNvSpPr>
          <p:nvPr>
            <p:ph type="dt" sz="half" idx="10"/>
          </p:nvPr>
        </p:nvSpPr>
        <p:spPr/>
        <p:txBody>
          <a:bodyPr/>
          <a:lstStyle/>
          <a:p>
            <a:fld id="{378EC057-0F17-4B49-8EF5-CEC9A322874B}" type="datetime1">
              <a:rPr lang="fr-FR" smtClean="0"/>
              <a:t>16/09/2023</a:t>
            </a:fld>
            <a:endParaRPr lang="fr-FR"/>
          </a:p>
        </p:txBody>
      </p:sp>
      <p:sp>
        <p:nvSpPr>
          <p:cNvPr id="6" name="Espace réservé du pied de page 5">
            <a:extLst>
              <a:ext uri="{FF2B5EF4-FFF2-40B4-BE49-F238E27FC236}">
                <a16:creationId xmlns:a16="http://schemas.microsoft.com/office/drawing/2014/main" id="{0E89F925-81F6-0A45-E571-9635FC446E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08F217-6B17-14A7-992D-41B116C7179E}"/>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240648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DACC9-C72C-2E5B-8AA1-DD74394177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A84E9FB-84BF-5299-5ABB-51A1CE6D7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728EB8C-5B73-BE03-9947-8AD193167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4C440E4-EC6A-B0E4-C9A6-61F0BB340AD8}"/>
              </a:ext>
            </a:extLst>
          </p:cNvPr>
          <p:cNvSpPr>
            <a:spLocks noGrp="1"/>
          </p:cNvSpPr>
          <p:nvPr>
            <p:ph type="dt" sz="half" idx="10"/>
          </p:nvPr>
        </p:nvSpPr>
        <p:spPr/>
        <p:txBody>
          <a:bodyPr/>
          <a:lstStyle/>
          <a:p>
            <a:fld id="{16FF1FAC-4008-4713-8387-69717A61561E}" type="datetime1">
              <a:rPr lang="fr-FR" smtClean="0"/>
              <a:t>16/09/2023</a:t>
            </a:fld>
            <a:endParaRPr lang="fr-FR"/>
          </a:p>
        </p:txBody>
      </p:sp>
      <p:sp>
        <p:nvSpPr>
          <p:cNvPr id="6" name="Espace réservé du pied de page 5">
            <a:extLst>
              <a:ext uri="{FF2B5EF4-FFF2-40B4-BE49-F238E27FC236}">
                <a16:creationId xmlns:a16="http://schemas.microsoft.com/office/drawing/2014/main" id="{024E83A5-C39E-244C-DAC8-7EBA511FF9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770320-6A16-CB09-F25C-4B6BD6B7872B}"/>
              </a:ext>
            </a:extLst>
          </p:cNvPr>
          <p:cNvSpPr>
            <a:spLocks noGrp="1"/>
          </p:cNvSpPr>
          <p:nvPr>
            <p:ph type="sldNum" sz="quarter" idx="12"/>
          </p:nvPr>
        </p:nvSpPr>
        <p:spPr/>
        <p:txBody>
          <a:bodyPr/>
          <a:lstStyle/>
          <a:p>
            <a:fld id="{D457F7F8-0508-45D1-B755-79F70C6ABCFB}" type="slidenum">
              <a:rPr lang="fr-FR" smtClean="0"/>
              <a:t>‹N°›</a:t>
            </a:fld>
            <a:endParaRPr lang="fr-FR"/>
          </a:p>
        </p:txBody>
      </p:sp>
    </p:spTree>
    <p:extLst>
      <p:ext uri="{BB962C8B-B14F-4D97-AF65-F5344CB8AC3E}">
        <p14:creationId xmlns:p14="http://schemas.microsoft.com/office/powerpoint/2010/main" val="20483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B5A1264-700C-20A9-74B3-63C014C28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1F2A3A1-FA41-6256-8201-CE51F10F7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45704DC-9647-F676-6151-C2C32A089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79264-CE22-41F5-BC61-9695C5560E42}" type="datetime1">
              <a:rPr lang="fr-FR" smtClean="0"/>
              <a:t>16/09/2023</a:t>
            </a:fld>
            <a:endParaRPr lang="fr-FR"/>
          </a:p>
        </p:txBody>
      </p:sp>
      <p:sp>
        <p:nvSpPr>
          <p:cNvPr id="5" name="Espace réservé du pied de page 4">
            <a:extLst>
              <a:ext uri="{FF2B5EF4-FFF2-40B4-BE49-F238E27FC236}">
                <a16:creationId xmlns:a16="http://schemas.microsoft.com/office/drawing/2014/main" id="{14A67536-B396-D7F8-C098-93C100008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016C709-9213-1A44-DBC4-28D6CEB971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7F7F8-0508-45D1-B755-79F70C6ABCFB}" type="slidenum">
              <a:rPr lang="fr-FR" smtClean="0"/>
              <a:t>‹N°›</a:t>
            </a:fld>
            <a:endParaRPr lang="fr-FR"/>
          </a:p>
        </p:txBody>
      </p:sp>
    </p:spTree>
    <p:extLst>
      <p:ext uri="{BB962C8B-B14F-4D97-AF65-F5344CB8AC3E}">
        <p14:creationId xmlns:p14="http://schemas.microsoft.com/office/powerpoint/2010/main" val="27482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orld-fr.openfoodfacts.org/produ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409B1-E0E3-7E26-6E80-E2BBAE72C952}"/>
              </a:ext>
            </a:extLst>
          </p:cNvPr>
          <p:cNvSpPr>
            <a:spLocks noGrp="1"/>
          </p:cNvSpPr>
          <p:nvPr>
            <p:ph type="ctrTitle"/>
          </p:nvPr>
        </p:nvSpPr>
        <p:spPr>
          <a:xfrm>
            <a:off x="1524000" y="1122363"/>
            <a:ext cx="9144000" cy="2114823"/>
          </a:xfrm>
        </p:spPr>
        <p:txBody>
          <a:bodyPr/>
          <a:lstStyle/>
          <a:p>
            <a:r>
              <a:rPr lang="fr-FR" dirty="0"/>
              <a:t>Préparation des données de la base Open Food </a:t>
            </a:r>
            <a:r>
              <a:rPr lang="fr-FR" dirty="0" err="1"/>
              <a:t>Facts</a:t>
            </a:r>
            <a:endParaRPr lang="fr-FR" dirty="0"/>
          </a:p>
        </p:txBody>
      </p:sp>
      <p:sp>
        <p:nvSpPr>
          <p:cNvPr id="3" name="Sous-titre 2">
            <a:extLst>
              <a:ext uri="{FF2B5EF4-FFF2-40B4-BE49-F238E27FC236}">
                <a16:creationId xmlns:a16="http://schemas.microsoft.com/office/drawing/2014/main" id="{CF8129F1-BF28-B5F7-847E-3B8AAB25AED8}"/>
              </a:ext>
            </a:extLst>
          </p:cNvPr>
          <p:cNvSpPr>
            <a:spLocks noGrp="1"/>
          </p:cNvSpPr>
          <p:nvPr>
            <p:ph type="subTitle" idx="1"/>
          </p:nvPr>
        </p:nvSpPr>
        <p:spPr>
          <a:xfrm>
            <a:off x="1136073" y="3620815"/>
            <a:ext cx="9919853" cy="1970689"/>
          </a:xfrm>
        </p:spPr>
        <p:txBody>
          <a:bodyPr>
            <a:normAutofit/>
          </a:bodyPr>
          <a:lstStyle/>
          <a:p>
            <a:r>
              <a:rPr lang="fr-FR" sz="3600" dirty="0"/>
              <a:t>De l’Agence Santé publique France</a:t>
            </a:r>
          </a:p>
          <a:p>
            <a:endParaRPr lang="fr-FR" sz="3600" dirty="0"/>
          </a:p>
          <a:p>
            <a:r>
              <a:rPr lang="fr-FR" sz="2800" dirty="0"/>
              <a:t>En vue d’une étude de faisabilité d’une amélioration applicative.</a:t>
            </a:r>
          </a:p>
        </p:txBody>
      </p:sp>
      <p:sp>
        <p:nvSpPr>
          <p:cNvPr id="4" name="Espace réservé du numéro de diapositive 3">
            <a:extLst>
              <a:ext uri="{FF2B5EF4-FFF2-40B4-BE49-F238E27FC236}">
                <a16:creationId xmlns:a16="http://schemas.microsoft.com/office/drawing/2014/main" id="{9AF948E4-A391-C46A-ACB2-E9F79EC30BC4}"/>
              </a:ext>
            </a:extLst>
          </p:cNvPr>
          <p:cNvSpPr>
            <a:spLocks noGrp="1"/>
          </p:cNvSpPr>
          <p:nvPr>
            <p:ph type="sldNum" sz="quarter" idx="12"/>
          </p:nvPr>
        </p:nvSpPr>
        <p:spPr/>
        <p:txBody>
          <a:bodyPr/>
          <a:lstStyle/>
          <a:p>
            <a:fld id="{D457F7F8-0508-45D1-B755-79F70C6ABCFB}" type="slidenum">
              <a:rPr lang="fr-FR" sz="2000" smtClean="0"/>
              <a:t>1</a:t>
            </a:fld>
            <a:endParaRPr lang="fr-FR" sz="2000" dirty="0"/>
          </a:p>
        </p:txBody>
      </p:sp>
    </p:spTree>
    <p:extLst>
      <p:ext uri="{BB962C8B-B14F-4D97-AF65-F5344CB8AC3E}">
        <p14:creationId xmlns:p14="http://schemas.microsoft.com/office/powerpoint/2010/main" val="409197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1B9AF80F-DBE7-27F9-4B7E-E5B4540C5820}"/>
              </a:ext>
            </a:extLst>
          </p:cNvPr>
          <p:cNvPicPr>
            <a:picLocks noGrp="1" noChangeAspect="1"/>
          </p:cNvPicPr>
          <p:nvPr>
            <p:ph idx="1"/>
          </p:nvPr>
        </p:nvPicPr>
        <p:blipFill>
          <a:blip r:embed="rId2"/>
          <a:stretch>
            <a:fillRect/>
          </a:stretch>
        </p:blipFill>
        <p:spPr>
          <a:xfrm>
            <a:off x="985837" y="1023144"/>
            <a:ext cx="10220325" cy="4743450"/>
          </a:xfrm>
        </p:spPr>
      </p:pic>
      <p:sp>
        <p:nvSpPr>
          <p:cNvPr id="4" name="Espace réservé du numéro de diapositive 3">
            <a:extLst>
              <a:ext uri="{FF2B5EF4-FFF2-40B4-BE49-F238E27FC236}">
                <a16:creationId xmlns:a16="http://schemas.microsoft.com/office/drawing/2014/main" id="{53256E07-F2C7-94B4-648F-13F2904325A1}"/>
              </a:ext>
            </a:extLst>
          </p:cNvPr>
          <p:cNvSpPr>
            <a:spLocks noGrp="1"/>
          </p:cNvSpPr>
          <p:nvPr>
            <p:ph type="sldNum" sz="quarter" idx="12"/>
          </p:nvPr>
        </p:nvSpPr>
        <p:spPr/>
        <p:txBody>
          <a:bodyPr/>
          <a:lstStyle/>
          <a:p>
            <a:fld id="{D457F7F8-0508-45D1-B755-79F70C6ABCFB}" type="slidenum">
              <a:rPr lang="fr-FR" sz="2000" smtClean="0"/>
              <a:t>10</a:t>
            </a:fld>
            <a:endParaRPr lang="fr-FR" sz="2000" dirty="0"/>
          </a:p>
        </p:txBody>
      </p:sp>
    </p:spTree>
    <p:extLst>
      <p:ext uri="{BB962C8B-B14F-4D97-AF65-F5344CB8AC3E}">
        <p14:creationId xmlns:p14="http://schemas.microsoft.com/office/powerpoint/2010/main" val="51647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99A4917-9F32-3D7B-F5F9-08E4B27C6648}"/>
              </a:ext>
            </a:extLst>
          </p:cNvPr>
          <p:cNvSpPr>
            <a:spLocks noGrp="1"/>
          </p:cNvSpPr>
          <p:nvPr>
            <p:ph idx="1"/>
          </p:nvPr>
        </p:nvSpPr>
        <p:spPr>
          <a:xfrm>
            <a:off x="838200" y="633845"/>
            <a:ext cx="10515600" cy="5543118"/>
          </a:xfrm>
        </p:spPr>
        <p:txBody>
          <a:bodyPr>
            <a:normAutofit/>
          </a:bodyPr>
          <a:lstStyle/>
          <a:p>
            <a:pPr marL="0" indent="0">
              <a:buNone/>
            </a:pPr>
            <a:r>
              <a:rPr lang="fr-FR" sz="2000" dirty="0"/>
              <a:t>Un autre groupement peut être utiliser pour affiner la catégorisation, par exemple avec ‘pnns_groups_1’ ci-dessous pour mieux cerner la catégorie ‘Conserves’ :</a:t>
            </a:r>
          </a:p>
          <a:p>
            <a:pPr marL="0" indent="0">
              <a:buNone/>
            </a:pPr>
            <a:r>
              <a:rPr lang="fr-FR" sz="2000" dirty="0"/>
              <a:t>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La catégorie ‘Boissons’ (première avec 2025 produits) est très hétéroclite avec des produits sucrés ou salés, à base de fruits, de thé, de café, de soja, de noix de coco, de céréales, amandes … mais il est difficile de la segmenter, sauf à délimiter précisément les différents taux. Elle mériterait d’être remplacée par des groupes plus précis comme c’est le cas pour les jus de fruits, eaux, sodas …</a:t>
            </a:r>
          </a:p>
        </p:txBody>
      </p:sp>
      <p:sp>
        <p:nvSpPr>
          <p:cNvPr id="4" name="Espace réservé du numéro de diapositive 3">
            <a:extLst>
              <a:ext uri="{FF2B5EF4-FFF2-40B4-BE49-F238E27FC236}">
                <a16:creationId xmlns:a16="http://schemas.microsoft.com/office/drawing/2014/main" id="{AE688BFA-21C5-D64F-5030-2256C28A845A}"/>
              </a:ext>
            </a:extLst>
          </p:cNvPr>
          <p:cNvSpPr>
            <a:spLocks noGrp="1"/>
          </p:cNvSpPr>
          <p:nvPr>
            <p:ph type="sldNum" sz="quarter" idx="12"/>
          </p:nvPr>
        </p:nvSpPr>
        <p:spPr/>
        <p:txBody>
          <a:bodyPr/>
          <a:lstStyle/>
          <a:p>
            <a:fld id="{D457F7F8-0508-45D1-B755-79F70C6ABCFB}" type="slidenum">
              <a:rPr lang="fr-FR" sz="2000" smtClean="0"/>
              <a:t>11</a:t>
            </a:fld>
            <a:endParaRPr lang="fr-FR" sz="2000" dirty="0"/>
          </a:p>
        </p:txBody>
      </p:sp>
      <p:pic>
        <p:nvPicPr>
          <p:cNvPr id="6" name="Image 5">
            <a:extLst>
              <a:ext uri="{FF2B5EF4-FFF2-40B4-BE49-F238E27FC236}">
                <a16:creationId xmlns:a16="http://schemas.microsoft.com/office/drawing/2014/main" id="{DB3D9000-FF7F-5010-C6AC-076AA3185678}"/>
              </a:ext>
            </a:extLst>
          </p:cNvPr>
          <p:cNvPicPr>
            <a:picLocks noChangeAspect="1"/>
          </p:cNvPicPr>
          <p:nvPr/>
        </p:nvPicPr>
        <p:blipFill>
          <a:blip r:embed="rId2"/>
          <a:stretch>
            <a:fillRect/>
          </a:stretch>
        </p:blipFill>
        <p:spPr>
          <a:xfrm>
            <a:off x="838200" y="1257732"/>
            <a:ext cx="6134100" cy="3552825"/>
          </a:xfrm>
          <a:prstGeom prst="rect">
            <a:avLst/>
          </a:prstGeom>
        </p:spPr>
      </p:pic>
      <p:sp>
        <p:nvSpPr>
          <p:cNvPr id="8" name="ZoneTexte 7">
            <a:extLst>
              <a:ext uri="{FF2B5EF4-FFF2-40B4-BE49-F238E27FC236}">
                <a16:creationId xmlns:a16="http://schemas.microsoft.com/office/drawing/2014/main" id="{5C7D33B1-F3BF-ADED-4601-A4696D5B9E49}"/>
              </a:ext>
            </a:extLst>
          </p:cNvPr>
          <p:cNvSpPr txBox="1"/>
          <p:nvPr/>
        </p:nvSpPr>
        <p:spPr>
          <a:xfrm>
            <a:off x="7273636" y="1423986"/>
            <a:ext cx="4076700" cy="1938992"/>
          </a:xfrm>
          <a:prstGeom prst="rect">
            <a:avLst/>
          </a:prstGeom>
          <a:noFill/>
        </p:spPr>
        <p:txBody>
          <a:bodyPr wrap="square" rtlCol="0">
            <a:spAutoFit/>
          </a:bodyPr>
          <a:lstStyle/>
          <a:p>
            <a:r>
              <a:rPr lang="fr-FR" sz="2000" dirty="0"/>
              <a:t>On voit mal les groupes ‘Milk and </a:t>
            </a:r>
            <a:r>
              <a:rPr lang="fr-FR" sz="2000" dirty="0" err="1"/>
              <a:t>dairy</a:t>
            </a:r>
            <a:r>
              <a:rPr lang="fr-FR" sz="2000" dirty="0"/>
              <a:t> </a:t>
            </a:r>
            <a:r>
              <a:rPr lang="fr-FR" sz="2000" dirty="0" err="1"/>
              <a:t>products</a:t>
            </a:r>
            <a:r>
              <a:rPr lang="fr-FR" sz="2000" dirty="0"/>
              <a:t>‘ (rose), ‘</a:t>
            </a:r>
            <a:r>
              <a:rPr lang="fr-FR" sz="2000" dirty="0" err="1"/>
              <a:t>Salty</a:t>
            </a:r>
            <a:r>
              <a:rPr lang="fr-FR" sz="2000" dirty="0"/>
              <a:t> snacks’ et ‘</a:t>
            </a:r>
            <a:r>
              <a:rPr lang="fr-FR" sz="2000" dirty="0" err="1"/>
              <a:t>Sugary</a:t>
            </a:r>
            <a:r>
              <a:rPr lang="fr-FR" sz="2000" dirty="0"/>
              <a:t> snacks’ très petits (une étude en détail nous amènerais peut-être à changer de groupe les produits concernés).</a:t>
            </a:r>
          </a:p>
        </p:txBody>
      </p:sp>
    </p:spTree>
    <p:extLst>
      <p:ext uri="{BB962C8B-B14F-4D97-AF65-F5344CB8AC3E}">
        <p14:creationId xmlns:p14="http://schemas.microsoft.com/office/powerpoint/2010/main" val="1499092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A33FD01-01FD-EE09-0400-C37BEB3DC081}"/>
              </a:ext>
            </a:extLst>
          </p:cNvPr>
          <p:cNvSpPr>
            <a:spLocks noGrp="1"/>
          </p:cNvSpPr>
          <p:nvPr>
            <p:ph idx="1"/>
          </p:nvPr>
        </p:nvSpPr>
        <p:spPr>
          <a:xfrm>
            <a:off x="838200" y="623454"/>
            <a:ext cx="10515600" cy="5732895"/>
          </a:xfrm>
        </p:spPr>
        <p:txBody>
          <a:bodyPr>
            <a:normAutofit/>
          </a:bodyPr>
          <a:lstStyle/>
          <a:p>
            <a:pPr marL="0" indent="0">
              <a:buNone/>
            </a:pPr>
            <a:r>
              <a:rPr lang="fr-FR" sz="2000" dirty="0"/>
              <a:t>    A propos des </a:t>
            </a:r>
            <a:r>
              <a:rPr lang="fr-FR" sz="2000" u="sng" dirty="0">
                <a:solidFill>
                  <a:srgbClr val="0070C0"/>
                </a:solidFill>
              </a:rPr>
              <a:t>jus de fruits</a:t>
            </a:r>
            <a:r>
              <a:rPr lang="fr-FR" sz="2000" dirty="0"/>
              <a:t>, voici une étude de leurs </a:t>
            </a:r>
            <a:r>
              <a:rPr lang="fr-FR" sz="2000" u="sng" dirty="0">
                <a:solidFill>
                  <a:schemeClr val="accent5">
                    <a:lumMod val="75000"/>
                  </a:schemeClr>
                </a:solidFill>
              </a:rPr>
              <a:t>taux de sucres</a:t>
            </a:r>
            <a:r>
              <a:rPr lang="fr-FR" sz="2000" dirty="0"/>
              <a:t> :</a:t>
            </a:r>
          </a:p>
          <a:p>
            <a:pPr marL="0" indent="0">
              <a:buNone/>
            </a:pPr>
            <a:r>
              <a:rPr lang="fr-FR" sz="2000" dirty="0"/>
              <a:t>L’histogramme a l’allure suivante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Les pics en dehors de la gaussienne centrée à 10,5 environ sont dus aux jus de citrons, peu sucrés (vers 2) et aux jus de raisins, très sucrés (vers 16,5).</a:t>
            </a:r>
          </a:p>
          <a:p>
            <a:pPr marL="0" indent="0">
              <a:buNone/>
            </a:pPr>
            <a:r>
              <a:rPr lang="fr-FR" sz="2000" dirty="0"/>
              <a:t>Au cours de ces divers études (pas toutes exposées dans cette présentation) je continu le nettoyage lorsque le besoin apparait.</a:t>
            </a:r>
          </a:p>
        </p:txBody>
      </p:sp>
      <p:sp>
        <p:nvSpPr>
          <p:cNvPr id="4" name="Espace réservé du numéro de diapositive 3">
            <a:extLst>
              <a:ext uri="{FF2B5EF4-FFF2-40B4-BE49-F238E27FC236}">
                <a16:creationId xmlns:a16="http://schemas.microsoft.com/office/drawing/2014/main" id="{1248313E-E72A-59CB-A017-FDC3F6511ED4}"/>
              </a:ext>
            </a:extLst>
          </p:cNvPr>
          <p:cNvSpPr>
            <a:spLocks noGrp="1"/>
          </p:cNvSpPr>
          <p:nvPr>
            <p:ph type="sldNum" sz="quarter" idx="12"/>
          </p:nvPr>
        </p:nvSpPr>
        <p:spPr/>
        <p:txBody>
          <a:bodyPr/>
          <a:lstStyle/>
          <a:p>
            <a:fld id="{D457F7F8-0508-45D1-B755-79F70C6ABCFB}" type="slidenum">
              <a:rPr lang="fr-FR" sz="2000" smtClean="0"/>
              <a:t>12</a:t>
            </a:fld>
            <a:endParaRPr lang="fr-FR" sz="2000" dirty="0"/>
          </a:p>
        </p:txBody>
      </p:sp>
      <p:pic>
        <p:nvPicPr>
          <p:cNvPr id="5" name="Image 4">
            <a:extLst>
              <a:ext uri="{FF2B5EF4-FFF2-40B4-BE49-F238E27FC236}">
                <a16:creationId xmlns:a16="http://schemas.microsoft.com/office/drawing/2014/main" id="{67DF72AB-C29C-540F-605D-065A0C082F94}"/>
              </a:ext>
            </a:extLst>
          </p:cNvPr>
          <p:cNvPicPr>
            <a:picLocks noChangeAspect="1"/>
          </p:cNvPicPr>
          <p:nvPr/>
        </p:nvPicPr>
        <p:blipFill>
          <a:blip r:embed="rId2"/>
          <a:stretch>
            <a:fillRect/>
          </a:stretch>
        </p:blipFill>
        <p:spPr>
          <a:xfrm>
            <a:off x="4707082" y="1039091"/>
            <a:ext cx="5275984" cy="4048357"/>
          </a:xfrm>
          <a:prstGeom prst="rect">
            <a:avLst/>
          </a:prstGeom>
        </p:spPr>
      </p:pic>
    </p:spTree>
    <p:extLst>
      <p:ext uri="{BB962C8B-B14F-4D97-AF65-F5344CB8AC3E}">
        <p14:creationId xmlns:p14="http://schemas.microsoft.com/office/powerpoint/2010/main" val="282647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A206397-5C09-6215-A4E1-61615597FF6F}"/>
              </a:ext>
            </a:extLst>
          </p:cNvPr>
          <p:cNvSpPr>
            <a:spLocks noGrp="1"/>
          </p:cNvSpPr>
          <p:nvPr>
            <p:ph idx="1"/>
          </p:nvPr>
        </p:nvSpPr>
        <p:spPr>
          <a:xfrm>
            <a:off x="838200" y="685800"/>
            <a:ext cx="10515600" cy="5491163"/>
          </a:xfrm>
        </p:spPr>
        <p:txBody>
          <a:bodyPr>
            <a:normAutofit/>
          </a:bodyPr>
          <a:lstStyle/>
          <a:p>
            <a:pPr marL="0" indent="0">
              <a:buNone/>
            </a:pPr>
            <a:r>
              <a:rPr lang="fr-FR" sz="2000" dirty="0"/>
              <a:t>Lors de la phase de nettoyage / remplissage, je me suis intéressé expérimentalement à la corrélation entre taux de sucre et apport énergétique, pour les produits riches en sucres et pauvres en graisses et protéines (cf. p. 8); Par la suite, j’ai voulu voir ce qu’une régression linéaire donnerait à ce sujet. On observe de belles lignes de points dans le nuage (j’ai matérialisé la verte) :</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20931E52-0947-968C-FB49-B200C8895562}"/>
              </a:ext>
            </a:extLst>
          </p:cNvPr>
          <p:cNvSpPr>
            <a:spLocks noGrp="1"/>
          </p:cNvSpPr>
          <p:nvPr>
            <p:ph type="sldNum" sz="quarter" idx="12"/>
          </p:nvPr>
        </p:nvSpPr>
        <p:spPr/>
        <p:txBody>
          <a:bodyPr/>
          <a:lstStyle/>
          <a:p>
            <a:fld id="{D457F7F8-0508-45D1-B755-79F70C6ABCFB}" type="slidenum">
              <a:rPr lang="fr-FR" sz="2000" smtClean="0"/>
              <a:t>13</a:t>
            </a:fld>
            <a:endParaRPr lang="fr-FR" sz="2000" dirty="0"/>
          </a:p>
        </p:txBody>
      </p:sp>
      <p:pic>
        <p:nvPicPr>
          <p:cNvPr id="6" name="Image 5">
            <a:extLst>
              <a:ext uri="{FF2B5EF4-FFF2-40B4-BE49-F238E27FC236}">
                <a16:creationId xmlns:a16="http://schemas.microsoft.com/office/drawing/2014/main" id="{8D7E825C-733C-29CF-FD05-1A95A17EB937}"/>
              </a:ext>
            </a:extLst>
          </p:cNvPr>
          <p:cNvPicPr>
            <a:picLocks noChangeAspect="1"/>
          </p:cNvPicPr>
          <p:nvPr/>
        </p:nvPicPr>
        <p:blipFill>
          <a:blip r:embed="rId2"/>
          <a:stretch>
            <a:fillRect/>
          </a:stretch>
        </p:blipFill>
        <p:spPr>
          <a:xfrm>
            <a:off x="1439683" y="1992567"/>
            <a:ext cx="9312633" cy="4065869"/>
          </a:xfrm>
          <a:prstGeom prst="rect">
            <a:avLst/>
          </a:prstGeom>
        </p:spPr>
      </p:pic>
    </p:spTree>
    <p:extLst>
      <p:ext uri="{BB962C8B-B14F-4D97-AF65-F5344CB8AC3E}">
        <p14:creationId xmlns:p14="http://schemas.microsoft.com/office/powerpoint/2010/main" val="2118669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664E1A-CE1F-51B0-7C35-40420C64157C}"/>
              </a:ext>
            </a:extLst>
          </p:cNvPr>
          <p:cNvSpPr>
            <a:spLocks noGrp="1"/>
          </p:cNvSpPr>
          <p:nvPr>
            <p:ph idx="1"/>
          </p:nvPr>
        </p:nvSpPr>
        <p:spPr>
          <a:xfrm>
            <a:off x="838200" y="592282"/>
            <a:ext cx="10515600" cy="5584681"/>
          </a:xfrm>
        </p:spPr>
        <p:txBody>
          <a:bodyPr>
            <a:normAutofit/>
          </a:bodyPr>
          <a:lstStyle/>
          <a:p>
            <a:r>
              <a:rPr lang="fr-FR" sz="2000" dirty="0"/>
              <a:t>La ligne </a:t>
            </a:r>
            <a:r>
              <a:rPr lang="fr-FR" sz="2000" b="1" dirty="0">
                <a:solidFill>
                  <a:srgbClr val="FFC000"/>
                </a:solidFill>
              </a:rPr>
              <a:t>orange</a:t>
            </a:r>
            <a:r>
              <a:rPr lang="fr-FR" sz="2000" dirty="0"/>
              <a:t> représente la ‘droite de régression’ calculée, Y = 15,6 X + 232,67 (avec Y: apport énergétique et X: taux de sucre) Coef. de Pearson : 0,78 soit R² : 0,6.</a:t>
            </a:r>
          </a:p>
          <a:p>
            <a:r>
              <a:rPr lang="fr-FR" sz="2000" dirty="0"/>
              <a:t>La ligne </a:t>
            </a:r>
            <a:r>
              <a:rPr lang="fr-FR" sz="2000" dirty="0">
                <a:solidFill>
                  <a:srgbClr val="FF0000"/>
                </a:solidFill>
              </a:rPr>
              <a:t>rouge</a:t>
            </a:r>
            <a:r>
              <a:rPr lang="fr-FR" sz="2000" dirty="0"/>
              <a:t> (page précédente) représente la droite expérimentale de ma première étude.</a:t>
            </a:r>
          </a:p>
          <a:p>
            <a:r>
              <a:rPr lang="fr-FR" sz="2000" dirty="0"/>
              <a:t>La ligne </a:t>
            </a:r>
            <a:r>
              <a:rPr lang="fr-FR" sz="2000" dirty="0">
                <a:solidFill>
                  <a:srgbClr val="00B050"/>
                </a:solidFill>
              </a:rPr>
              <a:t>verte</a:t>
            </a:r>
            <a:r>
              <a:rPr lang="fr-FR" sz="2000" dirty="0"/>
              <a:t> est une ligne que j’ai tenté d’expliquer en fonction des caractéristiques nutritionnelles des produits concernés. Ci-dessous une autre ligne bien nette, mais mes tentatives d’explications ne sont pas très probantes.</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D77AB23D-573A-6DAD-22E8-E2CD3106784A}"/>
              </a:ext>
            </a:extLst>
          </p:cNvPr>
          <p:cNvSpPr>
            <a:spLocks noGrp="1"/>
          </p:cNvSpPr>
          <p:nvPr>
            <p:ph type="sldNum" sz="quarter" idx="12"/>
          </p:nvPr>
        </p:nvSpPr>
        <p:spPr/>
        <p:txBody>
          <a:bodyPr/>
          <a:lstStyle/>
          <a:p>
            <a:fld id="{D457F7F8-0508-45D1-B755-79F70C6ABCFB}" type="slidenum">
              <a:rPr lang="fr-FR" sz="2000" smtClean="0"/>
              <a:t>14</a:t>
            </a:fld>
            <a:endParaRPr lang="fr-FR" sz="2000" dirty="0"/>
          </a:p>
        </p:txBody>
      </p:sp>
      <p:pic>
        <p:nvPicPr>
          <p:cNvPr id="6" name="Image 5">
            <a:extLst>
              <a:ext uri="{FF2B5EF4-FFF2-40B4-BE49-F238E27FC236}">
                <a16:creationId xmlns:a16="http://schemas.microsoft.com/office/drawing/2014/main" id="{88D7BEB0-1AB5-4947-8ADF-2014CDC54DDD}"/>
              </a:ext>
            </a:extLst>
          </p:cNvPr>
          <p:cNvPicPr>
            <a:picLocks noChangeAspect="1"/>
          </p:cNvPicPr>
          <p:nvPr/>
        </p:nvPicPr>
        <p:blipFill>
          <a:blip r:embed="rId2"/>
          <a:stretch>
            <a:fillRect/>
          </a:stretch>
        </p:blipFill>
        <p:spPr>
          <a:xfrm>
            <a:off x="2928349" y="2630970"/>
            <a:ext cx="8056177" cy="3545993"/>
          </a:xfrm>
          <a:prstGeom prst="rect">
            <a:avLst/>
          </a:prstGeom>
        </p:spPr>
      </p:pic>
    </p:spTree>
    <p:extLst>
      <p:ext uri="{BB962C8B-B14F-4D97-AF65-F5344CB8AC3E}">
        <p14:creationId xmlns:p14="http://schemas.microsoft.com/office/powerpoint/2010/main" val="285288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DFB218-DA00-52B9-CD61-2C23C7CFF8A6}"/>
              </a:ext>
            </a:extLst>
          </p:cNvPr>
          <p:cNvSpPr>
            <a:spLocks noGrp="1"/>
          </p:cNvSpPr>
          <p:nvPr>
            <p:ph idx="1"/>
          </p:nvPr>
        </p:nvSpPr>
        <p:spPr>
          <a:xfrm>
            <a:off x="838200" y="654627"/>
            <a:ext cx="10515600" cy="5522336"/>
          </a:xfrm>
        </p:spPr>
        <p:txBody>
          <a:bodyPr>
            <a:normAutofit/>
          </a:bodyPr>
          <a:lstStyle/>
          <a:p>
            <a:pPr marL="0" indent="0">
              <a:buNone/>
            </a:pPr>
            <a:r>
              <a:rPr lang="fr-FR" sz="2000" dirty="0"/>
              <a:t>J’ai ensuite voulu étudier le taux de sucre pour quelques catégories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1400" b="0" i="0" dirty="0">
              <a:solidFill>
                <a:srgbClr val="000000"/>
              </a:solidFill>
              <a:effectLst/>
              <a:latin typeface="Helvetica Neue"/>
            </a:endParaRPr>
          </a:p>
          <a:p>
            <a:pPr marL="0" indent="0">
              <a:buNone/>
            </a:pPr>
            <a:r>
              <a:rPr lang="fr-FR" sz="2000" dirty="0">
                <a:solidFill>
                  <a:srgbClr val="000000"/>
                </a:solidFill>
                <a:latin typeface="Calibri" panose="020F0502020204030204" pitchFamily="34" charset="0"/>
                <a:cs typeface="Calibri" panose="020F0502020204030204" pitchFamily="34" charset="0"/>
              </a:rPr>
              <a:t>L</a:t>
            </a:r>
            <a:r>
              <a:rPr lang="fr-FR" sz="2000" b="0" i="0" dirty="0">
                <a:solidFill>
                  <a:srgbClr val="000000"/>
                </a:solidFill>
                <a:effectLst/>
                <a:latin typeface="Calibri" panose="020F0502020204030204" pitchFamily="34" charset="0"/>
                <a:cs typeface="Calibri" panose="020F0502020204030204" pitchFamily="34" charset="0"/>
              </a:rPr>
              <a:t>a corrélation avec le taux de sucre est très faible comme le confirme le rapport de corrélation : 0,028. On observe une corrélation beaucoup plus forte entre le taux de sucre et le nutrigrade :</a:t>
            </a:r>
            <a:endParaRPr lang="fr-FR" sz="2000" dirty="0">
              <a:latin typeface="Calibri" panose="020F0502020204030204" pitchFamily="34" charset="0"/>
              <a:cs typeface="Calibri" panose="020F0502020204030204" pitchFamily="34" charset="0"/>
            </a:endParaRPr>
          </a:p>
        </p:txBody>
      </p:sp>
      <p:sp>
        <p:nvSpPr>
          <p:cNvPr id="4" name="Espace réservé du numéro de diapositive 3">
            <a:extLst>
              <a:ext uri="{FF2B5EF4-FFF2-40B4-BE49-F238E27FC236}">
                <a16:creationId xmlns:a16="http://schemas.microsoft.com/office/drawing/2014/main" id="{0A9883B2-190B-5506-67C5-A620B3CDDA4B}"/>
              </a:ext>
            </a:extLst>
          </p:cNvPr>
          <p:cNvSpPr>
            <a:spLocks noGrp="1"/>
          </p:cNvSpPr>
          <p:nvPr>
            <p:ph type="sldNum" sz="quarter" idx="12"/>
          </p:nvPr>
        </p:nvSpPr>
        <p:spPr/>
        <p:txBody>
          <a:bodyPr/>
          <a:lstStyle/>
          <a:p>
            <a:fld id="{D457F7F8-0508-45D1-B755-79F70C6ABCFB}" type="slidenum">
              <a:rPr lang="fr-FR" sz="2000" smtClean="0"/>
              <a:t>15</a:t>
            </a:fld>
            <a:endParaRPr lang="fr-FR" sz="2000" dirty="0"/>
          </a:p>
        </p:txBody>
      </p:sp>
      <p:pic>
        <p:nvPicPr>
          <p:cNvPr id="5" name="Image 4">
            <a:extLst>
              <a:ext uri="{FF2B5EF4-FFF2-40B4-BE49-F238E27FC236}">
                <a16:creationId xmlns:a16="http://schemas.microsoft.com/office/drawing/2014/main" id="{6BA1CBD3-3B8D-967C-A1CE-54A313DD3654}"/>
              </a:ext>
            </a:extLst>
          </p:cNvPr>
          <p:cNvPicPr>
            <a:picLocks noChangeAspect="1"/>
          </p:cNvPicPr>
          <p:nvPr/>
        </p:nvPicPr>
        <p:blipFill>
          <a:blip r:embed="rId2"/>
          <a:stretch>
            <a:fillRect/>
          </a:stretch>
        </p:blipFill>
        <p:spPr>
          <a:xfrm>
            <a:off x="1214004" y="988002"/>
            <a:ext cx="9763991" cy="4133850"/>
          </a:xfrm>
          <a:prstGeom prst="rect">
            <a:avLst/>
          </a:prstGeom>
        </p:spPr>
      </p:pic>
    </p:spTree>
    <p:extLst>
      <p:ext uri="{BB962C8B-B14F-4D97-AF65-F5344CB8AC3E}">
        <p14:creationId xmlns:p14="http://schemas.microsoft.com/office/powerpoint/2010/main" val="416210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370D5E9-B81B-5BD8-2C52-DA2B45385DF9}"/>
              </a:ext>
            </a:extLst>
          </p:cNvPr>
          <p:cNvSpPr>
            <a:spLocks noGrp="1"/>
          </p:cNvSpPr>
          <p:nvPr>
            <p:ph idx="1"/>
          </p:nvPr>
        </p:nvSpPr>
        <p:spPr>
          <a:xfrm>
            <a:off x="838200" y="727365"/>
            <a:ext cx="10515600" cy="5548744"/>
          </a:xfrm>
        </p:spPr>
        <p:txBody>
          <a:bodyPr>
            <a:normAutofit lnSpcReduction="10000"/>
          </a:bodyPr>
          <a:lstStyle/>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Et entre les catégories et le nutrigrade, peut-on observer des relations remarquables ?</a:t>
            </a:r>
          </a:p>
          <a:p>
            <a:pPr marL="0" indent="0">
              <a:buNone/>
            </a:pPr>
            <a:r>
              <a:rPr lang="fr-FR" sz="2000" dirty="0"/>
              <a:t>Voir ‘</a:t>
            </a:r>
            <a:r>
              <a:rPr lang="fr-FR" sz="2000" dirty="0" err="1"/>
              <a:t>heat</a:t>
            </a:r>
            <a:r>
              <a:rPr lang="fr-FR" sz="2000" dirty="0"/>
              <a:t> </a:t>
            </a:r>
            <a:r>
              <a:rPr lang="fr-FR" sz="2000" dirty="0" err="1"/>
              <a:t>map</a:t>
            </a:r>
            <a:r>
              <a:rPr lang="fr-FR" sz="2000" dirty="0"/>
              <a:t>’ page suivante: Dans chaque cellule on a le rappel du nombre de produits concernés, et la couleur (avec l'échelle à droite) indique à quel point le nutrigrade caractérise la catégorie : plus elle est claire, plus il y a de dépendance entre celle-ci et le nutrigrade, c'est pourquoi les chocolats, riches en sucres et graisses ont pour la plupart un nutrigrade de E.</a:t>
            </a:r>
          </a:p>
        </p:txBody>
      </p:sp>
      <p:sp>
        <p:nvSpPr>
          <p:cNvPr id="4" name="Espace réservé du numéro de diapositive 3">
            <a:extLst>
              <a:ext uri="{FF2B5EF4-FFF2-40B4-BE49-F238E27FC236}">
                <a16:creationId xmlns:a16="http://schemas.microsoft.com/office/drawing/2014/main" id="{856EEEE9-4187-1083-26A2-AFC4A04ED0F9}"/>
              </a:ext>
            </a:extLst>
          </p:cNvPr>
          <p:cNvSpPr>
            <a:spLocks noGrp="1"/>
          </p:cNvSpPr>
          <p:nvPr>
            <p:ph type="sldNum" sz="quarter" idx="12"/>
          </p:nvPr>
        </p:nvSpPr>
        <p:spPr/>
        <p:txBody>
          <a:bodyPr/>
          <a:lstStyle/>
          <a:p>
            <a:fld id="{D457F7F8-0508-45D1-B755-79F70C6ABCFB}" type="slidenum">
              <a:rPr lang="fr-FR" sz="2000" smtClean="0"/>
              <a:t>16</a:t>
            </a:fld>
            <a:endParaRPr lang="fr-FR" sz="2000" dirty="0"/>
          </a:p>
        </p:txBody>
      </p:sp>
      <p:pic>
        <p:nvPicPr>
          <p:cNvPr id="5" name="Image 4">
            <a:extLst>
              <a:ext uri="{FF2B5EF4-FFF2-40B4-BE49-F238E27FC236}">
                <a16:creationId xmlns:a16="http://schemas.microsoft.com/office/drawing/2014/main" id="{F3206722-A7F6-D4DC-2A03-C9418AC48893}"/>
              </a:ext>
            </a:extLst>
          </p:cNvPr>
          <p:cNvPicPr>
            <a:picLocks noChangeAspect="1"/>
          </p:cNvPicPr>
          <p:nvPr/>
        </p:nvPicPr>
        <p:blipFill>
          <a:blip r:embed="rId2"/>
          <a:stretch>
            <a:fillRect/>
          </a:stretch>
        </p:blipFill>
        <p:spPr>
          <a:xfrm>
            <a:off x="831705" y="727364"/>
            <a:ext cx="6777470" cy="3885630"/>
          </a:xfrm>
          <a:prstGeom prst="rect">
            <a:avLst/>
          </a:prstGeom>
        </p:spPr>
      </p:pic>
      <p:sp>
        <p:nvSpPr>
          <p:cNvPr id="7" name="ZoneTexte 6">
            <a:extLst>
              <a:ext uri="{FF2B5EF4-FFF2-40B4-BE49-F238E27FC236}">
                <a16:creationId xmlns:a16="http://schemas.microsoft.com/office/drawing/2014/main" id="{C32C3EBA-0047-E999-0A85-D76FD7B725F1}"/>
              </a:ext>
            </a:extLst>
          </p:cNvPr>
          <p:cNvSpPr txBox="1"/>
          <p:nvPr/>
        </p:nvSpPr>
        <p:spPr>
          <a:xfrm>
            <a:off x="7792748" y="741962"/>
            <a:ext cx="3377479" cy="707886"/>
          </a:xfrm>
          <a:prstGeom prst="rect">
            <a:avLst/>
          </a:prstGeom>
          <a:noFill/>
        </p:spPr>
        <p:txBody>
          <a:bodyPr wrap="square" rtlCol="0">
            <a:spAutoFit/>
          </a:bodyPr>
          <a:lstStyle/>
          <a:p>
            <a:r>
              <a:rPr lang="fr-FR" sz="2000" dirty="0"/>
              <a:t>Ici le rapport de corrélation est de 0,15</a:t>
            </a:r>
          </a:p>
        </p:txBody>
      </p:sp>
    </p:spTree>
    <p:extLst>
      <p:ext uri="{BB962C8B-B14F-4D97-AF65-F5344CB8AC3E}">
        <p14:creationId xmlns:p14="http://schemas.microsoft.com/office/powerpoint/2010/main" val="397581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32AC8F7-5922-E99F-1775-DB5F6FB8A509}"/>
              </a:ext>
            </a:extLst>
          </p:cNvPr>
          <p:cNvPicPr>
            <a:picLocks noGrp="1" noChangeAspect="1"/>
          </p:cNvPicPr>
          <p:nvPr>
            <p:ph idx="1"/>
          </p:nvPr>
        </p:nvPicPr>
        <p:blipFill>
          <a:blip r:embed="rId2"/>
          <a:stretch>
            <a:fillRect/>
          </a:stretch>
        </p:blipFill>
        <p:spPr>
          <a:xfrm>
            <a:off x="1781515" y="685800"/>
            <a:ext cx="8628970" cy="5491163"/>
          </a:xfrm>
          <a:prstGeom prst="rect">
            <a:avLst/>
          </a:prstGeom>
        </p:spPr>
      </p:pic>
      <p:sp>
        <p:nvSpPr>
          <p:cNvPr id="4" name="Espace réservé du numéro de diapositive 3">
            <a:extLst>
              <a:ext uri="{FF2B5EF4-FFF2-40B4-BE49-F238E27FC236}">
                <a16:creationId xmlns:a16="http://schemas.microsoft.com/office/drawing/2014/main" id="{56EE2288-00DB-B60B-2B30-3B7FD340E368}"/>
              </a:ext>
            </a:extLst>
          </p:cNvPr>
          <p:cNvSpPr>
            <a:spLocks noGrp="1"/>
          </p:cNvSpPr>
          <p:nvPr>
            <p:ph type="sldNum" sz="quarter" idx="12"/>
          </p:nvPr>
        </p:nvSpPr>
        <p:spPr/>
        <p:txBody>
          <a:bodyPr/>
          <a:lstStyle/>
          <a:p>
            <a:fld id="{D457F7F8-0508-45D1-B755-79F70C6ABCFB}" type="slidenum">
              <a:rPr lang="fr-FR" sz="2000" smtClean="0"/>
              <a:t>17</a:t>
            </a:fld>
            <a:endParaRPr lang="fr-FR" sz="2000" dirty="0"/>
          </a:p>
        </p:txBody>
      </p:sp>
    </p:spTree>
    <p:extLst>
      <p:ext uri="{BB962C8B-B14F-4D97-AF65-F5344CB8AC3E}">
        <p14:creationId xmlns:p14="http://schemas.microsoft.com/office/powerpoint/2010/main" val="141364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6671F2C-D094-385C-794A-FBA4A8A1AF4B}"/>
              </a:ext>
            </a:extLst>
          </p:cNvPr>
          <p:cNvSpPr>
            <a:spLocks noGrp="1"/>
          </p:cNvSpPr>
          <p:nvPr>
            <p:ph idx="1"/>
          </p:nvPr>
        </p:nvSpPr>
        <p:spPr>
          <a:xfrm>
            <a:off x="838200" y="623455"/>
            <a:ext cx="10515600" cy="5553508"/>
          </a:xfrm>
        </p:spPr>
        <p:txBody>
          <a:bodyPr>
            <a:normAutofit/>
          </a:bodyPr>
          <a:lstStyle/>
          <a:p>
            <a:pPr marL="0" indent="0">
              <a:buNone/>
            </a:pPr>
            <a:r>
              <a:rPr lang="fr-FR" sz="2000" dirty="0"/>
              <a:t>Après avoir cherché des corrélations un peu ‘à tâtons’, j’ai ensuite utilisé l’ACP pour quelques catégories, les composantes d’origine étant les colonnes nécessaires au calcul du </a:t>
            </a:r>
            <a:r>
              <a:rPr lang="fr-FR" sz="2000" dirty="0" err="1"/>
              <a:t>nutriscore</a:t>
            </a:r>
            <a:r>
              <a:rPr lang="fr-FR" sz="2000" dirty="0"/>
              <a:t>, et aussi le </a:t>
            </a:r>
            <a:r>
              <a:rPr lang="fr-FR" sz="2000" dirty="0" err="1"/>
              <a:t>nutriscore</a:t>
            </a:r>
            <a:r>
              <a:rPr lang="fr-FR" sz="2000" dirty="0"/>
              <a:t> lui-même.</a:t>
            </a:r>
          </a:p>
          <a:p>
            <a:pPr marL="0" indent="0">
              <a:buNone/>
            </a:pPr>
            <a:r>
              <a:rPr lang="fr-FR" sz="2000" dirty="0"/>
              <a:t>Pour la catégorie ‘Biscuits’, voici l’éboulis des valeurs propres obtenu avec six composantes de base :</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424C2F87-FF6B-71FF-99A3-70B77F517F99}"/>
              </a:ext>
            </a:extLst>
          </p:cNvPr>
          <p:cNvSpPr>
            <a:spLocks noGrp="1"/>
          </p:cNvSpPr>
          <p:nvPr>
            <p:ph type="sldNum" sz="quarter" idx="12"/>
          </p:nvPr>
        </p:nvSpPr>
        <p:spPr/>
        <p:txBody>
          <a:bodyPr/>
          <a:lstStyle/>
          <a:p>
            <a:fld id="{D457F7F8-0508-45D1-B755-79F70C6ABCFB}" type="slidenum">
              <a:rPr lang="fr-FR" sz="2000" smtClean="0"/>
              <a:t>18</a:t>
            </a:fld>
            <a:endParaRPr lang="fr-FR" sz="2000" dirty="0"/>
          </a:p>
        </p:txBody>
      </p:sp>
      <p:pic>
        <p:nvPicPr>
          <p:cNvPr id="2" name="Image 1">
            <a:extLst>
              <a:ext uri="{FF2B5EF4-FFF2-40B4-BE49-F238E27FC236}">
                <a16:creationId xmlns:a16="http://schemas.microsoft.com/office/drawing/2014/main" id="{39057EE0-2372-C9D2-47A1-CD5ECEBC0CE8}"/>
              </a:ext>
            </a:extLst>
          </p:cNvPr>
          <p:cNvPicPr>
            <a:picLocks noChangeAspect="1"/>
          </p:cNvPicPr>
          <p:nvPr/>
        </p:nvPicPr>
        <p:blipFill>
          <a:blip r:embed="rId2"/>
          <a:stretch>
            <a:fillRect/>
          </a:stretch>
        </p:blipFill>
        <p:spPr>
          <a:xfrm>
            <a:off x="838200" y="2028383"/>
            <a:ext cx="4874452" cy="3867122"/>
          </a:xfrm>
          <a:prstGeom prst="rect">
            <a:avLst/>
          </a:prstGeom>
        </p:spPr>
      </p:pic>
      <p:sp>
        <p:nvSpPr>
          <p:cNvPr id="5" name="ZoneTexte 4">
            <a:extLst>
              <a:ext uri="{FF2B5EF4-FFF2-40B4-BE49-F238E27FC236}">
                <a16:creationId xmlns:a16="http://schemas.microsoft.com/office/drawing/2014/main" id="{7BEDCF43-5390-0EFD-3753-BC8BB98BA90C}"/>
              </a:ext>
            </a:extLst>
          </p:cNvPr>
          <p:cNvSpPr txBox="1"/>
          <p:nvPr/>
        </p:nvSpPr>
        <p:spPr>
          <a:xfrm>
            <a:off x="5886718" y="2028383"/>
            <a:ext cx="5467082" cy="923330"/>
          </a:xfrm>
          <a:prstGeom prst="rect">
            <a:avLst/>
          </a:prstGeom>
          <a:noFill/>
        </p:spPr>
        <p:txBody>
          <a:bodyPr wrap="square" rtlCol="0">
            <a:spAutoFit/>
          </a:bodyPr>
          <a:lstStyle/>
          <a:p>
            <a:r>
              <a:rPr lang="fr-FR" dirty="0"/>
              <a:t>On voit ici que près de 80% de la variance est comprise dans les 3 premières composantes. La décomposition de ces CP sur celles d’origine est la suivante :</a:t>
            </a:r>
          </a:p>
        </p:txBody>
      </p:sp>
      <p:graphicFrame>
        <p:nvGraphicFramePr>
          <p:cNvPr id="7" name="Tableau 7">
            <a:extLst>
              <a:ext uri="{FF2B5EF4-FFF2-40B4-BE49-F238E27FC236}">
                <a16:creationId xmlns:a16="http://schemas.microsoft.com/office/drawing/2014/main" id="{3D5231AF-2F20-195F-06D6-3006731B842A}"/>
              </a:ext>
            </a:extLst>
          </p:cNvPr>
          <p:cNvGraphicFramePr>
            <a:graphicFrameLocks noGrp="1"/>
          </p:cNvGraphicFramePr>
          <p:nvPr>
            <p:extLst>
              <p:ext uri="{D42A27DB-BD31-4B8C-83A1-F6EECF244321}">
                <p14:modId xmlns:p14="http://schemas.microsoft.com/office/powerpoint/2010/main" val="1757615740"/>
              </p:ext>
            </p:extLst>
          </p:nvPr>
        </p:nvGraphicFramePr>
        <p:xfrm>
          <a:off x="5886717" y="3266398"/>
          <a:ext cx="5467084" cy="2595880"/>
        </p:xfrm>
        <a:graphic>
          <a:graphicData uri="http://schemas.openxmlformats.org/drawingml/2006/table">
            <a:tbl>
              <a:tblPr firstRow="1" firstCol="1" bandRow="1">
                <a:tableStyleId>{5C22544A-7EE6-4342-B048-85BDC9FD1C3A}</a:tableStyleId>
              </a:tblPr>
              <a:tblGrid>
                <a:gridCol w="781012">
                  <a:extLst>
                    <a:ext uri="{9D8B030D-6E8A-4147-A177-3AD203B41FA5}">
                      <a16:colId xmlns:a16="http://schemas.microsoft.com/office/drawing/2014/main" val="1031964671"/>
                    </a:ext>
                  </a:extLst>
                </a:gridCol>
                <a:gridCol w="781012">
                  <a:extLst>
                    <a:ext uri="{9D8B030D-6E8A-4147-A177-3AD203B41FA5}">
                      <a16:colId xmlns:a16="http://schemas.microsoft.com/office/drawing/2014/main" val="3943656892"/>
                    </a:ext>
                  </a:extLst>
                </a:gridCol>
                <a:gridCol w="781012">
                  <a:extLst>
                    <a:ext uri="{9D8B030D-6E8A-4147-A177-3AD203B41FA5}">
                      <a16:colId xmlns:a16="http://schemas.microsoft.com/office/drawing/2014/main" val="2103619840"/>
                    </a:ext>
                  </a:extLst>
                </a:gridCol>
                <a:gridCol w="781012">
                  <a:extLst>
                    <a:ext uri="{9D8B030D-6E8A-4147-A177-3AD203B41FA5}">
                      <a16:colId xmlns:a16="http://schemas.microsoft.com/office/drawing/2014/main" val="1595825704"/>
                    </a:ext>
                  </a:extLst>
                </a:gridCol>
                <a:gridCol w="781012">
                  <a:extLst>
                    <a:ext uri="{9D8B030D-6E8A-4147-A177-3AD203B41FA5}">
                      <a16:colId xmlns:a16="http://schemas.microsoft.com/office/drawing/2014/main" val="322576120"/>
                    </a:ext>
                  </a:extLst>
                </a:gridCol>
                <a:gridCol w="781012">
                  <a:extLst>
                    <a:ext uri="{9D8B030D-6E8A-4147-A177-3AD203B41FA5}">
                      <a16:colId xmlns:a16="http://schemas.microsoft.com/office/drawing/2014/main" val="2349704937"/>
                    </a:ext>
                  </a:extLst>
                </a:gridCol>
                <a:gridCol w="781012">
                  <a:extLst>
                    <a:ext uri="{9D8B030D-6E8A-4147-A177-3AD203B41FA5}">
                      <a16:colId xmlns:a16="http://schemas.microsoft.com/office/drawing/2014/main" val="125700289"/>
                    </a:ext>
                  </a:extLst>
                </a:gridCol>
              </a:tblGrid>
              <a:tr h="370840">
                <a:tc>
                  <a:txBody>
                    <a:bodyPr/>
                    <a:lstStyle/>
                    <a:p>
                      <a:endParaRPr lang="fr-FR" sz="1600" dirty="0"/>
                    </a:p>
                  </a:txBody>
                  <a:tcPr/>
                </a:tc>
                <a:tc>
                  <a:txBody>
                    <a:bodyPr/>
                    <a:lstStyle/>
                    <a:p>
                      <a:r>
                        <a:rPr lang="fr-FR" sz="1600" b="1" dirty="0" err="1"/>
                        <a:t>energ</a:t>
                      </a:r>
                      <a:r>
                        <a:rPr lang="fr-FR" sz="1600" b="1" dirty="0"/>
                        <a:t>.</a:t>
                      </a:r>
                    </a:p>
                  </a:txBody>
                  <a:tcPr/>
                </a:tc>
                <a:tc>
                  <a:txBody>
                    <a:bodyPr/>
                    <a:lstStyle/>
                    <a:p>
                      <a:r>
                        <a:rPr lang="fr-FR" sz="1600" b="1" dirty="0" err="1"/>
                        <a:t>sat</a:t>
                      </a:r>
                      <a:r>
                        <a:rPr lang="fr-FR" sz="1600" b="1" dirty="0"/>
                        <a:t> fat</a:t>
                      </a:r>
                    </a:p>
                  </a:txBody>
                  <a:tcPr/>
                </a:tc>
                <a:tc>
                  <a:txBody>
                    <a:bodyPr/>
                    <a:lstStyle/>
                    <a:p>
                      <a:r>
                        <a:rPr lang="fr-FR" sz="1600" dirty="0" err="1"/>
                        <a:t>sugars</a:t>
                      </a:r>
                      <a:endParaRPr lang="fr-FR" sz="1600" dirty="0"/>
                    </a:p>
                  </a:txBody>
                  <a:tcPr/>
                </a:tc>
                <a:tc>
                  <a:txBody>
                    <a:bodyPr/>
                    <a:lstStyle/>
                    <a:p>
                      <a:r>
                        <a:rPr lang="fr-FR" sz="1600" dirty="0" err="1"/>
                        <a:t>fiber</a:t>
                      </a:r>
                      <a:endParaRPr lang="fr-FR" sz="1600" dirty="0"/>
                    </a:p>
                  </a:txBody>
                  <a:tcPr/>
                </a:tc>
                <a:tc>
                  <a:txBody>
                    <a:bodyPr/>
                    <a:lstStyle/>
                    <a:p>
                      <a:r>
                        <a:rPr lang="fr-FR" sz="1600" dirty="0"/>
                        <a:t>prote.</a:t>
                      </a:r>
                    </a:p>
                  </a:txBody>
                  <a:tcPr/>
                </a:tc>
                <a:tc>
                  <a:txBody>
                    <a:bodyPr/>
                    <a:lstStyle/>
                    <a:p>
                      <a:r>
                        <a:rPr lang="fr-FR" sz="1600" dirty="0" err="1"/>
                        <a:t>salt</a:t>
                      </a:r>
                      <a:endParaRPr lang="fr-FR" sz="1600" dirty="0"/>
                    </a:p>
                  </a:txBody>
                  <a:tcPr/>
                </a:tc>
                <a:extLst>
                  <a:ext uri="{0D108BD9-81ED-4DB2-BD59-A6C34878D82A}">
                    <a16:rowId xmlns:a16="http://schemas.microsoft.com/office/drawing/2014/main" val="443126361"/>
                  </a:ext>
                </a:extLst>
              </a:tr>
              <a:tr h="370840">
                <a:tc>
                  <a:txBody>
                    <a:bodyPr/>
                    <a:lstStyle/>
                    <a:p>
                      <a:r>
                        <a:rPr lang="fr-FR" dirty="0"/>
                        <a:t>F1</a:t>
                      </a:r>
                    </a:p>
                  </a:txBody>
                  <a:tcPr/>
                </a:tc>
                <a:tc>
                  <a:txBody>
                    <a:bodyPr/>
                    <a:lstStyle/>
                    <a:p>
                      <a:r>
                        <a:rPr lang="fr-FR" sz="1600" dirty="0"/>
                        <a:t>-0,33</a:t>
                      </a:r>
                    </a:p>
                  </a:txBody>
                  <a:tcPr/>
                </a:tc>
                <a:tc>
                  <a:txBody>
                    <a:bodyPr/>
                    <a:lstStyle/>
                    <a:p>
                      <a:r>
                        <a:rPr lang="fr-FR" sz="1600" dirty="0"/>
                        <a:t>-0,42</a:t>
                      </a:r>
                    </a:p>
                  </a:txBody>
                  <a:tcPr/>
                </a:tc>
                <a:tc>
                  <a:txBody>
                    <a:bodyPr/>
                    <a:lstStyle/>
                    <a:p>
                      <a:r>
                        <a:rPr lang="fr-FR" sz="1600" dirty="0"/>
                        <a:t>-0,43</a:t>
                      </a:r>
                    </a:p>
                  </a:txBody>
                  <a:tcPr/>
                </a:tc>
                <a:tc>
                  <a:txBody>
                    <a:bodyPr/>
                    <a:lstStyle/>
                    <a:p>
                      <a:r>
                        <a:rPr lang="fr-FR" sz="1600" dirty="0"/>
                        <a:t>0,51</a:t>
                      </a:r>
                    </a:p>
                  </a:txBody>
                  <a:tcPr/>
                </a:tc>
                <a:tc>
                  <a:txBody>
                    <a:bodyPr/>
                    <a:lstStyle/>
                    <a:p>
                      <a:r>
                        <a:rPr lang="fr-FR" sz="1600" dirty="0"/>
                        <a:t>0,47</a:t>
                      </a:r>
                    </a:p>
                  </a:txBody>
                  <a:tcPr/>
                </a:tc>
                <a:tc>
                  <a:txBody>
                    <a:bodyPr/>
                    <a:lstStyle/>
                    <a:p>
                      <a:r>
                        <a:rPr lang="fr-FR" sz="1600" dirty="0"/>
                        <a:t>0,20</a:t>
                      </a:r>
                    </a:p>
                  </a:txBody>
                  <a:tcPr/>
                </a:tc>
                <a:extLst>
                  <a:ext uri="{0D108BD9-81ED-4DB2-BD59-A6C34878D82A}">
                    <a16:rowId xmlns:a16="http://schemas.microsoft.com/office/drawing/2014/main" val="4117426107"/>
                  </a:ext>
                </a:extLst>
              </a:tr>
              <a:tr h="370840">
                <a:tc>
                  <a:txBody>
                    <a:bodyPr/>
                    <a:lstStyle/>
                    <a:p>
                      <a:r>
                        <a:rPr lang="fr-FR" dirty="0"/>
                        <a:t>F2</a:t>
                      </a:r>
                    </a:p>
                  </a:txBody>
                  <a:tcPr/>
                </a:tc>
                <a:tc>
                  <a:txBody>
                    <a:bodyPr/>
                    <a:lstStyle/>
                    <a:p>
                      <a:r>
                        <a:rPr lang="fr-FR" sz="1600" dirty="0"/>
                        <a:t>0,57</a:t>
                      </a:r>
                    </a:p>
                  </a:txBody>
                  <a:tcPr/>
                </a:tc>
                <a:tc>
                  <a:txBody>
                    <a:bodyPr/>
                    <a:lstStyle/>
                    <a:p>
                      <a:r>
                        <a:rPr lang="fr-FR" sz="1600" dirty="0"/>
                        <a:t>0,53</a:t>
                      </a:r>
                    </a:p>
                  </a:txBody>
                  <a:tcPr/>
                </a:tc>
                <a:tc>
                  <a:txBody>
                    <a:bodyPr/>
                    <a:lstStyle/>
                    <a:p>
                      <a:r>
                        <a:rPr lang="fr-FR" sz="1600" dirty="0"/>
                        <a:t>-0,42</a:t>
                      </a:r>
                    </a:p>
                  </a:txBody>
                  <a:tcPr/>
                </a:tc>
                <a:tc>
                  <a:txBody>
                    <a:bodyPr/>
                    <a:lstStyle/>
                    <a:p>
                      <a:r>
                        <a:rPr lang="fr-FR" sz="1600" dirty="0"/>
                        <a:t>0,07</a:t>
                      </a:r>
                    </a:p>
                  </a:txBody>
                  <a:tcPr/>
                </a:tc>
                <a:tc>
                  <a:txBody>
                    <a:bodyPr/>
                    <a:lstStyle/>
                    <a:p>
                      <a:r>
                        <a:rPr lang="fr-FR" sz="1600" dirty="0"/>
                        <a:t>0,25</a:t>
                      </a:r>
                    </a:p>
                  </a:txBody>
                  <a:tcPr/>
                </a:tc>
                <a:tc>
                  <a:txBody>
                    <a:bodyPr/>
                    <a:lstStyle/>
                    <a:p>
                      <a:r>
                        <a:rPr lang="fr-FR" sz="1600" dirty="0"/>
                        <a:t>0,39</a:t>
                      </a:r>
                    </a:p>
                  </a:txBody>
                  <a:tcPr/>
                </a:tc>
                <a:extLst>
                  <a:ext uri="{0D108BD9-81ED-4DB2-BD59-A6C34878D82A}">
                    <a16:rowId xmlns:a16="http://schemas.microsoft.com/office/drawing/2014/main" val="1384316764"/>
                  </a:ext>
                </a:extLst>
              </a:tr>
              <a:tr h="370840">
                <a:tc>
                  <a:txBody>
                    <a:bodyPr/>
                    <a:lstStyle/>
                    <a:p>
                      <a:r>
                        <a:rPr lang="fr-FR" dirty="0"/>
                        <a:t>F3</a:t>
                      </a:r>
                    </a:p>
                  </a:txBody>
                  <a:tcPr/>
                </a:tc>
                <a:tc>
                  <a:txBody>
                    <a:bodyPr/>
                    <a:lstStyle/>
                    <a:p>
                      <a:r>
                        <a:rPr lang="fr-FR" sz="1600" dirty="0"/>
                        <a:t>-0,32</a:t>
                      </a:r>
                    </a:p>
                  </a:txBody>
                  <a:tcPr/>
                </a:tc>
                <a:tc>
                  <a:txBody>
                    <a:bodyPr/>
                    <a:lstStyle/>
                    <a:p>
                      <a:r>
                        <a:rPr lang="fr-FR" sz="1600" dirty="0"/>
                        <a:t>-0,13</a:t>
                      </a:r>
                    </a:p>
                  </a:txBody>
                  <a:tcPr/>
                </a:tc>
                <a:tc>
                  <a:txBody>
                    <a:bodyPr/>
                    <a:lstStyle/>
                    <a:p>
                      <a:r>
                        <a:rPr lang="fr-FR" sz="1600" dirty="0"/>
                        <a:t>-0,14</a:t>
                      </a:r>
                    </a:p>
                  </a:txBody>
                  <a:tcPr/>
                </a:tc>
                <a:tc>
                  <a:txBody>
                    <a:bodyPr/>
                    <a:lstStyle/>
                    <a:p>
                      <a:r>
                        <a:rPr lang="fr-FR" sz="1600" dirty="0"/>
                        <a:t>-0,47</a:t>
                      </a:r>
                    </a:p>
                  </a:txBody>
                  <a:tcPr/>
                </a:tc>
                <a:tc>
                  <a:txBody>
                    <a:bodyPr/>
                    <a:lstStyle/>
                    <a:p>
                      <a:r>
                        <a:rPr lang="fr-FR" sz="1600" dirty="0"/>
                        <a:t>-0,28</a:t>
                      </a:r>
                    </a:p>
                  </a:txBody>
                  <a:tcPr/>
                </a:tc>
                <a:tc>
                  <a:txBody>
                    <a:bodyPr/>
                    <a:lstStyle/>
                    <a:p>
                      <a:r>
                        <a:rPr lang="fr-FR" sz="1600" dirty="0"/>
                        <a:t>0,75</a:t>
                      </a:r>
                    </a:p>
                  </a:txBody>
                  <a:tcPr/>
                </a:tc>
                <a:extLst>
                  <a:ext uri="{0D108BD9-81ED-4DB2-BD59-A6C34878D82A}">
                    <a16:rowId xmlns:a16="http://schemas.microsoft.com/office/drawing/2014/main" val="1540134760"/>
                  </a:ext>
                </a:extLst>
              </a:tr>
              <a:tr h="370840">
                <a:tc>
                  <a:txBody>
                    <a:bodyPr/>
                    <a:lstStyle/>
                    <a:p>
                      <a:r>
                        <a:rPr lang="fr-FR" dirty="0"/>
                        <a:t>F4</a:t>
                      </a:r>
                    </a:p>
                  </a:txBody>
                  <a:tcPr/>
                </a:tc>
                <a:tc>
                  <a:txBody>
                    <a:bodyPr/>
                    <a:lstStyle/>
                    <a:p>
                      <a:r>
                        <a:rPr lang="fr-FR" sz="1600" dirty="0"/>
                        <a:t>0,06</a:t>
                      </a:r>
                    </a:p>
                  </a:txBody>
                  <a:tcPr/>
                </a:tc>
                <a:tc>
                  <a:txBody>
                    <a:bodyPr/>
                    <a:lstStyle/>
                    <a:p>
                      <a:r>
                        <a:rPr lang="fr-FR" sz="1600" dirty="0"/>
                        <a:t>-0,08</a:t>
                      </a:r>
                    </a:p>
                  </a:txBody>
                  <a:tcPr/>
                </a:tc>
                <a:tc>
                  <a:txBody>
                    <a:bodyPr/>
                    <a:lstStyle/>
                    <a:p>
                      <a:r>
                        <a:rPr lang="fr-FR" sz="1600" dirty="0"/>
                        <a:t>0,51</a:t>
                      </a:r>
                    </a:p>
                  </a:txBody>
                  <a:tcPr/>
                </a:tc>
                <a:tc>
                  <a:txBody>
                    <a:bodyPr/>
                    <a:lstStyle/>
                    <a:p>
                      <a:r>
                        <a:rPr lang="fr-FR" sz="1600" dirty="0"/>
                        <a:t>-0,36</a:t>
                      </a:r>
                    </a:p>
                  </a:txBody>
                  <a:tcPr/>
                </a:tc>
                <a:tc>
                  <a:txBody>
                    <a:bodyPr/>
                    <a:lstStyle/>
                    <a:p>
                      <a:r>
                        <a:rPr lang="fr-FR" sz="1600" dirty="0"/>
                        <a:t>0,75</a:t>
                      </a:r>
                    </a:p>
                  </a:txBody>
                  <a:tcPr/>
                </a:tc>
                <a:tc>
                  <a:txBody>
                    <a:bodyPr/>
                    <a:lstStyle/>
                    <a:p>
                      <a:r>
                        <a:rPr lang="fr-FR" sz="1600" dirty="0"/>
                        <a:t>0,16</a:t>
                      </a:r>
                    </a:p>
                  </a:txBody>
                  <a:tcPr/>
                </a:tc>
                <a:extLst>
                  <a:ext uri="{0D108BD9-81ED-4DB2-BD59-A6C34878D82A}">
                    <a16:rowId xmlns:a16="http://schemas.microsoft.com/office/drawing/2014/main" val="3761513358"/>
                  </a:ext>
                </a:extLst>
              </a:tr>
              <a:tr h="370840">
                <a:tc>
                  <a:txBody>
                    <a:bodyPr/>
                    <a:lstStyle/>
                    <a:p>
                      <a:r>
                        <a:rPr lang="fr-FR" dirty="0"/>
                        <a:t>F5</a:t>
                      </a:r>
                    </a:p>
                  </a:txBody>
                  <a:tcPr/>
                </a:tc>
                <a:tc>
                  <a:txBody>
                    <a:bodyPr/>
                    <a:lstStyle/>
                    <a:p>
                      <a:r>
                        <a:rPr lang="fr-FR" sz="1600" dirty="0"/>
                        <a:t>0,02</a:t>
                      </a:r>
                    </a:p>
                  </a:txBody>
                  <a:tcPr/>
                </a:tc>
                <a:tc>
                  <a:txBody>
                    <a:bodyPr/>
                    <a:lstStyle/>
                    <a:p>
                      <a:r>
                        <a:rPr lang="fr-FR" sz="1600" dirty="0"/>
                        <a:t>0,13</a:t>
                      </a:r>
                    </a:p>
                  </a:txBody>
                  <a:tcPr/>
                </a:tc>
                <a:tc>
                  <a:txBody>
                    <a:bodyPr/>
                    <a:lstStyle/>
                    <a:p>
                      <a:r>
                        <a:rPr lang="fr-FR" sz="1600" dirty="0"/>
                        <a:t>0,60</a:t>
                      </a:r>
                    </a:p>
                  </a:txBody>
                  <a:tcPr/>
                </a:tc>
                <a:tc>
                  <a:txBody>
                    <a:bodyPr/>
                    <a:lstStyle/>
                    <a:p>
                      <a:r>
                        <a:rPr lang="fr-FR" sz="1600" dirty="0"/>
                        <a:t>0,62</a:t>
                      </a:r>
                    </a:p>
                  </a:txBody>
                  <a:tcPr/>
                </a:tc>
                <a:tc>
                  <a:txBody>
                    <a:bodyPr/>
                    <a:lstStyle/>
                    <a:p>
                      <a:r>
                        <a:rPr lang="fr-FR" sz="1600" dirty="0"/>
                        <a:t>-0,20</a:t>
                      </a:r>
                    </a:p>
                  </a:txBody>
                  <a:tcPr/>
                </a:tc>
                <a:tc>
                  <a:txBody>
                    <a:bodyPr/>
                    <a:lstStyle/>
                    <a:p>
                      <a:r>
                        <a:rPr lang="fr-FR" sz="1600" dirty="0"/>
                        <a:t>0,46</a:t>
                      </a:r>
                    </a:p>
                  </a:txBody>
                  <a:tcPr/>
                </a:tc>
                <a:extLst>
                  <a:ext uri="{0D108BD9-81ED-4DB2-BD59-A6C34878D82A}">
                    <a16:rowId xmlns:a16="http://schemas.microsoft.com/office/drawing/2014/main" val="2929604372"/>
                  </a:ext>
                </a:extLst>
              </a:tr>
              <a:tr h="370840">
                <a:tc>
                  <a:txBody>
                    <a:bodyPr/>
                    <a:lstStyle/>
                    <a:p>
                      <a:r>
                        <a:rPr lang="fr-FR" dirty="0"/>
                        <a:t>F6</a:t>
                      </a:r>
                    </a:p>
                  </a:txBody>
                  <a:tcPr/>
                </a:tc>
                <a:tc>
                  <a:txBody>
                    <a:bodyPr/>
                    <a:lstStyle/>
                    <a:p>
                      <a:r>
                        <a:rPr lang="fr-FR" sz="1600" dirty="0"/>
                        <a:t>-0,68</a:t>
                      </a:r>
                    </a:p>
                  </a:txBody>
                  <a:tcPr/>
                </a:tc>
                <a:tc>
                  <a:txBody>
                    <a:bodyPr/>
                    <a:lstStyle/>
                    <a:p>
                      <a:r>
                        <a:rPr lang="fr-FR" sz="1600" dirty="0"/>
                        <a:t>0,71</a:t>
                      </a:r>
                    </a:p>
                  </a:txBody>
                  <a:tcPr/>
                </a:tc>
                <a:tc>
                  <a:txBody>
                    <a:bodyPr/>
                    <a:lstStyle/>
                    <a:p>
                      <a:r>
                        <a:rPr lang="fr-FR" sz="1600" dirty="0"/>
                        <a:t>-0,01</a:t>
                      </a:r>
                    </a:p>
                  </a:txBody>
                  <a:tcPr/>
                </a:tc>
                <a:tc>
                  <a:txBody>
                    <a:bodyPr/>
                    <a:lstStyle/>
                    <a:p>
                      <a:r>
                        <a:rPr lang="fr-FR" sz="1600" dirty="0"/>
                        <a:t>0,01</a:t>
                      </a:r>
                    </a:p>
                  </a:txBody>
                  <a:tcPr/>
                </a:tc>
                <a:tc>
                  <a:txBody>
                    <a:bodyPr/>
                    <a:lstStyle/>
                    <a:p>
                      <a:r>
                        <a:rPr lang="fr-FR" sz="1600" dirty="0"/>
                        <a:t>0,17</a:t>
                      </a:r>
                    </a:p>
                  </a:txBody>
                  <a:tcPr/>
                </a:tc>
                <a:tc>
                  <a:txBody>
                    <a:bodyPr/>
                    <a:lstStyle/>
                    <a:p>
                      <a:r>
                        <a:rPr lang="fr-FR" sz="1600" dirty="0"/>
                        <a:t>-0,10</a:t>
                      </a:r>
                    </a:p>
                  </a:txBody>
                  <a:tcPr/>
                </a:tc>
                <a:extLst>
                  <a:ext uri="{0D108BD9-81ED-4DB2-BD59-A6C34878D82A}">
                    <a16:rowId xmlns:a16="http://schemas.microsoft.com/office/drawing/2014/main" val="523040421"/>
                  </a:ext>
                </a:extLst>
              </a:tr>
            </a:tbl>
          </a:graphicData>
        </a:graphic>
      </p:graphicFrame>
    </p:spTree>
    <p:extLst>
      <p:ext uri="{BB962C8B-B14F-4D97-AF65-F5344CB8AC3E}">
        <p14:creationId xmlns:p14="http://schemas.microsoft.com/office/powerpoint/2010/main" val="360675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EE0A61C-8D7C-D291-FD94-ACED00EAF9E4}"/>
              </a:ext>
            </a:extLst>
          </p:cNvPr>
          <p:cNvSpPr>
            <a:spLocks noGrp="1"/>
          </p:cNvSpPr>
          <p:nvPr>
            <p:ph idx="1"/>
          </p:nvPr>
        </p:nvSpPr>
        <p:spPr>
          <a:xfrm>
            <a:off x="838200" y="644893"/>
            <a:ext cx="10515600" cy="5532070"/>
          </a:xfrm>
        </p:spPr>
        <p:txBody>
          <a:bodyPr>
            <a:normAutofit/>
          </a:bodyPr>
          <a:lstStyle/>
          <a:p>
            <a:pPr marL="0" indent="0">
              <a:buNone/>
            </a:pPr>
            <a:r>
              <a:rPr lang="fr-FR" sz="2000" dirty="0"/>
              <a:t>La ‘</a:t>
            </a:r>
            <a:r>
              <a:rPr lang="fr-FR" sz="2000" dirty="0" err="1"/>
              <a:t>heatmap</a:t>
            </a:r>
            <a:r>
              <a:rPr lang="fr-FR" sz="2000" dirty="0"/>
              <a:t>’ associée :</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Et les deux premiers plans factoriels, page suivante :</a:t>
            </a:r>
          </a:p>
        </p:txBody>
      </p:sp>
      <p:sp>
        <p:nvSpPr>
          <p:cNvPr id="4" name="Espace réservé du numéro de diapositive 3">
            <a:extLst>
              <a:ext uri="{FF2B5EF4-FFF2-40B4-BE49-F238E27FC236}">
                <a16:creationId xmlns:a16="http://schemas.microsoft.com/office/drawing/2014/main" id="{BB0389E0-7EFD-66CA-B700-78EE3F16CF59}"/>
              </a:ext>
            </a:extLst>
          </p:cNvPr>
          <p:cNvSpPr>
            <a:spLocks noGrp="1"/>
          </p:cNvSpPr>
          <p:nvPr>
            <p:ph type="sldNum" sz="quarter" idx="12"/>
          </p:nvPr>
        </p:nvSpPr>
        <p:spPr/>
        <p:txBody>
          <a:bodyPr/>
          <a:lstStyle/>
          <a:p>
            <a:fld id="{D457F7F8-0508-45D1-B755-79F70C6ABCFB}" type="slidenum">
              <a:rPr lang="fr-FR" sz="2000" smtClean="0"/>
              <a:t>19</a:t>
            </a:fld>
            <a:endParaRPr lang="fr-FR" sz="2000" dirty="0"/>
          </a:p>
        </p:txBody>
      </p:sp>
      <p:pic>
        <p:nvPicPr>
          <p:cNvPr id="5" name="Image 4">
            <a:extLst>
              <a:ext uri="{FF2B5EF4-FFF2-40B4-BE49-F238E27FC236}">
                <a16:creationId xmlns:a16="http://schemas.microsoft.com/office/drawing/2014/main" id="{E92F9821-43F2-31DF-A31D-1F147F61A143}"/>
              </a:ext>
            </a:extLst>
          </p:cNvPr>
          <p:cNvPicPr>
            <a:picLocks noChangeAspect="1"/>
          </p:cNvPicPr>
          <p:nvPr/>
        </p:nvPicPr>
        <p:blipFill>
          <a:blip r:embed="rId2"/>
          <a:stretch>
            <a:fillRect/>
          </a:stretch>
        </p:blipFill>
        <p:spPr>
          <a:xfrm>
            <a:off x="838200" y="1057275"/>
            <a:ext cx="10294937" cy="4133850"/>
          </a:xfrm>
          <a:prstGeom prst="rect">
            <a:avLst/>
          </a:prstGeom>
        </p:spPr>
      </p:pic>
    </p:spTree>
    <p:extLst>
      <p:ext uri="{BB962C8B-B14F-4D97-AF65-F5344CB8AC3E}">
        <p14:creationId xmlns:p14="http://schemas.microsoft.com/office/powerpoint/2010/main" val="371937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0517BC-7C90-72BC-C1D3-23BA5DA75A92}"/>
              </a:ext>
            </a:extLst>
          </p:cNvPr>
          <p:cNvSpPr>
            <a:spLocks noGrp="1"/>
          </p:cNvSpPr>
          <p:nvPr>
            <p:ph type="title"/>
          </p:nvPr>
        </p:nvSpPr>
        <p:spPr>
          <a:xfrm>
            <a:off x="838200" y="681037"/>
            <a:ext cx="10515600" cy="787545"/>
          </a:xfrm>
        </p:spPr>
        <p:txBody>
          <a:bodyPr/>
          <a:lstStyle/>
          <a:p>
            <a:r>
              <a:rPr lang="fr-FR" b="1" dirty="0"/>
              <a:t>Sommaire</a:t>
            </a:r>
          </a:p>
        </p:txBody>
      </p:sp>
      <p:graphicFrame>
        <p:nvGraphicFramePr>
          <p:cNvPr id="5" name="Tableau 5">
            <a:extLst>
              <a:ext uri="{FF2B5EF4-FFF2-40B4-BE49-F238E27FC236}">
                <a16:creationId xmlns:a16="http://schemas.microsoft.com/office/drawing/2014/main" id="{5B0C47F8-1236-C657-E4FD-9C4568D023BB}"/>
              </a:ext>
            </a:extLst>
          </p:cNvPr>
          <p:cNvGraphicFramePr>
            <a:graphicFrameLocks noGrp="1"/>
          </p:cNvGraphicFramePr>
          <p:nvPr>
            <p:ph idx="1"/>
            <p:extLst>
              <p:ext uri="{D42A27DB-BD31-4B8C-83A1-F6EECF244321}">
                <p14:modId xmlns:p14="http://schemas.microsoft.com/office/powerpoint/2010/main" val="800870515"/>
              </p:ext>
            </p:extLst>
          </p:nvPr>
        </p:nvGraphicFramePr>
        <p:xfrm>
          <a:off x="838201" y="1815234"/>
          <a:ext cx="7640781" cy="3337560"/>
        </p:xfrm>
        <a:graphic>
          <a:graphicData uri="http://schemas.openxmlformats.org/drawingml/2006/table">
            <a:tbl>
              <a:tblPr bandRow="1">
                <a:tableStyleId>{5C22544A-7EE6-4342-B048-85BDC9FD1C3A}</a:tableStyleId>
              </a:tblPr>
              <a:tblGrid>
                <a:gridCol w="7131626">
                  <a:extLst>
                    <a:ext uri="{9D8B030D-6E8A-4147-A177-3AD203B41FA5}">
                      <a16:colId xmlns:a16="http://schemas.microsoft.com/office/drawing/2014/main" val="1783691389"/>
                    </a:ext>
                  </a:extLst>
                </a:gridCol>
                <a:gridCol w="509155">
                  <a:extLst>
                    <a:ext uri="{9D8B030D-6E8A-4147-A177-3AD203B41FA5}">
                      <a16:colId xmlns:a16="http://schemas.microsoft.com/office/drawing/2014/main" val="1607730819"/>
                    </a:ext>
                  </a:extLst>
                </a:gridCol>
              </a:tblGrid>
              <a:tr h="370840">
                <a:tc>
                  <a:txBody>
                    <a:bodyPr/>
                    <a:lstStyle/>
                    <a:p>
                      <a:r>
                        <a:rPr lang="fr-FR" sz="1800" dirty="0"/>
                        <a:t>Nettoyage d’une sélection de colonnes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9567952"/>
                  </a:ext>
                </a:extLst>
              </a:tr>
              <a:tr h="370840">
                <a:tc>
                  <a:txBody>
                    <a:bodyPr/>
                    <a:lstStyle/>
                    <a:p>
                      <a:r>
                        <a:rPr lang="fr-FR" sz="1800" dirty="0"/>
                        <a:t>Imputation des données non valorisées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3463965"/>
                  </a:ext>
                </a:extLst>
              </a:tr>
              <a:tr h="370840">
                <a:tc>
                  <a:txBody>
                    <a:bodyPr/>
                    <a:lstStyle/>
                    <a:p>
                      <a:r>
                        <a:rPr lang="fr-FR" sz="1800" dirty="0"/>
                        <a:t>Catégorisation des produits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17214941"/>
                  </a:ext>
                </a:extLst>
              </a:tr>
              <a:tr h="370840">
                <a:tc>
                  <a:txBody>
                    <a:bodyPr/>
                    <a:lstStyle/>
                    <a:p>
                      <a:r>
                        <a:rPr lang="fr-FR" sz="1800" dirty="0"/>
                        <a:t>Etude du taux de sucres dans les jus de fruits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84704785"/>
                  </a:ext>
                </a:extLst>
              </a:tr>
              <a:tr h="370840">
                <a:tc>
                  <a:txBody>
                    <a:bodyPr/>
                    <a:lstStyle/>
                    <a:p>
                      <a:r>
                        <a:rPr lang="fr-FR" sz="1800" dirty="0"/>
                        <a:t>Corrélation entre taux de sucre et apport énergétique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13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7922657"/>
                  </a:ext>
                </a:extLst>
              </a:tr>
              <a:tr h="370840">
                <a:tc>
                  <a:txBody>
                    <a:bodyPr/>
                    <a:lstStyle/>
                    <a:p>
                      <a:r>
                        <a:rPr lang="fr-FR" sz="1800" dirty="0"/>
                        <a:t>Taux de sucre dans les catégories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15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41950656"/>
                  </a:ext>
                </a:extLst>
              </a:tr>
              <a:tr h="370840">
                <a:tc>
                  <a:txBody>
                    <a:bodyPr/>
                    <a:lstStyle/>
                    <a:p>
                      <a:r>
                        <a:rPr lang="fr-FR" sz="1800" dirty="0"/>
                        <a:t>Catégories et nutrigrade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158391"/>
                  </a:ext>
                </a:extLst>
              </a:tr>
              <a:tr h="370840">
                <a:tc>
                  <a:txBody>
                    <a:bodyPr/>
                    <a:lstStyle/>
                    <a:p>
                      <a:r>
                        <a:rPr lang="fr-FR" sz="1800" dirty="0"/>
                        <a:t>Utilisation de l’A.C.P.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319491"/>
                  </a:ext>
                </a:extLst>
              </a:tr>
              <a:tr h="370840">
                <a:tc>
                  <a:txBody>
                    <a:bodyPr/>
                    <a:lstStyle/>
                    <a:p>
                      <a:r>
                        <a:rPr lang="fr-FR" sz="1800" dirty="0"/>
                        <a:t>Conclusion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fr-FR" sz="1800" dirty="0"/>
                        <a:t>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5117418"/>
                  </a:ext>
                </a:extLst>
              </a:tr>
            </a:tbl>
          </a:graphicData>
        </a:graphic>
      </p:graphicFrame>
      <p:sp>
        <p:nvSpPr>
          <p:cNvPr id="4" name="Espace réservé du numéro de diapositive 3">
            <a:extLst>
              <a:ext uri="{FF2B5EF4-FFF2-40B4-BE49-F238E27FC236}">
                <a16:creationId xmlns:a16="http://schemas.microsoft.com/office/drawing/2014/main" id="{CF69465F-7621-0069-B048-5AFAF887B09B}"/>
              </a:ext>
            </a:extLst>
          </p:cNvPr>
          <p:cNvSpPr>
            <a:spLocks noGrp="1"/>
          </p:cNvSpPr>
          <p:nvPr>
            <p:ph type="sldNum" sz="quarter" idx="12"/>
          </p:nvPr>
        </p:nvSpPr>
        <p:spPr/>
        <p:txBody>
          <a:bodyPr/>
          <a:lstStyle/>
          <a:p>
            <a:fld id="{D457F7F8-0508-45D1-B755-79F70C6ABCFB}" type="slidenum">
              <a:rPr lang="fr-FR" sz="2000" smtClean="0"/>
              <a:t>2</a:t>
            </a:fld>
            <a:endParaRPr lang="fr-FR" sz="2000" dirty="0"/>
          </a:p>
        </p:txBody>
      </p:sp>
    </p:spTree>
    <p:extLst>
      <p:ext uri="{BB962C8B-B14F-4D97-AF65-F5344CB8AC3E}">
        <p14:creationId xmlns:p14="http://schemas.microsoft.com/office/powerpoint/2010/main" val="225259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AE46B2A-AE2B-E807-1E23-A762B32A88A1}"/>
              </a:ext>
            </a:extLst>
          </p:cNvPr>
          <p:cNvSpPr>
            <a:spLocks noGrp="1"/>
          </p:cNvSpPr>
          <p:nvPr>
            <p:ph idx="1"/>
          </p:nvPr>
        </p:nvSpPr>
        <p:spPr>
          <a:xfrm>
            <a:off x="838200" y="664143"/>
            <a:ext cx="10515600" cy="5512820"/>
          </a:xfrm>
        </p:spPr>
        <p:txBody>
          <a:bodyPr>
            <a:normAutofit/>
          </a:bodyPr>
          <a:lstStyle/>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Sur ce deuxième plan, on note que le taux de protéines est bien représenté par F4, et le sel, encore mieux, par F3. Les nuages de points résultants de la projection des individus sur ces plans :</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A557E9CE-1983-4406-9DBE-4B36F22B3C3C}"/>
              </a:ext>
            </a:extLst>
          </p:cNvPr>
          <p:cNvSpPr>
            <a:spLocks noGrp="1"/>
          </p:cNvSpPr>
          <p:nvPr>
            <p:ph type="sldNum" sz="quarter" idx="12"/>
          </p:nvPr>
        </p:nvSpPr>
        <p:spPr/>
        <p:txBody>
          <a:bodyPr/>
          <a:lstStyle/>
          <a:p>
            <a:fld id="{D457F7F8-0508-45D1-B755-79F70C6ABCFB}" type="slidenum">
              <a:rPr lang="fr-FR" sz="2000" smtClean="0"/>
              <a:t>20</a:t>
            </a:fld>
            <a:endParaRPr lang="fr-FR" sz="2000" dirty="0"/>
          </a:p>
        </p:txBody>
      </p:sp>
      <p:pic>
        <p:nvPicPr>
          <p:cNvPr id="5" name="Image 4">
            <a:extLst>
              <a:ext uri="{FF2B5EF4-FFF2-40B4-BE49-F238E27FC236}">
                <a16:creationId xmlns:a16="http://schemas.microsoft.com/office/drawing/2014/main" id="{9081D65E-C4A3-7030-2226-1C80B0914305}"/>
              </a:ext>
            </a:extLst>
          </p:cNvPr>
          <p:cNvPicPr>
            <a:picLocks noChangeAspect="1"/>
          </p:cNvPicPr>
          <p:nvPr/>
        </p:nvPicPr>
        <p:blipFill>
          <a:blip r:embed="rId2"/>
          <a:stretch>
            <a:fillRect/>
          </a:stretch>
        </p:blipFill>
        <p:spPr>
          <a:xfrm>
            <a:off x="810049" y="664143"/>
            <a:ext cx="5257800" cy="4717449"/>
          </a:xfrm>
          <a:prstGeom prst="rect">
            <a:avLst/>
          </a:prstGeom>
        </p:spPr>
      </p:pic>
      <p:pic>
        <p:nvPicPr>
          <p:cNvPr id="6" name="Image 5">
            <a:extLst>
              <a:ext uri="{FF2B5EF4-FFF2-40B4-BE49-F238E27FC236}">
                <a16:creationId xmlns:a16="http://schemas.microsoft.com/office/drawing/2014/main" id="{7D623A8E-B734-6F6B-1775-05C3D5D486BE}"/>
              </a:ext>
            </a:extLst>
          </p:cNvPr>
          <p:cNvPicPr>
            <a:picLocks noChangeAspect="1"/>
          </p:cNvPicPr>
          <p:nvPr/>
        </p:nvPicPr>
        <p:blipFill>
          <a:blip r:embed="rId3"/>
          <a:stretch>
            <a:fillRect/>
          </a:stretch>
        </p:blipFill>
        <p:spPr>
          <a:xfrm>
            <a:off x="6124153" y="664143"/>
            <a:ext cx="5257801" cy="4717449"/>
          </a:xfrm>
          <a:prstGeom prst="rect">
            <a:avLst/>
          </a:prstGeom>
        </p:spPr>
      </p:pic>
    </p:spTree>
    <p:extLst>
      <p:ext uri="{BB962C8B-B14F-4D97-AF65-F5344CB8AC3E}">
        <p14:creationId xmlns:p14="http://schemas.microsoft.com/office/powerpoint/2010/main" val="3412597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88CBAA3-1D32-296F-D539-99B47F744254}"/>
              </a:ext>
            </a:extLst>
          </p:cNvPr>
          <p:cNvSpPr>
            <a:spLocks noGrp="1"/>
          </p:cNvSpPr>
          <p:nvPr>
            <p:ph type="sldNum" sz="quarter" idx="12"/>
          </p:nvPr>
        </p:nvSpPr>
        <p:spPr/>
        <p:txBody>
          <a:bodyPr/>
          <a:lstStyle/>
          <a:p>
            <a:fld id="{D457F7F8-0508-45D1-B755-79F70C6ABCFB}" type="slidenum">
              <a:rPr lang="fr-FR" sz="2000" smtClean="0"/>
              <a:t>21</a:t>
            </a:fld>
            <a:endParaRPr lang="fr-FR" sz="2000" dirty="0"/>
          </a:p>
        </p:txBody>
      </p:sp>
      <p:sp>
        <p:nvSpPr>
          <p:cNvPr id="7" name="Espace réservé du contenu 6">
            <a:extLst>
              <a:ext uri="{FF2B5EF4-FFF2-40B4-BE49-F238E27FC236}">
                <a16:creationId xmlns:a16="http://schemas.microsoft.com/office/drawing/2014/main" id="{3CC1B296-AF02-D40A-B10A-F1DF9E1F047E}"/>
              </a:ext>
            </a:extLst>
          </p:cNvPr>
          <p:cNvSpPr>
            <a:spLocks noGrp="1"/>
          </p:cNvSpPr>
          <p:nvPr>
            <p:ph idx="1"/>
          </p:nvPr>
        </p:nvSpPr>
        <p:spPr>
          <a:xfrm>
            <a:off x="838200" y="666044"/>
            <a:ext cx="10515600" cy="5510919"/>
          </a:xfrm>
        </p:spPr>
        <p:txBody>
          <a:bodyPr/>
          <a:lstStyle/>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Sur le deuxième plan, le taux de sel est mis en évidence par un dégradé de couleurs, on voit bien la variation selon F3. Si on fait le même travail avec sept composantes (</a:t>
            </a:r>
            <a:r>
              <a:rPr lang="fr-FR" sz="2000" dirty="0" err="1"/>
              <a:t>nutriscore</a:t>
            </a:r>
            <a:r>
              <a:rPr lang="fr-FR" sz="2000" dirty="0"/>
              <a:t> en plus), les résultats de l’ACP changent significativement.</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pic>
        <p:nvPicPr>
          <p:cNvPr id="8" name="Image 7">
            <a:extLst>
              <a:ext uri="{FF2B5EF4-FFF2-40B4-BE49-F238E27FC236}">
                <a16:creationId xmlns:a16="http://schemas.microsoft.com/office/drawing/2014/main" id="{A32B83E5-2DFD-3E1E-49B1-8887AD77C5B6}"/>
              </a:ext>
            </a:extLst>
          </p:cNvPr>
          <p:cNvPicPr>
            <a:picLocks noChangeAspect="1"/>
          </p:cNvPicPr>
          <p:nvPr/>
        </p:nvPicPr>
        <p:blipFill>
          <a:blip r:embed="rId2"/>
          <a:stretch>
            <a:fillRect/>
          </a:stretch>
        </p:blipFill>
        <p:spPr>
          <a:xfrm>
            <a:off x="838200" y="681037"/>
            <a:ext cx="5257800" cy="4354505"/>
          </a:xfrm>
          <a:prstGeom prst="rect">
            <a:avLst/>
          </a:prstGeom>
        </p:spPr>
      </p:pic>
      <p:pic>
        <p:nvPicPr>
          <p:cNvPr id="9" name="Image 8">
            <a:extLst>
              <a:ext uri="{FF2B5EF4-FFF2-40B4-BE49-F238E27FC236}">
                <a16:creationId xmlns:a16="http://schemas.microsoft.com/office/drawing/2014/main" id="{17224BBE-7BFA-2E3E-06FE-CF56E86580C5}"/>
              </a:ext>
            </a:extLst>
          </p:cNvPr>
          <p:cNvPicPr>
            <a:picLocks noChangeAspect="1"/>
          </p:cNvPicPr>
          <p:nvPr/>
        </p:nvPicPr>
        <p:blipFill>
          <a:blip r:embed="rId3"/>
          <a:stretch>
            <a:fillRect/>
          </a:stretch>
        </p:blipFill>
        <p:spPr>
          <a:xfrm>
            <a:off x="6095999" y="666043"/>
            <a:ext cx="5257799" cy="4354505"/>
          </a:xfrm>
          <a:prstGeom prst="rect">
            <a:avLst/>
          </a:prstGeom>
        </p:spPr>
      </p:pic>
    </p:spTree>
    <p:extLst>
      <p:ext uri="{BB962C8B-B14F-4D97-AF65-F5344CB8AC3E}">
        <p14:creationId xmlns:p14="http://schemas.microsoft.com/office/powerpoint/2010/main" val="247337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A537DB0-256F-1A8A-9AD2-0B10A0F46C35}"/>
              </a:ext>
            </a:extLst>
          </p:cNvPr>
          <p:cNvSpPr>
            <a:spLocks noGrp="1"/>
          </p:cNvSpPr>
          <p:nvPr>
            <p:ph idx="1"/>
          </p:nvPr>
        </p:nvSpPr>
        <p:spPr>
          <a:xfrm>
            <a:off x="838200" y="673768"/>
            <a:ext cx="10515600" cy="5503195"/>
          </a:xfrm>
        </p:spPr>
        <p:txBody>
          <a:bodyPr>
            <a:normAutofit/>
          </a:bodyPr>
          <a:lstStyle/>
          <a:p>
            <a:pPr marL="0" indent="0">
              <a:buNone/>
            </a:pPr>
            <a:r>
              <a:rPr lang="fr-FR" sz="2000" dirty="0"/>
              <a:t>Nous avons observé que la majorité des produits de la catégorie ‘Biscuits’ forme un groupe assez dense autour des valeurs moyennes. On peut penser qu’il en est de même avec les autres catégories, et ainsi qu’en considérant quelques catégories bien différentiées on devrait pouvoir distinguer des clusters. J’ai voulu le vérifier avec ces trois catégories : ‘Gâteaux’, ‘Fromages’ et ‘Pâtes alimentaires’.</a:t>
            </a:r>
          </a:p>
          <a:p>
            <a:pPr marL="0" indent="0">
              <a:buNone/>
            </a:pPr>
            <a:r>
              <a:rPr lang="fr-FR" sz="2000" dirty="0"/>
              <a:t>Cette fois j’ai utilisé sept composantes d’origine, et obtenu l’éboulis suivant :</a:t>
            </a:r>
          </a:p>
          <a:p>
            <a:pPr marL="0" indent="0">
              <a:buNone/>
            </a:pPr>
            <a:endParaRPr lang="fr-FR" sz="2000" dirty="0"/>
          </a:p>
          <a:p>
            <a:pPr marL="0" indent="0">
              <a:buNone/>
            </a:pPr>
            <a:endParaRPr lang="fr-FR" sz="2000" dirty="0"/>
          </a:p>
        </p:txBody>
      </p:sp>
      <p:sp>
        <p:nvSpPr>
          <p:cNvPr id="4" name="Espace réservé du numéro de diapositive 3">
            <a:extLst>
              <a:ext uri="{FF2B5EF4-FFF2-40B4-BE49-F238E27FC236}">
                <a16:creationId xmlns:a16="http://schemas.microsoft.com/office/drawing/2014/main" id="{EA99FDC0-0615-C36E-734A-467200388089}"/>
              </a:ext>
            </a:extLst>
          </p:cNvPr>
          <p:cNvSpPr>
            <a:spLocks noGrp="1"/>
          </p:cNvSpPr>
          <p:nvPr>
            <p:ph type="sldNum" sz="quarter" idx="12"/>
          </p:nvPr>
        </p:nvSpPr>
        <p:spPr/>
        <p:txBody>
          <a:bodyPr/>
          <a:lstStyle/>
          <a:p>
            <a:fld id="{D457F7F8-0508-45D1-B755-79F70C6ABCFB}" type="slidenum">
              <a:rPr lang="fr-FR" sz="2000" smtClean="0"/>
              <a:t>22</a:t>
            </a:fld>
            <a:endParaRPr lang="fr-FR" sz="2000" dirty="0"/>
          </a:p>
        </p:txBody>
      </p:sp>
      <p:pic>
        <p:nvPicPr>
          <p:cNvPr id="5" name="Image 4">
            <a:extLst>
              <a:ext uri="{FF2B5EF4-FFF2-40B4-BE49-F238E27FC236}">
                <a16:creationId xmlns:a16="http://schemas.microsoft.com/office/drawing/2014/main" id="{436025EC-1BB5-ED12-50D5-5507D1B68F96}"/>
              </a:ext>
            </a:extLst>
          </p:cNvPr>
          <p:cNvPicPr>
            <a:picLocks noChangeAspect="1"/>
          </p:cNvPicPr>
          <p:nvPr/>
        </p:nvPicPr>
        <p:blipFill>
          <a:blip r:embed="rId2"/>
          <a:stretch>
            <a:fillRect/>
          </a:stretch>
        </p:blipFill>
        <p:spPr>
          <a:xfrm>
            <a:off x="838200" y="2549790"/>
            <a:ext cx="4572000" cy="3627173"/>
          </a:xfrm>
          <a:prstGeom prst="rect">
            <a:avLst/>
          </a:prstGeom>
        </p:spPr>
      </p:pic>
      <p:sp>
        <p:nvSpPr>
          <p:cNvPr id="8" name="ZoneTexte 7">
            <a:extLst>
              <a:ext uri="{FF2B5EF4-FFF2-40B4-BE49-F238E27FC236}">
                <a16:creationId xmlns:a16="http://schemas.microsoft.com/office/drawing/2014/main" id="{4340E9A5-42AF-3A85-9F14-4F065534DED2}"/>
              </a:ext>
            </a:extLst>
          </p:cNvPr>
          <p:cNvSpPr txBox="1"/>
          <p:nvPr/>
        </p:nvSpPr>
        <p:spPr>
          <a:xfrm>
            <a:off x="5778891" y="5807631"/>
            <a:ext cx="5269648" cy="400110"/>
          </a:xfrm>
          <a:prstGeom prst="rect">
            <a:avLst/>
          </a:prstGeom>
          <a:noFill/>
        </p:spPr>
        <p:txBody>
          <a:bodyPr wrap="none" rtlCol="0">
            <a:spAutoFit/>
          </a:bodyPr>
          <a:lstStyle/>
          <a:p>
            <a:r>
              <a:rPr lang="fr-FR" sz="2000" dirty="0"/>
              <a:t>Page suivante : les deux premiers plans factoriels</a:t>
            </a:r>
          </a:p>
        </p:txBody>
      </p:sp>
      <p:pic>
        <p:nvPicPr>
          <p:cNvPr id="9" name="Image 8">
            <a:extLst>
              <a:ext uri="{FF2B5EF4-FFF2-40B4-BE49-F238E27FC236}">
                <a16:creationId xmlns:a16="http://schemas.microsoft.com/office/drawing/2014/main" id="{3FD47DF8-C3EE-36B2-B6A5-C617360683E3}"/>
              </a:ext>
            </a:extLst>
          </p:cNvPr>
          <p:cNvPicPr>
            <a:picLocks noChangeAspect="1"/>
          </p:cNvPicPr>
          <p:nvPr/>
        </p:nvPicPr>
        <p:blipFill>
          <a:blip r:embed="rId3"/>
          <a:stretch>
            <a:fillRect/>
          </a:stretch>
        </p:blipFill>
        <p:spPr>
          <a:xfrm>
            <a:off x="5410199" y="2549789"/>
            <a:ext cx="5943601" cy="3109233"/>
          </a:xfrm>
          <a:prstGeom prst="rect">
            <a:avLst/>
          </a:prstGeom>
        </p:spPr>
      </p:pic>
    </p:spTree>
    <p:extLst>
      <p:ext uri="{BB962C8B-B14F-4D97-AF65-F5344CB8AC3E}">
        <p14:creationId xmlns:p14="http://schemas.microsoft.com/office/powerpoint/2010/main" val="674854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3FBAB-A7F7-E07C-C8D5-B24F9E1D3A7D}"/>
              </a:ext>
            </a:extLst>
          </p:cNvPr>
          <p:cNvSpPr>
            <a:spLocks noGrp="1"/>
          </p:cNvSpPr>
          <p:nvPr>
            <p:ph idx="1"/>
          </p:nvPr>
        </p:nvSpPr>
        <p:spPr>
          <a:xfrm>
            <a:off x="693820" y="535839"/>
            <a:ext cx="10750617" cy="5672455"/>
          </a:xfrm>
        </p:spPr>
        <p:txBody>
          <a:bodyPr>
            <a:normAutofit/>
          </a:bodyPr>
          <a:lstStyle/>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Les variations de taux de fibres sont presque uniquement dans le deuxième plan.</a:t>
            </a:r>
          </a:p>
          <a:p>
            <a:pPr marL="0" indent="0">
              <a:buNone/>
            </a:pPr>
            <a:endParaRPr lang="fr-FR" sz="2000" dirty="0"/>
          </a:p>
          <a:p>
            <a:pPr marL="0" indent="0">
              <a:buNone/>
            </a:pPr>
            <a:endParaRPr lang="fr-FR" sz="2000" dirty="0"/>
          </a:p>
        </p:txBody>
      </p:sp>
      <p:sp>
        <p:nvSpPr>
          <p:cNvPr id="4" name="Espace réservé du numéro de diapositive 3">
            <a:extLst>
              <a:ext uri="{FF2B5EF4-FFF2-40B4-BE49-F238E27FC236}">
                <a16:creationId xmlns:a16="http://schemas.microsoft.com/office/drawing/2014/main" id="{FC49600E-78FE-5A0D-0121-57402E284613}"/>
              </a:ext>
            </a:extLst>
          </p:cNvPr>
          <p:cNvSpPr>
            <a:spLocks noGrp="1"/>
          </p:cNvSpPr>
          <p:nvPr>
            <p:ph type="sldNum" sz="quarter" idx="12"/>
          </p:nvPr>
        </p:nvSpPr>
        <p:spPr/>
        <p:txBody>
          <a:bodyPr/>
          <a:lstStyle/>
          <a:p>
            <a:fld id="{D457F7F8-0508-45D1-B755-79F70C6ABCFB}" type="slidenum">
              <a:rPr lang="fr-FR" sz="2000" smtClean="0"/>
              <a:t>23</a:t>
            </a:fld>
            <a:endParaRPr lang="fr-FR" sz="2000" dirty="0"/>
          </a:p>
        </p:txBody>
      </p:sp>
      <p:pic>
        <p:nvPicPr>
          <p:cNvPr id="5" name="Image 4">
            <a:extLst>
              <a:ext uri="{FF2B5EF4-FFF2-40B4-BE49-F238E27FC236}">
                <a16:creationId xmlns:a16="http://schemas.microsoft.com/office/drawing/2014/main" id="{1E63D4F8-BD2B-1082-210A-709FA37585F2}"/>
              </a:ext>
            </a:extLst>
          </p:cNvPr>
          <p:cNvPicPr>
            <a:picLocks noChangeAspect="1"/>
          </p:cNvPicPr>
          <p:nvPr/>
        </p:nvPicPr>
        <p:blipFill>
          <a:blip r:embed="rId2"/>
          <a:stretch>
            <a:fillRect/>
          </a:stretch>
        </p:blipFill>
        <p:spPr>
          <a:xfrm>
            <a:off x="747563" y="535838"/>
            <a:ext cx="5348437" cy="4798771"/>
          </a:xfrm>
          <a:prstGeom prst="rect">
            <a:avLst/>
          </a:prstGeom>
        </p:spPr>
      </p:pic>
      <p:pic>
        <p:nvPicPr>
          <p:cNvPr id="6" name="Image 5">
            <a:extLst>
              <a:ext uri="{FF2B5EF4-FFF2-40B4-BE49-F238E27FC236}">
                <a16:creationId xmlns:a16="http://schemas.microsoft.com/office/drawing/2014/main" id="{3B14C4EB-CCE2-6E4C-C966-696A68E3E2B3}"/>
              </a:ext>
            </a:extLst>
          </p:cNvPr>
          <p:cNvPicPr>
            <a:picLocks noChangeAspect="1"/>
          </p:cNvPicPr>
          <p:nvPr/>
        </p:nvPicPr>
        <p:blipFill>
          <a:blip r:embed="rId3"/>
          <a:stretch>
            <a:fillRect/>
          </a:stretch>
        </p:blipFill>
        <p:spPr>
          <a:xfrm>
            <a:off x="6096000" y="535838"/>
            <a:ext cx="5348437" cy="4798770"/>
          </a:xfrm>
          <a:prstGeom prst="rect">
            <a:avLst/>
          </a:prstGeom>
        </p:spPr>
      </p:pic>
    </p:spTree>
    <p:extLst>
      <p:ext uri="{BB962C8B-B14F-4D97-AF65-F5344CB8AC3E}">
        <p14:creationId xmlns:p14="http://schemas.microsoft.com/office/powerpoint/2010/main" val="3249018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B1FC63E-25EB-B7A7-D873-67171BF846C5}"/>
              </a:ext>
            </a:extLst>
          </p:cNvPr>
          <p:cNvSpPr>
            <a:spLocks noGrp="1"/>
          </p:cNvSpPr>
          <p:nvPr>
            <p:ph idx="1"/>
          </p:nvPr>
        </p:nvSpPr>
        <p:spPr>
          <a:xfrm>
            <a:off x="838200" y="654518"/>
            <a:ext cx="10515600" cy="5522445"/>
          </a:xfrm>
        </p:spPr>
        <p:txBody>
          <a:bodyPr>
            <a:normAutofit/>
          </a:bodyPr>
          <a:lstStyle/>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Il n'y a que sur le premier plan qu'on distingue un peu les trois différents groupes. Et encore, ce n'est bien clair que pour le plus sucré : les gâteaux. Aussi, mais là vraiment que deux, sur le plan F2-F3 (ci-dessous).</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8CB6AA34-5BAB-70E0-65C0-A109827F540E}"/>
              </a:ext>
            </a:extLst>
          </p:cNvPr>
          <p:cNvSpPr>
            <a:spLocks noGrp="1"/>
          </p:cNvSpPr>
          <p:nvPr>
            <p:ph type="sldNum" sz="quarter" idx="12"/>
          </p:nvPr>
        </p:nvSpPr>
        <p:spPr/>
        <p:txBody>
          <a:bodyPr/>
          <a:lstStyle/>
          <a:p>
            <a:fld id="{D457F7F8-0508-45D1-B755-79F70C6ABCFB}" type="slidenum">
              <a:rPr lang="fr-FR" sz="2000" smtClean="0"/>
              <a:t>24</a:t>
            </a:fld>
            <a:endParaRPr lang="fr-FR" sz="2000" dirty="0"/>
          </a:p>
        </p:txBody>
      </p:sp>
      <p:pic>
        <p:nvPicPr>
          <p:cNvPr id="5" name="Image 4">
            <a:extLst>
              <a:ext uri="{FF2B5EF4-FFF2-40B4-BE49-F238E27FC236}">
                <a16:creationId xmlns:a16="http://schemas.microsoft.com/office/drawing/2014/main" id="{59DF177B-6629-4A69-82DC-E08B893E1013}"/>
              </a:ext>
            </a:extLst>
          </p:cNvPr>
          <p:cNvPicPr>
            <a:picLocks noChangeAspect="1"/>
          </p:cNvPicPr>
          <p:nvPr/>
        </p:nvPicPr>
        <p:blipFill>
          <a:blip r:embed="rId2"/>
          <a:stretch>
            <a:fillRect/>
          </a:stretch>
        </p:blipFill>
        <p:spPr>
          <a:xfrm>
            <a:off x="838199" y="654518"/>
            <a:ext cx="5194997" cy="4302492"/>
          </a:xfrm>
          <a:prstGeom prst="rect">
            <a:avLst/>
          </a:prstGeom>
        </p:spPr>
      </p:pic>
      <p:pic>
        <p:nvPicPr>
          <p:cNvPr id="6" name="Image 5">
            <a:extLst>
              <a:ext uri="{FF2B5EF4-FFF2-40B4-BE49-F238E27FC236}">
                <a16:creationId xmlns:a16="http://schemas.microsoft.com/office/drawing/2014/main" id="{355F40D5-AC57-2489-716F-3110247DBED5}"/>
              </a:ext>
            </a:extLst>
          </p:cNvPr>
          <p:cNvPicPr>
            <a:picLocks noChangeAspect="1"/>
          </p:cNvPicPr>
          <p:nvPr/>
        </p:nvPicPr>
        <p:blipFill>
          <a:blip r:embed="rId3"/>
          <a:stretch>
            <a:fillRect/>
          </a:stretch>
        </p:blipFill>
        <p:spPr>
          <a:xfrm>
            <a:off x="6103404" y="654517"/>
            <a:ext cx="5250396" cy="4302493"/>
          </a:xfrm>
          <a:prstGeom prst="rect">
            <a:avLst/>
          </a:prstGeom>
        </p:spPr>
      </p:pic>
    </p:spTree>
    <p:extLst>
      <p:ext uri="{BB962C8B-B14F-4D97-AF65-F5344CB8AC3E}">
        <p14:creationId xmlns:p14="http://schemas.microsoft.com/office/powerpoint/2010/main" val="1935220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F486898-A605-E334-0CF6-329AC08F2154}"/>
              </a:ext>
            </a:extLst>
          </p:cNvPr>
          <p:cNvSpPr>
            <a:spLocks noGrp="1"/>
          </p:cNvSpPr>
          <p:nvPr>
            <p:ph idx="1"/>
          </p:nvPr>
        </p:nvSpPr>
        <p:spPr>
          <a:xfrm>
            <a:off x="838200" y="654518"/>
            <a:ext cx="10515600" cy="5522445"/>
          </a:xfrm>
        </p:spPr>
        <p:txBody>
          <a:bodyPr>
            <a:normAutofit/>
          </a:bodyPr>
          <a:lstStyle/>
          <a:p>
            <a:pPr marL="0" indent="0">
              <a:buNone/>
            </a:pPr>
            <a:endParaRPr lang="fr-FR" sz="2000" dirty="0"/>
          </a:p>
        </p:txBody>
      </p:sp>
      <p:sp>
        <p:nvSpPr>
          <p:cNvPr id="4" name="Espace réservé du numéro de diapositive 3">
            <a:extLst>
              <a:ext uri="{FF2B5EF4-FFF2-40B4-BE49-F238E27FC236}">
                <a16:creationId xmlns:a16="http://schemas.microsoft.com/office/drawing/2014/main" id="{F455F912-323B-04FB-F600-0567B994FAB3}"/>
              </a:ext>
            </a:extLst>
          </p:cNvPr>
          <p:cNvSpPr>
            <a:spLocks noGrp="1"/>
          </p:cNvSpPr>
          <p:nvPr>
            <p:ph type="sldNum" sz="quarter" idx="12"/>
          </p:nvPr>
        </p:nvSpPr>
        <p:spPr/>
        <p:txBody>
          <a:bodyPr/>
          <a:lstStyle/>
          <a:p>
            <a:fld id="{D457F7F8-0508-45D1-B755-79F70C6ABCFB}" type="slidenum">
              <a:rPr lang="fr-FR" sz="2000" smtClean="0"/>
              <a:t>25</a:t>
            </a:fld>
            <a:endParaRPr lang="fr-FR" sz="2000" dirty="0"/>
          </a:p>
        </p:txBody>
      </p:sp>
      <p:pic>
        <p:nvPicPr>
          <p:cNvPr id="5" name="Image 4">
            <a:extLst>
              <a:ext uri="{FF2B5EF4-FFF2-40B4-BE49-F238E27FC236}">
                <a16:creationId xmlns:a16="http://schemas.microsoft.com/office/drawing/2014/main" id="{9599B722-3DE5-688E-52BD-71EDF9525A9C}"/>
              </a:ext>
            </a:extLst>
          </p:cNvPr>
          <p:cNvPicPr>
            <a:picLocks noChangeAspect="1"/>
          </p:cNvPicPr>
          <p:nvPr/>
        </p:nvPicPr>
        <p:blipFill>
          <a:blip r:embed="rId2"/>
          <a:stretch>
            <a:fillRect/>
          </a:stretch>
        </p:blipFill>
        <p:spPr>
          <a:xfrm>
            <a:off x="838200" y="654518"/>
            <a:ext cx="6495455" cy="5399773"/>
          </a:xfrm>
          <a:prstGeom prst="rect">
            <a:avLst/>
          </a:prstGeom>
        </p:spPr>
      </p:pic>
      <p:sp>
        <p:nvSpPr>
          <p:cNvPr id="8" name="ZoneTexte 7">
            <a:extLst>
              <a:ext uri="{FF2B5EF4-FFF2-40B4-BE49-F238E27FC236}">
                <a16:creationId xmlns:a16="http://schemas.microsoft.com/office/drawing/2014/main" id="{5D6A7928-7FE7-6632-BF31-683CF183FC6C}"/>
              </a:ext>
            </a:extLst>
          </p:cNvPr>
          <p:cNvSpPr txBox="1"/>
          <p:nvPr/>
        </p:nvSpPr>
        <p:spPr>
          <a:xfrm>
            <a:off x="7430703" y="681037"/>
            <a:ext cx="3923097" cy="5509200"/>
          </a:xfrm>
          <a:prstGeom prst="rect">
            <a:avLst/>
          </a:prstGeom>
          <a:noFill/>
        </p:spPr>
        <p:txBody>
          <a:bodyPr wrap="square" rtlCol="0">
            <a:spAutoFit/>
          </a:bodyPr>
          <a:lstStyle/>
          <a:p>
            <a:r>
              <a:rPr lang="fr-FR" sz="1600" b="1" dirty="0"/>
              <a:t>Statut de ces données vis-à-vis du RGPD</a:t>
            </a:r>
            <a:r>
              <a:rPr lang="fr-FR" sz="1600" dirty="0"/>
              <a:t>:</a:t>
            </a:r>
          </a:p>
          <a:p>
            <a:r>
              <a:rPr lang="fr-FR" sz="1600" dirty="0"/>
              <a:t>A part un identifiant du contributeur et le lieu d’achat, qui sont toutefois explicitement publiques et non liés à des données personnelles, mais qui permettrait de connaitre le nombre des contributions et éventuellement leurs qualités, toutes les informations contenues dans cette base (à part le </a:t>
            </a:r>
            <a:r>
              <a:rPr lang="fr-FR" sz="1600" dirty="0" err="1"/>
              <a:t>nutrigrade</a:t>
            </a:r>
            <a:r>
              <a:rPr lang="fr-FR" sz="1600" dirty="0"/>
              <a:t> dont le calcul est l’objectif) sont ‘nativement’ publiques, i.e. accessible par tous en dehors de l’application, par simple consultation des emballages.</a:t>
            </a:r>
          </a:p>
          <a:p>
            <a:r>
              <a:rPr lang="fr-FR" sz="1600" dirty="0"/>
              <a:t>Accessibles et modifiables dans l’application, leurs qualités dépendent surtout du sérieux des contributeurs. Ainsi elles ne sont pas concernées par le RGPD dont l’objet est d’assurer la confidentialité, la sécurité et l’accessibilité ciblée des données </a:t>
            </a:r>
            <a:r>
              <a:rPr lang="fr-FR" sz="1600" u="sng" dirty="0"/>
              <a:t>personnelles</a:t>
            </a:r>
            <a:r>
              <a:rPr lang="fr-FR" sz="1600" dirty="0"/>
              <a:t> dans le but de protéger les personnes et leur liberté tout en leur assurant des services qui leurs facilitent des tâches administratives.</a:t>
            </a:r>
          </a:p>
        </p:txBody>
      </p:sp>
    </p:spTree>
    <p:extLst>
      <p:ext uri="{BB962C8B-B14F-4D97-AF65-F5344CB8AC3E}">
        <p14:creationId xmlns:p14="http://schemas.microsoft.com/office/powerpoint/2010/main" val="223781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894B880-42C7-EDA9-A682-D1B0012E4C4A}"/>
              </a:ext>
            </a:extLst>
          </p:cNvPr>
          <p:cNvSpPr>
            <a:spLocks noGrp="1"/>
          </p:cNvSpPr>
          <p:nvPr>
            <p:ph idx="1"/>
          </p:nvPr>
        </p:nvSpPr>
        <p:spPr>
          <a:xfrm>
            <a:off x="838200" y="712269"/>
            <a:ext cx="10515600" cy="5464694"/>
          </a:xfrm>
        </p:spPr>
        <p:txBody>
          <a:bodyPr>
            <a:normAutofit/>
          </a:bodyPr>
          <a:lstStyle/>
          <a:p>
            <a:pPr marL="0" indent="0">
              <a:buNone/>
            </a:pPr>
            <a:r>
              <a:rPr lang="fr-FR" sz="2200" dirty="0"/>
              <a:t>En conclusion de ce travail de nettoyage et d’exploration des données de la base Open Food </a:t>
            </a:r>
            <a:r>
              <a:rPr lang="fr-FR" sz="2200" dirty="0" err="1"/>
              <a:t>Facts</a:t>
            </a:r>
            <a:r>
              <a:rPr lang="fr-FR" sz="2200" dirty="0"/>
              <a:t> : </a:t>
            </a:r>
          </a:p>
          <a:p>
            <a:pPr marL="0" indent="0">
              <a:buNone/>
            </a:pPr>
            <a:r>
              <a:rPr lang="fr-FR" sz="2000" dirty="0"/>
              <a:t>Nous avons constaté que </a:t>
            </a:r>
          </a:p>
          <a:p>
            <a:pPr>
              <a:buFont typeface="Wingdings" panose="05000000000000000000" pitchFamily="2" charset="2"/>
              <a:buChar char="Ø"/>
            </a:pPr>
            <a:r>
              <a:rPr lang="fr-FR" sz="2000" dirty="0"/>
              <a:t>La catégorisation des produits est amplement déficitaire et pas toujours bien claire</a:t>
            </a:r>
          </a:p>
          <a:p>
            <a:pPr>
              <a:buFont typeface="Wingdings" panose="05000000000000000000" pitchFamily="2" charset="2"/>
              <a:buChar char="Ø"/>
            </a:pPr>
            <a:r>
              <a:rPr lang="fr-FR" sz="2000" dirty="0"/>
              <a:t>On trouve de multiples langues et de multiples alphabets</a:t>
            </a:r>
          </a:p>
          <a:p>
            <a:pPr>
              <a:buFont typeface="Wingdings" panose="05000000000000000000" pitchFamily="2" charset="2"/>
              <a:buChar char="Ø"/>
            </a:pPr>
            <a:r>
              <a:rPr lang="fr-FR" sz="2000" dirty="0"/>
              <a:t>Les caractéristiques nutritionnelles ne permettent guère de distinguer les catégories définies</a:t>
            </a:r>
          </a:p>
          <a:p>
            <a:pPr marL="0" indent="0">
              <a:buNone/>
            </a:pPr>
            <a:r>
              <a:rPr lang="fr-FR" sz="2000" dirty="0"/>
              <a:t>Il semble donc que </a:t>
            </a:r>
            <a:r>
              <a:rPr lang="fr-FR" sz="2000" b="1" dirty="0">
                <a:solidFill>
                  <a:srgbClr val="002060"/>
                </a:solidFill>
              </a:rPr>
              <a:t>le premier travail requis pour une amélioration de la pertinence et l'utilisabilité de cette base soit d'y imposer plus de contraintes et de structure</a:t>
            </a:r>
            <a:r>
              <a:rPr lang="fr-FR" sz="2000" dirty="0"/>
              <a:t>, notamment :</a:t>
            </a:r>
          </a:p>
          <a:p>
            <a:pPr>
              <a:buFont typeface="Wingdings" panose="05000000000000000000" pitchFamily="2" charset="2"/>
              <a:buChar char="Ø"/>
            </a:pPr>
            <a:r>
              <a:rPr lang="fr-FR" sz="2000" dirty="0"/>
              <a:t>Clarifier, affiner et imposer la catégorisation</a:t>
            </a:r>
          </a:p>
          <a:p>
            <a:pPr>
              <a:buFont typeface="Wingdings" panose="05000000000000000000" pitchFamily="2" charset="2"/>
              <a:buChar char="Ø"/>
            </a:pPr>
            <a:r>
              <a:rPr lang="fr-FR" sz="2000" dirty="0"/>
              <a:t>Envisager une base par langue, ou au moins une différenciation par un nouvel indicateur</a:t>
            </a:r>
          </a:p>
          <a:p>
            <a:pPr>
              <a:buFont typeface="Wingdings" panose="05000000000000000000" pitchFamily="2" charset="2"/>
              <a:buChar char="Ø"/>
            </a:pPr>
            <a:r>
              <a:rPr lang="fr-FR" sz="2000" dirty="0"/>
              <a:t>Mieux distinguer les différents modes de calcul du </a:t>
            </a:r>
            <a:r>
              <a:rPr lang="fr-FR" sz="2000" dirty="0" err="1"/>
              <a:t>nutriscore</a:t>
            </a:r>
            <a:r>
              <a:rPr lang="fr-FR" sz="2000" dirty="0"/>
              <a:t> (nouvel indicateur ?), et considérer l’opportunité d’en ajouter un pour les produits secs</a:t>
            </a:r>
          </a:p>
          <a:p>
            <a:pPr marL="0" indent="0">
              <a:buNone/>
            </a:pPr>
            <a:r>
              <a:rPr lang="fr-FR" sz="2000" u="sng" dirty="0"/>
              <a:t>Ensuite</a:t>
            </a:r>
            <a:r>
              <a:rPr lang="fr-FR" sz="2000" dirty="0"/>
              <a:t> il sera envisageable de développer une aide à la saisie, grâce à la connaissance des valeurs caractéristiques des catégories (moyennes, écarts types, langues …), et des produits déjà enregistrés.                                                  </a:t>
            </a:r>
            <a:r>
              <a:rPr lang="fr-FR" sz="2000" dirty="0">
                <a:solidFill>
                  <a:srgbClr val="0070C0"/>
                </a:solidFill>
              </a:rPr>
              <a:t>MERCI POUR VOTRE ATTENTION</a:t>
            </a:r>
          </a:p>
        </p:txBody>
      </p:sp>
      <p:sp>
        <p:nvSpPr>
          <p:cNvPr id="4" name="Espace réservé du numéro de diapositive 3">
            <a:extLst>
              <a:ext uri="{FF2B5EF4-FFF2-40B4-BE49-F238E27FC236}">
                <a16:creationId xmlns:a16="http://schemas.microsoft.com/office/drawing/2014/main" id="{3FB05A58-C56C-BB1A-0232-B6B691330BB5}"/>
              </a:ext>
            </a:extLst>
          </p:cNvPr>
          <p:cNvSpPr>
            <a:spLocks noGrp="1"/>
          </p:cNvSpPr>
          <p:nvPr>
            <p:ph type="sldNum" sz="quarter" idx="12"/>
          </p:nvPr>
        </p:nvSpPr>
        <p:spPr/>
        <p:txBody>
          <a:bodyPr/>
          <a:lstStyle/>
          <a:p>
            <a:fld id="{D457F7F8-0508-45D1-B755-79F70C6ABCFB}" type="slidenum">
              <a:rPr lang="fr-FR" sz="2000" smtClean="0"/>
              <a:t>26</a:t>
            </a:fld>
            <a:endParaRPr lang="fr-FR" sz="2000" dirty="0"/>
          </a:p>
        </p:txBody>
      </p:sp>
      <p:sp>
        <p:nvSpPr>
          <p:cNvPr id="6" name="Rectangle 5">
            <a:extLst>
              <a:ext uri="{FF2B5EF4-FFF2-40B4-BE49-F238E27FC236}">
                <a16:creationId xmlns:a16="http://schemas.microsoft.com/office/drawing/2014/main" id="{E5130DEC-3ECE-B1E5-6AD7-BD8725B0FD2B}"/>
              </a:ext>
            </a:extLst>
          </p:cNvPr>
          <p:cNvSpPr/>
          <p:nvPr/>
        </p:nvSpPr>
        <p:spPr>
          <a:xfrm>
            <a:off x="838200" y="712269"/>
            <a:ext cx="10515600" cy="546469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028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1178B0-988A-6C84-5552-1B3B0373C0C8}"/>
              </a:ext>
            </a:extLst>
          </p:cNvPr>
          <p:cNvSpPr>
            <a:spLocks noGrp="1"/>
          </p:cNvSpPr>
          <p:nvPr>
            <p:ph type="title"/>
          </p:nvPr>
        </p:nvSpPr>
        <p:spPr>
          <a:xfrm>
            <a:off x="838200" y="557048"/>
            <a:ext cx="10515600" cy="767256"/>
          </a:xfrm>
        </p:spPr>
        <p:txBody>
          <a:bodyPr/>
          <a:lstStyle/>
          <a:p>
            <a:r>
              <a:rPr lang="fr-FR" dirty="0"/>
              <a:t>Nettoyage d'une sélection de colonnes</a:t>
            </a:r>
          </a:p>
        </p:txBody>
      </p:sp>
      <p:sp>
        <p:nvSpPr>
          <p:cNvPr id="3" name="Espace réservé du contenu 2">
            <a:extLst>
              <a:ext uri="{FF2B5EF4-FFF2-40B4-BE49-F238E27FC236}">
                <a16:creationId xmlns:a16="http://schemas.microsoft.com/office/drawing/2014/main" id="{5EA318B5-87C4-D05E-9C71-F07F3B587962}"/>
              </a:ext>
            </a:extLst>
          </p:cNvPr>
          <p:cNvSpPr>
            <a:spLocks noGrp="1"/>
          </p:cNvSpPr>
          <p:nvPr>
            <p:ph idx="1"/>
          </p:nvPr>
        </p:nvSpPr>
        <p:spPr>
          <a:xfrm>
            <a:off x="838200" y="1324304"/>
            <a:ext cx="10515600" cy="4852659"/>
          </a:xfrm>
        </p:spPr>
        <p:txBody>
          <a:bodyPr>
            <a:normAutofit lnSpcReduction="10000"/>
          </a:bodyPr>
          <a:lstStyle/>
          <a:p>
            <a:pPr marL="0" indent="0">
              <a:buNone/>
            </a:pPr>
            <a:r>
              <a:rPr lang="fr-FR" sz="2200" dirty="0"/>
              <a:t>Les </a:t>
            </a:r>
            <a:r>
              <a:rPr lang="fr-FR" sz="2200" u="sng" dirty="0"/>
              <a:t>dix premières colonnes</a:t>
            </a:r>
            <a:r>
              <a:rPr lang="fr-FR" sz="2200" dirty="0"/>
              <a:t> sont des informations ‘administratives’ générales :</a:t>
            </a:r>
          </a:p>
          <a:p>
            <a:pPr marL="0" indent="0">
              <a:buNone/>
            </a:pPr>
            <a:endParaRPr lang="fr-FR" sz="2000" dirty="0"/>
          </a:p>
          <a:p>
            <a:r>
              <a:rPr lang="fr-FR" sz="2000" dirty="0"/>
              <a:t>Première colonne : ‘</a:t>
            </a:r>
            <a:r>
              <a:rPr lang="fr-FR" sz="2000" dirty="0">
                <a:highlight>
                  <a:srgbClr val="00FFFF"/>
                </a:highlight>
              </a:rPr>
              <a:t>code</a:t>
            </a:r>
            <a:r>
              <a:rPr lang="fr-FR" sz="2000" dirty="0"/>
              <a:t>’. On peut penser qu’il s’agit d’une « clé d’individu », mais non : il y a des dupliqués et des manquants (très peu toutefois).</a:t>
            </a:r>
          </a:p>
          <a:p>
            <a:endParaRPr lang="fr-FR" sz="2000" dirty="0"/>
          </a:p>
          <a:p>
            <a:r>
              <a:rPr lang="fr-FR" sz="2000" dirty="0"/>
              <a:t>Deuxième: ‘</a:t>
            </a:r>
            <a:r>
              <a:rPr lang="fr-FR" sz="2000" dirty="0">
                <a:highlight>
                  <a:srgbClr val="00FFFF"/>
                </a:highlight>
              </a:rPr>
              <a:t>url</a:t>
            </a:r>
            <a:r>
              <a:rPr lang="fr-FR" sz="2000" dirty="0"/>
              <a:t>’. Constituée d’une partie constante (</a:t>
            </a:r>
            <a:r>
              <a:rPr lang="fr-FR" sz="2000" dirty="0">
                <a:hlinkClick r:id="rId2"/>
              </a:rPr>
              <a:t>http://world-fr.openfoodfacts.org/produit/</a:t>
            </a:r>
            <a:r>
              <a:rPr lang="fr-FR" sz="2000" dirty="0"/>
              <a:t>) puis du code produit puis de son nom. Cette URL ne permet pas d’arriver directement sur le produit, mais sur une zone de recherche du site. </a:t>
            </a:r>
            <a:r>
              <a:rPr lang="fr-FR" sz="2000" dirty="0">
                <a:highlight>
                  <a:srgbClr val="00FF00"/>
                </a:highlight>
              </a:rPr>
              <a:t>Toujours renseignée</a:t>
            </a:r>
            <a:r>
              <a:rPr lang="fr-FR" sz="2000" dirty="0"/>
              <a:t>.</a:t>
            </a:r>
          </a:p>
          <a:p>
            <a:endParaRPr lang="fr-FR" sz="2000" dirty="0"/>
          </a:p>
          <a:p>
            <a:r>
              <a:rPr lang="fr-FR" sz="2000" dirty="0"/>
              <a:t>Troisième: ‘</a:t>
            </a:r>
            <a:r>
              <a:rPr lang="fr-FR" sz="2000" dirty="0" err="1">
                <a:highlight>
                  <a:srgbClr val="00FFFF"/>
                </a:highlight>
              </a:rPr>
              <a:t>creator</a:t>
            </a:r>
            <a:r>
              <a:rPr lang="fr-FR" sz="2000" dirty="0"/>
              <a:t>’. Identifiant du groupe ou de la personne qui a introduit le produit. Le plus souvent ‘</a:t>
            </a:r>
            <a:r>
              <a:rPr lang="fr-FR" sz="2000" dirty="0" err="1"/>
              <a:t>usda</a:t>
            </a:r>
            <a:r>
              <a:rPr lang="fr-FR" sz="2000" dirty="0"/>
              <a:t>-</a:t>
            </a:r>
            <a:r>
              <a:rPr lang="fr-FR" sz="2000" dirty="0" err="1"/>
              <a:t>ndb</a:t>
            </a:r>
            <a:r>
              <a:rPr lang="fr-FR" sz="2000" dirty="0"/>
              <a:t>-import’, parfois ‘</a:t>
            </a:r>
            <a:r>
              <a:rPr lang="fr-FR" sz="2000" dirty="0" err="1"/>
              <a:t>openfoodfacts-contributors</a:t>
            </a:r>
            <a:r>
              <a:rPr lang="fr-FR" sz="2000" dirty="0"/>
              <a:t>’, ou bien le nom / pseudo du contributeur. </a:t>
            </a:r>
            <a:r>
              <a:rPr lang="fr-FR" sz="2000" dirty="0">
                <a:highlight>
                  <a:srgbClr val="00FF00"/>
                </a:highlight>
              </a:rPr>
              <a:t>Toujours renseigné</a:t>
            </a:r>
            <a:r>
              <a:rPr lang="fr-FR" sz="2000" dirty="0"/>
              <a:t>.</a:t>
            </a:r>
          </a:p>
          <a:p>
            <a:endParaRPr lang="fr-FR" sz="2000" dirty="0"/>
          </a:p>
          <a:p>
            <a:r>
              <a:rPr lang="fr-FR" sz="2000" dirty="0"/>
              <a:t>Quatrième: ‘</a:t>
            </a:r>
            <a:r>
              <a:rPr lang="fr-FR" sz="2000" dirty="0" err="1">
                <a:highlight>
                  <a:srgbClr val="00FFFF"/>
                </a:highlight>
              </a:rPr>
              <a:t>created_t</a:t>
            </a:r>
            <a:r>
              <a:rPr lang="fr-FR" sz="2000" dirty="0"/>
              <a:t>’. Date d’introduction au format UNIX timestamp. </a:t>
            </a:r>
            <a:r>
              <a:rPr lang="fr-FR" sz="2000" dirty="0">
                <a:highlight>
                  <a:srgbClr val="00FF00"/>
                </a:highlight>
              </a:rPr>
              <a:t>Toujours renseignée</a:t>
            </a:r>
            <a:r>
              <a:rPr lang="fr-FR" sz="2000" dirty="0"/>
              <a:t>.</a:t>
            </a:r>
          </a:p>
          <a:p>
            <a:endParaRPr lang="fr-FR" dirty="0"/>
          </a:p>
        </p:txBody>
      </p:sp>
      <p:sp>
        <p:nvSpPr>
          <p:cNvPr id="4" name="Espace réservé du numéro de diapositive 3">
            <a:extLst>
              <a:ext uri="{FF2B5EF4-FFF2-40B4-BE49-F238E27FC236}">
                <a16:creationId xmlns:a16="http://schemas.microsoft.com/office/drawing/2014/main" id="{880EE42C-956B-C737-EB60-DF5949ADB1AA}"/>
              </a:ext>
            </a:extLst>
          </p:cNvPr>
          <p:cNvSpPr>
            <a:spLocks noGrp="1"/>
          </p:cNvSpPr>
          <p:nvPr>
            <p:ph type="sldNum" sz="quarter" idx="12"/>
          </p:nvPr>
        </p:nvSpPr>
        <p:spPr/>
        <p:txBody>
          <a:bodyPr/>
          <a:lstStyle/>
          <a:p>
            <a:fld id="{D457F7F8-0508-45D1-B755-79F70C6ABCFB}" type="slidenum">
              <a:rPr lang="fr-FR" sz="2000" smtClean="0"/>
              <a:t>3</a:t>
            </a:fld>
            <a:endParaRPr lang="fr-FR" sz="2000" dirty="0"/>
          </a:p>
        </p:txBody>
      </p:sp>
    </p:spTree>
    <p:extLst>
      <p:ext uri="{BB962C8B-B14F-4D97-AF65-F5344CB8AC3E}">
        <p14:creationId xmlns:p14="http://schemas.microsoft.com/office/powerpoint/2010/main" val="409154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C99FD5-2729-2376-60AA-53B441F8EE3C}"/>
              </a:ext>
            </a:extLst>
          </p:cNvPr>
          <p:cNvSpPr>
            <a:spLocks noGrp="1"/>
          </p:cNvSpPr>
          <p:nvPr>
            <p:ph idx="1"/>
          </p:nvPr>
        </p:nvSpPr>
        <p:spPr>
          <a:xfrm>
            <a:off x="768927" y="602673"/>
            <a:ext cx="10584873" cy="5574290"/>
          </a:xfrm>
        </p:spPr>
        <p:txBody>
          <a:bodyPr>
            <a:normAutofit/>
          </a:bodyPr>
          <a:lstStyle/>
          <a:p>
            <a:r>
              <a:rPr lang="fr-FR" sz="2000" dirty="0"/>
              <a:t>Cinquième: ‘</a:t>
            </a:r>
            <a:r>
              <a:rPr lang="fr-FR" sz="2000" dirty="0" err="1">
                <a:highlight>
                  <a:srgbClr val="00FFFF"/>
                </a:highlight>
              </a:rPr>
              <a:t>created_datetime</a:t>
            </a:r>
            <a:r>
              <a:rPr lang="fr-FR" sz="2000" dirty="0"/>
              <a:t>’. Ex.: 2017-03-09T10:34:13Z pour le 9 mars 2017 à 10h et 34 min. … Correspond bien sûr à la date de la quatrième colonne. </a:t>
            </a:r>
            <a:r>
              <a:rPr lang="fr-FR" sz="2000" dirty="0">
                <a:highlight>
                  <a:srgbClr val="00FF00"/>
                </a:highlight>
              </a:rPr>
              <a:t>Toujours renseignée</a:t>
            </a:r>
            <a:r>
              <a:rPr lang="fr-FR" sz="2000" dirty="0"/>
              <a:t>.</a:t>
            </a:r>
          </a:p>
          <a:p>
            <a:endParaRPr lang="fr-FR" sz="2000" dirty="0"/>
          </a:p>
          <a:p>
            <a:r>
              <a:rPr lang="fr-FR" sz="2000" dirty="0"/>
              <a:t>Sixième: ‘</a:t>
            </a:r>
            <a:r>
              <a:rPr lang="fr-FR" sz="2000" dirty="0" err="1">
                <a:highlight>
                  <a:srgbClr val="00FFFF"/>
                </a:highlight>
              </a:rPr>
              <a:t>last_modified_t</a:t>
            </a:r>
            <a:r>
              <a:rPr lang="fr-FR" sz="2000" dirty="0"/>
              <a:t>’. Au format UNIX timestamp. </a:t>
            </a:r>
            <a:r>
              <a:rPr lang="fr-FR" sz="2000" dirty="0">
                <a:highlight>
                  <a:srgbClr val="00FF00"/>
                </a:highlight>
              </a:rPr>
              <a:t>Toujours renseignée</a:t>
            </a:r>
            <a:r>
              <a:rPr lang="fr-FR" sz="2000" dirty="0"/>
              <a:t>.</a:t>
            </a:r>
          </a:p>
          <a:p>
            <a:endParaRPr lang="fr-FR" sz="2000" dirty="0"/>
          </a:p>
          <a:p>
            <a:r>
              <a:rPr lang="fr-FR" sz="2000" dirty="0"/>
              <a:t>Septième: ‘</a:t>
            </a:r>
            <a:r>
              <a:rPr lang="fr-FR" sz="2000" dirty="0" err="1">
                <a:highlight>
                  <a:srgbClr val="00FFFF"/>
                </a:highlight>
              </a:rPr>
              <a:t>last_modified_datetime</a:t>
            </a:r>
            <a:r>
              <a:rPr lang="fr-FR" sz="2000" dirty="0"/>
              <a:t>’. Idem ci-dessus au format </a:t>
            </a:r>
            <a:r>
              <a:rPr lang="fr-FR" sz="2000" dirty="0" err="1"/>
              <a:t>yyyy-mm-ddThh:mn:ssZ</a:t>
            </a:r>
            <a:r>
              <a:rPr lang="fr-FR" sz="2000" dirty="0"/>
              <a:t>. </a:t>
            </a:r>
            <a:r>
              <a:rPr lang="fr-FR" sz="2000" dirty="0">
                <a:highlight>
                  <a:srgbClr val="00FF00"/>
                </a:highlight>
              </a:rPr>
              <a:t>Toujours renseignée</a:t>
            </a:r>
            <a:r>
              <a:rPr lang="fr-FR" sz="2000" dirty="0"/>
              <a:t>.</a:t>
            </a:r>
          </a:p>
          <a:p>
            <a:endParaRPr lang="fr-FR" sz="2000" dirty="0"/>
          </a:p>
          <a:p>
            <a:r>
              <a:rPr lang="fr-FR" sz="2000" dirty="0"/>
              <a:t>Huitième: ‘</a:t>
            </a:r>
            <a:r>
              <a:rPr lang="fr-FR" sz="2000" dirty="0" err="1">
                <a:highlight>
                  <a:srgbClr val="00FFFF"/>
                </a:highlight>
              </a:rPr>
              <a:t>product_name</a:t>
            </a:r>
            <a:r>
              <a:rPr lang="fr-FR" sz="2000" dirty="0"/>
              <a:t>’. Chaîne plus ou moins longue selon le bon vouloir de l’introducteur. Malheureusement, </a:t>
            </a:r>
            <a:r>
              <a:rPr lang="fr-FR" sz="2000" dirty="0">
                <a:solidFill>
                  <a:srgbClr val="C00000"/>
                </a:solidFill>
              </a:rPr>
              <a:t>17 762 non renseignés, soit plus de 5,5% des produits</a:t>
            </a:r>
            <a:r>
              <a:rPr lang="fr-FR" sz="2000" dirty="0"/>
              <a:t>.</a:t>
            </a:r>
          </a:p>
          <a:p>
            <a:endParaRPr lang="fr-FR" sz="2000" dirty="0"/>
          </a:p>
          <a:p>
            <a:r>
              <a:rPr lang="fr-FR" sz="2000" dirty="0"/>
              <a:t>Neuvième: ‘</a:t>
            </a:r>
            <a:r>
              <a:rPr lang="fr-FR" sz="2000" dirty="0" err="1">
                <a:highlight>
                  <a:srgbClr val="00FFFF"/>
                </a:highlight>
              </a:rPr>
              <a:t>generic_name</a:t>
            </a:r>
            <a:r>
              <a:rPr lang="fr-FR" sz="2000" dirty="0"/>
              <a:t>’. Malheureusement </a:t>
            </a:r>
            <a:r>
              <a:rPr lang="fr-FR" sz="2000" dirty="0">
                <a:solidFill>
                  <a:srgbClr val="C00000"/>
                </a:solidFill>
              </a:rPr>
              <a:t>très peu renseigné (à peine 16,5%)</a:t>
            </a:r>
            <a:r>
              <a:rPr lang="fr-FR" sz="2000" dirty="0"/>
              <a:t>.</a:t>
            </a:r>
          </a:p>
          <a:p>
            <a:endParaRPr lang="fr-FR" sz="2000" dirty="0"/>
          </a:p>
          <a:p>
            <a:r>
              <a:rPr lang="fr-FR" sz="2000" dirty="0"/>
              <a:t>Dixième: ‘</a:t>
            </a:r>
            <a:r>
              <a:rPr lang="fr-FR" sz="2000" dirty="0" err="1">
                <a:highlight>
                  <a:srgbClr val="00FFFF"/>
                </a:highlight>
              </a:rPr>
              <a:t>quantity</a:t>
            </a:r>
            <a:r>
              <a:rPr lang="fr-FR" sz="2000" dirty="0"/>
              <a:t>’. </a:t>
            </a:r>
            <a:r>
              <a:rPr lang="fr-FR" sz="2000" dirty="0">
                <a:solidFill>
                  <a:srgbClr val="C00000"/>
                </a:solidFill>
              </a:rPr>
              <a:t>Un petit tiers des produits ont cette information donnée</a:t>
            </a:r>
            <a:r>
              <a:rPr lang="fr-FR" sz="2000" dirty="0"/>
              <a:t>.</a:t>
            </a:r>
          </a:p>
        </p:txBody>
      </p:sp>
      <p:sp>
        <p:nvSpPr>
          <p:cNvPr id="4" name="Espace réservé du numéro de diapositive 3">
            <a:extLst>
              <a:ext uri="{FF2B5EF4-FFF2-40B4-BE49-F238E27FC236}">
                <a16:creationId xmlns:a16="http://schemas.microsoft.com/office/drawing/2014/main" id="{A1C78E45-40FC-BDD0-4342-2C5F4697B6B9}"/>
              </a:ext>
            </a:extLst>
          </p:cNvPr>
          <p:cNvSpPr>
            <a:spLocks noGrp="1"/>
          </p:cNvSpPr>
          <p:nvPr>
            <p:ph type="sldNum" sz="quarter" idx="12"/>
          </p:nvPr>
        </p:nvSpPr>
        <p:spPr/>
        <p:txBody>
          <a:bodyPr/>
          <a:lstStyle/>
          <a:p>
            <a:fld id="{D457F7F8-0508-45D1-B755-79F70C6ABCFB}" type="slidenum">
              <a:rPr lang="fr-FR" sz="2000" smtClean="0"/>
              <a:t>4</a:t>
            </a:fld>
            <a:endParaRPr lang="fr-FR" sz="2000" dirty="0"/>
          </a:p>
        </p:txBody>
      </p:sp>
    </p:spTree>
    <p:extLst>
      <p:ext uri="{BB962C8B-B14F-4D97-AF65-F5344CB8AC3E}">
        <p14:creationId xmlns:p14="http://schemas.microsoft.com/office/powerpoint/2010/main" val="365247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986A421-9458-FBAC-9580-2E365CE4024F}"/>
              </a:ext>
            </a:extLst>
          </p:cNvPr>
          <p:cNvSpPr>
            <a:spLocks noGrp="1"/>
          </p:cNvSpPr>
          <p:nvPr>
            <p:ph idx="1"/>
          </p:nvPr>
        </p:nvSpPr>
        <p:spPr>
          <a:xfrm>
            <a:off x="838200" y="665018"/>
            <a:ext cx="10515600" cy="5511945"/>
          </a:xfrm>
        </p:spPr>
        <p:txBody>
          <a:bodyPr>
            <a:normAutofit/>
          </a:bodyPr>
          <a:lstStyle/>
          <a:p>
            <a:r>
              <a:rPr lang="fr-FR" sz="2000" dirty="0"/>
              <a:t>Un certain nombre des </a:t>
            </a:r>
            <a:r>
              <a:rPr lang="fr-FR" sz="2000" dirty="0">
                <a:solidFill>
                  <a:srgbClr val="C00000"/>
                </a:solidFill>
              </a:rPr>
              <a:t>colonnes</a:t>
            </a:r>
            <a:r>
              <a:rPr lang="fr-FR" sz="2000" dirty="0"/>
              <a:t> suivantes sont </a:t>
            </a:r>
            <a:r>
              <a:rPr lang="fr-FR" sz="2000" dirty="0">
                <a:solidFill>
                  <a:srgbClr val="C00000"/>
                </a:solidFill>
              </a:rPr>
              <a:t>vides ou presque vides</a:t>
            </a:r>
            <a:r>
              <a:rPr lang="fr-FR" sz="2000" dirty="0"/>
              <a:t>, j’ai supprimé celles qui avaient moins de 20 lignes valorisées (sur plus de 320 000), soit 37 colonnes. En restent quand même 125.</a:t>
            </a:r>
          </a:p>
          <a:p>
            <a:r>
              <a:rPr lang="fr-FR" sz="2000" dirty="0"/>
              <a:t>Et toutes </a:t>
            </a:r>
            <a:r>
              <a:rPr lang="fr-FR" sz="2000" dirty="0">
                <a:solidFill>
                  <a:schemeClr val="accent6">
                    <a:lumMod val="75000"/>
                  </a:schemeClr>
                </a:solidFill>
              </a:rPr>
              <a:t>les colonnes nécessaires au calcul du </a:t>
            </a:r>
            <a:r>
              <a:rPr lang="fr-FR" sz="2000" dirty="0" err="1">
                <a:solidFill>
                  <a:schemeClr val="accent6">
                    <a:lumMod val="75000"/>
                  </a:schemeClr>
                </a:solidFill>
              </a:rPr>
              <a:t>nutriscore</a:t>
            </a:r>
            <a:r>
              <a:rPr lang="fr-FR" sz="2000" dirty="0">
                <a:solidFill>
                  <a:schemeClr val="accent6">
                    <a:lumMod val="75000"/>
                  </a:schemeClr>
                </a:solidFill>
              </a:rPr>
              <a:t> ont été conservées.</a:t>
            </a:r>
          </a:p>
          <a:p>
            <a:r>
              <a:rPr lang="fr-FR" sz="2000" dirty="0"/>
              <a:t>Je me suis intéressé par la suite principalement à ces dernières :</a:t>
            </a:r>
          </a:p>
          <a:p>
            <a:pPr marL="0" indent="0">
              <a:buNone/>
            </a:pPr>
            <a:endParaRPr lang="fr-FR" sz="2000" dirty="0"/>
          </a:p>
          <a:p>
            <a:endParaRPr lang="fr-FR" sz="2400" dirty="0"/>
          </a:p>
          <a:p>
            <a:endParaRPr lang="fr-FR" sz="2400" dirty="0"/>
          </a:p>
          <a:p>
            <a:endParaRPr lang="fr-FR" sz="2400" dirty="0"/>
          </a:p>
          <a:p>
            <a:endParaRPr lang="fr-FR" sz="2400" dirty="0"/>
          </a:p>
          <a:p>
            <a:endParaRPr lang="fr-FR" sz="2400" dirty="0"/>
          </a:p>
          <a:p>
            <a:endParaRPr lang="fr-FR" sz="2400" dirty="0"/>
          </a:p>
          <a:p>
            <a:pPr marL="0" indent="0">
              <a:buNone/>
            </a:pPr>
            <a:endParaRPr lang="fr-FR" sz="2400" dirty="0"/>
          </a:p>
        </p:txBody>
      </p:sp>
      <p:sp>
        <p:nvSpPr>
          <p:cNvPr id="4" name="Espace réservé du numéro de diapositive 3">
            <a:extLst>
              <a:ext uri="{FF2B5EF4-FFF2-40B4-BE49-F238E27FC236}">
                <a16:creationId xmlns:a16="http://schemas.microsoft.com/office/drawing/2014/main" id="{CCBE45F6-F170-C92F-95DE-9A0CA73EA139}"/>
              </a:ext>
            </a:extLst>
          </p:cNvPr>
          <p:cNvSpPr>
            <a:spLocks noGrp="1"/>
          </p:cNvSpPr>
          <p:nvPr>
            <p:ph type="sldNum" sz="quarter" idx="12"/>
          </p:nvPr>
        </p:nvSpPr>
        <p:spPr/>
        <p:txBody>
          <a:bodyPr/>
          <a:lstStyle/>
          <a:p>
            <a:fld id="{D457F7F8-0508-45D1-B755-79F70C6ABCFB}" type="slidenum">
              <a:rPr lang="fr-FR" sz="2000" smtClean="0"/>
              <a:t>5</a:t>
            </a:fld>
            <a:endParaRPr lang="fr-FR" sz="2000" dirty="0"/>
          </a:p>
        </p:txBody>
      </p:sp>
      <p:graphicFrame>
        <p:nvGraphicFramePr>
          <p:cNvPr id="6" name="Tableau 6">
            <a:extLst>
              <a:ext uri="{FF2B5EF4-FFF2-40B4-BE49-F238E27FC236}">
                <a16:creationId xmlns:a16="http://schemas.microsoft.com/office/drawing/2014/main" id="{27DFCF4A-4185-C4DC-B430-FE577A1C7B74}"/>
              </a:ext>
            </a:extLst>
          </p:cNvPr>
          <p:cNvGraphicFramePr>
            <a:graphicFrameLocks noGrp="1"/>
          </p:cNvGraphicFramePr>
          <p:nvPr>
            <p:extLst>
              <p:ext uri="{D42A27DB-BD31-4B8C-83A1-F6EECF244321}">
                <p14:modId xmlns:p14="http://schemas.microsoft.com/office/powerpoint/2010/main" val="4121881301"/>
              </p:ext>
            </p:extLst>
          </p:nvPr>
        </p:nvGraphicFramePr>
        <p:xfrm>
          <a:off x="838200" y="2576945"/>
          <a:ext cx="10515600" cy="2855418"/>
        </p:xfrm>
        <a:graphic>
          <a:graphicData uri="http://schemas.openxmlformats.org/drawingml/2006/table">
            <a:tbl>
              <a:tblPr bandRow="1">
                <a:tableStyleId>{5C22544A-7EE6-4342-B048-85BDC9FD1C3A}</a:tableStyleId>
              </a:tblPr>
              <a:tblGrid>
                <a:gridCol w="3017260">
                  <a:extLst>
                    <a:ext uri="{9D8B030D-6E8A-4147-A177-3AD203B41FA5}">
                      <a16:colId xmlns:a16="http://schemas.microsoft.com/office/drawing/2014/main" val="1549756780"/>
                    </a:ext>
                  </a:extLst>
                </a:gridCol>
                <a:gridCol w="7498340">
                  <a:extLst>
                    <a:ext uri="{9D8B030D-6E8A-4147-A177-3AD203B41FA5}">
                      <a16:colId xmlns:a16="http://schemas.microsoft.com/office/drawing/2014/main" val="3686119564"/>
                    </a:ext>
                  </a:extLst>
                </a:gridCol>
              </a:tblGrid>
              <a:tr h="475903">
                <a:tc>
                  <a:txBody>
                    <a:bodyPr/>
                    <a:lstStyle/>
                    <a:p>
                      <a:r>
                        <a:rPr lang="fr-FR" sz="2000" dirty="0"/>
                        <a:t>energy_100g</a:t>
                      </a:r>
                    </a:p>
                  </a:txBody>
                  <a:tcPr/>
                </a:tc>
                <a:tc>
                  <a:txBody>
                    <a:bodyPr/>
                    <a:lstStyle/>
                    <a:p>
                      <a:r>
                        <a:rPr lang="fr-FR" sz="2000" b="1" dirty="0"/>
                        <a:t>apport énergétique</a:t>
                      </a:r>
                      <a:r>
                        <a:rPr lang="fr-FR" sz="2000" dirty="0"/>
                        <a:t> en Kcal pour 100 grammes de produit</a:t>
                      </a:r>
                    </a:p>
                  </a:txBody>
                  <a:tcPr/>
                </a:tc>
                <a:extLst>
                  <a:ext uri="{0D108BD9-81ED-4DB2-BD59-A6C34878D82A}">
                    <a16:rowId xmlns:a16="http://schemas.microsoft.com/office/drawing/2014/main" val="119724970"/>
                  </a:ext>
                </a:extLst>
              </a:tr>
              <a:tr h="475903">
                <a:tc>
                  <a:txBody>
                    <a:bodyPr/>
                    <a:lstStyle/>
                    <a:p>
                      <a:r>
                        <a:rPr lang="fr-FR" sz="2000" dirty="0"/>
                        <a:t>sugars_100g</a:t>
                      </a:r>
                    </a:p>
                  </a:txBody>
                  <a:tcPr/>
                </a:tc>
                <a:tc>
                  <a:txBody>
                    <a:bodyPr/>
                    <a:lstStyle/>
                    <a:p>
                      <a:r>
                        <a:rPr lang="fr-FR" sz="2000" b="1" dirty="0"/>
                        <a:t>taux de sucres</a:t>
                      </a:r>
                      <a:r>
                        <a:rPr lang="fr-FR" sz="2000" dirty="0"/>
                        <a:t> en grammes pour 100 grammes de produit</a:t>
                      </a:r>
                    </a:p>
                  </a:txBody>
                  <a:tcPr/>
                </a:tc>
                <a:extLst>
                  <a:ext uri="{0D108BD9-81ED-4DB2-BD59-A6C34878D82A}">
                    <a16:rowId xmlns:a16="http://schemas.microsoft.com/office/drawing/2014/main" val="399095789"/>
                  </a:ext>
                </a:extLst>
              </a:tr>
              <a:tr h="475903">
                <a:tc>
                  <a:txBody>
                    <a:bodyPr/>
                    <a:lstStyle/>
                    <a:p>
                      <a:r>
                        <a:rPr lang="fr-FR" sz="2000" dirty="0"/>
                        <a:t>saturated-fat_100g</a:t>
                      </a:r>
                    </a:p>
                  </a:txBody>
                  <a:tcPr/>
                </a:tc>
                <a:tc>
                  <a:txBody>
                    <a:bodyPr/>
                    <a:lstStyle/>
                    <a:p>
                      <a:r>
                        <a:rPr lang="fr-FR" sz="2000" b="1" dirty="0"/>
                        <a:t>taux de graisses saturées</a:t>
                      </a:r>
                      <a:r>
                        <a:rPr lang="fr-FR" sz="2000" dirty="0"/>
                        <a:t> en grammes pour 100 grammes de produit</a:t>
                      </a:r>
                    </a:p>
                  </a:txBody>
                  <a:tcPr/>
                </a:tc>
                <a:extLst>
                  <a:ext uri="{0D108BD9-81ED-4DB2-BD59-A6C34878D82A}">
                    <a16:rowId xmlns:a16="http://schemas.microsoft.com/office/drawing/2014/main" val="3464193318"/>
                  </a:ext>
                </a:extLst>
              </a:tr>
              <a:tr h="475903">
                <a:tc>
                  <a:txBody>
                    <a:bodyPr/>
                    <a:lstStyle/>
                    <a:p>
                      <a:r>
                        <a:rPr lang="fr-FR" sz="2000" dirty="0"/>
                        <a:t>salt_100g</a:t>
                      </a:r>
                    </a:p>
                  </a:txBody>
                  <a:tcPr/>
                </a:tc>
                <a:tc>
                  <a:txBody>
                    <a:bodyPr/>
                    <a:lstStyle/>
                    <a:p>
                      <a:r>
                        <a:rPr lang="fr-FR" sz="2000" b="1" dirty="0"/>
                        <a:t>taux de sel</a:t>
                      </a:r>
                      <a:r>
                        <a:rPr lang="fr-FR" sz="2000" dirty="0"/>
                        <a:t> en grammes pour 100 grammes de produit</a:t>
                      </a:r>
                    </a:p>
                  </a:txBody>
                  <a:tcPr/>
                </a:tc>
                <a:extLst>
                  <a:ext uri="{0D108BD9-81ED-4DB2-BD59-A6C34878D82A}">
                    <a16:rowId xmlns:a16="http://schemas.microsoft.com/office/drawing/2014/main" val="3204338394"/>
                  </a:ext>
                </a:extLst>
              </a:tr>
              <a:tr h="475903">
                <a:tc>
                  <a:txBody>
                    <a:bodyPr/>
                    <a:lstStyle/>
                    <a:p>
                      <a:r>
                        <a:rPr lang="fr-FR" sz="2000" dirty="0"/>
                        <a:t>fiber_100g</a:t>
                      </a:r>
                    </a:p>
                  </a:txBody>
                  <a:tcPr/>
                </a:tc>
                <a:tc>
                  <a:txBody>
                    <a:bodyPr/>
                    <a:lstStyle/>
                    <a:p>
                      <a:r>
                        <a:rPr lang="fr-FR" sz="2000" b="1" dirty="0"/>
                        <a:t>taux de fibres</a:t>
                      </a:r>
                      <a:r>
                        <a:rPr lang="fr-FR" sz="2000" dirty="0"/>
                        <a:t> en grammes pour 100 grammes de produit</a:t>
                      </a:r>
                    </a:p>
                  </a:txBody>
                  <a:tcPr/>
                </a:tc>
                <a:extLst>
                  <a:ext uri="{0D108BD9-81ED-4DB2-BD59-A6C34878D82A}">
                    <a16:rowId xmlns:a16="http://schemas.microsoft.com/office/drawing/2014/main" val="2783149739"/>
                  </a:ext>
                </a:extLst>
              </a:tr>
              <a:tr h="475903">
                <a:tc>
                  <a:txBody>
                    <a:bodyPr/>
                    <a:lstStyle/>
                    <a:p>
                      <a:r>
                        <a:rPr lang="fr-FR" sz="2000" dirty="0"/>
                        <a:t>proteins_100g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000" b="1" dirty="0"/>
                        <a:t>taux de protéines</a:t>
                      </a:r>
                      <a:r>
                        <a:rPr lang="fr-FR" sz="2000" dirty="0"/>
                        <a:t> en grammes pour 100 grammes de produit</a:t>
                      </a:r>
                    </a:p>
                  </a:txBody>
                  <a:tcPr/>
                </a:tc>
                <a:extLst>
                  <a:ext uri="{0D108BD9-81ED-4DB2-BD59-A6C34878D82A}">
                    <a16:rowId xmlns:a16="http://schemas.microsoft.com/office/drawing/2014/main" val="354655296"/>
                  </a:ext>
                </a:extLst>
              </a:tr>
            </a:tbl>
          </a:graphicData>
        </a:graphic>
      </p:graphicFrame>
      <p:sp>
        <p:nvSpPr>
          <p:cNvPr id="2" name="ZoneTexte 1">
            <a:extLst>
              <a:ext uri="{FF2B5EF4-FFF2-40B4-BE49-F238E27FC236}">
                <a16:creationId xmlns:a16="http://schemas.microsoft.com/office/drawing/2014/main" id="{4C93D738-A844-D800-98A0-A92EC0DAFE46}"/>
              </a:ext>
            </a:extLst>
          </p:cNvPr>
          <p:cNvSpPr txBox="1"/>
          <p:nvPr/>
        </p:nvSpPr>
        <p:spPr>
          <a:xfrm>
            <a:off x="838200" y="5683827"/>
            <a:ext cx="10515600" cy="369332"/>
          </a:xfrm>
          <a:prstGeom prst="rect">
            <a:avLst/>
          </a:prstGeom>
          <a:noFill/>
        </p:spPr>
        <p:txBody>
          <a:bodyPr wrap="square" rtlCol="0">
            <a:spAutoFit/>
          </a:bodyPr>
          <a:lstStyle/>
          <a:p>
            <a:r>
              <a:rPr lang="fr-FR" dirty="0"/>
              <a:t>Le taux de sel est presque toujours associé au taux de sodium (sodium_100g), qui est utilisé pour le </a:t>
            </a:r>
            <a:r>
              <a:rPr lang="fr-FR" dirty="0" err="1"/>
              <a:t>nutriscore</a:t>
            </a:r>
            <a:r>
              <a:rPr lang="fr-FR" dirty="0"/>
              <a:t>.</a:t>
            </a:r>
          </a:p>
        </p:txBody>
      </p:sp>
    </p:spTree>
    <p:extLst>
      <p:ext uri="{BB962C8B-B14F-4D97-AF65-F5344CB8AC3E}">
        <p14:creationId xmlns:p14="http://schemas.microsoft.com/office/powerpoint/2010/main" val="299968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43F5C2C-8A44-8290-641B-380B345B2B0E}"/>
              </a:ext>
            </a:extLst>
          </p:cNvPr>
          <p:cNvSpPr>
            <a:spLocks noGrp="1"/>
          </p:cNvSpPr>
          <p:nvPr>
            <p:ph idx="1"/>
          </p:nvPr>
        </p:nvSpPr>
        <p:spPr>
          <a:xfrm>
            <a:off x="838200" y="644236"/>
            <a:ext cx="10515600" cy="5532727"/>
          </a:xfrm>
        </p:spPr>
        <p:txBody>
          <a:bodyPr>
            <a:normAutofit/>
          </a:bodyPr>
          <a:lstStyle/>
          <a:p>
            <a:pPr marL="0" indent="0">
              <a:buNone/>
            </a:pPr>
            <a:r>
              <a:rPr lang="fr-FR" sz="2000" dirty="0"/>
              <a:t>Le traitement des </a:t>
            </a:r>
            <a:r>
              <a:rPr lang="fr-FR" sz="2000" b="1" dirty="0"/>
              <a:t>valeurs aberrantes</a:t>
            </a:r>
            <a:r>
              <a:rPr lang="fr-FR" sz="2000" dirty="0"/>
              <a:t> a eu parfois un effet bouleversant sur l’histogramme de la variable, ex.:</a:t>
            </a:r>
          </a:p>
          <a:p>
            <a:pPr marL="0" indent="0">
              <a:buNone/>
            </a:pPr>
            <a:r>
              <a:rPr lang="fr-FR" sz="2000" dirty="0"/>
              <a:t>Pour l’apport énergétique, avant / après:</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0F780E1C-1EDB-9289-8D4D-74881CFF61E6}"/>
              </a:ext>
            </a:extLst>
          </p:cNvPr>
          <p:cNvSpPr>
            <a:spLocks noGrp="1"/>
          </p:cNvSpPr>
          <p:nvPr>
            <p:ph type="sldNum" sz="quarter" idx="12"/>
          </p:nvPr>
        </p:nvSpPr>
        <p:spPr/>
        <p:txBody>
          <a:bodyPr/>
          <a:lstStyle/>
          <a:p>
            <a:fld id="{D457F7F8-0508-45D1-B755-79F70C6ABCFB}" type="slidenum">
              <a:rPr lang="fr-FR" sz="2000" smtClean="0"/>
              <a:t>6</a:t>
            </a:fld>
            <a:endParaRPr lang="fr-FR" sz="2000" dirty="0"/>
          </a:p>
        </p:txBody>
      </p:sp>
      <p:pic>
        <p:nvPicPr>
          <p:cNvPr id="6" name="Image 5">
            <a:extLst>
              <a:ext uri="{FF2B5EF4-FFF2-40B4-BE49-F238E27FC236}">
                <a16:creationId xmlns:a16="http://schemas.microsoft.com/office/drawing/2014/main" id="{F8097AA4-9CD0-F88A-13E1-DE24F140F25A}"/>
              </a:ext>
            </a:extLst>
          </p:cNvPr>
          <p:cNvPicPr>
            <a:picLocks noChangeAspect="1"/>
          </p:cNvPicPr>
          <p:nvPr/>
        </p:nvPicPr>
        <p:blipFill>
          <a:blip r:embed="rId2"/>
          <a:stretch>
            <a:fillRect/>
          </a:stretch>
        </p:blipFill>
        <p:spPr>
          <a:xfrm>
            <a:off x="898289" y="1920964"/>
            <a:ext cx="4608895" cy="3409574"/>
          </a:xfrm>
          <a:prstGeom prst="rect">
            <a:avLst/>
          </a:prstGeom>
        </p:spPr>
      </p:pic>
      <p:pic>
        <p:nvPicPr>
          <p:cNvPr id="8" name="Image 7">
            <a:extLst>
              <a:ext uri="{FF2B5EF4-FFF2-40B4-BE49-F238E27FC236}">
                <a16:creationId xmlns:a16="http://schemas.microsoft.com/office/drawing/2014/main" id="{B76B7678-E2C2-3E89-23E7-6AA86870EFCB}"/>
              </a:ext>
            </a:extLst>
          </p:cNvPr>
          <p:cNvPicPr>
            <a:picLocks noChangeAspect="1"/>
          </p:cNvPicPr>
          <p:nvPr/>
        </p:nvPicPr>
        <p:blipFill>
          <a:blip r:embed="rId3"/>
          <a:stretch>
            <a:fillRect/>
          </a:stretch>
        </p:blipFill>
        <p:spPr>
          <a:xfrm>
            <a:off x="5675697" y="1920964"/>
            <a:ext cx="4755143" cy="3409574"/>
          </a:xfrm>
          <a:prstGeom prst="rect">
            <a:avLst/>
          </a:prstGeom>
        </p:spPr>
      </p:pic>
    </p:spTree>
    <p:extLst>
      <p:ext uri="{BB962C8B-B14F-4D97-AF65-F5344CB8AC3E}">
        <p14:creationId xmlns:p14="http://schemas.microsoft.com/office/powerpoint/2010/main" val="65453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C05D084-3BDF-811D-90EA-835BFEE5257A}"/>
              </a:ext>
            </a:extLst>
          </p:cNvPr>
          <p:cNvSpPr>
            <a:spLocks noGrp="1"/>
          </p:cNvSpPr>
          <p:nvPr>
            <p:ph idx="1"/>
          </p:nvPr>
        </p:nvSpPr>
        <p:spPr>
          <a:xfrm>
            <a:off x="838200" y="748145"/>
            <a:ext cx="10515600" cy="5428818"/>
          </a:xfrm>
        </p:spPr>
        <p:txBody>
          <a:bodyPr>
            <a:normAutofit lnSpcReduction="10000"/>
          </a:bodyPr>
          <a:lstStyle/>
          <a:p>
            <a:pPr marL="0" indent="0">
              <a:buNone/>
            </a:pPr>
            <a:r>
              <a:rPr lang="fr-FR" sz="2000" dirty="0"/>
              <a:t>Pour le taux de sucre, avant / après:</a:t>
            </a:r>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endParaRPr lang="fr-FR" sz="2000" dirty="0"/>
          </a:p>
          <a:p>
            <a:pPr marL="0" indent="0">
              <a:buNone/>
            </a:pPr>
            <a:r>
              <a:rPr lang="fr-FR" sz="2000" dirty="0"/>
              <a:t>Après ces corrections, il nous a fallu </a:t>
            </a:r>
            <a:r>
              <a:rPr lang="fr-FR" sz="2000" b="1" dirty="0"/>
              <a:t>valoriser les informations manquantes</a:t>
            </a:r>
            <a:r>
              <a:rPr lang="fr-FR" sz="2000" dirty="0"/>
              <a:t> pour ces six colonnes.</a:t>
            </a:r>
          </a:p>
          <a:p>
            <a:pPr marL="0" indent="0">
              <a:buNone/>
            </a:pPr>
            <a:r>
              <a:rPr lang="fr-FR" sz="2000" dirty="0"/>
              <a:t>Au passage, j’ai supprimé près de 60 000 lignes qui ne contenaient aucune information liée au </a:t>
            </a:r>
            <a:r>
              <a:rPr lang="fr-FR" sz="2000" dirty="0" err="1"/>
              <a:t>nutriscore</a:t>
            </a:r>
            <a:r>
              <a:rPr lang="fr-FR" sz="2000" dirty="0"/>
              <a:t> / nutrigrade, qui est pourtant le but de toutes ces données.</a:t>
            </a:r>
          </a:p>
        </p:txBody>
      </p:sp>
      <p:sp>
        <p:nvSpPr>
          <p:cNvPr id="4" name="Espace réservé du numéro de diapositive 3">
            <a:extLst>
              <a:ext uri="{FF2B5EF4-FFF2-40B4-BE49-F238E27FC236}">
                <a16:creationId xmlns:a16="http://schemas.microsoft.com/office/drawing/2014/main" id="{84735C4F-75B1-CD2C-5627-B54DCD3CCCE8}"/>
              </a:ext>
            </a:extLst>
          </p:cNvPr>
          <p:cNvSpPr>
            <a:spLocks noGrp="1"/>
          </p:cNvSpPr>
          <p:nvPr>
            <p:ph type="sldNum" sz="quarter" idx="12"/>
          </p:nvPr>
        </p:nvSpPr>
        <p:spPr/>
        <p:txBody>
          <a:bodyPr/>
          <a:lstStyle/>
          <a:p>
            <a:fld id="{D457F7F8-0508-45D1-B755-79F70C6ABCFB}" type="slidenum">
              <a:rPr lang="fr-FR" sz="2000" smtClean="0"/>
              <a:t>7</a:t>
            </a:fld>
            <a:endParaRPr lang="fr-FR" sz="2000" dirty="0"/>
          </a:p>
        </p:txBody>
      </p:sp>
      <p:pic>
        <p:nvPicPr>
          <p:cNvPr id="6" name="Image 5">
            <a:extLst>
              <a:ext uri="{FF2B5EF4-FFF2-40B4-BE49-F238E27FC236}">
                <a16:creationId xmlns:a16="http://schemas.microsoft.com/office/drawing/2014/main" id="{4346AFF8-6548-D9A9-4359-271915EE9861}"/>
              </a:ext>
            </a:extLst>
          </p:cNvPr>
          <p:cNvPicPr>
            <a:picLocks noChangeAspect="1"/>
          </p:cNvPicPr>
          <p:nvPr/>
        </p:nvPicPr>
        <p:blipFill>
          <a:blip r:embed="rId2"/>
          <a:stretch>
            <a:fillRect/>
          </a:stretch>
        </p:blipFill>
        <p:spPr>
          <a:xfrm>
            <a:off x="854186" y="1407289"/>
            <a:ext cx="5050283" cy="3581410"/>
          </a:xfrm>
          <a:prstGeom prst="rect">
            <a:avLst/>
          </a:prstGeom>
        </p:spPr>
      </p:pic>
      <p:pic>
        <p:nvPicPr>
          <p:cNvPr id="8" name="Image 7">
            <a:extLst>
              <a:ext uri="{FF2B5EF4-FFF2-40B4-BE49-F238E27FC236}">
                <a16:creationId xmlns:a16="http://schemas.microsoft.com/office/drawing/2014/main" id="{9C66E8A6-7A38-FD58-FB12-DAB5949B958F}"/>
              </a:ext>
            </a:extLst>
          </p:cNvPr>
          <p:cNvPicPr>
            <a:picLocks noChangeAspect="1"/>
          </p:cNvPicPr>
          <p:nvPr/>
        </p:nvPicPr>
        <p:blipFill>
          <a:blip r:embed="rId3"/>
          <a:stretch>
            <a:fillRect/>
          </a:stretch>
        </p:blipFill>
        <p:spPr>
          <a:xfrm>
            <a:off x="6050973" y="1407289"/>
            <a:ext cx="5178752" cy="3581410"/>
          </a:xfrm>
          <a:prstGeom prst="rect">
            <a:avLst/>
          </a:prstGeom>
        </p:spPr>
      </p:pic>
    </p:spTree>
    <p:extLst>
      <p:ext uri="{BB962C8B-B14F-4D97-AF65-F5344CB8AC3E}">
        <p14:creationId xmlns:p14="http://schemas.microsoft.com/office/powerpoint/2010/main" val="182889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883E0A6-8B84-4FE8-E0C0-71157394F926}"/>
              </a:ext>
            </a:extLst>
          </p:cNvPr>
          <p:cNvSpPr>
            <a:spLocks noGrp="1"/>
          </p:cNvSpPr>
          <p:nvPr>
            <p:ph idx="1"/>
          </p:nvPr>
        </p:nvSpPr>
        <p:spPr>
          <a:xfrm>
            <a:off x="838200" y="737755"/>
            <a:ext cx="10515600" cy="5439208"/>
          </a:xfrm>
        </p:spPr>
        <p:txBody>
          <a:bodyPr>
            <a:normAutofit/>
          </a:bodyPr>
          <a:lstStyle/>
          <a:p>
            <a:pPr marL="0" indent="0">
              <a:buNone/>
            </a:pPr>
            <a:r>
              <a:rPr lang="fr-FR" sz="2000" dirty="0"/>
              <a:t>J’ai travaillé sur cette valorisation en trois étapes :</a:t>
            </a:r>
          </a:p>
          <a:p>
            <a:pPr marL="457200" indent="-457200">
              <a:buAutoNum type="arabicParenR"/>
            </a:pPr>
            <a:r>
              <a:rPr lang="fr-FR" sz="2000" dirty="0"/>
              <a:t>165 produits qui avaient un </a:t>
            </a:r>
            <a:r>
              <a:rPr lang="fr-FR" sz="2000" dirty="0" err="1"/>
              <a:t>nutriscore</a:t>
            </a:r>
            <a:r>
              <a:rPr lang="fr-FR" sz="2000" dirty="0"/>
              <a:t> donné alors qu’un des éléments nécessaires au moins (hormis le taux de fibres, plus déficitaire) manquait</a:t>
            </a:r>
          </a:p>
          <a:p>
            <a:pPr marL="457200" indent="-457200">
              <a:buFont typeface="Arial" panose="020B0604020202020204" pitchFamily="34" charset="0"/>
              <a:buAutoNum type="arabicParenR"/>
            </a:pPr>
            <a:r>
              <a:rPr lang="fr-FR" sz="2000" dirty="0"/>
              <a:t>24 411 produits qui avaient un </a:t>
            </a:r>
            <a:r>
              <a:rPr lang="fr-FR" sz="2000" dirty="0" err="1"/>
              <a:t>nutriscore</a:t>
            </a:r>
            <a:r>
              <a:rPr lang="fr-FR" sz="2000" dirty="0"/>
              <a:t> donné alors qu’il manquait (seulement) le taux de fibres</a:t>
            </a:r>
          </a:p>
          <a:p>
            <a:pPr marL="457200" indent="-457200">
              <a:buFont typeface="Arial" panose="020B0604020202020204" pitchFamily="34" charset="0"/>
              <a:buAutoNum type="arabicParenR"/>
            </a:pPr>
            <a:r>
              <a:rPr lang="fr-FR" sz="2000" dirty="0"/>
              <a:t>38 962 produits qui n’avaient pas de </a:t>
            </a:r>
            <a:r>
              <a:rPr lang="fr-FR" sz="2000" dirty="0" err="1"/>
              <a:t>nutriscore</a:t>
            </a:r>
            <a:r>
              <a:rPr lang="fr-FR" sz="2000" dirty="0"/>
              <a:t> (dont 303 avaient pourtant toutes les composantes requises pour le calcul) </a:t>
            </a:r>
          </a:p>
          <a:p>
            <a:pPr marL="0" indent="0">
              <a:buNone/>
            </a:pPr>
            <a:r>
              <a:rPr lang="fr-FR" sz="2000" dirty="0"/>
              <a:t>La première étape m’a incité à chercher des corrélations entre certaines colonnes, comme par exemple le taux de sucre et l’apport énergétique (ici pour les produits pauvres en protéines et graisses </a:t>
            </a:r>
            <a:r>
              <a:rPr lang="fr-FR" sz="2000" dirty="0" err="1"/>
              <a:t>sat</a:t>
            </a:r>
            <a:r>
              <a:rPr lang="fr-FR" sz="2000" dirty="0"/>
              <a:t>.)</a:t>
            </a:r>
          </a:p>
          <a:p>
            <a:pPr marL="0" indent="0">
              <a:buNone/>
            </a:pPr>
            <a:endParaRPr lang="fr-FR" sz="2000" dirty="0"/>
          </a:p>
        </p:txBody>
      </p:sp>
      <p:sp>
        <p:nvSpPr>
          <p:cNvPr id="4" name="Espace réservé du numéro de diapositive 3">
            <a:extLst>
              <a:ext uri="{FF2B5EF4-FFF2-40B4-BE49-F238E27FC236}">
                <a16:creationId xmlns:a16="http://schemas.microsoft.com/office/drawing/2014/main" id="{A71986A6-FEDB-6D06-8581-5D9AB2920CFE}"/>
              </a:ext>
            </a:extLst>
          </p:cNvPr>
          <p:cNvSpPr>
            <a:spLocks noGrp="1"/>
          </p:cNvSpPr>
          <p:nvPr>
            <p:ph type="sldNum" sz="quarter" idx="12"/>
          </p:nvPr>
        </p:nvSpPr>
        <p:spPr/>
        <p:txBody>
          <a:bodyPr/>
          <a:lstStyle/>
          <a:p>
            <a:fld id="{D457F7F8-0508-45D1-B755-79F70C6ABCFB}" type="slidenum">
              <a:rPr lang="fr-FR" sz="2000" smtClean="0"/>
              <a:t>8</a:t>
            </a:fld>
            <a:endParaRPr lang="fr-FR" sz="2000" dirty="0"/>
          </a:p>
        </p:txBody>
      </p:sp>
      <p:pic>
        <p:nvPicPr>
          <p:cNvPr id="6" name="Image 5">
            <a:extLst>
              <a:ext uri="{FF2B5EF4-FFF2-40B4-BE49-F238E27FC236}">
                <a16:creationId xmlns:a16="http://schemas.microsoft.com/office/drawing/2014/main" id="{9F5E6562-1E14-4AC8-0EE7-CFF6CD0775A5}"/>
              </a:ext>
            </a:extLst>
          </p:cNvPr>
          <p:cNvPicPr>
            <a:picLocks noChangeAspect="1"/>
          </p:cNvPicPr>
          <p:nvPr/>
        </p:nvPicPr>
        <p:blipFill>
          <a:blip r:embed="rId2"/>
          <a:stretch>
            <a:fillRect/>
          </a:stretch>
        </p:blipFill>
        <p:spPr>
          <a:xfrm>
            <a:off x="2523033" y="3749700"/>
            <a:ext cx="7459167" cy="2606650"/>
          </a:xfrm>
          <a:prstGeom prst="rect">
            <a:avLst/>
          </a:prstGeom>
        </p:spPr>
      </p:pic>
    </p:spTree>
    <p:extLst>
      <p:ext uri="{BB962C8B-B14F-4D97-AF65-F5344CB8AC3E}">
        <p14:creationId xmlns:p14="http://schemas.microsoft.com/office/powerpoint/2010/main" val="336152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34BF5D2-F59B-C7B9-98CF-88BF84CA5B67}"/>
              </a:ext>
            </a:extLst>
          </p:cNvPr>
          <p:cNvSpPr>
            <a:spLocks noGrp="1"/>
          </p:cNvSpPr>
          <p:nvPr>
            <p:ph idx="1"/>
          </p:nvPr>
        </p:nvSpPr>
        <p:spPr>
          <a:xfrm>
            <a:off x="838200" y="685800"/>
            <a:ext cx="10515600" cy="5670550"/>
          </a:xfrm>
        </p:spPr>
        <p:txBody>
          <a:bodyPr>
            <a:normAutofit/>
          </a:bodyPr>
          <a:lstStyle/>
          <a:p>
            <a:pPr marL="0" indent="0">
              <a:buNone/>
            </a:pPr>
            <a:r>
              <a:rPr lang="fr-FR" sz="2000" dirty="0"/>
              <a:t>La deuxième étape m’a conduit à utiliser l’</a:t>
            </a:r>
            <a:r>
              <a:rPr lang="fr-FR" sz="2000" dirty="0" err="1">
                <a:solidFill>
                  <a:srgbClr val="7030A0"/>
                </a:solidFill>
              </a:rPr>
              <a:t>IterativeImputer</a:t>
            </a:r>
            <a:r>
              <a:rPr lang="fr-FR" sz="2000" dirty="0">
                <a:solidFill>
                  <a:srgbClr val="7030A0"/>
                </a:solidFill>
              </a:rPr>
              <a:t> de </a:t>
            </a:r>
            <a:r>
              <a:rPr lang="fr-FR" sz="2000" dirty="0" err="1">
                <a:solidFill>
                  <a:srgbClr val="7030A0"/>
                </a:solidFill>
              </a:rPr>
              <a:t>scikit</a:t>
            </a:r>
            <a:r>
              <a:rPr lang="fr-FR" sz="2000" dirty="0">
                <a:solidFill>
                  <a:srgbClr val="7030A0"/>
                </a:solidFill>
              </a:rPr>
              <a:t> </a:t>
            </a:r>
            <a:r>
              <a:rPr lang="fr-FR" sz="2000" dirty="0" err="1">
                <a:solidFill>
                  <a:srgbClr val="7030A0"/>
                </a:solidFill>
              </a:rPr>
              <a:t>learn</a:t>
            </a:r>
            <a:r>
              <a:rPr lang="fr-FR" sz="2000" dirty="0"/>
              <a:t>, que j’ai aussi utilisé pour la troisième étape. J’en ai déduit la nécessité de prendre certaines précautions avec cet outil, que je n’ai pas totalement mises en œuvre pour ne pas surcharger mon notebook déjà bien rempli (et ne pas trop accentuer mon retard) :</a:t>
            </a:r>
          </a:p>
          <a:p>
            <a:pPr>
              <a:buFont typeface="Wingdings" panose="05000000000000000000" pitchFamily="2" charset="2"/>
              <a:buChar char="Ø"/>
            </a:pPr>
            <a:r>
              <a:rPr lang="fr-FR" sz="2000" dirty="0"/>
              <a:t>Bien évaluer les corrélations au préalable</a:t>
            </a:r>
          </a:p>
          <a:p>
            <a:pPr>
              <a:buFont typeface="Wingdings" panose="05000000000000000000" pitchFamily="2" charset="2"/>
              <a:buChar char="Ø"/>
            </a:pPr>
            <a:r>
              <a:rPr lang="fr-FR" sz="2000" dirty="0"/>
              <a:t>L’utiliser pour des colonnes avec des plages de valeurs assez similaires (notamment valeurs positives) pour ne pas avoir trop de rectifications à apporter ensuite.</a:t>
            </a:r>
          </a:p>
          <a:p>
            <a:pPr marL="0" indent="0">
              <a:buNone/>
            </a:pPr>
            <a:endParaRPr lang="fr-FR" sz="2000" dirty="0"/>
          </a:p>
          <a:p>
            <a:pPr marL="0" indent="0">
              <a:buNone/>
            </a:pPr>
            <a:endParaRPr lang="fr-FR" sz="2000" dirty="0"/>
          </a:p>
          <a:p>
            <a:pPr marL="0" indent="0">
              <a:buNone/>
            </a:pPr>
            <a:r>
              <a:rPr lang="fr-FR" sz="2000" dirty="0"/>
              <a:t>Une fois les colonnes du </a:t>
            </a:r>
            <a:r>
              <a:rPr lang="fr-FR" sz="2000" dirty="0" err="1"/>
              <a:t>nutriscore</a:t>
            </a:r>
            <a:r>
              <a:rPr lang="fr-FR" sz="2000" dirty="0"/>
              <a:t> et de ses champs requis nettoyées et entièrement valorisées, j’ai cherché à obtenir plus d’informations sur certains aspects des données :</a:t>
            </a:r>
          </a:p>
          <a:p>
            <a:pPr marL="0" indent="0">
              <a:buNone/>
            </a:pPr>
            <a:r>
              <a:rPr lang="fr-FR" sz="2000" dirty="0"/>
              <a:t>D’abord comment </a:t>
            </a:r>
            <a:r>
              <a:rPr lang="fr-FR" sz="2000" u="sng" dirty="0">
                <a:solidFill>
                  <a:srgbClr val="0070C0"/>
                </a:solidFill>
              </a:rPr>
              <a:t>catégoriser au mieux les produits</a:t>
            </a:r>
            <a:r>
              <a:rPr lang="fr-FR" sz="2000" dirty="0"/>
              <a:t>, compte tenu des différents groupements offerts et de leurs taux de valorisation ? La colonne ‘</a:t>
            </a:r>
            <a:r>
              <a:rPr lang="fr-FR" sz="2000" dirty="0" err="1">
                <a:solidFill>
                  <a:schemeClr val="accent6">
                    <a:lumMod val="50000"/>
                  </a:schemeClr>
                </a:solidFill>
              </a:rPr>
              <a:t>main_category_fr</a:t>
            </a:r>
            <a:r>
              <a:rPr lang="fr-FR" sz="2000" dirty="0"/>
              <a:t>’ est apparue la plus pertinente, bien qu’elle ne couvre qu'à peine 22,5 % des produits.</a:t>
            </a:r>
          </a:p>
          <a:p>
            <a:pPr marL="0" indent="0">
              <a:buNone/>
            </a:pPr>
            <a:r>
              <a:rPr lang="fr-FR" sz="2000" dirty="0"/>
              <a:t>Ci-dessous les premiers groupes (en terme de population) qu’elle permet de constituer :</a:t>
            </a:r>
          </a:p>
          <a:p>
            <a:pPr marL="0" indent="0">
              <a:buNone/>
            </a:pPr>
            <a:r>
              <a:rPr lang="fr-FR" sz="2000" dirty="0"/>
              <a:t>(il y a près de 2000 catégories définies)</a:t>
            </a:r>
          </a:p>
        </p:txBody>
      </p:sp>
      <p:sp>
        <p:nvSpPr>
          <p:cNvPr id="4" name="Espace réservé du numéro de diapositive 3">
            <a:extLst>
              <a:ext uri="{FF2B5EF4-FFF2-40B4-BE49-F238E27FC236}">
                <a16:creationId xmlns:a16="http://schemas.microsoft.com/office/drawing/2014/main" id="{E13DFCB4-1A7F-7C15-1770-BABC48F4E7AD}"/>
              </a:ext>
            </a:extLst>
          </p:cNvPr>
          <p:cNvSpPr>
            <a:spLocks noGrp="1"/>
          </p:cNvSpPr>
          <p:nvPr>
            <p:ph type="sldNum" sz="quarter" idx="12"/>
          </p:nvPr>
        </p:nvSpPr>
        <p:spPr/>
        <p:txBody>
          <a:bodyPr/>
          <a:lstStyle/>
          <a:p>
            <a:fld id="{D457F7F8-0508-45D1-B755-79F70C6ABCFB}" type="slidenum">
              <a:rPr lang="fr-FR" sz="2000" smtClean="0"/>
              <a:t>9</a:t>
            </a:fld>
            <a:endParaRPr lang="fr-FR" sz="2000" dirty="0"/>
          </a:p>
        </p:txBody>
      </p:sp>
      <p:sp>
        <p:nvSpPr>
          <p:cNvPr id="5" name="Rectangle 4">
            <a:extLst>
              <a:ext uri="{FF2B5EF4-FFF2-40B4-BE49-F238E27FC236}">
                <a16:creationId xmlns:a16="http://schemas.microsoft.com/office/drawing/2014/main" id="{1D967C4E-CBDF-4963-5645-5EDFABBF8B09}"/>
              </a:ext>
            </a:extLst>
          </p:cNvPr>
          <p:cNvSpPr/>
          <p:nvPr/>
        </p:nvSpPr>
        <p:spPr>
          <a:xfrm>
            <a:off x="838201" y="3127664"/>
            <a:ext cx="10515599" cy="187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911888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3138</TotalTime>
  <Words>2247</Words>
  <Application>Microsoft Office PowerPoint</Application>
  <PresentationFormat>Grand écran</PresentationFormat>
  <Paragraphs>316</Paragraphs>
  <Slides>26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Calibri</vt:lpstr>
      <vt:lpstr>Calibri Light</vt:lpstr>
      <vt:lpstr>Helvetica Neue</vt:lpstr>
      <vt:lpstr>Wingdings</vt:lpstr>
      <vt:lpstr>Thème Office</vt:lpstr>
      <vt:lpstr>Préparation des données de la base Open Food Facts</vt:lpstr>
      <vt:lpstr>Sommaire</vt:lpstr>
      <vt:lpstr>Nettoyage d'une sélection de colonnes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Préparation des données de la base Open Food Facts</dc:title>
  <dc:creator>Jean-Loup Perrochon</dc:creator>
  <cp:lastModifiedBy>Jean-Loup Perrochon</cp:lastModifiedBy>
  <cp:revision>49</cp:revision>
  <dcterms:created xsi:type="dcterms:W3CDTF">2023-09-01T16:23:23Z</dcterms:created>
  <dcterms:modified xsi:type="dcterms:W3CDTF">2023-09-16T16:43:47Z</dcterms:modified>
</cp:coreProperties>
</file>