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1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2FC23-17A7-4D8C-ACC5-9A232A8BF14F}" type="datetimeFigureOut">
              <a:rPr lang="fr-FR" smtClean="0"/>
              <a:t>14/12/2023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6BA23-C7C8-4FC0-AE72-EF7474A48724}" type="slidenum">
              <a:rPr lang="fr-FR" smtClean="0"/>
              <a:t>‹N°›</a:t>
            </a:fld>
            <a:endParaRPr lang="fr-FR"/>
          </a:p>
        </p:txBody>
      </p:sp>
    </p:spTree>
    <p:extLst>
      <p:ext uri="{BB962C8B-B14F-4D97-AF65-F5344CB8AC3E}">
        <p14:creationId xmlns:p14="http://schemas.microsoft.com/office/powerpoint/2010/main" val="180097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E9FB74C-04AD-4B4E-B7BC-F19C8D50CCD7}" type="datetime1">
              <a:rPr lang="fr-FR" smtClean="0"/>
              <a:t>14/12/2023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D9DADAA-8371-44BD-B8C3-83C6057CFB6C}" type="slidenum">
              <a:rPr lang="fr-FR" smtClean="0"/>
              <a:t>‹N°›</a:t>
            </a:fld>
            <a:endParaRPr lang="fr-FR"/>
          </a:p>
        </p:txBody>
      </p:sp>
    </p:spTree>
    <p:extLst>
      <p:ext uri="{BB962C8B-B14F-4D97-AF65-F5344CB8AC3E}">
        <p14:creationId xmlns:p14="http://schemas.microsoft.com/office/powerpoint/2010/main" val="412941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50CE337-F57C-4B0D-96DB-FC3CB9503710}" type="datetime1">
              <a:rPr lang="fr-FR" smtClean="0"/>
              <a:t>14/12/2023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D9DADAA-8371-44BD-B8C3-83C6057CFB6C}" type="slidenum">
              <a:rPr lang="fr-FR" smtClean="0"/>
              <a:t>‹N°›</a:t>
            </a:fld>
            <a:endParaRPr lang="fr-FR"/>
          </a:p>
        </p:txBody>
      </p:sp>
    </p:spTree>
    <p:extLst>
      <p:ext uri="{BB962C8B-B14F-4D97-AF65-F5344CB8AC3E}">
        <p14:creationId xmlns:p14="http://schemas.microsoft.com/office/powerpoint/2010/main" val="158446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F929E81-8859-4F3A-85BE-20B51C2FB462}" type="datetime1">
              <a:rPr lang="fr-FR" smtClean="0"/>
              <a:t>14/12/2023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D9DADAA-8371-44BD-B8C3-83C6057CFB6C}"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6132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FCCADA6-F9F5-41D2-8E9A-60B51666C862}" type="datetime1">
              <a:rPr lang="fr-FR" smtClean="0"/>
              <a:t>14/12/2023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D9DADAA-8371-44BD-B8C3-83C6057CFB6C}" type="slidenum">
              <a:rPr lang="fr-FR" smtClean="0"/>
              <a:t>‹N°›</a:t>
            </a:fld>
            <a:endParaRPr lang="fr-FR"/>
          </a:p>
        </p:txBody>
      </p:sp>
    </p:spTree>
    <p:extLst>
      <p:ext uri="{BB962C8B-B14F-4D97-AF65-F5344CB8AC3E}">
        <p14:creationId xmlns:p14="http://schemas.microsoft.com/office/powerpoint/2010/main" val="2753033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F4B46A6-A38F-4AC5-B949-93CFED7D6514}" type="datetime1">
              <a:rPr lang="fr-FR" smtClean="0"/>
              <a:t>14/12/2023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D9DADAA-8371-44BD-B8C3-83C6057CFB6C}"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7019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1BA670F-570B-4BFD-8112-45D906A31C52}" type="datetime1">
              <a:rPr lang="fr-FR" smtClean="0"/>
              <a:t>14/12/2023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D9DADAA-8371-44BD-B8C3-83C6057CFB6C}" type="slidenum">
              <a:rPr lang="fr-FR" smtClean="0"/>
              <a:t>‹N°›</a:t>
            </a:fld>
            <a:endParaRPr lang="fr-FR"/>
          </a:p>
        </p:txBody>
      </p:sp>
    </p:spTree>
    <p:extLst>
      <p:ext uri="{BB962C8B-B14F-4D97-AF65-F5344CB8AC3E}">
        <p14:creationId xmlns:p14="http://schemas.microsoft.com/office/powerpoint/2010/main" val="2215739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A7A7814-1505-4D7F-AF27-4F9B57B0B72D}" type="datetime1">
              <a:rPr lang="fr-FR" smtClean="0"/>
              <a:t>14/12/2023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D9DADAA-8371-44BD-B8C3-83C6057CFB6C}" type="slidenum">
              <a:rPr lang="fr-FR" smtClean="0"/>
              <a:t>‹N°›</a:t>
            </a:fld>
            <a:endParaRPr lang="fr-FR"/>
          </a:p>
        </p:txBody>
      </p:sp>
    </p:spTree>
    <p:extLst>
      <p:ext uri="{BB962C8B-B14F-4D97-AF65-F5344CB8AC3E}">
        <p14:creationId xmlns:p14="http://schemas.microsoft.com/office/powerpoint/2010/main" val="485382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F3B5812-43AF-405E-B7AE-70E987BDC8BA}" type="datetime1">
              <a:rPr lang="fr-FR" smtClean="0"/>
              <a:t>14/12/2023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D9DADAA-8371-44BD-B8C3-83C6057CFB6C}" type="slidenum">
              <a:rPr lang="fr-FR" smtClean="0"/>
              <a:t>‹N°›</a:t>
            </a:fld>
            <a:endParaRPr lang="fr-FR"/>
          </a:p>
        </p:txBody>
      </p:sp>
    </p:spTree>
    <p:extLst>
      <p:ext uri="{BB962C8B-B14F-4D97-AF65-F5344CB8AC3E}">
        <p14:creationId xmlns:p14="http://schemas.microsoft.com/office/powerpoint/2010/main" val="12421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AA1C4B9-D381-4D89-BEDC-7084F378A056}" type="datetime1">
              <a:rPr lang="fr-FR" smtClean="0"/>
              <a:t>14/12/2023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D9DADAA-8371-44BD-B8C3-83C6057CFB6C}" type="slidenum">
              <a:rPr lang="fr-FR" smtClean="0"/>
              <a:t>‹N°›</a:t>
            </a:fld>
            <a:endParaRPr lang="fr-FR"/>
          </a:p>
        </p:txBody>
      </p:sp>
    </p:spTree>
    <p:extLst>
      <p:ext uri="{BB962C8B-B14F-4D97-AF65-F5344CB8AC3E}">
        <p14:creationId xmlns:p14="http://schemas.microsoft.com/office/powerpoint/2010/main" val="239296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47DAA7-7CA0-42D0-8A7D-F2BE048BBEEF}" type="datetime1">
              <a:rPr lang="fr-FR" smtClean="0"/>
              <a:t>14/12/2023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D9DADAA-8371-44BD-B8C3-83C6057CFB6C}" type="slidenum">
              <a:rPr lang="fr-FR" smtClean="0"/>
              <a:t>‹N°›</a:t>
            </a:fld>
            <a:endParaRPr lang="fr-FR"/>
          </a:p>
        </p:txBody>
      </p:sp>
    </p:spTree>
    <p:extLst>
      <p:ext uri="{BB962C8B-B14F-4D97-AF65-F5344CB8AC3E}">
        <p14:creationId xmlns:p14="http://schemas.microsoft.com/office/powerpoint/2010/main" val="253139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1B8C1A4-0573-41F5-8433-6FDA54E4D2EA}" type="datetime1">
              <a:rPr lang="fr-FR" smtClean="0"/>
              <a:t>14/12/2023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D9DADAA-8371-44BD-B8C3-83C6057CFB6C}" type="slidenum">
              <a:rPr lang="fr-FR" smtClean="0"/>
              <a:t>‹N°›</a:t>
            </a:fld>
            <a:endParaRPr lang="fr-FR"/>
          </a:p>
        </p:txBody>
      </p:sp>
    </p:spTree>
    <p:extLst>
      <p:ext uri="{BB962C8B-B14F-4D97-AF65-F5344CB8AC3E}">
        <p14:creationId xmlns:p14="http://schemas.microsoft.com/office/powerpoint/2010/main" val="52360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B7FD224-E814-45DD-A728-42EFE14CA949}" type="datetime1">
              <a:rPr lang="fr-FR" smtClean="0"/>
              <a:t>14/12/2023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D9DADAA-8371-44BD-B8C3-83C6057CFB6C}" type="slidenum">
              <a:rPr lang="fr-FR" smtClean="0"/>
              <a:t>‹N°›</a:t>
            </a:fld>
            <a:endParaRPr lang="fr-FR"/>
          </a:p>
        </p:txBody>
      </p:sp>
    </p:spTree>
    <p:extLst>
      <p:ext uri="{BB962C8B-B14F-4D97-AF65-F5344CB8AC3E}">
        <p14:creationId xmlns:p14="http://schemas.microsoft.com/office/powerpoint/2010/main" val="166419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DEF308D-14AF-433B-8B9E-E31772D63F1A}" type="datetime1">
              <a:rPr lang="fr-FR" smtClean="0"/>
              <a:t>14/12/2023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D9DADAA-8371-44BD-B8C3-83C6057CFB6C}" type="slidenum">
              <a:rPr lang="fr-FR" smtClean="0"/>
              <a:t>‹N°›</a:t>
            </a:fld>
            <a:endParaRPr lang="fr-FR"/>
          </a:p>
        </p:txBody>
      </p:sp>
    </p:spTree>
    <p:extLst>
      <p:ext uri="{BB962C8B-B14F-4D97-AF65-F5344CB8AC3E}">
        <p14:creationId xmlns:p14="http://schemas.microsoft.com/office/powerpoint/2010/main" val="233563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21320-54C4-4D0C-9BCC-5F06C1919AC6}" type="datetime1">
              <a:rPr lang="fr-FR" smtClean="0"/>
              <a:t>14/12/2023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D9DADAA-8371-44BD-B8C3-83C6057CFB6C}" type="slidenum">
              <a:rPr lang="fr-FR" smtClean="0"/>
              <a:t>‹N°›</a:t>
            </a:fld>
            <a:endParaRPr lang="fr-FR"/>
          </a:p>
        </p:txBody>
      </p:sp>
    </p:spTree>
    <p:extLst>
      <p:ext uri="{BB962C8B-B14F-4D97-AF65-F5344CB8AC3E}">
        <p14:creationId xmlns:p14="http://schemas.microsoft.com/office/powerpoint/2010/main" val="425846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C73E496-390A-490E-BEF9-C1C5AE2545D1}" type="datetime1">
              <a:rPr lang="fr-FR" smtClean="0"/>
              <a:t>14/12/2023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D9DADAA-8371-44BD-B8C3-83C6057CFB6C}" type="slidenum">
              <a:rPr lang="fr-FR" smtClean="0"/>
              <a:t>‹N°›</a:t>
            </a:fld>
            <a:endParaRPr lang="fr-FR"/>
          </a:p>
        </p:txBody>
      </p:sp>
    </p:spTree>
    <p:extLst>
      <p:ext uri="{BB962C8B-B14F-4D97-AF65-F5344CB8AC3E}">
        <p14:creationId xmlns:p14="http://schemas.microsoft.com/office/powerpoint/2010/main" val="417530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D9DADAA-8371-44BD-B8C3-83C6057CFB6C}" type="slidenum">
              <a:rPr lang="fr-FR" smtClean="0"/>
              <a:t>‹N°›</a:t>
            </a:fld>
            <a:endParaRPr lang="fr-FR"/>
          </a:p>
        </p:txBody>
      </p:sp>
      <p:sp>
        <p:nvSpPr>
          <p:cNvPr id="5" name="Date Placeholder 4"/>
          <p:cNvSpPr>
            <a:spLocks noGrp="1"/>
          </p:cNvSpPr>
          <p:nvPr>
            <p:ph type="dt" sz="half" idx="10"/>
          </p:nvPr>
        </p:nvSpPr>
        <p:spPr/>
        <p:txBody>
          <a:bodyPr/>
          <a:lstStyle/>
          <a:p>
            <a:fld id="{EFD01B8C-B85A-4F96-92B8-6A65CB1405C0}" type="datetime1">
              <a:rPr lang="fr-FR" smtClean="0"/>
              <a:t>14/12/2023</a:t>
            </a:fld>
            <a:endParaRPr lang="fr-FR"/>
          </a:p>
        </p:txBody>
      </p:sp>
    </p:spTree>
    <p:extLst>
      <p:ext uri="{BB962C8B-B14F-4D97-AF65-F5344CB8AC3E}">
        <p14:creationId xmlns:p14="http://schemas.microsoft.com/office/powerpoint/2010/main" val="2037112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0D1DE8-581F-4A07-8C70-7E4A27E8218C}" type="datetime1">
              <a:rPr lang="fr-FR" smtClean="0"/>
              <a:t>14/12/2023</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9DADAA-8371-44BD-B8C3-83C6057CFB6C}" type="slidenum">
              <a:rPr lang="fr-FR" smtClean="0"/>
              <a:t>‹N°›</a:t>
            </a:fld>
            <a:endParaRPr lang="fr-FR"/>
          </a:p>
        </p:txBody>
      </p:sp>
    </p:spTree>
    <p:extLst>
      <p:ext uri="{BB962C8B-B14F-4D97-AF65-F5344CB8AC3E}">
        <p14:creationId xmlns:p14="http://schemas.microsoft.com/office/powerpoint/2010/main" val="8251150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223812-9959-0C26-A162-662B087AAB19}"/>
              </a:ext>
            </a:extLst>
          </p:cNvPr>
          <p:cNvSpPr>
            <a:spLocks noGrp="1"/>
          </p:cNvSpPr>
          <p:nvPr>
            <p:ph type="ctrTitle"/>
          </p:nvPr>
        </p:nvSpPr>
        <p:spPr>
          <a:xfrm>
            <a:off x="579120" y="1057646"/>
            <a:ext cx="9184640" cy="2371354"/>
          </a:xfrm>
        </p:spPr>
        <p:txBody>
          <a:bodyPr/>
          <a:lstStyle/>
          <a:p>
            <a:pPr algn="l"/>
            <a:r>
              <a:rPr lang="fr-FR" sz="4800" dirty="0"/>
              <a:t>Estimation de la consommation énergétique des bâtiments non résidentiels</a:t>
            </a:r>
          </a:p>
        </p:txBody>
      </p:sp>
      <p:sp>
        <p:nvSpPr>
          <p:cNvPr id="3" name="Sous-titre 2">
            <a:extLst>
              <a:ext uri="{FF2B5EF4-FFF2-40B4-BE49-F238E27FC236}">
                <a16:creationId xmlns:a16="http://schemas.microsoft.com/office/drawing/2014/main" id="{DE05A608-195B-203A-A270-7ABA0B6CFD43}"/>
              </a:ext>
            </a:extLst>
          </p:cNvPr>
          <p:cNvSpPr>
            <a:spLocks noGrp="1"/>
          </p:cNvSpPr>
          <p:nvPr>
            <p:ph type="subTitle" idx="1"/>
          </p:nvPr>
        </p:nvSpPr>
        <p:spPr>
          <a:xfrm>
            <a:off x="579120" y="3429001"/>
            <a:ext cx="9184640" cy="1708572"/>
          </a:xfrm>
        </p:spPr>
        <p:txBody>
          <a:bodyPr>
            <a:normAutofit/>
          </a:bodyPr>
          <a:lstStyle/>
          <a:p>
            <a:pPr algn="l"/>
            <a:r>
              <a:rPr lang="fr-FR" sz="3200" dirty="0"/>
              <a:t>Et de leurs émissions de gaz à effet de serre, sur la base de leurs caractéristiques structurelles et de premières mesures.</a:t>
            </a:r>
          </a:p>
        </p:txBody>
      </p:sp>
      <p:pic>
        <p:nvPicPr>
          <p:cNvPr id="5" name="Image 4" descr="Logo de la ville de Seattle : profil stylisé d'un amérindien en blanc sur fond bleu, suivi de 'Seattle'.">
            <a:extLst>
              <a:ext uri="{FF2B5EF4-FFF2-40B4-BE49-F238E27FC236}">
                <a16:creationId xmlns:a16="http://schemas.microsoft.com/office/drawing/2014/main" id="{5B4FE507-E6F9-6685-9A9A-103080074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0103" y="4731750"/>
            <a:ext cx="2943657" cy="1476818"/>
          </a:xfrm>
          <a:prstGeom prst="rect">
            <a:avLst/>
          </a:prstGeom>
        </p:spPr>
      </p:pic>
    </p:spTree>
    <p:extLst>
      <p:ext uri="{BB962C8B-B14F-4D97-AF65-F5344CB8AC3E}">
        <p14:creationId xmlns:p14="http://schemas.microsoft.com/office/powerpoint/2010/main" val="1268137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61C355-CEBF-0DB1-1FD4-C487FD69ECEE}"/>
              </a:ext>
            </a:extLst>
          </p:cNvPr>
          <p:cNvSpPr>
            <a:spLocks noGrp="1"/>
          </p:cNvSpPr>
          <p:nvPr>
            <p:ph type="title"/>
          </p:nvPr>
        </p:nvSpPr>
        <p:spPr>
          <a:xfrm>
            <a:off x="677334" y="609600"/>
            <a:ext cx="8596668" cy="629265"/>
          </a:xfrm>
        </p:spPr>
        <p:txBody>
          <a:bodyPr>
            <a:normAutofit fontScale="90000"/>
          </a:bodyPr>
          <a:lstStyle/>
          <a:p>
            <a:r>
              <a:rPr lang="fr-FR" dirty="0"/>
              <a:t>Sélection d’un modèle et découverte de SHAP</a:t>
            </a:r>
            <a:br>
              <a:rPr lang="fr-FR" dirty="0"/>
            </a:br>
            <a:endParaRPr lang="fr-FR" dirty="0"/>
          </a:p>
        </p:txBody>
      </p:sp>
      <p:sp>
        <p:nvSpPr>
          <p:cNvPr id="3" name="Espace réservé du contenu 2">
            <a:extLst>
              <a:ext uri="{FF2B5EF4-FFF2-40B4-BE49-F238E27FC236}">
                <a16:creationId xmlns:a16="http://schemas.microsoft.com/office/drawing/2014/main" id="{601A1D24-4FA4-213C-77A6-BAD076C28B3E}"/>
              </a:ext>
            </a:extLst>
          </p:cNvPr>
          <p:cNvSpPr>
            <a:spLocks noGrp="1"/>
          </p:cNvSpPr>
          <p:nvPr>
            <p:ph idx="1"/>
          </p:nvPr>
        </p:nvSpPr>
        <p:spPr>
          <a:xfrm>
            <a:off x="677333" y="1376516"/>
            <a:ext cx="8673143" cy="4664846"/>
          </a:xfrm>
        </p:spPr>
        <p:txBody>
          <a:bodyPr>
            <a:normAutofit/>
          </a:bodyPr>
          <a:lstStyle/>
          <a:p>
            <a:pPr marL="0" indent="0">
              <a:buNone/>
            </a:pPr>
            <a:r>
              <a:rPr lang="fr-FR" sz="1600" dirty="0"/>
              <a:t>A ce niveau j’ai repris le </a:t>
            </a:r>
            <a:r>
              <a:rPr lang="fr-FR" sz="1600" dirty="0">
                <a:solidFill>
                  <a:schemeClr val="accent3">
                    <a:lumMod val="75000"/>
                  </a:schemeClr>
                </a:solidFill>
              </a:rPr>
              <a:t>détail des types d’usages et les proportions de surfaces rattachées</a:t>
            </a:r>
            <a:r>
              <a:rPr lang="fr-FR" sz="1600" dirty="0"/>
              <a:t>. Et la </a:t>
            </a:r>
            <a:r>
              <a:rPr lang="fr-FR" sz="1600" dirty="0">
                <a:solidFill>
                  <a:schemeClr val="accent3">
                    <a:lumMod val="75000"/>
                  </a:schemeClr>
                </a:solidFill>
              </a:rPr>
              <a:t>surface totale de la propriété</a:t>
            </a:r>
            <a:r>
              <a:rPr lang="fr-FR" sz="1600" dirty="0"/>
              <a:t>, et remplacé la surface totale de bâtiments par sa proportion (en pourcentage de la surface totale).</a:t>
            </a:r>
          </a:p>
          <a:p>
            <a:pPr marL="0" indent="0">
              <a:buNone/>
            </a:pPr>
            <a:r>
              <a:rPr lang="fr-FR" sz="1600" dirty="0"/>
              <a:t>Pour le reste les caractéristiques sont les mêmes qu’à l’étape précédente mais certaines sont traitées différemment: j’ai encodé le </a:t>
            </a:r>
            <a:r>
              <a:rPr lang="fr-FR" sz="1600" dirty="0">
                <a:solidFill>
                  <a:schemeClr val="accent3">
                    <a:lumMod val="75000"/>
                  </a:schemeClr>
                </a:solidFill>
              </a:rPr>
              <a:t>nombre d’étages</a:t>
            </a:r>
            <a:r>
              <a:rPr lang="fr-FR" sz="1600" dirty="0"/>
              <a:t> avec le ‘</a:t>
            </a:r>
            <a:r>
              <a:rPr lang="fr-FR" sz="1600" dirty="0" err="1"/>
              <a:t>TargetEncoder</a:t>
            </a:r>
            <a:r>
              <a:rPr lang="fr-FR" sz="1600" dirty="0"/>
              <a:t>’ et utilisé une transformation logarithmique pour certaines caractéristiques numériques dont la variété couvre plusieurs puissances de dix : la surface totale et la cible.</a:t>
            </a:r>
          </a:p>
          <a:p>
            <a:pPr marL="0" indent="0">
              <a:buNone/>
            </a:pPr>
            <a:r>
              <a:rPr lang="fr-FR" sz="1600" dirty="0"/>
              <a:t>La cible est devenue ‘</a:t>
            </a:r>
            <a:r>
              <a:rPr lang="fr-FR" sz="1600" dirty="0" err="1">
                <a:solidFill>
                  <a:srgbClr val="0070C0"/>
                </a:solidFill>
              </a:rPr>
              <a:t>SiteEnergyUse</a:t>
            </a:r>
            <a:r>
              <a:rPr lang="fr-FR" sz="1600" dirty="0">
                <a:solidFill>
                  <a:srgbClr val="0070C0"/>
                </a:solidFill>
              </a:rPr>
              <a:t>(</a:t>
            </a:r>
            <a:r>
              <a:rPr lang="fr-FR" sz="1600" dirty="0" err="1">
                <a:solidFill>
                  <a:srgbClr val="0070C0"/>
                </a:solidFill>
              </a:rPr>
              <a:t>kBtu</a:t>
            </a:r>
            <a:r>
              <a:rPr lang="fr-FR" sz="1600" dirty="0">
                <a:solidFill>
                  <a:srgbClr val="0070C0"/>
                </a:solidFill>
              </a:rPr>
              <a:t>)</a:t>
            </a:r>
            <a:r>
              <a:rPr lang="fr-FR" sz="1600" dirty="0"/>
              <a:t>’ à la place de ‘</a:t>
            </a:r>
            <a:r>
              <a:rPr lang="fr-FR" sz="1600" dirty="0" err="1">
                <a:solidFill>
                  <a:srgbClr val="0070C0"/>
                </a:solidFill>
              </a:rPr>
              <a:t>SiteEnergyUseWN</a:t>
            </a:r>
            <a:r>
              <a:rPr lang="fr-FR" sz="1600" dirty="0">
                <a:solidFill>
                  <a:srgbClr val="0070C0"/>
                </a:solidFill>
              </a:rPr>
              <a:t>(</a:t>
            </a:r>
            <a:r>
              <a:rPr lang="fr-FR" sz="1600" dirty="0" err="1">
                <a:solidFill>
                  <a:srgbClr val="0070C0"/>
                </a:solidFill>
              </a:rPr>
              <a:t>kBtu</a:t>
            </a:r>
            <a:r>
              <a:rPr lang="fr-FR" sz="1600" dirty="0">
                <a:solidFill>
                  <a:srgbClr val="0070C0"/>
                </a:solidFill>
              </a:rPr>
              <a:t>)</a:t>
            </a:r>
            <a:r>
              <a:rPr lang="fr-FR" sz="1600" dirty="0"/>
              <a:t>’.</a:t>
            </a:r>
          </a:p>
          <a:p>
            <a:pPr marL="0" indent="0">
              <a:buNone/>
            </a:pPr>
            <a:r>
              <a:rPr lang="fr-FR" sz="1600" dirty="0"/>
              <a:t>J’ai testé ici une régression linéaire, un </a:t>
            </a:r>
            <a:r>
              <a:rPr lang="fr-FR" sz="1600" dirty="0" err="1"/>
              <a:t>ElasticNet</a:t>
            </a:r>
            <a:r>
              <a:rPr lang="fr-FR" sz="1600" dirty="0"/>
              <a:t>, une régression </a:t>
            </a:r>
            <a:r>
              <a:rPr lang="fr-FR" sz="1600" dirty="0" err="1"/>
              <a:t>ridge</a:t>
            </a:r>
            <a:r>
              <a:rPr lang="fr-FR" sz="1600" dirty="0"/>
              <a:t> à noyau gaussien, une SVR à noyau gaussien, un </a:t>
            </a:r>
            <a:r>
              <a:rPr lang="fr-FR" sz="1600" dirty="0" err="1"/>
              <a:t>RandomForestRegressor</a:t>
            </a:r>
            <a:r>
              <a:rPr lang="fr-FR" sz="1600" dirty="0"/>
              <a:t>, un </a:t>
            </a:r>
            <a:r>
              <a:rPr lang="fr-FR" sz="1600" dirty="0" err="1"/>
              <a:t>GradientBoostingRegressor</a:t>
            </a:r>
            <a:r>
              <a:rPr lang="fr-FR" sz="1600" dirty="0"/>
              <a:t> et une régression KNN; Et obtenu enfin </a:t>
            </a:r>
            <a:r>
              <a:rPr lang="fr-FR" sz="1600" u="sng" dirty="0"/>
              <a:t>des résultats intéressants</a:t>
            </a:r>
            <a:r>
              <a:rPr lang="fr-FR" sz="1600" dirty="0"/>
              <a:t>, avec un R² qui dépasse souvent largement 0,68 en prédiction sur le jeu d’entrainement après affinage des hyperparamètres (seulement 0,52 pour le KNN).</a:t>
            </a:r>
          </a:p>
          <a:p>
            <a:pPr marL="0" indent="0">
              <a:buNone/>
            </a:pPr>
            <a:r>
              <a:rPr lang="fr-FR" sz="1600" b="1" dirty="0"/>
              <a:t>Le meilleur modèle s’avère être la régression </a:t>
            </a:r>
            <a:r>
              <a:rPr lang="fr-FR" sz="1600" b="1" dirty="0" err="1"/>
              <a:t>ridge</a:t>
            </a:r>
            <a:r>
              <a:rPr lang="fr-FR" sz="1600" b="1" dirty="0"/>
              <a:t> à noyau gaussien.</a:t>
            </a:r>
          </a:p>
          <a:p>
            <a:pPr marL="0" indent="0">
              <a:buNone/>
            </a:pPr>
            <a:r>
              <a:rPr lang="fr-FR" sz="1600" dirty="0"/>
              <a:t>J’ai utilisé la librairie SHAP pour évaluer l’importance des diverses caractéristiques utilisées (pour la régression linéaire) et constaté que c’est très variable selon les individus.</a:t>
            </a:r>
          </a:p>
        </p:txBody>
      </p:sp>
      <p:sp>
        <p:nvSpPr>
          <p:cNvPr id="4" name="Espace réservé du numéro de diapositive 3">
            <a:extLst>
              <a:ext uri="{FF2B5EF4-FFF2-40B4-BE49-F238E27FC236}">
                <a16:creationId xmlns:a16="http://schemas.microsoft.com/office/drawing/2014/main" id="{EF96743F-F3B6-46CD-E884-56AF2EFA13C0}"/>
              </a:ext>
            </a:extLst>
          </p:cNvPr>
          <p:cNvSpPr>
            <a:spLocks noGrp="1"/>
          </p:cNvSpPr>
          <p:nvPr>
            <p:ph type="sldNum" sz="quarter" idx="12"/>
          </p:nvPr>
        </p:nvSpPr>
        <p:spPr/>
        <p:txBody>
          <a:bodyPr/>
          <a:lstStyle/>
          <a:p>
            <a:fld id="{FD9DADAA-8371-44BD-B8C3-83C6057CFB6C}" type="slidenum">
              <a:rPr lang="fr-FR" sz="2400" smtClean="0"/>
              <a:t>10</a:t>
            </a:fld>
            <a:endParaRPr lang="fr-FR" sz="2400" dirty="0"/>
          </a:p>
        </p:txBody>
      </p:sp>
    </p:spTree>
    <p:extLst>
      <p:ext uri="{BB962C8B-B14F-4D97-AF65-F5344CB8AC3E}">
        <p14:creationId xmlns:p14="http://schemas.microsoft.com/office/powerpoint/2010/main" val="293603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6659226-062C-7624-0233-F9B2617C6368}"/>
              </a:ext>
            </a:extLst>
          </p:cNvPr>
          <p:cNvSpPr>
            <a:spLocks noGrp="1"/>
          </p:cNvSpPr>
          <p:nvPr>
            <p:ph idx="1"/>
          </p:nvPr>
        </p:nvSpPr>
        <p:spPr>
          <a:xfrm>
            <a:off x="677333" y="698091"/>
            <a:ext cx="9455207" cy="5343272"/>
          </a:xfrm>
        </p:spPr>
        <p:txBody>
          <a:bodyPr>
            <a:normAutofit/>
          </a:bodyPr>
          <a:lstStyle/>
          <a:p>
            <a:pPr marL="0" indent="0">
              <a:buNone/>
            </a:pPr>
            <a:endParaRPr lang="fr-FR" sz="1600" dirty="0"/>
          </a:p>
          <a:p>
            <a:pPr marL="0" indent="0">
              <a:buNone/>
            </a:pPr>
            <a:r>
              <a:rPr lang="fr-FR" sz="1600" dirty="0"/>
              <a:t>Toutefois un des graphiques</a:t>
            </a:r>
          </a:p>
          <a:p>
            <a:pPr marL="0" indent="0">
              <a:buNone/>
            </a:pPr>
            <a:r>
              <a:rPr lang="fr-FR" sz="1600" dirty="0"/>
              <a:t>disponibles, le ‘</a:t>
            </a:r>
            <a:r>
              <a:rPr lang="fr-FR" sz="1600" dirty="0" err="1"/>
              <a:t>decision</a:t>
            </a:r>
            <a:r>
              <a:rPr lang="fr-FR" sz="1600" dirty="0"/>
              <a:t> plot’</a:t>
            </a:r>
          </a:p>
          <a:p>
            <a:pPr marL="0" indent="0">
              <a:buNone/>
            </a:pPr>
            <a:r>
              <a:rPr lang="fr-FR" sz="1600" dirty="0"/>
              <a:t>(ici avec 20 individus</a:t>
            </a:r>
          </a:p>
          <a:p>
            <a:pPr marL="0" indent="0">
              <a:buNone/>
            </a:pPr>
            <a:r>
              <a:rPr lang="fr-FR" sz="1600" dirty="0"/>
              <a:t>représentés) synthétise bien les</a:t>
            </a:r>
          </a:p>
          <a:p>
            <a:pPr marL="0" indent="0">
              <a:buNone/>
            </a:pPr>
            <a:r>
              <a:rPr lang="fr-FR" sz="1600" dirty="0"/>
              <a:t>caractéristiques globalement</a:t>
            </a:r>
          </a:p>
          <a:p>
            <a:pPr marL="0" indent="0">
              <a:buNone/>
            </a:pPr>
            <a:r>
              <a:rPr lang="fr-FR" sz="1600" dirty="0"/>
              <a:t>les plus représentatives.</a:t>
            </a:r>
          </a:p>
          <a:p>
            <a:pPr marL="0" indent="0">
              <a:buNone/>
            </a:pPr>
            <a:endParaRPr lang="fr-FR" sz="1600" dirty="0"/>
          </a:p>
          <a:p>
            <a:pPr marL="0" indent="0">
              <a:buNone/>
            </a:pPr>
            <a:r>
              <a:rPr lang="fr-FR" sz="1400" dirty="0"/>
              <a:t>Certains graphiques dynamiques</a:t>
            </a:r>
          </a:p>
          <a:p>
            <a:pPr marL="0" indent="0">
              <a:buNone/>
            </a:pPr>
            <a:r>
              <a:rPr lang="fr-FR" sz="1400" dirty="0"/>
              <a:t>SHAP requièrent d’avoir un ‘moteur’</a:t>
            </a:r>
          </a:p>
          <a:p>
            <a:pPr marL="0" indent="0">
              <a:buNone/>
            </a:pPr>
            <a:r>
              <a:rPr lang="fr-FR" sz="1400" dirty="0"/>
              <a:t>Javascript actif pour être visibles,</a:t>
            </a:r>
          </a:p>
          <a:p>
            <a:pPr marL="0" indent="0">
              <a:buNone/>
            </a:pPr>
            <a:r>
              <a:rPr lang="fr-FR" sz="1400" dirty="0"/>
              <a:t>ce qui n’est pas pratique dans un</a:t>
            </a:r>
          </a:p>
          <a:p>
            <a:pPr marL="0" indent="0">
              <a:buNone/>
            </a:pPr>
            <a:r>
              <a:rPr lang="fr-FR" sz="1400" dirty="0"/>
              <a:t>notebook en consultation.</a:t>
            </a:r>
          </a:p>
        </p:txBody>
      </p:sp>
      <p:sp>
        <p:nvSpPr>
          <p:cNvPr id="4" name="Espace réservé du numéro de diapositive 3">
            <a:extLst>
              <a:ext uri="{FF2B5EF4-FFF2-40B4-BE49-F238E27FC236}">
                <a16:creationId xmlns:a16="http://schemas.microsoft.com/office/drawing/2014/main" id="{F81EE5AB-47EF-F24E-CF25-47E5DE465801}"/>
              </a:ext>
            </a:extLst>
          </p:cNvPr>
          <p:cNvSpPr>
            <a:spLocks noGrp="1"/>
          </p:cNvSpPr>
          <p:nvPr>
            <p:ph type="sldNum" sz="quarter" idx="12"/>
          </p:nvPr>
        </p:nvSpPr>
        <p:spPr/>
        <p:txBody>
          <a:bodyPr/>
          <a:lstStyle/>
          <a:p>
            <a:fld id="{FD9DADAA-8371-44BD-B8C3-83C6057CFB6C}" type="slidenum">
              <a:rPr lang="fr-FR" sz="2400" smtClean="0"/>
              <a:t>11</a:t>
            </a:fld>
            <a:endParaRPr lang="fr-FR" sz="2400" dirty="0"/>
          </a:p>
        </p:txBody>
      </p:sp>
      <p:pic>
        <p:nvPicPr>
          <p:cNvPr id="5" name="Image 4">
            <a:extLst>
              <a:ext uri="{FF2B5EF4-FFF2-40B4-BE49-F238E27FC236}">
                <a16:creationId xmlns:a16="http://schemas.microsoft.com/office/drawing/2014/main" id="{249F5550-D327-07F7-2C4B-42A31DFA6F31}"/>
              </a:ext>
            </a:extLst>
          </p:cNvPr>
          <p:cNvPicPr>
            <a:picLocks noChangeAspect="1"/>
          </p:cNvPicPr>
          <p:nvPr/>
        </p:nvPicPr>
        <p:blipFill>
          <a:blip r:embed="rId2"/>
          <a:stretch>
            <a:fillRect/>
          </a:stretch>
        </p:blipFill>
        <p:spPr>
          <a:xfrm>
            <a:off x="3736259" y="698091"/>
            <a:ext cx="5537744" cy="5400411"/>
          </a:xfrm>
          <a:prstGeom prst="rect">
            <a:avLst/>
          </a:prstGeom>
        </p:spPr>
      </p:pic>
    </p:spTree>
    <p:extLst>
      <p:ext uri="{BB962C8B-B14F-4D97-AF65-F5344CB8AC3E}">
        <p14:creationId xmlns:p14="http://schemas.microsoft.com/office/powerpoint/2010/main" val="493068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7F157B-6B5F-5F30-E36B-4F58A5E457CD}"/>
              </a:ext>
            </a:extLst>
          </p:cNvPr>
          <p:cNvSpPr>
            <a:spLocks noGrp="1"/>
          </p:cNvSpPr>
          <p:nvPr>
            <p:ph type="title"/>
          </p:nvPr>
        </p:nvSpPr>
        <p:spPr>
          <a:xfrm>
            <a:off x="723296" y="462399"/>
            <a:ext cx="9300044" cy="468086"/>
          </a:xfrm>
        </p:spPr>
        <p:txBody>
          <a:bodyPr>
            <a:noAutofit/>
          </a:bodyPr>
          <a:lstStyle/>
          <a:p>
            <a:r>
              <a:rPr lang="fr-FR" sz="2800" dirty="0"/>
              <a:t>Sélection d’un modèle en incluant le score Energy Star</a:t>
            </a:r>
            <a:br>
              <a:rPr lang="fr-FR" sz="2800" dirty="0"/>
            </a:br>
            <a:endParaRPr lang="fr-FR" sz="2800" dirty="0"/>
          </a:p>
        </p:txBody>
      </p:sp>
      <p:sp>
        <p:nvSpPr>
          <p:cNvPr id="3" name="Espace réservé du contenu 2">
            <a:extLst>
              <a:ext uri="{FF2B5EF4-FFF2-40B4-BE49-F238E27FC236}">
                <a16:creationId xmlns:a16="http://schemas.microsoft.com/office/drawing/2014/main" id="{C45314A3-CA84-8375-31F0-037637ABE3E5}"/>
              </a:ext>
            </a:extLst>
          </p:cNvPr>
          <p:cNvSpPr>
            <a:spLocks noGrp="1"/>
          </p:cNvSpPr>
          <p:nvPr>
            <p:ph idx="1"/>
          </p:nvPr>
        </p:nvSpPr>
        <p:spPr>
          <a:xfrm>
            <a:off x="677334" y="1110343"/>
            <a:ext cx="9424609" cy="5050971"/>
          </a:xfrm>
        </p:spPr>
        <p:txBody>
          <a:bodyPr>
            <a:normAutofit/>
          </a:bodyPr>
          <a:lstStyle/>
          <a:p>
            <a:pPr marL="0" indent="0">
              <a:buNone/>
            </a:pPr>
            <a:r>
              <a:rPr lang="fr-FR" sz="1600" dirty="0"/>
              <a:t>J’ai ici introduit l'</a:t>
            </a:r>
            <a:r>
              <a:rPr lang="fr-FR" sz="1600" dirty="0" err="1">
                <a:solidFill>
                  <a:schemeClr val="accent3">
                    <a:lumMod val="75000"/>
                  </a:schemeClr>
                </a:solidFill>
              </a:rPr>
              <a:t>ENERGYSTARScore</a:t>
            </a:r>
            <a:r>
              <a:rPr lang="fr-FR" sz="1600" dirty="0"/>
              <a:t> dans les données de modélisation, afin d'observer son impact sur la qualité des prédictions. Pour le reste j’ai utilisé le même </a:t>
            </a:r>
            <a:r>
              <a:rPr lang="fr-FR" sz="1600" dirty="0" err="1"/>
              <a:t>dataframe</a:t>
            </a:r>
            <a:r>
              <a:rPr lang="fr-FR" sz="1600" dirty="0"/>
              <a:t> que précédemment.</a:t>
            </a:r>
          </a:p>
          <a:p>
            <a:pPr marL="0" indent="0">
              <a:buNone/>
            </a:pPr>
            <a:r>
              <a:rPr lang="fr-FR" sz="1600" dirty="0"/>
              <a:t>Pour les individus qui n’avaient pas cette caractéristique (un gros tier), j’ai imputé une valeur approximative selon un modèle linéaire en fonction de l'intensité de la consommation énergétique, avec des corrections aux limites (&lt;0 ou &gt;100).</a:t>
            </a:r>
          </a:p>
          <a:p>
            <a:pPr marL="0" indent="0">
              <a:buNone/>
            </a:pPr>
            <a:r>
              <a:rPr lang="fr-FR" sz="1600" dirty="0"/>
              <a:t>En reprenant successivement les mêmes modélisations qu’à l’étape précédente, j’obtiens cette fois des </a:t>
            </a:r>
            <a:r>
              <a:rPr lang="fr-FR" sz="1600" u="sng" dirty="0"/>
              <a:t>scores nettement</a:t>
            </a:r>
          </a:p>
          <a:p>
            <a:pPr marL="0" indent="0">
              <a:buNone/>
            </a:pPr>
            <a:r>
              <a:rPr lang="fr-FR" sz="1600" u="sng" dirty="0"/>
              <a:t>meilleurs que sans l’ENER-</a:t>
            </a:r>
          </a:p>
          <a:p>
            <a:pPr marL="0" indent="0">
              <a:buNone/>
            </a:pPr>
            <a:r>
              <a:rPr lang="fr-FR" sz="1600" u="sng" dirty="0" err="1"/>
              <a:t>GYSTARScore</a:t>
            </a:r>
            <a:r>
              <a:rPr lang="fr-FR" sz="1600" dirty="0"/>
              <a:t>, et le modèle</a:t>
            </a:r>
          </a:p>
          <a:p>
            <a:pPr marL="0" indent="0">
              <a:buNone/>
            </a:pPr>
            <a:r>
              <a:rPr lang="fr-FR" sz="1600" dirty="0"/>
              <a:t>le plus performant est main</a:t>
            </a:r>
          </a:p>
          <a:p>
            <a:pPr marL="0" indent="0">
              <a:buNone/>
            </a:pPr>
            <a:r>
              <a:rPr lang="fr-FR" sz="1600" dirty="0"/>
              <a:t>tenant le Gradient </a:t>
            </a:r>
            <a:r>
              <a:rPr lang="fr-FR" sz="1600" dirty="0" err="1"/>
              <a:t>Boosting</a:t>
            </a:r>
            <a:endParaRPr lang="fr-FR" sz="1600" dirty="0"/>
          </a:p>
          <a:p>
            <a:pPr marL="0" indent="0">
              <a:buNone/>
            </a:pPr>
            <a:r>
              <a:rPr lang="fr-FR" sz="1600" dirty="0" err="1"/>
              <a:t>Regressor</a:t>
            </a:r>
            <a:r>
              <a:rPr lang="fr-FR" sz="1600" dirty="0"/>
              <a:t> (considérant aussi la</a:t>
            </a:r>
          </a:p>
          <a:p>
            <a:pPr marL="0" indent="0">
              <a:buNone/>
            </a:pPr>
            <a:r>
              <a:rPr lang="fr-FR" sz="1600" dirty="0"/>
              <a:t>performance en prédiction)</a:t>
            </a:r>
          </a:p>
          <a:p>
            <a:pPr marL="0" indent="0">
              <a:buNone/>
            </a:pPr>
            <a:r>
              <a:rPr lang="fr-FR" sz="1600" dirty="0" err="1"/>
              <a:t>Rq</a:t>
            </a:r>
            <a:r>
              <a:rPr lang="fr-FR" sz="1600" dirty="0"/>
              <a:t>.: </a:t>
            </a:r>
            <a:r>
              <a:rPr lang="fr-FR" sz="1600" dirty="0">
                <a:solidFill>
                  <a:srgbClr val="00B050"/>
                </a:solidFill>
              </a:rPr>
              <a:t>l’</a:t>
            </a:r>
            <a:r>
              <a:rPr lang="fr-FR" sz="1600" dirty="0" err="1">
                <a:solidFill>
                  <a:srgbClr val="00B050"/>
                </a:solidFill>
              </a:rPr>
              <a:t>ENERGYSTARScore</a:t>
            </a:r>
            <a:r>
              <a:rPr lang="fr-FR" sz="1600" dirty="0"/>
              <a:t> fut</a:t>
            </a:r>
          </a:p>
          <a:p>
            <a:pPr marL="0" indent="0">
              <a:buNone/>
            </a:pPr>
            <a:r>
              <a:rPr lang="fr-FR" sz="1600" dirty="0"/>
              <a:t>ici une catégorie (0 -&gt; 100).</a:t>
            </a:r>
          </a:p>
        </p:txBody>
      </p:sp>
      <p:sp>
        <p:nvSpPr>
          <p:cNvPr id="4" name="Espace réservé du numéro de diapositive 3">
            <a:extLst>
              <a:ext uri="{FF2B5EF4-FFF2-40B4-BE49-F238E27FC236}">
                <a16:creationId xmlns:a16="http://schemas.microsoft.com/office/drawing/2014/main" id="{44B7131F-5074-6B46-72BA-B41A30C96B91}"/>
              </a:ext>
            </a:extLst>
          </p:cNvPr>
          <p:cNvSpPr>
            <a:spLocks noGrp="1"/>
          </p:cNvSpPr>
          <p:nvPr>
            <p:ph type="sldNum" sz="quarter" idx="12"/>
          </p:nvPr>
        </p:nvSpPr>
        <p:spPr/>
        <p:txBody>
          <a:bodyPr/>
          <a:lstStyle/>
          <a:p>
            <a:fld id="{FD9DADAA-8371-44BD-B8C3-83C6057CFB6C}" type="slidenum">
              <a:rPr lang="fr-FR" sz="2400" smtClean="0"/>
              <a:t>12</a:t>
            </a:fld>
            <a:endParaRPr lang="fr-FR" sz="2400" dirty="0"/>
          </a:p>
        </p:txBody>
      </p:sp>
      <p:sp>
        <p:nvSpPr>
          <p:cNvPr id="7" name="ZoneTexte 6">
            <a:extLst>
              <a:ext uri="{FF2B5EF4-FFF2-40B4-BE49-F238E27FC236}">
                <a16:creationId xmlns:a16="http://schemas.microsoft.com/office/drawing/2014/main" id="{B2E4BD73-9E4D-F01A-D855-A73F1D2DAA13}"/>
              </a:ext>
            </a:extLst>
          </p:cNvPr>
          <p:cNvSpPr txBox="1"/>
          <p:nvPr/>
        </p:nvSpPr>
        <p:spPr>
          <a:xfrm>
            <a:off x="8116253" y="3463018"/>
            <a:ext cx="2315498" cy="2031325"/>
          </a:xfrm>
          <a:prstGeom prst="rect">
            <a:avLst/>
          </a:prstGeom>
          <a:noFill/>
        </p:spPr>
        <p:txBody>
          <a:bodyPr wrap="square" rtlCol="0">
            <a:spAutoFit/>
          </a:bodyPr>
          <a:lstStyle/>
          <a:p>
            <a:r>
              <a:rPr lang="fr-FR" dirty="0"/>
              <a:t>0: </a:t>
            </a:r>
            <a:r>
              <a:rPr lang="fr-FR" dirty="0" err="1"/>
              <a:t>Linear</a:t>
            </a:r>
            <a:r>
              <a:rPr lang="fr-FR" dirty="0"/>
              <a:t> </a:t>
            </a:r>
            <a:r>
              <a:rPr lang="fr-FR" dirty="0" err="1"/>
              <a:t>regression</a:t>
            </a:r>
            <a:endParaRPr lang="fr-FR" dirty="0"/>
          </a:p>
          <a:p>
            <a:r>
              <a:rPr lang="fr-FR" dirty="0"/>
              <a:t>1: </a:t>
            </a:r>
            <a:r>
              <a:rPr lang="fr-FR" dirty="0" err="1"/>
              <a:t>ElasticNet</a:t>
            </a:r>
            <a:endParaRPr lang="fr-FR" dirty="0"/>
          </a:p>
          <a:p>
            <a:r>
              <a:rPr lang="fr-FR" dirty="0"/>
              <a:t>2: Kernel Ridge</a:t>
            </a:r>
          </a:p>
          <a:p>
            <a:r>
              <a:rPr lang="fr-FR" dirty="0"/>
              <a:t>3: SVR</a:t>
            </a:r>
          </a:p>
          <a:p>
            <a:r>
              <a:rPr lang="fr-FR" dirty="0"/>
              <a:t>4: </a:t>
            </a:r>
            <a:r>
              <a:rPr lang="fr-FR" dirty="0" err="1"/>
              <a:t>Random</a:t>
            </a:r>
            <a:r>
              <a:rPr lang="fr-FR" dirty="0"/>
              <a:t> Forest</a:t>
            </a:r>
          </a:p>
          <a:p>
            <a:r>
              <a:rPr lang="fr-FR" dirty="0"/>
              <a:t>5: Gradient </a:t>
            </a:r>
            <a:r>
              <a:rPr lang="fr-FR" dirty="0" err="1"/>
              <a:t>Boosting</a:t>
            </a:r>
            <a:endParaRPr lang="fr-FR" dirty="0"/>
          </a:p>
          <a:p>
            <a:r>
              <a:rPr lang="fr-FR" dirty="0"/>
              <a:t>6: KNN (</a:t>
            </a:r>
            <a:r>
              <a:rPr lang="fr-FR" dirty="0" err="1"/>
              <a:t>with</a:t>
            </a:r>
            <a:r>
              <a:rPr lang="fr-FR" dirty="0"/>
              <a:t> K=9)</a:t>
            </a:r>
          </a:p>
        </p:txBody>
      </p:sp>
      <p:pic>
        <p:nvPicPr>
          <p:cNvPr id="8" name="Image 7">
            <a:extLst>
              <a:ext uri="{FF2B5EF4-FFF2-40B4-BE49-F238E27FC236}">
                <a16:creationId xmlns:a16="http://schemas.microsoft.com/office/drawing/2014/main" id="{E47E1771-7CC4-B94E-67E0-3F2A484F37E6}"/>
              </a:ext>
            </a:extLst>
          </p:cNvPr>
          <p:cNvPicPr>
            <a:picLocks noChangeAspect="1"/>
          </p:cNvPicPr>
          <p:nvPr/>
        </p:nvPicPr>
        <p:blipFill>
          <a:blip r:embed="rId2"/>
          <a:stretch>
            <a:fillRect/>
          </a:stretch>
        </p:blipFill>
        <p:spPr>
          <a:xfrm>
            <a:off x="3702234" y="2909207"/>
            <a:ext cx="4452257" cy="3339193"/>
          </a:xfrm>
          <a:prstGeom prst="rect">
            <a:avLst/>
          </a:prstGeom>
        </p:spPr>
      </p:pic>
    </p:spTree>
    <p:extLst>
      <p:ext uri="{BB962C8B-B14F-4D97-AF65-F5344CB8AC3E}">
        <p14:creationId xmlns:p14="http://schemas.microsoft.com/office/powerpoint/2010/main" val="188389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2CD9A6A-CF83-ECD4-28E2-85D8C173F34E}"/>
              </a:ext>
            </a:extLst>
          </p:cNvPr>
          <p:cNvSpPr>
            <a:spLocks noGrp="1"/>
          </p:cNvSpPr>
          <p:nvPr>
            <p:ph idx="1"/>
          </p:nvPr>
        </p:nvSpPr>
        <p:spPr>
          <a:xfrm>
            <a:off x="677334" y="589935"/>
            <a:ext cx="8596668" cy="5451427"/>
          </a:xfrm>
        </p:spPr>
        <p:txBody>
          <a:bodyPr>
            <a:normAutofit/>
          </a:bodyPr>
          <a:lstStyle/>
          <a:p>
            <a:pPr marL="0" indent="0">
              <a:buNone/>
            </a:pPr>
            <a:r>
              <a:rPr lang="fr-FR" sz="1600" dirty="0"/>
              <a:t>Pour ce meilleur modèle j’ai utilisé la librairie SHAP afin de connaître les caractéristiques qui ont eu le plus d’influence sur les ‘décisions prises’ par l’algorithme; Voici deux présentations du ‘</a:t>
            </a:r>
            <a:r>
              <a:rPr lang="fr-FR" sz="1600" dirty="0" err="1"/>
              <a:t>summary_plot</a:t>
            </a:r>
            <a:r>
              <a:rPr lang="fr-FR" sz="1600" dirty="0"/>
              <a:t>’ pour un échantillon aléatoire de 50 individus :</a:t>
            </a:r>
          </a:p>
        </p:txBody>
      </p:sp>
      <p:sp>
        <p:nvSpPr>
          <p:cNvPr id="4" name="Espace réservé du numéro de diapositive 3">
            <a:extLst>
              <a:ext uri="{FF2B5EF4-FFF2-40B4-BE49-F238E27FC236}">
                <a16:creationId xmlns:a16="http://schemas.microsoft.com/office/drawing/2014/main" id="{D7C60F52-CB7E-6528-5223-81B5833AE618}"/>
              </a:ext>
            </a:extLst>
          </p:cNvPr>
          <p:cNvSpPr>
            <a:spLocks noGrp="1"/>
          </p:cNvSpPr>
          <p:nvPr>
            <p:ph type="sldNum" sz="quarter" idx="12"/>
          </p:nvPr>
        </p:nvSpPr>
        <p:spPr/>
        <p:txBody>
          <a:bodyPr/>
          <a:lstStyle/>
          <a:p>
            <a:fld id="{FD9DADAA-8371-44BD-B8C3-83C6057CFB6C}" type="slidenum">
              <a:rPr lang="fr-FR" sz="2400" smtClean="0"/>
              <a:t>13</a:t>
            </a:fld>
            <a:endParaRPr lang="fr-FR" sz="2400" dirty="0"/>
          </a:p>
        </p:txBody>
      </p:sp>
      <p:pic>
        <p:nvPicPr>
          <p:cNvPr id="2" name="Image 1">
            <a:extLst>
              <a:ext uri="{FF2B5EF4-FFF2-40B4-BE49-F238E27FC236}">
                <a16:creationId xmlns:a16="http://schemas.microsoft.com/office/drawing/2014/main" id="{F835C014-B9E1-62B0-4540-2BF7358E0E02}"/>
              </a:ext>
            </a:extLst>
          </p:cNvPr>
          <p:cNvPicPr>
            <a:picLocks noChangeAspect="1"/>
          </p:cNvPicPr>
          <p:nvPr/>
        </p:nvPicPr>
        <p:blipFill>
          <a:blip r:embed="rId2"/>
          <a:stretch>
            <a:fillRect/>
          </a:stretch>
        </p:blipFill>
        <p:spPr>
          <a:xfrm>
            <a:off x="1015090" y="1571706"/>
            <a:ext cx="3684729" cy="4457715"/>
          </a:xfrm>
          <a:prstGeom prst="rect">
            <a:avLst/>
          </a:prstGeom>
        </p:spPr>
      </p:pic>
      <p:pic>
        <p:nvPicPr>
          <p:cNvPr id="5" name="Image 4">
            <a:extLst>
              <a:ext uri="{FF2B5EF4-FFF2-40B4-BE49-F238E27FC236}">
                <a16:creationId xmlns:a16="http://schemas.microsoft.com/office/drawing/2014/main" id="{AFAD37F7-A78E-EB0D-7230-2FDAFD466AB0}"/>
              </a:ext>
            </a:extLst>
          </p:cNvPr>
          <p:cNvPicPr>
            <a:picLocks noChangeAspect="1"/>
          </p:cNvPicPr>
          <p:nvPr/>
        </p:nvPicPr>
        <p:blipFill>
          <a:blip r:embed="rId3"/>
          <a:stretch>
            <a:fillRect/>
          </a:stretch>
        </p:blipFill>
        <p:spPr>
          <a:xfrm>
            <a:off x="5020204" y="1539146"/>
            <a:ext cx="3756432" cy="4469679"/>
          </a:xfrm>
          <a:prstGeom prst="rect">
            <a:avLst/>
          </a:prstGeom>
        </p:spPr>
      </p:pic>
    </p:spTree>
    <p:extLst>
      <p:ext uri="{BB962C8B-B14F-4D97-AF65-F5344CB8AC3E}">
        <p14:creationId xmlns:p14="http://schemas.microsoft.com/office/powerpoint/2010/main" val="2262861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090AD2-9F19-2366-5241-83AC6F6091F8}"/>
              </a:ext>
            </a:extLst>
          </p:cNvPr>
          <p:cNvSpPr>
            <a:spLocks noGrp="1"/>
          </p:cNvSpPr>
          <p:nvPr>
            <p:ph type="title"/>
          </p:nvPr>
        </p:nvSpPr>
        <p:spPr>
          <a:xfrm>
            <a:off x="677333" y="609600"/>
            <a:ext cx="9735028" cy="570271"/>
          </a:xfrm>
        </p:spPr>
        <p:txBody>
          <a:bodyPr>
            <a:noAutofit/>
          </a:bodyPr>
          <a:lstStyle/>
          <a:p>
            <a:r>
              <a:rPr lang="fr-FR" sz="2800" dirty="0"/>
              <a:t>Capitalisation de l’étude pour prédiction des émissions</a:t>
            </a:r>
            <a:br>
              <a:rPr lang="fr-FR" sz="2800" dirty="0"/>
            </a:br>
            <a:endParaRPr lang="fr-FR" sz="2800" dirty="0"/>
          </a:p>
        </p:txBody>
      </p:sp>
      <p:sp>
        <p:nvSpPr>
          <p:cNvPr id="3" name="Espace réservé du contenu 2">
            <a:extLst>
              <a:ext uri="{FF2B5EF4-FFF2-40B4-BE49-F238E27FC236}">
                <a16:creationId xmlns:a16="http://schemas.microsoft.com/office/drawing/2014/main" id="{112B98AE-A541-36ED-09A1-B375887A8307}"/>
              </a:ext>
            </a:extLst>
          </p:cNvPr>
          <p:cNvSpPr>
            <a:spLocks noGrp="1"/>
          </p:cNvSpPr>
          <p:nvPr>
            <p:ph idx="1"/>
          </p:nvPr>
        </p:nvSpPr>
        <p:spPr>
          <a:xfrm>
            <a:off x="677334" y="1179871"/>
            <a:ext cx="8761634" cy="4861491"/>
          </a:xfrm>
        </p:spPr>
        <p:txBody>
          <a:bodyPr>
            <a:normAutofit/>
          </a:bodyPr>
          <a:lstStyle/>
          <a:p>
            <a:pPr marL="0" indent="0">
              <a:buNone/>
            </a:pPr>
            <a:r>
              <a:rPr lang="fr-FR" sz="1600" dirty="0"/>
              <a:t>Après avoir identifié un modèle convenable pour ma première cible, </a:t>
            </a:r>
            <a:r>
              <a:rPr lang="fr-FR" sz="1600" dirty="0">
                <a:solidFill>
                  <a:schemeClr val="accent1">
                    <a:lumMod val="75000"/>
                  </a:schemeClr>
                </a:solidFill>
              </a:rPr>
              <a:t>la consommation totale annuelle en énergie</a:t>
            </a:r>
            <a:r>
              <a:rPr lang="fr-FR" sz="1600" dirty="0"/>
              <a:t>, j’ai réutilisé les mêmes données pour modéliser ma deuxième, </a:t>
            </a:r>
            <a:r>
              <a:rPr lang="fr-FR" sz="1600" dirty="0">
                <a:solidFill>
                  <a:schemeClr val="accent1">
                    <a:lumMod val="75000"/>
                  </a:schemeClr>
                </a:solidFill>
              </a:rPr>
              <a:t>l’émission annuelle de CO2</a:t>
            </a:r>
            <a:r>
              <a:rPr lang="fr-FR" sz="1600" dirty="0"/>
              <a:t> ou plutôt de gaz à effet de serre ramenée à l’équivalent en CO2 (qui est de loin le plus émis). Voici les résultats obtenus :</a:t>
            </a:r>
          </a:p>
          <a:p>
            <a:pPr marL="0" indent="0">
              <a:buNone/>
            </a:pPr>
            <a:endParaRPr lang="fr-FR" sz="1600" dirty="0"/>
          </a:p>
          <a:p>
            <a:pPr marL="0" indent="0">
              <a:buNone/>
            </a:pPr>
            <a:endParaRPr lang="fr-FR" sz="1600" dirty="0"/>
          </a:p>
        </p:txBody>
      </p:sp>
      <p:sp>
        <p:nvSpPr>
          <p:cNvPr id="4" name="Espace réservé du numéro de diapositive 3">
            <a:extLst>
              <a:ext uri="{FF2B5EF4-FFF2-40B4-BE49-F238E27FC236}">
                <a16:creationId xmlns:a16="http://schemas.microsoft.com/office/drawing/2014/main" id="{06B31244-37D0-3E77-A2C4-642169BCE114}"/>
              </a:ext>
            </a:extLst>
          </p:cNvPr>
          <p:cNvSpPr>
            <a:spLocks noGrp="1"/>
          </p:cNvSpPr>
          <p:nvPr>
            <p:ph type="sldNum" sz="quarter" idx="12"/>
          </p:nvPr>
        </p:nvSpPr>
        <p:spPr>
          <a:xfrm>
            <a:off x="8590663" y="6041362"/>
            <a:ext cx="683339" cy="365125"/>
          </a:xfrm>
        </p:spPr>
        <p:txBody>
          <a:bodyPr/>
          <a:lstStyle/>
          <a:p>
            <a:fld id="{FD9DADAA-8371-44BD-B8C3-83C6057CFB6C}" type="slidenum">
              <a:rPr lang="fr-FR" sz="2400" smtClean="0"/>
              <a:t>14</a:t>
            </a:fld>
            <a:endParaRPr lang="fr-FR" sz="2400" dirty="0"/>
          </a:p>
        </p:txBody>
      </p:sp>
      <p:pic>
        <p:nvPicPr>
          <p:cNvPr id="5" name="Image 4">
            <a:extLst>
              <a:ext uri="{FF2B5EF4-FFF2-40B4-BE49-F238E27FC236}">
                <a16:creationId xmlns:a16="http://schemas.microsoft.com/office/drawing/2014/main" id="{138948B2-B72F-5A87-59D7-98611322AA8E}"/>
              </a:ext>
            </a:extLst>
          </p:cNvPr>
          <p:cNvPicPr>
            <a:picLocks noChangeAspect="1"/>
          </p:cNvPicPr>
          <p:nvPr/>
        </p:nvPicPr>
        <p:blipFill>
          <a:blip r:embed="rId2"/>
          <a:stretch>
            <a:fillRect/>
          </a:stretch>
        </p:blipFill>
        <p:spPr>
          <a:xfrm>
            <a:off x="747251" y="2206691"/>
            <a:ext cx="5042855" cy="3834671"/>
          </a:xfrm>
          <a:prstGeom prst="rect">
            <a:avLst/>
          </a:prstGeom>
        </p:spPr>
      </p:pic>
      <p:sp>
        <p:nvSpPr>
          <p:cNvPr id="6" name="ZoneTexte 5">
            <a:extLst>
              <a:ext uri="{FF2B5EF4-FFF2-40B4-BE49-F238E27FC236}">
                <a16:creationId xmlns:a16="http://schemas.microsoft.com/office/drawing/2014/main" id="{43C2A5A9-4AC5-59DD-7AF9-1F9F238293C0}"/>
              </a:ext>
            </a:extLst>
          </p:cNvPr>
          <p:cNvSpPr txBox="1"/>
          <p:nvPr/>
        </p:nvSpPr>
        <p:spPr>
          <a:xfrm>
            <a:off x="5911369" y="2657748"/>
            <a:ext cx="4432166" cy="2585323"/>
          </a:xfrm>
          <a:prstGeom prst="rect">
            <a:avLst/>
          </a:prstGeom>
          <a:noFill/>
        </p:spPr>
        <p:txBody>
          <a:bodyPr wrap="square" rtlCol="0">
            <a:spAutoFit/>
          </a:bodyPr>
          <a:lstStyle/>
          <a:p>
            <a:r>
              <a:rPr lang="fr-FR" dirty="0"/>
              <a:t>1: </a:t>
            </a:r>
            <a:r>
              <a:rPr lang="fr-FR" dirty="0" err="1"/>
              <a:t>Linear</a:t>
            </a:r>
            <a:r>
              <a:rPr lang="fr-FR" dirty="0"/>
              <a:t> </a:t>
            </a:r>
            <a:r>
              <a:rPr lang="fr-FR" dirty="0" err="1"/>
              <a:t>Regression</a:t>
            </a:r>
            <a:r>
              <a:rPr lang="fr-FR" dirty="0"/>
              <a:t>               (0,7089)</a:t>
            </a:r>
          </a:p>
          <a:p>
            <a:r>
              <a:rPr lang="fr-FR" dirty="0"/>
              <a:t>2: </a:t>
            </a:r>
            <a:r>
              <a:rPr lang="fr-FR" dirty="0" err="1"/>
              <a:t>ElasticNet</a:t>
            </a:r>
            <a:r>
              <a:rPr lang="fr-FR" dirty="0"/>
              <a:t>                          (0,6916)</a:t>
            </a:r>
          </a:p>
          <a:p>
            <a:r>
              <a:rPr lang="fr-FR" dirty="0"/>
              <a:t>3: Kernel Ridge </a:t>
            </a:r>
            <a:r>
              <a:rPr lang="fr-FR" dirty="0" err="1"/>
              <a:t>Regression</a:t>
            </a:r>
            <a:r>
              <a:rPr lang="fr-FR" dirty="0"/>
              <a:t>      (0,7165)</a:t>
            </a:r>
          </a:p>
          <a:p>
            <a:r>
              <a:rPr lang="fr-FR" dirty="0"/>
              <a:t>4: Support </a:t>
            </a:r>
            <a:r>
              <a:rPr lang="fr-FR" dirty="0" err="1"/>
              <a:t>Vector</a:t>
            </a:r>
            <a:r>
              <a:rPr lang="fr-FR" dirty="0"/>
              <a:t> </a:t>
            </a:r>
            <a:r>
              <a:rPr lang="fr-FR" dirty="0" err="1"/>
              <a:t>Regression</a:t>
            </a:r>
            <a:r>
              <a:rPr lang="fr-FR" dirty="0"/>
              <a:t>   (0,7055)</a:t>
            </a:r>
          </a:p>
          <a:p>
            <a:r>
              <a:rPr lang="fr-FR" dirty="0"/>
              <a:t>5: </a:t>
            </a:r>
            <a:r>
              <a:rPr lang="fr-FR" dirty="0" err="1"/>
              <a:t>Random</a:t>
            </a:r>
            <a:r>
              <a:rPr lang="fr-FR" dirty="0"/>
              <a:t> Forest </a:t>
            </a:r>
            <a:r>
              <a:rPr lang="fr-FR" dirty="0" err="1"/>
              <a:t>Regressor</a:t>
            </a:r>
            <a:r>
              <a:rPr lang="fr-FR" dirty="0"/>
              <a:t>     (0,6948) </a:t>
            </a:r>
          </a:p>
          <a:p>
            <a:r>
              <a:rPr lang="fr-FR" dirty="0"/>
              <a:t>6: Gradient </a:t>
            </a:r>
            <a:r>
              <a:rPr lang="fr-FR" dirty="0" err="1"/>
              <a:t>Boosting</a:t>
            </a:r>
            <a:r>
              <a:rPr lang="fr-FR" dirty="0"/>
              <a:t> </a:t>
            </a:r>
            <a:r>
              <a:rPr lang="fr-FR" dirty="0" err="1"/>
              <a:t>Regressor</a:t>
            </a:r>
            <a:r>
              <a:rPr lang="fr-FR" dirty="0"/>
              <a:t> (0,7111)</a:t>
            </a:r>
          </a:p>
          <a:p>
            <a:endParaRPr lang="fr-FR" dirty="0"/>
          </a:p>
          <a:p>
            <a:r>
              <a:rPr lang="fr-FR" sz="1600" dirty="0"/>
              <a:t>(Le choix du modèle fut un peu plus</a:t>
            </a:r>
          </a:p>
          <a:p>
            <a:r>
              <a:rPr lang="fr-FR" sz="1600" dirty="0"/>
              <a:t>complexe mais ici je synthétise.)</a:t>
            </a:r>
          </a:p>
        </p:txBody>
      </p:sp>
    </p:spTree>
    <p:extLst>
      <p:ext uri="{BB962C8B-B14F-4D97-AF65-F5344CB8AC3E}">
        <p14:creationId xmlns:p14="http://schemas.microsoft.com/office/powerpoint/2010/main" val="415410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A2893AA-A6E1-3986-8039-12D2325A038E}"/>
              </a:ext>
            </a:extLst>
          </p:cNvPr>
          <p:cNvSpPr>
            <a:spLocks noGrp="1"/>
          </p:cNvSpPr>
          <p:nvPr>
            <p:ph idx="1"/>
          </p:nvPr>
        </p:nvSpPr>
        <p:spPr>
          <a:xfrm>
            <a:off x="677334" y="737419"/>
            <a:ext cx="9228666" cy="5303943"/>
          </a:xfrm>
        </p:spPr>
        <p:txBody>
          <a:bodyPr>
            <a:normAutofit lnSpcReduction="10000"/>
          </a:bodyPr>
          <a:lstStyle/>
          <a:p>
            <a:pPr marL="0" indent="0">
              <a:buNone/>
            </a:pPr>
            <a:r>
              <a:rPr lang="fr-FR" sz="1600" dirty="0"/>
              <a:t>Pour évaluer l’impact du score Energy Star j’ai procédé différemment ici : je l’ai considéré comme une grandeur numérique continue, et n’ai gardé que le meilleur modèle sélectionné sans cette caractéristique (régression </a:t>
            </a:r>
            <a:r>
              <a:rPr lang="fr-FR" sz="1600" dirty="0" err="1"/>
              <a:t>ridge</a:t>
            </a:r>
            <a:r>
              <a:rPr lang="fr-FR" sz="1600" dirty="0"/>
              <a:t> à noyau).</a:t>
            </a:r>
          </a:p>
          <a:p>
            <a:pPr marL="0" indent="0">
              <a:buNone/>
            </a:pPr>
            <a:r>
              <a:rPr lang="fr-FR" sz="1600" dirty="0"/>
              <a:t>De plus, au lieu de chercher à utiliser tous les individus en imputant des scores à ceux qui n’en ont pas, j’ai réduit les données aux individus ayant le score Energy Star.</a:t>
            </a:r>
          </a:p>
          <a:p>
            <a:pPr marL="0" indent="0">
              <a:buNone/>
            </a:pPr>
            <a:r>
              <a:rPr lang="fr-FR" sz="1600" dirty="0"/>
              <a:t>J’ai obtenu de nouveau </a:t>
            </a:r>
            <a:r>
              <a:rPr lang="fr-FR" sz="1600" u="sng" dirty="0"/>
              <a:t>une amélioration importante</a:t>
            </a:r>
            <a:r>
              <a:rPr lang="fr-FR" sz="1600" dirty="0"/>
              <a:t>, par exemple le R² en prédiction sur le jeu d’entrainement passant de 0,83 à 0,92 !</a:t>
            </a:r>
          </a:p>
          <a:p>
            <a:pPr marL="0" indent="0">
              <a:buNone/>
            </a:pPr>
            <a:r>
              <a:rPr lang="fr-FR" sz="1600" dirty="0">
                <a:solidFill>
                  <a:srgbClr val="0070C0"/>
                </a:solidFill>
              </a:rPr>
              <a:t>Quelques remarques pour conclure :</a:t>
            </a:r>
          </a:p>
          <a:p>
            <a:pPr marL="0" indent="0">
              <a:buNone/>
            </a:pPr>
            <a:r>
              <a:rPr lang="fr-FR" sz="1600" dirty="0"/>
              <a:t>Cela vaudrait le coup de reprendre la modélisation sur la première cible en considérant aussi le score ‘</a:t>
            </a:r>
            <a:r>
              <a:rPr lang="fr-FR" sz="1600" dirty="0" err="1"/>
              <a:t>EnergyStar</a:t>
            </a:r>
            <a:r>
              <a:rPr lang="fr-FR" sz="1600" dirty="0"/>
              <a:t>’ comme une grandeur numérique continue, et de réduire les données de la même façon, puisqu’il semble que cela améliore la prédiction.</a:t>
            </a:r>
          </a:p>
          <a:p>
            <a:pPr marL="0" indent="0">
              <a:buNone/>
            </a:pPr>
            <a:r>
              <a:rPr lang="fr-FR" sz="1600" dirty="0"/>
              <a:t>Pour la première cible j’ai repris tous les modèles avec le score Energy Star et le meilleur fut différent avec ou sans; Il est probable qu’on observe la même chose avec la deuxième cible, et donc qu’on améliore encore la prédiction.</a:t>
            </a:r>
          </a:p>
          <a:p>
            <a:pPr marL="0" indent="0">
              <a:buNone/>
            </a:pPr>
            <a:r>
              <a:rPr lang="fr-FR" sz="1600" dirty="0"/>
              <a:t>La sélection, réalisée de façon aléatoire par </a:t>
            </a:r>
            <a:r>
              <a:rPr lang="en-US" sz="1600" b="0" i="0" dirty="0" err="1">
                <a:solidFill>
                  <a:srgbClr val="212529"/>
                </a:solidFill>
                <a:effectLst/>
                <a:latin typeface="Courier New" panose="02070309020205020404" pitchFamily="49" charset="0"/>
              </a:rPr>
              <a:t>sklearn.model_selection.</a:t>
            </a:r>
            <a:r>
              <a:rPr lang="en-US" sz="1600" i="0" dirty="0" err="1">
                <a:solidFill>
                  <a:srgbClr val="212529"/>
                </a:solidFill>
                <a:effectLst/>
                <a:latin typeface="Courier New" panose="02070309020205020404" pitchFamily="49" charset="0"/>
              </a:rPr>
              <a:t>train_test_split</a:t>
            </a:r>
            <a:r>
              <a:rPr lang="en-US" sz="1600" i="0" dirty="0">
                <a:solidFill>
                  <a:srgbClr val="212529"/>
                </a:solidFill>
                <a:effectLst/>
                <a:latin typeface="Courier New" panose="02070309020205020404" pitchFamily="49" charset="0"/>
              </a:rPr>
              <a:t> </a:t>
            </a:r>
            <a:r>
              <a:rPr lang="en-US" sz="1600" i="0" dirty="0">
                <a:effectLst/>
              </a:rPr>
              <a:t>a un impact important sur les </a:t>
            </a:r>
            <a:r>
              <a:rPr lang="en-US" sz="1600" i="0" dirty="0" err="1">
                <a:effectLst/>
              </a:rPr>
              <a:t>résultats</a:t>
            </a:r>
            <a:r>
              <a:rPr lang="en-US" sz="1600" i="0" dirty="0">
                <a:effectLst/>
              </a:rPr>
              <a:t>, il </a:t>
            </a:r>
            <a:r>
              <a:rPr lang="en-US" sz="1600" i="0" dirty="0" err="1">
                <a:effectLst/>
              </a:rPr>
              <a:t>est</a:t>
            </a:r>
            <a:r>
              <a:rPr lang="en-US" sz="1600" i="0" dirty="0">
                <a:effectLst/>
              </a:rPr>
              <a:t> </a:t>
            </a:r>
            <a:r>
              <a:rPr lang="en-US" sz="1600" i="0" dirty="0" err="1">
                <a:effectLst/>
              </a:rPr>
              <a:t>donc</a:t>
            </a:r>
            <a:r>
              <a:rPr lang="en-US" sz="1600" i="0" dirty="0">
                <a:effectLst/>
              </a:rPr>
              <a:t> utile </a:t>
            </a:r>
            <a:r>
              <a:rPr lang="en-US" sz="1600" i="0" dirty="0" err="1">
                <a:effectLst/>
              </a:rPr>
              <a:t>d’en</a:t>
            </a:r>
            <a:r>
              <a:rPr lang="en-US" sz="1600" i="0" dirty="0">
                <a:effectLst/>
              </a:rPr>
              <a:t> </a:t>
            </a:r>
            <a:r>
              <a:rPr lang="en-US" sz="1600" i="0" dirty="0" err="1">
                <a:effectLst/>
              </a:rPr>
              <a:t>réaliser</a:t>
            </a:r>
            <a:r>
              <a:rPr lang="en-US" sz="1600" i="0" dirty="0">
                <a:effectLst/>
              </a:rPr>
              <a:t> </a:t>
            </a:r>
            <a:r>
              <a:rPr lang="en-US" sz="1600" i="0" dirty="0" err="1">
                <a:effectLst/>
              </a:rPr>
              <a:t>plusieurs</a:t>
            </a:r>
            <a:r>
              <a:rPr lang="en-US" sz="1600" i="0" dirty="0">
                <a:effectLst/>
              </a:rPr>
              <a:t> pour confirmer </a:t>
            </a:r>
            <a:r>
              <a:rPr lang="en-US" sz="1600" i="0" dirty="0" err="1">
                <a:effectLst/>
              </a:rPr>
              <a:t>ceux</a:t>
            </a:r>
            <a:r>
              <a:rPr lang="en-US" sz="1600" i="0" dirty="0">
                <a:effectLst/>
              </a:rPr>
              <a:t>-ci.</a:t>
            </a:r>
            <a:endParaRPr lang="fr-FR" sz="1600" dirty="0"/>
          </a:p>
          <a:p>
            <a:pPr marL="0" indent="0" algn="ctr">
              <a:buNone/>
            </a:pPr>
            <a:endParaRPr lang="fr-FR" sz="1600" dirty="0"/>
          </a:p>
          <a:p>
            <a:pPr marL="0" indent="0" algn="ctr">
              <a:buNone/>
            </a:pPr>
            <a:r>
              <a:rPr lang="fr-FR" sz="1600" dirty="0"/>
              <a:t>MERCI POUR VOTRE ATTENTION</a:t>
            </a:r>
          </a:p>
        </p:txBody>
      </p:sp>
      <p:sp>
        <p:nvSpPr>
          <p:cNvPr id="4" name="Espace réservé du numéro de diapositive 3">
            <a:extLst>
              <a:ext uri="{FF2B5EF4-FFF2-40B4-BE49-F238E27FC236}">
                <a16:creationId xmlns:a16="http://schemas.microsoft.com/office/drawing/2014/main" id="{F405FBA9-5AD5-BDB3-09CE-39A3441FC1A7}"/>
              </a:ext>
            </a:extLst>
          </p:cNvPr>
          <p:cNvSpPr>
            <a:spLocks noGrp="1"/>
          </p:cNvSpPr>
          <p:nvPr>
            <p:ph type="sldNum" sz="quarter" idx="12"/>
          </p:nvPr>
        </p:nvSpPr>
        <p:spPr/>
        <p:txBody>
          <a:bodyPr/>
          <a:lstStyle/>
          <a:p>
            <a:fld id="{FD9DADAA-8371-44BD-B8C3-83C6057CFB6C}" type="slidenum">
              <a:rPr lang="fr-FR" sz="2400" smtClean="0"/>
              <a:t>15</a:t>
            </a:fld>
            <a:endParaRPr lang="fr-FR" sz="2400" dirty="0"/>
          </a:p>
        </p:txBody>
      </p:sp>
    </p:spTree>
    <p:extLst>
      <p:ext uri="{BB962C8B-B14F-4D97-AF65-F5344CB8AC3E}">
        <p14:creationId xmlns:p14="http://schemas.microsoft.com/office/powerpoint/2010/main" val="424251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1CE7EA-7329-8EA2-ED67-56DF6CC4015E}"/>
              </a:ext>
            </a:extLst>
          </p:cNvPr>
          <p:cNvSpPr>
            <a:spLocks noGrp="1"/>
          </p:cNvSpPr>
          <p:nvPr>
            <p:ph type="title"/>
          </p:nvPr>
        </p:nvSpPr>
        <p:spPr>
          <a:xfrm>
            <a:off x="677334" y="609600"/>
            <a:ext cx="8596668" cy="690880"/>
          </a:xfrm>
        </p:spPr>
        <p:txBody>
          <a:bodyPr>
            <a:normAutofit/>
          </a:bodyPr>
          <a:lstStyle/>
          <a:p>
            <a:r>
              <a:rPr lang="fr-FR" sz="3200" dirty="0"/>
              <a:t>Sommaire</a:t>
            </a:r>
          </a:p>
        </p:txBody>
      </p:sp>
      <p:graphicFrame>
        <p:nvGraphicFramePr>
          <p:cNvPr id="5" name="Espace réservé du contenu 4">
            <a:extLst>
              <a:ext uri="{FF2B5EF4-FFF2-40B4-BE49-F238E27FC236}">
                <a16:creationId xmlns:a16="http://schemas.microsoft.com/office/drawing/2014/main" id="{6F215930-153C-788E-0D96-A3158EB485FE}"/>
              </a:ext>
            </a:extLst>
          </p:cNvPr>
          <p:cNvGraphicFramePr>
            <a:graphicFrameLocks noGrp="1"/>
          </p:cNvGraphicFramePr>
          <p:nvPr>
            <p:ph idx="1"/>
            <p:extLst>
              <p:ext uri="{D42A27DB-BD31-4B8C-83A1-F6EECF244321}">
                <p14:modId xmlns:p14="http://schemas.microsoft.com/office/powerpoint/2010/main" val="4264149326"/>
              </p:ext>
            </p:extLst>
          </p:nvPr>
        </p:nvGraphicFramePr>
        <p:xfrm>
          <a:off x="677334" y="1300480"/>
          <a:ext cx="6699682" cy="2966720"/>
        </p:xfrm>
        <a:graphic>
          <a:graphicData uri="http://schemas.openxmlformats.org/drawingml/2006/table">
            <a:tbl>
              <a:tblPr bandRow="1">
                <a:tableStyleId>{5C22544A-7EE6-4342-B048-85BDC9FD1C3A}</a:tableStyleId>
              </a:tblPr>
              <a:tblGrid>
                <a:gridCol w="6186474">
                  <a:extLst>
                    <a:ext uri="{9D8B030D-6E8A-4147-A177-3AD203B41FA5}">
                      <a16:colId xmlns:a16="http://schemas.microsoft.com/office/drawing/2014/main" val="1107156680"/>
                    </a:ext>
                  </a:extLst>
                </a:gridCol>
                <a:gridCol w="513208">
                  <a:extLst>
                    <a:ext uri="{9D8B030D-6E8A-4147-A177-3AD203B41FA5}">
                      <a16:colId xmlns:a16="http://schemas.microsoft.com/office/drawing/2014/main" val="1286852329"/>
                    </a:ext>
                  </a:extLst>
                </a:gridCol>
              </a:tblGrid>
              <a:tr h="370840">
                <a:tc>
                  <a:txBody>
                    <a:bodyPr/>
                    <a:lstStyle/>
                    <a:p>
                      <a:r>
                        <a:rPr lang="fr-FR" dirty="0"/>
                        <a:t>Analyse exploratoire</a:t>
                      </a:r>
                    </a:p>
                  </a:txBody>
                  <a:tcPr>
                    <a:lnB w="12700" cmpd="sng">
                      <a:noFill/>
                    </a:lnB>
                    <a:solidFill>
                      <a:schemeClr val="bg1"/>
                    </a:solidFill>
                  </a:tcPr>
                </a:tc>
                <a:tc>
                  <a:txBody>
                    <a:bodyPr/>
                    <a:lstStyle/>
                    <a:p>
                      <a:r>
                        <a:rPr lang="fr-FR" dirty="0"/>
                        <a:t>3</a:t>
                      </a:r>
                    </a:p>
                  </a:txBody>
                  <a:tcPr>
                    <a:solidFill>
                      <a:schemeClr val="bg1"/>
                    </a:solidFill>
                  </a:tcPr>
                </a:tc>
                <a:extLst>
                  <a:ext uri="{0D108BD9-81ED-4DB2-BD59-A6C34878D82A}">
                    <a16:rowId xmlns:a16="http://schemas.microsoft.com/office/drawing/2014/main" val="3120575536"/>
                  </a:ext>
                </a:extLst>
              </a:tr>
              <a:tr h="370840">
                <a:tc>
                  <a:txBody>
                    <a:bodyPr/>
                    <a:lstStyle/>
                    <a:p>
                      <a:r>
                        <a:rPr lang="fr-FR" dirty="0"/>
                        <a:t>Modèle naïf avec surface bâtie et période de construction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fr-FR" dirty="0"/>
                        <a:t>5</a:t>
                      </a:r>
                    </a:p>
                  </a:txBody>
                  <a:tcPr>
                    <a:lnL w="12700" cmpd="sng">
                      <a:noFill/>
                    </a:lnL>
                    <a:solidFill>
                      <a:schemeClr val="bg1"/>
                    </a:solidFill>
                  </a:tcPr>
                </a:tc>
                <a:extLst>
                  <a:ext uri="{0D108BD9-81ED-4DB2-BD59-A6C34878D82A}">
                    <a16:rowId xmlns:a16="http://schemas.microsoft.com/office/drawing/2014/main" val="4101259223"/>
                  </a:ext>
                </a:extLst>
              </a:tr>
              <a:tr h="370840">
                <a:tc>
                  <a:txBody>
                    <a:bodyPr/>
                    <a:lstStyle/>
                    <a:p>
                      <a:r>
                        <a:rPr lang="fr-FR" dirty="0"/>
                        <a:t>Premières modélisations ‘pour jouer’</a:t>
                      </a:r>
                    </a:p>
                  </a:txBody>
                  <a:tcPr>
                    <a:lnT w="12700" cmpd="sng">
                      <a:noFill/>
                    </a:lnT>
                    <a:solidFill>
                      <a:schemeClr val="bg1"/>
                    </a:solidFill>
                  </a:tcPr>
                </a:tc>
                <a:tc>
                  <a:txBody>
                    <a:bodyPr/>
                    <a:lstStyle/>
                    <a:p>
                      <a:r>
                        <a:rPr lang="fr-FR" dirty="0"/>
                        <a:t>7</a:t>
                      </a:r>
                    </a:p>
                  </a:txBody>
                  <a:tcPr>
                    <a:solidFill>
                      <a:schemeClr val="bg1"/>
                    </a:solidFill>
                  </a:tcPr>
                </a:tc>
                <a:extLst>
                  <a:ext uri="{0D108BD9-81ED-4DB2-BD59-A6C34878D82A}">
                    <a16:rowId xmlns:a16="http://schemas.microsoft.com/office/drawing/2014/main" val="635929000"/>
                  </a:ext>
                </a:extLst>
              </a:tr>
              <a:tr h="370840">
                <a:tc>
                  <a:txBody>
                    <a:bodyPr/>
                    <a:lstStyle/>
                    <a:p>
                      <a:r>
                        <a:rPr lang="fr-FR" dirty="0"/>
                        <a:t>Sélection d’un modèle et découverte de SHAP</a:t>
                      </a:r>
                    </a:p>
                  </a:txBody>
                  <a:tcPr>
                    <a:solidFill>
                      <a:schemeClr val="bg1"/>
                    </a:solidFill>
                  </a:tcPr>
                </a:tc>
                <a:tc>
                  <a:txBody>
                    <a:bodyPr/>
                    <a:lstStyle/>
                    <a:p>
                      <a:r>
                        <a:rPr lang="fr-FR" dirty="0"/>
                        <a:t>10</a:t>
                      </a:r>
                    </a:p>
                  </a:txBody>
                  <a:tcPr>
                    <a:solidFill>
                      <a:schemeClr val="bg1"/>
                    </a:solidFill>
                  </a:tcPr>
                </a:tc>
                <a:extLst>
                  <a:ext uri="{0D108BD9-81ED-4DB2-BD59-A6C34878D82A}">
                    <a16:rowId xmlns:a16="http://schemas.microsoft.com/office/drawing/2014/main" val="229129305"/>
                  </a:ext>
                </a:extLst>
              </a:tr>
              <a:tr h="370840">
                <a:tc>
                  <a:txBody>
                    <a:bodyPr/>
                    <a:lstStyle/>
                    <a:p>
                      <a:r>
                        <a:rPr lang="fr-FR" dirty="0"/>
                        <a:t>Sélection d’un modèle en incluant le score Energy Star</a:t>
                      </a:r>
                    </a:p>
                  </a:txBody>
                  <a:tcPr>
                    <a:solidFill>
                      <a:schemeClr val="bg1"/>
                    </a:solidFill>
                  </a:tcPr>
                </a:tc>
                <a:tc>
                  <a:txBody>
                    <a:bodyPr/>
                    <a:lstStyle/>
                    <a:p>
                      <a:r>
                        <a:rPr lang="fr-FR" dirty="0"/>
                        <a:t>12</a:t>
                      </a:r>
                    </a:p>
                  </a:txBody>
                  <a:tcPr>
                    <a:solidFill>
                      <a:schemeClr val="bg1"/>
                    </a:solidFill>
                  </a:tcPr>
                </a:tc>
                <a:extLst>
                  <a:ext uri="{0D108BD9-81ED-4DB2-BD59-A6C34878D82A}">
                    <a16:rowId xmlns:a16="http://schemas.microsoft.com/office/drawing/2014/main" val="1998548155"/>
                  </a:ext>
                </a:extLst>
              </a:tr>
              <a:tr h="370840">
                <a:tc>
                  <a:txBody>
                    <a:bodyPr/>
                    <a:lstStyle/>
                    <a:p>
                      <a:r>
                        <a:rPr lang="fr-FR" dirty="0"/>
                        <a:t>Capitalisation de l’étude pour prédiction des émissions</a:t>
                      </a:r>
                    </a:p>
                  </a:txBody>
                  <a:tcPr>
                    <a:solidFill>
                      <a:schemeClr val="bg1"/>
                    </a:solidFill>
                  </a:tcPr>
                </a:tc>
                <a:tc>
                  <a:txBody>
                    <a:bodyPr/>
                    <a:lstStyle/>
                    <a:p>
                      <a:r>
                        <a:rPr lang="fr-FR" dirty="0"/>
                        <a:t>13</a:t>
                      </a:r>
                    </a:p>
                  </a:txBody>
                  <a:tcPr>
                    <a:solidFill>
                      <a:schemeClr val="bg1"/>
                    </a:solidFill>
                  </a:tcPr>
                </a:tc>
                <a:extLst>
                  <a:ext uri="{0D108BD9-81ED-4DB2-BD59-A6C34878D82A}">
                    <a16:rowId xmlns:a16="http://schemas.microsoft.com/office/drawing/2014/main" val="646618525"/>
                  </a:ext>
                </a:extLst>
              </a:tr>
              <a:tr h="370840">
                <a:tc>
                  <a:txBody>
                    <a:bodyPr/>
                    <a:lstStyle/>
                    <a:p>
                      <a:endParaRPr lang="fr-FR"/>
                    </a:p>
                  </a:txBody>
                  <a:tcPr>
                    <a:solidFill>
                      <a:schemeClr val="bg1"/>
                    </a:solidFill>
                  </a:tcPr>
                </a:tc>
                <a:tc>
                  <a:txBody>
                    <a:bodyPr/>
                    <a:lstStyle/>
                    <a:p>
                      <a:endParaRPr lang="fr-FR"/>
                    </a:p>
                  </a:txBody>
                  <a:tcPr>
                    <a:solidFill>
                      <a:schemeClr val="bg1"/>
                    </a:solidFill>
                  </a:tcPr>
                </a:tc>
                <a:extLst>
                  <a:ext uri="{0D108BD9-81ED-4DB2-BD59-A6C34878D82A}">
                    <a16:rowId xmlns:a16="http://schemas.microsoft.com/office/drawing/2014/main" val="807125787"/>
                  </a:ext>
                </a:extLst>
              </a:tr>
              <a:tr h="370840">
                <a:tc>
                  <a:txBody>
                    <a:bodyPr/>
                    <a:lstStyle/>
                    <a:p>
                      <a:endParaRPr lang="fr-FR"/>
                    </a:p>
                  </a:txBody>
                  <a:tcPr>
                    <a:solidFill>
                      <a:schemeClr val="bg1"/>
                    </a:solidFill>
                  </a:tcPr>
                </a:tc>
                <a:tc>
                  <a:txBody>
                    <a:bodyPr/>
                    <a:lstStyle/>
                    <a:p>
                      <a:endParaRPr lang="fr-FR" dirty="0"/>
                    </a:p>
                  </a:txBody>
                  <a:tcPr>
                    <a:solidFill>
                      <a:schemeClr val="bg1"/>
                    </a:solidFill>
                  </a:tcPr>
                </a:tc>
                <a:extLst>
                  <a:ext uri="{0D108BD9-81ED-4DB2-BD59-A6C34878D82A}">
                    <a16:rowId xmlns:a16="http://schemas.microsoft.com/office/drawing/2014/main" val="3983183976"/>
                  </a:ext>
                </a:extLst>
              </a:tr>
            </a:tbl>
          </a:graphicData>
        </a:graphic>
      </p:graphicFrame>
      <p:sp>
        <p:nvSpPr>
          <p:cNvPr id="4" name="Espace réservé du numéro de diapositive 3">
            <a:extLst>
              <a:ext uri="{FF2B5EF4-FFF2-40B4-BE49-F238E27FC236}">
                <a16:creationId xmlns:a16="http://schemas.microsoft.com/office/drawing/2014/main" id="{847F9B3F-20BB-E198-8040-BE015A0B3F2E}"/>
              </a:ext>
            </a:extLst>
          </p:cNvPr>
          <p:cNvSpPr>
            <a:spLocks noGrp="1"/>
          </p:cNvSpPr>
          <p:nvPr>
            <p:ph type="sldNum" sz="quarter" idx="12"/>
          </p:nvPr>
        </p:nvSpPr>
        <p:spPr/>
        <p:txBody>
          <a:bodyPr/>
          <a:lstStyle/>
          <a:p>
            <a:fld id="{FD9DADAA-8371-44BD-B8C3-83C6057CFB6C}" type="slidenum">
              <a:rPr lang="fr-FR" sz="2400" smtClean="0"/>
              <a:t>2</a:t>
            </a:fld>
            <a:endParaRPr lang="fr-FR" sz="2400" dirty="0"/>
          </a:p>
        </p:txBody>
      </p:sp>
      <p:pic>
        <p:nvPicPr>
          <p:cNvPr id="6" name="Image 5" descr="Une image de la skyline de Seattle">
            <a:extLst>
              <a:ext uri="{FF2B5EF4-FFF2-40B4-BE49-F238E27FC236}">
                <a16:creationId xmlns:a16="http://schemas.microsoft.com/office/drawing/2014/main" id="{8A53E93A-875A-EE05-16E3-98C7E51DA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23" y="3645394"/>
            <a:ext cx="6095999" cy="2323231"/>
          </a:xfrm>
          <a:prstGeom prst="rect">
            <a:avLst/>
          </a:prstGeom>
        </p:spPr>
      </p:pic>
    </p:spTree>
    <p:extLst>
      <p:ext uri="{BB962C8B-B14F-4D97-AF65-F5344CB8AC3E}">
        <p14:creationId xmlns:p14="http://schemas.microsoft.com/office/powerpoint/2010/main" val="3383857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3C03B-3791-CB02-6883-D80B9DD68B72}"/>
              </a:ext>
            </a:extLst>
          </p:cNvPr>
          <p:cNvSpPr>
            <a:spLocks noGrp="1"/>
          </p:cNvSpPr>
          <p:nvPr>
            <p:ph type="title"/>
          </p:nvPr>
        </p:nvSpPr>
        <p:spPr>
          <a:xfrm>
            <a:off x="677334" y="609600"/>
            <a:ext cx="8596668" cy="647700"/>
          </a:xfrm>
        </p:spPr>
        <p:txBody>
          <a:bodyPr>
            <a:normAutofit/>
          </a:bodyPr>
          <a:lstStyle/>
          <a:p>
            <a:r>
              <a:rPr lang="fr-FR" sz="3200" dirty="0"/>
              <a:t>Analyse exploratoire</a:t>
            </a:r>
          </a:p>
        </p:txBody>
      </p:sp>
      <p:sp>
        <p:nvSpPr>
          <p:cNvPr id="3" name="Espace réservé du contenu 2">
            <a:extLst>
              <a:ext uri="{FF2B5EF4-FFF2-40B4-BE49-F238E27FC236}">
                <a16:creationId xmlns:a16="http://schemas.microsoft.com/office/drawing/2014/main" id="{9A70D8A0-7C86-AC87-AE33-CF131296FD6F}"/>
              </a:ext>
            </a:extLst>
          </p:cNvPr>
          <p:cNvSpPr>
            <a:spLocks noGrp="1"/>
          </p:cNvSpPr>
          <p:nvPr>
            <p:ph idx="1"/>
          </p:nvPr>
        </p:nvSpPr>
        <p:spPr>
          <a:xfrm>
            <a:off x="677334" y="1257301"/>
            <a:ext cx="8596667" cy="4784062"/>
          </a:xfrm>
        </p:spPr>
        <p:txBody>
          <a:bodyPr>
            <a:normAutofit lnSpcReduction="10000"/>
          </a:bodyPr>
          <a:lstStyle/>
          <a:p>
            <a:pPr marL="0" indent="0">
              <a:buNone/>
            </a:pPr>
            <a:r>
              <a:rPr lang="fr-FR" sz="1600" dirty="0"/>
              <a:t>Les données disponibles permettent de connaitre les propriétés sous les aspects suivants:</a:t>
            </a:r>
          </a:p>
          <a:p>
            <a:pPr marL="0" indent="0">
              <a:buNone/>
            </a:pPr>
            <a:r>
              <a:rPr lang="fr-FR" sz="1600" dirty="0">
                <a:solidFill>
                  <a:schemeClr val="accent3">
                    <a:lumMod val="50000"/>
                  </a:schemeClr>
                </a:solidFill>
              </a:rPr>
              <a:t>Identification</a:t>
            </a:r>
          </a:p>
          <a:p>
            <a:pPr marL="0" indent="0">
              <a:buNone/>
            </a:pPr>
            <a:r>
              <a:rPr lang="fr-FR" sz="1600" dirty="0">
                <a:solidFill>
                  <a:schemeClr val="accent3">
                    <a:lumMod val="50000"/>
                  </a:schemeClr>
                </a:solidFill>
              </a:rPr>
              <a:t>Localisation</a:t>
            </a:r>
          </a:p>
          <a:p>
            <a:pPr marL="0" indent="0">
              <a:buNone/>
            </a:pPr>
            <a:r>
              <a:rPr lang="fr-FR" sz="1600" dirty="0">
                <a:solidFill>
                  <a:schemeClr val="accent3">
                    <a:lumMod val="50000"/>
                  </a:schemeClr>
                </a:solidFill>
              </a:rPr>
              <a:t>Caractéristiques architecturales</a:t>
            </a:r>
          </a:p>
          <a:p>
            <a:pPr marL="0" indent="0">
              <a:buNone/>
            </a:pPr>
            <a:r>
              <a:rPr lang="fr-FR" sz="1600" dirty="0">
                <a:solidFill>
                  <a:schemeClr val="accent3">
                    <a:lumMod val="50000"/>
                  </a:schemeClr>
                </a:solidFill>
              </a:rPr>
              <a:t>Caractéristiques d'usages</a:t>
            </a:r>
          </a:p>
          <a:p>
            <a:pPr marL="0" indent="0">
              <a:buNone/>
            </a:pPr>
            <a:r>
              <a:rPr lang="fr-FR" sz="1600" dirty="0">
                <a:solidFill>
                  <a:schemeClr val="accent3">
                    <a:lumMod val="50000"/>
                  </a:schemeClr>
                </a:solidFill>
              </a:rPr>
              <a:t>Caractéristiques de consommation</a:t>
            </a:r>
          </a:p>
          <a:p>
            <a:pPr marL="0" indent="0">
              <a:buNone/>
            </a:pPr>
            <a:r>
              <a:rPr lang="fr-FR" sz="1600" dirty="0">
                <a:solidFill>
                  <a:schemeClr val="accent3">
                    <a:lumMod val="50000"/>
                  </a:schemeClr>
                </a:solidFill>
              </a:rPr>
              <a:t>Emissions de G.E.S.</a:t>
            </a:r>
          </a:p>
          <a:p>
            <a:pPr marL="0" indent="0">
              <a:buNone/>
            </a:pPr>
            <a:r>
              <a:rPr lang="fr-FR" sz="1600" dirty="0">
                <a:solidFill>
                  <a:schemeClr val="accent3">
                    <a:lumMod val="50000"/>
                  </a:schemeClr>
                </a:solidFill>
              </a:rPr>
              <a:t>Score Energy Star</a:t>
            </a:r>
          </a:p>
          <a:p>
            <a:pPr marL="0" indent="0">
              <a:buNone/>
            </a:pPr>
            <a:r>
              <a:rPr lang="fr-FR" sz="1600" dirty="0"/>
              <a:t>Cette phase a permis bien sûr de choisir les caractéristiques ‘cibles’ ou ‘étiquettes’ parmi les 46 champs offerts: il s’agira de ‘</a:t>
            </a:r>
            <a:r>
              <a:rPr lang="fr-FR" sz="1600" b="0" i="0" dirty="0" err="1">
                <a:solidFill>
                  <a:srgbClr val="0070C0"/>
                </a:solidFill>
                <a:effectLst/>
              </a:rPr>
              <a:t>SiteEnergyUseWN</a:t>
            </a:r>
            <a:r>
              <a:rPr lang="fr-FR" sz="1600" b="0" i="0" dirty="0">
                <a:solidFill>
                  <a:srgbClr val="0070C0"/>
                </a:solidFill>
                <a:effectLst/>
              </a:rPr>
              <a:t>(</a:t>
            </a:r>
            <a:r>
              <a:rPr lang="fr-FR" sz="1600" b="0" i="0" dirty="0" err="1">
                <a:solidFill>
                  <a:srgbClr val="0070C0"/>
                </a:solidFill>
                <a:effectLst/>
              </a:rPr>
              <a:t>kBtu</a:t>
            </a:r>
            <a:r>
              <a:rPr lang="fr-FR" sz="1600" b="0" i="0" dirty="0">
                <a:solidFill>
                  <a:srgbClr val="0070C0"/>
                </a:solidFill>
                <a:effectLst/>
              </a:rPr>
              <a:t>)</a:t>
            </a:r>
            <a:r>
              <a:rPr lang="fr-FR" sz="1600" b="0" i="0" dirty="0">
                <a:effectLst/>
              </a:rPr>
              <a:t>’ pour la consommation totale d’énergie et de ‘</a:t>
            </a:r>
            <a:r>
              <a:rPr lang="fr-FR" sz="1600" b="0" i="0" dirty="0" err="1">
                <a:solidFill>
                  <a:srgbClr val="0070C0"/>
                </a:solidFill>
                <a:effectLst/>
              </a:rPr>
              <a:t>TotalGHGEmissions</a:t>
            </a:r>
            <a:r>
              <a:rPr lang="fr-FR" sz="1600" b="0" i="0" dirty="0">
                <a:effectLst/>
              </a:rPr>
              <a:t>’ pour les émissions de ‘GHG’.</a:t>
            </a:r>
          </a:p>
          <a:p>
            <a:pPr marL="0" indent="0">
              <a:buNone/>
            </a:pPr>
            <a:r>
              <a:rPr lang="fr-FR" sz="1600" dirty="0"/>
              <a:t>C’était du moins mon choix initial mais j’ai finalement exploité ‘</a:t>
            </a:r>
            <a:r>
              <a:rPr lang="fr-FR" sz="1600" b="0" i="0" dirty="0" err="1">
                <a:solidFill>
                  <a:srgbClr val="0070C0"/>
                </a:solidFill>
                <a:effectLst/>
              </a:rPr>
              <a:t>SiteEnergyUse</a:t>
            </a:r>
            <a:r>
              <a:rPr lang="fr-FR" sz="1600" b="0" i="0" dirty="0">
                <a:solidFill>
                  <a:srgbClr val="0070C0"/>
                </a:solidFill>
                <a:effectLst/>
              </a:rPr>
              <a:t>(</a:t>
            </a:r>
            <a:r>
              <a:rPr lang="fr-FR" sz="1600" b="0" i="0" dirty="0" err="1">
                <a:solidFill>
                  <a:srgbClr val="0070C0"/>
                </a:solidFill>
                <a:effectLst/>
              </a:rPr>
              <a:t>kBtu</a:t>
            </a:r>
            <a:r>
              <a:rPr lang="fr-FR" sz="1600" b="0" i="0" dirty="0">
                <a:solidFill>
                  <a:srgbClr val="0070C0"/>
                </a:solidFill>
                <a:effectLst/>
              </a:rPr>
              <a:t>)</a:t>
            </a:r>
            <a:r>
              <a:rPr lang="fr-FR" sz="1600" b="0" i="0" dirty="0">
                <a:effectLst/>
              </a:rPr>
              <a:t>’ qui n’est pas ‘</a:t>
            </a:r>
            <a:r>
              <a:rPr lang="fr-FR" sz="1600" b="0" i="1" dirty="0" err="1">
                <a:effectLst/>
              </a:rPr>
              <a:t>Weather</a:t>
            </a:r>
            <a:r>
              <a:rPr lang="fr-FR" sz="1600" b="0" i="1" dirty="0">
                <a:effectLst/>
              </a:rPr>
              <a:t> </a:t>
            </a:r>
            <a:r>
              <a:rPr lang="fr-FR" sz="1600" b="0" i="1" dirty="0" err="1">
                <a:effectLst/>
              </a:rPr>
              <a:t>Normalized</a:t>
            </a:r>
            <a:r>
              <a:rPr lang="fr-FR" sz="1600" b="0" i="0" dirty="0">
                <a:effectLst/>
              </a:rPr>
              <a:t>’, et donc lié aux conditions particulières de l’année de mesure des données, mais celles-ci concernent justement l’année 2016 uniquement, et sont donc logiquement plus propices à une prédiction sur la même année.</a:t>
            </a:r>
            <a:endParaRPr lang="fr-FR" sz="1600" dirty="0"/>
          </a:p>
        </p:txBody>
      </p:sp>
      <p:sp>
        <p:nvSpPr>
          <p:cNvPr id="4" name="Espace réservé du numéro de diapositive 3">
            <a:extLst>
              <a:ext uri="{FF2B5EF4-FFF2-40B4-BE49-F238E27FC236}">
                <a16:creationId xmlns:a16="http://schemas.microsoft.com/office/drawing/2014/main" id="{E60F4E9C-F39E-B7B0-7715-05C1E86ED2B2}"/>
              </a:ext>
            </a:extLst>
          </p:cNvPr>
          <p:cNvSpPr>
            <a:spLocks noGrp="1"/>
          </p:cNvSpPr>
          <p:nvPr>
            <p:ph type="sldNum" sz="quarter" idx="12"/>
          </p:nvPr>
        </p:nvSpPr>
        <p:spPr/>
        <p:txBody>
          <a:bodyPr/>
          <a:lstStyle/>
          <a:p>
            <a:fld id="{FD9DADAA-8371-44BD-B8C3-83C6057CFB6C}" type="slidenum">
              <a:rPr lang="fr-FR" sz="2400" smtClean="0"/>
              <a:t>3</a:t>
            </a:fld>
            <a:endParaRPr lang="fr-FR" sz="2400" dirty="0"/>
          </a:p>
        </p:txBody>
      </p:sp>
      <p:pic>
        <p:nvPicPr>
          <p:cNvPr id="6" name="Image 5" descr="Une image contenant logo, Police, symbole, Graphique&#10;&#10;Description générée automatiquement">
            <a:extLst>
              <a:ext uri="{FF2B5EF4-FFF2-40B4-BE49-F238E27FC236}">
                <a16:creationId xmlns:a16="http://schemas.microsoft.com/office/drawing/2014/main" id="{F2BB813B-3B77-5988-7AD5-68871D6ED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5248" y="2026618"/>
            <a:ext cx="1695450" cy="1695450"/>
          </a:xfrm>
          <a:prstGeom prst="rect">
            <a:avLst/>
          </a:prstGeom>
        </p:spPr>
      </p:pic>
    </p:spTree>
    <p:extLst>
      <p:ext uri="{BB962C8B-B14F-4D97-AF65-F5344CB8AC3E}">
        <p14:creationId xmlns:p14="http://schemas.microsoft.com/office/powerpoint/2010/main" val="233208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3072E6A-D260-F9C2-B778-20EC46ADBD15}"/>
              </a:ext>
            </a:extLst>
          </p:cNvPr>
          <p:cNvSpPr>
            <a:spLocks noGrp="1"/>
          </p:cNvSpPr>
          <p:nvPr>
            <p:ph idx="1"/>
          </p:nvPr>
        </p:nvSpPr>
        <p:spPr>
          <a:xfrm>
            <a:off x="677334" y="727365"/>
            <a:ext cx="8596668" cy="5313998"/>
          </a:xfrm>
        </p:spPr>
        <p:txBody>
          <a:bodyPr>
            <a:normAutofit/>
          </a:bodyPr>
          <a:lstStyle/>
          <a:p>
            <a:pPr marL="0" indent="0">
              <a:buNone/>
            </a:pPr>
            <a:r>
              <a:rPr lang="fr-FR" sz="1600" dirty="0"/>
              <a:t>Afin d’avoir des jeux de travail représentatifs (entrainement et test) j’ai cherché à avoir une bonne répartition des différentes catégories sur toute la longueur du tableau des données, car même si les jeux sont tirés un peu au hasard, une mauvaise répartition favorise des jeux déséquilibrés.</a:t>
            </a:r>
          </a:p>
          <a:p>
            <a:pPr marL="0" indent="0">
              <a:buNone/>
            </a:pPr>
            <a:r>
              <a:rPr lang="fr-FR" sz="1600" dirty="0"/>
              <a:t>Ex.: Répartition des individus concernant le type d'usage 5, avant et après traitement :</a:t>
            </a:r>
          </a:p>
          <a:p>
            <a:pPr marL="0" indent="0">
              <a:buNone/>
            </a:pPr>
            <a:endParaRPr lang="fr-FR" sz="1600" dirty="0"/>
          </a:p>
        </p:txBody>
      </p:sp>
      <p:sp>
        <p:nvSpPr>
          <p:cNvPr id="4" name="Espace réservé du numéro de diapositive 3">
            <a:extLst>
              <a:ext uri="{FF2B5EF4-FFF2-40B4-BE49-F238E27FC236}">
                <a16:creationId xmlns:a16="http://schemas.microsoft.com/office/drawing/2014/main" id="{E7AF8D56-17DF-896E-9909-5566C31C0633}"/>
              </a:ext>
            </a:extLst>
          </p:cNvPr>
          <p:cNvSpPr>
            <a:spLocks noGrp="1"/>
          </p:cNvSpPr>
          <p:nvPr>
            <p:ph type="sldNum" sz="quarter" idx="12"/>
          </p:nvPr>
        </p:nvSpPr>
        <p:spPr/>
        <p:txBody>
          <a:bodyPr/>
          <a:lstStyle/>
          <a:p>
            <a:fld id="{FD9DADAA-8371-44BD-B8C3-83C6057CFB6C}" type="slidenum">
              <a:rPr lang="fr-FR" sz="2400" smtClean="0"/>
              <a:t>4</a:t>
            </a:fld>
            <a:endParaRPr lang="fr-FR" sz="2400"/>
          </a:p>
        </p:txBody>
      </p:sp>
      <p:pic>
        <p:nvPicPr>
          <p:cNvPr id="6" name="Image 5">
            <a:extLst>
              <a:ext uri="{FF2B5EF4-FFF2-40B4-BE49-F238E27FC236}">
                <a16:creationId xmlns:a16="http://schemas.microsoft.com/office/drawing/2014/main" id="{EA8BFFCB-4FDC-A8D3-D028-CF2A337C7504}"/>
              </a:ext>
            </a:extLst>
          </p:cNvPr>
          <p:cNvPicPr>
            <a:picLocks noChangeAspect="1"/>
          </p:cNvPicPr>
          <p:nvPr/>
        </p:nvPicPr>
        <p:blipFill>
          <a:blip r:embed="rId2"/>
          <a:stretch>
            <a:fillRect/>
          </a:stretch>
        </p:blipFill>
        <p:spPr>
          <a:xfrm>
            <a:off x="370704" y="2285833"/>
            <a:ext cx="10775092" cy="1978686"/>
          </a:xfrm>
          <a:prstGeom prst="rect">
            <a:avLst/>
          </a:prstGeom>
        </p:spPr>
      </p:pic>
      <p:pic>
        <p:nvPicPr>
          <p:cNvPr id="7" name="Image 6">
            <a:extLst>
              <a:ext uri="{FF2B5EF4-FFF2-40B4-BE49-F238E27FC236}">
                <a16:creationId xmlns:a16="http://schemas.microsoft.com/office/drawing/2014/main" id="{36A21D81-6F7D-E5A3-AEAB-348C6F759CAF}"/>
              </a:ext>
            </a:extLst>
          </p:cNvPr>
          <p:cNvPicPr>
            <a:picLocks noChangeAspect="1"/>
          </p:cNvPicPr>
          <p:nvPr/>
        </p:nvPicPr>
        <p:blipFill>
          <a:blip r:embed="rId3"/>
          <a:stretch>
            <a:fillRect/>
          </a:stretch>
        </p:blipFill>
        <p:spPr>
          <a:xfrm>
            <a:off x="370705" y="4090681"/>
            <a:ext cx="10775092" cy="1978687"/>
          </a:xfrm>
          <a:prstGeom prst="rect">
            <a:avLst/>
          </a:prstGeom>
        </p:spPr>
      </p:pic>
    </p:spTree>
    <p:extLst>
      <p:ext uri="{BB962C8B-B14F-4D97-AF65-F5344CB8AC3E}">
        <p14:creationId xmlns:p14="http://schemas.microsoft.com/office/powerpoint/2010/main" val="151086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CA74C4-68F4-0FBB-DCDA-08A09820946A}"/>
              </a:ext>
            </a:extLst>
          </p:cNvPr>
          <p:cNvSpPr>
            <a:spLocks noGrp="1"/>
          </p:cNvSpPr>
          <p:nvPr>
            <p:ph type="title"/>
          </p:nvPr>
        </p:nvSpPr>
        <p:spPr>
          <a:xfrm>
            <a:off x="677334" y="609600"/>
            <a:ext cx="9505757" cy="668482"/>
          </a:xfrm>
        </p:spPr>
        <p:txBody>
          <a:bodyPr>
            <a:normAutofit/>
          </a:bodyPr>
          <a:lstStyle/>
          <a:p>
            <a:r>
              <a:rPr lang="fr-FR" sz="2800" dirty="0"/>
              <a:t>Modèle naïf avec surface bâtie et période de construction</a:t>
            </a:r>
          </a:p>
        </p:txBody>
      </p:sp>
      <p:sp>
        <p:nvSpPr>
          <p:cNvPr id="3" name="Espace réservé du contenu 2">
            <a:extLst>
              <a:ext uri="{FF2B5EF4-FFF2-40B4-BE49-F238E27FC236}">
                <a16:creationId xmlns:a16="http://schemas.microsoft.com/office/drawing/2014/main" id="{14D1C327-D596-ACEF-B996-7379B218B433}"/>
              </a:ext>
            </a:extLst>
          </p:cNvPr>
          <p:cNvSpPr>
            <a:spLocks noGrp="1"/>
          </p:cNvSpPr>
          <p:nvPr>
            <p:ph idx="1"/>
          </p:nvPr>
        </p:nvSpPr>
        <p:spPr>
          <a:xfrm>
            <a:off x="677334" y="1278081"/>
            <a:ext cx="8596668" cy="4763281"/>
          </a:xfrm>
        </p:spPr>
        <p:txBody>
          <a:bodyPr>
            <a:normAutofit/>
          </a:bodyPr>
          <a:lstStyle/>
          <a:p>
            <a:pPr marL="0" indent="0">
              <a:buNone/>
            </a:pPr>
            <a:r>
              <a:rPr lang="fr-FR" sz="1600" dirty="0"/>
              <a:t>Il y avait en fait une troisième caractéristique : </a:t>
            </a:r>
            <a:r>
              <a:rPr lang="fr-FR" sz="1600" dirty="0">
                <a:solidFill>
                  <a:srgbClr val="00B050"/>
                </a:solidFill>
              </a:rPr>
              <a:t>le type d’usage principal</a:t>
            </a:r>
            <a:r>
              <a:rPr lang="fr-FR" sz="1600" dirty="0"/>
              <a:t>.</a:t>
            </a:r>
          </a:p>
          <a:p>
            <a:pPr marL="0" indent="0">
              <a:buNone/>
            </a:pPr>
            <a:r>
              <a:rPr lang="fr-FR" sz="1600" dirty="0"/>
              <a:t>La surface de bâtiments est une caractéristique continue alors que les deux autres sont catégorielles. Pour la période de construction j’ai créé manuellement les catégories à partir de la répartition des individus par année de construction :</a:t>
            </a:r>
          </a:p>
          <a:p>
            <a:pPr marL="0" indent="0">
              <a:buNone/>
            </a:pPr>
            <a:endParaRPr lang="fr-FR" sz="1600" dirty="0"/>
          </a:p>
        </p:txBody>
      </p:sp>
      <p:sp>
        <p:nvSpPr>
          <p:cNvPr id="4" name="Espace réservé du numéro de diapositive 3">
            <a:extLst>
              <a:ext uri="{FF2B5EF4-FFF2-40B4-BE49-F238E27FC236}">
                <a16:creationId xmlns:a16="http://schemas.microsoft.com/office/drawing/2014/main" id="{46E76370-99DC-F720-CFF2-A17E2A76DDDC}"/>
              </a:ext>
            </a:extLst>
          </p:cNvPr>
          <p:cNvSpPr>
            <a:spLocks noGrp="1"/>
          </p:cNvSpPr>
          <p:nvPr>
            <p:ph type="sldNum" sz="quarter" idx="12"/>
          </p:nvPr>
        </p:nvSpPr>
        <p:spPr/>
        <p:txBody>
          <a:bodyPr/>
          <a:lstStyle/>
          <a:p>
            <a:fld id="{FD9DADAA-8371-44BD-B8C3-83C6057CFB6C}" type="slidenum">
              <a:rPr lang="fr-FR" sz="2400" smtClean="0"/>
              <a:t>5</a:t>
            </a:fld>
            <a:endParaRPr lang="fr-FR" sz="2400" dirty="0"/>
          </a:p>
        </p:txBody>
      </p:sp>
      <p:pic>
        <p:nvPicPr>
          <p:cNvPr id="5" name="Image 4">
            <a:extLst>
              <a:ext uri="{FF2B5EF4-FFF2-40B4-BE49-F238E27FC236}">
                <a16:creationId xmlns:a16="http://schemas.microsoft.com/office/drawing/2014/main" id="{2B82D34E-67E2-61EC-64DE-0C3BFBD744E7}"/>
              </a:ext>
            </a:extLst>
          </p:cNvPr>
          <p:cNvPicPr>
            <a:picLocks noChangeAspect="1"/>
          </p:cNvPicPr>
          <p:nvPr/>
        </p:nvPicPr>
        <p:blipFill>
          <a:blip r:embed="rId2"/>
          <a:stretch>
            <a:fillRect/>
          </a:stretch>
        </p:blipFill>
        <p:spPr>
          <a:xfrm>
            <a:off x="677334" y="2508645"/>
            <a:ext cx="5019675" cy="3715279"/>
          </a:xfrm>
          <a:prstGeom prst="rect">
            <a:avLst/>
          </a:prstGeom>
        </p:spPr>
      </p:pic>
      <p:sp>
        <p:nvSpPr>
          <p:cNvPr id="7" name="ZoneTexte 6">
            <a:extLst>
              <a:ext uri="{FF2B5EF4-FFF2-40B4-BE49-F238E27FC236}">
                <a16:creationId xmlns:a16="http://schemas.microsoft.com/office/drawing/2014/main" id="{8C3BE58B-69CA-5B90-ABC7-81813B1D81A8}"/>
              </a:ext>
            </a:extLst>
          </p:cNvPr>
          <p:cNvSpPr txBox="1"/>
          <p:nvPr/>
        </p:nvSpPr>
        <p:spPr>
          <a:xfrm>
            <a:off x="5919076" y="2622945"/>
            <a:ext cx="3354926" cy="3416320"/>
          </a:xfrm>
          <a:prstGeom prst="rect">
            <a:avLst/>
          </a:prstGeom>
          <a:noFill/>
        </p:spPr>
        <p:txBody>
          <a:bodyPr wrap="square" rtlCol="0">
            <a:spAutoFit/>
          </a:bodyPr>
          <a:lstStyle/>
          <a:p>
            <a:r>
              <a:rPr lang="fr-FR" dirty="0">
                <a:solidFill>
                  <a:schemeClr val="tx1">
                    <a:lumMod val="75000"/>
                    <a:lumOff val="25000"/>
                  </a:schemeClr>
                </a:solidFill>
              </a:rPr>
              <a:t>P.1  : 1900-1903</a:t>
            </a:r>
          </a:p>
          <a:p>
            <a:r>
              <a:rPr lang="fr-FR" dirty="0">
                <a:solidFill>
                  <a:schemeClr val="tx1">
                    <a:lumMod val="75000"/>
                    <a:lumOff val="25000"/>
                  </a:schemeClr>
                </a:solidFill>
              </a:rPr>
              <a:t>P.2  : 1904-1917</a:t>
            </a:r>
          </a:p>
          <a:p>
            <a:r>
              <a:rPr lang="fr-FR" dirty="0">
                <a:solidFill>
                  <a:schemeClr val="tx1">
                    <a:lumMod val="75000"/>
                    <a:lumOff val="25000"/>
                  </a:schemeClr>
                </a:solidFill>
              </a:rPr>
              <a:t>P.3  : 1918-1933</a:t>
            </a:r>
          </a:p>
          <a:p>
            <a:r>
              <a:rPr lang="fr-FR" dirty="0">
                <a:solidFill>
                  <a:schemeClr val="tx1">
                    <a:lumMod val="75000"/>
                    <a:lumOff val="25000"/>
                  </a:schemeClr>
                </a:solidFill>
              </a:rPr>
              <a:t>P.4  : 1934-1942</a:t>
            </a:r>
          </a:p>
          <a:p>
            <a:r>
              <a:rPr lang="fr-FR" dirty="0">
                <a:solidFill>
                  <a:schemeClr val="tx1">
                    <a:lumMod val="75000"/>
                    <a:lumOff val="25000"/>
                  </a:schemeClr>
                </a:solidFill>
              </a:rPr>
              <a:t>P.5  : 1943-1958</a:t>
            </a:r>
          </a:p>
          <a:p>
            <a:r>
              <a:rPr lang="fr-FR" dirty="0">
                <a:solidFill>
                  <a:schemeClr val="tx1">
                    <a:lumMod val="75000"/>
                    <a:lumOff val="25000"/>
                  </a:schemeClr>
                </a:solidFill>
              </a:rPr>
              <a:t>P.6  : 1959-1972</a:t>
            </a:r>
          </a:p>
          <a:p>
            <a:r>
              <a:rPr lang="fr-FR" dirty="0">
                <a:solidFill>
                  <a:schemeClr val="tx1">
                    <a:lumMod val="75000"/>
                    <a:lumOff val="25000"/>
                  </a:schemeClr>
                </a:solidFill>
              </a:rPr>
              <a:t>P.7  : 1973-1986</a:t>
            </a:r>
          </a:p>
          <a:p>
            <a:r>
              <a:rPr lang="fr-FR" dirty="0">
                <a:solidFill>
                  <a:schemeClr val="tx1">
                    <a:lumMod val="75000"/>
                    <a:lumOff val="25000"/>
                  </a:schemeClr>
                </a:solidFill>
              </a:rPr>
              <a:t>P.8  : 1987-1996</a:t>
            </a:r>
          </a:p>
          <a:p>
            <a:r>
              <a:rPr lang="fr-FR" dirty="0">
                <a:solidFill>
                  <a:schemeClr val="tx1">
                    <a:lumMod val="75000"/>
                    <a:lumOff val="25000"/>
                  </a:schemeClr>
                </a:solidFill>
              </a:rPr>
              <a:t>P.9  : 1997-2004</a:t>
            </a:r>
          </a:p>
          <a:p>
            <a:r>
              <a:rPr lang="fr-FR" dirty="0">
                <a:solidFill>
                  <a:schemeClr val="tx1">
                    <a:lumMod val="75000"/>
                    <a:lumOff val="25000"/>
                  </a:schemeClr>
                </a:solidFill>
              </a:rPr>
              <a:t>P.10 : 2005-2015</a:t>
            </a:r>
          </a:p>
          <a:p>
            <a:r>
              <a:rPr lang="fr-FR" sz="1600" dirty="0">
                <a:solidFill>
                  <a:schemeClr val="tx1">
                    <a:lumMod val="75000"/>
                    <a:lumOff val="25000"/>
                  </a:schemeClr>
                </a:solidFill>
              </a:rPr>
              <a:t>J’ai ensuite codé ces périodes sur dix colonnes (0 ou 1).</a:t>
            </a:r>
          </a:p>
        </p:txBody>
      </p:sp>
    </p:spTree>
    <p:extLst>
      <p:ext uri="{BB962C8B-B14F-4D97-AF65-F5344CB8AC3E}">
        <p14:creationId xmlns:p14="http://schemas.microsoft.com/office/powerpoint/2010/main" val="2813376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1BD0A01-2253-1108-E912-F13E8A9E8FA1}"/>
              </a:ext>
            </a:extLst>
          </p:cNvPr>
          <p:cNvSpPr>
            <a:spLocks noGrp="1"/>
          </p:cNvSpPr>
          <p:nvPr>
            <p:ph idx="1"/>
          </p:nvPr>
        </p:nvSpPr>
        <p:spPr>
          <a:xfrm>
            <a:off x="677334" y="675409"/>
            <a:ext cx="8596668" cy="5365953"/>
          </a:xfrm>
        </p:spPr>
        <p:txBody>
          <a:bodyPr>
            <a:normAutofit/>
          </a:bodyPr>
          <a:lstStyle/>
          <a:p>
            <a:pPr marL="0" indent="0">
              <a:buNone/>
            </a:pPr>
            <a:r>
              <a:rPr lang="fr-FR" sz="1600" dirty="0"/>
              <a:t>Concernant le type d’usage principal, j’ai aussi créé manuellement des catégories (11) en groupant celles qui sont assez similaires, comme '</a:t>
            </a:r>
            <a:r>
              <a:rPr lang="fr-FR" sz="1600" dirty="0" err="1"/>
              <a:t>Movie</a:t>
            </a:r>
            <a:r>
              <a:rPr lang="fr-FR" sz="1600" dirty="0"/>
              <a:t> Theater’ et '</a:t>
            </a:r>
            <a:r>
              <a:rPr lang="fr-FR" sz="1600" dirty="0" err="1"/>
              <a:t>Performing</a:t>
            </a:r>
            <a:r>
              <a:rPr lang="fr-FR" sz="1600" dirty="0"/>
              <a:t> Arts’ par exemple. Que j’ai ensuite codé en 0 – 1, mais utilisé que 10 colonnes pour la modélisation puisque la onzième est déductible des dix autres, pour éviter une corrélation qui nuit au bon apprentissage d’un modèle.</a:t>
            </a:r>
          </a:p>
          <a:p>
            <a:pPr marL="0" indent="0">
              <a:buNone/>
            </a:pPr>
            <a:r>
              <a:rPr lang="fr-FR" sz="1600" dirty="0"/>
              <a:t>Le ‘</a:t>
            </a:r>
            <a:r>
              <a:rPr lang="fr-FR" sz="1600" dirty="0" err="1"/>
              <a:t>DummyRegressor</a:t>
            </a:r>
            <a:r>
              <a:rPr lang="fr-FR" sz="1600" dirty="0"/>
              <a:t>’ m’a fourni ici la moyenne de la cible sur le jeu d’entrainement, et c’est aussi ce qu’il donne en prédiction sur le jeu de test !</a:t>
            </a:r>
          </a:p>
        </p:txBody>
      </p:sp>
      <p:sp>
        <p:nvSpPr>
          <p:cNvPr id="4" name="Espace réservé du numéro de diapositive 3">
            <a:extLst>
              <a:ext uri="{FF2B5EF4-FFF2-40B4-BE49-F238E27FC236}">
                <a16:creationId xmlns:a16="http://schemas.microsoft.com/office/drawing/2014/main" id="{F06E7FAA-685A-817B-1710-628E37D52C48}"/>
              </a:ext>
            </a:extLst>
          </p:cNvPr>
          <p:cNvSpPr>
            <a:spLocks noGrp="1"/>
          </p:cNvSpPr>
          <p:nvPr>
            <p:ph type="sldNum" sz="quarter" idx="12"/>
          </p:nvPr>
        </p:nvSpPr>
        <p:spPr/>
        <p:txBody>
          <a:bodyPr/>
          <a:lstStyle/>
          <a:p>
            <a:fld id="{FD9DADAA-8371-44BD-B8C3-83C6057CFB6C}" type="slidenum">
              <a:rPr lang="fr-FR" sz="2400" smtClean="0"/>
              <a:t>6</a:t>
            </a:fld>
            <a:endParaRPr lang="fr-FR" sz="2400" dirty="0"/>
          </a:p>
        </p:txBody>
      </p:sp>
      <p:pic>
        <p:nvPicPr>
          <p:cNvPr id="7" name="Image 6" descr="Une image contenant ciel, plein air, nuit, coucher de soleil&#10;&#10;Description générée automatiquement">
            <a:extLst>
              <a:ext uri="{FF2B5EF4-FFF2-40B4-BE49-F238E27FC236}">
                <a16:creationId xmlns:a16="http://schemas.microsoft.com/office/drawing/2014/main" id="{AEA6A456-DE84-82F7-30DB-8AE985CC3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462" y="2752705"/>
            <a:ext cx="6670133" cy="3168313"/>
          </a:xfrm>
          <a:prstGeom prst="rect">
            <a:avLst/>
          </a:prstGeom>
        </p:spPr>
      </p:pic>
    </p:spTree>
    <p:extLst>
      <p:ext uri="{BB962C8B-B14F-4D97-AF65-F5344CB8AC3E}">
        <p14:creationId xmlns:p14="http://schemas.microsoft.com/office/powerpoint/2010/main" val="127291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245A92-9F5C-FDD9-BCB0-3E00AD5A9CA1}"/>
              </a:ext>
            </a:extLst>
          </p:cNvPr>
          <p:cNvSpPr>
            <a:spLocks noGrp="1"/>
          </p:cNvSpPr>
          <p:nvPr>
            <p:ph type="title"/>
          </p:nvPr>
        </p:nvSpPr>
        <p:spPr>
          <a:xfrm>
            <a:off x="677334" y="609600"/>
            <a:ext cx="8596668" cy="599768"/>
          </a:xfrm>
        </p:spPr>
        <p:txBody>
          <a:bodyPr>
            <a:normAutofit fontScale="90000"/>
          </a:bodyPr>
          <a:lstStyle/>
          <a:p>
            <a:r>
              <a:rPr lang="fr-FR" dirty="0"/>
              <a:t>Premières modélisations ‘pour jouer’</a:t>
            </a:r>
          </a:p>
        </p:txBody>
      </p:sp>
      <p:sp>
        <p:nvSpPr>
          <p:cNvPr id="3" name="Espace réservé du contenu 2">
            <a:extLst>
              <a:ext uri="{FF2B5EF4-FFF2-40B4-BE49-F238E27FC236}">
                <a16:creationId xmlns:a16="http://schemas.microsoft.com/office/drawing/2014/main" id="{A8819ED3-0DD3-48C4-3CB2-C6F19D4FBF70}"/>
              </a:ext>
            </a:extLst>
          </p:cNvPr>
          <p:cNvSpPr>
            <a:spLocks noGrp="1"/>
          </p:cNvSpPr>
          <p:nvPr>
            <p:ph idx="1"/>
          </p:nvPr>
        </p:nvSpPr>
        <p:spPr>
          <a:xfrm>
            <a:off x="677334" y="1209368"/>
            <a:ext cx="8596668" cy="4831995"/>
          </a:xfrm>
        </p:spPr>
        <p:txBody>
          <a:bodyPr>
            <a:normAutofit/>
          </a:bodyPr>
          <a:lstStyle/>
          <a:p>
            <a:pPr marL="0" indent="0">
              <a:buNone/>
            </a:pPr>
            <a:r>
              <a:rPr lang="fr-FR" sz="1600" dirty="0"/>
              <a:t>Avec les quelques caractéristiques utilisées avec le modèle naïf, j’ai tenté de modéliser la cible (toujours ‘</a:t>
            </a:r>
            <a:r>
              <a:rPr lang="fr-FR" sz="1600" dirty="0" err="1">
                <a:solidFill>
                  <a:srgbClr val="0070C0"/>
                </a:solidFill>
              </a:rPr>
              <a:t>SiteEnergyUseWN</a:t>
            </a:r>
            <a:r>
              <a:rPr lang="fr-FR" sz="1600" dirty="0">
                <a:solidFill>
                  <a:srgbClr val="0070C0"/>
                </a:solidFill>
              </a:rPr>
              <a:t>(</a:t>
            </a:r>
            <a:r>
              <a:rPr lang="fr-FR" sz="1600" dirty="0" err="1">
                <a:solidFill>
                  <a:srgbClr val="0070C0"/>
                </a:solidFill>
              </a:rPr>
              <a:t>kBtu</a:t>
            </a:r>
            <a:r>
              <a:rPr lang="fr-FR" sz="1600" dirty="0">
                <a:solidFill>
                  <a:srgbClr val="0070C0"/>
                </a:solidFill>
              </a:rPr>
              <a:t>)</a:t>
            </a:r>
            <a:r>
              <a:rPr lang="fr-FR" sz="1600" dirty="0"/>
              <a:t>’ pour le moment) avec :</a:t>
            </a:r>
          </a:p>
          <a:p>
            <a:pPr marL="0" indent="0">
              <a:buNone/>
            </a:pPr>
            <a:r>
              <a:rPr lang="fr-FR" sz="1600" dirty="0"/>
              <a:t>&gt; Une régression linéaire</a:t>
            </a:r>
          </a:p>
          <a:p>
            <a:pPr marL="0" indent="0">
              <a:buNone/>
            </a:pPr>
            <a:r>
              <a:rPr lang="fr-FR" sz="1600" dirty="0"/>
              <a:t>&gt; Une régression </a:t>
            </a:r>
            <a:r>
              <a:rPr lang="fr-FR" sz="1600" dirty="0" err="1"/>
              <a:t>ridge</a:t>
            </a:r>
            <a:r>
              <a:rPr lang="fr-FR" sz="1600" dirty="0"/>
              <a:t> (‘</a:t>
            </a:r>
            <a:r>
              <a:rPr lang="fr-FR" sz="1600" dirty="0" err="1"/>
              <a:t>RidgeCV</a:t>
            </a:r>
            <a:r>
              <a:rPr lang="fr-FR" sz="1600" dirty="0"/>
              <a:t>’ avec une ‘Cross Validation’ intégrée)</a:t>
            </a:r>
          </a:p>
          <a:p>
            <a:pPr marL="0" indent="0">
              <a:buNone/>
            </a:pPr>
            <a:r>
              <a:rPr lang="fr-FR" sz="1600" dirty="0"/>
              <a:t>&gt; Un lasso (‘</a:t>
            </a:r>
            <a:r>
              <a:rPr lang="fr-FR" sz="1600" dirty="0" err="1"/>
              <a:t>LassoCV</a:t>
            </a:r>
            <a:r>
              <a:rPr lang="fr-FR" sz="1600" dirty="0"/>
              <a:t>’ avec une ‘Cross Validation’ intégrée)</a:t>
            </a:r>
          </a:p>
          <a:p>
            <a:pPr marL="0" indent="0">
              <a:buNone/>
            </a:pPr>
            <a:r>
              <a:rPr lang="fr-FR" sz="1600" dirty="0"/>
              <a:t>&gt; Une régression KNN (utilisation de ‘</a:t>
            </a:r>
            <a:r>
              <a:rPr lang="fr-FR" sz="1600" dirty="0" err="1"/>
              <a:t>GridSearchCV</a:t>
            </a:r>
            <a:r>
              <a:rPr lang="fr-FR" sz="1600" dirty="0"/>
              <a:t>’ avec K dans [3, 5, 7, 9, 11, 13, 15])</a:t>
            </a:r>
          </a:p>
          <a:p>
            <a:pPr marL="0" indent="0">
              <a:buNone/>
            </a:pPr>
            <a:r>
              <a:rPr lang="fr-FR" sz="1600" dirty="0"/>
              <a:t>Mais tous </a:t>
            </a:r>
            <a:r>
              <a:rPr lang="fr-FR" sz="1600" u="sng" dirty="0"/>
              <a:t>les résultats</a:t>
            </a:r>
            <a:r>
              <a:rPr lang="fr-FR" sz="1600" dirty="0"/>
              <a:t> (évalués par </a:t>
            </a:r>
          </a:p>
          <a:p>
            <a:pPr marL="0" indent="0">
              <a:buNone/>
            </a:pPr>
            <a:r>
              <a:rPr lang="fr-FR" sz="1600" dirty="0"/>
              <a:t>le ‘coefficient de corrélation’</a:t>
            </a:r>
          </a:p>
          <a:p>
            <a:pPr marL="0" indent="0">
              <a:buNone/>
            </a:pPr>
            <a:r>
              <a:rPr lang="fr-FR" sz="1600" dirty="0"/>
              <a:t>souvent abrégé en ‘R²’) </a:t>
            </a:r>
            <a:r>
              <a:rPr lang="fr-FR" sz="1600" u="sng" dirty="0"/>
              <a:t>sont</a:t>
            </a:r>
          </a:p>
          <a:p>
            <a:pPr marL="0" indent="0">
              <a:buNone/>
            </a:pPr>
            <a:r>
              <a:rPr lang="fr-FR" sz="1600" u="sng" dirty="0"/>
              <a:t>trop bas pour envisager des</a:t>
            </a:r>
          </a:p>
          <a:p>
            <a:pPr marL="0" indent="0">
              <a:buNone/>
            </a:pPr>
            <a:r>
              <a:rPr lang="fr-FR" sz="1600" u="sng" dirty="0"/>
              <a:t>prédictions</a:t>
            </a:r>
            <a:r>
              <a:rPr lang="fr-FR" sz="1600" dirty="0"/>
              <a:t>, ils indiquent que</a:t>
            </a:r>
          </a:p>
          <a:p>
            <a:pPr marL="0" indent="0">
              <a:buNone/>
            </a:pPr>
            <a:r>
              <a:rPr lang="fr-FR" sz="1600" dirty="0"/>
              <a:t>les données utilisées sont trop</a:t>
            </a:r>
          </a:p>
          <a:p>
            <a:pPr marL="0" indent="0">
              <a:buNone/>
            </a:pPr>
            <a:r>
              <a:rPr lang="fr-FR" sz="1600" dirty="0"/>
              <a:t>pauvres. Exemple avec le KNN :</a:t>
            </a:r>
          </a:p>
        </p:txBody>
      </p:sp>
      <p:sp>
        <p:nvSpPr>
          <p:cNvPr id="4" name="Espace réservé du numéro de diapositive 3">
            <a:extLst>
              <a:ext uri="{FF2B5EF4-FFF2-40B4-BE49-F238E27FC236}">
                <a16:creationId xmlns:a16="http://schemas.microsoft.com/office/drawing/2014/main" id="{02FC2287-26CF-A49A-B921-66353C230C36}"/>
              </a:ext>
            </a:extLst>
          </p:cNvPr>
          <p:cNvSpPr>
            <a:spLocks noGrp="1"/>
          </p:cNvSpPr>
          <p:nvPr>
            <p:ph type="sldNum" sz="quarter" idx="12"/>
          </p:nvPr>
        </p:nvSpPr>
        <p:spPr/>
        <p:txBody>
          <a:bodyPr/>
          <a:lstStyle/>
          <a:p>
            <a:fld id="{FD9DADAA-8371-44BD-B8C3-83C6057CFB6C}" type="slidenum">
              <a:rPr lang="fr-FR" sz="2400" smtClean="0"/>
              <a:t>7</a:t>
            </a:fld>
            <a:endParaRPr lang="fr-FR" sz="2400" dirty="0"/>
          </a:p>
        </p:txBody>
      </p:sp>
      <p:pic>
        <p:nvPicPr>
          <p:cNvPr id="6" name="Image 5">
            <a:extLst>
              <a:ext uri="{FF2B5EF4-FFF2-40B4-BE49-F238E27FC236}">
                <a16:creationId xmlns:a16="http://schemas.microsoft.com/office/drawing/2014/main" id="{296929E4-62A3-F345-D48B-048BECFFED1B}"/>
              </a:ext>
            </a:extLst>
          </p:cNvPr>
          <p:cNvPicPr>
            <a:picLocks noChangeAspect="1"/>
          </p:cNvPicPr>
          <p:nvPr/>
        </p:nvPicPr>
        <p:blipFill>
          <a:blip r:embed="rId2"/>
          <a:stretch>
            <a:fillRect/>
          </a:stretch>
        </p:blipFill>
        <p:spPr>
          <a:xfrm>
            <a:off x="4315483" y="3232468"/>
            <a:ext cx="4275180" cy="2893133"/>
          </a:xfrm>
          <a:prstGeom prst="rect">
            <a:avLst/>
          </a:prstGeom>
        </p:spPr>
      </p:pic>
    </p:spTree>
    <p:extLst>
      <p:ext uri="{BB962C8B-B14F-4D97-AF65-F5344CB8AC3E}">
        <p14:creationId xmlns:p14="http://schemas.microsoft.com/office/powerpoint/2010/main" val="3762822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675ABB8-6FD2-3A0A-119F-ADCE7570E1C0}"/>
              </a:ext>
            </a:extLst>
          </p:cNvPr>
          <p:cNvSpPr>
            <a:spLocks noGrp="1"/>
          </p:cNvSpPr>
          <p:nvPr>
            <p:ph idx="1"/>
          </p:nvPr>
        </p:nvSpPr>
        <p:spPr>
          <a:xfrm>
            <a:off x="677333" y="668595"/>
            <a:ext cx="9233584" cy="5372768"/>
          </a:xfrm>
        </p:spPr>
        <p:txBody>
          <a:bodyPr>
            <a:normAutofit/>
          </a:bodyPr>
          <a:lstStyle/>
          <a:p>
            <a:pPr marL="0" indent="0">
              <a:buNone/>
            </a:pPr>
            <a:r>
              <a:rPr lang="fr-FR" sz="1600" dirty="0"/>
              <a:t>Afin d’obtenir une meilleure modélisation, j’ai ajouté </a:t>
            </a:r>
            <a:r>
              <a:rPr lang="fr-FR" sz="1600" dirty="0">
                <a:solidFill>
                  <a:srgbClr val="00B050"/>
                </a:solidFill>
              </a:rPr>
              <a:t>les types d’usages secondaires et tertiaires</a:t>
            </a:r>
            <a:r>
              <a:rPr lang="fr-FR" sz="1600" dirty="0"/>
              <a:t> à mes données de modélisation, et </a:t>
            </a:r>
            <a:r>
              <a:rPr lang="fr-FR" sz="1600" dirty="0">
                <a:solidFill>
                  <a:srgbClr val="00B050"/>
                </a:solidFill>
              </a:rPr>
              <a:t>les proportions de surfaces rattachées à ces usages, en pourcentage</a:t>
            </a:r>
            <a:r>
              <a:rPr lang="fr-FR" sz="1600" dirty="0"/>
              <a:t>. Ces nouvelles catégories sont aussi codées manuellement en 0/1.</a:t>
            </a:r>
          </a:p>
          <a:p>
            <a:pPr marL="0" indent="0">
              <a:buNone/>
            </a:pPr>
            <a:r>
              <a:rPr lang="fr-FR" sz="1600" dirty="0"/>
              <a:t>Puis j’ai tâché de modéliser ma cible ‘</a:t>
            </a:r>
            <a:r>
              <a:rPr lang="fr-FR" sz="1600" dirty="0" err="1">
                <a:solidFill>
                  <a:srgbClr val="0070C0"/>
                </a:solidFill>
              </a:rPr>
              <a:t>SiteEnergyUseWN</a:t>
            </a:r>
            <a:r>
              <a:rPr lang="fr-FR" sz="1600" dirty="0">
                <a:solidFill>
                  <a:srgbClr val="0070C0"/>
                </a:solidFill>
              </a:rPr>
              <a:t>(</a:t>
            </a:r>
            <a:r>
              <a:rPr lang="fr-FR" sz="1600" dirty="0" err="1">
                <a:solidFill>
                  <a:srgbClr val="0070C0"/>
                </a:solidFill>
              </a:rPr>
              <a:t>kBtu</a:t>
            </a:r>
            <a:r>
              <a:rPr lang="fr-FR" sz="1600" dirty="0">
                <a:solidFill>
                  <a:srgbClr val="0070C0"/>
                </a:solidFill>
              </a:rPr>
              <a:t>)</a:t>
            </a:r>
            <a:r>
              <a:rPr lang="fr-FR" sz="1600" dirty="0"/>
              <a:t>’ avec :</a:t>
            </a:r>
          </a:p>
          <a:p>
            <a:pPr marL="0" indent="0">
              <a:buNone/>
            </a:pPr>
            <a:r>
              <a:rPr lang="fr-FR" sz="1600" dirty="0"/>
              <a:t>&gt; Une régression SVM (SVR à noyau gaussien, en utilisant une ‘</a:t>
            </a:r>
            <a:r>
              <a:rPr lang="fr-FR" sz="1600" dirty="0" err="1"/>
              <a:t>GridSearchCV</a:t>
            </a:r>
            <a:r>
              <a:rPr lang="fr-FR" sz="1600" dirty="0"/>
              <a:t>’)</a:t>
            </a:r>
          </a:p>
          <a:p>
            <a:pPr marL="0" indent="0">
              <a:buNone/>
            </a:pPr>
            <a:r>
              <a:rPr lang="fr-FR" sz="1600" dirty="0"/>
              <a:t>&gt; Une régression </a:t>
            </a:r>
            <a:r>
              <a:rPr lang="fr-FR" sz="1600" dirty="0" err="1"/>
              <a:t>ridge</a:t>
            </a:r>
            <a:r>
              <a:rPr lang="fr-FR" sz="1600" dirty="0"/>
              <a:t> à noyau gaussien (en utilisant une ‘</a:t>
            </a:r>
            <a:r>
              <a:rPr lang="fr-FR" sz="1600" dirty="0" err="1"/>
              <a:t>GridSearchCV</a:t>
            </a:r>
            <a:r>
              <a:rPr lang="fr-FR" sz="1600" dirty="0"/>
              <a:t>’)</a:t>
            </a:r>
          </a:p>
          <a:p>
            <a:pPr marL="0" indent="0">
              <a:buNone/>
            </a:pPr>
            <a:r>
              <a:rPr lang="fr-FR" sz="1600" dirty="0"/>
              <a:t>Mais </a:t>
            </a:r>
            <a:r>
              <a:rPr lang="fr-FR" sz="1600" u="sng" dirty="0"/>
              <a:t>de nouveau les résultats (évalués par le R²) sont trop bas</a:t>
            </a:r>
            <a:r>
              <a:rPr lang="fr-FR" sz="1600" dirty="0"/>
              <a:t>.</a:t>
            </a:r>
          </a:p>
          <a:p>
            <a:pPr marL="0" indent="0">
              <a:buNone/>
            </a:pPr>
            <a:endParaRPr lang="fr-FR" sz="1600" dirty="0"/>
          </a:p>
          <a:p>
            <a:pPr marL="0" indent="0">
              <a:buNone/>
            </a:pPr>
            <a:r>
              <a:rPr lang="fr-FR" sz="1600" dirty="0"/>
              <a:t>Alors j’ai modifié de nouveau mes données de modélisation : concernant </a:t>
            </a:r>
            <a:r>
              <a:rPr lang="fr-FR" sz="1600" dirty="0">
                <a:solidFill>
                  <a:srgbClr val="00B050"/>
                </a:solidFill>
              </a:rPr>
              <a:t>les types d’usages je suis revenu à un champ unique</a:t>
            </a:r>
            <a:r>
              <a:rPr lang="fr-FR" sz="1600" dirty="0"/>
              <a:t>, mais pas le même (il y a un peu de redondance pour certaines données) et ai utilisé le ‘</a:t>
            </a:r>
            <a:r>
              <a:rPr lang="fr-FR" sz="1600" dirty="0" err="1"/>
              <a:t>OneHotEncoder</a:t>
            </a:r>
            <a:r>
              <a:rPr lang="fr-FR" sz="1600" dirty="0"/>
              <a:t>' de </a:t>
            </a:r>
            <a:r>
              <a:rPr lang="fr-FR" sz="1600" dirty="0" err="1"/>
              <a:t>scikit</a:t>
            </a:r>
            <a:r>
              <a:rPr lang="fr-FR" sz="1600" dirty="0"/>
              <a:t> </a:t>
            </a:r>
            <a:r>
              <a:rPr lang="fr-FR" sz="1600" dirty="0" err="1"/>
              <a:t>learn</a:t>
            </a:r>
            <a:r>
              <a:rPr lang="fr-FR" sz="1600" dirty="0"/>
              <a:t> pour l’encoder.</a:t>
            </a:r>
          </a:p>
          <a:p>
            <a:pPr marL="0" indent="0">
              <a:buNone/>
            </a:pPr>
            <a:r>
              <a:rPr lang="fr-FR" sz="1600" dirty="0"/>
              <a:t>J’ai aussi encodé, avec cet outil, </a:t>
            </a:r>
            <a:r>
              <a:rPr lang="fr-FR" sz="1600" dirty="0">
                <a:solidFill>
                  <a:srgbClr val="00B050"/>
                </a:solidFill>
              </a:rPr>
              <a:t>le quartier, le nombre d'étages et le nombre de bâtiments de la propriété</a:t>
            </a:r>
            <a:r>
              <a:rPr lang="fr-FR" sz="1600" dirty="0"/>
              <a:t>. Concernant les champs à valeurs continues, j’ai </a:t>
            </a:r>
            <a:r>
              <a:rPr lang="fr-FR" sz="1600" dirty="0">
                <a:solidFill>
                  <a:srgbClr val="00B050"/>
                </a:solidFill>
              </a:rPr>
              <a:t>la surface totale de bâtiments, la proportion de surface de parking (tous types) de la propriété, et la proportion des différentes énergies détaillées</a:t>
            </a:r>
            <a:r>
              <a:rPr lang="fr-FR" sz="1600" dirty="0"/>
              <a:t> (seulement ‘vapeur’, électricité et gaz naturel, toutefois). Comme à chaque fois, je standardise les caractéristiques numériques pour faciliter la modélisation.</a:t>
            </a:r>
          </a:p>
          <a:p>
            <a:pPr marL="0" indent="0">
              <a:buNone/>
            </a:pPr>
            <a:r>
              <a:rPr lang="fr-FR" sz="1600" dirty="0">
                <a:latin typeface="Trebuchet MS" panose="020B0603020202020204" pitchFamily="34" charset="0"/>
              </a:rPr>
              <a:t>Puis j’ai testé quelques modèles (toujours même cible):</a:t>
            </a:r>
          </a:p>
        </p:txBody>
      </p:sp>
      <p:sp>
        <p:nvSpPr>
          <p:cNvPr id="4" name="Espace réservé du numéro de diapositive 3">
            <a:extLst>
              <a:ext uri="{FF2B5EF4-FFF2-40B4-BE49-F238E27FC236}">
                <a16:creationId xmlns:a16="http://schemas.microsoft.com/office/drawing/2014/main" id="{6B25B059-464B-13CB-FB1B-57D2D9C94680}"/>
              </a:ext>
            </a:extLst>
          </p:cNvPr>
          <p:cNvSpPr>
            <a:spLocks noGrp="1"/>
          </p:cNvSpPr>
          <p:nvPr>
            <p:ph type="sldNum" sz="quarter" idx="12"/>
          </p:nvPr>
        </p:nvSpPr>
        <p:spPr/>
        <p:txBody>
          <a:bodyPr/>
          <a:lstStyle/>
          <a:p>
            <a:fld id="{FD9DADAA-8371-44BD-B8C3-83C6057CFB6C}" type="slidenum">
              <a:rPr lang="fr-FR" sz="2400" smtClean="0"/>
              <a:t>8</a:t>
            </a:fld>
            <a:endParaRPr lang="fr-FR" sz="2400" dirty="0"/>
          </a:p>
        </p:txBody>
      </p:sp>
      <p:sp>
        <p:nvSpPr>
          <p:cNvPr id="2" name="Rectangle 1">
            <a:extLst>
              <a:ext uri="{FF2B5EF4-FFF2-40B4-BE49-F238E27FC236}">
                <a16:creationId xmlns:a16="http://schemas.microsoft.com/office/drawing/2014/main" id="{40E2AEB7-EBDB-3F29-DC34-9F7993958285}"/>
              </a:ext>
            </a:extLst>
          </p:cNvPr>
          <p:cNvSpPr/>
          <p:nvPr/>
        </p:nvSpPr>
        <p:spPr>
          <a:xfrm>
            <a:off x="677332" y="3097162"/>
            <a:ext cx="10098823" cy="17698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01594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01C0ED8-D310-6FA8-814B-5A4430F4695C}"/>
              </a:ext>
            </a:extLst>
          </p:cNvPr>
          <p:cNvSpPr>
            <a:spLocks noGrp="1"/>
          </p:cNvSpPr>
          <p:nvPr>
            <p:ph idx="1"/>
          </p:nvPr>
        </p:nvSpPr>
        <p:spPr>
          <a:xfrm>
            <a:off x="677334" y="609601"/>
            <a:ext cx="8596668" cy="5431762"/>
          </a:xfrm>
        </p:spPr>
        <p:txBody>
          <a:bodyPr>
            <a:normAutofit/>
          </a:bodyPr>
          <a:lstStyle/>
          <a:p>
            <a:pPr marL="0" indent="0">
              <a:buNone/>
            </a:pPr>
            <a:r>
              <a:rPr lang="fr-FR" sz="1600" dirty="0"/>
              <a:t>&gt; Un </a:t>
            </a:r>
            <a:r>
              <a:rPr lang="fr-FR" sz="1600" dirty="0" err="1"/>
              <a:t>ElasticNet</a:t>
            </a:r>
            <a:r>
              <a:rPr lang="fr-FR" sz="1600" dirty="0"/>
              <a:t> (en utilisant plusieurs ‘</a:t>
            </a:r>
            <a:r>
              <a:rPr lang="fr-FR" sz="1600" dirty="0" err="1"/>
              <a:t>GridSearchCV</a:t>
            </a:r>
            <a:r>
              <a:rPr lang="fr-FR" sz="1600" dirty="0"/>
              <a:t>’ pour affiner les hyperparamètres)</a:t>
            </a:r>
          </a:p>
          <a:p>
            <a:pPr marL="0" indent="0">
              <a:buNone/>
            </a:pPr>
            <a:r>
              <a:rPr lang="fr-FR" sz="1600" dirty="0"/>
              <a:t>&gt; Un lasso (en utilisant plusieurs ‘</a:t>
            </a:r>
            <a:r>
              <a:rPr lang="fr-FR" sz="1600" dirty="0" err="1"/>
              <a:t>GridSearchCV</a:t>
            </a:r>
            <a:r>
              <a:rPr lang="fr-FR" sz="1600" dirty="0"/>
              <a:t>’ …)</a:t>
            </a:r>
          </a:p>
          <a:p>
            <a:pPr marL="0" indent="0">
              <a:buNone/>
            </a:pPr>
            <a:r>
              <a:rPr lang="fr-FR" sz="1600" dirty="0"/>
              <a:t>&gt; Une régression KNN </a:t>
            </a:r>
          </a:p>
          <a:p>
            <a:pPr marL="0" indent="0">
              <a:buNone/>
            </a:pPr>
            <a:r>
              <a:rPr lang="fr-FR" sz="1600" dirty="0"/>
              <a:t>&gt; Une régression </a:t>
            </a:r>
            <a:r>
              <a:rPr lang="fr-FR" sz="1600" dirty="0" err="1"/>
              <a:t>ridge</a:t>
            </a:r>
            <a:r>
              <a:rPr lang="fr-FR" sz="1600" dirty="0"/>
              <a:t> à noyau gaussien</a:t>
            </a:r>
          </a:p>
          <a:p>
            <a:pPr marL="0" indent="0">
              <a:buNone/>
            </a:pPr>
            <a:r>
              <a:rPr lang="fr-FR" sz="1600" dirty="0"/>
              <a:t>&gt; Une régression SVM (SVR à noyau gaussien)</a:t>
            </a:r>
          </a:p>
          <a:p>
            <a:pPr marL="0" indent="0">
              <a:buNone/>
            </a:pPr>
            <a:r>
              <a:rPr lang="fr-FR" sz="1600" dirty="0"/>
              <a:t>&gt; Un </a:t>
            </a:r>
            <a:r>
              <a:rPr lang="fr-FR" sz="1600" dirty="0" err="1"/>
              <a:t>RandomForestRegressor</a:t>
            </a:r>
            <a:endParaRPr lang="fr-FR" sz="1600" dirty="0"/>
          </a:p>
          <a:p>
            <a:pPr marL="0" indent="0">
              <a:buNone/>
            </a:pPr>
            <a:r>
              <a:rPr lang="fr-FR" sz="1600" dirty="0"/>
              <a:t>&gt; Un </a:t>
            </a:r>
            <a:r>
              <a:rPr lang="fr-FR" sz="1600" dirty="0" err="1"/>
              <a:t>GradientBoostingRegressor</a:t>
            </a:r>
            <a:endParaRPr lang="fr-FR" sz="1600" dirty="0"/>
          </a:p>
          <a:p>
            <a:pPr marL="0" indent="0">
              <a:buNone/>
            </a:pPr>
            <a:r>
              <a:rPr lang="fr-FR" sz="1600" dirty="0"/>
              <a:t>Les scores sont supérieurs à ceux obtenus précédemment, ce qui montre bien qu’il fallait enrichir les données d’apprentissage avec davantage de caractéristiques.</a:t>
            </a:r>
          </a:p>
          <a:p>
            <a:pPr marL="0" indent="0">
              <a:buNone/>
            </a:pPr>
            <a:r>
              <a:rPr lang="fr-FR" sz="1600" dirty="0"/>
              <a:t>C’est de nouveau ce qui va être fait lors de la prochaine étape, puisque </a:t>
            </a:r>
            <a:r>
              <a:rPr lang="fr-FR" sz="1600" u="sng" dirty="0"/>
              <a:t>les scores sont néanmoins toujours insuffisants</a:t>
            </a:r>
            <a:r>
              <a:rPr lang="fr-FR" sz="1600" dirty="0"/>
              <a:t> (R² &lt;= 0,5 pour les meilleurs, sur le jeu d’entrainement).</a:t>
            </a:r>
          </a:p>
          <a:p>
            <a:pPr marL="0" indent="0">
              <a:buNone/>
            </a:pPr>
            <a:endParaRPr lang="fr-FR" sz="1600" dirty="0"/>
          </a:p>
        </p:txBody>
      </p:sp>
      <p:sp>
        <p:nvSpPr>
          <p:cNvPr id="4" name="Espace réservé du numéro de diapositive 3">
            <a:extLst>
              <a:ext uri="{FF2B5EF4-FFF2-40B4-BE49-F238E27FC236}">
                <a16:creationId xmlns:a16="http://schemas.microsoft.com/office/drawing/2014/main" id="{58CE726D-83FE-EE81-F11B-44536608E14F}"/>
              </a:ext>
            </a:extLst>
          </p:cNvPr>
          <p:cNvSpPr>
            <a:spLocks noGrp="1"/>
          </p:cNvSpPr>
          <p:nvPr>
            <p:ph type="sldNum" sz="quarter" idx="12"/>
          </p:nvPr>
        </p:nvSpPr>
        <p:spPr/>
        <p:txBody>
          <a:bodyPr/>
          <a:lstStyle/>
          <a:p>
            <a:r>
              <a:rPr lang="fr-FR" sz="2400" dirty="0"/>
              <a:t>9</a:t>
            </a:r>
          </a:p>
        </p:txBody>
      </p:sp>
    </p:spTree>
    <p:extLst>
      <p:ext uri="{BB962C8B-B14F-4D97-AF65-F5344CB8AC3E}">
        <p14:creationId xmlns:p14="http://schemas.microsoft.com/office/powerpoint/2010/main" val="3754998728"/>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5416</TotalTime>
  <Words>1878</Words>
  <Application>Microsoft Office PowerPoint</Application>
  <PresentationFormat>Grand écran</PresentationFormat>
  <Paragraphs>149</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Courier New</vt:lpstr>
      <vt:lpstr>Trebuchet MS</vt:lpstr>
      <vt:lpstr>Wingdings 3</vt:lpstr>
      <vt:lpstr>Facette</vt:lpstr>
      <vt:lpstr>Estimation de la consommation énergétique des bâtiments non résidentiels</vt:lpstr>
      <vt:lpstr>Sommaire</vt:lpstr>
      <vt:lpstr>Analyse exploratoire</vt:lpstr>
      <vt:lpstr>Présentation PowerPoint</vt:lpstr>
      <vt:lpstr>Modèle naïf avec surface bâtie et période de construction</vt:lpstr>
      <vt:lpstr>Présentation PowerPoint</vt:lpstr>
      <vt:lpstr>Premières modélisations ‘pour jouer’</vt:lpstr>
      <vt:lpstr>Présentation PowerPoint</vt:lpstr>
      <vt:lpstr>Présentation PowerPoint</vt:lpstr>
      <vt:lpstr>Sélection d’un modèle et découverte de SHAP </vt:lpstr>
      <vt:lpstr>Présentation PowerPoint</vt:lpstr>
      <vt:lpstr>Sélection d’un modèle en incluant le score Energy Star </vt:lpstr>
      <vt:lpstr>Présentation PowerPoint</vt:lpstr>
      <vt:lpstr>Capitalisation de l’étude pour prédiction des émissions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de la consommation énergétique des bâtiments non résidentiels</dc:title>
  <dc:creator>Jean-Loup Perrochon</dc:creator>
  <cp:lastModifiedBy>Jean-Loup Perrochon</cp:lastModifiedBy>
  <cp:revision>63</cp:revision>
  <dcterms:created xsi:type="dcterms:W3CDTF">2023-11-22T13:28:38Z</dcterms:created>
  <dcterms:modified xsi:type="dcterms:W3CDTF">2023-12-14T14:12:51Z</dcterms:modified>
</cp:coreProperties>
</file>