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3" r:id="rId5"/>
    <p:sldId id="259" r:id="rId6"/>
    <p:sldId id="260" r:id="rId7"/>
    <p:sldId id="261" r:id="rId8"/>
    <p:sldId id="262"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3" autoAdjust="0"/>
    <p:restoredTop sz="96137" autoAdjust="0"/>
  </p:normalViewPr>
  <p:slideViewPr>
    <p:cSldViewPr snapToGrid="0" snapToObjects="1">
      <p:cViewPr>
        <p:scale>
          <a:sx n="133" d="100"/>
          <a:sy n="133" d="100"/>
        </p:scale>
        <p:origin x="75" y="24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5/6/2024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8637/jss.v067.i01" TargetMode="External"/><Relationship Id="rId2" Type="http://schemas.openxmlformats.org/officeDocument/2006/relationships/hyperlink" Target="ftp://ftp.ncdc.noaa.gov/pub/data/ghcn/daily/readme.txt" TargetMode="External"/><Relationship Id="rId1" Type="http://schemas.openxmlformats.org/officeDocument/2006/relationships/slideLayout" Target="../slideLayouts/slideLayout2.xml"/><Relationship Id="rId6" Type="http://schemas.openxmlformats.org/officeDocument/2006/relationships/hyperlink" Target="https://CRAN.R-project.org/package=dplyr" TargetMode="External"/><Relationship Id="rId5" Type="http://schemas.openxmlformats.org/officeDocument/2006/relationships/hyperlink" Target="https://doi.org/10.21105/joss.01686" TargetMode="External"/><Relationship Id="rId4" Type="http://schemas.openxmlformats.org/officeDocument/2006/relationships/hyperlink" Target="https://doi.org/10.18637/jss.v082.i1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Snowfall and connections to Latitude</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Jesse Plummer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58" y="73807"/>
            <a:ext cx="3008313" cy="362847"/>
          </a:xfrm>
        </p:spPr>
        <p:txBody>
          <a:bodyPr/>
          <a:lstStyle/>
          <a:p>
            <a:pPr marL="0" lvl="0" indent="0">
              <a:buNone/>
            </a:pPr>
            <a:r>
              <a:rPr dirty="0"/>
              <a:t>Participants (or Observations)</a:t>
            </a:r>
          </a:p>
        </p:txBody>
      </p:sp>
      <p:sp>
        <p:nvSpPr>
          <p:cNvPr id="4" name="Text Placeholder 3"/>
          <p:cNvSpPr>
            <a:spLocks noGrp="1"/>
          </p:cNvSpPr>
          <p:nvPr>
            <p:ph type="body" sz="half" idx="2"/>
          </p:nvPr>
        </p:nvSpPr>
        <p:spPr>
          <a:xfrm>
            <a:off x="137367" y="469461"/>
            <a:ext cx="1711936" cy="711470"/>
          </a:xfrm>
        </p:spPr>
        <p:txBody>
          <a:bodyPr>
            <a:normAutofit lnSpcReduction="10000"/>
          </a:bodyPr>
          <a:lstStyle/>
          <a:p>
            <a:pPr marL="0" lvl="0" indent="0">
              <a:buNone/>
            </a:pPr>
            <a:r>
              <a:rPr dirty="0"/>
              <a:t>The data that I used was the </a:t>
            </a:r>
            <a:r>
              <a:rPr b="1" dirty="0"/>
              <a:t>weather.csv</a:t>
            </a:r>
            <a:r>
              <a:rPr dirty="0"/>
              <a:t> which included the following variables: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68282913"/>
              </p:ext>
            </p:extLst>
          </p:nvPr>
        </p:nvGraphicFramePr>
        <p:xfrm>
          <a:off x="2620187" y="73807"/>
          <a:ext cx="5953850" cy="4947090"/>
        </p:xfrm>
        <a:graphic>
          <a:graphicData uri="http://schemas.openxmlformats.org/drawingml/2006/table">
            <a:tbl>
              <a:tblPr firstRow="1" bandRow="1">
                <a:tableStyleId>{5C22544A-7EE6-4342-B048-85BDC9FD1C3A}</a:tableStyleId>
              </a:tblPr>
              <a:tblGrid>
                <a:gridCol w="1193229">
                  <a:extLst>
                    <a:ext uri="{9D8B030D-6E8A-4147-A177-3AD203B41FA5}">
                      <a16:colId xmlns:a16="http://schemas.microsoft.com/office/drawing/2014/main" val="20000"/>
                    </a:ext>
                  </a:extLst>
                </a:gridCol>
                <a:gridCol w="844693">
                  <a:extLst>
                    <a:ext uri="{9D8B030D-6E8A-4147-A177-3AD203B41FA5}">
                      <a16:colId xmlns:a16="http://schemas.microsoft.com/office/drawing/2014/main" val="20001"/>
                    </a:ext>
                  </a:extLst>
                </a:gridCol>
                <a:gridCol w="3915928">
                  <a:extLst>
                    <a:ext uri="{9D8B030D-6E8A-4147-A177-3AD203B41FA5}">
                      <a16:colId xmlns:a16="http://schemas.microsoft.com/office/drawing/2014/main" val="20002"/>
                    </a:ext>
                  </a:extLst>
                </a:gridCol>
              </a:tblGrid>
              <a:tr h="191286">
                <a:tc>
                  <a:txBody>
                    <a:bodyPr/>
                    <a:lstStyle/>
                    <a:p>
                      <a:pPr marL="0" lvl="0" indent="0">
                        <a:buNone/>
                      </a:pPr>
                      <a:r>
                        <a:rPr sz="900" dirty="0"/>
                        <a:t>Variable Name</a:t>
                      </a:r>
                    </a:p>
                  </a:txBody>
                  <a:tcPr/>
                </a:tc>
                <a:tc>
                  <a:txBody>
                    <a:bodyPr/>
                    <a:lstStyle/>
                    <a:p>
                      <a:pPr marL="0" lvl="0" indent="0">
                        <a:buNone/>
                      </a:pPr>
                      <a:r>
                        <a:rPr sz="900"/>
                        <a:t>Type</a:t>
                      </a:r>
                    </a:p>
                  </a:txBody>
                  <a:tcPr/>
                </a:tc>
                <a:tc>
                  <a:txBody>
                    <a:bodyPr/>
                    <a:lstStyle/>
                    <a:p>
                      <a:pPr marL="0" lvl="0" indent="0">
                        <a:buNone/>
                      </a:pPr>
                      <a:r>
                        <a:rPr sz="900"/>
                        <a:t>Description</a:t>
                      </a:r>
                    </a:p>
                  </a:txBody>
                  <a:tcPr/>
                </a:tc>
                <a:extLst>
                  <a:ext uri="{0D108BD9-81ED-4DB2-BD59-A6C34878D82A}">
                    <a16:rowId xmlns:a16="http://schemas.microsoft.com/office/drawing/2014/main" val="10000"/>
                  </a:ext>
                </a:extLst>
              </a:tr>
              <a:tr h="346420">
                <a:tc>
                  <a:txBody>
                    <a:bodyPr/>
                    <a:lstStyle/>
                    <a:p>
                      <a:pPr marL="0" lvl="0" indent="0">
                        <a:buNone/>
                      </a:pPr>
                      <a:r>
                        <a:rPr sz="1000" dirty="0"/>
                        <a:t>station</a:t>
                      </a:r>
                    </a:p>
                  </a:txBody>
                  <a:tcPr/>
                </a:tc>
                <a:tc>
                  <a:txBody>
                    <a:bodyPr/>
                    <a:lstStyle/>
                    <a:p>
                      <a:pPr marL="0" lvl="0" indent="0">
                        <a:buNone/>
                      </a:pPr>
                      <a:r>
                        <a:rPr sz="1000"/>
                        <a:t>character</a:t>
                      </a:r>
                    </a:p>
                  </a:txBody>
                  <a:tcPr/>
                </a:tc>
                <a:tc>
                  <a:txBody>
                    <a:bodyPr/>
                    <a:lstStyle/>
                    <a:p>
                      <a:pPr marL="0" lvl="0" indent="0">
                        <a:buNone/>
                      </a:pPr>
                      <a:r>
                        <a:rPr sz="1000" dirty="0"/>
                        <a:t>the geographic location of the station where the data was collected</a:t>
                      </a:r>
                    </a:p>
                  </a:txBody>
                  <a:tcPr/>
                </a:tc>
                <a:extLst>
                  <a:ext uri="{0D108BD9-81ED-4DB2-BD59-A6C34878D82A}">
                    <a16:rowId xmlns:a16="http://schemas.microsoft.com/office/drawing/2014/main" val="10001"/>
                  </a:ext>
                </a:extLst>
              </a:tr>
              <a:tr h="346420">
                <a:tc>
                  <a:txBody>
                    <a:bodyPr/>
                    <a:lstStyle/>
                    <a:p>
                      <a:pPr marL="0" lvl="0" indent="0">
                        <a:buNone/>
                      </a:pPr>
                      <a:r>
                        <a:rPr sz="1000" dirty="0"/>
                        <a:t>state</a:t>
                      </a:r>
                    </a:p>
                  </a:txBody>
                  <a:tcPr/>
                </a:tc>
                <a:tc>
                  <a:txBody>
                    <a:bodyPr/>
                    <a:lstStyle/>
                    <a:p>
                      <a:pPr marL="0" lvl="0" indent="0">
                        <a:buNone/>
                      </a:pPr>
                      <a:r>
                        <a:rPr sz="1000" dirty="0"/>
                        <a:t>character</a:t>
                      </a:r>
                    </a:p>
                  </a:txBody>
                  <a:tcPr/>
                </a:tc>
                <a:tc>
                  <a:txBody>
                    <a:bodyPr/>
                    <a:lstStyle/>
                    <a:p>
                      <a:pPr marL="0" lvl="0" indent="0">
                        <a:buNone/>
                      </a:pPr>
                      <a:r>
                        <a:rPr sz="1000" dirty="0"/>
                        <a:t>the state (or territory) where the data was collected</a:t>
                      </a:r>
                    </a:p>
                  </a:txBody>
                  <a:tcPr/>
                </a:tc>
                <a:extLst>
                  <a:ext uri="{0D108BD9-81ED-4DB2-BD59-A6C34878D82A}">
                    <a16:rowId xmlns:a16="http://schemas.microsoft.com/office/drawing/2014/main" val="10002"/>
                  </a:ext>
                </a:extLst>
              </a:tr>
              <a:tr h="230200">
                <a:tc>
                  <a:txBody>
                    <a:bodyPr/>
                    <a:lstStyle/>
                    <a:p>
                      <a:pPr marL="0" lvl="0" indent="0">
                        <a:buNone/>
                      </a:pPr>
                      <a:r>
                        <a:rPr sz="1000" dirty="0"/>
                        <a:t>latitude</a:t>
                      </a:r>
                    </a:p>
                  </a:txBody>
                  <a:tcPr/>
                </a:tc>
                <a:tc>
                  <a:txBody>
                    <a:bodyPr/>
                    <a:lstStyle/>
                    <a:p>
                      <a:pPr marL="0" lvl="0" indent="0">
                        <a:buNone/>
                      </a:pPr>
                      <a:r>
                        <a:rPr sz="1000"/>
                        <a:t>numeric</a:t>
                      </a:r>
                    </a:p>
                  </a:txBody>
                  <a:tcPr/>
                </a:tc>
                <a:tc>
                  <a:txBody>
                    <a:bodyPr/>
                    <a:lstStyle/>
                    <a:p>
                      <a:pPr marL="0" lvl="0" indent="0">
                        <a:buNone/>
                      </a:pPr>
                      <a:r>
                        <a:rPr sz="1000" dirty="0"/>
                        <a:t>the latitude of the station</a:t>
                      </a:r>
                    </a:p>
                  </a:txBody>
                  <a:tcPr/>
                </a:tc>
                <a:extLst>
                  <a:ext uri="{0D108BD9-81ED-4DB2-BD59-A6C34878D82A}">
                    <a16:rowId xmlns:a16="http://schemas.microsoft.com/office/drawing/2014/main" val="10003"/>
                  </a:ext>
                </a:extLst>
              </a:tr>
              <a:tr h="230200">
                <a:tc>
                  <a:txBody>
                    <a:bodyPr/>
                    <a:lstStyle/>
                    <a:p>
                      <a:pPr marL="0" lvl="0" indent="0">
                        <a:buNone/>
                      </a:pPr>
                      <a:r>
                        <a:rPr sz="1000" dirty="0"/>
                        <a:t>longitude</a:t>
                      </a:r>
                    </a:p>
                  </a:txBody>
                  <a:tcPr/>
                </a:tc>
                <a:tc>
                  <a:txBody>
                    <a:bodyPr/>
                    <a:lstStyle/>
                    <a:p>
                      <a:pPr marL="0" lvl="0" indent="0">
                        <a:buNone/>
                      </a:pPr>
                      <a:r>
                        <a:rPr sz="1000" dirty="0"/>
                        <a:t>numeric</a:t>
                      </a:r>
                    </a:p>
                  </a:txBody>
                  <a:tcPr/>
                </a:tc>
                <a:tc>
                  <a:txBody>
                    <a:bodyPr/>
                    <a:lstStyle/>
                    <a:p>
                      <a:pPr marL="0" lvl="0" indent="0">
                        <a:buNone/>
                      </a:pPr>
                      <a:r>
                        <a:rPr sz="1000" dirty="0"/>
                        <a:t>the longitude of the station</a:t>
                      </a:r>
                    </a:p>
                  </a:txBody>
                  <a:tcPr/>
                </a:tc>
                <a:extLst>
                  <a:ext uri="{0D108BD9-81ED-4DB2-BD59-A6C34878D82A}">
                    <a16:rowId xmlns:a16="http://schemas.microsoft.com/office/drawing/2014/main" val="10004"/>
                  </a:ext>
                </a:extLst>
              </a:tr>
              <a:tr h="230200">
                <a:tc>
                  <a:txBody>
                    <a:bodyPr/>
                    <a:lstStyle/>
                    <a:p>
                      <a:pPr marL="0" lvl="0" indent="0">
                        <a:buNone/>
                      </a:pPr>
                      <a:r>
                        <a:rPr sz="1000"/>
                        <a:t>elevation</a:t>
                      </a:r>
                    </a:p>
                  </a:txBody>
                  <a:tcPr/>
                </a:tc>
                <a:tc>
                  <a:txBody>
                    <a:bodyPr/>
                    <a:lstStyle/>
                    <a:p>
                      <a:pPr marL="0" lvl="0" indent="0">
                        <a:buNone/>
                      </a:pPr>
                      <a:r>
                        <a:rPr sz="1000"/>
                        <a:t>numeric</a:t>
                      </a:r>
                    </a:p>
                  </a:txBody>
                  <a:tcPr/>
                </a:tc>
                <a:tc>
                  <a:txBody>
                    <a:bodyPr/>
                    <a:lstStyle/>
                    <a:p>
                      <a:pPr marL="0" lvl="0" indent="0">
                        <a:buNone/>
                      </a:pPr>
                      <a:r>
                        <a:rPr sz="1000" dirty="0"/>
                        <a:t>the height of the station</a:t>
                      </a:r>
                    </a:p>
                  </a:txBody>
                  <a:tcPr/>
                </a:tc>
                <a:extLst>
                  <a:ext uri="{0D108BD9-81ED-4DB2-BD59-A6C34878D82A}">
                    <a16:rowId xmlns:a16="http://schemas.microsoft.com/office/drawing/2014/main" val="10005"/>
                  </a:ext>
                </a:extLst>
              </a:tr>
              <a:tr h="346420">
                <a:tc>
                  <a:txBody>
                    <a:bodyPr/>
                    <a:lstStyle/>
                    <a:p>
                      <a:pPr marL="0" lvl="0" indent="0">
                        <a:buNone/>
                      </a:pPr>
                      <a:r>
                        <a:rPr sz="1000" dirty="0"/>
                        <a:t>date</a:t>
                      </a:r>
                    </a:p>
                  </a:txBody>
                  <a:tcPr/>
                </a:tc>
                <a:tc>
                  <a:txBody>
                    <a:bodyPr/>
                    <a:lstStyle/>
                    <a:p>
                      <a:pPr marL="0" lvl="0" indent="0">
                        <a:buNone/>
                      </a:pPr>
                      <a:r>
                        <a:rPr sz="1000"/>
                        <a:t>numeric</a:t>
                      </a:r>
                    </a:p>
                  </a:txBody>
                  <a:tcPr/>
                </a:tc>
                <a:tc>
                  <a:txBody>
                    <a:bodyPr/>
                    <a:lstStyle/>
                    <a:p>
                      <a:pPr marL="0" lvl="0" indent="0">
                        <a:buNone/>
                      </a:pPr>
                      <a:r>
                        <a:rPr sz="1000" dirty="0"/>
                        <a:t>the date when the data was collected (year, month, day)</a:t>
                      </a:r>
                    </a:p>
                  </a:txBody>
                  <a:tcPr/>
                </a:tc>
                <a:extLst>
                  <a:ext uri="{0D108BD9-81ED-4DB2-BD59-A6C34878D82A}">
                    <a16:rowId xmlns:a16="http://schemas.microsoft.com/office/drawing/2014/main" val="10006"/>
                  </a:ext>
                </a:extLst>
              </a:tr>
              <a:tr h="346420">
                <a:tc>
                  <a:txBody>
                    <a:bodyPr/>
                    <a:lstStyle/>
                    <a:p>
                      <a:pPr marL="0" lvl="0" indent="0">
                        <a:buNone/>
                      </a:pPr>
                      <a:r>
                        <a:rPr sz="1000"/>
                        <a:t>temp_min</a:t>
                      </a:r>
                    </a:p>
                  </a:txBody>
                  <a:tcPr/>
                </a:tc>
                <a:tc>
                  <a:txBody>
                    <a:bodyPr/>
                    <a:lstStyle/>
                    <a:p>
                      <a:pPr marL="0" lvl="0" indent="0">
                        <a:buNone/>
                      </a:pPr>
                      <a:r>
                        <a:rPr sz="1000"/>
                        <a:t>numeric</a:t>
                      </a:r>
                    </a:p>
                  </a:txBody>
                  <a:tcPr/>
                </a:tc>
                <a:tc>
                  <a:txBody>
                    <a:bodyPr/>
                    <a:lstStyle/>
                    <a:p>
                      <a:pPr marL="0" lvl="0" indent="0">
                        <a:buNone/>
                      </a:pPr>
                      <a:r>
                        <a:rPr sz="1000" dirty="0"/>
                        <a:t>the minimum temperature collected at the station</a:t>
                      </a:r>
                    </a:p>
                  </a:txBody>
                  <a:tcPr/>
                </a:tc>
                <a:extLst>
                  <a:ext uri="{0D108BD9-81ED-4DB2-BD59-A6C34878D82A}">
                    <a16:rowId xmlns:a16="http://schemas.microsoft.com/office/drawing/2014/main" val="10007"/>
                  </a:ext>
                </a:extLst>
              </a:tr>
              <a:tr h="346420">
                <a:tc>
                  <a:txBody>
                    <a:bodyPr/>
                    <a:lstStyle/>
                    <a:p>
                      <a:pPr marL="0" lvl="0" indent="0">
                        <a:buNone/>
                      </a:pPr>
                      <a:r>
                        <a:rPr sz="1000" dirty="0" err="1"/>
                        <a:t>temp_max</a:t>
                      </a:r>
                      <a:endParaRPr sz="1000" dirty="0"/>
                    </a:p>
                  </a:txBody>
                  <a:tcPr/>
                </a:tc>
                <a:tc>
                  <a:txBody>
                    <a:bodyPr/>
                    <a:lstStyle/>
                    <a:p>
                      <a:pPr marL="0" lvl="0" indent="0">
                        <a:buNone/>
                      </a:pPr>
                      <a:r>
                        <a:rPr sz="1000"/>
                        <a:t>numeric</a:t>
                      </a:r>
                    </a:p>
                  </a:txBody>
                  <a:tcPr/>
                </a:tc>
                <a:tc>
                  <a:txBody>
                    <a:bodyPr/>
                    <a:lstStyle/>
                    <a:p>
                      <a:pPr marL="0" lvl="0" indent="0">
                        <a:buNone/>
                      </a:pPr>
                      <a:r>
                        <a:rPr sz="1000" dirty="0"/>
                        <a:t>the maximum temperature collected at the station</a:t>
                      </a:r>
                    </a:p>
                  </a:txBody>
                  <a:tcPr/>
                </a:tc>
                <a:extLst>
                  <a:ext uri="{0D108BD9-81ED-4DB2-BD59-A6C34878D82A}">
                    <a16:rowId xmlns:a16="http://schemas.microsoft.com/office/drawing/2014/main" val="10008"/>
                  </a:ext>
                </a:extLst>
              </a:tr>
              <a:tr h="346420">
                <a:tc>
                  <a:txBody>
                    <a:bodyPr/>
                    <a:lstStyle/>
                    <a:p>
                      <a:pPr marL="0" lvl="0" indent="0">
                        <a:buNone/>
                      </a:pPr>
                      <a:r>
                        <a:rPr sz="1000"/>
                        <a:t>temp_avg</a:t>
                      </a:r>
                    </a:p>
                  </a:txBody>
                  <a:tcPr/>
                </a:tc>
                <a:tc>
                  <a:txBody>
                    <a:bodyPr/>
                    <a:lstStyle/>
                    <a:p>
                      <a:pPr marL="0" lvl="0" indent="0">
                        <a:buNone/>
                      </a:pPr>
                      <a:r>
                        <a:rPr sz="1000"/>
                        <a:t>numeric</a:t>
                      </a:r>
                    </a:p>
                  </a:txBody>
                  <a:tcPr/>
                </a:tc>
                <a:tc>
                  <a:txBody>
                    <a:bodyPr/>
                    <a:lstStyle/>
                    <a:p>
                      <a:pPr marL="0" lvl="0" indent="0">
                        <a:buNone/>
                      </a:pPr>
                      <a:r>
                        <a:rPr sz="1000" dirty="0"/>
                        <a:t>the </a:t>
                      </a:r>
                      <a:r>
                        <a:rPr sz="1000" dirty="0" err="1"/>
                        <a:t>avergae</a:t>
                      </a:r>
                      <a:r>
                        <a:rPr sz="1000" dirty="0"/>
                        <a:t> temperature collected at the station</a:t>
                      </a:r>
                    </a:p>
                  </a:txBody>
                  <a:tcPr/>
                </a:tc>
                <a:extLst>
                  <a:ext uri="{0D108BD9-81ED-4DB2-BD59-A6C34878D82A}">
                    <a16:rowId xmlns:a16="http://schemas.microsoft.com/office/drawing/2014/main" val="10009"/>
                  </a:ext>
                </a:extLst>
              </a:tr>
              <a:tr h="278930">
                <a:tc>
                  <a:txBody>
                    <a:bodyPr/>
                    <a:lstStyle/>
                    <a:p>
                      <a:pPr marL="0" lvl="0" indent="0">
                        <a:buNone/>
                      </a:pPr>
                      <a:r>
                        <a:rPr sz="1000" dirty="0" err="1"/>
                        <a:t>av_day_wind_spd</a:t>
                      </a:r>
                      <a:endParaRPr sz="1000" dirty="0"/>
                    </a:p>
                  </a:txBody>
                  <a:tcPr/>
                </a:tc>
                <a:tc>
                  <a:txBody>
                    <a:bodyPr/>
                    <a:lstStyle/>
                    <a:p>
                      <a:pPr marL="0" lvl="0" indent="0">
                        <a:buNone/>
                      </a:pPr>
                      <a:r>
                        <a:rPr sz="1000"/>
                        <a:t>numeric</a:t>
                      </a:r>
                    </a:p>
                  </a:txBody>
                  <a:tcPr/>
                </a:tc>
                <a:tc>
                  <a:txBody>
                    <a:bodyPr/>
                    <a:lstStyle/>
                    <a:p>
                      <a:pPr marL="0" lvl="0" indent="0">
                        <a:buNone/>
                      </a:pPr>
                      <a:r>
                        <a:rPr sz="1000" dirty="0"/>
                        <a:t>the average daily wind speed at the station</a:t>
                      </a:r>
                    </a:p>
                  </a:txBody>
                  <a:tcPr/>
                </a:tc>
                <a:extLst>
                  <a:ext uri="{0D108BD9-81ED-4DB2-BD59-A6C34878D82A}">
                    <a16:rowId xmlns:a16="http://schemas.microsoft.com/office/drawing/2014/main" val="10010"/>
                  </a:ext>
                </a:extLst>
              </a:tr>
              <a:tr h="346420">
                <a:tc>
                  <a:txBody>
                    <a:bodyPr/>
                    <a:lstStyle/>
                    <a:p>
                      <a:pPr marL="0" lvl="0" indent="0">
                        <a:buNone/>
                      </a:pPr>
                      <a:r>
                        <a:rPr sz="1000" dirty="0"/>
                        <a:t>wi_dir_5sec</a:t>
                      </a:r>
                    </a:p>
                  </a:txBody>
                  <a:tcPr/>
                </a:tc>
                <a:tc>
                  <a:txBody>
                    <a:bodyPr/>
                    <a:lstStyle/>
                    <a:p>
                      <a:pPr marL="0" lvl="0" indent="0">
                        <a:buNone/>
                      </a:pPr>
                      <a:r>
                        <a:rPr sz="1000" dirty="0"/>
                        <a:t>numeric</a:t>
                      </a:r>
                    </a:p>
                  </a:txBody>
                  <a:tcPr/>
                </a:tc>
                <a:tc>
                  <a:txBody>
                    <a:bodyPr/>
                    <a:lstStyle/>
                    <a:p>
                      <a:pPr marL="0" lvl="0" indent="0">
                        <a:buNone/>
                      </a:pPr>
                      <a:r>
                        <a:rPr sz="1000" dirty="0"/>
                        <a:t>the wind direction in 5 second intervals (at the station)</a:t>
                      </a:r>
                    </a:p>
                  </a:txBody>
                  <a:tcPr/>
                </a:tc>
                <a:extLst>
                  <a:ext uri="{0D108BD9-81ED-4DB2-BD59-A6C34878D82A}">
                    <a16:rowId xmlns:a16="http://schemas.microsoft.com/office/drawing/2014/main" val="10011"/>
                  </a:ext>
                </a:extLst>
              </a:tr>
              <a:tr h="346420">
                <a:tc>
                  <a:txBody>
                    <a:bodyPr/>
                    <a:lstStyle/>
                    <a:p>
                      <a:pPr marL="0" lvl="0" indent="0">
                        <a:buNone/>
                      </a:pPr>
                      <a:r>
                        <a:rPr sz="1000"/>
                        <a:t>wi_spd_5sec</a:t>
                      </a:r>
                    </a:p>
                  </a:txBody>
                  <a:tcPr/>
                </a:tc>
                <a:tc>
                  <a:txBody>
                    <a:bodyPr/>
                    <a:lstStyle/>
                    <a:p>
                      <a:pPr marL="0" lvl="0" indent="0">
                        <a:buNone/>
                      </a:pPr>
                      <a:r>
                        <a:rPr sz="1000"/>
                        <a:t>numeric</a:t>
                      </a:r>
                    </a:p>
                  </a:txBody>
                  <a:tcPr/>
                </a:tc>
                <a:tc>
                  <a:txBody>
                    <a:bodyPr/>
                    <a:lstStyle/>
                    <a:p>
                      <a:pPr marL="0" lvl="0" indent="0">
                        <a:buNone/>
                      </a:pPr>
                      <a:r>
                        <a:rPr sz="1000" dirty="0"/>
                        <a:t>the wind speed in 5 second intervals (at the station)</a:t>
                      </a:r>
                    </a:p>
                  </a:txBody>
                  <a:tcPr/>
                </a:tc>
                <a:extLst>
                  <a:ext uri="{0D108BD9-81ED-4DB2-BD59-A6C34878D82A}">
                    <a16:rowId xmlns:a16="http://schemas.microsoft.com/office/drawing/2014/main" val="10012"/>
                  </a:ext>
                </a:extLst>
              </a:tr>
              <a:tr h="346420">
                <a:tc>
                  <a:txBody>
                    <a:bodyPr/>
                    <a:lstStyle/>
                    <a:p>
                      <a:pPr marL="0" lvl="0" indent="0">
                        <a:buNone/>
                      </a:pPr>
                      <a:r>
                        <a:rPr sz="1000"/>
                        <a:t>snow_fall</a:t>
                      </a:r>
                    </a:p>
                  </a:txBody>
                  <a:tcPr/>
                </a:tc>
                <a:tc>
                  <a:txBody>
                    <a:bodyPr/>
                    <a:lstStyle/>
                    <a:p>
                      <a:pPr marL="0" lvl="0" indent="0">
                        <a:buNone/>
                      </a:pPr>
                      <a:r>
                        <a:rPr sz="1000"/>
                        <a:t>numeric</a:t>
                      </a:r>
                    </a:p>
                  </a:txBody>
                  <a:tcPr/>
                </a:tc>
                <a:tc>
                  <a:txBody>
                    <a:bodyPr/>
                    <a:lstStyle/>
                    <a:p>
                      <a:pPr marL="0" lvl="0" indent="0">
                        <a:buNone/>
                      </a:pPr>
                      <a:r>
                        <a:rPr sz="1000" dirty="0"/>
                        <a:t>the amount of snowfall recorded at the station</a:t>
                      </a:r>
                    </a:p>
                  </a:txBody>
                  <a:tcPr/>
                </a:tc>
                <a:extLst>
                  <a:ext uri="{0D108BD9-81ED-4DB2-BD59-A6C34878D82A}">
                    <a16:rowId xmlns:a16="http://schemas.microsoft.com/office/drawing/2014/main" val="10013"/>
                  </a:ext>
                </a:extLst>
              </a:tr>
              <a:tr h="230200">
                <a:tc>
                  <a:txBody>
                    <a:bodyPr/>
                    <a:lstStyle/>
                    <a:p>
                      <a:pPr marL="0" lvl="0" indent="0">
                        <a:buNone/>
                      </a:pPr>
                      <a:r>
                        <a:rPr sz="1000"/>
                        <a:t>snow_dep</a:t>
                      </a:r>
                    </a:p>
                  </a:txBody>
                  <a:tcPr/>
                </a:tc>
                <a:tc>
                  <a:txBody>
                    <a:bodyPr/>
                    <a:lstStyle/>
                    <a:p>
                      <a:pPr marL="0" lvl="0" indent="0">
                        <a:buNone/>
                      </a:pPr>
                      <a:r>
                        <a:rPr sz="1000"/>
                        <a:t>numeric</a:t>
                      </a:r>
                    </a:p>
                  </a:txBody>
                  <a:tcPr/>
                </a:tc>
                <a:tc>
                  <a:txBody>
                    <a:bodyPr/>
                    <a:lstStyle/>
                    <a:p>
                      <a:pPr marL="0" lvl="0" indent="0">
                        <a:buNone/>
                      </a:pPr>
                      <a:r>
                        <a:rPr sz="1000" dirty="0"/>
                        <a:t>the snow depth recorded at the station</a:t>
                      </a:r>
                    </a:p>
                  </a:txBody>
                  <a:tcPr/>
                </a:tc>
                <a:extLst>
                  <a:ext uri="{0D108BD9-81ED-4DB2-BD59-A6C34878D82A}">
                    <a16:rowId xmlns:a16="http://schemas.microsoft.com/office/drawing/2014/main" val="10014"/>
                  </a:ext>
                </a:extLst>
              </a:tr>
              <a:tr h="346420">
                <a:tc>
                  <a:txBody>
                    <a:bodyPr/>
                    <a:lstStyle/>
                    <a:p>
                      <a:pPr marL="0" lvl="0" indent="0">
                        <a:buNone/>
                      </a:pPr>
                      <a:r>
                        <a:rPr sz="1000" dirty="0" err="1"/>
                        <a:t>precip</a:t>
                      </a:r>
                      <a:endParaRPr sz="1000" dirty="0"/>
                    </a:p>
                  </a:txBody>
                  <a:tcPr/>
                </a:tc>
                <a:tc>
                  <a:txBody>
                    <a:bodyPr/>
                    <a:lstStyle/>
                    <a:p>
                      <a:pPr marL="0" lvl="0" indent="0">
                        <a:buNone/>
                      </a:pPr>
                      <a:r>
                        <a:rPr sz="1000"/>
                        <a:t>numeric</a:t>
                      </a:r>
                    </a:p>
                  </a:txBody>
                  <a:tcPr/>
                </a:tc>
                <a:tc>
                  <a:txBody>
                    <a:bodyPr/>
                    <a:lstStyle/>
                    <a:p>
                      <a:pPr marL="0" lvl="0" indent="0">
                        <a:buNone/>
                      </a:pPr>
                      <a:r>
                        <a:rPr sz="1000" dirty="0"/>
                        <a:t>the amount precipitation recorded at the station</a:t>
                      </a:r>
                    </a:p>
                  </a:txBody>
                  <a:tcPr/>
                </a:tc>
                <a:extLst>
                  <a:ext uri="{0D108BD9-81ED-4DB2-BD59-A6C34878D82A}">
                    <a16:rowId xmlns:a16="http://schemas.microsoft.com/office/drawing/2014/main" val="1001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r>
              <a:t>My hypothesis is that </a:t>
            </a:r>
            <a:r>
              <a:rPr b="1" i="1"/>
              <a:t>more snowfall would occur at stations above the 40th parallel.</a:t>
            </a:r>
          </a:p>
        </p:txBody>
      </p:sp>
      <p:pic>
        <p:nvPicPr>
          <p:cNvPr id="2" name="Picture 1" descr="Map_for_R_Proj.png"/>
          <p:cNvPicPr>
            <a:picLocks noGrp="1" noChangeAspect="1"/>
          </p:cNvPicPr>
          <p:nvPr/>
        </p:nvPicPr>
        <p:blipFill>
          <a:blip r:embed="rId2"/>
          <a:stretch>
            <a:fillRect/>
          </a:stretch>
        </p:blipFill>
        <p:spPr bwMode="auto">
          <a:xfrm>
            <a:off x="3568700" y="542000"/>
            <a:ext cx="5105400" cy="3200400"/>
          </a:xfrm>
          <a:prstGeom prst="rect">
            <a:avLst/>
          </a:prstGeom>
          <a:noFill/>
          <a:ln w="9525">
            <a:noFill/>
            <a:headEnd/>
            <a:tailEnd/>
          </a:ln>
        </p:spPr>
      </p:pic>
      <p:sp>
        <p:nvSpPr>
          <p:cNvPr id="3" name="TextBox 3"/>
          <p:cNvSpPr txBox="1"/>
          <p:nvPr/>
        </p:nvSpPr>
        <p:spPr>
          <a:xfrm>
            <a:off x="3568700" y="4076700"/>
            <a:ext cx="5105400" cy="508000"/>
          </a:xfrm>
          <a:prstGeom prst="rect">
            <a:avLst/>
          </a:prstGeom>
          <a:noFill/>
        </p:spPr>
        <p:txBody>
          <a:bodyPr/>
          <a:lstStyle/>
          <a:p>
            <a:pPr marL="0" lvl="0" indent="0" algn="ctr">
              <a:buNone/>
            </a:pPr>
            <a:r>
              <a:t>Map of the United States: Latitude &amp; Longitude shown</a:t>
            </a:r>
          </a:p>
        </p:txBody>
      </p:sp>
      <p:sp>
        <p:nvSpPr>
          <p:cNvPr id="5" name="TextBox 4">
            <a:extLst>
              <a:ext uri="{FF2B5EF4-FFF2-40B4-BE49-F238E27FC236}">
                <a16:creationId xmlns:a16="http://schemas.microsoft.com/office/drawing/2014/main" id="{69D784D8-0FD2-6882-3856-454E5E9F843F}"/>
              </a:ext>
            </a:extLst>
          </p:cNvPr>
          <p:cNvSpPr txBox="1"/>
          <p:nvPr/>
        </p:nvSpPr>
        <p:spPr>
          <a:xfrm>
            <a:off x="340337" y="1919010"/>
            <a:ext cx="2923620" cy="2708434"/>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Variables I used:</a:t>
            </a:r>
          </a:p>
          <a:p>
            <a:pPr marL="0" lvl="0" indent="0">
              <a:buNone/>
            </a:pPr>
            <a:r>
              <a:rPr lang="en-US" sz="1200" dirty="0">
                <a:latin typeface="Times New Roman" panose="02020603050405020304" pitchFamily="18" charset="0"/>
                <a:cs typeface="Times New Roman" panose="02020603050405020304" pitchFamily="18" charset="0"/>
              </a:rPr>
              <a:t>The variables that I used in this analysis were:</a:t>
            </a:r>
          </a:p>
          <a:p>
            <a:pPr lvl="0"/>
            <a:r>
              <a:rPr lang="en-US" sz="1000" dirty="0"/>
              <a:t>latitude: this would be used to create a clear division between data points</a:t>
            </a:r>
          </a:p>
          <a:p>
            <a:pPr lvl="0"/>
            <a:r>
              <a:rPr lang="en-US" sz="1000" dirty="0" err="1"/>
              <a:t>snow_fall</a:t>
            </a:r>
            <a:r>
              <a:rPr lang="en-US" sz="1000" dirty="0"/>
              <a:t>: one of the variables being analyzed that would show that the hypothesis could be verified or dismissed.</a:t>
            </a:r>
          </a:p>
          <a:p>
            <a:pPr lvl="0"/>
            <a:r>
              <a:rPr lang="en-US" sz="1000" dirty="0" err="1"/>
              <a:t>temp_avg</a:t>
            </a:r>
            <a:r>
              <a:rPr lang="en-US" sz="1000" dirty="0"/>
              <a:t>: another variable that demonstrates one possible explanation as to why the hypothesis could be true.</a:t>
            </a:r>
          </a:p>
          <a:p>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D8CC76D0-9715-C093-6D31-9DE3CD953D9E}"/>
              </a:ext>
            </a:extLst>
          </p:cNvPr>
          <p:cNvSpPr txBox="1">
            <a:spLocks/>
          </p:cNvSpPr>
          <p:nvPr/>
        </p:nvSpPr>
        <p:spPr>
          <a:xfrm>
            <a:off x="305484" y="576881"/>
            <a:ext cx="3111499" cy="4167337"/>
          </a:xfrm>
          <a:prstGeom prst="rect">
            <a:avLst/>
          </a:prstGeom>
        </p:spPr>
        <p:txBody>
          <a:bodyPr>
            <a:normAutofit fontScale="25000" lnSpcReduction="20000"/>
          </a:bodyPr>
          <a:lst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Font typeface="Arial"/>
              <a:buNone/>
            </a:pPr>
            <a:r>
              <a:rPr lang="en-US" dirty="0"/>
              <a:t>How I did the analysis:</a:t>
            </a:r>
          </a:p>
          <a:p>
            <a:pPr>
              <a:buFont typeface="Arial"/>
              <a:buAutoNum type="arabicPeriod"/>
            </a:pPr>
            <a:r>
              <a:rPr lang="en-US" dirty="0"/>
              <a:t>Load the required libraries into RStudio</a:t>
            </a:r>
          </a:p>
          <a:p>
            <a:pPr indent="0">
              <a:buFont typeface="Arial"/>
              <a:buNone/>
            </a:pPr>
            <a:r>
              <a:rPr lang="en-US" dirty="0">
                <a:solidFill>
                  <a:srgbClr val="5E5E5E"/>
                </a:solidFill>
                <a:latin typeface="Courier"/>
              </a:rPr>
              <a:t>#|label: load-packages</a:t>
            </a:r>
            <a:br>
              <a:rPr lang="en-US" dirty="0"/>
            </a:br>
            <a:r>
              <a:rPr lang="en-US" dirty="0">
                <a:solidFill>
                  <a:srgbClr val="5E5E5E"/>
                </a:solidFill>
                <a:latin typeface="Courier"/>
              </a:rPr>
              <a:t>#|code-summary: Packages required for analysis</a:t>
            </a:r>
            <a:br>
              <a:rPr lang="en-US" dirty="0"/>
            </a:br>
            <a:r>
              <a:rPr lang="en-US" dirty="0">
                <a:solidFill>
                  <a:srgbClr val="5E5E5E"/>
                </a:solidFill>
                <a:latin typeface="Courier"/>
              </a:rPr>
              <a:t>#|message: false</a:t>
            </a:r>
            <a:br>
              <a:rPr lang="en-US" dirty="0"/>
            </a:br>
            <a:r>
              <a:rPr lang="en-US" dirty="0">
                <a:solidFill>
                  <a:srgbClr val="5E5E5E"/>
                </a:solidFill>
                <a:latin typeface="Courier"/>
              </a:rPr>
              <a:t>#|include: false</a:t>
            </a:r>
            <a:br>
              <a:rPr lang="en-US" dirty="0"/>
            </a:br>
            <a:r>
              <a:rPr lang="en-US" dirty="0">
                <a:solidFill>
                  <a:srgbClr val="5E5E5E"/>
                </a:solidFill>
                <a:latin typeface="Courier"/>
              </a:rPr>
              <a:t>#|warning: false</a:t>
            </a:r>
            <a:br>
              <a:rPr lang="en-US" dirty="0"/>
            </a:br>
            <a:br>
              <a:rPr lang="en-US" dirty="0"/>
            </a:br>
            <a:r>
              <a:rPr lang="en-US" dirty="0">
                <a:solidFill>
                  <a:srgbClr val="4758AB"/>
                </a:solidFill>
                <a:latin typeface="Courier"/>
              </a:rPr>
              <a:t>library</a:t>
            </a:r>
            <a:r>
              <a:rPr lang="en-US" dirty="0">
                <a:solidFill>
                  <a:srgbClr val="003B4F"/>
                </a:solidFill>
                <a:latin typeface="Courier"/>
              </a:rPr>
              <a:t>(</a:t>
            </a:r>
            <a:r>
              <a:rPr lang="en-US" dirty="0" err="1">
                <a:solidFill>
                  <a:srgbClr val="003B4F"/>
                </a:solidFill>
                <a:latin typeface="Courier"/>
              </a:rPr>
              <a:t>tidyverse</a:t>
            </a:r>
            <a:r>
              <a:rPr lang="en-US" dirty="0">
                <a:solidFill>
                  <a:srgbClr val="003B4F"/>
                </a:solidFill>
                <a:latin typeface="Courier"/>
              </a:rPr>
              <a:t>)</a:t>
            </a:r>
            <a:br>
              <a:rPr lang="en-US" dirty="0"/>
            </a:br>
            <a:r>
              <a:rPr lang="en-US" dirty="0">
                <a:solidFill>
                  <a:srgbClr val="4758AB"/>
                </a:solidFill>
                <a:latin typeface="Courier"/>
              </a:rPr>
              <a:t>library</a:t>
            </a:r>
            <a:r>
              <a:rPr lang="en-US" dirty="0">
                <a:solidFill>
                  <a:srgbClr val="003B4F"/>
                </a:solidFill>
                <a:latin typeface="Courier"/>
              </a:rPr>
              <a:t>(lme4)</a:t>
            </a:r>
            <a:br>
              <a:rPr lang="en-US" dirty="0"/>
            </a:br>
            <a:r>
              <a:rPr lang="en-US" dirty="0">
                <a:solidFill>
                  <a:srgbClr val="4758AB"/>
                </a:solidFill>
                <a:latin typeface="Courier"/>
              </a:rPr>
              <a:t>library</a:t>
            </a:r>
            <a:r>
              <a:rPr lang="en-US" dirty="0">
                <a:solidFill>
                  <a:srgbClr val="003B4F"/>
                </a:solidFill>
                <a:latin typeface="Courier"/>
              </a:rPr>
              <a:t>(</a:t>
            </a:r>
            <a:r>
              <a:rPr lang="en-US" dirty="0" err="1">
                <a:solidFill>
                  <a:srgbClr val="003B4F"/>
                </a:solidFill>
                <a:latin typeface="Courier"/>
              </a:rPr>
              <a:t>lmerTest</a:t>
            </a:r>
            <a:r>
              <a:rPr lang="en-US" dirty="0">
                <a:solidFill>
                  <a:srgbClr val="003B4F"/>
                </a:solidFill>
                <a:latin typeface="Courier"/>
              </a:rPr>
              <a:t>)</a:t>
            </a:r>
            <a:br>
              <a:rPr lang="en-US" dirty="0"/>
            </a:br>
            <a:r>
              <a:rPr lang="en-US" dirty="0">
                <a:solidFill>
                  <a:srgbClr val="4758AB"/>
                </a:solidFill>
                <a:latin typeface="Courier"/>
              </a:rPr>
              <a:t>library</a:t>
            </a:r>
            <a:r>
              <a:rPr lang="en-US" dirty="0">
                <a:solidFill>
                  <a:srgbClr val="003B4F"/>
                </a:solidFill>
                <a:latin typeface="Courier"/>
              </a:rPr>
              <a:t>(</a:t>
            </a:r>
            <a:r>
              <a:rPr lang="en-US" dirty="0" err="1">
                <a:solidFill>
                  <a:srgbClr val="003B4F"/>
                </a:solidFill>
                <a:latin typeface="Courier"/>
              </a:rPr>
              <a:t>dplyr</a:t>
            </a:r>
            <a:r>
              <a:rPr lang="en-US" dirty="0">
                <a:solidFill>
                  <a:srgbClr val="003B4F"/>
                </a:solidFill>
                <a:latin typeface="Courier"/>
              </a:rPr>
              <a:t>)</a:t>
            </a:r>
          </a:p>
          <a:p>
            <a:pPr marL="0" indent="0">
              <a:buFont typeface="Arial"/>
              <a:buNone/>
            </a:pPr>
            <a:r>
              <a:rPr lang="en-US" dirty="0"/>
              <a:t>(Bates et al. 2015)</a:t>
            </a:r>
          </a:p>
          <a:p>
            <a:pPr marL="0" indent="0">
              <a:buFont typeface="Arial"/>
              <a:buNone/>
            </a:pPr>
            <a:r>
              <a:rPr lang="en-US" dirty="0"/>
              <a:t>(Wickham et al. 2019)</a:t>
            </a:r>
          </a:p>
          <a:p>
            <a:pPr marL="0" indent="0">
              <a:buFont typeface="Arial"/>
              <a:buNone/>
            </a:pPr>
            <a:r>
              <a:rPr lang="en-US" dirty="0"/>
              <a:t>(Kuznetsova, Brockhoff, and Christensen 2017)</a:t>
            </a:r>
          </a:p>
          <a:p>
            <a:pPr>
              <a:buFont typeface="Arial"/>
              <a:buAutoNum type="arabicPeriod"/>
            </a:pPr>
            <a:r>
              <a:rPr lang="en-US" dirty="0"/>
              <a:t>(Wickham et al. 2023)</a:t>
            </a:r>
          </a:p>
          <a:p>
            <a:pPr>
              <a:buFont typeface="Arial"/>
              <a:buAutoNum type="arabicPeriod" startAt="2"/>
            </a:pPr>
            <a:r>
              <a:rPr lang="en-US" dirty="0"/>
              <a:t>Move the data into RStudio then read the csv file into a </a:t>
            </a:r>
            <a:r>
              <a:rPr lang="en-US" dirty="0" err="1"/>
              <a:t>tibble</a:t>
            </a:r>
            <a:endParaRPr lang="en-US" dirty="0"/>
          </a:p>
          <a:p>
            <a:pPr indent="0">
              <a:buFont typeface="Arial"/>
              <a:buNone/>
            </a:pPr>
            <a:r>
              <a:rPr lang="en-US" dirty="0">
                <a:solidFill>
                  <a:srgbClr val="5E5E5E"/>
                </a:solidFill>
                <a:latin typeface="Courier"/>
              </a:rPr>
              <a:t>#|label: Load data file</a:t>
            </a:r>
            <a:br>
              <a:rPr lang="en-US" dirty="0"/>
            </a:br>
            <a:r>
              <a:rPr lang="en-US" dirty="0">
                <a:solidFill>
                  <a:srgbClr val="5E5E5E"/>
                </a:solidFill>
                <a:latin typeface="Courier"/>
              </a:rPr>
              <a:t>#|code-summary: read csv into a </a:t>
            </a:r>
            <a:r>
              <a:rPr lang="en-US" dirty="0" err="1">
                <a:solidFill>
                  <a:srgbClr val="5E5E5E"/>
                </a:solidFill>
                <a:latin typeface="Courier"/>
              </a:rPr>
              <a:t>tibble</a:t>
            </a:r>
            <a:br>
              <a:rPr lang="en-US" dirty="0"/>
            </a:br>
            <a:r>
              <a:rPr lang="en-US" dirty="0">
                <a:solidFill>
                  <a:srgbClr val="5E5E5E"/>
                </a:solidFill>
                <a:latin typeface="Courier"/>
              </a:rPr>
              <a:t>#| output: false</a:t>
            </a:r>
            <a:br>
              <a:rPr lang="en-US" dirty="0"/>
            </a:br>
            <a:br>
              <a:rPr lang="en-US" dirty="0"/>
            </a:br>
            <a:r>
              <a:rPr lang="en-US" dirty="0">
                <a:solidFill>
                  <a:srgbClr val="5E5E5E"/>
                </a:solidFill>
                <a:latin typeface="Courier"/>
              </a:rPr>
              <a:t>#load("weather.csv")</a:t>
            </a:r>
            <a:br>
              <a:rPr lang="en-US" dirty="0"/>
            </a:br>
            <a:r>
              <a:rPr lang="en-US" dirty="0">
                <a:solidFill>
                  <a:srgbClr val="003B4F"/>
                </a:solidFill>
                <a:latin typeface="Courier"/>
              </a:rPr>
              <a:t>weather &lt;- </a:t>
            </a:r>
            <a:r>
              <a:rPr lang="en-US" dirty="0" err="1">
                <a:solidFill>
                  <a:srgbClr val="4758AB"/>
                </a:solidFill>
                <a:latin typeface="Courier"/>
              </a:rPr>
              <a:t>read_csv</a:t>
            </a:r>
            <a:r>
              <a:rPr lang="en-US" dirty="0">
                <a:solidFill>
                  <a:srgbClr val="003B4F"/>
                </a:solidFill>
                <a:latin typeface="Courier"/>
              </a:rPr>
              <a:t>(</a:t>
            </a:r>
            <a:r>
              <a:rPr lang="en-US" dirty="0">
                <a:solidFill>
                  <a:srgbClr val="20794D"/>
                </a:solidFill>
                <a:latin typeface="Courier"/>
              </a:rPr>
              <a:t>'weather.csv'</a:t>
            </a:r>
            <a:r>
              <a:rPr lang="en-US" dirty="0">
                <a:solidFill>
                  <a:srgbClr val="003B4F"/>
                </a:solidFill>
                <a:latin typeface="Courier"/>
              </a:rPr>
              <a:t>)</a:t>
            </a:r>
          </a:p>
          <a:p>
            <a:pPr>
              <a:buFont typeface="Arial"/>
              <a:buAutoNum type="arabicPeriod" startAt="3"/>
            </a:pPr>
            <a:r>
              <a:rPr lang="en-US" dirty="0"/>
              <a:t>Add a column count to the new </a:t>
            </a:r>
            <a:r>
              <a:rPr lang="en-US" dirty="0" err="1"/>
              <a:t>tibble</a:t>
            </a:r>
            <a:r>
              <a:rPr lang="en-US" dirty="0"/>
              <a:t> and save it to a data frame (df0)</a:t>
            </a:r>
          </a:p>
          <a:p>
            <a:pPr lvl="1" indent="0">
              <a:buFont typeface="Arial"/>
              <a:buNone/>
            </a:pPr>
            <a:r>
              <a:rPr lang="en-US" dirty="0">
                <a:solidFill>
                  <a:srgbClr val="5E5E5E"/>
                </a:solidFill>
                <a:latin typeface="Courier"/>
              </a:rPr>
              <a:t>#|label: Create data frame</a:t>
            </a:r>
            <a:br>
              <a:rPr lang="en-US" dirty="0"/>
            </a:br>
            <a:r>
              <a:rPr lang="en-US" dirty="0">
                <a:solidFill>
                  <a:srgbClr val="5E5E5E"/>
                </a:solidFill>
                <a:latin typeface="Courier"/>
              </a:rPr>
              <a:t>#|code-summary: create data frame with count column</a:t>
            </a:r>
            <a:br>
              <a:rPr lang="en-US" dirty="0"/>
            </a:br>
            <a:r>
              <a:rPr lang="en-US" dirty="0">
                <a:solidFill>
                  <a:srgbClr val="5E5E5E"/>
                </a:solidFill>
                <a:latin typeface="Courier"/>
              </a:rPr>
              <a:t>#|output: false</a:t>
            </a:r>
            <a:br>
              <a:rPr lang="en-US" dirty="0"/>
            </a:br>
            <a:br>
              <a:rPr lang="en-US" dirty="0"/>
            </a:br>
            <a:r>
              <a:rPr lang="en-US" dirty="0">
                <a:solidFill>
                  <a:srgbClr val="003B4F"/>
                </a:solidFill>
                <a:latin typeface="Courier"/>
              </a:rPr>
              <a:t>df0 &lt;- weather </a:t>
            </a:r>
            <a:r>
              <a:rPr lang="en-US" dirty="0">
                <a:solidFill>
                  <a:srgbClr val="5E5E5E"/>
                </a:solidFill>
                <a:latin typeface="Courier"/>
              </a:rPr>
              <a:t>%&gt;%</a:t>
            </a:r>
            <a:br>
              <a:rPr lang="en-US" dirty="0"/>
            </a:br>
            <a:r>
              <a:rPr lang="en-US" dirty="0" err="1">
                <a:solidFill>
                  <a:srgbClr val="4758AB"/>
                </a:solidFill>
                <a:latin typeface="Courier"/>
              </a:rPr>
              <a:t>add_count</a:t>
            </a:r>
            <a:r>
              <a:rPr lang="en-US" dirty="0">
                <a:solidFill>
                  <a:srgbClr val="003B4F"/>
                </a:solidFill>
                <a:latin typeface="Courier"/>
              </a:rPr>
              <a:t>(station, </a:t>
            </a:r>
            <a:r>
              <a:rPr lang="en-US" dirty="0">
                <a:solidFill>
                  <a:srgbClr val="657422"/>
                </a:solidFill>
                <a:latin typeface="Courier"/>
              </a:rPr>
              <a:t>name =</a:t>
            </a:r>
            <a:r>
              <a:rPr lang="en-US" dirty="0">
                <a:solidFill>
                  <a:srgbClr val="003B4F"/>
                </a:solidFill>
                <a:latin typeface="Courier"/>
              </a:rPr>
              <a:t> </a:t>
            </a:r>
            <a:r>
              <a:rPr lang="en-US" dirty="0">
                <a:solidFill>
                  <a:srgbClr val="20794D"/>
                </a:solidFill>
                <a:latin typeface="Courier"/>
              </a:rPr>
              <a:t>'</a:t>
            </a:r>
            <a:r>
              <a:rPr lang="en-US" dirty="0" err="1">
                <a:solidFill>
                  <a:srgbClr val="20794D"/>
                </a:solidFill>
                <a:latin typeface="Courier"/>
              </a:rPr>
              <a:t>station_cnt</a:t>
            </a:r>
            <a:r>
              <a:rPr lang="en-US" dirty="0">
                <a:solidFill>
                  <a:srgbClr val="20794D"/>
                </a:solidFill>
                <a:latin typeface="Courier"/>
              </a:rPr>
              <a:t>'</a:t>
            </a:r>
            <a:r>
              <a:rPr lang="en-US" dirty="0">
                <a:solidFill>
                  <a:srgbClr val="003B4F"/>
                </a:solidFill>
                <a:latin typeface="Courier"/>
              </a:rPr>
              <a:t>) </a:t>
            </a:r>
            <a:r>
              <a:rPr lang="en-US" dirty="0">
                <a:solidFill>
                  <a:srgbClr val="5E5E5E"/>
                </a:solidFill>
                <a:latin typeface="Courier"/>
              </a:rPr>
              <a:t>%&gt;%</a:t>
            </a:r>
            <a:br>
              <a:rPr lang="en-US" dirty="0"/>
            </a:br>
            <a:br>
              <a:rPr lang="en-US" dirty="0"/>
            </a:br>
            <a:r>
              <a:rPr lang="en-US" dirty="0">
                <a:solidFill>
                  <a:srgbClr val="003B4F"/>
                </a:solidFill>
                <a:latin typeface="Courier"/>
              </a:rPr>
              <a:t>  </a:t>
            </a:r>
            <a:r>
              <a:rPr lang="en-US" dirty="0" err="1">
                <a:solidFill>
                  <a:srgbClr val="4758AB"/>
                </a:solidFill>
                <a:latin typeface="Courier"/>
              </a:rPr>
              <a:t>add_count</a:t>
            </a:r>
            <a:r>
              <a:rPr lang="en-US" dirty="0">
                <a:solidFill>
                  <a:srgbClr val="003B4F"/>
                </a:solidFill>
                <a:latin typeface="Courier"/>
              </a:rPr>
              <a:t>(state, </a:t>
            </a:r>
            <a:r>
              <a:rPr lang="en-US" dirty="0">
                <a:solidFill>
                  <a:srgbClr val="657422"/>
                </a:solidFill>
                <a:latin typeface="Courier"/>
              </a:rPr>
              <a:t>name =</a:t>
            </a:r>
            <a:r>
              <a:rPr lang="en-US" dirty="0">
                <a:solidFill>
                  <a:srgbClr val="003B4F"/>
                </a:solidFill>
                <a:latin typeface="Courier"/>
              </a:rPr>
              <a:t> </a:t>
            </a:r>
            <a:r>
              <a:rPr lang="en-US" dirty="0">
                <a:solidFill>
                  <a:srgbClr val="20794D"/>
                </a:solidFill>
                <a:latin typeface="Courier"/>
              </a:rPr>
              <a:t>'</a:t>
            </a:r>
            <a:r>
              <a:rPr lang="en-US" dirty="0" err="1">
                <a:solidFill>
                  <a:srgbClr val="20794D"/>
                </a:solidFill>
                <a:latin typeface="Courier"/>
              </a:rPr>
              <a:t>state_cnt</a:t>
            </a:r>
            <a:r>
              <a:rPr lang="en-US" dirty="0">
                <a:solidFill>
                  <a:srgbClr val="20794D"/>
                </a:solidFill>
                <a:latin typeface="Courier"/>
              </a:rPr>
              <a:t>'</a:t>
            </a:r>
            <a:r>
              <a:rPr lang="en-US" dirty="0">
                <a:solidFill>
                  <a:srgbClr val="003B4F"/>
                </a:solidFill>
                <a:latin typeface="Courier"/>
              </a:rPr>
              <a:t>) </a:t>
            </a:r>
            <a:r>
              <a:rPr lang="en-US" dirty="0">
                <a:solidFill>
                  <a:srgbClr val="5E5E5E"/>
                </a:solidFill>
                <a:latin typeface="Courier"/>
              </a:rPr>
              <a:t>%&gt;%</a:t>
            </a:r>
            <a:br>
              <a:rPr lang="en-US" dirty="0"/>
            </a:br>
            <a:br>
              <a:rPr lang="en-US" dirty="0"/>
            </a:br>
            <a:r>
              <a:rPr lang="en-US" dirty="0">
                <a:solidFill>
                  <a:srgbClr val="003B4F"/>
                </a:solidFill>
                <a:latin typeface="Courier"/>
              </a:rPr>
              <a:t>  </a:t>
            </a:r>
            <a:r>
              <a:rPr lang="en-US" dirty="0" err="1">
                <a:solidFill>
                  <a:srgbClr val="4758AB"/>
                </a:solidFill>
                <a:latin typeface="Courier"/>
              </a:rPr>
              <a:t>add_count</a:t>
            </a:r>
            <a:r>
              <a:rPr lang="en-US" dirty="0">
                <a:solidFill>
                  <a:srgbClr val="003B4F"/>
                </a:solidFill>
                <a:latin typeface="Courier"/>
              </a:rPr>
              <a:t>(state, </a:t>
            </a:r>
            <a:r>
              <a:rPr lang="en-US" dirty="0">
                <a:solidFill>
                  <a:srgbClr val="657422"/>
                </a:solidFill>
                <a:latin typeface="Courier"/>
              </a:rPr>
              <a:t>name =</a:t>
            </a:r>
            <a:r>
              <a:rPr lang="en-US" dirty="0">
                <a:solidFill>
                  <a:srgbClr val="003B4F"/>
                </a:solidFill>
                <a:latin typeface="Courier"/>
              </a:rPr>
              <a:t> </a:t>
            </a:r>
            <a:r>
              <a:rPr lang="en-US" dirty="0">
                <a:solidFill>
                  <a:srgbClr val="20794D"/>
                </a:solidFill>
                <a:latin typeface="Courier"/>
              </a:rPr>
              <a:t>'</a:t>
            </a:r>
            <a:r>
              <a:rPr lang="en-US" dirty="0" err="1">
                <a:solidFill>
                  <a:srgbClr val="20794D"/>
                </a:solidFill>
                <a:latin typeface="Courier"/>
              </a:rPr>
              <a:t>state_cnt</a:t>
            </a:r>
            <a:r>
              <a:rPr lang="en-US" dirty="0">
                <a:solidFill>
                  <a:srgbClr val="20794D"/>
                </a:solidFill>
                <a:latin typeface="Courier"/>
              </a:rPr>
              <a:t>'</a:t>
            </a:r>
            <a:r>
              <a:rPr lang="en-US" dirty="0">
                <a:solidFill>
                  <a:srgbClr val="003B4F"/>
                </a:solidFill>
                <a:latin typeface="Courier"/>
              </a:rPr>
              <a:t>) </a:t>
            </a:r>
            <a:r>
              <a:rPr lang="en-US" dirty="0">
                <a:solidFill>
                  <a:srgbClr val="5E5E5E"/>
                </a:solidFill>
                <a:latin typeface="Courier"/>
              </a:rPr>
              <a:t>%&gt;%</a:t>
            </a:r>
            <a:br>
              <a:rPr lang="en-US" dirty="0"/>
            </a:br>
            <a:br>
              <a:rPr lang="en-US" dirty="0"/>
            </a:br>
            <a:r>
              <a:rPr lang="en-US" dirty="0">
                <a:solidFill>
                  <a:srgbClr val="003B4F"/>
                </a:solidFill>
                <a:latin typeface="Courier"/>
              </a:rPr>
              <a:t>  </a:t>
            </a:r>
            <a:r>
              <a:rPr lang="en-US" dirty="0" err="1">
                <a:solidFill>
                  <a:srgbClr val="4758AB"/>
                </a:solidFill>
                <a:latin typeface="Courier"/>
              </a:rPr>
              <a:t>add_count</a:t>
            </a:r>
            <a:r>
              <a:rPr lang="en-US" dirty="0">
                <a:solidFill>
                  <a:srgbClr val="003B4F"/>
                </a:solidFill>
                <a:latin typeface="Courier"/>
              </a:rPr>
              <a:t>(latitude, </a:t>
            </a:r>
            <a:r>
              <a:rPr lang="en-US" dirty="0">
                <a:solidFill>
                  <a:srgbClr val="657422"/>
                </a:solidFill>
                <a:latin typeface="Courier"/>
              </a:rPr>
              <a:t>name =</a:t>
            </a:r>
            <a:r>
              <a:rPr lang="en-US" dirty="0">
                <a:solidFill>
                  <a:srgbClr val="003B4F"/>
                </a:solidFill>
                <a:latin typeface="Courier"/>
              </a:rPr>
              <a:t> </a:t>
            </a:r>
            <a:r>
              <a:rPr lang="en-US" dirty="0">
                <a:solidFill>
                  <a:srgbClr val="20794D"/>
                </a:solidFill>
                <a:latin typeface="Courier"/>
              </a:rPr>
              <a:t>'</a:t>
            </a:r>
            <a:r>
              <a:rPr lang="en-US" dirty="0" err="1">
                <a:solidFill>
                  <a:srgbClr val="20794D"/>
                </a:solidFill>
                <a:latin typeface="Courier"/>
              </a:rPr>
              <a:t>latitude_cnt</a:t>
            </a:r>
            <a:r>
              <a:rPr lang="en-US" dirty="0">
                <a:solidFill>
                  <a:srgbClr val="20794D"/>
                </a:solidFill>
                <a:latin typeface="Courier"/>
              </a:rPr>
              <a:t>'</a:t>
            </a:r>
            <a:r>
              <a:rPr lang="en-US" dirty="0">
                <a:solidFill>
                  <a:srgbClr val="003B4F"/>
                </a:solidFill>
                <a:latin typeface="Courier"/>
              </a:rPr>
              <a:t>) </a:t>
            </a:r>
            <a:r>
              <a:rPr lang="en-US" dirty="0">
                <a:solidFill>
                  <a:srgbClr val="5E5E5E"/>
                </a:solidFill>
                <a:latin typeface="Courier"/>
              </a:rPr>
              <a:t>%&gt;%</a:t>
            </a:r>
            <a:br>
              <a:rPr lang="en-US" dirty="0"/>
            </a:br>
            <a:br>
              <a:rPr lang="en-US" dirty="0"/>
            </a:br>
            <a:r>
              <a:rPr lang="en-US" dirty="0">
                <a:solidFill>
                  <a:srgbClr val="003B4F"/>
                </a:solidFill>
                <a:latin typeface="Courier"/>
              </a:rPr>
              <a:t>  </a:t>
            </a:r>
            <a:r>
              <a:rPr lang="en-US" dirty="0" err="1">
                <a:solidFill>
                  <a:srgbClr val="4758AB"/>
                </a:solidFill>
                <a:latin typeface="Courier"/>
              </a:rPr>
              <a:t>add_count</a:t>
            </a:r>
            <a:r>
              <a:rPr lang="en-US" dirty="0">
                <a:solidFill>
                  <a:srgbClr val="003B4F"/>
                </a:solidFill>
                <a:latin typeface="Courier"/>
              </a:rPr>
              <a:t>(longitude, </a:t>
            </a:r>
            <a:r>
              <a:rPr lang="en-US" dirty="0">
                <a:solidFill>
                  <a:srgbClr val="657422"/>
                </a:solidFill>
                <a:latin typeface="Courier"/>
              </a:rPr>
              <a:t>name =</a:t>
            </a:r>
            <a:r>
              <a:rPr lang="en-US" dirty="0">
                <a:solidFill>
                  <a:srgbClr val="003B4F"/>
                </a:solidFill>
                <a:latin typeface="Courier"/>
              </a:rPr>
              <a:t> </a:t>
            </a:r>
            <a:r>
              <a:rPr lang="en-US" dirty="0">
                <a:solidFill>
                  <a:srgbClr val="20794D"/>
                </a:solidFill>
                <a:latin typeface="Courier"/>
              </a:rPr>
              <a:t>'</a:t>
            </a:r>
            <a:r>
              <a:rPr lang="en-US" dirty="0" err="1">
                <a:solidFill>
                  <a:srgbClr val="20794D"/>
                </a:solidFill>
                <a:latin typeface="Courier"/>
              </a:rPr>
              <a:t>longitude_cnt</a:t>
            </a:r>
            <a:r>
              <a:rPr lang="en-US" dirty="0">
                <a:solidFill>
                  <a:srgbClr val="20794D"/>
                </a:solidFill>
                <a:latin typeface="Courier"/>
              </a:rPr>
              <a:t>'</a:t>
            </a:r>
            <a:r>
              <a:rPr lang="en-US" dirty="0">
                <a:solidFill>
                  <a:srgbClr val="003B4F"/>
                </a:solidFill>
                <a:latin typeface="Courier"/>
              </a:rPr>
              <a:t>) </a:t>
            </a:r>
            <a:r>
              <a:rPr lang="en-US" dirty="0">
                <a:solidFill>
                  <a:srgbClr val="5E5E5E"/>
                </a:solidFill>
                <a:latin typeface="Courier"/>
              </a:rPr>
              <a:t>%&gt;%</a:t>
            </a:r>
            <a:br>
              <a:rPr lang="en-US" dirty="0"/>
            </a:br>
            <a:br>
              <a:rPr lang="en-US" dirty="0"/>
            </a:br>
            <a:r>
              <a:rPr lang="en-US" dirty="0">
                <a:solidFill>
                  <a:srgbClr val="003B4F"/>
                </a:solidFill>
                <a:latin typeface="Courier"/>
              </a:rPr>
              <a:t>  </a:t>
            </a:r>
            <a:r>
              <a:rPr lang="en-US" dirty="0" err="1">
                <a:solidFill>
                  <a:srgbClr val="4758AB"/>
                </a:solidFill>
                <a:latin typeface="Courier"/>
              </a:rPr>
              <a:t>add_count</a:t>
            </a:r>
            <a:r>
              <a:rPr lang="en-US" dirty="0">
                <a:solidFill>
                  <a:srgbClr val="003B4F"/>
                </a:solidFill>
                <a:latin typeface="Courier"/>
              </a:rPr>
              <a:t>(elevation, </a:t>
            </a:r>
            <a:r>
              <a:rPr lang="en-US" dirty="0">
                <a:solidFill>
                  <a:srgbClr val="657422"/>
                </a:solidFill>
                <a:latin typeface="Courier"/>
              </a:rPr>
              <a:t>name =</a:t>
            </a:r>
            <a:r>
              <a:rPr lang="en-US" dirty="0">
                <a:solidFill>
                  <a:srgbClr val="003B4F"/>
                </a:solidFill>
                <a:latin typeface="Courier"/>
              </a:rPr>
              <a:t> </a:t>
            </a:r>
            <a:r>
              <a:rPr lang="en-US" dirty="0">
                <a:solidFill>
                  <a:srgbClr val="20794D"/>
                </a:solidFill>
                <a:latin typeface="Courier"/>
              </a:rPr>
              <a:t>'</a:t>
            </a:r>
            <a:r>
              <a:rPr lang="en-US" dirty="0" err="1">
                <a:solidFill>
                  <a:srgbClr val="20794D"/>
                </a:solidFill>
                <a:latin typeface="Courier"/>
              </a:rPr>
              <a:t>elevation_cnt</a:t>
            </a:r>
            <a:r>
              <a:rPr lang="en-US" dirty="0">
                <a:solidFill>
                  <a:srgbClr val="20794D"/>
                </a:solidFill>
                <a:latin typeface="Courier"/>
              </a:rPr>
              <a:t>'</a:t>
            </a:r>
            <a:r>
              <a:rPr lang="en-US" dirty="0">
                <a:solidFill>
                  <a:srgbClr val="003B4F"/>
                </a:solidFill>
                <a:latin typeface="Courier"/>
              </a:rPr>
              <a:t>) </a:t>
            </a:r>
            <a:r>
              <a:rPr lang="en-US" dirty="0">
                <a:solidFill>
                  <a:srgbClr val="5E5E5E"/>
                </a:solidFill>
                <a:latin typeface="Courier"/>
              </a:rPr>
              <a:t>%&gt;%</a:t>
            </a:r>
            <a:br>
              <a:rPr lang="en-US" dirty="0"/>
            </a:br>
            <a:br>
              <a:rPr lang="en-US" dirty="0"/>
            </a:br>
            <a:r>
              <a:rPr lang="en-US" dirty="0">
                <a:solidFill>
                  <a:srgbClr val="003B4F"/>
                </a:solidFill>
                <a:latin typeface="Courier"/>
              </a:rPr>
              <a:t>  </a:t>
            </a:r>
            <a:r>
              <a:rPr lang="en-US" dirty="0" err="1">
                <a:solidFill>
                  <a:srgbClr val="4758AB"/>
                </a:solidFill>
                <a:latin typeface="Courier"/>
              </a:rPr>
              <a:t>add_count</a:t>
            </a:r>
            <a:r>
              <a:rPr lang="en-US" dirty="0">
                <a:solidFill>
                  <a:srgbClr val="003B4F"/>
                </a:solidFill>
                <a:latin typeface="Courier"/>
              </a:rPr>
              <a:t>(date, </a:t>
            </a:r>
            <a:r>
              <a:rPr lang="en-US" dirty="0">
                <a:solidFill>
                  <a:srgbClr val="657422"/>
                </a:solidFill>
                <a:latin typeface="Courier"/>
              </a:rPr>
              <a:t>name =</a:t>
            </a:r>
            <a:r>
              <a:rPr lang="en-US" dirty="0">
                <a:solidFill>
                  <a:srgbClr val="003B4F"/>
                </a:solidFill>
                <a:latin typeface="Courier"/>
              </a:rPr>
              <a:t> </a:t>
            </a:r>
            <a:r>
              <a:rPr lang="en-US" dirty="0">
                <a:solidFill>
                  <a:srgbClr val="20794D"/>
                </a:solidFill>
                <a:latin typeface="Courier"/>
              </a:rPr>
              <a:t>'</a:t>
            </a:r>
            <a:r>
              <a:rPr lang="en-US" dirty="0" err="1">
                <a:solidFill>
                  <a:srgbClr val="20794D"/>
                </a:solidFill>
                <a:latin typeface="Courier"/>
              </a:rPr>
              <a:t>date_cnt</a:t>
            </a:r>
            <a:r>
              <a:rPr lang="en-US" dirty="0">
                <a:solidFill>
                  <a:srgbClr val="20794D"/>
                </a:solidFill>
                <a:latin typeface="Courier"/>
              </a:rPr>
              <a:t>'</a:t>
            </a:r>
            <a:r>
              <a:rPr lang="en-US" dirty="0">
                <a:solidFill>
                  <a:srgbClr val="003B4F"/>
                </a:solidFill>
                <a:latin typeface="Courier"/>
              </a:rPr>
              <a:t>) </a:t>
            </a:r>
            <a:r>
              <a:rPr lang="en-US" dirty="0">
                <a:solidFill>
                  <a:srgbClr val="5E5E5E"/>
                </a:solidFill>
                <a:latin typeface="Courier"/>
              </a:rPr>
              <a:t>%&gt;%</a:t>
            </a:r>
            <a:br>
              <a:rPr lang="en-US" dirty="0"/>
            </a:br>
            <a:br>
              <a:rPr lang="en-US" dirty="0"/>
            </a:br>
            <a:r>
              <a:rPr lang="en-US" dirty="0">
                <a:solidFill>
                  <a:srgbClr val="003B4F"/>
                </a:solidFill>
                <a:latin typeface="Courier"/>
              </a:rPr>
              <a:t>  </a:t>
            </a:r>
            <a:r>
              <a:rPr lang="en-US" dirty="0" err="1">
                <a:solidFill>
                  <a:srgbClr val="4758AB"/>
                </a:solidFill>
                <a:latin typeface="Courier"/>
              </a:rPr>
              <a:t>add_count</a:t>
            </a:r>
            <a:r>
              <a:rPr lang="en-US" dirty="0">
                <a:solidFill>
                  <a:srgbClr val="003B4F"/>
                </a:solidFill>
                <a:latin typeface="Courier"/>
              </a:rPr>
              <a:t>(</a:t>
            </a:r>
            <a:r>
              <a:rPr lang="en-US" dirty="0" err="1">
                <a:solidFill>
                  <a:srgbClr val="003B4F"/>
                </a:solidFill>
                <a:latin typeface="Courier"/>
              </a:rPr>
              <a:t>temp_min</a:t>
            </a:r>
            <a:r>
              <a:rPr lang="en-US" dirty="0">
                <a:solidFill>
                  <a:srgbClr val="003B4F"/>
                </a:solidFill>
                <a:latin typeface="Courier"/>
              </a:rPr>
              <a:t>, </a:t>
            </a:r>
            <a:r>
              <a:rPr lang="en-US" dirty="0">
                <a:solidFill>
                  <a:srgbClr val="657422"/>
                </a:solidFill>
                <a:latin typeface="Courier"/>
              </a:rPr>
              <a:t>name =</a:t>
            </a:r>
            <a:r>
              <a:rPr lang="en-US" dirty="0">
                <a:solidFill>
                  <a:srgbClr val="003B4F"/>
                </a:solidFill>
                <a:latin typeface="Courier"/>
              </a:rPr>
              <a:t> </a:t>
            </a:r>
            <a:r>
              <a:rPr lang="en-US" dirty="0">
                <a:solidFill>
                  <a:srgbClr val="20794D"/>
                </a:solidFill>
                <a:latin typeface="Courier"/>
              </a:rPr>
              <a:t>'</a:t>
            </a:r>
            <a:r>
              <a:rPr lang="en-US" dirty="0" err="1">
                <a:solidFill>
                  <a:srgbClr val="20794D"/>
                </a:solidFill>
                <a:latin typeface="Courier"/>
              </a:rPr>
              <a:t>temp_min_cnt</a:t>
            </a:r>
            <a:r>
              <a:rPr lang="en-US" dirty="0">
                <a:solidFill>
                  <a:srgbClr val="20794D"/>
                </a:solidFill>
                <a:latin typeface="Courier"/>
              </a:rPr>
              <a:t>'</a:t>
            </a:r>
            <a:r>
              <a:rPr lang="en-US" dirty="0">
                <a:solidFill>
                  <a:srgbClr val="003B4F"/>
                </a:solidFill>
                <a:latin typeface="Courier"/>
              </a:rPr>
              <a:t>) </a:t>
            </a:r>
            <a:r>
              <a:rPr lang="en-US" dirty="0">
                <a:solidFill>
                  <a:srgbClr val="5E5E5E"/>
                </a:solidFill>
                <a:latin typeface="Courier"/>
              </a:rPr>
              <a:t>%&gt;%</a:t>
            </a:r>
            <a:br>
              <a:rPr lang="en-US" dirty="0"/>
            </a:br>
            <a:br>
              <a:rPr lang="en-US" dirty="0"/>
            </a:br>
            <a:r>
              <a:rPr lang="en-US" dirty="0">
                <a:solidFill>
                  <a:srgbClr val="003B4F"/>
                </a:solidFill>
                <a:latin typeface="Courier"/>
              </a:rPr>
              <a:t>  </a:t>
            </a:r>
            <a:r>
              <a:rPr lang="en-US" dirty="0" err="1">
                <a:solidFill>
                  <a:srgbClr val="4758AB"/>
                </a:solidFill>
                <a:latin typeface="Courier"/>
              </a:rPr>
              <a:t>add_count</a:t>
            </a:r>
            <a:r>
              <a:rPr lang="en-US" dirty="0">
                <a:solidFill>
                  <a:srgbClr val="003B4F"/>
                </a:solidFill>
                <a:latin typeface="Courier"/>
              </a:rPr>
              <a:t>(</a:t>
            </a:r>
            <a:r>
              <a:rPr lang="en-US" dirty="0" err="1">
                <a:solidFill>
                  <a:srgbClr val="003B4F"/>
                </a:solidFill>
                <a:latin typeface="Courier"/>
              </a:rPr>
              <a:t>temp_max</a:t>
            </a:r>
            <a:r>
              <a:rPr lang="en-US" dirty="0">
                <a:solidFill>
                  <a:srgbClr val="003B4F"/>
                </a:solidFill>
                <a:latin typeface="Courier"/>
              </a:rPr>
              <a:t>, </a:t>
            </a:r>
            <a:r>
              <a:rPr lang="en-US" dirty="0">
                <a:solidFill>
                  <a:srgbClr val="657422"/>
                </a:solidFill>
                <a:latin typeface="Courier"/>
              </a:rPr>
              <a:t>name =</a:t>
            </a:r>
            <a:r>
              <a:rPr lang="en-US" dirty="0">
                <a:solidFill>
                  <a:srgbClr val="003B4F"/>
                </a:solidFill>
                <a:latin typeface="Courier"/>
              </a:rPr>
              <a:t> </a:t>
            </a:r>
            <a:r>
              <a:rPr lang="en-US" dirty="0">
                <a:solidFill>
                  <a:srgbClr val="20794D"/>
                </a:solidFill>
                <a:latin typeface="Courier"/>
              </a:rPr>
              <a:t>'</a:t>
            </a:r>
            <a:r>
              <a:rPr lang="en-US" dirty="0" err="1">
                <a:solidFill>
                  <a:srgbClr val="20794D"/>
                </a:solidFill>
                <a:latin typeface="Courier"/>
              </a:rPr>
              <a:t>temp_max_cnt</a:t>
            </a:r>
            <a:r>
              <a:rPr lang="en-US" dirty="0">
                <a:solidFill>
                  <a:srgbClr val="20794D"/>
                </a:solidFill>
                <a:latin typeface="Courier"/>
              </a:rPr>
              <a:t>'</a:t>
            </a:r>
            <a:r>
              <a:rPr lang="en-US" dirty="0">
                <a:solidFill>
                  <a:srgbClr val="003B4F"/>
                </a:solidFill>
                <a:latin typeface="Courier"/>
              </a:rPr>
              <a:t>) </a:t>
            </a:r>
            <a:r>
              <a:rPr lang="en-US" dirty="0">
                <a:solidFill>
                  <a:srgbClr val="5E5E5E"/>
                </a:solidFill>
                <a:latin typeface="Courier"/>
              </a:rPr>
              <a:t>%&gt;%</a:t>
            </a:r>
            <a:br>
              <a:rPr lang="en-US" dirty="0"/>
            </a:br>
            <a:br>
              <a:rPr lang="en-US" dirty="0"/>
            </a:br>
            <a:r>
              <a:rPr lang="en-US" dirty="0">
                <a:solidFill>
                  <a:srgbClr val="003B4F"/>
                </a:solidFill>
                <a:latin typeface="Courier"/>
              </a:rPr>
              <a:t>  </a:t>
            </a:r>
            <a:r>
              <a:rPr lang="en-US" dirty="0" err="1">
                <a:solidFill>
                  <a:srgbClr val="4758AB"/>
                </a:solidFill>
                <a:latin typeface="Courier"/>
              </a:rPr>
              <a:t>add_count</a:t>
            </a:r>
            <a:r>
              <a:rPr lang="en-US" dirty="0">
                <a:solidFill>
                  <a:srgbClr val="003B4F"/>
                </a:solidFill>
                <a:latin typeface="Courier"/>
              </a:rPr>
              <a:t>(</a:t>
            </a:r>
            <a:r>
              <a:rPr lang="en-US" dirty="0" err="1">
                <a:solidFill>
                  <a:srgbClr val="003B4F"/>
                </a:solidFill>
                <a:latin typeface="Courier"/>
              </a:rPr>
              <a:t>temp_avg</a:t>
            </a:r>
            <a:r>
              <a:rPr lang="en-US" dirty="0">
                <a:solidFill>
                  <a:srgbClr val="003B4F"/>
                </a:solidFill>
                <a:latin typeface="Courier"/>
              </a:rPr>
              <a:t>, </a:t>
            </a:r>
            <a:r>
              <a:rPr lang="en-US" dirty="0">
                <a:solidFill>
                  <a:srgbClr val="657422"/>
                </a:solidFill>
                <a:latin typeface="Courier"/>
              </a:rPr>
              <a:t>name =</a:t>
            </a:r>
            <a:r>
              <a:rPr lang="en-US" dirty="0">
                <a:solidFill>
                  <a:srgbClr val="003B4F"/>
                </a:solidFill>
                <a:latin typeface="Courier"/>
              </a:rPr>
              <a:t> </a:t>
            </a:r>
            <a:r>
              <a:rPr lang="en-US" dirty="0">
                <a:solidFill>
                  <a:srgbClr val="20794D"/>
                </a:solidFill>
                <a:latin typeface="Courier"/>
              </a:rPr>
              <a:t>'</a:t>
            </a:r>
            <a:r>
              <a:rPr lang="en-US" dirty="0" err="1">
                <a:solidFill>
                  <a:srgbClr val="20794D"/>
                </a:solidFill>
                <a:latin typeface="Courier"/>
              </a:rPr>
              <a:t>temp_ave_cnt</a:t>
            </a:r>
            <a:r>
              <a:rPr lang="en-US" dirty="0">
                <a:solidFill>
                  <a:srgbClr val="20794D"/>
                </a:solidFill>
                <a:latin typeface="Courier"/>
              </a:rPr>
              <a:t>'</a:t>
            </a:r>
            <a:r>
              <a:rPr lang="en-US" dirty="0">
                <a:solidFill>
                  <a:srgbClr val="003B4F"/>
                </a:solidFill>
                <a:latin typeface="Courier"/>
              </a:rPr>
              <a:t>) </a:t>
            </a:r>
            <a:r>
              <a:rPr lang="en-US" dirty="0">
                <a:solidFill>
                  <a:srgbClr val="5E5E5E"/>
                </a:solidFill>
                <a:latin typeface="Courier"/>
              </a:rPr>
              <a:t>%&gt;%</a:t>
            </a:r>
            <a:br>
              <a:rPr lang="en-US" dirty="0"/>
            </a:br>
            <a:br>
              <a:rPr lang="en-US" dirty="0"/>
            </a:br>
            <a:r>
              <a:rPr lang="en-US" dirty="0">
                <a:solidFill>
                  <a:srgbClr val="003B4F"/>
                </a:solidFill>
                <a:latin typeface="Courier"/>
              </a:rPr>
              <a:t>  </a:t>
            </a:r>
            <a:r>
              <a:rPr lang="en-US" dirty="0" err="1">
                <a:solidFill>
                  <a:srgbClr val="4758AB"/>
                </a:solidFill>
                <a:latin typeface="Courier"/>
              </a:rPr>
              <a:t>add_count</a:t>
            </a:r>
            <a:r>
              <a:rPr lang="en-US" dirty="0">
                <a:solidFill>
                  <a:srgbClr val="003B4F"/>
                </a:solidFill>
                <a:latin typeface="Courier"/>
              </a:rPr>
              <a:t>(</a:t>
            </a:r>
            <a:r>
              <a:rPr lang="en-US" dirty="0" err="1">
                <a:solidFill>
                  <a:srgbClr val="003B4F"/>
                </a:solidFill>
                <a:latin typeface="Courier"/>
              </a:rPr>
              <a:t>av_day_wi_spd</a:t>
            </a:r>
            <a:r>
              <a:rPr lang="en-US" dirty="0">
                <a:solidFill>
                  <a:srgbClr val="003B4F"/>
                </a:solidFill>
                <a:latin typeface="Courier"/>
              </a:rPr>
              <a:t>, </a:t>
            </a:r>
            <a:r>
              <a:rPr lang="en-US" dirty="0">
                <a:solidFill>
                  <a:srgbClr val="657422"/>
                </a:solidFill>
                <a:latin typeface="Courier"/>
              </a:rPr>
              <a:t>name =</a:t>
            </a:r>
            <a:r>
              <a:rPr lang="en-US" dirty="0">
                <a:solidFill>
                  <a:srgbClr val="003B4F"/>
                </a:solidFill>
                <a:latin typeface="Courier"/>
              </a:rPr>
              <a:t> </a:t>
            </a:r>
            <a:r>
              <a:rPr lang="en-US" dirty="0">
                <a:solidFill>
                  <a:srgbClr val="20794D"/>
                </a:solidFill>
                <a:latin typeface="Courier"/>
              </a:rPr>
              <a:t>'</a:t>
            </a:r>
            <a:r>
              <a:rPr lang="en-US" dirty="0" err="1">
                <a:solidFill>
                  <a:srgbClr val="20794D"/>
                </a:solidFill>
                <a:latin typeface="Courier"/>
              </a:rPr>
              <a:t>av_day_wi_spd_cnt</a:t>
            </a:r>
            <a:r>
              <a:rPr lang="en-US" dirty="0">
                <a:solidFill>
                  <a:srgbClr val="20794D"/>
                </a:solidFill>
                <a:latin typeface="Courier"/>
              </a:rPr>
              <a:t>'</a:t>
            </a:r>
            <a:r>
              <a:rPr lang="en-US" dirty="0">
                <a:solidFill>
                  <a:srgbClr val="003B4F"/>
                </a:solidFill>
                <a:latin typeface="Courier"/>
              </a:rPr>
              <a:t>) </a:t>
            </a:r>
            <a:r>
              <a:rPr lang="en-US" dirty="0">
                <a:solidFill>
                  <a:srgbClr val="5E5E5E"/>
                </a:solidFill>
                <a:latin typeface="Courier"/>
              </a:rPr>
              <a:t>%&gt;%</a:t>
            </a:r>
            <a:br>
              <a:rPr lang="en-US" dirty="0"/>
            </a:br>
            <a:br>
              <a:rPr lang="en-US" dirty="0"/>
            </a:br>
            <a:r>
              <a:rPr lang="en-US" dirty="0">
                <a:solidFill>
                  <a:srgbClr val="003B4F"/>
                </a:solidFill>
                <a:latin typeface="Courier"/>
              </a:rPr>
              <a:t>  </a:t>
            </a:r>
            <a:r>
              <a:rPr lang="en-US" dirty="0" err="1">
                <a:solidFill>
                  <a:srgbClr val="4758AB"/>
                </a:solidFill>
                <a:latin typeface="Courier"/>
              </a:rPr>
              <a:t>add_count</a:t>
            </a:r>
            <a:r>
              <a:rPr lang="en-US" dirty="0">
                <a:solidFill>
                  <a:srgbClr val="003B4F"/>
                </a:solidFill>
                <a:latin typeface="Courier"/>
              </a:rPr>
              <a:t>(wi_dir_5sec, </a:t>
            </a:r>
            <a:r>
              <a:rPr lang="en-US" dirty="0">
                <a:solidFill>
                  <a:srgbClr val="657422"/>
                </a:solidFill>
                <a:latin typeface="Courier"/>
              </a:rPr>
              <a:t>name =</a:t>
            </a:r>
            <a:r>
              <a:rPr lang="en-US" dirty="0">
                <a:solidFill>
                  <a:srgbClr val="003B4F"/>
                </a:solidFill>
                <a:latin typeface="Courier"/>
              </a:rPr>
              <a:t> </a:t>
            </a:r>
            <a:r>
              <a:rPr lang="en-US" dirty="0">
                <a:solidFill>
                  <a:srgbClr val="20794D"/>
                </a:solidFill>
                <a:latin typeface="Courier"/>
              </a:rPr>
              <a:t>'wi_dir_5sec_cnt'</a:t>
            </a:r>
            <a:r>
              <a:rPr lang="en-US" dirty="0">
                <a:solidFill>
                  <a:srgbClr val="003B4F"/>
                </a:solidFill>
                <a:latin typeface="Courier"/>
              </a:rPr>
              <a:t>) </a:t>
            </a:r>
            <a:r>
              <a:rPr lang="en-US" dirty="0">
                <a:solidFill>
                  <a:srgbClr val="5E5E5E"/>
                </a:solidFill>
                <a:latin typeface="Courier"/>
              </a:rPr>
              <a:t>%&gt;%</a:t>
            </a:r>
            <a:br>
              <a:rPr lang="en-US" dirty="0"/>
            </a:br>
            <a:br>
              <a:rPr lang="en-US" dirty="0"/>
            </a:br>
            <a:r>
              <a:rPr lang="en-US" dirty="0">
                <a:solidFill>
                  <a:srgbClr val="003B4F"/>
                </a:solidFill>
                <a:latin typeface="Courier"/>
              </a:rPr>
              <a:t>  </a:t>
            </a:r>
            <a:r>
              <a:rPr lang="en-US" dirty="0" err="1">
                <a:solidFill>
                  <a:srgbClr val="4758AB"/>
                </a:solidFill>
                <a:latin typeface="Courier"/>
              </a:rPr>
              <a:t>add_count</a:t>
            </a:r>
            <a:r>
              <a:rPr lang="en-US" dirty="0">
                <a:solidFill>
                  <a:srgbClr val="003B4F"/>
                </a:solidFill>
                <a:latin typeface="Courier"/>
              </a:rPr>
              <a:t>(wi_spd_5sec, </a:t>
            </a:r>
            <a:r>
              <a:rPr lang="en-US" dirty="0">
                <a:solidFill>
                  <a:srgbClr val="657422"/>
                </a:solidFill>
                <a:latin typeface="Courier"/>
              </a:rPr>
              <a:t>name =</a:t>
            </a:r>
            <a:r>
              <a:rPr lang="en-US" dirty="0">
                <a:solidFill>
                  <a:srgbClr val="003B4F"/>
                </a:solidFill>
                <a:latin typeface="Courier"/>
              </a:rPr>
              <a:t> </a:t>
            </a:r>
            <a:r>
              <a:rPr lang="en-US" dirty="0">
                <a:solidFill>
                  <a:srgbClr val="20794D"/>
                </a:solidFill>
                <a:latin typeface="Courier"/>
              </a:rPr>
              <a:t>'wi_spd_5sec_cnt'</a:t>
            </a:r>
            <a:r>
              <a:rPr lang="en-US" dirty="0">
                <a:solidFill>
                  <a:srgbClr val="003B4F"/>
                </a:solidFill>
                <a:latin typeface="Courier"/>
              </a:rPr>
              <a:t>) </a:t>
            </a:r>
            <a:r>
              <a:rPr lang="en-US" dirty="0">
                <a:solidFill>
                  <a:srgbClr val="5E5E5E"/>
                </a:solidFill>
                <a:latin typeface="Courier"/>
              </a:rPr>
              <a:t>%&gt;%</a:t>
            </a:r>
            <a:br>
              <a:rPr lang="en-US" dirty="0"/>
            </a:br>
            <a:br>
              <a:rPr lang="en-US" dirty="0"/>
            </a:br>
            <a:r>
              <a:rPr lang="en-US" dirty="0">
                <a:solidFill>
                  <a:srgbClr val="003B4F"/>
                </a:solidFill>
                <a:latin typeface="Courier"/>
              </a:rPr>
              <a:t>  </a:t>
            </a:r>
            <a:r>
              <a:rPr lang="en-US" dirty="0" err="1">
                <a:solidFill>
                  <a:srgbClr val="4758AB"/>
                </a:solidFill>
                <a:latin typeface="Courier"/>
              </a:rPr>
              <a:t>add_count</a:t>
            </a:r>
            <a:r>
              <a:rPr lang="en-US" dirty="0">
                <a:solidFill>
                  <a:srgbClr val="003B4F"/>
                </a:solidFill>
                <a:latin typeface="Courier"/>
              </a:rPr>
              <a:t>(</a:t>
            </a:r>
            <a:r>
              <a:rPr lang="en-US" dirty="0" err="1">
                <a:solidFill>
                  <a:srgbClr val="003B4F"/>
                </a:solidFill>
                <a:latin typeface="Courier"/>
              </a:rPr>
              <a:t>snow_fall</a:t>
            </a:r>
            <a:r>
              <a:rPr lang="en-US" dirty="0">
                <a:solidFill>
                  <a:srgbClr val="003B4F"/>
                </a:solidFill>
                <a:latin typeface="Courier"/>
              </a:rPr>
              <a:t>, </a:t>
            </a:r>
            <a:r>
              <a:rPr lang="en-US" dirty="0">
                <a:solidFill>
                  <a:srgbClr val="657422"/>
                </a:solidFill>
                <a:latin typeface="Courier"/>
              </a:rPr>
              <a:t>name =</a:t>
            </a:r>
            <a:r>
              <a:rPr lang="en-US" dirty="0">
                <a:solidFill>
                  <a:srgbClr val="003B4F"/>
                </a:solidFill>
                <a:latin typeface="Courier"/>
              </a:rPr>
              <a:t> </a:t>
            </a:r>
            <a:r>
              <a:rPr lang="en-US" dirty="0">
                <a:solidFill>
                  <a:srgbClr val="20794D"/>
                </a:solidFill>
                <a:latin typeface="Courier"/>
              </a:rPr>
              <a:t>'</a:t>
            </a:r>
            <a:r>
              <a:rPr lang="en-US" dirty="0" err="1">
                <a:solidFill>
                  <a:srgbClr val="20794D"/>
                </a:solidFill>
                <a:latin typeface="Courier"/>
              </a:rPr>
              <a:t>snow_fall_cnt</a:t>
            </a:r>
            <a:r>
              <a:rPr lang="en-US" dirty="0">
                <a:solidFill>
                  <a:srgbClr val="20794D"/>
                </a:solidFill>
                <a:latin typeface="Courier"/>
              </a:rPr>
              <a:t>'</a:t>
            </a:r>
            <a:r>
              <a:rPr lang="en-US" dirty="0">
                <a:solidFill>
                  <a:srgbClr val="003B4F"/>
                </a:solidFill>
                <a:latin typeface="Courier"/>
              </a:rPr>
              <a:t>) </a:t>
            </a:r>
            <a:r>
              <a:rPr lang="en-US" dirty="0">
                <a:solidFill>
                  <a:srgbClr val="5E5E5E"/>
                </a:solidFill>
                <a:latin typeface="Courier"/>
              </a:rPr>
              <a:t>%&gt;%</a:t>
            </a:r>
            <a:br>
              <a:rPr lang="en-US" dirty="0"/>
            </a:br>
            <a:br>
              <a:rPr lang="en-US" dirty="0"/>
            </a:br>
            <a:r>
              <a:rPr lang="en-US" dirty="0">
                <a:solidFill>
                  <a:srgbClr val="003B4F"/>
                </a:solidFill>
                <a:latin typeface="Courier"/>
              </a:rPr>
              <a:t>  </a:t>
            </a:r>
            <a:r>
              <a:rPr lang="en-US" dirty="0" err="1">
                <a:solidFill>
                  <a:srgbClr val="4758AB"/>
                </a:solidFill>
                <a:latin typeface="Courier"/>
              </a:rPr>
              <a:t>add_count</a:t>
            </a:r>
            <a:r>
              <a:rPr lang="en-US" dirty="0">
                <a:solidFill>
                  <a:srgbClr val="003B4F"/>
                </a:solidFill>
                <a:latin typeface="Courier"/>
              </a:rPr>
              <a:t>(</a:t>
            </a:r>
            <a:r>
              <a:rPr lang="en-US" dirty="0" err="1">
                <a:solidFill>
                  <a:srgbClr val="003B4F"/>
                </a:solidFill>
                <a:latin typeface="Courier"/>
              </a:rPr>
              <a:t>snow_dep</a:t>
            </a:r>
            <a:r>
              <a:rPr lang="en-US" dirty="0">
                <a:solidFill>
                  <a:srgbClr val="003B4F"/>
                </a:solidFill>
                <a:latin typeface="Courier"/>
              </a:rPr>
              <a:t>, </a:t>
            </a:r>
            <a:r>
              <a:rPr lang="en-US" dirty="0">
                <a:solidFill>
                  <a:srgbClr val="657422"/>
                </a:solidFill>
                <a:latin typeface="Courier"/>
              </a:rPr>
              <a:t>name =</a:t>
            </a:r>
            <a:r>
              <a:rPr lang="en-US" dirty="0">
                <a:solidFill>
                  <a:srgbClr val="003B4F"/>
                </a:solidFill>
                <a:latin typeface="Courier"/>
              </a:rPr>
              <a:t> </a:t>
            </a:r>
            <a:r>
              <a:rPr lang="en-US" dirty="0">
                <a:solidFill>
                  <a:srgbClr val="20794D"/>
                </a:solidFill>
                <a:latin typeface="Courier"/>
              </a:rPr>
              <a:t>'</a:t>
            </a:r>
            <a:r>
              <a:rPr lang="en-US" dirty="0" err="1">
                <a:solidFill>
                  <a:srgbClr val="20794D"/>
                </a:solidFill>
                <a:latin typeface="Courier"/>
              </a:rPr>
              <a:t>snow_dep_cnt</a:t>
            </a:r>
            <a:r>
              <a:rPr lang="en-US" dirty="0">
                <a:solidFill>
                  <a:srgbClr val="20794D"/>
                </a:solidFill>
                <a:latin typeface="Courier"/>
              </a:rPr>
              <a:t>'</a:t>
            </a:r>
            <a:r>
              <a:rPr lang="en-US" dirty="0">
                <a:solidFill>
                  <a:srgbClr val="003B4F"/>
                </a:solidFill>
                <a:latin typeface="Courier"/>
              </a:rPr>
              <a:t>) </a:t>
            </a:r>
            <a:r>
              <a:rPr lang="en-US" dirty="0">
                <a:solidFill>
                  <a:srgbClr val="5E5E5E"/>
                </a:solidFill>
                <a:latin typeface="Courier"/>
              </a:rPr>
              <a:t>%&gt;%</a:t>
            </a:r>
            <a:br>
              <a:rPr lang="en-US" dirty="0"/>
            </a:br>
            <a:br>
              <a:rPr lang="en-US" dirty="0"/>
            </a:br>
            <a:r>
              <a:rPr lang="en-US" dirty="0">
                <a:solidFill>
                  <a:srgbClr val="003B4F"/>
                </a:solidFill>
                <a:latin typeface="Courier"/>
              </a:rPr>
              <a:t>  </a:t>
            </a:r>
            <a:r>
              <a:rPr lang="en-US" dirty="0" err="1">
                <a:solidFill>
                  <a:srgbClr val="4758AB"/>
                </a:solidFill>
                <a:latin typeface="Courier"/>
              </a:rPr>
              <a:t>add_count</a:t>
            </a:r>
            <a:r>
              <a:rPr lang="en-US" dirty="0">
                <a:solidFill>
                  <a:srgbClr val="003B4F"/>
                </a:solidFill>
                <a:latin typeface="Courier"/>
              </a:rPr>
              <a:t>(</a:t>
            </a:r>
            <a:r>
              <a:rPr lang="en-US" dirty="0" err="1">
                <a:solidFill>
                  <a:srgbClr val="003B4F"/>
                </a:solidFill>
                <a:latin typeface="Courier"/>
              </a:rPr>
              <a:t>precip</a:t>
            </a:r>
            <a:r>
              <a:rPr lang="en-US" dirty="0">
                <a:solidFill>
                  <a:srgbClr val="003B4F"/>
                </a:solidFill>
                <a:latin typeface="Courier"/>
              </a:rPr>
              <a:t>, </a:t>
            </a:r>
            <a:r>
              <a:rPr lang="en-US" dirty="0">
                <a:solidFill>
                  <a:srgbClr val="657422"/>
                </a:solidFill>
                <a:latin typeface="Courier"/>
              </a:rPr>
              <a:t>name =</a:t>
            </a:r>
            <a:r>
              <a:rPr lang="en-US" dirty="0">
                <a:solidFill>
                  <a:srgbClr val="003B4F"/>
                </a:solidFill>
                <a:latin typeface="Courier"/>
              </a:rPr>
              <a:t> </a:t>
            </a:r>
            <a:r>
              <a:rPr lang="en-US" dirty="0">
                <a:solidFill>
                  <a:srgbClr val="20794D"/>
                </a:solidFill>
                <a:latin typeface="Courier"/>
              </a:rPr>
              <a:t>'</a:t>
            </a:r>
            <a:r>
              <a:rPr lang="en-US" dirty="0" err="1">
                <a:solidFill>
                  <a:srgbClr val="20794D"/>
                </a:solidFill>
                <a:latin typeface="Courier"/>
              </a:rPr>
              <a:t>precip_cnt</a:t>
            </a:r>
            <a:r>
              <a:rPr lang="en-US" dirty="0">
                <a:solidFill>
                  <a:srgbClr val="20794D"/>
                </a:solidFill>
                <a:latin typeface="Courier"/>
              </a:rPr>
              <a:t>'</a:t>
            </a:r>
            <a:r>
              <a:rPr lang="en-US" dirty="0">
                <a:solidFill>
                  <a:srgbClr val="003B4F"/>
                </a:solidFill>
                <a:latin typeface="Courier"/>
              </a:rPr>
              <a:t>)</a:t>
            </a:r>
          </a:p>
          <a:p>
            <a:pPr indent="0">
              <a:buFont typeface="Arial"/>
              <a:buNone/>
            </a:pPr>
            <a:endParaRPr lang="en-US" dirty="0">
              <a:latin typeface="Courier"/>
            </a:endParaRPr>
          </a:p>
          <a:p>
            <a:pPr marL="0" indent="0">
              <a:buFont typeface="Arial"/>
              <a:buNone/>
            </a:pPr>
            <a:endParaRPr lang="en-US" dirty="0">
              <a:solidFill>
                <a:srgbClr val="003B4F"/>
              </a:solidFill>
              <a:latin typeface="Courier"/>
            </a:endParaRPr>
          </a:p>
        </p:txBody>
      </p:sp>
      <p:sp>
        <p:nvSpPr>
          <p:cNvPr id="3" name="TextBox 2">
            <a:extLst>
              <a:ext uri="{FF2B5EF4-FFF2-40B4-BE49-F238E27FC236}">
                <a16:creationId xmlns:a16="http://schemas.microsoft.com/office/drawing/2014/main" id="{C4856503-5A25-A439-1682-B658F748F868}"/>
              </a:ext>
            </a:extLst>
          </p:cNvPr>
          <p:cNvSpPr txBox="1"/>
          <p:nvPr/>
        </p:nvSpPr>
        <p:spPr>
          <a:xfrm>
            <a:off x="3827768" y="585081"/>
            <a:ext cx="4483841" cy="4632037"/>
          </a:xfrm>
          <a:prstGeom prst="rect">
            <a:avLst/>
          </a:prstGeom>
          <a:noFill/>
        </p:spPr>
        <p:txBody>
          <a:bodyPr wrap="square" rtlCol="0">
            <a:spAutoFit/>
          </a:bodyPr>
          <a:lstStyle/>
          <a:p>
            <a:r>
              <a:rPr lang="en-US" sz="500" dirty="0"/>
              <a:t>4. </a:t>
            </a:r>
            <a:r>
              <a:rPr lang="en-US" sz="800" dirty="0"/>
              <a:t>Make sure data is clean (remove any NAs), add a new column to the df0 data frame that differentiates above or below the 40th parallel, and save that to a new data frame, </a:t>
            </a:r>
            <a:r>
              <a:rPr lang="en-US" sz="800" dirty="0" err="1"/>
              <a:t>data_for_analysis</a:t>
            </a:r>
            <a:r>
              <a:rPr lang="en-US" sz="800" dirty="0"/>
              <a:t>.</a:t>
            </a:r>
          </a:p>
          <a:p>
            <a:pPr lvl="1" indent="0">
              <a:buFont typeface="Arial"/>
              <a:buNone/>
            </a:pPr>
            <a:r>
              <a:rPr lang="en-US" sz="500" dirty="0">
                <a:solidFill>
                  <a:srgbClr val="5E5E5E"/>
                </a:solidFill>
                <a:latin typeface="Courier"/>
              </a:rPr>
              <a:t>#|label: Clean data and add new column</a:t>
            </a:r>
            <a:br>
              <a:rPr lang="en-US" sz="500" dirty="0"/>
            </a:br>
            <a:r>
              <a:rPr lang="en-US" sz="500" dirty="0">
                <a:solidFill>
                  <a:srgbClr val="5E5E5E"/>
                </a:solidFill>
                <a:latin typeface="Courier"/>
              </a:rPr>
              <a:t>#|code-summary: omit any NAs from df0, add another column</a:t>
            </a:r>
            <a:br>
              <a:rPr lang="en-US" sz="500" dirty="0"/>
            </a:br>
            <a:br>
              <a:rPr lang="en-US" sz="500" dirty="0"/>
            </a:br>
            <a:r>
              <a:rPr lang="en-US" sz="500" dirty="0">
                <a:solidFill>
                  <a:srgbClr val="003B4F"/>
                </a:solidFill>
                <a:latin typeface="Courier"/>
              </a:rPr>
              <a:t>df0 </a:t>
            </a:r>
            <a:r>
              <a:rPr lang="en-US" sz="500" dirty="0">
                <a:solidFill>
                  <a:srgbClr val="5E5E5E"/>
                </a:solidFill>
                <a:latin typeface="Courier"/>
              </a:rPr>
              <a:t>%&gt;%</a:t>
            </a:r>
            <a:br>
              <a:rPr lang="en-US" sz="500" dirty="0"/>
            </a:br>
            <a:r>
              <a:rPr lang="en-US" sz="500" dirty="0">
                <a:solidFill>
                  <a:srgbClr val="003B4F"/>
                </a:solidFill>
                <a:latin typeface="Courier"/>
              </a:rPr>
              <a:t>  </a:t>
            </a:r>
            <a:r>
              <a:rPr lang="en-US" sz="500" dirty="0" err="1">
                <a:solidFill>
                  <a:srgbClr val="4758AB"/>
                </a:solidFill>
                <a:latin typeface="Courier"/>
              </a:rPr>
              <a:t>na.omit</a:t>
            </a:r>
            <a:r>
              <a:rPr lang="en-US" sz="500" dirty="0">
                <a:solidFill>
                  <a:srgbClr val="003B4F"/>
                </a:solidFill>
                <a:latin typeface="Courier"/>
              </a:rPr>
              <a:t>() </a:t>
            </a:r>
            <a:r>
              <a:rPr lang="en-US" sz="500" dirty="0">
                <a:solidFill>
                  <a:srgbClr val="5E5E5E"/>
                </a:solidFill>
                <a:latin typeface="Courier"/>
              </a:rPr>
              <a:t>%&gt;%</a:t>
            </a:r>
            <a:br>
              <a:rPr lang="en-US" sz="500" dirty="0"/>
            </a:br>
            <a:r>
              <a:rPr lang="en-US" sz="500" dirty="0">
                <a:solidFill>
                  <a:srgbClr val="003B4F"/>
                </a:solidFill>
                <a:latin typeface="Courier"/>
              </a:rPr>
              <a:t>  </a:t>
            </a:r>
            <a:r>
              <a:rPr lang="en-US" sz="500" dirty="0">
                <a:solidFill>
                  <a:srgbClr val="4758AB"/>
                </a:solidFill>
                <a:latin typeface="Courier"/>
              </a:rPr>
              <a:t>mutate</a:t>
            </a:r>
            <a:r>
              <a:rPr lang="en-US" sz="500" dirty="0">
                <a:solidFill>
                  <a:srgbClr val="003B4F"/>
                </a:solidFill>
                <a:latin typeface="Courier"/>
              </a:rPr>
              <a:t>(</a:t>
            </a:r>
            <a:r>
              <a:rPr lang="en-US" sz="500" dirty="0">
                <a:solidFill>
                  <a:srgbClr val="657422"/>
                </a:solidFill>
                <a:latin typeface="Courier"/>
              </a:rPr>
              <a:t>lat_Abv_40 =</a:t>
            </a:r>
            <a:r>
              <a:rPr lang="en-US" sz="500" dirty="0">
                <a:solidFill>
                  <a:srgbClr val="003B4F"/>
                </a:solidFill>
                <a:latin typeface="Courier"/>
              </a:rPr>
              <a:t> </a:t>
            </a:r>
            <a:r>
              <a:rPr lang="en-US" sz="500" dirty="0" err="1">
                <a:solidFill>
                  <a:srgbClr val="4758AB"/>
                </a:solidFill>
                <a:latin typeface="Courier"/>
              </a:rPr>
              <a:t>ifelse</a:t>
            </a:r>
            <a:r>
              <a:rPr lang="en-US" sz="500" dirty="0">
                <a:solidFill>
                  <a:srgbClr val="003B4F"/>
                </a:solidFill>
                <a:latin typeface="Courier"/>
              </a:rPr>
              <a:t>(latitude </a:t>
            </a:r>
            <a:r>
              <a:rPr lang="en-US" sz="500" dirty="0">
                <a:solidFill>
                  <a:srgbClr val="5E5E5E"/>
                </a:solidFill>
                <a:latin typeface="Courier"/>
              </a:rPr>
              <a:t>&gt;</a:t>
            </a:r>
            <a:r>
              <a:rPr lang="en-US" sz="500" dirty="0">
                <a:solidFill>
                  <a:srgbClr val="003B4F"/>
                </a:solidFill>
                <a:latin typeface="Courier"/>
              </a:rPr>
              <a:t> </a:t>
            </a:r>
            <a:r>
              <a:rPr lang="en-US" sz="500" dirty="0">
                <a:solidFill>
                  <a:srgbClr val="AD0000"/>
                </a:solidFill>
                <a:latin typeface="Courier"/>
              </a:rPr>
              <a:t>40</a:t>
            </a:r>
            <a:r>
              <a:rPr lang="en-US" sz="500" dirty="0">
                <a:solidFill>
                  <a:srgbClr val="003B4F"/>
                </a:solidFill>
                <a:latin typeface="Courier"/>
              </a:rPr>
              <a:t>, </a:t>
            </a:r>
            <a:r>
              <a:rPr lang="en-US" sz="500" dirty="0">
                <a:solidFill>
                  <a:srgbClr val="20794D"/>
                </a:solidFill>
                <a:latin typeface="Courier"/>
              </a:rPr>
              <a:t>"abv"</a:t>
            </a:r>
            <a:r>
              <a:rPr lang="en-US" sz="500" dirty="0">
                <a:solidFill>
                  <a:srgbClr val="003B4F"/>
                </a:solidFill>
                <a:latin typeface="Courier"/>
              </a:rPr>
              <a:t>, </a:t>
            </a:r>
            <a:r>
              <a:rPr lang="en-US" sz="500" dirty="0">
                <a:solidFill>
                  <a:srgbClr val="20794D"/>
                </a:solidFill>
                <a:latin typeface="Courier"/>
              </a:rPr>
              <a:t>"bel"</a:t>
            </a:r>
            <a:r>
              <a:rPr lang="en-US" sz="500" dirty="0">
                <a:solidFill>
                  <a:srgbClr val="003B4F"/>
                </a:solidFill>
                <a:latin typeface="Courier"/>
              </a:rPr>
              <a:t>)) -&gt; </a:t>
            </a:r>
            <a:r>
              <a:rPr lang="en-US" sz="500" dirty="0" err="1">
                <a:solidFill>
                  <a:srgbClr val="003B4F"/>
                </a:solidFill>
                <a:latin typeface="Courier"/>
              </a:rPr>
              <a:t>data_for_model</a:t>
            </a:r>
            <a:endParaRPr lang="en-US" sz="500" dirty="0">
              <a:solidFill>
                <a:srgbClr val="003B4F"/>
              </a:solidFill>
              <a:latin typeface="Courier"/>
            </a:endParaRPr>
          </a:p>
          <a:p>
            <a:r>
              <a:rPr lang="en-US" sz="500" dirty="0"/>
              <a:t>5. </a:t>
            </a:r>
            <a:r>
              <a:rPr lang="en-US" sz="800" dirty="0"/>
              <a:t>Create a data model that will show if we may accept or reject the null hypothesis</a:t>
            </a:r>
          </a:p>
          <a:p>
            <a:pPr lvl="1" indent="0">
              <a:buFont typeface="Arial"/>
              <a:buNone/>
            </a:pPr>
            <a:r>
              <a:rPr lang="en-US" sz="500" dirty="0">
                <a:solidFill>
                  <a:srgbClr val="5E5E5E"/>
                </a:solidFill>
                <a:latin typeface="Courier"/>
              </a:rPr>
              <a:t>#|label: For a conclusion on the hypothesis based on p-value</a:t>
            </a:r>
            <a:br>
              <a:rPr lang="en-US" sz="500" dirty="0"/>
            </a:br>
            <a:r>
              <a:rPr lang="en-US" sz="500" dirty="0">
                <a:solidFill>
                  <a:srgbClr val="5E5E5E"/>
                </a:solidFill>
                <a:latin typeface="Courier"/>
              </a:rPr>
              <a:t>#|code_summary: using </a:t>
            </a:r>
            <a:r>
              <a:rPr lang="en-US" sz="500" dirty="0" err="1">
                <a:solidFill>
                  <a:srgbClr val="5E5E5E"/>
                </a:solidFill>
                <a:latin typeface="Courier"/>
              </a:rPr>
              <a:t>lmer</a:t>
            </a:r>
            <a:r>
              <a:rPr lang="en-US" sz="500" dirty="0">
                <a:solidFill>
                  <a:srgbClr val="5E5E5E"/>
                </a:solidFill>
                <a:latin typeface="Courier"/>
              </a:rPr>
              <a:t> find a p-value</a:t>
            </a:r>
            <a:br>
              <a:rPr lang="en-US" sz="500" dirty="0"/>
            </a:br>
            <a:br>
              <a:rPr lang="en-US" sz="500" dirty="0"/>
            </a:br>
            <a:r>
              <a:rPr lang="en-US" sz="500" dirty="0" err="1">
                <a:solidFill>
                  <a:srgbClr val="003B4F"/>
                </a:solidFill>
                <a:latin typeface="Courier"/>
              </a:rPr>
              <a:t>high_lat_model</a:t>
            </a:r>
            <a:r>
              <a:rPr lang="en-US" sz="500" dirty="0">
                <a:solidFill>
                  <a:srgbClr val="003B4F"/>
                </a:solidFill>
                <a:latin typeface="Courier"/>
              </a:rPr>
              <a:t> &lt;- </a:t>
            </a:r>
            <a:r>
              <a:rPr lang="en-US" sz="500" dirty="0" err="1">
                <a:solidFill>
                  <a:srgbClr val="4758AB"/>
                </a:solidFill>
                <a:latin typeface="Courier"/>
              </a:rPr>
              <a:t>lmer</a:t>
            </a:r>
            <a:r>
              <a:rPr lang="en-US" sz="500" dirty="0">
                <a:solidFill>
                  <a:srgbClr val="003B4F"/>
                </a:solidFill>
                <a:latin typeface="Courier"/>
              </a:rPr>
              <a:t>(</a:t>
            </a:r>
            <a:r>
              <a:rPr lang="en-US" sz="500" dirty="0" err="1">
                <a:solidFill>
                  <a:srgbClr val="003B4F"/>
                </a:solidFill>
                <a:latin typeface="Courier"/>
              </a:rPr>
              <a:t>snow_fall</a:t>
            </a:r>
            <a:r>
              <a:rPr lang="en-US" sz="500" dirty="0">
                <a:solidFill>
                  <a:srgbClr val="003B4F"/>
                </a:solidFill>
                <a:latin typeface="Courier"/>
              </a:rPr>
              <a:t> </a:t>
            </a:r>
            <a:r>
              <a:rPr lang="en-US" sz="500" dirty="0">
                <a:solidFill>
                  <a:srgbClr val="5E5E5E"/>
                </a:solidFill>
                <a:latin typeface="Courier"/>
              </a:rPr>
              <a:t>~</a:t>
            </a:r>
            <a:r>
              <a:rPr lang="en-US" sz="500" dirty="0">
                <a:solidFill>
                  <a:srgbClr val="003B4F"/>
                </a:solidFill>
                <a:latin typeface="Courier"/>
              </a:rPr>
              <a:t> lat_Abv_40 </a:t>
            </a:r>
            <a:r>
              <a:rPr lang="en-US" sz="500" dirty="0">
                <a:solidFill>
                  <a:srgbClr val="5E5E5E"/>
                </a:solidFill>
                <a:latin typeface="Courier"/>
              </a:rPr>
              <a:t>+</a:t>
            </a:r>
            <a:r>
              <a:rPr lang="en-US" sz="500" dirty="0">
                <a:solidFill>
                  <a:srgbClr val="003B4F"/>
                </a:solidFill>
                <a:latin typeface="Courier"/>
              </a:rPr>
              <a:t> (</a:t>
            </a:r>
            <a:r>
              <a:rPr lang="en-US" sz="500" dirty="0">
                <a:solidFill>
                  <a:srgbClr val="AD0000"/>
                </a:solidFill>
                <a:latin typeface="Courier"/>
              </a:rPr>
              <a:t>1</a:t>
            </a:r>
            <a:r>
              <a:rPr lang="en-US" sz="500" dirty="0">
                <a:solidFill>
                  <a:srgbClr val="5E5E5E"/>
                </a:solidFill>
                <a:latin typeface="Courier"/>
              </a:rPr>
              <a:t>|</a:t>
            </a:r>
            <a:r>
              <a:rPr lang="en-US" sz="500" dirty="0">
                <a:solidFill>
                  <a:srgbClr val="003B4F"/>
                </a:solidFill>
                <a:latin typeface="Courier"/>
              </a:rPr>
              <a:t>station),</a:t>
            </a:r>
            <a:br>
              <a:rPr lang="en-US" sz="500" dirty="0"/>
            </a:br>
            <a:r>
              <a:rPr lang="en-US" sz="500" dirty="0">
                <a:solidFill>
                  <a:srgbClr val="003B4F"/>
                </a:solidFill>
                <a:latin typeface="Courier"/>
              </a:rPr>
              <a:t>                       </a:t>
            </a:r>
            <a:r>
              <a:rPr lang="en-US" sz="500" dirty="0">
                <a:solidFill>
                  <a:srgbClr val="657422"/>
                </a:solidFill>
                <a:latin typeface="Courier"/>
              </a:rPr>
              <a:t>data=</a:t>
            </a:r>
            <a:r>
              <a:rPr lang="en-US" sz="500" dirty="0">
                <a:solidFill>
                  <a:srgbClr val="003B4F"/>
                </a:solidFill>
                <a:latin typeface="Courier"/>
              </a:rPr>
              <a:t> </a:t>
            </a:r>
            <a:r>
              <a:rPr lang="en-US" sz="500" dirty="0" err="1">
                <a:solidFill>
                  <a:srgbClr val="003B4F"/>
                </a:solidFill>
                <a:latin typeface="Courier"/>
              </a:rPr>
              <a:t>data_for_model</a:t>
            </a:r>
            <a:r>
              <a:rPr lang="en-US" sz="500" dirty="0">
                <a:solidFill>
                  <a:srgbClr val="003B4F"/>
                </a:solidFill>
                <a:latin typeface="Courier"/>
              </a:rPr>
              <a:t>)</a:t>
            </a:r>
            <a:br>
              <a:rPr lang="en-US" sz="500" dirty="0"/>
            </a:br>
            <a:r>
              <a:rPr lang="en-US" sz="500" dirty="0">
                <a:solidFill>
                  <a:srgbClr val="4758AB"/>
                </a:solidFill>
                <a:latin typeface="Courier"/>
              </a:rPr>
              <a:t>summary</a:t>
            </a:r>
            <a:r>
              <a:rPr lang="en-US" sz="500" dirty="0">
                <a:solidFill>
                  <a:srgbClr val="003B4F"/>
                </a:solidFill>
                <a:latin typeface="Courier"/>
              </a:rPr>
              <a:t>(</a:t>
            </a:r>
            <a:r>
              <a:rPr lang="en-US" sz="500" dirty="0" err="1">
                <a:solidFill>
                  <a:srgbClr val="003B4F"/>
                </a:solidFill>
                <a:latin typeface="Courier"/>
              </a:rPr>
              <a:t>high_lat_model</a:t>
            </a:r>
            <a:r>
              <a:rPr lang="en-US" sz="500" dirty="0">
                <a:solidFill>
                  <a:srgbClr val="003B4F"/>
                </a:solidFill>
                <a:latin typeface="Courier"/>
              </a:rPr>
              <a:t>)</a:t>
            </a:r>
          </a:p>
          <a:p>
            <a:pPr lvl="1" indent="0">
              <a:buFont typeface="Arial"/>
              <a:buNone/>
            </a:pPr>
            <a:r>
              <a:rPr lang="en-US" sz="500" dirty="0">
                <a:latin typeface="Courier"/>
              </a:rPr>
              <a:t>Linear mixed model fit by REML. t-tests use Satterthwaite's method [
</a:t>
            </a:r>
            <a:r>
              <a:rPr lang="en-US" sz="500" dirty="0" err="1">
                <a:latin typeface="Courier"/>
              </a:rPr>
              <a:t>lmerModLmerTest</a:t>
            </a:r>
            <a:r>
              <a:rPr lang="en-US" sz="500" dirty="0">
                <a:latin typeface="Courier"/>
              </a:rPr>
              <a:t>]
Formula: </a:t>
            </a:r>
            <a:r>
              <a:rPr lang="en-US" sz="500" dirty="0" err="1">
                <a:latin typeface="Courier"/>
              </a:rPr>
              <a:t>snow_fall</a:t>
            </a:r>
            <a:r>
              <a:rPr lang="en-US" sz="500" dirty="0">
                <a:latin typeface="Courier"/>
              </a:rPr>
              <a:t> ~ lat_Abv_40 + (1 | station)
   Data: </a:t>
            </a:r>
            <a:r>
              <a:rPr lang="en-US" sz="500" dirty="0" err="1">
                <a:latin typeface="Courier"/>
              </a:rPr>
              <a:t>data_for_model</a:t>
            </a:r>
            <a:r>
              <a:rPr lang="en-US" sz="500" dirty="0">
                <a:latin typeface="Courier"/>
              </a:rPr>
              <a:t>
REML criterion at convergence: 97063.1
Scaled residuals: 
   Min     1Q Median     3Q    Max 
-0.637 -0.185 -0.039 -0.008 59.716 
Random effects:
 Groups   Name        Variance </a:t>
            </a:r>
            <a:r>
              <a:rPr lang="en-US" sz="500" dirty="0" err="1">
                <a:latin typeface="Courier"/>
              </a:rPr>
              <a:t>Std.Dev</a:t>
            </a:r>
            <a:r>
              <a:rPr lang="en-US" sz="500" dirty="0">
                <a:latin typeface="Courier"/>
              </a:rPr>
              <a:t>.
 station  (Intercept) 0.002445 0.04945 
 Residual             0.268421 0.51809 
Number of </a:t>
            </a:r>
            <a:r>
              <a:rPr lang="en-US" sz="500" dirty="0" err="1">
                <a:latin typeface="Courier"/>
              </a:rPr>
              <a:t>obs</a:t>
            </a:r>
            <a:r>
              <a:rPr lang="en-US" sz="500" dirty="0">
                <a:latin typeface="Courier"/>
              </a:rPr>
              <a:t>: 63536, groups:  station, 272
Fixed effects:
                Estimate Std. Error         </a:t>
            </a:r>
            <a:r>
              <a:rPr lang="en-US" sz="500" dirty="0" err="1">
                <a:latin typeface="Courier"/>
              </a:rPr>
              <a:t>df</a:t>
            </a:r>
            <a:r>
              <a:rPr lang="en-US" sz="500" dirty="0">
                <a:latin typeface="Courier"/>
              </a:rPr>
              <a:t> t value </a:t>
            </a:r>
            <a:r>
              <a:rPr lang="en-US" sz="500" dirty="0" err="1">
                <a:latin typeface="Courier"/>
              </a:rPr>
              <a:t>Pr</a:t>
            </a:r>
            <a:r>
              <a:rPr lang="en-US" sz="500" dirty="0">
                <a:latin typeface="Courier"/>
              </a:rPr>
              <a:t>(&gt;|t|)    
(Intercept)     0.114634   0.005588 207.643785   20.52   &lt;2e-16 ***
lat_Abv_40bel  -0.101701   0.007462 208.526977  -13.63   &lt;2e-16 ***
---
</a:t>
            </a:r>
            <a:r>
              <a:rPr lang="en-US" sz="500" dirty="0" err="1">
                <a:latin typeface="Courier"/>
              </a:rPr>
              <a:t>Signif</a:t>
            </a:r>
            <a:r>
              <a:rPr lang="en-US" sz="500" dirty="0">
                <a:latin typeface="Courier"/>
              </a:rPr>
              <a:t>. codes:  0 '***' 0.001 '**' 0.01 '*' 0.05 '.' 0.1 ' ' 1
Correlation of Fixed Effects:
            (</a:t>
            </a:r>
            <a:r>
              <a:rPr lang="en-US" sz="500" dirty="0" err="1">
                <a:latin typeface="Courier"/>
              </a:rPr>
              <a:t>Intr</a:t>
            </a:r>
            <a:r>
              <a:rPr lang="en-US" sz="500" dirty="0">
                <a:latin typeface="Courier"/>
              </a:rPr>
              <a:t>)
lt_Abv_40bl -0.749</a:t>
            </a:r>
          </a:p>
          <a:p>
            <a:pPr indent="0">
              <a:buFont typeface="Arial"/>
              <a:buNone/>
            </a:pPr>
            <a:endParaRPr lang="en-US" sz="1000" dirty="0">
              <a:latin typeface="Courier"/>
            </a:endParaRPr>
          </a:p>
          <a:p>
            <a:pPr marL="0" indent="0">
              <a:buFont typeface="Arial"/>
              <a:buNone/>
            </a:pPr>
            <a:r>
              <a:rPr lang="en-US" sz="1000" dirty="0"/>
              <a:t>Based on this p value we can reject the null hypothesis, and conclude that stations above the 40th parallel (latitudes above 40 degrees) have more snowfall that stations below the 40th parallel.</a:t>
            </a:r>
          </a:p>
          <a:p>
            <a:endParaRPr lang="en-US" dirty="0"/>
          </a:p>
          <a:p>
            <a:endParaRPr lang="en-US" dirty="0"/>
          </a:p>
        </p:txBody>
      </p:sp>
    </p:spTree>
    <p:extLst>
      <p:ext uri="{BB962C8B-B14F-4D97-AF65-F5344CB8AC3E}">
        <p14:creationId xmlns:p14="http://schemas.microsoft.com/office/powerpoint/2010/main" val="349288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24397" y="348538"/>
            <a:ext cx="3111499" cy="4530996"/>
          </a:xfrm>
        </p:spPr>
        <p:txBody>
          <a:bodyPr>
            <a:normAutofit fontScale="85000" lnSpcReduction="10000"/>
          </a:bodyPr>
          <a:lstStyle/>
          <a:p>
            <a:r>
              <a:rPr lang="en-US" sz="1050" dirty="0"/>
              <a:t>Pearson Correlation Test: The next thing I thought about was to </a:t>
            </a:r>
            <a:r>
              <a:rPr lang="en-US" sz="1050" dirty="0" err="1"/>
              <a:t>to</a:t>
            </a:r>
            <a:r>
              <a:rPr lang="en-US" sz="1050" dirty="0"/>
              <a:t> give a reason why my prediction could be true. Generally speaking (through common knowledge) the higher the parallel (the higher the latitude) the lower the average temperature would be. To show this correlation, I ran a Pearson’s correlation, looking for an r value that shows a correlation between the average temperature and latitude.</a:t>
            </a:r>
          </a:p>
          <a:p>
            <a:pPr marL="0" lvl="0" indent="0">
              <a:buNone/>
            </a:pPr>
            <a:br>
              <a:rPr dirty="0"/>
            </a:br>
            <a:r>
              <a:rPr dirty="0">
                <a:solidFill>
                  <a:srgbClr val="5E5E5E"/>
                </a:solidFill>
                <a:latin typeface="Courier"/>
              </a:rPr>
              <a:t>#|code_summary: running a </a:t>
            </a:r>
            <a:r>
              <a:rPr dirty="0" err="1">
                <a:solidFill>
                  <a:srgbClr val="5E5E5E"/>
                </a:solidFill>
                <a:latin typeface="Courier"/>
              </a:rPr>
              <a:t>pearson</a:t>
            </a:r>
            <a:r>
              <a:rPr dirty="0">
                <a:solidFill>
                  <a:srgbClr val="5E5E5E"/>
                </a:solidFill>
                <a:latin typeface="Courier"/>
              </a:rPr>
              <a:t> correlation on </a:t>
            </a:r>
            <a:r>
              <a:rPr dirty="0" err="1">
                <a:solidFill>
                  <a:srgbClr val="5E5E5E"/>
                </a:solidFill>
                <a:latin typeface="Courier"/>
              </a:rPr>
              <a:t>data_for_model</a:t>
            </a:r>
            <a:br>
              <a:rPr dirty="0"/>
            </a:br>
            <a:r>
              <a:rPr dirty="0">
                <a:solidFill>
                  <a:srgbClr val="003B4F"/>
                </a:solidFill>
                <a:latin typeface="Courier"/>
              </a:rPr>
              <a:t>data_cor_0 &lt;- </a:t>
            </a:r>
            <a:r>
              <a:rPr dirty="0" err="1">
                <a:solidFill>
                  <a:srgbClr val="4758AB"/>
                </a:solidFill>
                <a:latin typeface="Courier"/>
              </a:rPr>
              <a:t>cor</a:t>
            </a:r>
            <a:r>
              <a:rPr dirty="0">
                <a:solidFill>
                  <a:srgbClr val="003B4F"/>
                </a:solidFill>
                <a:latin typeface="Courier"/>
              </a:rPr>
              <a:t>(</a:t>
            </a:r>
            <a:r>
              <a:rPr dirty="0" err="1">
                <a:solidFill>
                  <a:srgbClr val="003B4F"/>
                </a:solidFill>
                <a:latin typeface="Courier"/>
              </a:rPr>
              <a:t>data_for_model</a:t>
            </a:r>
            <a:r>
              <a:rPr dirty="0" err="1">
                <a:solidFill>
                  <a:srgbClr val="5E5E5E"/>
                </a:solidFill>
                <a:latin typeface="Courier"/>
              </a:rPr>
              <a:t>$</a:t>
            </a:r>
            <a:r>
              <a:rPr dirty="0" err="1">
                <a:solidFill>
                  <a:srgbClr val="003B4F"/>
                </a:solidFill>
                <a:latin typeface="Courier"/>
              </a:rPr>
              <a:t>latitude</a:t>
            </a:r>
            <a:r>
              <a:rPr dirty="0">
                <a:solidFill>
                  <a:srgbClr val="003B4F"/>
                </a:solidFill>
                <a:latin typeface="Courier"/>
              </a:rPr>
              <a:t>, </a:t>
            </a:r>
            <a:r>
              <a:rPr dirty="0" err="1">
                <a:solidFill>
                  <a:srgbClr val="003B4F"/>
                </a:solidFill>
                <a:latin typeface="Courier"/>
              </a:rPr>
              <a:t>data_for_model</a:t>
            </a:r>
            <a:r>
              <a:rPr dirty="0" err="1">
                <a:solidFill>
                  <a:srgbClr val="5E5E5E"/>
                </a:solidFill>
                <a:latin typeface="Courier"/>
              </a:rPr>
              <a:t>$</a:t>
            </a:r>
            <a:r>
              <a:rPr dirty="0" err="1">
                <a:solidFill>
                  <a:srgbClr val="003B4F"/>
                </a:solidFill>
                <a:latin typeface="Courier"/>
              </a:rPr>
              <a:t>temp_avg</a:t>
            </a:r>
            <a:r>
              <a:rPr dirty="0">
                <a:solidFill>
                  <a:srgbClr val="003B4F"/>
                </a:solidFill>
                <a:latin typeface="Courier"/>
              </a:rPr>
              <a:t>,</a:t>
            </a:r>
            <a:br>
              <a:rPr dirty="0"/>
            </a:br>
            <a:r>
              <a:rPr dirty="0">
                <a:solidFill>
                  <a:srgbClr val="003B4F"/>
                </a:solidFill>
                <a:latin typeface="Courier"/>
              </a:rPr>
              <a:t>                  </a:t>
            </a:r>
            <a:r>
              <a:rPr dirty="0">
                <a:solidFill>
                  <a:srgbClr val="657422"/>
                </a:solidFill>
                <a:latin typeface="Courier"/>
              </a:rPr>
              <a:t>method =</a:t>
            </a:r>
            <a:r>
              <a:rPr dirty="0">
                <a:solidFill>
                  <a:srgbClr val="003B4F"/>
                </a:solidFill>
                <a:latin typeface="Courier"/>
              </a:rPr>
              <a:t> </a:t>
            </a:r>
            <a:r>
              <a:rPr dirty="0">
                <a:solidFill>
                  <a:srgbClr val="4758AB"/>
                </a:solidFill>
                <a:latin typeface="Courier"/>
              </a:rPr>
              <a:t>c</a:t>
            </a:r>
            <a:r>
              <a:rPr dirty="0">
                <a:solidFill>
                  <a:srgbClr val="003B4F"/>
                </a:solidFill>
                <a:latin typeface="Courier"/>
              </a:rPr>
              <a:t>(</a:t>
            </a:r>
            <a:r>
              <a:rPr dirty="0">
                <a:solidFill>
                  <a:srgbClr val="20794D"/>
                </a:solidFill>
                <a:latin typeface="Courier"/>
              </a:rPr>
              <a:t>"</a:t>
            </a:r>
            <a:r>
              <a:rPr dirty="0" err="1">
                <a:solidFill>
                  <a:srgbClr val="20794D"/>
                </a:solidFill>
                <a:latin typeface="Courier"/>
              </a:rPr>
              <a:t>pearson</a:t>
            </a:r>
            <a:r>
              <a:rPr dirty="0">
                <a:solidFill>
                  <a:srgbClr val="20794D"/>
                </a:solidFill>
                <a:latin typeface="Courier"/>
              </a:rPr>
              <a:t>"</a:t>
            </a:r>
            <a:r>
              <a:rPr dirty="0">
                <a:solidFill>
                  <a:srgbClr val="003B4F"/>
                </a:solidFill>
                <a:latin typeface="Courier"/>
              </a:rPr>
              <a:t>))</a:t>
            </a:r>
            <a:br>
              <a:rPr dirty="0"/>
            </a:br>
            <a:r>
              <a:rPr dirty="0">
                <a:solidFill>
                  <a:srgbClr val="4758AB"/>
                </a:solidFill>
                <a:latin typeface="Courier"/>
              </a:rPr>
              <a:t>summary</a:t>
            </a:r>
            <a:r>
              <a:rPr dirty="0">
                <a:solidFill>
                  <a:srgbClr val="003B4F"/>
                </a:solidFill>
                <a:latin typeface="Courier"/>
              </a:rPr>
              <a:t>(data_cor_0)</a:t>
            </a:r>
          </a:p>
          <a:p>
            <a:pPr lvl="0" indent="0">
              <a:buNone/>
            </a:pPr>
            <a:r>
              <a:rPr dirty="0">
                <a:latin typeface="Courier"/>
              </a:rPr>
              <a:t>   Min. 1st Qu.  Median    Mean 3rd Qu.    Max. 
 -0.507  -0.507  -0.507  -0.507  -0.507  -0.507 </a:t>
            </a:r>
          </a:p>
          <a:p>
            <a:pPr marL="0" lvl="0" indent="0">
              <a:buNone/>
            </a:pPr>
            <a:r>
              <a:rPr dirty="0"/>
              <a:t>The </a:t>
            </a:r>
            <a:r>
              <a:rPr dirty="0" err="1"/>
              <a:t>r-value</a:t>
            </a:r>
            <a:r>
              <a:rPr dirty="0"/>
              <a:t> shows a strong negative correlation between the average temperature and latitude, as shown in the plot below. This means that as the latitude increases, the temperature decreases. This meets my prediction and expectation in support of the hypothesis.</a:t>
            </a:r>
          </a:p>
          <a:p>
            <a:pPr lvl="0" indent="0">
              <a:buNone/>
            </a:pPr>
            <a:r>
              <a:rPr dirty="0">
                <a:solidFill>
                  <a:srgbClr val="5E5E5E"/>
                </a:solidFill>
                <a:latin typeface="Courier"/>
              </a:rPr>
              <a:t>#|label: Plot of correlation</a:t>
            </a:r>
            <a:br>
              <a:rPr dirty="0"/>
            </a:br>
            <a:r>
              <a:rPr dirty="0">
                <a:solidFill>
                  <a:srgbClr val="5E5E5E"/>
                </a:solidFill>
                <a:latin typeface="Courier"/>
              </a:rPr>
              <a:t>#|code_summary: </a:t>
            </a:r>
            <a:r>
              <a:rPr dirty="0" err="1">
                <a:solidFill>
                  <a:srgbClr val="5E5E5E"/>
                </a:solidFill>
                <a:latin typeface="Courier"/>
              </a:rPr>
              <a:t>ggplot</a:t>
            </a:r>
            <a:r>
              <a:rPr dirty="0">
                <a:solidFill>
                  <a:srgbClr val="5E5E5E"/>
                </a:solidFill>
                <a:latin typeface="Courier"/>
              </a:rPr>
              <a:t> to plot all data points, add a line showing correlation</a:t>
            </a:r>
            <a:br>
              <a:rPr dirty="0"/>
            </a:br>
            <a:r>
              <a:rPr dirty="0">
                <a:solidFill>
                  <a:srgbClr val="5E5E5E"/>
                </a:solidFill>
                <a:latin typeface="Courier"/>
              </a:rPr>
              <a:t>#|fig-cap: Figure-1 Pearson correlation of average temperature and latitude </a:t>
            </a:r>
            <a:br>
              <a:rPr dirty="0"/>
            </a:br>
            <a:r>
              <a:rPr dirty="0" err="1">
                <a:solidFill>
                  <a:srgbClr val="003B4F"/>
                </a:solidFill>
                <a:latin typeface="Courier"/>
              </a:rPr>
              <a:t>data_for_model</a:t>
            </a:r>
            <a:r>
              <a:rPr dirty="0">
                <a:solidFill>
                  <a:srgbClr val="003B4F"/>
                </a:solidFill>
                <a:latin typeface="Courier"/>
              </a:rPr>
              <a:t> </a:t>
            </a:r>
            <a:r>
              <a:rPr dirty="0">
                <a:solidFill>
                  <a:srgbClr val="5E5E5E"/>
                </a:solidFill>
                <a:latin typeface="Courier"/>
              </a:rPr>
              <a:t>%&gt;%</a:t>
            </a:r>
            <a:br>
              <a:rPr dirty="0"/>
            </a:br>
            <a:r>
              <a:rPr dirty="0">
                <a:solidFill>
                  <a:srgbClr val="003B4F"/>
                </a:solidFill>
                <a:latin typeface="Courier"/>
              </a:rPr>
              <a:t>  </a:t>
            </a:r>
            <a:r>
              <a:rPr dirty="0" err="1">
                <a:solidFill>
                  <a:srgbClr val="4758AB"/>
                </a:solidFill>
                <a:latin typeface="Courier"/>
              </a:rPr>
              <a:t>ggplot</a:t>
            </a:r>
            <a:r>
              <a:rPr dirty="0">
                <a:solidFill>
                  <a:srgbClr val="003B4F"/>
                </a:solidFill>
                <a:latin typeface="Courier"/>
              </a:rPr>
              <a:t>(</a:t>
            </a:r>
            <a:r>
              <a:rPr dirty="0" err="1">
                <a:solidFill>
                  <a:srgbClr val="4758AB"/>
                </a:solidFill>
                <a:latin typeface="Courier"/>
              </a:rPr>
              <a:t>aes</a:t>
            </a:r>
            <a:r>
              <a:rPr dirty="0">
                <a:solidFill>
                  <a:srgbClr val="003B4F"/>
                </a:solidFill>
                <a:latin typeface="Courier"/>
              </a:rPr>
              <a:t>(</a:t>
            </a:r>
            <a:r>
              <a:rPr dirty="0">
                <a:solidFill>
                  <a:srgbClr val="657422"/>
                </a:solidFill>
                <a:latin typeface="Courier"/>
              </a:rPr>
              <a:t>x =</a:t>
            </a:r>
            <a:r>
              <a:rPr dirty="0">
                <a:solidFill>
                  <a:srgbClr val="003B4F"/>
                </a:solidFill>
                <a:latin typeface="Courier"/>
              </a:rPr>
              <a:t> </a:t>
            </a:r>
            <a:r>
              <a:rPr dirty="0" err="1">
                <a:solidFill>
                  <a:srgbClr val="003B4F"/>
                </a:solidFill>
                <a:latin typeface="Courier"/>
              </a:rPr>
              <a:t>temp_avg</a:t>
            </a:r>
            <a:r>
              <a:rPr dirty="0">
                <a:solidFill>
                  <a:srgbClr val="003B4F"/>
                </a:solidFill>
                <a:latin typeface="Courier"/>
              </a:rPr>
              <a:t>, </a:t>
            </a:r>
            <a:r>
              <a:rPr dirty="0">
                <a:solidFill>
                  <a:srgbClr val="657422"/>
                </a:solidFill>
                <a:latin typeface="Courier"/>
              </a:rPr>
              <a:t>y =</a:t>
            </a:r>
            <a:r>
              <a:rPr dirty="0">
                <a:solidFill>
                  <a:srgbClr val="003B4F"/>
                </a:solidFill>
                <a:latin typeface="Courier"/>
              </a:rPr>
              <a:t> latitude)) </a:t>
            </a:r>
            <a:r>
              <a:rPr dirty="0">
                <a:solidFill>
                  <a:srgbClr val="5E5E5E"/>
                </a:solidFill>
                <a:latin typeface="Courier"/>
              </a:rPr>
              <a:t>+</a:t>
            </a:r>
            <a:r>
              <a:rPr dirty="0">
                <a:solidFill>
                  <a:srgbClr val="003B4F"/>
                </a:solidFill>
                <a:latin typeface="Courier"/>
              </a:rPr>
              <a:t> </a:t>
            </a:r>
            <a:r>
              <a:rPr dirty="0" err="1">
                <a:solidFill>
                  <a:srgbClr val="4758AB"/>
                </a:solidFill>
                <a:latin typeface="Courier"/>
              </a:rPr>
              <a:t>geom_point</a:t>
            </a:r>
            <a:r>
              <a:rPr dirty="0">
                <a:solidFill>
                  <a:srgbClr val="003B4F"/>
                </a:solidFill>
                <a:latin typeface="Courier"/>
              </a:rPr>
              <a:t>() </a:t>
            </a:r>
            <a:r>
              <a:rPr dirty="0">
                <a:solidFill>
                  <a:srgbClr val="5E5E5E"/>
                </a:solidFill>
                <a:latin typeface="Courier"/>
              </a:rPr>
              <a:t>+</a:t>
            </a:r>
            <a:br>
              <a:rPr dirty="0"/>
            </a:br>
            <a:r>
              <a:rPr dirty="0">
                <a:solidFill>
                  <a:srgbClr val="003B4F"/>
                </a:solidFill>
                <a:latin typeface="Courier"/>
              </a:rPr>
              <a:t>  </a:t>
            </a:r>
            <a:r>
              <a:rPr dirty="0" err="1">
                <a:solidFill>
                  <a:srgbClr val="4758AB"/>
                </a:solidFill>
                <a:latin typeface="Courier"/>
              </a:rPr>
              <a:t>geom_smooth</a:t>
            </a:r>
            <a:r>
              <a:rPr dirty="0">
                <a:solidFill>
                  <a:srgbClr val="003B4F"/>
                </a:solidFill>
                <a:latin typeface="Courier"/>
              </a:rPr>
              <a:t>(</a:t>
            </a:r>
            <a:r>
              <a:rPr dirty="0">
                <a:solidFill>
                  <a:srgbClr val="657422"/>
                </a:solidFill>
                <a:latin typeface="Courier"/>
              </a:rPr>
              <a:t>method=</a:t>
            </a:r>
            <a:r>
              <a:rPr dirty="0">
                <a:solidFill>
                  <a:srgbClr val="20794D"/>
                </a:solidFill>
                <a:latin typeface="Courier"/>
              </a:rPr>
              <a:t>"</a:t>
            </a:r>
            <a:r>
              <a:rPr dirty="0" err="1">
                <a:solidFill>
                  <a:srgbClr val="20794D"/>
                </a:solidFill>
                <a:latin typeface="Courier"/>
              </a:rPr>
              <a:t>lm</a:t>
            </a:r>
            <a:r>
              <a:rPr dirty="0">
                <a:solidFill>
                  <a:srgbClr val="20794D"/>
                </a:solidFill>
                <a:latin typeface="Courier"/>
              </a:rPr>
              <a:t>"</a:t>
            </a:r>
            <a:r>
              <a:rPr dirty="0">
                <a:solidFill>
                  <a:srgbClr val="003B4F"/>
                </a:solidFill>
                <a:latin typeface="Courier"/>
              </a:rPr>
              <a:t>)</a:t>
            </a:r>
          </a:p>
        </p:txBody>
      </p:sp>
      <p:pic>
        <p:nvPicPr>
          <p:cNvPr id="2" name="Picture 1" descr="Doc_Take_2_files/figure-pptx/unnamed-chunk-7-1.png"/>
          <p:cNvPicPr>
            <a:picLocks noGrp="1" noChangeAspect="1"/>
          </p:cNvPicPr>
          <p:nvPr/>
        </p:nvPicPr>
        <p:blipFill>
          <a:blip r:embed="rId2"/>
          <a:stretch>
            <a:fillRect/>
          </a:stretch>
        </p:blipFill>
        <p:spPr bwMode="auto">
          <a:xfrm>
            <a:off x="3362368" y="263967"/>
            <a:ext cx="5781632" cy="2890816"/>
          </a:xfrm>
          <a:prstGeom prst="rect">
            <a:avLst/>
          </a:prstGeom>
          <a:noFill/>
          <a:ln w="9525">
            <a:noFill/>
            <a:headEnd/>
            <a:tailEnd/>
          </a:ln>
        </p:spPr>
      </p:pic>
      <p:sp>
        <p:nvSpPr>
          <p:cNvPr id="3" name="TextBox 2">
            <a:extLst>
              <a:ext uri="{FF2B5EF4-FFF2-40B4-BE49-F238E27FC236}">
                <a16:creationId xmlns:a16="http://schemas.microsoft.com/office/drawing/2014/main" id="{AA2AD090-7F0E-1487-561E-4440425805EB}"/>
              </a:ext>
            </a:extLst>
          </p:cNvPr>
          <p:cNvSpPr txBox="1"/>
          <p:nvPr/>
        </p:nvSpPr>
        <p:spPr>
          <a:xfrm>
            <a:off x="4385429" y="3169134"/>
            <a:ext cx="3676053" cy="707886"/>
          </a:xfrm>
          <a:prstGeom prst="rect">
            <a:avLst/>
          </a:prstGeom>
          <a:noFill/>
        </p:spPr>
        <p:txBody>
          <a:bodyPr wrap="square" rtlCol="0">
            <a:spAutoFit/>
          </a:bodyPr>
          <a:lstStyle/>
          <a:p>
            <a:r>
              <a:rPr lang="en-US" sz="1000" dirty="0"/>
              <a:t>Plot of correlation: the blue line shows the strong negative correlation between the latitude and average temperature. Each of the dots represents a data point taken at a station, multiple readings from one station are common.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a:bodyPr>
          <a:lstStyle/>
          <a:p>
            <a:pPr marL="0" lvl="0" indent="0">
              <a:buNone/>
            </a:pPr>
            <a:r>
              <a:rPr dirty="0"/>
              <a:t>In order to show the snowfall in a different way, I cleaned the data once again and displayed it in a histogram</a:t>
            </a:r>
          </a:p>
          <a:p>
            <a:pPr lvl="0" indent="0">
              <a:buNone/>
            </a:pPr>
            <a:r>
              <a:rPr dirty="0">
                <a:solidFill>
                  <a:srgbClr val="5E5E5E"/>
                </a:solidFill>
                <a:latin typeface="Courier"/>
              </a:rPr>
              <a:t>#|label: Clean data for use with histogram</a:t>
            </a:r>
            <a:br>
              <a:rPr dirty="0"/>
            </a:br>
            <a:r>
              <a:rPr dirty="0">
                <a:solidFill>
                  <a:srgbClr val="5E5E5E"/>
                </a:solidFill>
                <a:latin typeface="Courier"/>
              </a:rPr>
              <a:t>#|code_summary: filter out stations without snowfall</a:t>
            </a:r>
            <a:br>
              <a:rPr dirty="0"/>
            </a:br>
            <a:r>
              <a:rPr dirty="0">
                <a:solidFill>
                  <a:srgbClr val="5E5E5E"/>
                </a:solidFill>
                <a:latin typeface="Courier"/>
              </a:rPr>
              <a:t>#|fig-cap: Histogram showing only stations that received snowfall</a:t>
            </a:r>
            <a:br>
              <a:rPr dirty="0"/>
            </a:br>
            <a:r>
              <a:rPr dirty="0" err="1">
                <a:solidFill>
                  <a:srgbClr val="003B4F"/>
                </a:solidFill>
                <a:latin typeface="Courier"/>
              </a:rPr>
              <a:t>data_for_model</a:t>
            </a:r>
            <a:r>
              <a:rPr dirty="0">
                <a:solidFill>
                  <a:srgbClr val="003B4F"/>
                </a:solidFill>
                <a:latin typeface="Courier"/>
              </a:rPr>
              <a:t> </a:t>
            </a:r>
            <a:r>
              <a:rPr dirty="0">
                <a:solidFill>
                  <a:srgbClr val="5E5E5E"/>
                </a:solidFill>
                <a:latin typeface="Courier"/>
              </a:rPr>
              <a:t>%&gt;%</a:t>
            </a:r>
            <a:br>
              <a:rPr dirty="0"/>
            </a:br>
            <a:r>
              <a:rPr dirty="0">
                <a:solidFill>
                  <a:srgbClr val="003B4F"/>
                </a:solidFill>
                <a:latin typeface="Courier"/>
              </a:rPr>
              <a:t>  </a:t>
            </a:r>
            <a:r>
              <a:rPr dirty="0">
                <a:solidFill>
                  <a:srgbClr val="4758AB"/>
                </a:solidFill>
                <a:latin typeface="Courier"/>
              </a:rPr>
              <a:t>filter</a:t>
            </a:r>
            <a:r>
              <a:rPr dirty="0">
                <a:solidFill>
                  <a:srgbClr val="003B4F"/>
                </a:solidFill>
                <a:latin typeface="Courier"/>
              </a:rPr>
              <a:t>(</a:t>
            </a:r>
            <a:r>
              <a:rPr dirty="0" err="1">
                <a:solidFill>
                  <a:srgbClr val="003B4F"/>
                </a:solidFill>
                <a:latin typeface="Courier"/>
              </a:rPr>
              <a:t>snow_fall</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0</a:t>
            </a:r>
            <a:r>
              <a:rPr dirty="0">
                <a:solidFill>
                  <a:srgbClr val="003B4F"/>
                </a:solidFill>
                <a:latin typeface="Courier"/>
              </a:rPr>
              <a:t>) -&gt; </a:t>
            </a:r>
            <a:r>
              <a:rPr dirty="0" err="1">
                <a:solidFill>
                  <a:srgbClr val="003B4F"/>
                </a:solidFill>
                <a:latin typeface="Courier"/>
              </a:rPr>
              <a:t>data_only_snow_fall</a:t>
            </a:r>
            <a:endParaRPr dirty="0">
              <a:solidFill>
                <a:srgbClr val="003B4F"/>
              </a:solidFill>
              <a:latin typeface="Courier"/>
            </a:endParaRPr>
          </a:p>
          <a:p>
            <a:pPr lvl="0" indent="0">
              <a:buNone/>
            </a:pPr>
            <a:r>
              <a:rPr dirty="0">
                <a:solidFill>
                  <a:srgbClr val="5E5E5E"/>
                </a:solidFill>
                <a:latin typeface="Courier"/>
              </a:rPr>
              <a:t>#|label: Plot </a:t>
            </a:r>
            <a:r>
              <a:rPr dirty="0" err="1">
                <a:solidFill>
                  <a:srgbClr val="5E5E5E"/>
                </a:solidFill>
                <a:latin typeface="Courier"/>
              </a:rPr>
              <a:t>hisgtoram</a:t>
            </a:r>
            <a:br>
              <a:rPr dirty="0"/>
            </a:br>
            <a:r>
              <a:rPr dirty="0">
                <a:solidFill>
                  <a:srgbClr val="5E5E5E"/>
                </a:solidFill>
                <a:latin typeface="Courier"/>
              </a:rPr>
              <a:t>#| </a:t>
            </a:r>
            <a:r>
              <a:rPr dirty="0" err="1">
                <a:solidFill>
                  <a:srgbClr val="5E5E5E"/>
                </a:solidFill>
                <a:latin typeface="Courier"/>
              </a:rPr>
              <a:t>code_summary</a:t>
            </a:r>
            <a:r>
              <a:rPr dirty="0">
                <a:solidFill>
                  <a:srgbClr val="5E5E5E"/>
                </a:solidFill>
                <a:latin typeface="Courier"/>
              </a:rPr>
              <a:t>: create histogram</a:t>
            </a:r>
            <a:br>
              <a:rPr dirty="0"/>
            </a:br>
            <a:r>
              <a:rPr dirty="0">
                <a:solidFill>
                  <a:srgbClr val="5E5E5E"/>
                </a:solidFill>
                <a:latin typeface="Courier"/>
              </a:rPr>
              <a:t>#| fig-cap: Histogram showing both stations that did and did not receive snowfall</a:t>
            </a:r>
            <a:br>
              <a:rPr dirty="0"/>
            </a:br>
            <a:r>
              <a:rPr dirty="0" err="1">
                <a:solidFill>
                  <a:srgbClr val="003B4F"/>
                </a:solidFill>
                <a:latin typeface="Courier"/>
              </a:rPr>
              <a:t>data_only_snow_fall</a:t>
            </a:r>
            <a:r>
              <a:rPr dirty="0">
                <a:solidFill>
                  <a:srgbClr val="003B4F"/>
                </a:solidFill>
                <a:latin typeface="Courier"/>
              </a:rPr>
              <a:t> </a:t>
            </a:r>
            <a:r>
              <a:rPr dirty="0">
                <a:solidFill>
                  <a:srgbClr val="5E5E5E"/>
                </a:solidFill>
                <a:latin typeface="Courier"/>
              </a:rPr>
              <a:t>%&gt;%</a:t>
            </a:r>
            <a:br>
              <a:rPr dirty="0"/>
            </a:br>
            <a:r>
              <a:rPr dirty="0">
                <a:solidFill>
                  <a:srgbClr val="003B4F"/>
                </a:solidFill>
                <a:latin typeface="Courier"/>
              </a:rPr>
              <a:t>  </a:t>
            </a:r>
            <a:r>
              <a:rPr dirty="0" err="1">
                <a:solidFill>
                  <a:srgbClr val="4758AB"/>
                </a:solidFill>
                <a:latin typeface="Courier"/>
              </a:rPr>
              <a:t>ggplot</a:t>
            </a:r>
            <a:r>
              <a:rPr dirty="0">
                <a:solidFill>
                  <a:srgbClr val="003B4F"/>
                </a:solidFill>
                <a:latin typeface="Courier"/>
              </a:rPr>
              <a:t>(</a:t>
            </a:r>
            <a:r>
              <a:rPr dirty="0" err="1">
                <a:solidFill>
                  <a:srgbClr val="4758AB"/>
                </a:solidFill>
                <a:latin typeface="Courier"/>
              </a:rPr>
              <a:t>aes</a:t>
            </a:r>
            <a:r>
              <a:rPr dirty="0">
                <a:solidFill>
                  <a:srgbClr val="003B4F"/>
                </a:solidFill>
                <a:latin typeface="Courier"/>
              </a:rPr>
              <a:t>(</a:t>
            </a:r>
            <a:r>
              <a:rPr dirty="0">
                <a:solidFill>
                  <a:srgbClr val="657422"/>
                </a:solidFill>
                <a:latin typeface="Courier"/>
              </a:rPr>
              <a:t>x =</a:t>
            </a:r>
            <a:r>
              <a:rPr dirty="0">
                <a:solidFill>
                  <a:srgbClr val="003B4F"/>
                </a:solidFill>
                <a:latin typeface="Courier"/>
              </a:rPr>
              <a:t> </a:t>
            </a:r>
            <a:r>
              <a:rPr dirty="0" err="1">
                <a:solidFill>
                  <a:srgbClr val="003B4F"/>
                </a:solidFill>
                <a:latin typeface="Courier"/>
              </a:rPr>
              <a:t>snow_fall</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err="1">
                <a:solidFill>
                  <a:srgbClr val="4758AB"/>
                </a:solidFill>
                <a:latin typeface="Courier"/>
              </a:rPr>
              <a:t>geom_histogram</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err="1">
                <a:solidFill>
                  <a:srgbClr val="4758AB"/>
                </a:solidFill>
                <a:latin typeface="Courier"/>
              </a:rPr>
              <a:t>facet_wrap</a:t>
            </a:r>
            <a:r>
              <a:rPr dirty="0">
                <a:solidFill>
                  <a:srgbClr val="003B4F"/>
                </a:solidFill>
                <a:latin typeface="Courier"/>
              </a:rPr>
              <a:t>(</a:t>
            </a:r>
            <a:r>
              <a:rPr dirty="0">
                <a:solidFill>
                  <a:srgbClr val="5E5E5E"/>
                </a:solidFill>
                <a:latin typeface="Courier"/>
              </a:rPr>
              <a:t>~</a:t>
            </a:r>
            <a:r>
              <a:rPr dirty="0">
                <a:solidFill>
                  <a:srgbClr val="003B4F"/>
                </a:solidFill>
                <a:latin typeface="Courier"/>
              </a:rPr>
              <a:t>lat_Abv_40)</a:t>
            </a:r>
          </a:p>
        </p:txBody>
      </p:sp>
      <p:pic>
        <p:nvPicPr>
          <p:cNvPr id="2" name="Picture 1" descr="Doc_Take_2_files/figure-pptx/unnamed-chunk-9-1.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
        <p:nvSpPr>
          <p:cNvPr id="3" name="TextBox 2">
            <a:extLst>
              <a:ext uri="{FF2B5EF4-FFF2-40B4-BE49-F238E27FC236}">
                <a16:creationId xmlns:a16="http://schemas.microsoft.com/office/drawing/2014/main" id="{09CFF7E2-E99F-1B83-59A2-A4D1A761CE3F}"/>
              </a:ext>
            </a:extLst>
          </p:cNvPr>
          <p:cNvSpPr txBox="1"/>
          <p:nvPr/>
        </p:nvSpPr>
        <p:spPr>
          <a:xfrm>
            <a:off x="3838020" y="3842120"/>
            <a:ext cx="4756520" cy="461665"/>
          </a:xfrm>
          <a:prstGeom prst="rect">
            <a:avLst/>
          </a:prstGeom>
          <a:noFill/>
        </p:spPr>
        <p:txBody>
          <a:bodyPr wrap="square" rtlCol="0">
            <a:spAutoFit/>
          </a:bodyPr>
          <a:lstStyle/>
          <a:p>
            <a:r>
              <a:rPr lang="en-US" sz="1200" dirty="0"/>
              <a:t>Left is the count of stations above the 40</a:t>
            </a:r>
            <a:r>
              <a:rPr lang="en-US" sz="1200" baseline="30000" dirty="0"/>
              <a:t>th</a:t>
            </a:r>
            <a:r>
              <a:rPr lang="en-US" sz="1200" dirty="0"/>
              <a:t> parallel that accumulated snow.  Right are the stations below the 40</a:t>
            </a:r>
            <a:r>
              <a:rPr lang="en-US" sz="1200" baseline="30000" dirty="0"/>
              <a:t>th</a:t>
            </a:r>
            <a:r>
              <a:rPr lang="en-US" sz="1200" dirty="0"/>
              <a:t> parallel that had snow fall.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r>
              <a:t>For context, this is what the data looks like with the stations without snowfall</a:t>
            </a:r>
          </a:p>
          <a:p>
            <a:pPr lvl="0" indent="0">
              <a:buNone/>
            </a:pPr>
            <a:r>
              <a:rPr>
                <a:solidFill>
                  <a:srgbClr val="5E5E5E"/>
                </a:solidFill>
                <a:latin typeface="Courier"/>
              </a:rPr>
              <a:t>#|label: Plot histogram (with no snowfall datapoints)</a:t>
            </a:r>
            <a:br/>
            <a:r>
              <a:rPr>
                <a:solidFill>
                  <a:srgbClr val="5E5E5E"/>
                </a:solidFill>
                <a:latin typeface="Courier"/>
              </a:rPr>
              <a:t>#|code_summary: create a second histogram </a:t>
            </a:r>
            <a:br/>
            <a:r>
              <a:rPr>
                <a:solidFill>
                  <a:srgbClr val="003B4F"/>
                </a:solidFill>
                <a:latin typeface="Courier"/>
              </a:rPr>
              <a:t>data_for_model </a:t>
            </a:r>
            <a:r>
              <a:rPr>
                <a:solidFill>
                  <a:srgbClr val="5E5E5E"/>
                </a:solidFill>
                <a:latin typeface="Courier"/>
              </a:rPr>
              <a:t>%&gt;%</a:t>
            </a:r>
            <a:br/>
            <a:r>
              <a:rPr>
                <a:solidFill>
                  <a:srgbClr val="003B4F"/>
                </a:solidFill>
                <a:latin typeface="Courier"/>
              </a:rPr>
              <a:t>  </a:t>
            </a:r>
            <a:r>
              <a:rPr>
                <a:solidFill>
                  <a:srgbClr val="4758AB"/>
                </a:solidFill>
                <a:latin typeface="Courier"/>
              </a:rPr>
              <a:t>ggplot</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snow_fall)) </a:t>
            </a:r>
            <a:r>
              <a:rPr>
                <a:solidFill>
                  <a:srgbClr val="5E5E5E"/>
                </a:solidFill>
                <a:latin typeface="Courier"/>
              </a:rPr>
              <a:t>+</a:t>
            </a:r>
            <a:r>
              <a:rPr>
                <a:solidFill>
                  <a:srgbClr val="003B4F"/>
                </a:solidFill>
                <a:latin typeface="Courier"/>
              </a:rPr>
              <a:t> </a:t>
            </a:r>
            <a:r>
              <a:rPr>
                <a:solidFill>
                  <a:srgbClr val="4758AB"/>
                </a:solidFill>
                <a:latin typeface="Courier"/>
              </a:rPr>
              <a:t>geom_histogram</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facet_wrap</a:t>
            </a:r>
            <a:r>
              <a:rPr>
                <a:solidFill>
                  <a:srgbClr val="003B4F"/>
                </a:solidFill>
                <a:latin typeface="Courier"/>
              </a:rPr>
              <a:t>(</a:t>
            </a:r>
            <a:r>
              <a:rPr>
                <a:solidFill>
                  <a:srgbClr val="5E5E5E"/>
                </a:solidFill>
                <a:latin typeface="Courier"/>
              </a:rPr>
              <a:t>~</a:t>
            </a:r>
            <a:r>
              <a:rPr>
                <a:solidFill>
                  <a:srgbClr val="003B4F"/>
                </a:solidFill>
                <a:latin typeface="Courier"/>
              </a:rPr>
              <a:t>lat_Abv_40)</a:t>
            </a:r>
          </a:p>
        </p:txBody>
      </p:sp>
      <p:pic>
        <p:nvPicPr>
          <p:cNvPr id="2" name="Picture 1" descr="Doc_Take_2_files/figure-pptx/unnamed-chunk-10-1.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342"/>
            <a:ext cx="8229600" cy="4334174"/>
          </a:xfrm>
        </p:spPr>
        <p:txBody>
          <a:bodyPr>
            <a:normAutofit fontScale="25000" lnSpcReduction="20000"/>
          </a:bodyPr>
          <a:lstStyle/>
          <a:p>
            <a:pPr marL="0" lvl="0" indent="0">
              <a:buNone/>
            </a:pPr>
            <a:r>
              <a:rPr dirty="0"/>
              <a:t>.</a:t>
            </a:r>
          </a:p>
          <a:p>
            <a:pPr marL="0" lvl="0" indent="0">
              <a:buNone/>
            </a:pPr>
            <a:r>
              <a:rPr sz="3200" dirty="0"/>
              <a:t>The relevant statistics that support the conclusion of the hypothesis were </a:t>
            </a:r>
            <a:r>
              <a:rPr sz="3200" u="sng" dirty="0"/>
              <a:t>Section 5</a:t>
            </a:r>
            <a:r>
              <a:rPr sz="3200" dirty="0"/>
              <a:t>: the data model. The p-value allowed us to reject the null hypothesis and conclude that the amount of snowfall increases as the latitude increases.</a:t>
            </a:r>
          </a:p>
          <a:p>
            <a:pPr marL="0" lvl="0" indent="0">
              <a:buNone/>
            </a:pPr>
            <a:r>
              <a:rPr sz="3200" dirty="0"/>
              <a:t>A second relevant statistic supporting the conclusion of the hypothesis was from </a:t>
            </a:r>
            <a:r>
              <a:rPr sz="3200" u="sng" dirty="0"/>
              <a:t>Section 6</a:t>
            </a:r>
            <a:r>
              <a:rPr sz="3200" dirty="0"/>
              <a:t>: correlating the average temperature with latitude. It is common knowledge that at the Equator (latitude 0) the temperature is extremely high. As one travels away from the Equator, the average temperature decreases. The r value showed that the latitude and temperature are negatively correlated; meaning that as the latitude increase, the temperature decreases. This was more clearly shown in Figure 1 with the blue line.</a:t>
            </a:r>
            <a:endParaRPr lang="en-US" sz="3200" dirty="0"/>
          </a:p>
          <a:p>
            <a:pPr marL="0" lvl="0" indent="0">
              <a:buNone/>
            </a:pPr>
            <a:endParaRPr sz="3200" dirty="0"/>
          </a:p>
          <a:p>
            <a:pPr marL="0" lvl="0" indent="0">
              <a:buNone/>
            </a:pPr>
            <a:r>
              <a:rPr sz="3200" dirty="0"/>
              <a:t>The analysis is appropriate for my data-set because snowfall prediction is an important, not only for forecasting reasons but considering where large amounts of water naturally occur that are released slowly over time (snow melt). Climate change is altering weather patterns, and increasing temperatures, and establishing baselines and convincing data is important to building sustainable plans on how the resources we have are being utilized, how much need to be set aside for the ecosystems that currently exist, and if there is a possible change from the trends of the past to the present.</a:t>
            </a:r>
            <a:endParaRPr lang="en-US" sz="3200" dirty="0"/>
          </a:p>
          <a:p>
            <a:pPr marL="0" lvl="0" indent="0">
              <a:buNone/>
            </a:pPr>
            <a:endParaRPr sz="3200" dirty="0"/>
          </a:p>
          <a:p>
            <a:pPr marL="0" lvl="0" indent="0">
              <a:buNone/>
            </a:pPr>
            <a:r>
              <a:rPr sz="3200" dirty="0"/>
              <a:t>In checking my assumptions the distribution for snowfall is skewed. In spite of this, the data set has met the assumptions of my statistical tests.</a:t>
            </a:r>
          </a:p>
          <a:p>
            <a:pPr marL="0" lvl="0" indent="0">
              <a:buNone/>
            </a:pPr>
            <a:r>
              <a:rPr sz="3200" dirty="0"/>
              <a:t>What my outcome means is that there is more snow falling above the 40th parallel than below it. This needs to be taken into consideration for natural resource planning, ecosystem preservation, urban planning, farming, etc. This is an essential guide post for people who want to ask questions with implications that rely on latitude and snowfall.</a:t>
            </a:r>
            <a:endParaRPr lang="en-US" sz="3200" dirty="0"/>
          </a:p>
          <a:p>
            <a:pPr marL="0" lvl="0" indent="0">
              <a:buNone/>
            </a:pPr>
            <a:endParaRPr sz="3200" dirty="0"/>
          </a:p>
          <a:p>
            <a:pPr marL="0" lvl="0" indent="0">
              <a:buNone/>
            </a:pPr>
            <a:r>
              <a:rPr sz="3200" dirty="0"/>
              <a:t>The implications of the relationship are that is </a:t>
            </a:r>
            <a:r>
              <a:rPr sz="3200" dirty="0" err="1"/>
              <a:t>is</a:t>
            </a:r>
            <a:r>
              <a:rPr sz="3200" dirty="0"/>
              <a:t> far more likely that one will find snow accumulated above the 40th parallel when compared to below the 40th parallel. What this means in the real world is that people need to consider geography when taking into consideration conditions they are to be living in. This analysis could have impacts on land use, urban planning, ecosystem and resource management.</a:t>
            </a:r>
          </a:p>
          <a:p>
            <a:pPr marL="0" lvl="0" indent="0">
              <a:spcBef>
                <a:spcPts val="3000"/>
              </a:spcBef>
              <a:buNone/>
            </a:pPr>
            <a:r>
              <a:rPr sz="3200" b="1" dirty="0"/>
              <a:t>Limitations</a:t>
            </a:r>
          </a:p>
          <a:p>
            <a:pPr marL="0" lvl="0" indent="0">
              <a:buNone/>
            </a:pPr>
            <a:r>
              <a:rPr sz="3200" dirty="0"/>
              <a:t>I cannot conclude that there is no snowfall below the 40th parallel, or that there may be other factors involved in higher snowfall accumulation.</a:t>
            </a:r>
          </a:p>
          <a:p>
            <a:pPr marL="0" lvl="0" indent="0">
              <a:spcBef>
                <a:spcPts val="3000"/>
              </a:spcBef>
              <a:buNone/>
            </a:pPr>
            <a:r>
              <a:rPr sz="3200" b="1" dirty="0"/>
              <a:t>Conclusions</a:t>
            </a:r>
          </a:p>
          <a:p>
            <a:pPr marL="0" lvl="0" indent="0">
              <a:buNone/>
            </a:pPr>
            <a:r>
              <a:rPr sz="3200" dirty="0"/>
              <a:t>The main takeaway from this study is that snowfall is more likely at or above the 40th parallel. Is it impossible to find it elsewhere? No, but less likely than above the 40th parallel.</a:t>
            </a:r>
          </a:p>
          <a:p>
            <a:pPr marL="0" lvl="0" indent="0">
              <a:buNone/>
            </a:pPr>
            <a:r>
              <a:rPr lang="en-US" sz="3200"/>
              <a:t>References</a:t>
            </a:r>
            <a:endParaRPr lang="en-US" sz="3200" dirty="0"/>
          </a:p>
          <a:p>
            <a:pPr marL="0" lvl="0" indent="0">
              <a:buNone/>
            </a:pPr>
            <a:r>
              <a:rPr sz="3200" dirty="0"/>
              <a:t>[@</a:t>
            </a:r>
            <a:r>
              <a:rPr sz="3200" dirty="0">
                <a:hlinkClick r:id="rId2"/>
              </a:rPr>
              <a:t>ftp://ftp.ncdc.noaa.gov/pub/data/ghcn/daily/readme.txt</a:t>
            </a:r>
            <a:r>
              <a:rPr sz="3200" dirty="0"/>
              <a:t>]</a:t>
            </a:r>
          </a:p>
          <a:p>
            <a:pPr marL="0" lvl="0" indent="0">
              <a:buNone/>
            </a:pPr>
            <a:r>
              <a:rPr sz="3200" dirty="0"/>
              <a:t>Bates, Douglas, Martin </a:t>
            </a:r>
            <a:r>
              <a:rPr sz="3200" dirty="0" err="1"/>
              <a:t>Mächler</a:t>
            </a:r>
            <a:r>
              <a:rPr sz="3200" dirty="0"/>
              <a:t>, Ben </a:t>
            </a:r>
            <a:r>
              <a:rPr sz="3200" dirty="0" err="1"/>
              <a:t>Bolker</a:t>
            </a:r>
            <a:r>
              <a:rPr sz="3200" dirty="0"/>
              <a:t>, and Steve Walker. 2015. “Fitting Linear Mixed-Effects Models Using</a:t>
            </a:r>
            <a:r>
              <a:rPr sz="3200" b="1" dirty="0"/>
              <a:t>lme4</a:t>
            </a:r>
            <a:r>
              <a:rPr sz="3200" dirty="0"/>
              <a:t>.” </a:t>
            </a:r>
            <a:r>
              <a:rPr sz="3200" i="1" dirty="0"/>
              <a:t>Journal of Statistical Software</a:t>
            </a:r>
            <a:r>
              <a:rPr sz="3200" dirty="0"/>
              <a:t> 67 (1). </a:t>
            </a:r>
            <a:r>
              <a:rPr sz="3200" dirty="0">
                <a:hlinkClick r:id="rId3"/>
              </a:rPr>
              <a:t>https://doi.org/10.18637/jss.v067.i01</a:t>
            </a:r>
            <a:r>
              <a:rPr sz="3200" dirty="0"/>
              <a:t>.</a:t>
            </a:r>
          </a:p>
          <a:p>
            <a:pPr marL="0" lvl="0" indent="0">
              <a:buNone/>
            </a:pPr>
            <a:r>
              <a:rPr sz="3200" dirty="0"/>
              <a:t>Kuznetsova, Alexandra, Per B. Brockhoff, and Rune H. B. Christensen. 2017. “</a:t>
            </a:r>
            <a:r>
              <a:rPr sz="3200" b="1" dirty="0" err="1"/>
              <a:t>lmerTest</a:t>
            </a:r>
            <a:r>
              <a:rPr sz="3200" dirty="0"/>
              <a:t> Package: Tests in Linear Mixed Effects Models.” </a:t>
            </a:r>
            <a:r>
              <a:rPr sz="3200" i="1" dirty="0"/>
              <a:t>Journal of Statistical Software</a:t>
            </a:r>
            <a:r>
              <a:rPr sz="3200" dirty="0"/>
              <a:t> 82 (13). </a:t>
            </a:r>
            <a:r>
              <a:rPr sz="3200" dirty="0">
                <a:hlinkClick r:id="rId4"/>
              </a:rPr>
              <a:t>https://doi.org/10.18637/jss.v082.i13</a:t>
            </a:r>
            <a:r>
              <a:rPr sz="3200" dirty="0"/>
              <a:t>.</a:t>
            </a:r>
          </a:p>
          <a:p>
            <a:pPr marL="0" lvl="0" indent="0">
              <a:buNone/>
            </a:pPr>
            <a:r>
              <a:rPr sz="3200" dirty="0"/>
              <a:t>Wickham, Hadley, Mara </a:t>
            </a:r>
            <a:r>
              <a:rPr sz="3200" dirty="0" err="1"/>
              <a:t>Averick</a:t>
            </a:r>
            <a:r>
              <a:rPr sz="3200" dirty="0"/>
              <a:t>, Jennifer Bryan, Winston Chang, Lucy McGowan, Romain François, Garrett </a:t>
            </a:r>
            <a:r>
              <a:rPr sz="3200" dirty="0" err="1"/>
              <a:t>Grolemund</a:t>
            </a:r>
            <a:r>
              <a:rPr sz="3200" dirty="0"/>
              <a:t>, et al. 2019. “Welcome to the </a:t>
            </a:r>
            <a:r>
              <a:rPr sz="3200" dirty="0" err="1"/>
              <a:t>Tidyverse</a:t>
            </a:r>
            <a:r>
              <a:rPr sz="3200" dirty="0"/>
              <a:t>.” </a:t>
            </a:r>
            <a:r>
              <a:rPr sz="3200" i="1" dirty="0"/>
              <a:t>Journal of Open Source Software</a:t>
            </a:r>
            <a:r>
              <a:rPr sz="3200" dirty="0"/>
              <a:t> 4 (43): 1686. </a:t>
            </a:r>
            <a:r>
              <a:rPr sz="3200" dirty="0">
                <a:hlinkClick r:id="rId5"/>
              </a:rPr>
              <a:t>https://doi.org/10.21105/joss.01686</a:t>
            </a:r>
            <a:r>
              <a:rPr sz="3200" dirty="0"/>
              <a:t>.</a:t>
            </a:r>
          </a:p>
          <a:p>
            <a:pPr marL="0" lvl="0" indent="0">
              <a:buNone/>
            </a:pPr>
            <a:r>
              <a:rPr sz="3200" dirty="0"/>
              <a:t>Wickham, Hadley, Romain François, Lionel Henry, Kirill Müller, and Davis Vaughan. 2023. “</a:t>
            </a:r>
            <a:r>
              <a:rPr sz="3200" dirty="0" err="1"/>
              <a:t>Dplyr</a:t>
            </a:r>
            <a:r>
              <a:rPr sz="3200" dirty="0"/>
              <a:t>: A Grammar of Data Manipulation.” </a:t>
            </a:r>
            <a:r>
              <a:rPr sz="3200" dirty="0">
                <a:hlinkClick r:id="rId6"/>
              </a:rPr>
              <a:t>https://CRAN.R-project.org/package=dplyr</a:t>
            </a:r>
            <a:r>
              <a:rPr sz="320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TotalTime>
  <Words>2463</Words>
  <Application>Microsoft Office PowerPoint</Application>
  <PresentationFormat>On-screen Show (16:9)</PresentationFormat>
  <Paragraphs>110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Courier</vt:lpstr>
      <vt:lpstr>Times New Roman</vt:lpstr>
      <vt:lpstr>Office Theme</vt:lpstr>
      <vt:lpstr>Snowfall and connections to Latitude</vt:lpstr>
      <vt:lpstr>Participants (or Observations)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Snowfall and connections to Latitude</dc:title>
  <dc:creator>Jesse Plummer</dc:creator>
  <cp:keywords/>
  <cp:lastModifiedBy>Jesse Plummer</cp:lastModifiedBy>
  <cp:revision>12</cp:revision>
  <dcterms:created xsi:type="dcterms:W3CDTF">2024-05-06T22:44:51Z</dcterms:created>
  <dcterms:modified xsi:type="dcterms:W3CDTF">2024-05-06T23:30:19Z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