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70" d="100"/>
          <a:sy n="70" d="100"/>
        </p:scale>
        <p:origin x="5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65DD-86A1-4351-A295-B3844C7A7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C1BB0-9DC4-4E3C-A26C-4B28D6760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428C0-956E-4F3F-BC88-FCC87E7F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139B-3846-47CD-BED0-1A801C97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D4B8-0C55-4FFD-8D42-07DC1B4B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9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F5A4-AB5E-4F11-822D-4432A6A1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2158C-61D6-4D3B-8ABB-9DD9D86F4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3013-6430-45B3-879F-ED5CA4BE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66C3-6FB1-4807-B325-C9E901F6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0C25-1D27-4186-94E6-D778FD6E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0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E9B98-0829-4372-8589-AF6E231BD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900C7-2E14-4FB8-8637-C45E170BD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E4FB-315B-43F5-B584-B859E191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65DC-BF29-4DD2-B0F8-AE2F97F7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5CC2-D474-4F4A-B3A9-91776874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8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0BCB-FDF4-4A93-9D89-E033183E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795C-BD10-4B96-9D96-B857227F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ED5E-34E1-4AD5-B141-DAED59FF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EE9EF-87F6-465E-8248-B45D750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8499-A067-43DD-BF90-A7595567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84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D395-294B-4674-8BFF-73B9A46F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82D8B-4227-419F-A54B-59CECF61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3845-E272-4687-8138-6E501366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B7DB-A418-48F5-AA0B-CB38A075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BF762-B8DC-4C2E-A37A-F5959A06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49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CB27-9B21-44E7-A07F-053B0507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E393-311C-406F-A579-C2BEF1924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C35E2-E274-44AC-8BB1-EE6E2A9C3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24BE3-33D7-4D7E-A17C-C172E4C3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5B03F-F330-4C9F-B3EA-CD84D45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E3877-DF0A-4731-9E4E-3C4F4B12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85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F8BB-E734-4B5A-8B43-AD875348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22EF-6577-48B1-B1F3-5C52B221B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920F5-A44B-4197-A3A9-47EFCC214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6DEF3-9561-46DF-82F8-B1AD599A5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DA106-BB9C-4ADA-9551-250511EB5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9A9DC-0CD7-4675-AD54-2D138E37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547D4-1B9B-4F9D-87FB-B992F323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EBA51-738B-4B93-9757-3E4F9C0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3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1F92-7EE5-45DA-9737-B1B60346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D1369-7783-4D95-9255-5A8C51B9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F6819-A387-4E5A-8CA7-3F459E5B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B5B7B-AA64-4F10-B8C1-213A9940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2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F37D0-3E91-412E-A072-E272461D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1A943-5894-49D8-B609-917621E5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1160F-DF0A-42D0-843C-2201471B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4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14DF-8A13-45ED-A89D-CDFC24A1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AE884-AF41-4343-91DD-9936E8A7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5A1E3-D0C0-4F52-AF28-4CCD61142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2FD83-FD19-41A1-9792-26E3BBD7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83358-56BE-432F-84C0-8BC65154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241A-0EE3-4C0E-ACD9-58370E0C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68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20BF-0FD3-48B5-B281-A24CA3DB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213F4-04D7-4740-863B-957A3157B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A22C3-2793-465C-AEDE-62071EC2D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E26A6-B557-4AAE-B6D2-F3B58BE8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5A8CF-DEE3-4A49-BA19-3D513449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960EA-BBC7-45A0-BEF8-2CEC8522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25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FEB65-F649-469B-983C-7A05A7D6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3B3FF-165D-4F44-A683-B226ECC60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D734-BAF4-420B-8A88-8AB13DAC9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BF5D-EE5C-4FF3-90FC-E112E3F323E9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21D0-49FC-489D-811C-F3B18E330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A01E-E2C2-4888-B653-AA983D421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1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-graph-gallery.com/ggplot2-packag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8930-FAFF-40D2-894F-1F0760246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Graphing in R with ggplot2 and </a:t>
            </a:r>
            <a:r>
              <a:rPr lang="en-GB" dirty="0" err="1"/>
              <a:t>plotly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E6646-923D-4B03-B38D-D76A76084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91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90A6-2B04-4BFF-8A31-3EB0CE4F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sz="3700"/>
              <a:t>Why ggplot2 instead of excel?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C708-19C8-4608-BB7F-393E87EB0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/>
              <a:t>Visualisation is imperative for analysts to communicate the message to non-analysts. It helps if graphs are clear and attractive. However, in some cases graphs needs to display complex information above and beyond what is easily achievable in excel</a:t>
            </a:r>
            <a:endParaRPr lang="en-GB" sz="2000">
              <a:hlinkClick r:id="rId2"/>
            </a:endParaRPr>
          </a:p>
          <a:p>
            <a:r>
              <a:rPr lang="en-GB" sz="2000">
                <a:hlinkClick r:id="rId2"/>
              </a:rPr>
              <a:t>Data visualization with R and ggplot2 | the R Graph Gallery (r-graph-gallery.com)</a:t>
            </a:r>
            <a:endParaRPr lang="en-GB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E390E-BB35-4082-8B1D-ACC344C1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921830"/>
            <a:ext cx="6019331" cy="50110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074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D994-2A80-468F-842F-0CC92908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ggplot2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59853-9CEB-4940-BED2-3DA3E62FFF6F}"/>
              </a:ext>
            </a:extLst>
          </p:cNvPr>
          <p:cNvSpPr/>
          <p:nvPr/>
        </p:nvSpPr>
        <p:spPr>
          <a:xfrm>
            <a:off x="1039091" y="1886989"/>
            <a:ext cx="5145578" cy="4222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6633C6-4F87-4293-B5FB-9B8034135EE5}"/>
              </a:ext>
            </a:extLst>
          </p:cNvPr>
          <p:cNvGrpSpPr/>
          <p:nvPr/>
        </p:nvGrpSpPr>
        <p:grpSpPr>
          <a:xfrm>
            <a:off x="1524000" y="2479040"/>
            <a:ext cx="4084320" cy="3088640"/>
            <a:chOff x="1524000" y="2479040"/>
            <a:chExt cx="4084320" cy="308864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C73001-28CA-45DD-8FC7-1C47CFA158F1}"/>
                </a:ext>
              </a:extLst>
            </p:cNvPr>
            <p:cNvCxnSpPr/>
            <p:nvPr/>
          </p:nvCxnSpPr>
          <p:spPr>
            <a:xfrm>
              <a:off x="1524000" y="2479040"/>
              <a:ext cx="0" cy="3088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36DF02-60A0-4B31-A09D-EBFE6C55A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000" y="5567680"/>
              <a:ext cx="4084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8C8883-1A70-4320-9597-6FF51C717261}"/>
              </a:ext>
            </a:extLst>
          </p:cNvPr>
          <p:cNvSpPr txBox="1"/>
          <p:nvPr/>
        </p:nvSpPr>
        <p:spPr>
          <a:xfrm>
            <a:off x="2519680" y="3660448"/>
            <a:ext cx="2854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2B3E4-85E6-4039-A75F-9E170C893AFF}"/>
              </a:ext>
            </a:extLst>
          </p:cNvPr>
          <p:cNvSpPr txBox="1"/>
          <p:nvPr/>
        </p:nvSpPr>
        <p:spPr>
          <a:xfrm>
            <a:off x="3032760" y="5567680"/>
            <a:ext cx="248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Detail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00D68-E162-43DF-BE4C-0706015A813E}"/>
              </a:ext>
            </a:extLst>
          </p:cNvPr>
          <p:cNvSpPr txBox="1"/>
          <p:nvPr/>
        </p:nvSpPr>
        <p:spPr>
          <a:xfrm rot="16200000">
            <a:off x="48568" y="3118734"/>
            <a:ext cx="248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Detail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16026E-81D7-4BC9-9375-B1DDB08BEE50}"/>
              </a:ext>
            </a:extLst>
          </p:cNvPr>
          <p:cNvSpPr txBox="1"/>
          <p:nvPr/>
        </p:nvSpPr>
        <p:spPr>
          <a:xfrm>
            <a:off x="3620424" y="2270808"/>
            <a:ext cx="248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Detail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FE893-AA40-42E9-BB07-BE0E4A0424B3}"/>
              </a:ext>
            </a:extLst>
          </p:cNvPr>
          <p:cNvSpPr txBox="1"/>
          <p:nvPr/>
        </p:nvSpPr>
        <p:spPr>
          <a:xfrm>
            <a:off x="4552372" y="3870264"/>
            <a:ext cx="248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Detail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F0326-AB3B-45F8-B45A-1340776C8E51}"/>
              </a:ext>
            </a:extLst>
          </p:cNvPr>
          <p:cNvSpPr txBox="1"/>
          <p:nvPr/>
        </p:nvSpPr>
        <p:spPr>
          <a:xfrm>
            <a:off x="7041572" y="1419507"/>
            <a:ext cx="44087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800" dirty="0"/>
              <a:t>Area</a:t>
            </a:r>
          </a:p>
          <a:p>
            <a:pPr marL="342900" indent="-342900">
              <a:buAutoNum type="arabicPeriod"/>
            </a:pPr>
            <a:r>
              <a:rPr lang="en-GB" sz="2800" dirty="0" err="1"/>
              <a:t>Geom</a:t>
            </a:r>
            <a:endParaRPr lang="en-GB" sz="2800" dirty="0"/>
          </a:p>
          <a:p>
            <a:pPr marL="800100" lvl="1" indent="-342900">
              <a:buAutoNum type="arabicPeriod"/>
            </a:pPr>
            <a:r>
              <a:rPr lang="en-GB" sz="2800" dirty="0"/>
              <a:t>Common include </a:t>
            </a:r>
            <a:r>
              <a:rPr lang="en-GB" sz="2800" dirty="0" err="1"/>
              <a:t>geom_bar</a:t>
            </a:r>
            <a:r>
              <a:rPr lang="en-GB" sz="2800" dirty="0"/>
              <a:t>, </a:t>
            </a:r>
            <a:r>
              <a:rPr lang="en-GB" sz="2800" dirty="0" err="1"/>
              <a:t>geom_line</a:t>
            </a:r>
            <a:r>
              <a:rPr lang="en-GB" sz="2800" dirty="0"/>
              <a:t>, </a:t>
            </a:r>
            <a:r>
              <a:rPr lang="en-GB" sz="2800" dirty="0" err="1"/>
              <a:t>geom_point</a:t>
            </a:r>
            <a:endParaRPr lang="en-GB" sz="2800" dirty="0"/>
          </a:p>
          <a:p>
            <a:pPr marL="342900" indent="-342900">
              <a:buAutoNum type="arabicPeriod"/>
            </a:pPr>
            <a:r>
              <a:rPr lang="en-GB" sz="2800" dirty="0"/>
              <a:t>Data</a:t>
            </a:r>
          </a:p>
          <a:p>
            <a:pPr marL="800100" lvl="1" indent="-342900">
              <a:buAutoNum type="arabicPeriod"/>
            </a:pPr>
            <a:r>
              <a:rPr lang="en-GB" sz="2800" dirty="0"/>
              <a:t>Add your data to the </a:t>
            </a:r>
            <a:r>
              <a:rPr lang="en-GB" sz="2800" dirty="0" err="1"/>
              <a:t>geom</a:t>
            </a:r>
            <a:r>
              <a:rPr lang="en-GB" sz="2800" dirty="0"/>
              <a:t> area</a:t>
            </a:r>
          </a:p>
          <a:p>
            <a:pPr marL="342900" indent="-342900">
              <a:buAutoNum type="arabicPeriod"/>
            </a:pPr>
            <a:r>
              <a:rPr lang="en-GB" sz="2800" dirty="0"/>
              <a:t>Appearance</a:t>
            </a:r>
          </a:p>
          <a:p>
            <a:pPr marL="800100" lvl="1" indent="-342900">
              <a:buAutoNum type="arabicPeriod"/>
            </a:pPr>
            <a:r>
              <a:rPr lang="en-GB" sz="2800" dirty="0"/>
              <a:t>theme function</a:t>
            </a:r>
          </a:p>
        </p:txBody>
      </p:sp>
    </p:spTree>
    <p:extLst>
      <p:ext uri="{BB962C8B-B14F-4D97-AF65-F5344CB8AC3E}">
        <p14:creationId xmlns:p14="http://schemas.microsoft.com/office/powerpoint/2010/main" val="22564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99FF-3D8B-4E0E-A381-1613B5EE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that looks like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D9CF-9F8C-48B1-AD5C-C95E6133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ggplot</a:t>
            </a:r>
            <a:r>
              <a:rPr lang="en-GB" dirty="0"/>
              <a:t>(data = &lt;DATA&gt;) +</a:t>
            </a:r>
          </a:p>
          <a:p>
            <a:pPr marL="0" indent="0">
              <a:buNone/>
            </a:pPr>
            <a:r>
              <a:rPr lang="en-GB" dirty="0"/>
              <a:t>  &lt;GEOM_FUNCTION&gt;)</a:t>
            </a:r>
          </a:p>
          <a:p>
            <a:pPr marL="0" indent="0">
              <a:buNone/>
            </a:pPr>
            <a:r>
              <a:rPr lang="en-GB" dirty="0"/>
              <a:t>mapping = </a:t>
            </a:r>
            <a:r>
              <a:rPr lang="en-GB" dirty="0" err="1"/>
              <a:t>aes</a:t>
            </a:r>
            <a:r>
              <a:rPr lang="en-GB" dirty="0"/>
              <a:t>(&lt;MAPPINGS&gt;),</a:t>
            </a:r>
          </a:p>
          <a:p>
            <a:pPr marL="0" indent="0">
              <a:buNone/>
            </a:pPr>
            <a:r>
              <a:rPr lang="en-GB" dirty="0"/>
              <a:t>stat = &lt;STAT&gt;,</a:t>
            </a:r>
          </a:p>
          <a:p>
            <a:pPr marL="0" indent="0">
              <a:buNone/>
            </a:pPr>
            <a:r>
              <a:rPr lang="en-GB" dirty="0"/>
              <a:t>position = &lt;POSITION&gt; +</a:t>
            </a:r>
          </a:p>
          <a:p>
            <a:pPr marL="0" indent="0">
              <a:buNone/>
            </a:pPr>
            <a:r>
              <a:rPr lang="en-GB" dirty="0"/>
              <a:t>  &lt;COORDINATE_FUNCTION&gt; +</a:t>
            </a:r>
          </a:p>
          <a:p>
            <a:pPr marL="0" indent="0">
              <a:buNone/>
            </a:pPr>
            <a:r>
              <a:rPr lang="en-GB" dirty="0"/>
              <a:t>  &lt;FACET_FUNCTION&gt;</a:t>
            </a:r>
          </a:p>
        </p:txBody>
      </p:sp>
    </p:spTree>
    <p:extLst>
      <p:ext uri="{BB962C8B-B14F-4D97-AF65-F5344CB8AC3E}">
        <p14:creationId xmlns:p14="http://schemas.microsoft.com/office/powerpoint/2010/main" val="282404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E8A155-63B5-4464-935E-0E3DB03C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65" y="0"/>
            <a:ext cx="8877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6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62F2-0203-4AE3-B0ED-B699FC14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 err="1"/>
              <a:t>plotly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C83F-506F-40F2-80CD-8448244E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 dirty="0"/>
              <a:t>Another package promoting graphics in R. The big difference between </a:t>
            </a:r>
            <a:r>
              <a:rPr lang="en-GB" sz="2000" dirty="0" err="1"/>
              <a:t>plotly</a:t>
            </a:r>
            <a:r>
              <a:rPr lang="en-GB" sz="2000" dirty="0"/>
              <a:t> and ggplot2 is the ability of </a:t>
            </a:r>
            <a:r>
              <a:rPr lang="en-GB" sz="2000" dirty="0" err="1"/>
              <a:t>plotly</a:t>
            </a:r>
            <a:r>
              <a:rPr lang="en-GB" sz="2000" dirty="0"/>
              <a:t> to be interactive</a:t>
            </a:r>
          </a:p>
          <a:p>
            <a:r>
              <a:rPr lang="en-GB" sz="2000" dirty="0"/>
              <a:t>Which you use is a personal preference</a:t>
            </a:r>
          </a:p>
          <a:p>
            <a:r>
              <a:rPr lang="en-GB" sz="2000" dirty="0" err="1"/>
              <a:t>Plotly</a:t>
            </a:r>
            <a:r>
              <a:rPr lang="en-GB" sz="2000" dirty="0"/>
              <a:t> now has a wrapper to allow graphs created in ggplot2 to be interactive</a:t>
            </a:r>
          </a:p>
          <a:p>
            <a:pPr lvl="1"/>
            <a:r>
              <a:rPr lang="en-GB" sz="1600" dirty="0"/>
              <a:t>Can be published in 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F3C6E-9EF9-4FB1-AC32-73220DFD2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28136"/>
            <a:ext cx="6019331" cy="41984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753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201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Graphing in R with ggplot2 and plotly</vt:lpstr>
      <vt:lpstr>Why ggplot2 instead of excel?</vt:lpstr>
      <vt:lpstr>ggplot2</vt:lpstr>
      <vt:lpstr>What that looks like in R</vt:lpstr>
      <vt:lpstr>PowerPoint Presentation</vt:lpstr>
      <vt:lpstr>plotly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Graphing in R with ggplot2 and plotly</dc:title>
  <dc:creator>Rouse, James | (He/His)</dc:creator>
  <cp:lastModifiedBy>Rouse, James | (He/His)</cp:lastModifiedBy>
  <cp:revision>8</cp:revision>
  <dcterms:created xsi:type="dcterms:W3CDTF">2023-01-03T12:30:45Z</dcterms:created>
  <dcterms:modified xsi:type="dcterms:W3CDTF">2023-01-10T16:14:43Z</dcterms:modified>
</cp:coreProperties>
</file>