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6" r:id="rId11"/>
    <p:sldId id="269" r:id="rId12"/>
    <p:sldId id="270" r:id="rId13"/>
    <p:sldId id="271" r:id="rId14"/>
  </p:sldIdLst>
  <p:sldSz cx="12192000" cy="6858000"/>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0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E11B13A-714D-4A23-857E-0E725C598DBE}" type="datetimeFigureOut">
              <a:rPr lang="zh-CN" altLang="en-US" smtClean="0"/>
              <a:t>2025/7/28</a:t>
            </a:fld>
            <a:endParaRPr lang="zh-CN" altLang="en-US"/>
          </a:p>
        </p:txBody>
      </p:sp>
      <p:sp>
        <p:nvSpPr>
          <p:cNvPr id="4" name="幻灯片图像占位符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255E020-F2F7-4F9E-8601-5428EAD94F6A}" type="slidenum">
              <a:rPr lang="zh-CN" altLang="en-US" smtClean="0"/>
              <a:t>‹#›</a:t>
            </a:fld>
            <a:endParaRPr lang="zh-CN" altLang="en-US"/>
          </a:p>
        </p:txBody>
      </p:sp>
    </p:spTree>
    <p:extLst>
      <p:ext uri="{BB962C8B-B14F-4D97-AF65-F5344CB8AC3E}">
        <p14:creationId xmlns:p14="http://schemas.microsoft.com/office/powerpoint/2010/main" val="1015891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55E020-F2F7-4F9E-8601-5428EAD94F6A}" type="slidenum">
              <a:rPr lang="zh-CN" altLang="en-US" smtClean="0"/>
              <a:t>2</a:t>
            </a:fld>
            <a:endParaRPr lang="zh-CN" altLang="en-US"/>
          </a:p>
        </p:txBody>
      </p:sp>
    </p:spTree>
    <p:extLst>
      <p:ext uri="{BB962C8B-B14F-4D97-AF65-F5344CB8AC3E}">
        <p14:creationId xmlns:p14="http://schemas.microsoft.com/office/powerpoint/2010/main" val="263035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master-page3">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spAutoFit/>
          </a:bodyPr>
          <a:lstStyle/>
          <a:p>
            <a:pPr indent="0" algn="ctr">
              <a:buNone/>
            </a:pPr>
            <a:endParaRPr lang="en-US" sz="4400" b="0" u="none" strike="noStrike">
              <a:solidFill>
                <a:srgbClr val="000000"/>
              </a:solidFill>
              <a:effectLst/>
              <a:uFillTx/>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tIns="0" rIns="0" bIns="0" anchor="ctr">
            <a:spAutoFit/>
          </a:bodyPr>
          <a:lstStyle/>
          <a:p>
            <a:pPr indent="0" algn="ctr">
              <a:buNone/>
            </a:pPr>
            <a:endParaRPr lang="en-US" sz="3200" b="0" u="none" strike="noStrike">
              <a:solidFill>
                <a:srgbClr val="000000"/>
              </a:solidFill>
              <a:effectLst/>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 name="任意多边形: 形状 4"/>
          <p:cNvSpPr/>
          <p:nvPr/>
        </p:nvSpPr>
        <p:spPr>
          <a:xfrm>
            <a:off x="152280" y="152280"/>
            <a:ext cx="11887560" cy="6705720"/>
          </a:xfrm>
          <a:custGeom>
            <a:avLst/>
            <a:gdLst/>
            <a:ahLst/>
            <a:cxnLst/>
            <a:rect l="0" t="0" r="r" b="b"/>
            <a:pathLst>
              <a:path w="33021" h="18627">
                <a:moveTo>
                  <a:pt x="0" y="0"/>
                </a:moveTo>
                <a:lnTo>
                  <a:pt x="33021" y="0"/>
                </a:lnTo>
                <a:lnTo>
                  <a:pt x="33021" y="18627"/>
                </a:lnTo>
                <a:lnTo>
                  <a:pt x="0" y="18627"/>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 name="任意多边形: 形状 5"/>
          <p:cNvSpPr/>
          <p:nvPr/>
        </p:nvSpPr>
        <p:spPr>
          <a:xfrm>
            <a:off x="1828440" y="1428480"/>
            <a:ext cx="8534880" cy="1962720"/>
          </a:xfrm>
          <a:custGeom>
            <a:avLst/>
            <a:gdLst/>
            <a:ahLst/>
            <a:cxnLst/>
            <a:rect l="0" t="0" r="r" b="b"/>
            <a:pathLst>
              <a:path w="23708" h="5452">
                <a:moveTo>
                  <a:pt x="0" y="5028"/>
                </a:moveTo>
                <a:lnTo>
                  <a:pt x="0" y="424"/>
                </a:lnTo>
                <a:cubicBezTo>
                  <a:pt x="0" y="396"/>
                  <a:pt x="3" y="368"/>
                  <a:pt x="9" y="341"/>
                </a:cubicBezTo>
                <a:cubicBezTo>
                  <a:pt x="14" y="314"/>
                  <a:pt x="22" y="287"/>
                  <a:pt x="33" y="262"/>
                </a:cubicBezTo>
                <a:cubicBezTo>
                  <a:pt x="43" y="236"/>
                  <a:pt x="56" y="212"/>
                  <a:pt x="72" y="188"/>
                </a:cubicBezTo>
                <a:cubicBezTo>
                  <a:pt x="87" y="165"/>
                  <a:pt x="105" y="144"/>
                  <a:pt x="124" y="124"/>
                </a:cubicBezTo>
                <a:cubicBezTo>
                  <a:pt x="144" y="105"/>
                  <a:pt x="166" y="87"/>
                  <a:pt x="189" y="72"/>
                </a:cubicBezTo>
                <a:cubicBezTo>
                  <a:pt x="212" y="56"/>
                  <a:pt x="236" y="43"/>
                  <a:pt x="262" y="32"/>
                </a:cubicBezTo>
                <a:cubicBezTo>
                  <a:pt x="288" y="22"/>
                  <a:pt x="314" y="14"/>
                  <a:pt x="341" y="8"/>
                </a:cubicBezTo>
                <a:cubicBezTo>
                  <a:pt x="369" y="3"/>
                  <a:pt x="396" y="0"/>
                  <a:pt x="424" y="0"/>
                </a:cubicBezTo>
                <a:lnTo>
                  <a:pt x="23285" y="0"/>
                </a:lnTo>
                <a:cubicBezTo>
                  <a:pt x="23313" y="0"/>
                  <a:pt x="23340" y="3"/>
                  <a:pt x="23367" y="8"/>
                </a:cubicBezTo>
                <a:cubicBezTo>
                  <a:pt x="23395" y="14"/>
                  <a:pt x="23421" y="22"/>
                  <a:pt x="23447" y="32"/>
                </a:cubicBezTo>
                <a:cubicBezTo>
                  <a:pt x="23473" y="43"/>
                  <a:pt x="23497" y="56"/>
                  <a:pt x="23520" y="72"/>
                </a:cubicBezTo>
                <a:cubicBezTo>
                  <a:pt x="23543" y="87"/>
                  <a:pt x="23565" y="105"/>
                  <a:pt x="23584" y="124"/>
                </a:cubicBezTo>
                <a:cubicBezTo>
                  <a:pt x="23604" y="144"/>
                  <a:pt x="23621" y="165"/>
                  <a:pt x="23637" y="188"/>
                </a:cubicBezTo>
                <a:cubicBezTo>
                  <a:pt x="23652" y="212"/>
                  <a:pt x="23665" y="236"/>
                  <a:pt x="23676" y="262"/>
                </a:cubicBezTo>
                <a:cubicBezTo>
                  <a:pt x="23687" y="287"/>
                  <a:pt x="23695" y="314"/>
                  <a:pt x="23700" y="341"/>
                </a:cubicBezTo>
                <a:cubicBezTo>
                  <a:pt x="23705" y="368"/>
                  <a:pt x="23708" y="396"/>
                  <a:pt x="23708" y="424"/>
                </a:cubicBezTo>
                <a:lnTo>
                  <a:pt x="23708" y="5028"/>
                </a:lnTo>
                <a:cubicBezTo>
                  <a:pt x="23708" y="5056"/>
                  <a:pt x="23705" y="5084"/>
                  <a:pt x="23700" y="5111"/>
                </a:cubicBezTo>
                <a:cubicBezTo>
                  <a:pt x="23695" y="5138"/>
                  <a:pt x="23687" y="5165"/>
                  <a:pt x="23676" y="5190"/>
                </a:cubicBezTo>
                <a:cubicBezTo>
                  <a:pt x="23665" y="5216"/>
                  <a:pt x="23652" y="5240"/>
                  <a:pt x="23637" y="5264"/>
                </a:cubicBezTo>
                <a:cubicBezTo>
                  <a:pt x="23621" y="5287"/>
                  <a:pt x="23604" y="5308"/>
                  <a:pt x="23584" y="5328"/>
                </a:cubicBezTo>
                <a:cubicBezTo>
                  <a:pt x="23565" y="5347"/>
                  <a:pt x="23543" y="5365"/>
                  <a:pt x="23520" y="5380"/>
                </a:cubicBezTo>
                <a:cubicBezTo>
                  <a:pt x="23497" y="5396"/>
                  <a:pt x="23473" y="5409"/>
                  <a:pt x="23447" y="5419"/>
                </a:cubicBezTo>
                <a:cubicBezTo>
                  <a:pt x="23421" y="5430"/>
                  <a:pt x="23395" y="5438"/>
                  <a:pt x="23367" y="5444"/>
                </a:cubicBezTo>
                <a:cubicBezTo>
                  <a:pt x="23340" y="5449"/>
                  <a:pt x="23313" y="5452"/>
                  <a:pt x="23285" y="5452"/>
                </a:cubicBezTo>
                <a:lnTo>
                  <a:pt x="424" y="5452"/>
                </a:lnTo>
                <a:cubicBezTo>
                  <a:pt x="396" y="5452"/>
                  <a:pt x="369" y="5449"/>
                  <a:pt x="341" y="5444"/>
                </a:cubicBezTo>
                <a:cubicBezTo>
                  <a:pt x="314" y="5438"/>
                  <a:pt x="288" y="5430"/>
                  <a:pt x="262" y="5419"/>
                </a:cubicBezTo>
                <a:cubicBezTo>
                  <a:pt x="236" y="5409"/>
                  <a:pt x="212" y="5396"/>
                  <a:pt x="189" y="5380"/>
                </a:cubicBezTo>
                <a:cubicBezTo>
                  <a:pt x="166" y="5365"/>
                  <a:pt x="144" y="5347"/>
                  <a:pt x="124" y="5328"/>
                </a:cubicBezTo>
                <a:cubicBezTo>
                  <a:pt x="105" y="5308"/>
                  <a:pt x="87" y="5287"/>
                  <a:pt x="72" y="5264"/>
                </a:cubicBezTo>
                <a:cubicBezTo>
                  <a:pt x="56" y="5240"/>
                  <a:pt x="43" y="5216"/>
                  <a:pt x="33" y="5190"/>
                </a:cubicBezTo>
                <a:cubicBezTo>
                  <a:pt x="22" y="5165"/>
                  <a:pt x="14" y="5138"/>
                  <a:pt x="9" y="5111"/>
                </a:cubicBezTo>
                <a:cubicBezTo>
                  <a:pt x="3" y="5084"/>
                  <a:pt x="0" y="5056"/>
                  <a:pt x="0" y="5028"/>
                </a:cubicBez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 name="文本框 6"/>
          <p:cNvSpPr txBox="1"/>
          <p:nvPr/>
        </p:nvSpPr>
        <p:spPr>
          <a:xfrm>
            <a:off x="2343600" y="1681920"/>
            <a:ext cx="723132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AW-SARIMA: A Nonstationary Time Series</a:t>
            </a:r>
            <a:endParaRPr lang="en-US" sz="3150" b="0" u="none" strike="noStrike">
              <a:solidFill>
                <a:srgbClr val="000000"/>
              </a:solidFill>
              <a:effectLst/>
              <a:uFillTx/>
              <a:latin typeface="Times New Roman"/>
            </a:endParaRPr>
          </a:p>
        </p:txBody>
      </p:sp>
      <p:sp>
        <p:nvSpPr>
          <p:cNvPr id="8" name="文本框 7"/>
          <p:cNvSpPr txBox="1"/>
          <p:nvPr/>
        </p:nvSpPr>
        <p:spPr>
          <a:xfrm>
            <a:off x="2890440" y="2186640"/>
            <a:ext cx="607716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Forecasting Framework via DWT and</a:t>
            </a:r>
            <a:endParaRPr lang="en-US" sz="3150" b="0" u="none" strike="noStrike">
              <a:solidFill>
                <a:srgbClr val="000000"/>
              </a:solidFill>
              <a:effectLst/>
              <a:uFillTx/>
              <a:latin typeface="Times New Roman"/>
            </a:endParaRPr>
          </a:p>
        </p:txBody>
      </p:sp>
      <p:sp>
        <p:nvSpPr>
          <p:cNvPr id="9" name="文本框 8"/>
          <p:cNvSpPr txBox="1"/>
          <p:nvPr/>
        </p:nvSpPr>
        <p:spPr>
          <a:xfrm>
            <a:off x="4144680" y="2682000"/>
            <a:ext cx="369324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Adaptive Thresholding</a:t>
            </a:r>
            <a:endParaRPr lang="en-US" sz="3150" b="0" u="none" strike="noStrike">
              <a:solidFill>
                <a:srgbClr val="000000"/>
              </a:solidFill>
              <a:effectLst/>
              <a:uFillTx/>
              <a:latin typeface="Times New Roman"/>
            </a:endParaRPr>
          </a:p>
        </p:txBody>
      </p:sp>
      <p:sp>
        <p:nvSpPr>
          <p:cNvPr id="10" name="文本框 9"/>
          <p:cNvSpPr txBox="1"/>
          <p:nvPr/>
        </p:nvSpPr>
        <p:spPr>
          <a:xfrm>
            <a:off x="2983320" y="3903840"/>
            <a:ext cx="6258960" cy="274680"/>
          </a:xfrm>
          <a:prstGeom prst="rect">
            <a:avLst/>
          </a:prstGeom>
          <a:noFill/>
          <a:ln w="0">
            <a:noFill/>
          </a:ln>
        </p:spPr>
        <p:txBody>
          <a:bodyPr wrap="none" lIns="0" tIns="0" rIns="0" bIns="0" anchor="t">
            <a:spAutoFit/>
          </a:bodyPr>
          <a:lstStyle/>
          <a:p>
            <a:r>
              <a:rPr lang="en-US" sz="1950" b="0" u="none" strike="noStrike">
                <a:solidFill>
                  <a:srgbClr val="1F2937"/>
                </a:solidFill>
                <a:effectLst/>
                <a:uFillTx/>
                <a:latin typeface="Times New Roman"/>
                <a:ea typeface="Times New Roman"/>
              </a:rPr>
              <a:t>Peilin Liu, Zhiyu Zhou, Fangming Gu (Corresponding Author)</a:t>
            </a:r>
            <a:endParaRPr lang="en-US" sz="1950" b="0" u="none" strike="noStrike">
              <a:solidFill>
                <a:srgbClr val="000000"/>
              </a:solidFill>
              <a:effectLst/>
              <a:uFillTx/>
              <a:latin typeface="Times New Roman"/>
            </a:endParaRPr>
          </a:p>
        </p:txBody>
      </p:sp>
      <p:sp>
        <p:nvSpPr>
          <p:cNvPr id="11" name="文本框 10"/>
          <p:cNvSpPr txBox="1"/>
          <p:nvPr/>
        </p:nvSpPr>
        <p:spPr>
          <a:xfrm>
            <a:off x="4150440" y="4456080"/>
            <a:ext cx="3926520" cy="274680"/>
          </a:xfrm>
          <a:prstGeom prst="rect">
            <a:avLst/>
          </a:prstGeom>
          <a:noFill/>
          <a:ln w="0">
            <a:noFill/>
          </a:ln>
        </p:spPr>
        <p:txBody>
          <a:bodyPr wrap="none" lIns="0" tIns="0" rIns="0" bIns="0" anchor="t">
            <a:spAutoFit/>
          </a:bodyPr>
          <a:lstStyle/>
          <a:p>
            <a:r>
              <a:rPr lang="en-US" sz="1950" b="0" u="none" strike="noStrike">
                <a:solidFill>
                  <a:srgbClr val="1F2937"/>
                </a:solidFill>
                <a:effectLst/>
                <a:uFillTx/>
                <a:latin typeface="Times New Roman"/>
                <a:ea typeface="Times New Roman"/>
              </a:rPr>
              <a:t>Luyang Zhang, Yixing Song, Sheng Lu</a:t>
            </a:r>
            <a:endParaRPr lang="en-US" sz="1950" b="0" u="none" strike="noStrike">
              <a:solidFill>
                <a:srgbClr val="000000"/>
              </a:solidFill>
              <a:effectLst/>
              <a:uFillTx/>
              <a:latin typeface="Times New Roman"/>
            </a:endParaRPr>
          </a:p>
        </p:txBody>
      </p:sp>
      <p:sp>
        <p:nvSpPr>
          <p:cNvPr id="12" name="任意多边形: 形状 11"/>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 name="文本框 12"/>
          <p:cNvSpPr txBox="1"/>
          <p:nvPr/>
        </p:nvSpPr>
        <p:spPr>
          <a:xfrm>
            <a:off x="4115880" y="5006520"/>
            <a:ext cx="3975480" cy="253440"/>
          </a:xfrm>
          <a:prstGeom prst="rect">
            <a:avLst/>
          </a:prstGeom>
          <a:noFill/>
          <a:ln w="0">
            <a:noFill/>
          </a:ln>
        </p:spPr>
        <p:txBody>
          <a:bodyPr wrap="none" lIns="0" tIns="0" rIns="0" bIns="0" anchor="t">
            <a:spAutoFit/>
          </a:bodyPr>
          <a:lstStyle/>
          <a:p>
            <a:r>
              <a:rPr lang="en-US" sz="1800" b="0" u="none" strike="noStrike">
                <a:solidFill>
                  <a:srgbClr val="1F2937"/>
                </a:solidFill>
                <a:effectLst/>
                <a:uFillTx/>
                <a:latin typeface="Times New Roman"/>
                <a:ea typeface="Times New Roman"/>
              </a:rPr>
              <a:t>Jilin University, Changchun 130012, China</a:t>
            </a:r>
            <a:endParaRPr lang="en-US" sz="1800" b="0" u="none" strike="noStrike">
              <a:solidFill>
                <a:srgbClr val="000000"/>
              </a:solidFill>
              <a:effectLst/>
              <a:uFillTx/>
              <a:latin typeface="Times New Roman"/>
            </a:endParaRPr>
          </a:p>
        </p:txBody>
      </p:sp>
      <p:sp>
        <p:nvSpPr>
          <p:cNvPr id="14" name="任意多边形: 形状 13"/>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 name="文本框 14"/>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16" name="任意多边形: 形状 15"/>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 name="文本框 16"/>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18" name="文本框 17"/>
          <p:cNvSpPr txBox="1"/>
          <p:nvPr/>
        </p:nvSpPr>
        <p:spPr>
          <a:xfrm>
            <a:off x="1021536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sp>
        <p:nvSpPr>
          <p:cNvPr id="19" name="文本框 18"/>
          <p:cNvSpPr txBox="1"/>
          <p:nvPr/>
        </p:nvSpPr>
        <p:spPr>
          <a:xfrm>
            <a:off x="11191680" y="6705360"/>
            <a:ext cx="38952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1 / 15</a:t>
            </a:r>
            <a:endParaRPr lang="en-US" sz="1350" b="0" u="none" strike="noStrike">
              <a:solidFill>
                <a:srgbClr val="000000"/>
              </a:solidFill>
              <a:effectLst/>
              <a:uFillTx/>
              <a:latin typeface="Times New Roman"/>
            </a:endParaRPr>
          </a:p>
        </p:txBody>
      </p:sp>
      <p:pic>
        <p:nvPicPr>
          <p:cNvPr id="27" name="图片 26">
            <a:extLst>
              <a:ext uri="{FF2B5EF4-FFF2-40B4-BE49-F238E27FC236}">
                <a16:creationId xmlns:a16="http://schemas.microsoft.com/office/drawing/2014/main" id="{429ED34B-A3DE-3F2D-30ED-F2F23BFA9B14}"/>
              </a:ext>
            </a:extLst>
          </p:cNvPr>
          <p:cNvPicPr>
            <a:picLocks noChangeAspect="1"/>
          </p:cNvPicPr>
          <p:nvPr/>
        </p:nvPicPr>
        <p:blipFill>
          <a:blip r:embed="rId2"/>
          <a:stretch>
            <a:fillRect/>
          </a:stretch>
        </p:blipFill>
        <p:spPr>
          <a:xfrm>
            <a:off x="169851" y="152280"/>
            <a:ext cx="1658589" cy="15812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任意多边形: 形状 459"/>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1" name="文本框 520"/>
          <p:cNvSpPr txBox="1"/>
          <p:nvPr/>
        </p:nvSpPr>
        <p:spPr>
          <a:xfrm>
            <a:off x="609480" y="405720"/>
            <a:ext cx="814176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Ablation Study: Component Contribution Analysis</a:t>
            </a:r>
            <a:endParaRPr lang="en-US" sz="3150" b="0" u="none" strike="noStrike">
              <a:solidFill>
                <a:srgbClr val="000000"/>
              </a:solidFill>
              <a:effectLst/>
              <a:uFillTx/>
              <a:latin typeface="Times New Roman"/>
            </a:endParaRPr>
          </a:p>
        </p:txBody>
      </p:sp>
      <p:sp>
        <p:nvSpPr>
          <p:cNvPr id="537" name="任意多边形: 形状 536"/>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9" name="任意多边形: 形状 538"/>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0" name="文本框 539"/>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541" name="任意多边形: 形状 540"/>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2" name="文本框 541"/>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543" name="文本框 542"/>
          <p:cNvSpPr txBox="1"/>
          <p:nvPr/>
        </p:nvSpPr>
        <p:spPr>
          <a:xfrm>
            <a:off x="1013580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pic>
        <p:nvPicPr>
          <p:cNvPr id="544" name="图片 543"/>
          <p:cNvPicPr/>
          <p:nvPr/>
        </p:nvPicPr>
        <p:blipFill>
          <a:blip r:embed="rId2"/>
          <a:stretch/>
        </p:blipFill>
        <p:spPr>
          <a:xfrm>
            <a:off x="619200" y="1419120"/>
            <a:ext cx="10963080" cy="561600"/>
          </a:xfrm>
          <a:prstGeom prst="rect">
            <a:avLst/>
          </a:prstGeom>
          <a:noFill/>
          <a:ln w="0">
            <a:noFill/>
          </a:ln>
        </p:spPr>
      </p:pic>
      <p:sp>
        <p:nvSpPr>
          <p:cNvPr id="545" name="文本框 544"/>
          <p:cNvSpPr txBox="1"/>
          <p:nvPr/>
        </p:nvSpPr>
        <p:spPr>
          <a:xfrm>
            <a:off x="11112480" y="6705360"/>
            <a:ext cx="474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11 / 15</a:t>
            </a:r>
            <a:endParaRPr lang="en-US" sz="1350" b="0" u="none" strike="noStrike">
              <a:solidFill>
                <a:srgbClr val="000000"/>
              </a:solidFill>
              <a:effectLst/>
              <a:uFillTx/>
              <a:latin typeface="Times New Roman"/>
            </a:endParaRPr>
          </a:p>
        </p:txBody>
      </p:sp>
      <p:sp>
        <p:nvSpPr>
          <p:cNvPr id="549" name="文本框 548"/>
          <p:cNvSpPr txBox="1"/>
          <p:nvPr/>
        </p:nvSpPr>
        <p:spPr>
          <a:xfrm>
            <a:off x="9790920" y="1599840"/>
            <a:ext cx="155052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Performance Change</a:t>
            </a:r>
            <a:endParaRPr lang="en-US" sz="1350" b="0" u="none" strike="noStrike">
              <a:solidFill>
                <a:srgbClr val="000000"/>
              </a:solidFill>
              <a:effectLst/>
              <a:uFillTx/>
              <a:latin typeface="Times New Roman"/>
            </a:endParaRPr>
          </a:p>
        </p:txBody>
      </p:sp>
      <p:pic>
        <p:nvPicPr>
          <p:cNvPr id="3" name="图片 2">
            <a:extLst>
              <a:ext uri="{FF2B5EF4-FFF2-40B4-BE49-F238E27FC236}">
                <a16:creationId xmlns:a16="http://schemas.microsoft.com/office/drawing/2014/main" id="{88EC25D5-138C-4C94-2822-25F92D39C9C5}"/>
              </a:ext>
            </a:extLst>
          </p:cNvPr>
          <p:cNvPicPr>
            <a:picLocks noChangeAspect="1"/>
          </p:cNvPicPr>
          <p:nvPr/>
        </p:nvPicPr>
        <p:blipFill>
          <a:blip r:embed="rId3"/>
          <a:stretch>
            <a:fillRect/>
          </a:stretch>
        </p:blipFill>
        <p:spPr>
          <a:xfrm>
            <a:off x="580265" y="1504181"/>
            <a:ext cx="6028255" cy="1451671"/>
          </a:xfrm>
          <a:prstGeom prst="rect">
            <a:avLst/>
          </a:prstGeom>
        </p:spPr>
      </p:pic>
      <p:pic>
        <p:nvPicPr>
          <p:cNvPr id="9" name="图片 8">
            <a:extLst>
              <a:ext uri="{FF2B5EF4-FFF2-40B4-BE49-F238E27FC236}">
                <a16:creationId xmlns:a16="http://schemas.microsoft.com/office/drawing/2014/main" id="{D30ADF56-9FBF-9874-35B7-1E6B965138D8}"/>
              </a:ext>
            </a:extLst>
          </p:cNvPr>
          <p:cNvPicPr>
            <a:picLocks noChangeAspect="1"/>
          </p:cNvPicPr>
          <p:nvPr/>
        </p:nvPicPr>
        <p:blipFill>
          <a:blip r:embed="rId4"/>
          <a:stretch>
            <a:fillRect/>
          </a:stretch>
        </p:blipFill>
        <p:spPr>
          <a:xfrm>
            <a:off x="6647455" y="1114560"/>
            <a:ext cx="4999850" cy="2852301"/>
          </a:xfrm>
          <a:prstGeom prst="rect">
            <a:avLst/>
          </a:prstGeom>
        </p:spPr>
      </p:pic>
      <p:sp>
        <p:nvSpPr>
          <p:cNvPr id="11" name="文本框 10">
            <a:extLst>
              <a:ext uri="{FF2B5EF4-FFF2-40B4-BE49-F238E27FC236}">
                <a16:creationId xmlns:a16="http://schemas.microsoft.com/office/drawing/2014/main" id="{2F090E44-B554-408D-0B41-9B581E688B8D}"/>
              </a:ext>
            </a:extLst>
          </p:cNvPr>
          <p:cNvSpPr txBox="1"/>
          <p:nvPr/>
        </p:nvSpPr>
        <p:spPr>
          <a:xfrm>
            <a:off x="382412" y="3966861"/>
            <a:ext cx="11887560" cy="2496837"/>
          </a:xfrm>
          <a:prstGeom prst="rect">
            <a:avLst/>
          </a:prstGeom>
          <a:noFill/>
        </p:spPr>
        <p:txBody>
          <a:bodyPr wrap="square">
            <a:spAutoFit/>
          </a:bodyPr>
          <a:lstStyle/>
          <a:p>
            <a:pPr algn="l">
              <a:lnSpc>
                <a:spcPts val="2100"/>
              </a:lnSpc>
              <a:buNone/>
            </a:pPr>
            <a:r>
              <a:rPr lang="en-US" altLang="zh-CN" sz="1600" b="0" i="0" dirty="0">
                <a:effectLst/>
                <a:latin typeface="Times New Roman" panose="02020603050405020304" pitchFamily="18" charset="0"/>
                <a:cs typeface="Times New Roman" panose="02020603050405020304" pitchFamily="18" charset="0"/>
              </a:rPr>
              <a:t>	Table 4 presents the results of the ablation study for the AW - SARIMA model, where RMSE values are compared across different model variants. The complete AW - SARIMA model achieves an RMSE of 4285. When the wavelet decomposition module is removed (Model of de - wavelet decomposition), the RMSE deteriorates to 6843. Removing the dynamic thresholding module (Models of de - dynamic thresholding) also leads to a higher RMSE of 5726, indicating the importance of these components in minimizing prediction errors.</a:t>
            </a:r>
          </a:p>
          <a:p>
            <a:pPr algn="l">
              <a:lnSpc>
                <a:spcPts val="2100"/>
              </a:lnSpc>
            </a:pP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	</a:t>
            </a:r>
            <a:r>
              <a:rPr lang="en-US" altLang="zh-CN" sz="1600" b="0" i="0" dirty="0">
                <a:effectLst/>
                <a:latin typeface="Times New Roman" panose="02020603050405020304" pitchFamily="18" charset="0"/>
                <a:cs typeface="Times New Roman" panose="02020603050405020304" pitchFamily="18" charset="0"/>
              </a:rPr>
              <a:t>Additionally, the two bar charts on the right illustrate the sensitivity analysis results. For the NCDC Cholera Dataset and ATL Dataset, the RMSE values vary with different alpha values. This sensitivity analysis helps to understand how the model performance is impacted by adjusting the alpha parameter, providing insights into the model's robustness and the optimal parameter settings for different datasets.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任意多边形: 形状 631"/>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34" name="任意多边形: 形状 633"/>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35" name="文本框 634"/>
          <p:cNvSpPr txBox="1"/>
          <p:nvPr/>
        </p:nvSpPr>
        <p:spPr>
          <a:xfrm>
            <a:off x="609480" y="405720"/>
            <a:ext cx="205200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Future Work</a:t>
            </a:r>
            <a:endParaRPr lang="en-US" sz="3150" b="0" u="none" strike="noStrike">
              <a:solidFill>
                <a:srgbClr val="000000"/>
              </a:solidFill>
              <a:effectLst/>
              <a:uFillTx/>
              <a:latin typeface="Times New Roman"/>
            </a:endParaRPr>
          </a:p>
        </p:txBody>
      </p:sp>
      <p:sp>
        <p:nvSpPr>
          <p:cNvPr id="636" name="任意多边形: 形状 635"/>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37" name="文本框 636"/>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638" name="任意多边形: 形状 637"/>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39" name="文本框 638"/>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640" name="文本框 639"/>
          <p:cNvSpPr txBox="1"/>
          <p:nvPr/>
        </p:nvSpPr>
        <p:spPr>
          <a:xfrm>
            <a:off x="1012968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sp>
        <p:nvSpPr>
          <p:cNvPr id="641" name="任意多边形: 形状 640"/>
          <p:cNvSpPr/>
          <p:nvPr/>
        </p:nvSpPr>
        <p:spPr>
          <a:xfrm>
            <a:off x="609480" y="2221921"/>
            <a:ext cx="76320" cy="2133720"/>
          </a:xfrm>
          <a:custGeom>
            <a:avLst/>
            <a:gdLst/>
            <a:ahLst/>
            <a:cxnLst/>
            <a:rect l="0" t="0" r="r" b="b"/>
            <a:pathLst>
              <a:path w="212" h="5927">
                <a:moveTo>
                  <a:pt x="0" y="0"/>
                </a:moveTo>
                <a:lnTo>
                  <a:pt x="212" y="0"/>
                </a:lnTo>
                <a:lnTo>
                  <a:pt x="212" y="5927"/>
                </a:lnTo>
                <a:lnTo>
                  <a:pt x="0" y="5927"/>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642" name="图片 641"/>
          <p:cNvPicPr/>
          <p:nvPr/>
        </p:nvPicPr>
        <p:blipFill>
          <a:blip r:embed="rId2"/>
          <a:stretch/>
        </p:blipFill>
        <p:spPr>
          <a:xfrm>
            <a:off x="645120" y="2231641"/>
            <a:ext cx="3466800" cy="2133360"/>
          </a:xfrm>
          <a:prstGeom prst="rect">
            <a:avLst/>
          </a:prstGeom>
          <a:noFill/>
          <a:ln w="0">
            <a:noFill/>
          </a:ln>
        </p:spPr>
      </p:pic>
      <p:sp>
        <p:nvSpPr>
          <p:cNvPr id="643" name="文本框 642"/>
          <p:cNvSpPr txBox="1"/>
          <p:nvPr/>
        </p:nvSpPr>
        <p:spPr>
          <a:xfrm>
            <a:off x="11106000" y="6705360"/>
            <a:ext cx="474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14 / 15</a:t>
            </a:r>
            <a:endParaRPr lang="en-US" sz="1350" b="0" u="none" strike="noStrike">
              <a:solidFill>
                <a:srgbClr val="000000"/>
              </a:solidFill>
              <a:effectLst/>
              <a:uFillTx/>
              <a:latin typeface="Times New Roman"/>
            </a:endParaRPr>
          </a:p>
        </p:txBody>
      </p:sp>
      <p:sp>
        <p:nvSpPr>
          <p:cNvPr id="644" name="任意多边形: 形状 643"/>
          <p:cNvSpPr/>
          <p:nvPr/>
        </p:nvSpPr>
        <p:spPr>
          <a:xfrm>
            <a:off x="838080" y="2926801"/>
            <a:ext cx="228960" cy="228960"/>
          </a:xfrm>
          <a:custGeom>
            <a:avLst/>
            <a:gdLst/>
            <a:ahLst/>
            <a:cxnLst/>
            <a:rect l="0" t="0" r="r" b="b"/>
            <a:pathLst>
              <a:path w="636" h="636">
                <a:moveTo>
                  <a:pt x="636" y="318"/>
                </a:moveTo>
                <a:cubicBezTo>
                  <a:pt x="636" y="339"/>
                  <a:pt x="634" y="360"/>
                  <a:pt x="630" y="380"/>
                </a:cubicBezTo>
                <a:cubicBezTo>
                  <a:pt x="626" y="401"/>
                  <a:pt x="620" y="420"/>
                  <a:pt x="612" y="440"/>
                </a:cubicBezTo>
                <a:cubicBezTo>
                  <a:pt x="604" y="459"/>
                  <a:pt x="594" y="477"/>
                  <a:pt x="582" y="495"/>
                </a:cubicBezTo>
                <a:cubicBezTo>
                  <a:pt x="571" y="512"/>
                  <a:pt x="558" y="528"/>
                  <a:pt x="543" y="543"/>
                </a:cubicBezTo>
                <a:cubicBezTo>
                  <a:pt x="528" y="557"/>
                  <a:pt x="511" y="571"/>
                  <a:pt x="494" y="582"/>
                </a:cubicBezTo>
                <a:cubicBezTo>
                  <a:pt x="476" y="594"/>
                  <a:pt x="458" y="604"/>
                  <a:pt x="439" y="612"/>
                </a:cubicBezTo>
                <a:cubicBezTo>
                  <a:pt x="420" y="620"/>
                  <a:pt x="400" y="626"/>
                  <a:pt x="379" y="630"/>
                </a:cubicBezTo>
                <a:cubicBezTo>
                  <a:pt x="359" y="634"/>
                  <a:pt x="338" y="636"/>
                  <a:pt x="317" y="636"/>
                </a:cubicBezTo>
                <a:cubicBezTo>
                  <a:pt x="296" y="636"/>
                  <a:pt x="276" y="634"/>
                  <a:pt x="255" y="630"/>
                </a:cubicBezTo>
                <a:cubicBezTo>
                  <a:pt x="235" y="626"/>
                  <a:pt x="215" y="620"/>
                  <a:pt x="196" y="612"/>
                </a:cubicBezTo>
                <a:cubicBezTo>
                  <a:pt x="177" y="604"/>
                  <a:pt x="158" y="594"/>
                  <a:pt x="141" y="582"/>
                </a:cubicBezTo>
                <a:cubicBezTo>
                  <a:pt x="124" y="571"/>
                  <a:pt x="108" y="557"/>
                  <a:pt x="93" y="543"/>
                </a:cubicBezTo>
                <a:cubicBezTo>
                  <a:pt x="78" y="528"/>
                  <a:pt x="65" y="512"/>
                  <a:pt x="53" y="495"/>
                </a:cubicBezTo>
                <a:cubicBezTo>
                  <a:pt x="42" y="477"/>
                  <a:pt x="32" y="459"/>
                  <a:pt x="24" y="440"/>
                </a:cubicBezTo>
                <a:cubicBezTo>
                  <a:pt x="16" y="420"/>
                  <a:pt x="10" y="401"/>
                  <a:pt x="6" y="380"/>
                </a:cubicBezTo>
                <a:cubicBezTo>
                  <a:pt x="2" y="360"/>
                  <a:pt x="0" y="339"/>
                  <a:pt x="0" y="318"/>
                </a:cubicBezTo>
                <a:cubicBezTo>
                  <a:pt x="0" y="297"/>
                  <a:pt x="2" y="277"/>
                  <a:pt x="6" y="256"/>
                </a:cubicBezTo>
                <a:cubicBezTo>
                  <a:pt x="10" y="236"/>
                  <a:pt x="16" y="216"/>
                  <a:pt x="24" y="197"/>
                </a:cubicBezTo>
                <a:cubicBezTo>
                  <a:pt x="32" y="177"/>
                  <a:pt x="42" y="159"/>
                  <a:pt x="53" y="142"/>
                </a:cubicBezTo>
                <a:cubicBezTo>
                  <a:pt x="65" y="124"/>
                  <a:pt x="78" y="107"/>
                  <a:pt x="93" y="93"/>
                </a:cubicBezTo>
                <a:cubicBezTo>
                  <a:pt x="108" y="78"/>
                  <a:pt x="124" y="65"/>
                  <a:pt x="141" y="53"/>
                </a:cubicBezTo>
                <a:cubicBezTo>
                  <a:pt x="158" y="42"/>
                  <a:pt x="177" y="32"/>
                  <a:pt x="196" y="24"/>
                </a:cubicBezTo>
                <a:cubicBezTo>
                  <a:pt x="215" y="16"/>
                  <a:pt x="235" y="10"/>
                  <a:pt x="255" y="6"/>
                </a:cubicBezTo>
                <a:cubicBezTo>
                  <a:pt x="276" y="2"/>
                  <a:pt x="296" y="0"/>
                  <a:pt x="317" y="0"/>
                </a:cubicBezTo>
                <a:cubicBezTo>
                  <a:pt x="338" y="0"/>
                  <a:pt x="359" y="2"/>
                  <a:pt x="379" y="6"/>
                </a:cubicBezTo>
                <a:cubicBezTo>
                  <a:pt x="400" y="10"/>
                  <a:pt x="420" y="16"/>
                  <a:pt x="439" y="24"/>
                </a:cubicBezTo>
                <a:cubicBezTo>
                  <a:pt x="458" y="32"/>
                  <a:pt x="476" y="42"/>
                  <a:pt x="494" y="53"/>
                </a:cubicBezTo>
                <a:cubicBezTo>
                  <a:pt x="511" y="65"/>
                  <a:pt x="528" y="78"/>
                  <a:pt x="543" y="93"/>
                </a:cubicBezTo>
                <a:cubicBezTo>
                  <a:pt x="558" y="107"/>
                  <a:pt x="571" y="124"/>
                  <a:pt x="582" y="142"/>
                </a:cubicBezTo>
                <a:cubicBezTo>
                  <a:pt x="594" y="159"/>
                  <a:pt x="604" y="177"/>
                  <a:pt x="612" y="197"/>
                </a:cubicBezTo>
                <a:cubicBezTo>
                  <a:pt x="620" y="216"/>
                  <a:pt x="626" y="236"/>
                  <a:pt x="630" y="256"/>
                </a:cubicBezTo>
                <a:cubicBezTo>
                  <a:pt x="634" y="277"/>
                  <a:pt x="636" y="297"/>
                  <a:pt x="636" y="318"/>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45" name="文本框 644"/>
          <p:cNvSpPr txBox="1"/>
          <p:nvPr/>
        </p:nvSpPr>
        <p:spPr>
          <a:xfrm>
            <a:off x="838080" y="2456641"/>
            <a:ext cx="299124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Methodological Improvements</a:t>
            </a:r>
            <a:endParaRPr lang="en-US" sz="1800" b="0" u="none" strike="noStrike">
              <a:solidFill>
                <a:srgbClr val="000000"/>
              </a:solidFill>
              <a:effectLst/>
              <a:uFillTx/>
              <a:latin typeface="Times New Roman"/>
            </a:endParaRPr>
          </a:p>
        </p:txBody>
      </p:sp>
      <p:sp>
        <p:nvSpPr>
          <p:cNvPr id="646" name="文本框 645"/>
          <p:cNvSpPr txBox="1"/>
          <p:nvPr/>
        </p:nvSpPr>
        <p:spPr>
          <a:xfrm>
            <a:off x="876240" y="294732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47" name="任意多边形: 形状 646"/>
          <p:cNvSpPr/>
          <p:nvPr/>
        </p:nvSpPr>
        <p:spPr>
          <a:xfrm>
            <a:off x="838080" y="3298321"/>
            <a:ext cx="228960" cy="228960"/>
          </a:xfrm>
          <a:custGeom>
            <a:avLst/>
            <a:gdLst/>
            <a:ahLst/>
            <a:cxnLst/>
            <a:rect l="0" t="0" r="r" b="b"/>
            <a:pathLst>
              <a:path w="636" h="636">
                <a:moveTo>
                  <a:pt x="636" y="317"/>
                </a:moveTo>
                <a:cubicBezTo>
                  <a:pt x="636" y="338"/>
                  <a:pt x="634" y="359"/>
                  <a:pt x="630" y="380"/>
                </a:cubicBezTo>
                <a:cubicBezTo>
                  <a:pt x="626" y="400"/>
                  <a:pt x="620" y="420"/>
                  <a:pt x="612" y="440"/>
                </a:cubicBezTo>
                <a:cubicBezTo>
                  <a:pt x="604" y="459"/>
                  <a:pt x="594" y="477"/>
                  <a:pt x="582" y="494"/>
                </a:cubicBezTo>
                <a:cubicBezTo>
                  <a:pt x="571" y="512"/>
                  <a:pt x="558" y="528"/>
                  <a:pt x="543" y="543"/>
                </a:cubicBezTo>
                <a:cubicBezTo>
                  <a:pt x="528" y="557"/>
                  <a:pt x="511" y="570"/>
                  <a:pt x="494" y="582"/>
                </a:cubicBezTo>
                <a:cubicBezTo>
                  <a:pt x="476" y="594"/>
                  <a:pt x="458" y="603"/>
                  <a:pt x="439" y="611"/>
                </a:cubicBezTo>
                <a:cubicBezTo>
                  <a:pt x="420" y="619"/>
                  <a:pt x="400" y="625"/>
                  <a:pt x="379" y="629"/>
                </a:cubicBezTo>
                <a:cubicBezTo>
                  <a:pt x="359" y="634"/>
                  <a:pt x="338" y="636"/>
                  <a:pt x="317" y="636"/>
                </a:cubicBezTo>
                <a:cubicBezTo>
                  <a:pt x="296" y="636"/>
                  <a:pt x="276" y="634"/>
                  <a:pt x="255" y="629"/>
                </a:cubicBezTo>
                <a:cubicBezTo>
                  <a:pt x="235" y="625"/>
                  <a:pt x="215" y="619"/>
                  <a:pt x="196" y="611"/>
                </a:cubicBezTo>
                <a:cubicBezTo>
                  <a:pt x="177" y="603"/>
                  <a:pt x="158" y="594"/>
                  <a:pt x="141" y="582"/>
                </a:cubicBezTo>
                <a:cubicBezTo>
                  <a:pt x="124" y="570"/>
                  <a:pt x="108" y="557"/>
                  <a:pt x="93" y="543"/>
                </a:cubicBezTo>
                <a:cubicBezTo>
                  <a:pt x="78" y="528"/>
                  <a:pt x="65" y="512"/>
                  <a:pt x="53" y="494"/>
                </a:cubicBezTo>
                <a:cubicBezTo>
                  <a:pt x="42" y="477"/>
                  <a:pt x="32" y="459"/>
                  <a:pt x="24" y="440"/>
                </a:cubicBezTo>
                <a:cubicBezTo>
                  <a:pt x="16" y="420"/>
                  <a:pt x="10" y="400"/>
                  <a:pt x="6" y="380"/>
                </a:cubicBezTo>
                <a:cubicBezTo>
                  <a:pt x="2" y="359"/>
                  <a:pt x="0" y="338"/>
                  <a:pt x="0" y="317"/>
                </a:cubicBezTo>
                <a:cubicBezTo>
                  <a:pt x="0" y="296"/>
                  <a:pt x="2" y="276"/>
                  <a:pt x="6" y="255"/>
                </a:cubicBezTo>
                <a:cubicBezTo>
                  <a:pt x="10" y="235"/>
                  <a:pt x="16" y="215"/>
                  <a:pt x="24" y="196"/>
                </a:cubicBezTo>
                <a:cubicBezTo>
                  <a:pt x="32" y="176"/>
                  <a:pt x="42" y="158"/>
                  <a:pt x="53" y="141"/>
                </a:cubicBezTo>
                <a:cubicBezTo>
                  <a:pt x="65" y="123"/>
                  <a:pt x="78" y="107"/>
                  <a:pt x="93" y="93"/>
                </a:cubicBezTo>
                <a:cubicBezTo>
                  <a:pt x="108" y="78"/>
                  <a:pt x="124" y="65"/>
                  <a:pt x="141" y="53"/>
                </a:cubicBezTo>
                <a:cubicBezTo>
                  <a:pt x="158" y="42"/>
                  <a:pt x="177" y="32"/>
                  <a:pt x="196" y="24"/>
                </a:cubicBezTo>
                <a:cubicBezTo>
                  <a:pt x="215" y="16"/>
                  <a:pt x="235" y="10"/>
                  <a:pt x="255" y="6"/>
                </a:cubicBezTo>
                <a:cubicBezTo>
                  <a:pt x="276" y="2"/>
                  <a:pt x="296" y="0"/>
                  <a:pt x="317" y="0"/>
                </a:cubicBezTo>
                <a:cubicBezTo>
                  <a:pt x="338" y="0"/>
                  <a:pt x="359" y="2"/>
                  <a:pt x="379" y="6"/>
                </a:cubicBezTo>
                <a:cubicBezTo>
                  <a:pt x="400" y="10"/>
                  <a:pt x="420" y="16"/>
                  <a:pt x="439" y="24"/>
                </a:cubicBezTo>
                <a:cubicBezTo>
                  <a:pt x="458" y="32"/>
                  <a:pt x="476" y="42"/>
                  <a:pt x="494" y="53"/>
                </a:cubicBezTo>
                <a:cubicBezTo>
                  <a:pt x="511" y="65"/>
                  <a:pt x="528" y="78"/>
                  <a:pt x="543" y="93"/>
                </a:cubicBezTo>
                <a:cubicBezTo>
                  <a:pt x="558" y="107"/>
                  <a:pt x="571" y="123"/>
                  <a:pt x="582" y="141"/>
                </a:cubicBezTo>
                <a:cubicBezTo>
                  <a:pt x="594" y="158"/>
                  <a:pt x="604" y="176"/>
                  <a:pt x="612" y="196"/>
                </a:cubicBezTo>
                <a:cubicBezTo>
                  <a:pt x="620" y="215"/>
                  <a:pt x="626" y="235"/>
                  <a:pt x="630" y="255"/>
                </a:cubicBezTo>
                <a:cubicBezTo>
                  <a:pt x="634" y="276"/>
                  <a:pt x="636" y="296"/>
                  <a:pt x="636" y="317"/>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48" name="文本框 647"/>
          <p:cNvSpPr txBox="1"/>
          <p:nvPr/>
        </p:nvSpPr>
        <p:spPr>
          <a:xfrm>
            <a:off x="1143000" y="2936161"/>
            <a:ext cx="2404080" cy="189360"/>
          </a:xfrm>
          <a:prstGeom prst="rect">
            <a:avLst/>
          </a:prstGeom>
          <a:noFill/>
          <a:ln w="0">
            <a:noFill/>
          </a:ln>
        </p:spPr>
        <p:txBody>
          <a:bodyPr wrap="none" lIns="0" tIns="0" rIns="0" bIns="0" anchor="t">
            <a:spAutoFit/>
          </a:bodyPr>
          <a:lstStyle/>
          <a:p>
            <a:r>
              <a:rPr lang="en-US" sz="1350" b="0" u="none" strike="noStrike" dirty="0">
                <a:solidFill>
                  <a:srgbClr val="374151"/>
                </a:solidFill>
                <a:effectLst/>
                <a:uFillTx/>
                <a:latin typeface="Times New Roman"/>
                <a:ea typeface="Times New Roman"/>
              </a:rPr>
              <a:t>Multi-wavelet basis fusion strategy</a:t>
            </a:r>
            <a:endParaRPr lang="en-US" sz="1350" b="0" u="none" strike="noStrike" dirty="0">
              <a:solidFill>
                <a:srgbClr val="000000"/>
              </a:solidFill>
              <a:effectLst/>
              <a:uFillTx/>
              <a:latin typeface="Times New Roman"/>
            </a:endParaRPr>
          </a:p>
        </p:txBody>
      </p:sp>
      <p:sp>
        <p:nvSpPr>
          <p:cNvPr id="649" name="文本框 648"/>
          <p:cNvSpPr txBox="1"/>
          <p:nvPr/>
        </p:nvSpPr>
        <p:spPr>
          <a:xfrm>
            <a:off x="876240" y="331884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50" name="任意多边形: 形状 649"/>
          <p:cNvSpPr/>
          <p:nvPr/>
        </p:nvSpPr>
        <p:spPr>
          <a:xfrm>
            <a:off x="838080" y="3669481"/>
            <a:ext cx="228960" cy="228960"/>
          </a:xfrm>
          <a:custGeom>
            <a:avLst/>
            <a:gdLst/>
            <a:ahLst/>
            <a:cxnLst/>
            <a:rect l="0" t="0" r="r" b="b"/>
            <a:pathLst>
              <a:path w="636" h="636">
                <a:moveTo>
                  <a:pt x="636" y="318"/>
                </a:moveTo>
                <a:cubicBezTo>
                  <a:pt x="636" y="339"/>
                  <a:pt x="634" y="359"/>
                  <a:pt x="630" y="380"/>
                </a:cubicBezTo>
                <a:cubicBezTo>
                  <a:pt x="626" y="400"/>
                  <a:pt x="620" y="420"/>
                  <a:pt x="612" y="439"/>
                </a:cubicBezTo>
                <a:cubicBezTo>
                  <a:pt x="604" y="459"/>
                  <a:pt x="594" y="477"/>
                  <a:pt x="582" y="494"/>
                </a:cubicBezTo>
                <a:cubicBezTo>
                  <a:pt x="571" y="512"/>
                  <a:pt x="558" y="528"/>
                  <a:pt x="543" y="542"/>
                </a:cubicBezTo>
                <a:cubicBezTo>
                  <a:pt x="528" y="557"/>
                  <a:pt x="511" y="570"/>
                  <a:pt x="494" y="582"/>
                </a:cubicBezTo>
                <a:cubicBezTo>
                  <a:pt x="476" y="594"/>
                  <a:pt x="458" y="604"/>
                  <a:pt x="439" y="612"/>
                </a:cubicBezTo>
                <a:cubicBezTo>
                  <a:pt x="420" y="620"/>
                  <a:pt x="400" y="626"/>
                  <a:pt x="379" y="630"/>
                </a:cubicBezTo>
                <a:cubicBezTo>
                  <a:pt x="359" y="634"/>
                  <a:pt x="338" y="636"/>
                  <a:pt x="317" y="636"/>
                </a:cubicBezTo>
                <a:cubicBezTo>
                  <a:pt x="296" y="636"/>
                  <a:pt x="276" y="634"/>
                  <a:pt x="255" y="630"/>
                </a:cubicBezTo>
                <a:cubicBezTo>
                  <a:pt x="235" y="626"/>
                  <a:pt x="215" y="620"/>
                  <a:pt x="196" y="612"/>
                </a:cubicBezTo>
                <a:cubicBezTo>
                  <a:pt x="177" y="604"/>
                  <a:pt x="158" y="594"/>
                  <a:pt x="141" y="582"/>
                </a:cubicBezTo>
                <a:cubicBezTo>
                  <a:pt x="124" y="570"/>
                  <a:pt x="108" y="557"/>
                  <a:pt x="93" y="542"/>
                </a:cubicBezTo>
                <a:cubicBezTo>
                  <a:pt x="78" y="528"/>
                  <a:pt x="65" y="512"/>
                  <a:pt x="53" y="494"/>
                </a:cubicBezTo>
                <a:cubicBezTo>
                  <a:pt x="42" y="477"/>
                  <a:pt x="32" y="459"/>
                  <a:pt x="24" y="439"/>
                </a:cubicBezTo>
                <a:cubicBezTo>
                  <a:pt x="16" y="420"/>
                  <a:pt x="10" y="400"/>
                  <a:pt x="6" y="380"/>
                </a:cubicBezTo>
                <a:cubicBezTo>
                  <a:pt x="2" y="359"/>
                  <a:pt x="0" y="339"/>
                  <a:pt x="0" y="318"/>
                </a:cubicBezTo>
                <a:cubicBezTo>
                  <a:pt x="0" y="297"/>
                  <a:pt x="2" y="276"/>
                  <a:pt x="6" y="256"/>
                </a:cubicBezTo>
                <a:cubicBezTo>
                  <a:pt x="10" y="236"/>
                  <a:pt x="16" y="216"/>
                  <a:pt x="24" y="196"/>
                </a:cubicBezTo>
                <a:cubicBezTo>
                  <a:pt x="32" y="177"/>
                  <a:pt x="42" y="159"/>
                  <a:pt x="53" y="142"/>
                </a:cubicBezTo>
                <a:cubicBezTo>
                  <a:pt x="65" y="124"/>
                  <a:pt x="78" y="108"/>
                  <a:pt x="93" y="93"/>
                </a:cubicBezTo>
                <a:cubicBezTo>
                  <a:pt x="108" y="79"/>
                  <a:pt x="124" y="66"/>
                  <a:pt x="141" y="54"/>
                </a:cubicBezTo>
                <a:cubicBezTo>
                  <a:pt x="158" y="42"/>
                  <a:pt x="177" y="33"/>
                  <a:pt x="196" y="25"/>
                </a:cubicBezTo>
                <a:cubicBezTo>
                  <a:pt x="215" y="17"/>
                  <a:pt x="235" y="11"/>
                  <a:pt x="255" y="7"/>
                </a:cubicBezTo>
                <a:cubicBezTo>
                  <a:pt x="276" y="2"/>
                  <a:pt x="296" y="0"/>
                  <a:pt x="317" y="0"/>
                </a:cubicBezTo>
                <a:cubicBezTo>
                  <a:pt x="338" y="0"/>
                  <a:pt x="359" y="2"/>
                  <a:pt x="379" y="7"/>
                </a:cubicBezTo>
                <a:cubicBezTo>
                  <a:pt x="400" y="11"/>
                  <a:pt x="420" y="17"/>
                  <a:pt x="439" y="25"/>
                </a:cubicBezTo>
                <a:cubicBezTo>
                  <a:pt x="458" y="33"/>
                  <a:pt x="476" y="42"/>
                  <a:pt x="494" y="54"/>
                </a:cubicBezTo>
                <a:cubicBezTo>
                  <a:pt x="511" y="66"/>
                  <a:pt x="528" y="79"/>
                  <a:pt x="543" y="93"/>
                </a:cubicBezTo>
                <a:cubicBezTo>
                  <a:pt x="558" y="108"/>
                  <a:pt x="571" y="124"/>
                  <a:pt x="582" y="142"/>
                </a:cubicBezTo>
                <a:cubicBezTo>
                  <a:pt x="594" y="159"/>
                  <a:pt x="604" y="177"/>
                  <a:pt x="612" y="196"/>
                </a:cubicBezTo>
                <a:cubicBezTo>
                  <a:pt x="620" y="216"/>
                  <a:pt x="626" y="236"/>
                  <a:pt x="630" y="256"/>
                </a:cubicBezTo>
                <a:cubicBezTo>
                  <a:pt x="634" y="276"/>
                  <a:pt x="636" y="297"/>
                  <a:pt x="636" y="318"/>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51" name="文本框 650"/>
          <p:cNvSpPr txBox="1"/>
          <p:nvPr/>
        </p:nvSpPr>
        <p:spPr>
          <a:xfrm>
            <a:off x="1143000" y="3307681"/>
            <a:ext cx="248940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Introduction of attention mechanism</a:t>
            </a:r>
            <a:endParaRPr lang="en-US" sz="1350" b="0" u="none" strike="noStrike">
              <a:solidFill>
                <a:srgbClr val="000000"/>
              </a:solidFill>
              <a:effectLst/>
              <a:uFillTx/>
              <a:latin typeface="Times New Roman"/>
            </a:endParaRPr>
          </a:p>
        </p:txBody>
      </p:sp>
      <p:sp>
        <p:nvSpPr>
          <p:cNvPr id="652" name="文本框 651"/>
          <p:cNvSpPr txBox="1"/>
          <p:nvPr/>
        </p:nvSpPr>
        <p:spPr>
          <a:xfrm>
            <a:off x="876240" y="369036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53" name="任意多边形: 形状 652"/>
          <p:cNvSpPr/>
          <p:nvPr/>
        </p:nvSpPr>
        <p:spPr>
          <a:xfrm>
            <a:off x="4343040" y="2221921"/>
            <a:ext cx="76680" cy="2133720"/>
          </a:xfrm>
          <a:custGeom>
            <a:avLst/>
            <a:gdLst/>
            <a:ahLst/>
            <a:cxnLst/>
            <a:rect l="0" t="0" r="r" b="b"/>
            <a:pathLst>
              <a:path w="213" h="5927">
                <a:moveTo>
                  <a:pt x="0" y="0"/>
                </a:moveTo>
                <a:lnTo>
                  <a:pt x="213" y="0"/>
                </a:lnTo>
                <a:lnTo>
                  <a:pt x="213" y="5927"/>
                </a:lnTo>
                <a:lnTo>
                  <a:pt x="0" y="5927"/>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654" name="图片 653"/>
          <p:cNvPicPr/>
          <p:nvPr/>
        </p:nvPicPr>
        <p:blipFill>
          <a:blip r:embed="rId2"/>
          <a:stretch/>
        </p:blipFill>
        <p:spPr>
          <a:xfrm>
            <a:off x="4381560" y="2221921"/>
            <a:ext cx="3466800" cy="2133360"/>
          </a:xfrm>
          <a:prstGeom prst="rect">
            <a:avLst/>
          </a:prstGeom>
          <a:noFill/>
          <a:ln w="0">
            <a:noFill/>
          </a:ln>
        </p:spPr>
      </p:pic>
      <p:sp>
        <p:nvSpPr>
          <p:cNvPr id="655" name="文本框 654"/>
          <p:cNvSpPr txBox="1"/>
          <p:nvPr/>
        </p:nvSpPr>
        <p:spPr>
          <a:xfrm>
            <a:off x="1143000" y="3678841"/>
            <a:ext cx="220464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Enhanced key feature weighting</a:t>
            </a:r>
            <a:endParaRPr lang="en-US" sz="1350" b="0" u="none" strike="noStrike">
              <a:solidFill>
                <a:srgbClr val="000000"/>
              </a:solidFill>
              <a:effectLst/>
              <a:uFillTx/>
              <a:latin typeface="Times New Roman"/>
            </a:endParaRPr>
          </a:p>
        </p:txBody>
      </p:sp>
      <p:sp>
        <p:nvSpPr>
          <p:cNvPr id="656" name="任意多边形: 形状 655"/>
          <p:cNvSpPr/>
          <p:nvPr/>
        </p:nvSpPr>
        <p:spPr>
          <a:xfrm>
            <a:off x="4571640" y="2926801"/>
            <a:ext cx="219600" cy="228960"/>
          </a:xfrm>
          <a:custGeom>
            <a:avLst/>
            <a:gdLst/>
            <a:ahLst/>
            <a:cxnLst/>
            <a:rect l="0" t="0" r="r" b="b"/>
            <a:pathLst>
              <a:path w="610" h="636">
                <a:moveTo>
                  <a:pt x="0" y="331"/>
                </a:moveTo>
                <a:lnTo>
                  <a:pt x="0" y="305"/>
                </a:lnTo>
                <a:cubicBezTo>
                  <a:pt x="0" y="285"/>
                  <a:pt x="2" y="265"/>
                  <a:pt x="6" y="246"/>
                </a:cubicBezTo>
                <a:cubicBezTo>
                  <a:pt x="10" y="226"/>
                  <a:pt x="16" y="207"/>
                  <a:pt x="24" y="189"/>
                </a:cubicBezTo>
                <a:cubicBezTo>
                  <a:pt x="31" y="170"/>
                  <a:pt x="41" y="153"/>
                  <a:pt x="52" y="136"/>
                </a:cubicBezTo>
                <a:cubicBezTo>
                  <a:pt x="63" y="118"/>
                  <a:pt x="75" y="103"/>
                  <a:pt x="90" y="89"/>
                </a:cubicBezTo>
                <a:cubicBezTo>
                  <a:pt x="104" y="75"/>
                  <a:pt x="119" y="62"/>
                  <a:pt x="136" y="51"/>
                </a:cubicBezTo>
                <a:cubicBezTo>
                  <a:pt x="152" y="40"/>
                  <a:pt x="170" y="31"/>
                  <a:pt x="188" y="23"/>
                </a:cubicBezTo>
                <a:cubicBezTo>
                  <a:pt x="207" y="15"/>
                  <a:pt x="226" y="9"/>
                  <a:pt x="245" y="6"/>
                </a:cubicBezTo>
                <a:cubicBezTo>
                  <a:pt x="265" y="2"/>
                  <a:pt x="285" y="0"/>
                  <a:pt x="305" y="0"/>
                </a:cubicBezTo>
                <a:cubicBezTo>
                  <a:pt x="325" y="0"/>
                  <a:pt x="345" y="2"/>
                  <a:pt x="364" y="6"/>
                </a:cubicBezTo>
                <a:cubicBezTo>
                  <a:pt x="385" y="9"/>
                  <a:pt x="404" y="15"/>
                  <a:pt x="422" y="23"/>
                </a:cubicBezTo>
                <a:cubicBezTo>
                  <a:pt x="441" y="31"/>
                  <a:pt x="458" y="40"/>
                  <a:pt x="475" y="51"/>
                </a:cubicBezTo>
                <a:cubicBezTo>
                  <a:pt x="491" y="62"/>
                  <a:pt x="507" y="75"/>
                  <a:pt x="521" y="89"/>
                </a:cubicBezTo>
                <a:cubicBezTo>
                  <a:pt x="535" y="103"/>
                  <a:pt x="548" y="118"/>
                  <a:pt x="559" y="136"/>
                </a:cubicBezTo>
                <a:cubicBezTo>
                  <a:pt x="570" y="153"/>
                  <a:pt x="579" y="170"/>
                  <a:pt x="587" y="189"/>
                </a:cubicBezTo>
                <a:cubicBezTo>
                  <a:pt x="595" y="207"/>
                  <a:pt x="600" y="226"/>
                  <a:pt x="604" y="246"/>
                </a:cubicBezTo>
                <a:cubicBezTo>
                  <a:pt x="608" y="265"/>
                  <a:pt x="610" y="285"/>
                  <a:pt x="610" y="305"/>
                </a:cubicBezTo>
                <a:lnTo>
                  <a:pt x="610" y="331"/>
                </a:lnTo>
                <a:cubicBezTo>
                  <a:pt x="610" y="351"/>
                  <a:pt x="608" y="371"/>
                  <a:pt x="604" y="391"/>
                </a:cubicBezTo>
                <a:cubicBezTo>
                  <a:pt x="600" y="410"/>
                  <a:pt x="595" y="429"/>
                  <a:pt x="587" y="448"/>
                </a:cubicBezTo>
                <a:cubicBezTo>
                  <a:pt x="579" y="466"/>
                  <a:pt x="570" y="484"/>
                  <a:pt x="559" y="500"/>
                </a:cubicBezTo>
                <a:cubicBezTo>
                  <a:pt x="548" y="517"/>
                  <a:pt x="535" y="532"/>
                  <a:pt x="521" y="547"/>
                </a:cubicBezTo>
                <a:cubicBezTo>
                  <a:pt x="507" y="561"/>
                  <a:pt x="491" y="573"/>
                  <a:pt x="475" y="584"/>
                </a:cubicBezTo>
                <a:cubicBezTo>
                  <a:pt x="458" y="596"/>
                  <a:pt x="441" y="605"/>
                  <a:pt x="422" y="613"/>
                </a:cubicBezTo>
                <a:cubicBezTo>
                  <a:pt x="404" y="620"/>
                  <a:pt x="385" y="626"/>
                  <a:pt x="364" y="630"/>
                </a:cubicBezTo>
                <a:cubicBezTo>
                  <a:pt x="345" y="634"/>
                  <a:pt x="325" y="636"/>
                  <a:pt x="305" y="636"/>
                </a:cubicBezTo>
                <a:cubicBezTo>
                  <a:pt x="285" y="636"/>
                  <a:pt x="265" y="634"/>
                  <a:pt x="245" y="630"/>
                </a:cubicBezTo>
                <a:cubicBezTo>
                  <a:pt x="226" y="626"/>
                  <a:pt x="207" y="620"/>
                  <a:pt x="188" y="613"/>
                </a:cubicBezTo>
                <a:cubicBezTo>
                  <a:pt x="170" y="605"/>
                  <a:pt x="152" y="596"/>
                  <a:pt x="136" y="584"/>
                </a:cubicBezTo>
                <a:cubicBezTo>
                  <a:pt x="119" y="573"/>
                  <a:pt x="104" y="561"/>
                  <a:pt x="90" y="547"/>
                </a:cubicBezTo>
                <a:cubicBezTo>
                  <a:pt x="75" y="532"/>
                  <a:pt x="63" y="517"/>
                  <a:pt x="52" y="500"/>
                </a:cubicBezTo>
                <a:cubicBezTo>
                  <a:pt x="41" y="484"/>
                  <a:pt x="31" y="466"/>
                  <a:pt x="24" y="448"/>
                </a:cubicBezTo>
                <a:cubicBezTo>
                  <a:pt x="16" y="429"/>
                  <a:pt x="10" y="410"/>
                  <a:pt x="6" y="391"/>
                </a:cubicBezTo>
                <a:cubicBezTo>
                  <a:pt x="2" y="371"/>
                  <a:pt x="0" y="351"/>
                  <a:pt x="0" y="331"/>
                </a:cubicBezTo>
                <a:close/>
              </a:path>
            </a:pathLst>
          </a:custGeom>
          <a:solidFill>
            <a:srgbClr val="DCFCE7"/>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57" name="文本框 656"/>
          <p:cNvSpPr txBox="1"/>
          <p:nvPr/>
        </p:nvSpPr>
        <p:spPr>
          <a:xfrm>
            <a:off x="4572000" y="2456641"/>
            <a:ext cx="225540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Application Extensions</a:t>
            </a:r>
            <a:endParaRPr lang="en-US" sz="1800" b="0" u="none" strike="noStrike">
              <a:solidFill>
                <a:srgbClr val="000000"/>
              </a:solidFill>
              <a:effectLst/>
              <a:uFillTx/>
              <a:latin typeface="Times New Roman"/>
            </a:endParaRPr>
          </a:p>
        </p:txBody>
      </p:sp>
      <p:sp>
        <p:nvSpPr>
          <p:cNvPr id="658" name="文本框 657"/>
          <p:cNvSpPr txBox="1"/>
          <p:nvPr/>
        </p:nvSpPr>
        <p:spPr>
          <a:xfrm>
            <a:off x="4607280" y="294732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59" name="文本框 658"/>
          <p:cNvSpPr txBox="1"/>
          <p:nvPr/>
        </p:nvSpPr>
        <p:spPr>
          <a:xfrm>
            <a:off x="4871160" y="2936161"/>
            <a:ext cx="251748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Optimization for real-time streaming</a:t>
            </a:r>
            <a:endParaRPr lang="en-US" sz="1350" b="0" u="none" strike="noStrike">
              <a:solidFill>
                <a:srgbClr val="000000"/>
              </a:solidFill>
              <a:effectLst/>
              <a:uFillTx/>
              <a:latin typeface="Times New Roman"/>
            </a:endParaRPr>
          </a:p>
        </p:txBody>
      </p:sp>
      <p:sp>
        <p:nvSpPr>
          <p:cNvPr id="660" name="任意多边形: 形状 659"/>
          <p:cNvSpPr/>
          <p:nvPr/>
        </p:nvSpPr>
        <p:spPr>
          <a:xfrm>
            <a:off x="4571640" y="3555361"/>
            <a:ext cx="228960" cy="228960"/>
          </a:xfrm>
          <a:custGeom>
            <a:avLst/>
            <a:gdLst/>
            <a:ahLst/>
            <a:cxnLst/>
            <a:rect l="0" t="0" r="r" b="b"/>
            <a:pathLst>
              <a:path w="636" h="636">
                <a:moveTo>
                  <a:pt x="636" y="318"/>
                </a:moveTo>
                <a:cubicBezTo>
                  <a:pt x="636" y="339"/>
                  <a:pt x="634" y="360"/>
                  <a:pt x="630" y="380"/>
                </a:cubicBezTo>
                <a:cubicBezTo>
                  <a:pt x="626" y="401"/>
                  <a:pt x="620" y="421"/>
                  <a:pt x="612" y="440"/>
                </a:cubicBezTo>
                <a:cubicBezTo>
                  <a:pt x="604" y="459"/>
                  <a:pt x="595" y="478"/>
                  <a:pt x="583" y="495"/>
                </a:cubicBezTo>
                <a:cubicBezTo>
                  <a:pt x="571" y="512"/>
                  <a:pt x="558" y="528"/>
                  <a:pt x="544" y="543"/>
                </a:cubicBezTo>
                <a:cubicBezTo>
                  <a:pt x="529" y="558"/>
                  <a:pt x="513" y="571"/>
                  <a:pt x="495" y="582"/>
                </a:cubicBezTo>
                <a:cubicBezTo>
                  <a:pt x="478" y="594"/>
                  <a:pt x="460" y="604"/>
                  <a:pt x="440" y="612"/>
                </a:cubicBezTo>
                <a:cubicBezTo>
                  <a:pt x="421" y="620"/>
                  <a:pt x="401" y="626"/>
                  <a:pt x="381" y="630"/>
                </a:cubicBezTo>
                <a:cubicBezTo>
                  <a:pt x="360" y="634"/>
                  <a:pt x="340" y="636"/>
                  <a:pt x="319" y="636"/>
                </a:cubicBezTo>
                <a:cubicBezTo>
                  <a:pt x="297" y="636"/>
                  <a:pt x="277" y="634"/>
                  <a:pt x="256" y="630"/>
                </a:cubicBezTo>
                <a:cubicBezTo>
                  <a:pt x="236" y="626"/>
                  <a:pt x="216" y="620"/>
                  <a:pt x="196" y="612"/>
                </a:cubicBezTo>
                <a:cubicBezTo>
                  <a:pt x="177" y="604"/>
                  <a:pt x="159" y="594"/>
                  <a:pt x="142" y="582"/>
                </a:cubicBezTo>
                <a:cubicBezTo>
                  <a:pt x="124" y="571"/>
                  <a:pt x="108" y="558"/>
                  <a:pt x="93" y="543"/>
                </a:cubicBezTo>
                <a:cubicBezTo>
                  <a:pt x="79" y="528"/>
                  <a:pt x="66" y="512"/>
                  <a:pt x="54" y="495"/>
                </a:cubicBezTo>
                <a:cubicBezTo>
                  <a:pt x="42" y="478"/>
                  <a:pt x="33" y="459"/>
                  <a:pt x="25" y="440"/>
                </a:cubicBezTo>
                <a:cubicBezTo>
                  <a:pt x="17" y="421"/>
                  <a:pt x="11" y="401"/>
                  <a:pt x="7" y="380"/>
                </a:cubicBezTo>
                <a:cubicBezTo>
                  <a:pt x="3" y="360"/>
                  <a:pt x="0" y="339"/>
                  <a:pt x="0" y="318"/>
                </a:cubicBezTo>
                <a:cubicBezTo>
                  <a:pt x="0" y="298"/>
                  <a:pt x="3" y="276"/>
                  <a:pt x="7" y="256"/>
                </a:cubicBezTo>
                <a:cubicBezTo>
                  <a:pt x="11" y="235"/>
                  <a:pt x="17" y="215"/>
                  <a:pt x="25" y="196"/>
                </a:cubicBezTo>
                <a:cubicBezTo>
                  <a:pt x="33" y="177"/>
                  <a:pt x="42" y="158"/>
                  <a:pt x="54" y="141"/>
                </a:cubicBezTo>
                <a:cubicBezTo>
                  <a:pt x="66" y="124"/>
                  <a:pt x="79" y="108"/>
                  <a:pt x="93" y="93"/>
                </a:cubicBezTo>
                <a:cubicBezTo>
                  <a:pt x="108" y="78"/>
                  <a:pt x="124" y="65"/>
                  <a:pt x="142" y="53"/>
                </a:cubicBezTo>
                <a:cubicBezTo>
                  <a:pt x="159" y="42"/>
                  <a:pt x="177" y="32"/>
                  <a:pt x="196" y="24"/>
                </a:cubicBezTo>
                <a:cubicBezTo>
                  <a:pt x="216" y="16"/>
                  <a:pt x="236" y="10"/>
                  <a:pt x="256" y="6"/>
                </a:cubicBezTo>
                <a:cubicBezTo>
                  <a:pt x="277" y="2"/>
                  <a:pt x="297" y="0"/>
                  <a:pt x="319" y="0"/>
                </a:cubicBezTo>
                <a:cubicBezTo>
                  <a:pt x="340" y="0"/>
                  <a:pt x="360" y="2"/>
                  <a:pt x="381" y="6"/>
                </a:cubicBezTo>
                <a:cubicBezTo>
                  <a:pt x="401" y="10"/>
                  <a:pt x="421" y="16"/>
                  <a:pt x="440" y="24"/>
                </a:cubicBezTo>
                <a:cubicBezTo>
                  <a:pt x="460" y="32"/>
                  <a:pt x="478" y="42"/>
                  <a:pt x="495" y="53"/>
                </a:cubicBezTo>
                <a:cubicBezTo>
                  <a:pt x="513" y="65"/>
                  <a:pt x="529" y="78"/>
                  <a:pt x="544" y="93"/>
                </a:cubicBezTo>
                <a:cubicBezTo>
                  <a:pt x="558" y="108"/>
                  <a:pt x="571" y="124"/>
                  <a:pt x="583" y="141"/>
                </a:cubicBezTo>
                <a:cubicBezTo>
                  <a:pt x="595" y="158"/>
                  <a:pt x="604" y="177"/>
                  <a:pt x="612" y="196"/>
                </a:cubicBezTo>
                <a:cubicBezTo>
                  <a:pt x="620" y="215"/>
                  <a:pt x="626" y="235"/>
                  <a:pt x="630" y="256"/>
                </a:cubicBezTo>
                <a:cubicBezTo>
                  <a:pt x="634" y="276"/>
                  <a:pt x="636" y="298"/>
                  <a:pt x="636" y="318"/>
                </a:cubicBezTo>
                <a:close/>
              </a:path>
            </a:pathLst>
          </a:custGeom>
          <a:solidFill>
            <a:srgbClr val="DCFCE7"/>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61" name="文本框 660"/>
          <p:cNvSpPr txBox="1"/>
          <p:nvPr/>
        </p:nvSpPr>
        <p:spPr>
          <a:xfrm>
            <a:off x="4871160" y="3193201"/>
            <a:ext cx="28512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data</a:t>
            </a:r>
            <a:endParaRPr lang="en-US" sz="1350" b="0" u="none" strike="noStrike">
              <a:solidFill>
                <a:srgbClr val="000000"/>
              </a:solidFill>
              <a:effectLst/>
              <a:uFillTx/>
              <a:latin typeface="Times New Roman"/>
            </a:endParaRPr>
          </a:p>
        </p:txBody>
      </p:sp>
      <p:sp>
        <p:nvSpPr>
          <p:cNvPr id="662" name="文本框 661"/>
          <p:cNvSpPr txBox="1"/>
          <p:nvPr/>
        </p:nvSpPr>
        <p:spPr>
          <a:xfrm>
            <a:off x="4610160" y="357588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63" name="任意多边形: 形状 662"/>
          <p:cNvSpPr/>
          <p:nvPr/>
        </p:nvSpPr>
        <p:spPr>
          <a:xfrm>
            <a:off x="4571640" y="3917161"/>
            <a:ext cx="228960" cy="228960"/>
          </a:xfrm>
          <a:custGeom>
            <a:avLst/>
            <a:gdLst/>
            <a:ahLst/>
            <a:cxnLst/>
            <a:rect l="0" t="0" r="r" b="b"/>
            <a:pathLst>
              <a:path w="636" h="636">
                <a:moveTo>
                  <a:pt x="636" y="318"/>
                </a:moveTo>
                <a:cubicBezTo>
                  <a:pt x="636" y="339"/>
                  <a:pt x="634" y="359"/>
                  <a:pt x="630" y="380"/>
                </a:cubicBezTo>
                <a:cubicBezTo>
                  <a:pt x="626" y="400"/>
                  <a:pt x="620" y="420"/>
                  <a:pt x="612" y="439"/>
                </a:cubicBezTo>
                <a:cubicBezTo>
                  <a:pt x="604" y="459"/>
                  <a:pt x="595" y="477"/>
                  <a:pt x="583" y="494"/>
                </a:cubicBezTo>
                <a:cubicBezTo>
                  <a:pt x="571" y="512"/>
                  <a:pt x="558" y="528"/>
                  <a:pt x="544" y="543"/>
                </a:cubicBezTo>
                <a:cubicBezTo>
                  <a:pt x="529" y="558"/>
                  <a:pt x="513" y="571"/>
                  <a:pt x="495" y="583"/>
                </a:cubicBezTo>
                <a:cubicBezTo>
                  <a:pt x="478" y="594"/>
                  <a:pt x="460" y="604"/>
                  <a:pt x="440" y="612"/>
                </a:cubicBezTo>
                <a:cubicBezTo>
                  <a:pt x="421" y="620"/>
                  <a:pt x="401" y="626"/>
                  <a:pt x="381" y="630"/>
                </a:cubicBezTo>
                <a:cubicBezTo>
                  <a:pt x="360" y="634"/>
                  <a:pt x="340" y="636"/>
                  <a:pt x="319" y="636"/>
                </a:cubicBezTo>
                <a:cubicBezTo>
                  <a:pt x="297" y="636"/>
                  <a:pt x="277" y="634"/>
                  <a:pt x="256" y="630"/>
                </a:cubicBezTo>
                <a:cubicBezTo>
                  <a:pt x="236" y="626"/>
                  <a:pt x="216" y="620"/>
                  <a:pt x="196" y="612"/>
                </a:cubicBezTo>
                <a:cubicBezTo>
                  <a:pt x="177" y="604"/>
                  <a:pt x="159" y="594"/>
                  <a:pt x="142" y="583"/>
                </a:cubicBezTo>
                <a:cubicBezTo>
                  <a:pt x="124" y="571"/>
                  <a:pt x="108" y="558"/>
                  <a:pt x="93" y="543"/>
                </a:cubicBezTo>
                <a:cubicBezTo>
                  <a:pt x="79" y="528"/>
                  <a:pt x="66" y="512"/>
                  <a:pt x="54" y="494"/>
                </a:cubicBezTo>
                <a:cubicBezTo>
                  <a:pt x="42" y="477"/>
                  <a:pt x="33" y="459"/>
                  <a:pt x="25" y="439"/>
                </a:cubicBezTo>
                <a:cubicBezTo>
                  <a:pt x="17" y="420"/>
                  <a:pt x="11" y="400"/>
                  <a:pt x="7" y="380"/>
                </a:cubicBezTo>
                <a:cubicBezTo>
                  <a:pt x="3" y="359"/>
                  <a:pt x="0" y="339"/>
                  <a:pt x="0" y="318"/>
                </a:cubicBezTo>
                <a:cubicBezTo>
                  <a:pt x="0" y="297"/>
                  <a:pt x="3" y="276"/>
                  <a:pt x="7" y="256"/>
                </a:cubicBezTo>
                <a:cubicBezTo>
                  <a:pt x="11" y="235"/>
                  <a:pt x="17" y="216"/>
                  <a:pt x="25" y="196"/>
                </a:cubicBezTo>
                <a:cubicBezTo>
                  <a:pt x="33" y="177"/>
                  <a:pt x="42" y="159"/>
                  <a:pt x="54" y="141"/>
                </a:cubicBezTo>
                <a:cubicBezTo>
                  <a:pt x="66" y="124"/>
                  <a:pt x="79" y="108"/>
                  <a:pt x="93" y="93"/>
                </a:cubicBezTo>
                <a:cubicBezTo>
                  <a:pt x="108" y="79"/>
                  <a:pt x="124" y="65"/>
                  <a:pt x="142" y="54"/>
                </a:cubicBezTo>
                <a:cubicBezTo>
                  <a:pt x="159" y="42"/>
                  <a:pt x="177" y="33"/>
                  <a:pt x="196" y="25"/>
                </a:cubicBezTo>
                <a:cubicBezTo>
                  <a:pt x="216" y="17"/>
                  <a:pt x="236" y="11"/>
                  <a:pt x="256" y="6"/>
                </a:cubicBezTo>
                <a:cubicBezTo>
                  <a:pt x="277" y="2"/>
                  <a:pt x="297" y="0"/>
                  <a:pt x="319" y="0"/>
                </a:cubicBezTo>
                <a:cubicBezTo>
                  <a:pt x="340" y="0"/>
                  <a:pt x="360" y="2"/>
                  <a:pt x="381" y="6"/>
                </a:cubicBezTo>
                <a:cubicBezTo>
                  <a:pt x="401" y="11"/>
                  <a:pt x="421" y="17"/>
                  <a:pt x="440" y="25"/>
                </a:cubicBezTo>
                <a:cubicBezTo>
                  <a:pt x="460" y="33"/>
                  <a:pt x="478" y="42"/>
                  <a:pt x="495" y="54"/>
                </a:cubicBezTo>
                <a:cubicBezTo>
                  <a:pt x="513" y="65"/>
                  <a:pt x="529" y="79"/>
                  <a:pt x="544" y="93"/>
                </a:cubicBezTo>
                <a:cubicBezTo>
                  <a:pt x="558" y="108"/>
                  <a:pt x="571" y="124"/>
                  <a:pt x="583" y="141"/>
                </a:cubicBezTo>
                <a:cubicBezTo>
                  <a:pt x="595" y="159"/>
                  <a:pt x="604" y="177"/>
                  <a:pt x="612" y="196"/>
                </a:cubicBezTo>
                <a:cubicBezTo>
                  <a:pt x="620" y="216"/>
                  <a:pt x="626" y="235"/>
                  <a:pt x="630" y="256"/>
                </a:cubicBezTo>
                <a:cubicBezTo>
                  <a:pt x="634" y="276"/>
                  <a:pt x="636" y="297"/>
                  <a:pt x="636" y="318"/>
                </a:cubicBezTo>
                <a:close/>
              </a:path>
            </a:pathLst>
          </a:custGeom>
          <a:solidFill>
            <a:srgbClr val="DCFCE7"/>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64" name="文本框 663"/>
          <p:cNvSpPr txBox="1"/>
          <p:nvPr/>
        </p:nvSpPr>
        <p:spPr>
          <a:xfrm>
            <a:off x="4876920" y="3562561"/>
            <a:ext cx="2269080" cy="169560"/>
          </a:xfrm>
          <a:prstGeom prst="rect">
            <a:avLst/>
          </a:prstGeom>
          <a:noFill/>
          <a:ln w="0">
            <a:noFill/>
          </a:ln>
        </p:spPr>
        <p:txBody>
          <a:bodyPr wrap="none" lIns="0" tIns="0" rIns="0" bIns="0" anchor="t">
            <a:spAutoFit/>
          </a:bodyPr>
          <a:lstStyle/>
          <a:p>
            <a:r>
              <a:rPr lang="en-US" sz="1200" b="0" u="none" strike="noStrike">
                <a:solidFill>
                  <a:srgbClr val="374151"/>
                </a:solidFill>
                <a:effectLst/>
                <a:uFillTx/>
                <a:latin typeface="Times New Roman"/>
                <a:ea typeface="Times New Roman"/>
              </a:rPr>
              <a:t>Expansion to multivariate time series</a:t>
            </a:r>
            <a:endParaRPr lang="en-US" sz="1200" b="0" u="none" strike="noStrike">
              <a:solidFill>
                <a:srgbClr val="000000"/>
              </a:solidFill>
              <a:effectLst/>
              <a:uFillTx/>
              <a:latin typeface="Times New Roman"/>
            </a:endParaRPr>
          </a:p>
        </p:txBody>
      </p:sp>
      <p:sp>
        <p:nvSpPr>
          <p:cNvPr id="665" name="文本框 664"/>
          <p:cNvSpPr txBox="1"/>
          <p:nvPr/>
        </p:nvSpPr>
        <p:spPr>
          <a:xfrm>
            <a:off x="4610160" y="393804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66" name="任意多边形: 形状 665"/>
          <p:cNvSpPr/>
          <p:nvPr/>
        </p:nvSpPr>
        <p:spPr>
          <a:xfrm>
            <a:off x="8076960" y="2221921"/>
            <a:ext cx="76680" cy="2133720"/>
          </a:xfrm>
          <a:custGeom>
            <a:avLst/>
            <a:gdLst/>
            <a:ahLst/>
            <a:cxnLst/>
            <a:rect l="0" t="0" r="r" b="b"/>
            <a:pathLst>
              <a:path w="213" h="5927">
                <a:moveTo>
                  <a:pt x="0" y="0"/>
                </a:moveTo>
                <a:lnTo>
                  <a:pt x="213" y="0"/>
                </a:lnTo>
                <a:lnTo>
                  <a:pt x="213" y="5927"/>
                </a:lnTo>
                <a:lnTo>
                  <a:pt x="0" y="5927"/>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667" name="图片 666"/>
          <p:cNvPicPr/>
          <p:nvPr/>
        </p:nvPicPr>
        <p:blipFill>
          <a:blip r:embed="rId2"/>
          <a:stretch/>
        </p:blipFill>
        <p:spPr>
          <a:xfrm>
            <a:off x="8115300" y="2221921"/>
            <a:ext cx="3466800" cy="2133360"/>
          </a:xfrm>
          <a:prstGeom prst="rect">
            <a:avLst/>
          </a:prstGeom>
          <a:noFill/>
          <a:ln w="0">
            <a:noFill/>
          </a:ln>
        </p:spPr>
      </p:pic>
      <p:sp>
        <p:nvSpPr>
          <p:cNvPr id="668" name="文本框 667"/>
          <p:cNvSpPr txBox="1"/>
          <p:nvPr/>
        </p:nvSpPr>
        <p:spPr>
          <a:xfrm>
            <a:off x="4876920" y="3926521"/>
            <a:ext cx="197280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Edge computing deployment</a:t>
            </a:r>
            <a:endParaRPr lang="en-US" sz="1350" b="0" u="none" strike="noStrike">
              <a:solidFill>
                <a:srgbClr val="000000"/>
              </a:solidFill>
              <a:effectLst/>
              <a:uFillTx/>
              <a:latin typeface="Times New Roman"/>
            </a:endParaRPr>
          </a:p>
        </p:txBody>
      </p:sp>
      <p:sp>
        <p:nvSpPr>
          <p:cNvPr id="669" name="任意多边形: 形状 668"/>
          <p:cNvSpPr/>
          <p:nvPr/>
        </p:nvSpPr>
        <p:spPr>
          <a:xfrm>
            <a:off x="8305560" y="2926801"/>
            <a:ext cx="228960" cy="228960"/>
          </a:xfrm>
          <a:custGeom>
            <a:avLst/>
            <a:gdLst/>
            <a:ahLst/>
            <a:cxnLst/>
            <a:rect l="0" t="0" r="r" b="b"/>
            <a:pathLst>
              <a:path w="636" h="636">
                <a:moveTo>
                  <a:pt x="636" y="318"/>
                </a:moveTo>
                <a:cubicBezTo>
                  <a:pt x="636" y="339"/>
                  <a:pt x="634" y="360"/>
                  <a:pt x="630" y="380"/>
                </a:cubicBezTo>
                <a:cubicBezTo>
                  <a:pt x="626" y="401"/>
                  <a:pt x="620" y="420"/>
                  <a:pt x="612" y="440"/>
                </a:cubicBezTo>
                <a:cubicBezTo>
                  <a:pt x="604" y="459"/>
                  <a:pt x="594" y="477"/>
                  <a:pt x="583" y="495"/>
                </a:cubicBezTo>
                <a:cubicBezTo>
                  <a:pt x="571" y="512"/>
                  <a:pt x="558" y="528"/>
                  <a:pt x="543" y="543"/>
                </a:cubicBezTo>
                <a:cubicBezTo>
                  <a:pt x="528" y="557"/>
                  <a:pt x="512" y="571"/>
                  <a:pt x="495" y="582"/>
                </a:cubicBezTo>
                <a:cubicBezTo>
                  <a:pt x="478" y="594"/>
                  <a:pt x="459" y="604"/>
                  <a:pt x="440" y="612"/>
                </a:cubicBezTo>
                <a:cubicBezTo>
                  <a:pt x="421" y="620"/>
                  <a:pt x="401" y="626"/>
                  <a:pt x="381" y="630"/>
                </a:cubicBezTo>
                <a:cubicBezTo>
                  <a:pt x="360" y="634"/>
                  <a:pt x="340" y="636"/>
                  <a:pt x="319" y="636"/>
                </a:cubicBezTo>
                <a:cubicBezTo>
                  <a:pt x="298" y="636"/>
                  <a:pt x="277" y="634"/>
                  <a:pt x="257" y="630"/>
                </a:cubicBezTo>
                <a:cubicBezTo>
                  <a:pt x="236" y="626"/>
                  <a:pt x="216" y="620"/>
                  <a:pt x="197" y="612"/>
                </a:cubicBezTo>
                <a:cubicBezTo>
                  <a:pt x="178" y="604"/>
                  <a:pt x="160" y="594"/>
                  <a:pt x="142" y="582"/>
                </a:cubicBezTo>
                <a:cubicBezTo>
                  <a:pt x="125" y="571"/>
                  <a:pt x="109" y="557"/>
                  <a:pt x="94" y="543"/>
                </a:cubicBezTo>
                <a:cubicBezTo>
                  <a:pt x="79" y="528"/>
                  <a:pt x="65" y="512"/>
                  <a:pt x="54" y="495"/>
                </a:cubicBezTo>
                <a:cubicBezTo>
                  <a:pt x="42" y="477"/>
                  <a:pt x="32" y="459"/>
                  <a:pt x="24" y="440"/>
                </a:cubicBezTo>
                <a:cubicBezTo>
                  <a:pt x="16" y="420"/>
                  <a:pt x="10" y="401"/>
                  <a:pt x="6" y="380"/>
                </a:cubicBezTo>
                <a:cubicBezTo>
                  <a:pt x="2" y="360"/>
                  <a:pt x="0" y="339"/>
                  <a:pt x="0" y="318"/>
                </a:cubicBezTo>
                <a:cubicBezTo>
                  <a:pt x="0" y="297"/>
                  <a:pt x="2" y="277"/>
                  <a:pt x="6" y="256"/>
                </a:cubicBezTo>
                <a:cubicBezTo>
                  <a:pt x="10" y="236"/>
                  <a:pt x="16" y="216"/>
                  <a:pt x="24" y="197"/>
                </a:cubicBezTo>
                <a:cubicBezTo>
                  <a:pt x="32" y="177"/>
                  <a:pt x="42" y="159"/>
                  <a:pt x="54" y="142"/>
                </a:cubicBezTo>
                <a:cubicBezTo>
                  <a:pt x="65" y="124"/>
                  <a:pt x="79" y="107"/>
                  <a:pt x="94" y="93"/>
                </a:cubicBezTo>
                <a:cubicBezTo>
                  <a:pt x="109" y="78"/>
                  <a:pt x="125" y="65"/>
                  <a:pt x="142" y="53"/>
                </a:cubicBezTo>
                <a:cubicBezTo>
                  <a:pt x="160" y="42"/>
                  <a:pt x="178" y="32"/>
                  <a:pt x="197" y="24"/>
                </a:cubicBezTo>
                <a:cubicBezTo>
                  <a:pt x="216" y="16"/>
                  <a:pt x="236" y="10"/>
                  <a:pt x="257" y="6"/>
                </a:cubicBezTo>
                <a:cubicBezTo>
                  <a:pt x="277" y="2"/>
                  <a:pt x="298" y="0"/>
                  <a:pt x="319" y="0"/>
                </a:cubicBezTo>
                <a:cubicBezTo>
                  <a:pt x="340" y="0"/>
                  <a:pt x="360" y="2"/>
                  <a:pt x="381" y="6"/>
                </a:cubicBezTo>
                <a:cubicBezTo>
                  <a:pt x="401" y="10"/>
                  <a:pt x="421" y="16"/>
                  <a:pt x="440" y="24"/>
                </a:cubicBezTo>
                <a:cubicBezTo>
                  <a:pt x="459" y="32"/>
                  <a:pt x="478" y="42"/>
                  <a:pt x="495" y="53"/>
                </a:cubicBezTo>
                <a:cubicBezTo>
                  <a:pt x="512" y="65"/>
                  <a:pt x="528" y="78"/>
                  <a:pt x="543" y="93"/>
                </a:cubicBezTo>
                <a:cubicBezTo>
                  <a:pt x="558" y="107"/>
                  <a:pt x="571" y="124"/>
                  <a:pt x="583" y="142"/>
                </a:cubicBezTo>
                <a:cubicBezTo>
                  <a:pt x="594" y="159"/>
                  <a:pt x="604" y="177"/>
                  <a:pt x="612" y="197"/>
                </a:cubicBezTo>
                <a:cubicBezTo>
                  <a:pt x="620" y="216"/>
                  <a:pt x="626" y="236"/>
                  <a:pt x="630" y="256"/>
                </a:cubicBezTo>
                <a:cubicBezTo>
                  <a:pt x="634" y="277"/>
                  <a:pt x="636" y="297"/>
                  <a:pt x="636" y="318"/>
                </a:cubicBezTo>
                <a:close/>
              </a:path>
            </a:pathLst>
          </a:custGeom>
          <a:solidFill>
            <a:srgbClr val="F3E8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70" name="文本框 669"/>
          <p:cNvSpPr txBox="1"/>
          <p:nvPr/>
        </p:nvSpPr>
        <p:spPr>
          <a:xfrm>
            <a:off x="8305920" y="2456641"/>
            <a:ext cx="207648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Theoretical Research</a:t>
            </a:r>
            <a:endParaRPr lang="en-US" sz="1800" b="0" u="none" strike="noStrike">
              <a:solidFill>
                <a:srgbClr val="000000"/>
              </a:solidFill>
              <a:effectLst/>
              <a:uFillTx/>
              <a:latin typeface="Times New Roman"/>
            </a:endParaRPr>
          </a:p>
        </p:txBody>
      </p:sp>
      <p:sp>
        <p:nvSpPr>
          <p:cNvPr id="671" name="文本框 670"/>
          <p:cNvSpPr txBox="1"/>
          <p:nvPr/>
        </p:nvSpPr>
        <p:spPr>
          <a:xfrm>
            <a:off x="8343720" y="294732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72" name="任意多边形: 形状 671"/>
          <p:cNvSpPr/>
          <p:nvPr/>
        </p:nvSpPr>
        <p:spPr>
          <a:xfrm>
            <a:off x="8305560" y="3298321"/>
            <a:ext cx="228960" cy="228960"/>
          </a:xfrm>
          <a:custGeom>
            <a:avLst/>
            <a:gdLst/>
            <a:ahLst/>
            <a:cxnLst/>
            <a:rect l="0" t="0" r="r" b="b"/>
            <a:pathLst>
              <a:path w="636" h="636">
                <a:moveTo>
                  <a:pt x="636" y="317"/>
                </a:moveTo>
                <a:cubicBezTo>
                  <a:pt x="636" y="338"/>
                  <a:pt x="634" y="359"/>
                  <a:pt x="630" y="380"/>
                </a:cubicBezTo>
                <a:cubicBezTo>
                  <a:pt x="626" y="400"/>
                  <a:pt x="620" y="420"/>
                  <a:pt x="612" y="440"/>
                </a:cubicBezTo>
                <a:cubicBezTo>
                  <a:pt x="604" y="459"/>
                  <a:pt x="594" y="477"/>
                  <a:pt x="583" y="494"/>
                </a:cubicBezTo>
                <a:cubicBezTo>
                  <a:pt x="571" y="512"/>
                  <a:pt x="558" y="528"/>
                  <a:pt x="543" y="543"/>
                </a:cubicBezTo>
                <a:cubicBezTo>
                  <a:pt x="528" y="557"/>
                  <a:pt x="512" y="570"/>
                  <a:pt x="495" y="582"/>
                </a:cubicBezTo>
                <a:cubicBezTo>
                  <a:pt x="478" y="594"/>
                  <a:pt x="459" y="603"/>
                  <a:pt x="440" y="611"/>
                </a:cubicBezTo>
                <a:cubicBezTo>
                  <a:pt x="421" y="619"/>
                  <a:pt x="401" y="625"/>
                  <a:pt x="381" y="629"/>
                </a:cubicBezTo>
                <a:cubicBezTo>
                  <a:pt x="360" y="634"/>
                  <a:pt x="340" y="636"/>
                  <a:pt x="319" y="636"/>
                </a:cubicBezTo>
                <a:cubicBezTo>
                  <a:pt x="298" y="636"/>
                  <a:pt x="277" y="634"/>
                  <a:pt x="257" y="629"/>
                </a:cubicBezTo>
                <a:cubicBezTo>
                  <a:pt x="236" y="625"/>
                  <a:pt x="216" y="619"/>
                  <a:pt x="197" y="611"/>
                </a:cubicBezTo>
                <a:cubicBezTo>
                  <a:pt x="178" y="603"/>
                  <a:pt x="160" y="594"/>
                  <a:pt x="142" y="582"/>
                </a:cubicBezTo>
                <a:cubicBezTo>
                  <a:pt x="125" y="570"/>
                  <a:pt x="109" y="557"/>
                  <a:pt x="94" y="543"/>
                </a:cubicBezTo>
                <a:cubicBezTo>
                  <a:pt x="79" y="528"/>
                  <a:pt x="65" y="512"/>
                  <a:pt x="54" y="494"/>
                </a:cubicBezTo>
                <a:cubicBezTo>
                  <a:pt x="42" y="477"/>
                  <a:pt x="32" y="459"/>
                  <a:pt x="24" y="440"/>
                </a:cubicBezTo>
                <a:cubicBezTo>
                  <a:pt x="16" y="420"/>
                  <a:pt x="10" y="400"/>
                  <a:pt x="6" y="380"/>
                </a:cubicBezTo>
                <a:cubicBezTo>
                  <a:pt x="2" y="359"/>
                  <a:pt x="0" y="338"/>
                  <a:pt x="0" y="317"/>
                </a:cubicBezTo>
                <a:cubicBezTo>
                  <a:pt x="0" y="296"/>
                  <a:pt x="2" y="276"/>
                  <a:pt x="6" y="255"/>
                </a:cubicBezTo>
                <a:cubicBezTo>
                  <a:pt x="10" y="235"/>
                  <a:pt x="16" y="215"/>
                  <a:pt x="24" y="196"/>
                </a:cubicBezTo>
                <a:cubicBezTo>
                  <a:pt x="32" y="176"/>
                  <a:pt x="42" y="158"/>
                  <a:pt x="54" y="141"/>
                </a:cubicBezTo>
                <a:cubicBezTo>
                  <a:pt x="65" y="123"/>
                  <a:pt x="79" y="107"/>
                  <a:pt x="94" y="93"/>
                </a:cubicBezTo>
                <a:cubicBezTo>
                  <a:pt x="109" y="78"/>
                  <a:pt x="125" y="65"/>
                  <a:pt x="142" y="53"/>
                </a:cubicBezTo>
                <a:cubicBezTo>
                  <a:pt x="160" y="42"/>
                  <a:pt x="178" y="32"/>
                  <a:pt x="197" y="24"/>
                </a:cubicBezTo>
                <a:cubicBezTo>
                  <a:pt x="216" y="16"/>
                  <a:pt x="236" y="10"/>
                  <a:pt x="257" y="6"/>
                </a:cubicBezTo>
                <a:cubicBezTo>
                  <a:pt x="277" y="2"/>
                  <a:pt x="298" y="0"/>
                  <a:pt x="319" y="0"/>
                </a:cubicBezTo>
                <a:cubicBezTo>
                  <a:pt x="340" y="0"/>
                  <a:pt x="360" y="2"/>
                  <a:pt x="381" y="6"/>
                </a:cubicBezTo>
                <a:cubicBezTo>
                  <a:pt x="401" y="10"/>
                  <a:pt x="421" y="16"/>
                  <a:pt x="440" y="24"/>
                </a:cubicBezTo>
                <a:cubicBezTo>
                  <a:pt x="459" y="32"/>
                  <a:pt x="478" y="42"/>
                  <a:pt x="495" y="53"/>
                </a:cubicBezTo>
                <a:cubicBezTo>
                  <a:pt x="512" y="65"/>
                  <a:pt x="528" y="78"/>
                  <a:pt x="543" y="93"/>
                </a:cubicBezTo>
                <a:cubicBezTo>
                  <a:pt x="558" y="107"/>
                  <a:pt x="571" y="123"/>
                  <a:pt x="583" y="141"/>
                </a:cubicBezTo>
                <a:cubicBezTo>
                  <a:pt x="594" y="158"/>
                  <a:pt x="604" y="176"/>
                  <a:pt x="612" y="196"/>
                </a:cubicBezTo>
                <a:cubicBezTo>
                  <a:pt x="620" y="215"/>
                  <a:pt x="626" y="235"/>
                  <a:pt x="630" y="255"/>
                </a:cubicBezTo>
                <a:cubicBezTo>
                  <a:pt x="634" y="276"/>
                  <a:pt x="636" y="296"/>
                  <a:pt x="636" y="317"/>
                </a:cubicBezTo>
                <a:close/>
              </a:path>
            </a:pathLst>
          </a:custGeom>
          <a:solidFill>
            <a:srgbClr val="F3E8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73" name="文本框 672"/>
          <p:cNvSpPr txBox="1"/>
          <p:nvPr/>
        </p:nvSpPr>
        <p:spPr>
          <a:xfrm>
            <a:off x="8606520" y="2936161"/>
            <a:ext cx="2256480" cy="189360"/>
          </a:xfrm>
          <a:prstGeom prst="rect">
            <a:avLst/>
          </a:prstGeom>
          <a:noFill/>
          <a:ln w="0">
            <a:noFill/>
          </a:ln>
        </p:spPr>
        <p:txBody>
          <a:bodyPr wrap="none" lIns="0" tIns="0" rIns="0" bIns="0" anchor="t">
            <a:spAutoFit/>
          </a:bodyPr>
          <a:lstStyle/>
          <a:p>
            <a:r>
              <a:rPr lang="en-US" sz="1350" b="0" u="none" strike="noStrike" dirty="0">
                <a:solidFill>
                  <a:srgbClr val="374151"/>
                </a:solidFill>
                <a:effectLst/>
                <a:uFillTx/>
                <a:latin typeface="Times New Roman"/>
                <a:ea typeface="Times New Roman"/>
              </a:rPr>
              <a:t>Mathematical convergence proof</a:t>
            </a:r>
            <a:endParaRPr lang="en-US" sz="1350" b="0" u="none" strike="noStrike" dirty="0">
              <a:solidFill>
                <a:srgbClr val="000000"/>
              </a:solidFill>
              <a:effectLst/>
              <a:uFillTx/>
              <a:latin typeface="Times New Roman"/>
            </a:endParaRPr>
          </a:p>
        </p:txBody>
      </p:sp>
      <p:sp>
        <p:nvSpPr>
          <p:cNvPr id="674" name="文本框 673"/>
          <p:cNvSpPr txBox="1"/>
          <p:nvPr/>
        </p:nvSpPr>
        <p:spPr>
          <a:xfrm>
            <a:off x="8341920" y="331884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75" name="文本框 674"/>
          <p:cNvSpPr txBox="1"/>
          <p:nvPr/>
        </p:nvSpPr>
        <p:spPr>
          <a:xfrm>
            <a:off x="8606520" y="3307681"/>
            <a:ext cx="203472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Stability analysis of threshold</a:t>
            </a:r>
            <a:endParaRPr lang="en-US" sz="1350" b="0" u="none" strike="noStrike">
              <a:solidFill>
                <a:srgbClr val="000000"/>
              </a:solidFill>
              <a:effectLst/>
              <a:uFillTx/>
              <a:latin typeface="Times New Roman"/>
            </a:endParaRPr>
          </a:p>
        </p:txBody>
      </p:sp>
      <p:sp>
        <p:nvSpPr>
          <p:cNvPr id="676" name="任意多边形: 形状 675"/>
          <p:cNvSpPr/>
          <p:nvPr/>
        </p:nvSpPr>
        <p:spPr>
          <a:xfrm>
            <a:off x="8305560" y="3926881"/>
            <a:ext cx="228960" cy="228960"/>
          </a:xfrm>
          <a:custGeom>
            <a:avLst/>
            <a:gdLst/>
            <a:ahLst/>
            <a:cxnLst/>
            <a:rect l="0" t="0" r="r" b="b"/>
            <a:pathLst>
              <a:path w="636" h="636">
                <a:moveTo>
                  <a:pt x="636" y="317"/>
                </a:moveTo>
                <a:cubicBezTo>
                  <a:pt x="636" y="338"/>
                  <a:pt x="634" y="359"/>
                  <a:pt x="630" y="379"/>
                </a:cubicBezTo>
                <a:cubicBezTo>
                  <a:pt x="626" y="400"/>
                  <a:pt x="620" y="420"/>
                  <a:pt x="612" y="439"/>
                </a:cubicBezTo>
                <a:cubicBezTo>
                  <a:pt x="604" y="458"/>
                  <a:pt x="594" y="476"/>
                  <a:pt x="583" y="494"/>
                </a:cubicBezTo>
                <a:cubicBezTo>
                  <a:pt x="571" y="511"/>
                  <a:pt x="558" y="528"/>
                  <a:pt x="543" y="543"/>
                </a:cubicBezTo>
                <a:cubicBezTo>
                  <a:pt x="528" y="558"/>
                  <a:pt x="512" y="571"/>
                  <a:pt x="495" y="582"/>
                </a:cubicBezTo>
                <a:cubicBezTo>
                  <a:pt x="478" y="594"/>
                  <a:pt x="459" y="604"/>
                  <a:pt x="440" y="612"/>
                </a:cubicBezTo>
                <a:cubicBezTo>
                  <a:pt x="421" y="620"/>
                  <a:pt x="401" y="626"/>
                  <a:pt x="381" y="630"/>
                </a:cubicBezTo>
                <a:cubicBezTo>
                  <a:pt x="360" y="634"/>
                  <a:pt x="340" y="636"/>
                  <a:pt x="319" y="636"/>
                </a:cubicBezTo>
                <a:cubicBezTo>
                  <a:pt x="298" y="636"/>
                  <a:pt x="277" y="634"/>
                  <a:pt x="257" y="630"/>
                </a:cubicBezTo>
                <a:cubicBezTo>
                  <a:pt x="236" y="626"/>
                  <a:pt x="216" y="620"/>
                  <a:pt x="197" y="612"/>
                </a:cubicBezTo>
                <a:cubicBezTo>
                  <a:pt x="178" y="604"/>
                  <a:pt x="160" y="594"/>
                  <a:pt x="142" y="582"/>
                </a:cubicBezTo>
                <a:cubicBezTo>
                  <a:pt x="125" y="571"/>
                  <a:pt x="109" y="558"/>
                  <a:pt x="94" y="543"/>
                </a:cubicBezTo>
                <a:cubicBezTo>
                  <a:pt x="79" y="528"/>
                  <a:pt x="65" y="511"/>
                  <a:pt x="54" y="494"/>
                </a:cubicBezTo>
                <a:cubicBezTo>
                  <a:pt x="42" y="476"/>
                  <a:pt x="32" y="458"/>
                  <a:pt x="24" y="439"/>
                </a:cubicBezTo>
                <a:cubicBezTo>
                  <a:pt x="16" y="420"/>
                  <a:pt x="10" y="400"/>
                  <a:pt x="6" y="379"/>
                </a:cubicBezTo>
                <a:cubicBezTo>
                  <a:pt x="2" y="359"/>
                  <a:pt x="0" y="338"/>
                  <a:pt x="0" y="317"/>
                </a:cubicBezTo>
                <a:cubicBezTo>
                  <a:pt x="0" y="296"/>
                  <a:pt x="2" y="276"/>
                  <a:pt x="6" y="255"/>
                </a:cubicBezTo>
                <a:cubicBezTo>
                  <a:pt x="10" y="235"/>
                  <a:pt x="16" y="215"/>
                  <a:pt x="24" y="196"/>
                </a:cubicBezTo>
                <a:cubicBezTo>
                  <a:pt x="32" y="177"/>
                  <a:pt x="42" y="158"/>
                  <a:pt x="54" y="141"/>
                </a:cubicBezTo>
                <a:cubicBezTo>
                  <a:pt x="65" y="124"/>
                  <a:pt x="79" y="108"/>
                  <a:pt x="94" y="93"/>
                </a:cubicBezTo>
                <a:cubicBezTo>
                  <a:pt x="109" y="78"/>
                  <a:pt x="125" y="65"/>
                  <a:pt x="142" y="53"/>
                </a:cubicBezTo>
                <a:cubicBezTo>
                  <a:pt x="160" y="42"/>
                  <a:pt x="178" y="32"/>
                  <a:pt x="197" y="24"/>
                </a:cubicBezTo>
                <a:cubicBezTo>
                  <a:pt x="216" y="16"/>
                  <a:pt x="236" y="10"/>
                  <a:pt x="257" y="6"/>
                </a:cubicBezTo>
                <a:cubicBezTo>
                  <a:pt x="277" y="2"/>
                  <a:pt x="298" y="0"/>
                  <a:pt x="319" y="0"/>
                </a:cubicBezTo>
                <a:cubicBezTo>
                  <a:pt x="340" y="0"/>
                  <a:pt x="360" y="2"/>
                  <a:pt x="381" y="6"/>
                </a:cubicBezTo>
                <a:cubicBezTo>
                  <a:pt x="401" y="10"/>
                  <a:pt x="421" y="16"/>
                  <a:pt x="440" y="24"/>
                </a:cubicBezTo>
                <a:cubicBezTo>
                  <a:pt x="459" y="32"/>
                  <a:pt x="478" y="42"/>
                  <a:pt x="495" y="53"/>
                </a:cubicBezTo>
                <a:cubicBezTo>
                  <a:pt x="512" y="65"/>
                  <a:pt x="528" y="78"/>
                  <a:pt x="543" y="93"/>
                </a:cubicBezTo>
                <a:cubicBezTo>
                  <a:pt x="558" y="108"/>
                  <a:pt x="571" y="124"/>
                  <a:pt x="583" y="141"/>
                </a:cubicBezTo>
                <a:cubicBezTo>
                  <a:pt x="594" y="158"/>
                  <a:pt x="604" y="177"/>
                  <a:pt x="612" y="196"/>
                </a:cubicBezTo>
                <a:cubicBezTo>
                  <a:pt x="620" y="215"/>
                  <a:pt x="626" y="235"/>
                  <a:pt x="630" y="255"/>
                </a:cubicBezTo>
                <a:cubicBezTo>
                  <a:pt x="634" y="276"/>
                  <a:pt x="636" y="296"/>
                  <a:pt x="636" y="317"/>
                </a:cubicBezTo>
                <a:close/>
              </a:path>
            </a:pathLst>
          </a:custGeom>
          <a:solidFill>
            <a:srgbClr val="F3E8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77" name="文本框 676"/>
          <p:cNvSpPr txBox="1"/>
          <p:nvPr/>
        </p:nvSpPr>
        <p:spPr>
          <a:xfrm>
            <a:off x="8606520" y="3564721"/>
            <a:ext cx="74988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adjustment</a:t>
            </a:r>
            <a:endParaRPr lang="en-US" sz="1350" b="0" u="none" strike="noStrike">
              <a:solidFill>
                <a:srgbClr val="000000"/>
              </a:solidFill>
              <a:effectLst/>
              <a:uFillTx/>
              <a:latin typeface="Times New Roman"/>
            </a:endParaRPr>
          </a:p>
        </p:txBody>
      </p:sp>
      <p:sp>
        <p:nvSpPr>
          <p:cNvPr id="678" name="文本框 677"/>
          <p:cNvSpPr txBox="1"/>
          <p:nvPr/>
        </p:nvSpPr>
        <p:spPr>
          <a:xfrm>
            <a:off x="8343720" y="3947401"/>
            <a:ext cx="151920" cy="178920"/>
          </a:xfrm>
          <a:prstGeom prst="rect">
            <a:avLst/>
          </a:prstGeom>
          <a:noFill/>
          <a:ln w="0">
            <a:noFill/>
          </a:ln>
        </p:spPr>
        <p:txBody>
          <a:bodyPr wrap="none" lIns="0" tIns="0" rIns="0" bIns="0" anchor="t">
            <a:spAutoFit/>
          </a:bodyPr>
          <a:lstStyle/>
          <a:p>
            <a:r>
              <a:rPr lang="en-US" sz="1200" b="0" u="none" strike="noStrike">
                <a:solidFill>
                  <a:srgbClr val="2630A5"/>
                </a:solidFill>
                <a:effectLst/>
                <a:uFillTx/>
                <a:latin typeface="WenQuanYiMicroHei"/>
                <a:ea typeface="WenQuanYiMicroHei"/>
              </a:rPr>
              <a:t>✓</a:t>
            </a:r>
            <a:endParaRPr lang="en-US" sz="1200" b="0" u="none" strike="noStrike">
              <a:solidFill>
                <a:srgbClr val="000000"/>
              </a:solidFill>
              <a:effectLst/>
              <a:uFillTx/>
              <a:latin typeface="Times New Roman"/>
            </a:endParaRPr>
          </a:p>
        </p:txBody>
      </p:sp>
      <p:sp>
        <p:nvSpPr>
          <p:cNvPr id="679" name="文本框 678"/>
          <p:cNvSpPr txBox="1"/>
          <p:nvPr/>
        </p:nvSpPr>
        <p:spPr>
          <a:xfrm>
            <a:off x="8610480" y="3936241"/>
            <a:ext cx="191556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Generalization error bounds</a:t>
            </a:r>
            <a:endParaRPr lang="en-US" sz="1350" b="0" u="none" strike="noStrike">
              <a:solidFill>
                <a:srgbClr val="000000"/>
              </a:solidFill>
              <a:effectLst/>
              <a:uFillTx/>
              <a:latin typeface="Times New Roman"/>
            </a:endParaRPr>
          </a:p>
        </p:txBody>
      </p:sp>
      <p:sp>
        <p:nvSpPr>
          <p:cNvPr id="3" name="文本框 2">
            <a:extLst>
              <a:ext uri="{FF2B5EF4-FFF2-40B4-BE49-F238E27FC236}">
                <a16:creationId xmlns:a16="http://schemas.microsoft.com/office/drawing/2014/main" id="{45E22092-B7D3-1571-58A8-F325D4CCFACD}"/>
              </a:ext>
            </a:extLst>
          </p:cNvPr>
          <p:cNvSpPr txBox="1"/>
          <p:nvPr/>
        </p:nvSpPr>
        <p:spPr>
          <a:xfrm>
            <a:off x="785648" y="4608658"/>
            <a:ext cx="10320352" cy="1015663"/>
          </a:xfrm>
          <a:prstGeom prst="rect">
            <a:avLst/>
          </a:prstGeom>
          <a:noFill/>
        </p:spPr>
        <p:txBody>
          <a:bodyPr wrap="square">
            <a:spAutoFit/>
          </a:bodyPr>
          <a:lstStyle/>
          <a:p>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b="0" i="0" dirty="0">
                <a:effectLst/>
                <a:latin typeface="Times New Roman" panose="02020603050405020304" pitchFamily="18" charset="0"/>
                <a:cs typeface="Times New Roman" panose="02020603050405020304" pitchFamily="18" charset="0"/>
              </a:rPr>
              <a:t>You </a:t>
            </a:r>
            <a:r>
              <a:rPr lang="en-US" altLang="zh-CN" sz="2000" b="0" i="0" dirty="0" err="1">
                <a:effectLst/>
                <a:latin typeface="Times New Roman" panose="02020603050405020304" pitchFamily="18" charset="0"/>
                <a:cs typeface="Times New Roman" panose="02020603050405020304" pitchFamily="18" charset="0"/>
              </a:rPr>
              <a:t>gotta</a:t>
            </a:r>
            <a:r>
              <a:rPr lang="en-US" altLang="zh-CN" sz="2000" b="0" i="0" dirty="0">
                <a:effectLst/>
                <a:latin typeface="Times New Roman" panose="02020603050405020304" pitchFamily="18" charset="0"/>
                <a:cs typeface="Times New Roman" panose="02020603050405020304" pitchFamily="18" charset="0"/>
              </a:rPr>
              <a:t> have a dream—who knows? It might just pull a "surprise attack" and come true one day.</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任意多边形: 形状 67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81" name="任意多边形: 形状 680"/>
          <p:cNvSpPr/>
          <p:nvPr/>
        </p:nvSpPr>
        <p:spPr>
          <a:xfrm>
            <a:off x="-10268" y="44671"/>
            <a:ext cx="11887560" cy="6734880"/>
          </a:xfrm>
          <a:custGeom>
            <a:avLst/>
            <a:gdLst/>
            <a:ahLst/>
            <a:cxnLst/>
            <a:rect l="0" t="0" r="r" b="b"/>
            <a:pathLst>
              <a:path w="33021" h="18708">
                <a:moveTo>
                  <a:pt x="0" y="0"/>
                </a:moveTo>
                <a:lnTo>
                  <a:pt x="33021" y="0"/>
                </a:lnTo>
                <a:lnTo>
                  <a:pt x="33021" y="18708"/>
                </a:lnTo>
                <a:lnTo>
                  <a:pt x="0" y="18708"/>
                </a:lnTo>
                <a:lnTo>
                  <a:pt x="0" y="0"/>
                </a:lnTo>
                <a:close/>
              </a:path>
            </a:pathLst>
          </a:custGeom>
          <a:solidFill>
            <a:srgbClr val="FFFFFF"/>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682" name="任意多边形: 形状 681"/>
          <p:cNvSpPr/>
          <p:nvPr/>
        </p:nvSpPr>
        <p:spPr>
          <a:xfrm>
            <a:off x="1828440" y="370080"/>
            <a:ext cx="8534880" cy="779400"/>
          </a:xfrm>
          <a:custGeom>
            <a:avLst/>
            <a:gdLst/>
            <a:ahLst/>
            <a:cxnLst/>
            <a:rect l="0" t="0" r="r" b="b"/>
            <a:pathLst>
              <a:path w="23708" h="2165">
                <a:moveTo>
                  <a:pt x="0" y="1822"/>
                </a:moveTo>
                <a:lnTo>
                  <a:pt x="0" y="344"/>
                </a:lnTo>
                <a:cubicBezTo>
                  <a:pt x="0" y="321"/>
                  <a:pt x="3" y="299"/>
                  <a:pt x="9" y="277"/>
                </a:cubicBezTo>
                <a:cubicBezTo>
                  <a:pt x="14" y="255"/>
                  <a:pt x="22" y="234"/>
                  <a:pt x="33" y="213"/>
                </a:cubicBezTo>
                <a:cubicBezTo>
                  <a:pt x="43" y="192"/>
                  <a:pt x="56" y="172"/>
                  <a:pt x="72" y="153"/>
                </a:cubicBezTo>
                <a:cubicBezTo>
                  <a:pt x="87" y="135"/>
                  <a:pt x="105" y="117"/>
                  <a:pt x="124" y="101"/>
                </a:cubicBezTo>
                <a:cubicBezTo>
                  <a:pt x="144" y="86"/>
                  <a:pt x="166" y="71"/>
                  <a:pt x="189" y="59"/>
                </a:cubicBezTo>
                <a:cubicBezTo>
                  <a:pt x="212" y="45"/>
                  <a:pt x="236" y="35"/>
                  <a:pt x="262" y="26"/>
                </a:cubicBezTo>
                <a:cubicBezTo>
                  <a:pt x="288" y="18"/>
                  <a:pt x="314" y="11"/>
                  <a:pt x="341" y="7"/>
                </a:cubicBezTo>
                <a:cubicBezTo>
                  <a:pt x="369" y="2"/>
                  <a:pt x="396" y="0"/>
                  <a:pt x="424" y="0"/>
                </a:cubicBezTo>
                <a:lnTo>
                  <a:pt x="23285" y="0"/>
                </a:lnTo>
                <a:cubicBezTo>
                  <a:pt x="23313" y="0"/>
                  <a:pt x="23340" y="2"/>
                  <a:pt x="23367" y="7"/>
                </a:cubicBezTo>
                <a:cubicBezTo>
                  <a:pt x="23395" y="11"/>
                  <a:pt x="23421" y="18"/>
                  <a:pt x="23447" y="26"/>
                </a:cubicBezTo>
                <a:cubicBezTo>
                  <a:pt x="23473" y="35"/>
                  <a:pt x="23497" y="45"/>
                  <a:pt x="23520" y="59"/>
                </a:cubicBezTo>
                <a:cubicBezTo>
                  <a:pt x="23543" y="71"/>
                  <a:pt x="23565" y="86"/>
                  <a:pt x="23584" y="101"/>
                </a:cubicBezTo>
                <a:cubicBezTo>
                  <a:pt x="23604" y="117"/>
                  <a:pt x="23621" y="135"/>
                  <a:pt x="23637" y="153"/>
                </a:cubicBezTo>
                <a:cubicBezTo>
                  <a:pt x="23652" y="172"/>
                  <a:pt x="23665" y="192"/>
                  <a:pt x="23676" y="213"/>
                </a:cubicBezTo>
                <a:cubicBezTo>
                  <a:pt x="23687" y="234"/>
                  <a:pt x="23695" y="255"/>
                  <a:pt x="23700" y="277"/>
                </a:cubicBezTo>
                <a:cubicBezTo>
                  <a:pt x="23705" y="299"/>
                  <a:pt x="23708" y="321"/>
                  <a:pt x="23708" y="344"/>
                </a:cubicBezTo>
                <a:lnTo>
                  <a:pt x="23708" y="1822"/>
                </a:lnTo>
                <a:cubicBezTo>
                  <a:pt x="23708" y="1845"/>
                  <a:pt x="23705" y="1867"/>
                  <a:pt x="23700" y="1889"/>
                </a:cubicBezTo>
                <a:cubicBezTo>
                  <a:pt x="23695" y="1911"/>
                  <a:pt x="23687" y="1933"/>
                  <a:pt x="23676" y="1954"/>
                </a:cubicBezTo>
                <a:cubicBezTo>
                  <a:pt x="23665" y="1975"/>
                  <a:pt x="23652" y="1994"/>
                  <a:pt x="23637" y="2013"/>
                </a:cubicBezTo>
                <a:cubicBezTo>
                  <a:pt x="23621" y="2032"/>
                  <a:pt x="23604" y="2049"/>
                  <a:pt x="23584" y="2065"/>
                </a:cubicBezTo>
                <a:cubicBezTo>
                  <a:pt x="23565" y="2081"/>
                  <a:pt x="23543" y="2095"/>
                  <a:pt x="23520" y="2108"/>
                </a:cubicBezTo>
                <a:cubicBezTo>
                  <a:pt x="23497" y="2120"/>
                  <a:pt x="23473" y="2131"/>
                  <a:pt x="23447" y="2139"/>
                </a:cubicBezTo>
                <a:cubicBezTo>
                  <a:pt x="23421" y="2148"/>
                  <a:pt x="23395" y="2154"/>
                  <a:pt x="23367" y="2159"/>
                </a:cubicBezTo>
                <a:cubicBezTo>
                  <a:pt x="23340" y="2163"/>
                  <a:pt x="23313" y="2165"/>
                  <a:pt x="23285" y="2165"/>
                </a:cubicBezTo>
                <a:lnTo>
                  <a:pt x="424" y="2165"/>
                </a:lnTo>
                <a:cubicBezTo>
                  <a:pt x="396" y="2165"/>
                  <a:pt x="369" y="2163"/>
                  <a:pt x="341" y="2159"/>
                </a:cubicBezTo>
                <a:cubicBezTo>
                  <a:pt x="314" y="2154"/>
                  <a:pt x="288" y="2148"/>
                  <a:pt x="262" y="2139"/>
                </a:cubicBezTo>
                <a:cubicBezTo>
                  <a:pt x="236" y="2131"/>
                  <a:pt x="212" y="2120"/>
                  <a:pt x="189" y="2108"/>
                </a:cubicBezTo>
                <a:cubicBezTo>
                  <a:pt x="166" y="2095"/>
                  <a:pt x="144" y="2081"/>
                  <a:pt x="124" y="2065"/>
                </a:cubicBezTo>
                <a:cubicBezTo>
                  <a:pt x="105" y="2049"/>
                  <a:pt x="87" y="2032"/>
                  <a:pt x="72" y="2013"/>
                </a:cubicBezTo>
                <a:cubicBezTo>
                  <a:pt x="56" y="1994"/>
                  <a:pt x="43" y="1975"/>
                  <a:pt x="33" y="1954"/>
                </a:cubicBezTo>
                <a:cubicBezTo>
                  <a:pt x="22" y="1933"/>
                  <a:pt x="14" y="1911"/>
                  <a:pt x="9" y="1889"/>
                </a:cubicBezTo>
                <a:cubicBezTo>
                  <a:pt x="3" y="1867"/>
                  <a:pt x="0" y="1845"/>
                  <a:pt x="0" y="1822"/>
                </a:cubicBez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83" name="文本框 682"/>
          <p:cNvSpPr txBox="1"/>
          <p:nvPr/>
        </p:nvSpPr>
        <p:spPr>
          <a:xfrm>
            <a:off x="5374064" y="588960"/>
            <a:ext cx="1118896" cy="392415"/>
          </a:xfrm>
          <a:prstGeom prst="rect">
            <a:avLst/>
          </a:prstGeom>
          <a:noFill/>
          <a:ln w="0">
            <a:noFill/>
          </a:ln>
        </p:spPr>
        <p:txBody>
          <a:bodyPr wrap="none" lIns="0" tIns="0" rIns="0" bIns="0" anchor="t">
            <a:spAutoFit/>
          </a:bodyPr>
          <a:lstStyle/>
          <a:p>
            <a:r>
              <a:rPr lang="en-US" sz="2550" b="0" u="none" strike="noStrike" dirty="0">
                <a:solidFill>
                  <a:schemeClr val="bg1"/>
                </a:solidFill>
                <a:effectLst/>
                <a:uFillTx/>
                <a:latin typeface="Times New Roman" panose="02020603050405020304" pitchFamily="18" charset="0"/>
                <a:cs typeface="Times New Roman" panose="02020603050405020304" pitchFamily="18" charset="0"/>
              </a:rPr>
              <a:t>The End</a:t>
            </a:r>
          </a:p>
        </p:txBody>
      </p:sp>
      <p:sp>
        <p:nvSpPr>
          <p:cNvPr id="684" name="文本框 683"/>
          <p:cNvSpPr txBox="1"/>
          <p:nvPr/>
        </p:nvSpPr>
        <p:spPr>
          <a:xfrm>
            <a:off x="4463640" y="1478354"/>
            <a:ext cx="2671437" cy="369332"/>
          </a:xfrm>
          <a:prstGeom prst="rect">
            <a:avLst/>
          </a:prstGeom>
          <a:noFill/>
          <a:ln w="0">
            <a:noFill/>
          </a:ln>
        </p:spPr>
        <p:txBody>
          <a:bodyPr wrap="none" lIns="0" tIns="0" rIns="0" bIns="0" anchor="t">
            <a:spAutoFit/>
          </a:bodyPr>
          <a:lstStyle/>
          <a:p>
            <a:r>
              <a:rPr lang="en-US" sz="2400" b="1" u="none" strike="noStrike" dirty="0">
                <a:solidFill>
                  <a:srgbClr val="2630A5"/>
                </a:solidFill>
                <a:effectLst/>
                <a:uFillTx/>
                <a:latin typeface="Times New Roman"/>
                <a:ea typeface="Times New Roman"/>
              </a:rPr>
              <a:t>Core Contributions:</a:t>
            </a:r>
            <a:endParaRPr lang="en-US" sz="2400" b="0" u="none" strike="noStrike" dirty="0">
              <a:solidFill>
                <a:srgbClr val="000000"/>
              </a:solidFill>
              <a:effectLst/>
              <a:uFillTx/>
              <a:latin typeface="Times New Roman"/>
            </a:endParaRPr>
          </a:p>
        </p:txBody>
      </p:sp>
      <p:sp>
        <p:nvSpPr>
          <p:cNvPr id="685" name="文本框 684"/>
          <p:cNvSpPr txBox="1"/>
          <p:nvPr/>
        </p:nvSpPr>
        <p:spPr>
          <a:xfrm>
            <a:off x="2514600" y="2095200"/>
            <a:ext cx="5865901" cy="307777"/>
          </a:xfrm>
          <a:prstGeom prst="rect">
            <a:avLst/>
          </a:prstGeom>
          <a:noFill/>
          <a:ln w="0">
            <a:noFill/>
          </a:ln>
        </p:spPr>
        <p:txBody>
          <a:bodyPr wrap="none" lIns="0" tIns="0" rIns="0" bIns="0" anchor="t">
            <a:spAutoFit/>
          </a:bodyPr>
          <a:lstStyle/>
          <a:p>
            <a:r>
              <a:rPr lang="en-US" sz="2000" b="0" u="none" strike="noStrike" dirty="0">
                <a:solidFill>
                  <a:srgbClr val="1F2937"/>
                </a:solidFill>
                <a:effectLst/>
                <a:uFillTx/>
                <a:latin typeface="Times New Roman"/>
                <a:ea typeface="Times New Roman"/>
              </a:rPr>
              <a:t>1. Proposed DWT-assisted lightweight hybrid framework</a:t>
            </a:r>
            <a:endParaRPr lang="en-US" sz="2000" b="0" u="none" strike="noStrike" dirty="0">
              <a:solidFill>
                <a:srgbClr val="000000"/>
              </a:solidFill>
              <a:effectLst/>
              <a:uFillTx/>
              <a:latin typeface="Times New Roman"/>
            </a:endParaRPr>
          </a:p>
        </p:txBody>
      </p:sp>
      <p:sp>
        <p:nvSpPr>
          <p:cNvPr id="686" name="文本框 685"/>
          <p:cNvSpPr txBox="1"/>
          <p:nvPr/>
        </p:nvSpPr>
        <p:spPr>
          <a:xfrm>
            <a:off x="2514600" y="2519640"/>
            <a:ext cx="8040663" cy="307777"/>
          </a:xfrm>
          <a:prstGeom prst="rect">
            <a:avLst/>
          </a:prstGeom>
          <a:noFill/>
          <a:ln w="0">
            <a:noFill/>
          </a:ln>
        </p:spPr>
        <p:txBody>
          <a:bodyPr wrap="none" lIns="0" tIns="0" rIns="0" bIns="0" anchor="t">
            <a:spAutoFit/>
          </a:bodyPr>
          <a:lstStyle/>
          <a:p>
            <a:r>
              <a:rPr lang="en-US" sz="2000" b="0" u="none" strike="noStrike" dirty="0">
                <a:solidFill>
                  <a:srgbClr val="1F2937"/>
                </a:solidFill>
                <a:effectLst/>
                <a:uFillTx/>
                <a:latin typeface="Times New Roman"/>
                <a:ea typeface="Times New Roman"/>
              </a:rPr>
              <a:t>2. Designed adaptive dynamic threshold mechanism to improve generalization</a:t>
            </a:r>
            <a:endParaRPr lang="en-US" sz="2000" b="0" u="none" strike="noStrike" dirty="0">
              <a:solidFill>
                <a:srgbClr val="000000"/>
              </a:solidFill>
              <a:effectLst/>
              <a:uFillTx/>
              <a:latin typeface="Times New Roman"/>
            </a:endParaRPr>
          </a:p>
        </p:txBody>
      </p:sp>
      <p:sp>
        <p:nvSpPr>
          <p:cNvPr id="687" name="文本框 686"/>
          <p:cNvSpPr txBox="1"/>
          <p:nvPr/>
        </p:nvSpPr>
        <p:spPr>
          <a:xfrm>
            <a:off x="2514600" y="2943720"/>
            <a:ext cx="7415941" cy="307777"/>
          </a:xfrm>
          <a:prstGeom prst="rect">
            <a:avLst/>
          </a:prstGeom>
          <a:noFill/>
          <a:ln w="0">
            <a:noFill/>
          </a:ln>
        </p:spPr>
        <p:txBody>
          <a:bodyPr wrap="none" lIns="0" tIns="0" rIns="0" bIns="0" anchor="t">
            <a:spAutoFit/>
          </a:bodyPr>
          <a:lstStyle/>
          <a:p>
            <a:r>
              <a:rPr lang="en-US" sz="2000" b="0" u="none" strike="noStrike" dirty="0">
                <a:solidFill>
                  <a:srgbClr val="1F2937"/>
                </a:solidFill>
                <a:effectLst/>
                <a:uFillTx/>
                <a:latin typeface="Times New Roman"/>
                <a:ea typeface="Times New Roman"/>
              </a:rPr>
              <a:t>3. Achieved cross-domain efficient prediction with significantly reduced</a:t>
            </a:r>
            <a:endParaRPr lang="en-US" sz="2000" b="0" u="none" strike="noStrike" dirty="0">
              <a:solidFill>
                <a:srgbClr val="000000"/>
              </a:solidFill>
              <a:effectLst/>
              <a:uFillTx/>
              <a:latin typeface="Times New Roman"/>
            </a:endParaRPr>
          </a:p>
        </p:txBody>
      </p:sp>
      <p:sp>
        <p:nvSpPr>
          <p:cNvPr id="688" name="文本框 687"/>
          <p:cNvSpPr txBox="1"/>
          <p:nvPr/>
        </p:nvSpPr>
        <p:spPr>
          <a:xfrm>
            <a:off x="2743200" y="3244680"/>
            <a:ext cx="1939634" cy="307777"/>
          </a:xfrm>
          <a:prstGeom prst="rect">
            <a:avLst/>
          </a:prstGeom>
          <a:noFill/>
          <a:ln w="0">
            <a:noFill/>
          </a:ln>
        </p:spPr>
        <p:txBody>
          <a:bodyPr wrap="none" lIns="0" tIns="0" rIns="0" bIns="0" anchor="t">
            <a:spAutoFit/>
          </a:bodyPr>
          <a:lstStyle/>
          <a:p>
            <a:r>
              <a:rPr lang="en-US" sz="2000" b="0" u="none" strike="noStrike" dirty="0">
                <a:solidFill>
                  <a:srgbClr val="1F2937"/>
                </a:solidFill>
                <a:effectLst/>
                <a:uFillTx/>
                <a:latin typeface="Times New Roman"/>
                <a:ea typeface="Times New Roman"/>
              </a:rPr>
              <a:t>computational cost</a:t>
            </a:r>
            <a:endParaRPr lang="en-US" sz="2000" b="0" u="none" strike="noStrike" dirty="0">
              <a:solidFill>
                <a:srgbClr val="000000"/>
              </a:solidFill>
              <a:effectLst/>
              <a:uFillTx/>
              <a:latin typeface="Times New Roman"/>
            </a:endParaRPr>
          </a:p>
        </p:txBody>
      </p:sp>
      <p:sp>
        <p:nvSpPr>
          <p:cNvPr id="689" name="文本框 688"/>
          <p:cNvSpPr txBox="1"/>
          <p:nvPr/>
        </p:nvSpPr>
        <p:spPr>
          <a:xfrm>
            <a:off x="1904080" y="3963684"/>
            <a:ext cx="8636980" cy="738664"/>
          </a:xfrm>
          <a:prstGeom prst="rect">
            <a:avLst/>
          </a:prstGeom>
          <a:noFill/>
          <a:ln w="0">
            <a:noFill/>
          </a:ln>
        </p:spPr>
        <p:txBody>
          <a:bodyPr wrap="none" lIns="0" tIns="0" rIns="0" bIns="0" anchor="t">
            <a:spAutoFit/>
          </a:bodyPr>
          <a:lstStyle/>
          <a:p>
            <a:r>
              <a:rPr lang="en-US" altLang="zh-CN" sz="4800" dirty="0"/>
              <a:t>Thank you all for your attention</a:t>
            </a:r>
            <a:endParaRPr lang="en-US" sz="4800" b="0" u="none" strike="noStrike" dirty="0">
              <a:solidFill>
                <a:srgbClr val="000000"/>
              </a:solidFill>
              <a:effectLst/>
              <a:uFillTx/>
              <a:latin typeface="Times New Roman"/>
            </a:endParaRPr>
          </a:p>
        </p:txBody>
      </p:sp>
      <p:sp>
        <p:nvSpPr>
          <p:cNvPr id="694" name="文本框 693"/>
          <p:cNvSpPr txBox="1"/>
          <p:nvPr/>
        </p:nvSpPr>
        <p:spPr>
          <a:xfrm>
            <a:off x="609480" y="6356160"/>
            <a:ext cx="17100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P.</a:t>
            </a:r>
            <a:endParaRPr lang="en-US" sz="1090" b="0" u="none" strike="noStrike">
              <a:solidFill>
                <a:srgbClr val="000000"/>
              </a:solidFill>
              <a:effectLst/>
              <a:uFillTx/>
              <a:latin typeface="Times New Roman"/>
            </a:endParaRPr>
          </a:p>
        </p:txBody>
      </p:sp>
      <p:sp>
        <p:nvSpPr>
          <p:cNvPr id="696" name="文本框 695"/>
          <p:cNvSpPr txBox="1"/>
          <p:nvPr/>
        </p:nvSpPr>
        <p:spPr>
          <a:xfrm>
            <a:off x="609480" y="6564600"/>
            <a:ext cx="23760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Liu</a:t>
            </a:r>
            <a:endParaRPr lang="en-US" sz="1090" b="0" u="none" strike="noStrike">
              <a:solidFill>
                <a:srgbClr val="000000"/>
              </a:solidFill>
              <a:effectLst/>
              <a:uFillTx/>
              <a:latin typeface="Times New Roman"/>
            </a:endParaRPr>
          </a:p>
        </p:txBody>
      </p:sp>
      <p:sp>
        <p:nvSpPr>
          <p:cNvPr id="697" name="文本框 696"/>
          <p:cNvSpPr txBox="1"/>
          <p:nvPr/>
        </p:nvSpPr>
        <p:spPr>
          <a:xfrm>
            <a:off x="1028520" y="6356160"/>
            <a:ext cx="34200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AW-</a:t>
            </a:r>
            <a:endParaRPr lang="en-US" sz="1090" b="0" u="none" strike="noStrike">
              <a:solidFill>
                <a:srgbClr val="000000"/>
              </a:solidFill>
              <a:effectLst/>
              <a:uFillTx/>
              <a:latin typeface="Times New Roman"/>
            </a:endParaRPr>
          </a:p>
        </p:txBody>
      </p:sp>
      <p:sp>
        <p:nvSpPr>
          <p:cNvPr id="699" name="文本框 698"/>
          <p:cNvSpPr txBox="1"/>
          <p:nvPr/>
        </p:nvSpPr>
        <p:spPr>
          <a:xfrm>
            <a:off x="1028520" y="6564600"/>
            <a:ext cx="66456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SARIMA</a:t>
            </a:r>
            <a:endParaRPr lang="en-US" sz="1090" b="0" u="none" strike="noStrike">
              <a:solidFill>
                <a:srgbClr val="000000"/>
              </a:solidFill>
              <a:effectLst/>
              <a:uFillTx/>
              <a:latin typeface="Times New Roman"/>
            </a:endParaRPr>
          </a:p>
        </p:txBody>
      </p:sp>
      <p:sp>
        <p:nvSpPr>
          <p:cNvPr id="700" name="文本框 699"/>
          <p:cNvSpPr txBox="1"/>
          <p:nvPr/>
        </p:nvSpPr>
        <p:spPr>
          <a:xfrm>
            <a:off x="1514520" y="6356160"/>
            <a:ext cx="28512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July</a:t>
            </a:r>
            <a:endParaRPr lang="en-US" sz="1090" b="0" u="none" strike="noStrike">
              <a:solidFill>
                <a:srgbClr val="000000"/>
              </a:solidFill>
              <a:effectLst/>
              <a:uFillTx/>
              <a:latin typeface="Times New Roman"/>
            </a:endParaRPr>
          </a:p>
        </p:txBody>
      </p:sp>
      <p:sp>
        <p:nvSpPr>
          <p:cNvPr id="702" name="文本框 701"/>
          <p:cNvSpPr txBox="1"/>
          <p:nvPr/>
        </p:nvSpPr>
        <p:spPr>
          <a:xfrm>
            <a:off x="2162160" y="6256080"/>
            <a:ext cx="17136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15</a:t>
            </a:r>
            <a:endParaRPr lang="en-US" sz="1090" b="0" u="none" strike="noStrike">
              <a:solidFill>
                <a:srgbClr val="000000"/>
              </a:solidFill>
              <a:effectLst/>
              <a:uFillTx/>
              <a:latin typeface="Times New Roman"/>
            </a:endParaRPr>
          </a:p>
        </p:txBody>
      </p:sp>
      <p:sp>
        <p:nvSpPr>
          <p:cNvPr id="703" name="文本框 702"/>
          <p:cNvSpPr txBox="1"/>
          <p:nvPr/>
        </p:nvSpPr>
        <p:spPr>
          <a:xfrm>
            <a:off x="2162160" y="6464160"/>
            <a:ext cx="17100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a:t>
            </a:r>
            <a:endParaRPr lang="en-US" sz="1090" b="0" u="none" strike="noStrike">
              <a:solidFill>
                <a:srgbClr val="000000"/>
              </a:solidFill>
              <a:effectLst/>
              <a:uFillTx/>
              <a:latin typeface="Times New Roman"/>
            </a:endParaRPr>
          </a:p>
        </p:txBody>
      </p:sp>
      <p:sp>
        <p:nvSpPr>
          <p:cNvPr id="704" name="文本框 703"/>
          <p:cNvSpPr txBox="1"/>
          <p:nvPr/>
        </p:nvSpPr>
        <p:spPr>
          <a:xfrm>
            <a:off x="2162160" y="6672600"/>
            <a:ext cx="17136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15</a:t>
            </a:r>
            <a:endParaRPr lang="en-US" sz="1090" b="0" u="none" strike="noStrike">
              <a:solidFill>
                <a:srgbClr val="000000"/>
              </a:solidFill>
              <a:effectLst/>
              <a:uFillTx/>
              <a:latin typeface="Times New Roman"/>
            </a:endParaRPr>
          </a:p>
        </p:txBody>
      </p:sp>
      <p:pic>
        <p:nvPicPr>
          <p:cNvPr id="3" name="图片 2">
            <a:extLst>
              <a:ext uri="{FF2B5EF4-FFF2-40B4-BE49-F238E27FC236}">
                <a16:creationId xmlns:a16="http://schemas.microsoft.com/office/drawing/2014/main" id="{09F3D20B-4D12-FB32-C238-B7ABF1DEEEB4}"/>
              </a:ext>
            </a:extLst>
          </p:cNvPr>
          <p:cNvPicPr>
            <a:picLocks noChangeAspect="1"/>
          </p:cNvPicPr>
          <p:nvPr/>
        </p:nvPicPr>
        <p:blipFill>
          <a:blip r:embed="rId2"/>
          <a:stretch>
            <a:fillRect/>
          </a:stretch>
        </p:blipFill>
        <p:spPr>
          <a:xfrm>
            <a:off x="6631132" y="577410"/>
            <a:ext cx="466725" cy="438150"/>
          </a:xfrm>
          <a:prstGeom prst="rect">
            <a:avLst/>
          </a:prstGeom>
        </p:spPr>
      </p:pic>
      <p:pic>
        <p:nvPicPr>
          <p:cNvPr id="5" name="图片 4">
            <a:extLst>
              <a:ext uri="{FF2B5EF4-FFF2-40B4-BE49-F238E27FC236}">
                <a16:creationId xmlns:a16="http://schemas.microsoft.com/office/drawing/2014/main" id="{8C9154EA-96D9-CD38-7CBB-47952BA8AD5E}"/>
              </a:ext>
            </a:extLst>
          </p:cNvPr>
          <p:cNvPicPr>
            <a:picLocks noChangeAspect="1"/>
          </p:cNvPicPr>
          <p:nvPr/>
        </p:nvPicPr>
        <p:blipFill>
          <a:blip r:embed="rId2"/>
          <a:stretch>
            <a:fillRect/>
          </a:stretch>
        </p:blipFill>
        <p:spPr>
          <a:xfrm>
            <a:off x="7097857" y="577410"/>
            <a:ext cx="466725" cy="438150"/>
          </a:xfrm>
          <a:prstGeom prst="rect">
            <a:avLst/>
          </a:prstGeom>
        </p:spPr>
      </p:pic>
      <p:pic>
        <p:nvPicPr>
          <p:cNvPr id="7" name="图片 6">
            <a:extLst>
              <a:ext uri="{FF2B5EF4-FFF2-40B4-BE49-F238E27FC236}">
                <a16:creationId xmlns:a16="http://schemas.microsoft.com/office/drawing/2014/main" id="{0383F4CB-7C10-823E-F4AF-E1C8636FAC45}"/>
              </a:ext>
            </a:extLst>
          </p:cNvPr>
          <p:cNvPicPr>
            <a:picLocks noChangeAspect="1"/>
          </p:cNvPicPr>
          <p:nvPr/>
        </p:nvPicPr>
        <p:blipFill>
          <a:blip r:embed="rId2"/>
          <a:stretch>
            <a:fillRect/>
          </a:stretch>
        </p:blipFill>
        <p:spPr>
          <a:xfrm>
            <a:off x="7546680" y="577410"/>
            <a:ext cx="466725" cy="438150"/>
          </a:xfrm>
          <a:prstGeom prst="rect">
            <a:avLst/>
          </a:prstGeom>
        </p:spPr>
      </p:pic>
      <p:sp>
        <p:nvSpPr>
          <p:cNvPr id="8" name="文本框 7">
            <a:extLst>
              <a:ext uri="{FF2B5EF4-FFF2-40B4-BE49-F238E27FC236}">
                <a16:creationId xmlns:a16="http://schemas.microsoft.com/office/drawing/2014/main" id="{F9293F30-6044-73FF-6576-9A53499307F7}"/>
              </a:ext>
            </a:extLst>
          </p:cNvPr>
          <p:cNvSpPr txBox="1"/>
          <p:nvPr/>
        </p:nvSpPr>
        <p:spPr>
          <a:xfrm>
            <a:off x="1277492" y="4983089"/>
            <a:ext cx="10325294" cy="1200329"/>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Hope y’all get ideas popping up like magic, and your papers get accepted right after submission!</a:t>
            </a:r>
            <a:endParaRPr lang="zh-CN" altLang="en-US" sz="36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EF7E0100-B0DD-F0D6-004E-E28CDD86F459}"/>
              </a:ext>
            </a:extLst>
          </p:cNvPr>
          <p:cNvPicPr>
            <a:picLocks noChangeAspect="1"/>
          </p:cNvPicPr>
          <p:nvPr/>
        </p:nvPicPr>
        <p:blipFill>
          <a:blip r:embed="rId3"/>
          <a:stretch>
            <a:fillRect/>
          </a:stretch>
        </p:blipFill>
        <p:spPr>
          <a:xfrm>
            <a:off x="44177" y="61127"/>
            <a:ext cx="1715177" cy="16351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5DE244-C542-2D08-F6A8-24A4F6983123}"/>
              </a:ext>
            </a:extLst>
          </p:cNvPr>
          <p:cNvSpPr>
            <a:spLocks noGrp="1"/>
          </p:cNvSpPr>
          <p:nvPr>
            <p:ph type="title"/>
          </p:nvPr>
        </p:nvSpPr>
        <p:spPr>
          <a:xfrm>
            <a:off x="4961740" y="2514903"/>
            <a:ext cx="6918540" cy="1828193"/>
          </a:xfrm>
        </p:spPr>
        <p:txBody>
          <a:bodyPr/>
          <a:lstStyle/>
          <a:p>
            <a:r>
              <a:rPr lang="en-US" altLang="zh-CN" b="1" dirty="0">
                <a:solidFill>
                  <a:srgbClr val="2630A5"/>
                </a:solidFill>
                <a:latin typeface="Times New Roman"/>
                <a:ea typeface="Times New Roman"/>
              </a:rPr>
              <a:t>Q&amp;A</a:t>
            </a:r>
            <a:br>
              <a:rPr lang="en-US" altLang="zh-CN" dirty="0">
                <a:solidFill>
                  <a:srgbClr val="000000"/>
                </a:solidFill>
                <a:latin typeface="Times New Roman"/>
              </a:rPr>
            </a:br>
            <a:br>
              <a:rPr lang="zh-CN" altLang="en-US" dirty="0"/>
            </a:br>
            <a:endParaRPr lang="zh-CN" altLang="en-US" dirty="0"/>
          </a:p>
        </p:txBody>
      </p:sp>
      <p:sp>
        <p:nvSpPr>
          <p:cNvPr id="3" name="副标题 2">
            <a:extLst>
              <a:ext uri="{FF2B5EF4-FFF2-40B4-BE49-F238E27FC236}">
                <a16:creationId xmlns:a16="http://schemas.microsoft.com/office/drawing/2014/main" id="{59B4BA33-E305-BBDA-1823-78F484F008DF}"/>
              </a:ext>
            </a:extLst>
          </p:cNvPr>
          <p:cNvSpPr>
            <a:spLocks noGrp="1"/>
          </p:cNvSpPr>
          <p:nvPr>
            <p:ph type="subTitle"/>
          </p:nvPr>
        </p:nvSpPr>
        <p:spPr>
          <a:xfrm>
            <a:off x="2793542" y="3728187"/>
            <a:ext cx="6775761" cy="1125436"/>
          </a:xfrm>
        </p:spPr>
        <p:txBody>
          <a:bodyPr/>
          <a:lstStyle/>
          <a:p>
            <a:pPr marL="0" indent="0">
              <a:buNone/>
            </a:pPr>
            <a:r>
              <a:rPr lang="en-US" altLang="zh-CN" sz="3600" dirty="0">
                <a:solidFill>
                  <a:srgbClr val="374151"/>
                </a:solidFill>
                <a:latin typeface="Times New Roman"/>
                <a:ea typeface="Times New Roman"/>
              </a:rPr>
              <a:t>Welcome questions and discussions</a:t>
            </a:r>
            <a:endParaRPr lang="en-US" altLang="zh-CN" sz="3600" dirty="0">
              <a:solidFill>
                <a:srgbClr val="000000"/>
              </a:solidFill>
              <a:latin typeface="Times New Roman"/>
            </a:endParaRPr>
          </a:p>
          <a:p>
            <a:endParaRPr lang="zh-CN" altLang="en-US" sz="3600" dirty="0"/>
          </a:p>
        </p:txBody>
      </p:sp>
      <p:pic>
        <p:nvPicPr>
          <p:cNvPr id="6" name="图片 5">
            <a:extLst>
              <a:ext uri="{FF2B5EF4-FFF2-40B4-BE49-F238E27FC236}">
                <a16:creationId xmlns:a16="http://schemas.microsoft.com/office/drawing/2014/main" id="{E211D031-A9E8-47B4-28DE-E387F47019F0}"/>
              </a:ext>
            </a:extLst>
          </p:cNvPr>
          <p:cNvPicPr>
            <a:picLocks noChangeAspect="1"/>
          </p:cNvPicPr>
          <p:nvPr/>
        </p:nvPicPr>
        <p:blipFill>
          <a:blip r:embed="rId2"/>
          <a:stretch>
            <a:fillRect/>
          </a:stretch>
        </p:blipFill>
        <p:spPr>
          <a:xfrm>
            <a:off x="44177" y="61127"/>
            <a:ext cx="1715177" cy="1635169"/>
          </a:xfrm>
          <a:prstGeom prst="rect">
            <a:avLst/>
          </a:prstGeom>
        </p:spPr>
      </p:pic>
    </p:spTree>
    <p:extLst>
      <p:ext uri="{BB962C8B-B14F-4D97-AF65-F5344CB8AC3E}">
        <p14:creationId xmlns:p14="http://schemas.microsoft.com/office/powerpoint/2010/main" val="494123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 name="任意多边形: 形状 20"/>
          <p:cNvSpPr/>
          <p:nvPr/>
        </p:nvSpPr>
        <p:spPr>
          <a:xfrm>
            <a:off x="152280" y="152280"/>
            <a:ext cx="11887560" cy="6705720"/>
          </a:xfrm>
          <a:custGeom>
            <a:avLst/>
            <a:gdLst/>
            <a:ahLst/>
            <a:cxnLst/>
            <a:rect l="0" t="0" r="r" b="b"/>
            <a:pathLst>
              <a:path w="33021" h="18627">
                <a:moveTo>
                  <a:pt x="0" y="0"/>
                </a:moveTo>
                <a:lnTo>
                  <a:pt x="33021" y="0"/>
                </a:lnTo>
                <a:lnTo>
                  <a:pt x="33021" y="18627"/>
                </a:lnTo>
                <a:lnTo>
                  <a:pt x="0" y="18627"/>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 name="任意多边形: 形状 21"/>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3" name="任意多边形: 形状 22"/>
          <p:cNvSpPr/>
          <p:nvPr/>
        </p:nvSpPr>
        <p:spPr>
          <a:xfrm>
            <a:off x="152280" y="1114200"/>
            <a:ext cx="11887560" cy="5486760"/>
          </a:xfrm>
          <a:custGeom>
            <a:avLst/>
            <a:gdLst/>
            <a:ahLst/>
            <a:cxnLst/>
            <a:rect l="0" t="0" r="r" b="b"/>
            <a:pathLst>
              <a:path w="33021" h="15241">
                <a:moveTo>
                  <a:pt x="0" y="0"/>
                </a:moveTo>
                <a:lnTo>
                  <a:pt x="33021" y="0"/>
                </a:lnTo>
                <a:lnTo>
                  <a:pt x="33021" y="15241"/>
                </a:lnTo>
                <a:lnTo>
                  <a:pt x="0" y="1524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4" name="文本框 23"/>
          <p:cNvSpPr txBox="1"/>
          <p:nvPr/>
        </p:nvSpPr>
        <p:spPr>
          <a:xfrm>
            <a:off x="609480" y="405720"/>
            <a:ext cx="606600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Research Background and Motivation</a:t>
            </a:r>
            <a:endParaRPr lang="en-US" sz="3150" b="0" u="none" strike="noStrike">
              <a:solidFill>
                <a:srgbClr val="000000"/>
              </a:solidFill>
              <a:effectLst/>
              <a:uFillTx/>
              <a:latin typeface="Times New Roman"/>
            </a:endParaRPr>
          </a:p>
        </p:txBody>
      </p:sp>
      <p:sp>
        <p:nvSpPr>
          <p:cNvPr id="25" name="文本框 24"/>
          <p:cNvSpPr txBox="1"/>
          <p:nvPr/>
        </p:nvSpPr>
        <p:spPr>
          <a:xfrm>
            <a:off x="1371600" y="1463040"/>
            <a:ext cx="332172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Limitations of Traditional Models</a:t>
            </a:r>
            <a:endParaRPr lang="en-US" sz="1800" b="0" u="none" strike="noStrike">
              <a:solidFill>
                <a:srgbClr val="000000"/>
              </a:solidFill>
              <a:effectLst/>
              <a:uFillTx/>
              <a:latin typeface="Times New Roman"/>
            </a:endParaRPr>
          </a:p>
        </p:txBody>
      </p:sp>
      <p:sp>
        <p:nvSpPr>
          <p:cNvPr id="26" name="文本框 25"/>
          <p:cNvSpPr txBox="1"/>
          <p:nvPr/>
        </p:nvSpPr>
        <p:spPr>
          <a:xfrm>
            <a:off x="1371600" y="1941912"/>
            <a:ext cx="10486717" cy="492443"/>
          </a:xfrm>
          <a:prstGeom prst="rect">
            <a:avLst/>
          </a:prstGeom>
          <a:noFill/>
          <a:ln w="0">
            <a:noFill/>
          </a:ln>
        </p:spPr>
        <p:txBody>
          <a:bodyPr wrap="none" lIns="0" tIns="0" rIns="0" bIns="0" anchor="t">
            <a:spAutoFit/>
          </a:bodyPr>
          <a:lstStyle/>
          <a:p>
            <a:r>
              <a:rPr lang="en-US" sz="1600" b="0" u="none" strike="noStrike" dirty="0">
                <a:solidFill>
                  <a:srgbClr val="374151"/>
                </a:solidFill>
                <a:effectLst/>
                <a:uFillTx/>
                <a:latin typeface="Times New Roman" panose="02020603050405020304" pitchFamily="18" charset="0"/>
                <a:ea typeface="Times New Roman"/>
                <a:cs typeface="Times New Roman" panose="02020603050405020304" pitchFamily="18" charset="0"/>
              </a:rPr>
              <a:t>SARIMA and other models rely on linear assumptions, struggling to capture complex nonlinear relationships in real-world data</a:t>
            </a:r>
          </a:p>
          <a:p>
            <a:r>
              <a:rPr lang="en-US" sz="1600" b="0" u="none" strike="noStrike" dirty="0">
                <a:solidFill>
                  <a:srgbClr val="374151"/>
                </a:solidFill>
                <a:effectLst/>
                <a:uFillTx/>
                <a:latin typeface="Times New Roman" panose="02020603050405020304" pitchFamily="18" charset="0"/>
                <a:ea typeface="Times New Roman"/>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Hastie, T et al</a:t>
            </a:r>
            <a:r>
              <a:rPr lang="en-US" sz="1600" b="0" u="none" strike="noStrike" dirty="0">
                <a:solidFill>
                  <a:srgbClr val="374151"/>
                </a:solidFill>
                <a:effectLst/>
                <a:uFillTx/>
                <a:latin typeface="Times New Roman" panose="02020603050405020304" pitchFamily="18" charset="0"/>
                <a:ea typeface="Times New Roman"/>
                <a:cs typeface="Times New Roman" panose="02020603050405020304" pitchFamily="18" charset="0"/>
              </a:rPr>
              <a:t>.</a:t>
            </a:r>
            <a:endParaRPr lang="en-US" sz="16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27" name="文本框 26"/>
          <p:cNvSpPr txBox="1"/>
          <p:nvPr/>
        </p:nvSpPr>
        <p:spPr>
          <a:xfrm>
            <a:off x="1371600" y="2387160"/>
            <a:ext cx="282672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Challenges in Deep Learning</a:t>
            </a:r>
            <a:endParaRPr lang="en-US" sz="1800" b="0" u="none" strike="noStrike">
              <a:solidFill>
                <a:srgbClr val="000000"/>
              </a:solidFill>
              <a:effectLst/>
              <a:uFillTx/>
              <a:latin typeface="Times New Roman"/>
            </a:endParaRPr>
          </a:p>
        </p:txBody>
      </p:sp>
      <p:sp>
        <p:nvSpPr>
          <p:cNvPr id="28" name="文本框 27"/>
          <p:cNvSpPr txBox="1"/>
          <p:nvPr/>
        </p:nvSpPr>
        <p:spPr>
          <a:xfrm>
            <a:off x="1371600" y="2800080"/>
            <a:ext cx="10288073" cy="430887"/>
          </a:xfrm>
          <a:prstGeom prst="rect">
            <a:avLst/>
          </a:prstGeom>
          <a:noFill/>
          <a:ln w="0">
            <a:noFill/>
          </a:ln>
        </p:spPr>
        <p:txBody>
          <a:bodyPr wrap="none" lIns="0" tIns="0" rIns="0" bIns="0" anchor="t">
            <a:spAutoFit/>
          </a:bodyPr>
          <a:lstStyle/>
          <a:p>
            <a:r>
              <a:rPr lang="en-US" sz="1400" b="0" u="none" strike="noStrike" dirty="0">
                <a:solidFill>
                  <a:srgbClr val="374151"/>
                </a:solidFill>
                <a:effectLst/>
                <a:uFillTx/>
                <a:latin typeface="Times New Roman" panose="02020603050405020304" pitchFamily="18" charset="0"/>
                <a:ea typeface="Times New Roman"/>
                <a:cs typeface="Times New Roman" panose="02020603050405020304" pitchFamily="18" charset="0"/>
              </a:rPr>
              <a:t>Models like Time-LLM require large datasets and high computational resources, making them impractical for resource-constrained scenarios.</a:t>
            </a:r>
          </a:p>
          <a:p>
            <a:r>
              <a:rPr lang="en-US" sz="1400" dirty="0">
                <a:solidFill>
                  <a:srgbClr val="374151"/>
                </a:solidFill>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Elsayed, S et al.</a:t>
            </a:r>
            <a:endParaRPr lang="en-US" sz="14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29" name="文本框 28"/>
          <p:cNvSpPr txBox="1"/>
          <p:nvPr/>
        </p:nvSpPr>
        <p:spPr>
          <a:xfrm>
            <a:off x="1371600" y="3310920"/>
            <a:ext cx="358128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Nonstationary Series Characteristics</a:t>
            </a:r>
            <a:endParaRPr lang="en-US" sz="1800" b="0" u="none" strike="noStrike">
              <a:solidFill>
                <a:srgbClr val="000000"/>
              </a:solidFill>
              <a:effectLst/>
              <a:uFillTx/>
              <a:latin typeface="Times New Roman"/>
            </a:endParaRPr>
          </a:p>
        </p:txBody>
      </p:sp>
      <p:sp>
        <p:nvSpPr>
          <p:cNvPr id="30" name="文本框 29"/>
          <p:cNvSpPr txBox="1"/>
          <p:nvPr/>
        </p:nvSpPr>
        <p:spPr>
          <a:xfrm>
            <a:off x="1373022" y="3674039"/>
            <a:ext cx="6072175" cy="553998"/>
          </a:xfrm>
          <a:prstGeom prst="rect">
            <a:avLst/>
          </a:prstGeom>
          <a:noFill/>
          <a:ln w="0">
            <a:noFill/>
          </a:ln>
        </p:spPr>
        <p:txBody>
          <a:bodyPr wrap="none" lIns="0" tIns="0" rIns="0" bIns="0" anchor="t">
            <a:spAutoFit/>
          </a:bodyPr>
          <a:lstStyle/>
          <a:p>
            <a:r>
              <a:rPr lang="en-US" b="0" u="none" strike="noStrike" dirty="0">
                <a:solidFill>
                  <a:srgbClr val="374151"/>
                </a:solidFill>
                <a:effectLst/>
                <a:uFillTx/>
                <a:latin typeface="Times New Roman" panose="02020603050405020304" pitchFamily="18" charset="0"/>
                <a:ea typeface="Times New Roman"/>
                <a:cs typeface="Times New Roman" panose="02020603050405020304" pitchFamily="18" charset="0"/>
              </a:rPr>
              <a:t>Real-world data contains superimposed trends, cycles, and noise, </a:t>
            </a:r>
          </a:p>
          <a:p>
            <a:r>
              <a:rPr lang="en-US" b="0" u="none" strike="noStrike" dirty="0">
                <a:solidFill>
                  <a:srgbClr val="374151"/>
                </a:solidFill>
                <a:effectLst/>
                <a:uFillTx/>
                <a:latin typeface="Times New Roman" panose="02020603050405020304" pitchFamily="18" charset="0"/>
                <a:ea typeface="Times New Roman"/>
                <a:cs typeface="Times New Roman" panose="02020603050405020304" pitchFamily="18" charset="0"/>
              </a:rPr>
              <a:t>where traditional denoising methods lack adaptability.</a:t>
            </a:r>
            <a:endParaRPr lang="en-US"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31" name="文本框 30"/>
          <p:cNvSpPr txBox="1"/>
          <p:nvPr/>
        </p:nvSpPr>
        <p:spPr>
          <a:xfrm>
            <a:off x="1371600" y="4313512"/>
            <a:ext cx="2140200" cy="253440"/>
          </a:xfrm>
          <a:prstGeom prst="rect">
            <a:avLst/>
          </a:prstGeom>
          <a:noFill/>
          <a:ln w="0">
            <a:noFill/>
          </a:ln>
        </p:spPr>
        <p:txBody>
          <a:bodyPr wrap="none" lIns="0" tIns="0" rIns="0" bIns="0" anchor="t">
            <a:spAutoFit/>
          </a:bodyPr>
          <a:lstStyle/>
          <a:p>
            <a:r>
              <a:rPr lang="en-US" sz="1800" b="1" u="none" strike="noStrike" dirty="0">
                <a:solidFill>
                  <a:srgbClr val="2630A5"/>
                </a:solidFill>
                <a:effectLst/>
                <a:uFillTx/>
                <a:latin typeface="Times New Roman"/>
                <a:ea typeface="Times New Roman"/>
              </a:rPr>
              <a:t>Research Significance</a:t>
            </a:r>
            <a:endParaRPr lang="en-US" sz="1800" b="0" u="none" strike="noStrike" dirty="0">
              <a:solidFill>
                <a:srgbClr val="000000"/>
              </a:solidFill>
              <a:effectLst/>
              <a:uFillTx/>
              <a:latin typeface="Times New Roman"/>
            </a:endParaRPr>
          </a:p>
        </p:txBody>
      </p:sp>
      <p:sp>
        <p:nvSpPr>
          <p:cNvPr id="32" name="任意多边形: 形状 31"/>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 name="文本框 32"/>
          <p:cNvSpPr txBox="1"/>
          <p:nvPr/>
        </p:nvSpPr>
        <p:spPr>
          <a:xfrm>
            <a:off x="1375353" y="4852795"/>
            <a:ext cx="7655942" cy="738664"/>
          </a:xfrm>
          <a:prstGeom prst="rect">
            <a:avLst/>
          </a:prstGeom>
          <a:noFill/>
          <a:ln w="0">
            <a:noFill/>
          </a:ln>
        </p:spPr>
        <p:txBody>
          <a:bodyPr wrap="none" lIns="0" tIns="0" rIns="0" bIns="0" anchor="t">
            <a:spAutoFit/>
          </a:bodyPr>
          <a:lstStyle/>
          <a:p>
            <a:r>
              <a:rPr lang="en-US" sz="2400" b="0" u="none" strike="noStrike" dirty="0">
                <a:solidFill>
                  <a:srgbClr val="374151"/>
                </a:solidFill>
                <a:effectLst/>
                <a:uFillTx/>
                <a:latin typeface="Times New Roman"/>
                <a:ea typeface="Times New Roman"/>
              </a:rPr>
              <a:t>Providing an efficient forecasting solution for low-latency,</a:t>
            </a:r>
          </a:p>
          <a:p>
            <a:r>
              <a:rPr lang="en-US" sz="2400" b="0" u="none" strike="noStrike" dirty="0">
                <a:solidFill>
                  <a:srgbClr val="374151"/>
                </a:solidFill>
                <a:effectLst/>
                <a:uFillTx/>
                <a:latin typeface="Times New Roman"/>
                <a:ea typeface="Times New Roman"/>
              </a:rPr>
              <a:t> small-sample scenarios with limited computational resources?</a:t>
            </a:r>
            <a:endParaRPr lang="en-US" sz="2400" b="0" u="none" strike="noStrike" dirty="0">
              <a:solidFill>
                <a:srgbClr val="000000"/>
              </a:solidFill>
              <a:effectLst/>
              <a:uFillTx/>
              <a:latin typeface="Times New Roman"/>
            </a:endParaRPr>
          </a:p>
        </p:txBody>
      </p:sp>
      <p:sp>
        <p:nvSpPr>
          <p:cNvPr id="34" name="任意多边形: 形状 33"/>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 name="文本框 34"/>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36" name="任意多边形: 形状 35"/>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 name="文本框 36"/>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38" name="文本框 37"/>
          <p:cNvSpPr txBox="1"/>
          <p:nvPr/>
        </p:nvSpPr>
        <p:spPr>
          <a:xfrm>
            <a:off x="1021536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sp>
        <p:nvSpPr>
          <p:cNvPr id="39" name="文本框 38"/>
          <p:cNvSpPr txBox="1"/>
          <p:nvPr/>
        </p:nvSpPr>
        <p:spPr>
          <a:xfrm>
            <a:off x="11191680" y="6705360"/>
            <a:ext cx="38952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2 / 15</a:t>
            </a:r>
            <a:endParaRPr lang="en-US" sz="1350" b="0" u="none" strike="noStrike">
              <a:solidFill>
                <a:srgbClr val="000000"/>
              </a:solidFill>
              <a:effectLst/>
              <a:uFillTx/>
              <a:latin typeface="Times New Roman"/>
            </a:endParaRPr>
          </a:p>
        </p:txBody>
      </p:sp>
      <p:pic>
        <p:nvPicPr>
          <p:cNvPr id="40" name="图片 39"/>
          <p:cNvPicPr/>
          <p:nvPr/>
        </p:nvPicPr>
        <p:blipFill>
          <a:blip r:embed="rId3"/>
          <a:stretch/>
        </p:blipFill>
        <p:spPr>
          <a:xfrm>
            <a:off x="762120" y="1457280"/>
            <a:ext cx="380520" cy="380520"/>
          </a:xfrm>
          <a:prstGeom prst="rect">
            <a:avLst/>
          </a:prstGeom>
          <a:noFill/>
          <a:ln w="0">
            <a:noFill/>
          </a:ln>
        </p:spPr>
      </p:pic>
      <p:sp>
        <p:nvSpPr>
          <p:cNvPr id="41" name="文本框 40"/>
          <p:cNvSpPr txBox="1"/>
          <p:nvPr/>
        </p:nvSpPr>
        <p:spPr>
          <a:xfrm>
            <a:off x="905040" y="1544760"/>
            <a:ext cx="190080" cy="210600"/>
          </a:xfrm>
          <a:prstGeom prst="rect">
            <a:avLst/>
          </a:prstGeom>
          <a:noFill/>
          <a:ln w="0">
            <a:noFill/>
          </a:ln>
        </p:spPr>
        <p:txBody>
          <a:bodyPr wrap="none" lIns="0" tIns="0" rIns="0" bIns="0" anchor="t">
            <a:spAutoFit/>
          </a:bodyPr>
          <a:lstStyle/>
          <a:p>
            <a:r>
              <a:rPr lang="en-US" sz="1500" b="1" u="none" strike="noStrike">
                <a:solidFill>
                  <a:srgbClr val="FFFFFF"/>
                </a:solidFill>
                <a:effectLst/>
                <a:uFillTx/>
                <a:latin typeface="Times New Roman"/>
                <a:ea typeface="Times New Roman"/>
              </a:rPr>
              <a:t>1</a:t>
            </a:r>
            <a:endParaRPr lang="en-US" sz="1500" b="0" u="none" strike="noStrike">
              <a:solidFill>
                <a:srgbClr val="000000"/>
              </a:solidFill>
              <a:effectLst/>
              <a:uFillTx/>
              <a:latin typeface="Times New Roman"/>
            </a:endParaRPr>
          </a:p>
        </p:txBody>
      </p:sp>
      <p:pic>
        <p:nvPicPr>
          <p:cNvPr id="42" name="图片 41"/>
          <p:cNvPicPr/>
          <p:nvPr/>
        </p:nvPicPr>
        <p:blipFill>
          <a:blip r:embed="rId3"/>
          <a:stretch/>
        </p:blipFill>
        <p:spPr>
          <a:xfrm>
            <a:off x="762120" y="2381400"/>
            <a:ext cx="380520" cy="380520"/>
          </a:xfrm>
          <a:prstGeom prst="rect">
            <a:avLst/>
          </a:prstGeom>
          <a:noFill/>
          <a:ln w="0">
            <a:noFill/>
          </a:ln>
        </p:spPr>
      </p:pic>
      <p:sp>
        <p:nvSpPr>
          <p:cNvPr id="43" name="文本框 42"/>
          <p:cNvSpPr txBox="1"/>
          <p:nvPr/>
        </p:nvSpPr>
        <p:spPr>
          <a:xfrm>
            <a:off x="905040" y="2468520"/>
            <a:ext cx="190080" cy="210600"/>
          </a:xfrm>
          <a:prstGeom prst="rect">
            <a:avLst/>
          </a:prstGeom>
          <a:noFill/>
          <a:ln w="0">
            <a:noFill/>
          </a:ln>
        </p:spPr>
        <p:txBody>
          <a:bodyPr wrap="none" lIns="0" tIns="0" rIns="0" bIns="0" anchor="t">
            <a:spAutoFit/>
          </a:bodyPr>
          <a:lstStyle/>
          <a:p>
            <a:r>
              <a:rPr lang="en-US" sz="1500" b="1" u="none" strike="noStrike">
                <a:solidFill>
                  <a:srgbClr val="FFFFFF"/>
                </a:solidFill>
                <a:effectLst/>
                <a:uFillTx/>
                <a:latin typeface="Times New Roman"/>
                <a:ea typeface="Times New Roman"/>
              </a:rPr>
              <a:t>2</a:t>
            </a:r>
            <a:endParaRPr lang="en-US" sz="1500" b="0" u="none" strike="noStrike">
              <a:solidFill>
                <a:srgbClr val="000000"/>
              </a:solidFill>
              <a:effectLst/>
              <a:uFillTx/>
              <a:latin typeface="Times New Roman"/>
            </a:endParaRPr>
          </a:p>
        </p:txBody>
      </p:sp>
      <p:pic>
        <p:nvPicPr>
          <p:cNvPr id="44" name="图片 43"/>
          <p:cNvPicPr/>
          <p:nvPr/>
        </p:nvPicPr>
        <p:blipFill>
          <a:blip r:embed="rId3"/>
          <a:stretch/>
        </p:blipFill>
        <p:spPr>
          <a:xfrm>
            <a:off x="762120" y="3305160"/>
            <a:ext cx="380520" cy="380520"/>
          </a:xfrm>
          <a:prstGeom prst="rect">
            <a:avLst/>
          </a:prstGeom>
          <a:noFill/>
          <a:ln w="0">
            <a:noFill/>
          </a:ln>
        </p:spPr>
      </p:pic>
      <p:sp>
        <p:nvSpPr>
          <p:cNvPr id="45" name="文本框 44"/>
          <p:cNvSpPr txBox="1"/>
          <p:nvPr/>
        </p:nvSpPr>
        <p:spPr>
          <a:xfrm>
            <a:off x="919836" y="3381823"/>
            <a:ext cx="190080" cy="210600"/>
          </a:xfrm>
          <a:prstGeom prst="rect">
            <a:avLst/>
          </a:prstGeom>
          <a:noFill/>
          <a:ln w="0">
            <a:noFill/>
          </a:ln>
        </p:spPr>
        <p:txBody>
          <a:bodyPr wrap="none" lIns="0" tIns="0" rIns="0" bIns="0" anchor="t">
            <a:spAutoFit/>
          </a:bodyPr>
          <a:lstStyle/>
          <a:p>
            <a:r>
              <a:rPr lang="en-US" sz="1500" b="1" u="none" strike="noStrike" dirty="0">
                <a:solidFill>
                  <a:srgbClr val="FFFFFF"/>
                </a:solidFill>
                <a:effectLst/>
                <a:uFillTx/>
                <a:latin typeface="Times New Roman"/>
                <a:ea typeface="Times New Roman"/>
              </a:rPr>
              <a:t>3</a:t>
            </a:r>
            <a:endParaRPr lang="en-US" sz="1500" b="0" u="none" strike="noStrike" dirty="0">
              <a:solidFill>
                <a:srgbClr val="000000"/>
              </a:solidFill>
              <a:effectLst/>
              <a:uFillTx/>
              <a:latin typeface="Times New Roman"/>
            </a:endParaRPr>
          </a:p>
        </p:txBody>
      </p:sp>
      <p:pic>
        <p:nvPicPr>
          <p:cNvPr id="46" name="图片 45"/>
          <p:cNvPicPr/>
          <p:nvPr/>
        </p:nvPicPr>
        <p:blipFill>
          <a:blip r:embed="rId3"/>
          <a:stretch/>
        </p:blipFill>
        <p:spPr>
          <a:xfrm>
            <a:off x="762120" y="4228037"/>
            <a:ext cx="380520" cy="380520"/>
          </a:xfrm>
          <a:prstGeom prst="rect">
            <a:avLst/>
          </a:prstGeom>
          <a:noFill/>
          <a:ln w="0">
            <a:noFill/>
          </a:ln>
        </p:spPr>
      </p:pic>
      <p:sp>
        <p:nvSpPr>
          <p:cNvPr id="47" name="文本框 46"/>
          <p:cNvSpPr txBox="1"/>
          <p:nvPr/>
        </p:nvSpPr>
        <p:spPr>
          <a:xfrm>
            <a:off x="905040" y="4309160"/>
            <a:ext cx="190080" cy="210600"/>
          </a:xfrm>
          <a:prstGeom prst="rect">
            <a:avLst/>
          </a:prstGeom>
          <a:noFill/>
          <a:ln w="0">
            <a:noFill/>
          </a:ln>
        </p:spPr>
        <p:txBody>
          <a:bodyPr wrap="none" lIns="0" tIns="0" rIns="0" bIns="0" anchor="t">
            <a:spAutoFit/>
          </a:bodyPr>
          <a:lstStyle/>
          <a:p>
            <a:r>
              <a:rPr lang="en-US" sz="1500" b="1" u="none" strike="noStrike">
                <a:solidFill>
                  <a:srgbClr val="FFFFFF"/>
                </a:solidFill>
                <a:effectLst/>
                <a:uFillTx/>
                <a:latin typeface="Times New Roman"/>
                <a:ea typeface="Times New Roman"/>
              </a:rPr>
              <a:t>4</a:t>
            </a:r>
            <a:endParaRPr lang="en-US" sz="1500" b="0" u="none" strike="noStrike">
              <a:solidFill>
                <a:srgbClr val="000000"/>
              </a:solidFill>
              <a:effectLst/>
              <a:uFillTx/>
              <a:latin typeface="Times New Roman"/>
            </a:endParaRPr>
          </a:p>
        </p:txBody>
      </p:sp>
      <p:pic>
        <p:nvPicPr>
          <p:cNvPr id="3" name="图片 2">
            <a:extLst>
              <a:ext uri="{FF2B5EF4-FFF2-40B4-BE49-F238E27FC236}">
                <a16:creationId xmlns:a16="http://schemas.microsoft.com/office/drawing/2014/main" id="{2E8D933A-BFF1-9DDB-3AA8-D10694A76995}"/>
              </a:ext>
            </a:extLst>
          </p:cNvPr>
          <p:cNvPicPr>
            <a:picLocks noChangeAspect="1"/>
          </p:cNvPicPr>
          <p:nvPr/>
        </p:nvPicPr>
        <p:blipFill>
          <a:blip r:embed="rId4"/>
          <a:stretch>
            <a:fillRect/>
          </a:stretch>
        </p:blipFill>
        <p:spPr>
          <a:xfrm>
            <a:off x="9546975" y="4192887"/>
            <a:ext cx="2006009" cy="20060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任意多边形: 形状 4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9" name="任意多边形: 形状 48"/>
          <p:cNvSpPr/>
          <p:nvPr/>
        </p:nvSpPr>
        <p:spPr>
          <a:xfrm>
            <a:off x="152280" y="152280"/>
            <a:ext cx="11887560" cy="6705720"/>
          </a:xfrm>
          <a:custGeom>
            <a:avLst/>
            <a:gdLst/>
            <a:ahLst/>
            <a:cxnLst/>
            <a:rect l="0" t="0" r="r" b="b"/>
            <a:pathLst>
              <a:path w="33021" h="18627">
                <a:moveTo>
                  <a:pt x="0" y="0"/>
                </a:moveTo>
                <a:lnTo>
                  <a:pt x="33021" y="0"/>
                </a:lnTo>
                <a:lnTo>
                  <a:pt x="33021" y="18627"/>
                </a:lnTo>
                <a:lnTo>
                  <a:pt x="0" y="18627"/>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0" name="任意多边形: 形状 49"/>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 name="任意多边形: 形状 50"/>
          <p:cNvSpPr/>
          <p:nvPr/>
        </p:nvSpPr>
        <p:spPr>
          <a:xfrm>
            <a:off x="152280" y="1114200"/>
            <a:ext cx="11887560" cy="5486760"/>
          </a:xfrm>
          <a:custGeom>
            <a:avLst/>
            <a:gdLst/>
            <a:ahLst/>
            <a:cxnLst/>
            <a:rect l="0" t="0" r="r" b="b"/>
            <a:pathLst>
              <a:path w="33021" h="15241">
                <a:moveTo>
                  <a:pt x="0" y="0"/>
                </a:moveTo>
                <a:lnTo>
                  <a:pt x="33021" y="0"/>
                </a:lnTo>
                <a:lnTo>
                  <a:pt x="33021" y="15241"/>
                </a:lnTo>
                <a:lnTo>
                  <a:pt x="0" y="15241"/>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 name="任意多边形: 形状 51"/>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 name="文本框 52"/>
          <p:cNvSpPr txBox="1"/>
          <p:nvPr/>
        </p:nvSpPr>
        <p:spPr>
          <a:xfrm>
            <a:off x="609480" y="405720"/>
            <a:ext cx="4039567" cy="484748"/>
          </a:xfrm>
          <a:prstGeom prst="rect">
            <a:avLst/>
          </a:prstGeom>
          <a:noFill/>
          <a:ln w="0">
            <a:noFill/>
          </a:ln>
        </p:spPr>
        <p:txBody>
          <a:bodyPr wrap="none" lIns="0" tIns="0" rIns="0" bIns="0" anchor="t">
            <a:spAutoFit/>
          </a:bodyPr>
          <a:lstStyle/>
          <a:p>
            <a:r>
              <a:rPr lang="en-US" sz="3150" b="0" u="none" strike="noStrike" dirty="0">
                <a:solidFill>
                  <a:srgbClr val="FFFFFF"/>
                </a:solidFill>
                <a:effectLst/>
                <a:uFillTx/>
                <a:latin typeface="Times New Roman"/>
                <a:ea typeface="Times New Roman"/>
              </a:rPr>
              <a:t>Our Research Objectives</a:t>
            </a:r>
            <a:endParaRPr lang="en-US" sz="3150" b="0" u="none" strike="noStrike" dirty="0">
              <a:solidFill>
                <a:srgbClr val="000000"/>
              </a:solidFill>
              <a:effectLst/>
              <a:uFillTx/>
              <a:latin typeface="Times New Roman"/>
            </a:endParaRPr>
          </a:p>
        </p:txBody>
      </p:sp>
      <p:sp>
        <p:nvSpPr>
          <p:cNvPr id="54" name="任意多边形: 形状 53"/>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 name="文本框 54"/>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56" name="任意多边形: 形状 55"/>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 name="文本框 56"/>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58" name="文本框 57"/>
          <p:cNvSpPr txBox="1"/>
          <p:nvPr/>
        </p:nvSpPr>
        <p:spPr>
          <a:xfrm>
            <a:off x="1021536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sp>
        <p:nvSpPr>
          <p:cNvPr id="59" name="任意多边形: 形状 58"/>
          <p:cNvSpPr/>
          <p:nvPr/>
        </p:nvSpPr>
        <p:spPr>
          <a:xfrm>
            <a:off x="609480" y="1419120"/>
            <a:ext cx="76320" cy="1505160"/>
          </a:xfrm>
          <a:custGeom>
            <a:avLst/>
            <a:gdLst/>
            <a:ahLst/>
            <a:cxnLst/>
            <a:rect l="0" t="0" r="r" b="b"/>
            <a:pathLst>
              <a:path w="212" h="4181">
                <a:moveTo>
                  <a:pt x="0" y="0"/>
                </a:moveTo>
                <a:lnTo>
                  <a:pt x="212" y="0"/>
                </a:lnTo>
                <a:lnTo>
                  <a:pt x="212" y="4181"/>
                </a:lnTo>
                <a:lnTo>
                  <a:pt x="0" y="4181"/>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60" name="图片 59"/>
          <p:cNvPicPr/>
          <p:nvPr/>
        </p:nvPicPr>
        <p:blipFill>
          <a:blip r:embed="rId2"/>
          <a:stretch/>
        </p:blipFill>
        <p:spPr>
          <a:xfrm>
            <a:off x="647640" y="1419120"/>
            <a:ext cx="5333760" cy="1504440"/>
          </a:xfrm>
          <a:prstGeom prst="rect">
            <a:avLst/>
          </a:prstGeom>
          <a:noFill/>
          <a:ln w="0">
            <a:noFill/>
          </a:ln>
        </p:spPr>
      </p:pic>
      <p:sp>
        <p:nvSpPr>
          <p:cNvPr id="61" name="任意多边形: 形状 60"/>
          <p:cNvSpPr/>
          <p:nvPr/>
        </p:nvSpPr>
        <p:spPr>
          <a:xfrm>
            <a:off x="876240" y="1666800"/>
            <a:ext cx="304920" cy="304920"/>
          </a:xfrm>
          <a:custGeom>
            <a:avLst/>
            <a:gdLst/>
            <a:ahLst/>
            <a:cxnLst/>
            <a:rect l="0" t="0" r="r" b="b"/>
            <a:pathLst>
              <a:path w="847" h="847">
                <a:moveTo>
                  <a:pt x="847" y="424"/>
                </a:moveTo>
                <a:cubicBezTo>
                  <a:pt x="847" y="452"/>
                  <a:pt x="845" y="479"/>
                  <a:pt x="839" y="507"/>
                </a:cubicBezTo>
                <a:cubicBezTo>
                  <a:pt x="834" y="534"/>
                  <a:pt x="826" y="560"/>
                  <a:pt x="815" y="586"/>
                </a:cubicBezTo>
                <a:cubicBezTo>
                  <a:pt x="804" y="612"/>
                  <a:pt x="791" y="636"/>
                  <a:pt x="776" y="659"/>
                </a:cubicBezTo>
                <a:cubicBezTo>
                  <a:pt x="761" y="682"/>
                  <a:pt x="743" y="704"/>
                  <a:pt x="723" y="723"/>
                </a:cubicBezTo>
                <a:cubicBezTo>
                  <a:pt x="704" y="743"/>
                  <a:pt x="682" y="761"/>
                  <a:pt x="659" y="776"/>
                </a:cubicBezTo>
                <a:cubicBezTo>
                  <a:pt x="636" y="791"/>
                  <a:pt x="612" y="805"/>
                  <a:pt x="586" y="815"/>
                </a:cubicBezTo>
                <a:cubicBezTo>
                  <a:pt x="560" y="826"/>
                  <a:pt x="534" y="834"/>
                  <a:pt x="506" y="839"/>
                </a:cubicBezTo>
                <a:cubicBezTo>
                  <a:pt x="478" y="845"/>
                  <a:pt x="451" y="847"/>
                  <a:pt x="423" y="847"/>
                </a:cubicBezTo>
                <a:cubicBezTo>
                  <a:pt x="395" y="847"/>
                  <a:pt x="368" y="845"/>
                  <a:pt x="340" y="839"/>
                </a:cubicBezTo>
                <a:cubicBezTo>
                  <a:pt x="313" y="834"/>
                  <a:pt x="287" y="826"/>
                  <a:pt x="261" y="815"/>
                </a:cubicBezTo>
                <a:cubicBezTo>
                  <a:pt x="235" y="805"/>
                  <a:pt x="211" y="791"/>
                  <a:pt x="188" y="776"/>
                </a:cubicBezTo>
                <a:cubicBezTo>
                  <a:pt x="165" y="761"/>
                  <a:pt x="143" y="743"/>
                  <a:pt x="124" y="723"/>
                </a:cubicBezTo>
                <a:cubicBezTo>
                  <a:pt x="104" y="704"/>
                  <a:pt x="86" y="682"/>
                  <a:pt x="71" y="659"/>
                </a:cubicBezTo>
                <a:cubicBezTo>
                  <a:pt x="56" y="636"/>
                  <a:pt x="43" y="612"/>
                  <a:pt x="32" y="586"/>
                </a:cubicBezTo>
                <a:cubicBezTo>
                  <a:pt x="21" y="560"/>
                  <a:pt x="13" y="534"/>
                  <a:pt x="8" y="507"/>
                </a:cubicBezTo>
                <a:cubicBezTo>
                  <a:pt x="2" y="479"/>
                  <a:pt x="0" y="452"/>
                  <a:pt x="0" y="424"/>
                </a:cubicBezTo>
                <a:cubicBezTo>
                  <a:pt x="0" y="396"/>
                  <a:pt x="2" y="369"/>
                  <a:pt x="8" y="341"/>
                </a:cubicBezTo>
                <a:cubicBezTo>
                  <a:pt x="13" y="314"/>
                  <a:pt x="21" y="288"/>
                  <a:pt x="32" y="262"/>
                </a:cubicBezTo>
                <a:cubicBezTo>
                  <a:pt x="43" y="236"/>
                  <a:pt x="56" y="212"/>
                  <a:pt x="71" y="189"/>
                </a:cubicBezTo>
                <a:cubicBezTo>
                  <a:pt x="86" y="166"/>
                  <a:pt x="104" y="144"/>
                  <a:pt x="124" y="125"/>
                </a:cubicBezTo>
                <a:cubicBezTo>
                  <a:pt x="143" y="105"/>
                  <a:pt x="165" y="87"/>
                  <a:pt x="188" y="72"/>
                </a:cubicBezTo>
                <a:cubicBezTo>
                  <a:pt x="211" y="57"/>
                  <a:pt x="235" y="44"/>
                  <a:pt x="261" y="33"/>
                </a:cubicBezTo>
                <a:cubicBezTo>
                  <a:pt x="287" y="21"/>
                  <a:pt x="313" y="13"/>
                  <a:pt x="340" y="8"/>
                </a:cubicBezTo>
                <a:cubicBezTo>
                  <a:pt x="368" y="2"/>
                  <a:pt x="395" y="0"/>
                  <a:pt x="423" y="0"/>
                </a:cubicBezTo>
                <a:cubicBezTo>
                  <a:pt x="451" y="0"/>
                  <a:pt x="478" y="2"/>
                  <a:pt x="506" y="8"/>
                </a:cubicBezTo>
                <a:cubicBezTo>
                  <a:pt x="534" y="13"/>
                  <a:pt x="560" y="21"/>
                  <a:pt x="586" y="33"/>
                </a:cubicBezTo>
                <a:cubicBezTo>
                  <a:pt x="612" y="44"/>
                  <a:pt x="636" y="57"/>
                  <a:pt x="659" y="72"/>
                </a:cubicBezTo>
                <a:cubicBezTo>
                  <a:pt x="682" y="87"/>
                  <a:pt x="704" y="105"/>
                  <a:pt x="723" y="125"/>
                </a:cubicBezTo>
                <a:cubicBezTo>
                  <a:pt x="743" y="144"/>
                  <a:pt x="761" y="166"/>
                  <a:pt x="776" y="189"/>
                </a:cubicBezTo>
                <a:cubicBezTo>
                  <a:pt x="791" y="212"/>
                  <a:pt x="804" y="236"/>
                  <a:pt x="815" y="262"/>
                </a:cubicBezTo>
                <a:cubicBezTo>
                  <a:pt x="826" y="288"/>
                  <a:pt x="834" y="314"/>
                  <a:pt x="839" y="341"/>
                </a:cubicBezTo>
                <a:cubicBezTo>
                  <a:pt x="845" y="369"/>
                  <a:pt x="847" y="396"/>
                  <a:pt x="847" y="424"/>
                </a:cubicBez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2" name="文本框 61"/>
          <p:cNvSpPr txBox="1"/>
          <p:nvPr/>
        </p:nvSpPr>
        <p:spPr>
          <a:xfrm>
            <a:off x="11191680" y="6705360"/>
            <a:ext cx="38952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3 / 15</a:t>
            </a:r>
            <a:endParaRPr lang="en-US" sz="1350" b="0" u="none" strike="noStrike">
              <a:solidFill>
                <a:srgbClr val="000000"/>
              </a:solidFill>
              <a:effectLst/>
              <a:uFillTx/>
              <a:latin typeface="Times New Roman"/>
            </a:endParaRPr>
          </a:p>
        </p:txBody>
      </p:sp>
      <p:sp>
        <p:nvSpPr>
          <p:cNvPr id="63" name="文本框 62"/>
          <p:cNvSpPr txBox="1"/>
          <p:nvPr/>
        </p:nvSpPr>
        <p:spPr>
          <a:xfrm>
            <a:off x="985680" y="172368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1</a:t>
            </a:r>
            <a:endParaRPr lang="en-US" sz="1350" b="0" u="none" strike="noStrike">
              <a:solidFill>
                <a:srgbClr val="000000"/>
              </a:solidFill>
              <a:effectLst/>
              <a:uFillTx/>
              <a:latin typeface="Times New Roman"/>
            </a:endParaRPr>
          </a:p>
        </p:txBody>
      </p:sp>
      <p:sp>
        <p:nvSpPr>
          <p:cNvPr id="64" name="文本框 63"/>
          <p:cNvSpPr txBox="1"/>
          <p:nvPr/>
        </p:nvSpPr>
        <p:spPr>
          <a:xfrm>
            <a:off x="1295280" y="1691640"/>
            <a:ext cx="200016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Prediction Accuracy</a:t>
            </a:r>
            <a:endParaRPr lang="en-US" sz="1800" b="0" u="none" strike="noStrike">
              <a:solidFill>
                <a:srgbClr val="000000"/>
              </a:solidFill>
              <a:effectLst/>
              <a:uFillTx/>
              <a:latin typeface="Times New Roman"/>
            </a:endParaRPr>
          </a:p>
        </p:txBody>
      </p:sp>
      <p:sp>
        <p:nvSpPr>
          <p:cNvPr id="65" name="文本框 64"/>
          <p:cNvSpPr txBox="1"/>
          <p:nvPr/>
        </p:nvSpPr>
        <p:spPr>
          <a:xfrm>
            <a:off x="876240" y="2180880"/>
            <a:ext cx="5059077" cy="207749"/>
          </a:xfrm>
          <a:prstGeom prst="rect">
            <a:avLst/>
          </a:prstGeom>
          <a:noFill/>
          <a:ln w="0">
            <a:noFill/>
          </a:ln>
        </p:spPr>
        <p:txBody>
          <a:bodyPr wrap="none" lIns="0" tIns="0" rIns="0" bIns="0" anchor="t">
            <a:spAutoFit/>
          </a:bodyPr>
          <a:lstStyle/>
          <a:p>
            <a:r>
              <a:rPr lang="en-US" sz="1350" dirty="0">
                <a:solidFill>
                  <a:srgbClr val="374151"/>
                </a:solidFill>
                <a:latin typeface="Times New Roman"/>
                <a:ea typeface="Times New Roman"/>
              </a:rPr>
              <a:t>H</a:t>
            </a:r>
            <a:r>
              <a:rPr lang="en-US" sz="1350" b="0" u="none" strike="noStrike" dirty="0">
                <a:solidFill>
                  <a:srgbClr val="374151"/>
                </a:solidFill>
                <a:effectLst/>
                <a:uFillTx/>
                <a:latin typeface="Times New Roman"/>
                <a:ea typeface="Times New Roman"/>
              </a:rPr>
              <a:t>ow?  Improve prediction accuracy for nonstationary time series through</a:t>
            </a:r>
            <a:endParaRPr lang="en-US" sz="1350" b="0" u="none" strike="noStrike" dirty="0">
              <a:solidFill>
                <a:srgbClr val="000000"/>
              </a:solidFill>
              <a:effectLst/>
              <a:uFillTx/>
              <a:latin typeface="Times New Roman"/>
            </a:endParaRPr>
          </a:p>
        </p:txBody>
      </p:sp>
      <p:sp>
        <p:nvSpPr>
          <p:cNvPr id="66" name="任意多边形: 形状 65"/>
          <p:cNvSpPr/>
          <p:nvPr/>
        </p:nvSpPr>
        <p:spPr>
          <a:xfrm>
            <a:off x="6210000" y="1419120"/>
            <a:ext cx="76680" cy="1505160"/>
          </a:xfrm>
          <a:custGeom>
            <a:avLst/>
            <a:gdLst/>
            <a:ahLst/>
            <a:cxnLst/>
            <a:rect l="0" t="0" r="r" b="b"/>
            <a:pathLst>
              <a:path w="213" h="4181">
                <a:moveTo>
                  <a:pt x="0" y="0"/>
                </a:moveTo>
                <a:lnTo>
                  <a:pt x="213" y="0"/>
                </a:lnTo>
                <a:lnTo>
                  <a:pt x="213" y="4181"/>
                </a:lnTo>
                <a:lnTo>
                  <a:pt x="0" y="4181"/>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67" name="图片 66"/>
          <p:cNvPicPr/>
          <p:nvPr/>
        </p:nvPicPr>
        <p:blipFill>
          <a:blip r:embed="rId2"/>
          <a:stretch/>
        </p:blipFill>
        <p:spPr>
          <a:xfrm>
            <a:off x="6248520" y="1419120"/>
            <a:ext cx="5333760" cy="1504440"/>
          </a:xfrm>
          <a:prstGeom prst="rect">
            <a:avLst/>
          </a:prstGeom>
          <a:noFill/>
          <a:ln w="0">
            <a:noFill/>
          </a:ln>
        </p:spPr>
      </p:pic>
      <p:sp>
        <p:nvSpPr>
          <p:cNvPr id="68" name="任意多边形: 形状 67"/>
          <p:cNvSpPr/>
          <p:nvPr/>
        </p:nvSpPr>
        <p:spPr>
          <a:xfrm>
            <a:off x="6476760" y="1666800"/>
            <a:ext cx="305280" cy="304920"/>
          </a:xfrm>
          <a:custGeom>
            <a:avLst/>
            <a:gdLst/>
            <a:ahLst/>
            <a:cxnLst/>
            <a:rect l="0" t="0" r="r" b="b"/>
            <a:pathLst>
              <a:path w="848" h="847">
                <a:moveTo>
                  <a:pt x="848" y="424"/>
                </a:moveTo>
                <a:cubicBezTo>
                  <a:pt x="848" y="452"/>
                  <a:pt x="845" y="479"/>
                  <a:pt x="840" y="507"/>
                </a:cubicBezTo>
                <a:cubicBezTo>
                  <a:pt x="834" y="534"/>
                  <a:pt x="826" y="560"/>
                  <a:pt x="816" y="586"/>
                </a:cubicBezTo>
                <a:cubicBezTo>
                  <a:pt x="805" y="612"/>
                  <a:pt x="792" y="636"/>
                  <a:pt x="776" y="659"/>
                </a:cubicBezTo>
                <a:cubicBezTo>
                  <a:pt x="761" y="682"/>
                  <a:pt x="743" y="704"/>
                  <a:pt x="724" y="723"/>
                </a:cubicBezTo>
                <a:cubicBezTo>
                  <a:pt x="704" y="743"/>
                  <a:pt x="683" y="761"/>
                  <a:pt x="660" y="776"/>
                </a:cubicBezTo>
                <a:cubicBezTo>
                  <a:pt x="637" y="791"/>
                  <a:pt x="612" y="805"/>
                  <a:pt x="586" y="815"/>
                </a:cubicBezTo>
                <a:cubicBezTo>
                  <a:pt x="561" y="826"/>
                  <a:pt x="534" y="834"/>
                  <a:pt x="507" y="839"/>
                </a:cubicBezTo>
                <a:cubicBezTo>
                  <a:pt x="480" y="845"/>
                  <a:pt x="452" y="847"/>
                  <a:pt x="424" y="847"/>
                </a:cubicBezTo>
                <a:cubicBezTo>
                  <a:pt x="397" y="847"/>
                  <a:pt x="369" y="845"/>
                  <a:pt x="342" y="839"/>
                </a:cubicBezTo>
                <a:cubicBezTo>
                  <a:pt x="315" y="834"/>
                  <a:pt x="288" y="826"/>
                  <a:pt x="262" y="815"/>
                </a:cubicBezTo>
                <a:cubicBezTo>
                  <a:pt x="237" y="805"/>
                  <a:pt x="212" y="791"/>
                  <a:pt x="188" y="776"/>
                </a:cubicBezTo>
                <a:cubicBezTo>
                  <a:pt x="165" y="761"/>
                  <a:pt x="144" y="743"/>
                  <a:pt x="124" y="723"/>
                </a:cubicBezTo>
                <a:cubicBezTo>
                  <a:pt x="105" y="704"/>
                  <a:pt x="87" y="682"/>
                  <a:pt x="72" y="659"/>
                </a:cubicBezTo>
                <a:cubicBezTo>
                  <a:pt x="56" y="636"/>
                  <a:pt x="43" y="612"/>
                  <a:pt x="32" y="586"/>
                </a:cubicBezTo>
                <a:cubicBezTo>
                  <a:pt x="22" y="560"/>
                  <a:pt x="14" y="534"/>
                  <a:pt x="8" y="507"/>
                </a:cubicBezTo>
                <a:cubicBezTo>
                  <a:pt x="3" y="479"/>
                  <a:pt x="0" y="452"/>
                  <a:pt x="0" y="424"/>
                </a:cubicBezTo>
                <a:cubicBezTo>
                  <a:pt x="0" y="396"/>
                  <a:pt x="3" y="369"/>
                  <a:pt x="8" y="341"/>
                </a:cubicBezTo>
                <a:cubicBezTo>
                  <a:pt x="14" y="314"/>
                  <a:pt x="22" y="288"/>
                  <a:pt x="32" y="262"/>
                </a:cubicBezTo>
                <a:cubicBezTo>
                  <a:pt x="43" y="236"/>
                  <a:pt x="56" y="212"/>
                  <a:pt x="72" y="189"/>
                </a:cubicBezTo>
                <a:cubicBezTo>
                  <a:pt x="87" y="166"/>
                  <a:pt x="105" y="144"/>
                  <a:pt x="124" y="125"/>
                </a:cubicBezTo>
                <a:cubicBezTo>
                  <a:pt x="144" y="105"/>
                  <a:pt x="165" y="87"/>
                  <a:pt x="188" y="72"/>
                </a:cubicBezTo>
                <a:cubicBezTo>
                  <a:pt x="212" y="57"/>
                  <a:pt x="237" y="44"/>
                  <a:pt x="262" y="33"/>
                </a:cubicBezTo>
                <a:cubicBezTo>
                  <a:pt x="288" y="21"/>
                  <a:pt x="315" y="13"/>
                  <a:pt x="342" y="8"/>
                </a:cubicBezTo>
                <a:cubicBezTo>
                  <a:pt x="369" y="2"/>
                  <a:pt x="397" y="0"/>
                  <a:pt x="424" y="0"/>
                </a:cubicBezTo>
                <a:cubicBezTo>
                  <a:pt x="452" y="0"/>
                  <a:pt x="480" y="2"/>
                  <a:pt x="507" y="8"/>
                </a:cubicBezTo>
                <a:cubicBezTo>
                  <a:pt x="534" y="13"/>
                  <a:pt x="561" y="21"/>
                  <a:pt x="586" y="33"/>
                </a:cubicBezTo>
                <a:cubicBezTo>
                  <a:pt x="612" y="44"/>
                  <a:pt x="637" y="57"/>
                  <a:pt x="660" y="72"/>
                </a:cubicBezTo>
                <a:cubicBezTo>
                  <a:pt x="683" y="87"/>
                  <a:pt x="704" y="105"/>
                  <a:pt x="724" y="125"/>
                </a:cubicBezTo>
                <a:cubicBezTo>
                  <a:pt x="743" y="144"/>
                  <a:pt x="761" y="166"/>
                  <a:pt x="776" y="189"/>
                </a:cubicBezTo>
                <a:cubicBezTo>
                  <a:pt x="792" y="212"/>
                  <a:pt x="805" y="236"/>
                  <a:pt x="816" y="262"/>
                </a:cubicBezTo>
                <a:cubicBezTo>
                  <a:pt x="826" y="288"/>
                  <a:pt x="834" y="314"/>
                  <a:pt x="840" y="341"/>
                </a:cubicBezTo>
                <a:cubicBezTo>
                  <a:pt x="845" y="369"/>
                  <a:pt x="848" y="396"/>
                  <a:pt x="848" y="424"/>
                </a:cubicBez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9" name="文本框 68"/>
          <p:cNvSpPr txBox="1"/>
          <p:nvPr/>
        </p:nvSpPr>
        <p:spPr>
          <a:xfrm>
            <a:off x="876240" y="2457000"/>
            <a:ext cx="343728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adaptive decomposition and denoising techniques.</a:t>
            </a:r>
            <a:endParaRPr lang="en-US" sz="1350" b="0" u="none" strike="noStrike">
              <a:solidFill>
                <a:srgbClr val="000000"/>
              </a:solidFill>
              <a:effectLst/>
              <a:uFillTx/>
              <a:latin typeface="Times New Roman"/>
            </a:endParaRPr>
          </a:p>
        </p:txBody>
      </p:sp>
      <p:sp>
        <p:nvSpPr>
          <p:cNvPr id="70" name="文本框 69"/>
          <p:cNvSpPr txBox="1"/>
          <p:nvPr/>
        </p:nvSpPr>
        <p:spPr>
          <a:xfrm>
            <a:off x="6586560" y="172368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2</a:t>
            </a:r>
            <a:endParaRPr lang="en-US" sz="1350" b="0" u="none" strike="noStrike">
              <a:solidFill>
                <a:srgbClr val="000000"/>
              </a:solidFill>
              <a:effectLst/>
              <a:uFillTx/>
              <a:latin typeface="Times New Roman"/>
            </a:endParaRPr>
          </a:p>
        </p:txBody>
      </p:sp>
      <p:sp>
        <p:nvSpPr>
          <p:cNvPr id="71" name="文本框 70"/>
          <p:cNvSpPr txBox="1"/>
          <p:nvPr/>
        </p:nvSpPr>
        <p:spPr>
          <a:xfrm>
            <a:off x="6896160" y="1691640"/>
            <a:ext cx="169632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Noise Robustness</a:t>
            </a:r>
            <a:endParaRPr lang="en-US" sz="1800" b="0" u="none" strike="noStrike">
              <a:solidFill>
                <a:srgbClr val="000000"/>
              </a:solidFill>
              <a:effectLst/>
              <a:uFillTx/>
              <a:latin typeface="Times New Roman"/>
            </a:endParaRPr>
          </a:p>
        </p:txBody>
      </p:sp>
      <p:sp>
        <p:nvSpPr>
          <p:cNvPr id="72" name="文本框 71"/>
          <p:cNvSpPr txBox="1"/>
          <p:nvPr/>
        </p:nvSpPr>
        <p:spPr>
          <a:xfrm>
            <a:off x="6477120" y="2180880"/>
            <a:ext cx="5333191" cy="207749"/>
          </a:xfrm>
          <a:prstGeom prst="rect">
            <a:avLst/>
          </a:prstGeom>
          <a:noFill/>
          <a:ln w="0">
            <a:noFill/>
          </a:ln>
        </p:spPr>
        <p:txBody>
          <a:bodyPr wrap="none" lIns="0" tIns="0" rIns="0" bIns="0" anchor="t">
            <a:spAutoFit/>
          </a:bodyPr>
          <a:lstStyle/>
          <a:p>
            <a:r>
              <a:rPr lang="en-US" sz="1350" b="0" u="none" strike="noStrike" dirty="0">
                <a:solidFill>
                  <a:srgbClr val="374151"/>
                </a:solidFill>
                <a:effectLst/>
                <a:uFillTx/>
                <a:latin typeface="Times New Roman"/>
                <a:ea typeface="Times New Roman"/>
              </a:rPr>
              <a:t>How ?Enhance model robustness against noisy data using dynamic threshold</a:t>
            </a:r>
            <a:endParaRPr lang="en-US" sz="1350" b="0" u="none" strike="noStrike" dirty="0">
              <a:solidFill>
                <a:srgbClr val="000000"/>
              </a:solidFill>
              <a:effectLst/>
              <a:uFillTx/>
              <a:latin typeface="Times New Roman"/>
            </a:endParaRPr>
          </a:p>
        </p:txBody>
      </p:sp>
      <p:sp>
        <p:nvSpPr>
          <p:cNvPr id="73" name="任意多边形: 形状 72"/>
          <p:cNvSpPr/>
          <p:nvPr/>
        </p:nvSpPr>
        <p:spPr>
          <a:xfrm>
            <a:off x="609480" y="3152520"/>
            <a:ext cx="76320" cy="1514880"/>
          </a:xfrm>
          <a:custGeom>
            <a:avLst/>
            <a:gdLst/>
            <a:ahLst/>
            <a:cxnLst/>
            <a:rect l="0" t="0" r="r" b="b"/>
            <a:pathLst>
              <a:path w="212" h="4208">
                <a:moveTo>
                  <a:pt x="0" y="0"/>
                </a:moveTo>
                <a:lnTo>
                  <a:pt x="212" y="0"/>
                </a:lnTo>
                <a:lnTo>
                  <a:pt x="212" y="4208"/>
                </a:lnTo>
                <a:lnTo>
                  <a:pt x="0" y="4208"/>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74" name="图片 73"/>
          <p:cNvPicPr/>
          <p:nvPr/>
        </p:nvPicPr>
        <p:blipFill>
          <a:blip r:embed="rId2"/>
          <a:stretch/>
        </p:blipFill>
        <p:spPr>
          <a:xfrm>
            <a:off x="647640" y="3152880"/>
            <a:ext cx="5333760" cy="1514160"/>
          </a:xfrm>
          <a:prstGeom prst="rect">
            <a:avLst/>
          </a:prstGeom>
          <a:noFill/>
          <a:ln w="0">
            <a:noFill/>
          </a:ln>
        </p:spPr>
      </p:pic>
      <p:sp>
        <p:nvSpPr>
          <p:cNvPr id="75" name="任意多边形: 形状 74"/>
          <p:cNvSpPr/>
          <p:nvPr/>
        </p:nvSpPr>
        <p:spPr>
          <a:xfrm>
            <a:off x="876240" y="3400200"/>
            <a:ext cx="304920" cy="305280"/>
          </a:xfrm>
          <a:custGeom>
            <a:avLst/>
            <a:gdLst/>
            <a:ahLst/>
            <a:cxnLst/>
            <a:rect l="0" t="0" r="r" b="b"/>
            <a:pathLst>
              <a:path w="847" h="848">
                <a:moveTo>
                  <a:pt x="847" y="424"/>
                </a:moveTo>
                <a:cubicBezTo>
                  <a:pt x="847" y="452"/>
                  <a:pt x="845" y="480"/>
                  <a:pt x="839" y="507"/>
                </a:cubicBezTo>
                <a:cubicBezTo>
                  <a:pt x="834" y="534"/>
                  <a:pt x="826" y="561"/>
                  <a:pt x="815" y="586"/>
                </a:cubicBezTo>
                <a:cubicBezTo>
                  <a:pt x="804" y="612"/>
                  <a:pt x="791" y="637"/>
                  <a:pt x="776" y="660"/>
                </a:cubicBezTo>
                <a:cubicBezTo>
                  <a:pt x="761" y="683"/>
                  <a:pt x="743" y="704"/>
                  <a:pt x="723" y="724"/>
                </a:cubicBezTo>
                <a:cubicBezTo>
                  <a:pt x="704" y="743"/>
                  <a:pt x="682" y="761"/>
                  <a:pt x="659" y="776"/>
                </a:cubicBezTo>
                <a:cubicBezTo>
                  <a:pt x="636" y="792"/>
                  <a:pt x="612" y="805"/>
                  <a:pt x="586" y="816"/>
                </a:cubicBezTo>
                <a:cubicBezTo>
                  <a:pt x="560" y="826"/>
                  <a:pt x="534" y="834"/>
                  <a:pt x="506" y="840"/>
                </a:cubicBezTo>
                <a:cubicBezTo>
                  <a:pt x="478" y="845"/>
                  <a:pt x="451" y="848"/>
                  <a:pt x="423" y="848"/>
                </a:cubicBezTo>
                <a:cubicBezTo>
                  <a:pt x="395" y="848"/>
                  <a:pt x="368" y="845"/>
                  <a:pt x="340" y="840"/>
                </a:cubicBezTo>
                <a:cubicBezTo>
                  <a:pt x="313" y="834"/>
                  <a:pt x="287" y="826"/>
                  <a:pt x="261" y="816"/>
                </a:cubicBezTo>
                <a:cubicBezTo>
                  <a:pt x="235" y="805"/>
                  <a:pt x="211" y="792"/>
                  <a:pt x="188" y="776"/>
                </a:cubicBezTo>
                <a:cubicBezTo>
                  <a:pt x="165" y="761"/>
                  <a:pt x="143" y="743"/>
                  <a:pt x="124" y="724"/>
                </a:cubicBezTo>
                <a:cubicBezTo>
                  <a:pt x="104" y="704"/>
                  <a:pt x="86" y="683"/>
                  <a:pt x="71" y="660"/>
                </a:cubicBezTo>
                <a:cubicBezTo>
                  <a:pt x="56" y="637"/>
                  <a:pt x="43" y="612"/>
                  <a:pt x="32" y="586"/>
                </a:cubicBezTo>
                <a:cubicBezTo>
                  <a:pt x="21" y="561"/>
                  <a:pt x="13" y="534"/>
                  <a:pt x="8" y="507"/>
                </a:cubicBezTo>
                <a:cubicBezTo>
                  <a:pt x="2" y="480"/>
                  <a:pt x="0" y="452"/>
                  <a:pt x="0" y="424"/>
                </a:cubicBezTo>
                <a:cubicBezTo>
                  <a:pt x="0" y="397"/>
                  <a:pt x="2" y="369"/>
                  <a:pt x="8" y="342"/>
                </a:cubicBezTo>
                <a:cubicBezTo>
                  <a:pt x="13" y="315"/>
                  <a:pt x="21" y="288"/>
                  <a:pt x="32" y="261"/>
                </a:cubicBezTo>
                <a:cubicBezTo>
                  <a:pt x="43" y="236"/>
                  <a:pt x="56" y="211"/>
                  <a:pt x="71" y="188"/>
                </a:cubicBezTo>
                <a:cubicBezTo>
                  <a:pt x="86" y="165"/>
                  <a:pt x="104" y="144"/>
                  <a:pt x="124" y="124"/>
                </a:cubicBezTo>
                <a:cubicBezTo>
                  <a:pt x="143" y="104"/>
                  <a:pt x="165" y="87"/>
                  <a:pt x="188" y="71"/>
                </a:cubicBezTo>
                <a:cubicBezTo>
                  <a:pt x="211" y="56"/>
                  <a:pt x="235" y="43"/>
                  <a:pt x="261" y="32"/>
                </a:cubicBezTo>
                <a:cubicBezTo>
                  <a:pt x="287" y="22"/>
                  <a:pt x="313" y="14"/>
                  <a:pt x="340" y="8"/>
                </a:cubicBezTo>
                <a:cubicBezTo>
                  <a:pt x="368" y="3"/>
                  <a:pt x="395" y="0"/>
                  <a:pt x="423" y="0"/>
                </a:cubicBezTo>
                <a:cubicBezTo>
                  <a:pt x="451" y="0"/>
                  <a:pt x="478" y="3"/>
                  <a:pt x="506" y="8"/>
                </a:cubicBezTo>
                <a:cubicBezTo>
                  <a:pt x="534" y="14"/>
                  <a:pt x="560" y="22"/>
                  <a:pt x="586" y="32"/>
                </a:cubicBezTo>
                <a:cubicBezTo>
                  <a:pt x="612" y="43"/>
                  <a:pt x="636" y="56"/>
                  <a:pt x="659" y="71"/>
                </a:cubicBezTo>
                <a:cubicBezTo>
                  <a:pt x="682" y="87"/>
                  <a:pt x="704" y="104"/>
                  <a:pt x="723" y="124"/>
                </a:cubicBezTo>
                <a:cubicBezTo>
                  <a:pt x="743" y="144"/>
                  <a:pt x="761" y="165"/>
                  <a:pt x="776" y="188"/>
                </a:cubicBezTo>
                <a:cubicBezTo>
                  <a:pt x="791" y="211"/>
                  <a:pt x="804" y="236"/>
                  <a:pt x="815" y="261"/>
                </a:cubicBezTo>
                <a:cubicBezTo>
                  <a:pt x="826" y="288"/>
                  <a:pt x="834" y="315"/>
                  <a:pt x="839" y="342"/>
                </a:cubicBezTo>
                <a:cubicBezTo>
                  <a:pt x="845" y="369"/>
                  <a:pt x="847" y="397"/>
                  <a:pt x="847" y="424"/>
                </a:cubicBez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6" name="文本框 75"/>
          <p:cNvSpPr txBox="1"/>
          <p:nvPr/>
        </p:nvSpPr>
        <p:spPr>
          <a:xfrm>
            <a:off x="6477120" y="2457000"/>
            <a:ext cx="234180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mechanisms and energy feedback.</a:t>
            </a:r>
            <a:endParaRPr lang="en-US" sz="1350" b="0" u="none" strike="noStrike">
              <a:solidFill>
                <a:srgbClr val="000000"/>
              </a:solidFill>
              <a:effectLst/>
              <a:uFillTx/>
              <a:latin typeface="Times New Roman"/>
            </a:endParaRPr>
          </a:p>
        </p:txBody>
      </p:sp>
      <p:sp>
        <p:nvSpPr>
          <p:cNvPr id="77" name="文本框 76"/>
          <p:cNvSpPr txBox="1"/>
          <p:nvPr/>
        </p:nvSpPr>
        <p:spPr>
          <a:xfrm>
            <a:off x="985680" y="345708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3</a:t>
            </a:r>
            <a:endParaRPr lang="en-US" sz="1350" b="0" u="none" strike="noStrike">
              <a:solidFill>
                <a:srgbClr val="000000"/>
              </a:solidFill>
              <a:effectLst/>
              <a:uFillTx/>
              <a:latin typeface="Times New Roman"/>
            </a:endParaRPr>
          </a:p>
        </p:txBody>
      </p:sp>
      <p:sp>
        <p:nvSpPr>
          <p:cNvPr id="78" name="文本框 77"/>
          <p:cNvSpPr txBox="1"/>
          <p:nvPr/>
        </p:nvSpPr>
        <p:spPr>
          <a:xfrm>
            <a:off x="1295280" y="3425400"/>
            <a:ext cx="250884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Computational Efficiency</a:t>
            </a:r>
            <a:endParaRPr lang="en-US" sz="1800" b="0" u="none" strike="noStrike">
              <a:solidFill>
                <a:srgbClr val="000000"/>
              </a:solidFill>
              <a:effectLst/>
              <a:uFillTx/>
              <a:latin typeface="Times New Roman"/>
            </a:endParaRPr>
          </a:p>
        </p:txBody>
      </p:sp>
      <p:sp>
        <p:nvSpPr>
          <p:cNvPr id="79" name="文本框 78"/>
          <p:cNvSpPr txBox="1"/>
          <p:nvPr/>
        </p:nvSpPr>
        <p:spPr>
          <a:xfrm>
            <a:off x="876240" y="3914280"/>
            <a:ext cx="4929235" cy="207749"/>
          </a:xfrm>
          <a:prstGeom prst="rect">
            <a:avLst/>
          </a:prstGeom>
          <a:noFill/>
          <a:ln w="0">
            <a:noFill/>
          </a:ln>
        </p:spPr>
        <p:txBody>
          <a:bodyPr wrap="none" lIns="0" tIns="0" rIns="0" bIns="0" anchor="t">
            <a:spAutoFit/>
          </a:bodyPr>
          <a:lstStyle/>
          <a:p>
            <a:r>
              <a:rPr lang="en-US" sz="1350" b="0" u="none" strike="noStrike" dirty="0">
                <a:solidFill>
                  <a:srgbClr val="374151"/>
                </a:solidFill>
                <a:effectLst/>
                <a:uFillTx/>
                <a:latin typeface="Times New Roman"/>
                <a:ea typeface="Times New Roman"/>
              </a:rPr>
              <a:t>How? Maintain low computational complexity for resource-constrained</a:t>
            </a:r>
            <a:endParaRPr lang="en-US" sz="1350" b="0" u="none" strike="noStrike" dirty="0">
              <a:solidFill>
                <a:srgbClr val="000000"/>
              </a:solidFill>
              <a:effectLst/>
              <a:uFillTx/>
              <a:latin typeface="Times New Roman"/>
            </a:endParaRPr>
          </a:p>
        </p:txBody>
      </p:sp>
      <p:sp>
        <p:nvSpPr>
          <p:cNvPr id="80" name="任意多边形: 形状 79"/>
          <p:cNvSpPr/>
          <p:nvPr/>
        </p:nvSpPr>
        <p:spPr>
          <a:xfrm>
            <a:off x="6210000" y="3152520"/>
            <a:ext cx="76680" cy="1514880"/>
          </a:xfrm>
          <a:custGeom>
            <a:avLst/>
            <a:gdLst/>
            <a:ahLst/>
            <a:cxnLst/>
            <a:rect l="0" t="0" r="r" b="b"/>
            <a:pathLst>
              <a:path w="213" h="4208">
                <a:moveTo>
                  <a:pt x="0" y="0"/>
                </a:moveTo>
                <a:lnTo>
                  <a:pt x="213" y="0"/>
                </a:lnTo>
                <a:lnTo>
                  <a:pt x="213" y="4208"/>
                </a:lnTo>
                <a:lnTo>
                  <a:pt x="0" y="4208"/>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81" name="图片 80"/>
          <p:cNvPicPr/>
          <p:nvPr/>
        </p:nvPicPr>
        <p:blipFill>
          <a:blip r:embed="rId2"/>
          <a:stretch/>
        </p:blipFill>
        <p:spPr>
          <a:xfrm>
            <a:off x="6248520" y="3152880"/>
            <a:ext cx="5333760" cy="1514160"/>
          </a:xfrm>
          <a:prstGeom prst="rect">
            <a:avLst/>
          </a:prstGeom>
          <a:noFill/>
          <a:ln w="0">
            <a:noFill/>
          </a:ln>
        </p:spPr>
      </p:pic>
      <p:sp>
        <p:nvSpPr>
          <p:cNvPr id="82" name="任意多边形: 形状 81"/>
          <p:cNvSpPr/>
          <p:nvPr/>
        </p:nvSpPr>
        <p:spPr>
          <a:xfrm>
            <a:off x="6476760" y="3400200"/>
            <a:ext cx="305280" cy="305280"/>
          </a:xfrm>
          <a:custGeom>
            <a:avLst/>
            <a:gdLst/>
            <a:ahLst/>
            <a:cxnLst/>
            <a:rect l="0" t="0" r="r" b="b"/>
            <a:pathLst>
              <a:path w="848" h="848">
                <a:moveTo>
                  <a:pt x="848" y="424"/>
                </a:moveTo>
                <a:cubicBezTo>
                  <a:pt x="848" y="452"/>
                  <a:pt x="845" y="480"/>
                  <a:pt x="840" y="507"/>
                </a:cubicBezTo>
                <a:cubicBezTo>
                  <a:pt x="834" y="534"/>
                  <a:pt x="826" y="561"/>
                  <a:pt x="816" y="586"/>
                </a:cubicBezTo>
                <a:cubicBezTo>
                  <a:pt x="805" y="612"/>
                  <a:pt x="792" y="637"/>
                  <a:pt x="776" y="660"/>
                </a:cubicBezTo>
                <a:cubicBezTo>
                  <a:pt x="761" y="683"/>
                  <a:pt x="743" y="704"/>
                  <a:pt x="724" y="724"/>
                </a:cubicBezTo>
                <a:cubicBezTo>
                  <a:pt x="704" y="743"/>
                  <a:pt x="683" y="761"/>
                  <a:pt x="660" y="776"/>
                </a:cubicBezTo>
                <a:cubicBezTo>
                  <a:pt x="637" y="792"/>
                  <a:pt x="612" y="805"/>
                  <a:pt x="586" y="816"/>
                </a:cubicBezTo>
                <a:cubicBezTo>
                  <a:pt x="561" y="826"/>
                  <a:pt x="534" y="834"/>
                  <a:pt x="507" y="840"/>
                </a:cubicBezTo>
                <a:cubicBezTo>
                  <a:pt x="480" y="845"/>
                  <a:pt x="452" y="848"/>
                  <a:pt x="424" y="848"/>
                </a:cubicBezTo>
                <a:cubicBezTo>
                  <a:pt x="397" y="848"/>
                  <a:pt x="369" y="845"/>
                  <a:pt x="342" y="840"/>
                </a:cubicBezTo>
                <a:cubicBezTo>
                  <a:pt x="315" y="834"/>
                  <a:pt x="288" y="826"/>
                  <a:pt x="262" y="816"/>
                </a:cubicBezTo>
                <a:cubicBezTo>
                  <a:pt x="237" y="805"/>
                  <a:pt x="212" y="792"/>
                  <a:pt x="188" y="776"/>
                </a:cubicBezTo>
                <a:cubicBezTo>
                  <a:pt x="165" y="761"/>
                  <a:pt x="144" y="743"/>
                  <a:pt x="124" y="724"/>
                </a:cubicBezTo>
                <a:cubicBezTo>
                  <a:pt x="105" y="704"/>
                  <a:pt x="87" y="683"/>
                  <a:pt x="72" y="660"/>
                </a:cubicBezTo>
                <a:cubicBezTo>
                  <a:pt x="56" y="637"/>
                  <a:pt x="43" y="612"/>
                  <a:pt x="32" y="586"/>
                </a:cubicBezTo>
                <a:cubicBezTo>
                  <a:pt x="22" y="561"/>
                  <a:pt x="14" y="534"/>
                  <a:pt x="8" y="507"/>
                </a:cubicBezTo>
                <a:cubicBezTo>
                  <a:pt x="3" y="480"/>
                  <a:pt x="0" y="452"/>
                  <a:pt x="0" y="424"/>
                </a:cubicBezTo>
                <a:cubicBezTo>
                  <a:pt x="0" y="397"/>
                  <a:pt x="3" y="369"/>
                  <a:pt x="8" y="342"/>
                </a:cubicBezTo>
                <a:cubicBezTo>
                  <a:pt x="14" y="315"/>
                  <a:pt x="22" y="288"/>
                  <a:pt x="32" y="261"/>
                </a:cubicBezTo>
                <a:cubicBezTo>
                  <a:pt x="43" y="236"/>
                  <a:pt x="56" y="211"/>
                  <a:pt x="72" y="188"/>
                </a:cubicBezTo>
                <a:cubicBezTo>
                  <a:pt x="87" y="165"/>
                  <a:pt x="105" y="144"/>
                  <a:pt x="124" y="124"/>
                </a:cubicBezTo>
                <a:cubicBezTo>
                  <a:pt x="144" y="104"/>
                  <a:pt x="165" y="87"/>
                  <a:pt x="188" y="71"/>
                </a:cubicBezTo>
                <a:cubicBezTo>
                  <a:pt x="212" y="56"/>
                  <a:pt x="237" y="43"/>
                  <a:pt x="262" y="32"/>
                </a:cubicBezTo>
                <a:cubicBezTo>
                  <a:pt x="288" y="22"/>
                  <a:pt x="315" y="14"/>
                  <a:pt x="342" y="8"/>
                </a:cubicBezTo>
                <a:cubicBezTo>
                  <a:pt x="369" y="3"/>
                  <a:pt x="397" y="0"/>
                  <a:pt x="424" y="0"/>
                </a:cubicBezTo>
                <a:cubicBezTo>
                  <a:pt x="452" y="0"/>
                  <a:pt x="480" y="3"/>
                  <a:pt x="507" y="8"/>
                </a:cubicBezTo>
                <a:cubicBezTo>
                  <a:pt x="534" y="14"/>
                  <a:pt x="561" y="22"/>
                  <a:pt x="586" y="32"/>
                </a:cubicBezTo>
                <a:cubicBezTo>
                  <a:pt x="612" y="43"/>
                  <a:pt x="637" y="56"/>
                  <a:pt x="660" y="71"/>
                </a:cubicBezTo>
                <a:cubicBezTo>
                  <a:pt x="683" y="87"/>
                  <a:pt x="704" y="104"/>
                  <a:pt x="724" y="124"/>
                </a:cubicBezTo>
                <a:cubicBezTo>
                  <a:pt x="743" y="144"/>
                  <a:pt x="761" y="165"/>
                  <a:pt x="776" y="188"/>
                </a:cubicBezTo>
                <a:cubicBezTo>
                  <a:pt x="792" y="211"/>
                  <a:pt x="805" y="236"/>
                  <a:pt x="816" y="261"/>
                </a:cubicBezTo>
                <a:cubicBezTo>
                  <a:pt x="826" y="288"/>
                  <a:pt x="834" y="315"/>
                  <a:pt x="840" y="342"/>
                </a:cubicBezTo>
                <a:cubicBezTo>
                  <a:pt x="845" y="369"/>
                  <a:pt x="848" y="397"/>
                  <a:pt x="848" y="424"/>
                </a:cubicBez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3" name="文本框 82"/>
          <p:cNvSpPr txBox="1"/>
          <p:nvPr/>
        </p:nvSpPr>
        <p:spPr>
          <a:xfrm>
            <a:off x="876240" y="4190760"/>
            <a:ext cx="385416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environments while achieving competitive performance.</a:t>
            </a:r>
            <a:endParaRPr lang="en-US" sz="1350" b="0" u="none" strike="noStrike">
              <a:solidFill>
                <a:srgbClr val="000000"/>
              </a:solidFill>
              <a:effectLst/>
              <a:uFillTx/>
              <a:latin typeface="Times New Roman"/>
            </a:endParaRPr>
          </a:p>
        </p:txBody>
      </p:sp>
      <p:sp>
        <p:nvSpPr>
          <p:cNvPr id="84" name="文本框 83"/>
          <p:cNvSpPr txBox="1"/>
          <p:nvPr/>
        </p:nvSpPr>
        <p:spPr>
          <a:xfrm>
            <a:off x="6586560" y="345708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4</a:t>
            </a:r>
            <a:endParaRPr lang="en-US" sz="1350" b="0" u="none" strike="noStrike">
              <a:solidFill>
                <a:srgbClr val="000000"/>
              </a:solidFill>
              <a:effectLst/>
              <a:uFillTx/>
              <a:latin typeface="Times New Roman"/>
            </a:endParaRPr>
          </a:p>
        </p:txBody>
      </p:sp>
      <p:sp>
        <p:nvSpPr>
          <p:cNvPr id="85" name="文本框 84"/>
          <p:cNvSpPr txBox="1"/>
          <p:nvPr/>
        </p:nvSpPr>
        <p:spPr>
          <a:xfrm>
            <a:off x="6896160" y="3425400"/>
            <a:ext cx="2877120" cy="253440"/>
          </a:xfrm>
          <a:prstGeom prst="rect">
            <a:avLst/>
          </a:prstGeom>
          <a:noFill/>
          <a:ln w="0">
            <a:noFill/>
          </a:ln>
        </p:spPr>
        <p:txBody>
          <a:bodyPr wrap="none" lIns="0" tIns="0" rIns="0" bIns="0" anchor="t">
            <a:spAutoFit/>
          </a:bodyPr>
          <a:lstStyle/>
          <a:p>
            <a:r>
              <a:rPr lang="en-US" sz="1800" b="1" u="none" strike="noStrike">
                <a:solidFill>
                  <a:srgbClr val="2630A5"/>
                </a:solidFill>
                <a:effectLst/>
                <a:uFillTx/>
                <a:latin typeface="Times New Roman"/>
                <a:ea typeface="Times New Roman"/>
              </a:rPr>
              <a:t>Cross-domain Generalization</a:t>
            </a:r>
            <a:endParaRPr lang="en-US" sz="1800" b="0" u="none" strike="noStrike">
              <a:solidFill>
                <a:srgbClr val="000000"/>
              </a:solidFill>
              <a:effectLst/>
              <a:uFillTx/>
              <a:latin typeface="Times New Roman"/>
            </a:endParaRPr>
          </a:p>
        </p:txBody>
      </p:sp>
      <p:sp>
        <p:nvSpPr>
          <p:cNvPr id="86" name="文本框 85"/>
          <p:cNvSpPr txBox="1"/>
          <p:nvPr/>
        </p:nvSpPr>
        <p:spPr>
          <a:xfrm>
            <a:off x="6477120" y="3914280"/>
            <a:ext cx="4929235" cy="207749"/>
          </a:xfrm>
          <a:prstGeom prst="rect">
            <a:avLst/>
          </a:prstGeom>
          <a:noFill/>
          <a:ln w="0">
            <a:noFill/>
          </a:ln>
        </p:spPr>
        <p:txBody>
          <a:bodyPr wrap="none" lIns="0" tIns="0" rIns="0" bIns="0" anchor="t">
            <a:spAutoFit/>
          </a:bodyPr>
          <a:lstStyle/>
          <a:p>
            <a:r>
              <a:rPr lang="en-US" sz="1350" b="0" u="none" strike="noStrike" dirty="0">
                <a:solidFill>
                  <a:srgbClr val="374151"/>
                </a:solidFill>
                <a:effectLst/>
                <a:uFillTx/>
                <a:latin typeface="Times New Roman"/>
                <a:ea typeface="Times New Roman"/>
              </a:rPr>
              <a:t>How? Achieve cross-domain generalization capability through adaptive</a:t>
            </a:r>
            <a:endParaRPr lang="en-US" sz="1350" b="0" u="none" strike="noStrike" dirty="0">
              <a:solidFill>
                <a:srgbClr val="000000"/>
              </a:solidFill>
              <a:effectLst/>
              <a:uFillTx/>
              <a:latin typeface="Times New Roman"/>
            </a:endParaRPr>
          </a:p>
        </p:txBody>
      </p:sp>
      <p:sp>
        <p:nvSpPr>
          <p:cNvPr id="87" name="文本框 86"/>
          <p:cNvSpPr txBox="1"/>
          <p:nvPr/>
        </p:nvSpPr>
        <p:spPr>
          <a:xfrm>
            <a:off x="6477120" y="4190760"/>
            <a:ext cx="378756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mechanisms that adjust to different data characteristics.</a:t>
            </a:r>
            <a:endParaRPr lang="en-US" sz="1350" b="0" u="none" strike="noStrike">
              <a:solidFill>
                <a:srgbClr val="000000"/>
              </a:solidFill>
              <a:effectLst/>
              <a:uFillTx/>
              <a:latin typeface="Times New Roman"/>
            </a:endParaRPr>
          </a:p>
        </p:txBody>
      </p:sp>
      <p:pic>
        <p:nvPicPr>
          <p:cNvPr id="3" name="图片 2">
            <a:extLst>
              <a:ext uri="{FF2B5EF4-FFF2-40B4-BE49-F238E27FC236}">
                <a16:creationId xmlns:a16="http://schemas.microsoft.com/office/drawing/2014/main" id="{6CB82F26-772A-1631-692F-CB8384CB2399}"/>
              </a:ext>
            </a:extLst>
          </p:cNvPr>
          <p:cNvPicPr>
            <a:picLocks noChangeAspect="1"/>
          </p:cNvPicPr>
          <p:nvPr/>
        </p:nvPicPr>
        <p:blipFill>
          <a:blip r:embed="rId3"/>
          <a:stretch>
            <a:fillRect/>
          </a:stretch>
        </p:blipFill>
        <p:spPr>
          <a:xfrm>
            <a:off x="963928" y="4703550"/>
            <a:ext cx="9683093" cy="1791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任意多边形: 形状 8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89" name="任意多边形: 形状 88"/>
          <p:cNvSpPr/>
          <p:nvPr/>
        </p:nvSpPr>
        <p:spPr>
          <a:xfrm>
            <a:off x="152280" y="152280"/>
            <a:ext cx="11887560" cy="6705720"/>
          </a:xfrm>
          <a:custGeom>
            <a:avLst/>
            <a:gdLst/>
            <a:ahLst/>
            <a:cxnLst/>
            <a:rect l="0" t="0" r="r" b="b"/>
            <a:pathLst>
              <a:path w="33021" h="18627">
                <a:moveTo>
                  <a:pt x="0" y="0"/>
                </a:moveTo>
                <a:lnTo>
                  <a:pt x="33021" y="0"/>
                </a:lnTo>
                <a:lnTo>
                  <a:pt x="33021" y="18627"/>
                </a:lnTo>
                <a:lnTo>
                  <a:pt x="0" y="18627"/>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0" name="任意多边形: 形状 89"/>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1" name="任意多边形: 形状 90"/>
          <p:cNvSpPr/>
          <p:nvPr/>
        </p:nvSpPr>
        <p:spPr>
          <a:xfrm>
            <a:off x="152280" y="1114200"/>
            <a:ext cx="11887560" cy="5486760"/>
          </a:xfrm>
          <a:custGeom>
            <a:avLst/>
            <a:gdLst/>
            <a:ahLst/>
            <a:cxnLst/>
            <a:rect l="0" t="0" r="r" b="b"/>
            <a:pathLst>
              <a:path w="33021" h="15241">
                <a:moveTo>
                  <a:pt x="0" y="0"/>
                </a:moveTo>
                <a:lnTo>
                  <a:pt x="33021" y="0"/>
                </a:lnTo>
                <a:lnTo>
                  <a:pt x="33021" y="15241"/>
                </a:lnTo>
                <a:lnTo>
                  <a:pt x="0" y="15241"/>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2" name="任意多边形: 形状 91"/>
          <p:cNvSpPr/>
          <p:nvPr/>
        </p:nvSpPr>
        <p:spPr>
          <a:xfrm>
            <a:off x="618840" y="2238120"/>
            <a:ext cx="2134080" cy="829080"/>
          </a:xfrm>
          <a:custGeom>
            <a:avLst/>
            <a:gdLst/>
            <a:ahLst/>
            <a:cxnLst/>
            <a:rect l="0" t="0" r="r" b="b"/>
            <a:pathLst>
              <a:path w="5928" h="2303">
                <a:moveTo>
                  <a:pt x="0" y="0"/>
                </a:moveTo>
                <a:lnTo>
                  <a:pt x="5928" y="0"/>
                </a:lnTo>
                <a:lnTo>
                  <a:pt x="5928"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3" name="任意多边形: 形状 92"/>
          <p:cNvSpPr/>
          <p:nvPr/>
        </p:nvSpPr>
        <p:spPr>
          <a:xfrm>
            <a:off x="2752560" y="2238120"/>
            <a:ext cx="1124280" cy="829080"/>
          </a:xfrm>
          <a:custGeom>
            <a:avLst/>
            <a:gdLst/>
            <a:ahLst/>
            <a:cxnLst/>
            <a:rect l="0" t="0" r="r" b="b"/>
            <a:pathLst>
              <a:path w="3123" h="2303">
                <a:moveTo>
                  <a:pt x="0" y="0"/>
                </a:moveTo>
                <a:lnTo>
                  <a:pt x="3123" y="0"/>
                </a:lnTo>
                <a:lnTo>
                  <a:pt x="3123"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4" name="任意多边形: 形状 93"/>
          <p:cNvSpPr/>
          <p:nvPr/>
        </p:nvSpPr>
        <p:spPr>
          <a:xfrm>
            <a:off x="3876480" y="2238120"/>
            <a:ext cx="3019680" cy="829080"/>
          </a:xfrm>
          <a:custGeom>
            <a:avLst/>
            <a:gdLst/>
            <a:ahLst/>
            <a:cxnLst/>
            <a:rect l="0" t="0" r="r" b="b"/>
            <a:pathLst>
              <a:path w="8388" h="2303">
                <a:moveTo>
                  <a:pt x="0" y="0"/>
                </a:moveTo>
                <a:lnTo>
                  <a:pt x="8388" y="0"/>
                </a:lnTo>
                <a:lnTo>
                  <a:pt x="8388"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5" name="任意多边形: 形状 94"/>
          <p:cNvSpPr/>
          <p:nvPr/>
        </p:nvSpPr>
        <p:spPr>
          <a:xfrm>
            <a:off x="6895800" y="2238120"/>
            <a:ext cx="3524760" cy="829080"/>
          </a:xfrm>
          <a:custGeom>
            <a:avLst/>
            <a:gdLst/>
            <a:ahLst/>
            <a:cxnLst/>
            <a:rect l="0" t="0" r="r" b="b"/>
            <a:pathLst>
              <a:path w="9791" h="2303">
                <a:moveTo>
                  <a:pt x="0" y="0"/>
                </a:moveTo>
                <a:lnTo>
                  <a:pt x="9791" y="0"/>
                </a:lnTo>
                <a:lnTo>
                  <a:pt x="9791"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6" name="任意多边形: 形状 95"/>
          <p:cNvSpPr/>
          <p:nvPr/>
        </p:nvSpPr>
        <p:spPr>
          <a:xfrm>
            <a:off x="618840" y="3066840"/>
            <a:ext cx="2134080" cy="829080"/>
          </a:xfrm>
          <a:custGeom>
            <a:avLst/>
            <a:gdLst/>
            <a:ahLst/>
            <a:cxnLst/>
            <a:rect l="0" t="0" r="r" b="b"/>
            <a:pathLst>
              <a:path w="5928" h="2303">
                <a:moveTo>
                  <a:pt x="0" y="0"/>
                </a:moveTo>
                <a:lnTo>
                  <a:pt x="5928" y="0"/>
                </a:lnTo>
                <a:lnTo>
                  <a:pt x="5928" y="2303"/>
                </a:lnTo>
                <a:lnTo>
                  <a:pt x="0" y="2303"/>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7" name="任意多边形: 形状 96"/>
          <p:cNvSpPr/>
          <p:nvPr/>
        </p:nvSpPr>
        <p:spPr>
          <a:xfrm>
            <a:off x="2752560" y="3066840"/>
            <a:ext cx="1124280" cy="829080"/>
          </a:xfrm>
          <a:custGeom>
            <a:avLst/>
            <a:gdLst/>
            <a:ahLst/>
            <a:cxnLst/>
            <a:rect l="0" t="0" r="r" b="b"/>
            <a:pathLst>
              <a:path w="3123" h="2303">
                <a:moveTo>
                  <a:pt x="0" y="0"/>
                </a:moveTo>
                <a:lnTo>
                  <a:pt x="3123" y="0"/>
                </a:lnTo>
                <a:lnTo>
                  <a:pt x="3123" y="2303"/>
                </a:lnTo>
                <a:lnTo>
                  <a:pt x="0" y="2303"/>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8" name="任意多边形: 形状 97"/>
          <p:cNvSpPr/>
          <p:nvPr/>
        </p:nvSpPr>
        <p:spPr>
          <a:xfrm>
            <a:off x="3876480" y="3066840"/>
            <a:ext cx="3019680" cy="829080"/>
          </a:xfrm>
          <a:custGeom>
            <a:avLst/>
            <a:gdLst/>
            <a:ahLst/>
            <a:cxnLst/>
            <a:rect l="0" t="0" r="r" b="b"/>
            <a:pathLst>
              <a:path w="8388" h="2303">
                <a:moveTo>
                  <a:pt x="0" y="0"/>
                </a:moveTo>
                <a:lnTo>
                  <a:pt x="8388" y="0"/>
                </a:lnTo>
                <a:lnTo>
                  <a:pt x="8388" y="2303"/>
                </a:lnTo>
                <a:lnTo>
                  <a:pt x="0" y="2303"/>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9" name="任意多边形: 形状 98"/>
          <p:cNvSpPr/>
          <p:nvPr/>
        </p:nvSpPr>
        <p:spPr>
          <a:xfrm>
            <a:off x="6895800" y="3066840"/>
            <a:ext cx="3524760" cy="829080"/>
          </a:xfrm>
          <a:custGeom>
            <a:avLst/>
            <a:gdLst/>
            <a:ahLst/>
            <a:cxnLst/>
            <a:rect l="0" t="0" r="r" b="b"/>
            <a:pathLst>
              <a:path w="9791" h="2303">
                <a:moveTo>
                  <a:pt x="0" y="0"/>
                </a:moveTo>
                <a:lnTo>
                  <a:pt x="9791" y="0"/>
                </a:lnTo>
                <a:lnTo>
                  <a:pt x="9791" y="2303"/>
                </a:lnTo>
                <a:lnTo>
                  <a:pt x="0" y="2303"/>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0" name="任意多边形: 形状 99"/>
          <p:cNvSpPr/>
          <p:nvPr/>
        </p:nvSpPr>
        <p:spPr>
          <a:xfrm>
            <a:off x="618840" y="3895560"/>
            <a:ext cx="2134080" cy="829080"/>
          </a:xfrm>
          <a:custGeom>
            <a:avLst/>
            <a:gdLst/>
            <a:ahLst/>
            <a:cxnLst/>
            <a:rect l="0" t="0" r="r" b="b"/>
            <a:pathLst>
              <a:path w="5928" h="2303">
                <a:moveTo>
                  <a:pt x="0" y="0"/>
                </a:moveTo>
                <a:lnTo>
                  <a:pt x="5928" y="0"/>
                </a:lnTo>
                <a:lnTo>
                  <a:pt x="5928"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1" name="任意多边形: 形状 100"/>
          <p:cNvSpPr/>
          <p:nvPr/>
        </p:nvSpPr>
        <p:spPr>
          <a:xfrm>
            <a:off x="2752560" y="3895560"/>
            <a:ext cx="1124280" cy="829080"/>
          </a:xfrm>
          <a:custGeom>
            <a:avLst/>
            <a:gdLst/>
            <a:ahLst/>
            <a:cxnLst/>
            <a:rect l="0" t="0" r="r" b="b"/>
            <a:pathLst>
              <a:path w="3123" h="2303">
                <a:moveTo>
                  <a:pt x="0" y="0"/>
                </a:moveTo>
                <a:lnTo>
                  <a:pt x="3123" y="0"/>
                </a:lnTo>
                <a:lnTo>
                  <a:pt x="3123"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2" name="任意多边形: 形状 101"/>
          <p:cNvSpPr/>
          <p:nvPr/>
        </p:nvSpPr>
        <p:spPr>
          <a:xfrm>
            <a:off x="3876480" y="3895560"/>
            <a:ext cx="3019680" cy="829080"/>
          </a:xfrm>
          <a:custGeom>
            <a:avLst/>
            <a:gdLst/>
            <a:ahLst/>
            <a:cxnLst/>
            <a:rect l="0" t="0" r="r" b="b"/>
            <a:pathLst>
              <a:path w="8388" h="2303">
                <a:moveTo>
                  <a:pt x="0" y="0"/>
                </a:moveTo>
                <a:lnTo>
                  <a:pt x="8388" y="0"/>
                </a:lnTo>
                <a:lnTo>
                  <a:pt x="8388"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3" name="任意多边形: 形状 102"/>
          <p:cNvSpPr/>
          <p:nvPr/>
        </p:nvSpPr>
        <p:spPr>
          <a:xfrm>
            <a:off x="6895800" y="3895560"/>
            <a:ext cx="3524760" cy="829080"/>
          </a:xfrm>
          <a:custGeom>
            <a:avLst/>
            <a:gdLst/>
            <a:ahLst/>
            <a:cxnLst/>
            <a:rect l="0" t="0" r="r" b="b"/>
            <a:pathLst>
              <a:path w="9791" h="2303">
                <a:moveTo>
                  <a:pt x="0" y="0"/>
                </a:moveTo>
                <a:lnTo>
                  <a:pt x="9791" y="0"/>
                </a:lnTo>
                <a:lnTo>
                  <a:pt x="9791" y="2303"/>
                </a:lnTo>
                <a:lnTo>
                  <a:pt x="0" y="2303"/>
                </a:lnTo>
                <a:lnTo>
                  <a:pt x="0" y="0"/>
                </a:lnTo>
                <a:close/>
              </a:path>
            </a:pathLst>
          </a:custGeom>
          <a:solidFill>
            <a:srgbClr val="F8F9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4" name="任意多边形: 形状 103"/>
          <p:cNvSpPr/>
          <p:nvPr/>
        </p:nvSpPr>
        <p:spPr>
          <a:xfrm>
            <a:off x="3876480" y="141912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1E3A8A"/>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5" name="任意多边形: 形状 104"/>
          <p:cNvSpPr/>
          <p:nvPr/>
        </p:nvSpPr>
        <p:spPr>
          <a:xfrm>
            <a:off x="6895800" y="1419120"/>
            <a:ext cx="10080" cy="829080"/>
          </a:xfrm>
          <a:custGeom>
            <a:avLst/>
            <a:gdLst/>
            <a:ahLst/>
            <a:cxnLst/>
            <a:rect l="0" t="0" r="r" b="b"/>
            <a:pathLst>
              <a:path w="28" h="2303">
                <a:moveTo>
                  <a:pt x="0" y="0"/>
                </a:moveTo>
                <a:lnTo>
                  <a:pt x="28" y="0"/>
                </a:lnTo>
                <a:lnTo>
                  <a:pt x="28" y="2303"/>
                </a:lnTo>
                <a:lnTo>
                  <a:pt x="0" y="2303"/>
                </a:lnTo>
                <a:lnTo>
                  <a:pt x="0" y="0"/>
                </a:lnTo>
                <a:close/>
              </a:path>
            </a:pathLst>
          </a:custGeom>
          <a:solidFill>
            <a:srgbClr val="1E3A8A"/>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6" name="任意多边形: 形状 105"/>
          <p:cNvSpPr/>
          <p:nvPr/>
        </p:nvSpPr>
        <p:spPr>
          <a:xfrm>
            <a:off x="10420200" y="141912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1E3A8A"/>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7" name="任意多边形: 形状 106"/>
          <p:cNvSpPr/>
          <p:nvPr/>
        </p:nvSpPr>
        <p:spPr>
          <a:xfrm>
            <a:off x="609480" y="2238120"/>
            <a:ext cx="2152800" cy="10080"/>
          </a:xfrm>
          <a:custGeom>
            <a:avLst/>
            <a:gdLst/>
            <a:ahLst/>
            <a:cxnLst/>
            <a:rect l="0" t="0" r="r" b="b"/>
            <a:pathLst>
              <a:path w="5980" h="28">
                <a:moveTo>
                  <a:pt x="0" y="0"/>
                </a:moveTo>
                <a:lnTo>
                  <a:pt x="5980" y="0"/>
                </a:lnTo>
                <a:lnTo>
                  <a:pt x="5980"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8" name="任意多边形: 形状 107"/>
          <p:cNvSpPr/>
          <p:nvPr/>
        </p:nvSpPr>
        <p:spPr>
          <a:xfrm>
            <a:off x="2761920" y="2238120"/>
            <a:ext cx="1114920" cy="10080"/>
          </a:xfrm>
          <a:custGeom>
            <a:avLst/>
            <a:gdLst/>
            <a:ahLst/>
            <a:cxnLst/>
            <a:rect l="0" t="0" r="r" b="b"/>
            <a:pathLst>
              <a:path w="3097" h="28">
                <a:moveTo>
                  <a:pt x="0" y="0"/>
                </a:moveTo>
                <a:lnTo>
                  <a:pt x="3097" y="0"/>
                </a:lnTo>
                <a:lnTo>
                  <a:pt x="3097"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9" name="任意多边形: 形状 108"/>
          <p:cNvSpPr/>
          <p:nvPr/>
        </p:nvSpPr>
        <p:spPr>
          <a:xfrm>
            <a:off x="3885840" y="2238120"/>
            <a:ext cx="3010320" cy="10080"/>
          </a:xfrm>
          <a:custGeom>
            <a:avLst/>
            <a:gdLst/>
            <a:ahLst/>
            <a:cxnLst/>
            <a:rect l="0" t="0" r="r" b="b"/>
            <a:pathLst>
              <a:path w="8362" h="28">
                <a:moveTo>
                  <a:pt x="0" y="0"/>
                </a:moveTo>
                <a:lnTo>
                  <a:pt x="8362" y="0"/>
                </a:lnTo>
                <a:lnTo>
                  <a:pt x="8362"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0" name="任意多边形: 形状 109"/>
          <p:cNvSpPr/>
          <p:nvPr/>
        </p:nvSpPr>
        <p:spPr>
          <a:xfrm>
            <a:off x="6905520" y="2238120"/>
            <a:ext cx="3515040" cy="10080"/>
          </a:xfrm>
          <a:custGeom>
            <a:avLst/>
            <a:gdLst/>
            <a:ahLst/>
            <a:cxnLst/>
            <a:rect l="0" t="0" r="r" b="b"/>
            <a:pathLst>
              <a:path w="9764" h="28">
                <a:moveTo>
                  <a:pt x="0" y="0"/>
                </a:moveTo>
                <a:lnTo>
                  <a:pt x="9764" y="0"/>
                </a:lnTo>
                <a:lnTo>
                  <a:pt x="9764"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1" name="任意多边形: 形状 110"/>
          <p:cNvSpPr/>
          <p:nvPr/>
        </p:nvSpPr>
        <p:spPr>
          <a:xfrm>
            <a:off x="609480" y="2238120"/>
            <a:ext cx="9720" cy="838800"/>
          </a:xfrm>
          <a:custGeom>
            <a:avLst/>
            <a:gdLst/>
            <a:ahLst/>
            <a:cxnLst/>
            <a:rect l="0" t="0" r="r" b="b"/>
            <a:pathLst>
              <a:path w="27" h="2330">
                <a:moveTo>
                  <a:pt x="0" y="0"/>
                </a:moveTo>
                <a:lnTo>
                  <a:pt x="27" y="0"/>
                </a:lnTo>
                <a:lnTo>
                  <a:pt x="27" y="2330"/>
                </a:lnTo>
                <a:lnTo>
                  <a:pt x="0" y="2330"/>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2" name="任意多边形: 形状 111"/>
          <p:cNvSpPr/>
          <p:nvPr/>
        </p:nvSpPr>
        <p:spPr>
          <a:xfrm>
            <a:off x="2752560" y="2238120"/>
            <a:ext cx="9720" cy="838800"/>
          </a:xfrm>
          <a:custGeom>
            <a:avLst/>
            <a:gdLst/>
            <a:ahLst/>
            <a:cxnLst/>
            <a:rect l="0" t="0" r="r" b="b"/>
            <a:pathLst>
              <a:path w="27" h="2330">
                <a:moveTo>
                  <a:pt x="0" y="0"/>
                </a:moveTo>
                <a:lnTo>
                  <a:pt x="27" y="0"/>
                </a:lnTo>
                <a:lnTo>
                  <a:pt x="27" y="2330"/>
                </a:lnTo>
                <a:lnTo>
                  <a:pt x="0" y="2330"/>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3" name="任意多边形: 形状 112"/>
          <p:cNvSpPr/>
          <p:nvPr/>
        </p:nvSpPr>
        <p:spPr>
          <a:xfrm>
            <a:off x="3876480" y="224784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4" name="任意多边形: 形状 113"/>
          <p:cNvSpPr/>
          <p:nvPr/>
        </p:nvSpPr>
        <p:spPr>
          <a:xfrm>
            <a:off x="6895800" y="2247840"/>
            <a:ext cx="10080" cy="829080"/>
          </a:xfrm>
          <a:custGeom>
            <a:avLst/>
            <a:gdLst/>
            <a:ahLst/>
            <a:cxnLst/>
            <a:rect l="0" t="0" r="r" b="b"/>
            <a:pathLst>
              <a:path w="28" h="2303">
                <a:moveTo>
                  <a:pt x="0" y="0"/>
                </a:moveTo>
                <a:lnTo>
                  <a:pt x="28" y="0"/>
                </a:lnTo>
                <a:lnTo>
                  <a:pt x="28"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5" name="任意多边形: 形状 114"/>
          <p:cNvSpPr/>
          <p:nvPr/>
        </p:nvSpPr>
        <p:spPr>
          <a:xfrm>
            <a:off x="10420200" y="224784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6" name="任意多边形: 形状 115"/>
          <p:cNvSpPr/>
          <p:nvPr/>
        </p:nvSpPr>
        <p:spPr>
          <a:xfrm>
            <a:off x="609480" y="3076560"/>
            <a:ext cx="9720" cy="828720"/>
          </a:xfrm>
          <a:custGeom>
            <a:avLst/>
            <a:gdLst/>
            <a:ahLst/>
            <a:cxnLst/>
            <a:rect l="0" t="0" r="r" b="b"/>
            <a:pathLst>
              <a:path w="27" h="2302">
                <a:moveTo>
                  <a:pt x="0" y="0"/>
                </a:moveTo>
                <a:lnTo>
                  <a:pt x="27" y="0"/>
                </a:lnTo>
                <a:lnTo>
                  <a:pt x="27" y="2302"/>
                </a:lnTo>
                <a:lnTo>
                  <a:pt x="0" y="2302"/>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7" name="任意多边形: 形状 116"/>
          <p:cNvSpPr/>
          <p:nvPr/>
        </p:nvSpPr>
        <p:spPr>
          <a:xfrm>
            <a:off x="609480" y="3066840"/>
            <a:ext cx="2152800" cy="10080"/>
          </a:xfrm>
          <a:custGeom>
            <a:avLst/>
            <a:gdLst/>
            <a:ahLst/>
            <a:cxnLst/>
            <a:rect l="0" t="0" r="r" b="b"/>
            <a:pathLst>
              <a:path w="5980" h="28">
                <a:moveTo>
                  <a:pt x="0" y="0"/>
                </a:moveTo>
                <a:lnTo>
                  <a:pt x="5980" y="0"/>
                </a:lnTo>
                <a:lnTo>
                  <a:pt x="5980"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8" name="任意多边形: 形状 117"/>
          <p:cNvSpPr/>
          <p:nvPr/>
        </p:nvSpPr>
        <p:spPr>
          <a:xfrm>
            <a:off x="2752560" y="3076560"/>
            <a:ext cx="9720" cy="828720"/>
          </a:xfrm>
          <a:custGeom>
            <a:avLst/>
            <a:gdLst/>
            <a:ahLst/>
            <a:cxnLst/>
            <a:rect l="0" t="0" r="r" b="b"/>
            <a:pathLst>
              <a:path w="27" h="2302">
                <a:moveTo>
                  <a:pt x="0" y="0"/>
                </a:moveTo>
                <a:lnTo>
                  <a:pt x="27" y="0"/>
                </a:lnTo>
                <a:lnTo>
                  <a:pt x="27" y="2302"/>
                </a:lnTo>
                <a:lnTo>
                  <a:pt x="0" y="2302"/>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9" name="任意多边形: 形状 118"/>
          <p:cNvSpPr/>
          <p:nvPr/>
        </p:nvSpPr>
        <p:spPr>
          <a:xfrm>
            <a:off x="2761920" y="3066840"/>
            <a:ext cx="1124280" cy="10080"/>
          </a:xfrm>
          <a:custGeom>
            <a:avLst/>
            <a:gdLst/>
            <a:ahLst/>
            <a:cxnLst/>
            <a:rect l="0" t="0" r="r" b="b"/>
            <a:pathLst>
              <a:path w="3123" h="28">
                <a:moveTo>
                  <a:pt x="0" y="0"/>
                </a:moveTo>
                <a:lnTo>
                  <a:pt x="3123" y="0"/>
                </a:lnTo>
                <a:lnTo>
                  <a:pt x="3123"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0" name="任意多边形: 形状 119"/>
          <p:cNvSpPr/>
          <p:nvPr/>
        </p:nvSpPr>
        <p:spPr>
          <a:xfrm>
            <a:off x="3876480" y="3076560"/>
            <a:ext cx="9720" cy="828720"/>
          </a:xfrm>
          <a:custGeom>
            <a:avLst/>
            <a:gdLst/>
            <a:ahLst/>
            <a:cxnLst/>
            <a:rect l="0" t="0" r="r" b="b"/>
            <a:pathLst>
              <a:path w="27" h="2302">
                <a:moveTo>
                  <a:pt x="0" y="0"/>
                </a:moveTo>
                <a:lnTo>
                  <a:pt x="27" y="0"/>
                </a:lnTo>
                <a:lnTo>
                  <a:pt x="27" y="2302"/>
                </a:lnTo>
                <a:lnTo>
                  <a:pt x="0" y="2302"/>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1" name="任意多边形: 形状 120"/>
          <p:cNvSpPr/>
          <p:nvPr/>
        </p:nvSpPr>
        <p:spPr>
          <a:xfrm>
            <a:off x="3885840" y="3066840"/>
            <a:ext cx="3020040" cy="10080"/>
          </a:xfrm>
          <a:custGeom>
            <a:avLst/>
            <a:gdLst/>
            <a:ahLst/>
            <a:cxnLst/>
            <a:rect l="0" t="0" r="r" b="b"/>
            <a:pathLst>
              <a:path w="8389" h="28">
                <a:moveTo>
                  <a:pt x="0" y="0"/>
                </a:moveTo>
                <a:lnTo>
                  <a:pt x="8389" y="0"/>
                </a:lnTo>
                <a:lnTo>
                  <a:pt x="8389"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2" name="任意多边形: 形状 121"/>
          <p:cNvSpPr/>
          <p:nvPr/>
        </p:nvSpPr>
        <p:spPr>
          <a:xfrm>
            <a:off x="6895800" y="3076560"/>
            <a:ext cx="10080" cy="828720"/>
          </a:xfrm>
          <a:custGeom>
            <a:avLst/>
            <a:gdLst/>
            <a:ahLst/>
            <a:cxnLst/>
            <a:rect l="0" t="0" r="r" b="b"/>
            <a:pathLst>
              <a:path w="28" h="2302">
                <a:moveTo>
                  <a:pt x="0" y="0"/>
                </a:moveTo>
                <a:lnTo>
                  <a:pt x="28" y="0"/>
                </a:lnTo>
                <a:lnTo>
                  <a:pt x="28" y="2302"/>
                </a:lnTo>
                <a:lnTo>
                  <a:pt x="0" y="2302"/>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3" name="任意多边形: 形状 122"/>
          <p:cNvSpPr/>
          <p:nvPr/>
        </p:nvSpPr>
        <p:spPr>
          <a:xfrm>
            <a:off x="6905520" y="3066840"/>
            <a:ext cx="3524400" cy="10080"/>
          </a:xfrm>
          <a:custGeom>
            <a:avLst/>
            <a:gdLst/>
            <a:ahLst/>
            <a:cxnLst/>
            <a:rect l="0" t="0" r="r" b="b"/>
            <a:pathLst>
              <a:path w="9790" h="28">
                <a:moveTo>
                  <a:pt x="0" y="0"/>
                </a:moveTo>
                <a:lnTo>
                  <a:pt x="9790" y="0"/>
                </a:lnTo>
                <a:lnTo>
                  <a:pt x="9790" y="28"/>
                </a:lnTo>
                <a:lnTo>
                  <a:pt x="0" y="2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4" name="任意多边形: 形状 123"/>
          <p:cNvSpPr/>
          <p:nvPr/>
        </p:nvSpPr>
        <p:spPr>
          <a:xfrm>
            <a:off x="10420200" y="3076560"/>
            <a:ext cx="9720" cy="828720"/>
          </a:xfrm>
          <a:custGeom>
            <a:avLst/>
            <a:gdLst/>
            <a:ahLst/>
            <a:cxnLst/>
            <a:rect l="0" t="0" r="r" b="b"/>
            <a:pathLst>
              <a:path w="27" h="2302">
                <a:moveTo>
                  <a:pt x="0" y="0"/>
                </a:moveTo>
                <a:lnTo>
                  <a:pt x="27" y="0"/>
                </a:lnTo>
                <a:lnTo>
                  <a:pt x="27" y="2302"/>
                </a:lnTo>
                <a:lnTo>
                  <a:pt x="0" y="2302"/>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5" name="任意多边形: 形状 124"/>
          <p:cNvSpPr/>
          <p:nvPr/>
        </p:nvSpPr>
        <p:spPr>
          <a:xfrm>
            <a:off x="609480" y="390492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6" name="任意多边形: 形状 125"/>
          <p:cNvSpPr/>
          <p:nvPr/>
        </p:nvSpPr>
        <p:spPr>
          <a:xfrm>
            <a:off x="609480" y="3895560"/>
            <a:ext cx="2152800" cy="9720"/>
          </a:xfrm>
          <a:custGeom>
            <a:avLst/>
            <a:gdLst/>
            <a:ahLst/>
            <a:cxnLst/>
            <a:rect l="0" t="0" r="r" b="b"/>
            <a:pathLst>
              <a:path w="5980" h="27">
                <a:moveTo>
                  <a:pt x="0" y="0"/>
                </a:moveTo>
                <a:lnTo>
                  <a:pt x="5980" y="0"/>
                </a:lnTo>
                <a:lnTo>
                  <a:pt x="5980"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7" name="任意多边形: 形状 126"/>
          <p:cNvSpPr/>
          <p:nvPr/>
        </p:nvSpPr>
        <p:spPr>
          <a:xfrm>
            <a:off x="2752560" y="390492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8" name="任意多边形: 形状 127"/>
          <p:cNvSpPr/>
          <p:nvPr/>
        </p:nvSpPr>
        <p:spPr>
          <a:xfrm>
            <a:off x="2761920" y="3895560"/>
            <a:ext cx="1124280" cy="9720"/>
          </a:xfrm>
          <a:custGeom>
            <a:avLst/>
            <a:gdLst/>
            <a:ahLst/>
            <a:cxnLst/>
            <a:rect l="0" t="0" r="r" b="b"/>
            <a:pathLst>
              <a:path w="3123" h="27">
                <a:moveTo>
                  <a:pt x="0" y="0"/>
                </a:moveTo>
                <a:lnTo>
                  <a:pt x="3123" y="0"/>
                </a:lnTo>
                <a:lnTo>
                  <a:pt x="3123"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9" name="任意多边形: 形状 128"/>
          <p:cNvSpPr/>
          <p:nvPr/>
        </p:nvSpPr>
        <p:spPr>
          <a:xfrm>
            <a:off x="3876480" y="390492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0" name="任意多边形: 形状 129"/>
          <p:cNvSpPr/>
          <p:nvPr/>
        </p:nvSpPr>
        <p:spPr>
          <a:xfrm>
            <a:off x="3885840" y="3895560"/>
            <a:ext cx="3020040" cy="9720"/>
          </a:xfrm>
          <a:custGeom>
            <a:avLst/>
            <a:gdLst/>
            <a:ahLst/>
            <a:cxnLst/>
            <a:rect l="0" t="0" r="r" b="b"/>
            <a:pathLst>
              <a:path w="8389" h="27">
                <a:moveTo>
                  <a:pt x="0" y="0"/>
                </a:moveTo>
                <a:lnTo>
                  <a:pt x="8389" y="0"/>
                </a:lnTo>
                <a:lnTo>
                  <a:pt x="8389"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1" name="任意多边形: 形状 130"/>
          <p:cNvSpPr/>
          <p:nvPr/>
        </p:nvSpPr>
        <p:spPr>
          <a:xfrm>
            <a:off x="6895800" y="3904920"/>
            <a:ext cx="10080" cy="829080"/>
          </a:xfrm>
          <a:custGeom>
            <a:avLst/>
            <a:gdLst/>
            <a:ahLst/>
            <a:cxnLst/>
            <a:rect l="0" t="0" r="r" b="b"/>
            <a:pathLst>
              <a:path w="28" h="2303">
                <a:moveTo>
                  <a:pt x="0" y="0"/>
                </a:moveTo>
                <a:lnTo>
                  <a:pt x="28" y="0"/>
                </a:lnTo>
                <a:lnTo>
                  <a:pt x="28"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2" name="任意多边形: 形状 131"/>
          <p:cNvSpPr/>
          <p:nvPr/>
        </p:nvSpPr>
        <p:spPr>
          <a:xfrm>
            <a:off x="6905520" y="3895560"/>
            <a:ext cx="3524400" cy="9720"/>
          </a:xfrm>
          <a:custGeom>
            <a:avLst/>
            <a:gdLst/>
            <a:ahLst/>
            <a:cxnLst/>
            <a:rect l="0" t="0" r="r" b="b"/>
            <a:pathLst>
              <a:path w="9790" h="27">
                <a:moveTo>
                  <a:pt x="0" y="0"/>
                </a:moveTo>
                <a:lnTo>
                  <a:pt x="9790" y="0"/>
                </a:lnTo>
                <a:lnTo>
                  <a:pt x="9790"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3" name="任意多边形: 形状 132"/>
          <p:cNvSpPr/>
          <p:nvPr/>
        </p:nvSpPr>
        <p:spPr>
          <a:xfrm>
            <a:off x="10420200" y="3904920"/>
            <a:ext cx="9720" cy="829080"/>
          </a:xfrm>
          <a:custGeom>
            <a:avLst/>
            <a:gdLst/>
            <a:ahLst/>
            <a:cxnLst/>
            <a:rect l="0" t="0" r="r" b="b"/>
            <a:pathLst>
              <a:path w="27" h="2303">
                <a:moveTo>
                  <a:pt x="0" y="0"/>
                </a:moveTo>
                <a:lnTo>
                  <a:pt x="27" y="0"/>
                </a:lnTo>
                <a:lnTo>
                  <a:pt x="27" y="2303"/>
                </a:lnTo>
                <a:lnTo>
                  <a:pt x="0" y="2303"/>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4" name="任意多边形: 形状 133"/>
          <p:cNvSpPr/>
          <p:nvPr/>
        </p:nvSpPr>
        <p:spPr>
          <a:xfrm>
            <a:off x="609480" y="4724280"/>
            <a:ext cx="2152800" cy="9720"/>
          </a:xfrm>
          <a:custGeom>
            <a:avLst/>
            <a:gdLst/>
            <a:ahLst/>
            <a:cxnLst/>
            <a:rect l="0" t="0" r="r" b="b"/>
            <a:pathLst>
              <a:path w="5980" h="27">
                <a:moveTo>
                  <a:pt x="0" y="0"/>
                </a:moveTo>
                <a:lnTo>
                  <a:pt x="5980" y="0"/>
                </a:lnTo>
                <a:lnTo>
                  <a:pt x="5980"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5" name="任意多边形: 形状 134"/>
          <p:cNvSpPr/>
          <p:nvPr/>
        </p:nvSpPr>
        <p:spPr>
          <a:xfrm>
            <a:off x="2761920" y="4724280"/>
            <a:ext cx="1124280" cy="9720"/>
          </a:xfrm>
          <a:custGeom>
            <a:avLst/>
            <a:gdLst/>
            <a:ahLst/>
            <a:cxnLst/>
            <a:rect l="0" t="0" r="r" b="b"/>
            <a:pathLst>
              <a:path w="3123" h="27">
                <a:moveTo>
                  <a:pt x="0" y="0"/>
                </a:moveTo>
                <a:lnTo>
                  <a:pt x="3123" y="0"/>
                </a:lnTo>
                <a:lnTo>
                  <a:pt x="3123"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6" name="任意多边形: 形状 135"/>
          <p:cNvSpPr/>
          <p:nvPr/>
        </p:nvSpPr>
        <p:spPr>
          <a:xfrm>
            <a:off x="3885840" y="4724280"/>
            <a:ext cx="3020040" cy="9720"/>
          </a:xfrm>
          <a:custGeom>
            <a:avLst/>
            <a:gdLst/>
            <a:ahLst/>
            <a:cxnLst/>
            <a:rect l="0" t="0" r="r" b="b"/>
            <a:pathLst>
              <a:path w="8389" h="27">
                <a:moveTo>
                  <a:pt x="0" y="0"/>
                </a:moveTo>
                <a:lnTo>
                  <a:pt x="8389" y="0"/>
                </a:lnTo>
                <a:lnTo>
                  <a:pt x="8389"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7" name="任意多边形: 形状 136"/>
          <p:cNvSpPr/>
          <p:nvPr/>
        </p:nvSpPr>
        <p:spPr>
          <a:xfrm>
            <a:off x="6905520" y="4724280"/>
            <a:ext cx="3524400" cy="9720"/>
          </a:xfrm>
          <a:custGeom>
            <a:avLst/>
            <a:gdLst/>
            <a:ahLst/>
            <a:cxnLst/>
            <a:rect l="0" t="0" r="r" b="b"/>
            <a:pathLst>
              <a:path w="9790" h="27">
                <a:moveTo>
                  <a:pt x="0" y="0"/>
                </a:moveTo>
                <a:lnTo>
                  <a:pt x="9790" y="0"/>
                </a:lnTo>
                <a:lnTo>
                  <a:pt x="9790" y="27"/>
                </a:lnTo>
                <a:lnTo>
                  <a:pt x="0" y="2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8" name="文本框 137"/>
          <p:cNvSpPr txBox="1"/>
          <p:nvPr/>
        </p:nvSpPr>
        <p:spPr>
          <a:xfrm>
            <a:off x="609480" y="405720"/>
            <a:ext cx="428112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Related Work Comparison</a:t>
            </a:r>
            <a:endParaRPr lang="en-US" sz="3150" b="0" u="none" strike="noStrike">
              <a:solidFill>
                <a:srgbClr val="000000"/>
              </a:solidFill>
              <a:effectLst/>
              <a:uFillTx/>
              <a:latin typeface="Times New Roman"/>
            </a:endParaRPr>
          </a:p>
        </p:txBody>
      </p:sp>
      <p:sp>
        <p:nvSpPr>
          <p:cNvPr id="139" name="文本框 138"/>
          <p:cNvSpPr txBox="1"/>
          <p:nvPr/>
        </p:nvSpPr>
        <p:spPr>
          <a:xfrm>
            <a:off x="771480" y="2428560"/>
            <a:ext cx="1598760" cy="189360"/>
          </a:xfrm>
          <a:prstGeom prst="rect">
            <a:avLst/>
          </a:prstGeom>
          <a:noFill/>
          <a:ln w="0">
            <a:noFill/>
          </a:ln>
        </p:spPr>
        <p:txBody>
          <a:bodyPr wrap="none" lIns="0" tIns="0" rIns="0" bIns="0" anchor="t">
            <a:spAutoFit/>
          </a:bodyPr>
          <a:lstStyle/>
          <a:p>
            <a:r>
              <a:rPr lang="en-US" sz="1350" b="1" u="none" strike="noStrike">
                <a:solidFill>
                  <a:srgbClr val="2D2D2D"/>
                </a:solidFill>
                <a:effectLst/>
                <a:uFillTx/>
                <a:latin typeface="Times New Roman"/>
                <a:ea typeface="Times New Roman"/>
              </a:rPr>
              <a:t>Traditional Statistical</a:t>
            </a:r>
            <a:endParaRPr lang="en-US" sz="1350" b="0" u="none" strike="noStrike">
              <a:solidFill>
                <a:srgbClr val="000000"/>
              </a:solidFill>
              <a:effectLst/>
              <a:uFillTx/>
              <a:latin typeface="Times New Roman"/>
            </a:endParaRPr>
          </a:p>
        </p:txBody>
      </p:sp>
      <p:sp>
        <p:nvSpPr>
          <p:cNvPr id="140" name="文本框 139"/>
          <p:cNvSpPr txBox="1"/>
          <p:nvPr/>
        </p:nvSpPr>
        <p:spPr>
          <a:xfrm>
            <a:off x="771480" y="2685600"/>
            <a:ext cx="531720" cy="189360"/>
          </a:xfrm>
          <a:prstGeom prst="rect">
            <a:avLst/>
          </a:prstGeom>
          <a:noFill/>
          <a:ln w="0">
            <a:noFill/>
          </a:ln>
        </p:spPr>
        <p:txBody>
          <a:bodyPr wrap="none" lIns="0" tIns="0" rIns="0" bIns="0" anchor="t">
            <a:spAutoFit/>
          </a:bodyPr>
          <a:lstStyle/>
          <a:p>
            <a:r>
              <a:rPr lang="en-US" sz="1350" b="1" u="none" strike="noStrike">
                <a:solidFill>
                  <a:srgbClr val="2D2D2D"/>
                </a:solidFill>
                <a:effectLst/>
                <a:uFillTx/>
                <a:latin typeface="Times New Roman"/>
                <a:ea typeface="Times New Roman"/>
              </a:rPr>
              <a:t>Models</a:t>
            </a:r>
            <a:endParaRPr lang="en-US" sz="1350" b="0" u="none" strike="noStrike">
              <a:solidFill>
                <a:srgbClr val="000000"/>
              </a:solidFill>
              <a:effectLst/>
              <a:uFillTx/>
              <a:latin typeface="Times New Roman"/>
            </a:endParaRPr>
          </a:p>
        </p:txBody>
      </p:sp>
      <p:sp>
        <p:nvSpPr>
          <p:cNvPr id="141" name="文本框 140"/>
          <p:cNvSpPr txBox="1"/>
          <p:nvPr/>
        </p:nvSpPr>
        <p:spPr>
          <a:xfrm>
            <a:off x="2909880" y="2552400"/>
            <a:ext cx="66456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SARIMA</a:t>
            </a:r>
            <a:endParaRPr lang="en-US" sz="1350" b="0" u="none" strike="noStrike">
              <a:solidFill>
                <a:srgbClr val="000000"/>
              </a:solidFill>
              <a:effectLst/>
              <a:uFillTx/>
              <a:latin typeface="Times New Roman"/>
            </a:endParaRPr>
          </a:p>
        </p:txBody>
      </p:sp>
      <p:sp>
        <p:nvSpPr>
          <p:cNvPr id="142" name="文本框 141"/>
          <p:cNvSpPr txBox="1"/>
          <p:nvPr/>
        </p:nvSpPr>
        <p:spPr>
          <a:xfrm>
            <a:off x="4037400" y="2552400"/>
            <a:ext cx="240408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Lightweight, strong interpretability</a:t>
            </a:r>
            <a:endParaRPr lang="en-US" sz="1350" b="0" u="none" strike="noStrike">
              <a:solidFill>
                <a:srgbClr val="000000"/>
              </a:solidFill>
              <a:effectLst/>
              <a:uFillTx/>
              <a:latin typeface="Times New Roman"/>
            </a:endParaRPr>
          </a:p>
        </p:txBody>
      </p:sp>
      <p:sp>
        <p:nvSpPr>
          <p:cNvPr id="143" name="文本框 142"/>
          <p:cNvSpPr txBox="1"/>
          <p:nvPr/>
        </p:nvSpPr>
        <p:spPr>
          <a:xfrm>
            <a:off x="7056720" y="2428560"/>
            <a:ext cx="287352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Limited by linear assumptions, poor noise</a:t>
            </a:r>
            <a:endParaRPr lang="en-US" sz="1350" b="0" u="none" strike="noStrike">
              <a:solidFill>
                <a:srgbClr val="000000"/>
              </a:solidFill>
              <a:effectLst/>
              <a:uFillTx/>
              <a:latin typeface="Times New Roman"/>
            </a:endParaRPr>
          </a:p>
        </p:txBody>
      </p:sp>
      <p:sp>
        <p:nvSpPr>
          <p:cNvPr id="144" name="文本框 143"/>
          <p:cNvSpPr txBox="1"/>
          <p:nvPr/>
        </p:nvSpPr>
        <p:spPr>
          <a:xfrm>
            <a:off x="7056720" y="2685600"/>
            <a:ext cx="67356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resistance</a:t>
            </a:r>
            <a:endParaRPr lang="en-US" sz="1350" b="0" u="none" strike="noStrike">
              <a:solidFill>
                <a:srgbClr val="000000"/>
              </a:solidFill>
              <a:effectLst/>
              <a:uFillTx/>
              <a:latin typeface="Times New Roman"/>
            </a:endParaRPr>
          </a:p>
        </p:txBody>
      </p:sp>
      <p:sp>
        <p:nvSpPr>
          <p:cNvPr id="145" name="文本框 144"/>
          <p:cNvSpPr txBox="1"/>
          <p:nvPr/>
        </p:nvSpPr>
        <p:spPr>
          <a:xfrm>
            <a:off x="771480" y="3381120"/>
            <a:ext cx="1659960" cy="189360"/>
          </a:xfrm>
          <a:prstGeom prst="rect">
            <a:avLst/>
          </a:prstGeom>
          <a:noFill/>
          <a:ln w="0">
            <a:noFill/>
          </a:ln>
        </p:spPr>
        <p:txBody>
          <a:bodyPr wrap="none" lIns="0" tIns="0" rIns="0" bIns="0" anchor="t">
            <a:spAutoFit/>
          </a:bodyPr>
          <a:lstStyle/>
          <a:p>
            <a:r>
              <a:rPr lang="en-US" sz="1350" b="1" u="none" strike="noStrike">
                <a:solidFill>
                  <a:srgbClr val="2D2D2D"/>
                </a:solidFill>
                <a:effectLst/>
                <a:uFillTx/>
                <a:latin typeface="Times New Roman"/>
                <a:ea typeface="Times New Roman"/>
              </a:rPr>
              <a:t>Deep Learning Models</a:t>
            </a:r>
            <a:endParaRPr lang="en-US" sz="1350" b="0" u="none" strike="noStrike">
              <a:solidFill>
                <a:srgbClr val="000000"/>
              </a:solidFill>
              <a:effectLst/>
              <a:uFillTx/>
              <a:latin typeface="Times New Roman"/>
            </a:endParaRPr>
          </a:p>
        </p:txBody>
      </p:sp>
      <p:sp>
        <p:nvSpPr>
          <p:cNvPr id="146" name="文本框 145"/>
          <p:cNvSpPr txBox="1"/>
          <p:nvPr/>
        </p:nvSpPr>
        <p:spPr>
          <a:xfrm>
            <a:off x="2909880" y="3381120"/>
            <a:ext cx="77796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Time-LLM</a:t>
            </a:r>
            <a:endParaRPr lang="en-US" sz="1350" b="0" u="none" strike="noStrike">
              <a:solidFill>
                <a:srgbClr val="000000"/>
              </a:solidFill>
              <a:effectLst/>
              <a:uFillTx/>
              <a:latin typeface="Times New Roman"/>
            </a:endParaRPr>
          </a:p>
        </p:txBody>
      </p:sp>
      <p:sp>
        <p:nvSpPr>
          <p:cNvPr id="147" name="文本框 146"/>
          <p:cNvSpPr txBox="1"/>
          <p:nvPr/>
        </p:nvSpPr>
        <p:spPr>
          <a:xfrm>
            <a:off x="4037400" y="3257280"/>
            <a:ext cx="266472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Strong capability in capturing complex</a:t>
            </a:r>
            <a:endParaRPr lang="en-US" sz="1350" b="0" u="none" strike="noStrike">
              <a:solidFill>
                <a:srgbClr val="000000"/>
              </a:solidFill>
              <a:effectLst/>
              <a:uFillTx/>
              <a:latin typeface="Times New Roman"/>
            </a:endParaRPr>
          </a:p>
        </p:txBody>
      </p:sp>
      <p:sp>
        <p:nvSpPr>
          <p:cNvPr id="148" name="文本框 147"/>
          <p:cNvSpPr txBox="1"/>
          <p:nvPr/>
        </p:nvSpPr>
        <p:spPr>
          <a:xfrm>
            <a:off x="4037400" y="3514320"/>
            <a:ext cx="54108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patterns</a:t>
            </a:r>
            <a:endParaRPr lang="en-US" sz="1350" b="0" u="none" strike="noStrike">
              <a:solidFill>
                <a:srgbClr val="000000"/>
              </a:solidFill>
              <a:effectLst/>
              <a:uFillTx/>
              <a:latin typeface="Times New Roman"/>
            </a:endParaRPr>
          </a:p>
        </p:txBody>
      </p:sp>
      <p:sp>
        <p:nvSpPr>
          <p:cNvPr id="149" name="文本框 148"/>
          <p:cNvSpPr txBox="1"/>
          <p:nvPr/>
        </p:nvSpPr>
        <p:spPr>
          <a:xfrm>
            <a:off x="7056720" y="3257280"/>
            <a:ext cx="304848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High data requirements, large computational</a:t>
            </a:r>
            <a:endParaRPr lang="en-US" sz="1350" b="0" u="none" strike="noStrike">
              <a:solidFill>
                <a:srgbClr val="000000"/>
              </a:solidFill>
              <a:effectLst/>
              <a:uFillTx/>
              <a:latin typeface="Times New Roman"/>
            </a:endParaRPr>
          </a:p>
        </p:txBody>
      </p:sp>
      <p:sp>
        <p:nvSpPr>
          <p:cNvPr id="150" name="文本框 149"/>
          <p:cNvSpPr txBox="1"/>
          <p:nvPr/>
        </p:nvSpPr>
        <p:spPr>
          <a:xfrm>
            <a:off x="7056720" y="3514320"/>
            <a:ext cx="27576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cost</a:t>
            </a:r>
            <a:endParaRPr lang="en-US" sz="1350" b="0" u="none" strike="noStrike">
              <a:solidFill>
                <a:srgbClr val="000000"/>
              </a:solidFill>
              <a:effectLst/>
              <a:uFillTx/>
              <a:latin typeface="Times New Roman"/>
            </a:endParaRPr>
          </a:p>
        </p:txBody>
      </p:sp>
      <p:sp>
        <p:nvSpPr>
          <p:cNvPr id="151" name="文本框 150"/>
          <p:cNvSpPr txBox="1"/>
          <p:nvPr/>
        </p:nvSpPr>
        <p:spPr>
          <a:xfrm>
            <a:off x="771480" y="4209840"/>
            <a:ext cx="1105560" cy="189360"/>
          </a:xfrm>
          <a:prstGeom prst="rect">
            <a:avLst/>
          </a:prstGeom>
          <a:noFill/>
          <a:ln w="0">
            <a:noFill/>
          </a:ln>
        </p:spPr>
        <p:txBody>
          <a:bodyPr wrap="none" lIns="0" tIns="0" rIns="0" bIns="0" anchor="t">
            <a:spAutoFit/>
          </a:bodyPr>
          <a:lstStyle/>
          <a:p>
            <a:r>
              <a:rPr lang="en-US" sz="1350" b="1" u="none" strike="noStrike">
                <a:solidFill>
                  <a:srgbClr val="2D2D2D"/>
                </a:solidFill>
                <a:effectLst/>
                <a:uFillTx/>
                <a:latin typeface="Times New Roman"/>
                <a:ea typeface="Times New Roman"/>
              </a:rPr>
              <a:t>Hybrid Models</a:t>
            </a:r>
            <a:endParaRPr lang="en-US" sz="1350" b="0" u="none" strike="noStrike">
              <a:solidFill>
                <a:srgbClr val="000000"/>
              </a:solidFill>
              <a:effectLst/>
              <a:uFillTx/>
              <a:latin typeface="Times New Roman"/>
            </a:endParaRPr>
          </a:p>
        </p:txBody>
      </p:sp>
      <p:sp>
        <p:nvSpPr>
          <p:cNvPr id="152" name="文本框 151"/>
          <p:cNvSpPr txBox="1"/>
          <p:nvPr/>
        </p:nvSpPr>
        <p:spPr>
          <a:xfrm>
            <a:off x="2909880" y="4209840"/>
            <a:ext cx="67392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EARIMA</a:t>
            </a:r>
            <a:endParaRPr lang="en-US" sz="1350" b="0" u="none" strike="noStrike">
              <a:solidFill>
                <a:srgbClr val="000000"/>
              </a:solidFill>
              <a:effectLst/>
              <a:uFillTx/>
              <a:latin typeface="Times New Roman"/>
            </a:endParaRPr>
          </a:p>
        </p:txBody>
      </p:sp>
      <p:sp>
        <p:nvSpPr>
          <p:cNvPr id="153" name="文本框 152"/>
          <p:cNvSpPr txBox="1"/>
          <p:nvPr/>
        </p:nvSpPr>
        <p:spPr>
          <a:xfrm>
            <a:off x="4037400" y="4086000"/>
            <a:ext cx="221472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Combines DWT with traditional</a:t>
            </a:r>
            <a:endParaRPr lang="en-US" sz="1350" b="0" u="none" strike="noStrike">
              <a:solidFill>
                <a:srgbClr val="000000"/>
              </a:solidFill>
              <a:effectLst/>
              <a:uFillTx/>
              <a:latin typeface="Times New Roman"/>
            </a:endParaRPr>
          </a:p>
        </p:txBody>
      </p:sp>
      <p:sp>
        <p:nvSpPr>
          <p:cNvPr id="154" name="文本框 153"/>
          <p:cNvSpPr txBox="1"/>
          <p:nvPr/>
        </p:nvSpPr>
        <p:spPr>
          <a:xfrm>
            <a:off x="4037400" y="4343040"/>
            <a:ext cx="49392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models</a:t>
            </a:r>
            <a:endParaRPr lang="en-US" sz="1350" b="0" u="none" strike="noStrike">
              <a:solidFill>
                <a:srgbClr val="000000"/>
              </a:solidFill>
              <a:effectLst/>
              <a:uFillTx/>
              <a:latin typeface="Times New Roman"/>
            </a:endParaRPr>
          </a:p>
        </p:txBody>
      </p:sp>
      <p:sp>
        <p:nvSpPr>
          <p:cNvPr id="155" name="文本框 154"/>
          <p:cNvSpPr txBox="1"/>
          <p:nvPr/>
        </p:nvSpPr>
        <p:spPr>
          <a:xfrm>
            <a:off x="7056720" y="4086000"/>
            <a:ext cx="2954160" cy="189360"/>
          </a:xfrm>
          <a:prstGeom prst="rect">
            <a:avLst/>
          </a:prstGeom>
          <a:noFill/>
          <a:ln w="0">
            <a:noFill/>
          </a:ln>
        </p:spPr>
        <p:txBody>
          <a:bodyPr wrap="none" lIns="0" tIns="0" rIns="0" bIns="0" anchor="t">
            <a:spAutoFit/>
          </a:bodyPr>
          <a:lstStyle/>
          <a:p>
            <a:r>
              <a:rPr lang="en-US" sz="1350" b="0" u="none" strike="noStrike" dirty="0">
                <a:solidFill>
                  <a:srgbClr val="2D2D2D"/>
                </a:solidFill>
                <a:effectLst/>
                <a:uFillTx/>
                <a:latin typeface="Times New Roman"/>
                <a:ea typeface="Times New Roman"/>
              </a:rPr>
              <a:t>Static threshold leads to poor cross-domain</a:t>
            </a:r>
            <a:endParaRPr lang="en-US" sz="1350" b="0" u="none" strike="noStrike" dirty="0">
              <a:solidFill>
                <a:srgbClr val="000000"/>
              </a:solidFill>
              <a:effectLst/>
              <a:uFillTx/>
              <a:latin typeface="Times New Roman"/>
            </a:endParaRPr>
          </a:p>
        </p:txBody>
      </p:sp>
      <p:sp>
        <p:nvSpPr>
          <p:cNvPr id="156" name="任意多边形: 形状 155"/>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7" name="文本框 156"/>
          <p:cNvSpPr txBox="1"/>
          <p:nvPr/>
        </p:nvSpPr>
        <p:spPr>
          <a:xfrm>
            <a:off x="7056720" y="4343040"/>
            <a:ext cx="967320" cy="189360"/>
          </a:xfrm>
          <a:prstGeom prst="rect">
            <a:avLst/>
          </a:prstGeom>
          <a:noFill/>
          <a:ln w="0">
            <a:noFill/>
          </a:ln>
        </p:spPr>
        <p:txBody>
          <a:bodyPr wrap="none" lIns="0" tIns="0" rIns="0" bIns="0" anchor="t">
            <a:spAutoFit/>
          </a:bodyPr>
          <a:lstStyle/>
          <a:p>
            <a:r>
              <a:rPr lang="en-US" sz="1350" b="0" u="none" strike="noStrike">
                <a:solidFill>
                  <a:srgbClr val="2D2D2D"/>
                </a:solidFill>
                <a:effectLst/>
                <a:uFillTx/>
                <a:latin typeface="Times New Roman"/>
                <a:ea typeface="Times New Roman"/>
              </a:rPr>
              <a:t>generalization</a:t>
            </a:r>
            <a:endParaRPr lang="en-US" sz="1350" b="0" u="none" strike="noStrike">
              <a:solidFill>
                <a:srgbClr val="000000"/>
              </a:solidFill>
              <a:effectLst/>
              <a:uFillTx/>
              <a:latin typeface="Times New Roman"/>
            </a:endParaRPr>
          </a:p>
        </p:txBody>
      </p:sp>
      <p:sp>
        <p:nvSpPr>
          <p:cNvPr id="158" name="任意多边形: 形状 157"/>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9" name="文本框 158"/>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160" name="任意多边形: 形状 159"/>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1" name="文本框 160"/>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162" name="文本框 161"/>
          <p:cNvSpPr txBox="1"/>
          <p:nvPr/>
        </p:nvSpPr>
        <p:spPr>
          <a:xfrm>
            <a:off x="1021536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pic>
        <p:nvPicPr>
          <p:cNvPr id="163" name="图片 162"/>
          <p:cNvPicPr/>
          <p:nvPr/>
        </p:nvPicPr>
        <p:blipFill>
          <a:blip r:embed="rId2"/>
          <a:stretch/>
        </p:blipFill>
        <p:spPr>
          <a:xfrm>
            <a:off x="619200" y="1419120"/>
            <a:ext cx="10963080" cy="818640"/>
          </a:xfrm>
          <a:prstGeom prst="rect">
            <a:avLst/>
          </a:prstGeom>
          <a:noFill/>
          <a:ln w="0">
            <a:noFill/>
          </a:ln>
        </p:spPr>
      </p:pic>
      <p:sp>
        <p:nvSpPr>
          <p:cNvPr id="164" name="文本框 163"/>
          <p:cNvSpPr txBox="1"/>
          <p:nvPr/>
        </p:nvSpPr>
        <p:spPr>
          <a:xfrm>
            <a:off x="11191680" y="6705360"/>
            <a:ext cx="38952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4 / 15</a:t>
            </a:r>
            <a:endParaRPr lang="en-US" sz="1350" b="0" u="none" strike="noStrike">
              <a:solidFill>
                <a:srgbClr val="000000"/>
              </a:solidFill>
              <a:effectLst/>
              <a:uFillTx/>
              <a:latin typeface="Times New Roman"/>
            </a:endParaRPr>
          </a:p>
        </p:txBody>
      </p:sp>
      <p:sp>
        <p:nvSpPr>
          <p:cNvPr id="165" name="文本框 164"/>
          <p:cNvSpPr txBox="1"/>
          <p:nvPr/>
        </p:nvSpPr>
        <p:spPr>
          <a:xfrm>
            <a:off x="2851072" y="1733400"/>
            <a:ext cx="836768" cy="369332"/>
          </a:xfrm>
          <a:prstGeom prst="rect">
            <a:avLst/>
          </a:prstGeom>
          <a:noFill/>
          <a:ln w="0">
            <a:noFill/>
          </a:ln>
        </p:spPr>
        <p:txBody>
          <a:bodyPr wrap="none" lIns="0" tIns="0" rIns="0" bIns="0" anchor="t">
            <a:spAutoFit/>
          </a:bodyPr>
          <a:lstStyle/>
          <a:p>
            <a:r>
              <a:rPr lang="en-US" sz="2400" b="1" u="none" strike="noStrike" dirty="0">
                <a:effectLst/>
                <a:uFillTx/>
                <a:latin typeface="Times New Roman"/>
                <a:ea typeface="Times New Roman"/>
              </a:rPr>
              <a:t>Model</a:t>
            </a:r>
            <a:endParaRPr lang="en-US" sz="2400" b="0" u="none" strike="noStrike" dirty="0">
              <a:effectLst/>
              <a:uFillTx/>
              <a:latin typeface="Times New Roman"/>
            </a:endParaRPr>
          </a:p>
        </p:txBody>
      </p:sp>
      <p:sp>
        <p:nvSpPr>
          <p:cNvPr id="167" name="文本框 166"/>
          <p:cNvSpPr txBox="1"/>
          <p:nvPr/>
        </p:nvSpPr>
        <p:spPr>
          <a:xfrm>
            <a:off x="4093564" y="1768703"/>
            <a:ext cx="2649956" cy="307777"/>
          </a:xfrm>
          <a:prstGeom prst="rect">
            <a:avLst/>
          </a:prstGeom>
          <a:noFill/>
          <a:ln w="0">
            <a:noFill/>
          </a:ln>
        </p:spPr>
        <p:txBody>
          <a:bodyPr wrap="none" lIns="0" tIns="0" rIns="0" bIns="0" anchor="t">
            <a:spAutoFit/>
          </a:bodyPr>
          <a:lstStyle/>
          <a:p>
            <a:r>
              <a:rPr lang="en-US" sz="2000" b="1" u="none" strike="noStrike" dirty="0">
                <a:effectLst/>
                <a:uFillTx/>
                <a:latin typeface="Times New Roman"/>
                <a:ea typeface="Times New Roman"/>
              </a:rPr>
              <a:t>Representative</a:t>
            </a:r>
            <a:r>
              <a:rPr lang="en-US" sz="2000" b="1" u="none" strike="noStrike" dirty="0">
                <a:solidFill>
                  <a:srgbClr val="FFFFFF"/>
                </a:solidFill>
                <a:effectLst/>
                <a:uFillTx/>
                <a:latin typeface="Times New Roman"/>
                <a:ea typeface="Times New Roman"/>
              </a:rPr>
              <a:t> </a:t>
            </a:r>
            <a:r>
              <a:rPr lang="en-US" sz="2000" b="1" u="none" strike="noStrike" dirty="0">
                <a:effectLst/>
                <a:uFillTx/>
                <a:latin typeface="Times New Roman"/>
                <a:ea typeface="Times New Roman"/>
              </a:rPr>
              <a:t>Methods</a:t>
            </a:r>
            <a:endParaRPr lang="en-US" sz="2000" b="0" u="none" strike="noStrike" dirty="0">
              <a:effectLst/>
              <a:uFillTx/>
              <a:latin typeface="Times New Roman"/>
            </a:endParaRPr>
          </a:p>
        </p:txBody>
      </p:sp>
      <p:sp>
        <p:nvSpPr>
          <p:cNvPr id="168" name="文本框 167"/>
          <p:cNvSpPr txBox="1"/>
          <p:nvPr/>
        </p:nvSpPr>
        <p:spPr>
          <a:xfrm>
            <a:off x="7881934" y="1787782"/>
            <a:ext cx="1223092" cy="307777"/>
          </a:xfrm>
          <a:prstGeom prst="rect">
            <a:avLst/>
          </a:prstGeom>
          <a:noFill/>
          <a:ln w="0">
            <a:noFill/>
          </a:ln>
        </p:spPr>
        <p:txBody>
          <a:bodyPr wrap="none" lIns="0" tIns="0" rIns="0" bIns="0" anchor="t">
            <a:spAutoFit/>
          </a:bodyPr>
          <a:lstStyle/>
          <a:p>
            <a:r>
              <a:rPr lang="en-US" altLang="zh-CN" sz="2000" b="1" dirty="0"/>
              <a:t>Limitation</a:t>
            </a:r>
            <a:endParaRPr lang="en-US" sz="2000" b="0" u="none" strike="noStrike" dirty="0">
              <a:effectLst/>
              <a:uFillTx/>
              <a:latin typeface="Times New Roman"/>
            </a:endParaRPr>
          </a:p>
        </p:txBody>
      </p:sp>
      <p:sp>
        <p:nvSpPr>
          <p:cNvPr id="169" name="文本框 168"/>
          <p:cNvSpPr txBox="1"/>
          <p:nvPr/>
        </p:nvSpPr>
        <p:spPr>
          <a:xfrm>
            <a:off x="10581840" y="1723680"/>
            <a:ext cx="84492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Limitations</a:t>
            </a:r>
            <a:endParaRPr lang="en-US" sz="1350" b="0" u="none" strike="noStrike">
              <a:solidFill>
                <a:srgbClr val="000000"/>
              </a:solidFill>
              <a:effectLst/>
              <a:uFillTx/>
              <a:latin typeface="Times New Roman"/>
            </a:endParaRPr>
          </a:p>
        </p:txBody>
      </p:sp>
      <p:pic>
        <p:nvPicPr>
          <p:cNvPr id="3" name="图片 2">
            <a:extLst>
              <a:ext uri="{FF2B5EF4-FFF2-40B4-BE49-F238E27FC236}">
                <a16:creationId xmlns:a16="http://schemas.microsoft.com/office/drawing/2014/main" id="{D3EC6BE6-A5BE-F813-C62E-C97437F85278}"/>
              </a:ext>
            </a:extLst>
          </p:cNvPr>
          <p:cNvPicPr>
            <a:picLocks noChangeAspect="1"/>
          </p:cNvPicPr>
          <p:nvPr/>
        </p:nvPicPr>
        <p:blipFill>
          <a:blip r:embed="rId3"/>
          <a:stretch>
            <a:fillRect/>
          </a:stretch>
        </p:blipFill>
        <p:spPr>
          <a:xfrm>
            <a:off x="609480" y="4785248"/>
            <a:ext cx="9979910" cy="1661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任意多边形: 形状 16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1" name="任意多边形: 形状 170"/>
          <p:cNvSpPr/>
          <p:nvPr/>
        </p:nvSpPr>
        <p:spPr>
          <a:xfrm>
            <a:off x="152280" y="123480"/>
            <a:ext cx="11887560" cy="6734520"/>
          </a:xfrm>
          <a:custGeom>
            <a:avLst/>
            <a:gdLst/>
            <a:ahLst/>
            <a:cxnLst/>
            <a:rect l="0" t="0" r="r" b="b"/>
            <a:pathLst>
              <a:path w="33021" h="18707">
                <a:moveTo>
                  <a:pt x="0" y="0"/>
                </a:moveTo>
                <a:lnTo>
                  <a:pt x="33021" y="0"/>
                </a:lnTo>
                <a:lnTo>
                  <a:pt x="33021" y="18707"/>
                </a:lnTo>
                <a:lnTo>
                  <a:pt x="0" y="18707"/>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2" name="任意多边形: 形状 171"/>
          <p:cNvSpPr/>
          <p:nvPr/>
        </p:nvSpPr>
        <p:spPr>
          <a:xfrm>
            <a:off x="152280" y="123480"/>
            <a:ext cx="11887560" cy="780120"/>
          </a:xfrm>
          <a:custGeom>
            <a:avLst/>
            <a:gdLst/>
            <a:ahLst/>
            <a:cxnLst/>
            <a:rect l="0" t="0" r="r" b="b"/>
            <a:pathLst>
              <a:path w="33021" h="2167">
                <a:moveTo>
                  <a:pt x="0" y="0"/>
                </a:moveTo>
                <a:lnTo>
                  <a:pt x="33021" y="0"/>
                </a:lnTo>
                <a:lnTo>
                  <a:pt x="33021" y="2167"/>
                </a:lnTo>
                <a:lnTo>
                  <a:pt x="0" y="2167"/>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3" name="任意多边形: 形状 172"/>
          <p:cNvSpPr/>
          <p:nvPr/>
        </p:nvSpPr>
        <p:spPr>
          <a:xfrm>
            <a:off x="152280" y="903240"/>
            <a:ext cx="11887560" cy="5746320"/>
          </a:xfrm>
          <a:custGeom>
            <a:avLst/>
            <a:gdLst/>
            <a:ahLst/>
            <a:cxnLst/>
            <a:rect l="0" t="0" r="r" b="b"/>
            <a:pathLst>
              <a:path w="33021" h="15962">
                <a:moveTo>
                  <a:pt x="0" y="0"/>
                </a:moveTo>
                <a:lnTo>
                  <a:pt x="33021" y="0"/>
                </a:lnTo>
                <a:lnTo>
                  <a:pt x="33021" y="15962"/>
                </a:lnTo>
                <a:lnTo>
                  <a:pt x="0" y="15962"/>
                </a:lnTo>
                <a:lnTo>
                  <a:pt x="0" y="0"/>
                </a:lnTo>
                <a:close/>
              </a:path>
            </a:pathLst>
          </a:custGeom>
          <a:solidFill>
            <a:srgbClr val="F9FAFB"/>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174" name="任意多边形: 形状 173"/>
          <p:cNvSpPr/>
          <p:nvPr/>
        </p:nvSpPr>
        <p:spPr>
          <a:xfrm>
            <a:off x="755530" y="2779083"/>
            <a:ext cx="10973160" cy="378720"/>
          </a:xfrm>
          <a:custGeom>
            <a:avLst/>
            <a:gdLst/>
            <a:ahLst/>
            <a:cxnLst/>
            <a:rect l="0" t="0" r="r" b="b"/>
            <a:pathLst>
              <a:path w="30481" h="1052">
                <a:moveTo>
                  <a:pt x="0" y="1052"/>
                </a:moveTo>
                <a:lnTo>
                  <a:pt x="0" y="172"/>
                </a:lnTo>
                <a:cubicBezTo>
                  <a:pt x="0" y="160"/>
                  <a:pt x="1" y="149"/>
                  <a:pt x="4" y="138"/>
                </a:cubicBezTo>
                <a:cubicBezTo>
                  <a:pt x="7" y="127"/>
                  <a:pt x="11" y="116"/>
                  <a:pt x="16" y="106"/>
                </a:cubicBezTo>
                <a:cubicBezTo>
                  <a:pt x="21" y="95"/>
                  <a:pt x="28" y="86"/>
                  <a:pt x="36" y="76"/>
                </a:cubicBezTo>
                <a:cubicBezTo>
                  <a:pt x="43" y="67"/>
                  <a:pt x="52" y="58"/>
                  <a:pt x="62" y="50"/>
                </a:cubicBezTo>
                <a:cubicBezTo>
                  <a:pt x="72" y="42"/>
                  <a:pt x="82" y="35"/>
                  <a:pt x="94" y="29"/>
                </a:cubicBezTo>
                <a:cubicBezTo>
                  <a:pt x="105" y="23"/>
                  <a:pt x="118" y="17"/>
                  <a:pt x="130" y="13"/>
                </a:cubicBezTo>
                <a:cubicBezTo>
                  <a:pt x="143" y="9"/>
                  <a:pt x="157" y="5"/>
                  <a:pt x="170" y="3"/>
                </a:cubicBezTo>
                <a:cubicBezTo>
                  <a:pt x="184" y="1"/>
                  <a:pt x="198" y="0"/>
                  <a:pt x="211" y="0"/>
                </a:cubicBezTo>
                <a:lnTo>
                  <a:pt x="30269" y="0"/>
                </a:lnTo>
                <a:cubicBezTo>
                  <a:pt x="30283" y="0"/>
                  <a:pt x="30297" y="1"/>
                  <a:pt x="30310" y="3"/>
                </a:cubicBezTo>
                <a:cubicBezTo>
                  <a:pt x="30324" y="5"/>
                  <a:pt x="30337" y="9"/>
                  <a:pt x="30350" y="13"/>
                </a:cubicBezTo>
                <a:cubicBezTo>
                  <a:pt x="30363" y="17"/>
                  <a:pt x="30375" y="23"/>
                  <a:pt x="30387" y="29"/>
                </a:cubicBezTo>
                <a:cubicBezTo>
                  <a:pt x="30398" y="35"/>
                  <a:pt x="30409" y="42"/>
                  <a:pt x="30419" y="50"/>
                </a:cubicBezTo>
                <a:cubicBezTo>
                  <a:pt x="30429" y="58"/>
                  <a:pt x="30437" y="67"/>
                  <a:pt x="30445" y="76"/>
                </a:cubicBezTo>
                <a:cubicBezTo>
                  <a:pt x="30453" y="86"/>
                  <a:pt x="30459" y="95"/>
                  <a:pt x="30465" y="106"/>
                </a:cubicBezTo>
                <a:cubicBezTo>
                  <a:pt x="30470" y="116"/>
                  <a:pt x="30474" y="127"/>
                  <a:pt x="30477" y="138"/>
                </a:cubicBezTo>
                <a:cubicBezTo>
                  <a:pt x="30479" y="149"/>
                  <a:pt x="30481" y="160"/>
                  <a:pt x="30481" y="172"/>
                </a:cubicBezTo>
                <a:lnTo>
                  <a:pt x="30481" y="1052"/>
                </a:lnTo>
                <a:lnTo>
                  <a:pt x="0" y="1052"/>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5" name="任意多边形: 形状 174"/>
          <p:cNvSpPr/>
          <p:nvPr/>
        </p:nvSpPr>
        <p:spPr>
          <a:xfrm>
            <a:off x="755530" y="3266640"/>
            <a:ext cx="10973160" cy="1042920"/>
          </a:xfrm>
          <a:custGeom>
            <a:avLst/>
            <a:gdLst/>
            <a:ahLst/>
            <a:cxnLst/>
            <a:rect l="0" t="0" r="r" b="b"/>
            <a:pathLst>
              <a:path w="30481" h="2897">
                <a:moveTo>
                  <a:pt x="0" y="2726"/>
                </a:moveTo>
                <a:lnTo>
                  <a:pt x="0" y="0"/>
                </a:lnTo>
                <a:lnTo>
                  <a:pt x="30481" y="0"/>
                </a:lnTo>
                <a:lnTo>
                  <a:pt x="30481" y="2726"/>
                </a:lnTo>
                <a:cubicBezTo>
                  <a:pt x="30481" y="2737"/>
                  <a:pt x="30479" y="2748"/>
                  <a:pt x="30477" y="2759"/>
                </a:cubicBezTo>
                <a:cubicBezTo>
                  <a:pt x="30474" y="2770"/>
                  <a:pt x="30470" y="2781"/>
                  <a:pt x="30465" y="2791"/>
                </a:cubicBezTo>
                <a:cubicBezTo>
                  <a:pt x="30459" y="2802"/>
                  <a:pt x="30453" y="2812"/>
                  <a:pt x="30445" y="2821"/>
                </a:cubicBezTo>
                <a:cubicBezTo>
                  <a:pt x="30437" y="2830"/>
                  <a:pt x="30429" y="2839"/>
                  <a:pt x="30419" y="2847"/>
                </a:cubicBezTo>
                <a:cubicBezTo>
                  <a:pt x="30409" y="2855"/>
                  <a:pt x="30398" y="2862"/>
                  <a:pt x="30387" y="2868"/>
                </a:cubicBezTo>
                <a:cubicBezTo>
                  <a:pt x="30375" y="2875"/>
                  <a:pt x="30363" y="2880"/>
                  <a:pt x="30350" y="2884"/>
                </a:cubicBezTo>
                <a:cubicBezTo>
                  <a:pt x="30337" y="2888"/>
                  <a:pt x="30324" y="2892"/>
                  <a:pt x="30310" y="2894"/>
                </a:cubicBezTo>
                <a:cubicBezTo>
                  <a:pt x="30297" y="2896"/>
                  <a:pt x="30283" y="2897"/>
                  <a:pt x="30269" y="2897"/>
                </a:cubicBezTo>
                <a:lnTo>
                  <a:pt x="211" y="2897"/>
                </a:lnTo>
                <a:cubicBezTo>
                  <a:pt x="198" y="2897"/>
                  <a:pt x="184" y="2896"/>
                  <a:pt x="170" y="2894"/>
                </a:cubicBezTo>
                <a:cubicBezTo>
                  <a:pt x="157" y="2892"/>
                  <a:pt x="143" y="2888"/>
                  <a:pt x="130" y="2884"/>
                </a:cubicBezTo>
                <a:cubicBezTo>
                  <a:pt x="118" y="2880"/>
                  <a:pt x="105" y="2875"/>
                  <a:pt x="94" y="2868"/>
                </a:cubicBezTo>
                <a:cubicBezTo>
                  <a:pt x="82" y="2862"/>
                  <a:pt x="72" y="2855"/>
                  <a:pt x="62" y="2847"/>
                </a:cubicBezTo>
                <a:cubicBezTo>
                  <a:pt x="52" y="2839"/>
                  <a:pt x="43" y="2830"/>
                  <a:pt x="36" y="2821"/>
                </a:cubicBezTo>
                <a:cubicBezTo>
                  <a:pt x="28" y="2812"/>
                  <a:pt x="21" y="2802"/>
                  <a:pt x="16" y="2791"/>
                </a:cubicBezTo>
                <a:cubicBezTo>
                  <a:pt x="11" y="2781"/>
                  <a:pt x="7" y="2770"/>
                  <a:pt x="4" y="2759"/>
                </a:cubicBezTo>
                <a:cubicBezTo>
                  <a:pt x="1" y="2748"/>
                  <a:pt x="0" y="2737"/>
                  <a:pt x="0" y="2726"/>
                </a:cubicBezTo>
                <a:close/>
              </a:path>
            </a:pathLst>
          </a:custGeom>
          <a:solidFill>
            <a:srgbClr val="E8E8E8"/>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178" name="任意多边形: 形状 177"/>
          <p:cNvSpPr/>
          <p:nvPr/>
        </p:nvSpPr>
        <p:spPr>
          <a:xfrm>
            <a:off x="609480" y="4710960"/>
            <a:ext cx="10973160" cy="378720"/>
          </a:xfrm>
          <a:custGeom>
            <a:avLst/>
            <a:gdLst/>
            <a:ahLst/>
            <a:cxnLst/>
            <a:rect l="0" t="0" r="r" b="b"/>
            <a:pathLst>
              <a:path w="30481" h="1052">
                <a:moveTo>
                  <a:pt x="0" y="1052"/>
                </a:moveTo>
                <a:lnTo>
                  <a:pt x="0" y="172"/>
                </a:lnTo>
                <a:cubicBezTo>
                  <a:pt x="0" y="161"/>
                  <a:pt x="1" y="150"/>
                  <a:pt x="4" y="139"/>
                </a:cubicBezTo>
                <a:cubicBezTo>
                  <a:pt x="7" y="128"/>
                  <a:pt x="11" y="117"/>
                  <a:pt x="16" y="107"/>
                </a:cubicBezTo>
                <a:cubicBezTo>
                  <a:pt x="21" y="96"/>
                  <a:pt x="28" y="86"/>
                  <a:pt x="36" y="77"/>
                </a:cubicBezTo>
                <a:cubicBezTo>
                  <a:pt x="43" y="68"/>
                  <a:pt x="52" y="59"/>
                  <a:pt x="62" y="50"/>
                </a:cubicBezTo>
                <a:cubicBezTo>
                  <a:pt x="72" y="42"/>
                  <a:pt x="82" y="35"/>
                  <a:pt x="94" y="29"/>
                </a:cubicBezTo>
                <a:cubicBezTo>
                  <a:pt x="105" y="22"/>
                  <a:pt x="118" y="17"/>
                  <a:pt x="130" y="13"/>
                </a:cubicBezTo>
                <a:cubicBezTo>
                  <a:pt x="143" y="8"/>
                  <a:pt x="157" y="5"/>
                  <a:pt x="170" y="3"/>
                </a:cubicBezTo>
                <a:cubicBezTo>
                  <a:pt x="184" y="1"/>
                  <a:pt x="198" y="0"/>
                  <a:pt x="211" y="0"/>
                </a:cubicBezTo>
                <a:lnTo>
                  <a:pt x="30269" y="0"/>
                </a:lnTo>
                <a:cubicBezTo>
                  <a:pt x="30283" y="0"/>
                  <a:pt x="30297" y="1"/>
                  <a:pt x="30310" y="3"/>
                </a:cubicBezTo>
                <a:cubicBezTo>
                  <a:pt x="30324" y="5"/>
                  <a:pt x="30337" y="8"/>
                  <a:pt x="30350" y="13"/>
                </a:cubicBezTo>
                <a:cubicBezTo>
                  <a:pt x="30363" y="17"/>
                  <a:pt x="30375" y="22"/>
                  <a:pt x="30387" y="29"/>
                </a:cubicBezTo>
                <a:cubicBezTo>
                  <a:pt x="30398" y="35"/>
                  <a:pt x="30409" y="42"/>
                  <a:pt x="30419" y="50"/>
                </a:cubicBezTo>
                <a:cubicBezTo>
                  <a:pt x="30429" y="59"/>
                  <a:pt x="30437" y="68"/>
                  <a:pt x="30445" y="77"/>
                </a:cubicBezTo>
                <a:cubicBezTo>
                  <a:pt x="30453" y="86"/>
                  <a:pt x="30459" y="96"/>
                  <a:pt x="30465" y="107"/>
                </a:cubicBezTo>
                <a:cubicBezTo>
                  <a:pt x="30470" y="117"/>
                  <a:pt x="30474" y="128"/>
                  <a:pt x="30477" y="139"/>
                </a:cubicBezTo>
                <a:cubicBezTo>
                  <a:pt x="30479" y="150"/>
                  <a:pt x="30481" y="161"/>
                  <a:pt x="30481" y="172"/>
                </a:cubicBezTo>
                <a:lnTo>
                  <a:pt x="30481" y="1052"/>
                </a:lnTo>
                <a:lnTo>
                  <a:pt x="0" y="1052"/>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79" name="任意多边形: 形状 178"/>
          <p:cNvSpPr/>
          <p:nvPr/>
        </p:nvSpPr>
        <p:spPr>
          <a:xfrm>
            <a:off x="609480" y="5089320"/>
            <a:ext cx="10973160" cy="1313280"/>
          </a:xfrm>
          <a:custGeom>
            <a:avLst/>
            <a:gdLst/>
            <a:ahLst/>
            <a:cxnLst/>
            <a:rect l="0" t="0" r="r" b="b"/>
            <a:pathLst>
              <a:path w="30481" h="3648">
                <a:moveTo>
                  <a:pt x="0" y="3476"/>
                </a:moveTo>
                <a:lnTo>
                  <a:pt x="0" y="0"/>
                </a:lnTo>
                <a:lnTo>
                  <a:pt x="30481" y="0"/>
                </a:lnTo>
                <a:lnTo>
                  <a:pt x="30481" y="3476"/>
                </a:lnTo>
                <a:cubicBezTo>
                  <a:pt x="30481" y="3487"/>
                  <a:pt x="30479" y="3499"/>
                  <a:pt x="30477" y="3510"/>
                </a:cubicBezTo>
                <a:cubicBezTo>
                  <a:pt x="30474" y="3521"/>
                  <a:pt x="30470" y="3531"/>
                  <a:pt x="30465" y="3542"/>
                </a:cubicBezTo>
                <a:cubicBezTo>
                  <a:pt x="30459" y="3552"/>
                  <a:pt x="30453" y="3562"/>
                  <a:pt x="30445" y="3572"/>
                </a:cubicBezTo>
                <a:cubicBezTo>
                  <a:pt x="30437" y="3581"/>
                  <a:pt x="30429" y="3590"/>
                  <a:pt x="30419" y="3598"/>
                </a:cubicBezTo>
                <a:cubicBezTo>
                  <a:pt x="30409" y="3605"/>
                  <a:pt x="30398" y="3613"/>
                  <a:pt x="30387" y="3619"/>
                </a:cubicBezTo>
                <a:cubicBezTo>
                  <a:pt x="30375" y="3625"/>
                  <a:pt x="30363" y="3630"/>
                  <a:pt x="30350" y="3635"/>
                </a:cubicBezTo>
                <a:cubicBezTo>
                  <a:pt x="30337" y="3639"/>
                  <a:pt x="30324" y="3642"/>
                  <a:pt x="30310" y="3644"/>
                </a:cubicBezTo>
                <a:cubicBezTo>
                  <a:pt x="30297" y="3647"/>
                  <a:pt x="30283" y="3648"/>
                  <a:pt x="30269" y="3648"/>
                </a:cubicBezTo>
                <a:lnTo>
                  <a:pt x="211" y="3648"/>
                </a:lnTo>
                <a:cubicBezTo>
                  <a:pt x="198" y="3648"/>
                  <a:pt x="184" y="3647"/>
                  <a:pt x="170" y="3644"/>
                </a:cubicBezTo>
                <a:cubicBezTo>
                  <a:pt x="157" y="3642"/>
                  <a:pt x="143" y="3639"/>
                  <a:pt x="130" y="3635"/>
                </a:cubicBezTo>
                <a:cubicBezTo>
                  <a:pt x="118" y="3630"/>
                  <a:pt x="105" y="3625"/>
                  <a:pt x="94" y="3619"/>
                </a:cubicBezTo>
                <a:cubicBezTo>
                  <a:pt x="82" y="3613"/>
                  <a:pt x="72" y="3605"/>
                  <a:pt x="62" y="3598"/>
                </a:cubicBezTo>
                <a:cubicBezTo>
                  <a:pt x="52" y="3590"/>
                  <a:pt x="43" y="3581"/>
                  <a:pt x="36" y="3572"/>
                </a:cubicBezTo>
                <a:cubicBezTo>
                  <a:pt x="28" y="3562"/>
                  <a:pt x="21" y="3552"/>
                  <a:pt x="16" y="3542"/>
                </a:cubicBezTo>
                <a:cubicBezTo>
                  <a:pt x="11" y="3531"/>
                  <a:pt x="7" y="3521"/>
                  <a:pt x="4" y="3510"/>
                </a:cubicBezTo>
                <a:cubicBezTo>
                  <a:pt x="1" y="3499"/>
                  <a:pt x="0" y="3487"/>
                  <a:pt x="0" y="3476"/>
                </a:cubicBezTo>
                <a:close/>
              </a:path>
            </a:pathLst>
          </a:custGeom>
          <a:solidFill>
            <a:srgbClr val="E8E8E8"/>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0" name="文本框 179"/>
          <p:cNvSpPr txBox="1"/>
          <p:nvPr/>
        </p:nvSpPr>
        <p:spPr>
          <a:xfrm>
            <a:off x="609480" y="328680"/>
            <a:ext cx="6266652" cy="392415"/>
          </a:xfrm>
          <a:prstGeom prst="rect">
            <a:avLst/>
          </a:prstGeom>
          <a:noFill/>
          <a:ln w="0">
            <a:noFill/>
          </a:ln>
        </p:spPr>
        <p:txBody>
          <a:bodyPr wrap="none" lIns="0" tIns="0" rIns="0" bIns="0" anchor="t">
            <a:spAutoFit/>
          </a:bodyPr>
          <a:lstStyle/>
          <a:p>
            <a:r>
              <a:rPr lang="en-US" sz="2550" dirty="0">
                <a:solidFill>
                  <a:srgbClr val="FFFFFF"/>
                </a:solidFill>
                <a:latin typeface="Times New Roman"/>
                <a:ea typeface="Times New Roman"/>
              </a:rPr>
              <a:t>Our </a:t>
            </a:r>
            <a:r>
              <a:rPr lang="en-US" sz="2550" b="0" u="none" strike="noStrike" dirty="0">
                <a:solidFill>
                  <a:srgbClr val="FFFFFF"/>
                </a:solidFill>
                <a:effectLst/>
                <a:uFillTx/>
                <a:latin typeface="Times New Roman"/>
                <a:ea typeface="Times New Roman"/>
              </a:rPr>
              <a:t>Methodology: DWT Signal Decomposition</a:t>
            </a:r>
            <a:endParaRPr lang="en-US" sz="2550" b="0" u="none" strike="noStrike" dirty="0">
              <a:solidFill>
                <a:srgbClr val="000000"/>
              </a:solidFill>
              <a:effectLst/>
              <a:uFillTx/>
              <a:latin typeface="Times New Roman"/>
            </a:endParaRPr>
          </a:p>
        </p:txBody>
      </p:sp>
      <p:sp>
        <p:nvSpPr>
          <p:cNvPr id="181" name="文本框 180"/>
          <p:cNvSpPr txBox="1"/>
          <p:nvPr/>
        </p:nvSpPr>
        <p:spPr>
          <a:xfrm>
            <a:off x="838080" y="1246320"/>
            <a:ext cx="3066120" cy="189360"/>
          </a:xfrm>
          <a:prstGeom prst="rect">
            <a:avLst/>
          </a:prstGeom>
          <a:noFill/>
          <a:ln w="0">
            <a:noFill/>
          </a:ln>
        </p:spPr>
        <p:txBody>
          <a:bodyPr wrap="none" lIns="0" tIns="0" rIns="0" bIns="0" anchor="t">
            <a:spAutoFit/>
          </a:bodyPr>
          <a:lstStyle/>
          <a:p>
            <a:r>
              <a:rPr lang="en-US" sz="1340" b="0" u="none" strike="noStrike">
                <a:solidFill>
                  <a:srgbClr val="FFFFFF"/>
                </a:solidFill>
                <a:effectLst/>
                <a:uFillTx/>
                <a:latin typeface="Times New Roman"/>
                <a:ea typeface="Times New Roman"/>
              </a:rPr>
              <a:t>Discrete Wavelet Transform (DWT)</a:t>
            </a:r>
            <a:endParaRPr lang="en-US" sz="1340" b="0" u="none" strike="noStrike">
              <a:solidFill>
                <a:srgbClr val="000000"/>
              </a:solidFill>
              <a:effectLst/>
              <a:uFillTx/>
              <a:latin typeface="Times New Roman"/>
            </a:endParaRPr>
          </a:p>
        </p:txBody>
      </p:sp>
      <p:sp>
        <p:nvSpPr>
          <p:cNvPr id="182" name="任意多边形: 形状 181"/>
          <p:cNvSpPr/>
          <p:nvPr/>
        </p:nvSpPr>
        <p:spPr>
          <a:xfrm>
            <a:off x="853430" y="3768480"/>
            <a:ext cx="47880" cy="39240"/>
          </a:xfrm>
          <a:custGeom>
            <a:avLst/>
            <a:gdLst/>
            <a:ahLst/>
            <a:cxnLst/>
            <a:rect l="0" t="0" r="r" b="b"/>
            <a:pathLst>
              <a:path w="133" h="109">
                <a:moveTo>
                  <a:pt x="133" y="54"/>
                </a:moveTo>
                <a:cubicBezTo>
                  <a:pt x="133" y="61"/>
                  <a:pt x="132" y="68"/>
                  <a:pt x="128" y="75"/>
                </a:cubicBezTo>
                <a:cubicBezTo>
                  <a:pt x="125" y="81"/>
                  <a:pt x="120" y="87"/>
                  <a:pt x="114" y="92"/>
                </a:cubicBezTo>
                <a:cubicBezTo>
                  <a:pt x="108" y="97"/>
                  <a:pt x="101" y="101"/>
                  <a:pt x="93" y="104"/>
                </a:cubicBezTo>
                <a:cubicBezTo>
                  <a:pt x="84" y="107"/>
                  <a:pt x="76" y="109"/>
                  <a:pt x="67" y="109"/>
                </a:cubicBezTo>
                <a:cubicBezTo>
                  <a:pt x="57" y="109"/>
                  <a:pt x="49" y="107"/>
                  <a:pt x="41" y="104"/>
                </a:cubicBezTo>
                <a:cubicBezTo>
                  <a:pt x="33" y="101"/>
                  <a:pt x="26" y="97"/>
                  <a:pt x="19" y="92"/>
                </a:cubicBezTo>
                <a:cubicBezTo>
                  <a:pt x="13" y="87"/>
                  <a:pt x="8" y="81"/>
                  <a:pt x="5" y="75"/>
                </a:cubicBezTo>
                <a:cubicBezTo>
                  <a:pt x="2" y="68"/>
                  <a:pt x="0" y="61"/>
                  <a:pt x="0" y="54"/>
                </a:cubicBezTo>
                <a:cubicBezTo>
                  <a:pt x="0" y="47"/>
                  <a:pt x="2" y="40"/>
                  <a:pt x="5" y="33"/>
                </a:cubicBezTo>
                <a:cubicBezTo>
                  <a:pt x="8" y="27"/>
                  <a:pt x="13" y="21"/>
                  <a:pt x="19" y="16"/>
                </a:cubicBezTo>
                <a:cubicBezTo>
                  <a:pt x="26" y="11"/>
                  <a:pt x="33" y="7"/>
                  <a:pt x="41" y="4"/>
                </a:cubicBezTo>
                <a:cubicBezTo>
                  <a:pt x="49" y="2"/>
                  <a:pt x="57" y="0"/>
                  <a:pt x="67" y="0"/>
                </a:cubicBezTo>
                <a:cubicBezTo>
                  <a:pt x="76" y="0"/>
                  <a:pt x="84" y="2"/>
                  <a:pt x="93" y="4"/>
                </a:cubicBezTo>
                <a:cubicBezTo>
                  <a:pt x="101" y="7"/>
                  <a:pt x="108" y="11"/>
                  <a:pt x="114" y="16"/>
                </a:cubicBezTo>
                <a:cubicBezTo>
                  <a:pt x="120" y="21"/>
                  <a:pt x="125" y="27"/>
                  <a:pt x="128" y="33"/>
                </a:cubicBezTo>
                <a:cubicBezTo>
                  <a:pt x="132" y="40"/>
                  <a:pt x="133" y="47"/>
                  <a:pt x="133" y="54"/>
                </a:cubicBezTo>
                <a:close/>
              </a:path>
            </a:pathLst>
          </a:custGeom>
          <a:solidFill>
            <a:srgbClr val="2D2D2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83" name="文本框 182"/>
          <p:cNvSpPr txBox="1"/>
          <p:nvPr/>
        </p:nvSpPr>
        <p:spPr>
          <a:xfrm>
            <a:off x="818460" y="3311163"/>
            <a:ext cx="6989093" cy="276999"/>
          </a:xfrm>
          <a:prstGeom prst="rect">
            <a:avLst/>
          </a:prstGeom>
          <a:noFill/>
          <a:ln w="0">
            <a:noFill/>
          </a:ln>
        </p:spPr>
        <p:txBody>
          <a:bodyPr wrap="none" lIns="0" tIns="0" rIns="0" bIns="0" anchor="t">
            <a:spAutoFit/>
          </a:bodyPr>
          <a:lstStyle/>
          <a:p>
            <a:r>
              <a:rPr lang="en-US" b="0" u="none" strike="noStrike" dirty="0">
                <a:solidFill>
                  <a:srgbClr val="2D2D2D"/>
                </a:solidFill>
                <a:effectLst/>
                <a:uFillTx/>
                <a:latin typeface="Times New Roman"/>
                <a:ea typeface="Times New Roman"/>
              </a:rPr>
              <a:t>Multi-scale decomposition of original signals into distinct frequency bands:</a:t>
            </a:r>
            <a:endParaRPr lang="en-US" b="0" u="none" strike="noStrike" dirty="0">
              <a:solidFill>
                <a:srgbClr val="000000"/>
              </a:solidFill>
              <a:effectLst/>
              <a:uFillTx/>
              <a:latin typeface="Times New Roman"/>
            </a:endParaRPr>
          </a:p>
        </p:txBody>
      </p:sp>
      <p:sp>
        <p:nvSpPr>
          <p:cNvPr id="184" name="任意多边形: 形状 183"/>
          <p:cNvSpPr/>
          <p:nvPr/>
        </p:nvSpPr>
        <p:spPr>
          <a:xfrm>
            <a:off x="829490" y="4110554"/>
            <a:ext cx="47880" cy="38880"/>
          </a:xfrm>
          <a:custGeom>
            <a:avLst/>
            <a:gdLst/>
            <a:ahLst/>
            <a:cxnLst/>
            <a:rect l="0" t="0" r="r" b="b"/>
            <a:pathLst>
              <a:path w="133" h="108">
                <a:moveTo>
                  <a:pt x="133" y="54"/>
                </a:moveTo>
                <a:cubicBezTo>
                  <a:pt x="133" y="61"/>
                  <a:pt x="132" y="68"/>
                  <a:pt x="128" y="74"/>
                </a:cubicBezTo>
                <a:cubicBezTo>
                  <a:pt x="125" y="81"/>
                  <a:pt x="120" y="87"/>
                  <a:pt x="114" y="92"/>
                </a:cubicBezTo>
                <a:cubicBezTo>
                  <a:pt x="108" y="97"/>
                  <a:pt x="101" y="101"/>
                  <a:pt x="93" y="104"/>
                </a:cubicBezTo>
                <a:cubicBezTo>
                  <a:pt x="84" y="107"/>
                  <a:pt x="76" y="108"/>
                  <a:pt x="67" y="108"/>
                </a:cubicBezTo>
                <a:cubicBezTo>
                  <a:pt x="57" y="108"/>
                  <a:pt x="49" y="107"/>
                  <a:pt x="41" y="104"/>
                </a:cubicBezTo>
                <a:cubicBezTo>
                  <a:pt x="33" y="101"/>
                  <a:pt x="26" y="97"/>
                  <a:pt x="19" y="92"/>
                </a:cubicBezTo>
                <a:cubicBezTo>
                  <a:pt x="13" y="87"/>
                  <a:pt x="8" y="81"/>
                  <a:pt x="5" y="74"/>
                </a:cubicBezTo>
                <a:cubicBezTo>
                  <a:pt x="2" y="68"/>
                  <a:pt x="0" y="61"/>
                  <a:pt x="0" y="54"/>
                </a:cubicBezTo>
                <a:cubicBezTo>
                  <a:pt x="0" y="47"/>
                  <a:pt x="2" y="40"/>
                  <a:pt x="5" y="33"/>
                </a:cubicBezTo>
                <a:cubicBezTo>
                  <a:pt x="8" y="27"/>
                  <a:pt x="13" y="21"/>
                  <a:pt x="19" y="16"/>
                </a:cubicBezTo>
                <a:cubicBezTo>
                  <a:pt x="26" y="11"/>
                  <a:pt x="33" y="7"/>
                  <a:pt x="41" y="4"/>
                </a:cubicBezTo>
                <a:cubicBezTo>
                  <a:pt x="49" y="2"/>
                  <a:pt x="57" y="0"/>
                  <a:pt x="67" y="0"/>
                </a:cubicBezTo>
                <a:cubicBezTo>
                  <a:pt x="76" y="0"/>
                  <a:pt x="84" y="2"/>
                  <a:pt x="93" y="4"/>
                </a:cubicBezTo>
                <a:cubicBezTo>
                  <a:pt x="101" y="7"/>
                  <a:pt x="108" y="11"/>
                  <a:pt x="114" y="16"/>
                </a:cubicBezTo>
                <a:cubicBezTo>
                  <a:pt x="120" y="21"/>
                  <a:pt x="125" y="27"/>
                  <a:pt x="128" y="33"/>
                </a:cubicBezTo>
                <a:cubicBezTo>
                  <a:pt x="132" y="40"/>
                  <a:pt x="133" y="47"/>
                  <a:pt x="133" y="54"/>
                </a:cubicBezTo>
                <a:close/>
              </a:path>
            </a:pathLst>
          </a:custGeom>
          <a:solidFill>
            <a:srgbClr val="2D2D2D"/>
          </a:solidFill>
          <a:ln w="0">
            <a:noFill/>
          </a:ln>
        </p:spPr>
        <p:txBody>
          <a:bodyPr lIns="0" tIns="0" rIns="0" bIns="0" anchor="t">
            <a:noAutofit/>
          </a:bodyPr>
          <a:lstStyle/>
          <a:p>
            <a:endParaRPr lang="en-US" sz="3200" b="0" u="none" strike="noStrike" dirty="0">
              <a:solidFill>
                <a:srgbClr val="FFFFFF"/>
              </a:solidFill>
              <a:effectLst/>
              <a:uFillTx/>
              <a:latin typeface="Times New Roman"/>
            </a:endParaRPr>
          </a:p>
        </p:txBody>
      </p:sp>
      <p:sp>
        <p:nvSpPr>
          <p:cNvPr id="185" name="文本框 184"/>
          <p:cNvSpPr txBox="1"/>
          <p:nvPr/>
        </p:nvSpPr>
        <p:spPr>
          <a:xfrm>
            <a:off x="997710" y="3624575"/>
            <a:ext cx="6471965" cy="276999"/>
          </a:xfrm>
          <a:prstGeom prst="rect">
            <a:avLst/>
          </a:prstGeom>
          <a:noFill/>
          <a:ln w="0">
            <a:noFill/>
          </a:ln>
        </p:spPr>
        <p:txBody>
          <a:bodyPr wrap="none" lIns="0" tIns="0" rIns="0" bIns="0" anchor="t">
            <a:spAutoFit/>
          </a:bodyPr>
          <a:lstStyle/>
          <a:p>
            <a:r>
              <a:rPr lang="en-US" b="1" u="none" strike="noStrike" dirty="0">
                <a:solidFill>
                  <a:srgbClr val="2D2D2D"/>
                </a:solidFill>
                <a:effectLst/>
                <a:uFillTx/>
                <a:latin typeface="Times New Roman"/>
                <a:ea typeface="Times New Roman"/>
              </a:rPr>
              <a:t>Low-frequency components</a:t>
            </a:r>
            <a:r>
              <a:rPr lang="en-US" b="0" u="none" strike="noStrike" dirty="0">
                <a:solidFill>
                  <a:srgbClr val="2D2D2D"/>
                </a:solidFill>
                <a:effectLst/>
                <a:uFillTx/>
                <a:latin typeface="Times New Roman"/>
                <a:ea typeface="Times New Roman"/>
              </a:rPr>
              <a:t>: Capture trend and periodic information</a:t>
            </a:r>
            <a:endParaRPr lang="en-US" b="0" u="none" strike="noStrike" dirty="0">
              <a:solidFill>
                <a:srgbClr val="000000"/>
              </a:solidFill>
              <a:effectLst/>
              <a:uFillTx/>
              <a:latin typeface="Times New Roman"/>
            </a:endParaRPr>
          </a:p>
        </p:txBody>
      </p:sp>
      <p:sp>
        <p:nvSpPr>
          <p:cNvPr id="186" name="文本框 185"/>
          <p:cNvSpPr txBox="1"/>
          <p:nvPr/>
        </p:nvSpPr>
        <p:spPr>
          <a:xfrm>
            <a:off x="944059" y="3972055"/>
            <a:ext cx="6600205" cy="276999"/>
          </a:xfrm>
          <a:prstGeom prst="rect">
            <a:avLst/>
          </a:prstGeom>
          <a:noFill/>
          <a:ln w="0">
            <a:noFill/>
          </a:ln>
        </p:spPr>
        <p:txBody>
          <a:bodyPr wrap="none" lIns="0" tIns="0" rIns="0" bIns="0" anchor="t">
            <a:spAutoFit/>
          </a:bodyPr>
          <a:lstStyle/>
          <a:p>
            <a:r>
              <a:rPr lang="en-US" b="1" u="none" strike="noStrike" dirty="0">
                <a:solidFill>
                  <a:srgbClr val="2D2D2D"/>
                </a:solidFill>
                <a:effectLst/>
                <a:uFillTx/>
                <a:latin typeface="Times New Roman"/>
                <a:ea typeface="Times New Roman"/>
              </a:rPr>
              <a:t>High-frequency components</a:t>
            </a:r>
            <a:r>
              <a:rPr lang="en-US" b="0" u="none" strike="noStrike" dirty="0">
                <a:solidFill>
                  <a:srgbClr val="2D2D2D"/>
                </a:solidFill>
                <a:effectLst/>
                <a:uFillTx/>
                <a:latin typeface="Times New Roman"/>
                <a:ea typeface="Times New Roman"/>
              </a:rPr>
              <a:t>: Contain noise and mutation information</a:t>
            </a:r>
            <a:endParaRPr lang="en-US" b="0" u="none" strike="noStrike" dirty="0">
              <a:solidFill>
                <a:srgbClr val="000000"/>
              </a:solidFill>
              <a:effectLst/>
              <a:uFillTx/>
              <a:latin typeface="Times New Roman"/>
            </a:endParaRPr>
          </a:p>
        </p:txBody>
      </p:sp>
      <p:sp>
        <p:nvSpPr>
          <p:cNvPr id="187" name="文本框 186"/>
          <p:cNvSpPr txBox="1"/>
          <p:nvPr/>
        </p:nvSpPr>
        <p:spPr>
          <a:xfrm>
            <a:off x="838080" y="2914560"/>
            <a:ext cx="1881720" cy="189360"/>
          </a:xfrm>
          <a:prstGeom prst="rect">
            <a:avLst/>
          </a:prstGeom>
          <a:noFill/>
          <a:ln w="0">
            <a:noFill/>
          </a:ln>
        </p:spPr>
        <p:txBody>
          <a:bodyPr wrap="none" lIns="0" tIns="0" rIns="0" bIns="0" anchor="t">
            <a:spAutoFit/>
          </a:bodyPr>
          <a:lstStyle/>
          <a:p>
            <a:r>
              <a:rPr lang="en-US" sz="1340" b="0" u="none" strike="noStrike">
                <a:solidFill>
                  <a:srgbClr val="FFFFFF"/>
                </a:solidFill>
                <a:effectLst/>
                <a:uFillTx/>
                <a:latin typeface="Times New Roman"/>
                <a:ea typeface="Times New Roman"/>
              </a:rPr>
              <a:t>Mallat Fast Algorithm</a:t>
            </a:r>
            <a:endParaRPr lang="en-US" sz="1340" b="0" u="none" strike="noStrike">
              <a:solidFill>
                <a:srgbClr val="000000"/>
              </a:solidFill>
              <a:effectLst/>
              <a:uFillTx/>
              <a:latin typeface="Times New Roman"/>
            </a:endParaRPr>
          </a:p>
        </p:txBody>
      </p:sp>
      <p:sp>
        <p:nvSpPr>
          <p:cNvPr id="189" name="文本框 188"/>
          <p:cNvSpPr txBox="1"/>
          <p:nvPr/>
        </p:nvSpPr>
        <p:spPr>
          <a:xfrm>
            <a:off x="838080" y="4806720"/>
            <a:ext cx="1981080" cy="189360"/>
          </a:xfrm>
          <a:prstGeom prst="rect">
            <a:avLst/>
          </a:prstGeom>
          <a:noFill/>
          <a:ln w="0">
            <a:noFill/>
          </a:ln>
        </p:spPr>
        <p:txBody>
          <a:bodyPr wrap="none" lIns="0" tIns="0" rIns="0" bIns="0" anchor="t">
            <a:spAutoFit/>
          </a:bodyPr>
          <a:lstStyle/>
          <a:p>
            <a:r>
              <a:rPr lang="en-US" sz="1340" b="0" u="none" strike="noStrike">
                <a:solidFill>
                  <a:srgbClr val="FFFFFF"/>
                </a:solidFill>
                <a:effectLst/>
                <a:uFillTx/>
                <a:latin typeface="Times New Roman"/>
                <a:ea typeface="Times New Roman"/>
              </a:rPr>
              <a:t>Decomposition Process</a:t>
            </a:r>
            <a:endParaRPr lang="en-US" sz="1340" b="0" u="none" strike="noStrike">
              <a:solidFill>
                <a:srgbClr val="000000"/>
              </a:solidFill>
              <a:effectLst/>
              <a:uFillTx/>
              <a:latin typeface="Times New Roman"/>
            </a:endParaRPr>
          </a:p>
        </p:txBody>
      </p:sp>
      <p:sp>
        <p:nvSpPr>
          <p:cNvPr id="190" name="任意多边形: 形状 189"/>
          <p:cNvSpPr/>
          <p:nvPr/>
        </p:nvSpPr>
        <p:spPr>
          <a:xfrm>
            <a:off x="838080" y="5537160"/>
            <a:ext cx="2514960" cy="741960"/>
          </a:xfrm>
          <a:custGeom>
            <a:avLst/>
            <a:gdLst/>
            <a:ahLst/>
            <a:cxnLst/>
            <a:rect l="0" t="0" r="r" b="b"/>
            <a:pathLst>
              <a:path w="6986" h="2061">
                <a:moveTo>
                  <a:pt x="0" y="1889"/>
                </a:moveTo>
                <a:lnTo>
                  <a:pt x="0" y="173"/>
                </a:lnTo>
                <a:cubicBezTo>
                  <a:pt x="0" y="161"/>
                  <a:pt x="1" y="150"/>
                  <a:pt x="4" y="139"/>
                </a:cubicBezTo>
                <a:cubicBezTo>
                  <a:pt x="7" y="128"/>
                  <a:pt x="11" y="117"/>
                  <a:pt x="16" y="107"/>
                </a:cubicBezTo>
                <a:cubicBezTo>
                  <a:pt x="21" y="97"/>
                  <a:pt x="28" y="87"/>
                  <a:pt x="36" y="77"/>
                </a:cubicBezTo>
                <a:cubicBezTo>
                  <a:pt x="43" y="68"/>
                  <a:pt x="52" y="58"/>
                  <a:pt x="62" y="50"/>
                </a:cubicBezTo>
                <a:cubicBezTo>
                  <a:pt x="72" y="42"/>
                  <a:pt x="82" y="35"/>
                  <a:pt x="94" y="29"/>
                </a:cubicBezTo>
                <a:cubicBezTo>
                  <a:pt x="105" y="23"/>
                  <a:pt x="118" y="17"/>
                  <a:pt x="130" y="13"/>
                </a:cubicBezTo>
                <a:cubicBezTo>
                  <a:pt x="143" y="9"/>
                  <a:pt x="157" y="6"/>
                  <a:pt x="170" y="3"/>
                </a:cubicBezTo>
                <a:cubicBezTo>
                  <a:pt x="184" y="1"/>
                  <a:pt x="198" y="0"/>
                  <a:pt x="211" y="0"/>
                </a:cubicBezTo>
                <a:lnTo>
                  <a:pt x="6774" y="0"/>
                </a:lnTo>
                <a:cubicBezTo>
                  <a:pt x="6788" y="0"/>
                  <a:pt x="6802" y="1"/>
                  <a:pt x="6815" y="3"/>
                </a:cubicBezTo>
                <a:cubicBezTo>
                  <a:pt x="6829" y="6"/>
                  <a:pt x="6842" y="9"/>
                  <a:pt x="6855" y="13"/>
                </a:cubicBezTo>
                <a:cubicBezTo>
                  <a:pt x="6868" y="17"/>
                  <a:pt x="6880" y="23"/>
                  <a:pt x="6892" y="29"/>
                </a:cubicBezTo>
                <a:cubicBezTo>
                  <a:pt x="6903" y="35"/>
                  <a:pt x="6914" y="42"/>
                  <a:pt x="6924" y="50"/>
                </a:cubicBezTo>
                <a:cubicBezTo>
                  <a:pt x="6934" y="58"/>
                  <a:pt x="6942" y="68"/>
                  <a:pt x="6950" y="77"/>
                </a:cubicBezTo>
                <a:cubicBezTo>
                  <a:pt x="6958" y="87"/>
                  <a:pt x="6964" y="97"/>
                  <a:pt x="6970" y="107"/>
                </a:cubicBezTo>
                <a:cubicBezTo>
                  <a:pt x="6975" y="117"/>
                  <a:pt x="6979" y="128"/>
                  <a:pt x="6982" y="139"/>
                </a:cubicBezTo>
                <a:cubicBezTo>
                  <a:pt x="6984" y="150"/>
                  <a:pt x="6986" y="161"/>
                  <a:pt x="6986" y="173"/>
                </a:cubicBezTo>
                <a:lnTo>
                  <a:pt x="6986" y="1889"/>
                </a:lnTo>
                <a:cubicBezTo>
                  <a:pt x="6986" y="1900"/>
                  <a:pt x="6984" y="1911"/>
                  <a:pt x="6982" y="1922"/>
                </a:cubicBezTo>
                <a:cubicBezTo>
                  <a:pt x="6979" y="1933"/>
                  <a:pt x="6975" y="1944"/>
                  <a:pt x="6970" y="1955"/>
                </a:cubicBezTo>
                <a:cubicBezTo>
                  <a:pt x="6964" y="1965"/>
                  <a:pt x="6958" y="1975"/>
                  <a:pt x="6950" y="1984"/>
                </a:cubicBezTo>
                <a:cubicBezTo>
                  <a:pt x="6942" y="1994"/>
                  <a:pt x="6934" y="2002"/>
                  <a:pt x="6924" y="2010"/>
                </a:cubicBezTo>
                <a:cubicBezTo>
                  <a:pt x="6914" y="2018"/>
                  <a:pt x="6903" y="2025"/>
                  <a:pt x="6892" y="2032"/>
                </a:cubicBezTo>
                <a:cubicBezTo>
                  <a:pt x="6880" y="2038"/>
                  <a:pt x="6868" y="2043"/>
                  <a:pt x="6855" y="2047"/>
                </a:cubicBezTo>
                <a:cubicBezTo>
                  <a:pt x="6842" y="2052"/>
                  <a:pt x="6829" y="2055"/>
                  <a:pt x="6815" y="2057"/>
                </a:cubicBezTo>
                <a:cubicBezTo>
                  <a:pt x="6802" y="2059"/>
                  <a:pt x="6788" y="2061"/>
                  <a:pt x="6774" y="2061"/>
                </a:cubicBezTo>
                <a:lnTo>
                  <a:pt x="211" y="2061"/>
                </a:lnTo>
                <a:cubicBezTo>
                  <a:pt x="198" y="2061"/>
                  <a:pt x="184" y="2059"/>
                  <a:pt x="170" y="2057"/>
                </a:cubicBezTo>
                <a:cubicBezTo>
                  <a:pt x="157" y="2055"/>
                  <a:pt x="143" y="2052"/>
                  <a:pt x="130" y="2047"/>
                </a:cubicBezTo>
                <a:cubicBezTo>
                  <a:pt x="118" y="2043"/>
                  <a:pt x="105" y="2038"/>
                  <a:pt x="94" y="2032"/>
                </a:cubicBezTo>
                <a:cubicBezTo>
                  <a:pt x="82" y="2025"/>
                  <a:pt x="72" y="2018"/>
                  <a:pt x="62" y="2010"/>
                </a:cubicBezTo>
                <a:cubicBezTo>
                  <a:pt x="52" y="2002"/>
                  <a:pt x="43" y="1994"/>
                  <a:pt x="36" y="1984"/>
                </a:cubicBezTo>
                <a:cubicBezTo>
                  <a:pt x="28" y="1975"/>
                  <a:pt x="21" y="1965"/>
                  <a:pt x="16" y="1955"/>
                </a:cubicBezTo>
                <a:cubicBezTo>
                  <a:pt x="11" y="1944"/>
                  <a:pt x="7" y="1933"/>
                  <a:pt x="4" y="1922"/>
                </a:cubicBezTo>
                <a:cubicBezTo>
                  <a:pt x="1" y="1911"/>
                  <a:pt x="0" y="1900"/>
                  <a:pt x="0" y="1889"/>
                </a:cubicBez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1" name="文本框 190"/>
          <p:cNvSpPr txBox="1"/>
          <p:nvPr/>
        </p:nvSpPr>
        <p:spPr>
          <a:xfrm>
            <a:off x="818460" y="5190309"/>
            <a:ext cx="6411883" cy="246221"/>
          </a:xfrm>
          <a:prstGeom prst="rect">
            <a:avLst/>
          </a:prstGeom>
          <a:noFill/>
          <a:ln w="0">
            <a:noFill/>
          </a:ln>
        </p:spPr>
        <p:txBody>
          <a:bodyPr wrap="none" lIns="0" tIns="0" rIns="0" bIns="0" anchor="t">
            <a:spAutoFit/>
          </a:bodyPr>
          <a:lstStyle/>
          <a:p>
            <a:r>
              <a:rPr lang="en-US" sz="1600" b="0" u="none" strike="noStrike" dirty="0">
                <a:solidFill>
                  <a:srgbClr val="2D2D2D"/>
                </a:solidFill>
                <a:effectLst/>
                <a:uFillTx/>
                <a:latin typeface="Times New Roman"/>
                <a:ea typeface="Times New Roman"/>
              </a:rPr>
              <a:t>Original time series → Approximate component (A) + Detail components (D)</a:t>
            </a:r>
            <a:endParaRPr lang="en-US" sz="1600" b="0" u="none" strike="noStrike" dirty="0">
              <a:solidFill>
                <a:srgbClr val="000000"/>
              </a:solidFill>
              <a:effectLst/>
              <a:uFillTx/>
              <a:latin typeface="Times New Roman"/>
            </a:endParaRPr>
          </a:p>
        </p:txBody>
      </p:sp>
      <p:sp>
        <p:nvSpPr>
          <p:cNvPr id="192" name="任意多边形: 形状 191"/>
          <p:cNvSpPr/>
          <p:nvPr/>
        </p:nvSpPr>
        <p:spPr>
          <a:xfrm>
            <a:off x="3504960" y="5537160"/>
            <a:ext cx="2514960" cy="741960"/>
          </a:xfrm>
          <a:custGeom>
            <a:avLst/>
            <a:gdLst/>
            <a:ahLst/>
            <a:cxnLst/>
            <a:rect l="0" t="0" r="r" b="b"/>
            <a:pathLst>
              <a:path w="6986" h="2061">
                <a:moveTo>
                  <a:pt x="0" y="1889"/>
                </a:moveTo>
                <a:lnTo>
                  <a:pt x="0" y="173"/>
                </a:lnTo>
                <a:cubicBezTo>
                  <a:pt x="0" y="161"/>
                  <a:pt x="2" y="150"/>
                  <a:pt x="4" y="139"/>
                </a:cubicBezTo>
                <a:cubicBezTo>
                  <a:pt x="7" y="128"/>
                  <a:pt x="11" y="117"/>
                  <a:pt x="16" y="107"/>
                </a:cubicBezTo>
                <a:cubicBezTo>
                  <a:pt x="22" y="97"/>
                  <a:pt x="28" y="87"/>
                  <a:pt x="36" y="77"/>
                </a:cubicBezTo>
                <a:cubicBezTo>
                  <a:pt x="44" y="68"/>
                  <a:pt x="52" y="58"/>
                  <a:pt x="62" y="50"/>
                </a:cubicBezTo>
                <a:cubicBezTo>
                  <a:pt x="72" y="42"/>
                  <a:pt x="83" y="35"/>
                  <a:pt x="94" y="29"/>
                </a:cubicBezTo>
                <a:cubicBezTo>
                  <a:pt x="106" y="23"/>
                  <a:pt x="118" y="17"/>
                  <a:pt x="131" y="13"/>
                </a:cubicBezTo>
                <a:cubicBezTo>
                  <a:pt x="144" y="9"/>
                  <a:pt x="157" y="6"/>
                  <a:pt x="171" y="3"/>
                </a:cubicBezTo>
                <a:cubicBezTo>
                  <a:pt x="184" y="1"/>
                  <a:pt x="198" y="0"/>
                  <a:pt x="212" y="0"/>
                </a:cubicBezTo>
                <a:lnTo>
                  <a:pt x="6774" y="0"/>
                </a:lnTo>
                <a:cubicBezTo>
                  <a:pt x="6788" y="0"/>
                  <a:pt x="6802" y="1"/>
                  <a:pt x="6816" y="3"/>
                </a:cubicBezTo>
                <a:cubicBezTo>
                  <a:pt x="6829" y="6"/>
                  <a:pt x="6843" y="9"/>
                  <a:pt x="6855" y="13"/>
                </a:cubicBezTo>
                <a:cubicBezTo>
                  <a:pt x="6868" y="17"/>
                  <a:pt x="6881" y="23"/>
                  <a:pt x="6892" y="29"/>
                </a:cubicBezTo>
                <a:cubicBezTo>
                  <a:pt x="6904" y="35"/>
                  <a:pt x="6914" y="42"/>
                  <a:pt x="6924" y="50"/>
                </a:cubicBezTo>
                <a:cubicBezTo>
                  <a:pt x="6934" y="58"/>
                  <a:pt x="6943" y="68"/>
                  <a:pt x="6950" y="77"/>
                </a:cubicBezTo>
                <a:cubicBezTo>
                  <a:pt x="6958" y="87"/>
                  <a:pt x="6965" y="97"/>
                  <a:pt x="6970" y="107"/>
                </a:cubicBezTo>
                <a:cubicBezTo>
                  <a:pt x="6975" y="117"/>
                  <a:pt x="6979" y="128"/>
                  <a:pt x="6982" y="139"/>
                </a:cubicBezTo>
                <a:cubicBezTo>
                  <a:pt x="6985" y="150"/>
                  <a:pt x="6986" y="161"/>
                  <a:pt x="6986" y="173"/>
                </a:cubicBezTo>
                <a:lnTo>
                  <a:pt x="6986" y="1889"/>
                </a:lnTo>
                <a:cubicBezTo>
                  <a:pt x="6986" y="1900"/>
                  <a:pt x="6985" y="1911"/>
                  <a:pt x="6982" y="1922"/>
                </a:cubicBezTo>
                <a:cubicBezTo>
                  <a:pt x="6979" y="1933"/>
                  <a:pt x="6975" y="1944"/>
                  <a:pt x="6970" y="1955"/>
                </a:cubicBezTo>
                <a:cubicBezTo>
                  <a:pt x="6965" y="1965"/>
                  <a:pt x="6958" y="1975"/>
                  <a:pt x="6950" y="1984"/>
                </a:cubicBezTo>
                <a:cubicBezTo>
                  <a:pt x="6943" y="1994"/>
                  <a:pt x="6934" y="2002"/>
                  <a:pt x="6924" y="2010"/>
                </a:cubicBezTo>
                <a:cubicBezTo>
                  <a:pt x="6914" y="2018"/>
                  <a:pt x="6904" y="2025"/>
                  <a:pt x="6892" y="2032"/>
                </a:cubicBezTo>
                <a:cubicBezTo>
                  <a:pt x="6881" y="2038"/>
                  <a:pt x="6868" y="2043"/>
                  <a:pt x="6855" y="2047"/>
                </a:cubicBezTo>
                <a:cubicBezTo>
                  <a:pt x="6843" y="2052"/>
                  <a:pt x="6829" y="2055"/>
                  <a:pt x="6816" y="2057"/>
                </a:cubicBezTo>
                <a:cubicBezTo>
                  <a:pt x="6802" y="2059"/>
                  <a:pt x="6788" y="2061"/>
                  <a:pt x="6774" y="2061"/>
                </a:cubicBezTo>
                <a:lnTo>
                  <a:pt x="212" y="2061"/>
                </a:lnTo>
                <a:cubicBezTo>
                  <a:pt x="198" y="2061"/>
                  <a:pt x="184" y="2059"/>
                  <a:pt x="171" y="2057"/>
                </a:cubicBezTo>
                <a:cubicBezTo>
                  <a:pt x="157" y="2055"/>
                  <a:pt x="144" y="2052"/>
                  <a:pt x="131" y="2047"/>
                </a:cubicBezTo>
                <a:cubicBezTo>
                  <a:pt x="118" y="2043"/>
                  <a:pt x="106" y="2038"/>
                  <a:pt x="94" y="2032"/>
                </a:cubicBezTo>
                <a:cubicBezTo>
                  <a:pt x="83" y="2025"/>
                  <a:pt x="72" y="2018"/>
                  <a:pt x="62" y="2010"/>
                </a:cubicBezTo>
                <a:cubicBezTo>
                  <a:pt x="52" y="2002"/>
                  <a:pt x="44" y="1994"/>
                  <a:pt x="36" y="1984"/>
                </a:cubicBezTo>
                <a:cubicBezTo>
                  <a:pt x="28" y="1975"/>
                  <a:pt x="22" y="1965"/>
                  <a:pt x="16" y="1955"/>
                </a:cubicBezTo>
                <a:cubicBezTo>
                  <a:pt x="11" y="1944"/>
                  <a:pt x="7" y="1933"/>
                  <a:pt x="4" y="1922"/>
                </a:cubicBezTo>
                <a:cubicBezTo>
                  <a:pt x="2" y="1911"/>
                  <a:pt x="0" y="1900"/>
                  <a:pt x="0" y="1889"/>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3" name="文本框 192"/>
          <p:cNvSpPr txBox="1"/>
          <p:nvPr/>
        </p:nvSpPr>
        <p:spPr>
          <a:xfrm>
            <a:off x="1616280" y="5765676"/>
            <a:ext cx="923330" cy="307777"/>
          </a:xfrm>
          <a:prstGeom prst="rect">
            <a:avLst/>
          </a:prstGeom>
          <a:noFill/>
          <a:ln w="0">
            <a:noFill/>
          </a:ln>
        </p:spPr>
        <p:txBody>
          <a:bodyPr wrap="none" lIns="0" tIns="0" rIns="0" bIns="0" anchor="t">
            <a:spAutoFit/>
          </a:bodyPr>
          <a:lstStyle/>
          <a:p>
            <a:r>
              <a:rPr lang="en-US" sz="2000" b="1" u="none" strike="noStrike" dirty="0">
                <a:solidFill>
                  <a:srgbClr val="2630A5"/>
                </a:solidFill>
                <a:effectLst/>
                <a:uFillTx/>
                <a:latin typeface="Times New Roman"/>
                <a:ea typeface="Times New Roman"/>
              </a:rPr>
              <a:t>Original</a:t>
            </a:r>
            <a:endParaRPr lang="en-US" sz="2000" b="0" u="none" strike="noStrike" dirty="0">
              <a:solidFill>
                <a:srgbClr val="000000"/>
              </a:solidFill>
              <a:effectLst/>
              <a:uFillTx/>
              <a:latin typeface="Times New Roman"/>
            </a:endParaRPr>
          </a:p>
        </p:txBody>
      </p:sp>
      <p:sp>
        <p:nvSpPr>
          <p:cNvPr id="194" name="任意多边形: 形状 193"/>
          <p:cNvSpPr/>
          <p:nvPr/>
        </p:nvSpPr>
        <p:spPr>
          <a:xfrm>
            <a:off x="6171840" y="5537160"/>
            <a:ext cx="2514960" cy="741960"/>
          </a:xfrm>
          <a:custGeom>
            <a:avLst/>
            <a:gdLst/>
            <a:ahLst/>
            <a:cxnLst/>
            <a:rect l="0" t="0" r="r" b="b"/>
            <a:pathLst>
              <a:path w="6986" h="2061">
                <a:moveTo>
                  <a:pt x="0" y="1889"/>
                </a:moveTo>
                <a:lnTo>
                  <a:pt x="0" y="173"/>
                </a:lnTo>
                <a:cubicBezTo>
                  <a:pt x="0" y="161"/>
                  <a:pt x="2" y="150"/>
                  <a:pt x="5" y="139"/>
                </a:cubicBezTo>
                <a:cubicBezTo>
                  <a:pt x="7" y="128"/>
                  <a:pt x="11" y="117"/>
                  <a:pt x="17" y="107"/>
                </a:cubicBezTo>
                <a:cubicBezTo>
                  <a:pt x="22" y="97"/>
                  <a:pt x="28" y="87"/>
                  <a:pt x="36" y="77"/>
                </a:cubicBezTo>
                <a:cubicBezTo>
                  <a:pt x="44" y="68"/>
                  <a:pt x="53" y="58"/>
                  <a:pt x="62" y="50"/>
                </a:cubicBezTo>
                <a:cubicBezTo>
                  <a:pt x="72" y="42"/>
                  <a:pt x="83" y="35"/>
                  <a:pt x="95" y="29"/>
                </a:cubicBezTo>
                <a:cubicBezTo>
                  <a:pt x="106" y="23"/>
                  <a:pt x="118" y="17"/>
                  <a:pt x="131" y="13"/>
                </a:cubicBezTo>
                <a:cubicBezTo>
                  <a:pt x="144" y="9"/>
                  <a:pt x="157" y="6"/>
                  <a:pt x="171" y="3"/>
                </a:cubicBezTo>
                <a:cubicBezTo>
                  <a:pt x="185" y="1"/>
                  <a:pt x="198" y="0"/>
                  <a:pt x="212" y="0"/>
                </a:cubicBezTo>
                <a:lnTo>
                  <a:pt x="6775" y="0"/>
                </a:lnTo>
                <a:cubicBezTo>
                  <a:pt x="6789" y="0"/>
                  <a:pt x="6802" y="1"/>
                  <a:pt x="6816" y="3"/>
                </a:cubicBezTo>
                <a:cubicBezTo>
                  <a:pt x="6830" y="6"/>
                  <a:pt x="6843" y="9"/>
                  <a:pt x="6856" y="13"/>
                </a:cubicBezTo>
                <a:cubicBezTo>
                  <a:pt x="6869" y="17"/>
                  <a:pt x="6881" y="23"/>
                  <a:pt x="6892" y="29"/>
                </a:cubicBezTo>
                <a:cubicBezTo>
                  <a:pt x="6904" y="35"/>
                  <a:pt x="6915" y="42"/>
                  <a:pt x="6925" y="50"/>
                </a:cubicBezTo>
                <a:cubicBezTo>
                  <a:pt x="6934" y="58"/>
                  <a:pt x="6943" y="68"/>
                  <a:pt x="6951" y="77"/>
                </a:cubicBezTo>
                <a:cubicBezTo>
                  <a:pt x="6959" y="87"/>
                  <a:pt x="6965" y="97"/>
                  <a:pt x="6970" y="107"/>
                </a:cubicBezTo>
                <a:cubicBezTo>
                  <a:pt x="6976" y="117"/>
                  <a:pt x="6980" y="128"/>
                  <a:pt x="6982" y="139"/>
                </a:cubicBezTo>
                <a:cubicBezTo>
                  <a:pt x="6985" y="150"/>
                  <a:pt x="6986" y="161"/>
                  <a:pt x="6986" y="173"/>
                </a:cubicBezTo>
                <a:lnTo>
                  <a:pt x="6986" y="1889"/>
                </a:lnTo>
                <a:cubicBezTo>
                  <a:pt x="6986" y="1900"/>
                  <a:pt x="6985" y="1911"/>
                  <a:pt x="6982" y="1922"/>
                </a:cubicBezTo>
                <a:cubicBezTo>
                  <a:pt x="6980" y="1933"/>
                  <a:pt x="6976" y="1944"/>
                  <a:pt x="6970" y="1955"/>
                </a:cubicBezTo>
                <a:cubicBezTo>
                  <a:pt x="6965" y="1965"/>
                  <a:pt x="6959" y="1975"/>
                  <a:pt x="6951" y="1984"/>
                </a:cubicBezTo>
                <a:cubicBezTo>
                  <a:pt x="6943" y="1994"/>
                  <a:pt x="6934" y="2002"/>
                  <a:pt x="6925" y="2010"/>
                </a:cubicBezTo>
                <a:cubicBezTo>
                  <a:pt x="6915" y="2018"/>
                  <a:pt x="6904" y="2025"/>
                  <a:pt x="6892" y="2032"/>
                </a:cubicBezTo>
                <a:cubicBezTo>
                  <a:pt x="6881" y="2038"/>
                  <a:pt x="6869" y="2043"/>
                  <a:pt x="6856" y="2047"/>
                </a:cubicBezTo>
                <a:cubicBezTo>
                  <a:pt x="6843" y="2052"/>
                  <a:pt x="6830" y="2055"/>
                  <a:pt x="6816" y="2057"/>
                </a:cubicBezTo>
                <a:cubicBezTo>
                  <a:pt x="6802" y="2059"/>
                  <a:pt x="6789" y="2061"/>
                  <a:pt x="6775" y="2061"/>
                </a:cubicBezTo>
                <a:lnTo>
                  <a:pt x="212" y="2061"/>
                </a:lnTo>
                <a:cubicBezTo>
                  <a:pt x="198" y="2061"/>
                  <a:pt x="185" y="2059"/>
                  <a:pt x="171" y="2057"/>
                </a:cubicBezTo>
                <a:cubicBezTo>
                  <a:pt x="157" y="2055"/>
                  <a:pt x="144" y="2052"/>
                  <a:pt x="131" y="2047"/>
                </a:cubicBezTo>
                <a:cubicBezTo>
                  <a:pt x="118" y="2043"/>
                  <a:pt x="106" y="2038"/>
                  <a:pt x="95" y="2032"/>
                </a:cubicBezTo>
                <a:cubicBezTo>
                  <a:pt x="83" y="2025"/>
                  <a:pt x="72" y="2018"/>
                  <a:pt x="62" y="2010"/>
                </a:cubicBezTo>
                <a:cubicBezTo>
                  <a:pt x="53" y="2002"/>
                  <a:pt x="44" y="1994"/>
                  <a:pt x="36" y="1984"/>
                </a:cubicBezTo>
                <a:cubicBezTo>
                  <a:pt x="28" y="1975"/>
                  <a:pt x="22" y="1965"/>
                  <a:pt x="17" y="1955"/>
                </a:cubicBezTo>
                <a:cubicBezTo>
                  <a:pt x="11" y="1944"/>
                  <a:pt x="7" y="1933"/>
                  <a:pt x="5" y="1922"/>
                </a:cubicBezTo>
                <a:cubicBezTo>
                  <a:pt x="2" y="1911"/>
                  <a:pt x="0" y="1900"/>
                  <a:pt x="0" y="1889"/>
                </a:cubicBezTo>
                <a:close/>
              </a:path>
            </a:pathLst>
          </a:custGeom>
          <a:solidFill>
            <a:srgbClr val="DCFCE7"/>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5" name="文本框 194"/>
          <p:cNvSpPr txBox="1"/>
          <p:nvPr/>
        </p:nvSpPr>
        <p:spPr>
          <a:xfrm>
            <a:off x="4112640" y="5793516"/>
            <a:ext cx="1066639" cy="307777"/>
          </a:xfrm>
          <a:prstGeom prst="rect">
            <a:avLst/>
          </a:prstGeom>
          <a:noFill/>
          <a:ln w="0">
            <a:noFill/>
          </a:ln>
        </p:spPr>
        <p:txBody>
          <a:bodyPr wrap="none" lIns="0" tIns="0" rIns="0" bIns="0" anchor="t">
            <a:spAutoFit/>
          </a:bodyPr>
          <a:lstStyle/>
          <a:p>
            <a:r>
              <a:rPr lang="en-US" sz="2000" b="1" u="none" strike="noStrike" dirty="0">
                <a:solidFill>
                  <a:srgbClr val="2630A5"/>
                </a:solidFill>
                <a:effectLst/>
                <a:uFillTx/>
                <a:latin typeface="Times New Roman"/>
                <a:ea typeface="Times New Roman"/>
              </a:rPr>
              <a:t>A (Trend)</a:t>
            </a:r>
            <a:endParaRPr lang="en-US" sz="2000" b="0" u="none" strike="noStrike" dirty="0">
              <a:solidFill>
                <a:srgbClr val="000000"/>
              </a:solidFill>
              <a:effectLst/>
              <a:uFillTx/>
              <a:latin typeface="Times New Roman"/>
            </a:endParaRPr>
          </a:p>
        </p:txBody>
      </p:sp>
      <p:sp>
        <p:nvSpPr>
          <p:cNvPr id="196" name="任意多边形: 形状 195"/>
          <p:cNvSpPr/>
          <p:nvPr/>
        </p:nvSpPr>
        <p:spPr>
          <a:xfrm>
            <a:off x="8839080" y="5537160"/>
            <a:ext cx="2514960" cy="741960"/>
          </a:xfrm>
          <a:custGeom>
            <a:avLst/>
            <a:gdLst/>
            <a:ahLst/>
            <a:cxnLst/>
            <a:rect l="0" t="0" r="r" b="b"/>
            <a:pathLst>
              <a:path w="6986" h="2061">
                <a:moveTo>
                  <a:pt x="0" y="1889"/>
                </a:moveTo>
                <a:lnTo>
                  <a:pt x="0" y="173"/>
                </a:lnTo>
                <a:cubicBezTo>
                  <a:pt x="0" y="161"/>
                  <a:pt x="1" y="150"/>
                  <a:pt x="4" y="139"/>
                </a:cubicBezTo>
                <a:cubicBezTo>
                  <a:pt x="7" y="128"/>
                  <a:pt x="11" y="117"/>
                  <a:pt x="16" y="107"/>
                </a:cubicBezTo>
                <a:cubicBezTo>
                  <a:pt x="21" y="97"/>
                  <a:pt x="28" y="87"/>
                  <a:pt x="36" y="77"/>
                </a:cubicBezTo>
                <a:cubicBezTo>
                  <a:pt x="43" y="68"/>
                  <a:pt x="52" y="58"/>
                  <a:pt x="62" y="50"/>
                </a:cubicBezTo>
                <a:cubicBezTo>
                  <a:pt x="72" y="42"/>
                  <a:pt x="82" y="35"/>
                  <a:pt x="94" y="29"/>
                </a:cubicBezTo>
                <a:cubicBezTo>
                  <a:pt x="105" y="23"/>
                  <a:pt x="118" y="17"/>
                  <a:pt x="130" y="13"/>
                </a:cubicBezTo>
                <a:cubicBezTo>
                  <a:pt x="143" y="9"/>
                  <a:pt x="157" y="6"/>
                  <a:pt x="170" y="3"/>
                </a:cubicBezTo>
                <a:cubicBezTo>
                  <a:pt x="184" y="1"/>
                  <a:pt x="198" y="0"/>
                  <a:pt x="211" y="0"/>
                </a:cubicBezTo>
                <a:lnTo>
                  <a:pt x="6773" y="0"/>
                </a:lnTo>
                <a:cubicBezTo>
                  <a:pt x="6787" y="0"/>
                  <a:pt x="6801" y="1"/>
                  <a:pt x="6814" y="3"/>
                </a:cubicBezTo>
                <a:cubicBezTo>
                  <a:pt x="6828" y="6"/>
                  <a:pt x="6841" y="9"/>
                  <a:pt x="6854" y="13"/>
                </a:cubicBezTo>
                <a:cubicBezTo>
                  <a:pt x="6867" y="17"/>
                  <a:pt x="6880" y="23"/>
                  <a:pt x="6892" y="29"/>
                </a:cubicBezTo>
                <a:cubicBezTo>
                  <a:pt x="6903" y="35"/>
                  <a:pt x="6914" y="42"/>
                  <a:pt x="6924" y="50"/>
                </a:cubicBezTo>
                <a:cubicBezTo>
                  <a:pt x="6934" y="58"/>
                  <a:pt x="6942" y="68"/>
                  <a:pt x="6950" y="77"/>
                </a:cubicBezTo>
                <a:cubicBezTo>
                  <a:pt x="6958" y="87"/>
                  <a:pt x="6964" y="97"/>
                  <a:pt x="6970" y="107"/>
                </a:cubicBezTo>
                <a:cubicBezTo>
                  <a:pt x="6975" y="117"/>
                  <a:pt x="6979" y="128"/>
                  <a:pt x="6982" y="139"/>
                </a:cubicBezTo>
                <a:cubicBezTo>
                  <a:pt x="6984" y="150"/>
                  <a:pt x="6986" y="161"/>
                  <a:pt x="6986" y="173"/>
                </a:cubicBezTo>
                <a:lnTo>
                  <a:pt x="6986" y="1889"/>
                </a:lnTo>
                <a:cubicBezTo>
                  <a:pt x="6986" y="1900"/>
                  <a:pt x="6984" y="1911"/>
                  <a:pt x="6982" y="1922"/>
                </a:cubicBezTo>
                <a:cubicBezTo>
                  <a:pt x="6979" y="1933"/>
                  <a:pt x="6975" y="1944"/>
                  <a:pt x="6970" y="1955"/>
                </a:cubicBezTo>
                <a:cubicBezTo>
                  <a:pt x="6964" y="1965"/>
                  <a:pt x="6958" y="1975"/>
                  <a:pt x="6950" y="1984"/>
                </a:cubicBezTo>
                <a:cubicBezTo>
                  <a:pt x="6942" y="1994"/>
                  <a:pt x="6934" y="2002"/>
                  <a:pt x="6924" y="2010"/>
                </a:cubicBezTo>
                <a:cubicBezTo>
                  <a:pt x="6914" y="2018"/>
                  <a:pt x="6903" y="2025"/>
                  <a:pt x="6892" y="2032"/>
                </a:cubicBezTo>
                <a:cubicBezTo>
                  <a:pt x="6880" y="2038"/>
                  <a:pt x="6867" y="2043"/>
                  <a:pt x="6854" y="2047"/>
                </a:cubicBezTo>
                <a:cubicBezTo>
                  <a:pt x="6841" y="2052"/>
                  <a:pt x="6828" y="2055"/>
                  <a:pt x="6814" y="2057"/>
                </a:cubicBezTo>
                <a:cubicBezTo>
                  <a:pt x="6801" y="2059"/>
                  <a:pt x="6787" y="2061"/>
                  <a:pt x="6773" y="2061"/>
                </a:cubicBezTo>
                <a:lnTo>
                  <a:pt x="211" y="2061"/>
                </a:lnTo>
                <a:cubicBezTo>
                  <a:pt x="198" y="2061"/>
                  <a:pt x="184" y="2059"/>
                  <a:pt x="170" y="2057"/>
                </a:cubicBezTo>
                <a:cubicBezTo>
                  <a:pt x="157" y="2055"/>
                  <a:pt x="143" y="2052"/>
                  <a:pt x="130" y="2047"/>
                </a:cubicBezTo>
                <a:cubicBezTo>
                  <a:pt x="118" y="2043"/>
                  <a:pt x="105" y="2038"/>
                  <a:pt x="94" y="2032"/>
                </a:cubicBezTo>
                <a:cubicBezTo>
                  <a:pt x="82" y="2025"/>
                  <a:pt x="72" y="2018"/>
                  <a:pt x="62" y="2010"/>
                </a:cubicBezTo>
                <a:cubicBezTo>
                  <a:pt x="52" y="2002"/>
                  <a:pt x="43" y="1994"/>
                  <a:pt x="36" y="1984"/>
                </a:cubicBezTo>
                <a:cubicBezTo>
                  <a:pt x="28" y="1975"/>
                  <a:pt x="21" y="1965"/>
                  <a:pt x="16" y="1955"/>
                </a:cubicBezTo>
                <a:cubicBezTo>
                  <a:pt x="11" y="1944"/>
                  <a:pt x="7" y="1933"/>
                  <a:pt x="4" y="1922"/>
                </a:cubicBezTo>
                <a:cubicBezTo>
                  <a:pt x="1" y="1911"/>
                  <a:pt x="0" y="1900"/>
                  <a:pt x="0" y="1889"/>
                </a:cubicBezTo>
                <a:close/>
              </a:path>
            </a:pathLst>
          </a:custGeom>
          <a:solidFill>
            <a:srgbClr val="FEF9C3"/>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7" name="文本框 196"/>
          <p:cNvSpPr txBox="1"/>
          <p:nvPr/>
        </p:nvSpPr>
        <p:spPr>
          <a:xfrm>
            <a:off x="6789730" y="5793516"/>
            <a:ext cx="1509067" cy="276999"/>
          </a:xfrm>
          <a:prstGeom prst="rect">
            <a:avLst/>
          </a:prstGeom>
          <a:noFill/>
          <a:ln w="0">
            <a:noFill/>
          </a:ln>
        </p:spPr>
        <p:txBody>
          <a:bodyPr wrap="none" lIns="0" tIns="0" rIns="0" bIns="0" anchor="t">
            <a:spAutoFit/>
          </a:bodyPr>
          <a:lstStyle/>
          <a:p>
            <a:r>
              <a:rPr lang="en-US" b="1" u="none" strike="noStrike" dirty="0">
                <a:solidFill>
                  <a:srgbClr val="2630A5"/>
                </a:solidFill>
                <a:effectLst/>
                <a:uFillTx/>
                <a:latin typeface="Times New Roman"/>
                <a:ea typeface="Times New Roman"/>
              </a:rPr>
              <a:t>D1 (High Freq)</a:t>
            </a:r>
            <a:endParaRPr lang="en-US" b="0" u="none" strike="noStrike" dirty="0">
              <a:solidFill>
                <a:srgbClr val="000000"/>
              </a:solidFill>
              <a:effectLst/>
              <a:uFillTx/>
              <a:latin typeface="Times New Roman"/>
            </a:endParaRPr>
          </a:p>
        </p:txBody>
      </p:sp>
      <p:sp>
        <p:nvSpPr>
          <p:cNvPr id="198" name="任意多边形: 形状 197"/>
          <p:cNvSpPr/>
          <p:nvPr/>
        </p:nvSpPr>
        <p:spPr>
          <a:xfrm>
            <a:off x="152280" y="6649200"/>
            <a:ext cx="2972160" cy="208800"/>
          </a:xfrm>
          <a:custGeom>
            <a:avLst/>
            <a:gdLst/>
            <a:ahLst/>
            <a:cxnLst/>
            <a:rect l="0" t="0" r="r" b="b"/>
            <a:pathLst>
              <a:path w="8256" h="580">
                <a:moveTo>
                  <a:pt x="0" y="0"/>
                </a:moveTo>
                <a:lnTo>
                  <a:pt x="8256" y="0"/>
                </a:lnTo>
                <a:lnTo>
                  <a:pt x="8256" y="580"/>
                </a:lnTo>
                <a:lnTo>
                  <a:pt x="0" y="580"/>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9" name="文本框 198"/>
          <p:cNvSpPr txBox="1"/>
          <p:nvPr/>
        </p:nvSpPr>
        <p:spPr>
          <a:xfrm>
            <a:off x="9381045" y="5808904"/>
            <a:ext cx="1470595" cy="276999"/>
          </a:xfrm>
          <a:prstGeom prst="rect">
            <a:avLst/>
          </a:prstGeom>
          <a:noFill/>
          <a:ln w="0">
            <a:noFill/>
          </a:ln>
        </p:spPr>
        <p:txBody>
          <a:bodyPr wrap="none" lIns="0" tIns="0" rIns="0" bIns="0" anchor="t">
            <a:spAutoFit/>
          </a:bodyPr>
          <a:lstStyle/>
          <a:p>
            <a:r>
              <a:rPr lang="en-US" b="1" u="none" strike="noStrike" dirty="0">
                <a:solidFill>
                  <a:srgbClr val="2630A5"/>
                </a:solidFill>
                <a:effectLst/>
                <a:uFillTx/>
                <a:latin typeface="Times New Roman"/>
                <a:ea typeface="Times New Roman"/>
              </a:rPr>
              <a:t>D2 (Med Freq)</a:t>
            </a:r>
            <a:endParaRPr lang="en-US" b="0" u="none" strike="noStrike" dirty="0">
              <a:solidFill>
                <a:srgbClr val="000000"/>
              </a:solidFill>
              <a:effectLst/>
              <a:uFillTx/>
              <a:latin typeface="Times New Roman"/>
            </a:endParaRPr>
          </a:p>
        </p:txBody>
      </p:sp>
      <p:sp>
        <p:nvSpPr>
          <p:cNvPr id="200" name="任意多边形: 形状 199"/>
          <p:cNvSpPr/>
          <p:nvPr/>
        </p:nvSpPr>
        <p:spPr>
          <a:xfrm>
            <a:off x="3124080" y="6649200"/>
            <a:ext cx="5943960" cy="208800"/>
          </a:xfrm>
          <a:custGeom>
            <a:avLst/>
            <a:gdLst/>
            <a:ahLst/>
            <a:cxnLst/>
            <a:rect l="0" t="0" r="r" b="b"/>
            <a:pathLst>
              <a:path w="16511" h="580">
                <a:moveTo>
                  <a:pt x="0" y="0"/>
                </a:moveTo>
                <a:lnTo>
                  <a:pt x="16511" y="0"/>
                </a:lnTo>
                <a:lnTo>
                  <a:pt x="16511" y="580"/>
                </a:lnTo>
                <a:lnTo>
                  <a:pt x="0" y="580"/>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1" name="文本框 200"/>
          <p:cNvSpPr txBox="1"/>
          <p:nvPr/>
        </p:nvSpPr>
        <p:spPr>
          <a:xfrm>
            <a:off x="609480" y="6734160"/>
            <a:ext cx="41796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P. Liu</a:t>
            </a:r>
            <a:endParaRPr lang="en-US" sz="1090" b="0" u="none" strike="noStrike">
              <a:solidFill>
                <a:srgbClr val="000000"/>
              </a:solidFill>
              <a:effectLst/>
              <a:uFillTx/>
              <a:latin typeface="Times New Roman"/>
            </a:endParaRPr>
          </a:p>
        </p:txBody>
      </p:sp>
      <p:sp>
        <p:nvSpPr>
          <p:cNvPr id="202" name="任意多边形: 形状 201"/>
          <p:cNvSpPr/>
          <p:nvPr/>
        </p:nvSpPr>
        <p:spPr>
          <a:xfrm>
            <a:off x="9067680" y="6649200"/>
            <a:ext cx="2972160" cy="208800"/>
          </a:xfrm>
          <a:custGeom>
            <a:avLst/>
            <a:gdLst/>
            <a:ahLst/>
            <a:cxnLst/>
            <a:rect l="0" t="0" r="r" b="b"/>
            <a:pathLst>
              <a:path w="8256" h="580">
                <a:moveTo>
                  <a:pt x="0" y="0"/>
                </a:moveTo>
                <a:lnTo>
                  <a:pt x="8256" y="0"/>
                </a:lnTo>
                <a:lnTo>
                  <a:pt x="8256" y="580"/>
                </a:lnTo>
                <a:lnTo>
                  <a:pt x="0" y="580"/>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3" name="文本框 202"/>
          <p:cNvSpPr txBox="1"/>
          <p:nvPr/>
        </p:nvSpPr>
        <p:spPr>
          <a:xfrm>
            <a:off x="5602680" y="6734160"/>
            <a:ext cx="100584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AW-SARIMA</a:t>
            </a:r>
            <a:endParaRPr lang="en-US" sz="1090" b="0" u="none" strike="noStrike">
              <a:solidFill>
                <a:srgbClr val="000000"/>
              </a:solidFill>
              <a:effectLst/>
              <a:uFillTx/>
              <a:latin typeface="Times New Roman"/>
            </a:endParaRPr>
          </a:p>
        </p:txBody>
      </p:sp>
      <p:sp>
        <p:nvSpPr>
          <p:cNvPr id="204" name="文本框 203"/>
          <p:cNvSpPr txBox="1"/>
          <p:nvPr/>
        </p:nvSpPr>
        <p:spPr>
          <a:xfrm>
            <a:off x="10215360" y="6734160"/>
            <a:ext cx="66924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July 2024</a:t>
            </a:r>
            <a:endParaRPr lang="en-US" sz="1090" b="0" u="none" strike="noStrike">
              <a:solidFill>
                <a:srgbClr val="000000"/>
              </a:solidFill>
              <a:effectLst/>
              <a:uFillTx/>
              <a:latin typeface="Times New Roman"/>
            </a:endParaRPr>
          </a:p>
        </p:txBody>
      </p:sp>
      <p:sp>
        <p:nvSpPr>
          <p:cNvPr id="205" name="文本框 204"/>
          <p:cNvSpPr txBox="1"/>
          <p:nvPr/>
        </p:nvSpPr>
        <p:spPr>
          <a:xfrm>
            <a:off x="11191680" y="6734160"/>
            <a:ext cx="389520" cy="154440"/>
          </a:xfrm>
          <a:prstGeom prst="rect">
            <a:avLst/>
          </a:prstGeom>
          <a:noFill/>
          <a:ln w="0">
            <a:noFill/>
          </a:ln>
        </p:spPr>
        <p:txBody>
          <a:bodyPr wrap="none" lIns="0" tIns="0" rIns="0" bIns="0" anchor="t">
            <a:spAutoFit/>
          </a:bodyPr>
          <a:lstStyle/>
          <a:p>
            <a:r>
              <a:rPr lang="en-US" sz="1090" b="0" u="none" strike="noStrike">
                <a:solidFill>
                  <a:srgbClr val="FFFFFF"/>
                </a:solidFill>
                <a:effectLst/>
                <a:uFillTx/>
                <a:latin typeface="Times New Roman"/>
                <a:ea typeface="Times New Roman"/>
              </a:rPr>
              <a:t>5 / 15</a:t>
            </a:r>
            <a:endParaRPr lang="en-US" sz="1090" b="0" u="none" strike="noStrike">
              <a:solidFill>
                <a:srgbClr val="000000"/>
              </a:solidFill>
              <a:effectLst/>
              <a:uFillTx/>
              <a:latin typeface="Times New Roman"/>
            </a:endParaRPr>
          </a:p>
        </p:txBody>
      </p:sp>
      <p:pic>
        <p:nvPicPr>
          <p:cNvPr id="3" name="图片 2">
            <a:extLst>
              <a:ext uri="{FF2B5EF4-FFF2-40B4-BE49-F238E27FC236}">
                <a16:creationId xmlns:a16="http://schemas.microsoft.com/office/drawing/2014/main" id="{6C1E3FE4-85DC-D160-FBC3-E3CB1EFE6900}"/>
              </a:ext>
            </a:extLst>
          </p:cNvPr>
          <p:cNvPicPr>
            <a:picLocks noChangeAspect="1"/>
          </p:cNvPicPr>
          <p:nvPr/>
        </p:nvPicPr>
        <p:blipFill>
          <a:blip r:embed="rId2"/>
          <a:stretch>
            <a:fillRect/>
          </a:stretch>
        </p:blipFill>
        <p:spPr>
          <a:xfrm>
            <a:off x="6745720" y="951762"/>
            <a:ext cx="4445960" cy="1703841"/>
          </a:xfrm>
          <a:prstGeom prst="rect">
            <a:avLst/>
          </a:prstGeom>
        </p:spPr>
      </p:pic>
      <p:pic>
        <p:nvPicPr>
          <p:cNvPr id="5" name="图片 4">
            <a:extLst>
              <a:ext uri="{FF2B5EF4-FFF2-40B4-BE49-F238E27FC236}">
                <a16:creationId xmlns:a16="http://schemas.microsoft.com/office/drawing/2014/main" id="{E57D44B1-9800-5159-3EF3-DA6889F8509E}"/>
              </a:ext>
            </a:extLst>
          </p:cNvPr>
          <p:cNvPicPr>
            <a:picLocks noChangeAspect="1"/>
          </p:cNvPicPr>
          <p:nvPr/>
        </p:nvPicPr>
        <p:blipFill>
          <a:blip r:embed="rId3"/>
          <a:stretch>
            <a:fillRect/>
          </a:stretch>
        </p:blipFill>
        <p:spPr>
          <a:xfrm>
            <a:off x="880740" y="952648"/>
            <a:ext cx="5080840" cy="15787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任意多边形: 形状 20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7" name="任意多边形: 形状 206"/>
          <p:cNvSpPr/>
          <p:nvPr/>
        </p:nvSpPr>
        <p:spPr>
          <a:xfrm>
            <a:off x="152280" y="129240"/>
            <a:ext cx="11887560" cy="6728760"/>
          </a:xfrm>
          <a:custGeom>
            <a:avLst/>
            <a:gdLst/>
            <a:ahLst/>
            <a:cxnLst/>
            <a:rect l="0" t="0" r="r" b="b"/>
            <a:pathLst>
              <a:path w="33021" h="18691">
                <a:moveTo>
                  <a:pt x="0" y="0"/>
                </a:moveTo>
                <a:lnTo>
                  <a:pt x="33021" y="0"/>
                </a:lnTo>
                <a:lnTo>
                  <a:pt x="33021" y="18691"/>
                </a:lnTo>
                <a:lnTo>
                  <a:pt x="0" y="18691"/>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8" name="任意多边形: 形状 207"/>
          <p:cNvSpPr/>
          <p:nvPr/>
        </p:nvSpPr>
        <p:spPr>
          <a:xfrm>
            <a:off x="152280" y="129240"/>
            <a:ext cx="11887560" cy="818280"/>
          </a:xfrm>
          <a:custGeom>
            <a:avLst/>
            <a:gdLst/>
            <a:ahLst/>
            <a:cxnLst/>
            <a:rect l="0" t="0" r="r" b="b"/>
            <a:pathLst>
              <a:path w="33021" h="2273">
                <a:moveTo>
                  <a:pt x="0" y="0"/>
                </a:moveTo>
                <a:lnTo>
                  <a:pt x="33021" y="0"/>
                </a:lnTo>
                <a:lnTo>
                  <a:pt x="33021" y="2273"/>
                </a:lnTo>
                <a:lnTo>
                  <a:pt x="0" y="22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9" name="任意多边形: 形状 208"/>
          <p:cNvSpPr/>
          <p:nvPr/>
        </p:nvSpPr>
        <p:spPr>
          <a:xfrm>
            <a:off x="166320" y="833760"/>
            <a:ext cx="11887560" cy="5692320"/>
          </a:xfrm>
          <a:custGeom>
            <a:avLst/>
            <a:gdLst/>
            <a:ahLst/>
            <a:cxnLst/>
            <a:rect l="0" t="0" r="r" b="b"/>
            <a:pathLst>
              <a:path w="33021" h="15812">
                <a:moveTo>
                  <a:pt x="0" y="0"/>
                </a:moveTo>
                <a:lnTo>
                  <a:pt x="33021" y="0"/>
                </a:lnTo>
                <a:lnTo>
                  <a:pt x="33021" y="15812"/>
                </a:lnTo>
                <a:lnTo>
                  <a:pt x="0" y="15812"/>
                </a:lnTo>
                <a:lnTo>
                  <a:pt x="0" y="0"/>
                </a:lnTo>
                <a:close/>
              </a:path>
            </a:pathLst>
          </a:custGeom>
          <a:solidFill>
            <a:srgbClr val="F9FAFB"/>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210" name="文本框 209"/>
          <p:cNvSpPr txBox="1"/>
          <p:nvPr/>
        </p:nvSpPr>
        <p:spPr>
          <a:xfrm>
            <a:off x="609480" y="344880"/>
            <a:ext cx="7773410" cy="412421"/>
          </a:xfrm>
          <a:prstGeom prst="rect">
            <a:avLst/>
          </a:prstGeom>
          <a:noFill/>
          <a:ln w="0">
            <a:noFill/>
          </a:ln>
        </p:spPr>
        <p:txBody>
          <a:bodyPr wrap="none" lIns="0" tIns="0" rIns="0" bIns="0" anchor="t">
            <a:spAutoFit/>
          </a:bodyPr>
          <a:lstStyle/>
          <a:p>
            <a:r>
              <a:rPr lang="en-US" sz="2680" b="0" u="none" strike="noStrike" dirty="0">
                <a:solidFill>
                  <a:srgbClr val="FFFFFF"/>
                </a:solidFill>
                <a:effectLst/>
                <a:uFillTx/>
                <a:latin typeface="Times New Roman"/>
                <a:ea typeface="Times New Roman"/>
              </a:rPr>
              <a:t>Our Methodology: Adaptive Dynamic Threshold Design</a:t>
            </a:r>
            <a:endParaRPr lang="en-US" sz="2680" b="0" u="none" strike="noStrike" dirty="0">
              <a:solidFill>
                <a:srgbClr val="000000"/>
              </a:solidFill>
              <a:effectLst/>
              <a:uFillTx/>
              <a:latin typeface="Times New Roman"/>
            </a:endParaRPr>
          </a:p>
        </p:txBody>
      </p:sp>
      <p:sp>
        <p:nvSpPr>
          <p:cNvPr id="211" name="文本框 210"/>
          <p:cNvSpPr txBox="1"/>
          <p:nvPr/>
        </p:nvSpPr>
        <p:spPr>
          <a:xfrm>
            <a:off x="918720" y="1130082"/>
            <a:ext cx="4542141" cy="369332"/>
          </a:xfrm>
          <a:prstGeom prst="rect">
            <a:avLst/>
          </a:prstGeom>
          <a:noFill/>
          <a:ln w="0">
            <a:noFill/>
          </a:ln>
        </p:spPr>
        <p:txBody>
          <a:bodyPr wrap="none" lIns="0" tIns="0" rIns="0" bIns="0" anchor="t">
            <a:spAutoFit/>
          </a:bodyPr>
          <a:lstStyle/>
          <a:p>
            <a:r>
              <a:rPr lang="en-US" sz="2400" b="1" u="none" strike="noStrike" dirty="0">
                <a:solidFill>
                  <a:srgbClr val="2630A5"/>
                </a:solidFill>
                <a:effectLst/>
                <a:uFillTx/>
                <a:latin typeface="Times New Roman"/>
                <a:ea typeface="Times New Roman"/>
              </a:rPr>
              <a:t>Threshold Calculation Mechanism</a:t>
            </a:r>
            <a:endParaRPr lang="en-US" sz="2400" b="0" u="none" strike="noStrike" dirty="0">
              <a:solidFill>
                <a:srgbClr val="000000"/>
              </a:solidFill>
              <a:effectLst/>
              <a:uFillTx/>
              <a:latin typeface="Times New Roman"/>
            </a:endParaRPr>
          </a:p>
        </p:txBody>
      </p:sp>
      <p:sp>
        <p:nvSpPr>
          <p:cNvPr id="212" name="文本框 211"/>
          <p:cNvSpPr txBox="1"/>
          <p:nvPr/>
        </p:nvSpPr>
        <p:spPr>
          <a:xfrm>
            <a:off x="896204" y="1487183"/>
            <a:ext cx="5632952" cy="307777"/>
          </a:xfrm>
          <a:prstGeom prst="rect">
            <a:avLst/>
          </a:prstGeom>
          <a:noFill/>
          <a:ln w="0">
            <a:noFill/>
          </a:ln>
        </p:spPr>
        <p:txBody>
          <a:bodyPr wrap="none" lIns="0" tIns="0" rIns="0" bIns="0" anchor="t">
            <a:spAutoFit/>
          </a:bodyPr>
          <a:lstStyle/>
          <a:p>
            <a:r>
              <a:rPr lang="en-US" sz="2000" b="0" u="none" strike="noStrike" dirty="0">
                <a:solidFill>
                  <a:srgbClr val="2D2D2D"/>
                </a:solidFill>
                <a:effectLst/>
                <a:uFillTx/>
                <a:latin typeface="Times New Roman"/>
                <a:ea typeface="Times New Roman"/>
              </a:rPr>
              <a:t>Combines historical baseline and real-time adjustment:</a:t>
            </a:r>
            <a:endParaRPr lang="en-US" sz="2000" b="0" u="none" strike="noStrike" dirty="0">
              <a:solidFill>
                <a:srgbClr val="000000"/>
              </a:solidFill>
              <a:effectLst/>
              <a:uFillTx/>
              <a:latin typeface="Times New Roman"/>
            </a:endParaRPr>
          </a:p>
        </p:txBody>
      </p:sp>
      <p:sp>
        <p:nvSpPr>
          <p:cNvPr id="213" name="文本框 212"/>
          <p:cNvSpPr txBox="1"/>
          <p:nvPr/>
        </p:nvSpPr>
        <p:spPr>
          <a:xfrm>
            <a:off x="952560" y="1912561"/>
            <a:ext cx="6770187" cy="276999"/>
          </a:xfrm>
          <a:prstGeom prst="rect">
            <a:avLst/>
          </a:prstGeom>
          <a:noFill/>
          <a:ln w="0">
            <a:noFill/>
          </a:ln>
        </p:spPr>
        <p:txBody>
          <a:bodyPr wrap="none" lIns="0" tIns="0" rIns="0" bIns="0" anchor="t">
            <a:spAutoFit/>
          </a:bodyPr>
          <a:lstStyle/>
          <a:p>
            <a:r>
              <a:rPr lang="en-US" b="1" u="none" strike="noStrike" dirty="0">
                <a:solidFill>
                  <a:srgbClr val="2D2D2D"/>
                </a:solidFill>
                <a:effectLst/>
                <a:uFillTx/>
                <a:latin typeface="Times New Roman"/>
                <a:ea typeface="Times New Roman"/>
              </a:rPr>
              <a:t>Weekly quantile statistics + Daily window IQR (Interquartile Range)</a:t>
            </a:r>
            <a:endParaRPr lang="en-US" b="0" u="none" strike="noStrike" dirty="0">
              <a:solidFill>
                <a:srgbClr val="000000"/>
              </a:solidFill>
              <a:effectLst/>
              <a:uFillTx/>
              <a:latin typeface="Times New Roman"/>
            </a:endParaRPr>
          </a:p>
        </p:txBody>
      </p:sp>
      <p:sp>
        <p:nvSpPr>
          <p:cNvPr id="214" name="文本框 213"/>
          <p:cNvSpPr txBox="1"/>
          <p:nvPr/>
        </p:nvSpPr>
        <p:spPr>
          <a:xfrm>
            <a:off x="952560" y="2270160"/>
            <a:ext cx="3896901" cy="369332"/>
          </a:xfrm>
          <a:prstGeom prst="rect">
            <a:avLst/>
          </a:prstGeom>
          <a:noFill/>
          <a:ln w="0">
            <a:noFill/>
          </a:ln>
        </p:spPr>
        <p:txBody>
          <a:bodyPr wrap="none" lIns="0" tIns="0" rIns="0" bIns="0" anchor="t">
            <a:spAutoFit/>
          </a:bodyPr>
          <a:lstStyle/>
          <a:p>
            <a:r>
              <a:rPr lang="en-US" sz="2400" b="1" u="none" strike="noStrike" dirty="0">
                <a:solidFill>
                  <a:srgbClr val="2630A5"/>
                </a:solidFill>
                <a:effectLst/>
                <a:uFillTx/>
                <a:latin typeface="Times New Roman"/>
                <a:ea typeface="Times New Roman"/>
              </a:rPr>
              <a:t>Energy Feedback Mechanism</a:t>
            </a:r>
            <a:endParaRPr lang="en-US" sz="2400" b="0" u="none" strike="noStrike" dirty="0">
              <a:solidFill>
                <a:srgbClr val="000000"/>
              </a:solidFill>
              <a:effectLst/>
              <a:uFillTx/>
              <a:latin typeface="Times New Roman"/>
            </a:endParaRPr>
          </a:p>
        </p:txBody>
      </p:sp>
      <p:sp>
        <p:nvSpPr>
          <p:cNvPr id="215" name="文本框 214"/>
          <p:cNvSpPr txBox="1"/>
          <p:nvPr/>
        </p:nvSpPr>
        <p:spPr>
          <a:xfrm>
            <a:off x="896204" y="2734588"/>
            <a:ext cx="4697633" cy="738664"/>
          </a:xfrm>
          <a:prstGeom prst="rect">
            <a:avLst/>
          </a:prstGeom>
          <a:noFill/>
          <a:ln w="0">
            <a:noFill/>
          </a:ln>
        </p:spPr>
        <p:txBody>
          <a:bodyPr wrap="none" lIns="0" tIns="0" rIns="0" bIns="0" anchor="t">
            <a:spAutoFit/>
          </a:bodyPr>
          <a:lstStyle/>
          <a:p>
            <a:r>
              <a:rPr lang="en-US" sz="2400" b="0" u="none" strike="noStrike" dirty="0">
                <a:solidFill>
                  <a:srgbClr val="2D2D2D"/>
                </a:solidFill>
                <a:effectLst/>
                <a:uFillTx/>
                <a:latin typeface="Times New Roman"/>
                <a:ea typeface="Times New Roman"/>
              </a:rPr>
              <a:t>Real-time monitoring of noise energy </a:t>
            </a:r>
          </a:p>
          <a:p>
            <a:r>
              <a:rPr lang="en-US" sz="2400" b="0" u="none" strike="noStrike" dirty="0">
                <a:solidFill>
                  <a:srgbClr val="2D2D2D"/>
                </a:solidFill>
                <a:effectLst/>
                <a:uFillTx/>
                <a:latin typeface="Times New Roman"/>
                <a:ea typeface="Times New Roman"/>
              </a:rPr>
              <a:t>to dynamically adjust thresholds:</a:t>
            </a:r>
            <a:endParaRPr lang="en-US" sz="2400" b="0" u="none" strike="noStrike" dirty="0">
              <a:solidFill>
                <a:srgbClr val="000000"/>
              </a:solidFill>
              <a:effectLst/>
              <a:uFillTx/>
              <a:latin typeface="Times New Roman"/>
            </a:endParaRPr>
          </a:p>
        </p:txBody>
      </p:sp>
      <p:sp>
        <p:nvSpPr>
          <p:cNvPr id="216" name="文本框 215"/>
          <p:cNvSpPr txBox="1"/>
          <p:nvPr/>
        </p:nvSpPr>
        <p:spPr>
          <a:xfrm>
            <a:off x="952560" y="3609394"/>
            <a:ext cx="3037626" cy="430887"/>
          </a:xfrm>
          <a:prstGeom prst="rect">
            <a:avLst/>
          </a:prstGeom>
          <a:noFill/>
          <a:ln w="0">
            <a:noFill/>
          </a:ln>
        </p:spPr>
        <p:txBody>
          <a:bodyPr wrap="none" lIns="0" tIns="0" rIns="0" bIns="0" anchor="t">
            <a:spAutoFit/>
          </a:bodyPr>
          <a:lstStyle/>
          <a:p>
            <a:r>
              <a:rPr lang="en-US" sz="2800" b="1" u="none" strike="noStrike" dirty="0">
                <a:solidFill>
                  <a:srgbClr val="2630A5"/>
                </a:solidFill>
                <a:effectLst/>
                <a:uFillTx/>
                <a:latin typeface="Times New Roman"/>
                <a:ea typeface="Times New Roman"/>
              </a:rPr>
              <a:t>Threshold Function</a:t>
            </a:r>
            <a:endParaRPr lang="en-US" sz="2800" b="0" u="none" strike="noStrike" dirty="0">
              <a:solidFill>
                <a:srgbClr val="000000"/>
              </a:solidFill>
              <a:effectLst/>
              <a:uFillTx/>
              <a:latin typeface="Times New Roman"/>
            </a:endParaRPr>
          </a:p>
        </p:txBody>
      </p:sp>
      <p:sp>
        <p:nvSpPr>
          <p:cNvPr id="217" name="文本框 216"/>
          <p:cNvSpPr txBox="1"/>
          <p:nvPr/>
        </p:nvSpPr>
        <p:spPr>
          <a:xfrm>
            <a:off x="952560" y="4104720"/>
            <a:ext cx="5745163" cy="430887"/>
          </a:xfrm>
          <a:prstGeom prst="rect">
            <a:avLst/>
          </a:prstGeom>
          <a:noFill/>
          <a:ln w="0">
            <a:noFill/>
          </a:ln>
        </p:spPr>
        <p:txBody>
          <a:bodyPr wrap="none" lIns="0" tIns="0" rIns="0" bIns="0" anchor="t">
            <a:spAutoFit/>
          </a:bodyPr>
          <a:lstStyle/>
          <a:p>
            <a:r>
              <a:rPr lang="en-US" sz="2800" b="0" u="none" strike="noStrike" dirty="0">
                <a:solidFill>
                  <a:srgbClr val="2D2D2D"/>
                </a:solidFill>
                <a:effectLst/>
                <a:uFillTx/>
                <a:latin typeface="Times New Roman"/>
                <a:ea typeface="Times New Roman"/>
              </a:rPr>
              <a:t>Piecewise nonlinear function balancing</a:t>
            </a:r>
            <a:endParaRPr lang="en-US" sz="2800" b="0" u="none" strike="noStrike" dirty="0">
              <a:solidFill>
                <a:srgbClr val="000000"/>
              </a:solidFill>
              <a:effectLst/>
              <a:uFillTx/>
              <a:latin typeface="Times New Roman"/>
            </a:endParaRPr>
          </a:p>
        </p:txBody>
      </p:sp>
      <p:sp>
        <p:nvSpPr>
          <p:cNvPr id="219" name="文本框 218"/>
          <p:cNvSpPr txBox="1"/>
          <p:nvPr/>
        </p:nvSpPr>
        <p:spPr>
          <a:xfrm>
            <a:off x="1043100" y="4809822"/>
            <a:ext cx="1665521" cy="369332"/>
          </a:xfrm>
          <a:prstGeom prst="rect">
            <a:avLst/>
          </a:prstGeom>
          <a:noFill/>
          <a:ln w="0">
            <a:noFill/>
          </a:ln>
        </p:spPr>
        <p:txBody>
          <a:bodyPr wrap="none" lIns="0" tIns="0" rIns="0" bIns="0" anchor="t">
            <a:spAutoFit/>
          </a:bodyPr>
          <a:lstStyle/>
          <a:p>
            <a:r>
              <a:rPr lang="en-US" sz="2400" b="1" u="none" strike="noStrike" dirty="0">
                <a:solidFill>
                  <a:srgbClr val="2630A5"/>
                </a:solidFill>
                <a:effectLst/>
                <a:uFillTx/>
                <a:latin typeface="Times New Roman"/>
                <a:ea typeface="Times New Roman"/>
              </a:rPr>
              <a:t>Key Benefits</a:t>
            </a:r>
            <a:endParaRPr lang="en-US" sz="2400" b="0" u="none" strike="noStrike" dirty="0">
              <a:solidFill>
                <a:srgbClr val="000000"/>
              </a:solidFill>
              <a:effectLst/>
              <a:uFillTx/>
              <a:latin typeface="Times New Roman"/>
            </a:endParaRPr>
          </a:p>
        </p:txBody>
      </p:sp>
      <p:sp>
        <p:nvSpPr>
          <p:cNvPr id="221" name="文本框 220"/>
          <p:cNvSpPr txBox="1"/>
          <p:nvPr/>
        </p:nvSpPr>
        <p:spPr>
          <a:xfrm>
            <a:off x="1031400" y="5321615"/>
            <a:ext cx="4807406" cy="307777"/>
          </a:xfrm>
          <a:prstGeom prst="rect">
            <a:avLst/>
          </a:prstGeom>
          <a:noFill/>
          <a:ln w="0">
            <a:noFill/>
          </a:ln>
        </p:spPr>
        <p:txBody>
          <a:bodyPr wrap="none" lIns="0" tIns="0" rIns="0" bIns="0" anchor="t">
            <a:spAutoFit/>
          </a:bodyPr>
          <a:lstStyle/>
          <a:p>
            <a:r>
              <a:rPr lang="en-US" sz="2000" b="0" u="none" strike="noStrike" dirty="0">
                <a:solidFill>
                  <a:srgbClr val="2D2D2D"/>
                </a:solidFill>
                <a:effectLst/>
                <a:uFillTx/>
                <a:latin typeface="Times New Roman"/>
                <a:ea typeface="Times New Roman"/>
              </a:rPr>
              <a:t>1</a:t>
            </a:r>
            <a:r>
              <a:rPr lang="zh-CN" altLang="en-US" sz="2000" b="0" u="none" strike="noStrike" dirty="0">
                <a:solidFill>
                  <a:srgbClr val="2D2D2D"/>
                </a:solidFill>
                <a:effectLst/>
                <a:uFillTx/>
                <a:latin typeface="Times New Roman"/>
                <a:ea typeface="Times New Roman"/>
              </a:rPr>
              <a:t>、</a:t>
            </a:r>
            <a:r>
              <a:rPr lang="en-US" sz="2000" b="0" u="none" strike="noStrike" dirty="0">
                <a:solidFill>
                  <a:srgbClr val="2D2D2D"/>
                </a:solidFill>
                <a:effectLst/>
                <a:uFillTx/>
                <a:latin typeface="Times New Roman"/>
                <a:ea typeface="Times New Roman"/>
              </a:rPr>
              <a:t>Reduces misjudgment in low-noise regions</a:t>
            </a:r>
            <a:endParaRPr lang="en-US" sz="2000" b="0" u="none" strike="noStrike" dirty="0">
              <a:solidFill>
                <a:srgbClr val="000000"/>
              </a:solidFill>
              <a:effectLst/>
              <a:uFillTx/>
              <a:latin typeface="Times New Roman"/>
            </a:endParaRPr>
          </a:p>
        </p:txBody>
      </p:sp>
      <p:sp>
        <p:nvSpPr>
          <p:cNvPr id="223" name="文本框 222"/>
          <p:cNvSpPr txBox="1"/>
          <p:nvPr/>
        </p:nvSpPr>
        <p:spPr>
          <a:xfrm>
            <a:off x="1031400" y="5771853"/>
            <a:ext cx="5289910" cy="276999"/>
          </a:xfrm>
          <a:prstGeom prst="rect">
            <a:avLst/>
          </a:prstGeom>
          <a:noFill/>
          <a:ln w="0">
            <a:noFill/>
          </a:ln>
        </p:spPr>
        <p:txBody>
          <a:bodyPr wrap="none" lIns="0" tIns="0" rIns="0" bIns="0" anchor="t">
            <a:spAutoFit/>
          </a:bodyPr>
          <a:lstStyle/>
          <a:p>
            <a:r>
              <a:rPr lang="en-US" b="0" u="none" strike="noStrike" dirty="0">
                <a:solidFill>
                  <a:srgbClr val="2D2D2D"/>
                </a:solidFill>
                <a:effectLst/>
                <a:uFillTx/>
                <a:latin typeface="Times New Roman"/>
                <a:ea typeface="Times New Roman"/>
              </a:rPr>
              <a:t>2</a:t>
            </a:r>
            <a:r>
              <a:rPr lang="zh-CN" altLang="en-US" b="0" u="none" strike="noStrike" dirty="0">
                <a:solidFill>
                  <a:srgbClr val="2D2D2D"/>
                </a:solidFill>
                <a:effectLst/>
                <a:uFillTx/>
                <a:latin typeface="Times New Roman"/>
                <a:ea typeface="Times New Roman"/>
              </a:rPr>
              <a:t>、</a:t>
            </a:r>
            <a:r>
              <a:rPr lang="en-US" b="0" u="none" strike="noStrike" dirty="0">
                <a:solidFill>
                  <a:srgbClr val="2D2D2D"/>
                </a:solidFill>
                <a:effectLst/>
                <a:uFillTx/>
                <a:latin typeface="Times New Roman"/>
                <a:ea typeface="Times New Roman"/>
              </a:rPr>
              <a:t>Minimizes residual interference in high-noise regions</a:t>
            </a:r>
            <a:endParaRPr lang="en-US" b="0" u="none" strike="noStrike" dirty="0">
              <a:solidFill>
                <a:srgbClr val="000000"/>
              </a:solidFill>
              <a:effectLst/>
              <a:uFillTx/>
              <a:latin typeface="Times New Roman"/>
            </a:endParaRPr>
          </a:p>
        </p:txBody>
      </p:sp>
      <p:sp>
        <p:nvSpPr>
          <p:cNvPr id="224" name="任意多边形: 形状 223"/>
          <p:cNvSpPr/>
          <p:nvPr/>
        </p:nvSpPr>
        <p:spPr>
          <a:xfrm>
            <a:off x="152280" y="6639120"/>
            <a:ext cx="2972160" cy="218880"/>
          </a:xfrm>
          <a:custGeom>
            <a:avLst/>
            <a:gdLst/>
            <a:ahLst/>
            <a:cxnLst/>
            <a:rect l="0" t="0" r="r" b="b"/>
            <a:pathLst>
              <a:path w="8256" h="608">
                <a:moveTo>
                  <a:pt x="0" y="0"/>
                </a:moveTo>
                <a:lnTo>
                  <a:pt x="8256" y="0"/>
                </a:lnTo>
                <a:lnTo>
                  <a:pt x="8256" y="608"/>
                </a:lnTo>
                <a:lnTo>
                  <a:pt x="0" y="608"/>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5" name="文本框 224"/>
          <p:cNvSpPr txBox="1"/>
          <p:nvPr/>
        </p:nvSpPr>
        <p:spPr>
          <a:xfrm>
            <a:off x="1009521" y="6180023"/>
            <a:ext cx="4323299" cy="307777"/>
          </a:xfrm>
          <a:prstGeom prst="rect">
            <a:avLst/>
          </a:prstGeom>
          <a:noFill/>
          <a:ln w="0">
            <a:noFill/>
          </a:ln>
        </p:spPr>
        <p:txBody>
          <a:bodyPr wrap="none" lIns="0" tIns="0" rIns="0" bIns="0" anchor="t">
            <a:spAutoFit/>
          </a:bodyPr>
          <a:lstStyle/>
          <a:p>
            <a:r>
              <a:rPr lang="en-US" sz="2000" b="0" u="none" strike="noStrike" dirty="0">
                <a:solidFill>
                  <a:srgbClr val="2D2D2D"/>
                </a:solidFill>
                <a:effectLst/>
                <a:uFillTx/>
                <a:latin typeface="Times New Roman"/>
                <a:ea typeface="Times New Roman"/>
              </a:rPr>
              <a:t>3</a:t>
            </a:r>
            <a:r>
              <a:rPr lang="zh-CN" altLang="en-US" sz="2000" b="0" u="none" strike="noStrike" dirty="0">
                <a:solidFill>
                  <a:srgbClr val="2D2D2D"/>
                </a:solidFill>
                <a:effectLst/>
                <a:uFillTx/>
                <a:latin typeface="Times New Roman"/>
                <a:ea typeface="Times New Roman"/>
              </a:rPr>
              <a:t>、</a:t>
            </a:r>
            <a:r>
              <a:rPr lang="en-US" sz="2000" b="0" u="none" strike="noStrike" dirty="0">
                <a:solidFill>
                  <a:srgbClr val="2D2D2D"/>
                </a:solidFill>
                <a:effectLst/>
                <a:uFillTx/>
                <a:latin typeface="Times New Roman"/>
                <a:ea typeface="Times New Roman"/>
              </a:rPr>
              <a:t>Enhances cross-domain generalization</a:t>
            </a:r>
            <a:endParaRPr lang="en-US" sz="2000" b="0" u="none" strike="noStrike" dirty="0">
              <a:solidFill>
                <a:srgbClr val="000000"/>
              </a:solidFill>
              <a:effectLst/>
              <a:uFillTx/>
              <a:latin typeface="Times New Roman"/>
            </a:endParaRPr>
          </a:p>
        </p:txBody>
      </p:sp>
      <p:sp>
        <p:nvSpPr>
          <p:cNvPr id="226" name="任意多边形: 形状 225"/>
          <p:cNvSpPr/>
          <p:nvPr/>
        </p:nvSpPr>
        <p:spPr>
          <a:xfrm>
            <a:off x="3124080" y="6639120"/>
            <a:ext cx="5943960" cy="218880"/>
          </a:xfrm>
          <a:custGeom>
            <a:avLst/>
            <a:gdLst/>
            <a:ahLst/>
            <a:cxnLst/>
            <a:rect l="0" t="0" r="r" b="b"/>
            <a:pathLst>
              <a:path w="16511" h="608">
                <a:moveTo>
                  <a:pt x="0" y="0"/>
                </a:moveTo>
                <a:lnTo>
                  <a:pt x="16511" y="0"/>
                </a:lnTo>
                <a:lnTo>
                  <a:pt x="16511" y="608"/>
                </a:lnTo>
                <a:lnTo>
                  <a:pt x="0" y="608"/>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7" name="文本框 226"/>
          <p:cNvSpPr txBox="1"/>
          <p:nvPr/>
        </p:nvSpPr>
        <p:spPr>
          <a:xfrm>
            <a:off x="609480" y="6728040"/>
            <a:ext cx="421920" cy="163440"/>
          </a:xfrm>
          <a:prstGeom prst="rect">
            <a:avLst/>
          </a:prstGeom>
          <a:noFill/>
          <a:ln w="0">
            <a:noFill/>
          </a:ln>
        </p:spPr>
        <p:txBody>
          <a:bodyPr wrap="none" lIns="0" tIns="0" rIns="0" bIns="0" anchor="t">
            <a:spAutoFit/>
          </a:bodyPr>
          <a:lstStyle/>
          <a:p>
            <a:r>
              <a:rPr lang="en-US" sz="1150" b="0" u="none" strike="noStrike">
                <a:solidFill>
                  <a:srgbClr val="FFFFFF"/>
                </a:solidFill>
                <a:effectLst/>
                <a:uFillTx/>
                <a:latin typeface="Times New Roman"/>
                <a:ea typeface="Times New Roman"/>
              </a:rPr>
              <a:t>P. Liu</a:t>
            </a:r>
            <a:endParaRPr lang="en-US" sz="1150" b="0" u="none" strike="noStrike">
              <a:solidFill>
                <a:srgbClr val="000000"/>
              </a:solidFill>
              <a:effectLst/>
              <a:uFillTx/>
              <a:latin typeface="Times New Roman"/>
            </a:endParaRPr>
          </a:p>
        </p:txBody>
      </p:sp>
      <p:sp>
        <p:nvSpPr>
          <p:cNvPr id="228" name="任意多边形: 形状 227"/>
          <p:cNvSpPr/>
          <p:nvPr/>
        </p:nvSpPr>
        <p:spPr>
          <a:xfrm>
            <a:off x="9067680" y="6639120"/>
            <a:ext cx="2972160" cy="218880"/>
          </a:xfrm>
          <a:custGeom>
            <a:avLst/>
            <a:gdLst/>
            <a:ahLst/>
            <a:cxnLst/>
            <a:rect l="0" t="0" r="r" b="b"/>
            <a:pathLst>
              <a:path w="8256" h="608">
                <a:moveTo>
                  <a:pt x="0" y="0"/>
                </a:moveTo>
                <a:lnTo>
                  <a:pt x="8256" y="0"/>
                </a:lnTo>
                <a:lnTo>
                  <a:pt x="8256" y="608"/>
                </a:lnTo>
                <a:lnTo>
                  <a:pt x="0" y="608"/>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29" name="文本框 228"/>
          <p:cNvSpPr txBox="1"/>
          <p:nvPr/>
        </p:nvSpPr>
        <p:spPr>
          <a:xfrm>
            <a:off x="5602680" y="6728040"/>
            <a:ext cx="1014840" cy="163440"/>
          </a:xfrm>
          <a:prstGeom prst="rect">
            <a:avLst/>
          </a:prstGeom>
          <a:noFill/>
          <a:ln w="0">
            <a:noFill/>
          </a:ln>
        </p:spPr>
        <p:txBody>
          <a:bodyPr wrap="none" lIns="0" tIns="0" rIns="0" bIns="0" anchor="t">
            <a:spAutoFit/>
          </a:bodyPr>
          <a:lstStyle/>
          <a:p>
            <a:r>
              <a:rPr lang="en-US" sz="1150" b="0" u="none" strike="noStrike">
                <a:solidFill>
                  <a:srgbClr val="FFFFFF"/>
                </a:solidFill>
                <a:effectLst/>
                <a:uFillTx/>
                <a:latin typeface="Times New Roman"/>
                <a:ea typeface="Times New Roman"/>
              </a:rPr>
              <a:t>AW-SARIMA</a:t>
            </a:r>
            <a:endParaRPr lang="en-US" sz="1150" b="0" u="none" strike="noStrike">
              <a:solidFill>
                <a:srgbClr val="000000"/>
              </a:solidFill>
              <a:effectLst/>
              <a:uFillTx/>
              <a:latin typeface="Times New Roman"/>
            </a:endParaRPr>
          </a:p>
        </p:txBody>
      </p:sp>
      <p:sp>
        <p:nvSpPr>
          <p:cNvPr id="230" name="文本框 229"/>
          <p:cNvSpPr txBox="1"/>
          <p:nvPr/>
        </p:nvSpPr>
        <p:spPr>
          <a:xfrm>
            <a:off x="10215360" y="6728040"/>
            <a:ext cx="675360" cy="163440"/>
          </a:xfrm>
          <a:prstGeom prst="rect">
            <a:avLst/>
          </a:prstGeom>
          <a:noFill/>
          <a:ln w="0">
            <a:noFill/>
          </a:ln>
        </p:spPr>
        <p:txBody>
          <a:bodyPr wrap="none" lIns="0" tIns="0" rIns="0" bIns="0" anchor="t">
            <a:spAutoFit/>
          </a:bodyPr>
          <a:lstStyle/>
          <a:p>
            <a:r>
              <a:rPr lang="en-US" sz="1150" b="0" u="none" strike="noStrike">
                <a:solidFill>
                  <a:srgbClr val="FFFFFF"/>
                </a:solidFill>
                <a:effectLst/>
                <a:uFillTx/>
                <a:latin typeface="Times New Roman"/>
                <a:ea typeface="Times New Roman"/>
              </a:rPr>
              <a:t>July 2024</a:t>
            </a:r>
            <a:endParaRPr lang="en-US" sz="1150" b="0" u="none" strike="noStrike">
              <a:solidFill>
                <a:srgbClr val="000000"/>
              </a:solidFill>
              <a:effectLst/>
              <a:uFillTx/>
              <a:latin typeface="Times New Roman"/>
            </a:endParaRPr>
          </a:p>
        </p:txBody>
      </p:sp>
      <p:sp>
        <p:nvSpPr>
          <p:cNvPr id="231" name="文本框 230"/>
          <p:cNvSpPr txBox="1"/>
          <p:nvPr/>
        </p:nvSpPr>
        <p:spPr>
          <a:xfrm>
            <a:off x="11191680" y="6728040"/>
            <a:ext cx="393120" cy="163440"/>
          </a:xfrm>
          <a:prstGeom prst="rect">
            <a:avLst/>
          </a:prstGeom>
          <a:noFill/>
          <a:ln w="0">
            <a:noFill/>
          </a:ln>
        </p:spPr>
        <p:txBody>
          <a:bodyPr wrap="none" lIns="0" tIns="0" rIns="0" bIns="0" anchor="t">
            <a:spAutoFit/>
          </a:bodyPr>
          <a:lstStyle/>
          <a:p>
            <a:r>
              <a:rPr lang="en-US" sz="1150" b="0" u="none" strike="noStrike">
                <a:solidFill>
                  <a:srgbClr val="FFFFFF"/>
                </a:solidFill>
                <a:effectLst/>
                <a:uFillTx/>
                <a:latin typeface="Times New Roman"/>
                <a:ea typeface="Times New Roman"/>
              </a:rPr>
              <a:t>6 / 15</a:t>
            </a:r>
            <a:endParaRPr lang="en-US" sz="1150" b="0" u="none" strike="noStrike">
              <a:solidFill>
                <a:srgbClr val="000000"/>
              </a:solidFill>
              <a:effectLst/>
              <a:uFillTx/>
              <a:latin typeface="Times New Roman"/>
            </a:endParaRPr>
          </a:p>
        </p:txBody>
      </p:sp>
      <p:pic>
        <p:nvPicPr>
          <p:cNvPr id="232" name="图片 231"/>
          <p:cNvPicPr/>
          <p:nvPr/>
        </p:nvPicPr>
        <p:blipFill>
          <a:blip r:embed="rId2"/>
          <a:stretch/>
        </p:blipFill>
        <p:spPr>
          <a:xfrm>
            <a:off x="609480" y="1238760"/>
            <a:ext cx="228240" cy="194040"/>
          </a:xfrm>
          <a:prstGeom prst="rect">
            <a:avLst/>
          </a:prstGeom>
          <a:noFill/>
          <a:ln w="0">
            <a:noFill/>
          </a:ln>
        </p:spPr>
      </p:pic>
      <p:sp>
        <p:nvSpPr>
          <p:cNvPr id="233" name="文本框 232"/>
          <p:cNvSpPr txBox="1"/>
          <p:nvPr/>
        </p:nvSpPr>
        <p:spPr>
          <a:xfrm>
            <a:off x="690480" y="1259280"/>
            <a:ext cx="132840" cy="127080"/>
          </a:xfrm>
          <a:prstGeom prst="rect">
            <a:avLst/>
          </a:prstGeom>
          <a:noFill/>
          <a:ln w="0">
            <a:noFill/>
          </a:ln>
        </p:spPr>
        <p:txBody>
          <a:bodyPr wrap="none" lIns="0" tIns="0" rIns="0" bIns="0" anchor="t">
            <a:spAutoFit/>
          </a:bodyPr>
          <a:lstStyle/>
          <a:p>
            <a:r>
              <a:rPr lang="en-US" sz="900" b="1" u="none" strike="noStrike">
                <a:solidFill>
                  <a:srgbClr val="FFFFFF"/>
                </a:solidFill>
                <a:effectLst/>
                <a:uFillTx/>
                <a:latin typeface="Times New Roman"/>
                <a:ea typeface="Times New Roman"/>
              </a:rPr>
              <a:t>1</a:t>
            </a:r>
            <a:endParaRPr lang="en-US" sz="900" b="0" u="none" strike="noStrike">
              <a:solidFill>
                <a:srgbClr val="000000"/>
              </a:solidFill>
              <a:effectLst/>
              <a:uFillTx/>
              <a:latin typeface="Times New Roman"/>
            </a:endParaRPr>
          </a:p>
        </p:txBody>
      </p:sp>
      <p:pic>
        <p:nvPicPr>
          <p:cNvPr id="234" name="图片 233"/>
          <p:cNvPicPr/>
          <p:nvPr/>
        </p:nvPicPr>
        <p:blipFill>
          <a:blip r:embed="rId2"/>
          <a:stretch/>
        </p:blipFill>
        <p:spPr>
          <a:xfrm>
            <a:off x="642780" y="2381250"/>
            <a:ext cx="228240" cy="194040"/>
          </a:xfrm>
          <a:prstGeom prst="rect">
            <a:avLst/>
          </a:prstGeom>
          <a:noFill/>
          <a:ln w="0">
            <a:noFill/>
          </a:ln>
        </p:spPr>
      </p:pic>
      <p:sp>
        <p:nvSpPr>
          <p:cNvPr id="235" name="文本框 234"/>
          <p:cNvSpPr txBox="1"/>
          <p:nvPr/>
        </p:nvSpPr>
        <p:spPr>
          <a:xfrm>
            <a:off x="730100" y="2402030"/>
            <a:ext cx="132840" cy="127080"/>
          </a:xfrm>
          <a:prstGeom prst="rect">
            <a:avLst/>
          </a:prstGeom>
          <a:noFill/>
          <a:ln w="0">
            <a:noFill/>
          </a:ln>
        </p:spPr>
        <p:txBody>
          <a:bodyPr wrap="none" lIns="0" tIns="0" rIns="0" bIns="0" anchor="t">
            <a:spAutoFit/>
          </a:bodyPr>
          <a:lstStyle/>
          <a:p>
            <a:r>
              <a:rPr lang="en-US" sz="900" b="1" u="none" strike="noStrike" dirty="0">
                <a:solidFill>
                  <a:srgbClr val="FFFFFF"/>
                </a:solidFill>
                <a:effectLst/>
                <a:uFillTx/>
                <a:latin typeface="Times New Roman"/>
                <a:ea typeface="Times New Roman"/>
              </a:rPr>
              <a:t>2</a:t>
            </a:r>
            <a:endParaRPr lang="en-US" sz="900" b="0" u="none" strike="noStrike" dirty="0">
              <a:solidFill>
                <a:srgbClr val="000000"/>
              </a:solidFill>
              <a:effectLst/>
              <a:uFillTx/>
              <a:latin typeface="Times New Roman"/>
            </a:endParaRPr>
          </a:p>
        </p:txBody>
      </p:sp>
      <p:pic>
        <p:nvPicPr>
          <p:cNvPr id="236" name="图片 235"/>
          <p:cNvPicPr/>
          <p:nvPr/>
        </p:nvPicPr>
        <p:blipFill>
          <a:blip r:embed="rId2"/>
          <a:stretch/>
        </p:blipFill>
        <p:spPr>
          <a:xfrm>
            <a:off x="609480" y="3756960"/>
            <a:ext cx="228240" cy="194040"/>
          </a:xfrm>
          <a:prstGeom prst="rect">
            <a:avLst/>
          </a:prstGeom>
          <a:noFill/>
          <a:ln w="0">
            <a:noFill/>
          </a:ln>
        </p:spPr>
      </p:pic>
      <p:sp>
        <p:nvSpPr>
          <p:cNvPr id="237" name="文本框 236"/>
          <p:cNvSpPr txBox="1"/>
          <p:nvPr/>
        </p:nvSpPr>
        <p:spPr>
          <a:xfrm>
            <a:off x="690480" y="3777480"/>
            <a:ext cx="132840" cy="127080"/>
          </a:xfrm>
          <a:prstGeom prst="rect">
            <a:avLst/>
          </a:prstGeom>
          <a:noFill/>
          <a:ln w="0">
            <a:noFill/>
          </a:ln>
        </p:spPr>
        <p:txBody>
          <a:bodyPr wrap="none" lIns="0" tIns="0" rIns="0" bIns="0" anchor="t">
            <a:spAutoFit/>
          </a:bodyPr>
          <a:lstStyle/>
          <a:p>
            <a:r>
              <a:rPr lang="en-US" sz="900" b="1" u="none" strike="noStrike">
                <a:solidFill>
                  <a:srgbClr val="FFFFFF"/>
                </a:solidFill>
                <a:effectLst/>
                <a:uFillTx/>
                <a:latin typeface="Times New Roman"/>
                <a:ea typeface="Times New Roman"/>
              </a:rPr>
              <a:t>3</a:t>
            </a:r>
            <a:endParaRPr lang="en-US" sz="900" b="0" u="none" strike="noStrike">
              <a:solidFill>
                <a:srgbClr val="000000"/>
              </a:solidFill>
              <a:effectLst/>
              <a:uFillTx/>
              <a:latin typeface="Times New Roman"/>
            </a:endParaRPr>
          </a:p>
        </p:txBody>
      </p:sp>
      <p:pic>
        <p:nvPicPr>
          <p:cNvPr id="238" name="图片 237"/>
          <p:cNvPicPr/>
          <p:nvPr/>
        </p:nvPicPr>
        <p:blipFill>
          <a:blip r:embed="rId2"/>
          <a:stretch/>
        </p:blipFill>
        <p:spPr>
          <a:xfrm>
            <a:off x="615980" y="4918161"/>
            <a:ext cx="228240" cy="194040"/>
          </a:xfrm>
          <a:prstGeom prst="rect">
            <a:avLst/>
          </a:prstGeom>
          <a:noFill/>
          <a:ln w="0">
            <a:noFill/>
          </a:ln>
        </p:spPr>
      </p:pic>
      <p:sp>
        <p:nvSpPr>
          <p:cNvPr id="239" name="文本框 238"/>
          <p:cNvSpPr txBox="1"/>
          <p:nvPr/>
        </p:nvSpPr>
        <p:spPr>
          <a:xfrm>
            <a:off x="707650" y="4916181"/>
            <a:ext cx="132840" cy="127080"/>
          </a:xfrm>
          <a:prstGeom prst="rect">
            <a:avLst/>
          </a:prstGeom>
          <a:noFill/>
          <a:ln w="0">
            <a:noFill/>
          </a:ln>
        </p:spPr>
        <p:txBody>
          <a:bodyPr wrap="none" lIns="0" tIns="0" rIns="0" bIns="0" anchor="t">
            <a:spAutoFit/>
          </a:bodyPr>
          <a:lstStyle/>
          <a:p>
            <a:r>
              <a:rPr lang="en-US" sz="900" b="1" u="none" strike="noStrike">
                <a:solidFill>
                  <a:srgbClr val="FFFFFF"/>
                </a:solidFill>
                <a:effectLst/>
                <a:uFillTx/>
                <a:latin typeface="Times New Roman"/>
                <a:ea typeface="Times New Roman"/>
              </a:rPr>
              <a:t>4</a:t>
            </a:r>
            <a:endParaRPr lang="en-US" sz="900" b="0" u="none" strike="noStrike">
              <a:solidFill>
                <a:srgbClr val="000000"/>
              </a:solidFill>
              <a:effectLst/>
              <a:uFillTx/>
              <a:latin typeface="Times New Roman"/>
            </a:endParaRPr>
          </a:p>
        </p:txBody>
      </p:sp>
      <p:pic>
        <p:nvPicPr>
          <p:cNvPr id="3" name="图片 2">
            <a:extLst>
              <a:ext uri="{FF2B5EF4-FFF2-40B4-BE49-F238E27FC236}">
                <a16:creationId xmlns:a16="http://schemas.microsoft.com/office/drawing/2014/main" id="{6FF39E46-40BE-16F9-BD2E-02817B8DC8EB}"/>
              </a:ext>
            </a:extLst>
          </p:cNvPr>
          <p:cNvPicPr>
            <a:picLocks noChangeAspect="1"/>
          </p:cNvPicPr>
          <p:nvPr/>
        </p:nvPicPr>
        <p:blipFill>
          <a:blip r:embed="rId3"/>
          <a:stretch>
            <a:fillRect/>
          </a:stretch>
        </p:blipFill>
        <p:spPr>
          <a:xfrm>
            <a:off x="7875027" y="1290311"/>
            <a:ext cx="3812697" cy="46686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任意多边形: 形状 23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41" name="任意多边形: 形状 240"/>
          <p:cNvSpPr/>
          <p:nvPr/>
        </p:nvSpPr>
        <p:spPr>
          <a:xfrm>
            <a:off x="152280" y="152280"/>
            <a:ext cx="11887560" cy="6705720"/>
          </a:xfrm>
          <a:custGeom>
            <a:avLst/>
            <a:gdLst/>
            <a:ahLst/>
            <a:cxnLst/>
            <a:rect l="0" t="0" r="r" b="b"/>
            <a:pathLst>
              <a:path w="33021" h="18627">
                <a:moveTo>
                  <a:pt x="0" y="0"/>
                </a:moveTo>
                <a:lnTo>
                  <a:pt x="33021" y="0"/>
                </a:lnTo>
                <a:lnTo>
                  <a:pt x="33021" y="18627"/>
                </a:lnTo>
                <a:lnTo>
                  <a:pt x="0" y="18627"/>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42" name="任意多边形: 形状 241"/>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3" name="任意多边形: 形状 242"/>
          <p:cNvSpPr/>
          <p:nvPr/>
        </p:nvSpPr>
        <p:spPr>
          <a:xfrm>
            <a:off x="152280" y="1114200"/>
            <a:ext cx="11887560" cy="5486760"/>
          </a:xfrm>
          <a:custGeom>
            <a:avLst/>
            <a:gdLst/>
            <a:ahLst/>
            <a:cxnLst/>
            <a:rect l="0" t="0" r="r" b="b"/>
            <a:pathLst>
              <a:path w="33021" h="15241">
                <a:moveTo>
                  <a:pt x="0" y="0"/>
                </a:moveTo>
                <a:lnTo>
                  <a:pt x="33021" y="0"/>
                </a:lnTo>
                <a:lnTo>
                  <a:pt x="33021" y="15241"/>
                </a:lnTo>
                <a:lnTo>
                  <a:pt x="0" y="15241"/>
                </a:lnTo>
                <a:lnTo>
                  <a:pt x="0" y="0"/>
                </a:lnTo>
                <a:close/>
              </a:path>
            </a:pathLst>
          </a:custGeom>
          <a:solidFill>
            <a:srgbClr val="F9FAFB"/>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245" name="文本框 244"/>
          <p:cNvSpPr txBox="1"/>
          <p:nvPr/>
        </p:nvSpPr>
        <p:spPr>
          <a:xfrm>
            <a:off x="609480" y="405720"/>
            <a:ext cx="558972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AW-SARIMA Overall Framework</a:t>
            </a:r>
            <a:endParaRPr lang="en-US" sz="3150" b="0" u="none" strike="noStrike">
              <a:solidFill>
                <a:srgbClr val="000000"/>
              </a:solidFill>
              <a:effectLst/>
              <a:uFillTx/>
              <a:latin typeface="Times New Roman"/>
            </a:endParaRPr>
          </a:p>
        </p:txBody>
      </p:sp>
      <p:sp>
        <p:nvSpPr>
          <p:cNvPr id="255" name="任意多边形: 形状 254"/>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7" name="任意多边形: 形状 256"/>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58" name="文本框 257"/>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259" name="任意多边形: 形状 258"/>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0" name="文本框 259"/>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261" name="文本框 260"/>
          <p:cNvSpPr txBox="1"/>
          <p:nvPr/>
        </p:nvSpPr>
        <p:spPr>
          <a:xfrm>
            <a:off x="1021536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sp>
        <p:nvSpPr>
          <p:cNvPr id="262" name="任意多边形: 形状 261"/>
          <p:cNvSpPr/>
          <p:nvPr/>
        </p:nvSpPr>
        <p:spPr>
          <a:xfrm>
            <a:off x="609480" y="1419120"/>
            <a:ext cx="76320" cy="1362240"/>
          </a:xfrm>
          <a:custGeom>
            <a:avLst/>
            <a:gdLst/>
            <a:ahLst/>
            <a:cxnLst/>
            <a:rect l="0" t="0" r="r" b="b"/>
            <a:pathLst>
              <a:path w="212" h="3784">
                <a:moveTo>
                  <a:pt x="0" y="0"/>
                </a:moveTo>
                <a:lnTo>
                  <a:pt x="212" y="0"/>
                </a:lnTo>
                <a:lnTo>
                  <a:pt x="212" y="3784"/>
                </a:lnTo>
                <a:lnTo>
                  <a:pt x="0" y="3784"/>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263" name="图片 262"/>
          <p:cNvPicPr/>
          <p:nvPr/>
        </p:nvPicPr>
        <p:blipFill>
          <a:blip r:embed="rId2"/>
          <a:stretch/>
        </p:blipFill>
        <p:spPr>
          <a:xfrm>
            <a:off x="647640" y="1419120"/>
            <a:ext cx="5333760" cy="1361880"/>
          </a:xfrm>
          <a:prstGeom prst="rect">
            <a:avLst/>
          </a:prstGeom>
          <a:noFill/>
          <a:ln w="0">
            <a:noFill/>
          </a:ln>
        </p:spPr>
      </p:pic>
      <p:sp>
        <p:nvSpPr>
          <p:cNvPr id="264" name="文本框 263"/>
          <p:cNvSpPr txBox="1"/>
          <p:nvPr/>
        </p:nvSpPr>
        <p:spPr>
          <a:xfrm>
            <a:off x="11191680" y="6705360"/>
            <a:ext cx="38952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7 / 15</a:t>
            </a:r>
            <a:endParaRPr lang="en-US" sz="1350" b="0" u="none" strike="noStrike">
              <a:solidFill>
                <a:srgbClr val="000000"/>
              </a:solidFill>
              <a:effectLst/>
              <a:uFillTx/>
              <a:latin typeface="Times New Roman"/>
            </a:endParaRPr>
          </a:p>
        </p:txBody>
      </p:sp>
      <p:sp>
        <p:nvSpPr>
          <p:cNvPr id="265" name="文本框 264"/>
          <p:cNvSpPr txBox="1"/>
          <p:nvPr/>
        </p:nvSpPr>
        <p:spPr>
          <a:xfrm>
            <a:off x="1257120" y="1651680"/>
            <a:ext cx="1932120" cy="231840"/>
          </a:xfrm>
          <a:prstGeom prst="rect">
            <a:avLst/>
          </a:prstGeom>
          <a:noFill/>
          <a:ln w="0">
            <a:noFill/>
          </a:ln>
        </p:spPr>
        <p:txBody>
          <a:bodyPr wrap="none" lIns="0" tIns="0" rIns="0" bIns="0" anchor="t">
            <a:spAutoFit/>
          </a:bodyPr>
          <a:lstStyle/>
          <a:p>
            <a:r>
              <a:rPr lang="en-US" sz="1650" b="1" u="none" strike="noStrike">
                <a:solidFill>
                  <a:srgbClr val="2630A5"/>
                </a:solidFill>
                <a:effectLst/>
                <a:uFillTx/>
                <a:latin typeface="Times New Roman"/>
                <a:ea typeface="Times New Roman"/>
              </a:rPr>
              <a:t>Signal Decomposition</a:t>
            </a:r>
            <a:endParaRPr lang="en-US" sz="1650" b="0" u="none" strike="noStrike">
              <a:solidFill>
                <a:srgbClr val="000000"/>
              </a:solidFill>
              <a:effectLst/>
              <a:uFillTx/>
              <a:latin typeface="Times New Roman"/>
            </a:endParaRPr>
          </a:p>
        </p:txBody>
      </p:sp>
      <p:pic>
        <p:nvPicPr>
          <p:cNvPr id="266" name="图片 265"/>
          <p:cNvPicPr/>
          <p:nvPr/>
        </p:nvPicPr>
        <p:blipFill>
          <a:blip r:embed="rId3"/>
          <a:stretch/>
        </p:blipFill>
        <p:spPr>
          <a:xfrm>
            <a:off x="838080" y="1609560"/>
            <a:ext cx="304560" cy="304560"/>
          </a:xfrm>
          <a:prstGeom prst="rect">
            <a:avLst/>
          </a:prstGeom>
          <a:noFill/>
          <a:ln w="0">
            <a:noFill/>
          </a:ln>
        </p:spPr>
      </p:pic>
      <p:sp>
        <p:nvSpPr>
          <p:cNvPr id="267" name="文本框 266"/>
          <p:cNvSpPr txBox="1"/>
          <p:nvPr/>
        </p:nvSpPr>
        <p:spPr>
          <a:xfrm>
            <a:off x="947880" y="166644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1</a:t>
            </a:r>
            <a:endParaRPr lang="en-US" sz="1350" b="0" u="none" strike="noStrike">
              <a:solidFill>
                <a:srgbClr val="000000"/>
              </a:solidFill>
              <a:effectLst/>
              <a:uFillTx/>
              <a:latin typeface="Times New Roman"/>
            </a:endParaRPr>
          </a:p>
        </p:txBody>
      </p:sp>
      <p:sp>
        <p:nvSpPr>
          <p:cNvPr id="268" name="文本框 267"/>
          <p:cNvSpPr txBox="1"/>
          <p:nvPr/>
        </p:nvSpPr>
        <p:spPr>
          <a:xfrm>
            <a:off x="838080" y="2076120"/>
            <a:ext cx="462744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DWT multi-scale decomposition of original time series into distinct</a:t>
            </a:r>
            <a:endParaRPr lang="en-US" sz="1350" b="0" u="none" strike="noStrike">
              <a:solidFill>
                <a:srgbClr val="000000"/>
              </a:solidFill>
              <a:effectLst/>
              <a:uFillTx/>
              <a:latin typeface="Times New Roman"/>
            </a:endParaRPr>
          </a:p>
        </p:txBody>
      </p:sp>
      <p:sp>
        <p:nvSpPr>
          <p:cNvPr id="269" name="任意多边形: 形状 268"/>
          <p:cNvSpPr/>
          <p:nvPr/>
        </p:nvSpPr>
        <p:spPr>
          <a:xfrm>
            <a:off x="6210000" y="1419120"/>
            <a:ext cx="76680" cy="1362240"/>
          </a:xfrm>
          <a:custGeom>
            <a:avLst/>
            <a:gdLst/>
            <a:ahLst/>
            <a:cxnLst/>
            <a:rect l="0" t="0" r="r" b="b"/>
            <a:pathLst>
              <a:path w="213" h="3784">
                <a:moveTo>
                  <a:pt x="0" y="0"/>
                </a:moveTo>
                <a:lnTo>
                  <a:pt x="213" y="0"/>
                </a:lnTo>
                <a:lnTo>
                  <a:pt x="213" y="3784"/>
                </a:lnTo>
                <a:lnTo>
                  <a:pt x="0" y="3784"/>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270" name="图片 269"/>
          <p:cNvPicPr/>
          <p:nvPr/>
        </p:nvPicPr>
        <p:blipFill>
          <a:blip r:embed="rId2"/>
          <a:stretch/>
        </p:blipFill>
        <p:spPr>
          <a:xfrm>
            <a:off x="6248520" y="1419120"/>
            <a:ext cx="5333760" cy="1361880"/>
          </a:xfrm>
          <a:prstGeom prst="rect">
            <a:avLst/>
          </a:prstGeom>
          <a:noFill/>
          <a:ln w="0">
            <a:noFill/>
          </a:ln>
        </p:spPr>
      </p:pic>
      <p:sp>
        <p:nvSpPr>
          <p:cNvPr id="271" name="文本框 270"/>
          <p:cNvSpPr txBox="1"/>
          <p:nvPr/>
        </p:nvSpPr>
        <p:spPr>
          <a:xfrm>
            <a:off x="838080" y="2352240"/>
            <a:ext cx="159336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frequency components.</a:t>
            </a:r>
            <a:endParaRPr lang="en-US" sz="1350" b="0" u="none" strike="noStrike">
              <a:solidFill>
                <a:srgbClr val="000000"/>
              </a:solidFill>
              <a:effectLst/>
              <a:uFillTx/>
              <a:latin typeface="Times New Roman"/>
            </a:endParaRPr>
          </a:p>
        </p:txBody>
      </p:sp>
      <p:sp>
        <p:nvSpPr>
          <p:cNvPr id="272" name="文本框 271"/>
          <p:cNvSpPr txBox="1"/>
          <p:nvPr/>
        </p:nvSpPr>
        <p:spPr>
          <a:xfrm>
            <a:off x="6858000" y="1651680"/>
            <a:ext cx="1746720" cy="231840"/>
          </a:xfrm>
          <a:prstGeom prst="rect">
            <a:avLst/>
          </a:prstGeom>
          <a:noFill/>
          <a:ln w="0">
            <a:noFill/>
          </a:ln>
        </p:spPr>
        <p:txBody>
          <a:bodyPr wrap="none" lIns="0" tIns="0" rIns="0" bIns="0" anchor="t">
            <a:spAutoFit/>
          </a:bodyPr>
          <a:lstStyle/>
          <a:p>
            <a:r>
              <a:rPr lang="en-US" sz="1650" b="1" u="none" strike="noStrike">
                <a:solidFill>
                  <a:srgbClr val="2630A5"/>
                </a:solidFill>
                <a:effectLst/>
                <a:uFillTx/>
                <a:latin typeface="Times New Roman"/>
                <a:ea typeface="Times New Roman"/>
              </a:rPr>
              <a:t>Adaptive Denoising</a:t>
            </a:r>
            <a:endParaRPr lang="en-US" sz="1650" b="0" u="none" strike="noStrike">
              <a:solidFill>
                <a:srgbClr val="000000"/>
              </a:solidFill>
              <a:effectLst/>
              <a:uFillTx/>
              <a:latin typeface="Times New Roman"/>
            </a:endParaRPr>
          </a:p>
        </p:txBody>
      </p:sp>
      <p:pic>
        <p:nvPicPr>
          <p:cNvPr id="273" name="图片 272"/>
          <p:cNvPicPr/>
          <p:nvPr/>
        </p:nvPicPr>
        <p:blipFill>
          <a:blip r:embed="rId3"/>
          <a:stretch/>
        </p:blipFill>
        <p:spPr>
          <a:xfrm>
            <a:off x="6438960" y="1609560"/>
            <a:ext cx="304560" cy="304560"/>
          </a:xfrm>
          <a:prstGeom prst="rect">
            <a:avLst/>
          </a:prstGeom>
          <a:noFill/>
          <a:ln w="0">
            <a:noFill/>
          </a:ln>
        </p:spPr>
      </p:pic>
      <p:sp>
        <p:nvSpPr>
          <p:cNvPr id="274" name="文本框 273"/>
          <p:cNvSpPr txBox="1"/>
          <p:nvPr/>
        </p:nvSpPr>
        <p:spPr>
          <a:xfrm>
            <a:off x="6548400" y="166644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2</a:t>
            </a:r>
            <a:endParaRPr lang="en-US" sz="1350" b="0" u="none" strike="noStrike">
              <a:solidFill>
                <a:srgbClr val="000000"/>
              </a:solidFill>
              <a:effectLst/>
              <a:uFillTx/>
              <a:latin typeface="Times New Roman"/>
            </a:endParaRPr>
          </a:p>
        </p:txBody>
      </p:sp>
      <p:sp>
        <p:nvSpPr>
          <p:cNvPr id="275" name="文本框 274"/>
          <p:cNvSpPr txBox="1"/>
          <p:nvPr/>
        </p:nvSpPr>
        <p:spPr>
          <a:xfrm>
            <a:off x="6438960" y="2076120"/>
            <a:ext cx="478800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Dynamic threshold processing of each frequency component based on</a:t>
            </a:r>
            <a:endParaRPr lang="en-US" sz="1350" b="0" u="none" strike="noStrike">
              <a:solidFill>
                <a:srgbClr val="000000"/>
              </a:solidFill>
              <a:effectLst/>
              <a:uFillTx/>
              <a:latin typeface="Times New Roman"/>
            </a:endParaRPr>
          </a:p>
        </p:txBody>
      </p:sp>
      <p:sp>
        <p:nvSpPr>
          <p:cNvPr id="276" name="任意多边形: 形状 275"/>
          <p:cNvSpPr/>
          <p:nvPr/>
        </p:nvSpPr>
        <p:spPr>
          <a:xfrm>
            <a:off x="609480" y="3009600"/>
            <a:ext cx="76320" cy="1371960"/>
          </a:xfrm>
          <a:custGeom>
            <a:avLst/>
            <a:gdLst/>
            <a:ahLst/>
            <a:cxnLst/>
            <a:rect l="0" t="0" r="r" b="b"/>
            <a:pathLst>
              <a:path w="212" h="3811">
                <a:moveTo>
                  <a:pt x="0" y="0"/>
                </a:moveTo>
                <a:lnTo>
                  <a:pt x="212" y="0"/>
                </a:lnTo>
                <a:lnTo>
                  <a:pt x="212" y="3811"/>
                </a:lnTo>
                <a:lnTo>
                  <a:pt x="0" y="3811"/>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277" name="图片 276"/>
          <p:cNvPicPr/>
          <p:nvPr/>
        </p:nvPicPr>
        <p:blipFill>
          <a:blip r:embed="rId2"/>
          <a:stretch/>
        </p:blipFill>
        <p:spPr>
          <a:xfrm>
            <a:off x="647640" y="3009960"/>
            <a:ext cx="5333760" cy="1371240"/>
          </a:xfrm>
          <a:prstGeom prst="rect">
            <a:avLst/>
          </a:prstGeom>
          <a:noFill/>
          <a:ln w="0">
            <a:noFill/>
          </a:ln>
        </p:spPr>
      </p:pic>
      <p:sp>
        <p:nvSpPr>
          <p:cNvPr id="278" name="文本框 277"/>
          <p:cNvSpPr txBox="1"/>
          <p:nvPr/>
        </p:nvSpPr>
        <p:spPr>
          <a:xfrm>
            <a:off x="6438960" y="2352240"/>
            <a:ext cx="156924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noise energy feedback.</a:t>
            </a:r>
            <a:endParaRPr lang="en-US" sz="1350" b="0" u="none" strike="noStrike">
              <a:solidFill>
                <a:srgbClr val="000000"/>
              </a:solidFill>
              <a:effectLst/>
              <a:uFillTx/>
              <a:latin typeface="Times New Roman"/>
            </a:endParaRPr>
          </a:p>
        </p:txBody>
      </p:sp>
      <p:sp>
        <p:nvSpPr>
          <p:cNvPr id="279" name="文本框 278"/>
          <p:cNvSpPr txBox="1"/>
          <p:nvPr/>
        </p:nvSpPr>
        <p:spPr>
          <a:xfrm>
            <a:off x="1257120" y="3242160"/>
            <a:ext cx="2140560" cy="231840"/>
          </a:xfrm>
          <a:prstGeom prst="rect">
            <a:avLst/>
          </a:prstGeom>
          <a:noFill/>
          <a:ln w="0">
            <a:noFill/>
          </a:ln>
        </p:spPr>
        <p:txBody>
          <a:bodyPr wrap="none" lIns="0" tIns="0" rIns="0" bIns="0" anchor="t">
            <a:spAutoFit/>
          </a:bodyPr>
          <a:lstStyle/>
          <a:p>
            <a:r>
              <a:rPr lang="en-US" sz="1650" b="1" u="none" strike="noStrike">
                <a:solidFill>
                  <a:srgbClr val="2630A5"/>
                </a:solidFill>
                <a:effectLst/>
                <a:uFillTx/>
                <a:latin typeface="Times New Roman"/>
                <a:ea typeface="Times New Roman"/>
              </a:rPr>
              <a:t>Component Forecasting</a:t>
            </a:r>
            <a:endParaRPr lang="en-US" sz="1650" b="0" u="none" strike="noStrike">
              <a:solidFill>
                <a:srgbClr val="000000"/>
              </a:solidFill>
              <a:effectLst/>
              <a:uFillTx/>
              <a:latin typeface="Times New Roman"/>
            </a:endParaRPr>
          </a:p>
        </p:txBody>
      </p:sp>
      <p:pic>
        <p:nvPicPr>
          <p:cNvPr id="280" name="图片 279"/>
          <p:cNvPicPr/>
          <p:nvPr/>
        </p:nvPicPr>
        <p:blipFill>
          <a:blip r:embed="rId3"/>
          <a:stretch/>
        </p:blipFill>
        <p:spPr>
          <a:xfrm>
            <a:off x="838080" y="3209760"/>
            <a:ext cx="304560" cy="304560"/>
          </a:xfrm>
          <a:prstGeom prst="rect">
            <a:avLst/>
          </a:prstGeom>
          <a:noFill/>
          <a:ln w="0">
            <a:noFill/>
          </a:ln>
        </p:spPr>
      </p:pic>
      <p:sp>
        <p:nvSpPr>
          <p:cNvPr id="281" name="文本框 280"/>
          <p:cNvSpPr txBox="1"/>
          <p:nvPr/>
        </p:nvSpPr>
        <p:spPr>
          <a:xfrm>
            <a:off x="947880" y="326664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3</a:t>
            </a:r>
            <a:endParaRPr lang="en-US" sz="1350" b="0" u="none" strike="noStrike">
              <a:solidFill>
                <a:srgbClr val="000000"/>
              </a:solidFill>
              <a:effectLst/>
              <a:uFillTx/>
              <a:latin typeface="Times New Roman"/>
            </a:endParaRPr>
          </a:p>
        </p:txBody>
      </p:sp>
      <p:sp>
        <p:nvSpPr>
          <p:cNvPr id="282" name="文本框 281"/>
          <p:cNvSpPr txBox="1"/>
          <p:nvPr/>
        </p:nvSpPr>
        <p:spPr>
          <a:xfrm>
            <a:off x="838080" y="3666600"/>
            <a:ext cx="431460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SARIMA models predict denoised components separately with</a:t>
            </a:r>
            <a:endParaRPr lang="en-US" sz="1350" b="0" u="none" strike="noStrike">
              <a:solidFill>
                <a:srgbClr val="000000"/>
              </a:solidFill>
              <a:effectLst/>
              <a:uFillTx/>
              <a:latin typeface="Times New Roman"/>
            </a:endParaRPr>
          </a:p>
        </p:txBody>
      </p:sp>
      <p:sp>
        <p:nvSpPr>
          <p:cNvPr id="283" name="任意多边形: 形状 282"/>
          <p:cNvSpPr/>
          <p:nvPr/>
        </p:nvSpPr>
        <p:spPr>
          <a:xfrm>
            <a:off x="6210000" y="3009600"/>
            <a:ext cx="76680" cy="1371960"/>
          </a:xfrm>
          <a:custGeom>
            <a:avLst/>
            <a:gdLst/>
            <a:ahLst/>
            <a:cxnLst/>
            <a:rect l="0" t="0" r="r" b="b"/>
            <a:pathLst>
              <a:path w="213" h="3811">
                <a:moveTo>
                  <a:pt x="0" y="0"/>
                </a:moveTo>
                <a:lnTo>
                  <a:pt x="213" y="0"/>
                </a:lnTo>
                <a:lnTo>
                  <a:pt x="213" y="3811"/>
                </a:lnTo>
                <a:lnTo>
                  <a:pt x="0" y="3811"/>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284" name="图片 283"/>
          <p:cNvPicPr/>
          <p:nvPr/>
        </p:nvPicPr>
        <p:blipFill>
          <a:blip r:embed="rId2"/>
          <a:stretch/>
        </p:blipFill>
        <p:spPr>
          <a:xfrm>
            <a:off x="6248520" y="3009960"/>
            <a:ext cx="5333760" cy="1371240"/>
          </a:xfrm>
          <a:prstGeom prst="rect">
            <a:avLst/>
          </a:prstGeom>
          <a:noFill/>
          <a:ln w="0">
            <a:noFill/>
          </a:ln>
        </p:spPr>
      </p:pic>
      <p:sp>
        <p:nvSpPr>
          <p:cNvPr id="285" name="文本框 284"/>
          <p:cNvSpPr txBox="1"/>
          <p:nvPr/>
        </p:nvSpPr>
        <p:spPr>
          <a:xfrm>
            <a:off x="838080" y="3943080"/>
            <a:ext cx="151740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optimized parameters.</a:t>
            </a:r>
            <a:endParaRPr lang="en-US" sz="1350" b="0" u="none" strike="noStrike">
              <a:solidFill>
                <a:srgbClr val="000000"/>
              </a:solidFill>
              <a:effectLst/>
              <a:uFillTx/>
              <a:latin typeface="Times New Roman"/>
            </a:endParaRPr>
          </a:p>
        </p:txBody>
      </p:sp>
      <p:sp>
        <p:nvSpPr>
          <p:cNvPr id="286" name="文本框 285"/>
          <p:cNvSpPr txBox="1"/>
          <p:nvPr/>
        </p:nvSpPr>
        <p:spPr>
          <a:xfrm>
            <a:off x="6858000" y="3242160"/>
            <a:ext cx="1967040" cy="231840"/>
          </a:xfrm>
          <a:prstGeom prst="rect">
            <a:avLst/>
          </a:prstGeom>
          <a:noFill/>
          <a:ln w="0">
            <a:noFill/>
          </a:ln>
        </p:spPr>
        <p:txBody>
          <a:bodyPr wrap="none" lIns="0" tIns="0" rIns="0" bIns="0" anchor="t">
            <a:spAutoFit/>
          </a:bodyPr>
          <a:lstStyle/>
          <a:p>
            <a:r>
              <a:rPr lang="en-US" sz="1650" b="1" u="none" strike="noStrike">
                <a:solidFill>
                  <a:srgbClr val="2630A5"/>
                </a:solidFill>
                <a:effectLst/>
                <a:uFillTx/>
                <a:latin typeface="Times New Roman"/>
                <a:ea typeface="Times New Roman"/>
              </a:rPr>
              <a:t>Signal Reconstruction</a:t>
            </a:r>
            <a:endParaRPr lang="en-US" sz="1650" b="0" u="none" strike="noStrike">
              <a:solidFill>
                <a:srgbClr val="000000"/>
              </a:solidFill>
              <a:effectLst/>
              <a:uFillTx/>
              <a:latin typeface="Times New Roman"/>
            </a:endParaRPr>
          </a:p>
        </p:txBody>
      </p:sp>
      <p:pic>
        <p:nvPicPr>
          <p:cNvPr id="287" name="图片 286"/>
          <p:cNvPicPr/>
          <p:nvPr/>
        </p:nvPicPr>
        <p:blipFill>
          <a:blip r:embed="rId3"/>
          <a:stretch/>
        </p:blipFill>
        <p:spPr>
          <a:xfrm>
            <a:off x="6438960" y="3209760"/>
            <a:ext cx="304560" cy="304560"/>
          </a:xfrm>
          <a:prstGeom prst="rect">
            <a:avLst/>
          </a:prstGeom>
          <a:noFill/>
          <a:ln w="0">
            <a:noFill/>
          </a:ln>
        </p:spPr>
      </p:pic>
      <p:sp>
        <p:nvSpPr>
          <p:cNvPr id="288" name="文本框 287"/>
          <p:cNvSpPr txBox="1"/>
          <p:nvPr/>
        </p:nvSpPr>
        <p:spPr>
          <a:xfrm>
            <a:off x="6548400" y="3266640"/>
            <a:ext cx="171000" cy="189360"/>
          </a:xfrm>
          <a:prstGeom prst="rect">
            <a:avLst/>
          </a:prstGeom>
          <a:noFill/>
          <a:ln w="0">
            <a:noFill/>
          </a:ln>
        </p:spPr>
        <p:txBody>
          <a:bodyPr wrap="none" lIns="0" tIns="0" rIns="0" bIns="0" anchor="t">
            <a:spAutoFit/>
          </a:bodyPr>
          <a:lstStyle/>
          <a:p>
            <a:r>
              <a:rPr lang="en-US" sz="1350" b="1" u="none" strike="noStrike">
                <a:solidFill>
                  <a:srgbClr val="FFFFFF"/>
                </a:solidFill>
                <a:effectLst/>
                <a:uFillTx/>
                <a:latin typeface="Times New Roman"/>
                <a:ea typeface="Times New Roman"/>
              </a:rPr>
              <a:t>4</a:t>
            </a:r>
            <a:endParaRPr lang="en-US" sz="1350" b="0" u="none" strike="noStrike">
              <a:solidFill>
                <a:srgbClr val="000000"/>
              </a:solidFill>
              <a:effectLst/>
              <a:uFillTx/>
              <a:latin typeface="Times New Roman"/>
            </a:endParaRPr>
          </a:p>
        </p:txBody>
      </p:sp>
      <p:sp>
        <p:nvSpPr>
          <p:cNvPr id="289" name="文本框 288"/>
          <p:cNvSpPr txBox="1"/>
          <p:nvPr/>
        </p:nvSpPr>
        <p:spPr>
          <a:xfrm>
            <a:off x="6438960" y="3666600"/>
            <a:ext cx="484056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Fusion of multi-band prediction results using inverse DWT to generate</a:t>
            </a:r>
            <a:endParaRPr lang="en-US" sz="1350" b="0" u="none" strike="noStrike">
              <a:solidFill>
                <a:srgbClr val="000000"/>
              </a:solidFill>
              <a:effectLst/>
              <a:uFillTx/>
              <a:latin typeface="Times New Roman"/>
            </a:endParaRPr>
          </a:p>
        </p:txBody>
      </p:sp>
      <p:sp>
        <p:nvSpPr>
          <p:cNvPr id="290" name="文本框 289"/>
          <p:cNvSpPr txBox="1"/>
          <p:nvPr/>
        </p:nvSpPr>
        <p:spPr>
          <a:xfrm>
            <a:off x="6438960" y="3943080"/>
            <a:ext cx="93888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final forecast.</a:t>
            </a:r>
            <a:endParaRPr lang="en-US" sz="1350" b="0" u="none" strike="noStrike">
              <a:solidFill>
                <a:srgbClr val="000000"/>
              </a:solidFill>
              <a:effectLst/>
              <a:uFillTx/>
              <a:latin typeface="Times New Roman"/>
            </a:endParaRPr>
          </a:p>
        </p:txBody>
      </p:sp>
      <p:pic>
        <p:nvPicPr>
          <p:cNvPr id="5" name="图片 4">
            <a:extLst>
              <a:ext uri="{FF2B5EF4-FFF2-40B4-BE49-F238E27FC236}">
                <a16:creationId xmlns:a16="http://schemas.microsoft.com/office/drawing/2014/main" id="{E6F07DCB-B7D7-C15D-31C9-DDE4E8E8991E}"/>
              </a:ext>
            </a:extLst>
          </p:cNvPr>
          <p:cNvPicPr>
            <a:picLocks noChangeAspect="1"/>
          </p:cNvPicPr>
          <p:nvPr/>
        </p:nvPicPr>
        <p:blipFill>
          <a:blip r:embed="rId4"/>
          <a:stretch>
            <a:fillRect/>
          </a:stretch>
        </p:blipFill>
        <p:spPr>
          <a:xfrm>
            <a:off x="838080" y="4398480"/>
            <a:ext cx="9833970" cy="21628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任意多边形: 形状 29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92" name="任意多边形: 形状 291"/>
          <p:cNvSpPr/>
          <p:nvPr/>
        </p:nvSpPr>
        <p:spPr>
          <a:xfrm>
            <a:off x="152280" y="152280"/>
            <a:ext cx="11887560" cy="6705720"/>
          </a:xfrm>
          <a:custGeom>
            <a:avLst/>
            <a:gdLst/>
            <a:ahLst/>
            <a:cxnLst/>
            <a:rect l="0" t="0" r="r" b="b"/>
            <a:pathLst>
              <a:path w="33021" h="18627">
                <a:moveTo>
                  <a:pt x="0" y="0"/>
                </a:moveTo>
                <a:lnTo>
                  <a:pt x="33021" y="0"/>
                </a:lnTo>
                <a:lnTo>
                  <a:pt x="33021" y="18627"/>
                </a:lnTo>
                <a:lnTo>
                  <a:pt x="0" y="18627"/>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93" name="任意多边形: 形状 292"/>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4" name="任意多边形: 形状 293"/>
          <p:cNvSpPr/>
          <p:nvPr/>
        </p:nvSpPr>
        <p:spPr>
          <a:xfrm>
            <a:off x="152280" y="1114200"/>
            <a:ext cx="11887560" cy="5486760"/>
          </a:xfrm>
          <a:custGeom>
            <a:avLst/>
            <a:gdLst/>
            <a:ahLst/>
            <a:cxnLst/>
            <a:rect l="0" t="0" r="r" b="b"/>
            <a:pathLst>
              <a:path w="33021" h="15241">
                <a:moveTo>
                  <a:pt x="0" y="0"/>
                </a:moveTo>
                <a:lnTo>
                  <a:pt x="33021" y="0"/>
                </a:lnTo>
                <a:lnTo>
                  <a:pt x="33021" y="15241"/>
                </a:lnTo>
                <a:lnTo>
                  <a:pt x="0" y="15241"/>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96" name="文本框 295"/>
          <p:cNvSpPr txBox="1"/>
          <p:nvPr/>
        </p:nvSpPr>
        <p:spPr>
          <a:xfrm>
            <a:off x="609480" y="405720"/>
            <a:ext cx="3603960" cy="442440"/>
          </a:xfrm>
          <a:prstGeom prst="rect">
            <a:avLst/>
          </a:prstGeom>
          <a:noFill/>
          <a:ln w="0">
            <a:noFill/>
          </a:ln>
        </p:spPr>
        <p:txBody>
          <a:bodyPr wrap="none" lIns="0" tIns="0" rIns="0" bIns="0" anchor="t">
            <a:spAutoFit/>
          </a:bodyPr>
          <a:lstStyle/>
          <a:p>
            <a:r>
              <a:rPr lang="en-US" sz="3150" b="0" u="none" strike="noStrike">
                <a:solidFill>
                  <a:srgbClr val="FFFFFF"/>
                </a:solidFill>
                <a:effectLst/>
                <a:uFillTx/>
                <a:latin typeface="Times New Roman"/>
                <a:ea typeface="Times New Roman"/>
              </a:rPr>
              <a:t>Experimental Datasets</a:t>
            </a:r>
            <a:endParaRPr lang="en-US" sz="3150" b="0" u="none" strike="noStrike">
              <a:solidFill>
                <a:srgbClr val="000000"/>
              </a:solidFill>
              <a:effectLst/>
              <a:uFillTx/>
              <a:latin typeface="Times New Roman"/>
            </a:endParaRPr>
          </a:p>
        </p:txBody>
      </p:sp>
      <p:sp>
        <p:nvSpPr>
          <p:cNvPr id="303" name="任意多边形: 形状 302"/>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5" name="任意多边形: 形状 304"/>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6" name="文本框 305"/>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307" name="任意多边形: 形状 306"/>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8" name="文本框 307"/>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309" name="文本框 308"/>
          <p:cNvSpPr txBox="1"/>
          <p:nvPr/>
        </p:nvSpPr>
        <p:spPr>
          <a:xfrm>
            <a:off x="1021536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sp>
        <p:nvSpPr>
          <p:cNvPr id="310" name="任意多边形: 形状 309"/>
          <p:cNvSpPr/>
          <p:nvPr/>
        </p:nvSpPr>
        <p:spPr>
          <a:xfrm>
            <a:off x="609480" y="1419120"/>
            <a:ext cx="76320" cy="2057760"/>
          </a:xfrm>
          <a:custGeom>
            <a:avLst/>
            <a:gdLst/>
            <a:ahLst/>
            <a:cxnLst/>
            <a:rect l="0" t="0" r="r" b="b"/>
            <a:pathLst>
              <a:path w="212" h="5716">
                <a:moveTo>
                  <a:pt x="0" y="0"/>
                </a:moveTo>
                <a:lnTo>
                  <a:pt x="212" y="0"/>
                </a:lnTo>
                <a:lnTo>
                  <a:pt x="212" y="5716"/>
                </a:lnTo>
                <a:lnTo>
                  <a:pt x="0" y="5716"/>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311" name="图片 310"/>
          <p:cNvPicPr/>
          <p:nvPr/>
        </p:nvPicPr>
        <p:blipFill>
          <a:blip r:embed="rId2"/>
          <a:stretch/>
        </p:blipFill>
        <p:spPr>
          <a:xfrm>
            <a:off x="647640" y="1419120"/>
            <a:ext cx="3466800" cy="2057040"/>
          </a:xfrm>
          <a:prstGeom prst="rect">
            <a:avLst/>
          </a:prstGeom>
          <a:noFill/>
          <a:ln w="0">
            <a:noFill/>
          </a:ln>
        </p:spPr>
      </p:pic>
      <p:sp>
        <p:nvSpPr>
          <p:cNvPr id="312" name="任意多边形: 形状 311"/>
          <p:cNvSpPr/>
          <p:nvPr/>
        </p:nvSpPr>
        <p:spPr>
          <a:xfrm>
            <a:off x="838080" y="1609560"/>
            <a:ext cx="381240" cy="381240"/>
          </a:xfrm>
          <a:custGeom>
            <a:avLst/>
            <a:gdLst/>
            <a:ahLst/>
            <a:cxnLst/>
            <a:rect l="0" t="0" r="r" b="b"/>
            <a:pathLst>
              <a:path w="1059" h="1059">
                <a:moveTo>
                  <a:pt x="1059" y="530"/>
                </a:moveTo>
                <a:cubicBezTo>
                  <a:pt x="1059" y="565"/>
                  <a:pt x="1056" y="599"/>
                  <a:pt x="1049" y="633"/>
                </a:cubicBezTo>
                <a:cubicBezTo>
                  <a:pt x="1042" y="667"/>
                  <a:pt x="1032" y="701"/>
                  <a:pt x="1019" y="733"/>
                </a:cubicBezTo>
                <a:cubicBezTo>
                  <a:pt x="1006" y="765"/>
                  <a:pt x="989" y="795"/>
                  <a:pt x="970" y="824"/>
                </a:cubicBezTo>
                <a:cubicBezTo>
                  <a:pt x="951" y="853"/>
                  <a:pt x="929" y="880"/>
                  <a:pt x="904" y="904"/>
                </a:cubicBezTo>
                <a:cubicBezTo>
                  <a:pt x="880" y="929"/>
                  <a:pt x="853" y="951"/>
                  <a:pt x="824" y="970"/>
                </a:cubicBezTo>
                <a:cubicBezTo>
                  <a:pt x="795" y="989"/>
                  <a:pt x="765" y="1006"/>
                  <a:pt x="733" y="1019"/>
                </a:cubicBezTo>
                <a:cubicBezTo>
                  <a:pt x="700" y="1032"/>
                  <a:pt x="667" y="1042"/>
                  <a:pt x="633" y="1049"/>
                </a:cubicBezTo>
                <a:cubicBezTo>
                  <a:pt x="599" y="1056"/>
                  <a:pt x="565" y="1059"/>
                  <a:pt x="530" y="1059"/>
                </a:cubicBezTo>
                <a:cubicBezTo>
                  <a:pt x="495" y="1059"/>
                  <a:pt x="461" y="1056"/>
                  <a:pt x="427" y="1049"/>
                </a:cubicBezTo>
                <a:cubicBezTo>
                  <a:pt x="393" y="1042"/>
                  <a:pt x="360" y="1032"/>
                  <a:pt x="327" y="1019"/>
                </a:cubicBezTo>
                <a:cubicBezTo>
                  <a:pt x="294" y="1006"/>
                  <a:pt x="264" y="989"/>
                  <a:pt x="235" y="970"/>
                </a:cubicBezTo>
                <a:cubicBezTo>
                  <a:pt x="206" y="951"/>
                  <a:pt x="179" y="929"/>
                  <a:pt x="155" y="904"/>
                </a:cubicBezTo>
                <a:cubicBezTo>
                  <a:pt x="130" y="880"/>
                  <a:pt x="108" y="853"/>
                  <a:pt x="89" y="824"/>
                </a:cubicBezTo>
                <a:cubicBezTo>
                  <a:pt x="70" y="795"/>
                  <a:pt x="53" y="765"/>
                  <a:pt x="40" y="733"/>
                </a:cubicBezTo>
                <a:cubicBezTo>
                  <a:pt x="27" y="701"/>
                  <a:pt x="17" y="667"/>
                  <a:pt x="10" y="633"/>
                </a:cubicBezTo>
                <a:cubicBezTo>
                  <a:pt x="3" y="599"/>
                  <a:pt x="0" y="565"/>
                  <a:pt x="0" y="530"/>
                </a:cubicBezTo>
                <a:cubicBezTo>
                  <a:pt x="0" y="495"/>
                  <a:pt x="3" y="461"/>
                  <a:pt x="10" y="427"/>
                </a:cubicBezTo>
                <a:cubicBezTo>
                  <a:pt x="17" y="393"/>
                  <a:pt x="27" y="360"/>
                  <a:pt x="40" y="328"/>
                </a:cubicBezTo>
                <a:cubicBezTo>
                  <a:pt x="53" y="296"/>
                  <a:pt x="70" y="264"/>
                  <a:pt x="89" y="235"/>
                </a:cubicBezTo>
                <a:cubicBezTo>
                  <a:pt x="108" y="206"/>
                  <a:pt x="130" y="180"/>
                  <a:pt x="155" y="155"/>
                </a:cubicBezTo>
                <a:cubicBezTo>
                  <a:pt x="179" y="130"/>
                  <a:pt x="206" y="108"/>
                  <a:pt x="235" y="89"/>
                </a:cubicBezTo>
                <a:cubicBezTo>
                  <a:pt x="264" y="70"/>
                  <a:pt x="294" y="54"/>
                  <a:pt x="327" y="40"/>
                </a:cubicBezTo>
                <a:cubicBezTo>
                  <a:pt x="360" y="27"/>
                  <a:pt x="393" y="17"/>
                  <a:pt x="427" y="10"/>
                </a:cubicBezTo>
                <a:cubicBezTo>
                  <a:pt x="461" y="3"/>
                  <a:pt x="495" y="0"/>
                  <a:pt x="530" y="0"/>
                </a:cubicBezTo>
                <a:cubicBezTo>
                  <a:pt x="565" y="0"/>
                  <a:pt x="599" y="3"/>
                  <a:pt x="633" y="10"/>
                </a:cubicBezTo>
                <a:cubicBezTo>
                  <a:pt x="667" y="17"/>
                  <a:pt x="700" y="27"/>
                  <a:pt x="733" y="40"/>
                </a:cubicBezTo>
                <a:cubicBezTo>
                  <a:pt x="765" y="54"/>
                  <a:pt x="795" y="70"/>
                  <a:pt x="824" y="89"/>
                </a:cubicBezTo>
                <a:cubicBezTo>
                  <a:pt x="853" y="108"/>
                  <a:pt x="880" y="130"/>
                  <a:pt x="904" y="155"/>
                </a:cubicBezTo>
                <a:cubicBezTo>
                  <a:pt x="929" y="180"/>
                  <a:pt x="951" y="206"/>
                  <a:pt x="970" y="235"/>
                </a:cubicBezTo>
                <a:cubicBezTo>
                  <a:pt x="989" y="264"/>
                  <a:pt x="1006" y="296"/>
                  <a:pt x="1019" y="328"/>
                </a:cubicBezTo>
                <a:cubicBezTo>
                  <a:pt x="1032" y="360"/>
                  <a:pt x="1042" y="393"/>
                  <a:pt x="1049" y="427"/>
                </a:cubicBezTo>
                <a:cubicBezTo>
                  <a:pt x="1056" y="461"/>
                  <a:pt x="1059" y="495"/>
                  <a:pt x="1059" y="530"/>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13" name="文本框 312"/>
          <p:cNvSpPr txBox="1"/>
          <p:nvPr/>
        </p:nvSpPr>
        <p:spPr>
          <a:xfrm>
            <a:off x="11191680" y="6705360"/>
            <a:ext cx="38952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8 / 15</a:t>
            </a:r>
            <a:endParaRPr lang="en-US" sz="1350" b="0" u="none" strike="noStrike">
              <a:solidFill>
                <a:srgbClr val="000000"/>
              </a:solidFill>
              <a:effectLst/>
              <a:uFillTx/>
              <a:latin typeface="Times New Roman"/>
            </a:endParaRPr>
          </a:p>
        </p:txBody>
      </p:sp>
      <p:sp>
        <p:nvSpPr>
          <p:cNvPr id="314" name="文本框 313"/>
          <p:cNvSpPr txBox="1"/>
          <p:nvPr/>
        </p:nvSpPr>
        <p:spPr>
          <a:xfrm>
            <a:off x="971280" y="1704600"/>
            <a:ext cx="86562" cy="207749"/>
          </a:xfrm>
          <a:prstGeom prst="rect">
            <a:avLst/>
          </a:prstGeom>
          <a:noFill/>
          <a:ln w="0">
            <a:noFill/>
          </a:ln>
        </p:spPr>
        <p:txBody>
          <a:bodyPr wrap="none" lIns="0" tIns="0" rIns="0" bIns="0" anchor="t">
            <a:spAutoFit/>
          </a:bodyPr>
          <a:lstStyle/>
          <a:p>
            <a:r>
              <a:rPr lang="en-US" sz="1350" b="1" dirty="0">
                <a:solidFill>
                  <a:srgbClr val="2630A5"/>
                </a:solidFill>
                <a:latin typeface="Times New Roman"/>
              </a:rPr>
              <a:t>1</a:t>
            </a:r>
            <a:endParaRPr lang="en-US" sz="1350" b="0" u="none" strike="noStrike" dirty="0">
              <a:solidFill>
                <a:srgbClr val="000000"/>
              </a:solidFill>
              <a:effectLst/>
              <a:uFillTx/>
              <a:latin typeface="Times New Roman"/>
            </a:endParaRPr>
          </a:p>
        </p:txBody>
      </p:sp>
      <p:sp>
        <p:nvSpPr>
          <p:cNvPr id="315" name="任意多边形: 形状 314"/>
          <p:cNvSpPr/>
          <p:nvPr/>
        </p:nvSpPr>
        <p:spPr>
          <a:xfrm>
            <a:off x="904680" y="2219040"/>
            <a:ext cx="47880" cy="48240"/>
          </a:xfrm>
          <a:custGeom>
            <a:avLst/>
            <a:gdLst/>
            <a:ahLst/>
            <a:cxnLst/>
            <a:rect l="0" t="0" r="r" b="b"/>
            <a:pathLst>
              <a:path w="133" h="134">
                <a:moveTo>
                  <a:pt x="133" y="66"/>
                </a:moveTo>
                <a:cubicBezTo>
                  <a:pt x="133" y="75"/>
                  <a:pt x="132" y="84"/>
                  <a:pt x="128" y="92"/>
                </a:cubicBezTo>
                <a:cubicBezTo>
                  <a:pt x="125" y="100"/>
                  <a:pt x="120" y="108"/>
                  <a:pt x="114" y="114"/>
                </a:cubicBezTo>
                <a:cubicBezTo>
                  <a:pt x="108" y="120"/>
                  <a:pt x="101" y="125"/>
                  <a:pt x="93" y="129"/>
                </a:cubicBezTo>
                <a:cubicBezTo>
                  <a:pt x="84" y="132"/>
                  <a:pt x="76" y="134"/>
                  <a:pt x="67" y="134"/>
                </a:cubicBezTo>
                <a:cubicBezTo>
                  <a:pt x="57" y="134"/>
                  <a:pt x="49" y="132"/>
                  <a:pt x="41" y="129"/>
                </a:cubicBezTo>
                <a:cubicBezTo>
                  <a:pt x="33" y="125"/>
                  <a:pt x="26" y="120"/>
                  <a:pt x="19" y="114"/>
                </a:cubicBezTo>
                <a:cubicBezTo>
                  <a:pt x="13" y="108"/>
                  <a:pt x="8" y="100"/>
                  <a:pt x="5" y="92"/>
                </a:cubicBezTo>
                <a:cubicBezTo>
                  <a:pt x="2" y="84"/>
                  <a:pt x="0" y="75"/>
                  <a:pt x="0" y="66"/>
                </a:cubicBezTo>
                <a:cubicBezTo>
                  <a:pt x="0" y="58"/>
                  <a:pt x="2" y="49"/>
                  <a:pt x="5" y="41"/>
                </a:cubicBezTo>
                <a:cubicBezTo>
                  <a:pt x="8" y="33"/>
                  <a:pt x="13" y="26"/>
                  <a:pt x="19" y="20"/>
                </a:cubicBezTo>
                <a:cubicBezTo>
                  <a:pt x="26" y="13"/>
                  <a:pt x="33" y="9"/>
                  <a:pt x="41" y="5"/>
                </a:cubicBezTo>
                <a:cubicBezTo>
                  <a:pt x="49" y="2"/>
                  <a:pt x="57" y="0"/>
                  <a:pt x="67" y="0"/>
                </a:cubicBezTo>
                <a:cubicBezTo>
                  <a:pt x="76" y="0"/>
                  <a:pt x="84" y="2"/>
                  <a:pt x="93" y="5"/>
                </a:cubicBezTo>
                <a:cubicBezTo>
                  <a:pt x="101" y="9"/>
                  <a:pt x="108" y="13"/>
                  <a:pt x="114" y="20"/>
                </a:cubicBezTo>
                <a:cubicBezTo>
                  <a:pt x="120" y="26"/>
                  <a:pt x="125" y="33"/>
                  <a:pt x="128" y="41"/>
                </a:cubicBezTo>
                <a:cubicBezTo>
                  <a:pt x="132" y="49"/>
                  <a:pt x="133" y="58"/>
                  <a:pt x="133" y="66"/>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6" name="文本框 315"/>
          <p:cNvSpPr txBox="1"/>
          <p:nvPr/>
        </p:nvSpPr>
        <p:spPr>
          <a:xfrm>
            <a:off x="1333440" y="1680120"/>
            <a:ext cx="1369440" cy="231840"/>
          </a:xfrm>
          <a:prstGeom prst="rect">
            <a:avLst/>
          </a:prstGeom>
          <a:noFill/>
          <a:ln w="0">
            <a:noFill/>
          </a:ln>
        </p:spPr>
        <p:txBody>
          <a:bodyPr wrap="none" lIns="0" tIns="0" rIns="0" bIns="0" anchor="t">
            <a:spAutoFit/>
          </a:bodyPr>
          <a:lstStyle/>
          <a:p>
            <a:r>
              <a:rPr lang="en-US" sz="1650" b="1" u="none" strike="noStrike" dirty="0">
                <a:solidFill>
                  <a:srgbClr val="2630A5"/>
                </a:solidFill>
                <a:effectLst/>
                <a:uFillTx/>
                <a:latin typeface="Times New Roman"/>
                <a:ea typeface="Times New Roman"/>
              </a:rPr>
              <a:t>Transportation</a:t>
            </a:r>
            <a:endParaRPr lang="en-US" sz="1650" b="0" u="none" strike="noStrike" dirty="0">
              <a:solidFill>
                <a:srgbClr val="000000"/>
              </a:solidFill>
              <a:effectLst/>
              <a:uFillTx/>
              <a:latin typeface="Times New Roman"/>
            </a:endParaRPr>
          </a:p>
        </p:txBody>
      </p:sp>
      <p:sp>
        <p:nvSpPr>
          <p:cNvPr id="317" name="任意多边形: 形状 316"/>
          <p:cNvSpPr/>
          <p:nvPr/>
        </p:nvSpPr>
        <p:spPr>
          <a:xfrm>
            <a:off x="904680" y="2552400"/>
            <a:ext cx="47880" cy="48240"/>
          </a:xfrm>
          <a:custGeom>
            <a:avLst/>
            <a:gdLst/>
            <a:ahLst/>
            <a:cxnLst/>
            <a:rect l="0" t="0" r="r" b="b"/>
            <a:pathLst>
              <a:path w="133" h="134">
                <a:moveTo>
                  <a:pt x="133" y="66"/>
                </a:moveTo>
                <a:cubicBezTo>
                  <a:pt x="133" y="75"/>
                  <a:pt x="132" y="84"/>
                  <a:pt x="128" y="92"/>
                </a:cubicBezTo>
                <a:cubicBezTo>
                  <a:pt x="125" y="100"/>
                  <a:pt x="120" y="108"/>
                  <a:pt x="114" y="114"/>
                </a:cubicBezTo>
                <a:cubicBezTo>
                  <a:pt x="108" y="120"/>
                  <a:pt x="101" y="125"/>
                  <a:pt x="93" y="129"/>
                </a:cubicBezTo>
                <a:cubicBezTo>
                  <a:pt x="84" y="132"/>
                  <a:pt x="76" y="134"/>
                  <a:pt x="67" y="134"/>
                </a:cubicBezTo>
                <a:cubicBezTo>
                  <a:pt x="57" y="134"/>
                  <a:pt x="49" y="132"/>
                  <a:pt x="41" y="129"/>
                </a:cubicBezTo>
                <a:cubicBezTo>
                  <a:pt x="33" y="125"/>
                  <a:pt x="26" y="120"/>
                  <a:pt x="19" y="114"/>
                </a:cubicBezTo>
                <a:cubicBezTo>
                  <a:pt x="13" y="108"/>
                  <a:pt x="8" y="100"/>
                  <a:pt x="5" y="92"/>
                </a:cubicBezTo>
                <a:cubicBezTo>
                  <a:pt x="2" y="84"/>
                  <a:pt x="0" y="75"/>
                  <a:pt x="0" y="66"/>
                </a:cubicBezTo>
                <a:cubicBezTo>
                  <a:pt x="0" y="58"/>
                  <a:pt x="2" y="49"/>
                  <a:pt x="5" y="41"/>
                </a:cubicBezTo>
                <a:cubicBezTo>
                  <a:pt x="8" y="33"/>
                  <a:pt x="13" y="26"/>
                  <a:pt x="19" y="20"/>
                </a:cubicBezTo>
                <a:cubicBezTo>
                  <a:pt x="26" y="14"/>
                  <a:pt x="33" y="9"/>
                  <a:pt x="41" y="5"/>
                </a:cubicBezTo>
                <a:cubicBezTo>
                  <a:pt x="49" y="2"/>
                  <a:pt x="57" y="0"/>
                  <a:pt x="67" y="0"/>
                </a:cubicBezTo>
                <a:cubicBezTo>
                  <a:pt x="76" y="0"/>
                  <a:pt x="84" y="2"/>
                  <a:pt x="93" y="5"/>
                </a:cubicBezTo>
                <a:cubicBezTo>
                  <a:pt x="101" y="9"/>
                  <a:pt x="108" y="14"/>
                  <a:pt x="114" y="20"/>
                </a:cubicBezTo>
                <a:cubicBezTo>
                  <a:pt x="120" y="26"/>
                  <a:pt x="125" y="33"/>
                  <a:pt x="128" y="41"/>
                </a:cubicBezTo>
                <a:cubicBezTo>
                  <a:pt x="132" y="49"/>
                  <a:pt x="133" y="58"/>
                  <a:pt x="133" y="66"/>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8" name="文本框 317"/>
          <p:cNvSpPr txBox="1"/>
          <p:nvPr/>
        </p:nvSpPr>
        <p:spPr>
          <a:xfrm>
            <a:off x="1066680" y="2133360"/>
            <a:ext cx="264600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Dataset: </a:t>
            </a:r>
            <a:r>
              <a:rPr lang="en-US" sz="1350" b="0" u="none" strike="noStrike">
                <a:solidFill>
                  <a:srgbClr val="374151"/>
                </a:solidFill>
                <a:effectLst/>
                <a:uFillTx/>
                <a:latin typeface="Times New Roman"/>
                <a:ea typeface="Times New Roman"/>
              </a:rPr>
              <a:t>ATL Airport Passenger Flow</a:t>
            </a:r>
            <a:endParaRPr lang="en-US" sz="1350" b="0" u="none" strike="noStrike">
              <a:solidFill>
                <a:srgbClr val="000000"/>
              </a:solidFill>
              <a:effectLst/>
              <a:uFillTx/>
              <a:latin typeface="Times New Roman"/>
            </a:endParaRPr>
          </a:p>
        </p:txBody>
      </p:sp>
      <p:sp>
        <p:nvSpPr>
          <p:cNvPr id="319" name="文本框 318"/>
          <p:cNvSpPr txBox="1"/>
          <p:nvPr/>
        </p:nvSpPr>
        <p:spPr>
          <a:xfrm>
            <a:off x="1066680" y="2466720"/>
            <a:ext cx="250812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Characteristics: </a:t>
            </a:r>
            <a:r>
              <a:rPr lang="en-US" sz="1350" b="0" u="none" strike="noStrike">
                <a:solidFill>
                  <a:srgbClr val="374151"/>
                </a:solidFill>
                <a:effectLst/>
                <a:uFillTx/>
                <a:latin typeface="Times New Roman"/>
                <a:ea typeface="Times New Roman"/>
              </a:rPr>
              <a:t>Strong seasonality,</a:t>
            </a:r>
            <a:endParaRPr lang="en-US" sz="1350" b="0" u="none" strike="noStrike">
              <a:solidFill>
                <a:srgbClr val="000000"/>
              </a:solidFill>
              <a:effectLst/>
              <a:uFillTx/>
              <a:latin typeface="Times New Roman"/>
            </a:endParaRPr>
          </a:p>
        </p:txBody>
      </p:sp>
      <p:sp>
        <p:nvSpPr>
          <p:cNvPr id="320" name="任意多边形: 形状 319"/>
          <p:cNvSpPr/>
          <p:nvPr/>
        </p:nvSpPr>
        <p:spPr>
          <a:xfrm>
            <a:off x="904680" y="3143160"/>
            <a:ext cx="47880" cy="47880"/>
          </a:xfrm>
          <a:custGeom>
            <a:avLst/>
            <a:gdLst/>
            <a:ahLst/>
            <a:cxnLst/>
            <a:rect l="0" t="0" r="r" b="b"/>
            <a:pathLst>
              <a:path w="133" h="133">
                <a:moveTo>
                  <a:pt x="133" y="67"/>
                </a:moveTo>
                <a:cubicBezTo>
                  <a:pt x="133" y="76"/>
                  <a:pt x="132" y="84"/>
                  <a:pt x="128" y="92"/>
                </a:cubicBezTo>
                <a:cubicBezTo>
                  <a:pt x="125" y="100"/>
                  <a:pt x="120" y="107"/>
                  <a:pt x="114" y="114"/>
                </a:cubicBezTo>
                <a:cubicBezTo>
                  <a:pt x="108" y="120"/>
                  <a:pt x="101" y="125"/>
                  <a:pt x="93" y="128"/>
                </a:cubicBezTo>
                <a:cubicBezTo>
                  <a:pt x="84" y="131"/>
                  <a:pt x="76" y="133"/>
                  <a:pt x="67" y="133"/>
                </a:cubicBezTo>
                <a:cubicBezTo>
                  <a:pt x="57" y="133"/>
                  <a:pt x="49" y="131"/>
                  <a:pt x="41" y="128"/>
                </a:cubicBezTo>
                <a:cubicBezTo>
                  <a:pt x="33" y="125"/>
                  <a:pt x="26" y="120"/>
                  <a:pt x="19" y="114"/>
                </a:cubicBezTo>
                <a:cubicBezTo>
                  <a:pt x="13" y="107"/>
                  <a:pt x="8" y="100"/>
                  <a:pt x="5" y="92"/>
                </a:cubicBezTo>
                <a:cubicBezTo>
                  <a:pt x="2" y="84"/>
                  <a:pt x="0" y="76"/>
                  <a:pt x="0" y="67"/>
                </a:cubicBezTo>
                <a:cubicBezTo>
                  <a:pt x="0" y="58"/>
                  <a:pt x="2" y="50"/>
                  <a:pt x="5" y="41"/>
                </a:cubicBezTo>
                <a:cubicBezTo>
                  <a:pt x="8" y="32"/>
                  <a:pt x="13" y="25"/>
                  <a:pt x="19" y="19"/>
                </a:cubicBezTo>
                <a:cubicBezTo>
                  <a:pt x="26" y="13"/>
                  <a:pt x="33" y="8"/>
                  <a:pt x="41" y="5"/>
                </a:cubicBezTo>
                <a:cubicBezTo>
                  <a:pt x="49" y="1"/>
                  <a:pt x="57" y="0"/>
                  <a:pt x="67" y="0"/>
                </a:cubicBezTo>
                <a:cubicBezTo>
                  <a:pt x="76" y="0"/>
                  <a:pt x="84" y="1"/>
                  <a:pt x="93" y="5"/>
                </a:cubicBezTo>
                <a:cubicBezTo>
                  <a:pt x="101" y="8"/>
                  <a:pt x="108" y="13"/>
                  <a:pt x="114" y="19"/>
                </a:cubicBezTo>
                <a:cubicBezTo>
                  <a:pt x="120" y="25"/>
                  <a:pt x="125" y="32"/>
                  <a:pt x="128" y="41"/>
                </a:cubicBezTo>
                <a:cubicBezTo>
                  <a:pt x="132" y="50"/>
                  <a:pt x="133" y="58"/>
                  <a:pt x="133" y="67"/>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1" name="文本框 320"/>
          <p:cNvSpPr txBox="1"/>
          <p:nvPr/>
        </p:nvSpPr>
        <p:spPr>
          <a:xfrm>
            <a:off x="1066680" y="2723760"/>
            <a:ext cx="94392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holiday peaks</a:t>
            </a:r>
            <a:endParaRPr lang="en-US" sz="1350" b="0" u="none" strike="noStrike">
              <a:solidFill>
                <a:srgbClr val="000000"/>
              </a:solidFill>
              <a:effectLst/>
              <a:uFillTx/>
              <a:latin typeface="Times New Roman"/>
            </a:endParaRPr>
          </a:p>
        </p:txBody>
      </p:sp>
      <p:sp>
        <p:nvSpPr>
          <p:cNvPr id="322" name="任意多边形: 形状 321"/>
          <p:cNvSpPr/>
          <p:nvPr/>
        </p:nvSpPr>
        <p:spPr>
          <a:xfrm>
            <a:off x="4343040" y="1419120"/>
            <a:ext cx="76680" cy="2057760"/>
          </a:xfrm>
          <a:custGeom>
            <a:avLst/>
            <a:gdLst/>
            <a:ahLst/>
            <a:cxnLst/>
            <a:rect l="0" t="0" r="r" b="b"/>
            <a:pathLst>
              <a:path w="213" h="5716">
                <a:moveTo>
                  <a:pt x="0" y="0"/>
                </a:moveTo>
                <a:lnTo>
                  <a:pt x="213" y="0"/>
                </a:lnTo>
                <a:lnTo>
                  <a:pt x="213" y="5716"/>
                </a:lnTo>
                <a:lnTo>
                  <a:pt x="0" y="5716"/>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323" name="图片 322"/>
          <p:cNvPicPr/>
          <p:nvPr/>
        </p:nvPicPr>
        <p:blipFill>
          <a:blip r:embed="rId2"/>
          <a:stretch/>
        </p:blipFill>
        <p:spPr>
          <a:xfrm>
            <a:off x="4381560" y="1419120"/>
            <a:ext cx="3466800" cy="2057040"/>
          </a:xfrm>
          <a:prstGeom prst="rect">
            <a:avLst/>
          </a:prstGeom>
          <a:noFill/>
          <a:ln w="0">
            <a:noFill/>
          </a:ln>
        </p:spPr>
      </p:pic>
      <p:sp>
        <p:nvSpPr>
          <p:cNvPr id="324" name="任意多边形: 形状 323"/>
          <p:cNvSpPr/>
          <p:nvPr/>
        </p:nvSpPr>
        <p:spPr>
          <a:xfrm>
            <a:off x="4571640" y="1609560"/>
            <a:ext cx="381600" cy="381240"/>
          </a:xfrm>
          <a:custGeom>
            <a:avLst/>
            <a:gdLst/>
            <a:ahLst/>
            <a:cxnLst/>
            <a:rect l="0" t="0" r="r" b="b"/>
            <a:pathLst>
              <a:path w="1060" h="1059">
                <a:moveTo>
                  <a:pt x="1060" y="530"/>
                </a:moveTo>
                <a:cubicBezTo>
                  <a:pt x="1060" y="565"/>
                  <a:pt x="1056" y="599"/>
                  <a:pt x="1050" y="633"/>
                </a:cubicBezTo>
                <a:cubicBezTo>
                  <a:pt x="1043" y="667"/>
                  <a:pt x="1033" y="701"/>
                  <a:pt x="1020" y="733"/>
                </a:cubicBezTo>
                <a:cubicBezTo>
                  <a:pt x="1006" y="765"/>
                  <a:pt x="990" y="795"/>
                  <a:pt x="971" y="824"/>
                </a:cubicBezTo>
                <a:cubicBezTo>
                  <a:pt x="951" y="853"/>
                  <a:pt x="929" y="880"/>
                  <a:pt x="905" y="904"/>
                </a:cubicBezTo>
                <a:cubicBezTo>
                  <a:pt x="880" y="929"/>
                  <a:pt x="854" y="951"/>
                  <a:pt x="825" y="970"/>
                </a:cubicBezTo>
                <a:cubicBezTo>
                  <a:pt x="796" y="989"/>
                  <a:pt x="765" y="1006"/>
                  <a:pt x="733" y="1019"/>
                </a:cubicBezTo>
                <a:cubicBezTo>
                  <a:pt x="701" y="1032"/>
                  <a:pt x="668" y="1042"/>
                  <a:pt x="634" y="1049"/>
                </a:cubicBezTo>
                <a:cubicBezTo>
                  <a:pt x="600" y="1056"/>
                  <a:pt x="565" y="1059"/>
                  <a:pt x="531" y="1059"/>
                </a:cubicBezTo>
                <a:cubicBezTo>
                  <a:pt x="495" y="1059"/>
                  <a:pt x="461" y="1056"/>
                  <a:pt x="426" y="1049"/>
                </a:cubicBezTo>
                <a:cubicBezTo>
                  <a:pt x="392" y="1042"/>
                  <a:pt x="359" y="1032"/>
                  <a:pt x="327" y="1019"/>
                </a:cubicBezTo>
                <a:cubicBezTo>
                  <a:pt x="295" y="1006"/>
                  <a:pt x="265" y="989"/>
                  <a:pt x="236" y="970"/>
                </a:cubicBezTo>
                <a:cubicBezTo>
                  <a:pt x="207" y="951"/>
                  <a:pt x="180" y="929"/>
                  <a:pt x="155" y="904"/>
                </a:cubicBezTo>
                <a:cubicBezTo>
                  <a:pt x="131" y="880"/>
                  <a:pt x="109" y="853"/>
                  <a:pt x="90" y="824"/>
                </a:cubicBezTo>
                <a:cubicBezTo>
                  <a:pt x="70" y="795"/>
                  <a:pt x="54" y="765"/>
                  <a:pt x="41" y="733"/>
                </a:cubicBezTo>
                <a:cubicBezTo>
                  <a:pt x="27" y="701"/>
                  <a:pt x="17" y="667"/>
                  <a:pt x="11" y="633"/>
                </a:cubicBezTo>
                <a:cubicBezTo>
                  <a:pt x="4" y="599"/>
                  <a:pt x="0" y="565"/>
                  <a:pt x="0" y="530"/>
                </a:cubicBezTo>
                <a:cubicBezTo>
                  <a:pt x="0" y="495"/>
                  <a:pt x="4" y="461"/>
                  <a:pt x="11" y="427"/>
                </a:cubicBezTo>
                <a:cubicBezTo>
                  <a:pt x="17" y="393"/>
                  <a:pt x="27" y="360"/>
                  <a:pt x="41" y="328"/>
                </a:cubicBezTo>
                <a:cubicBezTo>
                  <a:pt x="54" y="296"/>
                  <a:pt x="70" y="264"/>
                  <a:pt x="90" y="235"/>
                </a:cubicBezTo>
                <a:cubicBezTo>
                  <a:pt x="109" y="206"/>
                  <a:pt x="131" y="180"/>
                  <a:pt x="155" y="155"/>
                </a:cubicBezTo>
                <a:cubicBezTo>
                  <a:pt x="180" y="130"/>
                  <a:pt x="207" y="108"/>
                  <a:pt x="236" y="89"/>
                </a:cubicBezTo>
                <a:cubicBezTo>
                  <a:pt x="265" y="70"/>
                  <a:pt x="295" y="54"/>
                  <a:pt x="327" y="40"/>
                </a:cubicBezTo>
                <a:cubicBezTo>
                  <a:pt x="359" y="27"/>
                  <a:pt x="392" y="17"/>
                  <a:pt x="426" y="10"/>
                </a:cubicBezTo>
                <a:cubicBezTo>
                  <a:pt x="461" y="3"/>
                  <a:pt x="495" y="0"/>
                  <a:pt x="531" y="0"/>
                </a:cubicBezTo>
                <a:cubicBezTo>
                  <a:pt x="565" y="0"/>
                  <a:pt x="600" y="3"/>
                  <a:pt x="634" y="10"/>
                </a:cubicBezTo>
                <a:cubicBezTo>
                  <a:pt x="668" y="17"/>
                  <a:pt x="701" y="27"/>
                  <a:pt x="733" y="40"/>
                </a:cubicBezTo>
                <a:cubicBezTo>
                  <a:pt x="765" y="54"/>
                  <a:pt x="796" y="70"/>
                  <a:pt x="825" y="89"/>
                </a:cubicBezTo>
                <a:cubicBezTo>
                  <a:pt x="854" y="108"/>
                  <a:pt x="880" y="130"/>
                  <a:pt x="905" y="155"/>
                </a:cubicBezTo>
                <a:cubicBezTo>
                  <a:pt x="929" y="180"/>
                  <a:pt x="951" y="206"/>
                  <a:pt x="971" y="235"/>
                </a:cubicBezTo>
                <a:cubicBezTo>
                  <a:pt x="990" y="264"/>
                  <a:pt x="1006" y="296"/>
                  <a:pt x="1020" y="328"/>
                </a:cubicBezTo>
                <a:cubicBezTo>
                  <a:pt x="1033" y="360"/>
                  <a:pt x="1043" y="393"/>
                  <a:pt x="1050" y="427"/>
                </a:cubicBezTo>
                <a:cubicBezTo>
                  <a:pt x="1056" y="461"/>
                  <a:pt x="1060" y="495"/>
                  <a:pt x="1060" y="530"/>
                </a:cubicBezTo>
                <a:close/>
              </a:path>
            </a:pathLst>
          </a:custGeom>
          <a:solidFill>
            <a:srgbClr val="DCFCE7"/>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25" name="文本框 324"/>
          <p:cNvSpPr txBox="1"/>
          <p:nvPr/>
        </p:nvSpPr>
        <p:spPr>
          <a:xfrm>
            <a:off x="1066680" y="3057120"/>
            <a:ext cx="187848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Samples: </a:t>
            </a:r>
            <a:r>
              <a:rPr lang="en-US" sz="1350" b="0" u="none" strike="noStrike">
                <a:solidFill>
                  <a:srgbClr val="374151"/>
                </a:solidFill>
                <a:effectLst/>
                <a:uFillTx/>
                <a:latin typeface="Times New Roman"/>
                <a:ea typeface="Times New Roman"/>
              </a:rPr>
              <a:t>1,500 data points</a:t>
            </a:r>
            <a:endParaRPr lang="en-US" sz="1350" b="0" u="none" strike="noStrike">
              <a:solidFill>
                <a:srgbClr val="000000"/>
              </a:solidFill>
              <a:effectLst/>
              <a:uFillTx/>
              <a:latin typeface="Times New Roman"/>
            </a:endParaRPr>
          </a:p>
        </p:txBody>
      </p:sp>
      <p:sp>
        <p:nvSpPr>
          <p:cNvPr id="326" name="文本框 325"/>
          <p:cNvSpPr txBox="1"/>
          <p:nvPr/>
        </p:nvSpPr>
        <p:spPr>
          <a:xfrm>
            <a:off x="4695840" y="1704600"/>
            <a:ext cx="86562" cy="207749"/>
          </a:xfrm>
          <a:prstGeom prst="rect">
            <a:avLst/>
          </a:prstGeom>
          <a:noFill/>
          <a:ln w="0">
            <a:noFill/>
          </a:ln>
        </p:spPr>
        <p:txBody>
          <a:bodyPr wrap="none" lIns="0" tIns="0" rIns="0" bIns="0" anchor="t">
            <a:spAutoFit/>
          </a:bodyPr>
          <a:lstStyle/>
          <a:p>
            <a:r>
              <a:rPr lang="en-US" sz="1350" b="1" u="none" strike="noStrike" dirty="0">
                <a:solidFill>
                  <a:srgbClr val="2630A5"/>
                </a:solidFill>
                <a:effectLst/>
                <a:uFillTx/>
                <a:latin typeface="Times New Roman"/>
              </a:rPr>
              <a:t>2</a:t>
            </a:r>
            <a:endParaRPr lang="en-US" sz="1350" b="0" u="none" strike="noStrike" dirty="0">
              <a:solidFill>
                <a:srgbClr val="000000"/>
              </a:solidFill>
              <a:effectLst/>
              <a:uFillTx/>
              <a:latin typeface="Times New Roman"/>
            </a:endParaRPr>
          </a:p>
        </p:txBody>
      </p:sp>
      <p:sp>
        <p:nvSpPr>
          <p:cNvPr id="327" name="任意多边形: 形状 326"/>
          <p:cNvSpPr/>
          <p:nvPr/>
        </p:nvSpPr>
        <p:spPr>
          <a:xfrm>
            <a:off x="4638600" y="2219040"/>
            <a:ext cx="47880" cy="48240"/>
          </a:xfrm>
          <a:custGeom>
            <a:avLst/>
            <a:gdLst/>
            <a:ahLst/>
            <a:cxnLst/>
            <a:rect l="0" t="0" r="r" b="b"/>
            <a:pathLst>
              <a:path w="133" h="134">
                <a:moveTo>
                  <a:pt x="133" y="66"/>
                </a:moveTo>
                <a:cubicBezTo>
                  <a:pt x="133" y="75"/>
                  <a:pt x="131" y="84"/>
                  <a:pt x="128" y="92"/>
                </a:cubicBezTo>
                <a:cubicBezTo>
                  <a:pt x="125" y="100"/>
                  <a:pt x="120" y="108"/>
                  <a:pt x="113" y="114"/>
                </a:cubicBezTo>
                <a:cubicBezTo>
                  <a:pt x="106" y="120"/>
                  <a:pt x="99" y="125"/>
                  <a:pt x="91" y="129"/>
                </a:cubicBezTo>
                <a:cubicBezTo>
                  <a:pt x="83" y="132"/>
                  <a:pt x="75" y="134"/>
                  <a:pt x="66" y="134"/>
                </a:cubicBezTo>
                <a:cubicBezTo>
                  <a:pt x="57" y="134"/>
                  <a:pt x="49" y="132"/>
                  <a:pt x="41" y="129"/>
                </a:cubicBezTo>
                <a:cubicBezTo>
                  <a:pt x="32" y="125"/>
                  <a:pt x="25" y="120"/>
                  <a:pt x="19" y="114"/>
                </a:cubicBezTo>
                <a:cubicBezTo>
                  <a:pt x="13" y="108"/>
                  <a:pt x="8" y="100"/>
                  <a:pt x="5" y="92"/>
                </a:cubicBezTo>
                <a:cubicBezTo>
                  <a:pt x="1" y="84"/>
                  <a:pt x="0" y="75"/>
                  <a:pt x="0" y="66"/>
                </a:cubicBezTo>
                <a:cubicBezTo>
                  <a:pt x="0" y="58"/>
                  <a:pt x="1" y="49"/>
                  <a:pt x="5" y="41"/>
                </a:cubicBezTo>
                <a:cubicBezTo>
                  <a:pt x="8" y="33"/>
                  <a:pt x="13" y="26"/>
                  <a:pt x="19" y="20"/>
                </a:cubicBezTo>
                <a:cubicBezTo>
                  <a:pt x="25" y="13"/>
                  <a:pt x="32" y="9"/>
                  <a:pt x="41" y="5"/>
                </a:cubicBezTo>
                <a:cubicBezTo>
                  <a:pt x="49" y="2"/>
                  <a:pt x="57" y="0"/>
                  <a:pt x="66" y="0"/>
                </a:cubicBezTo>
                <a:cubicBezTo>
                  <a:pt x="75" y="0"/>
                  <a:pt x="83" y="2"/>
                  <a:pt x="91" y="5"/>
                </a:cubicBezTo>
                <a:cubicBezTo>
                  <a:pt x="99" y="9"/>
                  <a:pt x="106" y="13"/>
                  <a:pt x="113" y="20"/>
                </a:cubicBezTo>
                <a:cubicBezTo>
                  <a:pt x="120" y="26"/>
                  <a:pt x="125" y="33"/>
                  <a:pt x="128" y="41"/>
                </a:cubicBezTo>
                <a:cubicBezTo>
                  <a:pt x="131" y="49"/>
                  <a:pt x="133" y="58"/>
                  <a:pt x="133" y="66"/>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8" name="文本框 327"/>
          <p:cNvSpPr txBox="1"/>
          <p:nvPr/>
        </p:nvSpPr>
        <p:spPr>
          <a:xfrm>
            <a:off x="5067360" y="1680120"/>
            <a:ext cx="986400" cy="231840"/>
          </a:xfrm>
          <a:prstGeom prst="rect">
            <a:avLst/>
          </a:prstGeom>
          <a:noFill/>
          <a:ln w="0">
            <a:noFill/>
          </a:ln>
        </p:spPr>
        <p:txBody>
          <a:bodyPr wrap="none" lIns="0" tIns="0" rIns="0" bIns="0" anchor="t">
            <a:spAutoFit/>
          </a:bodyPr>
          <a:lstStyle/>
          <a:p>
            <a:r>
              <a:rPr lang="en-US" sz="1650" b="1" u="none" strike="noStrike" dirty="0">
                <a:solidFill>
                  <a:srgbClr val="2630A5"/>
                </a:solidFill>
                <a:effectLst/>
                <a:uFillTx/>
                <a:latin typeface="Times New Roman"/>
                <a:ea typeface="Times New Roman"/>
              </a:rPr>
              <a:t>Healthcare</a:t>
            </a:r>
            <a:endParaRPr lang="en-US" sz="1650" b="0" u="none" strike="noStrike" dirty="0">
              <a:solidFill>
                <a:srgbClr val="000000"/>
              </a:solidFill>
              <a:effectLst/>
              <a:uFillTx/>
              <a:latin typeface="Times New Roman"/>
            </a:endParaRPr>
          </a:p>
        </p:txBody>
      </p:sp>
      <p:sp>
        <p:nvSpPr>
          <p:cNvPr id="329" name="任意多边形: 形状 328"/>
          <p:cNvSpPr/>
          <p:nvPr/>
        </p:nvSpPr>
        <p:spPr>
          <a:xfrm>
            <a:off x="4638600" y="2552400"/>
            <a:ext cx="47880" cy="48240"/>
          </a:xfrm>
          <a:custGeom>
            <a:avLst/>
            <a:gdLst/>
            <a:ahLst/>
            <a:cxnLst/>
            <a:rect l="0" t="0" r="r" b="b"/>
            <a:pathLst>
              <a:path w="133" h="134">
                <a:moveTo>
                  <a:pt x="133" y="66"/>
                </a:moveTo>
                <a:cubicBezTo>
                  <a:pt x="133" y="75"/>
                  <a:pt x="131" y="84"/>
                  <a:pt x="128" y="92"/>
                </a:cubicBezTo>
                <a:cubicBezTo>
                  <a:pt x="125" y="100"/>
                  <a:pt x="120" y="108"/>
                  <a:pt x="113" y="114"/>
                </a:cubicBezTo>
                <a:cubicBezTo>
                  <a:pt x="106" y="120"/>
                  <a:pt x="99" y="125"/>
                  <a:pt x="91" y="129"/>
                </a:cubicBezTo>
                <a:cubicBezTo>
                  <a:pt x="83" y="132"/>
                  <a:pt x="75" y="134"/>
                  <a:pt x="66" y="134"/>
                </a:cubicBezTo>
                <a:cubicBezTo>
                  <a:pt x="57" y="134"/>
                  <a:pt x="49" y="132"/>
                  <a:pt x="41" y="129"/>
                </a:cubicBezTo>
                <a:cubicBezTo>
                  <a:pt x="32" y="125"/>
                  <a:pt x="25" y="120"/>
                  <a:pt x="19" y="114"/>
                </a:cubicBezTo>
                <a:cubicBezTo>
                  <a:pt x="13" y="108"/>
                  <a:pt x="8" y="100"/>
                  <a:pt x="5" y="92"/>
                </a:cubicBezTo>
                <a:cubicBezTo>
                  <a:pt x="1" y="84"/>
                  <a:pt x="0" y="75"/>
                  <a:pt x="0" y="66"/>
                </a:cubicBezTo>
                <a:cubicBezTo>
                  <a:pt x="0" y="58"/>
                  <a:pt x="1" y="49"/>
                  <a:pt x="5" y="41"/>
                </a:cubicBezTo>
                <a:cubicBezTo>
                  <a:pt x="8" y="33"/>
                  <a:pt x="13" y="26"/>
                  <a:pt x="19" y="20"/>
                </a:cubicBezTo>
                <a:cubicBezTo>
                  <a:pt x="25" y="14"/>
                  <a:pt x="32" y="9"/>
                  <a:pt x="41" y="5"/>
                </a:cubicBezTo>
                <a:cubicBezTo>
                  <a:pt x="49" y="2"/>
                  <a:pt x="57" y="0"/>
                  <a:pt x="66" y="0"/>
                </a:cubicBezTo>
                <a:cubicBezTo>
                  <a:pt x="75" y="0"/>
                  <a:pt x="83" y="2"/>
                  <a:pt x="91" y="5"/>
                </a:cubicBezTo>
                <a:cubicBezTo>
                  <a:pt x="99" y="9"/>
                  <a:pt x="106" y="14"/>
                  <a:pt x="113" y="20"/>
                </a:cubicBezTo>
                <a:cubicBezTo>
                  <a:pt x="120" y="26"/>
                  <a:pt x="125" y="33"/>
                  <a:pt x="128" y="41"/>
                </a:cubicBezTo>
                <a:cubicBezTo>
                  <a:pt x="131" y="49"/>
                  <a:pt x="133" y="58"/>
                  <a:pt x="133" y="66"/>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0" name="文本框 329"/>
          <p:cNvSpPr txBox="1"/>
          <p:nvPr/>
        </p:nvSpPr>
        <p:spPr>
          <a:xfrm>
            <a:off x="4800600" y="2133360"/>
            <a:ext cx="278820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Dataset: </a:t>
            </a:r>
            <a:r>
              <a:rPr lang="en-US" sz="1350" b="0" u="none" strike="noStrike">
                <a:solidFill>
                  <a:srgbClr val="374151"/>
                </a:solidFill>
                <a:effectLst/>
                <a:uFillTx/>
                <a:latin typeface="Times New Roman"/>
                <a:ea typeface="Times New Roman"/>
              </a:rPr>
              <a:t>NCDC Nigerian Cholera Cases</a:t>
            </a:r>
            <a:endParaRPr lang="en-US" sz="1350" b="0" u="none" strike="noStrike">
              <a:solidFill>
                <a:srgbClr val="000000"/>
              </a:solidFill>
              <a:effectLst/>
              <a:uFillTx/>
              <a:latin typeface="Times New Roman"/>
            </a:endParaRPr>
          </a:p>
        </p:txBody>
      </p:sp>
      <p:sp>
        <p:nvSpPr>
          <p:cNvPr id="331" name="文本框 330"/>
          <p:cNvSpPr txBox="1"/>
          <p:nvPr/>
        </p:nvSpPr>
        <p:spPr>
          <a:xfrm>
            <a:off x="4800600" y="2466720"/>
            <a:ext cx="255528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Characteristics: </a:t>
            </a:r>
            <a:r>
              <a:rPr lang="en-US" sz="1350" b="0" u="none" strike="noStrike">
                <a:solidFill>
                  <a:srgbClr val="374151"/>
                </a:solidFill>
                <a:effectLst/>
                <a:uFillTx/>
                <a:latin typeface="Times New Roman"/>
                <a:ea typeface="Times New Roman"/>
              </a:rPr>
              <a:t>Irregular outbreaks,</a:t>
            </a:r>
            <a:endParaRPr lang="en-US" sz="1350" b="0" u="none" strike="noStrike">
              <a:solidFill>
                <a:srgbClr val="000000"/>
              </a:solidFill>
              <a:effectLst/>
              <a:uFillTx/>
              <a:latin typeface="Times New Roman"/>
            </a:endParaRPr>
          </a:p>
        </p:txBody>
      </p:sp>
      <p:sp>
        <p:nvSpPr>
          <p:cNvPr id="332" name="任意多边形: 形状 331"/>
          <p:cNvSpPr/>
          <p:nvPr/>
        </p:nvSpPr>
        <p:spPr>
          <a:xfrm>
            <a:off x="4638600" y="3143160"/>
            <a:ext cx="47880" cy="47880"/>
          </a:xfrm>
          <a:custGeom>
            <a:avLst/>
            <a:gdLst/>
            <a:ahLst/>
            <a:cxnLst/>
            <a:rect l="0" t="0" r="r" b="b"/>
            <a:pathLst>
              <a:path w="133" h="133">
                <a:moveTo>
                  <a:pt x="133" y="67"/>
                </a:moveTo>
                <a:cubicBezTo>
                  <a:pt x="133" y="76"/>
                  <a:pt x="131" y="84"/>
                  <a:pt x="128" y="92"/>
                </a:cubicBezTo>
                <a:cubicBezTo>
                  <a:pt x="125" y="100"/>
                  <a:pt x="120" y="107"/>
                  <a:pt x="113" y="114"/>
                </a:cubicBezTo>
                <a:cubicBezTo>
                  <a:pt x="106" y="120"/>
                  <a:pt x="99" y="125"/>
                  <a:pt x="91" y="128"/>
                </a:cubicBezTo>
                <a:cubicBezTo>
                  <a:pt x="83" y="131"/>
                  <a:pt x="75" y="133"/>
                  <a:pt x="66" y="133"/>
                </a:cubicBezTo>
                <a:cubicBezTo>
                  <a:pt x="57" y="133"/>
                  <a:pt x="49" y="131"/>
                  <a:pt x="41" y="128"/>
                </a:cubicBezTo>
                <a:cubicBezTo>
                  <a:pt x="32" y="125"/>
                  <a:pt x="25" y="120"/>
                  <a:pt x="19" y="114"/>
                </a:cubicBezTo>
                <a:cubicBezTo>
                  <a:pt x="13" y="107"/>
                  <a:pt x="8" y="100"/>
                  <a:pt x="5" y="92"/>
                </a:cubicBezTo>
                <a:cubicBezTo>
                  <a:pt x="1" y="84"/>
                  <a:pt x="0" y="76"/>
                  <a:pt x="0" y="67"/>
                </a:cubicBezTo>
                <a:cubicBezTo>
                  <a:pt x="0" y="58"/>
                  <a:pt x="1" y="50"/>
                  <a:pt x="5" y="41"/>
                </a:cubicBezTo>
                <a:cubicBezTo>
                  <a:pt x="8" y="32"/>
                  <a:pt x="13" y="25"/>
                  <a:pt x="19" y="19"/>
                </a:cubicBezTo>
                <a:cubicBezTo>
                  <a:pt x="25" y="13"/>
                  <a:pt x="32" y="8"/>
                  <a:pt x="41" y="5"/>
                </a:cubicBezTo>
                <a:cubicBezTo>
                  <a:pt x="49" y="1"/>
                  <a:pt x="57" y="0"/>
                  <a:pt x="66" y="0"/>
                </a:cubicBezTo>
                <a:cubicBezTo>
                  <a:pt x="75" y="0"/>
                  <a:pt x="83" y="1"/>
                  <a:pt x="91" y="5"/>
                </a:cubicBezTo>
                <a:cubicBezTo>
                  <a:pt x="99" y="8"/>
                  <a:pt x="106" y="13"/>
                  <a:pt x="113" y="19"/>
                </a:cubicBezTo>
                <a:cubicBezTo>
                  <a:pt x="120" y="25"/>
                  <a:pt x="125" y="32"/>
                  <a:pt x="128" y="41"/>
                </a:cubicBezTo>
                <a:cubicBezTo>
                  <a:pt x="131" y="50"/>
                  <a:pt x="133" y="58"/>
                  <a:pt x="133" y="67"/>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3" name="文本框 332"/>
          <p:cNvSpPr txBox="1"/>
          <p:nvPr/>
        </p:nvSpPr>
        <p:spPr>
          <a:xfrm>
            <a:off x="4800600" y="2723760"/>
            <a:ext cx="754200" cy="189360"/>
          </a:xfrm>
          <a:prstGeom prst="rect">
            <a:avLst/>
          </a:prstGeom>
          <a:noFill/>
          <a:ln w="0">
            <a:noFill/>
          </a:ln>
        </p:spPr>
        <p:txBody>
          <a:bodyPr wrap="none" lIns="0" tIns="0" rIns="0" bIns="0" anchor="t">
            <a:spAutoFit/>
          </a:bodyPr>
          <a:lstStyle/>
          <a:p>
            <a:r>
              <a:rPr lang="en-US" sz="1350" b="0" u="none" strike="noStrike">
                <a:solidFill>
                  <a:srgbClr val="374151"/>
                </a:solidFill>
                <a:effectLst/>
                <a:uFillTx/>
                <a:latin typeface="Times New Roman"/>
                <a:ea typeface="Times New Roman"/>
              </a:rPr>
              <a:t>sparse data</a:t>
            </a:r>
            <a:endParaRPr lang="en-US" sz="1350" b="0" u="none" strike="noStrike">
              <a:solidFill>
                <a:srgbClr val="000000"/>
              </a:solidFill>
              <a:effectLst/>
              <a:uFillTx/>
              <a:latin typeface="Times New Roman"/>
            </a:endParaRPr>
          </a:p>
        </p:txBody>
      </p:sp>
      <p:sp>
        <p:nvSpPr>
          <p:cNvPr id="334" name="任意多边形: 形状 333"/>
          <p:cNvSpPr/>
          <p:nvPr/>
        </p:nvSpPr>
        <p:spPr>
          <a:xfrm>
            <a:off x="8076960" y="1419120"/>
            <a:ext cx="76680" cy="2057760"/>
          </a:xfrm>
          <a:custGeom>
            <a:avLst/>
            <a:gdLst/>
            <a:ahLst/>
            <a:cxnLst/>
            <a:rect l="0" t="0" r="r" b="b"/>
            <a:pathLst>
              <a:path w="213" h="5716">
                <a:moveTo>
                  <a:pt x="0" y="0"/>
                </a:moveTo>
                <a:lnTo>
                  <a:pt x="213" y="0"/>
                </a:lnTo>
                <a:lnTo>
                  <a:pt x="213" y="5716"/>
                </a:lnTo>
                <a:lnTo>
                  <a:pt x="0" y="5716"/>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335" name="图片 334"/>
          <p:cNvPicPr/>
          <p:nvPr/>
        </p:nvPicPr>
        <p:blipFill>
          <a:blip r:embed="rId2"/>
          <a:stretch/>
        </p:blipFill>
        <p:spPr>
          <a:xfrm>
            <a:off x="8115120" y="1419120"/>
            <a:ext cx="3466800" cy="2057040"/>
          </a:xfrm>
          <a:prstGeom prst="rect">
            <a:avLst/>
          </a:prstGeom>
          <a:noFill/>
          <a:ln w="0">
            <a:noFill/>
          </a:ln>
        </p:spPr>
      </p:pic>
      <p:sp>
        <p:nvSpPr>
          <p:cNvPr id="336" name="任意多边形: 形状 335"/>
          <p:cNvSpPr/>
          <p:nvPr/>
        </p:nvSpPr>
        <p:spPr>
          <a:xfrm>
            <a:off x="8305560" y="1609560"/>
            <a:ext cx="381240" cy="381240"/>
          </a:xfrm>
          <a:custGeom>
            <a:avLst/>
            <a:gdLst/>
            <a:ahLst/>
            <a:cxnLst/>
            <a:rect l="0" t="0" r="r" b="b"/>
            <a:pathLst>
              <a:path w="1059" h="1059">
                <a:moveTo>
                  <a:pt x="1059" y="530"/>
                </a:moveTo>
                <a:cubicBezTo>
                  <a:pt x="1059" y="565"/>
                  <a:pt x="1056" y="599"/>
                  <a:pt x="1049" y="633"/>
                </a:cubicBezTo>
                <a:cubicBezTo>
                  <a:pt x="1043" y="667"/>
                  <a:pt x="1033" y="701"/>
                  <a:pt x="1019" y="733"/>
                </a:cubicBezTo>
                <a:cubicBezTo>
                  <a:pt x="1006" y="765"/>
                  <a:pt x="990" y="795"/>
                  <a:pt x="970" y="824"/>
                </a:cubicBezTo>
                <a:cubicBezTo>
                  <a:pt x="951" y="853"/>
                  <a:pt x="929" y="880"/>
                  <a:pt x="905" y="904"/>
                </a:cubicBezTo>
                <a:cubicBezTo>
                  <a:pt x="880" y="929"/>
                  <a:pt x="853" y="951"/>
                  <a:pt x="824" y="970"/>
                </a:cubicBezTo>
                <a:cubicBezTo>
                  <a:pt x="795" y="989"/>
                  <a:pt x="765" y="1006"/>
                  <a:pt x="732" y="1019"/>
                </a:cubicBezTo>
                <a:cubicBezTo>
                  <a:pt x="700" y="1032"/>
                  <a:pt x="667" y="1042"/>
                  <a:pt x="633" y="1049"/>
                </a:cubicBezTo>
                <a:cubicBezTo>
                  <a:pt x="598" y="1056"/>
                  <a:pt x="564" y="1059"/>
                  <a:pt x="529" y="1059"/>
                </a:cubicBezTo>
                <a:cubicBezTo>
                  <a:pt x="495" y="1059"/>
                  <a:pt x="460" y="1056"/>
                  <a:pt x="426" y="1049"/>
                </a:cubicBezTo>
                <a:cubicBezTo>
                  <a:pt x="392" y="1042"/>
                  <a:pt x="359" y="1032"/>
                  <a:pt x="327" y="1019"/>
                </a:cubicBezTo>
                <a:cubicBezTo>
                  <a:pt x="295" y="1006"/>
                  <a:pt x="264" y="989"/>
                  <a:pt x="235" y="970"/>
                </a:cubicBezTo>
                <a:cubicBezTo>
                  <a:pt x="206" y="951"/>
                  <a:pt x="180" y="929"/>
                  <a:pt x="155" y="904"/>
                </a:cubicBezTo>
                <a:cubicBezTo>
                  <a:pt x="131" y="880"/>
                  <a:pt x="109" y="853"/>
                  <a:pt x="89" y="824"/>
                </a:cubicBezTo>
                <a:cubicBezTo>
                  <a:pt x="70" y="795"/>
                  <a:pt x="54" y="765"/>
                  <a:pt x="40" y="733"/>
                </a:cubicBezTo>
                <a:cubicBezTo>
                  <a:pt x="27" y="701"/>
                  <a:pt x="17" y="667"/>
                  <a:pt x="10" y="633"/>
                </a:cubicBezTo>
                <a:cubicBezTo>
                  <a:pt x="4" y="599"/>
                  <a:pt x="0" y="565"/>
                  <a:pt x="0" y="530"/>
                </a:cubicBezTo>
                <a:cubicBezTo>
                  <a:pt x="0" y="495"/>
                  <a:pt x="4" y="461"/>
                  <a:pt x="10" y="427"/>
                </a:cubicBezTo>
                <a:cubicBezTo>
                  <a:pt x="17" y="393"/>
                  <a:pt x="27" y="360"/>
                  <a:pt x="40" y="328"/>
                </a:cubicBezTo>
                <a:cubicBezTo>
                  <a:pt x="54" y="296"/>
                  <a:pt x="70" y="264"/>
                  <a:pt x="89" y="235"/>
                </a:cubicBezTo>
                <a:cubicBezTo>
                  <a:pt x="109" y="206"/>
                  <a:pt x="131" y="180"/>
                  <a:pt x="155" y="155"/>
                </a:cubicBezTo>
                <a:cubicBezTo>
                  <a:pt x="180" y="130"/>
                  <a:pt x="206" y="108"/>
                  <a:pt x="235" y="89"/>
                </a:cubicBezTo>
                <a:cubicBezTo>
                  <a:pt x="264" y="70"/>
                  <a:pt x="295" y="54"/>
                  <a:pt x="327" y="40"/>
                </a:cubicBezTo>
                <a:cubicBezTo>
                  <a:pt x="359" y="27"/>
                  <a:pt x="392" y="17"/>
                  <a:pt x="426" y="10"/>
                </a:cubicBezTo>
                <a:cubicBezTo>
                  <a:pt x="460" y="3"/>
                  <a:pt x="495" y="0"/>
                  <a:pt x="529" y="0"/>
                </a:cubicBezTo>
                <a:cubicBezTo>
                  <a:pt x="564" y="0"/>
                  <a:pt x="598" y="3"/>
                  <a:pt x="633" y="10"/>
                </a:cubicBezTo>
                <a:cubicBezTo>
                  <a:pt x="667" y="17"/>
                  <a:pt x="700" y="27"/>
                  <a:pt x="732" y="40"/>
                </a:cubicBezTo>
                <a:cubicBezTo>
                  <a:pt x="765" y="54"/>
                  <a:pt x="795" y="70"/>
                  <a:pt x="824" y="89"/>
                </a:cubicBezTo>
                <a:cubicBezTo>
                  <a:pt x="853" y="108"/>
                  <a:pt x="880" y="130"/>
                  <a:pt x="905" y="155"/>
                </a:cubicBezTo>
                <a:cubicBezTo>
                  <a:pt x="929" y="180"/>
                  <a:pt x="951" y="206"/>
                  <a:pt x="970" y="235"/>
                </a:cubicBezTo>
                <a:cubicBezTo>
                  <a:pt x="990" y="264"/>
                  <a:pt x="1006" y="296"/>
                  <a:pt x="1019" y="328"/>
                </a:cubicBezTo>
                <a:cubicBezTo>
                  <a:pt x="1033" y="360"/>
                  <a:pt x="1043" y="393"/>
                  <a:pt x="1049" y="427"/>
                </a:cubicBezTo>
                <a:cubicBezTo>
                  <a:pt x="1056" y="461"/>
                  <a:pt x="1059" y="495"/>
                  <a:pt x="1059" y="530"/>
                </a:cubicBezTo>
                <a:close/>
              </a:path>
            </a:pathLst>
          </a:custGeom>
          <a:solidFill>
            <a:srgbClr val="FEF9C3"/>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37" name="文本框 336"/>
          <p:cNvSpPr txBox="1"/>
          <p:nvPr/>
        </p:nvSpPr>
        <p:spPr>
          <a:xfrm>
            <a:off x="4800600" y="3057120"/>
            <a:ext cx="175032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Samples: </a:t>
            </a:r>
            <a:r>
              <a:rPr lang="en-US" sz="1350" b="0" u="none" strike="noStrike">
                <a:solidFill>
                  <a:srgbClr val="374151"/>
                </a:solidFill>
                <a:effectLst/>
                <a:uFillTx/>
                <a:latin typeface="Times New Roman"/>
                <a:ea typeface="Times New Roman"/>
              </a:rPr>
              <a:t>800 data points</a:t>
            </a:r>
            <a:endParaRPr lang="en-US" sz="1350" b="0" u="none" strike="noStrike">
              <a:solidFill>
                <a:srgbClr val="000000"/>
              </a:solidFill>
              <a:effectLst/>
              <a:uFillTx/>
              <a:latin typeface="Times New Roman"/>
            </a:endParaRPr>
          </a:p>
        </p:txBody>
      </p:sp>
      <p:sp>
        <p:nvSpPr>
          <p:cNvPr id="338" name="文本框 337"/>
          <p:cNvSpPr txBox="1"/>
          <p:nvPr/>
        </p:nvSpPr>
        <p:spPr>
          <a:xfrm>
            <a:off x="8443800" y="1704600"/>
            <a:ext cx="86562" cy="207749"/>
          </a:xfrm>
          <a:prstGeom prst="rect">
            <a:avLst/>
          </a:prstGeom>
          <a:noFill/>
          <a:ln w="0">
            <a:noFill/>
          </a:ln>
        </p:spPr>
        <p:txBody>
          <a:bodyPr wrap="none" lIns="0" tIns="0" rIns="0" bIns="0" anchor="t">
            <a:spAutoFit/>
          </a:bodyPr>
          <a:lstStyle/>
          <a:p>
            <a:r>
              <a:rPr lang="en-US" sz="1350" b="1" dirty="0">
                <a:solidFill>
                  <a:srgbClr val="2630A5"/>
                </a:solidFill>
                <a:latin typeface="Times New Roman"/>
              </a:rPr>
              <a:t>3</a:t>
            </a:r>
            <a:endParaRPr lang="en-US" sz="1350" b="0" u="none" strike="noStrike" dirty="0">
              <a:solidFill>
                <a:srgbClr val="000000"/>
              </a:solidFill>
              <a:effectLst/>
              <a:uFillTx/>
              <a:latin typeface="Times New Roman"/>
            </a:endParaRPr>
          </a:p>
        </p:txBody>
      </p:sp>
      <p:sp>
        <p:nvSpPr>
          <p:cNvPr id="339" name="任意多边形: 形状 338"/>
          <p:cNvSpPr/>
          <p:nvPr/>
        </p:nvSpPr>
        <p:spPr>
          <a:xfrm>
            <a:off x="8372160" y="2219040"/>
            <a:ext cx="48240" cy="48240"/>
          </a:xfrm>
          <a:custGeom>
            <a:avLst/>
            <a:gdLst/>
            <a:ahLst/>
            <a:cxnLst/>
            <a:rect l="0" t="0" r="r" b="b"/>
            <a:pathLst>
              <a:path w="134" h="134">
                <a:moveTo>
                  <a:pt x="134" y="66"/>
                </a:moveTo>
                <a:cubicBezTo>
                  <a:pt x="134" y="75"/>
                  <a:pt x="132" y="84"/>
                  <a:pt x="129" y="92"/>
                </a:cubicBezTo>
                <a:cubicBezTo>
                  <a:pt x="125" y="100"/>
                  <a:pt x="120" y="108"/>
                  <a:pt x="114" y="114"/>
                </a:cubicBezTo>
                <a:cubicBezTo>
                  <a:pt x="108" y="120"/>
                  <a:pt x="101" y="125"/>
                  <a:pt x="93" y="129"/>
                </a:cubicBezTo>
                <a:cubicBezTo>
                  <a:pt x="85" y="132"/>
                  <a:pt x="76" y="134"/>
                  <a:pt x="68" y="134"/>
                </a:cubicBezTo>
                <a:cubicBezTo>
                  <a:pt x="59" y="134"/>
                  <a:pt x="50" y="132"/>
                  <a:pt x="41" y="129"/>
                </a:cubicBezTo>
                <a:cubicBezTo>
                  <a:pt x="33" y="125"/>
                  <a:pt x="26" y="120"/>
                  <a:pt x="20" y="114"/>
                </a:cubicBezTo>
                <a:cubicBezTo>
                  <a:pt x="14" y="108"/>
                  <a:pt x="9" y="100"/>
                  <a:pt x="5" y="92"/>
                </a:cubicBezTo>
                <a:cubicBezTo>
                  <a:pt x="2" y="84"/>
                  <a:pt x="0" y="75"/>
                  <a:pt x="0" y="66"/>
                </a:cubicBezTo>
                <a:cubicBezTo>
                  <a:pt x="0" y="58"/>
                  <a:pt x="2" y="49"/>
                  <a:pt x="5" y="41"/>
                </a:cubicBezTo>
                <a:cubicBezTo>
                  <a:pt x="9" y="33"/>
                  <a:pt x="14" y="26"/>
                  <a:pt x="20" y="20"/>
                </a:cubicBezTo>
                <a:cubicBezTo>
                  <a:pt x="26" y="13"/>
                  <a:pt x="33" y="9"/>
                  <a:pt x="41" y="5"/>
                </a:cubicBezTo>
                <a:cubicBezTo>
                  <a:pt x="50" y="2"/>
                  <a:pt x="59" y="0"/>
                  <a:pt x="68" y="0"/>
                </a:cubicBezTo>
                <a:cubicBezTo>
                  <a:pt x="76" y="0"/>
                  <a:pt x="85" y="2"/>
                  <a:pt x="93" y="5"/>
                </a:cubicBezTo>
                <a:cubicBezTo>
                  <a:pt x="101" y="9"/>
                  <a:pt x="108" y="13"/>
                  <a:pt x="114" y="20"/>
                </a:cubicBezTo>
                <a:cubicBezTo>
                  <a:pt x="120" y="26"/>
                  <a:pt x="125" y="33"/>
                  <a:pt x="129" y="41"/>
                </a:cubicBezTo>
                <a:cubicBezTo>
                  <a:pt x="132" y="49"/>
                  <a:pt x="134" y="58"/>
                  <a:pt x="134" y="66"/>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0" name="文本框 339"/>
          <p:cNvSpPr txBox="1"/>
          <p:nvPr/>
        </p:nvSpPr>
        <p:spPr>
          <a:xfrm>
            <a:off x="8800920" y="1680120"/>
            <a:ext cx="1340280" cy="231840"/>
          </a:xfrm>
          <a:prstGeom prst="rect">
            <a:avLst/>
          </a:prstGeom>
          <a:noFill/>
          <a:ln w="0">
            <a:noFill/>
          </a:ln>
        </p:spPr>
        <p:txBody>
          <a:bodyPr wrap="none" lIns="0" tIns="0" rIns="0" bIns="0" anchor="t">
            <a:spAutoFit/>
          </a:bodyPr>
          <a:lstStyle/>
          <a:p>
            <a:r>
              <a:rPr lang="en-US" sz="1650" b="1" u="none" strike="noStrike">
                <a:solidFill>
                  <a:srgbClr val="2630A5"/>
                </a:solidFill>
                <a:effectLst/>
                <a:uFillTx/>
                <a:latin typeface="Times New Roman"/>
                <a:ea typeface="Times New Roman"/>
              </a:rPr>
              <a:t>Power Systems</a:t>
            </a:r>
            <a:endParaRPr lang="en-US" sz="1650" b="0" u="none" strike="noStrike">
              <a:solidFill>
                <a:srgbClr val="000000"/>
              </a:solidFill>
              <a:effectLst/>
              <a:uFillTx/>
              <a:latin typeface="Times New Roman"/>
            </a:endParaRPr>
          </a:p>
        </p:txBody>
      </p:sp>
      <p:sp>
        <p:nvSpPr>
          <p:cNvPr id="341" name="任意多边形: 形状 340"/>
          <p:cNvSpPr/>
          <p:nvPr/>
        </p:nvSpPr>
        <p:spPr>
          <a:xfrm>
            <a:off x="8372160" y="2552400"/>
            <a:ext cx="48240" cy="48240"/>
          </a:xfrm>
          <a:custGeom>
            <a:avLst/>
            <a:gdLst/>
            <a:ahLst/>
            <a:cxnLst/>
            <a:rect l="0" t="0" r="r" b="b"/>
            <a:pathLst>
              <a:path w="134" h="134">
                <a:moveTo>
                  <a:pt x="134" y="66"/>
                </a:moveTo>
                <a:cubicBezTo>
                  <a:pt x="134" y="75"/>
                  <a:pt x="132" y="84"/>
                  <a:pt x="129" y="92"/>
                </a:cubicBezTo>
                <a:cubicBezTo>
                  <a:pt x="125" y="100"/>
                  <a:pt x="120" y="108"/>
                  <a:pt x="114" y="114"/>
                </a:cubicBezTo>
                <a:cubicBezTo>
                  <a:pt x="108" y="120"/>
                  <a:pt x="101" y="125"/>
                  <a:pt x="93" y="129"/>
                </a:cubicBezTo>
                <a:cubicBezTo>
                  <a:pt x="85" y="132"/>
                  <a:pt x="76" y="134"/>
                  <a:pt x="68" y="134"/>
                </a:cubicBezTo>
                <a:cubicBezTo>
                  <a:pt x="59" y="134"/>
                  <a:pt x="50" y="132"/>
                  <a:pt x="41" y="129"/>
                </a:cubicBezTo>
                <a:cubicBezTo>
                  <a:pt x="33" y="125"/>
                  <a:pt x="26" y="120"/>
                  <a:pt x="20" y="114"/>
                </a:cubicBezTo>
                <a:cubicBezTo>
                  <a:pt x="14" y="108"/>
                  <a:pt x="9" y="100"/>
                  <a:pt x="5" y="92"/>
                </a:cubicBezTo>
                <a:cubicBezTo>
                  <a:pt x="2" y="84"/>
                  <a:pt x="0" y="75"/>
                  <a:pt x="0" y="66"/>
                </a:cubicBezTo>
                <a:cubicBezTo>
                  <a:pt x="0" y="58"/>
                  <a:pt x="2" y="49"/>
                  <a:pt x="5" y="41"/>
                </a:cubicBezTo>
                <a:cubicBezTo>
                  <a:pt x="9" y="33"/>
                  <a:pt x="14" y="26"/>
                  <a:pt x="20" y="20"/>
                </a:cubicBezTo>
                <a:cubicBezTo>
                  <a:pt x="26" y="14"/>
                  <a:pt x="33" y="9"/>
                  <a:pt x="41" y="5"/>
                </a:cubicBezTo>
                <a:cubicBezTo>
                  <a:pt x="50" y="2"/>
                  <a:pt x="59" y="0"/>
                  <a:pt x="68" y="0"/>
                </a:cubicBezTo>
                <a:cubicBezTo>
                  <a:pt x="76" y="0"/>
                  <a:pt x="85" y="2"/>
                  <a:pt x="93" y="5"/>
                </a:cubicBezTo>
                <a:cubicBezTo>
                  <a:pt x="101" y="9"/>
                  <a:pt x="108" y="14"/>
                  <a:pt x="114" y="20"/>
                </a:cubicBezTo>
                <a:cubicBezTo>
                  <a:pt x="120" y="26"/>
                  <a:pt x="125" y="33"/>
                  <a:pt x="129" y="41"/>
                </a:cubicBezTo>
                <a:cubicBezTo>
                  <a:pt x="132" y="49"/>
                  <a:pt x="134" y="58"/>
                  <a:pt x="134" y="66"/>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2" name="文本框 341"/>
          <p:cNvSpPr txBox="1"/>
          <p:nvPr/>
        </p:nvSpPr>
        <p:spPr>
          <a:xfrm>
            <a:off x="8534520" y="2133360"/>
            <a:ext cx="228060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Dataset: </a:t>
            </a:r>
            <a:r>
              <a:rPr lang="en-US" sz="1350" b="0" u="none" strike="noStrike">
                <a:solidFill>
                  <a:srgbClr val="374151"/>
                </a:solidFill>
                <a:effectLst/>
                <a:uFillTx/>
                <a:latin typeface="Times New Roman"/>
                <a:ea typeface="Times New Roman"/>
              </a:rPr>
              <a:t>ETTh1 Electricity Load</a:t>
            </a:r>
            <a:endParaRPr lang="en-US" sz="1350" b="0" u="none" strike="noStrike">
              <a:solidFill>
                <a:srgbClr val="000000"/>
              </a:solidFill>
              <a:effectLst/>
              <a:uFillTx/>
              <a:latin typeface="Times New Roman"/>
            </a:endParaRPr>
          </a:p>
        </p:txBody>
      </p:sp>
      <p:sp>
        <p:nvSpPr>
          <p:cNvPr id="343" name="文本框 342"/>
          <p:cNvSpPr txBox="1"/>
          <p:nvPr/>
        </p:nvSpPr>
        <p:spPr>
          <a:xfrm>
            <a:off x="8534520" y="2466720"/>
            <a:ext cx="240372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Characteristics: </a:t>
            </a:r>
            <a:r>
              <a:rPr lang="en-US" sz="1350" b="0" u="none" strike="noStrike">
                <a:solidFill>
                  <a:srgbClr val="374151"/>
                </a:solidFill>
                <a:effectLst/>
                <a:uFillTx/>
                <a:latin typeface="Times New Roman"/>
                <a:ea typeface="Times New Roman"/>
              </a:rPr>
              <a:t>Periodic patterns,</a:t>
            </a:r>
            <a:endParaRPr lang="en-US" sz="1350" b="0" u="none" strike="noStrike">
              <a:solidFill>
                <a:srgbClr val="000000"/>
              </a:solidFill>
              <a:effectLst/>
              <a:uFillTx/>
              <a:latin typeface="Times New Roman"/>
            </a:endParaRPr>
          </a:p>
        </p:txBody>
      </p:sp>
      <p:sp>
        <p:nvSpPr>
          <p:cNvPr id="344" name="任意多边形: 形状 343"/>
          <p:cNvSpPr/>
          <p:nvPr/>
        </p:nvSpPr>
        <p:spPr>
          <a:xfrm>
            <a:off x="8372160" y="3143160"/>
            <a:ext cx="48240" cy="47880"/>
          </a:xfrm>
          <a:custGeom>
            <a:avLst/>
            <a:gdLst/>
            <a:ahLst/>
            <a:cxnLst/>
            <a:rect l="0" t="0" r="r" b="b"/>
            <a:pathLst>
              <a:path w="134" h="133">
                <a:moveTo>
                  <a:pt x="134" y="67"/>
                </a:moveTo>
                <a:cubicBezTo>
                  <a:pt x="134" y="76"/>
                  <a:pt x="132" y="84"/>
                  <a:pt x="129" y="92"/>
                </a:cubicBezTo>
                <a:cubicBezTo>
                  <a:pt x="125" y="100"/>
                  <a:pt x="120" y="107"/>
                  <a:pt x="114" y="114"/>
                </a:cubicBezTo>
                <a:cubicBezTo>
                  <a:pt x="108" y="120"/>
                  <a:pt x="101" y="125"/>
                  <a:pt x="93" y="128"/>
                </a:cubicBezTo>
                <a:cubicBezTo>
                  <a:pt x="85" y="131"/>
                  <a:pt x="76" y="133"/>
                  <a:pt x="68" y="133"/>
                </a:cubicBezTo>
                <a:cubicBezTo>
                  <a:pt x="59" y="133"/>
                  <a:pt x="50" y="131"/>
                  <a:pt x="41" y="128"/>
                </a:cubicBezTo>
                <a:cubicBezTo>
                  <a:pt x="33" y="125"/>
                  <a:pt x="26" y="120"/>
                  <a:pt x="20" y="114"/>
                </a:cubicBezTo>
                <a:cubicBezTo>
                  <a:pt x="14" y="107"/>
                  <a:pt x="9" y="100"/>
                  <a:pt x="5" y="92"/>
                </a:cubicBezTo>
                <a:cubicBezTo>
                  <a:pt x="2" y="84"/>
                  <a:pt x="0" y="76"/>
                  <a:pt x="0" y="67"/>
                </a:cubicBezTo>
                <a:cubicBezTo>
                  <a:pt x="0" y="58"/>
                  <a:pt x="2" y="50"/>
                  <a:pt x="5" y="41"/>
                </a:cubicBezTo>
                <a:cubicBezTo>
                  <a:pt x="9" y="32"/>
                  <a:pt x="14" y="25"/>
                  <a:pt x="20" y="19"/>
                </a:cubicBezTo>
                <a:cubicBezTo>
                  <a:pt x="26" y="13"/>
                  <a:pt x="33" y="8"/>
                  <a:pt x="41" y="5"/>
                </a:cubicBezTo>
                <a:cubicBezTo>
                  <a:pt x="50" y="1"/>
                  <a:pt x="59" y="0"/>
                  <a:pt x="68" y="0"/>
                </a:cubicBezTo>
                <a:cubicBezTo>
                  <a:pt x="76" y="0"/>
                  <a:pt x="85" y="1"/>
                  <a:pt x="93" y="5"/>
                </a:cubicBezTo>
                <a:cubicBezTo>
                  <a:pt x="101" y="8"/>
                  <a:pt x="108" y="13"/>
                  <a:pt x="114" y="19"/>
                </a:cubicBezTo>
                <a:cubicBezTo>
                  <a:pt x="120" y="25"/>
                  <a:pt x="125" y="32"/>
                  <a:pt x="129" y="41"/>
                </a:cubicBezTo>
                <a:cubicBezTo>
                  <a:pt x="132" y="50"/>
                  <a:pt x="134" y="58"/>
                  <a:pt x="134" y="67"/>
                </a:cubicBezTo>
                <a:close/>
              </a:path>
            </a:pathLst>
          </a:custGeom>
          <a:solidFill>
            <a:srgbClr val="37415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5" name="文本框 344"/>
          <p:cNvSpPr txBox="1"/>
          <p:nvPr/>
        </p:nvSpPr>
        <p:spPr>
          <a:xfrm>
            <a:off x="8534520" y="2723760"/>
            <a:ext cx="1010520" cy="189360"/>
          </a:xfrm>
          <a:prstGeom prst="rect">
            <a:avLst/>
          </a:prstGeom>
          <a:noFill/>
          <a:ln w="0">
            <a:noFill/>
          </a:ln>
        </p:spPr>
        <p:txBody>
          <a:bodyPr wrap="none" lIns="0" tIns="0" rIns="0" bIns="0" anchor="t">
            <a:spAutoFit/>
          </a:bodyPr>
          <a:lstStyle/>
          <a:p>
            <a:r>
              <a:rPr lang="en-US" sz="1350" b="0" u="none" strike="noStrike" dirty="0">
                <a:solidFill>
                  <a:srgbClr val="374151"/>
                </a:solidFill>
                <a:effectLst/>
                <a:uFillTx/>
                <a:latin typeface="Times New Roman"/>
                <a:ea typeface="Times New Roman"/>
              </a:rPr>
              <a:t>demand spikes</a:t>
            </a:r>
            <a:endParaRPr lang="en-US" sz="1350" b="0" u="none" strike="noStrike" dirty="0">
              <a:solidFill>
                <a:srgbClr val="000000"/>
              </a:solidFill>
              <a:effectLst/>
              <a:uFillTx/>
              <a:latin typeface="Times New Roman"/>
            </a:endParaRPr>
          </a:p>
        </p:txBody>
      </p:sp>
      <p:sp>
        <p:nvSpPr>
          <p:cNvPr id="346" name="文本框 345"/>
          <p:cNvSpPr txBox="1"/>
          <p:nvPr/>
        </p:nvSpPr>
        <p:spPr>
          <a:xfrm>
            <a:off x="8534520" y="3057120"/>
            <a:ext cx="1878480" cy="189360"/>
          </a:xfrm>
          <a:prstGeom prst="rect">
            <a:avLst/>
          </a:prstGeom>
          <a:noFill/>
          <a:ln w="0">
            <a:noFill/>
          </a:ln>
        </p:spPr>
        <p:txBody>
          <a:bodyPr wrap="none" lIns="0" tIns="0" rIns="0" bIns="0" anchor="t">
            <a:spAutoFit/>
          </a:bodyPr>
          <a:lstStyle/>
          <a:p>
            <a:r>
              <a:rPr lang="en-US" sz="1350" b="1" u="none" strike="noStrike">
                <a:solidFill>
                  <a:srgbClr val="374151"/>
                </a:solidFill>
                <a:effectLst/>
                <a:uFillTx/>
                <a:latin typeface="Times New Roman"/>
                <a:ea typeface="Times New Roman"/>
              </a:rPr>
              <a:t>Samples: </a:t>
            </a:r>
            <a:r>
              <a:rPr lang="en-US" sz="1350" b="0" u="none" strike="noStrike">
                <a:solidFill>
                  <a:srgbClr val="374151"/>
                </a:solidFill>
                <a:effectLst/>
                <a:uFillTx/>
                <a:latin typeface="Times New Roman"/>
                <a:ea typeface="Times New Roman"/>
              </a:rPr>
              <a:t>2,000 data points</a:t>
            </a:r>
            <a:endParaRPr lang="en-US" sz="1350" b="0" u="none" strike="noStrike">
              <a:solidFill>
                <a:srgbClr val="000000"/>
              </a:solidFill>
              <a:effectLst/>
              <a:uFillTx/>
              <a:latin typeface="Times New Roman"/>
            </a:endParaRPr>
          </a:p>
        </p:txBody>
      </p:sp>
      <p:pic>
        <p:nvPicPr>
          <p:cNvPr id="7" name="图片 6">
            <a:extLst>
              <a:ext uri="{FF2B5EF4-FFF2-40B4-BE49-F238E27FC236}">
                <a16:creationId xmlns:a16="http://schemas.microsoft.com/office/drawing/2014/main" id="{0A7F9DD7-4262-520B-46C9-AECDB78C49E5}"/>
              </a:ext>
            </a:extLst>
          </p:cNvPr>
          <p:cNvPicPr>
            <a:picLocks noChangeAspect="1"/>
          </p:cNvPicPr>
          <p:nvPr/>
        </p:nvPicPr>
        <p:blipFill>
          <a:blip r:embed="rId3"/>
          <a:stretch>
            <a:fillRect/>
          </a:stretch>
        </p:blipFill>
        <p:spPr>
          <a:xfrm>
            <a:off x="3156539" y="3647520"/>
            <a:ext cx="4554727" cy="2848680"/>
          </a:xfrm>
          <a:prstGeom prst="rect">
            <a:avLst/>
          </a:prstGeom>
        </p:spPr>
      </p:pic>
      <p:pic>
        <p:nvPicPr>
          <p:cNvPr id="9" name="图片 8">
            <a:extLst>
              <a:ext uri="{FF2B5EF4-FFF2-40B4-BE49-F238E27FC236}">
                <a16:creationId xmlns:a16="http://schemas.microsoft.com/office/drawing/2014/main" id="{0B03C84E-FF05-B4B6-B404-B7C49FBEFCE9}"/>
              </a:ext>
            </a:extLst>
          </p:cNvPr>
          <p:cNvPicPr>
            <a:picLocks noChangeAspect="1"/>
          </p:cNvPicPr>
          <p:nvPr/>
        </p:nvPicPr>
        <p:blipFill>
          <a:blip r:embed="rId4"/>
          <a:stretch>
            <a:fillRect/>
          </a:stretch>
        </p:blipFill>
        <p:spPr>
          <a:xfrm>
            <a:off x="7848360" y="3647520"/>
            <a:ext cx="4176174" cy="2884857"/>
          </a:xfrm>
          <a:prstGeom prst="rect">
            <a:avLst/>
          </a:prstGeom>
        </p:spPr>
      </p:pic>
      <p:pic>
        <p:nvPicPr>
          <p:cNvPr id="11" name="图片 10">
            <a:extLst>
              <a:ext uri="{FF2B5EF4-FFF2-40B4-BE49-F238E27FC236}">
                <a16:creationId xmlns:a16="http://schemas.microsoft.com/office/drawing/2014/main" id="{8F17CB3E-D5A0-2522-A4A0-BD23E6C68A8D}"/>
              </a:ext>
            </a:extLst>
          </p:cNvPr>
          <p:cNvPicPr>
            <a:picLocks noChangeAspect="1"/>
          </p:cNvPicPr>
          <p:nvPr/>
        </p:nvPicPr>
        <p:blipFill>
          <a:blip r:embed="rId5"/>
          <a:stretch>
            <a:fillRect/>
          </a:stretch>
        </p:blipFill>
        <p:spPr>
          <a:xfrm>
            <a:off x="501105" y="3647520"/>
            <a:ext cx="2444055" cy="2767603"/>
          </a:xfrm>
          <a:prstGeom prst="rect">
            <a:avLst/>
          </a:prstGeom>
        </p:spPr>
      </p:pic>
      <p:pic>
        <p:nvPicPr>
          <p:cNvPr id="2" name="图片 1">
            <a:extLst>
              <a:ext uri="{FF2B5EF4-FFF2-40B4-BE49-F238E27FC236}">
                <a16:creationId xmlns:a16="http://schemas.microsoft.com/office/drawing/2014/main" id="{95AC1A7F-B04C-7939-1FC1-C2BC76AF3BB2}"/>
              </a:ext>
            </a:extLst>
          </p:cNvPr>
          <p:cNvPicPr>
            <a:picLocks noChangeAspect="1"/>
          </p:cNvPicPr>
          <p:nvPr/>
        </p:nvPicPr>
        <p:blipFill>
          <a:blip r:embed="rId6"/>
          <a:stretch>
            <a:fillRect/>
          </a:stretch>
        </p:blipFill>
        <p:spPr>
          <a:xfrm>
            <a:off x="10525991" y="-3662"/>
            <a:ext cx="1658589" cy="158122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任意多边形: 形状 390"/>
          <p:cNvSpPr/>
          <p:nvPr/>
        </p:nvSpPr>
        <p:spPr>
          <a:xfrm>
            <a:off x="152280" y="152280"/>
            <a:ext cx="11887560" cy="962280"/>
          </a:xfrm>
          <a:custGeom>
            <a:avLst/>
            <a:gdLst/>
            <a:ahLst/>
            <a:cxnLst/>
            <a:rect l="0" t="0" r="r" b="b"/>
            <a:pathLst>
              <a:path w="33021" h="2673">
                <a:moveTo>
                  <a:pt x="0" y="0"/>
                </a:moveTo>
                <a:lnTo>
                  <a:pt x="33021" y="0"/>
                </a:lnTo>
                <a:lnTo>
                  <a:pt x="33021" y="2673"/>
                </a:lnTo>
                <a:lnTo>
                  <a:pt x="0" y="2673"/>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3" name="任意多边形: 形状 392"/>
          <p:cNvSpPr/>
          <p:nvPr/>
        </p:nvSpPr>
        <p:spPr>
          <a:xfrm>
            <a:off x="1522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1A206D"/>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4" name="文本框 393"/>
          <p:cNvSpPr txBox="1"/>
          <p:nvPr/>
        </p:nvSpPr>
        <p:spPr>
          <a:xfrm>
            <a:off x="609480" y="405720"/>
            <a:ext cx="4192200" cy="442440"/>
          </a:xfrm>
          <a:prstGeom prst="rect">
            <a:avLst/>
          </a:prstGeom>
          <a:noFill/>
          <a:ln w="0">
            <a:noFill/>
          </a:ln>
        </p:spPr>
        <p:txBody>
          <a:bodyPr wrap="none" lIns="0" tIns="0" rIns="0" bIns="0" anchor="t">
            <a:spAutoFit/>
          </a:bodyPr>
          <a:lstStyle/>
          <a:p>
            <a:r>
              <a:rPr lang="en-US" sz="3150" b="0" u="none" strike="noStrike" dirty="0">
                <a:solidFill>
                  <a:srgbClr val="FFFFFF"/>
                </a:solidFill>
                <a:effectLst/>
                <a:uFillTx/>
                <a:latin typeface="Times New Roman"/>
                <a:ea typeface="Times New Roman"/>
              </a:rPr>
              <a:t>Key Experimental Results</a:t>
            </a:r>
            <a:endParaRPr lang="en-US" sz="3150" b="0" u="none" strike="noStrike" dirty="0">
              <a:solidFill>
                <a:srgbClr val="000000"/>
              </a:solidFill>
              <a:effectLst/>
              <a:uFillTx/>
              <a:latin typeface="Times New Roman"/>
            </a:endParaRPr>
          </a:p>
        </p:txBody>
      </p:sp>
      <p:sp>
        <p:nvSpPr>
          <p:cNvPr id="395" name="任意多边形: 形状 394"/>
          <p:cNvSpPr/>
          <p:nvPr/>
        </p:nvSpPr>
        <p:spPr>
          <a:xfrm>
            <a:off x="3124080" y="6600600"/>
            <a:ext cx="5943960" cy="257400"/>
          </a:xfrm>
          <a:custGeom>
            <a:avLst/>
            <a:gdLst/>
            <a:ahLst/>
            <a:cxnLst/>
            <a:rect l="0" t="0" r="r" b="b"/>
            <a:pathLst>
              <a:path w="16511" h="715">
                <a:moveTo>
                  <a:pt x="0" y="0"/>
                </a:moveTo>
                <a:lnTo>
                  <a:pt x="16511" y="0"/>
                </a:lnTo>
                <a:lnTo>
                  <a:pt x="16511" y="715"/>
                </a:lnTo>
                <a:lnTo>
                  <a:pt x="0" y="715"/>
                </a:lnTo>
                <a:lnTo>
                  <a:pt x="0" y="0"/>
                </a:lnTo>
                <a:close/>
              </a:path>
            </a:pathLst>
          </a:custGeom>
          <a:solidFill>
            <a:srgbClr val="20288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6" name="文本框 395"/>
          <p:cNvSpPr txBox="1"/>
          <p:nvPr/>
        </p:nvSpPr>
        <p:spPr>
          <a:xfrm>
            <a:off x="609480" y="6705360"/>
            <a:ext cx="41796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P. Liu</a:t>
            </a:r>
            <a:endParaRPr lang="en-US" sz="1350" b="0" u="none" strike="noStrike">
              <a:solidFill>
                <a:srgbClr val="000000"/>
              </a:solidFill>
              <a:effectLst/>
              <a:uFillTx/>
              <a:latin typeface="Times New Roman"/>
            </a:endParaRPr>
          </a:p>
        </p:txBody>
      </p:sp>
      <p:sp>
        <p:nvSpPr>
          <p:cNvPr id="397" name="任意多边形: 形状 396"/>
          <p:cNvSpPr/>
          <p:nvPr/>
        </p:nvSpPr>
        <p:spPr>
          <a:xfrm>
            <a:off x="9067680" y="6600600"/>
            <a:ext cx="2972160" cy="257400"/>
          </a:xfrm>
          <a:custGeom>
            <a:avLst/>
            <a:gdLst/>
            <a:ahLst/>
            <a:cxnLst/>
            <a:rect l="0" t="0" r="r" b="b"/>
            <a:pathLst>
              <a:path w="8256" h="715">
                <a:moveTo>
                  <a:pt x="0" y="0"/>
                </a:moveTo>
                <a:lnTo>
                  <a:pt x="8256" y="0"/>
                </a:lnTo>
                <a:lnTo>
                  <a:pt x="8256" y="715"/>
                </a:lnTo>
                <a:lnTo>
                  <a:pt x="0" y="715"/>
                </a:lnTo>
                <a:lnTo>
                  <a:pt x="0" y="0"/>
                </a:lnTo>
                <a:close/>
              </a:path>
            </a:pathLst>
          </a:custGeom>
          <a:solidFill>
            <a:srgbClr val="2630A5"/>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8" name="文本框 397"/>
          <p:cNvSpPr txBox="1"/>
          <p:nvPr/>
        </p:nvSpPr>
        <p:spPr>
          <a:xfrm>
            <a:off x="5602680" y="6705360"/>
            <a:ext cx="1005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AW-SARIMA</a:t>
            </a:r>
            <a:endParaRPr lang="en-US" sz="1350" b="0" u="none" strike="noStrike">
              <a:solidFill>
                <a:srgbClr val="000000"/>
              </a:solidFill>
              <a:effectLst/>
              <a:uFillTx/>
              <a:latin typeface="Times New Roman"/>
            </a:endParaRPr>
          </a:p>
        </p:txBody>
      </p:sp>
      <p:sp>
        <p:nvSpPr>
          <p:cNvPr id="399" name="文本框 398"/>
          <p:cNvSpPr txBox="1"/>
          <p:nvPr/>
        </p:nvSpPr>
        <p:spPr>
          <a:xfrm>
            <a:off x="10129680" y="6705360"/>
            <a:ext cx="6692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July 2024</a:t>
            </a:r>
            <a:endParaRPr lang="en-US" sz="1350" b="0" u="none" strike="noStrike">
              <a:solidFill>
                <a:srgbClr val="000000"/>
              </a:solidFill>
              <a:effectLst/>
              <a:uFillTx/>
              <a:latin typeface="Times New Roman"/>
            </a:endParaRPr>
          </a:p>
        </p:txBody>
      </p:sp>
      <p:sp>
        <p:nvSpPr>
          <p:cNvPr id="402" name="文本框 401"/>
          <p:cNvSpPr txBox="1"/>
          <p:nvPr/>
        </p:nvSpPr>
        <p:spPr>
          <a:xfrm>
            <a:off x="11106000" y="6705360"/>
            <a:ext cx="474840" cy="189360"/>
          </a:xfrm>
          <a:prstGeom prst="rect">
            <a:avLst/>
          </a:prstGeom>
          <a:noFill/>
          <a:ln w="0">
            <a:noFill/>
          </a:ln>
        </p:spPr>
        <p:txBody>
          <a:bodyPr wrap="none" lIns="0" tIns="0" rIns="0" bIns="0" anchor="t">
            <a:spAutoFit/>
          </a:bodyPr>
          <a:lstStyle/>
          <a:p>
            <a:r>
              <a:rPr lang="en-US" sz="1350" b="0" u="none" strike="noStrike">
                <a:solidFill>
                  <a:srgbClr val="FFFFFF"/>
                </a:solidFill>
                <a:effectLst/>
                <a:uFillTx/>
                <a:latin typeface="Times New Roman"/>
                <a:ea typeface="Times New Roman"/>
              </a:rPr>
              <a:t>10 / 15</a:t>
            </a:r>
            <a:endParaRPr lang="en-US" sz="1350" b="0" u="none" strike="noStrike">
              <a:solidFill>
                <a:srgbClr val="000000"/>
              </a:solidFill>
              <a:effectLst/>
              <a:uFillTx/>
              <a:latin typeface="Times New Roman"/>
            </a:endParaRPr>
          </a:p>
        </p:txBody>
      </p:sp>
      <p:pic>
        <p:nvPicPr>
          <p:cNvPr id="18" name="图片 17">
            <a:extLst>
              <a:ext uri="{FF2B5EF4-FFF2-40B4-BE49-F238E27FC236}">
                <a16:creationId xmlns:a16="http://schemas.microsoft.com/office/drawing/2014/main" id="{0B97838D-EF0E-0715-0D39-E7BC9851AD9F}"/>
              </a:ext>
            </a:extLst>
          </p:cNvPr>
          <p:cNvPicPr>
            <a:picLocks noChangeAspect="1"/>
          </p:cNvPicPr>
          <p:nvPr/>
        </p:nvPicPr>
        <p:blipFill>
          <a:blip r:embed="rId2"/>
          <a:stretch>
            <a:fillRect/>
          </a:stretch>
        </p:blipFill>
        <p:spPr>
          <a:xfrm>
            <a:off x="422275" y="1504903"/>
            <a:ext cx="4943475" cy="1594045"/>
          </a:xfrm>
          <a:prstGeom prst="rect">
            <a:avLst/>
          </a:prstGeom>
        </p:spPr>
      </p:pic>
      <p:pic>
        <p:nvPicPr>
          <p:cNvPr id="20" name="图片 19">
            <a:extLst>
              <a:ext uri="{FF2B5EF4-FFF2-40B4-BE49-F238E27FC236}">
                <a16:creationId xmlns:a16="http://schemas.microsoft.com/office/drawing/2014/main" id="{C78B8A32-E1A1-93E9-27BF-85049F1CFDBC}"/>
              </a:ext>
            </a:extLst>
          </p:cNvPr>
          <p:cNvPicPr>
            <a:picLocks noChangeAspect="1"/>
          </p:cNvPicPr>
          <p:nvPr/>
        </p:nvPicPr>
        <p:blipFill>
          <a:blip r:embed="rId3"/>
          <a:stretch>
            <a:fillRect/>
          </a:stretch>
        </p:blipFill>
        <p:spPr>
          <a:xfrm>
            <a:off x="5653480" y="1482976"/>
            <a:ext cx="5508625" cy="1637898"/>
          </a:xfrm>
          <a:prstGeom prst="rect">
            <a:avLst/>
          </a:prstGeom>
        </p:spPr>
      </p:pic>
      <p:pic>
        <p:nvPicPr>
          <p:cNvPr id="22" name="图片 21">
            <a:extLst>
              <a:ext uri="{FF2B5EF4-FFF2-40B4-BE49-F238E27FC236}">
                <a16:creationId xmlns:a16="http://schemas.microsoft.com/office/drawing/2014/main" id="{96AEE2E2-2119-6A26-1794-8BE0B5F11BBD}"/>
              </a:ext>
            </a:extLst>
          </p:cNvPr>
          <p:cNvPicPr>
            <a:picLocks noChangeAspect="1"/>
          </p:cNvPicPr>
          <p:nvPr/>
        </p:nvPicPr>
        <p:blipFill>
          <a:blip r:embed="rId4"/>
          <a:stretch>
            <a:fillRect/>
          </a:stretch>
        </p:blipFill>
        <p:spPr>
          <a:xfrm>
            <a:off x="369767" y="3737126"/>
            <a:ext cx="5508625" cy="1547878"/>
          </a:xfrm>
          <a:prstGeom prst="rect">
            <a:avLst/>
          </a:prstGeom>
        </p:spPr>
      </p:pic>
      <p:pic>
        <p:nvPicPr>
          <p:cNvPr id="24" name="图片 23">
            <a:extLst>
              <a:ext uri="{FF2B5EF4-FFF2-40B4-BE49-F238E27FC236}">
                <a16:creationId xmlns:a16="http://schemas.microsoft.com/office/drawing/2014/main" id="{C46E7638-97BA-2B61-BCB1-5CD3FC065AED}"/>
              </a:ext>
            </a:extLst>
          </p:cNvPr>
          <p:cNvPicPr>
            <a:picLocks noChangeAspect="1"/>
          </p:cNvPicPr>
          <p:nvPr/>
        </p:nvPicPr>
        <p:blipFill>
          <a:blip r:embed="rId5"/>
          <a:stretch>
            <a:fillRect/>
          </a:stretch>
        </p:blipFill>
        <p:spPr>
          <a:xfrm>
            <a:off x="6038850" y="3319463"/>
            <a:ext cx="4948810" cy="2865438"/>
          </a:xfrm>
          <a:prstGeom prst="rect">
            <a:avLst/>
          </a:prstGeom>
        </p:spPr>
      </p:pic>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977</Words>
  <Application>Microsoft Office PowerPoint</Application>
  <PresentationFormat>宽屏</PresentationFormat>
  <Paragraphs>221</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WenQuanYiMicroHei</vt:lpstr>
      <vt:lpstr>等线</vt:lpstr>
      <vt:lpstr>Arial</vt:lpstr>
      <vt:lpstr>Symbol</vt:lpstr>
      <vt:lpstr>Times New Roman</vt:lpstr>
      <vt:lpstr>Wingdings</vt:lpstr>
      <vt:lpstr>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沛霖 刘</cp:lastModifiedBy>
  <cp:revision>4</cp:revision>
  <dcterms:modified xsi:type="dcterms:W3CDTF">2025-07-28T12:47:27Z</dcterms:modified>
  <dc:language>en-US</dc:language>
</cp:coreProperties>
</file>