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84" r:id="rId4"/>
    <p:sldId id="263" r:id="rId5"/>
    <p:sldId id="278" r:id="rId6"/>
    <p:sldId id="334" r:id="rId7"/>
    <p:sldId id="319" r:id="rId8"/>
    <p:sldId id="265" r:id="rId9"/>
    <p:sldId id="256" r:id="rId10"/>
    <p:sldId id="310" r:id="rId11"/>
    <p:sldId id="311" r:id="rId12"/>
    <p:sldId id="257" r:id="rId13"/>
    <p:sldId id="305" r:id="rId14"/>
    <p:sldId id="308" r:id="rId15"/>
    <p:sldId id="307" r:id="rId16"/>
    <p:sldId id="301" r:id="rId17"/>
    <p:sldId id="302" r:id="rId18"/>
    <p:sldId id="303" r:id="rId19"/>
    <p:sldId id="304" r:id="rId20"/>
    <p:sldId id="309" r:id="rId21"/>
    <p:sldId id="300" r:id="rId22"/>
    <p:sldId id="331" r:id="rId23"/>
    <p:sldId id="298" r:id="rId24"/>
    <p:sldId id="329" r:id="rId25"/>
    <p:sldId id="299" r:id="rId26"/>
    <p:sldId id="333" r:id="rId27"/>
    <p:sldId id="330" r:id="rId28"/>
    <p:sldId id="332" r:id="rId29"/>
    <p:sldId id="281" r:id="rId30"/>
    <p:sldId id="285" r:id="rId31"/>
    <p:sldId id="282" r:id="rId32"/>
    <p:sldId id="286" r:id="rId33"/>
    <p:sldId id="287" r:id="rId34"/>
    <p:sldId id="280" r:id="rId35"/>
    <p:sldId id="279" r:id="rId36"/>
    <p:sldId id="275" r:id="rId37"/>
    <p:sldId id="283" r:id="rId38"/>
    <p:sldId id="273" r:id="rId39"/>
    <p:sldId id="274" r:id="rId40"/>
    <p:sldId id="267" r:id="rId41"/>
    <p:sldId id="268" r:id="rId42"/>
    <p:sldId id="269" r:id="rId43"/>
    <p:sldId id="270" r:id="rId44"/>
    <p:sldId id="271" r:id="rId45"/>
    <p:sldId id="314" r:id="rId46"/>
    <p:sldId id="316" r:id="rId47"/>
    <p:sldId id="315" r:id="rId48"/>
    <p:sldId id="317" r:id="rId49"/>
    <p:sldId id="318" r:id="rId50"/>
    <p:sldId id="324" r:id="rId51"/>
    <p:sldId id="325" r:id="rId52"/>
    <p:sldId id="327" r:id="rId53"/>
    <p:sldId id="326" r:id="rId54"/>
    <p:sldId id="322" r:id="rId55"/>
    <p:sldId id="323" r:id="rId56"/>
    <p:sldId id="320" r:id="rId57"/>
    <p:sldId id="321" r:id="rId58"/>
    <p:sldId id="276" r:id="rId59"/>
    <p:sldId id="288" r:id="rId60"/>
    <p:sldId id="289" r:id="rId61"/>
    <p:sldId id="290" r:id="rId62"/>
    <p:sldId id="291" r:id="rId63"/>
    <p:sldId id="292" r:id="rId64"/>
    <p:sldId id="293" r:id="rId65"/>
    <p:sldId id="294" r:id="rId66"/>
    <p:sldId id="295" r:id="rId67"/>
    <p:sldId id="296" r:id="rId68"/>
    <p:sldId id="266" r:id="rId69"/>
    <p:sldId id="297" r:id="rId70"/>
    <p:sldId id="277" r:id="rId71"/>
    <p:sldId id="313" r:id="rId72"/>
    <p:sldId id="261" r:id="rId73"/>
    <p:sldId id="260" r:id="rId74"/>
    <p:sldId id="312" r:id="rId75"/>
    <p:sldId id="272"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397CED70-1129-4991-838C-755B0C1D7662}">
          <p14:sldIdLst>
            <p14:sldId id="262"/>
          </p14:sldIdLst>
        </p14:section>
        <p14:section name="项目背景与分析思路" id="{6C157A6B-C2B5-483B-B1E9-7372AFE11D78}">
          <p14:sldIdLst>
            <p14:sldId id="264"/>
            <p14:sldId id="284"/>
          </p14:sldIdLst>
        </p14:section>
        <p14:section name="工程设计与项目管理" id="{22CE0F4C-34BB-47F6-88C1-EE76A4D4D17A}">
          <p14:sldIdLst>
            <p14:sldId id="263"/>
            <p14:sldId id="278"/>
            <p14:sldId id="334"/>
            <p14:sldId id="319"/>
            <p14:sldId id="265"/>
          </p14:sldIdLst>
        </p14:section>
        <p14:section name="风控" id="{2C93E264-6B28-479B-862B-8FA345D01D57}">
          <p14:sldIdLst>
            <p14:sldId id="256"/>
            <p14:sldId id="310"/>
            <p14:sldId id="311"/>
            <p14:sldId id="257"/>
            <p14:sldId id="305"/>
            <p14:sldId id="308"/>
            <p14:sldId id="307"/>
            <p14:sldId id="301"/>
            <p14:sldId id="302"/>
            <p14:sldId id="303"/>
            <p14:sldId id="304"/>
            <p14:sldId id="309"/>
            <p14:sldId id="300"/>
            <p14:sldId id="331"/>
            <p14:sldId id="298"/>
            <p14:sldId id="329"/>
            <p14:sldId id="299"/>
            <p14:sldId id="333"/>
            <p14:sldId id="330"/>
            <p14:sldId id="332"/>
            <p14:sldId id="281"/>
            <p14:sldId id="285"/>
            <p14:sldId id="282"/>
            <p14:sldId id="286"/>
            <p14:sldId id="287"/>
          </p14:sldIdLst>
        </p14:section>
        <p14:section name="服务监听" id="{4B72C977-0988-4D0F-BF27-B118EF956AE4}">
          <p14:sldIdLst>
            <p14:sldId id="280"/>
            <p14:sldId id="279"/>
            <p14:sldId id="275"/>
            <p14:sldId id="283"/>
          </p14:sldIdLst>
        </p14:section>
        <p14:section name="业务" id="{E5EB2259-0C61-4E7E-BBC1-E45EC838FC6E}">
          <p14:sldIdLst>
            <p14:sldId id="273"/>
            <p14:sldId id="274"/>
            <p14:sldId id="267"/>
            <p14:sldId id="268"/>
            <p14:sldId id="269"/>
            <p14:sldId id="270"/>
            <p14:sldId id="271"/>
            <p14:sldId id="314"/>
            <p14:sldId id="316"/>
          </p14:sldIdLst>
        </p14:section>
        <p14:section name="其余组件" id="{F7F2BCF6-EC5F-4082-B2E0-6945168E233A}">
          <p14:sldIdLst>
            <p14:sldId id="315"/>
            <p14:sldId id="317"/>
            <p14:sldId id="318"/>
            <p14:sldId id="324"/>
            <p14:sldId id="325"/>
            <p14:sldId id="327"/>
            <p14:sldId id="326"/>
            <p14:sldId id="322"/>
            <p14:sldId id="323"/>
          </p14:sldIdLst>
        </p14:section>
        <p14:section name="主程序" id="{0A60D7FA-E22A-4261-BFD8-F9AADF17E699}">
          <p14:sldIdLst>
            <p14:sldId id="320"/>
          </p14:sldIdLst>
        </p14:section>
        <p14:section name="主程序" id="{4590AD8B-3E94-40CA-AD3C-754122481E39}">
          <p14:sldIdLst>
            <p14:sldId id="321"/>
          </p14:sldIdLst>
        </p14:section>
        <p14:section name="数据库" id="{145A09B4-E57B-4FA1-9F11-F89893B9BD53}">
          <p14:sldIdLst>
            <p14:sldId id="276"/>
            <p14:sldId id="288"/>
            <p14:sldId id="289"/>
            <p14:sldId id="290"/>
            <p14:sldId id="291"/>
            <p14:sldId id="292"/>
            <p14:sldId id="293"/>
            <p14:sldId id="294"/>
            <p14:sldId id="295"/>
            <p14:sldId id="296"/>
            <p14:sldId id="266"/>
            <p14:sldId id="297"/>
          </p14:sldIdLst>
        </p14:section>
        <p14:section name="工程测试" id="{BE8944E8-B6AF-4860-95F5-363A71C137D9}">
          <p14:sldIdLst>
            <p14:sldId id="277"/>
          </p14:sldIdLst>
        </p14:section>
        <p14:section name="总结与反思" id="{4708F70F-FD5D-497F-AD33-8305872DA6DE}">
          <p14:sldIdLst>
            <p14:sldId id="313"/>
            <p14:sldId id="261"/>
            <p14:sldId id="260"/>
          </p14:sldIdLst>
        </p14:section>
        <p14:section name="The end~" id="{822C1DD3-1A4A-4E17-9CBD-FD9AC6226FDE}">
          <p14:sldIdLst>
            <p14:sldId id="31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75" d="100"/>
          <a:sy n="75" d="100"/>
        </p:scale>
        <p:origin x="300" y="42"/>
      </p:cViewPr>
      <p:guideLst/>
    </p:cSldViewPr>
  </p:slideViewPr>
  <p:notesTextViewPr>
    <p:cViewPr>
      <p:scale>
        <a:sx n="1" d="1"/>
        <a:sy n="1" d="1"/>
      </p:scale>
      <p:origin x="0" y="0"/>
    </p:cViewPr>
  </p:notesTextViewPr>
  <p:sorterViewPr>
    <p:cViewPr>
      <p:scale>
        <a:sx n="100" d="100"/>
        <a:sy n="100" d="100"/>
      </p:scale>
      <p:origin x="0" y="-416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F8B43-3BFE-4342-A393-799DCDA2D8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5557B4-BE2A-4BF1-AFDD-4671D9318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0F5920-E3ED-4E89-822B-A31769D565C1}"/>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7772C23C-3330-410F-846C-BB8E33E59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D82AEA-7C62-4C75-BF75-5BD064DFE85C}"/>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16010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98C63-BD1B-491B-9D7E-524EF5B3EA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5337DF-6DB3-4F34-8E99-9AB312E38C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E123B5-BD86-4121-A0DC-D94807C44D8F}"/>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71D1996E-2C72-4397-8277-C9EAC445C9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D3FF7-A61D-4411-897D-B21DD622B78F}"/>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7891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C83D8E-08F3-4B96-BA7A-1A406B4A96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A1400B-5E17-4BA0-B6F3-78F949628B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9231E-F6AD-4640-A891-33FA200ABE1C}"/>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6B270C15-47F5-4914-AA9B-620117E23F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614746-C782-4DCA-A57A-3EFB5B7E2E7A}"/>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35713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73D9-307C-42A9-ABE8-F8F31CE43C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4718A2-D990-48C6-A00D-EEE9003E19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951546-D322-44F9-8F99-8A059855DAE6}"/>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0DBE05ED-53FD-4BFF-881A-96929AEDC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A2F7A6-631C-469A-870E-09DA9919D84F}"/>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68811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A8C21-BC98-4061-B2D7-3FD37796E5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29C1A1-7F77-40D9-9A12-45A55CEC5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63EB097-3ECC-43F1-B536-86F769621E5E}"/>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50287C3E-88D8-453D-A99B-FC8CD206D9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9DFA5-5BF1-4BC3-883D-099A55365C88}"/>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62835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3BAD7-1048-49D5-AA8A-449E1897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81469-DF5D-41A0-B023-FDAD9C8C63F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F56078D-837B-4681-81B3-42AE85BE8B8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10E037B-88E4-4D30-AD5A-F33F3AAE5817}"/>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7BE255F7-EF3B-44AD-8FB5-FCDD1F109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A42717-6A33-40BF-B3C0-1BADA264C03D}"/>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330024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B71C8-A8AF-43A4-AA04-51CFDA957D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66BCF0-0120-40F5-BF60-3A4ACDDE5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55EB886-BB4F-4E3C-B71B-DBBA27A52A3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5A815D-1EBD-4A0D-9841-8EB39F730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0BD95F9-7853-4C64-A668-DDC3D6F2F4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4784F5A-5FB0-4B6B-8666-52635CE9CDD0}"/>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8" name="页脚占位符 7">
            <a:extLst>
              <a:ext uri="{FF2B5EF4-FFF2-40B4-BE49-F238E27FC236}">
                <a16:creationId xmlns:a16="http://schemas.microsoft.com/office/drawing/2014/main" id="{7015F604-BF71-48A4-A8EF-5B4DE7374B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98DA48-3DBD-4192-A3D9-728F6898E028}"/>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67215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498F6-38E5-4CA0-AE55-29CC281BF2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D3BD85-B4D8-4866-81D1-DC80F40A3A51}"/>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4" name="页脚占位符 3">
            <a:extLst>
              <a:ext uri="{FF2B5EF4-FFF2-40B4-BE49-F238E27FC236}">
                <a16:creationId xmlns:a16="http://schemas.microsoft.com/office/drawing/2014/main" id="{D39FEC87-A0D8-49AC-9038-F4B46BEB8A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858353-9C3F-40B9-A001-1781D97512BA}"/>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14259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F8AB3F-90E4-4BB7-BE40-EFC70ABCD7AA}"/>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3" name="页脚占位符 2">
            <a:extLst>
              <a:ext uri="{FF2B5EF4-FFF2-40B4-BE49-F238E27FC236}">
                <a16:creationId xmlns:a16="http://schemas.microsoft.com/office/drawing/2014/main" id="{D362C57D-BC21-43D8-A0BA-87B604B1FD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32F794-2D10-4F8D-8A58-4CC57321C770}"/>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47969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3F147-BD56-473B-9AD9-7F6E8A2BF1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5CFA3C-0E0B-49FE-85A7-26A083BE0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C98BC28-EE4A-43B8-9137-E2CD45947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2DE5DE-FC4B-4A97-945B-1F00529073DD}"/>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EC03A243-6206-42EC-B61F-9B0DF35F77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CBDF62-492F-4F1E-837F-0BD9AEAA7C32}"/>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03760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EB38B-D9CE-4143-829E-5926A6C9E9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73EA9F-0A1D-40C6-867B-28BF135F8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11E9D9-A7E5-4BD3-AAA9-85DE0CE1F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385AB8-7194-4306-A4DE-AAA06F6BA056}"/>
              </a:ext>
            </a:extLst>
          </p:cNvPr>
          <p:cNvSpPr>
            <a:spLocks noGrp="1"/>
          </p:cNvSpPr>
          <p:nvPr>
            <p:ph type="dt" sz="half" idx="10"/>
          </p:nvPr>
        </p:nvSpPr>
        <p:spPr/>
        <p:txBody>
          <a:bodyPr/>
          <a:lstStyle/>
          <a:p>
            <a:fld id="{69D0B4A6-87C0-4C4B-B9AB-25D3696AA873}" type="datetimeFigureOut">
              <a:rPr lang="zh-CN" altLang="en-US" smtClean="0"/>
              <a:t>2021/12/14</a:t>
            </a:fld>
            <a:endParaRPr lang="zh-CN" altLang="en-US"/>
          </a:p>
        </p:txBody>
      </p:sp>
      <p:sp>
        <p:nvSpPr>
          <p:cNvPr id="6" name="页脚占位符 5">
            <a:extLst>
              <a:ext uri="{FF2B5EF4-FFF2-40B4-BE49-F238E27FC236}">
                <a16:creationId xmlns:a16="http://schemas.microsoft.com/office/drawing/2014/main" id="{BF92BF9A-19AA-426C-84B5-03DA39475F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2A368F-C209-4166-B764-0F7B2B969A91}"/>
              </a:ext>
            </a:extLst>
          </p:cNvPr>
          <p:cNvSpPr>
            <a:spLocks noGrp="1"/>
          </p:cNvSpPr>
          <p:nvPr>
            <p:ph type="sldNum" sz="quarter" idx="12"/>
          </p:nvPr>
        </p:nvSpPr>
        <p:spPr/>
        <p:txBody>
          <a:body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151811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5359C5-0471-43B0-8A6C-66B6E54A7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3643A4-39A3-488B-B70D-2D646CB84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038056-100E-4E58-9535-3027334C9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0B4A6-87C0-4C4B-B9AB-25D3696AA873}" type="datetimeFigureOut">
              <a:rPr lang="zh-CN" altLang="en-US" smtClean="0"/>
              <a:t>2021/12/14</a:t>
            </a:fld>
            <a:endParaRPr lang="zh-CN" altLang="en-US"/>
          </a:p>
        </p:txBody>
      </p:sp>
      <p:sp>
        <p:nvSpPr>
          <p:cNvPr id="5" name="页脚占位符 4">
            <a:extLst>
              <a:ext uri="{FF2B5EF4-FFF2-40B4-BE49-F238E27FC236}">
                <a16:creationId xmlns:a16="http://schemas.microsoft.com/office/drawing/2014/main" id="{BA4A74DD-89C3-4BEA-A1C6-FFDB632FE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E9F1AB-F193-408C-A13F-283EBD960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ED6CC-E03A-4F66-9E0E-E8A6C65491C7}" type="slidenum">
              <a:rPr lang="zh-CN" altLang="en-US" smtClean="0"/>
              <a:t>‹#›</a:t>
            </a:fld>
            <a:endParaRPr lang="zh-CN" altLang="en-US"/>
          </a:p>
        </p:txBody>
      </p:sp>
    </p:spTree>
    <p:extLst>
      <p:ext uri="{BB962C8B-B14F-4D97-AF65-F5344CB8AC3E}">
        <p14:creationId xmlns:p14="http://schemas.microsoft.com/office/powerpoint/2010/main" val="213230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5CDC40-9C7B-4658-A389-E77499C52D4F}"/>
              </a:ext>
            </a:extLst>
          </p:cNvPr>
          <p:cNvSpPr>
            <a:spLocks noGrp="1"/>
          </p:cNvSpPr>
          <p:nvPr>
            <p:ph type="ctrTitle"/>
          </p:nvPr>
        </p:nvSpPr>
        <p:spPr/>
        <p:txBody>
          <a:bodyPr>
            <a:normAutofit/>
          </a:bodyPr>
          <a:lstStyle/>
          <a:p>
            <a:r>
              <a:rPr lang="zh-CN" altLang="en-US" sz="5400" dirty="0"/>
              <a:t>字节后端训练营 </a:t>
            </a:r>
            <a:r>
              <a:rPr lang="en-US" altLang="zh-CN" sz="5400" dirty="0"/>
              <a:t>《</a:t>
            </a:r>
            <a:r>
              <a:rPr lang="zh-CN" altLang="en-US" sz="5400" dirty="0"/>
              <a:t>抓到你了</a:t>
            </a:r>
            <a:r>
              <a:rPr lang="en-US" altLang="zh-CN" sz="5400" dirty="0"/>
              <a:t>》</a:t>
            </a:r>
            <a:endParaRPr lang="zh-CN" altLang="en-US" sz="5400" dirty="0"/>
          </a:p>
        </p:txBody>
      </p:sp>
      <p:sp>
        <p:nvSpPr>
          <p:cNvPr id="5" name="副标题 4">
            <a:extLst>
              <a:ext uri="{FF2B5EF4-FFF2-40B4-BE49-F238E27FC236}">
                <a16:creationId xmlns:a16="http://schemas.microsoft.com/office/drawing/2014/main" id="{1523B4F0-744D-4E89-8448-87984E392642}"/>
              </a:ext>
            </a:extLst>
          </p:cNvPr>
          <p:cNvSpPr>
            <a:spLocks noGrp="1"/>
          </p:cNvSpPr>
          <p:nvPr>
            <p:ph type="subTitle" idx="1"/>
          </p:nvPr>
        </p:nvSpPr>
        <p:spPr/>
        <p:txBody>
          <a:bodyPr>
            <a:normAutofit/>
          </a:bodyPr>
          <a:lstStyle/>
          <a:p>
            <a:r>
              <a:rPr lang="en-US" altLang="zh-CN" dirty="0"/>
              <a:t>						</a:t>
            </a:r>
          </a:p>
          <a:p>
            <a:r>
              <a:rPr lang="en-US" altLang="zh-CN" dirty="0"/>
              <a:t>							</a:t>
            </a:r>
            <a:r>
              <a:rPr lang="zh-CN" altLang="en-US" dirty="0"/>
              <a:t>第九组 项目说明</a:t>
            </a:r>
            <a:endParaRPr lang="en-US" altLang="zh-CN" dirty="0"/>
          </a:p>
          <a:p>
            <a:r>
              <a:rPr lang="en-US" altLang="zh-CN" dirty="0"/>
              <a:t>					</a:t>
            </a:r>
            <a:r>
              <a:rPr lang="zh-CN" altLang="en-US" dirty="0"/>
              <a:t>张轶博 韩祺元 马昊 李一淼 王彬</a:t>
            </a:r>
          </a:p>
        </p:txBody>
      </p:sp>
    </p:spTree>
    <p:extLst>
      <p:ext uri="{BB962C8B-B14F-4D97-AF65-F5344CB8AC3E}">
        <p14:creationId xmlns:p14="http://schemas.microsoft.com/office/powerpoint/2010/main" val="397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en-US" altLang="zh-CN" dirty="0"/>
              <a:t>RMC</a:t>
            </a:r>
            <a:r>
              <a:rPr lang="zh-CN" altLang="en-US" dirty="0"/>
              <a:t>（</a:t>
            </a:r>
            <a:r>
              <a:rPr lang="en-US" altLang="zh-CN" dirty="0"/>
              <a:t>Risk Managing Center</a:t>
            </a:r>
            <a:r>
              <a:rPr lang="zh-CN" altLang="en-US" dirty="0"/>
              <a:t>）</a:t>
            </a:r>
            <a:r>
              <a:rPr lang="en-US" altLang="zh-CN" dirty="0"/>
              <a:t>	</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RMC</a:t>
            </a:r>
            <a:r>
              <a:rPr lang="zh-CN" altLang="en-US" dirty="0"/>
              <a:t>是系统的风控中心。</a:t>
            </a:r>
            <a:endParaRPr lang="en-US" altLang="zh-CN" dirty="0"/>
          </a:p>
          <a:p>
            <a:r>
              <a:rPr lang="en-US" altLang="zh-CN" dirty="0"/>
              <a:t>RMC</a:t>
            </a:r>
            <a:r>
              <a:rPr lang="zh-CN" altLang="en-US" dirty="0"/>
              <a:t>将每个业务接口，与对应的</a:t>
            </a:r>
            <a:r>
              <a:rPr lang="en-US" altLang="zh-CN" dirty="0"/>
              <a:t>ICB</a:t>
            </a:r>
            <a:r>
              <a:rPr lang="zh-CN" altLang="en-US" dirty="0"/>
              <a:t>控制块进行组装，负责接受外界 的信息，按业务类型发送给对应的</a:t>
            </a:r>
            <a:r>
              <a:rPr lang="en-US" altLang="zh-CN" dirty="0"/>
              <a:t>ICB</a:t>
            </a:r>
            <a:r>
              <a:rPr lang="zh-CN" altLang="en-US" dirty="0"/>
              <a:t>，并返回其处理结果。</a:t>
            </a:r>
            <a:endParaRPr lang="en-US" altLang="zh-CN" dirty="0"/>
          </a:p>
          <a:p>
            <a:r>
              <a:rPr lang="en-US" altLang="zh-CN" dirty="0"/>
              <a:t>RMC</a:t>
            </a:r>
            <a:r>
              <a:rPr lang="zh-CN" altLang="en-US" dirty="0"/>
              <a:t>负责维护每一个</a:t>
            </a:r>
            <a:r>
              <a:rPr lang="en-US" altLang="zh-CN" dirty="0"/>
              <a:t>IP</a:t>
            </a:r>
            <a:r>
              <a:rPr lang="zh-CN" altLang="en-US" dirty="0"/>
              <a:t>的锁定情况。当</a:t>
            </a:r>
            <a:r>
              <a:rPr lang="en-US" altLang="zh-CN" dirty="0"/>
              <a:t>IP</a:t>
            </a:r>
            <a:r>
              <a:rPr lang="zh-CN" altLang="en-US" dirty="0"/>
              <a:t>触犯规则时，对其进行一段时间的锁定，失效后解除</a:t>
            </a:r>
            <a:r>
              <a:rPr lang="en-US" altLang="zh-CN" dirty="0"/>
              <a:t>IP</a:t>
            </a:r>
            <a:r>
              <a:rPr lang="zh-CN" altLang="en-US" dirty="0"/>
              <a:t>锁定。</a:t>
            </a:r>
            <a:endParaRPr lang="en-US" altLang="zh-CN" dirty="0"/>
          </a:p>
          <a:p>
            <a:r>
              <a:rPr lang="en-US" altLang="zh-CN" dirty="0"/>
              <a:t>RMC</a:t>
            </a:r>
            <a:r>
              <a:rPr lang="zh-CN" altLang="en-US" dirty="0"/>
              <a:t>同时负责自身与所有</a:t>
            </a:r>
            <a:r>
              <a:rPr lang="en-US" altLang="zh-CN" dirty="0"/>
              <a:t>ICB</a:t>
            </a:r>
            <a:r>
              <a:rPr lang="zh-CN" altLang="en-US" dirty="0"/>
              <a:t>控制块信息的导入导出，用于数据库备份，如查询当前规则列表 ，查询某一接口包含哪些规则等</a:t>
            </a:r>
          </a:p>
        </p:txBody>
      </p:sp>
    </p:spTree>
    <p:extLst>
      <p:ext uri="{BB962C8B-B14F-4D97-AF65-F5344CB8AC3E}">
        <p14:creationId xmlns:p14="http://schemas.microsoft.com/office/powerpoint/2010/main" val="325092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654375-7AB7-4625-ADF8-2C788797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1576710"/>
            <a:ext cx="11976100" cy="3658720"/>
          </a:xfrm>
          <a:prstGeom prst="rect">
            <a:avLst/>
          </a:prstGeom>
        </p:spPr>
      </p:pic>
    </p:spTree>
    <p:extLst>
      <p:ext uri="{BB962C8B-B14F-4D97-AF65-F5344CB8AC3E}">
        <p14:creationId xmlns:p14="http://schemas.microsoft.com/office/powerpoint/2010/main" val="416404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a:t>
            </a:r>
            <a:r>
              <a:rPr lang="zh-CN" altLang="en-US" dirty="0"/>
              <a:t>（</a:t>
            </a:r>
            <a:r>
              <a:rPr lang="en-US" altLang="zh-CN" dirty="0"/>
              <a:t>Interface Control Block</a:t>
            </a:r>
            <a:r>
              <a:rPr lang="zh-CN" altLang="en-US" dirty="0"/>
              <a:t>）</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10515600" cy="4351338"/>
          </a:xfrm>
        </p:spPr>
        <p:txBody>
          <a:bodyPr>
            <a:normAutofit lnSpcReduction="10000"/>
          </a:bodyPr>
          <a:lstStyle/>
          <a:p>
            <a:r>
              <a:rPr lang="en-US" altLang="zh-CN" dirty="0"/>
              <a:t>ICB</a:t>
            </a:r>
            <a:r>
              <a:rPr lang="zh-CN" altLang="en-US" dirty="0"/>
              <a:t>：负责存放</a:t>
            </a:r>
            <a:r>
              <a:rPr lang="zh-CN" altLang="en-US" b="1" dirty="0"/>
              <a:t>指定</a:t>
            </a:r>
            <a:r>
              <a:rPr lang="en-US" altLang="zh-CN" b="1" dirty="0"/>
              <a:t>URL</a:t>
            </a:r>
            <a:r>
              <a:rPr lang="zh-CN" altLang="en-US" b="1" dirty="0"/>
              <a:t>样式接口</a:t>
            </a:r>
            <a:r>
              <a:rPr lang="zh-CN" altLang="en-US" dirty="0"/>
              <a:t>的控制信息</a:t>
            </a:r>
            <a:endParaRPr lang="en-US" altLang="zh-CN" dirty="0"/>
          </a:p>
          <a:p>
            <a:r>
              <a:rPr lang="zh-CN" altLang="en-US" dirty="0"/>
              <a:t>控制信息包括 一个接口的历史评级情况，</a:t>
            </a:r>
            <a:r>
              <a:rPr lang="en-US" altLang="zh-CN" dirty="0"/>
              <a:t>IP</a:t>
            </a:r>
            <a:r>
              <a:rPr lang="zh-CN" altLang="en-US" dirty="0"/>
              <a:t>评级，规则向量表等</a:t>
            </a:r>
            <a:endParaRPr lang="en-US" altLang="zh-CN" dirty="0"/>
          </a:p>
          <a:p>
            <a:r>
              <a:rPr lang="zh-CN" altLang="en-US" dirty="0"/>
              <a:t>每个</a:t>
            </a:r>
            <a:r>
              <a:rPr lang="en-US" altLang="zh-CN" dirty="0"/>
              <a:t>ICB</a:t>
            </a:r>
            <a:r>
              <a:rPr lang="zh-CN" altLang="en-US" dirty="0"/>
              <a:t>中含有以下工具：</a:t>
            </a:r>
            <a:endParaRPr lang="en-US" altLang="zh-CN" dirty="0"/>
          </a:p>
          <a:p>
            <a:r>
              <a:rPr lang="en-US" altLang="zh-CN" dirty="0" err="1"/>
              <a:t>ipRecordQ</a:t>
            </a:r>
            <a:r>
              <a:rPr lang="zh-CN" altLang="en-US" dirty="0"/>
              <a:t>：请求事件队列</a:t>
            </a:r>
            <a:endParaRPr lang="en-US" altLang="zh-CN" dirty="0"/>
          </a:p>
          <a:p>
            <a:r>
              <a:rPr lang="en-US" altLang="zh-CN" dirty="0" err="1"/>
              <a:t>executeList</a:t>
            </a:r>
            <a:r>
              <a:rPr lang="zh-CN" altLang="en-US" dirty="0"/>
              <a:t>：规则执行列表</a:t>
            </a:r>
            <a:endParaRPr lang="en-US" altLang="zh-CN" dirty="0"/>
          </a:p>
          <a:p>
            <a:r>
              <a:rPr lang="en-US" altLang="zh-CN" dirty="0" err="1"/>
              <a:t>ruleRecorder</a:t>
            </a:r>
            <a:r>
              <a:rPr lang="zh-CN" altLang="en-US" dirty="0"/>
              <a:t>：规则计数器</a:t>
            </a:r>
            <a:endParaRPr lang="en-US" altLang="zh-CN" dirty="0"/>
          </a:p>
          <a:p>
            <a:r>
              <a:rPr lang="en-US" altLang="zh-CN" dirty="0" err="1"/>
              <a:t>ipLevel</a:t>
            </a:r>
            <a:r>
              <a:rPr lang="zh-CN" altLang="en-US" dirty="0"/>
              <a:t>：</a:t>
            </a:r>
            <a:r>
              <a:rPr lang="en-US" altLang="zh-CN" dirty="0"/>
              <a:t>IP</a:t>
            </a:r>
            <a:r>
              <a:rPr lang="zh-CN" altLang="en-US" dirty="0"/>
              <a:t>评级表 </a:t>
            </a:r>
            <a:endParaRPr lang="en-US" altLang="zh-CN" dirty="0"/>
          </a:p>
          <a:p>
            <a:endParaRPr lang="en-US" altLang="zh-CN" dirty="0"/>
          </a:p>
          <a:p>
            <a:r>
              <a:rPr lang="zh-CN" altLang="en-US" dirty="0"/>
              <a:t>所有</a:t>
            </a:r>
            <a:r>
              <a:rPr lang="en-US" altLang="zh-CN" dirty="0"/>
              <a:t>ICB</a:t>
            </a:r>
            <a:r>
              <a:rPr lang="zh-CN" altLang="en-US" dirty="0"/>
              <a:t>共用同一个全局规则向量表，</a:t>
            </a:r>
            <a:r>
              <a:rPr lang="en-US" altLang="zh-CN" dirty="0" err="1"/>
              <a:t>ruleList</a:t>
            </a:r>
            <a:endParaRPr lang="zh-CN" altLang="en-US" dirty="0"/>
          </a:p>
        </p:txBody>
      </p:sp>
      <p:pic>
        <p:nvPicPr>
          <p:cNvPr id="7" name="图片 6">
            <a:extLst>
              <a:ext uri="{FF2B5EF4-FFF2-40B4-BE49-F238E27FC236}">
                <a16:creationId xmlns:a16="http://schemas.microsoft.com/office/drawing/2014/main" id="{93DE8A24-6E0A-485C-A378-419B81AEF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715" y="2717800"/>
            <a:ext cx="3739485" cy="2825750"/>
          </a:xfrm>
          <a:prstGeom prst="rect">
            <a:avLst/>
          </a:prstGeom>
        </p:spPr>
      </p:pic>
    </p:spTree>
    <p:extLst>
      <p:ext uri="{BB962C8B-B14F-4D97-AF65-F5344CB8AC3E}">
        <p14:creationId xmlns:p14="http://schemas.microsoft.com/office/powerpoint/2010/main" val="349063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3CE3F7-75B4-4EC2-9837-A8F3843F0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5512"/>
            <a:ext cx="12192000" cy="3978075"/>
          </a:xfrm>
          <a:prstGeom prst="rect">
            <a:avLst/>
          </a:prstGeom>
        </p:spPr>
      </p:pic>
    </p:spTree>
    <p:extLst>
      <p:ext uri="{BB962C8B-B14F-4D97-AF65-F5344CB8AC3E}">
        <p14:creationId xmlns:p14="http://schemas.microsoft.com/office/powerpoint/2010/main" val="9176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Rule-</a:t>
            </a:r>
            <a:r>
              <a:rPr lang="zh-CN" altLang="en-US" dirty="0"/>
              <a:t>规则</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项目设定，</a:t>
            </a:r>
            <a:r>
              <a:rPr lang="en-US" altLang="zh-CN" dirty="0"/>
              <a:t>Rule</a:t>
            </a:r>
            <a:r>
              <a:rPr lang="zh-CN" altLang="en-US" dirty="0"/>
              <a:t>的形式统一规定成：</a:t>
            </a:r>
          </a:p>
          <a:p>
            <a:pPr marL="0" indent="0">
              <a:buNone/>
            </a:pPr>
            <a:r>
              <a:rPr lang="zh-CN" altLang="en-US" dirty="0"/>
              <a:t>  在</a:t>
            </a:r>
            <a:r>
              <a:rPr lang="en-US" altLang="zh-CN" dirty="0"/>
              <a:t>xxx</a:t>
            </a:r>
            <a:r>
              <a:rPr lang="zh-CN" altLang="en-US" dirty="0"/>
              <a:t>时间内 访问不超过</a:t>
            </a:r>
            <a:r>
              <a:rPr lang="en-US" altLang="zh-CN" dirty="0"/>
              <a:t>xxx</a:t>
            </a:r>
            <a:r>
              <a:rPr lang="zh-CN" altLang="en-US" dirty="0"/>
              <a:t>次，触犯了此规则后，采用</a:t>
            </a:r>
            <a:r>
              <a:rPr lang="en-US" altLang="zh-CN" dirty="0"/>
              <a:t>xxx</a:t>
            </a:r>
            <a:r>
              <a:rPr lang="zh-CN" altLang="en-US" dirty="0"/>
              <a:t>方法，并判断是否拦截该</a:t>
            </a:r>
            <a:r>
              <a:rPr lang="en-US" altLang="zh-CN" dirty="0" err="1"/>
              <a:t>ip</a:t>
            </a:r>
            <a:r>
              <a:rPr lang="zh-CN" altLang="en-US" dirty="0"/>
              <a:t>未来一段时间的操作。</a:t>
            </a:r>
            <a:endParaRPr lang="en-US" altLang="zh-CN" dirty="0"/>
          </a:p>
          <a:p>
            <a:r>
              <a:rPr lang="zh-CN" altLang="en-US" dirty="0"/>
              <a:t>规则</a:t>
            </a:r>
            <a:r>
              <a:rPr lang="en-US" altLang="zh-CN" dirty="0"/>
              <a:t>ID</a:t>
            </a:r>
            <a:r>
              <a:rPr lang="zh-CN" altLang="en-US" dirty="0"/>
              <a:t>使用</a:t>
            </a:r>
            <a:r>
              <a:rPr lang="en-US" altLang="zh-CN" dirty="0"/>
              <a:t>UID</a:t>
            </a:r>
          </a:p>
          <a:p>
            <a:endParaRPr lang="en-US" altLang="zh-CN" dirty="0"/>
          </a:p>
          <a:p>
            <a:endParaRPr lang="en-US" altLang="zh-CN"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AAC6A5C4-9864-4A32-B34A-C062D73C1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4001294"/>
            <a:ext cx="7084786" cy="2619375"/>
          </a:xfrm>
          <a:prstGeom prst="rect">
            <a:avLst/>
          </a:prstGeom>
        </p:spPr>
      </p:pic>
    </p:spTree>
    <p:extLst>
      <p:ext uri="{BB962C8B-B14F-4D97-AF65-F5344CB8AC3E}">
        <p14:creationId xmlns:p14="http://schemas.microsoft.com/office/powerpoint/2010/main" val="193963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ruleList</a:t>
            </a:r>
            <a:r>
              <a:rPr lang="en-US" altLang="zh-CN" dirty="0"/>
              <a:t>-</a:t>
            </a:r>
            <a:r>
              <a:rPr lang="zh-CN" altLang="en-US" dirty="0"/>
              <a:t>规则向量表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存放所有的规则向量（全局）。</a:t>
            </a:r>
            <a:endParaRPr lang="en-US" altLang="zh-CN" dirty="0"/>
          </a:p>
          <a:p>
            <a:r>
              <a:rPr lang="zh-CN" altLang="en-US" dirty="0"/>
              <a:t>形式：</a:t>
            </a:r>
            <a:r>
              <a:rPr lang="en-US" altLang="zh-CN" dirty="0"/>
              <a:t>map&lt;</a:t>
            </a:r>
            <a:r>
              <a:rPr lang="en-US" altLang="zh-CN" dirty="0" err="1"/>
              <a:t>rule_id</a:t>
            </a:r>
            <a:r>
              <a:rPr lang="zh-CN" altLang="en-US" dirty="0"/>
              <a:t>，</a:t>
            </a:r>
            <a:r>
              <a:rPr lang="en-US" altLang="zh-CN" dirty="0"/>
              <a:t>Rule&gt;</a:t>
            </a:r>
          </a:p>
          <a:p>
            <a:endParaRPr lang="zh-CN" altLang="en-US" dirty="0"/>
          </a:p>
        </p:txBody>
      </p:sp>
    </p:spTree>
    <p:extLst>
      <p:ext uri="{BB962C8B-B14F-4D97-AF65-F5344CB8AC3E}">
        <p14:creationId xmlns:p14="http://schemas.microsoft.com/office/powerpoint/2010/main" val="153905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ipRecordQ</a:t>
            </a:r>
            <a:r>
              <a:rPr lang="en-US" altLang="zh-CN" dirty="0"/>
              <a:t>-</a:t>
            </a:r>
            <a:r>
              <a:rPr lang="zh-CN" altLang="en-US" dirty="0"/>
              <a:t>请求事件队列</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10515600" cy="4351338"/>
          </a:xfrm>
        </p:spPr>
        <p:txBody>
          <a:bodyPr/>
          <a:lstStyle/>
          <a:p>
            <a:r>
              <a:rPr lang="zh-CN" altLang="en-US" dirty="0"/>
              <a:t>存放</a:t>
            </a:r>
            <a:r>
              <a:rPr lang="en-US" altLang="zh-CN" dirty="0"/>
              <a:t>IP</a:t>
            </a:r>
            <a:r>
              <a:rPr lang="zh-CN" altLang="en-US" dirty="0"/>
              <a:t>的访问记录历史。</a:t>
            </a:r>
            <a:endParaRPr lang="en-US" altLang="zh-CN" dirty="0"/>
          </a:p>
          <a:p>
            <a:r>
              <a:rPr lang="zh-CN" altLang="en-US" dirty="0"/>
              <a:t>形式：</a:t>
            </a:r>
            <a:r>
              <a:rPr lang="en-US" altLang="zh-CN" dirty="0"/>
              <a:t>[ipRecord_1, ipRecord_2...]</a:t>
            </a:r>
          </a:p>
          <a:p>
            <a:r>
              <a:rPr lang="en-US" altLang="zh-CN" dirty="0" err="1"/>
              <a:t>ipRecord</a:t>
            </a:r>
            <a:r>
              <a:rPr lang="zh-CN" altLang="en-US" dirty="0"/>
              <a:t>：</a:t>
            </a:r>
            <a:r>
              <a:rPr lang="en-US" altLang="zh-CN" dirty="0" err="1"/>
              <a:t>ip</a:t>
            </a:r>
            <a:r>
              <a:rPr lang="zh-CN" altLang="en-US" dirty="0"/>
              <a:t>与</a:t>
            </a:r>
            <a:r>
              <a:rPr lang="en-US" altLang="zh-CN" dirty="0"/>
              <a:t>time</a:t>
            </a:r>
            <a:r>
              <a:rPr lang="zh-CN" altLang="en-US" dirty="0"/>
              <a:t>（到达时间）</a:t>
            </a:r>
            <a:endParaRPr lang="en-US" altLang="zh-CN" dirty="0"/>
          </a:p>
          <a:p>
            <a:endParaRPr lang="en-US" altLang="zh-CN" dirty="0"/>
          </a:p>
          <a:p>
            <a:r>
              <a:rPr lang="en-US" altLang="zh-CN" dirty="0"/>
              <a:t>IP</a:t>
            </a:r>
            <a:r>
              <a:rPr lang="zh-CN" altLang="en-US" dirty="0"/>
              <a:t>记录到达时，从队尾</a:t>
            </a:r>
            <a:r>
              <a:rPr lang="en-US" altLang="zh-CN" dirty="0"/>
              <a:t>push</a:t>
            </a:r>
            <a:r>
              <a:rPr lang="zh-CN" altLang="en-US" dirty="0"/>
              <a:t>入队。</a:t>
            </a:r>
            <a:endParaRPr lang="en-US" altLang="zh-CN" dirty="0"/>
          </a:p>
          <a:p>
            <a:r>
              <a:rPr lang="en-US" altLang="zh-CN" dirty="0"/>
              <a:t>IP</a:t>
            </a:r>
            <a:r>
              <a:rPr lang="zh-CN" altLang="en-US" dirty="0"/>
              <a:t>记录过期时，从队首</a:t>
            </a:r>
            <a:r>
              <a:rPr lang="en-US" altLang="zh-CN" dirty="0"/>
              <a:t>pop</a:t>
            </a:r>
            <a:r>
              <a:rPr lang="zh-CN" altLang="en-US" dirty="0"/>
              <a:t>出队。</a:t>
            </a:r>
            <a:endParaRPr lang="en-US" altLang="zh-CN" dirty="0"/>
          </a:p>
          <a:p>
            <a:endParaRPr lang="en-US" altLang="zh-CN" dirty="0"/>
          </a:p>
          <a:p>
            <a:r>
              <a:rPr lang="zh-CN" altLang="en-US" dirty="0"/>
              <a:t>请求事件时间戳，队首到队尾单调递增（越后来越晚）</a:t>
            </a:r>
            <a:endParaRPr lang="en-US" altLang="zh-CN" dirty="0"/>
          </a:p>
        </p:txBody>
      </p:sp>
    </p:spTree>
    <p:extLst>
      <p:ext uri="{BB962C8B-B14F-4D97-AF65-F5344CB8AC3E}">
        <p14:creationId xmlns:p14="http://schemas.microsoft.com/office/powerpoint/2010/main" val="22473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ruleRecorder</a:t>
            </a:r>
            <a:r>
              <a:rPr lang="en-US" altLang="zh-CN" dirty="0"/>
              <a:t>-</a:t>
            </a:r>
            <a:r>
              <a:rPr lang="zh-CN" altLang="en-US" dirty="0"/>
              <a:t>规则计数器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记录所有注册过的</a:t>
            </a:r>
            <a:r>
              <a:rPr lang="en-US" altLang="zh-CN" dirty="0"/>
              <a:t>IP</a:t>
            </a:r>
            <a:r>
              <a:rPr lang="zh-CN" altLang="en-US" dirty="0"/>
              <a:t>，触犯每一条规则的现存记录个数，同时维护</a:t>
            </a:r>
            <a:r>
              <a:rPr lang="en-US" altLang="zh-CN" dirty="0"/>
              <a:t>IP</a:t>
            </a:r>
            <a:r>
              <a:rPr lang="zh-CN" altLang="en-US" dirty="0"/>
              <a:t>评级。</a:t>
            </a:r>
            <a:endParaRPr lang="en-US" altLang="zh-CN" dirty="0"/>
          </a:p>
          <a:p>
            <a:r>
              <a:rPr lang="zh-CN" altLang="en-US" dirty="0"/>
              <a:t>形式 ：</a:t>
            </a:r>
            <a:r>
              <a:rPr lang="en-US" altLang="zh-CN" dirty="0"/>
              <a:t>map&lt;</a:t>
            </a:r>
            <a:r>
              <a:rPr lang="en-US" altLang="zh-CN" dirty="0" err="1"/>
              <a:t>Rule_id,map</a:t>
            </a:r>
            <a:r>
              <a:rPr lang="en-US" altLang="zh-CN" dirty="0"/>
              <a:t>&lt;</a:t>
            </a:r>
            <a:r>
              <a:rPr lang="en-US" altLang="zh-CN" dirty="0" err="1"/>
              <a:t>IP,num</a:t>
            </a:r>
            <a:r>
              <a:rPr lang="en-US" altLang="zh-CN" dirty="0"/>
              <a:t>&gt;&gt;</a:t>
            </a:r>
          </a:p>
          <a:p>
            <a:endParaRPr lang="en-US" altLang="zh-CN" dirty="0"/>
          </a:p>
        </p:txBody>
      </p:sp>
    </p:spTree>
    <p:extLst>
      <p:ext uri="{BB962C8B-B14F-4D97-AF65-F5344CB8AC3E}">
        <p14:creationId xmlns:p14="http://schemas.microsoft.com/office/powerpoint/2010/main" val="26960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executeList</a:t>
            </a:r>
            <a:r>
              <a:rPr lang="en-US" altLang="zh-CN" dirty="0"/>
              <a:t>-</a:t>
            </a:r>
            <a:r>
              <a:rPr lang="zh-CN" altLang="en-US" dirty="0"/>
              <a:t>规则执行列表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5"/>
            <a:ext cx="9512300" cy="4276725"/>
          </a:xfrm>
        </p:spPr>
        <p:txBody>
          <a:bodyPr/>
          <a:lstStyle/>
          <a:p>
            <a:r>
              <a:rPr lang="zh-CN" altLang="en-US" dirty="0"/>
              <a:t>存放已经适用于当前接口的规则</a:t>
            </a:r>
            <a:endParaRPr lang="en-US" altLang="zh-CN" dirty="0"/>
          </a:p>
          <a:p>
            <a:r>
              <a:rPr lang="zh-CN" altLang="en-US" dirty="0"/>
              <a:t>形式：</a:t>
            </a:r>
            <a:r>
              <a:rPr lang="en-US" altLang="zh-CN" dirty="0"/>
              <a:t>[executeObj_1, executeObj_2...]</a:t>
            </a:r>
          </a:p>
          <a:p>
            <a:r>
              <a:rPr lang="en-US" altLang="zh-CN" dirty="0" err="1"/>
              <a:t>executeObj</a:t>
            </a:r>
            <a:r>
              <a:rPr lang="zh-CN" altLang="en-US" dirty="0"/>
              <a:t>：</a:t>
            </a:r>
            <a:endParaRPr lang="en-US" altLang="zh-CN" dirty="0"/>
          </a:p>
          <a:p>
            <a:pPr marL="0" indent="0">
              <a:buNone/>
            </a:pPr>
            <a:r>
              <a:rPr lang="en-US" altLang="zh-CN" dirty="0"/>
              <a:t>  Rule</a:t>
            </a:r>
            <a:r>
              <a:rPr lang="zh-CN" altLang="en-US" dirty="0"/>
              <a:t>与</a:t>
            </a:r>
            <a:r>
              <a:rPr lang="en-US" altLang="zh-CN" dirty="0"/>
              <a:t>Pointer-</a:t>
            </a:r>
            <a:r>
              <a:rPr lang="zh-CN" altLang="en-US" dirty="0"/>
              <a:t>该规则向量指向请求事件队列的位置</a:t>
            </a:r>
            <a:endParaRPr lang="en-US" altLang="zh-CN" dirty="0"/>
          </a:p>
          <a:p>
            <a:pPr marL="0" indent="0">
              <a:buNone/>
            </a:pPr>
            <a:endParaRPr lang="en-US" altLang="zh-CN" dirty="0"/>
          </a:p>
          <a:p>
            <a:r>
              <a:rPr lang="zh-CN" altLang="en-US" dirty="0"/>
              <a:t>保证：请求事件队列中，</a:t>
            </a:r>
            <a:r>
              <a:rPr lang="en-US" altLang="zh-CN" dirty="0"/>
              <a:t>pointer~</a:t>
            </a:r>
            <a:r>
              <a:rPr lang="zh-CN" altLang="en-US" dirty="0"/>
              <a:t>队尾的请求事件时间，都在该</a:t>
            </a:r>
            <a:r>
              <a:rPr lang="en-US" altLang="zh-CN" dirty="0"/>
              <a:t>Rule</a:t>
            </a:r>
            <a:r>
              <a:rPr lang="zh-CN" altLang="en-US" dirty="0"/>
              <a:t>限制时间范围内。</a:t>
            </a:r>
          </a:p>
        </p:txBody>
      </p:sp>
    </p:spTree>
    <p:extLst>
      <p:ext uri="{BB962C8B-B14F-4D97-AF65-F5344CB8AC3E}">
        <p14:creationId xmlns:p14="http://schemas.microsoft.com/office/powerpoint/2010/main" val="276130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err="1"/>
              <a:t>ipLevel</a:t>
            </a:r>
            <a:r>
              <a:rPr lang="en-US" altLang="zh-CN" dirty="0"/>
              <a:t>- IP</a:t>
            </a:r>
            <a:r>
              <a:rPr lang="zh-CN" altLang="en-US" dirty="0"/>
              <a:t>评级表</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记录当前接口中，每个</a:t>
            </a:r>
            <a:r>
              <a:rPr lang="en-US" altLang="zh-CN" dirty="0" err="1"/>
              <a:t>ip</a:t>
            </a:r>
            <a:r>
              <a:rPr lang="zh-CN" altLang="en-US" dirty="0"/>
              <a:t>对应的评级。</a:t>
            </a:r>
            <a:endParaRPr lang="en-US" altLang="zh-CN" dirty="0"/>
          </a:p>
          <a:p>
            <a:r>
              <a:rPr lang="zh-CN" altLang="en-US" dirty="0"/>
              <a:t>形式：</a:t>
            </a:r>
            <a:r>
              <a:rPr lang="en-US" altLang="zh-CN" dirty="0"/>
              <a:t>map&lt;</a:t>
            </a:r>
            <a:r>
              <a:rPr lang="en-US" altLang="zh-CN" dirty="0" err="1"/>
              <a:t>ip</a:t>
            </a:r>
            <a:r>
              <a:rPr lang="zh-CN" altLang="en-US" dirty="0"/>
              <a:t>，</a:t>
            </a:r>
            <a:r>
              <a:rPr lang="en-US" altLang="zh-CN" dirty="0"/>
              <a:t>level&gt;</a:t>
            </a:r>
            <a:endParaRPr lang="zh-CN" altLang="en-US" dirty="0"/>
          </a:p>
        </p:txBody>
      </p:sp>
    </p:spTree>
    <p:extLst>
      <p:ext uri="{BB962C8B-B14F-4D97-AF65-F5344CB8AC3E}">
        <p14:creationId xmlns:p14="http://schemas.microsoft.com/office/powerpoint/2010/main" val="406453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8E9A-A3DE-4788-A0E7-60277C35B30E}"/>
              </a:ext>
            </a:extLst>
          </p:cNvPr>
          <p:cNvSpPr>
            <a:spLocks noGrp="1"/>
          </p:cNvSpPr>
          <p:nvPr>
            <p:ph type="title"/>
          </p:nvPr>
        </p:nvSpPr>
        <p:spPr/>
        <p:txBody>
          <a:bodyPr>
            <a:normAutofit/>
          </a:bodyPr>
          <a:lstStyle/>
          <a:p>
            <a:br>
              <a:rPr lang="zh-CN" altLang="en-US" dirty="0"/>
            </a:br>
            <a:r>
              <a:rPr lang="zh-CN" altLang="en-US" dirty="0"/>
              <a:t>项目背景</a:t>
            </a:r>
          </a:p>
        </p:txBody>
      </p:sp>
      <p:sp>
        <p:nvSpPr>
          <p:cNvPr id="3" name="内容占位符 2">
            <a:extLst>
              <a:ext uri="{FF2B5EF4-FFF2-40B4-BE49-F238E27FC236}">
                <a16:creationId xmlns:a16="http://schemas.microsoft.com/office/drawing/2014/main" id="{77F192A1-10A9-4771-B6AF-09D86F88E459}"/>
              </a:ext>
            </a:extLst>
          </p:cNvPr>
          <p:cNvSpPr>
            <a:spLocks noGrp="1"/>
          </p:cNvSpPr>
          <p:nvPr>
            <p:ph idx="1"/>
          </p:nvPr>
        </p:nvSpPr>
        <p:spPr/>
        <p:txBody>
          <a:bodyPr/>
          <a:lstStyle/>
          <a:p>
            <a:endParaRPr lang="zh-CN" altLang="en-US" dirty="0"/>
          </a:p>
          <a:p>
            <a:r>
              <a:rPr lang="zh-CN" altLang="en-US" dirty="0"/>
              <a:t>设计并开发一个登录注册系统，可以支持注册、登录和登出或注销的基本功能，另外也需要对一些黑灰产的用户，进行识别和制定风控策略进行不同程度的拦截和处罚。</a:t>
            </a:r>
          </a:p>
          <a:p>
            <a:r>
              <a:rPr lang="zh-CN" altLang="en-US" dirty="0"/>
              <a:t>处罚策略包括不限于滑块验证，验证码验证，拦截</a:t>
            </a:r>
            <a:r>
              <a:rPr lang="en-US" altLang="zh-CN" dirty="0"/>
              <a:t>IP</a:t>
            </a:r>
            <a:r>
              <a:rPr lang="zh-CN" altLang="en-US" dirty="0"/>
              <a:t>请求等。</a:t>
            </a:r>
          </a:p>
        </p:txBody>
      </p:sp>
    </p:spTree>
    <p:extLst>
      <p:ext uri="{BB962C8B-B14F-4D97-AF65-F5344CB8AC3E}">
        <p14:creationId xmlns:p14="http://schemas.microsoft.com/office/powerpoint/2010/main" val="23688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86EEB24-29B0-4CAA-8048-F385EBA68E62}"/>
              </a:ext>
            </a:extLst>
          </p:cNvPr>
          <p:cNvSpPr>
            <a:spLocks noGrp="1"/>
          </p:cNvSpPr>
          <p:nvPr>
            <p:ph type="title"/>
          </p:nvPr>
        </p:nvSpPr>
        <p:spPr/>
        <p:txBody>
          <a:bodyPr/>
          <a:lstStyle/>
          <a:p>
            <a:r>
              <a:rPr lang="en-US" altLang="zh-CN" dirty="0"/>
              <a:t>ICB</a:t>
            </a:r>
            <a:r>
              <a:rPr lang="zh-CN" altLang="en-US" dirty="0"/>
              <a:t>的三大活动</a:t>
            </a:r>
          </a:p>
        </p:txBody>
      </p:sp>
      <p:sp>
        <p:nvSpPr>
          <p:cNvPr id="5" name="文本占位符 4">
            <a:extLst>
              <a:ext uri="{FF2B5EF4-FFF2-40B4-BE49-F238E27FC236}">
                <a16:creationId xmlns:a16="http://schemas.microsoft.com/office/drawing/2014/main" id="{163F24AF-6A5B-4B5A-B793-6008216567E1}"/>
              </a:ext>
            </a:extLst>
          </p:cNvPr>
          <p:cNvSpPr>
            <a:spLocks noGrp="1"/>
          </p:cNvSpPr>
          <p:nvPr>
            <p:ph type="body" idx="1"/>
          </p:nvPr>
        </p:nvSpPr>
        <p:spPr>
          <a:xfrm>
            <a:off x="831850" y="4875213"/>
            <a:ext cx="10515600" cy="1500187"/>
          </a:xfrm>
        </p:spPr>
        <p:txBody>
          <a:bodyPr/>
          <a:lstStyle/>
          <a:p>
            <a:r>
              <a:rPr lang="en-US" altLang="zh-CN" dirty="0" err="1"/>
              <a:t>AddRule</a:t>
            </a:r>
            <a:r>
              <a:rPr lang="zh-CN" altLang="en-US" dirty="0"/>
              <a:t>，</a:t>
            </a:r>
            <a:r>
              <a:rPr lang="en-US" altLang="zh-CN" dirty="0"/>
              <a:t>Register </a:t>
            </a:r>
            <a:r>
              <a:rPr lang="zh-CN" altLang="en-US" dirty="0"/>
              <a:t>，</a:t>
            </a:r>
            <a:r>
              <a:rPr lang="en-US" altLang="zh-CN" dirty="0"/>
              <a:t>Update</a:t>
            </a:r>
            <a:endParaRPr lang="zh-CN" altLang="en-US" dirty="0"/>
          </a:p>
        </p:txBody>
      </p:sp>
    </p:spTree>
    <p:extLst>
      <p:ext uri="{BB962C8B-B14F-4D97-AF65-F5344CB8AC3E}">
        <p14:creationId xmlns:p14="http://schemas.microsoft.com/office/powerpoint/2010/main" val="410593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a:t>
            </a:r>
            <a:r>
              <a:rPr lang="en-US" altLang="zh-CN" dirty="0" err="1"/>
              <a:t>AddRule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199" y="1825625"/>
            <a:ext cx="10941051" cy="4810126"/>
          </a:xfrm>
        </p:spPr>
        <p:txBody>
          <a:bodyPr>
            <a:normAutofit/>
          </a:bodyPr>
          <a:lstStyle/>
          <a:p>
            <a:r>
              <a:rPr lang="en-US" altLang="zh-CN" dirty="0" err="1"/>
              <a:t>AddRule</a:t>
            </a:r>
            <a:r>
              <a:rPr lang="zh-CN" altLang="en-US" dirty="0"/>
              <a:t>：向接口添加一条规则</a:t>
            </a:r>
            <a:endParaRPr lang="en-US" altLang="zh-CN" dirty="0"/>
          </a:p>
          <a:p>
            <a:r>
              <a:rPr lang="zh-CN" altLang="en-US" dirty="0"/>
              <a:t>流程：</a:t>
            </a:r>
            <a:endParaRPr lang="en-US" altLang="zh-CN" dirty="0"/>
          </a:p>
          <a:p>
            <a:r>
              <a:rPr lang="zh-CN" altLang="en-US" dirty="0"/>
              <a:t>将该规则加入该接口的</a:t>
            </a:r>
            <a:r>
              <a:rPr lang="en-US" altLang="zh-CN" dirty="0" err="1"/>
              <a:t>executeList</a:t>
            </a:r>
            <a:r>
              <a:rPr lang="zh-CN" altLang="en-US" dirty="0"/>
              <a:t>，将对应下标指针更新为队尾</a:t>
            </a:r>
            <a:r>
              <a:rPr lang="en-US" altLang="zh-CN" dirty="0"/>
              <a:t>+1</a:t>
            </a:r>
          </a:p>
          <a:p>
            <a:r>
              <a:rPr lang="zh-CN" altLang="en-US" dirty="0"/>
              <a:t>记录此时系统时间，从队尾向前扫描 请求记录队列 ，当枚举的请求记录时间与此时系统时间差 小于新加入规则的限定时间时，更新下标指针位置，在新规则的 规则计数器中更新次数，若触发新规则，则更新</a:t>
            </a:r>
            <a:r>
              <a:rPr lang="en-US" altLang="zh-CN" dirty="0"/>
              <a:t>IP</a:t>
            </a:r>
            <a:r>
              <a:rPr lang="zh-CN" altLang="en-US" dirty="0"/>
              <a:t>的风控等级</a:t>
            </a:r>
            <a:r>
              <a:rPr lang="en-US" altLang="zh-CN" dirty="0"/>
              <a:t>(</a:t>
            </a:r>
            <a:r>
              <a:rPr lang="zh-CN" altLang="en-US" dirty="0"/>
              <a:t>取</a:t>
            </a:r>
            <a:r>
              <a:rPr lang="en-US" altLang="zh-CN" dirty="0"/>
              <a:t>max)</a:t>
            </a:r>
            <a:r>
              <a:rPr lang="zh-CN" altLang="en-US" dirty="0"/>
              <a:t>、并记录该</a:t>
            </a:r>
            <a:r>
              <a:rPr lang="en-US" altLang="zh-CN" dirty="0"/>
              <a:t>IP</a:t>
            </a:r>
            <a:r>
              <a:rPr lang="zh-CN" altLang="en-US" dirty="0"/>
              <a:t>的锁定时间。</a:t>
            </a:r>
            <a:endParaRPr lang="en-US" altLang="zh-CN" dirty="0"/>
          </a:p>
          <a:p>
            <a:r>
              <a:rPr lang="zh-CN" altLang="en-US" dirty="0"/>
              <a:t>将所有枚举到的</a:t>
            </a:r>
            <a:r>
              <a:rPr lang="en-US" altLang="zh-CN" dirty="0"/>
              <a:t>IP</a:t>
            </a:r>
            <a:r>
              <a:rPr lang="zh-CN" altLang="en-US" dirty="0"/>
              <a:t>，在新规则的规则计数器中进行初始化</a:t>
            </a:r>
            <a:endParaRPr lang="en-US" altLang="zh-CN" dirty="0"/>
          </a:p>
          <a:p>
            <a:r>
              <a:rPr lang="zh-CN" altLang="en-US" dirty="0"/>
              <a:t>结束上述流程后，</a:t>
            </a:r>
            <a:r>
              <a:rPr lang="en-US" altLang="zh-CN" dirty="0"/>
              <a:t>ICB</a:t>
            </a:r>
            <a:r>
              <a:rPr lang="zh-CN" altLang="en-US" dirty="0"/>
              <a:t>进行一次自更新。同时将产生的锁定时间对象返还给</a:t>
            </a:r>
            <a:r>
              <a:rPr lang="en-US" altLang="zh-CN" dirty="0"/>
              <a:t>RMC</a:t>
            </a:r>
            <a:r>
              <a:rPr lang="zh-CN" altLang="en-US" dirty="0"/>
              <a:t>，让其处理</a:t>
            </a:r>
            <a:r>
              <a:rPr lang="en-US" altLang="zh-CN" dirty="0"/>
              <a:t>IP</a:t>
            </a:r>
            <a:r>
              <a:rPr lang="zh-CN" altLang="en-US" dirty="0"/>
              <a:t>锁定，以及设置锁定时间。</a:t>
            </a:r>
            <a:endParaRPr lang="en-US" altLang="zh-CN" dirty="0"/>
          </a:p>
        </p:txBody>
      </p:sp>
    </p:spTree>
    <p:extLst>
      <p:ext uri="{BB962C8B-B14F-4D97-AF65-F5344CB8AC3E}">
        <p14:creationId xmlns:p14="http://schemas.microsoft.com/office/powerpoint/2010/main" val="331398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6821B49-0F54-4A4E-949B-4946791A1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283" y="204787"/>
            <a:ext cx="6087034" cy="6448425"/>
          </a:xfrm>
        </p:spPr>
      </p:pic>
    </p:spTree>
    <p:extLst>
      <p:ext uri="{BB962C8B-B14F-4D97-AF65-F5344CB8AC3E}">
        <p14:creationId xmlns:p14="http://schemas.microsoft.com/office/powerpoint/2010/main" val="65827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ICB-Register</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Register</a:t>
            </a:r>
            <a:r>
              <a:rPr lang="zh-CN" altLang="en-US" dirty="0"/>
              <a:t>：向</a:t>
            </a:r>
            <a:r>
              <a:rPr lang="en-US" altLang="zh-CN" dirty="0"/>
              <a:t>ICB</a:t>
            </a:r>
            <a:r>
              <a:rPr lang="zh-CN" altLang="en-US" dirty="0"/>
              <a:t>添加一条请求记录</a:t>
            </a:r>
            <a:endParaRPr lang="en-US" altLang="zh-CN" dirty="0"/>
          </a:p>
          <a:p>
            <a:r>
              <a:rPr lang="zh-CN" altLang="en-US" dirty="0"/>
              <a:t>流程：</a:t>
            </a:r>
            <a:endParaRPr lang="en-US" altLang="zh-CN" dirty="0"/>
          </a:p>
          <a:p>
            <a:r>
              <a:rPr lang="zh-CN" altLang="en-US" dirty="0"/>
              <a:t>将该请求记录</a:t>
            </a:r>
            <a:r>
              <a:rPr lang="en-US" altLang="zh-CN" dirty="0" err="1"/>
              <a:t>push_back</a:t>
            </a:r>
            <a:r>
              <a:rPr lang="zh-CN" altLang="en-US" dirty="0"/>
              <a:t>到请求记录队列。</a:t>
            </a:r>
            <a:endParaRPr lang="en-US" altLang="zh-CN" dirty="0"/>
          </a:p>
          <a:p>
            <a:r>
              <a:rPr lang="zh-CN" altLang="en-US" dirty="0"/>
              <a:t>枚举</a:t>
            </a:r>
            <a:r>
              <a:rPr lang="en-US" altLang="zh-CN" dirty="0" err="1"/>
              <a:t>executeList</a:t>
            </a:r>
            <a:r>
              <a:rPr lang="zh-CN" altLang="en-US" dirty="0"/>
              <a:t>中的所有规则，将对应的计数器次数</a:t>
            </a:r>
            <a:r>
              <a:rPr lang="en-US" altLang="zh-CN" dirty="0"/>
              <a:t>+1</a:t>
            </a:r>
          </a:p>
          <a:p>
            <a:r>
              <a:rPr lang="zh-CN" altLang="en-US" dirty="0"/>
              <a:t>若触发规则，则更新</a:t>
            </a:r>
            <a:r>
              <a:rPr lang="en-US" altLang="zh-CN" dirty="0"/>
              <a:t>IP</a:t>
            </a:r>
            <a:r>
              <a:rPr lang="zh-CN" altLang="en-US" dirty="0"/>
              <a:t>的风控等级</a:t>
            </a:r>
            <a:r>
              <a:rPr lang="en-US" altLang="zh-CN" dirty="0"/>
              <a:t>(</a:t>
            </a:r>
            <a:r>
              <a:rPr lang="zh-CN" altLang="en-US" dirty="0"/>
              <a:t>取</a:t>
            </a:r>
            <a:r>
              <a:rPr lang="en-US" altLang="zh-CN" dirty="0"/>
              <a:t>max)</a:t>
            </a:r>
            <a:r>
              <a:rPr lang="zh-CN" altLang="en-US" dirty="0"/>
              <a:t>、并记录该</a:t>
            </a:r>
            <a:r>
              <a:rPr lang="en-US" altLang="zh-CN" dirty="0"/>
              <a:t>IP</a:t>
            </a:r>
            <a:r>
              <a:rPr lang="zh-CN" altLang="en-US" dirty="0"/>
              <a:t>的锁定时间。</a:t>
            </a:r>
            <a:endParaRPr lang="en-US" altLang="zh-CN" dirty="0"/>
          </a:p>
          <a:p>
            <a:r>
              <a:rPr lang="zh-CN" altLang="en-US" dirty="0"/>
              <a:t>结束上述流程后，</a:t>
            </a:r>
            <a:r>
              <a:rPr lang="en-US" altLang="zh-CN" dirty="0"/>
              <a:t>ICB</a:t>
            </a:r>
            <a:r>
              <a:rPr lang="zh-CN" altLang="en-US" dirty="0"/>
              <a:t>进行一次自更新。同时将产生的锁定时间对象返还给</a:t>
            </a:r>
            <a:r>
              <a:rPr lang="en-US" altLang="zh-CN" dirty="0"/>
              <a:t>RMC</a:t>
            </a:r>
            <a:r>
              <a:rPr lang="zh-CN" altLang="en-US" dirty="0"/>
              <a:t>，让其处理</a:t>
            </a:r>
            <a:r>
              <a:rPr lang="en-US" altLang="zh-CN" dirty="0"/>
              <a:t>IP</a:t>
            </a:r>
            <a:r>
              <a:rPr lang="zh-CN" altLang="en-US" dirty="0"/>
              <a:t>锁定，以及设置锁定时间。</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64639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D26C23-6326-49C6-8B48-94B5BF7673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415" y="544512"/>
            <a:ext cx="8720100" cy="5768975"/>
          </a:xfrm>
        </p:spPr>
      </p:pic>
    </p:spTree>
    <p:extLst>
      <p:ext uri="{BB962C8B-B14F-4D97-AF65-F5344CB8AC3E}">
        <p14:creationId xmlns:p14="http://schemas.microsoft.com/office/powerpoint/2010/main" val="3839226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ICB-Update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en-US" altLang="zh-CN" dirty="0"/>
              <a:t>ICB</a:t>
            </a:r>
            <a:r>
              <a:rPr lang="zh-CN" altLang="en-US" dirty="0"/>
              <a:t>自更新</a:t>
            </a:r>
            <a:endParaRPr lang="en-US" altLang="zh-CN" dirty="0"/>
          </a:p>
          <a:p>
            <a:r>
              <a:rPr lang="zh-CN" altLang="en-US" dirty="0"/>
              <a:t>流程：</a:t>
            </a:r>
            <a:endParaRPr lang="en-US" altLang="zh-CN" dirty="0"/>
          </a:p>
          <a:p>
            <a:r>
              <a:rPr lang="zh-CN" altLang="en-US" dirty="0"/>
              <a:t>按照</a:t>
            </a:r>
            <a:r>
              <a:rPr lang="en-US" altLang="zh-CN" dirty="0" err="1"/>
              <a:t>executeList</a:t>
            </a:r>
            <a:r>
              <a:rPr lang="zh-CN" altLang="en-US" dirty="0"/>
              <a:t>，依次更新对应规则的下标指针位置：指针向队尾移动，淘汰掉不在该规则控制时间范围的记录，每次规则计数器</a:t>
            </a:r>
            <a:r>
              <a:rPr lang="en-US" altLang="zh-CN" dirty="0"/>
              <a:t>-1</a:t>
            </a:r>
            <a:r>
              <a:rPr lang="zh-CN" altLang="en-US" dirty="0"/>
              <a:t>。当计数器</a:t>
            </a:r>
            <a:r>
              <a:rPr lang="en-US" altLang="zh-CN" dirty="0"/>
              <a:t>-1</a:t>
            </a:r>
            <a:r>
              <a:rPr lang="zh-CN" altLang="en-US" dirty="0"/>
              <a:t>后 若该</a:t>
            </a:r>
            <a:r>
              <a:rPr lang="en-US" altLang="zh-CN" dirty="0"/>
              <a:t>IP</a:t>
            </a:r>
            <a:r>
              <a:rPr lang="zh-CN" altLang="en-US" dirty="0"/>
              <a:t>仍触发该规则，则产生</a:t>
            </a:r>
            <a:r>
              <a:rPr lang="en-US" altLang="zh-CN" dirty="0"/>
              <a:t> </a:t>
            </a:r>
            <a:r>
              <a:rPr lang="en-US" altLang="zh-CN" dirty="0" err="1"/>
              <a:t>level,result</a:t>
            </a:r>
            <a:r>
              <a:rPr lang="en-US" altLang="zh-CN" dirty="0"/>
              <a:t>=1</a:t>
            </a:r>
            <a:r>
              <a:rPr lang="zh-CN" altLang="en-US" dirty="0"/>
              <a:t>的事件；若不再触发该规则，则产生</a:t>
            </a:r>
            <a:r>
              <a:rPr lang="en-US" altLang="zh-CN" dirty="0" err="1"/>
              <a:t>level,result</a:t>
            </a:r>
            <a:r>
              <a:rPr lang="en-US" altLang="zh-CN" dirty="0"/>
              <a:t>=0</a:t>
            </a:r>
            <a:r>
              <a:rPr lang="zh-CN" altLang="en-US" dirty="0"/>
              <a:t>的事件。将事件按</a:t>
            </a:r>
            <a:r>
              <a:rPr lang="en-US" altLang="zh-CN" dirty="0" err="1"/>
              <a:t>ip</a:t>
            </a:r>
            <a:r>
              <a:rPr lang="zh-CN" altLang="en-US" dirty="0"/>
              <a:t>为</a:t>
            </a:r>
            <a:r>
              <a:rPr lang="en-US" altLang="zh-CN" dirty="0"/>
              <a:t>key</a:t>
            </a:r>
            <a:r>
              <a:rPr lang="zh-CN" altLang="en-US" dirty="0"/>
              <a:t>插入</a:t>
            </a:r>
            <a:r>
              <a:rPr lang="en-US" altLang="zh-CN" dirty="0"/>
              <a:t>map</a:t>
            </a:r>
            <a:r>
              <a:rPr lang="zh-CN" altLang="en-US" dirty="0"/>
              <a:t>。当大于队尾，或枚举的</a:t>
            </a:r>
            <a:r>
              <a:rPr lang="en-US" altLang="zh-CN" dirty="0" err="1"/>
              <a:t>ip</a:t>
            </a:r>
            <a:r>
              <a:rPr lang="zh-CN" altLang="en-US" dirty="0"/>
              <a:t>时间戳在规则控制时间范围内时停止。</a:t>
            </a:r>
            <a:endParaRPr lang="en-US" altLang="zh-CN" dirty="0"/>
          </a:p>
          <a:p>
            <a:endParaRPr lang="en-US" altLang="zh-CN" dirty="0"/>
          </a:p>
        </p:txBody>
      </p:sp>
    </p:spTree>
    <p:extLst>
      <p:ext uri="{BB962C8B-B14F-4D97-AF65-F5344CB8AC3E}">
        <p14:creationId xmlns:p14="http://schemas.microsoft.com/office/powerpoint/2010/main" val="1829684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en-US" altLang="zh-CN" dirty="0"/>
              <a:t>ICB-Update</a:t>
            </a:r>
            <a:endParaRPr lang="zh-CN" altLang="en-US" dirty="0"/>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199" y="1825624"/>
            <a:ext cx="10676021" cy="4803775"/>
          </a:xfrm>
        </p:spPr>
        <p:txBody>
          <a:bodyPr/>
          <a:lstStyle/>
          <a:p>
            <a:r>
              <a:rPr lang="zh-CN" altLang="en-US" dirty="0"/>
              <a:t>得到事件</a:t>
            </a:r>
            <a:r>
              <a:rPr lang="en-US" altLang="zh-CN" dirty="0"/>
              <a:t>map</a:t>
            </a:r>
            <a:r>
              <a:rPr lang="zh-CN" altLang="en-US" dirty="0"/>
              <a:t>后，按照所含</a:t>
            </a:r>
            <a:r>
              <a:rPr lang="en-US" altLang="zh-CN" dirty="0" err="1"/>
              <a:t>ip</a:t>
            </a:r>
            <a:r>
              <a:rPr lang="zh-CN" altLang="en-US" dirty="0"/>
              <a:t>顺序处理：</a:t>
            </a:r>
            <a:endParaRPr lang="en-US" altLang="zh-CN" dirty="0"/>
          </a:p>
          <a:p>
            <a:r>
              <a:rPr lang="zh-CN" altLang="en-US" dirty="0"/>
              <a:t>按</a:t>
            </a:r>
            <a:r>
              <a:rPr lang="en-US" altLang="zh-CN" dirty="0"/>
              <a:t>level</a:t>
            </a:r>
            <a:r>
              <a:rPr lang="zh-CN" altLang="en-US" dirty="0"/>
              <a:t>为第一关键字，</a:t>
            </a:r>
            <a:r>
              <a:rPr lang="en-US" altLang="zh-CN" dirty="0"/>
              <a:t>result 1&gt;0 </a:t>
            </a:r>
            <a:r>
              <a:rPr lang="zh-CN" altLang="en-US" dirty="0"/>
              <a:t>第二关键字排序，排序后依次枚举事件：若</a:t>
            </a:r>
            <a:r>
              <a:rPr lang="en-US" altLang="zh-CN" dirty="0"/>
              <a:t>result</a:t>
            </a:r>
            <a:r>
              <a:rPr lang="zh-CN" altLang="en-US" dirty="0"/>
              <a:t>为</a:t>
            </a:r>
            <a:r>
              <a:rPr lang="en-US" altLang="zh-CN" dirty="0"/>
              <a:t>1</a:t>
            </a:r>
            <a:r>
              <a:rPr lang="zh-CN" altLang="en-US" dirty="0"/>
              <a:t>，将</a:t>
            </a:r>
            <a:r>
              <a:rPr lang="en-US" altLang="zh-CN" dirty="0"/>
              <a:t>level</a:t>
            </a:r>
            <a:r>
              <a:rPr lang="zh-CN" altLang="en-US" dirty="0"/>
              <a:t>与当前</a:t>
            </a:r>
            <a:r>
              <a:rPr lang="en-US" altLang="zh-CN" dirty="0" err="1"/>
              <a:t>ip</a:t>
            </a:r>
            <a:r>
              <a:rPr lang="zh-CN" altLang="en-US" dirty="0"/>
              <a:t>的</a:t>
            </a:r>
            <a:r>
              <a:rPr lang="en-US" altLang="zh-CN" dirty="0"/>
              <a:t>level</a:t>
            </a:r>
            <a:r>
              <a:rPr lang="zh-CN" altLang="en-US" dirty="0"/>
              <a:t>取较大。若</a:t>
            </a:r>
            <a:r>
              <a:rPr lang="en-US" altLang="zh-CN" dirty="0"/>
              <a:t>result</a:t>
            </a:r>
            <a:r>
              <a:rPr lang="zh-CN" altLang="en-US" dirty="0"/>
              <a:t>为</a:t>
            </a:r>
            <a:r>
              <a:rPr lang="en-US" altLang="zh-CN" dirty="0"/>
              <a:t>0</a:t>
            </a:r>
            <a:r>
              <a:rPr lang="zh-CN" altLang="en-US" dirty="0"/>
              <a:t>且</a:t>
            </a:r>
            <a:r>
              <a:rPr lang="en-US" altLang="zh-CN" dirty="0"/>
              <a:t>level</a:t>
            </a:r>
            <a:r>
              <a:rPr lang="zh-CN" altLang="en-US" dirty="0"/>
              <a:t>为当前</a:t>
            </a:r>
            <a:r>
              <a:rPr lang="en-US" altLang="zh-CN" dirty="0" err="1"/>
              <a:t>ip</a:t>
            </a:r>
            <a:r>
              <a:rPr lang="zh-CN" altLang="en-US" dirty="0"/>
              <a:t>的</a:t>
            </a:r>
            <a:r>
              <a:rPr lang="en-US" altLang="zh-CN" dirty="0"/>
              <a:t>level</a:t>
            </a:r>
            <a:r>
              <a:rPr lang="zh-CN" altLang="en-US" dirty="0"/>
              <a:t>，说明</a:t>
            </a:r>
            <a:r>
              <a:rPr lang="en-US" altLang="zh-CN" dirty="0" err="1"/>
              <a:t>ip</a:t>
            </a:r>
            <a:r>
              <a:rPr lang="zh-CN" altLang="en-US" dirty="0"/>
              <a:t>不再触发该</a:t>
            </a:r>
            <a:r>
              <a:rPr lang="en-US" altLang="zh-CN" dirty="0"/>
              <a:t>level</a:t>
            </a:r>
            <a:r>
              <a:rPr lang="zh-CN" altLang="en-US" dirty="0"/>
              <a:t>的规则，将</a:t>
            </a:r>
            <a:r>
              <a:rPr lang="en-US" altLang="zh-CN" dirty="0" err="1"/>
              <a:t>ip</a:t>
            </a:r>
            <a:r>
              <a:rPr lang="zh-CN" altLang="en-US" dirty="0"/>
              <a:t>对应</a:t>
            </a:r>
            <a:r>
              <a:rPr lang="en-US" altLang="zh-CN" dirty="0"/>
              <a:t>level</a:t>
            </a:r>
            <a:r>
              <a:rPr lang="zh-CN" altLang="en-US" dirty="0"/>
              <a:t>置为</a:t>
            </a:r>
            <a:r>
              <a:rPr lang="en-US" altLang="zh-CN" dirty="0"/>
              <a:t>0</a:t>
            </a:r>
          </a:p>
          <a:p>
            <a:r>
              <a:rPr lang="zh-CN" altLang="en-US" dirty="0"/>
              <a:t>对含有的</a:t>
            </a:r>
            <a:r>
              <a:rPr lang="en-US" altLang="zh-CN" dirty="0" err="1"/>
              <a:t>ip</a:t>
            </a:r>
            <a:r>
              <a:rPr lang="zh-CN" altLang="en-US" dirty="0"/>
              <a:t>，预先</a:t>
            </a:r>
            <a:r>
              <a:rPr lang="en-US" altLang="zh-CN" dirty="0"/>
              <a:t>push</a:t>
            </a:r>
            <a:r>
              <a:rPr lang="zh-CN" altLang="en-US" dirty="0"/>
              <a:t>入 </a:t>
            </a:r>
            <a:r>
              <a:rPr lang="en-US" altLang="zh-CN" dirty="0"/>
              <a:t>level = 0 ,result = 1 </a:t>
            </a:r>
            <a:r>
              <a:rPr lang="zh-CN" altLang="en-US" dirty="0"/>
              <a:t>的默认事件。</a:t>
            </a:r>
            <a:endParaRPr lang="en-US" altLang="zh-CN" dirty="0"/>
          </a:p>
          <a:p>
            <a:endParaRPr lang="en-US" altLang="zh-CN" dirty="0"/>
          </a:p>
          <a:p>
            <a:r>
              <a:rPr lang="zh-CN" altLang="en-US" dirty="0"/>
              <a:t>完成上述流程后，找到最小的规则指针下标，删除它之前的过期事件 </a:t>
            </a:r>
            <a:r>
              <a:rPr lang="en-US" altLang="zh-CN" dirty="0"/>
              <a:t>splice(0,pointer)</a:t>
            </a:r>
          </a:p>
          <a:p>
            <a:r>
              <a:rPr lang="zh-CN" altLang="en-US" dirty="0"/>
              <a:t>删除所有等级为</a:t>
            </a:r>
            <a:r>
              <a:rPr lang="en-US" altLang="zh-CN" dirty="0"/>
              <a:t>0</a:t>
            </a:r>
            <a:r>
              <a:rPr lang="zh-CN" altLang="en-US" dirty="0"/>
              <a:t>的</a:t>
            </a:r>
            <a:r>
              <a:rPr lang="en-US" altLang="zh-CN" dirty="0"/>
              <a:t>IP</a:t>
            </a:r>
            <a:r>
              <a:rPr lang="zh-CN" altLang="en-US" dirty="0"/>
              <a:t>，防止空间占用过大</a:t>
            </a:r>
            <a:endParaRPr lang="en-US" altLang="zh-CN" dirty="0"/>
          </a:p>
        </p:txBody>
      </p:sp>
    </p:spTree>
    <p:extLst>
      <p:ext uri="{BB962C8B-B14F-4D97-AF65-F5344CB8AC3E}">
        <p14:creationId xmlns:p14="http://schemas.microsoft.com/office/powerpoint/2010/main" val="16176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zh-CN" altLang="en-US" dirty="0"/>
              <a:t>产生的问题</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如果一个</a:t>
            </a:r>
            <a:r>
              <a:rPr lang="en-US" altLang="zh-CN" dirty="0"/>
              <a:t>IP</a:t>
            </a:r>
            <a:r>
              <a:rPr lang="zh-CN" altLang="en-US" dirty="0"/>
              <a:t>同时触犯规则</a:t>
            </a:r>
            <a:r>
              <a:rPr lang="en-US" altLang="zh-CN" dirty="0"/>
              <a:t>4 </a:t>
            </a:r>
            <a:r>
              <a:rPr lang="zh-CN" altLang="en-US" dirty="0"/>
              <a:t>与 规则</a:t>
            </a:r>
            <a:r>
              <a:rPr lang="en-US" altLang="zh-CN" dirty="0"/>
              <a:t>3</a:t>
            </a:r>
            <a:r>
              <a:rPr lang="zh-CN" altLang="en-US" dirty="0"/>
              <a:t>：</a:t>
            </a:r>
            <a:endParaRPr lang="en-US" altLang="zh-CN" dirty="0"/>
          </a:p>
          <a:p>
            <a:r>
              <a:rPr lang="zh-CN" altLang="en-US" dirty="0"/>
              <a:t>若规则</a:t>
            </a:r>
            <a:r>
              <a:rPr lang="en-US" altLang="zh-CN" dirty="0"/>
              <a:t>4</a:t>
            </a:r>
            <a:r>
              <a:rPr lang="zh-CN" altLang="en-US" dirty="0"/>
              <a:t>失效，同时规则</a:t>
            </a:r>
            <a:r>
              <a:rPr lang="en-US" altLang="zh-CN" dirty="0"/>
              <a:t>3</a:t>
            </a:r>
            <a:r>
              <a:rPr lang="zh-CN" altLang="en-US" dirty="0"/>
              <a:t>的指针没有碰到 </a:t>
            </a:r>
            <a:r>
              <a:rPr lang="en-US" altLang="zh-CN" dirty="0"/>
              <a:t>IP</a:t>
            </a:r>
            <a:r>
              <a:rPr lang="zh-CN" altLang="en-US" dirty="0"/>
              <a:t>，则等级会清为</a:t>
            </a:r>
            <a:r>
              <a:rPr lang="en-US" altLang="zh-CN" dirty="0"/>
              <a:t>0</a:t>
            </a:r>
          </a:p>
        </p:txBody>
      </p:sp>
    </p:spTree>
    <p:extLst>
      <p:ext uri="{BB962C8B-B14F-4D97-AF65-F5344CB8AC3E}">
        <p14:creationId xmlns:p14="http://schemas.microsoft.com/office/powerpoint/2010/main" val="2204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a:xfrm>
            <a:off x="838200" y="365125"/>
            <a:ext cx="10515600" cy="1325563"/>
          </a:xfrm>
        </p:spPr>
        <p:txBody>
          <a:bodyPr/>
          <a:lstStyle/>
          <a:p>
            <a:r>
              <a:rPr lang="zh-CN" altLang="en-US" dirty="0"/>
              <a:t>解决策略</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在注册的过程中会更改计数器，刷新</a:t>
            </a:r>
            <a:r>
              <a:rPr lang="en-US" altLang="zh-CN" dirty="0"/>
              <a:t>IP</a:t>
            </a:r>
            <a:r>
              <a:rPr lang="zh-CN" altLang="en-US" dirty="0"/>
              <a:t>的等级</a:t>
            </a:r>
            <a:endParaRPr lang="en-US" altLang="zh-CN" dirty="0"/>
          </a:p>
          <a:p>
            <a:r>
              <a:rPr lang="zh-CN" altLang="en-US" dirty="0"/>
              <a:t>目前业务流程中，在每次获取</a:t>
            </a:r>
            <a:r>
              <a:rPr lang="en-US" altLang="zh-CN" dirty="0" err="1"/>
              <a:t>ip</a:t>
            </a:r>
            <a:r>
              <a:rPr lang="zh-CN" altLang="en-US" dirty="0"/>
              <a:t>评级之前 都会进行注册，可确保正确性</a:t>
            </a:r>
            <a:endParaRPr lang="en-US" altLang="zh-CN" dirty="0"/>
          </a:p>
          <a:p>
            <a:endParaRPr lang="en-US" altLang="zh-CN" dirty="0"/>
          </a:p>
          <a:p>
            <a:r>
              <a:rPr lang="zh-CN" altLang="en-US" dirty="0"/>
              <a:t>另一种解决方法是存储每一个</a:t>
            </a:r>
            <a:r>
              <a:rPr lang="en-US" altLang="zh-CN" dirty="0" err="1"/>
              <a:t>ip</a:t>
            </a:r>
            <a:r>
              <a:rPr lang="en-US" altLang="zh-CN" dirty="0"/>
              <a:t>  </a:t>
            </a:r>
            <a:r>
              <a:rPr lang="zh-CN" altLang="en-US" dirty="0"/>
              <a:t>每时刻触犯的规则</a:t>
            </a:r>
            <a:r>
              <a:rPr lang="en-US" altLang="zh-CN" dirty="0"/>
              <a:t>(set)</a:t>
            </a:r>
            <a:r>
              <a:rPr lang="zh-CN" altLang="en-US" dirty="0"/>
              <a:t>。处理到</a:t>
            </a:r>
            <a:r>
              <a:rPr lang="en-US" altLang="zh-CN" dirty="0"/>
              <a:t>result</a:t>
            </a:r>
            <a:r>
              <a:rPr lang="zh-CN" altLang="en-US" dirty="0"/>
              <a:t> </a:t>
            </a:r>
            <a:r>
              <a:rPr lang="en-US" altLang="zh-CN" dirty="0"/>
              <a:t>=</a:t>
            </a:r>
            <a:r>
              <a:rPr lang="zh-CN" altLang="en-US" dirty="0"/>
              <a:t> </a:t>
            </a:r>
            <a:r>
              <a:rPr lang="en-US" altLang="zh-CN" dirty="0"/>
              <a:t>0 </a:t>
            </a:r>
            <a:r>
              <a:rPr lang="zh-CN" altLang="en-US" dirty="0"/>
              <a:t>的事件时只需要删除该规则，等级更新为</a:t>
            </a:r>
            <a:r>
              <a:rPr lang="en-US" altLang="zh-CN" dirty="0"/>
              <a:t>set</a:t>
            </a:r>
            <a:r>
              <a:rPr lang="zh-CN" altLang="en-US" dirty="0"/>
              <a:t>中最大等级即可</a:t>
            </a:r>
            <a:endParaRPr lang="en-US" altLang="zh-CN" dirty="0"/>
          </a:p>
          <a:p>
            <a:r>
              <a:rPr lang="zh-CN" altLang="en-US" dirty="0"/>
              <a:t>但是当规则数量很多，</a:t>
            </a:r>
            <a:r>
              <a:rPr lang="en-US" altLang="zh-CN" dirty="0" err="1"/>
              <a:t>ip</a:t>
            </a:r>
            <a:r>
              <a:rPr lang="zh-CN" altLang="en-US" dirty="0"/>
              <a:t>数量很多时，这种方法十分耗时，耗空间</a:t>
            </a:r>
          </a:p>
        </p:txBody>
      </p:sp>
    </p:spTree>
    <p:extLst>
      <p:ext uri="{BB962C8B-B14F-4D97-AF65-F5344CB8AC3E}">
        <p14:creationId xmlns:p14="http://schemas.microsoft.com/office/powerpoint/2010/main" val="1916538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实现对象深拷贝</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normAutofit/>
          </a:bodyPr>
          <a:lstStyle/>
          <a:p>
            <a:r>
              <a:rPr lang="zh-CN" altLang="en-US" dirty="0"/>
              <a:t>由于</a:t>
            </a:r>
            <a:r>
              <a:rPr lang="en-US" altLang="zh-CN" dirty="0"/>
              <a:t>node.js </a:t>
            </a:r>
            <a:r>
              <a:rPr lang="zh-CN" altLang="en-US" dirty="0"/>
              <a:t>对对象，</a:t>
            </a:r>
            <a:r>
              <a:rPr lang="en-US" altLang="zh-CN" dirty="0"/>
              <a:t>Map</a:t>
            </a:r>
            <a:r>
              <a:rPr lang="zh-CN" altLang="en-US" dirty="0"/>
              <a:t>等采用传址赋值，为实现</a:t>
            </a:r>
            <a:r>
              <a:rPr lang="en-US" altLang="zh-CN" dirty="0"/>
              <a:t>ICB</a:t>
            </a:r>
            <a:r>
              <a:rPr lang="zh-CN" altLang="en-US" dirty="0"/>
              <a:t>控制块的导出，实现递归式深拷贝，可支持对象，函数与</a:t>
            </a:r>
            <a:r>
              <a:rPr lang="en-US" altLang="zh-CN" dirty="0"/>
              <a:t>Map</a:t>
            </a:r>
            <a:r>
              <a:rPr lang="zh-CN" altLang="en-US" dirty="0"/>
              <a:t>，</a:t>
            </a:r>
            <a:r>
              <a:rPr lang="en-US" altLang="zh-CN" dirty="0"/>
              <a:t>Set</a:t>
            </a:r>
            <a:r>
              <a:rPr lang="zh-CN" altLang="en-US" dirty="0"/>
              <a:t>，</a:t>
            </a:r>
            <a:r>
              <a:rPr lang="en-US" altLang="zh-CN" dirty="0"/>
              <a:t>Array</a:t>
            </a:r>
            <a:r>
              <a:rPr lang="zh-CN" altLang="en-US" dirty="0"/>
              <a:t>等常用数据结构嵌套。</a:t>
            </a:r>
            <a:endParaRPr lang="en-US" altLang="zh-CN" dirty="0"/>
          </a:p>
          <a:p>
            <a:r>
              <a:rPr lang="zh-CN" altLang="en-US" dirty="0"/>
              <a:t>特殊地，借助 </a:t>
            </a:r>
            <a:r>
              <a:rPr lang="en-US" altLang="zh-CN" dirty="0" err="1"/>
              <a:t>target.constructor.prototype</a:t>
            </a:r>
            <a:r>
              <a:rPr lang="en-US" altLang="zh-CN" dirty="0"/>
              <a:t> </a:t>
            </a:r>
            <a:r>
              <a:rPr lang="zh-CN" altLang="en-US" dirty="0"/>
              <a:t>得到原型的构造函数，深拷贝后得以保留</a:t>
            </a:r>
            <a:r>
              <a:rPr lang="en-US" altLang="zh-CN" dirty="0"/>
              <a:t>Class</a:t>
            </a:r>
            <a:r>
              <a:rPr lang="zh-CN" altLang="en-US" dirty="0"/>
              <a:t>成员方法。</a:t>
            </a:r>
            <a:endParaRPr lang="en-US" altLang="zh-CN" dirty="0"/>
          </a:p>
          <a:p>
            <a:endParaRPr lang="en-US" altLang="zh-CN" dirty="0"/>
          </a:p>
          <a:p>
            <a:r>
              <a:rPr lang="zh-CN" altLang="en-US" dirty="0"/>
              <a:t>对于简单的</a:t>
            </a:r>
            <a:r>
              <a:rPr lang="en-US" altLang="zh-CN" dirty="0"/>
              <a:t>Object</a:t>
            </a:r>
            <a:r>
              <a:rPr lang="zh-CN" altLang="en-US" dirty="0"/>
              <a:t>来讲，可以使用</a:t>
            </a:r>
            <a:r>
              <a:rPr lang="en-US" altLang="zh-CN" dirty="0" err="1"/>
              <a:t>JSON.parse</a:t>
            </a:r>
            <a:r>
              <a:rPr lang="en-US" altLang="zh-CN" dirty="0"/>
              <a:t>(</a:t>
            </a:r>
            <a:r>
              <a:rPr lang="en-US" altLang="zh-CN" dirty="0" err="1"/>
              <a:t>JSON.stringify</a:t>
            </a:r>
            <a:r>
              <a:rPr lang="en-US" altLang="zh-CN" dirty="0"/>
              <a:t>(Obj))</a:t>
            </a:r>
            <a:r>
              <a:rPr lang="zh-CN" altLang="en-US" dirty="0"/>
              <a:t>但是</a:t>
            </a:r>
            <a:r>
              <a:rPr lang="en-US" altLang="zh-CN" dirty="0"/>
              <a:t>Class</a:t>
            </a:r>
            <a:r>
              <a:rPr lang="zh-CN" altLang="en-US" dirty="0"/>
              <a:t>成员方法会丢失，并且不适用于</a:t>
            </a:r>
            <a:r>
              <a:rPr lang="en-US" altLang="zh-CN" dirty="0"/>
              <a:t>map</a:t>
            </a:r>
            <a:r>
              <a:rPr lang="zh-CN" altLang="en-US" dirty="0"/>
              <a:t>等数据结构</a:t>
            </a:r>
            <a:endParaRPr lang="en-US" altLang="zh-CN" dirty="0"/>
          </a:p>
          <a:p>
            <a:r>
              <a:rPr lang="en-US" altLang="zh-CN" dirty="0"/>
              <a:t>ICB</a:t>
            </a:r>
            <a:r>
              <a:rPr lang="zh-CN" altLang="en-US" dirty="0"/>
              <a:t>控制块使用</a:t>
            </a:r>
            <a:r>
              <a:rPr lang="en-US" altLang="zh-CN" dirty="0"/>
              <a:t>{}</a:t>
            </a:r>
            <a:r>
              <a:rPr lang="zh-CN" altLang="en-US" dirty="0"/>
              <a:t>来代替</a:t>
            </a:r>
            <a:r>
              <a:rPr lang="en-US" altLang="zh-CN" dirty="0"/>
              <a:t>map</a:t>
            </a:r>
            <a:r>
              <a:rPr lang="zh-CN" altLang="en-US" dirty="0"/>
              <a:t>，便于转化为字符串存储到</a:t>
            </a:r>
            <a:r>
              <a:rPr lang="en-US" altLang="zh-CN" dirty="0"/>
              <a:t>Redis</a:t>
            </a:r>
            <a:r>
              <a:rPr lang="zh-CN" altLang="en-US" dirty="0"/>
              <a:t>中。</a:t>
            </a:r>
            <a:endParaRPr lang="en-US" altLang="zh-CN" dirty="0"/>
          </a:p>
        </p:txBody>
      </p:sp>
    </p:spTree>
    <p:extLst>
      <p:ext uri="{BB962C8B-B14F-4D97-AF65-F5344CB8AC3E}">
        <p14:creationId xmlns:p14="http://schemas.microsoft.com/office/powerpoint/2010/main" val="395889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EBF58-3E9A-402D-9BA0-5F15913C2050}"/>
              </a:ext>
            </a:extLst>
          </p:cNvPr>
          <p:cNvSpPr>
            <a:spLocks noGrp="1"/>
          </p:cNvSpPr>
          <p:nvPr>
            <p:ph type="title"/>
          </p:nvPr>
        </p:nvSpPr>
        <p:spPr/>
        <p:txBody>
          <a:bodyPr/>
          <a:lstStyle/>
          <a:p>
            <a:r>
              <a:rPr lang="zh-CN" altLang="en-US" dirty="0"/>
              <a:t>分析思路</a:t>
            </a:r>
          </a:p>
        </p:txBody>
      </p:sp>
      <p:sp>
        <p:nvSpPr>
          <p:cNvPr id="3" name="内容占位符 2">
            <a:extLst>
              <a:ext uri="{FF2B5EF4-FFF2-40B4-BE49-F238E27FC236}">
                <a16:creationId xmlns:a16="http://schemas.microsoft.com/office/drawing/2014/main" id="{99AD6B0E-C79C-4584-8E78-4B2F50A196A9}"/>
              </a:ext>
            </a:extLst>
          </p:cNvPr>
          <p:cNvSpPr>
            <a:spLocks noGrp="1"/>
          </p:cNvSpPr>
          <p:nvPr>
            <p:ph idx="1"/>
          </p:nvPr>
        </p:nvSpPr>
        <p:spPr/>
        <p:txBody>
          <a:bodyPr/>
          <a:lstStyle/>
          <a:p>
            <a:r>
              <a:rPr lang="zh-CN" altLang="en-US" dirty="0"/>
              <a:t>业务层</a:t>
            </a:r>
            <a:endParaRPr lang="en-US" altLang="zh-CN" dirty="0"/>
          </a:p>
          <a:p>
            <a:r>
              <a:rPr lang="zh-CN" altLang="en-US" dirty="0"/>
              <a:t>风控</a:t>
            </a:r>
            <a:endParaRPr lang="en-US" altLang="zh-CN" dirty="0"/>
          </a:p>
          <a:p>
            <a:r>
              <a:rPr lang="zh-CN" altLang="en-US" dirty="0"/>
              <a:t>数据库</a:t>
            </a:r>
            <a:endParaRPr lang="en-US" altLang="zh-CN" dirty="0"/>
          </a:p>
          <a:p>
            <a:endParaRPr lang="en-US" altLang="zh-CN" dirty="0"/>
          </a:p>
          <a:p>
            <a:r>
              <a:rPr lang="zh-CN" altLang="en-US" dirty="0"/>
              <a:t>模块化，解耦，可扩展性强</a:t>
            </a:r>
          </a:p>
        </p:txBody>
      </p:sp>
    </p:spTree>
    <p:extLst>
      <p:ext uri="{BB962C8B-B14F-4D97-AF65-F5344CB8AC3E}">
        <p14:creationId xmlns:p14="http://schemas.microsoft.com/office/powerpoint/2010/main" val="3269743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BCE4162-53DE-4221-ACCE-AEAFCE601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801" y="51560"/>
            <a:ext cx="7308850" cy="6754880"/>
          </a:xfrm>
        </p:spPr>
      </p:pic>
    </p:spTree>
    <p:extLst>
      <p:ext uri="{BB962C8B-B14F-4D97-AF65-F5344CB8AC3E}">
        <p14:creationId xmlns:p14="http://schemas.microsoft.com/office/powerpoint/2010/main" val="225322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实现对象还原</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lstStyle/>
          <a:p>
            <a:r>
              <a:rPr lang="zh-CN" altLang="en-US" dirty="0"/>
              <a:t>现在需要将</a:t>
            </a:r>
            <a:r>
              <a:rPr lang="en-US" altLang="zh-CN" dirty="0"/>
              <a:t>Redis</a:t>
            </a:r>
            <a:r>
              <a:rPr lang="zh-CN" altLang="en-US" dirty="0"/>
              <a:t>中的</a:t>
            </a:r>
            <a:r>
              <a:rPr lang="en-US" altLang="zh-CN" dirty="0"/>
              <a:t>ICB</a:t>
            </a:r>
            <a:r>
              <a:rPr lang="zh-CN" altLang="en-US" dirty="0"/>
              <a:t>字符串，转化为一个完好的</a:t>
            </a:r>
            <a:r>
              <a:rPr lang="en-US" altLang="zh-CN" dirty="0"/>
              <a:t>ICB</a:t>
            </a:r>
            <a:r>
              <a:rPr lang="zh-CN" altLang="en-US" dirty="0"/>
              <a:t>。</a:t>
            </a:r>
            <a:endParaRPr lang="en-US" altLang="zh-CN" dirty="0"/>
          </a:p>
          <a:p>
            <a:r>
              <a:rPr lang="zh-CN" altLang="en-US" dirty="0"/>
              <a:t>如果直接使用</a:t>
            </a:r>
            <a:r>
              <a:rPr lang="en-US" altLang="zh-CN" dirty="0" err="1"/>
              <a:t>JSON.parse</a:t>
            </a:r>
            <a:r>
              <a:rPr lang="en-US" altLang="zh-CN" dirty="0"/>
              <a:t>(str)</a:t>
            </a:r>
            <a:r>
              <a:rPr lang="zh-CN" altLang="en-US" dirty="0"/>
              <a:t>，结构会得以保留，但是</a:t>
            </a:r>
            <a:r>
              <a:rPr lang="en-US" altLang="zh-CN" dirty="0"/>
              <a:t>ICB</a:t>
            </a:r>
            <a:r>
              <a:rPr lang="zh-CN" altLang="en-US" dirty="0"/>
              <a:t>中的函数方法将会丢失，这是我们无法接受的。</a:t>
            </a:r>
            <a:endParaRPr lang="en-US" altLang="zh-CN" dirty="0"/>
          </a:p>
          <a:p>
            <a:r>
              <a:rPr lang="zh-CN" altLang="en-US" dirty="0"/>
              <a:t>为了还原类函数方法，我们需要借助类构造函数，重新创建带有函数方法的新对象。</a:t>
            </a:r>
            <a:endParaRPr lang="en-US" altLang="zh-CN" dirty="0"/>
          </a:p>
          <a:p>
            <a:endParaRPr lang="en-US" altLang="zh-CN" dirty="0"/>
          </a:p>
        </p:txBody>
      </p:sp>
    </p:spTree>
    <p:extLst>
      <p:ext uri="{BB962C8B-B14F-4D97-AF65-F5344CB8AC3E}">
        <p14:creationId xmlns:p14="http://schemas.microsoft.com/office/powerpoint/2010/main" val="4005823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542C9-D7A1-4B9A-81CE-35A40B30463D}"/>
              </a:ext>
            </a:extLst>
          </p:cNvPr>
          <p:cNvSpPr>
            <a:spLocks noGrp="1"/>
          </p:cNvSpPr>
          <p:nvPr>
            <p:ph type="title"/>
          </p:nvPr>
        </p:nvSpPr>
        <p:spPr/>
        <p:txBody>
          <a:bodyPr/>
          <a:lstStyle/>
          <a:p>
            <a:r>
              <a:rPr lang="zh-CN" altLang="en-US" dirty="0"/>
              <a:t>实现对象还原</a:t>
            </a:r>
          </a:p>
        </p:txBody>
      </p:sp>
      <p:sp>
        <p:nvSpPr>
          <p:cNvPr id="3" name="内容占位符 2">
            <a:extLst>
              <a:ext uri="{FF2B5EF4-FFF2-40B4-BE49-F238E27FC236}">
                <a16:creationId xmlns:a16="http://schemas.microsoft.com/office/drawing/2014/main" id="{FE0B30FC-7AF7-492B-A907-C9A6BF593417}"/>
              </a:ext>
            </a:extLst>
          </p:cNvPr>
          <p:cNvSpPr>
            <a:spLocks noGrp="1"/>
          </p:cNvSpPr>
          <p:nvPr>
            <p:ph idx="1"/>
          </p:nvPr>
        </p:nvSpPr>
        <p:spPr/>
        <p:txBody>
          <a:bodyPr/>
          <a:lstStyle/>
          <a:p>
            <a:r>
              <a:rPr lang="zh-CN" altLang="en-US" dirty="0"/>
              <a:t>首先在所有</a:t>
            </a:r>
            <a:r>
              <a:rPr lang="en-US" altLang="zh-CN" dirty="0"/>
              <a:t>Class</a:t>
            </a:r>
            <a:r>
              <a:rPr lang="zh-CN" altLang="en-US" dirty="0"/>
              <a:t>中添加字段“</a:t>
            </a:r>
            <a:r>
              <a:rPr lang="en-US" altLang="zh-CN" dirty="0"/>
              <a:t>class</a:t>
            </a:r>
            <a:r>
              <a:rPr lang="zh-CN" altLang="en-US" dirty="0"/>
              <a:t>” ，存储对应</a:t>
            </a:r>
            <a:r>
              <a:rPr lang="en-US" altLang="zh-CN" dirty="0"/>
              <a:t>Class</a:t>
            </a:r>
            <a:r>
              <a:rPr lang="zh-CN" altLang="en-US" dirty="0"/>
              <a:t>的名称</a:t>
            </a:r>
            <a:endParaRPr lang="en-US" altLang="zh-CN" dirty="0"/>
          </a:p>
          <a:p>
            <a:r>
              <a:rPr lang="zh-CN" altLang="en-US" dirty="0"/>
              <a:t>然后将</a:t>
            </a:r>
            <a:r>
              <a:rPr lang="en-US" altLang="zh-CN" dirty="0"/>
              <a:t>Class</a:t>
            </a:r>
            <a:r>
              <a:rPr lang="zh-CN" altLang="en-US" dirty="0"/>
              <a:t>的</a:t>
            </a:r>
            <a:r>
              <a:rPr lang="en-US" altLang="zh-CN" dirty="0"/>
              <a:t>name</a:t>
            </a:r>
            <a:r>
              <a:rPr lang="zh-CN" altLang="en-US" dirty="0"/>
              <a:t>作为</a:t>
            </a:r>
            <a:r>
              <a:rPr lang="en-US" altLang="zh-CN" b="1" dirty="0"/>
              <a:t>Key</a:t>
            </a:r>
            <a:r>
              <a:rPr lang="zh-CN" altLang="en-US" dirty="0"/>
              <a:t>，</a:t>
            </a:r>
            <a:r>
              <a:rPr lang="en-US" altLang="zh-CN" dirty="0"/>
              <a:t>Class</a:t>
            </a:r>
            <a:r>
              <a:rPr lang="zh-CN" altLang="en-US" dirty="0"/>
              <a:t>对应的构造函数作为</a:t>
            </a:r>
            <a:r>
              <a:rPr lang="en-US" altLang="zh-CN" b="1" dirty="0"/>
              <a:t>Value</a:t>
            </a:r>
            <a:r>
              <a:rPr lang="zh-CN" altLang="en-US" dirty="0"/>
              <a:t>存入</a:t>
            </a:r>
            <a:r>
              <a:rPr lang="en-US" altLang="zh-CN" dirty="0"/>
              <a:t>map</a:t>
            </a:r>
            <a:r>
              <a:rPr lang="zh-CN" altLang="en-US" dirty="0"/>
              <a:t>中。</a:t>
            </a:r>
            <a:endParaRPr lang="en-US" altLang="zh-CN" dirty="0"/>
          </a:p>
          <a:p>
            <a:r>
              <a:rPr lang="zh-CN" altLang="en-US" dirty="0"/>
              <a:t>实行递归还原，当发现目标含有</a:t>
            </a:r>
            <a:r>
              <a:rPr lang="en-US" altLang="zh-CN" dirty="0"/>
              <a:t>class</a:t>
            </a:r>
            <a:r>
              <a:rPr lang="zh-CN" altLang="en-US" dirty="0"/>
              <a:t>属性时，从</a:t>
            </a:r>
            <a:r>
              <a:rPr lang="en-US" altLang="zh-CN" dirty="0"/>
              <a:t>map</a:t>
            </a:r>
            <a:r>
              <a:rPr lang="zh-CN" altLang="en-US" dirty="0"/>
              <a:t>获取对应的构造函数，生成对应类的新对象，并继续还原其内部信息。</a:t>
            </a:r>
            <a:endParaRPr lang="en-US" altLang="zh-CN" dirty="0"/>
          </a:p>
          <a:p>
            <a:endParaRPr lang="en-US" altLang="zh-CN" dirty="0"/>
          </a:p>
        </p:txBody>
      </p:sp>
    </p:spTree>
    <p:extLst>
      <p:ext uri="{BB962C8B-B14F-4D97-AF65-F5344CB8AC3E}">
        <p14:creationId xmlns:p14="http://schemas.microsoft.com/office/powerpoint/2010/main" val="889761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2EE4E7-C824-4ADD-8640-A88CD5E26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422" y="274637"/>
            <a:ext cx="8679155" cy="5599113"/>
          </a:xfrm>
          <a:prstGeom prst="rect">
            <a:avLst/>
          </a:prstGeom>
        </p:spPr>
      </p:pic>
      <p:sp>
        <p:nvSpPr>
          <p:cNvPr id="10" name="文本框 9">
            <a:extLst>
              <a:ext uri="{FF2B5EF4-FFF2-40B4-BE49-F238E27FC236}">
                <a16:creationId xmlns:a16="http://schemas.microsoft.com/office/drawing/2014/main" id="{7C1A0513-A0E4-41A1-B89B-D60A7C326051}"/>
              </a:ext>
            </a:extLst>
          </p:cNvPr>
          <p:cNvSpPr txBox="1"/>
          <p:nvPr/>
        </p:nvSpPr>
        <p:spPr>
          <a:xfrm>
            <a:off x="2266950" y="6172200"/>
            <a:ext cx="9594850" cy="523220"/>
          </a:xfrm>
          <a:prstGeom prst="rect">
            <a:avLst/>
          </a:prstGeom>
          <a:noFill/>
        </p:spPr>
        <p:txBody>
          <a:bodyPr wrap="square" rtlCol="0">
            <a:spAutoFit/>
          </a:bodyPr>
          <a:lstStyle/>
          <a:p>
            <a:r>
              <a:rPr lang="zh-CN" altLang="en-US" sz="2800" dirty="0"/>
              <a:t>注：只能从字符串中实现</a:t>
            </a:r>
            <a:r>
              <a:rPr lang="en-US" altLang="zh-CN" sz="2800" dirty="0"/>
              <a:t>Class</a:t>
            </a:r>
            <a:r>
              <a:rPr lang="zh-CN" altLang="en-US" sz="2800" dirty="0"/>
              <a:t>，</a:t>
            </a:r>
            <a:r>
              <a:rPr lang="en-US" altLang="zh-CN" sz="2800" dirty="0"/>
              <a:t>Array</a:t>
            </a:r>
            <a:r>
              <a:rPr lang="zh-CN" altLang="en-US" sz="2800" dirty="0"/>
              <a:t>的还原。</a:t>
            </a:r>
          </a:p>
        </p:txBody>
      </p:sp>
    </p:spTree>
    <p:extLst>
      <p:ext uri="{BB962C8B-B14F-4D97-AF65-F5344CB8AC3E}">
        <p14:creationId xmlns:p14="http://schemas.microsoft.com/office/powerpoint/2010/main" val="2273058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zh-CN" altLang="en-US" dirty="0"/>
              <a:t>监听与过滤器</a:t>
            </a:r>
          </a:p>
        </p:txBody>
      </p:sp>
      <p:sp>
        <p:nvSpPr>
          <p:cNvPr id="3" name="文本占位符 2">
            <a:extLst>
              <a:ext uri="{FF2B5EF4-FFF2-40B4-BE49-F238E27FC236}">
                <a16:creationId xmlns:a16="http://schemas.microsoft.com/office/drawing/2014/main" id="{53347F41-928D-461B-9E6F-54D67A35234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406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en-US" altLang="zh-CN" dirty="0"/>
              <a:t>Server</a:t>
            </a:r>
            <a:endParaRPr lang="zh-CN" altLang="en-US" dirty="0"/>
          </a:p>
        </p:txBody>
      </p:sp>
      <p:sp>
        <p:nvSpPr>
          <p:cNvPr id="3" name="内容占位符 2">
            <a:extLst>
              <a:ext uri="{FF2B5EF4-FFF2-40B4-BE49-F238E27FC236}">
                <a16:creationId xmlns:a16="http://schemas.microsoft.com/office/drawing/2014/main" id="{E2FC8371-AFC1-40FC-8BB3-1A205A44AA43}"/>
              </a:ext>
            </a:extLst>
          </p:cNvPr>
          <p:cNvSpPr>
            <a:spLocks noGrp="1"/>
          </p:cNvSpPr>
          <p:nvPr>
            <p:ph idx="1"/>
          </p:nvPr>
        </p:nvSpPr>
        <p:spPr/>
        <p:txBody>
          <a:bodyPr/>
          <a:lstStyle/>
          <a:p>
            <a:r>
              <a:rPr lang="en-US" altLang="zh-CN" dirty="0"/>
              <a:t>Server</a:t>
            </a:r>
            <a:r>
              <a:rPr lang="zh-CN" altLang="en-US" dirty="0"/>
              <a:t>组件负责管理端口监听，与管理端口的拦截器状态</a:t>
            </a:r>
            <a:endParaRPr lang="en-US" altLang="zh-CN" dirty="0"/>
          </a:p>
          <a:p>
            <a:r>
              <a:rPr lang="zh-CN" altLang="en-US" dirty="0"/>
              <a:t>具有高拓展性：将每个端口监听策略化为单独配置文件，再由</a:t>
            </a:r>
            <a:r>
              <a:rPr lang="en-US" altLang="zh-CN" dirty="0"/>
              <a:t>Server</a:t>
            </a:r>
            <a:r>
              <a:rPr lang="zh-CN" altLang="en-US" dirty="0"/>
              <a:t>组件统一管理，端口与端口之间互不干涉。</a:t>
            </a:r>
            <a:endParaRPr lang="en-US" altLang="zh-CN" dirty="0"/>
          </a:p>
          <a:p>
            <a:endParaRPr lang="en-US" altLang="zh-CN" dirty="0"/>
          </a:p>
          <a:p>
            <a:r>
              <a:rPr lang="zh-CN" altLang="en-US" dirty="0"/>
              <a:t>监听配置文件将访问该端口的请求分发给各业务，各业务之间互不干涉。</a:t>
            </a:r>
            <a:endParaRPr lang="en-US" altLang="zh-CN" dirty="0"/>
          </a:p>
        </p:txBody>
      </p:sp>
    </p:spTree>
    <p:extLst>
      <p:ext uri="{BB962C8B-B14F-4D97-AF65-F5344CB8AC3E}">
        <p14:creationId xmlns:p14="http://schemas.microsoft.com/office/powerpoint/2010/main" val="387425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DE885-94E1-4EDF-A1AB-B0A2D52AC052}"/>
              </a:ext>
            </a:extLst>
          </p:cNvPr>
          <p:cNvSpPr>
            <a:spLocks noGrp="1"/>
          </p:cNvSpPr>
          <p:nvPr>
            <p:ph type="title"/>
          </p:nvPr>
        </p:nvSpPr>
        <p:spPr/>
        <p:txBody>
          <a:bodyPr/>
          <a:lstStyle/>
          <a:p>
            <a:r>
              <a:rPr lang="zh-CN" altLang="en-US" dirty="0"/>
              <a:t>拦截器（</a:t>
            </a:r>
            <a:r>
              <a:rPr lang="en-US" altLang="zh-CN" dirty="0"/>
              <a:t>Filter</a:t>
            </a:r>
            <a:r>
              <a:rPr lang="zh-CN" altLang="en-US" dirty="0"/>
              <a:t>）</a:t>
            </a:r>
          </a:p>
        </p:txBody>
      </p:sp>
      <p:sp>
        <p:nvSpPr>
          <p:cNvPr id="5" name="内容占位符 4">
            <a:extLst>
              <a:ext uri="{FF2B5EF4-FFF2-40B4-BE49-F238E27FC236}">
                <a16:creationId xmlns:a16="http://schemas.microsoft.com/office/drawing/2014/main" id="{361C7333-D56B-4AF3-BA63-AF9BFCBBBCDE}"/>
              </a:ext>
            </a:extLst>
          </p:cNvPr>
          <p:cNvSpPr>
            <a:spLocks noGrp="1"/>
          </p:cNvSpPr>
          <p:nvPr>
            <p:ph idx="1"/>
          </p:nvPr>
        </p:nvSpPr>
        <p:spPr/>
        <p:txBody>
          <a:bodyPr/>
          <a:lstStyle/>
          <a:p>
            <a:r>
              <a:rPr lang="zh-CN" altLang="en-US" dirty="0"/>
              <a:t>在启用状态下，拦截器会拦截对应端口的所有请求。</a:t>
            </a:r>
            <a:endParaRPr lang="en-US" altLang="zh-CN" dirty="0"/>
          </a:p>
          <a:p>
            <a:r>
              <a:rPr lang="zh-CN" altLang="en-US" dirty="0"/>
              <a:t>判断是否有非法请求（获取</a:t>
            </a:r>
            <a:r>
              <a:rPr lang="en-US" altLang="zh-CN" dirty="0"/>
              <a:t>./module </a:t>
            </a:r>
            <a:r>
              <a:rPr lang="zh-CN" altLang="en-US" dirty="0"/>
              <a:t>下静态资源）</a:t>
            </a:r>
            <a:endParaRPr lang="en-US" altLang="zh-CN" dirty="0"/>
          </a:p>
          <a:p>
            <a:r>
              <a:rPr lang="zh-CN" altLang="en-US" dirty="0"/>
              <a:t>判断请求是否含有</a:t>
            </a:r>
            <a:r>
              <a:rPr lang="en-US" altLang="zh-CN" dirty="0"/>
              <a:t>IP</a:t>
            </a:r>
            <a:r>
              <a:rPr lang="zh-CN" altLang="en-US" dirty="0"/>
              <a:t>，若不含有</a:t>
            </a:r>
            <a:r>
              <a:rPr lang="en-US" altLang="zh-CN" dirty="0"/>
              <a:t>IP</a:t>
            </a:r>
            <a:r>
              <a:rPr lang="zh-CN" altLang="en-US" dirty="0"/>
              <a:t>直接驳回</a:t>
            </a:r>
            <a:endParaRPr lang="en-US" altLang="zh-CN" dirty="0"/>
          </a:p>
          <a:p>
            <a:r>
              <a:rPr lang="zh-CN" altLang="en-US" dirty="0"/>
              <a:t>向</a:t>
            </a:r>
            <a:r>
              <a:rPr lang="en-US" altLang="zh-CN" dirty="0"/>
              <a:t>RMC</a:t>
            </a:r>
            <a:r>
              <a:rPr lang="zh-CN" altLang="en-US" dirty="0"/>
              <a:t>查询 请求来源</a:t>
            </a:r>
            <a:r>
              <a:rPr lang="en-US" altLang="zh-CN" dirty="0"/>
              <a:t>IP</a:t>
            </a:r>
            <a:r>
              <a:rPr lang="zh-CN" altLang="en-US" dirty="0"/>
              <a:t>是否已被锁定，若被锁定直接驳回</a:t>
            </a:r>
            <a:endParaRPr lang="en-US" altLang="zh-CN" dirty="0"/>
          </a:p>
          <a:p>
            <a:endParaRPr lang="en-US" altLang="zh-CN" dirty="0"/>
          </a:p>
          <a:p>
            <a:r>
              <a:rPr lang="zh-CN" altLang="en-US" dirty="0"/>
              <a:t>按照业务接口分发请求</a:t>
            </a:r>
          </a:p>
        </p:txBody>
      </p:sp>
    </p:spTree>
    <p:extLst>
      <p:ext uri="{BB962C8B-B14F-4D97-AF65-F5344CB8AC3E}">
        <p14:creationId xmlns:p14="http://schemas.microsoft.com/office/powerpoint/2010/main" val="1001833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D5C8D-8F73-420B-B6A8-384D4580F5D1}"/>
              </a:ext>
            </a:extLst>
          </p:cNvPr>
          <p:cNvSpPr>
            <a:spLocks noGrp="1"/>
          </p:cNvSpPr>
          <p:nvPr>
            <p:ph type="title"/>
          </p:nvPr>
        </p:nvSpPr>
        <p:spPr/>
        <p:txBody>
          <a:bodyPr/>
          <a:lstStyle/>
          <a:p>
            <a:r>
              <a:rPr lang="en-US" altLang="zh-CN" dirty="0"/>
              <a:t>Server4000</a:t>
            </a:r>
            <a:r>
              <a:rPr lang="zh-CN" altLang="en-US" dirty="0"/>
              <a:t>详解</a:t>
            </a:r>
          </a:p>
        </p:txBody>
      </p:sp>
      <p:sp>
        <p:nvSpPr>
          <p:cNvPr id="4" name="文本占位符 3">
            <a:extLst>
              <a:ext uri="{FF2B5EF4-FFF2-40B4-BE49-F238E27FC236}">
                <a16:creationId xmlns:a16="http://schemas.microsoft.com/office/drawing/2014/main" id="{3E5BA290-B6BB-4663-914D-BDE1E843131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6600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568C915-9CDC-436B-BC11-CACF47B415D5}"/>
              </a:ext>
            </a:extLst>
          </p:cNvPr>
          <p:cNvSpPr>
            <a:spLocks noGrp="1"/>
          </p:cNvSpPr>
          <p:nvPr>
            <p:ph type="title"/>
          </p:nvPr>
        </p:nvSpPr>
        <p:spPr/>
        <p:txBody>
          <a:bodyPr/>
          <a:lstStyle/>
          <a:p>
            <a:r>
              <a:rPr lang="zh-CN" altLang="en-US" dirty="0"/>
              <a:t>业务</a:t>
            </a:r>
          </a:p>
        </p:txBody>
      </p:sp>
      <p:sp>
        <p:nvSpPr>
          <p:cNvPr id="2" name="文本占位符 1">
            <a:extLst>
              <a:ext uri="{FF2B5EF4-FFF2-40B4-BE49-F238E27FC236}">
                <a16:creationId xmlns:a16="http://schemas.microsoft.com/office/drawing/2014/main" id="{719174EE-DB0B-48B7-8FCB-7F2B3E99A60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153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6A65D-6371-4F3C-9881-1B27C1DEA833}"/>
              </a:ext>
            </a:extLst>
          </p:cNvPr>
          <p:cNvSpPr>
            <a:spLocks noGrp="1"/>
          </p:cNvSpPr>
          <p:nvPr>
            <p:ph type="title"/>
          </p:nvPr>
        </p:nvSpPr>
        <p:spPr/>
        <p:txBody>
          <a:bodyPr/>
          <a:lstStyle/>
          <a:p>
            <a:r>
              <a:rPr lang="zh-CN" altLang="en-US" dirty="0"/>
              <a:t>设计亮点：</a:t>
            </a:r>
          </a:p>
        </p:txBody>
      </p:sp>
      <p:sp>
        <p:nvSpPr>
          <p:cNvPr id="3" name="内容占位符 2">
            <a:extLst>
              <a:ext uri="{FF2B5EF4-FFF2-40B4-BE49-F238E27FC236}">
                <a16:creationId xmlns:a16="http://schemas.microsoft.com/office/drawing/2014/main" id="{EA4296CE-9868-419F-984F-74489931F2DF}"/>
              </a:ext>
            </a:extLst>
          </p:cNvPr>
          <p:cNvSpPr>
            <a:spLocks noGrp="1"/>
          </p:cNvSpPr>
          <p:nvPr>
            <p:ph idx="1"/>
          </p:nvPr>
        </p:nvSpPr>
        <p:spPr/>
        <p:txBody>
          <a:bodyPr/>
          <a:lstStyle/>
          <a:p>
            <a:r>
              <a:rPr lang="zh-CN" altLang="en-US" dirty="0"/>
              <a:t>通过</a:t>
            </a:r>
            <a:r>
              <a:rPr lang="en-US" altLang="zh-CN" dirty="0"/>
              <a:t>callback</a:t>
            </a:r>
            <a:r>
              <a:rPr lang="zh-CN" altLang="en-US" dirty="0"/>
              <a:t>回调函数获取异步数据</a:t>
            </a:r>
            <a:endParaRPr lang="en-US" altLang="zh-CN" dirty="0"/>
          </a:p>
          <a:p>
            <a:r>
              <a:rPr lang="zh-CN" altLang="en-US" dirty="0"/>
              <a:t>将用户分为多个等级，根据等级动态处理用户请求</a:t>
            </a:r>
            <a:endParaRPr lang="en-US" altLang="zh-CN" dirty="0"/>
          </a:p>
          <a:p>
            <a:r>
              <a:rPr lang="zh-CN" altLang="en-US" dirty="0"/>
              <a:t>拓展性强，业务与主系统解耦，能任意拓展业务</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381929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BBB87-86B2-4686-A4F4-030EABF1CBC2}"/>
              </a:ext>
            </a:extLst>
          </p:cNvPr>
          <p:cNvSpPr>
            <a:spLocks noGrp="1"/>
          </p:cNvSpPr>
          <p:nvPr>
            <p:ph type="title"/>
          </p:nvPr>
        </p:nvSpPr>
        <p:spPr/>
        <p:txBody>
          <a:bodyPr>
            <a:normAutofit/>
          </a:bodyPr>
          <a:lstStyle/>
          <a:p>
            <a:br>
              <a:rPr lang="zh-CN" altLang="en-US" dirty="0"/>
            </a:br>
            <a:r>
              <a:rPr lang="zh-CN" altLang="en-US" dirty="0"/>
              <a:t>工程与安全风控设计</a:t>
            </a:r>
          </a:p>
        </p:txBody>
      </p:sp>
      <p:sp>
        <p:nvSpPr>
          <p:cNvPr id="3" name="文本占位符 2">
            <a:extLst>
              <a:ext uri="{FF2B5EF4-FFF2-40B4-BE49-F238E27FC236}">
                <a16:creationId xmlns:a16="http://schemas.microsoft.com/office/drawing/2014/main" id="{2E0C59A4-34CD-4904-912F-46AB49705E0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285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E45C35-18CE-4894-9E99-E4D511A4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1761"/>
            <a:ext cx="12192000" cy="2634478"/>
          </a:xfrm>
          <a:prstGeom prst="rect">
            <a:avLst/>
          </a:prstGeom>
        </p:spPr>
      </p:pic>
      <p:sp>
        <p:nvSpPr>
          <p:cNvPr id="2" name="标题 1">
            <a:extLst>
              <a:ext uri="{FF2B5EF4-FFF2-40B4-BE49-F238E27FC236}">
                <a16:creationId xmlns:a16="http://schemas.microsoft.com/office/drawing/2014/main" id="{4DE104B7-F74B-4923-831B-5A6A37CA2108}"/>
              </a:ext>
            </a:extLst>
          </p:cNvPr>
          <p:cNvSpPr>
            <a:spLocks noGrp="1"/>
          </p:cNvSpPr>
          <p:nvPr>
            <p:ph type="title"/>
          </p:nvPr>
        </p:nvSpPr>
        <p:spPr/>
        <p:txBody>
          <a:bodyPr/>
          <a:lstStyle/>
          <a:p>
            <a:r>
              <a:rPr lang="zh-CN" altLang="en-US" dirty="0"/>
              <a:t>登录流程</a:t>
            </a:r>
          </a:p>
        </p:txBody>
      </p:sp>
    </p:spTree>
    <p:extLst>
      <p:ext uri="{BB962C8B-B14F-4D97-AF65-F5344CB8AC3E}">
        <p14:creationId xmlns:p14="http://schemas.microsoft.com/office/powerpoint/2010/main" val="491337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E809A94-361F-4F0D-AD9A-2D7C433DE0C3}"/>
              </a:ext>
            </a:extLst>
          </p:cNvPr>
          <p:cNvSpPr txBox="1"/>
          <p:nvPr/>
        </p:nvSpPr>
        <p:spPr>
          <a:xfrm>
            <a:off x="698231" y="2294214"/>
            <a:ext cx="6938435" cy="923330"/>
          </a:xfrm>
          <a:prstGeom prst="rect">
            <a:avLst/>
          </a:prstGeom>
          <a:noFill/>
        </p:spPr>
        <p:txBody>
          <a:bodyPr wrap="square" rtlCol="0">
            <a:spAutoFit/>
          </a:bodyPr>
          <a:lstStyle/>
          <a:p>
            <a:r>
              <a:rPr lang="zh-CN" altLang="en-US" dirty="0"/>
              <a:t>        取得</a:t>
            </a:r>
            <a:r>
              <a:rPr lang="en-US" altLang="zh-CN" dirty="0"/>
              <a:t>IP level</a:t>
            </a:r>
            <a:r>
              <a:rPr lang="zh-CN" altLang="en-US" dirty="0"/>
              <a:t>，判断是否为异常用户（</a:t>
            </a:r>
            <a:r>
              <a:rPr lang="en-US" altLang="zh-CN" dirty="0"/>
              <a:t>level&gt;0</a:t>
            </a:r>
            <a:r>
              <a:rPr lang="zh-CN" altLang="en-US" dirty="0"/>
              <a:t>），若为风险用户给用户一个图片验证码并将验证码对应文本存储，</a:t>
            </a:r>
            <a:r>
              <a:rPr lang="en-US" altLang="zh-CN" dirty="0" err="1"/>
              <a:t>VerifyCode</a:t>
            </a:r>
            <a:r>
              <a:rPr lang="zh-CN" altLang="en-US" dirty="0"/>
              <a:t>（用户返回验证码）若为空、错误或者已过期需重新获取、验证。</a:t>
            </a:r>
          </a:p>
        </p:txBody>
      </p:sp>
      <p:sp>
        <p:nvSpPr>
          <p:cNvPr id="8" name="文本框 7">
            <a:extLst>
              <a:ext uri="{FF2B5EF4-FFF2-40B4-BE49-F238E27FC236}">
                <a16:creationId xmlns:a16="http://schemas.microsoft.com/office/drawing/2014/main" id="{16CB7070-B6D6-41CF-8888-6000EF300F9A}"/>
              </a:ext>
            </a:extLst>
          </p:cNvPr>
          <p:cNvSpPr txBox="1"/>
          <p:nvPr/>
        </p:nvSpPr>
        <p:spPr>
          <a:xfrm>
            <a:off x="896557" y="5689600"/>
            <a:ext cx="6740110" cy="646331"/>
          </a:xfrm>
          <a:prstGeom prst="rect">
            <a:avLst/>
          </a:prstGeom>
          <a:noFill/>
        </p:spPr>
        <p:txBody>
          <a:bodyPr wrap="square" rtlCol="0">
            <a:spAutoFit/>
          </a:bodyPr>
          <a:lstStyle/>
          <a:p>
            <a:r>
              <a:rPr lang="zh-CN" altLang="en-US" dirty="0"/>
              <a:t>       若用户通过验证码检验或为非异常用户根据数据库所存数据判断用户是否注册、密码正确，若都正确，则成功，否则失败。</a:t>
            </a:r>
          </a:p>
        </p:txBody>
      </p:sp>
      <p:pic>
        <p:nvPicPr>
          <p:cNvPr id="10" name="图片 9">
            <a:extLst>
              <a:ext uri="{FF2B5EF4-FFF2-40B4-BE49-F238E27FC236}">
                <a16:creationId xmlns:a16="http://schemas.microsoft.com/office/drawing/2014/main" id="{CC4D36DF-ADC5-458B-A825-910D98CA918C}"/>
              </a:ext>
            </a:extLst>
          </p:cNvPr>
          <p:cNvPicPr>
            <a:picLocks noChangeAspect="1"/>
          </p:cNvPicPr>
          <p:nvPr/>
        </p:nvPicPr>
        <p:blipFill>
          <a:blip r:embed="rId2"/>
          <a:stretch>
            <a:fillRect/>
          </a:stretch>
        </p:blipFill>
        <p:spPr>
          <a:xfrm>
            <a:off x="1210924" y="681037"/>
            <a:ext cx="5896115" cy="1613177"/>
          </a:xfrm>
          <a:prstGeom prst="rect">
            <a:avLst/>
          </a:prstGeom>
        </p:spPr>
      </p:pic>
      <p:pic>
        <p:nvPicPr>
          <p:cNvPr id="12" name="图片 11">
            <a:extLst>
              <a:ext uri="{FF2B5EF4-FFF2-40B4-BE49-F238E27FC236}">
                <a16:creationId xmlns:a16="http://schemas.microsoft.com/office/drawing/2014/main" id="{F15D9B93-E703-403C-AF15-948C42DA5514}"/>
              </a:ext>
            </a:extLst>
          </p:cNvPr>
          <p:cNvPicPr>
            <a:picLocks noChangeAspect="1"/>
          </p:cNvPicPr>
          <p:nvPr/>
        </p:nvPicPr>
        <p:blipFill>
          <a:blip r:embed="rId3"/>
          <a:stretch>
            <a:fillRect/>
          </a:stretch>
        </p:blipFill>
        <p:spPr>
          <a:xfrm>
            <a:off x="1210923" y="3515476"/>
            <a:ext cx="5896115" cy="1942365"/>
          </a:xfrm>
          <a:prstGeom prst="rect">
            <a:avLst/>
          </a:prstGeom>
        </p:spPr>
      </p:pic>
      <p:pic>
        <p:nvPicPr>
          <p:cNvPr id="14" name="图片 13">
            <a:extLst>
              <a:ext uri="{FF2B5EF4-FFF2-40B4-BE49-F238E27FC236}">
                <a16:creationId xmlns:a16="http://schemas.microsoft.com/office/drawing/2014/main" id="{2605C04C-3971-4E1C-8447-91DA1AC7D41C}"/>
              </a:ext>
            </a:extLst>
          </p:cNvPr>
          <p:cNvPicPr>
            <a:picLocks noChangeAspect="1"/>
          </p:cNvPicPr>
          <p:nvPr/>
        </p:nvPicPr>
        <p:blipFill>
          <a:blip r:embed="rId4"/>
          <a:stretch>
            <a:fillRect/>
          </a:stretch>
        </p:blipFill>
        <p:spPr>
          <a:xfrm>
            <a:off x="7829964" y="2948209"/>
            <a:ext cx="4099736" cy="3281363"/>
          </a:xfrm>
          <a:prstGeom prst="rect">
            <a:avLst/>
          </a:prstGeom>
        </p:spPr>
      </p:pic>
      <p:sp>
        <p:nvSpPr>
          <p:cNvPr id="15" name="文本框 14">
            <a:extLst>
              <a:ext uri="{FF2B5EF4-FFF2-40B4-BE49-F238E27FC236}">
                <a16:creationId xmlns:a16="http://schemas.microsoft.com/office/drawing/2014/main" id="{136138C0-A88A-4C94-BB97-F5407A332285}"/>
              </a:ext>
            </a:extLst>
          </p:cNvPr>
          <p:cNvSpPr txBox="1"/>
          <p:nvPr/>
        </p:nvSpPr>
        <p:spPr>
          <a:xfrm>
            <a:off x="7829964" y="2294214"/>
            <a:ext cx="1871133" cy="369332"/>
          </a:xfrm>
          <a:prstGeom prst="rect">
            <a:avLst/>
          </a:prstGeom>
          <a:noFill/>
        </p:spPr>
        <p:txBody>
          <a:bodyPr wrap="square" rtlCol="0">
            <a:spAutoFit/>
          </a:bodyPr>
          <a:lstStyle/>
          <a:p>
            <a:r>
              <a:rPr lang="zh-CN" altLang="en-US" dirty="0"/>
              <a:t>登录</a:t>
            </a:r>
            <a:r>
              <a:rPr lang="en-US" altLang="zh-CN" dirty="0"/>
              <a:t>POST</a:t>
            </a:r>
            <a:r>
              <a:rPr lang="zh-CN" altLang="en-US" dirty="0"/>
              <a:t>请求：</a:t>
            </a:r>
          </a:p>
        </p:txBody>
      </p:sp>
      <p:sp>
        <p:nvSpPr>
          <p:cNvPr id="5" name="标题 4">
            <a:extLst>
              <a:ext uri="{FF2B5EF4-FFF2-40B4-BE49-F238E27FC236}">
                <a16:creationId xmlns:a16="http://schemas.microsoft.com/office/drawing/2014/main" id="{159C206A-140B-4A0E-89EB-0BFCB3A35995}"/>
              </a:ext>
            </a:extLst>
          </p:cNvPr>
          <p:cNvSpPr>
            <a:spLocks noGrp="1"/>
          </p:cNvSpPr>
          <p:nvPr>
            <p:ph type="title"/>
          </p:nvPr>
        </p:nvSpPr>
        <p:spPr/>
        <p:txBody>
          <a:bodyPr/>
          <a:lstStyle/>
          <a:p>
            <a:r>
              <a:rPr lang="en-US" altLang="zh-CN" dirty="0"/>
              <a:t>								            </a:t>
            </a:r>
            <a:r>
              <a:rPr lang="zh-CN" altLang="en-US" dirty="0"/>
              <a:t>登录</a:t>
            </a:r>
          </a:p>
        </p:txBody>
      </p:sp>
    </p:spTree>
    <p:extLst>
      <p:ext uri="{BB962C8B-B14F-4D97-AF65-F5344CB8AC3E}">
        <p14:creationId xmlns:p14="http://schemas.microsoft.com/office/powerpoint/2010/main" val="607482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C8AF8-23A8-4B91-A5DE-39C824DA7A9E}"/>
              </a:ext>
            </a:extLst>
          </p:cNvPr>
          <p:cNvSpPr>
            <a:spLocks noGrp="1"/>
          </p:cNvSpPr>
          <p:nvPr>
            <p:ph type="title"/>
          </p:nvPr>
        </p:nvSpPr>
        <p:spPr/>
        <p:txBody>
          <a:bodyPr>
            <a:noAutofit/>
          </a:bodyPr>
          <a:lstStyle/>
          <a:p>
            <a:r>
              <a:rPr lang="zh-CN" altLang="en-US" dirty="0">
                <a:latin typeface="+mn-lt"/>
              </a:rPr>
              <a:t>注册流程</a:t>
            </a:r>
          </a:p>
        </p:txBody>
      </p:sp>
      <p:pic>
        <p:nvPicPr>
          <p:cNvPr id="4" name="图片 3">
            <a:extLst>
              <a:ext uri="{FF2B5EF4-FFF2-40B4-BE49-F238E27FC236}">
                <a16:creationId xmlns:a16="http://schemas.microsoft.com/office/drawing/2014/main" id="{155AAE5C-051F-4347-AD3E-A800C9CFE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1078"/>
            <a:ext cx="12192000" cy="2815843"/>
          </a:xfrm>
          <a:prstGeom prst="rect">
            <a:avLst/>
          </a:prstGeom>
        </p:spPr>
      </p:pic>
    </p:spTree>
    <p:extLst>
      <p:ext uri="{BB962C8B-B14F-4D97-AF65-F5344CB8AC3E}">
        <p14:creationId xmlns:p14="http://schemas.microsoft.com/office/powerpoint/2010/main" val="229035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63D0B62-7284-4E1C-81D2-76270F4D9CBC}"/>
              </a:ext>
            </a:extLst>
          </p:cNvPr>
          <p:cNvPicPr>
            <a:picLocks noChangeAspect="1"/>
          </p:cNvPicPr>
          <p:nvPr/>
        </p:nvPicPr>
        <p:blipFill>
          <a:blip r:embed="rId2"/>
          <a:stretch>
            <a:fillRect/>
          </a:stretch>
        </p:blipFill>
        <p:spPr>
          <a:xfrm>
            <a:off x="1244600" y="844403"/>
            <a:ext cx="5312152" cy="1369471"/>
          </a:xfrm>
          <a:prstGeom prst="rect">
            <a:avLst/>
          </a:prstGeom>
        </p:spPr>
      </p:pic>
      <p:sp>
        <p:nvSpPr>
          <p:cNvPr id="10" name="文本框 9">
            <a:extLst>
              <a:ext uri="{FF2B5EF4-FFF2-40B4-BE49-F238E27FC236}">
                <a16:creationId xmlns:a16="http://schemas.microsoft.com/office/drawing/2014/main" id="{6C726595-8843-4863-8093-C6292DE44DC3}"/>
              </a:ext>
            </a:extLst>
          </p:cNvPr>
          <p:cNvSpPr txBox="1"/>
          <p:nvPr/>
        </p:nvSpPr>
        <p:spPr>
          <a:xfrm>
            <a:off x="550333" y="2448396"/>
            <a:ext cx="6942667" cy="956778"/>
          </a:xfrm>
          <a:prstGeom prst="rect">
            <a:avLst/>
          </a:prstGeom>
          <a:noFill/>
        </p:spPr>
        <p:txBody>
          <a:bodyPr wrap="square" rtlCol="0">
            <a:spAutoFit/>
          </a:bodyPr>
          <a:lstStyle/>
          <a:p>
            <a:r>
              <a:rPr lang="zh-CN" altLang="en-US" dirty="0"/>
              <a:t>        取得</a:t>
            </a:r>
            <a:r>
              <a:rPr lang="en-US" altLang="zh-CN" dirty="0"/>
              <a:t>IP level</a:t>
            </a:r>
            <a:r>
              <a:rPr lang="zh-CN" altLang="en-US" dirty="0"/>
              <a:t>，判断是否为异常用户（</a:t>
            </a:r>
            <a:r>
              <a:rPr lang="en-US" altLang="zh-CN" dirty="0"/>
              <a:t>level&gt;0</a:t>
            </a:r>
            <a:r>
              <a:rPr lang="zh-CN" altLang="en-US" dirty="0"/>
              <a:t>），若为风险用户给用户一个图片验证码并将验证码对应文本存储，</a:t>
            </a:r>
            <a:r>
              <a:rPr lang="en-US" altLang="zh-CN" dirty="0" err="1"/>
              <a:t>VerifyCode</a:t>
            </a:r>
            <a:r>
              <a:rPr lang="zh-CN" altLang="en-US" dirty="0"/>
              <a:t>（用户返回验证码）若为空、错误或者已过期需重新获取、验证。</a:t>
            </a:r>
          </a:p>
        </p:txBody>
      </p:sp>
      <p:pic>
        <p:nvPicPr>
          <p:cNvPr id="12" name="图片 11">
            <a:extLst>
              <a:ext uri="{FF2B5EF4-FFF2-40B4-BE49-F238E27FC236}">
                <a16:creationId xmlns:a16="http://schemas.microsoft.com/office/drawing/2014/main" id="{5584E07A-2E3E-4654-A99F-D45CE7CCC653}"/>
              </a:ext>
            </a:extLst>
          </p:cNvPr>
          <p:cNvPicPr>
            <a:picLocks noChangeAspect="1"/>
          </p:cNvPicPr>
          <p:nvPr/>
        </p:nvPicPr>
        <p:blipFill>
          <a:blip r:embed="rId3"/>
          <a:stretch>
            <a:fillRect/>
          </a:stretch>
        </p:blipFill>
        <p:spPr>
          <a:xfrm>
            <a:off x="1244600" y="3538316"/>
            <a:ext cx="4438095" cy="838095"/>
          </a:xfrm>
          <a:prstGeom prst="rect">
            <a:avLst/>
          </a:prstGeom>
        </p:spPr>
      </p:pic>
      <p:sp>
        <p:nvSpPr>
          <p:cNvPr id="13" name="文本框 12">
            <a:extLst>
              <a:ext uri="{FF2B5EF4-FFF2-40B4-BE49-F238E27FC236}">
                <a16:creationId xmlns:a16="http://schemas.microsoft.com/office/drawing/2014/main" id="{F8D54620-2051-4170-BE75-64CAB732AB58}"/>
              </a:ext>
            </a:extLst>
          </p:cNvPr>
          <p:cNvSpPr txBox="1"/>
          <p:nvPr/>
        </p:nvSpPr>
        <p:spPr>
          <a:xfrm>
            <a:off x="846666" y="4480913"/>
            <a:ext cx="8271931" cy="369332"/>
          </a:xfrm>
          <a:prstGeom prst="rect">
            <a:avLst/>
          </a:prstGeom>
          <a:noFill/>
        </p:spPr>
        <p:txBody>
          <a:bodyPr wrap="square" rtlCol="0">
            <a:spAutoFit/>
          </a:bodyPr>
          <a:lstStyle/>
          <a:p>
            <a:r>
              <a:rPr lang="zh-CN" altLang="en-US" dirty="0"/>
              <a:t>根据电话号码判断用户是否已经存在，若存在则不能重复注册</a:t>
            </a:r>
          </a:p>
        </p:txBody>
      </p:sp>
      <p:pic>
        <p:nvPicPr>
          <p:cNvPr id="15" name="图片 14">
            <a:extLst>
              <a:ext uri="{FF2B5EF4-FFF2-40B4-BE49-F238E27FC236}">
                <a16:creationId xmlns:a16="http://schemas.microsoft.com/office/drawing/2014/main" id="{99FDEA66-2EE8-44E4-B2E8-E2BE3709E735}"/>
              </a:ext>
            </a:extLst>
          </p:cNvPr>
          <p:cNvPicPr>
            <a:picLocks noChangeAspect="1"/>
          </p:cNvPicPr>
          <p:nvPr/>
        </p:nvPicPr>
        <p:blipFill>
          <a:blip r:embed="rId4"/>
          <a:stretch>
            <a:fillRect/>
          </a:stretch>
        </p:blipFill>
        <p:spPr>
          <a:xfrm>
            <a:off x="1244600" y="4985026"/>
            <a:ext cx="6076190" cy="1028571"/>
          </a:xfrm>
          <a:prstGeom prst="rect">
            <a:avLst/>
          </a:prstGeom>
        </p:spPr>
      </p:pic>
      <p:sp>
        <p:nvSpPr>
          <p:cNvPr id="16" name="文本框 15">
            <a:extLst>
              <a:ext uri="{FF2B5EF4-FFF2-40B4-BE49-F238E27FC236}">
                <a16:creationId xmlns:a16="http://schemas.microsoft.com/office/drawing/2014/main" id="{C8A08FF2-A1FC-44D1-917B-A679FFE4CEEB}"/>
              </a:ext>
            </a:extLst>
          </p:cNvPr>
          <p:cNvSpPr txBox="1"/>
          <p:nvPr/>
        </p:nvSpPr>
        <p:spPr>
          <a:xfrm>
            <a:off x="846667" y="5998927"/>
            <a:ext cx="8271930" cy="369332"/>
          </a:xfrm>
          <a:prstGeom prst="rect">
            <a:avLst/>
          </a:prstGeom>
          <a:noFill/>
        </p:spPr>
        <p:txBody>
          <a:bodyPr wrap="square" rtlCol="0">
            <a:spAutoFit/>
          </a:bodyPr>
          <a:lstStyle/>
          <a:p>
            <a:r>
              <a:rPr lang="zh-CN" altLang="en-US" dirty="0"/>
              <a:t>注册成功并将用户信息存入数据库</a:t>
            </a:r>
          </a:p>
        </p:txBody>
      </p:sp>
      <p:pic>
        <p:nvPicPr>
          <p:cNvPr id="18" name="图片 17">
            <a:extLst>
              <a:ext uri="{FF2B5EF4-FFF2-40B4-BE49-F238E27FC236}">
                <a16:creationId xmlns:a16="http://schemas.microsoft.com/office/drawing/2014/main" id="{555F3DFF-3737-45C1-87D6-76EABB9BB492}"/>
              </a:ext>
            </a:extLst>
          </p:cNvPr>
          <p:cNvPicPr>
            <a:picLocks noChangeAspect="1"/>
          </p:cNvPicPr>
          <p:nvPr/>
        </p:nvPicPr>
        <p:blipFill>
          <a:blip r:embed="rId5"/>
          <a:stretch>
            <a:fillRect/>
          </a:stretch>
        </p:blipFill>
        <p:spPr>
          <a:xfrm>
            <a:off x="7900114" y="2456931"/>
            <a:ext cx="2961905" cy="1371429"/>
          </a:xfrm>
          <a:prstGeom prst="rect">
            <a:avLst/>
          </a:prstGeom>
        </p:spPr>
      </p:pic>
      <p:sp>
        <p:nvSpPr>
          <p:cNvPr id="19" name="文本框 18">
            <a:extLst>
              <a:ext uri="{FF2B5EF4-FFF2-40B4-BE49-F238E27FC236}">
                <a16:creationId xmlns:a16="http://schemas.microsoft.com/office/drawing/2014/main" id="{077BCB1B-B3B5-4A10-A07B-A74A8870DA5A}"/>
              </a:ext>
            </a:extLst>
          </p:cNvPr>
          <p:cNvSpPr txBox="1"/>
          <p:nvPr/>
        </p:nvSpPr>
        <p:spPr>
          <a:xfrm>
            <a:off x="7900114" y="1923531"/>
            <a:ext cx="1761067" cy="369332"/>
          </a:xfrm>
          <a:prstGeom prst="rect">
            <a:avLst/>
          </a:prstGeom>
          <a:noFill/>
        </p:spPr>
        <p:txBody>
          <a:bodyPr wrap="square" rtlCol="0">
            <a:spAutoFit/>
          </a:bodyPr>
          <a:lstStyle/>
          <a:p>
            <a:r>
              <a:rPr lang="zh-CN" altLang="en-US" dirty="0"/>
              <a:t>注册</a:t>
            </a:r>
            <a:r>
              <a:rPr lang="en-US" altLang="zh-CN" dirty="0"/>
              <a:t>POST</a:t>
            </a:r>
            <a:r>
              <a:rPr lang="zh-CN" altLang="en-US" dirty="0"/>
              <a:t>请求：</a:t>
            </a:r>
          </a:p>
        </p:txBody>
      </p:sp>
      <p:sp>
        <p:nvSpPr>
          <p:cNvPr id="3" name="标题 2">
            <a:extLst>
              <a:ext uri="{FF2B5EF4-FFF2-40B4-BE49-F238E27FC236}">
                <a16:creationId xmlns:a16="http://schemas.microsoft.com/office/drawing/2014/main" id="{83AC692F-D01B-47FD-84C4-1A17F06A882B}"/>
              </a:ext>
            </a:extLst>
          </p:cNvPr>
          <p:cNvSpPr>
            <a:spLocks noGrp="1"/>
          </p:cNvSpPr>
          <p:nvPr>
            <p:ph type="title"/>
          </p:nvPr>
        </p:nvSpPr>
        <p:spPr/>
        <p:txBody>
          <a:bodyPr/>
          <a:lstStyle/>
          <a:p>
            <a:r>
              <a:rPr lang="en-US" altLang="zh-CN" dirty="0"/>
              <a:t>										</a:t>
            </a:r>
            <a:r>
              <a:rPr lang="zh-CN" altLang="en-US" dirty="0"/>
              <a:t>注册</a:t>
            </a:r>
          </a:p>
        </p:txBody>
      </p:sp>
    </p:spTree>
    <p:extLst>
      <p:ext uri="{BB962C8B-B14F-4D97-AF65-F5344CB8AC3E}">
        <p14:creationId xmlns:p14="http://schemas.microsoft.com/office/powerpoint/2010/main" val="1723697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8484D-9B7E-4008-AC37-5BB29651A5F9}"/>
              </a:ext>
            </a:extLst>
          </p:cNvPr>
          <p:cNvSpPr>
            <a:spLocks noGrp="1"/>
          </p:cNvSpPr>
          <p:nvPr>
            <p:ph type="title"/>
          </p:nvPr>
        </p:nvSpPr>
        <p:spPr/>
        <p:txBody>
          <a:bodyPr>
            <a:normAutofit/>
          </a:bodyPr>
          <a:lstStyle/>
          <a:p>
            <a:r>
              <a:rPr lang="zh-CN" altLang="en-US" dirty="0"/>
              <a:t>登出流程</a:t>
            </a:r>
          </a:p>
        </p:txBody>
      </p:sp>
      <p:pic>
        <p:nvPicPr>
          <p:cNvPr id="5" name="图片 4">
            <a:extLst>
              <a:ext uri="{FF2B5EF4-FFF2-40B4-BE49-F238E27FC236}">
                <a16:creationId xmlns:a16="http://schemas.microsoft.com/office/drawing/2014/main" id="{4EE9BFDE-6FB7-456D-A5C5-66D6081C09D6}"/>
              </a:ext>
            </a:extLst>
          </p:cNvPr>
          <p:cNvPicPr>
            <a:picLocks noChangeAspect="1"/>
          </p:cNvPicPr>
          <p:nvPr/>
        </p:nvPicPr>
        <p:blipFill>
          <a:blip r:embed="rId2"/>
          <a:stretch>
            <a:fillRect/>
          </a:stretch>
        </p:blipFill>
        <p:spPr>
          <a:xfrm>
            <a:off x="1574800" y="2139423"/>
            <a:ext cx="3542857" cy="904762"/>
          </a:xfrm>
          <a:prstGeom prst="rect">
            <a:avLst/>
          </a:prstGeom>
        </p:spPr>
      </p:pic>
      <p:sp>
        <p:nvSpPr>
          <p:cNvPr id="6" name="文本框 5">
            <a:extLst>
              <a:ext uri="{FF2B5EF4-FFF2-40B4-BE49-F238E27FC236}">
                <a16:creationId xmlns:a16="http://schemas.microsoft.com/office/drawing/2014/main" id="{4C3FF091-90A5-4557-BB57-75B5FED7E914}"/>
              </a:ext>
            </a:extLst>
          </p:cNvPr>
          <p:cNvSpPr txBox="1"/>
          <p:nvPr/>
        </p:nvSpPr>
        <p:spPr>
          <a:xfrm>
            <a:off x="1574800" y="3432815"/>
            <a:ext cx="3674535" cy="646331"/>
          </a:xfrm>
          <a:prstGeom prst="rect">
            <a:avLst/>
          </a:prstGeom>
          <a:noFill/>
        </p:spPr>
        <p:txBody>
          <a:bodyPr wrap="square" rtlCol="0">
            <a:spAutoFit/>
          </a:bodyPr>
          <a:lstStyle/>
          <a:p>
            <a:r>
              <a:rPr lang="zh-CN" altLang="en-US" dirty="0"/>
              <a:t>通过</a:t>
            </a:r>
            <a:r>
              <a:rPr lang="en-US" altLang="zh-CN" dirty="0"/>
              <a:t>register</a:t>
            </a:r>
            <a:r>
              <a:rPr lang="zh-CN" altLang="en-US" dirty="0"/>
              <a:t>调用，注册</a:t>
            </a:r>
            <a:r>
              <a:rPr lang="en-US" altLang="zh-CN" dirty="0"/>
              <a:t>IP</a:t>
            </a:r>
            <a:r>
              <a:rPr lang="zh-CN" altLang="en-US" dirty="0"/>
              <a:t>请求，更新</a:t>
            </a:r>
            <a:r>
              <a:rPr lang="en-US" altLang="zh-CN" dirty="0"/>
              <a:t>IP</a:t>
            </a:r>
            <a:r>
              <a:rPr lang="zh-CN" altLang="en-US" dirty="0"/>
              <a:t>评级，登出</a:t>
            </a:r>
          </a:p>
        </p:txBody>
      </p:sp>
      <p:pic>
        <p:nvPicPr>
          <p:cNvPr id="8" name="图片 7">
            <a:extLst>
              <a:ext uri="{FF2B5EF4-FFF2-40B4-BE49-F238E27FC236}">
                <a16:creationId xmlns:a16="http://schemas.microsoft.com/office/drawing/2014/main" id="{D4FD81DF-63E2-4C49-83AF-A846A96338DE}"/>
              </a:ext>
            </a:extLst>
          </p:cNvPr>
          <p:cNvPicPr>
            <a:picLocks noChangeAspect="1"/>
          </p:cNvPicPr>
          <p:nvPr/>
        </p:nvPicPr>
        <p:blipFill>
          <a:blip r:embed="rId3"/>
          <a:stretch>
            <a:fillRect/>
          </a:stretch>
        </p:blipFill>
        <p:spPr>
          <a:xfrm>
            <a:off x="6350746" y="1769208"/>
            <a:ext cx="3419048" cy="1742857"/>
          </a:xfrm>
          <a:prstGeom prst="rect">
            <a:avLst/>
          </a:prstGeom>
        </p:spPr>
      </p:pic>
      <p:sp>
        <p:nvSpPr>
          <p:cNvPr id="9" name="文本框 8">
            <a:extLst>
              <a:ext uri="{FF2B5EF4-FFF2-40B4-BE49-F238E27FC236}">
                <a16:creationId xmlns:a16="http://schemas.microsoft.com/office/drawing/2014/main" id="{17042BB2-59C0-4D15-A8BE-A73B430CF2C3}"/>
              </a:ext>
            </a:extLst>
          </p:cNvPr>
          <p:cNvSpPr txBox="1"/>
          <p:nvPr/>
        </p:nvSpPr>
        <p:spPr>
          <a:xfrm>
            <a:off x="6350746" y="1280474"/>
            <a:ext cx="1947333" cy="378993"/>
          </a:xfrm>
          <a:prstGeom prst="rect">
            <a:avLst/>
          </a:prstGeom>
          <a:noFill/>
        </p:spPr>
        <p:txBody>
          <a:bodyPr wrap="square" rtlCol="0">
            <a:spAutoFit/>
          </a:bodyPr>
          <a:lstStyle/>
          <a:p>
            <a:r>
              <a:rPr lang="zh-CN" altLang="en-US" dirty="0"/>
              <a:t>登出</a:t>
            </a:r>
            <a:r>
              <a:rPr lang="en-US" altLang="zh-CN" dirty="0"/>
              <a:t>POST</a:t>
            </a:r>
            <a:r>
              <a:rPr lang="zh-CN" altLang="en-US" dirty="0"/>
              <a:t>请求：</a:t>
            </a:r>
          </a:p>
        </p:txBody>
      </p:sp>
    </p:spTree>
    <p:extLst>
      <p:ext uri="{BB962C8B-B14F-4D97-AF65-F5344CB8AC3E}">
        <p14:creationId xmlns:p14="http://schemas.microsoft.com/office/powerpoint/2010/main" val="2770458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FE44-B21D-4704-80FF-61236DF5A939}"/>
              </a:ext>
            </a:extLst>
          </p:cNvPr>
          <p:cNvSpPr>
            <a:spLocks noGrp="1"/>
          </p:cNvSpPr>
          <p:nvPr>
            <p:ph type="title"/>
          </p:nvPr>
        </p:nvSpPr>
        <p:spPr/>
        <p:txBody>
          <a:bodyPr/>
          <a:lstStyle/>
          <a:p>
            <a:r>
              <a:rPr lang="zh-CN" altLang="en-US" dirty="0"/>
              <a:t>请求验证码</a:t>
            </a:r>
          </a:p>
        </p:txBody>
      </p:sp>
      <p:sp>
        <p:nvSpPr>
          <p:cNvPr id="3" name="内容占位符 2">
            <a:extLst>
              <a:ext uri="{FF2B5EF4-FFF2-40B4-BE49-F238E27FC236}">
                <a16:creationId xmlns:a16="http://schemas.microsoft.com/office/drawing/2014/main" id="{8076DC4F-86F6-4F7E-AF89-B9F8374523A9}"/>
              </a:ext>
            </a:extLst>
          </p:cNvPr>
          <p:cNvSpPr>
            <a:spLocks noGrp="1"/>
          </p:cNvSpPr>
          <p:nvPr>
            <p:ph idx="1"/>
          </p:nvPr>
        </p:nvSpPr>
        <p:spPr/>
        <p:txBody>
          <a:bodyPr/>
          <a:lstStyle/>
          <a:p>
            <a:r>
              <a:rPr lang="zh-CN" altLang="en-US" dirty="0"/>
              <a:t>注册</a:t>
            </a:r>
            <a:r>
              <a:rPr lang="en-US" altLang="zh-CN" dirty="0"/>
              <a:t>IP</a:t>
            </a:r>
            <a:r>
              <a:rPr lang="zh-CN" altLang="en-US" dirty="0"/>
              <a:t>请求</a:t>
            </a:r>
            <a:endParaRPr lang="en-US" altLang="zh-CN" dirty="0"/>
          </a:p>
          <a:p>
            <a:r>
              <a:rPr lang="zh-CN" altLang="en-US" dirty="0"/>
              <a:t>调用组件，得到验证码路径，返回信息</a:t>
            </a:r>
            <a:endParaRPr lang="en-US" altLang="zh-CN" dirty="0"/>
          </a:p>
        </p:txBody>
      </p:sp>
    </p:spTree>
    <p:extLst>
      <p:ext uri="{BB962C8B-B14F-4D97-AF65-F5344CB8AC3E}">
        <p14:creationId xmlns:p14="http://schemas.microsoft.com/office/powerpoint/2010/main" val="2707494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1FE44-B21D-4704-80FF-61236DF5A939}"/>
              </a:ext>
            </a:extLst>
          </p:cNvPr>
          <p:cNvSpPr>
            <a:spLocks noGrp="1"/>
          </p:cNvSpPr>
          <p:nvPr>
            <p:ph type="title"/>
          </p:nvPr>
        </p:nvSpPr>
        <p:spPr/>
        <p:txBody>
          <a:bodyPr/>
          <a:lstStyle/>
          <a:p>
            <a:r>
              <a:rPr lang="zh-CN" altLang="en-US" dirty="0"/>
              <a:t>请求获取</a:t>
            </a:r>
            <a:r>
              <a:rPr lang="en-US" altLang="zh-CN" dirty="0"/>
              <a:t>SVG</a:t>
            </a:r>
            <a:r>
              <a:rPr lang="zh-CN" altLang="en-US" dirty="0"/>
              <a:t>静态资源</a:t>
            </a:r>
          </a:p>
        </p:txBody>
      </p:sp>
      <p:sp>
        <p:nvSpPr>
          <p:cNvPr id="3" name="内容占位符 2">
            <a:extLst>
              <a:ext uri="{FF2B5EF4-FFF2-40B4-BE49-F238E27FC236}">
                <a16:creationId xmlns:a16="http://schemas.microsoft.com/office/drawing/2014/main" id="{8076DC4F-86F6-4F7E-AF89-B9F8374523A9}"/>
              </a:ext>
            </a:extLst>
          </p:cNvPr>
          <p:cNvSpPr>
            <a:spLocks noGrp="1"/>
          </p:cNvSpPr>
          <p:nvPr>
            <p:ph idx="1"/>
          </p:nvPr>
        </p:nvSpPr>
        <p:spPr/>
        <p:txBody>
          <a:bodyPr/>
          <a:lstStyle/>
          <a:p>
            <a:r>
              <a:rPr lang="zh-CN" altLang="en-US" dirty="0"/>
              <a:t>注册</a:t>
            </a:r>
            <a:r>
              <a:rPr lang="en-US" altLang="zh-CN" dirty="0"/>
              <a:t>IP</a:t>
            </a:r>
          </a:p>
        </p:txBody>
      </p:sp>
    </p:spTree>
    <p:extLst>
      <p:ext uri="{BB962C8B-B14F-4D97-AF65-F5344CB8AC3E}">
        <p14:creationId xmlns:p14="http://schemas.microsoft.com/office/powerpoint/2010/main" val="2530618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zh-CN" altLang="en-US" dirty="0"/>
              <a:t>验证码组件</a:t>
            </a:r>
          </a:p>
        </p:txBody>
      </p:sp>
      <p:sp>
        <p:nvSpPr>
          <p:cNvPr id="5" name="文本占位符 4">
            <a:extLst>
              <a:ext uri="{FF2B5EF4-FFF2-40B4-BE49-F238E27FC236}">
                <a16:creationId xmlns:a16="http://schemas.microsoft.com/office/drawing/2014/main" id="{18640B0F-6716-42CB-B0B0-487C6491D33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6917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A58F14-8746-4D5B-993E-7FC1FDF5EF59}"/>
              </a:ext>
            </a:extLst>
          </p:cNvPr>
          <p:cNvSpPr>
            <a:spLocks noGrp="1"/>
          </p:cNvSpPr>
          <p:nvPr>
            <p:ph type="title"/>
          </p:nvPr>
        </p:nvSpPr>
        <p:spPr/>
        <p:txBody>
          <a:bodyPr/>
          <a:lstStyle/>
          <a:p>
            <a:r>
              <a:rPr lang="en-US" altLang="zh-CN" dirty="0" err="1"/>
              <a:t>ApplyCode</a:t>
            </a:r>
            <a:endParaRPr lang="zh-CN" altLang="en-US" dirty="0"/>
          </a:p>
        </p:txBody>
      </p:sp>
      <p:sp>
        <p:nvSpPr>
          <p:cNvPr id="5" name="内容占位符 4">
            <a:extLst>
              <a:ext uri="{FF2B5EF4-FFF2-40B4-BE49-F238E27FC236}">
                <a16:creationId xmlns:a16="http://schemas.microsoft.com/office/drawing/2014/main" id="{D6D6C879-3F17-43C9-AE5F-237E5951EA8C}"/>
              </a:ext>
            </a:extLst>
          </p:cNvPr>
          <p:cNvSpPr>
            <a:spLocks noGrp="1"/>
          </p:cNvSpPr>
          <p:nvPr>
            <p:ph idx="1"/>
          </p:nvPr>
        </p:nvSpPr>
        <p:spPr/>
        <p:txBody>
          <a:bodyPr/>
          <a:lstStyle/>
          <a:p>
            <a:r>
              <a:rPr lang="zh-CN" altLang="en-US" dirty="0"/>
              <a:t>生成验证码：</a:t>
            </a:r>
            <a:endParaRPr lang="en-US" altLang="zh-CN" dirty="0"/>
          </a:p>
          <a:p>
            <a:pPr marL="0" indent="0">
              <a:buNone/>
            </a:pPr>
            <a:r>
              <a:rPr lang="zh-CN" altLang="en-US" dirty="0"/>
              <a:t>  通过 </a:t>
            </a:r>
            <a:r>
              <a:rPr lang="en-US" altLang="zh-CN" dirty="0" err="1"/>
              <a:t>svg</a:t>
            </a:r>
            <a:r>
              <a:rPr lang="en-US" altLang="zh-CN" dirty="0"/>
              <a:t>-captcha</a:t>
            </a:r>
            <a:r>
              <a:rPr lang="zh-CN" altLang="en-US" dirty="0"/>
              <a:t>组件，随机生成验证码</a:t>
            </a:r>
            <a:r>
              <a:rPr lang="en-US" altLang="zh-CN" dirty="0" err="1"/>
              <a:t>svg</a:t>
            </a:r>
            <a:r>
              <a:rPr lang="zh-CN" altLang="en-US" dirty="0"/>
              <a:t>。</a:t>
            </a:r>
            <a:endParaRPr lang="en-US" altLang="zh-CN" dirty="0"/>
          </a:p>
          <a:p>
            <a:pPr marL="0" indent="0">
              <a:buNone/>
            </a:pPr>
            <a:r>
              <a:rPr lang="en-US" altLang="zh-CN" dirty="0"/>
              <a:t>  </a:t>
            </a:r>
            <a:r>
              <a:rPr lang="zh-CN" altLang="en-US" dirty="0"/>
              <a:t>将验证码的内容作为</a:t>
            </a:r>
            <a:r>
              <a:rPr lang="en-US" altLang="zh-CN" dirty="0"/>
              <a:t>Value,</a:t>
            </a:r>
            <a:r>
              <a:rPr lang="zh-CN" altLang="en-US" dirty="0"/>
              <a:t>将</a:t>
            </a:r>
            <a:r>
              <a:rPr lang="en-US" altLang="zh-CN" dirty="0"/>
              <a:t>YZM-</a:t>
            </a:r>
            <a:r>
              <a:rPr lang="en-US" altLang="zh-CN" dirty="0" err="1"/>
              <a:t>url</a:t>
            </a:r>
            <a:r>
              <a:rPr lang="en-US" altLang="zh-CN" dirty="0"/>
              <a:t>-phone</a:t>
            </a:r>
            <a:r>
              <a:rPr lang="zh-CN" altLang="en-US" dirty="0"/>
              <a:t>作为</a:t>
            </a:r>
            <a:r>
              <a:rPr lang="en-US" altLang="zh-CN" dirty="0"/>
              <a:t>Key,</a:t>
            </a:r>
            <a:r>
              <a:rPr lang="zh-CN" altLang="en-US" dirty="0"/>
              <a:t>存进</a:t>
            </a:r>
            <a:r>
              <a:rPr lang="en-US" altLang="zh-CN" dirty="0"/>
              <a:t>Redis     </a:t>
            </a:r>
          </a:p>
          <a:p>
            <a:pPr marL="0" indent="0">
              <a:buNone/>
            </a:pPr>
            <a:r>
              <a:rPr lang="en-US" altLang="zh-CN" dirty="0"/>
              <a:t>  </a:t>
            </a:r>
            <a:r>
              <a:rPr lang="zh-CN" altLang="en-US" dirty="0"/>
              <a:t>中</a:t>
            </a:r>
            <a:r>
              <a:rPr lang="en-US" altLang="zh-CN" dirty="0"/>
              <a:t>,</a:t>
            </a:r>
            <a:r>
              <a:rPr lang="zh-CN" altLang="en-US" dirty="0"/>
              <a:t>并设置过期时限。</a:t>
            </a:r>
            <a:endParaRPr lang="en-US" altLang="zh-CN" dirty="0"/>
          </a:p>
          <a:p>
            <a:pPr marL="0" indent="0">
              <a:buNone/>
            </a:pPr>
            <a:r>
              <a:rPr lang="en-US" altLang="zh-CN" dirty="0"/>
              <a:t>  </a:t>
            </a:r>
            <a:r>
              <a:rPr lang="zh-CN" altLang="en-US" dirty="0"/>
              <a:t>将验证码按照</a:t>
            </a:r>
            <a:r>
              <a:rPr lang="en-US" altLang="zh-CN" dirty="0"/>
              <a:t>“./</a:t>
            </a:r>
            <a:r>
              <a:rPr lang="en-US" altLang="zh-CN" dirty="0" err="1"/>
              <a:t>svg</a:t>
            </a:r>
            <a:r>
              <a:rPr lang="en-US" altLang="zh-CN" dirty="0"/>
              <a:t>/” + </a:t>
            </a:r>
            <a:r>
              <a:rPr lang="en-US" altLang="zh-CN" dirty="0" err="1"/>
              <a:t>url</a:t>
            </a:r>
            <a:r>
              <a:rPr lang="en-US" altLang="zh-CN" dirty="0"/>
              <a:t> + phone + “.</a:t>
            </a:r>
            <a:r>
              <a:rPr lang="en-US" altLang="zh-CN" dirty="0" err="1"/>
              <a:t>svg</a:t>
            </a:r>
            <a:r>
              <a:rPr lang="en-US" altLang="zh-CN" dirty="0"/>
              <a:t>“ </a:t>
            </a:r>
            <a:r>
              <a:rPr lang="zh-CN" altLang="en-US" dirty="0"/>
              <a:t>的路径存到本地</a:t>
            </a:r>
            <a:r>
              <a:rPr lang="en-US" altLang="zh-CN" dirty="0"/>
              <a:t>,</a:t>
            </a:r>
            <a:r>
              <a:rPr lang="zh-CN" altLang="en-US" dirty="0"/>
              <a:t>并返   </a:t>
            </a:r>
            <a:endParaRPr lang="en-US" altLang="zh-CN" dirty="0"/>
          </a:p>
          <a:p>
            <a:pPr marL="0" indent="0">
              <a:buNone/>
            </a:pPr>
            <a:r>
              <a:rPr lang="en-US" altLang="zh-CN" dirty="0"/>
              <a:t>  </a:t>
            </a:r>
            <a:r>
              <a:rPr lang="zh-CN" altLang="en-US" dirty="0"/>
              <a:t>回存储路径</a:t>
            </a:r>
            <a:endParaRPr lang="en-US" altLang="zh-CN" dirty="0"/>
          </a:p>
        </p:txBody>
      </p:sp>
    </p:spTree>
    <p:extLst>
      <p:ext uri="{BB962C8B-B14F-4D97-AF65-F5344CB8AC3E}">
        <p14:creationId xmlns:p14="http://schemas.microsoft.com/office/powerpoint/2010/main" val="1631923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A58F14-8746-4D5B-993E-7FC1FDF5EF59}"/>
              </a:ext>
            </a:extLst>
          </p:cNvPr>
          <p:cNvSpPr>
            <a:spLocks noGrp="1"/>
          </p:cNvSpPr>
          <p:nvPr>
            <p:ph type="title"/>
          </p:nvPr>
        </p:nvSpPr>
        <p:spPr/>
        <p:txBody>
          <a:bodyPr/>
          <a:lstStyle/>
          <a:p>
            <a:r>
              <a:rPr lang="en-US" altLang="zh-CN" dirty="0" err="1"/>
              <a:t>ApplyCode</a:t>
            </a:r>
            <a:endParaRPr lang="zh-CN" altLang="en-US" dirty="0"/>
          </a:p>
        </p:txBody>
      </p:sp>
      <p:sp>
        <p:nvSpPr>
          <p:cNvPr id="5" name="内容占位符 4">
            <a:extLst>
              <a:ext uri="{FF2B5EF4-FFF2-40B4-BE49-F238E27FC236}">
                <a16:creationId xmlns:a16="http://schemas.microsoft.com/office/drawing/2014/main" id="{D6D6C879-3F17-43C9-AE5F-237E5951EA8C}"/>
              </a:ext>
            </a:extLst>
          </p:cNvPr>
          <p:cNvSpPr>
            <a:spLocks noGrp="1"/>
          </p:cNvSpPr>
          <p:nvPr>
            <p:ph idx="1"/>
          </p:nvPr>
        </p:nvSpPr>
        <p:spPr/>
        <p:txBody>
          <a:bodyPr/>
          <a:lstStyle/>
          <a:p>
            <a:r>
              <a:rPr lang="zh-CN" altLang="en-US" dirty="0"/>
              <a:t>校验验证码</a:t>
            </a:r>
            <a:endParaRPr lang="en-US" altLang="zh-CN" dirty="0"/>
          </a:p>
          <a:p>
            <a:r>
              <a:rPr lang="zh-CN" altLang="en-US" dirty="0"/>
              <a:t>按照规定格式，组装查询条件后，从</a:t>
            </a:r>
            <a:r>
              <a:rPr lang="en-US" altLang="zh-CN" dirty="0"/>
              <a:t>Redis</a:t>
            </a:r>
            <a:r>
              <a:rPr lang="zh-CN" altLang="en-US" dirty="0"/>
              <a:t>获取验证码，统一转换为小写后，返回是否匹配的结果信息。</a:t>
            </a:r>
            <a:endParaRPr lang="en-US" altLang="zh-CN" dirty="0"/>
          </a:p>
        </p:txBody>
      </p:sp>
      <p:pic>
        <p:nvPicPr>
          <p:cNvPr id="3" name="图片 2">
            <a:extLst>
              <a:ext uri="{FF2B5EF4-FFF2-40B4-BE49-F238E27FC236}">
                <a16:creationId xmlns:a16="http://schemas.microsoft.com/office/drawing/2014/main" id="{677758AA-B363-4F91-A2F1-FB54E42AB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556" y="3735387"/>
            <a:ext cx="9389056" cy="2049463"/>
          </a:xfrm>
          <a:prstGeom prst="rect">
            <a:avLst/>
          </a:prstGeom>
        </p:spPr>
      </p:pic>
    </p:spTree>
    <p:extLst>
      <p:ext uri="{BB962C8B-B14F-4D97-AF65-F5344CB8AC3E}">
        <p14:creationId xmlns:p14="http://schemas.microsoft.com/office/powerpoint/2010/main" val="316420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5ED325-C4BF-40AD-92FA-5E4077237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075" y="2857193"/>
            <a:ext cx="945184" cy="2107782"/>
          </a:xfrm>
          <a:prstGeom prst="rect">
            <a:avLst/>
          </a:prstGeom>
        </p:spPr>
      </p:pic>
      <p:pic>
        <p:nvPicPr>
          <p:cNvPr id="6" name="图片 5">
            <a:extLst>
              <a:ext uri="{FF2B5EF4-FFF2-40B4-BE49-F238E27FC236}">
                <a16:creationId xmlns:a16="http://schemas.microsoft.com/office/drawing/2014/main" id="{34909C24-91DF-4CA9-8C1C-CCEE9CE53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075" y="5391067"/>
            <a:ext cx="954201" cy="901783"/>
          </a:xfrm>
          <a:prstGeom prst="rect">
            <a:avLst/>
          </a:prstGeom>
        </p:spPr>
      </p:pic>
      <p:pic>
        <p:nvPicPr>
          <p:cNvPr id="13" name="内容占位符 12">
            <a:extLst>
              <a:ext uri="{FF2B5EF4-FFF2-40B4-BE49-F238E27FC236}">
                <a16:creationId xmlns:a16="http://schemas.microsoft.com/office/drawing/2014/main" id="{ACFA9A47-8046-49C9-BBDF-D5BA85371CF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4822" t="2962" r="9080" b="9107"/>
          <a:stretch/>
        </p:blipFill>
        <p:spPr>
          <a:xfrm>
            <a:off x="3226354" y="380175"/>
            <a:ext cx="7254560" cy="5912675"/>
          </a:xfrm>
        </p:spPr>
      </p:pic>
    </p:spTree>
    <p:extLst>
      <p:ext uri="{BB962C8B-B14F-4D97-AF65-F5344CB8AC3E}">
        <p14:creationId xmlns:p14="http://schemas.microsoft.com/office/powerpoint/2010/main" val="2945737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en-US" altLang="zh-CN" dirty="0"/>
              <a:t>Method</a:t>
            </a:r>
            <a:r>
              <a:rPr lang="zh-CN" altLang="en-US" dirty="0"/>
              <a:t>组件</a:t>
            </a:r>
          </a:p>
        </p:txBody>
      </p:sp>
      <p:sp>
        <p:nvSpPr>
          <p:cNvPr id="5" name="文本占位符 4">
            <a:extLst>
              <a:ext uri="{FF2B5EF4-FFF2-40B4-BE49-F238E27FC236}">
                <a16:creationId xmlns:a16="http://schemas.microsoft.com/office/drawing/2014/main" id="{18640B0F-6716-42CB-B0B0-487C6491D33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5780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E3F142-716A-475D-AF59-20F871C5E95E}"/>
              </a:ext>
            </a:extLst>
          </p:cNvPr>
          <p:cNvSpPr>
            <a:spLocks noGrp="1"/>
          </p:cNvSpPr>
          <p:nvPr>
            <p:ph type="title"/>
          </p:nvPr>
        </p:nvSpPr>
        <p:spPr/>
        <p:txBody>
          <a:bodyPr/>
          <a:lstStyle/>
          <a:p>
            <a:r>
              <a:rPr lang="en-US" altLang="zh-CN" dirty="0"/>
              <a:t>Method</a:t>
            </a:r>
            <a:r>
              <a:rPr lang="zh-CN" altLang="en-US" dirty="0"/>
              <a:t>组件</a:t>
            </a:r>
          </a:p>
        </p:txBody>
      </p:sp>
      <p:sp>
        <p:nvSpPr>
          <p:cNvPr id="2" name="内容占位符 1">
            <a:extLst>
              <a:ext uri="{FF2B5EF4-FFF2-40B4-BE49-F238E27FC236}">
                <a16:creationId xmlns:a16="http://schemas.microsoft.com/office/drawing/2014/main" id="{4A450542-D036-46D0-A32F-8F86F2E0D909}"/>
              </a:ext>
            </a:extLst>
          </p:cNvPr>
          <p:cNvSpPr>
            <a:spLocks noGrp="1"/>
          </p:cNvSpPr>
          <p:nvPr>
            <p:ph idx="1"/>
          </p:nvPr>
        </p:nvSpPr>
        <p:spPr/>
        <p:txBody>
          <a:bodyPr/>
          <a:lstStyle/>
          <a:p>
            <a:r>
              <a:rPr lang="zh-CN" altLang="en-US" dirty="0"/>
              <a:t>封装了内部常用的方法，与其他部分解耦，减少 代码冗余</a:t>
            </a:r>
            <a:endParaRPr lang="en-US" altLang="zh-CN" dirty="0"/>
          </a:p>
          <a:p>
            <a:r>
              <a:rPr lang="zh-CN" altLang="en-US" dirty="0"/>
              <a:t>包括获取获取一个</a:t>
            </a:r>
            <a:r>
              <a:rPr lang="en-US" altLang="zh-CN" dirty="0"/>
              <a:t>UID</a:t>
            </a:r>
            <a:r>
              <a:rPr lang="zh-CN" altLang="en-US" dirty="0"/>
              <a:t>，获取当前系统时间，加密字符串（</a:t>
            </a:r>
            <a:r>
              <a:rPr lang="en-US" altLang="zh-CN" dirty="0"/>
              <a:t>md5</a:t>
            </a:r>
            <a:r>
              <a:rPr lang="zh-CN" altLang="en-US" dirty="0"/>
              <a:t>）</a:t>
            </a:r>
          </a:p>
        </p:txBody>
      </p:sp>
      <p:pic>
        <p:nvPicPr>
          <p:cNvPr id="6" name="图片 5">
            <a:extLst>
              <a:ext uri="{FF2B5EF4-FFF2-40B4-BE49-F238E27FC236}">
                <a16:creationId xmlns:a16="http://schemas.microsoft.com/office/drawing/2014/main" id="{4C6C78FD-8235-4990-B1B6-6066A40BF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18" y="2985095"/>
            <a:ext cx="9662282" cy="3472875"/>
          </a:xfrm>
          <a:prstGeom prst="rect">
            <a:avLst/>
          </a:prstGeom>
        </p:spPr>
      </p:pic>
    </p:spTree>
    <p:extLst>
      <p:ext uri="{BB962C8B-B14F-4D97-AF65-F5344CB8AC3E}">
        <p14:creationId xmlns:p14="http://schemas.microsoft.com/office/powerpoint/2010/main" val="1338681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E0A0-F789-43F4-A4DD-21B9F09F2D2E}"/>
              </a:ext>
            </a:extLst>
          </p:cNvPr>
          <p:cNvSpPr>
            <a:spLocks noGrp="1"/>
          </p:cNvSpPr>
          <p:nvPr>
            <p:ph type="title"/>
          </p:nvPr>
        </p:nvSpPr>
        <p:spPr/>
        <p:txBody>
          <a:bodyPr/>
          <a:lstStyle/>
          <a:p>
            <a:r>
              <a:rPr lang="en-US" altLang="zh-CN" dirty="0"/>
              <a:t>Module</a:t>
            </a:r>
            <a:r>
              <a:rPr lang="zh-CN" altLang="en-US" dirty="0"/>
              <a:t>组件</a:t>
            </a:r>
          </a:p>
        </p:txBody>
      </p:sp>
      <p:sp>
        <p:nvSpPr>
          <p:cNvPr id="4" name="文本占位符 3">
            <a:extLst>
              <a:ext uri="{FF2B5EF4-FFF2-40B4-BE49-F238E27FC236}">
                <a16:creationId xmlns:a16="http://schemas.microsoft.com/office/drawing/2014/main" id="{07388C8E-64D7-48F8-9BAA-284F6B49DA63}"/>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129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3E0A0-F789-43F4-A4DD-21B9F09F2D2E}"/>
              </a:ext>
            </a:extLst>
          </p:cNvPr>
          <p:cNvSpPr>
            <a:spLocks noGrp="1"/>
          </p:cNvSpPr>
          <p:nvPr>
            <p:ph type="title"/>
          </p:nvPr>
        </p:nvSpPr>
        <p:spPr/>
        <p:txBody>
          <a:bodyPr/>
          <a:lstStyle/>
          <a:p>
            <a:r>
              <a:rPr lang="en-US" altLang="zh-CN" dirty="0"/>
              <a:t>Module</a:t>
            </a:r>
            <a:r>
              <a:rPr lang="zh-CN" altLang="en-US" dirty="0"/>
              <a:t>组件</a:t>
            </a:r>
          </a:p>
        </p:txBody>
      </p:sp>
      <p:sp>
        <p:nvSpPr>
          <p:cNvPr id="3" name="内容占位符 2">
            <a:extLst>
              <a:ext uri="{FF2B5EF4-FFF2-40B4-BE49-F238E27FC236}">
                <a16:creationId xmlns:a16="http://schemas.microsoft.com/office/drawing/2014/main" id="{D22B525E-9612-44E8-A60C-E88708B05E55}"/>
              </a:ext>
            </a:extLst>
          </p:cNvPr>
          <p:cNvSpPr>
            <a:spLocks noGrp="1"/>
          </p:cNvSpPr>
          <p:nvPr>
            <p:ph idx="1"/>
          </p:nvPr>
        </p:nvSpPr>
        <p:spPr/>
        <p:txBody>
          <a:bodyPr/>
          <a:lstStyle/>
          <a:p>
            <a:r>
              <a:rPr lang="zh-CN" altLang="en-US" dirty="0"/>
              <a:t>统一管理风控，验证码，</a:t>
            </a:r>
            <a:r>
              <a:rPr lang="en-US" altLang="zh-CN" dirty="0"/>
              <a:t>Server</a:t>
            </a:r>
            <a:r>
              <a:rPr lang="zh-CN" altLang="en-US" dirty="0"/>
              <a:t>等组件的接口暴露</a:t>
            </a:r>
          </a:p>
        </p:txBody>
      </p:sp>
      <p:pic>
        <p:nvPicPr>
          <p:cNvPr id="5" name="图片 4">
            <a:extLst>
              <a:ext uri="{FF2B5EF4-FFF2-40B4-BE49-F238E27FC236}">
                <a16:creationId xmlns:a16="http://schemas.microsoft.com/office/drawing/2014/main" id="{E8033E64-8F5A-451C-B0CC-28BA2553A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295" y="2418251"/>
            <a:ext cx="5553076" cy="4277369"/>
          </a:xfrm>
          <a:prstGeom prst="rect">
            <a:avLst/>
          </a:prstGeom>
        </p:spPr>
      </p:pic>
    </p:spTree>
    <p:extLst>
      <p:ext uri="{BB962C8B-B14F-4D97-AF65-F5344CB8AC3E}">
        <p14:creationId xmlns:p14="http://schemas.microsoft.com/office/powerpoint/2010/main" val="2173619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8268739-79A6-43AD-9582-8E613B09C589}"/>
              </a:ext>
            </a:extLst>
          </p:cNvPr>
          <p:cNvSpPr>
            <a:spLocks noGrp="1"/>
          </p:cNvSpPr>
          <p:nvPr>
            <p:ph type="title"/>
          </p:nvPr>
        </p:nvSpPr>
        <p:spPr/>
        <p:txBody>
          <a:bodyPr/>
          <a:lstStyle/>
          <a:p>
            <a:r>
              <a:rPr lang="en-US" altLang="zh-CN" dirty="0" err="1"/>
              <a:t>SystemIO</a:t>
            </a:r>
            <a:r>
              <a:rPr lang="en-US" altLang="zh-CN" dirty="0"/>
              <a:t> </a:t>
            </a:r>
            <a:r>
              <a:rPr lang="zh-CN" altLang="en-US" dirty="0"/>
              <a:t>封装组件</a:t>
            </a:r>
          </a:p>
        </p:txBody>
      </p:sp>
      <p:sp>
        <p:nvSpPr>
          <p:cNvPr id="5" name="文本占位符 4">
            <a:extLst>
              <a:ext uri="{FF2B5EF4-FFF2-40B4-BE49-F238E27FC236}">
                <a16:creationId xmlns:a16="http://schemas.microsoft.com/office/drawing/2014/main" id="{5752E0D0-93A3-4E75-B230-F4313E152AE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9002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FA1B9D-563C-47DF-B283-9C69A2E76456}"/>
              </a:ext>
            </a:extLst>
          </p:cNvPr>
          <p:cNvSpPr>
            <a:spLocks noGrp="1"/>
          </p:cNvSpPr>
          <p:nvPr>
            <p:ph type="title"/>
          </p:nvPr>
        </p:nvSpPr>
        <p:spPr/>
        <p:txBody>
          <a:bodyPr/>
          <a:lstStyle/>
          <a:p>
            <a:r>
              <a:rPr lang="en-US" altLang="zh-CN" dirty="0" err="1"/>
              <a:t>SystemIO</a:t>
            </a:r>
            <a:endParaRPr lang="zh-CN" altLang="en-US" dirty="0"/>
          </a:p>
        </p:txBody>
      </p:sp>
      <p:sp>
        <p:nvSpPr>
          <p:cNvPr id="5" name="内容占位符 4">
            <a:extLst>
              <a:ext uri="{FF2B5EF4-FFF2-40B4-BE49-F238E27FC236}">
                <a16:creationId xmlns:a16="http://schemas.microsoft.com/office/drawing/2014/main" id="{D69C85C2-B2AE-441E-8F52-D41C54FCBD39}"/>
              </a:ext>
            </a:extLst>
          </p:cNvPr>
          <p:cNvSpPr>
            <a:spLocks noGrp="1"/>
          </p:cNvSpPr>
          <p:nvPr>
            <p:ph idx="1"/>
          </p:nvPr>
        </p:nvSpPr>
        <p:spPr/>
        <p:txBody>
          <a:bodyPr/>
          <a:lstStyle/>
          <a:p>
            <a:r>
              <a:rPr lang="zh-CN" altLang="en-US" dirty="0"/>
              <a:t>封装了系统与数据库的交互操作</a:t>
            </a:r>
            <a:endParaRPr lang="en-US" altLang="zh-CN" dirty="0"/>
          </a:p>
          <a:p>
            <a:endParaRPr lang="zh-CN" altLang="en-US" dirty="0"/>
          </a:p>
        </p:txBody>
      </p:sp>
      <p:pic>
        <p:nvPicPr>
          <p:cNvPr id="7" name="图片 6">
            <a:extLst>
              <a:ext uri="{FF2B5EF4-FFF2-40B4-BE49-F238E27FC236}">
                <a16:creationId xmlns:a16="http://schemas.microsoft.com/office/drawing/2014/main" id="{FE50C692-AB31-45B0-B41A-78C56C5E6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3" y="2420128"/>
            <a:ext cx="3364141" cy="4194158"/>
          </a:xfrm>
          <a:prstGeom prst="rect">
            <a:avLst/>
          </a:prstGeom>
        </p:spPr>
      </p:pic>
    </p:spTree>
    <p:extLst>
      <p:ext uri="{BB962C8B-B14F-4D97-AF65-F5344CB8AC3E}">
        <p14:creationId xmlns:p14="http://schemas.microsoft.com/office/powerpoint/2010/main" val="1071940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9B7D49-926A-4A38-8088-451F537AFCFC}"/>
              </a:ext>
            </a:extLst>
          </p:cNvPr>
          <p:cNvSpPr>
            <a:spLocks noGrp="1"/>
          </p:cNvSpPr>
          <p:nvPr>
            <p:ph type="title"/>
          </p:nvPr>
        </p:nvSpPr>
        <p:spPr/>
        <p:txBody>
          <a:bodyPr/>
          <a:lstStyle/>
          <a:p>
            <a:r>
              <a:rPr lang="zh-CN" altLang="en-US" dirty="0"/>
              <a:t>主程序</a:t>
            </a:r>
          </a:p>
        </p:txBody>
      </p:sp>
      <p:sp>
        <p:nvSpPr>
          <p:cNvPr id="5" name="文本占位符 4">
            <a:extLst>
              <a:ext uri="{FF2B5EF4-FFF2-40B4-BE49-F238E27FC236}">
                <a16:creationId xmlns:a16="http://schemas.microsoft.com/office/drawing/2014/main" id="{5F4E9ED2-320C-4022-808F-CD31B6CC73C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0018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9B7D49-926A-4A38-8088-451F537AFCFC}"/>
              </a:ext>
            </a:extLst>
          </p:cNvPr>
          <p:cNvSpPr>
            <a:spLocks noGrp="1"/>
          </p:cNvSpPr>
          <p:nvPr>
            <p:ph type="title"/>
          </p:nvPr>
        </p:nvSpPr>
        <p:spPr/>
        <p:txBody>
          <a:bodyPr/>
          <a:lstStyle/>
          <a:p>
            <a:r>
              <a:rPr lang="zh-CN" altLang="en-US" dirty="0"/>
              <a:t>主程序</a:t>
            </a:r>
          </a:p>
        </p:txBody>
      </p:sp>
      <p:sp>
        <p:nvSpPr>
          <p:cNvPr id="2" name="内容占位符 1">
            <a:extLst>
              <a:ext uri="{FF2B5EF4-FFF2-40B4-BE49-F238E27FC236}">
                <a16:creationId xmlns:a16="http://schemas.microsoft.com/office/drawing/2014/main" id="{F3E2A93F-D82B-42BA-BE60-D8E945626609}"/>
              </a:ext>
            </a:extLst>
          </p:cNvPr>
          <p:cNvSpPr>
            <a:spLocks noGrp="1"/>
          </p:cNvSpPr>
          <p:nvPr>
            <p:ph idx="1"/>
          </p:nvPr>
        </p:nvSpPr>
        <p:spPr/>
        <p:txBody>
          <a:bodyPr/>
          <a:lstStyle/>
          <a:p>
            <a:r>
              <a:rPr lang="zh-CN" altLang="en-US" dirty="0"/>
              <a:t>得益于良好的封装性，主程序需要的依赖只有：</a:t>
            </a:r>
            <a:r>
              <a:rPr lang="en-US" altLang="zh-CN" dirty="0" err="1"/>
              <a:t>Moudule</a:t>
            </a:r>
            <a:r>
              <a:rPr lang="zh-CN" altLang="en-US" dirty="0"/>
              <a:t>组件，</a:t>
            </a:r>
            <a:r>
              <a:rPr lang="en-US" altLang="zh-CN" dirty="0" err="1"/>
              <a:t>SystemIO</a:t>
            </a:r>
            <a:r>
              <a:rPr lang="zh-CN" altLang="en-US" dirty="0"/>
              <a:t>模块，</a:t>
            </a:r>
            <a:r>
              <a:rPr lang="en-US" altLang="zh-CN" dirty="0"/>
              <a:t>Server</a:t>
            </a:r>
            <a:r>
              <a:rPr lang="zh-CN" altLang="en-US" dirty="0"/>
              <a:t>模块，与相应端口的监听配置文件（例如 </a:t>
            </a:r>
            <a:r>
              <a:rPr lang="en-US" altLang="zh-CN" dirty="0"/>
              <a:t>Server4000</a:t>
            </a:r>
            <a:r>
              <a:rPr lang="zh-CN" altLang="en-US" dirty="0"/>
              <a:t>）</a:t>
            </a:r>
            <a:endParaRPr lang="en-US" altLang="zh-CN" dirty="0"/>
          </a:p>
          <a:p>
            <a:r>
              <a:rPr lang="zh-CN" altLang="en-US" dirty="0"/>
              <a:t>只需要从数据库导入系统信息，设置端口监听文件，开启监听服务，开启拦截器即可使用。</a:t>
            </a:r>
            <a:endParaRPr lang="en-US" altLang="zh-CN" dirty="0"/>
          </a:p>
          <a:p>
            <a:r>
              <a:rPr lang="zh-CN" altLang="en-US" dirty="0"/>
              <a:t>数据流向：后台管理系统向数据库添加信息 ，再从数据库向程序导入，同时也支持程序数据导出 </a:t>
            </a:r>
            <a:endParaRPr lang="en-US" altLang="zh-CN" dirty="0"/>
          </a:p>
        </p:txBody>
      </p:sp>
      <p:pic>
        <p:nvPicPr>
          <p:cNvPr id="6" name="图片 5">
            <a:extLst>
              <a:ext uri="{FF2B5EF4-FFF2-40B4-BE49-F238E27FC236}">
                <a16:creationId xmlns:a16="http://schemas.microsoft.com/office/drawing/2014/main" id="{68C8FA47-3C83-4C7D-A436-9EF512F45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37" y="4865234"/>
            <a:ext cx="4994963" cy="1904188"/>
          </a:xfrm>
          <a:prstGeom prst="rect">
            <a:avLst/>
          </a:prstGeom>
        </p:spPr>
      </p:pic>
      <p:pic>
        <p:nvPicPr>
          <p:cNvPr id="8" name="图片 7">
            <a:extLst>
              <a:ext uri="{FF2B5EF4-FFF2-40B4-BE49-F238E27FC236}">
                <a16:creationId xmlns:a16="http://schemas.microsoft.com/office/drawing/2014/main" id="{51A80670-78BC-4CDA-91CB-2C40BA2C8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99" y="4865234"/>
            <a:ext cx="3233410" cy="1904188"/>
          </a:xfrm>
          <a:prstGeom prst="rect">
            <a:avLst/>
          </a:prstGeom>
        </p:spPr>
      </p:pic>
    </p:spTree>
    <p:extLst>
      <p:ext uri="{BB962C8B-B14F-4D97-AF65-F5344CB8AC3E}">
        <p14:creationId xmlns:p14="http://schemas.microsoft.com/office/powerpoint/2010/main" val="19396546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AEAB72-94E7-46CE-A9F5-9C07F97F5869}"/>
              </a:ext>
            </a:extLst>
          </p:cNvPr>
          <p:cNvSpPr>
            <a:spLocks noGrp="1"/>
          </p:cNvSpPr>
          <p:nvPr>
            <p:ph type="title"/>
          </p:nvPr>
        </p:nvSpPr>
        <p:spPr/>
        <p:txBody>
          <a:bodyPr/>
          <a:lstStyle/>
          <a:p>
            <a:r>
              <a:rPr lang="zh-CN" altLang="en-US" dirty="0"/>
              <a:t>数据库</a:t>
            </a:r>
          </a:p>
        </p:txBody>
      </p:sp>
      <p:sp>
        <p:nvSpPr>
          <p:cNvPr id="2" name="文本占位符 1">
            <a:extLst>
              <a:ext uri="{FF2B5EF4-FFF2-40B4-BE49-F238E27FC236}">
                <a16:creationId xmlns:a16="http://schemas.microsoft.com/office/drawing/2014/main" id="{ACD50D74-F51D-4068-A767-999FF31DD7C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1492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数据库设计</a:t>
            </a:r>
          </a:p>
        </p:txBody>
      </p:sp>
      <p:sp>
        <p:nvSpPr>
          <p:cNvPr id="5" name="文本框 4">
            <a:extLst>
              <a:ext uri="{FF2B5EF4-FFF2-40B4-BE49-F238E27FC236}">
                <a16:creationId xmlns:a16="http://schemas.microsoft.com/office/drawing/2014/main" id="{BB923B01-6B4A-4040-8229-CC42A3749377}"/>
              </a:ext>
            </a:extLst>
          </p:cNvPr>
          <p:cNvSpPr txBox="1"/>
          <p:nvPr/>
        </p:nvSpPr>
        <p:spPr>
          <a:xfrm>
            <a:off x="721360" y="1788160"/>
            <a:ext cx="10241280" cy="2308324"/>
          </a:xfrm>
          <a:prstGeom prst="rect">
            <a:avLst/>
          </a:prstGeom>
          <a:noFill/>
        </p:spPr>
        <p:txBody>
          <a:bodyPr wrap="square" rtlCol="0">
            <a:spAutoFit/>
          </a:bodyPr>
          <a:lstStyle/>
          <a:p>
            <a:r>
              <a:rPr lang="zh-CN" altLang="en-US" sz="2400" dirty="0">
                <a:latin typeface="+mj-ea"/>
                <a:ea typeface="+mj-ea"/>
              </a:rPr>
              <a:t>设计亮点：</a:t>
            </a:r>
            <a:endParaRPr lang="en-US" altLang="zh-CN" sz="2400" dirty="0">
              <a:latin typeface="+mj-ea"/>
              <a:ea typeface="+mj-ea"/>
            </a:endParaRPr>
          </a:p>
          <a:p>
            <a:r>
              <a:rPr lang="en-US" altLang="zh-CN" sz="2400" dirty="0">
                <a:latin typeface="+mj-ea"/>
                <a:ea typeface="+mj-ea"/>
              </a:rPr>
              <a:t>1</a:t>
            </a:r>
            <a:r>
              <a:rPr lang="zh-CN" altLang="en-US" sz="2400" dirty="0">
                <a:latin typeface="+mj-ea"/>
                <a:ea typeface="+mj-ea"/>
              </a:rPr>
              <a:t>：数据库配置信息和连接操作相互解耦，方便更改，扩展性强，安全性。</a:t>
            </a:r>
            <a:endParaRPr lang="en-US" altLang="zh-CN" sz="2400" dirty="0">
              <a:latin typeface="+mj-ea"/>
              <a:ea typeface="+mj-ea"/>
            </a:endParaRPr>
          </a:p>
          <a:p>
            <a:r>
              <a:rPr lang="en-US" altLang="zh-CN" sz="2400" dirty="0">
                <a:latin typeface="+mj-ea"/>
                <a:ea typeface="+mj-ea"/>
              </a:rPr>
              <a:t>2</a:t>
            </a:r>
            <a:r>
              <a:rPr lang="zh-CN" altLang="en-US" sz="2400" dirty="0">
                <a:latin typeface="+mj-ea"/>
                <a:ea typeface="+mj-ea"/>
              </a:rPr>
              <a:t>：巧妙利用了面向对象思想，开发效率高、鲁棒性，高可维护性。</a:t>
            </a:r>
            <a:endParaRPr lang="en-US" altLang="zh-CN" sz="2400" dirty="0">
              <a:latin typeface="+mj-ea"/>
              <a:ea typeface="+mj-ea"/>
            </a:endParaRPr>
          </a:p>
          <a:p>
            <a:r>
              <a:rPr lang="en-US" altLang="zh-CN" sz="2400" dirty="0">
                <a:latin typeface="+mj-ea"/>
                <a:ea typeface="+mj-ea"/>
              </a:rPr>
              <a:t>3</a:t>
            </a:r>
            <a:r>
              <a:rPr lang="zh-CN" altLang="en-US" sz="2400" dirty="0">
                <a:latin typeface="+mj-ea"/>
                <a:ea typeface="+mj-ea"/>
              </a:rPr>
              <a:t>：巧妙将工具类拆分并多层封装便于复用、增加新的工具。</a:t>
            </a:r>
            <a:endParaRPr lang="en-US" altLang="zh-CN" sz="2400" dirty="0">
              <a:latin typeface="+mj-ea"/>
              <a:ea typeface="+mj-ea"/>
            </a:endParaRPr>
          </a:p>
          <a:p>
            <a:endParaRPr lang="en-US" altLang="zh-CN" sz="2400" b="1" dirty="0">
              <a:latin typeface="+mj-ea"/>
              <a:ea typeface="+mj-ea"/>
            </a:endParaRPr>
          </a:p>
          <a:p>
            <a:endParaRPr lang="zh-CN" altLang="en-US" sz="2400" b="1" dirty="0">
              <a:latin typeface="+mj-ea"/>
              <a:ea typeface="+mj-ea"/>
            </a:endParaRPr>
          </a:p>
        </p:txBody>
      </p:sp>
    </p:spTree>
    <p:extLst>
      <p:ext uri="{BB962C8B-B14F-4D97-AF65-F5344CB8AC3E}">
        <p14:creationId xmlns:p14="http://schemas.microsoft.com/office/powerpoint/2010/main" val="394060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CDCA-691F-488A-A9B5-3D17CBDD9F50}"/>
              </a:ext>
            </a:extLst>
          </p:cNvPr>
          <p:cNvSpPr>
            <a:spLocks noGrp="1"/>
          </p:cNvSpPr>
          <p:nvPr>
            <p:ph type="title"/>
          </p:nvPr>
        </p:nvSpPr>
        <p:spPr/>
        <p:txBody>
          <a:bodyPr/>
          <a:lstStyle/>
          <a:p>
            <a:r>
              <a:rPr lang="zh-CN" altLang="en-US" dirty="0"/>
              <a:t>性能分析</a:t>
            </a:r>
          </a:p>
        </p:txBody>
      </p:sp>
      <p:sp>
        <p:nvSpPr>
          <p:cNvPr id="3" name="内容占位符 2">
            <a:extLst>
              <a:ext uri="{FF2B5EF4-FFF2-40B4-BE49-F238E27FC236}">
                <a16:creationId xmlns:a16="http://schemas.microsoft.com/office/drawing/2014/main" id="{BE0910CE-C83A-4B5B-8DEA-DAF2F36DFD7A}"/>
              </a:ext>
            </a:extLst>
          </p:cNvPr>
          <p:cNvSpPr>
            <a:spLocks noGrp="1"/>
          </p:cNvSpPr>
          <p:nvPr>
            <p:ph idx="1"/>
          </p:nvPr>
        </p:nvSpPr>
        <p:spPr/>
        <p:txBody>
          <a:bodyPr/>
          <a:lstStyle/>
          <a:p>
            <a:r>
              <a:rPr lang="zh-CN" altLang="en-US" dirty="0"/>
              <a:t>最大允许数量</a:t>
            </a:r>
            <a:r>
              <a:rPr lang="en-US" altLang="zh-CN" dirty="0"/>
              <a:t>(10</a:t>
            </a:r>
            <a:r>
              <a:rPr lang="zh-CN" altLang="en-US" dirty="0"/>
              <a:t>条</a:t>
            </a:r>
            <a:r>
              <a:rPr lang="en-US" altLang="zh-CN" dirty="0"/>
              <a:t>) * IP</a:t>
            </a:r>
            <a:r>
              <a:rPr lang="zh-CN" altLang="en-US" dirty="0"/>
              <a:t>数量 </a:t>
            </a:r>
            <a:r>
              <a:rPr lang="en-US" altLang="zh-CN"/>
              <a:t>* 20B </a:t>
            </a:r>
            <a:endParaRPr lang="en-US" altLang="zh-CN" dirty="0"/>
          </a:p>
        </p:txBody>
      </p:sp>
    </p:spTree>
    <p:extLst>
      <p:ext uri="{BB962C8B-B14F-4D97-AF65-F5344CB8AC3E}">
        <p14:creationId xmlns:p14="http://schemas.microsoft.com/office/powerpoint/2010/main" val="804603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a:xfrm>
            <a:off x="838200" y="72865"/>
            <a:ext cx="10515600" cy="1325563"/>
          </a:xfrm>
        </p:spPr>
        <p:txBody>
          <a:bodyPr/>
          <a:lstStyle/>
          <a:p>
            <a:r>
              <a:rPr lang="zh-CN" altLang="en-US" dirty="0"/>
              <a:t>                        数据库流程图</a:t>
            </a:r>
          </a:p>
        </p:txBody>
      </p:sp>
      <p:pic>
        <p:nvPicPr>
          <p:cNvPr id="6" name="图片 5">
            <a:extLst>
              <a:ext uri="{FF2B5EF4-FFF2-40B4-BE49-F238E27FC236}">
                <a16:creationId xmlns:a16="http://schemas.microsoft.com/office/drawing/2014/main" id="{94D5FD6F-8D49-477F-9A16-220E1D54D3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98132"/>
            <a:ext cx="10515600" cy="5347812"/>
          </a:xfrm>
          <a:prstGeom prst="rect">
            <a:avLst/>
          </a:prstGeom>
          <a:noFill/>
          <a:ln>
            <a:noFill/>
          </a:ln>
        </p:spPr>
      </p:pic>
    </p:spTree>
    <p:extLst>
      <p:ext uri="{BB962C8B-B14F-4D97-AF65-F5344CB8AC3E}">
        <p14:creationId xmlns:p14="http://schemas.microsoft.com/office/powerpoint/2010/main" val="398440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数据库流程</a:t>
            </a:r>
          </a:p>
        </p:txBody>
      </p:sp>
      <p:sp>
        <p:nvSpPr>
          <p:cNvPr id="5" name="文本框 4">
            <a:extLst>
              <a:ext uri="{FF2B5EF4-FFF2-40B4-BE49-F238E27FC236}">
                <a16:creationId xmlns:a16="http://schemas.microsoft.com/office/drawing/2014/main" id="{BB923B01-6B4A-4040-8229-CC42A3749377}"/>
              </a:ext>
            </a:extLst>
          </p:cNvPr>
          <p:cNvSpPr txBox="1"/>
          <p:nvPr/>
        </p:nvSpPr>
        <p:spPr>
          <a:xfrm>
            <a:off x="838200" y="1374488"/>
            <a:ext cx="10241280" cy="1323439"/>
          </a:xfrm>
          <a:prstGeom prst="rect">
            <a:avLst/>
          </a:prstGeom>
          <a:noFill/>
        </p:spPr>
        <p:txBody>
          <a:bodyPr wrap="square" rtlCol="0">
            <a:spAutoFit/>
          </a:bodyPr>
          <a:lstStyle/>
          <a:p>
            <a:r>
              <a:rPr lang="zh-CN" altLang="en-US" sz="2400" dirty="0">
                <a:ea typeface="+mj-ea"/>
              </a:rPr>
              <a:t>云端部署</a:t>
            </a:r>
            <a:r>
              <a:rPr lang="en-US" altLang="zh-CN" sz="2400" dirty="0">
                <a:ea typeface="+mj-ea"/>
              </a:rPr>
              <a:t>Redis</a:t>
            </a:r>
            <a:r>
              <a:rPr lang="zh-CN" altLang="en-US" sz="2400" dirty="0">
                <a:ea typeface="+mj-ea"/>
              </a:rPr>
              <a:t>，</a:t>
            </a:r>
            <a:r>
              <a:rPr lang="en-US" altLang="zh-CN" sz="2400" dirty="0" err="1">
                <a:ea typeface="+mj-ea"/>
              </a:rPr>
              <a:t>Mysql</a:t>
            </a:r>
            <a:r>
              <a:rPr lang="zh-CN" altLang="en-US" sz="2400" dirty="0">
                <a:ea typeface="+mj-ea"/>
              </a:rPr>
              <a:t>环境</a:t>
            </a:r>
            <a:endParaRPr lang="en-US" altLang="zh-CN" sz="2400" dirty="0">
              <a:ea typeface="+mj-ea"/>
            </a:endParaRPr>
          </a:p>
          <a:p>
            <a:r>
              <a:rPr lang="en-US" altLang="zh-CN" sz="2400" dirty="0" err="1">
                <a:ea typeface="+mj-ea"/>
              </a:rPr>
              <a:t>Mysql</a:t>
            </a:r>
            <a:r>
              <a:rPr lang="zh-CN" altLang="en-US" sz="2400" dirty="0">
                <a:ea typeface="+mj-ea"/>
              </a:rPr>
              <a:t>中建立</a:t>
            </a:r>
            <a:r>
              <a:rPr lang="en-US" altLang="zh-CN" sz="2400" dirty="0">
                <a:ea typeface="+mj-ea"/>
              </a:rPr>
              <a:t>interface</a:t>
            </a:r>
            <a:r>
              <a:rPr lang="zh-CN" altLang="en-US" sz="2400" dirty="0">
                <a:ea typeface="+mj-ea"/>
              </a:rPr>
              <a:t>、</a:t>
            </a:r>
            <a:r>
              <a:rPr lang="en-US" altLang="zh-CN" sz="2400" dirty="0">
                <a:ea typeface="+mj-ea"/>
              </a:rPr>
              <a:t>rules</a:t>
            </a:r>
            <a:r>
              <a:rPr lang="zh-CN" altLang="en-US" sz="2400" dirty="0">
                <a:ea typeface="+mj-ea"/>
              </a:rPr>
              <a:t>、</a:t>
            </a:r>
            <a:r>
              <a:rPr lang="en-US" altLang="zh-CN" sz="2400" dirty="0" err="1">
                <a:ea typeface="+mj-ea"/>
              </a:rPr>
              <a:t>interface_rules</a:t>
            </a:r>
            <a:r>
              <a:rPr lang="zh-CN" altLang="en-US" sz="2400" dirty="0">
                <a:ea typeface="+mj-ea"/>
              </a:rPr>
              <a:t>、</a:t>
            </a:r>
            <a:r>
              <a:rPr lang="en-US" altLang="zh-CN" sz="2400" dirty="0">
                <a:ea typeface="+mj-ea"/>
              </a:rPr>
              <a:t>user</a:t>
            </a:r>
            <a:r>
              <a:rPr lang="zh-CN" altLang="en-US" sz="2400" dirty="0">
                <a:ea typeface="+mj-ea"/>
              </a:rPr>
              <a:t>表</a:t>
            </a:r>
            <a:endParaRPr lang="en-US" altLang="zh-CN" sz="2400" dirty="0">
              <a:ea typeface="+mj-ea"/>
            </a:endParaRPr>
          </a:p>
          <a:p>
            <a:endParaRPr lang="en-US" altLang="zh-CN" sz="3200" b="1" dirty="0">
              <a:latin typeface="+mj-ea"/>
              <a:ea typeface="+mj-ea"/>
            </a:endParaRPr>
          </a:p>
        </p:txBody>
      </p:sp>
      <p:pic>
        <p:nvPicPr>
          <p:cNvPr id="4" name="图片 3">
            <a:extLst>
              <a:ext uri="{FF2B5EF4-FFF2-40B4-BE49-F238E27FC236}">
                <a16:creationId xmlns:a16="http://schemas.microsoft.com/office/drawing/2014/main" id="{34CC0ED9-F35D-4F37-969C-2F2C83333F2D}"/>
              </a:ext>
            </a:extLst>
          </p:cNvPr>
          <p:cNvPicPr/>
          <p:nvPr/>
        </p:nvPicPr>
        <p:blipFill>
          <a:blip r:embed="rId2"/>
          <a:stretch>
            <a:fillRect/>
          </a:stretch>
        </p:blipFill>
        <p:spPr>
          <a:xfrm>
            <a:off x="4564380" y="2246947"/>
            <a:ext cx="2695787" cy="4162320"/>
          </a:xfrm>
          <a:prstGeom prst="rect">
            <a:avLst/>
          </a:prstGeom>
        </p:spPr>
      </p:pic>
    </p:spTree>
    <p:extLst>
      <p:ext uri="{BB962C8B-B14F-4D97-AF65-F5344CB8AC3E}">
        <p14:creationId xmlns:p14="http://schemas.microsoft.com/office/powerpoint/2010/main" val="4123598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r>
              <a:rPr lang="zh-CN" altLang="en-US" dirty="0"/>
              <a:t>                        数据库流程</a:t>
            </a:r>
          </a:p>
        </p:txBody>
      </p:sp>
      <p:sp>
        <p:nvSpPr>
          <p:cNvPr id="6" name="文本框 5">
            <a:extLst>
              <a:ext uri="{FF2B5EF4-FFF2-40B4-BE49-F238E27FC236}">
                <a16:creationId xmlns:a16="http://schemas.microsoft.com/office/drawing/2014/main" id="{006CB566-1BFC-4575-B096-1D1B77410C7D}"/>
              </a:ext>
            </a:extLst>
          </p:cNvPr>
          <p:cNvSpPr txBox="1"/>
          <p:nvPr/>
        </p:nvSpPr>
        <p:spPr>
          <a:xfrm>
            <a:off x="838200" y="1929198"/>
            <a:ext cx="11818069" cy="2677656"/>
          </a:xfrm>
          <a:prstGeom prst="rect">
            <a:avLst/>
          </a:prstGeom>
          <a:noFill/>
        </p:spPr>
        <p:txBody>
          <a:bodyPr wrap="square" rtlCol="0">
            <a:spAutoFit/>
          </a:bodyPr>
          <a:lstStyle/>
          <a:p>
            <a:r>
              <a:rPr lang="en-US" altLang="zh-CN" sz="2400" dirty="0"/>
              <a:t>Connect_mysql.js</a:t>
            </a:r>
            <a:r>
              <a:rPr lang="zh-CN" altLang="en-US" sz="2400" dirty="0"/>
              <a:t>说明：</a:t>
            </a:r>
            <a:endParaRPr lang="en-US" altLang="zh-CN" sz="2400" dirty="0"/>
          </a:p>
          <a:p>
            <a:endParaRPr lang="en-US" altLang="zh-CN" sz="2400" dirty="0"/>
          </a:p>
          <a:p>
            <a:r>
              <a:rPr lang="zh-CN" altLang="en-US" sz="2400" dirty="0"/>
              <a:t>为每个对象建立连接池</a:t>
            </a:r>
            <a:endParaRPr lang="en-US" altLang="zh-CN" sz="2400" dirty="0"/>
          </a:p>
          <a:p>
            <a:r>
              <a:rPr lang="zh-CN" altLang="en-US" sz="2400" dirty="0"/>
              <a:t>四大查询语句（）</a:t>
            </a:r>
            <a:endParaRPr lang="en-US" altLang="zh-CN" sz="2400" dirty="0"/>
          </a:p>
          <a:p>
            <a:r>
              <a:rPr lang="zh-CN" altLang="en-US" sz="2400" dirty="0"/>
              <a:t>和数据库交互函数</a:t>
            </a:r>
            <a:endParaRPr lang="en-US" altLang="zh-CN" sz="2400" dirty="0"/>
          </a:p>
          <a:p>
            <a:r>
              <a:rPr lang="zh-CN" altLang="en-US" sz="2400" dirty="0"/>
              <a:t>成功交互打包返回信息函数</a:t>
            </a:r>
            <a:endParaRPr lang="en-US" altLang="zh-CN" sz="2400" dirty="0"/>
          </a:p>
          <a:p>
            <a:r>
              <a:rPr lang="zh-CN" altLang="en-US" sz="2400" dirty="0"/>
              <a:t>并且作为了所有对数据库操作的父类。</a:t>
            </a:r>
            <a:endParaRPr lang="en-US" altLang="zh-CN" sz="2400" dirty="0"/>
          </a:p>
        </p:txBody>
      </p:sp>
    </p:spTree>
    <p:extLst>
      <p:ext uri="{BB962C8B-B14F-4D97-AF65-F5344CB8AC3E}">
        <p14:creationId xmlns:p14="http://schemas.microsoft.com/office/powerpoint/2010/main" val="34290255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p:txBody>
          <a:bodyPr/>
          <a:lstStyle/>
          <a:p>
            <a:pPr algn="ctr"/>
            <a:r>
              <a:rPr lang="zh-CN" altLang="en-US" dirty="0"/>
              <a:t>数据库流程</a:t>
            </a:r>
          </a:p>
        </p:txBody>
      </p:sp>
      <p:sp>
        <p:nvSpPr>
          <p:cNvPr id="6" name="文本框 5">
            <a:extLst>
              <a:ext uri="{FF2B5EF4-FFF2-40B4-BE49-F238E27FC236}">
                <a16:creationId xmlns:a16="http://schemas.microsoft.com/office/drawing/2014/main" id="{C0154C3B-DD59-4D5D-9497-A7EED2D1EFC4}"/>
              </a:ext>
            </a:extLst>
          </p:cNvPr>
          <p:cNvSpPr txBox="1"/>
          <p:nvPr/>
        </p:nvSpPr>
        <p:spPr>
          <a:xfrm>
            <a:off x="765928" y="1596999"/>
            <a:ext cx="9085081" cy="5078313"/>
          </a:xfrm>
          <a:prstGeom prst="rect">
            <a:avLst/>
          </a:prstGeom>
          <a:noFill/>
        </p:spPr>
        <p:txBody>
          <a:bodyPr wrap="square">
            <a:spAutoFit/>
          </a:bodyPr>
          <a:lstStyle/>
          <a:p>
            <a:r>
              <a:rPr lang="zh-CN" altLang="en-US" dirty="0"/>
              <a:t>table_four_operators</a:t>
            </a:r>
            <a:r>
              <a:rPr lang="en-US" altLang="zh-CN" dirty="0"/>
              <a:t>.</a:t>
            </a:r>
            <a:r>
              <a:rPr lang="en-US" altLang="zh-CN" dirty="0" err="1"/>
              <a:t>js</a:t>
            </a:r>
            <a:r>
              <a:rPr lang="zh-CN" altLang="en-US" dirty="0"/>
              <a:t>说明：</a:t>
            </a:r>
            <a:endParaRPr lang="en-US" altLang="zh-CN" dirty="0"/>
          </a:p>
          <a:p>
            <a:r>
              <a:rPr lang="zh-CN" altLang="en-US" dirty="0"/>
              <a:t>继承自</a:t>
            </a:r>
            <a:r>
              <a:rPr lang="en-US" altLang="zh-CN" dirty="0"/>
              <a:t>connect_mysql.js</a:t>
            </a:r>
            <a:r>
              <a:rPr lang="zh-CN" altLang="en-US" dirty="0"/>
              <a:t>中的</a:t>
            </a:r>
            <a:r>
              <a:rPr lang="sq-AL" altLang="zh-CN" b="0" dirty="0">
                <a:solidFill>
                  <a:srgbClr val="268BD2"/>
                </a:solidFill>
                <a:effectLst/>
                <a:latin typeface="Consolas" panose="020B0609020204030204" pitchFamily="49" charset="0"/>
              </a:rPr>
              <a:t>db_operator</a:t>
            </a:r>
            <a:r>
              <a:rPr lang="zh-CN" altLang="en-US" dirty="0">
                <a:solidFill>
                  <a:srgbClr val="333333"/>
                </a:solidFill>
                <a:latin typeface="Consolas" panose="020B0609020204030204" pitchFamily="49" charset="0"/>
              </a:rPr>
              <a:t>类</a:t>
            </a:r>
            <a:endParaRPr lang="en-US" altLang="zh-CN" dirty="0">
              <a:solidFill>
                <a:srgbClr val="333333"/>
              </a:solidFill>
              <a:latin typeface="Consolas" panose="020B0609020204030204" pitchFamily="49" charset="0"/>
            </a:endParaRPr>
          </a:p>
          <a:p>
            <a:r>
              <a:rPr lang="zh-CN" altLang="en-US" dirty="0">
                <a:solidFill>
                  <a:srgbClr val="333333"/>
                </a:solidFill>
                <a:latin typeface="Consolas" panose="020B0609020204030204" pitchFamily="49" charset="0"/>
              </a:rPr>
              <a:t>提供了四大方法：</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1</a:t>
            </a:r>
            <a:r>
              <a:rPr lang="zh-CN" altLang="en-US" dirty="0">
                <a:solidFill>
                  <a:srgbClr val="333333"/>
                </a:solidFill>
                <a:latin typeface="Consolas" panose="020B0609020204030204" pitchFamily="49" charset="0"/>
              </a:rPr>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dynamic_select_one_table_sql</a:t>
            </a:r>
            <a:endParaRPr lang="en-US" altLang="zh-CN" b="0" dirty="0">
              <a:solidFill>
                <a:srgbClr val="333333"/>
              </a:solidFill>
              <a:effectLst/>
              <a:latin typeface="Consolas" panose="020B0609020204030204" pitchFamily="49" charset="0"/>
            </a:endParaRPr>
          </a:p>
          <a:p>
            <a:r>
              <a:rPr lang="zh-CN" altLang="en-US" dirty="0"/>
              <a:t>动态提供查询服务的函数：工作流程是先进行</a:t>
            </a:r>
            <a:r>
              <a:rPr lang="en-US" altLang="zh-CN" dirty="0" err="1"/>
              <a:t>sql</a:t>
            </a:r>
            <a:r>
              <a:rPr lang="zh-CN" altLang="en-US" dirty="0"/>
              <a:t>语句拼写（主体部分</a:t>
            </a:r>
            <a:r>
              <a:rPr lang="en-US" altLang="zh-CN" dirty="0"/>
              <a:t>+</a:t>
            </a:r>
            <a:r>
              <a:rPr lang="zh-CN" altLang="en-US" dirty="0"/>
              <a:t>各个语句块部分拼接而成），在进行</a:t>
            </a:r>
            <a:r>
              <a:rPr lang="en-US" altLang="zh-CN" dirty="0" err="1"/>
              <a:t>sql</a:t>
            </a:r>
            <a:r>
              <a:rPr lang="zh-CN" altLang="en-US" dirty="0"/>
              <a:t>语句和数据库交互</a:t>
            </a:r>
            <a:endParaRPr lang="en-US" altLang="zh-CN" dirty="0"/>
          </a:p>
          <a:p>
            <a:r>
              <a:rPr lang="zh-CN" altLang="en-US" dirty="0"/>
              <a:t>其中一旦出现了任何错误，比如</a:t>
            </a:r>
            <a:r>
              <a:rPr lang="en-US" altLang="zh-CN" dirty="0" err="1"/>
              <a:t>sql</a:t>
            </a:r>
            <a:r>
              <a:rPr lang="zh-CN" altLang="en-US" dirty="0"/>
              <a:t>语句拼写的时候，数据被校验出错误，或者交互时候发生错误，就会返回错误信息，正确查询则会返回正确的信息，其中包含查询结果</a:t>
            </a:r>
            <a:endParaRPr lang="en-US" altLang="zh-CN" dirty="0"/>
          </a:p>
          <a:p>
            <a:r>
              <a:rPr lang="en-US" altLang="zh-CN" dirty="0"/>
              <a:t>2</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dynamic_insert_one_table_sql</a:t>
            </a:r>
            <a:endParaRPr lang="en-US" altLang="zh-CN" b="0" dirty="0">
              <a:solidFill>
                <a:srgbClr val="333333"/>
              </a:solidFill>
              <a:effectLst/>
              <a:latin typeface="Consolas" panose="020B0609020204030204" pitchFamily="49" charset="0"/>
            </a:endParaRPr>
          </a:p>
          <a:p>
            <a:r>
              <a:rPr lang="zh-CN" altLang="en-US" dirty="0"/>
              <a:t>动态提供查询服务的函数：工作流程是先进行</a:t>
            </a:r>
            <a:r>
              <a:rPr lang="en-US" altLang="zh-CN" dirty="0" err="1"/>
              <a:t>sql</a:t>
            </a:r>
            <a:r>
              <a:rPr lang="zh-CN" altLang="en-US" dirty="0"/>
              <a:t>语句拼写，在进行重复插入校验，最后进行和数据库交互，返回信息格式同上</a:t>
            </a:r>
            <a:endParaRPr lang="en-US" altLang="zh-CN" dirty="0"/>
          </a:p>
          <a:p>
            <a:r>
              <a:rPr lang="en-US" altLang="zh-CN" dirty="0"/>
              <a:t>3</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dynamic_update_one_table_sql</a:t>
            </a:r>
            <a:endParaRPr lang="en-US" altLang="zh-CN" b="0" dirty="0">
              <a:solidFill>
                <a:srgbClr val="333333"/>
              </a:solidFill>
              <a:effectLst/>
              <a:latin typeface="Consolas" panose="020B0609020204030204" pitchFamily="49" charset="0"/>
            </a:endParaRPr>
          </a:p>
          <a:p>
            <a:r>
              <a:rPr lang="zh-CN" altLang="en-US" dirty="0"/>
              <a:t>动态提供更新服务函数：工作流程是先进行</a:t>
            </a:r>
            <a:r>
              <a:rPr lang="en-US" altLang="zh-CN" dirty="0" err="1"/>
              <a:t>sql</a:t>
            </a:r>
            <a:r>
              <a:rPr lang="zh-CN" altLang="en-US" dirty="0"/>
              <a:t>语句拼写，在进行</a:t>
            </a:r>
            <a:r>
              <a:rPr lang="en-US" altLang="zh-CN" dirty="0" err="1"/>
              <a:t>sql</a:t>
            </a:r>
            <a:r>
              <a:rPr lang="zh-CN" altLang="en-US" dirty="0"/>
              <a:t>语句和数据库交互</a:t>
            </a:r>
            <a:endParaRPr lang="en-US" altLang="zh-CN" dirty="0"/>
          </a:p>
          <a:p>
            <a:r>
              <a:rPr lang="zh-CN" altLang="en-US" dirty="0"/>
              <a:t>返回信息格式同上</a:t>
            </a:r>
            <a:endParaRPr lang="en-US" altLang="zh-CN" dirty="0"/>
          </a:p>
          <a:p>
            <a:r>
              <a:rPr lang="en-US" altLang="zh-CN" dirty="0"/>
              <a:t>4</a:t>
            </a:r>
            <a:r>
              <a:rPr lang="zh-CN" altLang="en-US" dirty="0"/>
              <a:t>、</a:t>
            </a:r>
            <a:r>
              <a:rPr lang="en-US" altLang="zh-CN" b="0" dirty="0">
                <a:solidFill>
                  <a:srgbClr val="268BD2"/>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dynamic_delete_one_table_sql</a:t>
            </a:r>
            <a:endParaRPr lang="en-US" altLang="zh-CN" b="0" dirty="0">
              <a:solidFill>
                <a:srgbClr val="333333"/>
              </a:solidFill>
              <a:effectLst/>
              <a:latin typeface="Consolas" panose="020B0609020204030204" pitchFamily="49" charset="0"/>
            </a:endParaRPr>
          </a:p>
          <a:p>
            <a:r>
              <a:rPr lang="zh-CN" altLang="en-US" dirty="0"/>
              <a:t>动态删除服务函数：我们采用逻辑删除法，所以他并不是真删除，而是调用了更新语句进行信息更新删除。返回信息格式同上。</a:t>
            </a:r>
            <a:endParaRPr lang="en-US" altLang="zh-CN" dirty="0"/>
          </a:p>
          <a:p>
            <a:endParaRPr lang="zh-CN" altLang="en-US" dirty="0"/>
          </a:p>
        </p:txBody>
      </p:sp>
    </p:spTree>
    <p:extLst>
      <p:ext uri="{BB962C8B-B14F-4D97-AF65-F5344CB8AC3E}">
        <p14:creationId xmlns:p14="http://schemas.microsoft.com/office/powerpoint/2010/main" val="2806214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3C4E-C92F-4A9F-8BD2-6F1A84CE060F}"/>
              </a:ext>
            </a:extLst>
          </p:cNvPr>
          <p:cNvSpPr>
            <a:spLocks noGrp="1"/>
          </p:cNvSpPr>
          <p:nvPr>
            <p:ph type="title"/>
          </p:nvPr>
        </p:nvSpPr>
        <p:spPr/>
        <p:txBody>
          <a:bodyPr/>
          <a:lstStyle/>
          <a:p>
            <a:pPr algn="ctr"/>
            <a:r>
              <a:rPr lang="zh-CN" altLang="en-US" dirty="0"/>
              <a:t>工具类工作流程</a:t>
            </a:r>
          </a:p>
        </p:txBody>
      </p:sp>
      <p:sp>
        <p:nvSpPr>
          <p:cNvPr id="3" name="文本框 2">
            <a:extLst>
              <a:ext uri="{FF2B5EF4-FFF2-40B4-BE49-F238E27FC236}">
                <a16:creationId xmlns:a16="http://schemas.microsoft.com/office/drawing/2014/main" id="{5643E110-776D-4942-910F-EB8E16E67047}"/>
              </a:ext>
            </a:extLst>
          </p:cNvPr>
          <p:cNvSpPr txBox="1"/>
          <p:nvPr/>
        </p:nvSpPr>
        <p:spPr>
          <a:xfrm>
            <a:off x="737648" y="1596999"/>
            <a:ext cx="10616152" cy="3785652"/>
          </a:xfrm>
          <a:prstGeom prst="rect">
            <a:avLst/>
          </a:prstGeom>
          <a:noFill/>
        </p:spPr>
        <p:txBody>
          <a:bodyPr wrap="square">
            <a:spAutoFit/>
          </a:bodyPr>
          <a:lstStyle/>
          <a:p>
            <a:r>
              <a:rPr lang="en-US" altLang="zh-CN" sz="2400" dirty="0"/>
              <a:t>1</a:t>
            </a:r>
            <a:r>
              <a:rPr lang="zh-CN" altLang="en-US" sz="2400" dirty="0"/>
              <a:t>、由</a:t>
            </a:r>
            <a:r>
              <a:rPr lang="sq-AL" altLang="zh-CN" sz="2400" dirty="0"/>
              <a:t>db_column.js</a:t>
            </a:r>
            <a:r>
              <a:rPr lang="zh-CN" altLang="en-US" sz="2400" dirty="0"/>
              <a:t>提供所有的模型信息</a:t>
            </a:r>
            <a:endParaRPr lang="en-US" altLang="zh-CN" sz="2400" dirty="0"/>
          </a:p>
          <a:p>
            <a:r>
              <a:rPr lang="en-US" altLang="zh-CN" sz="2400" dirty="0"/>
              <a:t>2</a:t>
            </a:r>
            <a:r>
              <a:rPr lang="zh-CN" altLang="en-US" sz="2400" dirty="0"/>
              <a:t>、需求发过来，先进行数据检查，在</a:t>
            </a:r>
            <a:r>
              <a:rPr lang="sq-AL" altLang="zh-CN" sz="2400" dirty="0"/>
              <a:t>checking_tools.js</a:t>
            </a:r>
            <a:r>
              <a:rPr lang="zh-CN" altLang="en-US" sz="2400" dirty="0"/>
              <a:t>中进行数据校验：</a:t>
            </a:r>
            <a:endParaRPr lang="en-US" altLang="zh-CN" sz="2400" dirty="0"/>
          </a:p>
          <a:p>
            <a:r>
              <a:rPr lang="en-US" altLang="zh-CN" sz="2400" dirty="0"/>
              <a:t>&lt;1&gt;select</a:t>
            </a:r>
            <a:r>
              <a:rPr lang="zh-CN" altLang="en-US" sz="2400" dirty="0"/>
              <a:t>请求校验</a:t>
            </a:r>
            <a:r>
              <a:rPr lang="en-US" altLang="zh-CN" sz="2400" dirty="0"/>
              <a:t>list</a:t>
            </a:r>
            <a:r>
              <a:rPr lang="zh-CN" altLang="en-US" sz="2400" dirty="0"/>
              <a:t>中属性名称对不对，以及</a:t>
            </a:r>
            <a:r>
              <a:rPr lang="en-US" altLang="zh-CN" sz="2400" dirty="0"/>
              <a:t>where</a:t>
            </a:r>
            <a:r>
              <a:rPr lang="zh-CN" altLang="en-US" sz="2400" dirty="0"/>
              <a:t>语句构建部分有无</a:t>
            </a:r>
            <a:r>
              <a:rPr lang="en-US" altLang="zh-CN" sz="2400" dirty="0" err="1"/>
              <a:t>undefinded</a:t>
            </a:r>
            <a:r>
              <a:rPr lang="zh-CN" altLang="en-US" sz="2400" dirty="0"/>
              <a:t>数据以及错误信息。</a:t>
            </a:r>
            <a:endParaRPr lang="en-US" altLang="zh-CN" sz="2400" dirty="0"/>
          </a:p>
          <a:p>
            <a:r>
              <a:rPr lang="en-US" altLang="zh-CN" sz="2400" dirty="0"/>
              <a:t>&lt;2&gt;insert</a:t>
            </a:r>
            <a:r>
              <a:rPr lang="zh-CN" altLang="en-US" sz="2400" dirty="0"/>
              <a:t>检查属性种类数全不全，以及与之对应的数据有无</a:t>
            </a:r>
            <a:r>
              <a:rPr lang="en-US" altLang="zh-CN" sz="2400" dirty="0" err="1"/>
              <a:t>undefinded</a:t>
            </a:r>
            <a:endParaRPr lang="en-US" altLang="zh-CN" sz="2400" dirty="0"/>
          </a:p>
          <a:p>
            <a:r>
              <a:rPr lang="en-US" altLang="zh-CN" sz="2400" dirty="0"/>
              <a:t>&lt;3&gt;update</a:t>
            </a:r>
            <a:r>
              <a:rPr lang="zh-CN" altLang="en-US" sz="2400" dirty="0"/>
              <a:t>检查</a:t>
            </a:r>
            <a:r>
              <a:rPr lang="en-US" altLang="zh-CN" sz="2400" dirty="0"/>
              <a:t>where</a:t>
            </a:r>
            <a:r>
              <a:rPr lang="zh-CN" altLang="en-US" sz="2400" dirty="0"/>
              <a:t>部分和</a:t>
            </a:r>
            <a:r>
              <a:rPr lang="en-US" altLang="zh-CN" sz="2400" dirty="0"/>
              <a:t>&lt;1&gt;</a:t>
            </a:r>
            <a:r>
              <a:rPr lang="zh-CN" altLang="en-US" sz="2400" dirty="0"/>
              <a:t>相同，</a:t>
            </a:r>
            <a:r>
              <a:rPr lang="en-US" altLang="zh-CN" sz="2400" dirty="0"/>
              <a:t>set</a:t>
            </a:r>
            <a:r>
              <a:rPr lang="zh-CN" altLang="en-US" sz="2400" dirty="0"/>
              <a:t>部分数据和</a:t>
            </a:r>
            <a:r>
              <a:rPr lang="en-US" altLang="zh-CN" sz="2400" dirty="0"/>
              <a:t>&lt;2&gt;</a:t>
            </a:r>
            <a:r>
              <a:rPr lang="zh-CN" altLang="en-US" sz="2400" dirty="0"/>
              <a:t>方法一致</a:t>
            </a:r>
            <a:endParaRPr lang="en-US" altLang="zh-CN" sz="2400" dirty="0"/>
          </a:p>
          <a:p>
            <a:r>
              <a:rPr lang="en-US" altLang="zh-CN" sz="2400" dirty="0"/>
              <a:t>3</a:t>
            </a:r>
            <a:r>
              <a:rPr lang="zh-CN" altLang="en-US" sz="2400" dirty="0"/>
              <a:t>、数据检查通过以后，进行</a:t>
            </a:r>
            <a:r>
              <a:rPr lang="en-US" altLang="zh-CN" sz="2400" dirty="0" err="1"/>
              <a:t>sql</a:t>
            </a:r>
            <a:r>
              <a:rPr lang="zh-CN" altLang="en-US" sz="2400" dirty="0"/>
              <a:t>语句块拼写，主要就是</a:t>
            </a:r>
            <a:r>
              <a:rPr lang="en-US" altLang="zh-CN" sz="2400" dirty="0"/>
              <a:t>select</a:t>
            </a:r>
            <a:r>
              <a:rPr lang="zh-CN" altLang="en-US" sz="2400" dirty="0"/>
              <a:t>后面结果集模型</a:t>
            </a:r>
            <a:r>
              <a:rPr lang="en-US" altLang="zh-CN" sz="2400" dirty="0"/>
              <a:t>+where</a:t>
            </a:r>
            <a:r>
              <a:rPr lang="zh-CN" altLang="en-US" sz="2400" dirty="0"/>
              <a:t>部分</a:t>
            </a:r>
            <a:r>
              <a:rPr lang="en-US" altLang="zh-CN" sz="2400" dirty="0"/>
              <a:t>(</a:t>
            </a:r>
            <a:r>
              <a:rPr lang="zh-CN" altLang="en-US" sz="2400" dirty="0"/>
              <a:t>注意都得加上</a:t>
            </a:r>
            <a:r>
              <a:rPr lang="en-US" altLang="zh-CN" sz="2400" dirty="0" err="1"/>
              <a:t>is_delete</a:t>
            </a:r>
            <a:r>
              <a:rPr lang="en-US" altLang="zh-CN" sz="2400" dirty="0"/>
              <a:t>=0</a:t>
            </a:r>
            <a:r>
              <a:rPr lang="zh-CN" altLang="en-US" sz="2400" dirty="0"/>
              <a:t>不能找被删除的数据</a:t>
            </a:r>
            <a:r>
              <a:rPr lang="en-US" altLang="zh-CN" sz="2400" dirty="0"/>
              <a:t>)+set</a:t>
            </a:r>
            <a:r>
              <a:rPr lang="zh-CN" altLang="en-US" sz="2400" dirty="0"/>
              <a:t>部分语句</a:t>
            </a:r>
            <a:r>
              <a:rPr lang="en-US" altLang="zh-CN" sz="2400" dirty="0"/>
              <a:t>+insert</a:t>
            </a:r>
            <a:r>
              <a:rPr lang="zh-CN" altLang="en-US" sz="2400" dirty="0"/>
              <a:t>部分语句，</a:t>
            </a:r>
            <a:endParaRPr lang="en-US" altLang="zh-CN" sz="2400" dirty="0"/>
          </a:p>
          <a:p>
            <a:r>
              <a:rPr lang="en-US" altLang="zh-CN" sz="2400" dirty="0"/>
              <a:t>4</a:t>
            </a:r>
            <a:r>
              <a:rPr lang="zh-CN" altLang="en-US" sz="2400" dirty="0"/>
              <a:t>、拼写无误后，将语句块返回即可</a:t>
            </a:r>
          </a:p>
        </p:txBody>
      </p:sp>
    </p:spTree>
    <p:extLst>
      <p:ext uri="{BB962C8B-B14F-4D97-AF65-F5344CB8AC3E}">
        <p14:creationId xmlns:p14="http://schemas.microsoft.com/office/powerpoint/2010/main" val="3810803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A41EB-C428-48E4-BEC5-61BF8366A789}"/>
              </a:ext>
            </a:extLst>
          </p:cNvPr>
          <p:cNvSpPr>
            <a:spLocks noGrp="1"/>
          </p:cNvSpPr>
          <p:nvPr>
            <p:ph type="title"/>
          </p:nvPr>
        </p:nvSpPr>
        <p:spPr/>
        <p:txBody>
          <a:bodyPr/>
          <a:lstStyle/>
          <a:p>
            <a:pPr algn="ctr"/>
            <a:r>
              <a:rPr lang="zh-CN" altLang="en-US" dirty="0"/>
              <a:t>重点难点</a:t>
            </a:r>
          </a:p>
        </p:txBody>
      </p:sp>
      <p:sp>
        <p:nvSpPr>
          <p:cNvPr id="3" name="文本框 2">
            <a:extLst>
              <a:ext uri="{FF2B5EF4-FFF2-40B4-BE49-F238E27FC236}">
                <a16:creationId xmlns:a16="http://schemas.microsoft.com/office/drawing/2014/main" id="{13932D29-4D93-4E05-B01D-B0B24A481E7D}"/>
              </a:ext>
            </a:extLst>
          </p:cNvPr>
          <p:cNvSpPr txBox="1"/>
          <p:nvPr/>
        </p:nvSpPr>
        <p:spPr>
          <a:xfrm>
            <a:off x="737648" y="1596998"/>
            <a:ext cx="9911302" cy="1200329"/>
          </a:xfrm>
          <a:prstGeom prst="rect">
            <a:avLst/>
          </a:prstGeom>
          <a:noFill/>
        </p:spPr>
        <p:txBody>
          <a:bodyPr wrap="square">
            <a:spAutoFit/>
          </a:bodyPr>
          <a:lstStyle/>
          <a:p>
            <a:r>
              <a:rPr lang="en-US" altLang="zh-CN" sz="2400" dirty="0"/>
              <a:t>1</a:t>
            </a:r>
            <a:r>
              <a:rPr lang="zh-CN" altLang="en-US" sz="2400" dirty="0"/>
              <a:t>、异步问题：</a:t>
            </a:r>
            <a:r>
              <a:rPr lang="en-US" altLang="zh-CN" sz="2400" dirty="0"/>
              <a:t>Node.js</a:t>
            </a:r>
            <a:r>
              <a:rPr lang="zh-CN" altLang="en-US" sz="2400" dirty="0"/>
              <a:t>和</a:t>
            </a:r>
            <a:r>
              <a:rPr lang="en-US" altLang="zh-CN" sz="2400" dirty="0"/>
              <a:t>MySQL</a:t>
            </a:r>
            <a:r>
              <a:rPr lang="zh-CN" altLang="en-US" sz="2400" dirty="0"/>
              <a:t>是异步连接，所以采用了</a:t>
            </a:r>
            <a:r>
              <a:rPr lang="en-US" altLang="zh-CN" sz="2400" dirty="0"/>
              <a:t>Promise</a:t>
            </a:r>
            <a:r>
              <a:rPr lang="zh-CN" altLang="en-US" sz="2400" dirty="0"/>
              <a:t>包裹的方法，在接收的时候用</a:t>
            </a:r>
            <a:r>
              <a:rPr lang="en-US" altLang="zh-CN" sz="2400" dirty="0"/>
              <a:t>await</a:t>
            </a:r>
            <a:r>
              <a:rPr lang="zh-CN" altLang="en-US" sz="2400" dirty="0"/>
              <a:t>或者</a:t>
            </a:r>
            <a:r>
              <a:rPr lang="en-US" altLang="zh-CN" sz="2400" dirty="0"/>
              <a:t>.then</a:t>
            </a:r>
            <a:r>
              <a:rPr lang="zh-CN" altLang="en-US" sz="2400" dirty="0"/>
              <a:t>来接受，进而解决</a:t>
            </a:r>
            <a:endParaRPr lang="en-US" altLang="zh-CN" sz="2400" dirty="0"/>
          </a:p>
          <a:p>
            <a:r>
              <a:rPr lang="en-US" altLang="zh-CN" sz="2400" dirty="0"/>
              <a:t>2</a:t>
            </a:r>
            <a:r>
              <a:rPr lang="zh-CN" altLang="en-US" sz="2400" dirty="0"/>
              <a:t>、远程库配置问题，通过设置远程</a:t>
            </a:r>
            <a:r>
              <a:rPr lang="en-US" altLang="zh-CN" sz="2400" dirty="0"/>
              <a:t>MySQL</a:t>
            </a:r>
            <a:r>
              <a:rPr lang="zh-CN" altLang="en-US" sz="2400" dirty="0"/>
              <a:t>权限来解决。</a:t>
            </a:r>
          </a:p>
        </p:txBody>
      </p:sp>
    </p:spTree>
    <p:extLst>
      <p:ext uri="{BB962C8B-B14F-4D97-AF65-F5344CB8AC3E}">
        <p14:creationId xmlns:p14="http://schemas.microsoft.com/office/powerpoint/2010/main" val="2220136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C652-BB61-4FAA-8E2D-BA63E62BEF34}"/>
              </a:ext>
            </a:extLst>
          </p:cNvPr>
          <p:cNvSpPr>
            <a:spLocks noGrp="1"/>
          </p:cNvSpPr>
          <p:nvPr>
            <p:ph type="title"/>
          </p:nvPr>
        </p:nvSpPr>
        <p:spPr>
          <a:xfrm>
            <a:off x="919480" y="116780"/>
            <a:ext cx="10515600" cy="1325563"/>
          </a:xfrm>
        </p:spPr>
        <p:txBody>
          <a:bodyPr/>
          <a:lstStyle/>
          <a:p>
            <a:r>
              <a:rPr lang="zh-CN" altLang="en-US" dirty="0"/>
              <a:t>                        </a:t>
            </a:r>
            <a:r>
              <a:rPr lang="en-US" altLang="zh-CN" dirty="0"/>
              <a:t>Redis</a:t>
            </a:r>
            <a:r>
              <a:rPr lang="zh-CN" altLang="en-US" dirty="0"/>
              <a:t>设计</a:t>
            </a:r>
          </a:p>
        </p:txBody>
      </p:sp>
      <p:sp>
        <p:nvSpPr>
          <p:cNvPr id="5" name="文本框 4">
            <a:extLst>
              <a:ext uri="{FF2B5EF4-FFF2-40B4-BE49-F238E27FC236}">
                <a16:creationId xmlns:a16="http://schemas.microsoft.com/office/drawing/2014/main" id="{BB923B01-6B4A-4040-8229-CC42A3749377}"/>
              </a:ext>
            </a:extLst>
          </p:cNvPr>
          <p:cNvSpPr txBox="1"/>
          <p:nvPr/>
        </p:nvSpPr>
        <p:spPr>
          <a:xfrm>
            <a:off x="751840" y="1818640"/>
            <a:ext cx="10241280" cy="1077218"/>
          </a:xfrm>
          <a:prstGeom prst="rect">
            <a:avLst/>
          </a:prstGeom>
          <a:noFill/>
        </p:spPr>
        <p:txBody>
          <a:bodyPr wrap="square" rtlCol="0">
            <a:spAutoFit/>
          </a:bodyPr>
          <a:lstStyle/>
          <a:p>
            <a:endParaRPr lang="en-US" altLang="zh-CN" sz="3200" b="1" dirty="0">
              <a:latin typeface="+mj-ea"/>
              <a:ea typeface="+mj-ea"/>
            </a:endParaRPr>
          </a:p>
          <a:p>
            <a:endParaRPr lang="zh-CN" altLang="en-US" sz="3200" b="1" dirty="0">
              <a:latin typeface="+mj-ea"/>
              <a:ea typeface="+mj-ea"/>
            </a:endParaRPr>
          </a:p>
        </p:txBody>
      </p:sp>
      <p:pic>
        <p:nvPicPr>
          <p:cNvPr id="4" name="图片 3">
            <a:extLst>
              <a:ext uri="{FF2B5EF4-FFF2-40B4-BE49-F238E27FC236}">
                <a16:creationId xmlns:a16="http://schemas.microsoft.com/office/drawing/2014/main" id="{2BC5B0FB-529E-4523-BE98-A51DC0172CB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440" y="1300858"/>
            <a:ext cx="11308080" cy="5272662"/>
          </a:xfrm>
          <a:prstGeom prst="rect">
            <a:avLst/>
          </a:prstGeom>
          <a:noFill/>
          <a:ln>
            <a:noFill/>
          </a:ln>
        </p:spPr>
      </p:pic>
    </p:spTree>
    <p:extLst>
      <p:ext uri="{BB962C8B-B14F-4D97-AF65-F5344CB8AC3E}">
        <p14:creationId xmlns:p14="http://schemas.microsoft.com/office/powerpoint/2010/main" val="2429419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669E-F442-4BC2-9E36-923369B4274B}"/>
              </a:ext>
            </a:extLst>
          </p:cNvPr>
          <p:cNvSpPr>
            <a:spLocks noGrp="1"/>
          </p:cNvSpPr>
          <p:nvPr>
            <p:ph type="title"/>
          </p:nvPr>
        </p:nvSpPr>
        <p:spPr/>
        <p:txBody>
          <a:bodyPr/>
          <a:lstStyle/>
          <a:p>
            <a:pPr algn="ctr"/>
            <a:r>
              <a:rPr lang="en-US" altLang="zh-CN" dirty="0"/>
              <a:t>Redis</a:t>
            </a:r>
            <a:r>
              <a:rPr lang="zh-CN" altLang="en-US" dirty="0"/>
              <a:t>设计亮点</a:t>
            </a:r>
          </a:p>
        </p:txBody>
      </p:sp>
      <p:sp>
        <p:nvSpPr>
          <p:cNvPr id="5" name="文本框 4">
            <a:extLst>
              <a:ext uri="{FF2B5EF4-FFF2-40B4-BE49-F238E27FC236}">
                <a16:creationId xmlns:a16="http://schemas.microsoft.com/office/drawing/2014/main" id="{EF477A7C-B1C7-42C1-BEEE-395B499202D4}"/>
              </a:ext>
            </a:extLst>
          </p:cNvPr>
          <p:cNvSpPr txBox="1"/>
          <p:nvPr/>
        </p:nvSpPr>
        <p:spPr>
          <a:xfrm>
            <a:off x="433633" y="1828794"/>
            <a:ext cx="10656215" cy="2308324"/>
          </a:xfrm>
          <a:prstGeom prst="rect">
            <a:avLst/>
          </a:prstGeom>
          <a:noFill/>
        </p:spPr>
        <p:txBody>
          <a:bodyPr wrap="square">
            <a:spAutoFit/>
          </a:bodyPr>
          <a:lstStyle/>
          <a:p>
            <a:r>
              <a:rPr lang="zh-CN" altLang="en-US" sz="2400" dirty="0">
                <a:latin typeface="+mj-ea"/>
                <a:ea typeface="+mj-ea"/>
              </a:rPr>
              <a:t>设计亮点：</a:t>
            </a:r>
            <a:endParaRPr lang="en-US" altLang="zh-CN" sz="2400" dirty="0">
              <a:latin typeface="+mj-ea"/>
              <a:ea typeface="+mj-ea"/>
            </a:endParaRPr>
          </a:p>
          <a:p>
            <a:r>
              <a:rPr lang="en-US" altLang="zh-CN" sz="2400" dirty="0">
                <a:latin typeface="+mj-ea"/>
                <a:ea typeface="+mj-ea"/>
              </a:rPr>
              <a:t>1</a:t>
            </a:r>
            <a:r>
              <a:rPr lang="zh-CN" altLang="en-US" sz="2400" dirty="0">
                <a:latin typeface="+mj-ea"/>
                <a:ea typeface="+mj-ea"/>
              </a:rPr>
              <a:t>：数据库配置信息和连接操作相互解耦，方便更改，扩展性强，安全性。</a:t>
            </a:r>
            <a:endParaRPr lang="en-US" altLang="zh-CN" sz="2400" dirty="0">
              <a:latin typeface="+mj-ea"/>
              <a:ea typeface="+mj-ea"/>
            </a:endParaRPr>
          </a:p>
          <a:p>
            <a:r>
              <a:rPr lang="en-US" altLang="zh-CN" sz="2400" dirty="0">
                <a:latin typeface="+mj-ea"/>
                <a:ea typeface="+mj-ea"/>
              </a:rPr>
              <a:t>2</a:t>
            </a:r>
            <a:r>
              <a:rPr lang="zh-CN" altLang="en-US" sz="2400" dirty="0">
                <a:latin typeface="+mj-ea"/>
                <a:ea typeface="+mj-ea"/>
              </a:rPr>
              <a:t>：巧妙利用了面向对象思想，开发效率高、鲁棒性，高可维护性。</a:t>
            </a:r>
            <a:endParaRPr lang="en-US" altLang="zh-CN" sz="2400" dirty="0">
              <a:latin typeface="+mj-ea"/>
              <a:ea typeface="+mj-ea"/>
            </a:endParaRPr>
          </a:p>
          <a:p>
            <a:r>
              <a:rPr lang="en-US" altLang="zh-CN" sz="2400" dirty="0">
                <a:latin typeface="+mj-ea"/>
                <a:ea typeface="+mj-ea"/>
              </a:rPr>
              <a:t>3</a:t>
            </a:r>
            <a:r>
              <a:rPr lang="zh-CN" altLang="en-US" sz="2400" dirty="0">
                <a:latin typeface="+mj-ea"/>
                <a:ea typeface="+mj-ea"/>
              </a:rPr>
              <a:t>：巧妙将工具类拆分并多层封装便于复用、增加新的工具。</a:t>
            </a:r>
            <a:endParaRPr lang="en-US" altLang="zh-CN" sz="2400" dirty="0">
              <a:latin typeface="+mj-ea"/>
              <a:ea typeface="+mj-ea"/>
            </a:endParaRPr>
          </a:p>
          <a:p>
            <a:endParaRPr lang="en-US" altLang="zh-CN" sz="2400" dirty="0">
              <a:latin typeface="+mj-ea"/>
              <a:ea typeface="+mj-ea"/>
            </a:endParaRPr>
          </a:p>
          <a:p>
            <a:endParaRPr lang="zh-CN" altLang="en-US" sz="2400" dirty="0">
              <a:latin typeface="+mj-ea"/>
              <a:ea typeface="+mj-ea"/>
            </a:endParaRPr>
          </a:p>
        </p:txBody>
      </p:sp>
    </p:spTree>
    <p:extLst>
      <p:ext uri="{BB962C8B-B14F-4D97-AF65-F5344CB8AC3E}">
        <p14:creationId xmlns:p14="http://schemas.microsoft.com/office/powerpoint/2010/main" val="972613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D8ED8-5688-4A94-A20F-4778F41F4B5F}"/>
              </a:ext>
            </a:extLst>
          </p:cNvPr>
          <p:cNvSpPr>
            <a:spLocks noGrp="1"/>
          </p:cNvSpPr>
          <p:nvPr>
            <p:ph type="title"/>
          </p:nvPr>
        </p:nvSpPr>
        <p:spPr/>
        <p:txBody>
          <a:bodyPr/>
          <a:lstStyle/>
          <a:p>
            <a:pPr algn="ctr"/>
            <a:r>
              <a:rPr lang="zh-CN" altLang="en-US" dirty="0"/>
              <a:t>设计流程</a:t>
            </a:r>
          </a:p>
        </p:txBody>
      </p:sp>
      <p:sp>
        <p:nvSpPr>
          <p:cNvPr id="3" name="文本框 2">
            <a:extLst>
              <a:ext uri="{FF2B5EF4-FFF2-40B4-BE49-F238E27FC236}">
                <a16:creationId xmlns:a16="http://schemas.microsoft.com/office/drawing/2014/main" id="{2AC8BC7A-5B6D-4FFF-B4F9-6F85756ECF43}"/>
              </a:ext>
            </a:extLst>
          </p:cNvPr>
          <p:cNvSpPr txBox="1"/>
          <p:nvPr/>
        </p:nvSpPr>
        <p:spPr>
          <a:xfrm>
            <a:off x="433633" y="1828794"/>
            <a:ext cx="11669467" cy="3416320"/>
          </a:xfrm>
          <a:prstGeom prst="rect">
            <a:avLst/>
          </a:prstGeom>
          <a:noFill/>
        </p:spPr>
        <p:txBody>
          <a:bodyPr wrap="square">
            <a:spAutoFit/>
          </a:bodyPr>
          <a:lstStyle/>
          <a:p>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、用</a:t>
            </a:r>
            <a:r>
              <a:rPr lang="sq-AL" altLang="zh-CN" sz="2400" dirty="0">
                <a:latin typeface="等线" panose="02010600030101010101" pitchFamily="2" charset="-122"/>
                <a:ea typeface="等线" panose="02010600030101010101" pitchFamily="2" charset="-122"/>
              </a:rPr>
              <a:t>redis_conf.js</a:t>
            </a:r>
            <a:r>
              <a:rPr lang="zh-CN" altLang="en-US" sz="2400" dirty="0">
                <a:latin typeface="等线" panose="02010600030101010101" pitchFamily="2" charset="-122"/>
                <a:ea typeface="等线" panose="02010600030101010101" pitchFamily="2" charset="-122"/>
              </a:rPr>
              <a:t>提供连接信息</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a:t>
            </a:r>
            <a:r>
              <a:rPr lang="sq-AL" altLang="zh-CN" sz="2400" dirty="0">
                <a:latin typeface="等线" panose="02010600030101010101" pitchFamily="2" charset="-122"/>
                <a:ea typeface="等线" panose="02010600030101010101" pitchFamily="2" charset="-122"/>
              </a:rPr>
              <a:t>father_operator.js</a:t>
            </a:r>
            <a:r>
              <a:rPr lang="zh-CN" altLang="en-US" sz="2400" dirty="0">
                <a:latin typeface="等线" panose="02010600030101010101" pitchFamily="2" charset="-122"/>
                <a:ea typeface="等线" panose="02010600030101010101" pitchFamily="2" charset="-122"/>
              </a:rPr>
              <a:t>提供了：</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手动断开连接、</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为每个对象建立连接</a:t>
            </a:r>
            <a:endParaRPr lang="en-US" altLang="zh-CN" sz="2400" dirty="0">
              <a:latin typeface="等线" panose="02010600030101010101" pitchFamily="2" charset="-122"/>
              <a:ea typeface="等线" panose="02010600030101010101" pitchFamily="2" charset="-122"/>
            </a:endParaRPr>
          </a:p>
          <a:p>
            <a:r>
              <a:rPr lang="zh-CN" altLang="en-US" sz="2400" dirty="0">
                <a:latin typeface="等线" panose="02010600030101010101" pitchFamily="2" charset="-122"/>
                <a:ea typeface="等线" panose="02010600030101010101" pitchFamily="2" charset="-122"/>
              </a:rPr>
              <a:t>两个功能。</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3</a:t>
            </a:r>
            <a:r>
              <a:rPr lang="zh-CN" altLang="en-US" sz="2400" dirty="0">
                <a:latin typeface="等线" panose="02010600030101010101" pitchFamily="2" charset="-122"/>
                <a:ea typeface="等线" panose="02010600030101010101" pitchFamily="2" charset="-122"/>
              </a:rPr>
              <a:t>、然后为每种数据类型封装了一个操作类，都继承自</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中父类</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4</a:t>
            </a:r>
            <a:r>
              <a:rPr lang="zh-CN" altLang="en-US" sz="2400" dirty="0">
                <a:latin typeface="等线" panose="02010600030101010101" pitchFamily="2" charset="-122"/>
                <a:ea typeface="等线" panose="02010600030101010101" pitchFamily="2" charset="-122"/>
              </a:rPr>
              <a:t>、每种数据类型对应的类中，操作为增删改查，修改操作和增加操作合二为一，因为键值一样就是更新，</a:t>
            </a:r>
            <a:endParaRPr lang="en-US" altLang="zh-CN" sz="2400" dirty="0">
              <a:latin typeface="等线" panose="02010600030101010101" pitchFamily="2" charset="-122"/>
              <a:ea typeface="等线" panose="02010600030101010101" pitchFamily="2" charset="-122"/>
            </a:endParaRPr>
          </a:p>
          <a:p>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4</a:t>
            </a:r>
            <a:r>
              <a:rPr lang="zh-CN" altLang="en-US" sz="2400" dirty="0">
                <a:latin typeface="等线" panose="02010600030101010101" pitchFamily="2" charset="-122"/>
                <a:ea typeface="等线" panose="02010600030101010101" pitchFamily="2" charset="-122"/>
              </a:rPr>
              <a:t>中流程就是先进行数据校验</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有错误返回错误信息</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，无误后交互，并返回正确信息。</a:t>
            </a:r>
            <a:endParaRPr lang="en-US" altLang="zh-CN"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275382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A41EB-C428-48E4-BEC5-61BF8366A789}"/>
              </a:ext>
            </a:extLst>
          </p:cNvPr>
          <p:cNvSpPr>
            <a:spLocks noGrp="1"/>
          </p:cNvSpPr>
          <p:nvPr>
            <p:ph type="title"/>
          </p:nvPr>
        </p:nvSpPr>
        <p:spPr/>
        <p:txBody>
          <a:bodyPr/>
          <a:lstStyle/>
          <a:p>
            <a:pPr algn="ctr"/>
            <a:r>
              <a:rPr lang="zh-CN" altLang="en-US" dirty="0"/>
              <a:t>重点难点</a:t>
            </a:r>
          </a:p>
        </p:txBody>
      </p:sp>
      <p:sp>
        <p:nvSpPr>
          <p:cNvPr id="3" name="文本框 2">
            <a:extLst>
              <a:ext uri="{FF2B5EF4-FFF2-40B4-BE49-F238E27FC236}">
                <a16:creationId xmlns:a16="http://schemas.microsoft.com/office/drawing/2014/main" id="{13932D29-4D93-4E05-B01D-B0B24A481E7D}"/>
              </a:ext>
            </a:extLst>
          </p:cNvPr>
          <p:cNvSpPr txBox="1"/>
          <p:nvPr/>
        </p:nvSpPr>
        <p:spPr>
          <a:xfrm>
            <a:off x="737648" y="1596998"/>
            <a:ext cx="10515600" cy="1622452"/>
          </a:xfrm>
          <a:prstGeom prst="rect">
            <a:avLst/>
          </a:prstGeom>
          <a:noFill/>
        </p:spPr>
        <p:txBody>
          <a:bodyPr wrap="square">
            <a:spAutoFit/>
          </a:bodyPr>
          <a:lstStyle/>
          <a:p>
            <a:r>
              <a:rPr lang="en-US" altLang="zh-CN" sz="2400" dirty="0"/>
              <a:t>1</a:t>
            </a:r>
            <a:r>
              <a:rPr lang="zh-CN" altLang="en-US" sz="2400" dirty="0"/>
              <a:t>、异步问题：</a:t>
            </a:r>
            <a:r>
              <a:rPr lang="en-US" altLang="zh-CN" sz="2400" dirty="0"/>
              <a:t>Node.js</a:t>
            </a:r>
            <a:r>
              <a:rPr lang="zh-CN" altLang="en-US" sz="2400" dirty="0"/>
              <a:t>和</a:t>
            </a:r>
            <a:r>
              <a:rPr lang="en-US" altLang="zh-CN" sz="2400" dirty="0"/>
              <a:t>Redis</a:t>
            </a:r>
            <a:r>
              <a:rPr lang="zh-CN" altLang="en-US" sz="2400" dirty="0"/>
              <a:t>是异步连接，所以采用了</a:t>
            </a:r>
            <a:r>
              <a:rPr lang="en-US" altLang="zh-CN" sz="2400" dirty="0"/>
              <a:t>Promise</a:t>
            </a:r>
            <a:r>
              <a:rPr lang="zh-CN" altLang="en-US" sz="2400" dirty="0"/>
              <a:t>包裹的方法，在接收的时候用</a:t>
            </a:r>
            <a:r>
              <a:rPr lang="en-US" altLang="zh-CN" sz="2400" dirty="0"/>
              <a:t>await</a:t>
            </a:r>
            <a:r>
              <a:rPr lang="zh-CN" altLang="en-US" sz="2400" dirty="0"/>
              <a:t>或者</a:t>
            </a:r>
            <a:r>
              <a:rPr lang="en-US" altLang="zh-CN" sz="2400" dirty="0"/>
              <a:t>.then</a:t>
            </a:r>
            <a:r>
              <a:rPr lang="zh-CN" altLang="en-US" sz="2400" dirty="0"/>
              <a:t>来接受，进而解决</a:t>
            </a:r>
            <a:endParaRPr lang="en-US" altLang="zh-CN" sz="2400" dirty="0"/>
          </a:p>
          <a:p>
            <a:r>
              <a:rPr lang="en-US" altLang="zh-CN" sz="2400" dirty="0"/>
              <a:t>2</a:t>
            </a:r>
            <a:r>
              <a:rPr lang="zh-CN" altLang="en-US" sz="2400" dirty="0"/>
              <a:t>、远程库配置问题，通过设置</a:t>
            </a:r>
            <a:r>
              <a:rPr lang="en-US" altLang="zh-CN" sz="2400" dirty="0"/>
              <a:t>Redis</a:t>
            </a:r>
            <a:r>
              <a:rPr lang="zh-CN" altLang="en-US" sz="2400" dirty="0"/>
              <a:t>中配置文件将域名改成</a:t>
            </a:r>
            <a:r>
              <a:rPr lang="en-US" altLang="zh-CN" sz="2400" dirty="0"/>
              <a:t>0.0.0.0</a:t>
            </a:r>
            <a:r>
              <a:rPr lang="zh-CN" altLang="en-US" sz="2400" dirty="0"/>
              <a:t>，并设置了密码</a:t>
            </a:r>
          </a:p>
        </p:txBody>
      </p:sp>
    </p:spTree>
    <p:extLst>
      <p:ext uri="{BB962C8B-B14F-4D97-AF65-F5344CB8AC3E}">
        <p14:creationId xmlns:p14="http://schemas.microsoft.com/office/powerpoint/2010/main" val="344032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FD94C-DEFE-44A9-8FE0-34E3793D8F3F}"/>
              </a:ext>
            </a:extLst>
          </p:cNvPr>
          <p:cNvSpPr>
            <a:spLocks noGrp="1"/>
          </p:cNvSpPr>
          <p:nvPr>
            <p:ph type="title"/>
          </p:nvPr>
        </p:nvSpPr>
        <p:spPr/>
        <p:txBody>
          <a:bodyPr/>
          <a:lstStyle/>
          <a:p>
            <a:r>
              <a:rPr lang="zh-CN" altLang="en-US" dirty="0"/>
              <a:t>开发测试工具</a:t>
            </a:r>
          </a:p>
        </p:txBody>
      </p:sp>
      <p:sp>
        <p:nvSpPr>
          <p:cNvPr id="3" name="内容占位符 2">
            <a:extLst>
              <a:ext uri="{FF2B5EF4-FFF2-40B4-BE49-F238E27FC236}">
                <a16:creationId xmlns:a16="http://schemas.microsoft.com/office/drawing/2014/main" id="{AF0A6D7D-7294-4847-954C-194264A867E2}"/>
              </a:ext>
            </a:extLst>
          </p:cNvPr>
          <p:cNvSpPr>
            <a:spLocks noGrp="1"/>
          </p:cNvSpPr>
          <p:nvPr>
            <p:ph idx="1"/>
          </p:nvPr>
        </p:nvSpPr>
        <p:spPr/>
        <p:txBody>
          <a:bodyPr/>
          <a:lstStyle/>
          <a:p>
            <a:r>
              <a:rPr lang="zh-CN" altLang="en-US" dirty="0"/>
              <a:t>开发语言使用</a:t>
            </a:r>
            <a:r>
              <a:rPr lang="en-US" altLang="zh-CN" dirty="0"/>
              <a:t>Node.js</a:t>
            </a:r>
          </a:p>
          <a:p>
            <a:r>
              <a:rPr lang="en-US" altLang="zh-CN" dirty="0"/>
              <a:t>Web </a:t>
            </a:r>
            <a:r>
              <a:rPr lang="zh-CN" altLang="en-US" dirty="0"/>
              <a:t>开发框架使用</a:t>
            </a:r>
            <a:r>
              <a:rPr lang="en-US" altLang="zh-CN" dirty="0"/>
              <a:t>express</a:t>
            </a:r>
          </a:p>
          <a:p>
            <a:r>
              <a:rPr lang="zh-CN" altLang="en-US" dirty="0"/>
              <a:t>数据库使用</a:t>
            </a:r>
            <a:r>
              <a:rPr lang="en-US" altLang="zh-CN" dirty="0"/>
              <a:t>MySQL </a:t>
            </a:r>
            <a:r>
              <a:rPr lang="zh-CN" altLang="en-US" dirty="0"/>
              <a:t>与 </a:t>
            </a:r>
            <a:r>
              <a:rPr lang="en-US" altLang="zh-CN" dirty="0"/>
              <a:t>Redis</a:t>
            </a:r>
          </a:p>
          <a:p>
            <a:endParaRPr lang="en-US" altLang="zh-CN" dirty="0"/>
          </a:p>
          <a:p>
            <a:r>
              <a:rPr lang="zh-CN" altLang="en-US" dirty="0"/>
              <a:t>验证码组件：</a:t>
            </a:r>
            <a:r>
              <a:rPr lang="en-US" altLang="zh-CN" dirty="0" err="1"/>
              <a:t>svg</a:t>
            </a:r>
            <a:r>
              <a:rPr lang="en-US" altLang="zh-CN" dirty="0"/>
              <a:t>-captcha</a:t>
            </a:r>
          </a:p>
          <a:p>
            <a:r>
              <a:rPr lang="zh-CN" altLang="en-US" dirty="0"/>
              <a:t>加密组件：</a:t>
            </a:r>
            <a:r>
              <a:rPr lang="en-US" altLang="zh-CN" dirty="0"/>
              <a:t>crypto</a:t>
            </a:r>
          </a:p>
          <a:p>
            <a:endParaRPr lang="en-US" altLang="zh-CN" dirty="0"/>
          </a:p>
          <a:p>
            <a:r>
              <a:rPr lang="zh-CN" altLang="en-US" dirty="0"/>
              <a:t>测试工具：</a:t>
            </a:r>
            <a:r>
              <a:rPr lang="en-US" altLang="zh-CN" dirty="0"/>
              <a:t>Postman</a:t>
            </a:r>
            <a:endParaRPr lang="zh-CN" altLang="en-US" dirty="0"/>
          </a:p>
        </p:txBody>
      </p:sp>
    </p:spTree>
    <p:extLst>
      <p:ext uri="{BB962C8B-B14F-4D97-AF65-F5344CB8AC3E}">
        <p14:creationId xmlns:p14="http://schemas.microsoft.com/office/powerpoint/2010/main" val="28838781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8979B20-6CE0-4016-BEB0-0331A6C6EC8D}"/>
              </a:ext>
            </a:extLst>
          </p:cNvPr>
          <p:cNvSpPr>
            <a:spLocks noGrp="1"/>
          </p:cNvSpPr>
          <p:nvPr>
            <p:ph type="title"/>
          </p:nvPr>
        </p:nvSpPr>
        <p:spPr/>
        <p:txBody>
          <a:bodyPr/>
          <a:lstStyle/>
          <a:p>
            <a:r>
              <a:rPr lang="zh-CN" altLang="en-US" dirty="0"/>
              <a:t>工程测试（演示） </a:t>
            </a:r>
          </a:p>
        </p:txBody>
      </p:sp>
      <p:sp>
        <p:nvSpPr>
          <p:cNvPr id="6" name="文本占位符 5">
            <a:extLst>
              <a:ext uri="{FF2B5EF4-FFF2-40B4-BE49-F238E27FC236}">
                <a16:creationId xmlns:a16="http://schemas.microsoft.com/office/drawing/2014/main" id="{0FDFECFD-C5FF-495F-BA7D-0DC5EF6C330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38970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AF8248-7136-46A2-A4F5-49B5EA2F2059}"/>
              </a:ext>
            </a:extLst>
          </p:cNvPr>
          <p:cNvSpPr>
            <a:spLocks noGrp="1"/>
          </p:cNvSpPr>
          <p:nvPr>
            <p:ph type="title"/>
          </p:nvPr>
        </p:nvSpPr>
        <p:spPr/>
        <p:txBody>
          <a:bodyPr/>
          <a:lstStyle/>
          <a:p>
            <a:r>
              <a:rPr lang="zh-CN" altLang="en-US" dirty="0"/>
              <a:t>总结与反思</a:t>
            </a:r>
          </a:p>
        </p:txBody>
      </p:sp>
      <p:sp>
        <p:nvSpPr>
          <p:cNvPr id="6" name="文本占位符 5">
            <a:extLst>
              <a:ext uri="{FF2B5EF4-FFF2-40B4-BE49-F238E27FC236}">
                <a16:creationId xmlns:a16="http://schemas.microsoft.com/office/drawing/2014/main" id="{DA692F19-2B18-41DD-A0B7-A1E54823BD6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9514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zh-CN" altLang="en-US" dirty="0"/>
              <a:t>项目后续改进方向</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a:xfrm>
            <a:off x="838200" y="1825624"/>
            <a:ext cx="10515600" cy="5032376"/>
          </a:xfrm>
        </p:spPr>
        <p:txBody>
          <a:bodyPr>
            <a:normAutofit/>
          </a:bodyPr>
          <a:lstStyle/>
          <a:p>
            <a:r>
              <a:rPr lang="zh-CN" altLang="en-US" dirty="0"/>
              <a:t>由于时间，以及课业等等一系列客观因素，项目略粗糙，还有许多想实现的内容：</a:t>
            </a:r>
            <a:endParaRPr lang="en-US" altLang="zh-CN" dirty="0"/>
          </a:p>
          <a:p>
            <a:r>
              <a:rPr lang="zh-CN" altLang="en-US" dirty="0"/>
              <a:t>数据库方面：更改</a:t>
            </a:r>
            <a:r>
              <a:rPr lang="en-US" altLang="zh-CN" dirty="0"/>
              <a:t>Redis</a:t>
            </a:r>
            <a:r>
              <a:rPr lang="zh-CN" altLang="en-US" dirty="0"/>
              <a:t>单机模式为分布式，将</a:t>
            </a:r>
            <a:r>
              <a:rPr lang="en-US" altLang="zh-CN" dirty="0"/>
              <a:t>Redis</a:t>
            </a:r>
            <a:r>
              <a:rPr lang="zh-CN" altLang="en-US" dirty="0"/>
              <a:t>作为</a:t>
            </a:r>
            <a:r>
              <a:rPr lang="en-US" altLang="zh-CN" dirty="0"/>
              <a:t>MySQL</a:t>
            </a:r>
            <a:r>
              <a:rPr lang="zh-CN" altLang="en-US" dirty="0"/>
              <a:t>的缓存；支持更多的</a:t>
            </a:r>
            <a:r>
              <a:rPr lang="en-US" altLang="zh-CN" dirty="0"/>
              <a:t>Redis</a:t>
            </a:r>
            <a:r>
              <a:rPr lang="zh-CN" altLang="en-US" dirty="0"/>
              <a:t>操作。</a:t>
            </a:r>
          </a:p>
          <a:p>
            <a:r>
              <a:rPr lang="zh-CN" altLang="en-US" dirty="0"/>
              <a:t>工程方面：添加后台管理系统，对导入导出功能可视化，支持管理规则，接口，关系等。</a:t>
            </a:r>
            <a:endParaRPr lang="en-US" altLang="zh-CN" dirty="0"/>
          </a:p>
          <a:p>
            <a:r>
              <a:rPr lang="zh-CN" altLang="en-US" dirty="0"/>
              <a:t>工程测试中仅有两种限制措施：验证码 与 </a:t>
            </a:r>
            <a:r>
              <a:rPr lang="en-US" altLang="zh-CN" dirty="0"/>
              <a:t>IP</a:t>
            </a:r>
            <a:r>
              <a:rPr lang="zh-CN" altLang="en-US" dirty="0"/>
              <a:t>拦截，风控策略需要进一步完善。</a:t>
            </a:r>
            <a:endParaRPr lang="en-US" altLang="zh-CN" dirty="0"/>
          </a:p>
          <a:p>
            <a:r>
              <a:rPr lang="zh-CN" altLang="en-US" dirty="0"/>
              <a:t>需实现高并发的情景还原，各场景下的压力测试，以及不同数据库策略性能对比等。</a:t>
            </a:r>
            <a:endParaRPr lang="en-US" altLang="zh-CN" dirty="0"/>
          </a:p>
          <a:p>
            <a:r>
              <a:rPr lang="zh-CN" altLang="en-US" dirty="0"/>
              <a:t>添加良好的日志系统，便于管理信息，排查错误。</a:t>
            </a:r>
            <a:endParaRPr lang="en-US" altLang="zh-CN" dirty="0"/>
          </a:p>
        </p:txBody>
      </p:sp>
    </p:spTree>
    <p:extLst>
      <p:ext uri="{BB962C8B-B14F-4D97-AF65-F5344CB8AC3E}">
        <p14:creationId xmlns:p14="http://schemas.microsoft.com/office/powerpoint/2010/main" val="1526609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116F-D501-47FE-BFEC-D610AFF4938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3CFF979-70AE-4324-A31B-C7D2A9420499}"/>
              </a:ext>
            </a:extLst>
          </p:cNvPr>
          <p:cNvSpPr>
            <a:spLocks noGrp="1"/>
          </p:cNvSpPr>
          <p:nvPr>
            <p:ph idx="1"/>
          </p:nvPr>
        </p:nvSpPr>
        <p:spPr/>
        <p:txBody>
          <a:bodyPr/>
          <a:lstStyle/>
          <a:p>
            <a:r>
              <a:rPr lang="zh-CN" altLang="en-US" dirty="0"/>
              <a:t>十分感谢字节跳动提供了平台与资源，让我们参与到这次活动中来 。为期两周左右的项目开发，不仅让我们学到了非常多的知识与经验，也提升了队员之间的合作能力与沟通能力。</a:t>
            </a:r>
            <a:endParaRPr lang="en-US" altLang="zh-CN" dirty="0"/>
          </a:p>
          <a:p>
            <a:r>
              <a:rPr lang="zh-CN" altLang="en-US" dirty="0"/>
              <a:t>同时感谢吉林大学李唯聪同学，在项目设计方面给予了我们非常大的帮助。</a:t>
            </a:r>
            <a:endParaRPr lang="en-US" altLang="zh-CN" dirty="0"/>
          </a:p>
          <a:p>
            <a:r>
              <a:rPr lang="zh-CN" altLang="en-US" dirty="0"/>
              <a:t>再次感谢飞书群里所有的管理老师与讲师，辛苦了！希望我们以后有缘再相会！</a:t>
            </a:r>
          </a:p>
        </p:txBody>
      </p:sp>
    </p:spTree>
    <p:extLst>
      <p:ext uri="{BB962C8B-B14F-4D97-AF65-F5344CB8AC3E}">
        <p14:creationId xmlns:p14="http://schemas.microsoft.com/office/powerpoint/2010/main" val="790647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2F4AE-257F-48BB-A214-758ADCC2CE8F}"/>
              </a:ext>
            </a:extLst>
          </p:cNvPr>
          <p:cNvSpPr>
            <a:spLocks noGrp="1"/>
          </p:cNvSpPr>
          <p:nvPr>
            <p:ph type="ctrTitle"/>
          </p:nvPr>
        </p:nvSpPr>
        <p:spPr/>
        <p:txBody>
          <a:bodyPr/>
          <a:lstStyle/>
          <a:p>
            <a:r>
              <a:rPr lang="en-US" altLang="zh-CN" dirty="0"/>
              <a:t> Q&amp;A</a:t>
            </a:r>
            <a:endParaRPr lang="zh-CN" altLang="en-US" dirty="0"/>
          </a:p>
        </p:txBody>
      </p:sp>
      <p:sp>
        <p:nvSpPr>
          <p:cNvPr id="6" name="副标题 5">
            <a:extLst>
              <a:ext uri="{FF2B5EF4-FFF2-40B4-BE49-F238E27FC236}">
                <a16:creationId xmlns:a16="http://schemas.microsoft.com/office/drawing/2014/main" id="{C86312B7-9E19-457B-94A2-6D5B6D27D5F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6695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2F4AE-257F-48BB-A214-758ADCC2CE8F}"/>
              </a:ext>
            </a:extLst>
          </p:cNvPr>
          <p:cNvSpPr>
            <a:spLocks noGrp="1"/>
          </p:cNvSpPr>
          <p:nvPr>
            <p:ph type="ctrTitle"/>
          </p:nvPr>
        </p:nvSpPr>
        <p:spPr/>
        <p:txBody>
          <a:bodyPr/>
          <a:lstStyle/>
          <a:p>
            <a:r>
              <a:rPr lang="en-US" altLang="zh-CN" dirty="0"/>
              <a:t> Thanks~</a:t>
            </a:r>
            <a:endParaRPr lang="zh-CN" altLang="en-US" dirty="0"/>
          </a:p>
        </p:txBody>
      </p:sp>
      <p:sp>
        <p:nvSpPr>
          <p:cNvPr id="6" name="副标题 5">
            <a:extLst>
              <a:ext uri="{FF2B5EF4-FFF2-40B4-BE49-F238E27FC236}">
                <a16:creationId xmlns:a16="http://schemas.microsoft.com/office/drawing/2014/main" id="{C86312B7-9E19-457B-94A2-6D5B6D27D5F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9320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8E9A-A3DE-4788-A0E7-60277C35B30E}"/>
              </a:ext>
            </a:extLst>
          </p:cNvPr>
          <p:cNvSpPr>
            <a:spLocks noGrp="1"/>
          </p:cNvSpPr>
          <p:nvPr>
            <p:ph type="title"/>
          </p:nvPr>
        </p:nvSpPr>
        <p:spPr/>
        <p:txBody>
          <a:bodyPr>
            <a:normAutofit/>
          </a:bodyPr>
          <a:lstStyle/>
          <a:p>
            <a:r>
              <a:rPr lang="zh-CN" altLang="en-US" dirty="0"/>
              <a:t>项目管理</a:t>
            </a:r>
          </a:p>
        </p:txBody>
      </p:sp>
      <p:sp>
        <p:nvSpPr>
          <p:cNvPr id="3" name="内容占位符 2">
            <a:extLst>
              <a:ext uri="{FF2B5EF4-FFF2-40B4-BE49-F238E27FC236}">
                <a16:creationId xmlns:a16="http://schemas.microsoft.com/office/drawing/2014/main" id="{77F192A1-10A9-4771-B6AF-09D86F88E459}"/>
              </a:ext>
            </a:extLst>
          </p:cNvPr>
          <p:cNvSpPr>
            <a:spLocks noGrp="1"/>
          </p:cNvSpPr>
          <p:nvPr>
            <p:ph idx="1"/>
          </p:nvPr>
        </p:nvSpPr>
        <p:spPr/>
        <p:txBody>
          <a:bodyPr/>
          <a:lstStyle/>
          <a:p>
            <a:r>
              <a:rPr lang="zh-CN" altLang="en-US" dirty="0"/>
              <a:t>使用</a:t>
            </a:r>
            <a:r>
              <a:rPr lang="en-US" altLang="zh-CN" dirty="0" err="1"/>
              <a:t>github</a:t>
            </a:r>
            <a:r>
              <a:rPr lang="zh-CN" altLang="en-US" dirty="0"/>
              <a:t>进行统一管理</a:t>
            </a:r>
            <a:endParaRPr lang="en-US" altLang="zh-CN" dirty="0"/>
          </a:p>
          <a:p>
            <a:r>
              <a:rPr lang="zh-CN" altLang="en-US" dirty="0"/>
              <a:t>使用</a:t>
            </a:r>
            <a:r>
              <a:rPr lang="en-US" altLang="zh-CN" dirty="0"/>
              <a:t>QQ</a:t>
            </a:r>
            <a:r>
              <a:rPr lang="zh-CN" altLang="en-US" dirty="0"/>
              <a:t>进行沟通</a:t>
            </a:r>
          </a:p>
        </p:txBody>
      </p:sp>
    </p:spTree>
    <p:extLst>
      <p:ext uri="{BB962C8B-B14F-4D97-AF65-F5344CB8AC3E}">
        <p14:creationId xmlns:p14="http://schemas.microsoft.com/office/powerpoint/2010/main" val="37009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B4837-803C-4316-845F-1C5CB32F4869}"/>
              </a:ext>
            </a:extLst>
          </p:cNvPr>
          <p:cNvSpPr>
            <a:spLocks noGrp="1"/>
          </p:cNvSpPr>
          <p:nvPr>
            <p:ph type="title"/>
          </p:nvPr>
        </p:nvSpPr>
        <p:spPr/>
        <p:txBody>
          <a:bodyPr/>
          <a:lstStyle/>
          <a:p>
            <a:r>
              <a:rPr lang="zh-CN" altLang="en-US" dirty="0"/>
              <a:t>风控</a:t>
            </a:r>
          </a:p>
        </p:txBody>
      </p:sp>
      <p:sp>
        <p:nvSpPr>
          <p:cNvPr id="4" name="文本占位符 3">
            <a:extLst>
              <a:ext uri="{FF2B5EF4-FFF2-40B4-BE49-F238E27FC236}">
                <a16:creationId xmlns:a16="http://schemas.microsoft.com/office/drawing/2014/main" id="{E363C17B-F773-4219-8B84-160B4F0528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85485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3215</Words>
  <Application>Microsoft Office PowerPoint</Application>
  <PresentationFormat>宽屏</PresentationFormat>
  <Paragraphs>267</Paragraphs>
  <Slides>75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75</vt:i4>
      </vt:variant>
    </vt:vector>
  </HeadingPairs>
  <TitlesOfParts>
    <vt:vector size="80" baseType="lpstr">
      <vt:lpstr>等线</vt:lpstr>
      <vt:lpstr>等线 Light</vt:lpstr>
      <vt:lpstr>Arial</vt:lpstr>
      <vt:lpstr>Consolas</vt:lpstr>
      <vt:lpstr>Office 主题​​</vt:lpstr>
      <vt:lpstr>字节后端训练营 《抓到你了》</vt:lpstr>
      <vt:lpstr> 项目背景</vt:lpstr>
      <vt:lpstr>分析思路</vt:lpstr>
      <vt:lpstr> 工程与安全风控设计</vt:lpstr>
      <vt:lpstr>PowerPoint 演示文稿</vt:lpstr>
      <vt:lpstr>性能分析</vt:lpstr>
      <vt:lpstr>开发测试工具</vt:lpstr>
      <vt:lpstr>项目管理</vt:lpstr>
      <vt:lpstr>风控</vt:lpstr>
      <vt:lpstr>RMC（Risk Managing Center） </vt:lpstr>
      <vt:lpstr>PowerPoint 演示文稿</vt:lpstr>
      <vt:lpstr>ICB（Interface Control Block）</vt:lpstr>
      <vt:lpstr>PowerPoint 演示文稿</vt:lpstr>
      <vt:lpstr>Rule-规则</vt:lpstr>
      <vt:lpstr>ruleList-规则向量表</vt:lpstr>
      <vt:lpstr>ipRecordQ-请求事件队列</vt:lpstr>
      <vt:lpstr>ruleRecorder-规则计数器</vt:lpstr>
      <vt:lpstr>executeList-规则执行列表</vt:lpstr>
      <vt:lpstr>ipLevel- IP评级表</vt:lpstr>
      <vt:lpstr>ICB的三大活动</vt:lpstr>
      <vt:lpstr>ICB-AddRule</vt:lpstr>
      <vt:lpstr>PowerPoint 演示文稿</vt:lpstr>
      <vt:lpstr>ICB-Register</vt:lpstr>
      <vt:lpstr>PowerPoint 演示文稿</vt:lpstr>
      <vt:lpstr>ICB-Update</vt:lpstr>
      <vt:lpstr>ICB-Update</vt:lpstr>
      <vt:lpstr>产生的问题</vt:lpstr>
      <vt:lpstr>解决策略</vt:lpstr>
      <vt:lpstr>实现对象深拷贝</vt:lpstr>
      <vt:lpstr>PowerPoint 演示文稿</vt:lpstr>
      <vt:lpstr>实现对象还原</vt:lpstr>
      <vt:lpstr>实现对象还原</vt:lpstr>
      <vt:lpstr>PowerPoint 演示文稿</vt:lpstr>
      <vt:lpstr>监听与过滤器</vt:lpstr>
      <vt:lpstr>Server</vt:lpstr>
      <vt:lpstr>拦截器（Filter）</vt:lpstr>
      <vt:lpstr>Server4000详解</vt:lpstr>
      <vt:lpstr>业务</vt:lpstr>
      <vt:lpstr>设计亮点：</vt:lpstr>
      <vt:lpstr>登录流程</vt:lpstr>
      <vt:lpstr>                    登录</vt:lpstr>
      <vt:lpstr>注册流程</vt:lpstr>
      <vt:lpstr>          注册</vt:lpstr>
      <vt:lpstr>登出流程</vt:lpstr>
      <vt:lpstr>请求验证码</vt:lpstr>
      <vt:lpstr>请求获取SVG静态资源</vt:lpstr>
      <vt:lpstr>验证码组件</vt:lpstr>
      <vt:lpstr>ApplyCode</vt:lpstr>
      <vt:lpstr>ApplyCode</vt:lpstr>
      <vt:lpstr>Method组件</vt:lpstr>
      <vt:lpstr>Method组件</vt:lpstr>
      <vt:lpstr>Module组件</vt:lpstr>
      <vt:lpstr>Module组件</vt:lpstr>
      <vt:lpstr>SystemIO 封装组件</vt:lpstr>
      <vt:lpstr>SystemIO</vt:lpstr>
      <vt:lpstr>主程序</vt:lpstr>
      <vt:lpstr>主程序</vt:lpstr>
      <vt:lpstr>数据库</vt:lpstr>
      <vt:lpstr>                        数据库设计</vt:lpstr>
      <vt:lpstr>                        数据库流程图</vt:lpstr>
      <vt:lpstr>                        数据库流程</vt:lpstr>
      <vt:lpstr>                        数据库流程</vt:lpstr>
      <vt:lpstr>数据库流程</vt:lpstr>
      <vt:lpstr>工具类工作流程</vt:lpstr>
      <vt:lpstr>重点难点</vt:lpstr>
      <vt:lpstr>                        Redis设计</vt:lpstr>
      <vt:lpstr>Redis设计亮点</vt:lpstr>
      <vt:lpstr>设计流程</vt:lpstr>
      <vt:lpstr>重点难点</vt:lpstr>
      <vt:lpstr>工程测试（演示） </vt:lpstr>
      <vt:lpstr>总结与反思</vt:lpstr>
      <vt:lpstr>项目后续改进方向</vt:lpstr>
      <vt:lpstr>总结</vt:lpstr>
      <vt:lpstr> Q&amp;A</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Spb</dc:creator>
  <cp:lastModifiedBy>Spb</cp:lastModifiedBy>
  <cp:revision>1432</cp:revision>
  <dcterms:created xsi:type="dcterms:W3CDTF">2021-11-13T10:09:12Z</dcterms:created>
  <dcterms:modified xsi:type="dcterms:W3CDTF">2021-12-14T04:21:17Z</dcterms:modified>
</cp:coreProperties>
</file>