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58" r:id="rId5"/>
    <p:sldId id="259" r:id="rId6"/>
    <p:sldId id="264" r:id="rId7"/>
    <p:sldId id="267" r:id="rId8"/>
    <p:sldId id="260" r:id="rId9"/>
    <p:sldId id="261" r:id="rId10"/>
    <p:sldId id="262" r:id="rId11"/>
    <p:sldId id="263"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94660"/>
  </p:normalViewPr>
  <p:slideViewPr>
    <p:cSldViewPr snapToGrid="0">
      <p:cViewPr varScale="1">
        <p:scale>
          <a:sx n="87" d="100"/>
          <a:sy n="87" d="100"/>
        </p:scale>
        <p:origin x="60"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9/6/2020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9/6/2020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9/6/2020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9C3AC7E-627E-4040-8C40-8340776BD4D6}"/>
              </a:ext>
            </a:extLst>
          </p:cNvPr>
          <p:cNvPicPr>
            <a:picLocks noChangeAspect="1"/>
          </p:cNvPicPr>
          <p:nvPr/>
        </p:nvPicPr>
        <p:blipFill>
          <a:blip r:embed="rId2"/>
          <a:stretch>
            <a:fillRect/>
          </a:stretch>
        </p:blipFill>
        <p:spPr>
          <a:xfrm>
            <a:off x="3048744" y="0"/>
            <a:ext cx="6094512" cy="6858000"/>
          </a:xfrm>
          <a:prstGeom prst="rect">
            <a:avLst/>
          </a:prstGeom>
        </p:spPr>
      </p:pic>
      <p:sp>
        <p:nvSpPr>
          <p:cNvPr id="2" name="标题 1">
            <a:extLst>
              <a:ext uri="{FF2B5EF4-FFF2-40B4-BE49-F238E27FC236}">
                <a16:creationId xmlns:a16="http://schemas.microsoft.com/office/drawing/2014/main" id="{656EADA7-A24D-4F2F-BA88-FCCB53FA7C26}"/>
              </a:ext>
            </a:extLst>
          </p:cNvPr>
          <p:cNvSpPr>
            <a:spLocks noGrp="1"/>
          </p:cNvSpPr>
          <p:nvPr>
            <p:ph type="ctrTitle"/>
          </p:nvPr>
        </p:nvSpPr>
        <p:spPr>
          <a:xfrm>
            <a:off x="698440" y="642500"/>
            <a:ext cx="1458833" cy="5048086"/>
          </a:xfrm>
        </p:spPr>
        <p:txBody>
          <a:bodyPr>
            <a:normAutofit/>
          </a:bodyPr>
          <a:lstStyle/>
          <a:p>
            <a:r>
              <a:rPr lang="zh-CN" altLang="en-US" dirty="0"/>
              <a:t>长春地铁</a:t>
            </a:r>
            <a:br>
              <a:rPr lang="en-US" altLang="zh-CN" dirty="0"/>
            </a:br>
            <a:endParaRPr lang="zh-CN" altLang="en-US" dirty="0"/>
          </a:p>
        </p:txBody>
      </p:sp>
      <p:sp>
        <p:nvSpPr>
          <p:cNvPr id="3" name="副标题 2">
            <a:extLst>
              <a:ext uri="{FF2B5EF4-FFF2-40B4-BE49-F238E27FC236}">
                <a16:creationId xmlns:a16="http://schemas.microsoft.com/office/drawing/2014/main" id="{B3EC3B9A-3C2E-44D2-8385-27757920A324}"/>
              </a:ext>
            </a:extLst>
          </p:cNvPr>
          <p:cNvSpPr>
            <a:spLocks noGrp="1"/>
          </p:cNvSpPr>
          <p:nvPr>
            <p:ph type="subTitle" idx="1"/>
          </p:nvPr>
        </p:nvSpPr>
        <p:spPr>
          <a:xfrm>
            <a:off x="9543495" y="4880610"/>
            <a:ext cx="2390246" cy="977621"/>
          </a:xfrm>
        </p:spPr>
        <p:txBody>
          <a:bodyPr>
            <a:normAutofit/>
          </a:bodyPr>
          <a:lstStyle/>
          <a:p>
            <a:r>
              <a:rPr lang="zh-CN" altLang="en-US" sz="2400" dirty="0"/>
              <a:t>王德瑞</a:t>
            </a:r>
          </a:p>
        </p:txBody>
      </p:sp>
    </p:spTree>
    <p:extLst>
      <p:ext uri="{BB962C8B-B14F-4D97-AF65-F5344CB8AC3E}">
        <p14:creationId xmlns:p14="http://schemas.microsoft.com/office/powerpoint/2010/main" val="93401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7A2CF-2BA4-42B0-8DB1-5C145AE9B185}"/>
              </a:ext>
            </a:extLst>
          </p:cNvPr>
          <p:cNvSpPr>
            <a:spLocks noGrp="1"/>
          </p:cNvSpPr>
          <p:nvPr>
            <p:ph type="title"/>
          </p:nvPr>
        </p:nvSpPr>
        <p:spPr/>
        <p:txBody>
          <a:bodyPr/>
          <a:lstStyle/>
          <a:p>
            <a:r>
              <a:rPr lang="zh-CN" altLang="en-US" dirty="0"/>
              <a:t>已完成功能（人性化选择）</a:t>
            </a:r>
          </a:p>
        </p:txBody>
      </p:sp>
      <p:sp>
        <p:nvSpPr>
          <p:cNvPr id="3" name="内容占位符 2">
            <a:extLst>
              <a:ext uri="{FF2B5EF4-FFF2-40B4-BE49-F238E27FC236}">
                <a16:creationId xmlns:a16="http://schemas.microsoft.com/office/drawing/2014/main" id="{C9D53F3F-F879-4E6D-92E0-10F53DADABBB}"/>
              </a:ext>
            </a:extLst>
          </p:cNvPr>
          <p:cNvSpPr>
            <a:spLocks noGrp="1"/>
          </p:cNvSpPr>
          <p:nvPr>
            <p:ph idx="1"/>
          </p:nvPr>
        </p:nvSpPr>
        <p:spPr>
          <a:xfrm>
            <a:off x="1451579" y="2015732"/>
            <a:ext cx="3764159" cy="3450613"/>
          </a:xfrm>
        </p:spPr>
        <p:txBody>
          <a:bodyPr/>
          <a:lstStyle/>
          <a:p>
            <a:r>
              <a:rPr lang="zh-CN" altLang="en-US" dirty="0"/>
              <a:t>进行最短路径的计算及路线的呈现</a:t>
            </a:r>
            <a:endParaRPr lang="en-US" altLang="zh-CN" dirty="0"/>
          </a:p>
          <a:p>
            <a:r>
              <a:rPr lang="zh-CN" altLang="en-US" dirty="0"/>
              <a:t>进行最少换乘的计算和站数统计及路径</a:t>
            </a:r>
            <a:endParaRPr lang="en-US" altLang="zh-CN" dirty="0"/>
          </a:p>
          <a:p>
            <a:endParaRPr lang="en-US" altLang="zh-CN" dirty="0"/>
          </a:p>
        </p:txBody>
      </p:sp>
      <p:pic>
        <p:nvPicPr>
          <p:cNvPr id="4" name="图片 3">
            <a:extLst>
              <a:ext uri="{FF2B5EF4-FFF2-40B4-BE49-F238E27FC236}">
                <a16:creationId xmlns:a16="http://schemas.microsoft.com/office/drawing/2014/main" id="{A35D08DF-3F28-4237-808B-B086C6B55AE2}"/>
              </a:ext>
            </a:extLst>
          </p:cNvPr>
          <p:cNvPicPr>
            <a:picLocks noChangeAspect="1"/>
          </p:cNvPicPr>
          <p:nvPr/>
        </p:nvPicPr>
        <p:blipFill>
          <a:blip r:embed="rId2"/>
          <a:stretch>
            <a:fillRect/>
          </a:stretch>
        </p:blipFill>
        <p:spPr>
          <a:xfrm>
            <a:off x="5215738" y="1853753"/>
            <a:ext cx="4901184" cy="4274044"/>
          </a:xfrm>
          <a:prstGeom prst="rect">
            <a:avLst/>
          </a:prstGeom>
        </p:spPr>
      </p:pic>
    </p:spTree>
    <p:extLst>
      <p:ext uri="{BB962C8B-B14F-4D97-AF65-F5344CB8AC3E}">
        <p14:creationId xmlns:p14="http://schemas.microsoft.com/office/powerpoint/2010/main" val="112461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377CD9-BE9A-4BBB-A94B-4566E3444E44}"/>
              </a:ext>
            </a:extLst>
          </p:cNvPr>
          <p:cNvSpPr>
            <a:spLocks noGrp="1"/>
          </p:cNvSpPr>
          <p:nvPr>
            <p:ph type="title"/>
          </p:nvPr>
        </p:nvSpPr>
        <p:spPr/>
        <p:txBody>
          <a:bodyPr/>
          <a:lstStyle/>
          <a:p>
            <a:r>
              <a:rPr lang="zh-CN" altLang="en-US" dirty="0"/>
              <a:t>工作量</a:t>
            </a:r>
          </a:p>
        </p:txBody>
      </p:sp>
      <p:sp>
        <p:nvSpPr>
          <p:cNvPr id="3" name="内容占位符 2">
            <a:extLst>
              <a:ext uri="{FF2B5EF4-FFF2-40B4-BE49-F238E27FC236}">
                <a16:creationId xmlns:a16="http://schemas.microsoft.com/office/drawing/2014/main" id="{B8A19595-2883-4319-AA70-1BD2649206B7}"/>
              </a:ext>
            </a:extLst>
          </p:cNvPr>
          <p:cNvSpPr>
            <a:spLocks noGrp="1"/>
          </p:cNvSpPr>
          <p:nvPr>
            <p:ph idx="1"/>
          </p:nvPr>
        </p:nvSpPr>
        <p:spPr/>
        <p:txBody>
          <a:bodyPr/>
          <a:lstStyle/>
          <a:p>
            <a:r>
              <a:rPr lang="zh-CN" altLang="en-US" dirty="0"/>
              <a:t>大概实际有两周在研究和修改代码</a:t>
            </a:r>
            <a:endParaRPr lang="en-US" altLang="zh-CN" dirty="0"/>
          </a:p>
          <a:p>
            <a:r>
              <a:rPr lang="zh-CN" altLang="en-US" dirty="0"/>
              <a:t>邻接矩阵和深度遍历与助教讨论后才真正能理解运用，从七月中旬到八月</a:t>
            </a:r>
            <a:endParaRPr lang="en-US" altLang="zh-CN" dirty="0"/>
          </a:p>
          <a:p>
            <a:r>
              <a:rPr lang="zh-CN" altLang="en-US" dirty="0"/>
              <a:t>工作量大概实际</a:t>
            </a:r>
            <a:r>
              <a:rPr lang="en-US" altLang="zh-CN" dirty="0"/>
              <a:t>20</a:t>
            </a:r>
            <a:r>
              <a:rPr lang="zh-CN" altLang="en-US" dirty="0"/>
              <a:t>小时左右在写代码</a:t>
            </a:r>
            <a:endParaRPr lang="en-US" altLang="zh-CN" dirty="0"/>
          </a:p>
          <a:p>
            <a:r>
              <a:rPr lang="zh-CN" altLang="en-US" dirty="0"/>
              <a:t>因为用了</a:t>
            </a:r>
            <a:r>
              <a:rPr lang="en-US" altLang="zh-CN" dirty="0"/>
              <a:t>C++</a:t>
            </a:r>
            <a:r>
              <a:rPr lang="zh-CN" altLang="en-US" dirty="0"/>
              <a:t>实现迪杰斯特拉，实际行数比预期小了不少，另外用邻接矩阵也节省了一些推理。</a:t>
            </a:r>
            <a:endParaRPr lang="en-US" altLang="zh-CN" dirty="0"/>
          </a:p>
          <a:p>
            <a:r>
              <a:rPr lang="zh-CN" altLang="en-US" dirty="0"/>
              <a:t>在生成邻接矩阵遇到了阻力，是自己对照图输入的有待改进</a:t>
            </a:r>
            <a:endParaRPr lang="en-US" altLang="zh-CN" dirty="0"/>
          </a:p>
        </p:txBody>
      </p:sp>
    </p:spTree>
    <p:extLst>
      <p:ext uri="{BB962C8B-B14F-4D97-AF65-F5344CB8AC3E}">
        <p14:creationId xmlns:p14="http://schemas.microsoft.com/office/powerpoint/2010/main" val="369303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BE294F-F9A0-4CD8-85F6-F3C24DCF9405}"/>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D635D72E-95A3-46BF-A52C-AB342D433633}"/>
              </a:ext>
            </a:extLst>
          </p:cNvPr>
          <p:cNvSpPr>
            <a:spLocks noGrp="1"/>
          </p:cNvSpPr>
          <p:nvPr>
            <p:ph idx="1"/>
          </p:nvPr>
        </p:nvSpPr>
        <p:spPr>
          <a:xfrm>
            <a:off x="2734056" y="3102946"/>
            <a:ext cx="7250950" cy="2275089"/>
          </a:xfrm>
        </p:spPr>
        <p:txBody>
          <a:bodyPr>
            <a:normAutofit/>
          </a:bodyPr>
          <a:lstStyle/>
          <a:p>
            <a:pPr marL="0" indent="0">
              <a:buNone/>
            </a:pPr>
            <a:r>
              <a:rPr lang="zh-CN" altLang="en-US" sz="5400" i="1" u="sng" dirty="0"/>
              <a:t>谢谢大家的聆听</a:t>
            </a:r>
          </a:p>
        </p:txBody>
      </p:sp>
    </p:spTree>
    <p:extLst>
      <p:ext uri="{BB962C8B-B14F-4D97-AF65-F5344CB8AC3E}">
        <p14:creationId xmlns:p14="http://schemas.microsoft.com/office/powerpoint/2010/main" val="2088681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4668A7-351D-4F8A-B440-10EBE7967A55}"/>
              </a:ext>
            </a:extLst>
          </p:cNvPr>
          <p:cNvSpPr>
            <a:spLocks noGrp="1"/>
          </p:cNvSpPr>
          <p:nvPr>
            <p:ph type="title"/>
          </p:nvPr>
        </p:nvSpPr>
        <p:spPr/>
        <p:txBody>
          <a:bodyPr>
            <a:normAutofit/>
          </a:bodyPr>
          <a:lstStyle/>
          <a:p>
            <a:r>
              <a:rPr lang="zh-CN" altLang="en-US" sz="3600" dirty="0"/>
              <a:t>项目总体设计</a:t>
            </a:r>
          </a:p>
        </p:txBody>
      </p:sp>
      <p:sp>
        <p:nvSpPr>
          <p:cNvPr id="3" name="内容占位符 2">
            <a:extLst>
              <a:ext uri="{FF2B5EF4-FFF2-40B4-BE49-F238E27FC236}">
                <a16:creationId xmlns:a16="http://schemas.microsoft.com/office/drawing/2014/main" id="{C23E1E50-EA56-4B35-AAA4-D99242E5732B}"/>
              </a:ext>
            </a:extLst>
          </p:cNvPr>
          <p:cNvSpPr>
            <a:spLocks noGrp="1"/>
          </p:cNvSpPr>
          <p:nvPr>
            <p:ph idx="1"/>
          </p:nvPr>
        </p:nvSpPr>
        <p:spPr>
          <a:xfrm>
            <a:off x="1451579" y="2015732"/>
            <a:ext cx="4715135" cy="3450613"/>
          </a:xfrm>
        </p:spPr>
        <p:txBody>
          <a:bodyPr>
            <a:normAutofit/>
          </a:bodyPr>
          <a:lstStyle/>
          <a:p>
            <a:r>
              <a:rPr lang="zh-CN" altLang="en-US" sz="3200" dirty="0"/>
              <a:t>通过邻接矩阵进行深度遍历从而能够计算在地铁线路图中的两点之间所需的最少站点，并给出具体站点及路径</a:t>
            </a:r>
          </a:p>
        </p:txBody>
      </p:sp>
      <p:pic>
        <p:nvPicPr>
          <p:cNvPr id="4" name="图片 3">
            <a:extLst>
              <a:ext uri="{FF2B5EF4-FFF2-40B4-BE49-F238E27FC236}">
                <a16:creationId xmlns:a16="http://schemas.microsoft.com/office/drawing/2014/main" id="{23E647E9-26BE-4B6C-A486-C3A4A24A9F59}"/>
              </a:ext>
            </a:extLst>
          </p:cNvPr>
          <p:cNvPicPr>
            <a:picLocks noChangeAspect="1"/>
          </p:cNvPicPr>
          <p:nvPr/>
        </p:nvPicPr>
        <p:blipFill>
          <a:blip r:embed="rId2"/>
          <a:stretch>
            <a:fillRect/>
          </a:stretch>
        </p:blipFill>
        <p:spPr>
          <a:xfrm>
            <a:off x="7208770" y="-87782"/>
            <a:ext cx="2646381" cy="6858000"/>
          </a:xfrm>
          <a:prstGeom prst="rect">
            <a:avLst/>
          </a:prstGeom>
        </p:spPr>
      </p:pic>
    </p:spTree>
    <p:extLst>
      <p:ext uri="{BB962C8B-B14F-4D97-AF65-F5344CB8AC3E}">
        <p14:creationId xmlns:p14="http://schemas.microsoft.com/office/powerpoint/2010/main" val="1595627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643F3B-8A30-49D4-9542-C98CF832A205}"/>
              </a:ext>
            </a:extLst>
          </p:cNvPr>
          <p:cNvSpPr>
            <a:spLocks noGrp="1"/>
          </p:cNvSpPr>
          <p:nvPr>
            <p:ph type="title"/>
          </p:nvPr>
        </p:nvSpPr>
        <p:spPr/>
        <p:txBody>
          <a:bodyPr/>
          <a:lstStyle/>
          <a:p>
            <a:r>
              <a:rPr lang="zh-CN" altLang="en-US" dirty="0"/>
              <a:t>具体实现路径及思维过程</a:t>
            </a:r>
          </a:p>
        </p:txBody>
      </p:sp>
      <p:sp>
        <p:nvSpPr>
          <p:cNvPr id="3" name="内容占位符 2">
            <a:extLst>
              <a:ext uri="{FF2B5EF4-FFF2-40B4-BE49-F238E27FC236}">
                <a16:creationId xmlns:a16="http://schemas.microsoft.com/office/drawing/2014/main" id="{23779894-6C06-46E9-9308-378626AC4214}"/>
              </a:ext>
            </a:extLst>
          </p:cNvPr>
          <p:cNvSpPr>
            <a:spLocks noGrp="1"/>
          </p:cNvSpPr>
          <p:nvPr>
            <p:ph idx="1"/>
          </p:nvPr>
        </p:nvSpPr>
        <p:spPr/>
        <p:txBody>
          <a:bodyPr/>
          <a:lstStyle/>
          <a:p>
            <a:endParaRPr lang="zh-CN" altLang="en-US" dirty="0"/>
          </a:p>
          <a:p>
            <a:endParaRPr lang="zh-CN" altLang="en-US" dirty="0"/>
          </a:p>
        </p:txBody>
      </p:sp>
      <p:pic>
        <p:nvPicPr>
          <p:cNvPr id="4" name="图片 3">
            <a:extLst>
              <a:ext uri="{FF2B5EF4-FFF2-40B4-BE49-F238E27FC236}">
                <a16:creationId xmlns:a16="http://schemas.microsoft.com/office/drawing/2014/main" id="{6FE2BC45-7C73-4A0D-BF97-ABACFBDD5849}"/>
              </a:ext>
            </a:extLst>
          </p:cNvPr>
          <p:cNvPicPr>
            <a:picLocks noChangeAspect="1"/>
          </p:cNvPicPr>
          <p:nvPr/>
        </p:nvPicPr>
        <p:blipFill>
          <a:blip r:embed="rId2"/>
          <a:stretch>
            <a:fillRect/>
          </a:stretch>
        </p:blipFill>
        <p:spPr>
          <a:xfrm>
            <a:off x="1386979" y="1572630"/>
            <a:ext cx="9667875" cy="1809750"/>
          </a:xfrm>
          <a:prstGeom prst="rect">
            <a:avLst/>
          </a:prstGeom>
        </p:spPr>
      </p:pic>
      <p:pic>
        <p:nvPicPr>
          <p:cNvPr id="5" name="图片 4">
            <a:extLst>
              <a:ext uri="{FF2B5EF4-FFF2-40B4-BE49-F238E27FC236}">
                <a16:creationId xmlns:a16="http://schemas.microsoft.com/office/drawing/2014/main" id="{5FFDB5F1-91B0-4F42-A7E4-94C0EFAD43AB}"/>
              </a:ext>
            </a:extLst>
          </p:cNvPr>
          <p:cNvPicPr>
            <a:picLocks noChangeAspect="1"/>
          </p:cNvPicPr>
          <p:nvPr/>
        </p:nvPicPr>
        <p:blipFill>
          <a:blip r:embed="rId3"/>
          <a:stretch>
            <a:fillRect/>
          </a:stretch>
        </p:blipFill>
        <p:spPr>
          <a:xfrm>
            <a:off x="1386979" y="3382380"/>
            <a:ext cx="9715500" cy="1990725"/>
          </a:xfrm>
          <a:prstGeom prst="rect">
            <a:avLst/>
          </a:prstGeom>
        </p:spPr>
      </p:pic>
    </p:spTree>
    <p:extLst>
      <p:ext uri="{BB962C8B-B14F-4D97-AF65-F5344CB8AC3E}">
        <p14:creationId xmlns:p14="http://schemas.microsoft.com/office/powerpoint/2010/main" val="742612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B4E70B-E716-41AB-B1D5-C5086E551A21}"/>
              </a:ext>
            </a:extLst>
          </p:cNvPr>
          <p:cNvSpPr>
            <a:spLocks noGrp="1"/>
          </p:cNvSpPr>
          <p:nvPr>
            <p:ph type="title"/>
          </p:nvPr>
        </p:nvSpPr>
        <p:spPr/>
        <p:txBody>
          <a:bodyPr/>
          <a:lstStyle/>
          <a:p>
            <a:r>
              <a:rPr lang="zh-CN" altLang="en-US" dirty="0"/>
              <a:t>主要功能</a:t>
            </a:r>
          </a:p>
        </p:txBody>
      </p:sp>
      <p:sp>
        <p:nvSpPr>
          <p:cNvPr id="3" name="内容占位符 2">
            <a:extLst>
              <a:ext uri="{FF2B5EF4-FFF2-40B4-BE49-F238E27FC236}">
                <a16:creationId xmlns:a16="http://schemas.microsoft.com/office/drawing/2014/main" id="{C2E4B517-0D50-4337-92BC-CE731C9E7E8B}"/>
              </a:ext>
            </a:extLst>
          </p:cNvPr>
          <p:cNvSpPr>
            <a:spLocks noGrp="1"/>
          </p:cNvSpPr>
          <p:nvPr>
            <p:ph idx="1"/>
          </p:nvPr>
        </p:nvSpPr>
        <p:spPr/>
        <p:txBody>
          <a:bodyPr/>
          <a:lstStyle/>
          <a:p>
            <a:r>
              <a:rPr lang="zh-CN" altLang="en-US" dirty="0"/>
              <a:t>可以实现换乘以减少站点数</a:t>
            </a:r>
            <a:endParaRPr lang="en-US" altLang="zh-CN" dirty="0"/>
          </a:p>
          <a:p>
            <a:r>
              <a:rPr lang="zh-CN" altLang="en-US" dirty="0"/>
              <a:t>可以选择减少换乘数</a:t>
            </a:r>
            <a:endParaRPr lang="en-US" altLang="zh-CN" dirty="0"/>
          </a:p>
          <a:p>
            <a:r>
              <a:rPr lang="zh-CN" altLang="en-US" dirty="0"/>
              <a:t>计算两点间的最短路径</a:t>
            </a:r>
            <a:endParaRPr lang="en-US" altLang="zh-CN" dirty="0"/>
          </a:p>
          <a:p>
            <a:r>
              <a:rPr lang="zh-CN" altLang="en-US" dirty="0"/>
              <a:t>显示换乘路径以及站数</a:t>
            </a:r>
            <a:endParaRPr lang="en-US" altLang="zh-CN" dirty="0"/>
          </a:p>
        </p:txBody>
      </p:sp>
      <p:pic>
        <p:nvPicPr>
          <p:cNvPr id="5" name="图片 4">
            <a:extLst>
              <a:ext uri="{FF2B5EF4-FFF2-40B4-BE49-F238E27FC236}">
                <a16:creationId xmlns:a16="http://schemas.microsoft.com/office/drawing/2014/main" id="{AEDBBB63-34EE-461B-B390-626B8285DBD3}"/>
              </a:ext>
            </a:extLst>
          </p:cNvPr>
          <p:cNvPicPr>
            <a:picLocks noChangeAspect="1"/>
          </p:cNvPicPr>
          <p:nvPr/>
        </p:nvPicPr>
        <p:blipFill>
          <a:blip r:embed="rId2"/>
          <a:stretch>
            <a:fillRect/>
          </a:stretch>
        </p:blipFill>
        <p:spPr>
          <a:xfrm>
            <a:off x="0" y="4106288"/>
            <a:ext cx="12192000" cy="1795917"/>
          </a:xfrm>
          <a:prstGeom prst="rect">
            <a:avLst/>
          </a:prstGeom>
        </p:spPr>
      </p:pic>
    </p:spTree>
    <p:extLst>
      <p:ext uri="{BB962C8B-B14F-4D97-AF65-F5344CB8AC3E}">
        <p14:creationId xmlns:p14="http://schemas.microsoft.com/office/powerpoint/2010/main" val="3344106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1F75A2-464F-4DA1-AC94-541AF05CDF44}"/>
              </a:ext>
            </a:extLst>
          </p:cNvPr>
          <p:cNvSpPr>
            <a:spLocks noGrp="1"/>
          </p:cNvSpPr>
          <p:nvPr>
            <p:ph type="title"/>
          </p:nvPr>
        </p:nvSpPr>
        <p:spPr/>
        <p:txBody>
          <a:bodyPr/>
          <a:lstStyle/>
          <a:p>
            <a:r>
              <a:rPr lang="zh-CN" altLang="en-US" dirty="0"/>
              <a:t>创新点及优化</a:t>
            </a:r>
          </a:p>
        </p:txBody>
      </p:sp>
      <p:sp>
        <p:nvSpPr>
          <p:cNvPr id="3" name="内容占位符 2">
            <a:extLst>
              <a:ext uri="{FF2B5EF4-FFF2-40B4-BE49-F238E27FC236}">
                <a16:creationId xmlns:a16="http://schemas.microsoft.com/office/drawing/2014/main" id="{631FB347-789C-47EE-A9BB-BEB8DA60CEB5}"/>
              </a:ext>
            </a:extLst>
          </p:cNvPr>
          <p:cNvSpPr>
            <a:spLocks noGrp="1"/>
          </p:cNvSpPr>
          <p:nvPr>
            <p:ph idx="1"/>
          </p:nvPr>
        </p:nvSpPr>
        <p:spPr>
          <a:xfrm>
            <a:off x="1451579" y="2015732"/>
            <a:ext cx="3705637" cy="3450613"/>
          </a:xfrm>
        </p:spPr>
        <p:txBody>
          <a:bodyPr/>
          <a:lstStyle/>
          <a:p>
            <a:r>
              <a:rPr lang="zh-CN" altLang="en-US" sz="1800" dirty="0"/>
              <a:t>使用</a:t>
            </a:r>
            <a:r>
              <a:rPr lang="en-US" altLang="zh-CN" sz="1800" dirty="0"/>
              <a:t>C++</a:t>
            </a:r>
            <a:r>
              <a:rPr lang="zh-CN" altLang="en-US" sz="1800" dirty="0"/>
              <a:t>实现，不同于以往用</a:t>
            </a:r>
            <a:r>
              <a:rPr lang="en-US" altLang="zh-CN" sz="1800" dirty="0"/>
              <a:t>python</a:t>
            </a:r>
            <a:r>
              <a:rPr lang="zh-CN" altLang="en-US" sz="1800" dirty="0"/>
              <a:t>或</a:t>
            </a:r>
            <a:r>
              <a:rPr lang="en-US" altLang="zh-CN" sz="1800" dirty="0"/>
              <a:t>Java</a:t>
            </a:r>
          </a:p>
          <a:p>
            <a:r>
              <a:rPr lang="zh-CN" altLang="en-US" sz="1800" dirty="0"/>
              <a:t>运用深度遍历求图中的所有路径（无向图可以规避成环绕远路的情况）</a:t>
            </a:r>
            <a:endParaRPr lang="en-US" altLang="zh-CN" sz="1800" dirty="0"/>
          </a:p>
          <a:p>
            <a:r>
              <a:rPr lang="zh-CN" altLang="en-US" sz="1800" dirty="0"/>
              <a:t>用了邻接矩阵进行运算，并且根据点线关系自动生成，后来使用了更为简便的邻接表</a:t>
            </a:r>
            <a:endParaRPr lang="en-US" altLang="zh-CN" sz="1800" dirty="0"/>
          </a:p>
          <a:p>
            <a:r>
              <a:rPr lang="zh-CN" altLang="en-US" sz="1800" dirty="0"/>
              <a:t>用数组使得站点选择更简便量化</a:t>
            </a:r>
            <a:endParaRPr lang="en-US" altLang="zh-CN" sz="1800" dirty="0"/>
          </a:p>
          <a:p>
            <a:endParaRPr lang="zh-CN" altLang="en-US" dirty="0"/>
          </a:p>
        </p:txBody>
      </p:sp>
      <p:pic>
        <p:nvPicPr>
          <p:cNvPr id="7" name="图片 6">
            <a:extLst>
              <a:ext uri="{FF2B5EF4-FFF2-40B4-BE49-F238E27FC236}">
                <a16:creationId xmlns:a16="http://schemas.microsoft.com/office/drawing/2014/main" id="{513789DC-01C7-4E54-86CE-2F0127AA539A}"/>
              </a:ext>
            </a:extLst>
          </p:cNvPr>
          <p:cNvPicPr>
            <a:picLocks noChangeAspect="1"/>
          </p:cNvPicPr>
          <p:nvPr/>
        </p:nvPicPr>
        <p:blipFill>
          <a:blip r:embed="rId2"/>
          <a:stretch>
            <a:fillRect/>
          </a:stretch>
        </p:blipFill>
        <p:spPr>
          <a:xfrm>
            <a:off x="5215738" y="3240634"/>
            <a:ext cx="6188659" cy="2525552"/>
          </a:xfrm>
          <a:prstGeom prst="rect">
            <a:avLst/>
          </a:prstGeom>
        </p:spPr>
      </p:pic>
    </p:spTree>
    <p:extLst>
      <p:ext uri="{BB962C8B-B14F-4D97-AF65-F5344CB8AC3E}">
        <p14:creationId xmlns:p14="http://schemas.microsoft.com/office/powerpoint/2010/main" val="2301305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D0730C-B29C-4657-934F-5D63FA67E4CC}"/>
              </a:ext>
            </a:extLst>
          </p:cNvPr>
          <p:cNvSpPr>
            <a:spLocks noGrp="1"/>
          </p:cNvSpPr>
          <p:nvPr>
            <p:ph type="title"/>
          </p:nvPr>
        </p:nvSpPr>
        <p:spPr/>
        <p:txBody>
          <a:bodyPr/>
          <a:lstStyle/>
          <a:p>
            <a:r>
              <a:rPr lang="zh-CN" altLang="en-US" dirty="0"/>
              <a:t>优化</a:t>
            </a:r>
          </a:p>
        </p:txBody>
      </p:sp>
      <p:sp>
        <p:nvSpPr>
          <p:cNvPr id="3" name="内容占位符 2">
            <a:extLst>
              <a:ext uri="{FF2B5EF4-FFF2-40B4-BE49-F238E27FC236}">
                <a16:creationId xmlns:a16="http://schemas.microsoft.com/office/drawing/2014/main" id="{0A13E151-9886-4FD3-B9D7-75813E33B47B}"/>
              </a:ext>
            </a:extLst>
          </p:cNvPr>
          <p:cNvSpPr>
            <a:spLocks noGrp="1"/>
          </p:cNvSpPr>
          <p:nvPr>
            <p:ph idx="1"/>
          </p:nvPr>
        </p:nvSpPr>
        <p:spPr>
          <a:xfrm>
            <a:off x="1451579" y="2015733"/>
            <a:ext cx="2867437" cy="3360940"/>
          </a:xfrm>
        </p:spPr>
        <p:txBody>
          <a:bodyPr>
            <a:normAutofit/>
          </a:bodyPr>
          <a:lstStyle/>
          <a:p>
            <a:r>
              <a:rPr lang="zh-CN" altLang="en-US" sz="1600" dirty="0"/>
              <a:t>长春地铁共有</a:t>
            </a:r>
            <a:r>
              <a:rPr lang="en-US" altLang="zh-CN" sz="1600" dirty="0"/>
              <a:t>92</a:t>
            </a:r>
            <a:r>
              <a:rPr lang="zh-CN" altLang="en-US" sz="1600" dirty="0"/>
              <a:t>个站点，如选择邻接矩阵，则矩阵大小超过</a:t>
            </a:r>
            <a:r>
              <a:rPr lang="en-US" altLang="zh-CN" sz="1600" dirty="0"/>
              <a:t>8000</a:t>
            </a:r>
            <a:r>
              <a:rPr lang="zh-CN" altLang="en-US" sz="1600" dirty="0"/>
              <a:t>，而且由于换乘站较少，将会是非常稀疏的稀疏表图，浪费存储空间。而使用邻接表只需要存储站点的相邻站点，所占空间较少，所以选择使用邻接表。</a:t>
            </a:r>
          </a:p>
        </p:txBody>
      </p:sp>
      <p:pic>
        <p:nvPicPr>
          <p:cNvPr id="4" name="图片 3">
            <a:extLst>
              <a:ext uri="{FF2B5EF4-FFF2-40B4-BE49-F238E27FC236}">
                <a16:creationId xmlns:a16="http://schemas.microsoft.com/office/drawing/2014/main" id="{1A50109E-B2F4-4BF9-9EF5-787C36E9AD84}"/>
              </a:ext>
            </a:extLst>
          </p:cNvPr>
          <p:cNvPicPr>
            <a:picLocks noChangeAspect="1"/>
          </p:cNvPicPr>
          <p:nvPr/>
        </p:nvPicPr>
        <p:blipFill>
          <a:blip r:embed="rId2"/>
          <a:stretch>
            <a:fillRect/>
          </a:stretch>
        </p:blipFill>
        <p:spPr>
          <a:xfrm>
            <a:off x="4248912" y="2015733"/>
            <a:ext cx="914400" cy="3429000"/>
          </a:xfrm>
          <a:prstGeom prst="rect">
            <a:avLst/>
          </a:prstGeom>
        </p:spPr>
      </p:pic>
      <p:sp>
        <p:nvSpPr>
          <p:cNvPr id="6" name="文本框 5">
            <a:extLst>
              <a:ext uri="{FF2B5EF4-FFF2-40B4-BE49-F238E27FC236}">
                <a16:creationId xmlns:a16="http://schemas.microsoft.com/office/drawing/2014/main" id="{7D6B442E-3922-45FC-96D0-C48FDFC53B42}"/>
              </a:ext>
            </a:extLst>
          </p:cNvPr>
          <p:cNvSpPr txBox="1"/>
          <p:nvPr/>
        </p:nvSpPr>
        <p:spPr>
          <a:xfrm>
            <a:off x="5163312" y="2015733"/>
            <a:ext cx="2867437" cy="1477328"/>
          </a:xfrm>
          <a:prstGeom prst="rect">
            <a:avLst/>
          </a:prstGeom>
          <a:noFill/>
        </p:spPr>
        <p:txBody>
          <a:bodyPr wrap="square" rtlCol="0">
            <a:spAutoFit/>
          </a:bodyPr>
          <a:lstStyle/>
          <a:p>
            <a:r>
              <a:rPr lang="zh-CN" altLang="en-US" dirty="0"/>
              <a:t>充分考虑到以下三种换乘的处理方式</a:t>
            </a:r>
            <a:endParaRPr lang="en-US" altLang="zh-CN" dirty="0"/>
          </a:p>
          <a:p>
            <a:r>
              <a:rPr lang="en-US" altLang="zh-CN" dirty="0"/>
              <a:t>1</a:t>
            </a:r>
            <a:r>
              <a:rPr lang="zh-CN" altLang="en-US" dirty="0"/>
              <a:t>二线换乘</a:t>
            </a:r>
            <a:endParaRPr lang="en-US" altLang="zh-CN" dirty="0"/>
          </a:p>
          <a:p>
            <a:r>
              <a:rPr lang="en-US" altLang="zh-CN" dirty="0"/>
              <a:t>2</a:t>
            </a:r>
            <a:r>
              <a:rPr lang="zh-CN" altLang="en-US" dirty="0"/>
              <a:t>三线换乘</a:t>
            </a:r>
            <a:endParaRPr lang="en-US" altLang="zh-CN" dirty="0"/>
          </a:p>
          <a:p>
            <a:r>
              <a:rPr lang="en-US" altLang="zh-CN" dirty="0"/>
              <a:t>3</a:t>
            </a:r>
            <a:r>
              <a:rPr lang="zh-CN" altLang="en-US" dirty="0"/>
              <a:t>并线换乘</a:t>
            </a:r>
          </a:p>
        </p:txBody>
      </p:sp>
      <p:pic>
        <p:nvPicPr>
          <p:cNvPr id="7" name="图片 6">
            <a:extLst>
              <a:ext uri="{FF2B5EF4-FFF2-40B4-BE49-F238E27FC236}">
                <a16:creationId xmlns:a16="http://schemas.microsoft.com/office/drawing/2014/main" id="{958BF990-73C0-4CCE-91CB-F5E501602EB9}"/>
              </a:ext>
            </a:extLst>
          </p:cNvPr>
          <p:cNvPicPr>
            <a:picLocks noChangeAspect="1"/>
          </p:cNvPicPr>
          <p:nvPr/>
        </p:nvPicPr>
        <p:blipFill>
          <a:blip r:embed="rId3"/>
          <a:stretch>
            <a:fillRect/>
          </a:stretch>
        </p:blipFill>
        <p:spPr>
          <a:xfrm>
            <a:off x="7434496" y="2558309"/>
            <a:ext cx="1917265" cy="2069936"/>
          </a:xfrm>
          <a:prstGeom prst="rect">
            <a:avLst/>
          </a:prstGeom>
        </p:spPr>
      </p:pic>
      <p:pic>
        <p:nvPicPr>
          <p:cNvPr id="8" name="图片 7">
            <a:extLst>
              <a:ext uri="{FF2B5EF4-FFF2-40B4-BE49-F238E27FC236}">
                <a16:creationId xmlns:a16="http://schemas.microsoft.com/office/drawing/2014/main" id="{E3BFC52F-4EDB-4CFD-83AD-AA1088A0806F}"/>
              </a:ext>
            </a:extLst>
          </p:cNvPr>
          <p:cNvPicPr>
            <a:picLocks noChangeAspect="1"/>
          </p:cNvPicPr>
          <p:nvPr/>
        </p:nvPicPr>
        <p:blipFill>
          <a:blip r:embed="rId4"/>
          <a:stretch>
            <a:fillRect/>
          </a:stretch>
        </p:blipFill>
        <p:spPr>
          <a:xfrm>
            <a:off x="5188303" y="3429000"/>
            <a:ext cx="2221202" cy="1216099"/>
          </a:xfrm>
          <a:prstGeom prst="rect">
            <a:avLst/>
          </a:prstGeom>
        </p:spPr>
      </p:pic>
      <p:pic>
        <p:nvPicPr>
          <p:cNvPr id="9" name="图片 8">
            <a:extLst>
              <a:ext uri="{FF2B5EF4-FFF2-40B4-BE49-F238E27FC236}">
                <a16:creationId xmlns:a16="http://schemas.microsoft.com/office/drawing/2014/main" id="{33C73189-3A38-45C6-A9D1-95AE94A8E8C8}"/>
              </a:ext>
            </a:extLst>
          </p:cNvPr>
          <p:cNvPicPr>
            <a:picLocks noChangeAspect="1"/>
          </p:cNvPicPr>
          <p:nvPr/>
        </p:nvPicPr>
        <p:blipFill>
          <a:blip r:embed="rId5"/>
          <a:stretch>
            <a:fillRect/>
          </a:stretch>
        </p:blipFill>
        <p:spPr>
          <a:xfrm>
            <a:off x="5189246" y="4638434"/>
            <a:ext cx="2815568" cy="1415605"/>
          </a:xfrm>
          <a:prstGeom prst="rect">
            <a:avLst/>
          </a:prstGeom>
        </p:spPr>
      </p:pic>
      <p:pic>
        <p:nvPicPr>
          <p:cNvPr id="10" name="图片 9">
            <a:extLst>
              <a:ext uri="{FF2B5EF4-FFF2-40B4-BE49-F238E27FC236}">
                <a16:creationId xmlns:a16="http://schemas.microsoft.com/office/drawing/2014/main" id="{FAAF79D2-9A9C-4403-99EB-817B2CEF5497}"/>
              </a:ext>
            </a:extLst>
          </p:cNvPr>
          <p:cNvPicPr>
            <a:picLocks noChangeAspect="1"/>
          </p:cNvPicPr>
          <p:nvPr/>
        </p:nvPicPr>
        <p:blipFill>
          <a:blip r:embed="rId6"/>
          <a:stretch>
            <a:fillRect/>
          </a:stretch>
        </p:blipFill>
        <p:spPr>
          <a:xfrm>
            <a:off x="9344161" y="2401405"/>
            <a:ext cx="2572735" cy="2383743"/>
          </a:xfrm>
          <a:prstGeom prst="rect">
            <a:avLst/>
          </a:prstGeom>
        </p:spPr>
      </p:pic>
    </p:spTree>
    <p:extLst>
      <p:ext uri="{BB962C8B-B14F-4D97-AF65-F5344CB8AC3E}">
        <p14:creationId xmlns:p14="http://schemas.microsoft.com/office/powerpoint/2010/main" val="2208549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FB680A-D474-48CE-8068-C027550550FF}"/>
              </a:ext>
            </a:extLst>
          </p:cNvPr>
          <p:cNvSpPr>
            <a:spLocks noGrp="1"/>
          </p:cNvSpPr>
          <p:nvPr>
            <p:ph type="title"/>
          </p:nvPr>
        </p:nvSpPr>
        <p:spPr/>
        <p:txBody>
          <a:bodyPr/>
          <a:lstStyle/>
          <a:p>
            <a:r>
              <a:rPr lang="zh-CN" altLang="en-US" dirty="0"/>
              <a:t>优化</a:t>
            </a:r>
          </a:p>
        </p:txBody>
      </p:sp>
      <p:pic>
        <p:nvPicPr>
          <p:cNvPr id="4" name="内容占位符 3">
            <a:extLst>
              <a:ext uri="{FF2B5EF4-FFF2-40B4-BE49-F238E27FC236}">
                <a16:creationId xmlns:a16="http://schemas.microsoft.com/office/drawing/2014/main" id="{C85325C0-8AB9-4513-9242-41CCA3825932}"/>
              </a:ext>
            </a:extLst>
          </p:cNvPr>
          <p:cNvPicPr>
            <a:picLocks noGrp="1" noChangeAspect="1"/>
          </p:cNvPicPr>
          <p:nvPr>
            <p:ph idx="1"/>
          </p:nvPr>
        </p:nvPicPr>
        <p:blipFill>
          <a:blip r:embed="rId2"/>
          <a:stretch>
            <a:fillRect/>
          </a:stretch>
        </p:blipFill>
        <p:spPr>
          <a:xfrm>
            <a:off x="4908499" y="1929256"/>
            <a:ext cx="5205252" cy="3449638"/>
          </a:xfrm>
          <a:prstGeom prst="rect">
            <a:avLst/>
          </a:prstGeom>
        </p:spPr>
      </p:pic>
      <p:pic>
        <p:nvPicPr>
          <p:cNvPr id="5" name="图片 4">
            <a:extLst>
              <a:ext uri="{FF2B5EF4-FFF2-40B4-BE49-F238E27FC236}">
                <a16:creationId xmlns:a16="http://schemas.microsoft.com/office/drawing/2014/main" id="{04047A70-C401-4E6F-9BAB-24CCA2BBC907}"/>
              </a:ext>
            </a:extLst>
          </p:cNvPr>
          <p:cNvPicPr>
            <a:picLocks noChangeAspect="1"/>
          </p:cNvPicPr>
          <p:nvPr/>
        </p:nvPicPr>
        <p:blipFill>
          <a:blip r:embed="rId3"/>
          <a:stretch>
            <a:fillRect/>
          </a:stretch>
        </p:blipFill>
        <p:spPr>
          <a:xfrm>
            <a:off x="10165690" y="1929256"/>
            <a:ext cx="914400" cy="3429000"/>
          </a:xfrm>
          <a:prstGeom prst="rect">
            <a:avLst/>
          </a:prstGeom>
        </p:spPr>
      </p:pic>
      <p:sp>
        <p:nvSpPr>
          <p:cNvPr id="7" name="文本框 6">
            <a:extLst>
              <a:ext uri="{FF2B5EF4-FFF2-40B4-BE49-F238E27FC236}">
                <a16:creationId xmlns:a16="http://schemas.microsoft.com/office/drawing/2014/main" id="{9266DC85-8E47-4004-97C0-33842F691F5E}"/>
              </a:ext>
            </a:extLst>
          </p:cNvPr>
          <p:cNvSpPr txBox="1"/>
          <p:nvPr/>
        </p:nvSpPr>
        <p:spPr>
          <a:xfrm>
            <a:off x="1111910" y="2179930"/>
            <a:ext cx="3796589" cy="923330"/>
          </a:xfrm>
          <a:prstGeom prst="rect">
            <a:avLst/>
          </a:prstGeom>
          <a:noFill/>
        </p:spPr>
        <p:txBody>
          <a:bodyPr wrap="square" rtlCol="0">
            <a:spAutoFit/>
          </a:bodyPr>
          <a:lstStyle/>
          <a:p>
            <a:r>
              <a:rPr lang="zh-CN" altLang="en-US" dirty="0"/>
              <a:t>左图为邻接矩阵，右图为邻接图，这两个文件分别从属于计算第二部分和第一部分。</a:t>
            </a:r>
          </a:p>
        </p:txBody>
      </p:sp>
    </p:spTree>
    <p:extLst>
      <p:ext uri="{BB962C8B-B14F-4D97-AF65-F5344CB8AC3E}">
        <p14:creationId xmlns:p14="http://schemas.microsoft.com/office/powerpoint/2010/main" val="335994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56943-AED6-4D82-A257-54F2C608D626}"/>
              </a:ext>
            </a:extLst>
          </p:cNvPr>
          <p:cNvSpPr>
            <a:spLocks noGrp="1"/>
          </p:cNvSpPr>
          <p:nvPr>
            <p:ph type="title"/>
          </p:nvPr>
        </p:nvSpPr>
        <p:spPr/>
        <p:txBody>
          <a:bodyPr/>
          <a:lstStyle/>
          <a:p>
            <a:r>
              <a:rPr lang="zh-CN" altLang="en-US" dirty="0"/>
              <a:t>实现路径</a:t>
            </a:r>
          </a:p>
        </p:txBody>
      </p:sp>
      <p:sp>
        <p:nvSpPr>
          <p:cNvPr id="3" name="内容占位符 2">
            <a:extLst>
              <a:ext uri="{FF2B5EF4-FFF2-40B4-BE49-F238E27FC236}">
                <a16:creationId xmlns:a16="http://schemas.microsoft.com/office/drawing/2014/main" id="{D33E4641-02B0-489A-B78D-836BAB20D41E}"/>
              </a:ext>
            </a:extLst>
          </p:cNvPr>
          <p:cNvSpPr>
            <a:spLocks noGrp="1"/>
          </p:cNvSpPr>
          <p:nvPr>
            <p:ph idx="1"/>
          </p:nvPr>
        </p:nvSpPr>
        <p:spPr>
          <a:xfrm>
            <a:off x="1451579" y="2015732"/>
            <a:ext cx="5086381" cy="3450613"/>
          </a:xfrm>
        </p:spPr>
        <p:txBody>
          <a:bodyPr>
            <a:normAutofit lnSpcReduction="10000"/>
          </a:bodyPr>
          <a:lstStyle/>
          <a:p>
            <a:r>
              <a:rPr lang="zh-CN" altLang="en-US" sz="1600" dirty="0"/>
              <a:t>首先定义一个</a:t>
            </a:r>
            <a:r>
              <a:rPr lang="en-US" altLang="zh-CN" sz="1600" dirty="0"/>
              <a:t>bool</a:t>
            </a:r>
            <a:r>
              <a:rPr lang="zh-CN" altLang="en-US" sz="1600" dirty="0"/>
              <a:t>类型的数组， 用来判断是否已经遍历先第一次遍历所有结点，得到所有结点到源点的距离， 并且将</a:t>
            </a:r>
            <a:r>
              <a:rPr lang="en-US" altLang="zh-CN" sz="1600" dirty="0"/>
              <a:t>s[max num] </a:t>
            </a:r>
            <a:r>
              <a:rPr lang="zh-CN" altLang="en-US" sz="1600" dirty="0"/>
              <a:t>的初始值都设为</a:t>
            </a:r>
            <a:r>
              <a:rPr lang="en-US" altLang="zh-CN" sz="1600" dirty="0"/>
              <a:t>0</a:t>
            </a:r>
            <a:r>
              <a:rPr lang="zh-CN" altLang="en-US" sz="1600" dirty="0"/>
              <a:t>， 表示初始一个点都没有使用， 因为</a:t>
            </a:r>
            <a:r>
              <a:rPr lang="en-US" altLang="zh-CN" sz="1600" dirty="0" err="1"/>
              <a:t>dist</a:t>
            </a:r>
            <a:r>
              <a:rPr lang="en-US" altLang="zh-CN" sz="1600" dirty="0"/>
              <a:t>[max num] </a:t>
            </a:r>
            <a:r>
              <a:rPr lang="zh-CN" altLang="en-US" sz="1600" dirty="0"/>
              <a:t>的初始值都为</a:t>
            </a:r>
            <a:r>
              <a:rPr lang="en-US" altLang="zh-CN" sz="1600" dirty="0" err="1"/>
              <a:t>maxint</a:t>
            </a:r>
            <a:r>
              <a:rPr lang="zh-CN" altLang="en-US" sz="1600" dirty="0"/>
              <a:t>， 在第一次遍历之后， 如果</a:t>
            </a:r>
            <a:r>
              <a:rPr lang="en-US" altLang="zh-CN" sz="1600" dirty="0" err="1"/>
              <a:t>dist</a:t>
            </a:r>
            <a:r>
              <a:rPr lang="en-US" altLang="zh-CN" sz="1600" dirty="0"/>
              <a:t> </a:t>
            </a:r>
            <a:r>
              <a:rPr lang="en-US" altLang="zh-CN" sz="1600" dirty="0" err="1"/>
              <a:t>i</a:t>
            </a:r>
            <a:r>
              <a:rPr lang="en-US" altLang="zh-CN" sz="1600" dirty="0"/>
              <a:t>] </a:t>
            </a:r>
            <a:r>
              <a:rPr lang="zh-CN" altLang="en-US" sz="1600" dirty="0"/>
              <a:t>依旧为</a:t>
            </a:r>
            <a:r>
              <a:rPr lang="en-US" altLang="zh-CN" sz="1600" dirty="0" err="1"/>
              <a:t>maxint</a:t>
            </a:r>
            <a:r>
              <a:rPr lang="zh-CN" altLang="en-US" sz="1600" dirty="0"/>
              <a:t>的点就是与源点不相邻的，否则源点</a:t>
            </a:r>
            <a:r>
              <a:rPr lang="en-US" altLang="zh-CN" sz="1600" dirty="0"/>
              <a:t>v</a:t>
            </a:r>
            <a:r>
              <a:rPr lang="zh-CN" altLang="en-US" sz="1600" dirty="0"/>
              <a:t>就是此点的前一个结点， 存</a:t>
            </a:r>
            <a:r>
              <a:rPr lang="en-US" altLang="zh-CN" sz="1600" dirty="0"/>
              <a:t>v</a:t>
            </a:r>
            <a:r>
              <a:rPr lang="zh-CN" altLang="en-US" sz="1600" dirty="0"/>
              <a:t>到</a:t>
            </a:r>
            <a:r>
              <a:rPr lang="en-US" altLang="zh-CN" sz="1600" dirty="0" err="1"/>
              <a:t>prev</a:t>
            </a:r>
            <a:r>
              <a:rPr lang="zh-CN" altLang="en-US" sz="1600" dirty="0"/>
              <a:t>数组中去。</a:t>
            </a:r>
            <a:r>
              <a:rPr lang="en-US" altLang="zh-CN" sz="1600" dirty="0" err="1"/>
              <a:t>prev</a:t>
            </a:r>
            <a:r>
              <a:rPr lang="en-US" altLang="zh-CN" sz="1600" dirty="0"/>
              <a:t>[] =v</a:t>
            </a:r>
            <a:r>
              <a:rPr lang="zh-CN" altLang="en-US" sz="1600" dirty="0"/>
              <a:t>；赋值</a:t>
            </a:r>
            <a:r>
              <a:rPr lang="en-US" altLang="zh-CN" sz="1600" dirty="0" err="1"/>
              <a:t>dist</a:t>
            </a:r>
            <a:r>
              <a:rPr lang="en-US" altLang="zh-CN" sz="1600" dirty="0"/>
              <a:t>[v] </a:t>
            </a:r>
            <a:r>
              <a:rPr lang="zh-CN" altLang="en-US" sz="1600" dirty="0"/>
              <a:t>的值为</a:t>
            </a:r>
            <a:r>
              <a:rPr lang="en-US" altLang="zh-CN" sz="1600" dirty="0"/>
              <a:t>0</a:t>
            </a:r>
            <a:r>
              <a:rPr lang="zh-CN" altLang="en-US" sz="1600" dirty="0"/>
              <a:t>， </a:t>
            </a:r>
            <a:r>
              <a:rPr lang="en-US" altLang="zh-CN" sz="1600" dirty="0"/>
              <a:t>s[v] </a:t>
            </a:r>
            <a:r>
              <a:rPr lang="zh-CN" altLang="en-US" sz="1600" dirty="0"/>
              <a:t>的值为</a:t>
            </a:r>
            <a:r>
              <a:rPr lang="en-US" altLang="zh-CN" sz="1600" dirty="0"/>
              <a:t>1</a:t>
            </a:r>
            <a:r>
              <a:rPr lang="zh-CN" altLang="en-US" sz="1600" dirty="0"/>
              <a:t>。将源点剔除。第二次的二重遍历的目的是，依次将未放入</a:t>
            </a:r>
            <a:r>
              <a:rPr lang="en-US" altLang="zh-CN" sz="1600" dirty="0"/>
              <a:t>s</a:t>
            </a:r>
            <a:r>
              <a:rPr lang="zh-CN" altLang="en-US" sz="1600" dirty="0"/>
              <a:t>集合的节点中</a:t>
            </a:r>
            <a:r>
              <a:rPr lang="en-US" altLang="zh-CN" sz="1600" dirty="0" err="1"/>
              <a:t>dist</a:t>
            </a:r>
            <a:r>
              <a:rPr lang="en-US" altLang="zh-CN" sz="1600" dirty="0"/>
              <a:t>] </a:t>
            </a:r>
            <a:r>
              <a:rPr lang="zh-CN" altLang="en-US" sz="1600" dirty="0"/>
              <a:t>值最小的结点放入</a:t>
            </a:r>
            <a:r>
              <a:rPr lang="en-US" altLang="zh-CN" sz="1600" dirty="0"/>
              <a:t>s</a:t>
            </a:r>
            <a:r>
              <a:rPr lang="zh-CN" altLang="en-US" sz="1600" dirty="0"/>
              <a:t>中。当</a:t>
            </a:r>
            <a:r>
              <a:rPr lang="en-US" altLang="zh-CN" sz="1600" dirty="0"/>
              <a:t>s</a:t>
            </a:r>
            <a:r>
              <a:rPr lang="zh-CN" altLang="en-US" sz="1600" dirty="0"/>
              <a:t>包含了所有的顶点后， </a:t>
            </a:r>
            <a:r>
              <a:rPr lang="en-US" altLang="zh-CN" sz="1600" dirty="0" err="1"/>
              <a:t>dist</a:t>
            </a:r>
            <a:r>
              <a:rPr lang="zh-CN" altLang="en-US" sz="1600" dirty="0"/>
              <a:t>就记录了从源点到所有其他顶点之间的最短距离。每次循环只能标记一个顶点</a:t>
            </a:r>
          </a:p>
          <a:p>
            <a:endParaRPr lang="zh-CN" altLang="en-US" dirty="0"/>
          </a:p>
        </p:txBody>
      </p:sp>
      <p:pic>
        <p:nvPicPr>
          <p:cNvPr id="4" name="图片 3">
            <a:extLst>
              <a:ext uri="{FF2B5EF4-FFF2-40B4-BE49-F238E27FC236}">
                <a16:creationId xmlns:a16="http://schemas.microsoft.com/office/drawing/2014/main" id="{FDD7824F-4C9E-43E3-BC69-75D0374023C1}"/>
              </a:ext>
            </a:extLst>
          </p:cNvPr>
          <p:cNvPicPr>
            <a:picLocks noChangeAspect="1"/>
          </p:cNvPicPr>
          <p:nvPr/>
        </p:nvPicPr>
        <p:blipFill>
          <a:blip r:embed="rId2"/>
          <a:stretch>
            <a:fillRect/>
          </a:stretch>
        </p:blipFill>
        <p:spPr>
          <a:xfrm>
            <a:off x="6537960" y="2267330"/>
            <a:ext cx="5422392" cy="2947416"/>
          </a:xfrm>
          <a:prstGeom prst="rect">
            <a:avLst/>
          </a:prstGeom>
        </p:spPr>
      </p:pic>
    </p:spTree>
    <p:extLst>
      <p:ext uri="{BB962C8B-B14F-4D97-AF65-F5344CB8AC3E}">
        <p14:creationId xmlns:p14="http://schemas.microsoft.com/office/powerpoint/2010/main" val="1911396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28AB0E-6A08-4B84-879F-4950199ECC38}"/>
              </a:ext>
            </a:extLst>
          </p:cNvPr>
          <p:cNvSpPr>
            <a:spLocks noGrp="1"/>
          </p:cNvSpPr>
          <p:nvPr>
            <p:ph type="title"/>
          </p:nvPr>
        </p:nvSpPr>
        <p:spPr/>
        <p:txBody>
          <a:bodyPr/>
          <a:lstStyle/>
          <a:p>
            <a:r>
              <a:rPr lang="zh-CN" altLang="en-US" dirty="0"/>
              <a:t>举个例子（什么是</a:t>
            </a:r>
            <a:r>
              <a:rPr lang="en-US" altLang="zh-CN" dirty="0"/>
              <a:t>DFS</a:t>
            </a:r>
            <a:r>
              <a:rPr lang="zh-CN" altLang="en-US" dirty="0"/>
              <a:t>）</a:t>
            </a:r>
            <a:br>
              <a:rPr lang="en-US" altLang="zh-CN" dirty="0"/>
            </a:br>
            <a:r>
              <a:rPr lang="zh-CN" altLang="en-US" dirty="0"/>
              <a:t>主线构架简介</a:t>
            </a:r>
          </a:p>
        </p:txBody>
      </p:sp>
      <p:sp>
        <p:nvSpPr>
          <p:cNvPr id="3" name="内容占位符 2">
            <a:extLst>
              <a:ext uri="{FF2B5EF4-FFF2-40B4-BE49-F238E27FC236}">
                <a16:creationId xmlns:a16="http://schemas.microsoft.com/office/drawing/2014/main" id="{02411965-BBAC-418E-9131-2F1C807A6D7D}"/>
              </a:ext>
            </a:extLst>
          </p:cNvPr>
          <p:cNvSpPr>
            <a:spLocks noGrp="1"/>
          </p:cNvSpPr>
          <p:nvPr>
            <p:ph idx="1"/>
          </p:nvPr>
        </p:nvSpPr>
        <p:spPr>
          <a:xfrm>
            <a:off x="1451579" y="2015732"/>
            <a:ext cx="6931640" cy="3450613"/>
          </a:xfrm>
        </p:spPr>
        <p:txBody>
          <a:bodyPr>
            <a:normAutofit fontScale="70000" lnSpcReduction="20000"/>
          </a:bodyPr>
          <a:lstStyle/>
          <a:p>
            <a:r>
              <a:rPr lang="zh-CN" altLang="en-US" sz="1800" dirty="0"/>
              <a:t>将一个简单图的顶点先放入数组之中。</a:t>
            </a:r>
            <a:endParaRPr lang="en-US" altLang="zh-CN" sz="1800" dirty="0"/>
          </a:p>
          <a:p>
            <a:pPr marL="0" indent="0">
              <a:buNone/>
            </a:pPr>
            <a:r>
              <a:rPr lang="en-US" altLang="zh-CN" sz="1800" dirty="0"/>
              <a:t> </a:t>
            </a:r>
            <a:r>
              <a:rPr lang="en-US" altLang="zh-CN" sz="1800" dirty="0" err="1"/>
              <a:t>dist</a:t>
            </a:r>
            <a:r>
              <a:rPr lang="zh-CN" altLang="en-US" sz="1800" dirty="0"/>
              <a:t>存储所有点到源点的距离， 比如这里求</a:t>
            </a:r>
            <a:r>
              <a:rPr lang="en-US" altLang="zh-CN" sz="1800" dirty="0"/>
              <a:t>1</a:t>
            </a:r>
            <a:r>
              <a:rPr lang="zh-CN" altLang="en-US" sz="1800" dirty="0"/>
              <a:t>到所有点的路径，那么源点就是</a:t>
            </a:r>
            <a:r>
              <a:rPr lang="en-US" altLang="zh-CN" sz="1800" dirty="0"/>
              <a:t>1</a:t>
            </a:r>
            <a:r>
              <a:rPr lang="zh-CN" altLang="en-US" sz="1800" dirty="0"/>
              <a:t>，</a:t>
            </a:r>
            <a:r>
              <a:rPr lang="en-US" altLang="zh-CN" sz="1800" dirty="0" err="1"/>
              <a:t>dist</a:t>
            </a:r>
            <a:r>
              <a:rPr lang="zh-CN" altLang="en-US" sz="1800" dirty="0"/>
              <a:t>中存的就是</a:t>
            </a:r>
            <a:r>
              <a:rPr lang="en-US" altLang="zh-CN" sz="1800" dirty="0"/>
              <a:t>[0</a:t>
            </a:r>
            <a:r>
              <a:rPr lang="zh-CN" altLang="en-US" sz="1800" dirty="0"/>
              <a:t>， </a:t>
            </a:r>
            <a:r>
              <a:rPr lang="en-US" altLang="zh-CN" sz="1800" dirty="0"/>
              <a:t>1</a:t>
            </a:r>
            <a:r>
              <a:rPr lang="zh-CN" altLang="en-US" sz="1800" dirty="0"/>
              <a:t>， </a:t>
            </a:r>
            <a:r>
              <a:rPr lang="en-US" altLang="zh-CN" sz="1800" dirty="0"/>
              <a:t>2</a:t>
            </a:r>
            <a:r>
              <a:rPr lang="zh-CN" altLang="en-US" sz="1800" dirty="0"/>
              <a:t>， </a:t>
            </a:r>
            <a:r>
              <a:rPr lang="en-US" altLang="zh-CN" sz="1800" dirty="0"/>
              <a:t>max</a:t>
            </a:r>
            <a:r>
              <a:rPr lang="zh-CN" altLang="en-US" sz="1800" dirty="0"/>
              <a:t>， </a:t>
            </a:r>
            <a:r>
              <a:rPr lang="en-US" altLang="zh-CN" sz="1800" dirty="0"/>
              <a:t>max</a:t>
            </a:r>
            <a:r>
              <a:rPr lang="zh-CN" altLang="en-US" sz="1800" dirty="0"/>
              <a:t>， </a:t>
            </a:r>
            <a:r>
              <a:rPr lang="en-US" altLang="zh-CN" sz="1800" dirty="0"/>
              <a:t>max] </a:t>
            </a:r>
            <a:r>
              <a:rPr lang="zh-CN" altLang="en-US" sz="1800" dirty="0"/>
              <a:t>因为</a:t>
            </a:r>
            <a:r>
              <a:rPr lang="en-US" altLang="zh-CN" sz="1800" dirty="0"/>
              <a:t>4</a:t>
            </a:r>
            <a:r>
              <a:rPr lang="zh-CN" altLang="en-US" sz="1800" dirty="0"/>
              <a:t>， </a:t>
            </a:r>
            <a:r>
              <a:rPr lang="en-US" altLang="zh-CN" sz="1800" dirty="0"/>
              <a:t>5</a:t>
            </a:r>
            <a:r>
              <a:rPr lang="zh-CN" altLang="en-US" sz="1800" dirty="0"/>
              <a:t>， </a:t>
            </a:r>
            <a:r>
              <a:rPr lang="en-US" altLang="zh-CN" sz="1800" dirty="0"/>
              <a:t>6</a:t>
            </a:r>
            <a:r>
              <a:rPr lang="zh-CN" altLang="en-US" sz="1800" dirty="0"/>
              <a:t>，都与</a:t>
            </a:r>
            <a:r>
              <a:rPr lang="en-US" altLang="zh-CN" sz="1800" dirty="0"/>
              <a:t>1</a:t>
            </a:r>
            <a:r>
              <a:rPr lang="zh-CN" altLang="en-US" sz="1800" dirty="0"/>
              <a:t>不相邻， 那就存储距离为</a:t>
            </a:r>
            <a:r>
              <a:rPr lang="en-US" altLang="zh-CN" sz="1800" dirty="0"/>
              <a:t>max</a:t>
            </a:r>
            <a:r>
              <a:rPr lang="zh-CN" altLang="en-US" sz="1800" dirty="0"/>
              <a:t>。</a:t>
            </a:r>
            <a:endParaRPr lang="en-US" altLang="zh-CN" sz="1800" dirty="0"/>
          </a:p>
          <a:p>
            <a:pPr marL="0" indent="0">
              <a:buNone/>
            </a:pPr>
            <a:r>
              <a:rPr lang="en-US" altLang="zh-CN" sz="1800" dirty="0"/>
              <a:t> </a:t>
            </a:r>
            <a:r>
              <a:rPr lang="en-US" altLang="zh-CN" sz="1800" dirty="0" err="1"/>
              <a:t>dist</a:t>
            </a:r>
            <a:r>
              <a:rPr lang="en-US" altLang="zh-CN" sz="1800" dirty="0"/>
              <a:t>[</a:t>
            </a:r>
            <a:r>
              <a:rPr lang="en-US" altLang="zh-CN" sz="1800" dirty="0" err="1"/>
              <a:t>maxnum</a:t>
            </a:r>
            <a:r>
              <a:rPr lang="en-US" altLang="zh-CN" sz="1800" dirty="0"/>
              <a:t>]=[0,1,2,max,max,max]  //</a:t>
            </a:r>
            <a:r>
              <a:rPr lang="zh-CN" altLang="en-US" sz="1800" dirty="0"/>
              <a:t>其中只有</a:t>
            </a:r>
            <a:r>
              <a:rPr lang="en-US" altLang="zh-CN" sz="1800" dirty="0"/>
              <a:t>1</a:t>
            </a:r>
            <a:r>
              <a:rPr lang="zh-CN" altLang="en-US" sz="1800" dirty="0"/>
              <a:t>被标记</a:t>
            </a:r>
          </a:p>
          <a:p>
            <a:pPr marL="0" indent="0">
              <a:buNone/>
            </a:pPr>
            <a:r>
              <a:rPr lang="en-US" altLang="zh-CN" sz="1800" dirty="0" err="1"/>
              <a:t>dist</a:t>
            </a:r>
            <a:r>
              <a:rPr lang="en-US" altLang="zh-CN" sz="1800" dirty="0"/>
              <a:t>[</a:t>
            </a:r>
            <a:r>
              <a:rPr lang="en-US" altLang="zh-CN" sz="1800" dirty="0" err="1"/>
              <a:t>maxnum</a:t>
            </a:r>
            <a:r>
              <a:rPr lang="en-US" altLang="zh-CN" sz="1800" dirty="0"/>
              <a:t>]=[0,1,2,max,max,max]  //</a:t>
            </a:r>
            <a:r>
              <a:rPr lang="zh-CN" altLang="en-US" sz="1800" dirty="0"/>
              <a:t>找到现在</a:t>
            </a:r>
            <a:r>
              <a:rPr lang="en-US" altLang="zh-CN" sz="1800" dirty="0" err="1"/>
              <a:t>dist</a:t>
            </a:r>
            <a:r>
              <a:rPr lang="zh-CN" altLang="en-US" sz="1800" dirty="0"/>
              <a:t>最小的，为</a:t>
            </a:r>
            <a:r>
              <a:rPr lang="en-US" altLang="zh-CN" sz="1800" dirty="0"/>
              <a:t>1</a:t>
            </a:r>
            <a:r>
              <a:rPr lang="zh-CN" altLang="en-US" sz="1800" dirty="0"/>
              <a:t>，那就标记</a:t>
            </a:r>
            <a:r>
              <a:rPr lang="en-US" altLang="zh-CN" sz="1800" dirty="0"/>
              <a:t>2</a:t>
            </a:r>
          </a:p>
          <a:p>
            <a:pPr marL="0" indent="0">
              <a:buNone/>
            </a:pPr>
            <a:r>
              <a:rPr lang="en-US" altLang="zh-CN" sz="1800" dirty="0" err="1"/>
              <a:t>dist</a:t>
            </a:r>
            <a:r>
              <a:rPr lang="en-US" altLang="zh-CN" sz="1800" dirty="0"/>
              <a:t>[</a:t>
            </a:r>
            <a:r>
              <a:rPr lang="en-US" altLang="zh-CN" sz="1800" dirty="0" err="1"/>
              <a:t>maxnum</a:t>
            </a:r>
            <a:r>
              <a:rPr lang="en-US" altLang="zh-CN" sz="1800" dirty="0"/>
              <a:t>]=[0,1,2,3,max,max]   //</a:t>
            </a:r>
            <a:r>
              <a:rPr lang="zh-CN" altLang="en-US" sz="1800" dirty="0"/>
              <a:t>因为与</a:t>
            </a:r>
            <a:r>
              <a:rPr lang="en-US" altLang="zh-CN" sz="1800" dirty="0"/>
              <a:t>2</a:t>
            </a:r>
            <a:r>
              <a:rPr lang="zh-CN" altLang="en-US" sz="1800" dirty="0"/>
              <a:t>相邻的是</a:t>
            </a:r>
            <a:r>
              <a:rPr lang="en-US" altLang="zh-CN" sz="1800" dirty="0"/>
              <a:t>1</a:t>
            </a:r>
            <a:r>
              <a:rPr lang="zh-CN" altLang="en-US" sz="1800" dirty="0"/>
              <a:t>和</a:t>
            </a:r>
            <a:r>
              <a:rPr lang="en-US" altLang="zh-CN" sz="1800" dirty="0"/>
              <a:t>4</a:t>
            </a:r>
            <a:r>
              <a:rPr lang="zh-CN" altLang="en-US" sz="1800" dirty="0"/>
              <a:t>，但是</a:t>
            </a:r>
            <a:r>
              <a:rPr lang="en-US" altLang="zh-CN" sz="1800" dirty="0"/>
              <a:t>1</a:t>
            </a:r>
            <a:r>
              <a:rPr lang="zh-CN" altLang="en-US" sz="1800" dirty="0"/>
              <a:t>已经被标记了，那就更新</a:t>
            </a:r>
            <a:r>
              <a:rPr lang="en-US" altLang="zh-CN" sz="1800" dirty="0"/>
              <a:t>4</a:t>
            </a:r>
          </a:p>
          <a:p>
            <a:pPr marL="0" indent="0">
              <a:buNone/>
            </a:pPr>
            <a:r>
              <a:rPr lang="en-US" altLang="zh-CN" sz="1800" dirty="0" err="1"/>
              <a:t>dist</a:t>
            </a:r>
            <a:r>
              <a:rPr lang="en-US" altLang="zh-CN" sz="1800" dirty="0"/>
              <a:t>[</a:t>
            </a:r>
            <a:r>
              <a:rPr lang="en-US" altLang="zh-CN" sz="1800" dirty="0" err="1"/>
              <a:t>maxnum</a:t>
            </a:r>
            <a:r>
              <a:rPr lang="en-US" altLang="zh-CN" sz="1800" dirty="0"/>
              <a:t>]=[0,1,2,3,max,max]   //</a:t>
            </a:r>
            <a:r>
              <a:rPr lang="zh-CN" altLang="en-US" sz="1800" dirty="0"/>
              <a:t>依旧是找到没有标记的元素中距离最小的，现在为</a:t>
            </a:r>
            <a:r>
              <a:rPr lang="en-US" altLang="zh-CN" sz="1800" dirty="0"/>
              <a:t>3</a:t>
            </a:r>
          </a:p>
          <a:p>
            <a:pPr marL="0" indent="0">
              <a:buNone/>
            </a:pPr>
            <a:r>
              <a:rPr lang="en-US" altLang="zh-CN" sz="1800" dirty="0"/>
              <a:t>    //</a:t>
            </a:r>
            <a:r>
              <a:rPr lang="zh-CN" altLang="en-US" sz="1800" dirty="0"/>
              <a:t>如此知道所有元素都被标记   就可以得到所有路径距离</a:t>
            </a:r>
          </a:p>
          <a:p>
            <a:pPr marL="0" indent="0">
              <a:buNone/>
            </a:pPr>
            <a:br>
              <a:rPr lang="en-US" altLang="zh-CN" dirty="0"/>
            </a:br>
            <a:endParaRPr lang="zh-CN" altLang="en-US" dirty="0"/>
          </a:p>
        </p:txBody>
      </p:sp>
      <p:pic>
        <p:nvPicPr>
          <p:cNvPr id="4" name="图片 3">
            <a:extLst>
              <a:ext uri="{FF2B5EF4-FFF2-40B4-BE49-F238E27FC236}">
                <a16:creationId xmlns:a16="http://schemas.microsoft.com/office/drawing/2014/main" id="{9384FBDE-1590-4DE8-BF0D-5ED313525B73}"/>
              </a:ext>
            </a:extLst>
          </p:cNvPr>
          <p:cNvPicPr>
            <a:picLocks noChangeAspect="1"/>
          </p:cNvPicPr>
          <p:nvPr/>
        </p:nvPicPr>
        <p:blipFill>
          <a:blip r:embed="rId2"/>
          <a:stretch>
            <a:fillRect/>
          </a:stretch>
        </p:blipFill>
        <p:spPr>
          <a:xfrm>
            <a:off x="8300620" y="-85725"/>
            <a:ext cx="3015079" cy="2030227"/>
          </a:xfrm>
          <a:prstGeom prst="rect">
            <a:avLst/>
          </a:prstGeom>
        </p:spPr>
      </p:pic>
      <p:pic>
        <p:nvPicPr>
          <p:cNvPr id="5" name="图片 4">
            <a:extLst>
              <a:ext uri="{FF2B5EF4-FFF2-40B4-BE49-F238E27FC236}">
                <a16:creationId xmlns:a16="http://schemas.microsoft.com/office/drawing/2014/main" id="{7C5CD200-63C2-4B85-B495-3BCFAB016E3D}"/>
              </a:ext>
            </a:extLst>
          </p:cNvPr>
          <p:cNvPicPr>
            <a:picLocks noChangeAspect="1"/>
          </p:cNvPicPr>
          <p:nvPr/>
        </p:nvPicPr>
        <p:blipFill>
          <a:blip r:embed="rId3"/>
          <a:stretch>
            <a:fillRect/>
          </a:stretch>
        </p:blipFill>
        <p:spPr>
          <a:xfrm>
            <a:off x="8383219" y="2385116"/>
            <a:ext cx="3698763" cy="2976925"/>
          </a:xfrm>
          <a:prstGeom prst="rect">
            <a:avLst/>
          </a:prstGeom>
        </p:spPr>
      </p:pic>
    </p:spTree>
    <p:extLst>
      <p:ext uri="{BB962C8B-B14F-4D97-AF65-F5344CB8AC3E}">
        <p14:creationId xmlns:p14="http://schemas.microsoft.com/office/powerpoint/2010/main" val="2701935975"/>
      </p:ext>
    </p:extLst>
  </p:cSld>
  <p:clrMapOvr>
    <a:masterClrMapping/>
  </p:clrMapOvr>
</p:sld>
</file>

<file path=ppt/theme/theme1.xml><?xml version="1.0" encoding="utf-8"?>
<a:theme xmlns:a="http://schemas.openxmlformats.org/drawingml/2006/main" name="画廊">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TM10001114[[fn=画廊]]</Template>
  <TotalTime>436</TotalTime>
  <Words>750</Words>
  <Application>Microsoft Office PowerPoint</Application>
  <PresentationFormat>宽屏</PresentationFormat>
  <Paragraphs>44</Paragraphs>
  <Slides>12</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12</vt:i4>
      </vt:variant>
    </vt:vector>
  </HeadingPairs>
  <TitlesOfParts>
    <vt:vector size="15" baseType="lpstr">
      <vt:lpstr>Arial</vt:lpstr>
      <vt:lpstr>Gill Sans MT</vt:lpstr>
      <vt:lpstr>画廊</vt:lpstr>
      <vt:lpstr>长春地铁 </vt:lpstr>
      <vt:lpstr>项目总体设计</vt:lpstr>
      <vt:lpstr>具体实现路径及思维过程</vt:lpstr>
      <vt:lpstr>主要功能</vt:lpstr>
      <vt:lpstr>创新点及优化</vt:lpstr>
      <vt:lpstr>优化</vt:lpstr>
      <vt:lpstr>优化</vt:lpstr>
      <vt:lpstr>实现路径</vt:lpstr>
      <vt:lpstr>举个例子（什么是DFS） 主线构架简介</vt:lpstr>
      <vt:lpstr>已完成功能（人性化选择）</vt:lpstr>
      <vt:lpstr>工作量</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长春地铁</dc:title>
  <dc:creator>王 德瑞</dc:creator>
  <cp:lastModifiedBy>王 德瑞</cp:lastModifiedBy>
  <cp:revision>17</cp:revision>
  <dcterms:created xsi:type="dcterms:W3CDTF">2020-07-31T13:23:33Z</dcterms:created>
  <dcterms:modified xsi:type="dcterms:W3CDTF">2020-09-06T06:18:50Z</dcterms:modified>
</cp:coreProperties>
</file>