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23" r:id="rId2"/>
    <p:sldId id="300" r:id="rId3"/>
    <p:sldId id="318" r:id="rId4"/>
    <p:sldId id="324" r:id="rId5"/>
    <p:sldId id="326" r:id="rId6"/>
    <p:sldId id="301" r:id="rId7"/>
    <p:sldId id="325" r:id="rId8"/>
    <p:sldId id="319" r:id="rId9"/>
    <p:sldId id="330" r:id="rId10"/>
    <p:sldId id="320" r:id="rId11"/>
    <p:sldId id="332" r:id="rId12"/>
    <p:sldId id="322" r:id="rId13"/>
    <p:sldId id="333" r:id="rId14"/>
    <p:sldId id="335" r:id="rId15"/>
    <p:sldId id="331" r:id="rId1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orient="horz">
          <p15:clr>
            <a:srgbClr val="A4A3A4"/>
          </p15:clr>
        </p15:guide>
        <p15:guide id="3" pos="122">
          <p15:clr>
            <a:srgbClr val="A4A3A4"/>
          </p15:clr>
        </p15:guide>
        <p15:guide id="4" pos="2880">
          <p15:clr>
            <a:srgbClr val="A4A3A4"/>
          </p15:clr>
        </p15:guide>
        <p15:guide id="5" pos="566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7582" autoAdjust="0"/>
  </p:normalViewPr>
  <p:slideViewPr>
    <p:cSldViewPr snapToGrid="0" showGuides="1">
      <p:cViewPr varScale="1">
        <p:scale>
          <a:sx n="123" d="100"/>
          <a:sy n="123" d="100"/>
        </p:scale>
        <p:origin x="72" y="220"/>
      </p:cViewPr>
      <p:guideLst>
        <p:guide orient="horz" pos="3240"/>
        <p:guide orient="horz"/>
        <p:guide pos="122"/>
        <p:guide pos="2880"/>
        <p:guide pos="56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2020/9/4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2020/9/4</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bwMode="auto">
          <a:xfrm>
            <a:off x="3103880" y="1914525"/>
            <a:ext cx="2933700" cy="645160"/>
          </a:xfrm>
          <a:prstGeom prst="rect">
            <a:avLst/>
          </a:prstGeom>
        </p:spPr>
        <p:txBody>
          <a:bodyPr wrap="square">
            <a:spAutoFit/>
          </a:bodyPr>
          <a:lstStyle/>
          <a:p>
            <a:pPr algn="ctr">
              <a:defRPr/>
            </a:pPr>
            <a:r>
              <a:rPr lang="zh-CN" altLang="en-US" sz="3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天体运行游戏</a:t>
            </a:r>
          </a:p>
        </p:txBody>
      </p:sp>
      <p:sp>
        <p:nvSpPr>
          <p:cNvPr id="32" name="矩形 31"/>
          <p:cNvSpPr/>
          <p:nvPr/>
        </p:nvSpPr>
        <p:spPr>
          <a:xfrm>
            <a:off x="2489105" y="2663081"/>
            <a:ext cx="4155479" cy="706755"/>
          </a:xfrm>
          <a:prstGeom prst="rect">
            <a:avLst/>
          </a:prstGeom>
        </p:spPr>
        <p:txBody>
          <a:bodyPr wrap="square">
            <a:spAutoFit/>
          </a:bodyPr>
          <a:lstStyle/>
          <a:p>
            <a:pPr algn="ctr"/>
            <a:r>
              <a:rPr lang="en-US" altLang="zh-CN" sz="2000">
                <a:solidFill>
                  <a:schemeClr val="accent1"/>
                </a:solidFill>
                <a:latin typeface="Arial" panose="020B0604020202020204"/>
              </a:rPr>
              <a:t>POCKET ASTROPHYSICS    ——CELESTIAL RUN GAME</a:t>
            </a:r>
          </a:p>
        </p:txBody>
      </p:sp>
      <p:sp>
        <p:nvSpPr>
          <p:cNvPr id="38" name="矩形 37"/>
          <p:cNvSpPr/>
          <p:nvPr/>
        </p:nvSpPr>
        <p:spPr>
          <a:xfrm>
            <a:off x="2962088" y="3001519"/>
            <a:ext cx="3209513" cy="506730"/>
          </a:xfrm>
          <a:prstGeom prst="rect">
            <a:avLst/>
          </a:prstGeom>
        </p:spPr>
        <p:txBody>
          <a:bodyPr wrap="square">
            <a:spAutoFit/>
          </a:bodyPr>
          <a:lstStyle/>
          <a:p>
            <a:pPr lvl="0" algn="ctr">
              <a:lnSpc>
                <a:spcPct val="150000"/>
              </a:lnSpc>
            </a:pPr>
            <a:endParaRPr lang="en-US" altLang="zh-CN" sz="900" dirty="0">
              <a:solidFill>
                <a:schemeClr val="tx1">
                  <a:lumMod val="85000"/>
                  <a:lumOff val="15000"/>
                </a:schemeClr>
              </a:solidFill>
            </a:endParaRPr>
          </a:p>
          <a:p>
            <a:pPr lvl="0" algn="ctr">
              <a:lnSpc>
                <a:spcPct val="150000"/>
              </a:lnSpc>
            </a:pPr>
            <a:endParaRPr lang="en-US" altLang="zh-CN" sz="900" dirty="0">
              <a:solidFill>
                <a:schemeClr val="tx1">
                  <a:lumMod val="85000"/>
                  <a:lumOff val="15000"/>
                </a:schemeClr>
              </a:solidFill>
            </a:endParaRPr>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389495" y="3413125"/>
            <a:ext cx="1369695" cy="1198880"/>
          </a:xfrm>
          <a:prstGeom prst="rect">
            <a:avLst/>
          </a:prstGeom>
        </p:spPr>
        <p:txBody>
          <a:bodyPr wrap="square">
            <a:spAutoFit/>
          </a:bodyPr>
          <a:lstStyle/>
          <a:p>
            <a:pPr algn="r">
              <a:defRPr/>
            </a:pPr>
            <a:r>
              <a:rPr lang="zh-CN" altLang="en-US" sz="24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张益通 </a:t>
            </a:r>
          </a:p>
          <a:p>
            <a:pPr algn="r">
              <a:defRPr/>
            </a:pPr>
            <a:r>
              <a:rPr lang="zh-CN" altLang="en-US" sz="24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 张铭贤 </a:t>
            </a:r>
          </a:p>
          <a:p>
            <a:pPr algn="r">
              <a:defRPr/>
            </a:pPr>
            <a:r>
              <a:rPr lang="zh-CN" altLang="en-US" sz="24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于大河</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1031240" cy="275590"/>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2020-09-06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descr="timg"/>
          <p:cNvPicPr>
            <a:picLocks noChangeAspect="1"/>
          </p:cNvPicPr>
          <p:nvPr/>
        </p:nvPicPr>
        <p:blipFill>
          <a:blip r:embed="rId3"/>
          <a:stretch>
            <a:fillRect/>
          </a:stretch>
        </p:blipFill>
        <p:spPr>
          <a:xfrm>
            <a:off x="7992110" y="0"/>
            <a:ext cx="1152000" cy="11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915411" y="2094283"/>
            <a:ext cx="1313180" cy="521970"/>
          </a:xfrm>
          <a:prstGeom prst="rect">
            <a:avLst/>
          </a:prstGeom>
          <a:noFill/>
        </p:spPr>
        <p:txBody>
          <a:bodyPr wrap="none">
            <a:spAutoFit/>
          </a:bodyPr>
          <a:lstStyle/>
          <a:p>
            <a:pPr algn="ctr">
              <a:defRPr/>
            </a:pPr>
            <a:r>
              <a:rPr lang="en-US" altLang="zh-CN"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设计</a:t>
            </a:r>
          </a:p>
        </p:txBody>
      </p:sp>
      <p:sp>
        <p:nvSpPr>
          <p:cNvPr id="14" name="矩形 13"/>
          <p:cNvSpPr/>
          <p:nvPr/>
        </p:nvSpPr>
        <p:spPr>
          <a:xfrm>
            <a:off x="4232110" y="2671810"/>
            <a:ext cx="700834" cy="253916"/>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DESIGN</a:t>
            </a:r>
          </a:p>
        </p:txBody>
      </p:sp>
      <p:cxnSp>
        <p:nvCxnSpPr>
          <p:cNvPr id="16" name="直接连接符 15"/>
          <p:cNvCxnSpPr/>
          <p:nvPr/>
        </p:nvCxnSpPr>
        <p:spPr>
          <a:xfrm>
            <a:off x="4441370" y="3039381"/>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pic>
        <p:nvPicPr>
          <p:cNvPr id="2" name="图片 1" descr="timg">
            <a:extLst>
              <a:ext uri="{FF2B5EF4-FFF2-40B4-BE49-F238E27FC236}">
                <a16:creationId xmlns:a16="http://schemas.microsoft.com/office/drawing/2014/main" id="{577D5F57-7324-4FB7-B856-6B066E1215AB}"/>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物理机制实现方法"/>
          <p:cNvPicPr>
            <a:picLocks noChangeAspect="1"/>
          </p:cNvPicPr>
          <p:nvPr/>
        </p:nvPicPr>
        <p:blipFill>
          <a:blip r:embed="rId2"/>
          <a:stretch>
            <a:fillRect/>
          </a:stretch>
        </p:blipFill>
        <p:spPr>
          <a:xfrm>
            <a:off x="308292" y="0"/>
            <a:ext cx="8527415" cy="5143500"/>
          </a:xfrm>
          <a:prstGeom prst="rect">
            <a:avLst/>
          </a:prstGeom>
        </p:spPr>
      </p:pic>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371192" y="2094283"/>
            <a:ext cx="2401619" cy="523220"/>
          </a:xfrm>
          <a:prstGeom prst="rect">
            <a:avLst/>
          </a:prstGeom>
          <a:noFill/>
        </p:spPr>
        <p:txBody>
          <a:bodyPr wrap="none">
            <a:spAutoFit/>
          </a:bodyPr>
          <a:lstStyle/>
          <a:p>
            <a:pPr algn="ctr">
              <a:defRPr/>
            </a:pPr>
            <a:r>
              <a:rPr lang="en-US" altLang="zh-CN"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实施与测试</a:t>
            </a:r>
          </a:p>
        </p:txBody>
      </p:sp>
      <p:sp>
        <p:nvSpPr>
          <p:cNvPr id="14" name="矩形 13"/>
          <p:cNvSpPr/>
          <p:nvPr/>
        </p:nvSpPr>
        <p:spPr>
          <a:xfrm>
            <a:off x="3667505" y="2642945"/>
            <a:ext cx="2082622"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accent1"/>
                </a:solidFill>
                <a:latin typeface="+mj-lt"/>
                <a:ea typeface="方正兰亭黑_GBK"/>
              </a:rPr>
              <a:t>IMPLEMENTATION AND TEST</a:t>
            </a:r>
          </a:p>
        </p:txBody>
      </p:sp>
      <p:cxnSp>
        <p:nvCxnSpPr>
          <p:cNvPr id="16" name="直接连接符 15"/>
          <p:cNvCxnSpPr/>
          <p:nvPr/>
        </p:nvCxnSpPr>
        <p:spPr>
          <a:xfrm>
            <a:off x="4582527" y="296705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timg">
            <a:extLst>
              <a:ext uri="{FF2B5EF4-FFF2-40B4-BE49-F238E27FC236}">
                <a16:creationId xmlns:a16="http://schemas.microsoft.com/office/drawing/2014/main" id="{729A0270-780D-4B69-A2F5-252232C8EB83}"/>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677535" y="635"/>
            <a:ext cx="3465830" cy="51428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zh-CN" altLang="en-US" sz="1800" dirty="0">
                <a:solidFill>
                  <a:schemeClr val="bg1"/>
                </a:solidFill>
                <a:sym typeface="+mn-ea"/>
              </a:rPr>
              <a:t>Planet.cpp </a:t>
            </a:r>
            <a:endParaRPr lang="en-US" altLang="zh-CN" sz="1800" dirty="0">
              <a:solidFill>
                <a:schemeClr val="bg1"/>
              </a:solidFill>
              <a:sym typeface="+mn-ea"/>
            </a:endParaRPr>
          </a:p>
          <a:p>
            <a:pPr lvl="0" algn="ctr">
              <a:lnSpc>
                <a:spcPct val="150000"/>
              </a:lnSpc>
            </a:pPr>
            <a:r>
              <a:rPr lang="en-US" altLang="zh-CN" sz="1800" dirty="0">
                <a:solidFill>
                  <a:schemeClr val="bg1"/>
                </a:solidFill>
                <a:sym typeface="+mn-ea"/>
              </a:rPr>
              <a:t>Planet</a:t>
            </a:r>
            <a:r>
              <a:rPr lang="zh-CN" altLang="en-US" sz="1800" dirty="0">
                <a:solidFill>
                  <a:schemeClr val="bg1"/>
                </a:solidFill>
                <a:sym typeface="+mn-ea"/>
              </a:rPr>
              <a:t>类中实现任意初速度的方法：速度方向</a:t>
            </a:r>
            <a:r>
              <a:rPr lang="en-US" altLang="zh-CN" sz="1800" dirty="0">
                <a:solidFill>
                  <a:schemeClr val="bg1"/>
                </a:solidFill>
                <a:sym typeface="+mn-ea"/>
              </a:rPr>
              <a:t>——</a:t>
            </a:r>
            <a:r>
              <a:rPr lang="zh-CN" altLang="en-US" sz="1800" dirty="0">
                <a:solidFill>
                  <a:schemeClr val="bg1"/>
                </a:solidFill>
                <a:sym typeface="+mn-ea"/>
              </a:rPr>
              <a:t>将点击开始和结束时产生的向量的方向作为初速度方向；速度大小</a:t>
            </a:r>
            <a:r>
              <a:rPr lang="en-US" altLang="zh-CN" sz="1800" dirty="0">
                <a:solidFill>
                  <a:schemeClr val="bg1"/>
                </a:solidFill>
                <a:sym typeface="+mn-ea"/>
              </a:rPr>
              <a:t>——</a:t>
            </a:r>
            <a:r>
              <a:rPr lang="zh-CN" altLang="en-US" sz="1800" dirty="0">
                <a:solidFill>
                  <a:schemeClr val="bg1"/>
                </a:solidFill>
                <a:sym typeface="+mn-ea"/>
              </a:rPr>
              <a:t>实际实现过程是时在一次刷新时间里给星体加上正比于玩家定义的速度和质量的乘积的力，这样就以冲量的方式实现了初速度。</a:t>
            </a:r>
          </a:p>
          <a:p>
            <a:pPr lvl="0" algn="ctr">
              <a:lnSpc>
                <a:spcPct val="150000"/>
              </a:lnSpc>
            </a:pPr>
            <a:r>
              <a:rPr lang="en-US" altLang="zh-CN" sz="1600" dirty="0">
                <a:solidFill>
                  <a:schemeClr val="tx1">
                    <a:lumMod val="85000"/>
                    <a:lumOff val="15000"/>
                  </a:schemeClr>
                </a:solidFill>
                <a:sym typeface="+mn-ea"/>
              </a:rPr>
              <a:t> </a:t>
            </a:r>
            <a:endParaRPr lang="zh-CN" altLang="en-US" sz="1600" dirty="0"/>
          </a:p>
        </p:txBody>
      </p:sp>
      <p:pic>
        <p:nvPicPr>
          <p:cNvPr id="5" name="图片 4" descr="批注 2020-09-04 211028"/>
          <p:cNvPicPr>
            <a:picLocks noChangeAspect="1"/>
          </p:cNvPicPr>
          <p:nvPr>
            <p:custDataLst>
              <p:tags r:id="rId1"/>
            </p:custDataLst>
          </p:nvPr>
        </p:nvPicPr>
        <p:blipFill>
          <a:blip r:embed="rId3"/>
          <a:stretch>
            <a:fillRect/>
          </a:stretch>
        </p:blipFill>
        <p:spPr>
          <a:xfrm>
            <a:off x="0" y="635"/>
            <a:ext cx="5677535" cy="5142865"/>
          </a:xfrm>
          <a:prstGeom prst="rect">
            <a:avLst/>
          </a:prstGeom>
        </p:spPr>
      </p:pic>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24419" y="-635"/>
            <a:ext cx="2396416" cy="514413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altLang="zh-CN" sz="1800" dirty="0">
                <a:solidFill>
                  <a:schemeClr val="bg1"/>
                </a:solidFill>
                <a:sym typeface="+mn-ea"/>
              </a:rPr>
              <a:t>b2NodeManager.cpp </a:t>
            </a:r>
          </a:p>
          <a:p>
            <a:pPr lvl="0" algn="ctr">
              <a:lnSpc>
                <a:spcPct val="150000"/>
              </a:lnSpc>
            </a:pPr>
            <a:r>
              <a:rPr lang="zh-CN" altLang="en-US" sz="1800" dirty="0">
                <a:solidFill>
                  <a:schemeClr val="bg1"/>
                </a:solidFill>
                <a:sym typeface="+mn-ea"/>
              </a:rPr>
              <a:t>星球的引力算法采用循环实现引力的叠加，从而产生互相吸引的效果，同时通过判断与黑洞的距离决定是否掉入黑洞并删除行星节点</a:t>
            </a:r>
            <a:endParaRPr lang="zh-CN" altLang="en-US" sz="1600" dirty="0"/>
          </a:p>
        </p:txBody>
      </p:sp>
      <p:pic>
        <p:nvPicPr>
          <p:cNvPr id="4" name="图片 3" descr="批注 2020-09-04 211905"/>
          <p:cNvPicPr>
            <a:picLocks noChangeAspect="1"/>
          </p:cNvPicPr>
          <p:nvPr/>
        </p:nvPicPr>
        <p:blipFill>
          <a:blip r:embed="rId2"/>
          <a:stretch>
            <a:fillRect/>
          </a:stretch>
        </p:blipFill>
        <p:spPr>
          <a:xfrm>
            <a:off x="634" y="0"/>
            <a:ext cx="6823785" cy="5143500"/>
          </a:xfrm>
          <a:prstGeom prst="rect">
            <a:avLst/>
          </a:prstGeom>
        </p:spPr>
      </p:pic>
    </p:spTree>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26895" y="2573020"/>
            <a:ext cx="5978525" cy="1590590"/>
            <a:chOff x="2735354" y="1857483"/>
            <a:chExt cx="5978392" cy="1388335"/>
          </a:xfrm>
        </p:grpSpPr>
        <p:sp>
          <p:nvSpPr>
            <p:cNvPr id="31" name="矩形 30"/>
            <p:cNvSpPr/>
            <p:nvPr/>
          </p:nvSpPr>
          <p:spPr bwMode="auto">
            <a:xfrm>
              <a:off x="3196866" y="1857483"/>
              <a:ext cx="5516880" cy="509361"/>
            </a:xfrm>
            <a:prstGeom prst="rect">
              <a:avLst/>
            </a:prstGeom>
          </p:spPr>
          <p:txBody>
            <a:bodyPr wrap="squar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感谢各位老师同学批评指正</a:t>
              </a:r>
            </a:p>
          </p:txBody>
        </p:sp>
        <p:sp>
          <p:nvSpPr>
            <p:cNvPr id="32" name="矩形 31"/>
            <p:cNvSpPr/>
            <p:nvPr/>
          </p:nvSpPr>
          <p:spPr>
            <a:xfrm>
              <a:off x="3115934" y="2389192"/>
              <a:ext cx="4834939" cy="294310"/>
            </a:xfrm>
            <a:prstGeom prst="rect">
              <a:avLst/>
            </a:prstGeom>
          </p:spPr>
          <p:txBody>
            <a:bodyPr wrap="square">
              <a:spAutoFit/>
            </a:bodyPr>
            <a:lstStyle/>
            <a:p>
              <a:pPr algn="ctr"/>
              <a:r>
                <a:rPr lang="en-US" altLang="zh-CN" sz="1600" spc="600">
                  <a:solidFill>
                    <a:schemeClr val="accent1"/>
                  </a:solidFill>
                  <a:latin typeface="Arial" panose="020B0604020202020204"/>
                </a:rPr>
                <a:t>THANK YOU FOR WATCHING</a:t>
              </a:r>
            </a:p>
          </p:txBody>
        </p:sp>
        <p:sp>
          <p:nvSpPr>
            <p:cNvPr id="38" name="矩形 37"/>
            <p:cNvSpPr/>
            <p:nvPr/>
          </p:nvSpPr>
          <p:spPr>
            <a:xfrm>
              <a:off x="2735354" y="2743109"/>
              <a:ext cx="5596098" cy="502709"/>
            </a:xfrm>
            <a:prstGeom prst="rect">
              <a:avLst/>
            </a:prstGeom>
          </p:spPr>
          <p:txBody>
            <a:bodyPr wrap="square">
              <a:spAutoFit/>
            </a:bodyPr>
            <a:lstStyle/>
            <a:p>
              <a:pPr lvl="0" algn="ctr">
                <a:lnSpc>
                  <a:spcPct val="150000"/>
                </a:lnSpc>
              </a:pPr>
              <a:endParaRPr lang="en-US" altLang="zh-CN" sz="1050">
                <a:solidFill>
                  <a:schemeClr val="tx1">
                    <a:lumMod val="85000"/>
                    <a:lumOff val="15000"/>
                  </a:schemeClr>
                </a:solidFill>
              </a:endParaRPr>
            </a:p>
            <a:p>
              <a:pPr lvl="0" algn="ctr">
                <a:lnSpc>
                  <a:spcPct val="150000"/>
                </a:lnSpc>
              </a:pPr>
              <a:endParaRPr lang="en-US" altLang="zh-CN" sz="1050" dirty="0">
                <a:solidFill>
                  <a:schemeClr val="tx1">
                    <a:lumMod val="85000"/>
                    <a:lumOff val="15000"/>
                  </a:schemeClr>
                </a:solidFill>
              </a:endParaRP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87870" y="350093"/>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805560" y="4667204"/>
            <a:ext cx="1097280" cy="275590"/>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天体运行游戏</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1031240" cy="275590"/>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2020-09-06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descr="timg"/>
          <p:cNvPicPr>
            <a:picLocks noChangeAspect="1"/>
          </p:cNvPicPr>
          <p:nvPr/>
        </p:nvPicPr>
        <p:blipFill>
          <a:blip r:embed="rId2"/>
          <a:stretch>
            <a:fillRect/>
          </a:stretch>
        </p:blipFill>
        <p:spPr>
          <a:xfrm>
            <a:off x="7992110" y="0"/>
            <a:ext cx="1152000" cy="1152000"/>
          </a:xfrm>
          <a:prstGeom prst="rect">
            <a:avLst/>
          </a:prstGeom>
        </p:spPr>
      </p:pic>
      <p:pic>
        <p:nvPicPr>
          <p:cNvPr id="4" name="图片 3" descr="唐班logo带环形"/>
          <p:cNvPicPr>
            <a:picLocks noChangeAspect="1"/>
          </p:cNvPicPr>
          <p:nvPr/>
        </p:nvPicPr>
        <p:blipFill>
          <a:blip r:embed="rId3"/>
          <a:stretch>
            <a:fillRect/>
          </a:stretch>
        </p:blipFill>
        <p:spPr>
          <a:xfrm>
            <a:off x="3728720" y="471805"/>
            <a:ext cx="1793240" cy="128841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5" name="矩形 44"/>
          <p:cNvSpPr/>
          <p:nvPr/>
        </p:nvSpPr>
        <p:spPr bwMode="auto">
          <a:xfrm>
            <a:off x="7805560" y="4647886"/>
            <a:ext cx="1097280" cy="275590"/>
          </a:xfrm>
          <a:prstGeom prst="rect">
            <a:avLst/>
          </a:prstGeom>
        </p:spPr>
        <p:txBody>
          <a:bodyPr wrap="none">
            <a:spAutoFit/>
          </a:bodyPr>
          <a:lstStyle/>
          <a:p>
            <a:pPr algn="r">
              <a:defRPr/>
            </a:pPr>
            <a:r>
              <a:rPr lang="zh-CN" altLang="en-US" sz="1200" kern="10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天体物理游戏</a:t>
            </a:r>
          </a:p>
        </p:txBody>
      </p: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3" name="椭圆 62"/>
          <p:cNvSpPr/>
          <p:nvPr/>
        </p:nvSpPr>
        <p:spPr>
          <a:xfrm>
            <a:off x="4849450" y="1011380"/>
            <a:ext cx="439420" cy="4089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5" name="矩形 64"/>
          <p:cNvSpPr/>
          <p:nvPr/>
        </p:nvSpPr>
        <p:spPr>
          <a:xfrm>
            <a:off x="5763901" y="1266456"/>
            <a:ext cx="1567815" cy="229870"/>
          </a:xfrm>
          <a:prstGeom prst="rect">
            <a:avLst/>
          </a:prstGeom>
        </p:spPr>
        <p:txBody>
          <a:bodyPr wrap="square">
            <a:spAutoFit/>
          </a:bodyPr>
          <a:lstStyle/>
          <a:p>
            <a:pPr lvl="0" algn="ctr"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Problem Statement</a:t>
            </a:r>
          </a:p>
        </p:txBody>
      </p:sp>
      <p:sp>
        <p:nvSpPr>
          <p:cNvPr id="66" name="椭圆 65"/>
          <p:cNvSpPr/>
          <p:nvPr/>
        </p:nvSpPr>
        <p:spPr>
          <a:xfrm>
            <a:off x="4848180" y="1676481"/>
            <a:ext cx="440690" cy="4413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2</a:t>
            </a:r>
            <a:endParaRPr lang="zh-CN" altLang="en-US" sz="1600" dirty="0">
              <a:latin typeface="+mj-lt"/>
            </a:endParaRPr>
          </a:p>
        </p:txBody>
      </p:sp>
      <p:sp>
        <p:nvSpPr>
          <p:cNvPr id="67" name="文本框 66"/>
          <p:cNvSpPr txBox="1">
            <a:spLocks noChangeArrowheads="1"/>
          </p:cNvSpPr>
          <p:nvPr/>
        </p:nvSpPr>
        <p:spPr bwMode="auto">
          <a:xfrm>
            <a:off x="5672144" y="1694187"/>
            <a:ext cx="175069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accent1"/>
                </a:solidFill>
                <a:latin typeface="+mj-ea"/>
                <a:ea typeface="+mj-ea"/>
              </a:rPr>
              <a:t>组内分工</a:t>
            </a:r>
          </a:p>
        </p:txBody>
      </p:sp>
      <p:sp>
        <p:nvSpPr>
          <p:cNvPr id="68" name="文本框 6"/>
          <p:cNvSpPr txBox="1">
            <a:spLocks noChangeArrowheads="1"/>
          </p:cNvSpPr>
          <p:nvPr/>
        </p:nvSpPr>
        <p:spPr bwMode="auto">
          <a:xfrm>
            <a:off x="6166808" y="2419928"/>
            <a:ext cx="7613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chemeClr val="accent1"/>
                </a:solidFill>
                <a:latin typeface="+mj-ea"/>
                <a:ea typeface="+mj-ea"/>
              </a:rPr>
              <a:t>分析</a:t>
            </a:r>
          </a:p>
        </p:txBody>
      </p:sp>
      <p:sp>
        <p:nvSpPr>
          <p:cNvPr id="69" name="矩形 68"/>
          <p:cNvSpPr/>
          <p:nvPr/>
        </p:nvSpPr>
        <p:spPr>
          <a:xfrm>
            <a:off x="5615307" y="1981067"/>
            <a:ext cx="1864360" cy="229870"/>
          </a:xfrm>
          <a:prstGeom prst="rect">
            <a:avLst/>
          </a:prstGeom>
        </p:spPr>
        <p:txBody>
          <a:bodyPr wrap="square">
            <a:spAutoFit/>
          </a:bodyPr>
          <a:lstStyle/>
          <a:p>
            <a:pPr lvl="0" algn="ctr"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Group Division</a:t>
            </a:r>
          </a:p>
        </p:txBody>
      </p:sp>
      <p:sp>
        <p:nvSpPr>
          <p:cNvPr id="70" name="矩形 69"/>
          <p:cNvSpPr/>
          <p:nvPr/>
        </p:nvSpPr>
        <p:spPr>
          <a:xfrm>
            <a:off x="5970910" y="2679224"/>
            <a:ext cx="1153160" cy="229870"/>
          </a:xfrm>
          <a:prstGeom prst="rect">
            <a:avLst/>
          </a:prstGeom>
        </p:spPr>
        <p:txBody>
          <a:bodyPr wrap="square">
            <a:spAutoFit/>
          </a:bodyPr>
          <a:lstStyle/>
          <a:p>
            <a:pPr lvl="0" algn="ctr"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Analysis</a:t>
            </a:r>
          </a:p>
        </p:txBody>
      </p:sp>
      <p:sp>
        <p:nvSpPr>
          <p:cNvPr id="71" name="椭圆 70"/>
          <p:cNvSpPr/>
          <p:nvPr/>
        </p:nvSpPr>
        <p:spPr>
          <a:xfrm>
            <a:off x="4841338" y="2402542"/>
            <a:ext cx="440690" cy="4406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3</a:t>
            </a:r>
            <a:endParaRPr lang="zh-CN" altLang="en-US" sz="1600" dirty="0">
              <a:latin typeface="+mj-lt"/>
            </a:endParaRPr>
          </a:p>
        </p:txBody>
      </p:sp>
      <p:sp>
        <p:nvSpPr>
          <p:cNvPr id="72" name="椭圆 71"/>
          <p:cNvSpPr/>
          <p:nvPr/>
        </p:nvSpPr>
        <p:spPr>
          <a:xfrm>
            <a:off x="4841338" y="3127968"/>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4</a:t>
            </a:r>
            <a:endParaRPr lang="zh-CN" altLang="en-US" sz="1600" dirty="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1037463"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2020-09-06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椭圆 1"/>
          <p:cNvSpPr/>
          <p:nvPr/>
        </p:nvSpPr>
        <p:spPr>
          <a:xfrm>
            <a:off x="4841338" y="3853576"/>
            <a:ext cx="440690" cy="4413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5</a:t>
            </a:r>
          </a:p>
        </p:txBody>
      </p:sp>
      <p:sp>
        <p:nvSpPr>
          <p:cNvPr id="5" name="文本框 4"/>
          <p:cNvSpPr txBox="1"/>
          <p:nvPr/>
        </p:nvSpPr>
        <p:spPr>
          <a:xfrm>
            <a:off x="5693775" y="3905645"/>
            <a:ext cx="1750060" cy="337185"/>
          </a:xfrm>
          <a:prstGeom prst="rect">
            <a:avLst/>
          </a:prstGeom>
          <a:noFill/>
        </p:spPr>
        <p:txBody>
          <a:bodyPr wrap="square" rtlCol="0">
            <a:spAutoFit/>
          </a:bodyPr>
          <a:lstStyle/>
          <a:p>
            <a:pPr algn="ctr"/>
            <a:r>
              <a:rPr lang="zh-CN" altLang="en-US" sz="1600" dirty="0">
                <a:solidFill>
                  <a:schemeClr val="accent1"/>
                </a:solidFill>
                <a:latin typeface="+mj-ea"/>
                <a:ea typeface="+mj-ea"/>
              </a:rPr>
              <a:t>实施与测试</a:t>
            </a:r>
          </a:p>
        </p:txBody>
      </p:sp>
      <p:sp>
        <p:nvSpPr>
          <p:cNvPr id="7" name="文本框 6"/>
          <p:cNvSpPr txBox="1"/>
          <p:nvPr/>
        </p:nvSpPr>
        <p:spPr>
          <a:xfrm>
            <a:off x="5801366" y="987207"/>
            <a:ext cx="1492250" cy="337185"/>
          </a:xfrm>
          <a:prstGeom prst="rect">
            <a:avLst/>
          </a:prstGeom>
          <a:noFill/>
        </p:spPr>
        <p:txBody>
          <a:bodyPr wrap="square" rtlCol="0">
            <a:spAutoFit/>
          </a:bodyPr>
          <a:lstStyle/>
          <a:p>
            <a:pPr algn="ctr"/>
            <a:r>
              <a:rPr lang="zh-CN" altLang="en-US" sz="1600" dirty="0">
                <a:solidFill>
                  <a:schemeClr val="accent1"/>
                </a:solidFill>
                <a:latin typeface="+mj-ea"/>
                <a:ea typeface="+mj-ea"/>
              </a:rPr>
              <a:t>问题描述</a:t>
            </a:r>
            <a:endParaRPr lang="zh-CN" altLang="en-US" sz="1600" b="1" dirty="0">
              <a:solidFill>
                <a:schemeClr val="accent5"/>
              </a:solidFill>
              <a:latin typeface="+mj-lt"/>
            </a:endParaRPr>
          </a:p>
        </p:txBody>
      </p:sp>
      <p:sp>
        <p:nvSpPr>
          <p:cNvPr id="8" name="文本框 7"/>
          <p:cNvSpPr txBox="1"/>
          <p:nvPr/>
        </p:nvSpPr>
        <p:spPr>
          <a:xfrm>
            <a:off x="5864545" y="3139866"/>
            <a:ext cx="1365885" cy="338554"/>
          </a:xfrm>
          <a:prstGeom prst="rect">
            <a:avLst/>
          </a:prstGeom>
          <a:noFill/>
        </p:spPr>
        <p:txBody>
          <a:bodyPr wrap="square" rtlCol="0">
            <a:spAutoFit/>
          </a:bodyPr>
          <a:lstStyle/>
          <a:p>
            <a:pPr algn="ctr" fontAlgn="base">
              <a:buClrTx/>
              <a:buSzTx/>
              <a:buFontTx/>
              <a:defRPr/>
            </a:pPr>
            <a:r>
              <a:rPr lang="zh-CN" altLang="en-US" sz="1600" dirty="0">
                <a:solidFill>
                  <a:schemeClr val="accent1"/>
                </a:solidFill>
                <a:latin typeface="+mj-ea"/>
                <a:ea typeface="+mj-ea"/>
              </a:rPr>
              <a:t>设计</a:t>
            </a:r>
          </a:p>
        </p:txBody>
      </p:sp>
      <p:sp>
        <p:nvSpPr>
          <p:cNvPr id="9" name="文本框 8"/>
          <p:cNvSpPr txBox="1"/>
          <p:nvPr/>
        </p:nvSpPr>
        <p:spPr>
          <a:xfrm>
            <a:off x="5763901" y="3430796"/>
            <a:ext cx="1529715" cy="229870"/>
          </a:xfrm>
          <a:prstGeom prst="rect">
            <a:avLst/>
          </a:prstGeom>
          <a:noFill/>
        </p:spPr>
        <p:txBody>
          <a:bodyPr wrap="square" rtlCol="0">
            <a:spAutoFit/>
          </a:bodyPr>
          <a:lstStyle/>
          <a:p>
            <a:pPr algn="ctr"/>
            <a:r>
              <a:rPr lang="en-US" altLang="zh-CN" sz="900" dirty="0">
                <a:solidFill>
                  <a:schemeClr val="tx1">
                    <a:lumMod val="85000"/>
                    <a:lumOff val="15000"/>
                  </a:schemeClr>
                </a:solidFill>
                <a:latin typeface="Calibri Light" panose="020F0302020204030204" pitchFamily="34" charset="0"/>
                <a:ea typeface="方正兰亭黑_GBK"/>
              </a:rPr>
              <a:t>Design</a:t>
            </a:r>
            <a:endParaRPr lang="en-US" altLang="zh-CN" dirty="0"/>
          </a:p>
        </p:txBody>
      </p:sp>
      <p:sp>
        <p:nvSpPr>
          <p:cNvPr id="10" name="文本框 9"/>
          <p:cNvSpPr txBox="1"/>
          <p:nvPr/>
        </p:nvSpPr>
        <p:spPr>
          <a:xfrm>
            <a:off x="5736911" y="4174678"/>
            <a:ext cx="1621155" cy="437515"/>
          </a:xfrm>
          <a:prstGeom prst="rect">
            <a:avLst/>
          </a:prstGeom>
          <a:noFill/>
        </p:spPr>
        <p:txBody>
          <a:bodyPr wrap="square" rtlCol="0">
            <a:spAutoFit/>
          </a:bodyPr>
          <a:lstStyle/>
          <a:p>
            <a:pPr algn="ctr">
              <a:buClrTx/>
              <a:buSzTx/>
              <a:buFontTx/>
            </a:pPr>
            <a:r>
              <a:rPr lang="en-US" altLang="zh-CN" sz="900" dirty="0">
                <a:solidFill>
                  <a:schemeClr val="tx1">
                    <a:lumMod val="85000"/>
                    <a:lumOff val="15000"/>
                  </a:schemeClr>
                </a:solidFill>
                <a:latin typeface="Calibri Light" panose="020F0302020204030204" pitchFamily="34" charset="0"/>
                <a:ea typeface="方正兰亭黑_GBK"/>
              </a:rPr>
              <a:t>Implementation and Test</a:t>
            </a:r>
          </a:p>
          <a:p>
            <a:endParaRPr lang="en-US" altLang="zh-CN" dirty="0"/>
          </a:p>
        </p:txBody>
      </p:sp>
      <p:pic>
        <p:nvPicPr>
          <p:cNvPr id="3" name="图片 2" descr="timg">
            <a:extLst>
              <a:ext uri="{FF2B5EF4-FFF2-40B4-BE49-F238E27FC236}">
                <a16:creationId xmlns:a16="http://schemas.microsoft.com/office/drawing/2014/main" id="{20204BE9-3220-457E-B022-33F047FE5A6F}"/>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559811" y="2094283"/>
            <a:ext cx="2024380" cy="521970"/>
          </a:xfrm>
          <a:prstGeom prst="rect">
            <a:avLst/>
          </a:prstGeom>
          <a:noFill/>
        </p:spPr>
        <p:txBody>
          <a:bodyPr wrap="none">
            <a:spAutoFit/>
          </a:bodyPr>
          <a:lstStyle/>
          <a:p>
            <a:pPr algn="ctr">
              <a:defRPr/>
            </a:pPr>
            <a:r>
              <a:rPr lang="en-US" altLang="zh-CN"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2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问题描述</a:t>
            </a:r>
          </a:p>
        </p:txBody>
      </p:sp>
      <p:sp>
        <p:nvSpPr>
          <p:cNvPr id="14" name="矩形 13"/>
          <p:cNvSpPr/>
          <p:nvPr/>
        </p:nvSpPr>
        <p:spPr>
          <a:xfrm>
            <a:off x="3735179" y="2616253"/>
            <a:ext cx="1694696" cy="253916"/>
          </a:xfrm>
          <a:prstGeom prst="rect">
            <a:avLst/>
          </a:prstGeom>
        </p:spPr>
        <p:txBody>
          <a:bodyPr wrap="none">
            <a:spAutoFit/>
          </a:bodyPr>
          <a:lstStyle/>
          <a:p>
            <a:pPr lvl="0" algn="ctr" fontAlgn="base">
              <a:spcBef>
                <a:spcPct val="0"/>
              </a:spcBef>
              <a:spcAft>
                <a:spcPct val="0"/>
              </a:spcAft>
              <a:defRPr/>
            </a:pPr>
            <a:r>
              <a:rPr lang="en-US" altLang="zh-CN" sz="1050" dirty="0">
                <a:solidFill>
                  <a:schemeClr val="accent1"/>
                </a:solidFill>
                <a:latin typeface="+mj-lt"/>
                <a:ea typeface="方正兰亭黑_GBK"/>
              </a:rPr>
              <a:t>PROBLEM STATEMENT</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timg">
            <a:extLst>
              <a:ext uri="{FF2B5EF4-FFF2-40B4-BE49-F238E27FC236}">
                <a16:creationId xmlns:a16="http://schemas.microsoft.com/office/drawing/2014/main" id="{CB2D7023-121D-4E3C-8CC3-E9353BA6CADE}"/>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4250724" y="1280794"/>
            <a:ext cx="4893276" cy="36446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150000"/>
              </a:lnSpc>
            </a:pPr>
            <a:r>
              <a:rPr lang="en-US" altLang="zh-CN" sz="1800" dirty="0">
                <a:solidFill>
                  <a:schemeClr val="bg1"/>
                </a:solidFill>
                <a:sym typeface="+mn-ea"/>
              </a:rPr>
              <a:t>随着科学技术的发展，人们迎来了宇宙探索的黄金时代。设计这样一个小型的宇宙模拟游戏可以让玩家了解宇宙中各种美丽神奇的天体和物理现象。玩家可以自己创造宇宙中的天体，观察宇宙</a:t>
            </a:r>
            <a:r>
              <a:rPr lang="zh-CN" altLang="en-US" sz="1800" dirty="0">
                <a:solidFill>
                  <a:schemeClr val="bg1"/>
                </a:solidFill>
                <a:sym typeface="+mn-ea"/>
              </a:rPr>
              <a:t>在万有引力下</a:t>
            </a:r>
            <a:r>
              <a:rPr lang="en-US" altLang="zh-CN" sz="1800" dirty="0" err="1">
                <a:solidFill>
                  <a:schemeClr val="bg1"/>
                </a:solidFill>
                <a:sym typeface="+mn-ea"/>
              </a:rPr>
              <a:t>的演化方式。此游戏旨在提升人们对宇宙的兴趣和认知，同时享受探索宇宙的乐趣</a:t>
            </a:r>
            <a:r>
              <a:rPr lang="en-US" altLang="zh-CN" sz="1800" dirty="0">
                <a:solidFill>
                  <a:schemeClr val="bg1"/>
                </a:solidFill>
                <a:sym typeface="+mn-ea"/>
              </a:rPr>
              <a:t>。</a:t>
            </a:r>
            <a:endParaRPr lang="en-US" altLang="zh-CN" sz="1800" dirty="0">
              <a:solidFill>
                <a:schemeClr val="bg1"/>
              </a:solidFill>
            </a:endParaRPr>
          </a:p>
          <a:p>
            <a:pPr lvl="0" algn="ctr">
              <a:lnSpc>
                <a:spcPct val="150000"/>
              </a:lnSpc>
            </a:pPr>
            <a:r>
              <a:rPr lang="en-US" altLang="zh-CN" sz="1600" dirty="0">
                <a:solidFill>
                  <a:schemeClr val="tx1">
                    <a:lumMod val="85000"/>
                    <a:lumOff val="15000"/>
                  </a:schemeClr>
                </a:solidFill>
                <a:sym typeface="+mn-ea"/>
              </a:rPr>
              <a:t> </a:t>
            </a:r>
            <a:endParaRPr lang="zh-CN" altLang="en-US" sz="1600" dirty="0"/>
          </a:p>
        </p:txBody>
      </p:sp>
      <p:sp>
        <p:nvSpPr>
          <p:cNvPr id="4" name="矩形 3"/>
          <p:cNvSpPr/>
          <p:nvPr/>
        </p:nvSpPr>
        <p:spPr bwMode="auto">
          <a:xfrm>
            <a:off x="90232" y="205901"/>
            <a:ext cx="2262158"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第一部分：问题描述</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4133369" y="4108557"/>
            <a:ext cx="4856205" cy="333375"/>
          </a:xfrm>
          <a:prstGeom prst="rect">
            <a:avLst/>
          </a:prstGeom>
        </p:spPr>
        <p:txBody>
          <a:bodyPr wrap="square">
            <a:spAutoFit/>
          </a:bodyPr>
          <a:lstStyle/>
          <a:p>
            <a:pPr>
              <a:lnSpc>
                <a:spcPct val="150000"/>
              </a:lnSpc>
            </a:pPr>
            <a:r>
              <a:rPr lang="en-US" altLang="zh-CN" sz="1050">
                <a:solidFill>
                  <a:schemeClr val="bg1"/>
                </a:solidFill>
              </a:rPr>
              <a:t>  </a:t>
            </a:r>
          </a:p>
        </p:txBody>
      </p:sp>
      <p:pic>
        <p:nvPicPr>
          <p:cNvPr id="2" name="图片 1" descr="timg"/>
          <p:cNvPicPr>
            <a:picLocks noChangeAspect="1"/>
          </p:cNvPicPr>
          <p:nvPr/>
        </p:nvPicPr>
        <p:blipFill>
          <a:blip r:embed="rId3"/>
          <a:stretch>
            <a:fillRect/>
          </a:stretch>
        </p:blipFill>
        <p:spPr>
          <a:xfrm>
            <a:off x="7992110" y="0"/>
            <a:ext cx="1152000" cy="1152000"/>
          </a:xfrm>
          <a:prstGeom prst="rect">
            <a:avLst/>
          </a:prstGeom>
        </p:spPr>
      </p:pic>
      <p:sp>
        <p:nvSpPr>
          <p:cNvPr id="8" name="矩形 7">
            <a:extLst>
              <a:ext uri="{FF2B5EF4-FFF2-40B4-BE49-F238E27FC236}">
                <a16:creationId xmlns:a16="http://schemas.microsoft.com/office/drawing/2014/main" id="{0EA23A08-50A4-40E3-9CC9-3DE8275606FA}"/>
              </a:ext>
            </a:extLst>
          </p:cNvPr>
          <p:cNvSpPr/>
          <p:nvPr/>
        </p:nvSpPr>
        <p:spPr>
          <a:xfrm>
            <a:off x="90232" y="532403"/>
            <a:ext cx="1338828"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accent1"/>
                </a:solidFill>
                <a:latin typeface="+mj-lt"/>
                <a:ea typeface="方正兰亭黑_GBK"/>
              </a:rPr>
              <a:t>PROBLEM STATEMENT</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98" y="1720624"/>
            <a:ext cx="9144000" cy="31808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bwMode="auto">
          <a:xfrm>
            <a:off x="90232" y="205901"/>
            <a:ext cx="3454792" cy="369332"/>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第一部分：问题描述</a:t>
            </a:r>
            <a:r>
              <a:rPr lang="en-US" altLang="zh-CN"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创新点</a:t>
            </a:r>
          </a:p>
        </p:txBody>
      </p:sp>
      <p:sp>
        <p:nvSpPr>
          <p:cNvPr id="5" name="矩形 4"/>
          <p:cNvSpPr/>
          <p:nvPr/>
        </p:nvSpPr>
        <p:spPr>
          <a:xfrm>
            <a:off x="90232" y="532403"/>
            <a:ext cx="1338828" cy="215444"/>
          </a:xfrm>
          <a:prstGeom prst="rect">
            <a:avLst/>
          </a:prstGeom>
        </p:spPr>
        <p:txBody>
          <a:bodyPr wrap="none">
            <a:spAutoFit/>
          </a:bodyPr>
          <a:lstStyle/>
          <a:p>
            <a:pPr lvl="0" algn="ctr" fontAlgn="base">
              <a:spcBef>
                <a:spcPct val="0"/>
              </a:spcBef>
              <a:spcAft>
                <a:spcPct val="0"/>
              </a:spcAft>
              <a:defRPr/>
            </a:pPr>
            <a:r>
              <a:rPr lang="en-US" altLang="zh-CN" sz="800" dirty="0">
                <a:solidFill>
                  <a:schemeClr val="accent1"/>
                </a:solidFill>
                <a:latin typeface="+mj-lt"/>
                <a:ea typeface="方正兰亭黑_GBK"/>
              </a:rPr>
              <a:t>PROBLEM STATEMENT</a:t>
            </a:r>
          </a:p>
        </p:txBody>
      </p:sp>
      <p:cxnSp>
        <p:nvCxnSpPr>
          <p:cNvPr id="7" name="直接连接符 6"/>
          <p:cNvCxnSpPr/>
          <p:nvPr/>
        </p:nvCxnSpPr>
        <p:spPr>
          <a:xfrm>
            <a:off x="190641" y="775504"/>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63716" y="3074415"/>
            <a:ext cx="2351081" cy="1032590"/>
          </a:xfrm>
          <a:prstGeom prst="rect">
            <a:avLst/>
          </a:prstGeom>
        </p:spPr>
        <p:txBody>
          <a:bodyPr wrap="square">
            <a:spAutoFit/>
          </a:bodyPr>
          <a:lstStyle/>
          <a:p>
            <a:pPr algn="ctr">
              <a:lnSpc>
                <a:spcPct val="130000"/>
              </a:lnSpc>
              <a:spcBef>
                <a:spcPts val="600"/>
              </a:spcBef>
            </a:pPr>
            <a:r>
              <a:rPr lang="zh-CN" altLang="en-US" sz="1200" dirty="0">
                <a:solidFill>
                  <a:schemeClr val="bg1"/>
                </a:solidFill>
              </a:rPr>
              <a:t>该天体物理游戏具有浓厚的物理背景。充分借助物理引擎，依靠牛顿动力学规律，最大程度地真实模拟宇观尺度下的物理实际。</a:t>
            </a:r>
          </a:p>
        </p:txBody>
      </p:sp>
      <p:cxnSp>
        <p:nvCxnSpPr>
          <p:cNvPr id="48" name="直接连接符 47"/>
          <p:cNvCxnSpPr/>
          <p:nvPr/>
        </p:nvCxnSpPr>
        <p:spPr>
          <a:xfrm>
            <a:off x="1246886" y="2966574"/>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723921" y="2635446"/>
            <a:ext cx="1282444" cy="338554"/>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科学属性</a:t>
            </a:r>
          </a:p>
        </p:txBody>
      </p:sp>
      <p:grpSp>
        <p:nvGrpSpPr>
          <p:cNvPr id="62" name="组合 61"/>
          <p:cNvGrpSpPr/>
          <p:nvPr/>
        </p:nvGrpSpPr>
        <p:grpSpPr>
          <a:xfrm>
            <a:off x="1208095" y="2137260"/>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336290" y="2954655"/>
            <a:ext cx="2461895" cy="1512722"/>
          </a:xfrm>
          <a:prstGeom prst="rect">
            <a:avLst/>
          </a:prstGeom>
        </p:spPr>
        <p:txBody>
          <a:bodyPr wrap="square">
            <a:spAutoFit/>
          </a:bodyPr>
          <a:lstStyle/>
          <a:p>
            <a:pPr algn="ctr">
              <a:lnSpc>
                <a:spcPct val="130000"/>
              </a:lnSpc>
              <a:spcBef>
                <a:spcPts val="600"/>
              </a:spcBef>
            </a:pPr>
            <a:r>
              <a:rPr lang="zh-CN" altLang="en-US" sz="1200" dirty="0">
                <a:solidFill>
                  <a:schemeClr val="bg1"/>
                </a:solidFill>
              </a:rPr>
              <a:t>适当控制星体运动自由度，保证物理情景模拟的同时具有可玩性。玩家可控制星体的质量，半径，初速度，设置行星黑洞等多种星体，并实现周期运动、碰撞等具体场景。</a:t>
            </a:r>
          </a:p>
        </p:txBody>
      </p:sp>
      <p:cxnSp>
        <p:nvCxnSpPr>
          <p:cNvPr id="72" name="直接连接符 71"/>
          <p:cNvCxnSpPr/>
          <p:nvPr/>
        </p:nvCxnSpPr>
        <p:spPr>
          <a:xfrm>
            <a:off x="4450344"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3927379" y="2620020"/>
            <a:ext cx="1282444" cy="338554"/>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游戏功能</a:t>
            </a:r>
          </a:p>
        </p:txBody>
      </p:sp>
      <p:sp>
        <p:nvSpPr>
          <p:cNvPr id="77" name="矩形 76"/>
          <p:cNvSpPr/>
          <p:nvPr/>
        </p:nvSpPr>
        <p:spPr>
          <a:xfrm>
            <a:off x="6755975" y="2954382"/>
            <a:ext cx="2190584" cy="1272656"/>
          </a:xfrm>
          <a:prstGeom prst="rect">
            <a:avLst/>
          </a:prstGeom>
        </p:spPr>
        <p:txBody>
          <a:bodyPr wrap="square">
            <a:spAutoFit/>
          </a:bodyPr>
          <a:lstStyle/>
          <a:p>
            <a:pPr algn="ctr">
              <a:lnSpc>
                <a:spcPct val="130000"/>
              </a:lnSpc>
              <a:spcBef>
                <a:spcPts val="600"/>
              </a:spcBef>
            </a:pPr>
            <a:r>
              <a:rPr lang="zh-CN" altLang="en-US" sz="1200" dirty="0">
                <a:solidFill>
                  <a:schemeClr val="bg1"/>
                </a:solidFill>
              </a:rPr>
              <a:t>通过切实模拟宇宙星体的运动轨迹和碰撞规律，激发玩家对于物理知识的兴趣，顺应新科学技术发展期人类对于宇宙探索的潮流。</a:t>
            </a:r>
          </a:p>
        </p:txBody>
      </p:sp>
      <p:cxnSp>
        <p:nvCxnSpPr>
          <p:cNvPr id="78" name="直接连接符 77"/>
          <p:cNvCxnSpPr/>
          <p:nvPr/>
        </p:nvCxnSpPr>
        <p:spPr>
          <a:xfrm>
            <a:off x="7733011" y="2941089"/>
            <a:ext cx="23651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7210046" y="2620020"/>
            <a:ext cx="1282444" cy="338554"/>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探索宇宙</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 name="图片 2" descr="timg">
            <a:extLst>
              <a:ext uri="{FF2B5EF4-FFF2-40B4-BE49-F238E27FC236}">
                <a16:creationId xmlns:a16="http://schemas.microsoft.com/office/drawing/2014/main" id="{7696FE77-4D68-4573-A203-9785F55B5362}"/>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559811" y="2094283"/>
            <a:ext cx="2024380" cy="521970"/>
          </a:xfrm>
          <a:prstGeom prst="rect">
            <a:avLst/>
          </a:prstGeom>
          <a:noFill/>
        </p:spPr>
        <p:txBody>
          <a:bodyPr wrap="none">
            <a:spAutoFit/>
          </a:bodyPr>
          <a:lstStyle/>
          <a:p>
            <a:pPr algn="ctr">
              <a:defRPr/>
            </a:pPr>
            <a:r>
              <a:rPr lang="en-US" altLang="zh-CN"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组内分工</a:t>
            </a:r>
          </a:p>
        </p:txBody>
      </p:sp>
      <p:sp>
        <p:nvSpPr>
          <p:cNvPr id="14" name="矩形 13"/>
          <p:cNvSpPr/>
          <p:nvPr/>
        </p:nvSpPr>
        <p:spPr>
          <a:xfrm>
            <a:off x="3925253" y="2617504"/>
            <a:ext cx="1293495"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GROUP DIVISION</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timg">
            <a:extLst>
              <a:ext uri="{FF2B5EF4-FFF2-40B4-BE49-F238E27FC236}">
                <a16:creationId xmlns:a16="http://schemas.microsoft.com/office/drawing/2014/main" id="{EE7B40DD-DEA7-453C-AB5D-7AFBD557C1CA}"/>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360742" y="207171"/>
            <a:ext cx="1097280" cy="368300"/>
          </a:xfrm>
          <a:prstGeom prst="rect">
            <a:avLst/>
          </a:prstGeom>
          <a:noFill/>
        </p:spPr>
        <p:txBody>
          <a:bodyPr wrap="none">
            <a:spAutoFit/>
          </a:bodyPr>
          <a:lstStyle/>
          <a:p>
            <a:pPr>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人员分工</a:t>
            </a:r>
          </a:p>
        </p:txBody>
      </p:sp>
      <p:cxnSp>
        <p:nvCxnSpPr>
          <p:cNvPr id="9" name="直接连接符 8"/>
          <p:cNvCxnSpPr/>
          <p:nvPr/>
        </p:nvCxnSpPr>
        <p:spPr>
          <a:xfrm>
            <a:off x="360411" y="907582"/>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0" name="图片占位符 9" descr="timg"/>
          <p:cNvPicPr>
            <a:picLocks noGrp="1" noChangeAspect="1"/>
          </p:cNvPicPr>
          <p:nvPr>
            <p:ph type="pic" sz="quarter" idx="14"/>
          </p:nvPr>
        </p:nvPicPr>
        <p:blipFill>
          <a:blip r:embed="rId2"/>
          <a:stretch>
            <a:fillRect/>
          </a:stretch>
        </p:blipFill>
        <p:spPr>
          <a:xfrm>
            <a:off x="7992110" y="0"/>
            <a:ext cx="1152000" cy="1152000"/>
          </a:xfrm>
          <a:prstGeom prst="rect">
            <a:avLst/>
          </a:prstGeom>
        </p:spPr>
      </p:pic>
      <p:sp>
        <p:nvSpPr>
          <p:cNvPr id="11" name="文本框 10"/>
          <p:cNvSpPr txBox="1"/>
          <p:nvPr/>
        </p:nvSpPr>
        <p:spPr>
          <a:xfrm>
            <a:off x="238125" y="575310"/>
            <a:ext cx="1973580" cy="299085"/>
          </a:xfrm>
          <a:prstGeom prst="rect">
            <a:avLst/>
          </a:prstGeom>
          <a:noFill/>
        </p:spPr>
        <p:txBody>
          <a:bodyPr wrap="none" rtlCol="0" anchor="t">
            <a:spAutoFit/>
          </a:bodyPr>
          <a:lstStyle/>
          <a:p>
            <a:pPr lvl="0" fontAlgn="base">
              <a:spcBef>
                <a:spcPct val="0"/>
              </a:spcBef>
              <a:spcAft>
                <a:spcPct val="0"/>
              </a:spcAft>
              <a:defRPr/>
            </a:pPr>
            <a:r>
              <a:rPr lang="en-US" altLang="zh-CN">
                <a:solidFill>
                  <a:schemeClr val="accent1"/>
                </a:solidFill>
                <a:latin typeface="+mj-lt"/>
                <a:ea typeface="方正兰亭黑_GBK"/>
                <a:sym typeface="+mn-ea"/>
              </a:rPr>
              <a:t>DIVISION OF LABOUR</a:t>
            </a:r>
          </a:p>
        </p:txBody>
      </p:sp>
      <p:sp>
        <p:nvSpPr>
          <p:cNvPr id="12" name="文本框 11"/>
          <p:cNvSpPr txBox="1"/>
          <p:nvPr/>
        </p:nvSpPr>
        <p:spPr>
          <a:xfrm>
            <a:off x="360680" y="1605280"/>
            <a:ext cx="1876425" cy="521970"/>
          </a:xfrm>
          <a:prstGeom prst="rect">
            <a:avLst/>
          </a:prstGeom>
          <a:noFill/>
        </p:spPr>
        <p:txBody>
          <a:bodyPr wrap="square" rtlCol="0">
            <a:spAutoFit/>
          </a:bodyPr>
          <a:lstStyle/>
          <a:p>
            <a:pPr algn="ctr"/>
            <a:r>
              <a:rPr lang="zh-CN" altLang="en-US" sz="2800"/>
              <a:t>张益通</a:t>
            </a:r>
          </a:p>
        </p:txBody>
      </p:sp>
      <p:sp>
        <p:nvSpPr>
          <p:cNvPr id="13" name="文本框 12"/>
          <p:cNvSpPr txBox="1"/>
          <p:nvPr/>
        </p:nvSpPr>
        <p:spPr>
          <a:xfrm>
            <a:off x="3536950" y="1605280"/>
            <a:ext cx="1671955" cy="521970"/>
          </a:xfrm>
          <a:prstGeom prst="rect">
            <a:avLst/>
          </a:prstGeom>
          <a:noFill/>
        </p:spPr>
        <p:txBody>
          <a:bodyPr wrap="square" rtlCol="0">
            <a:spAutoFit/>
          </a:bodyPr>
          <a:lstStyle/>
          <a:p>
            <a:pPr algn="ctr">
              <a:buClrTx/>
              <a:buSzTx/>
              <a:buFontTx/>
            </a:pPr>
            <a:r>
              <a:rPr lang="zh-CN" altLang="en-US" sz="2800"/>
              <a:t>张铭贤</a:t>
            </a:r>
          </a:p>
        </p:txBody>
      </p:sp>
      <p:sp>
        <p:nvSpPr>
          <p:cNvPr id="14" name="文本框 13"/>
          <p:cNvSpPr txBox="1"/>
          <p:nvPr/>
        </p:nvSpPr>
        <p:spPr>
          <a:xfrm>
            <a:off x="6499860" y="1605280"/>
            <a:ext cx="2289810" cy="299085"/>
          </a:xfrm>
          <a:prstGeom prst="rect">
            <a:avLst/>
          </a:prstGeom>
          <a:noFill/>
        </p:spPr>
        <p:txBody>
          <a:bodyPr wrap="square" rtlCol="0">
            <a:spAutoFit/>
          </a:bodyPr>
          <a:lstStyle/>
          <a:p>
            <a:pPr algn="ctr">
              <a:buClrTx/>
              <a:buSzTx/>
              <a:buFontTx/>
            </a:pPr>
            <a:r>
              <a:rPr lang="zh-CN" altLang="en-US" sz="2800"/>
              <a:t>于大河</a:t>
            </a:r>
          </a:p>
        </p:txBody>
      </p:sp>
      <p:sp>
        <p:nvSpPr>
          <p:cNvPr id="47" name="矩形 46"/>
          <p:cNvSpPr/>
          <p:nvPr/>
        </p:nvSpPr>
        <p:spPr>
          <a:xfrm>
            <a:off x="354330" y="2930063"/>
            <a:ext cx="2249805" cy="1440180"/>
          </a:xfrm>
          <a:prstGeom prst="rect">
            <a:avLst/>
          </a:prstGeom>
        </p:spPr>
        <p:txBody>
          <a:bodyPr wrap="square">
            <a:spAutoFit/>
          </a:bodyPr>
          <a:lstStyle/>
          <a:p>
            <a:pPr algn="ctr">
              <a:lnSpc>
                <a:spcPct val="130000"/>
              </a:lnSpc>
              <a:spcBef>
                <a:spcPts val="600"/>
              </a:spcBef>
            </a:pPr>
            <a:r>
              <a:rPr lang="en-US" altLang="zh-CN" sz="1400" dirty="0">
                <a:solidFill>
                  <a:schemeClr val="bg1"/>
                </a:solidFill>
              </a:rPr>
              <a:t>1. </a:t>
            </a:r>
            <a:r>
              <a:rPr lang="zh-CN" altLang="en-US" sz="1400" dirty="0">
                <a:solidFill>
                  <a:schemeClr val="bg1"/>
                </a:solidFill>
              </a:rPr>
              <a:t>技术路线选择</a:t>
            </a:r>
          </a:p>
          <a:p>
            <a:pPr algn="ctr">
              <a:lnSpc>
                <a:spcPct val="130000"/>
              </a:lnSpc>
              <a:spcBef>
                <a:spcPts val="600"/>
              </a:spcBef>
            </a:pPr>
            <a:r>
              <a:rPr lang="en-US" altLang="zh-CN" sz="1400" dirty="0">
                <a:solidFill>
                  <a:schemeClr val="bg1"/>
                </a:solidFill>
              </a:rPr>
              <a:t>2. </a:t>
            </a:r>
            <a:r>
              <a:rPr lang="zh-CN" altLang="en-US" sz="1400" dirty="0">
                <a:solidFill>
                  <a:schemeClr val="bg1"/>
                </a:solidFill>
              </a:rPr>
              <a:t>开发环境搭建</a:t>
            </a:r>
          </a:p>
          <a:p>
            <a:pPr algn="ctr">
              <a:lnSpc>
                <a:spcPct val="130000"/>
              </a:lnSpc>
              <a:spcBef>
                <a:spcPts val="600"/>
              </a:spcBef>
            </a:pPr>
            <a:r>
              <a:rPr lang="en-US" altLang="zh-CN" sz="1400" dirty="0">
                <a:solidFill>
                  <a:schemeClr val="bg1"/>
                </a:solidFill>
              </a:rPr>
              <a:t>3. </a:t>
            </a:r>
            <a:r>
              <a:rPr lang="zh-CN" altLang="en-US" sz="1400" dirty="0">
                <a:solidFill>
                  <a:schemeClr val="bg1"/>
                </a:solidFill>
              </a:rPr>
              <a:t>场景编写</a:t>
            </a:r>
          </a:p>
          <a:p>
            <a:pPr algn="ctr">
              <a:lnSpc>
                <a:spcPct val="130000"/>
              </a:lnSpc>
              <a:spcBef>
                <a:spcPts val="600"/>
              </a:spcBef>
            </a:pPr>
            <a:r>
              <a:rPr lang="zh-CN" altLang="en-US" sz="1400" dirty="0">
                <a:solidFill>
                  <a:schemeClr val="bg1"/>
                </a:solidFill>
              </a:rPr>
              <a:t>工作量占比约</a:t>
            </a:r>
            <a:r>
              <a:rPr lang="en-US" altLang="zh-CN" sz="1400" dirty="0">
                <a:solidFill>
                  <a:schemeClr val="bg1"/>
                </a:solidFill>
              </a:rPr>
              <a:t>40%</a:t>
            </a:r>
          </a:p>
        </p:txBody>
      </p:sp>
      <p:sp>
        <p:nvSpPr>
          <p:cNvPr id="16" name="矩形 15"/>
          <p:cNvSpPr/>
          <p:nvPr/>
        </p:nvSpPr>
        <p:spPr>
          <a:xfrm>
            <a:off x="3377882" y="2883568"/>
            <a:ext cx="2388235" cy="1440180"/>
          </a:xfrm>
          <a:prstGeom prst="rect">
            <a:avLst/>
          </a:prstGeom>
        </p:spPr>
        <p:txBody>
          <a:bodyPr wrap="square">
            <a:spAutoFit/>
          </a:bodyPr>
          <a:lstStyle/>
          <a:p>
            <a:pPr algn="ctr">
              <a:lnSpc>
                <a:spcPct val="130000"/>
              </a:lnSpc>
              <a:spcBef>
                <a:spcPts val="600"/>
              </a:spcBef>
            </a:pPr>
            <a:r>
              <a:rPr lang="en-US" altLang="zh-CN" sz="1400" dirty="0">
                <a:solidFill>
                  <a:schemeClr val="bg1"/>
                </a:solidFill>
              </a:rPr>
              <a:t>1. </a:t>
            </a:r>
            <a:r>
              <a:rPr lang="zh-CN" altLang="en-US" sz="1400" dirty="0">
                <a:solidFill>
                  <a:schemeClr val="bg1"/>
                </a:solidFill>
              </a:rPr>
              <a:t>界面设计</a:t>
            </a:r>
          </a:p>
          <a:p>
            <a:pPr algn="ctr">
              <a:lnSpc>
                <a:spcPct val="130000"/>
              </a:lnSpc>
              <a:spcBef>
                <a:spcPts val="600"/>
              </a:spcBef>
            </a:pPr>
            <a:r>
              <a:rPr lang="en-US" altLang="zh-CN" sz="1400" dirty="0">
                <a:solidFill>
                  <a:schemeClr val="bg1"/>
                </a:solidFill>
              </a:rPr>
              <a:t>2. </a:t>
            </a:r>
            <a:r>
              <a:rPr lang="zh-CN" altLang="en-US" sz="1400" dirty="0">
                <a:solidFill>
                  <a:schemeClr val="bg1"/>
                </a:solidFill>
              </a:rPr>
              <a:t>特效处理</a:t>
            </a:r>
          </a:p>
          <a:p>
            <a:pPr algn="ctr">
              <a:lnSpc>
                <a:spcPct val="130000"/>
              </a:lnSpc>
              <a:spcBef>
                <a:spcPts val="600"/>
              </a:spcBef>
            </a:pPr>
            <a:r>
              <a:rPr lang="en-US" altLang="zh-CN" sz="1400" dirty="0">
                <a:solidFill>
                  <a:schemeClr val="bg1"/>
                </a:solidFill>
              </a:rPr>
              <a:t>3. </a:t>
            </a:r>
            <a:r>
              <a:rPr lang="zh-CN" altLang="en-US" sz="1400" dirty="0">
                <a:solidFill>
                  <a:schemeClr val="bg1"/>
                </a:solidFill>
              </a:rPr>
              <a:t>数据临时存储</a:t>
            </a:r>
          </a:p>
          <a:p>
            <a:pPr algn="ctr">
              <a:lnSpc>
                <a:spcPct val="130000"/>
              </a:lnSpc>
              <a:spcBef>
                <a:spcPts val="600"/>
              </a:spcBef>
            </a:pPr>
            <a:r>
              <a:rPr lang="zh-CN" altLang="en-US" sz="1400" dirty="0">
                <a:solidFill>
                  <a:schemeClr val="bg1"/>
                </a:solidFill>
              </a:rPr>
              <a:t>工作量占比约</a:t>
            </a:r>
            <a:r>
              <a:rPr lang="en-US" altLang="zh-CN" sz="1400" dirty="0">
                <a:solidFill>
                  <a:schemeClr val="bg1"/>
                </a:solidFill>
              </a:rPr>
              <a:t>30%</a:t>
            </a:r>
          </a:p>
        </p:txBody>
      </p:sp>
      <p:sp>
        <p:nvSpPr>
          <p:cNvPr id="17" name="矩形 16"/>
          <p:cNvSpPr/>
          <p:nvPr/>
        </p:nvSpPr>
        <p:spPr>
          <a:xfrm>
            <a:off x="6393815" y="2883568"/>
            <a:ext cx="2395855" cy="1440180"/>
          </a:xfrm>
          <a:prstGeom prst="rect">
            <a:avLst/>
          </a:prstGeom>
        </p:spPr>
        <p:txBody>
          <a:bodyPr wrap="square">
            <a:spAutoFit/>
          </a:bodyPr>
          <a:lstStyle/>
          <a:p>
            <a:pPr algn="ctr">
              <a:lnSpc>
                <a:spcPct val="130000"/>
              </a:lnSpc>
              <a:spcBef>
                <a:spcPts val="600"/>
              </a:spcBef>
            </a:pPr>
            <a:r>
              <a:rPr lang="en-US" altLang="zh-CN" sz="1400" dirty="0">
                <a:solidFill>
                  <a:schemeClr val="bg1"/>
                </a:solidFill>
              </a:rPr>
              <a:t>1. </a:t>
            </a:r>
            <a:r>
              <a:rPr lang="zh-CN" altLang="en-US" sz="1400" dirty="0">
                <a:solidFill>
                  <a:schemeClr val="bg1"/>
                </a:solidFill>
              </a:rPr>
              <a:t>物理建模与实现</a:t>
            </a:r>
          </a:p>
          <a:p>
            <a:pPr algn="ctr">
              <a:lnSpc>
                <a:spcPct val="130000"/>
              </a:lnSpc>
              <a:spcBef>
                <a:spcPts val="600"/>
              </a:spcBef>
            </a:pPr>
            <a:r>
              <a:rPr lang="en-US" altLang="zh-CN" sz="1400" dirty="0">
                <a:solidFill>
                  <a:schemeClr val="bg1"/>
                </a:solidFill>
              </a:rPr>
              <a:t>2. </a:t>
            </a:r>
            <a:r>
              <a:rPr lang="zh-CN" altLang="en-US" sz="1400" dirty="0">
                <a:solidFill>
                  <a:schemeClr val="bg1"/>
                </a:solidFill>
              </a:rPr>
              <a:t>游戏设计优化</a:t>
            </a:r>
          </a:p>
          <a:p>
            <a:pPr algn="ctr">
              <a:lnSpc>
                <a:spcPct val="130000"/>
              </a:lnSpc>
              <a:spcBef>
                <a:spcPts val="600"/>
              </a:spcBef>
            </a:pPr>
            <a:r>
              <a:rPr lang="en-US" altLang="zh-CN" sz="1400" dirty="0">
                <a:solidFill>
                  <a:schemeClr val="bg1"/>
                </a:solidFill>
              </a:rPr>
              <a:t>3. </a:t>
            </a:r>
            <a:r>
              <a:rPr lang="zh-CN" altLang="en-US" sz="1400" dirty="0">
                <a:solidFill>
                  <a:schemeClr val="bg1"/>
                </a:solidFill>
              </a:rPr>
              <a:t>引力算法选择</a:t>
            </a:r>
          </a:p>
          <a:p>
            <a:pPr algn="ctr">
              <a:lnSpc>
                <a:spcPct val="130000"/>
              </a:lnSpc>
              <a:spcBef>
                <a:spcPts val="600"/>
              </a:spcBef>
            </a:pPr>
            <a:r>
              <a:rPr lang="zh-CN" altLang="en-US" sz="1400" dirty="0">
                <a:solidFill>
                  <a:schemeClr val="bg1"/>
                </a:solidFill>
              </a:rPr>
              <a:t>工作量占比约</a:t>
            </a:r>
            <a:r>
              <a:rPr lang="en-US" altLang="zh-CN" sz="1400" dirty="0">
                <a:solidFill>
                  <a:schemeClr val="bg1"/>
                </a:solidFill>
              </a:rPr>
              <a:t>30%</a:t>
            </a:r>
          </a:p>
        </p:txBody>
      </p:sp>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915411" y="2094283"/>
            <a:ext cx="1313180" cy="521970"/>
          </a:xfrm>
          <a:prstGeom prst="rect">
            <a:avLst/>
          </a:prstGeom>
          <a:noFill/>
        </p:spPr>
        <p:txBody>
          <a:bodyPr wrap="none">
            <a:spAutoFit/>
          </a:bodyPr>
          <a:lstStyle/>
          <a:p>
            <a:pPr algn="ctr">
              <a:defRPr/>
            </a:pPr>
            <a:r>
              <a:rPr lang="en-US" altLang="zh-CN"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分析</a:t>
            </a:r>
          </a:p>
        </p:txBody>
      </p:sp>
      <p:sp>
        <p:nvSpPr>
          <p:cNvPr id="14" name="矩形 13"/>
          <p:cNvSpPr/>
          <p:nvPr/>
        </p:nvSpPr>
        <p:spPr>
          <a:xfrm>
            <a:off x="4154488" y="2617504"/>
            <a:ext cx="835025" cy="252730"/>
          </a:xfrm>
          <a:prstGeom prst="rect">
            <a:avLst/>
          </a:prstGeom>
        </p:spPr>
        <p:txBody>
          <a:bodyPr wrap="none">
            <a:spAutoFit/>
          </a:bodyPr>
          <a:lstStyle/>
          <a:p>
            <a:pPr algn="ctr" fontAlgn="base">
              <a:spcBef>
                <a:spcPct val="0"/>
              </a:spcBef>
              <a:spcAft>
                <a:spcPct val="0"/>
              </a:spcAft>
              <a:defRPr/>
            </a:pPr>
            <a:r>
              <a:rPr lang="en-US" altLang="zh-CN" sz="1050" dirty="0">
                <a:solidFill>
                  <a:srgbClr val="304371"/>
                </a:solidFill>
                <a:latin typeface="Arial" panose="020B0604020202020204"/>
                <a:ea typeface="方正兰亭黑_GBK"/>
              </a:rPr>
              <a:t>ANALYSIS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descr="timg">
            <a:extLst>
              <a:ext uri="{FF2B5EF4-FFF2-40B4-BE49-F238E27FC236}">
                <a16:creationId xmlns:a16="http://schemas.microsoft.com/office/drawing/2014/main" id="{E3363A35-114B-4D43-95CD-2864B5BFCEC9}"/>
              </a:ext>
            </a:extLst>
          </p:cNvPr>
          <p:cNvPicPr>
            <a:picLocks noChangeAspect="1"/>
          </p:cNvPicPr>
          <p:nvPr/>
        </p:nvPicPr>
        <p:blipFill>
          <a:blip r:embed="rId2"/>
          <a:stretch>
            <a:fillRect/>
          </a:stretch>
        </p:blipFill>
        <p:spPr>
          <a:xfrm>
            <a:off x="7992110" y="0"/>
            <a:ext cx="1152000" cy="1152000"/>
          </a:xfrm>
          <a:prstGeom prst="rect">
            <a:avLst/>
          </a:prstGeom>
        </p:spPr>
      </p:pic>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Overall project design2"/>
          <p:cNvPicPr>
            <a:picLocks noChangeAspect="1"/>
          </p:cNvPicPr>
          <p:nvPr/>
        </p:nvPicPr>
        <p:blipFill>
          <a:blip r:embed="rId2"/>
          <a:stretch>
            <a:fillRect/>
          </a:stretch>
        </p:blipFill>
        <p:spPr>
          <a:xfrm>
            <a:off x="557530" y="0"/>
            <a:ext cx="8029575" cy="5143500"/>
          </a:xfrm>
          <a:prstGeom prst="rect">
            <a:avLst/>
          </a:prstGeom>
        </p:spPr>
      </p:pic>
    </p:spTree>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770,&quot;width&quot;:8530}"/>
</p:tagLst>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426</Words>
  <Application>Microsoft Office PowerPoint</Application>
  <PresentationFormat>全屏显示(16:9)</PresentationFormat>
  <Paragraphs>75</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Gill Sans</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 建强</cp:lastModifiedBy>
  <cp:revision>261</cp:revision>
  <dcterms:created xsi:type="dcterms:W3CDTF">2017-05-01T12:27:00Z</dcterms:created>
  <dcterms:modified xsi:type="dcterms:W3CDTF">2020-09-04T14:47:59Z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