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0"/>
  </p:notesMasterIdLst>
  <p:handoutMasterIdLst>
    <p:handoutMasterId r:id="rId11"/>
  </p:handoutMasterIdLst>
  <p:sldIdLst>
    <p:sldId id="256" r:id="rId3"/>
    <p:sldId id="334" r:id="rId4"/>
    <p:sldId id="335" r:id="rId5"/>
    <p:sldId id="342" r:id="rId6"/>
    <p:sldId id="341" r:id="rId7"/>
    <p:sldId id="343" r:id="rId8"/>
    <p:sldId id="30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93EF"/>
    <a:srgbClr val="2A85D6"/>
    <a:srgbClr val="FFFFFF"/>
    <a:srgbClr val="71246B"/>
    <a:srgbClr val="F5F5F5"/>
    <a:srgbClr val="F9EBF8"/>
    <a:srgbClr val="2B89B8"/>
    <a:srgbClr val="014099"/>
    <a:srgbClr val="BE3CB5"/>
    <a:srgbClr val="DA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7" autoAdjust="0"/>
    <p:restoredTop sz="90047" autoAdjust="0"/>
  </p:normalViewPr>
  <p:slideViewPr>
    <p:cSldViewPr snapToGrid="0" showGuides="1">
      <p:cViewPr varScale="1">
        <p:scale>
          <a:sx n="78" d="100"/>
          <a:sy n="78" d="100"/>
        </p:scale>
        <p:origin x="946" y="43"/>
      </p:cViewPr>
      <p:guideLst>
        <p:guide pos="3840"/>
        <p:guide pos="7242"/>
        <p:guide orient="horz" pos="2160"/>
      </p:guideLst>
    </p:cSldViewPr>
  </p:slideViewPr>
  <p:outlineViewPr>
    <p:cViewPr>
      <p:scale>
        <a:sx n="33" d="100"/>
        <a:sy n="33" d="100"/>
      </p:scale>
      <p:origin x="0" y="-38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1998" y="90"/>
      </p:cViewPr>
      <p:guideLst/>
    </p:cSldViewPr>
  </p:notes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7C95319-441B-4D9F-98CE-1A53B32796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BF0EAF-3CD3-4EB6-9810-622620B7A7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A161-F2EC-4A3B-989A-A1CB67A322F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A0C624-D39D-451E-8952-18BAFACB45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D04956-786F-423D-B504-D05B3813A9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49B8D-25B8-4DAD-B5ED-030995F24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4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5753-DA09-4AA8-8CBE-6857F5CC9D8D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95024-908D-462B-9B1F-7005F7AB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6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5024-908D-462B-9B1F-7005F7AB55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45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: 圆顶角 118">
            <a:extLst>
              <a:ext uri="{FF2B5EF4-FFF2-40B4-BE49-F238E27FC236}">
                <a16:creationId xmlns:a16="http://schemas.microsoft.com/office/drawing/2014/main" id="{299666A6-A642-4134-85A4-22FD5313B3C8}"/>
              </a:ext>
            </a:extLst>
          </p:cNvPr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FD2F1019-5C25-4CD6-8E2A-43FDC4E682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4590" y="226477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A9020C3-D0E5-4AB9-92A2-3177EC03E208}"/>
              </a:ext>
            </a:extLst>
          </p:cNvPr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graduation-cap_8161">
            <a:extLst>
              <a:ext uri="{FF2B5EF4-FFF2-40B4-BE49-F238E27FC236}">
                <a16:creationId xmlns:a16="http://schemas.microsoft.com/office/drawing/2014/main" id="{FE39FAAA-06E1-47B1-8578-B2D6583DD03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289A089-82EB-4E50-B135-F9FBA550E6A4}"/>
              </a:ext>
            </a:extLst>
          </p:cNvPr>
          <p:cNvCxnSpPr>
            <a:cxnSpLocks/>
          </p:cNvCxnSpPr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F2333DB-8BEA-403B-8DFF-478F06586C8F}"/>
              </a:ext>
            </a:extLst>
          </p:cNvPr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3224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FD2F1019-5C25-4CD6-8E2A-43FDC4E682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4348" y="224047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7FE817-A588-4372-8F76-87B3D2A231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5325" y="1445042"/>
            <a:ext cx="10796079" cy="425767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4" name="矩形: 圆顶角 123">
            <a:extLst>
              <a:ext uri="{FF2B5EF4-FFF2-40B4-BE49-F238E27FC236}">
                <a16:creationId xmlns:a16="http://schemas.microsoft.com/office/drawing/2014/main" id="{0D403F0F-74B3-46E8-A295-7B06F22A2408}"/>
              </a:ext>
            </a:extLst>
          </p:cNvPr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85788C0-ED08-450A-8D98-CC15FA83BCA5}"/>
              </a:ext>
            </a:extLst>
          </p:cNvPr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3" name="graduation-cap_8161">
            <a:extLst>
              <a:ext uri="{FF2B5EF4-FFF2-40B4-BE49-F238E27FC236}">
                <a16:creationId xmlns:a16="http://schemas.microsoft.com/office/drawing/2014/main" id="{9DF96706-9838-4CAC-8DB5-3FE09526E0C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5E920AD8-830D-4F34-9677-8EA673CEC710}"/>
              </a:ext>
            </a:extLst>
          </p:cNvPr>
          <p:cNvCxnSpPr>
            <a:cxnSpLocks/>
          </p:cNvCxnSpPr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2846218-21F4-48EA-9506-389C96E0B81F}"/>
              </a:ext>
            </a:extLst>
          </p:cNvPr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3684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FD2F1019-5C25-4CD6-8E2A-43FDC4E682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3688" y="226431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0275C59C-E7FB-4C4C-BA6E-9BBD206B6F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12000" y="1788606"/>
            <a:ext cx="3700080" cy="373843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5" name="矩形: 圆顶角 124">
            <a:extLst>
              <a:ext uri="{FF2B5EF4-FFF2-40B4-BE49-F238E27FC236}">
                <a16:creationId xmlns:a16="http://schemas.microsoft.com/office/drawing/2014/main" id="{E327BCB6-BD97-4B4F-AEE6-B1660D3693C6}"/>
              </a:ext>
            </a:extLst>
          </p:cNvPr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8234EEA-AC07-46FF-A353-17698ABE5650}"/>
              </a:ext>
            </a:extLst>
          </p:cNvPr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4" name="graduation-cap_8161">
            <a:extLst>
              <a:ext uri="{FF2B5EF4-FFF2-40B4-BE49-F238E27FC236}">
                <a16:creationId xmlns:a16="http://schemas.microsoft.com/office/drawing/2014/main" id="{30601A1E-5B48-4410-8C88-BF31B498605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5F3B8733-8E11-4E8B-8323-9606CE6C1A11}"/>
              </a:ext>
            </a:extLst>
          </p:cNvPr>
          <p:cNvCxnSpPr>
            <a:cxnSpLocks/>
          </p:cNvCxnSpPr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E097456-F732-4411-A63A-12B2CE471895}"/>
              </a:ext>
            </a:extLst>
          </p:cNvPr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86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FD2F1019-5C25-4CD6-8E2A-43FDC4E682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4241" y="230505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5CBE54B2-B96A-4B16-ACC8-467A354F16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23390" y="1819275"/>
            <a:ext cx="3840163" cy="115728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84" name="图片占位符 5">
            <a:extLst>
              <a:ext uri="{FF2B5EF4-FFF2-40B4-BE49-F238E27FC236}">
                <a16:creationId xmlns:a16="http://schemas.microsoft.com/office/drawing/2014/main" id="{DFCB8074-5B38-4578-BA36-133E9E8130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51768" y="1819275"/>
            <a:ext cx="3840163" cy="115728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7" name="矩形: 圆顶角 126">
            <a:extLst>
              <a:ext uri="{FF2B5EF4-FFF2-40B4-BE49-F238E27FC236}">
                <a16:creationId xmlns:a16="http://schemas.microsoft.com/office/drawing/2014/main" id="{7DD14289-5E34-4B38-AB8C-4FEC56FBCE88}"/>
              </a:ext>
            </a:extLst>
          </p:cNvPr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9E86B6DE-B547-4FD3-98B6-246812EAD0CB}"/>
              </a:ext>
            </a:extLst>
          </p:cNvPr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6" name="graduation-cap_8161">
            <a:extLst>
              <a:ext uri="{FF2B5EF4-FFF2-40B4-BE49-F238E27FC236}">
                <a16:creationId xmlns:a16="http://schemas.microsoft.com/office/drawing/2014/main" id="{156DF830-2ACF-403D-A652-B9A4B92ED52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97E90FD1-9E22-42CD-9D67-DCF7E556046C}"/>
              </a:ext>
            </a:extLst>
          </p:cNvPr>
          <p:cNvCxnSpPr>
            <a:cxnSpLocks/>
          </p:cNvCxnSpPr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4B7A980-90DB-46C4-AFA6-060DE7271649}"/>
              </a:ext>
            </a:extLst>
          </p:cNvPr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827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4">
            <a:extLst>
              <a:ext uri="{FF2B5EF4-FFF2-40B4-BE49-F238E27FC236}">
                <a16:creationId xmlns:a16="http://schemas.microsoft.com/office/drawing/2014/main" id="{E3168219-D50E-4351-9480-DB8331F15B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5326" y="1218652"/>
            <a:ext cx="3583902" cy="239608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文本占位符 47">
            <a:extLst>
              <a:ext uri="{FF2B5EF4-FFF2-40B4-BE49-F238E27FC236}">
                <a16:creationId xmlns:a16="http://schemas.microsoft.com/office/drawing/2014/main" id="{368AE6D9-05BE-45E8-819F-CFB87819D5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3688" y="226431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</a:p>
        </p:txBody>
      </p: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1771ED80-258D-48BA-806D-478DAD1F5ADC}"/>
              </a:ext>
            </a:extLst>
          </p:cNvPr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graduation-cap_8161">
            <a:extLst>
              <a:ext uri="{FF2B5EF4-FFF2-40B4-BE49-F238E27FC236}">
                <a16:creationId xmlns:a16="http://schemas.microsoft.com/office/drawing/2014/main" id="{14C9605D-156F-4F8D-864D-6383F5656D4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08214D-D90B-427F-B116-8F48B5A0A205}"/>
              </a:ext>
            </a:extLst>
          </p:cNvPr>
          <p:cNvCxnSpPr>
            <a:cxnSpLocks/>
          </p:cNvCxnSpPr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32F52AFB-7863-4EA3-B6AF-F9E178A93A3B}"/>
              </a:ext>
            </a:extLst>
          </p:cNvPr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FDE0858-E6C7-4E55-ACA3-B8BB645C1472}"/>
              </a:ext>
            </a:extLst>
          </p:cNvPr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2108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9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Arial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29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E2AB90-6129-4638-8D42-8FF3D88FE7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pct20">
            <a:fgClr>
              <a:schemeClr val="bg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0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pos="438">
          <p15:clr>
            <a:srgbClr val="F26B43"/>
          </p15:clr>
        </p15:guide>
        <p15:guide id="4" pos="7242">
          <p15:clr>
            <a:srgbClr val="F26B43"/>
          </p15:clr>
        </p15:guide>
        <p15:guide id="5" orient="horz" pos="41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88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A385076-F674-4E25-91F0-626746DAF6C2}"/>
              </a:ext>
            </a:extLst>
          </p:cNvPr>
          <p:cNvSpPr/>
          <p:nvPr/>
        </p:nvSpPr>
        <p:spPr>
          <a:xfrm>
            <a:off x="4281595" y="3570068"/>
            <a:ext cx="4022098" cy="4616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等线" panose="020F0502020204030204"/>
                <a:ea typeface="等线" panose="02010600030101010101" pitchFamily="2" charset="-122"/>
              </a:rPr>
              <a:t>卡西欧计算器进阶版</a:t>
            </a:r>
            <a:endParaRPr lang="en-US" altLang="zh-CN" sz="2400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6B83A7C-3466-471C-A800-EADD9226D7E9}"/>
              </a:ext>
            </a:extLst>
          </p:cNvPr>
          <p:cNvSpPr/>
          <p:nvPr/>
        </p:nvSpPr>
        <p:spPr>
          <a:xfrm flipH="1">
            <a:off x="-5" y="0"/>
            <a:ext cx="1966494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4583137-A806-4CD0-AFFD-915670D34C79}"/>
              </a:ext>
            </a:extLst>
          </p:cNvPr>
          <p:cNvSpPr txBox="1">
            <a:spLocks/>
          </p:cNvSpPr>
          <p:nvPr/>
        </p:nvSpPr>
        <p:spPr>
          <a:xfrm>
            <a:off x="1720644" y="2178012"/>
            <a:ext cx="9144000" cy="11099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C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语言项目末期答辩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3583C2-8B52-494E-A1C2-AEBEF1334A34}"/>
              </a:ext>
            </a:extLst>
          </p:cNvPr>
          <p:cNvSpPr txBox="1"/>
          <p:nvPr/>
        </p:nvSpPr>
        <p:spPr>
          <a:xfrm>
            <a:off x="3308554" y="4347377"/>
            <a:ext cx="5968181" cy="126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小组成员：邢慧远  邱收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2020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年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9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月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6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日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61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64DC526-7E04-495B-AD43-A2F8767A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4590" y="226477"/>
            <a:ext cx="6678793" cy="530601"/>
          </a:xfrm>
        </p:spPr>
        <p:txBody>
          <a:bodyPr/>
          <a:lstStyle/>
          <a:p>
            <a:pPr lvl="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项目主要功能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2597D-6726-4DA4-A419-9511A6C9326A}"/>
              </a:ext>
            </a:extLst>
          </p:cNvPr>
          <p:cNvSpPr/>
          <p:nvPr/>
        </p:nvSpPr>
        <p:spPr>
          <a:xfrm>
            <a:off x="10599173" y="203354"/>
            <a:ext cx="897501" cy="4554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BF708D-422F-44DC-A07B-18F14987CAA4}"/>
              </a:ext>
            </a:extLst>
          </p:cNvPr>
          <p:cNvSpPr txBox="1"/>
          <p:nvPr/>
        </p:nvSpPr>
        <p:spPr>
          <a:xfrm>
            <a:off x="1174590" y="2038271"/>
            <a:ext cx="931114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不定积分部分主要功能：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判断求解目标函数不定积分的方法；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线性代数部分主要功能：</a:t>
            </a:r>
            <a:endParaRPr lang="en-US" altLang="zh-CN" sz="2000" dirty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计算三</a:t>
            </a:r>
            <a:r>
              <a:rPr lang="zh-CN" altLang="zh-CN" sz="2000" dirty="0">
                <a:solidFill>
                  <a:prstClr val="black"/>
                </a:solidFill>
                <a:latin typeface="+mn-ea"/>
              </a:rPr>
              <a:t>维的向量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组的</a:t>
            </a:r>
            <a:r>
              <a:rPr lang="zh-CN" altLang="zh-CN" sz="2000" dirty="0">
                <a:solidFill>
                  <a:prstClr val="black"/>
                </a:solidFill>
                <a:latin typeface="+mn-ea"/>
              </a:rPr>
              <a:t>单位正交向量组。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界面主要功能：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界面有不定积分和线性代数两种模式。输入</a:t>
            </a:r>
            <a:r>
              <a:rPr lang="zh-CN" altLang="zh-CN" sz="2000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数学符号</a:t>
            </a:r>
            <a:r>
              <a:rPr lang="zh-CN" altLang="en-US" sz="2000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，得出结果。</a:t>
            </a:r>
            <a:endParaRPr lang="zh-CN" altLang="zh-CN" sz="2000" dirty="0">
              <a:solidFill>
                <a:prstClr val="black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2BD44A-1FE3-482F-8B10-B9DD21E9186C}"/>
              </a:ext>
            </a:extLst>
          </p:cNvPr>
          <p:cNvSpPr txBox="1"/>
          <p:nvPr/>
        </p:nvSpPr>
        <p:spPr>
          <a:xfrm>
            <a:off x="1174590" y="848135"/>
            <a:ext cx="9311149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000" kern="1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该项目灵感来源于在使用卡西欧计算器时发现其功能上的缺乏。为了补充</a:t>
            </a:r>
            <a:r>
              <a:rPr lang="zh-CN" altLang="en-US" sz="2000" kern="1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不定积分和线性代数</a:t>
            </a:r>
            <a:r>
              <a:rPr lang="zh-CN" altLang="zh-CN" sz="2000" kern="1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方面的功能，我们决定设计卡西欧进阶版，方便大家的数学计算。</a:t>
            </a:r>
            <a:endParaRPr lang="zh-CN" altLang="zh-CN" sz="2000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3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64DC526-7E04-495B-AD43-A2F8767A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4590" y="226477"/>
            <a:ext cx="6678793" cy="53060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工作量及小组成员分工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2597D-6726-4DA4-A419-9511A6C9326A}"/>
              </a:ext>
            </a:extLst>
          </p:cNvPr>
          <p:cNvSpPr/>
          <p:nvPr/>
        </p:nvSpPr>
        <p:spPr>
          <a:xfrm>
            <a:off x="10599173" y="203354"/>
            <a:ext cx="897501" cy="4554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33C4EE-72C8-4363-9197-0F8CCF6177D8}"/>
              </a:ext>
            </a:extLst>
          </p:cNvPr>
          <p:cNvSpPr txBox="1"/>
          <p:nvPr/>
        </p:nvSpPr>
        <p:spPr>
          <a:xfrm>
            <a:off x="1042219" y="1229032"/>
            <a:ext cx="10009239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总工作量</a:t>
            </a:r>
            <a:r>
              <a:rPr lang="en-US" altLang="zh-CN" sz="2400" dirty="0"/>
              <a:t>1800</a:t>
            </a:r>
            <a:r>
              <a:rPr lang="zh-CN" altLang="en-US" sz="2400" dirty="0"/>
              <a:t>行；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小组成员分工如下表：</a:t>
            </a:r>
          </a:p>
        </p:txBody>
      </p:sp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61349E7E-52B1-4E0B-AF5B-023937FD2E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272611"/>
              </p:ext>
            </p:extLst>
          </p:nvPr>
        </p:nvGraphicFramePr>
        <p:xfrm>
          <a:off x="1174590" y="2748816"/>
          <a:ext cx="7428722" cy="1749449"/>
        </p:xfrm>
        <a:graphic>
          <a:graphicData uri="http://schemas.openxmlformats.org/drawingml/2006/table">
            <a:tbl>
              <a:tblPr firstRow="1" firstCol="1" bandRow="1"/>
              <a:tblGrid>
                <a:gridCol w="1698172">
                  <a:extLst>
                    <a:ext uri="{9D8B030D-6E8A-4147-A177-3AD203B41FA5}">
                      <a16:colId xmlns:a16="http://schemas.microsoft.com/office/drawing/2014/main" val="1337521909"/>
                    </a:ext>
                  </a:extLst>
                </a:gridCol>
                <a:gridCol w="4079032">
                  <a:extLst>
                    <a:ext uri="{9D8B030D-6E8A-4147-A177-3AD203B41FA5}">
                      <a16:colId xmlns:a16="http://schemas.microsoft.com/office/drawing/2014/main" val="1350255923"/>
                    </a:ext>
                  </a:extLst>
                </a:gridCol>
                <a:gridCol w="1651518">
                  <a:extLst>
                    <a:ext uri="{9D8B030D-6E8A-4147-A177-3AD203B41FA5}">
                      <a16:colId xmlns:a16="http://schemas.microsoft.com/office/drawing/2014/main" val="2243271596"/>
                    </a:ext>
                  </a:extLst>
                </a:gridCol>
              </a:tblGrid>
              <a:tr h="5215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姓名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工作内容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工作量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98172"/>
                  </a:ext>
                </a:extLst>
              </a:tr>
              <a:tr h="5691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邱收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</a:rPr>
                        <a:t>不定积分板块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50%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62673"/>
                  </a:ext>
                </a:extLst>
              </a:tr>
              <a:tr h="6587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邢慧远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线性代数</a:t>
                      </a:r>
                      <a:r>
                        <a:rPr lang="zh-CN" altLang="en-US" sz="2400" kern="100" dirty="0">
                          <a:effectLst/>
                        </a:rPr>
                        <a:t>板</a:t>
                      </a:r>
                      <a:r>
                        <a:rPr lang="zh-CN" sz="2400" kern="100" dirty="0">
                          <a:effectLst/>
                        </a:rPr>
                        <a:t>块及界面设计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50%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049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1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100253-7588-471A-ACAC-5B933C159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界面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82A3A8-E36E-4B38-9F9C-549F166A7B3F}"/>
              </a:ext>
            </a:extLst>
          </p:cNvPr>
          <p:cNvSpPr/>
          <p:nvPr/>
        </p:nvSpPr>
        <p:spPr>
          <a:xfrm>
            <a:off x="10599173" y="203354"/>
            <a:ext cx="897501" cy="4554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858BC7-5625-462B-A448-2FE67310FD0A}"/>
              </a:ext>
            </a:extLst>
          </p:cNvPr>
          <p:cNvSpPr txBox="1"/>
          <p:nvPr/>
        </p:nvSpPr>
        <p:spPr>
          <a:xfrm>
            <a:off x="924232" y="1138447"/>
            <a:ext cx="10572442" cy="293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EGE</a:t>
            </a:r>
            <a:r>
              <a:rPr lang="zh-CN" altLang="en-US" sz="2400" dirty="0"/>
              <a:t>图形库画出界面按键，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通过鼠标点击的坐标判断输入的符号。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将输入的符号储存到数组中，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通过不定积分和线性代数的函数读取数组并进行运算，得到并输出结果。</a:t>
            </a:r>
          </a:p>
        </p:txBody>
      </p:sp>
    </p:spTree>
    <p:extLst>
      <p:ext uri="{BB962C8B-B14F-4D97-AF65-F5344CB8AC3E}">
        <p14:creationId xmlns:p14="http://schemas.microsoft.com/office/powerpoint/2010/main" val="414321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7E3E393-EE83-40CF-9156-DD206E7802B2}"/>
              </a:ext>
            </a:extLst>
          </p:cNvPr>
          <p:cNvSpPr/>
          <p:nvPr/>
        </p:nvSpPr>
        <p:spPr>
          <a:xfrm>
            <a:off x="1938436" y="5261527"/>
            <a:ext cx="2118244" cy="5702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输入被积函数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5859A3-BB14-4A57-84A4-6ED976756BE4}"/>
              </a:ext>
            </a:extLst>
          </p:cNvPr>
          <p:cNvCxnSpPr>
            <a:cxnSpLocks/>
          </p:cNvCxnSpPr>
          <p:nvPr/>
        </p:nvCxnSpPr>
        <p:spPr>
          <a:xfrm>
            <a:off x="4293261" y="5546663"/>
            <a:ext cx="1435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A4F10D2-3820-4569-BB3A-AA820E069BA2}"/>
              </a:ext>
            </a:extLst>
          </p:cNvPr>
          <p:cNvSpPr txBox="1"/>
          <p:nvPr/>
        </p:nvSpPr>
        <p:spPr>
          <a:xfrm>
            <a:off x="4293261" y="4788730"/>
            <a:ext cx="143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依次获得输入函数信息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C02CEA-F888-45F0-B9DA-3B6A876F2938}"/>
              </a:ext>
            </a:extLst>
          </p:cNvPr>
          <p:cNvSpPr txBox="1"/>
          <p:nvPr/>
        </p:nvSpPr>
        <p:spPr>
          <a:xfrm>
            <a:off x="4377225" y="5658264"/>
            <a:ext cx="158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分类讨论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A94786-E703-4696-9FDC-78DF7FC8E535}"/>
              </a:ext>
            </a:extLst>
          </p:cNvPr>
          <p:cNvSpPr/>
          <p:nvPr/>
        </p:nvSpPr>
        <p:spPr>
          <a:xfrm>
            <a:off x="6389004" y="4740315"/>
            <a:ext cx="2340077" cy="5179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单独的某个基本函数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D682ADB-3D15-40BA-9EEE-163B76E689E5}"/>
              </a:ext>
            </a:extLst>
          </p:cNvPr>
          <p:cNvSpPr/>
          <p:nvPr/>
        </p:nvSpPr>
        <p:spPr>
          <a:xfrm>
            <a:off x="6389004" y="5333583"/>
            <a:ext cx="2340077" cy="5179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两个基本函数相乘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D337202-6C8F-4DA9-8D54-012A7954CDCD}"/>
              </a:ext>
            </a:extLst>
          </p:cNvPr>
          <p:cNvSpPr/>
          <p:nvPr/>
        </p:nvSpPr>
        <p:spPr>
          <a:xfrm>
            <a:off x="9757023" y="4675532"/>
            <a:ext cx="2340000" cy="5179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根据具体函数</a:t>
            </a:r>
            <a:endParaRPr lang="en-US" altLang="zh-CN" dirty="0"/>
          </a:p>
          <a:p>
            <a:pPr algn="ctr"/>
            <a:r>
              <a:rPr lang="zh-CN" altLang="en-US" dirty="0"/>
              <a:t>确定积分方法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C0C41DB-F8F1-48F0-B03E-7CEC6A3A6B8B}"/>
              </a:ext>
            </a:extLst>
          </p:cNvPr>
          <p:cNvSpPr/>
          <p:nvPr/>
        </p:nvSpPr>
        <p:spPr>
          <a:xfrm>
            <a:off x="9757023" y="5277753"/>
            <a:ext cx="2340000" cy="51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超出计算范围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5961294" y="4788730"/>
            <a:ext cx="176043" cy="15730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8922771" y="4871738"/>
            <a:ext cx="212264" cy="783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9311078" y="5021908"/>
            <a:ext cx="269902" cy="23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311078" y="5258254"/>
            <a:ext cx="269902" cy="28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FA94786-E703-4696-9FDC-78DF7FC8E535}"/>
              </a:ext>
            </a:extLst>
          </p:cNvPr>
          <p:cNvSpPr/>
          <p:nvPr/>
        </p:nvSpPr>
        <p:spPr>
          <a:xfrm>
            <a:off x="6388927" y="5926851"/>
            <a:ext cx="2340077" cy="5179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某些特殊技巧的积分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972197" y="6185820"/>
            <a:ext cx="60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2FA94786-E703-4696-9FDC-78DF7FC8E535}"/>
              </a:ext>
            </a:extLst>
          </p:cNvPr>
          <p:cNvSpPr/>
          <p:nvPr/>
        </p:nvSpPr>
        <p:spPr>
          <a:xfrm>
            <a:off x="9757023" y="5926850"/>
            <a:ext cx="2340077" cy="5179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单独确定积分方法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7E3E393-EE83-40CF-9156-DD206E7802B2}"/>
              </a:ext>
            </a:extLst>
          </p:cNvPr>
          <p:cNvSpPr/>
          <p:nvPr/>
        </p:nvSpPr>
        <p:spPr>
          <a:xfrm>
            <a:off x="1868097" y="1080678"/>
            <a:ext cx="2118244" cy="5702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输入三维向量组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25859A3-BB14-4A57-84A4-6ED976756BE4}"/>
              </a:ext>
            </a:extLst>
          </p:cNvPr>
          <p:cNvCxnSpPr>
            <a:cxnSpLocks/>
          </p:cNvCxnSpPr>
          <p:nvPr/>
        </p:nvCxnSpPr>
        <p:spPr>
          <a:xfrm>
            <a:off x="4890752" y="1507869"/>
            <a:ext cx="1435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7A4F10D2-3820-4569-BB3A-AA820E069BA2}"/>
              </a:ext>
            </a:extLst>
          </p:cNvPr>
          <p:cNvSpPr txBox="1"/>
          <p:nvPr/>
        </p:nvSpPr>
        <p:spPr>
          <a:xfrm>
            <a:off x="4901856" y="837160"/>
            <a:ext cx="1455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引入求最大公约数函数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6C02CEA-F888-45F0-B9DA-3B6A876F2938}"/>
              </a:ext>
            </a:extLst>
          </p:cNvPr>
          <p:cNvSpPr txBox="1"/>
          <p:nvPr/>
        </p:nvSpPr>
        <p:spPr>
          <a:xfrm>
            <a:off x="4844062" y="1571915"/>
            <a:ext cx="158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用于分数化简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FA94786-E703-4696-9FDC-78DF7FC8E535}"/>
              </a:ext>
            </a:extLst>
          </p:cNvPr>
          <p:cNvSpPr/>
          <p:nvPr/>
        </p:nvSpPr>
        <p:spPr>
          <a:xfrm>
            <a:off x="6574437" y="837160"/>
            <a:ext cx="2340077" cy="5179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输入即为正交向量组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D682ADB-3D15-40BA-9EEE-163B76E689E5}"/>
              </a:ext>
            </a:extLst>
          </p:cNvPr>
          <p:cNvSpPr/>
          <p:nvPr/>
        </p:nvSpPr>
        <p:spPr>
          <a:xfrm>
            <a:off x="6559229" y="1540297"/>
            <a:ext cx="2340077" cy="5179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正交化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D337202-6C8F-4DA9-8D54-012A7954CDCD}"/>
              </a:ext>
            </a:extLst>
          </p:cNvPr>
          <p:cNvSpPr/>
          <p:nvPr/>
        </p:nvSpPr>
        <p:spPr>
          <a:xfrm>
            <a:off x="9738478" y="1821016"/>
            <a:ext cx="2340000" cy="5179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分行，右对齐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AA72147-E584-49C5-A1A4-33BDD512D9D0}"/>
              </a:ext>
            </a:extLst>
          </p:cNvPr>
          <p:cNvSpPr/>
          <p:nvPr/>
        </p:nvSpPr>
        <p:spPr>
          <a:xfrm>
            <a:off x="6559306" y="2590990"/>
            <a:ext cx="2340000" cy="5179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分行单位化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1335583-1D55-41EC-9083-527D5EB0E1CB}"/>
              </a:ext>
            </a:extLst>
          </p:cNvPr>
          <p:cNvSpPr txBox="1"/>
          <p:nvPr/>
        </p:nvSpPr>
        <p:spPr>
          <a:xfrm>
            <a:off x="5608507" y="3075598"/>
            <a:ext cx="443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整数是否是完全平方数（是否输出根号）</a:t>
            </a:r>
            <a:endParaRPr lang="en-US" altLang="zh-CN" dirty="0"/>
          </a:p>
          <a:p>
            <a:r>
              <a:rPr lang="zh-CN" altLang="en-US" dirty="0"/>
              <a:t>分子分母是否为完全平方数（根号的位置）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47B1CCC-6005-484F-AB33-9B1712CC7C44}"/>
              </a:ext>
            </a:extLst>
          </p:cNvPr>
          <p:cNvCxnSpPr>
            <a:cxnSpLocks/>
          </p:cNvCxnSpPr>
          <p:nvPr/>
        </p:nvCxnSpPr>
        <p:spPr>
          <a:xfrm>
            <a:off x="7572199" y="3696893"/>
            <a:ext cx="0" cy="28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09F919CB-BD1D-487C-88BD-0D1E251DCE8A}"/>
              </a:ext>
            </a:extLst>
          </p:cNvPr>
          <p:cNvSpPr txBox="1"/>
          <p:nvPr/>
        </p:nvSpPr>
        <p:spPr>
          <a:xfrm>
            <a:off x="8899306" y="1470375"/>
            <a:ext cx="67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C0C41DB-F8F1-48F0-B03E-7CEC6A3A6B8B}"/>
              </a:ext>
            </a:extLst>
          </p:cNvPr>
          <p:cNvSpPr/>
          <p:nvPr/>
        </p:nvSpPr>
        <p:spPr>
          <a:xfrm>
            <a:off x="9738478" y="1185519"/>
            <a:ext cx="2340000" cy="51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错误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D7107A9-5920-4A55-A1CC-1594C368EB48}"/>
              </a:ext>
            </a:extLst>
          </p:cNvPr>
          <p:cNvSpPr txBox="1"/>
          <p:nvPr/>
        </p:nvSpPr>
        <p:spPr>
          <a:xfrm>
            <a:off x="7417028" y="2008797"/>
            <a:ext cx="2339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   判断是否为整数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（是否输出分数线）</a:t>
            </a:r>
            <a:endParaRPr lang="zh-CN" altLang="en-US" dirty="0"/>
          </a:p>
        </p:txBody>
      </p:sp>
      <p:sp>
        <p:nvSpPr>
          <p:cNvPr id="83" name="左大括号 82"/>
          <p:cNvSpPr/>
          <p:nvPr/>
        </p:nvSpPr>
        <p:spPr>
          <a:xfrm>
            <a:off x="6349198" y="1042854"/>
            <a:ext cx="180280" cy="914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左大括号 83"/>
          <p:cNvSpPr/>
          <p:nvPr/>
        </p:nvSpPr>
        <p:spPr>
          <a:xfrm>
            <a:off x="9517343" y="1327032"/>
            <a:ext cx="180280" cy="914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425859A3-BB14-4A57-84A4-6ED976756BE4}"/>
              </a:ext>
            </a:extLst>
          </p:cNvPr>
          <p:cNvCxnSpPr>
            <a:cxnSpLocks/>
          </p:cNvCxnSpPr>
          <p:nvPr/>
        </p:nvCxnSpPr>
        <p:spPr>
          <a:xfrm flipV="1">
            <a:off x="8811843" y="1794272"/>
            <a:ext cx="801684" cy="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47B1CCC-6005-484F-AB33-9B1712CC7C44}"/>
              </a:ext>
            </a:extLst>
          </p:cNvPr>
          <p:cNvCxnSpPr>
            <a:cxnSpLocks/>
          </p:cNvCxnSpPr>
          <p:nvPr/>
        </p:nvCxnSpPr>
        <p:spPr>
          <a:xfrm>
            <a:off x="7572199" y="2089979"/>
            <a:ext cx="0" cy="5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67E3E393-EE83-40CF-9156-DD206E7802B2}"/>
              </a:ext>
            </a:extLst>
          </p:cNvPr>
          <p:cNvSpPr/>
          <p:nvPr/>
        </p:nvSpPr>
        <p:spPr>
          <a:xfrm>
            <a:off x="168157" y="3131058"/>
            <a:ext cx="2118244" cy="5702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界面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227279" y="1754138"/>
            <a:ext cx="1770279" cy="122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227279" y="3777901"/>
            <a:ext cx="1765778" cy="122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7A4F10D2-3820-4569-BB3A-AA820E069BA2}"/>
              </a:ext>
            </a:extLst>
          </p:cNvPr>
          <p:cNvSpPr txBox="1"/>
          <p:nvPr/>
        </p:nvSpPr>
        <p:spPr>
          <a:xfrm>
            <a:off x="2215627" y="2165217"/>
            <a:ext cx="143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bool</a:t>
            </a:r>
            <a:r>
              <a:rPr lang="zh-CN" altLang="en-US" dirty="0"/>
              <a:t>变量真值为假  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A4F10D2-3820-4569-BB3A-AA820E069BA2}"/>
              </a:ext>
            </a:extLst>
          </p:cNvPr>
          <p:cNvSpPr txBox="1"/>
          <p:nvPr/>
        </p:nvSpPr>
        <p:spPr>
          <a:xfrm>
            <a:off x="2252321" y="3984278"/>
            <a:ext cx="143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bool</a:t>
            </a:r>
            <a:r>
              <a:rPr lang="zh-CN" altLang="en-US" dirty="0"/>
              <a:t>变量真值为真  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E6E2E60-6124-4890-AC80-328F6E6F3F78}"/>
              </a:ext>
            </a:extLst>
          </p:cNvPr>
          <p:cNvSpPr/>
          <p:nvPr/>
        </p:nvSpPr>
        <p:spPr>
          <a:xfrm>
            <a:off x="6559229" y="3994081"/>
            <a:ext cx="2340000" cy="5179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输出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B404ADF-EE92-4B0E-BC06-834315099FF0}"/>
              </a:ext>
            </a:extLst>
          </p:cNvPr>
          <p:cNvCxnSpPr/>
          <p:nvPr/>
        </p:nvCxnSpPr>
        <p:spPr>
          <a:xfrm>
            <a:off x="4056680" y="1500192"/>
            <a:ext cx="787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AF5AA91-32D6-49F0-B68A-2AF0F2D69288}"/>
              </a:ext>
            </a:extLst>
          </p:cNvPr>
          <p:cNvSpPr txBox="1"/>
          <p:nvPr/>
        </p:nvSpPr>
        <p:spPr>
          <a:xfrm>
            <a:off x="3916001" y="893966"/>
            <a:ext cx="116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判断是否线性无关 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FCD9BEA-3E1C-4889-8F98-266EDB1CBC09}"/>
              </a:ext>
            </a:extLst>
          </p:cNvPr>
          <p:cNvSpPr/>
          <p:nvPr/>
        </p:nvSpPr>
        <p:spPr>
          <a:xfrm>
            <a:off x="10616798" y="221170"/>
            <a:ext cx="897501" cy="4554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23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/>
      <p:bldP spid="71" grpId="0"/>
      <p:bldP spid="72" grpId="0" animBg="1"/>
      <p:bldP spid="73" grpId="0" animBg="1"/>
      <p:bldP spid="74" grpId="0" animBg="1"/>
      <p:bldP spid="75" grpId="0" animBg="1"/>
      <p:bldP spid="76" grpId="0"/>
      <p:bldP spid="80" grpId="0"/>
      <p:bldP spid="81" grpId="0" animBg="1"/>
      <p:bldP spid="82" grpId="0"/>
      <p:bldP spid="87" grpId="0" animBg="1"/>
      <p:bldP spid="88" grpId="0"/>
      <p:bldP spid="89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100253-7588-471A-ACAC-5B933C159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运行演示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82A3A8-E36E-4B38-9F9C-549F166A7B3F}"/>
              </a:ext>
            </a:extLst>
          </p:cNvPr>
          <p:cNvSpPr/>
          <p:nvPr/>
        </p:nvSpPr>
        <p:spPr>
          <a:xfrm>
            <a:off x="10599173" y="203354"/>
            <a:ext cx="897501" cy="4554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858BC7-5625-462B-A448-2FE67310FD0A}"/>
              </a:ext>
            </a:extLst>
          </p:cNvPr>
          <p:cNvSpPr txBox="1"/>
          <p:nvPr/>
        </p:nvSpPr>
        <p:spPr>
          <a:xfrm>
            <a:off x="924232" y="1138447"/>
            <a:ext cx="105724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线性代数：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1 0 0 0 1 0 0 0 1  </a:t>
            </a:r>
            <a:r>
              <a:rPr lang="zh-CN" altLang="en-US" sz="2400" dirty="0"/>
              <a:t>是正交向量组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1 2 3 1 2 3 1 2 3 </a:t>
            </a:r>
            <a:r>
              <a:rPr lang="zh-CN" altLang="en-US" sz="2400" dirty="0"/>
              <a:t>是线性相关向量组，不能进行单位正交化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不定积分：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sin(2x+1)*</a:t>
            </a:r>
            <a:r>
              <a:rPr lang="en-US" altLang="zh-CN" sz="2400" dirty="0" err="1"/>
              <a:t>cosx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secx</a:t>
            </a:r>
            <a:r>
              <a:rPr lang="en-US" altLang="zh-CN" sz="2400" dirty="0"/>
              <a:t>*</a:t>
            </a:r>
            <a:r>
              <a:rPr lang="en-US" altLang="zh-CN" sz="2400" dirty="0" err="1"/>
              <a:t>tanx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xlnx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(</a:t>
            </a:r>
            <a:r>
              <a:rPr lang="en-US" altLang="zh-CN" sz="2400" dirty="0" err="1"/>
              <a:t>sinx</a:t>
            </a:r>
            <a:r>
              <a:rPr lang="en-US" altLang="zh-CN" sz="2400" dirty="0"/>
              <a:t>)^3*(</a:t>
            </a:r>
            <a:r>
              <a:rPr lang="en-US" altLang="zh-CN" sz="2400" dirty="0" err="1"/>
              <a:t>cosx</a:t>
            </a:r>
            <a:r>
              <a:rPr lang="en-US" altLang="zh-CN" sz="2400" dirty="0"/>
              <a:t>)^5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6255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947C73-8294-4E41-A0BB-B8B9BCC42A3A}"/>
              </a:ext>
            </a:extLst>
          </p:cNvPr>
          <p:cNvSpPr txBox="1"/>
          <p:nvPr/>
        </p:nvSpPr>
        <p:spPr>
          <a:xfrm>
            <a:off x="4310896" y="2550988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spc="6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0448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tjp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2D93EF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A000120140530A24PPBG</Template>
  <TotalTime>5453</TotalTime>
  <Words>358</Words>
  <Application>Microsoft Office PowerPoint</Application>
  <PresentationFormat>宽屏</PresentationFormat>
  <Paragraphs>72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等线</vt:lpstr>
      <vt:lpstr>等线 Light</vt:lpstr>
      <vt:lpstr>宋体</vt:lpstr>
      <vt:lpstr>微软雅黑</vt:lpstr>
      <vt:lpstr>Arial</vt:lpstr>
      <vt:lpstr>Calibri</vt:lpstr>
      <vt:lpstr>Century Gothic</vt:lpstr>
      <vt:lpstr>Segoe UI Light</vt:lpstr>
      <vt:lpstr>Times New Roman</vt:lpstr>
      <vt:lpstr>Office 主题​​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794570799@qq.com</dc:creator>
  <cp:lastModifiedBy>lenovo</cp:lastModifiedBy>
  <cp:revision>250</cp:revision>
  <dcterms:created xsi:type="dcterms:W3CDTF">2019-03-13T02:14:49Z</dcterms:created>
  <dcterms:modified xsi:type="dcterms:W3CDTF">2020-09-10T13:39:02Z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2019-04-12T04:33:07.0663438Z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9b386f9e-0954-4a7d-ac4e-f009366c36c4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