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10" r:id="rId4"/>
    <p:sldId id="311" r:id="rId5"/>
    <p:sldId id="312" r:id="rId6"/>
    <p:sldId id="257" r:id="rId7"/>
    <p:sldId id="259" r:id="rId8"/>
    <p:sldId id="313" r:id="rId9"/>
    <p:sldId id="314" r:id="rId10"/>
    <p:sldId id="315" r:id="rId11"/>
    <p:sldId id="316" r:id="rId12"/>
    <p:sldId id="317" r:id="rId13"/>
    <p:sldId id="318" r:id="rId14"/>
    <p:sldId id="319" r:id="rId15"/>
    <p:sldId id="321" r:id="rId16"/>
    <p:sldId id="322" r:id="rId17"/>
    <p:sldId id="323" r:id="rId18"/>
    <p:sldId id="364" r:id="rId19"/>
    <p:sldId id="367" r:id="rId20"/>
    <p:sldId id="368" r:id="rId21"/>
    <p:sldId id="365" r:id="rId22"/>
    <p:sldId id="366" r:id="rId23"/>
    <p:sldId id="385" r:id="rId24"/>
    <p:sldId id="369" r:id="rId25"/>
    <p:sldId id="291" r:id="rId26"/>
    <p:sldId id="370" r:id="rId27"/>
    <p:sldId id="386" r:id="rId28"/>
    <p:sldId id="372" r:id="rId29"/>
    <p:sldId id="380" r:id="rId30"/>
    <p:sldId id="295" r:id="rId31"/>
    <p:sldId id="305" r:id="rId32"/>
    <p:sldId id="373" r:id="rId33"/>
    <p:sldId id="30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1.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ctrTitle"/>
          </p:nvPr>
        </p:nvSpPr>
        <p:spPr/>
        <p:txBody>
          <a:bodyPr/>
          <a:p>
            <a:r>
              <a:rPr lang="zh-CN" altLang="en-US" sz="8800"/>
              <a:t>五子棋</a:t>
            </a:r>
            <a:endParaRPr lang="zh-CN" altLang="en-US" sz="8800"/>
          </a:p>
        </p:txBody>
      </p:sp>
      <p:sp>
        <p:nvSpPr>
          <p:cNvPr id="3" name="副标题 2"/>
          <p:cNvSpPr>
            <a:spLocks noGrp="1"/>
          </p:cNvSpPr>
          <p:nvPr>
            <p:ph type="subTitle" idx="1"/>
          </p:nvPr>
        </p:nvSpPr>
        <p:spPr/>
        <p:txBody>
          <a:bodyPr/>
          <a:p>
            <a:endParaRPr lang="en-US" altLang="zh-CN"/>
          </a:p>
          <a:p>
            <a:r>
              <a:rPr lang="en-US" altLang="zh-CN"/>
              <a:t>19——</a:t>
            </a:r>
            <a:r>
              <a:rPr lang="zh-CN" altLang="en-US"/>
              <a:t>化学</a:t>
            </a:r>
            <a:r>
              <a:rPr lang="en-US" altLang="zh-CN"/>
              <a:t>——</a:t>
            </a:r>
            <a:r>
              <a:rPr lang="zh-CN" altLang="en-US"/>
              <a:t>佟新雨</a:t>
            </a:r>
            <a:endParaRPr lang="zh-CN" altLang="en-US"/>
          </a:p>
        </p:txBody>
      </p:sp>
    </p:spTree>
  </p:cSld>
  <p:clrMapOvr>
    <a:masterClrMapping/>
  </p:clrMapOvr>
  <p:transition advTm="4908"/>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a:t>禁手规则</a:t>
            </a:r>
            <a:endParaRPr lang="zh-CN" altLang="en-US"/>
          </a:p>
        </p:txBody>
      </p:sp>
      <p:sp>
        <p:nvSpPr>
          <p:cNvPr id="3" name="内容占位符 2"/>
          <p:cNvSpPr>
            <a:spLocks noGrp="1"/>
          </p:cNvSpPr>
          <p:nvPr>
            <p:ph idx="1"/>
          </p:nvPr>
        </p:nvSpPr>
        <p:spPr/>
        <p:txBody>
          <a:bodyPr/>
          <a:p>
            <a:r>
              <a:rPr lang="zh-CN" altLang="en-US"/>
              <a:t>长连</a:t>
            </a:r>
            <a:r>
              <a:rPr lang="zh-CN" altLang="en-US"/>
              <a:t>禁手：</a:t>
            </a:r>
            <a:endParaRPr lang="zh-CN" altLang="en-US"/>
          </a:p>
          <a:p>
            <a:pPr marL="0" indent="0">
              <a:buNone/>
            </a:pPr>
            <a:r>
              <a:rPr lang="zh-CN" altLang="en-US"/>
              <a:t>黑棋落下一子形成连续六子或六子以上相连；</a:t>
            </a:r>
            <a:endParaRPr lang="zh-CN" altLang="en-US"/>
          </a:p>
        </p:txBody>
      </p:sp>
      <p:pic>
        <p:nvPicPr>
          <p:cNvPr id="5" name="图片 4"/>
          <p:cNvPicPr>
            <a:picLocks noChangeAspect="1"/>
          </p:cNvPicPr>
          <p:nvPr/>
        </p:nvPicPr>
        <p:blipFill>
          <a:blip r:embed="rId2"/>
          <a:stretch>
            <a:fillRect/>
          </a:stretch>
        </p:blipFill>
        <p:spPr>
          <a:xfrm>
            <a:off x="3580765" y="3136265"/>
            <a:ext cx="5030470" cy="2433320"/>
          </a:xfrm>
          <a:prstGeom prst="rect">
            <a:avLst/>
          </a:prstGeom>
        </p:spPr>
      </p:pic>
    </p:spTree>
  </p:cSld>
  <p:clrMapOvr>
    <a:masterClrMapping/>
  </p:clrMapOvr>
  <p:transition advTm="7658"/>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a:t>禁手规则</a:t>
            </a:r>
            <a:endParaRPr lang="zh-CN" altLang="en-US"/>
          </a:p>
        </p:txBody>
      </p:sp>
      <p:sp>
        <p:nvSpPr>
          <p:cNvPr id="3" name="内容占位符 2"/>
          <p:cNvSpPr>
            <a:spLocks noGrp="1"/>
          </p:cNvSpPr>
          <p:nvPr>
            <p:ph idx="1"/>
          </p:nvPr>
        </p:nvSpPr>
        <p:spPr/>
        <p:txBody>
          <a:bodyPr/>
          <a:p>
            <a:endParaRPr lang="zh-CN" altLang="en-US"/>
          </a:p>
          <a:p>
            <a:r>
              <a:rPr lang="zh-CN" altLang="en-US"/>
              <a:t>黑方五连与禁手同时形成，判黑方胜。</a:t>
            </a:r>
            <a:endParaRPr lang="zh-CN" altLang="en-US"/>
          </a:p>
          <a:p>
            <a:endParaRPr lang="zh-CN" altLang="en-US"/>
          </a:p>
          <a:p>
            <a:r>
              <a:rPr lang="zh-CN" altLang="en-US"/>
              <a:t>黑方出现禁手，无论是自愿下或被迫下，均判负。</a:t>
            </a:r>
            <a:endParaRPr lang="zh-CN" altLang="en-US"/>
          </a:p>
        </p:txBody>
      </p:sp>
    </p:spTree>
  </p:cSld>
  <p:clrMapOvr>
    <a:masterClrMapping/>
  </p:clrMapOvr>
  <p:transition advTm="9568"/>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sz="4800"/>
              <a:t>基本子力要素</a:t>
            </a:r>
            <a:endParaRPr lang="zh-CN" altLang="en-US" sz="4800"/>
          </a:p>
        </p:txBody>
      </p:sp>
      <p:sp>
        <p:nvSpPr>
          <p:cNvPr id="3" name="内容占位符 2"/>
          <p:cNvSpPr>
            <a:spLocks noGrp="1"/>
          </p:cNvSpPr>
          <p:nvPr>
            <p:ph idx="1"/>
          </p:nvPr>
        </p:nvSpPr>
        <p:spPr>
          <a:xfrm>
            <a:off x="838200" y="1825625"/>
            <a:ext cx="10515600" cy="4351655"/>
          </a:xfrm>
        </p:spPr>
        <p:txBody>
          <a:bodyPr>
            <a:normAutofit/>
          </a:bodyPr>
          <a:p>
            <a:pPr marL="0" indent="0" algn="ctr">
              <a:buNone/>
            </a:pPr>
            <a:r>
              <a:rPr lang="zh-CN" altLang="en-US" sz="3600"/>
              <a:t>规则子力要素</a:t>
            </a:r>
            <a:endParaRPr lang="zh-CN" altLang="en-US" sz="3600"/>
          </a:p>
          <a:p>
            <a:r>
              <a:rPr lang="zh-CN" altLang="en-US"/>
              <a:t>五：5个同色棋子不间隔的相连；</a:t>
            </a:r>
            <a:endParaRPr lang="zh-CN" altLang="en-US"/>
          </a:p>
          <a:p>
            <a:r>
              <a:rPr lang="zh-CN" altLang="en-US"/>
              <a:t>长连：</a:t>
            </a:r>
            <a:r>
              <a:rPr lang="en-US" altLang="zh-CN"/>
              <a:t>5</a:t>
            </a:r>
            <a:r>
              <a:rPr lang="zh-CN" altLang="en-US"/>
              <a:t>个以上</a:t>
            </a:r>
            <a:r>
              <a:rPr lang="zh-CN" altLang="en-US">
                <a:sym typeface="+mn-ea"/>
              </a:rPr>
              <a:t>同色棋子不间隔的相连；</a:t>
            </a:r>
            <a:endParaRPr lang="zh-CN" altLang="en-US">
              <a:sym typeface="+mn-ea"/>
            </a:endParaRPr>
          </a:p>
          <a:p>
            <a:r>
              <a:rPr lang="zh-CN" altLang="en-US">
                <a:sym typeface="+mn-ea"/>
              </a:rPr>
              <a:t>活四：</a:t>
            </a:r>
            <a:r>
              <a:rPr lang="en-US" altLang="zh-CN">
                <a:sym typeface="+mn-ea"/>
              </a:rPr>
              <a:t>2</a:t>
            </a:r>
            <a:r>
              <a:rPr lang="zh-CN" altLang="en-US">
                <a:sym typeface="+mn-ea"/>
              </a:rPr>
              <a:t>个点可以成</a:t>
            </a:r>
            <a:r>
              <a:rPr lang="en-US" altLang="zh-CN">
                <a:sym typeface="+mn-ea"/>
              </a:rPr>
              <a:t>“</a:t>
            </a:r>
            <a:r>
              <a:rPr lang="zh-CN" altLang="en-US">
                <a:sym typeface="+mn-ea"/>
              </a:rPr>
              <a:t>五</a:t>
            </a:r>
            <a:r>
              <a:rPr lang="en-US" altLang="zh-CN">
                <a:sym typeface="+mn-ea"/>
              </a:rPr>
              <a:t>”</a:t>
            </a:r>
            <a:r>
              <a:rPr lang="zh-CN" altLang="en-US">
                <a:sym typeface="+mn-ea"/>
              </a:rPr>
              <a:t>或者</a:t>
            </a:r>
            <a:r>
              <a:rPr lang="en-US" altLang="zh-CN">
                <a:sym typeface="+mn-ea"/>
              </a:rPr>
              <a:t>“</a:t>
            </a:r>
            <a:r>
              <a:rPr lang="zh-CN" altLang="en-US">
                <a:sym typeface="+mn-ea"/>
              </a:rPr>
              <a:t>长连</a:t>
            </a:r>
            <a:r>
              <a:rPr lang="en-US" altLang="zh-CN">
                <a:sym typeface="+mn-ea"/>
              </a:rPr>
              <a:t>”</a:t>
            </a:r>
            <a:endParaRPr lang="zh-CN" altLang="en-US">
              <a:sym typeface="+mn-ea"/>
            </a:endParaRPr>
          </a:p>
          <a:p>
            <a:r>
              <a:rPr lang="zh-CN" altLang="en-US">
                <a:sym typeface="+mn-ea"/>
              </a:rPr>
              <a:t>冲四：</a:t>
            </a:r>
            <a:r>
              <a:rPr lang="en-US" altLang="zh-CN">
                <a:sym typeface="+mn-ea"/>
              </a:rPr>
              <a:t>1</a:t>
            </a:r>
            <a:r>
              <a:rPr lang="zh-CN" altLang="en-US">
                <a:sym typeface="+mn-ea"/>
              </a:rPr>
              <a:t>个点可以成</a:t>
            </a:r>
            <a:r>
              <a:rPr lang="en-US" altLang="zh-CN">
                <a:sym typeface="+mn-ea"/>
              </a:rPr>
              <a:t>“</a:t>
            </a:r>
            <a:r>
              <a:rPr lang="zh-CN" altLang="en-US">
                <a:sym typeface="+mn-ea"/>
              </a:rPr>
              <a:t>五</a:t>
            </a:r>
            <a:r>
              <a:rPr lang="en-US" altLang="zh-CN">
                <a:sym typeface="+mn-ea"/>
              </a:rPr>
              <a:t>”</a:t>
            </a:r>
            <a:r>
              <a:rPr lang="zh-CN" altLang="en-US">
                <a:sym typeface="+mn-ea"/>
              </a:rPr>
              <a:t>或者</a:t>
            </a:r>
            <a:r>
              <a:rPr lang="en-US" altLang="zh-CN">
                <a:sym typeface="+mn-ea"/>
              </a:rPr>
              <a:t>“</a:t>
            </a:r>
            <a:r>
              <a:rPr lang="zh-CN" altLang="en-US">
                <a:sym typeface="+mn-ea"/>
              </a:rPr>
              <a:t>长连</a:t>
            </a:r>
            <a:r>
              <a:rPr lang="en-US" altLang="zh-CN">
                <a:sym typeface="+mn-ea"/>
              </a:rPr>
              <a:t>”</a:t>
            </a:r>
            <a:endParaRPr lang="zh-CN" altLang="en-US">
              <a:sym typeface="+mn-ea"/>
            </a:endParaRPr>
          </a:p>
          <a:p>
            <a:r>
              <a:rPr lang="zh-CN" altLang="en-US">
                <a:sym typeface="+mn-ea"/>
              </a:rPr>
              <a:t>活三：至少</a:t>
            </a:r>
            <a:r>
              <a:rPr lang="en-US" altLang="zh-CN">
                <a:sym typeface="+mn-ea"/>
              </a:rPr>
              <a:t>1</a:t>
            </a:r>
            <a:r>
              <a:rPr lang="zh-CN" altLang="en-US">
                <a:sym typeface="+mn-ea"/>
              </a:rPr>
              <a:t>个点可以成活四；</a:t>
            </a:r>
            <a:endParaRPr lang="zh-CN" altLang="en-US">
              <a:sym typeface="+mn-ea"/>
            </a:endParaRPr>
          </a:p>
          <a:p>
            <a:r>
              <a:rPr lang="zh-CN" altLang="en-US">
                <a:sym typeface="+mn-ea"/>
              </a:rPr>
              <a:t>眠三：至少</a:t>
            </a:r>
            <a:r>
              <a:rPr lang="en-US" altLang="zh-CN">
                <a:sym typeface="+mn-ea"/>
              </a:rPr>
              <a:t>1</a:t>
            </a:r>
            <a:r>
              <a:rPr lang="zh-CN" altLang="en-US">
                <a:sym typeface="+mn-ea"/>
              </a:rPr>
              <a:t>个点可以成冲四；</a:t>
            </a:r>
            <a:endParaRPr lang="zh-CN" altLang="en-US">
              <a:sym typeface="+mn-ea"/>
            </a:endParaRPr>
          </a:p>
          <a:p>
            <a:endParaRPr lang="zh-CN" altLang="en-US"/>
          </a:p>
          <a:p>
            <a:pPr marL="0" indent="0">
              <a:buNone/>
            </a:pPr>
            <a:endParaRPr lang="zh-CN" altLang="en-US"/>
          </a:p>
        </p:txBody>
      </p:sp>
    </p:spTree>
  </p:cSld>
  <p:clrMapOvr>
    <a:masterClrMapping/>
  </p:clrMapOvr>
  <p:transition advTm="42428"/>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sz="4800"/>
              <a:t>基本子力要素</a:t>
            </a:r>
            <a:endParaRPr lang="zh-CN" altLang="en-US" sz="4800"/>
          </a:p>
        </p:txBody>
      </p:sp>
      <p:sp>
        <p:nvSpPr>
          <p:cNvPr id="3" name="内容占位符 2"/>
          <p:cNvSpPr>
            <a:spLocks noGrp="1"/>
          </p:cNvSpPr>
          <p:nvPr>
            <p:ph idx="1"/>
          </p:nvPr>
        </p:nvSpPr>
        <p:spPr>
          <a:xfrm>
            <a:off x="838200" y="1825625"/>
            <a:ext cx="10515600" cy="4351655"/>
          </a:xfrm>
        </p:spPr>
        <p:txBody>
          <a:bodyPr>
            <a:normAutofit lnSpcReduction="20000"/>
          </a:bodyPr>
          <a:p>
            <a:pPr marL="0" indent="0" algn="ctr">
              <a:buNone/>
            </a:pPr>
            <a:r>
              <a:rPr lang="zh-CN" altLang="en-US" sz="3600"/>
              <a:t>价值子力要素</a:t>
            </a:r>
            <a:endParaRPr lang="zh-CN" altLang="en-US" sz="3600"/>
          </a:p>
          <a:p>
            <a:pPr marL="0" indent="0">
              <a:lnSpc>
                <a:spcPct val="110000"/>
              </a:lnSpc>
              <a:buNone/>
            </a:pPr>
            <a:r>
              <a:rPr lang="zh-CN" altLang="en-US"/>
              <a:t>与规则子力要素基本一致。但是某些情况会有出入，比如有的点在规则里算活三，而他的实际价值只是眠三。（这种情况通常是由禁手导致的）</a:t>
            </a:r>
            <a:endParaRPr lang="zh-CN" altLang="en-US"/>
          </a:p>
          <a:p>
            <a:pPr marL="0" indent="0">
              <a:lnSpc>
                <a:spcPct val="110000"/>
              </a:lnSpc>
              <a:buNone/>
            </a:pPr>
            <a:r>
              <a:rPr lang="zh-CN" altLang="en-US"/>
              <a:t>相比规则子力要素，价值子力要素进行了更细的区分。</a:t>
            </a:r>
            <a:endParaRPr lang="zh-CN" altLang="en-US"/>
          </a:p>
          <a:p>
            <a:pPr marL="0" indent="0">
              <a:lnSpc>
                <a:spcPct val="110000"/>
              </a:lnSpc>
              <a:buNone/>
            </a:pPr>
            <a:r>
              <a:rPr lang="zh-CN" altLang="en-US"/>
              <a:t>规则子力要素主要用于禁手的判断和</a:t>
            </a:r>
            <a:r>
              <a:rPr lang="en-US" altLang="zh-CN"/>
              <a:t>n</a:t>
            </a:r>
            <a:r>
              <a:rPr lang="zh-CN" altLang="en-US"/>
              <a:t>步必胜算法而价值子力要素主要用于寻找最优点</a:t>
            </a:r>
            <a:r>
              <a:rPr lang="zh-CN" altLang="en-US" sz="3200"/>
              <a:t>。</a:t>
            </a:r>
            <a:endParaRPr lang="zh-CN" altLang="en-US" sz="3200"/>
          </a:p>
          <a:p>
            <a:pPr marL="0" indent="0">
              <a:lnSpc>
                <a:spcPct val="110000"/>
              </a:lnSpc>
              <a:buNone/>
            </a:pPr>
            <a:r>
              <a:rPr lang="zh-CN" altLang="en-US" sz="2400"/>
              <a:t>（注：部分名词是自己创造用于设计</a:t>
            </a:r>
            <a:r>
              <a:rPr lang="en-US" altLang="zh-CN" sz="2400"/>
              <a:t>AI</a:t>
            </a:r>
            <a:r>
              <a:rPr lang="zh-CN" altLang="en-US" sz="2400"/>
              <a:t>算法</a:t>
            </a:r>
            <a:r>
              <a:rPr lang="en-US" altLang="zh-CN" sz="2400"/>
              <a:t>,</a:t>
            </a:r>
            <a:r>
              <a:rPr lang="zh-CN" altLang="en-US" sz="2400"/>
              <a:t>部分价值子力要素在项目中没有得到实际应用，因为</a:t>
            </a:r>
            <a:r>
              <a:rPr lang="en-US" altLang="zh-CN" sz="2400"/>
              <a:t>AI</a:t>
            </a:r>
            <a:r>
              <a:rPr lang="zh-CN" altLang="en-US" sz="2400"/>
              <a:t>强度以及足够，在难度更高的</a:t>
            </a:r>
            <a:r>
              <a:rPr lang="en-US" altLang="zh-CN" sz="2400"/>
              <a:t>AI</a:t>
            </a:r>
            <a:r>
              <a:rPr lang="zh-CN" altLang="en-US" sz="2400"/>
              <a:t>中可能会考虑添加）</a:t>
            </a:r>
            <a:endParaRPr lang="zh-CN" altLang="en-US" sz="2400"/>
          </a:p>
        </p:txBody>
      </p:sp>
    </p:spTree>
  </p:cSld>
  <p:clrMapOvr>
    <a:masterClrMapping/>
  </p:clrMapOvr>
  <p:transition advTm="42428"/>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000"/>
              <a:t>活四、冲四、跳四、嵌五之四</a:t>
            </a:r>
            <a:endParaRPr lang="zh-CN" altLang="en-US" sz="4000"/>
          </a:p>
        </p:txBody>
      </p:sp>
      <p:sp>
        <p:nvSpPr>
          <p:cNvPr id="3" name="内容占位符 2"/>
          <p:cNvSpPr>
            <a:spLocks noGrp="1"/>
          </p:cNvSpPr>
          <p:nvPr>
            <p:ph idx="1"/>
          </p:nvPr>
        </p:nvSpPr>
        <p:spPr>
          <a:xfrm>
            <a:off x="838200" y="5542280"/>
            <a:ext cx="10515600" cy="635000"/>
          </a:xfrm>
        </p:spPr>
        <p:txBody>
          <a:bodyPr/>
          <a:p>
            <a:pPr marL="0" indent="0">
              <a:buNone/>
            </a:pPr>
            <a:r>
              <a:rPr lang="en-US" altLang="zh-CN"/>
              <a:t>	     </a:t>
            </a:r>
            <a:endParaRPr lang="zh-CN" altLang="en-US"/>
          </a:p>
        </p:txBody>
      </p:sp>
      <p:pic>
        <p:nvPicPr>
          <p:cNvPr id="5" name="图片 4" descr="@DSJEGC_M1G]$]QUG{T7~~J"/>
          <p:cNvPicPr>
            <a:picLocks noChangeAspect="1"/>
          </p:cNvPicPr>
          <p:nvPr>
            <p:custDataLst>
              <p:tags r:id="rId2"/>
            </p:custDataLst>
          </p:nvPr>
        </p:nvPicPr>
        <p:blipFill>
          <a:blip r:embed="rId3"/>
          <a:stretch>
            <a:fillRect/>
          </a:stretch>
        </p:blipFill>
        <p:spPr>
          <a:xfrm>
            <a:off x="2967355" y="1490345"/>
            <a:ext cx="6257925" cy="4686935"/>
          </a:xfrm>
          <a:prstGeom prst="rect">
            <a:avLst/>
          </a:prstGeom>
        </p:spPr>
      </p:pic>
    </p:spTree>
  </p:cSld>
  <p:clrMapOvr>
    <a:masterClrMapping/>
  </p:clrMapOvr>
  <p:transition advTm="4100"/>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000"/>
              <a:t>活三</a:t>
            </a:r>
            <a:r>
              <a:rPr lang="en-US" altLang="zh-CN" sz="4000"/>
              <a:t>—</a:t>
            </a:r>
            <a:r>
              <a:rPr lang="zh-CN" altLang="en-US" sz="4000"/>
              <a:t>类型</a:t>
            </a:r>
            <a:r>
              <a:rPr lang="en-US" altLang="zh-CN" sz="4000"/>
              <a:t>1</a:t>
            </a:r>
            <a:r>
              <a:rPr lang="zh-CN" altLang="en-US" sz="4000"/>
              <a:t>、活三</a:t>
            </a:r>
            <a:r>
              <a:rPr lang="en-US" altLang="zh-CN" sz="4000"/>
              <a:t>—</a:t>
            </a:r>
            <a:r>
              <a:rPr lang="zh-CN" altLang="en-US" sz="4000"/>
              <a:t>类型</a:t>
            </a:r>
            <a:r>
              <a:rPr lang="en-US" altLang="zh-CN" sz="4000"/>
              <a:t>2</a:t>
            </a:r>
            <a:r>
              <a:rPr lang="zh-CN" altLang="en-US" sz="4000"/>
              <a:t>、活三</a:t>
            </a:r>
            <a:r>
              <a:rPr lang="en-US" altLang="zh-CN" sz="4000"/>
              <a:t>—</a:t>
            </a:r>
            <a:r>
              <a:rPr lang="zh-CN" altLang="en-US" sz="4000"/>
              <a:t>类型</a:t>
            </a:r>
            <a:r>
              <a:rPr lang="en-US" altLang="zh-CN" sz="4000"/>
              <a:t>3</a:t>
            </a:r>
            <a:endParaRPr lang="en-US" altLang="zh-CN" sz="4000"/>
          </a:p>
        </p:txBody>
      </p:sp>
      <p:sp>
        <p:nvSpPr>
          <p:cNvPr id="3" name="内容占位符 2"/>
          <p:cNvSpPr>
            <a:spLocks noGrp="1"/>
          </p:cNvSpPr>
          <p:nvPr>
            <p:ph idx="1"/>
          </p:nvPr>
        </p:nvSpPr>
        <p:spPr>
          <a:xfrm>
            <a:off x="838200" y="5542280"/>
            <a:ext cx="10515600" cy="635000"/>
          </a:xfrm>
        </p:spPr>
        <p:txBody>
          <a:bodyPr/>
          <a:p>
            <a:pPr marL="0" indent="0">
              <a:buNone/>
            </a:pPr>
            <a:r>
              <a:rPr lang="en-US" altLang="zh-CN"/>
              <a:t>	     </a:t>
            </a:r>
            <a:endParaRPr lang="zh-CN" altLang="en-US"/>
          </a:p>
        </p:txBody>
      </p:sp>
      <p:pic>
        <p:nvPicPr>
          <p:cNvPr id="4" name="图片 3" descr="(~8QBQY@N{MCQYY`$YHVUCC"/>
          <p:cNvPicPr>
            <a:picLocks noChangeAspect="1"/>
          </p:cNvPicPr>
          <p:nvPr/>
        </p:nvPicPr>
        <p:blipFill>
          <a:blip r:embed="rId2"/>
          <a:stretch>
            <a:fillRect/>
          </a:stretch>
        </p:blipFill>
        <p:spPr>
          <a:xfrm rot="5400000">
            <a:off x="3861435" y="798830"/>
            <a:ext cx="4468495" cy="5855970"/>
          </a:xfrm>
          <a:prstGeom prst="rect">
            <a:avLst/>
          </a:prstGeom>
        </p:spPr>
      </p:pic>
    </p:spTree>
  </p:cSld>
  <p:clrMapOvr>
    <a:masterClrMapping/>
  </p:clrMapOvr>
  <p:transition advTm="4100"/>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r>
              <a:rPr lang="zh-CN" altLang="en-US" sz="4000"/>
              <a:t>真活二、假活二</a:t>
            </a:r>
            <a:r>
              <a:rPr lang="en-US" altLang="zh-CN" sz="4000"/>
              <a:t>—</a:t>
            </a:r>
            <a:r>
              <a:rPr lang="zh-CN" altLang="en-US" sz="4000"/>
              <a:t>类型</a:t>
            </a:r>
            <a:r>
              <a:rPr lang="en-US" altLang="zh-CN" sz="4000"/>
              <a:t>1</a:t>
            </a:r>
            <a:r>
              <a:rPr lang="zh-CN" altLang="en-US" sz="4000"/>
              <a:t>、假活二</a:t>
            </a:r>
            <a:r>
              <a:rPr lang="en-US" altLang="zh-CN" sz="4000"/>
              <a:t>—</a:t>
            </a:r>
            <a:r>
              <a:rPr lang="zh-CN" altLang="en-US" sz="4000"/>
              <a:t>类型</a:t>
            </a:r>
            <a:r>
              <a:rPr lang="en-US" altLang="zh-CN" sz="4000"/>
              <a:t>2</a:t>
            </a:r>
            <a:endParaRPr lang="en-US" altLang="zh-CN" sz="4000"/>
          </a:p>
        </p:txBody>
      </p:sp>
      <p:sp>
        <p:nvSpPr>
          <p:cNvPr id="3" name="内容占位符 2"/>
          <p:cNvSpPr>
            <a:spLocks noGrp="1"/>
          </p:cNvSpPr>
          <p:nvPr>
            <p:ph idx="1"/>
          </p:nvPr>
        </p:nvSpPr>
        <p:spPr>
          <a:xfrm>
            <a:off x="838200" y="5542280"/>
            <a:ext cx="10515600" cy="635000"/>
          </a:xfrm>
        </p:spPr>
        <p:txBody>
          <a:bodyPr/>
          <a:p>
            <a:pPr marL="0" indent="0">
              <a:buNone/>
            </a:pPr>
            <a:r>
              <a:rPr lang="en-US" altLang="zh-CN"/>
              <a:t>	     </a:t>
            </a:r>
            <a:endParaRPr lang="zh-CN" altLang="en-US"/>
          </a:p>
        </p:txBody>
      </p:sp>
      <p:pic>
        <p:nvPicPr>
          <p:cNvPr id="5" name="图片 4" descr="NMNP32F[NTU9)AE(4Q1JL8J"/>
          <p:cNvPicPr>
            <a:picLocks noChangeAspect="1"/>
          </p:cNvPicPr>
          <p:nvPr/>
        </p:nvPicPr>
        <p:blipFill>
          <a:blip r:embed="rId2"/>
          <a:stretch>
            <a:fillRect/>
          </a:stretch>
        </p:blipFill>
        <p:spPr>
          <a:xfrm>
            <a:off x="3290570" y="1395730"/>
            <a:ext cx="5610225" cy="4588510"/>
          </a:xfrm>
          <a:prstGeom prst="rect">
            <a:avLst/>
          </a:prstGeom>
        </p:spPr>
      </p:pic>
    </p:spTree>
  </p:cSld>
  <p:clrMapOvr>
    <a:masterClrMapping/>
  </p:clrMapOvr>
  <p:transition advTm="4100"/>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365125"/>
            <a:ext cx="10515600" cy="860425"/>
          </a:xfrm>
        </p:spPr>
        <p:txBody>
          <a:bodyPr>
            <a:noAutofit/>
          </a:bodyPr>
          <a:p>
            <a:pPr algn="ctr"/>
            <a:r>
              <a:rPr lang="en-US" altLang="zh-CN" sz="5400"/>
              <a:t>n</a:t>
            </a:r>
            <a:r>
              <a:rPr lang="zh-CN" altLang="en-US" sz="5400"/>
              <a:t>步必胜算法</a:t>
            </a:r>
            <a:endParaRPr lang="zh-CN" altLang="en-US" sz="5400"/>
          </a:p>
        </p:txBody>
      </p:sp>
      <p:sp>
        <p:nvSpPr>
          <p:cNvPr id="3" name="内容占位符 2"/>
          <p:cNvSpPr>
            <a:spLocks noGrp="1"/>
          </p:cNvSpPr>
          <p:nvPr>
            <p:ph idx="1"/>
          </p:nvPr>
        </p:nvSpPr>
        <p:spPr>
          <a:xfrm>
            <a:off x="972820" y="1699895"/>
            <a:ext cx="10246995" cy="4847590"/>
          </a:xfrm>
        </p:spPr>
        <p:txBody>
          <a:bodyPr>
            <a:noAutofit/>
          </a:bodyPr>
          <a:p>
            <a:pPr>
              <a:buFont typeface="Arial" panose="020B0604020202020204" pitchFamily="34" charset="0"/>
              <a:buChar char="•"/>
            </a:pPr>
            <a:r>
              <a:rPr lang="en-US" altLang="zh-CN" sz="3200"/>
              <a:t>n</a:t>
            </a:r>
            <a:r>
              <a:rPr lang="zh-CN" altLang="en-US" sz="3200">
                <a:sym typeface="+mn-ea"/>
              </a:rPr>
              <a:t>（奇数）</a:t>
            </a:r>
            <a:r>
              <a:rPr lang="zh-CN" altLang="en-US" sz="3200"/>
              <a:t>步必胜算法是寻找最优点算法的重要内容。</a:t>
            </a:r>
            <a:endParaRPr lang="zh-CN" altLang="en-US" sz="3200"/>
          </a:p>
          <a:p>
            <a:pPr>
              <a:buFont typeface="Arial" panose="020B0604020202020204" pitchFamily="34" charset="0"/>
              <a:buChar char="•"/>
            </a:pPr>
            <a:r>
              <a:rPr lang="en-US" altLang="zh-CN" sz="3200"/>
              <a:t>1</a:t>
            </a:r>
            <a:r>
              <a:rPr lang="zh-CN" altLang="en-US" sz="3200"/>
              <a:t>步必胜是指己方落下一子后能成</a:t>
            </a:r>
            <a:r>
              <a:rPr lang="en-US" altLang="zh-CN" sz="3200"/>
              <a:t>5</a:t>
            </a:r>
            <a:endParaRPr lang="en-US" altLang="zh-CN" sz="3200"/>
          </a:p>
          <a:p>
            <a:pPr>
              <a:buFont typeface="Arial" panose="020B0604020202020204" pitchFamily="34" charset="0"/>
              <a:buChar char="•"/>
            </a:pPr>
            <a:r>
              <a:rPr lang="en-US" altLang="zh-CN" sz="3200"/>
              <a:t>3</a:t>
            </a:r>
            <a:r>
              <a:rPr lang="zh-CN" altLang="en-US" sz="3200"/>
              <a:t>步必胜是指己方落下一子后，无论对方落在哪里都不能成五，且对方落在任意点己方都能找到一点使自己成五</a:t>
            </a:r>
            <a:endParaRPr lang="zh-CN" altLang="en-US" sz="3200"/>
          </a:p>
          <a:p>
            <a:pPr>
              <a:buFont typeface="Arial" panose="020B0604020202020204" pitchFamily="34" charset="0"/>
              <a:buChar char="•"/>
            </a:pPr>
            <a:r>
              <a:rPr lang="en-US" altLang="zh-CN" sz="3200"/>
              <a:t>n</a:t>
            </a:r>
            <a:r>
              <a:rPr lang="zh-CN" altLang="en-US" sz="3200"/>
              <a:t>步必胜</a:t>
            </a:r>
            <a:r>
              <a:rPr lang="zh-CN" altLang="en-US" sz="3200">
                <a:sym typeface="+mn-ea"/>
              </a:rPr>
              <a:t>是指己方落下一子后，无论对方落在哪里都不能成五，且对方落在任意点己方都能找到一点使自己（</a:t>
            </a:r>
            <a:r>
              <a:rPr lang="en-US" altLang="zh-CN" sz="3200">
                <a:sym typeface="+mn-ea"/>
              </a:rPr>
              <a:t>n-2</a:t>
            </a:r>
            <a:r>
              <a:rPr lang="zh-CN" altLang="en-US" sz="3200">
                <a:sym typeface="+mn-ea"/>
              </a:rPr>
              <a:t>）步必胜</a:t>
            </a:r>
            <a:endParaRPr lang="zh-CN" altLang="en-US" sz="3200"/>
          </a:p>
          <a:p>
            <a:pPr>
              <a:buFont typeface="Arial" panose="020B0604020202020204" pitchFamily="34" charset="0"/>
              <a:buChar char="•"/>
            </a:pPr>
            <a:endParaRPr lang="zh-CN" altLang="en-US" sz="3200"/>
          </a:p>
        </p:txBody>
      </p:sp>
    </p:spTree>
  </p:cSld>
  <p:clrMapOvr>
    <a:masterClrMapping/>
  </p:clrMapOvr>
  <p:transition advTm="23811"/>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365125"/>
            <a:ext cx="10515600" cy="860425"/>
          </a:xfrm>
        </p:spPr>
        <p:txBody>
          <a:bodyPr>
            <a:noAutofit/>
          </a:bodyPr>
          <a:p>
            <a:pPr algn="ctr"/>
            <a:r>
              <a:rPr lang="en-US" altLang="zh-CN" sz="5400"/>
              <a:t>n</a:t>
            </a:r>
            <a:r>
              <a:rPr lang="zh-CN" altLang="en-US" sz="5400"/>
              <a:t>步必胜算法</a:t>
            </a:r>
            <a:endParaRPr lang="zh-CN" altLang="en-US" sz="5400"/>
          </a:p>
        </p:txBody>
      </p:sp>
      <p:sp>
        <p:nvSpPr>
          <p:cNvPr id="3" name="内容占位符 2"/>
          <p:cNvSpPr>
            <a:spLocks noGrp="1"/>
          </p:cNvSpPr>
          <p:nvPr>
            <p:ph idx="1"/>
          </p:nvPr>
        </p:nvSpPr>
        <p:spPr>
          <a:xfrm>
            <a:off x="972820" y="1699895"/>
            <a:ext cx="10246995" cy="4847590"/>
          </a:xfrm>
        </p:spPr>
        <p:txBody>
          <a:bodyPr>
            <a:noAutofit/>
          </a:bodyPr>
          <a:p>
            <a:pPr marL="0" indent="0">
              <a:buFont typeface="Arial" panose="020B0604020202020204" pitchFamily="34" charset="0"/>
              <a:buNone/>
            </a:pPr>
            <a:r>
              <a:rPr lang="zh-CN" altLang="en-US" sz="3200"/>
              <a:t>因为对每个点进行计算计算量非常大，所以需要对其进行合理的优化选择。</a:t>
            </a:r>
            <a:endParaRPr lang="zh-CN" altLang="en-US" sz="3200"/>
          </a:p>
          <a:p>
            <a:pPr marL="0" indent="0">
              <a:buFont typeface="Arial" panose="020B0604020202020204" pitchFamily="34" charset="0"/>
              <a:buNone/>
            </a:pPr>
            <a:endParaRPr lang="zh-CN" altLang="en-US" sz="3200"/>
          </a:p>
        </p:txBody>
      </p:sp>
      <p:pic>
        <p:nvPicPr>
          <p:cNvPr id="4" name="图片 3" descr="%}FDN$KAASM~_B1Y55}J14J"/>
          <p:cNvPicPr>
            <a:picLocks noChangeAspect="1"/>
          </p:cNvPicPr>
          <p:nvPr/>
        </p:nvPicPr>
        <p:blipFill>
          <a:blip r:embed="rId2"/>
          <a:stretch>
            <a:fillRect/>
          </a:stretch>
        </p:blipFill>
        <p:spPr>
          <a:xfrm>
            <a:off x="1196340" y="2838450"/>
            <a:ext cx="4333875" cy="3467100"/>
          </a:xfrm>
          <a:prstGeom prst="rect">
            <a:avLst/>
          </a:prstGeom>
        </p:spPr>
      </p:pic>
      <p:pic>
        <p:nvPicPr>
          <p:cNvPr id="6" name="图片 5" descr="%ZVGLOOQX)XXI)%PL~3}%A4"/>
          <p:cNvPicPr>
            <a:picLocks noChangeAspect="1"/>
          </p:cNvPicPr>
          <p:nvPr/>
        </p:nvPicPr>
        <p:blipFill>
          <a:blip r:embed="rId3"/>
          <a:stretch>
            <a:fillRect/>
          </a:stretch>
        </p:blipFill>
        <p:spPr>
          <a:xfrm>
            <a:off x="6599555" y="2676525"/>
            <a:ext cx="4162425" cy="3790950"/>
          </a:xfrm>
          <a:prstGeom prst="rect">
            <a:avLst/>
          </a:prstGeom>
        </p:spPr>
      </p:pic>
    </p:spTree>
  </p:cSld>
  <p:clrMapOvr>
    <a:masterClrMapping/>
  </p:clrMapOvr>
  <p:transition advTm="23811"/>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365125"/>
            <a:ext cx="10515600" cy="860425"/>
          </a:xfrm>
        </p:spPr>
        <p:txBody>
          <a:bodyPr>
            <a:noAutofit/>
          </a:bodyPr>
          <a:p>
            <a:pPr algn="ctr"/>
            <a:r>
              <a:rPr lang="en-US" altLang="zh-CN" sz="5400"/>
              <a:t>n</a:t>
            </a:r>
            <a:r>
              <a:rPr lang="zh-CN" altLang="en-US" sz="5400"/>
              <a:t>步必胜算法</a:t>
            </a:r>
            <a:endParaRPr lang="zh-CN" altLang="en-US" sz="5400"/>
          </a:p>
        </p:txBody>
      </p:sp>
      <p:sp>
        <p:nvSpPr>
          <p:cNvPr id="3" name="内容占位符 2"/>
          <p:cNvSpPr>
            <a:spLocks noGrp="1"/>
          </p:cNvSpPr>
          <p:nvPr>
            <p:ph idx="1"/>
          </p:nvPr>
        </p:nvSpPr>
        <p:spPr>
          <a:xfrm>
            <a:off x="972820" y="1699895"/>
            <a:ext cx="10246995" cy="4847590"/>
          </a:xfrm>
        </p:spPr>
        <p:txBody>
          <a:bodyPr>
            <a:noAutofit/>
          </a:bodyPr>
          <a:p>
            <a:pPr marL="0" indent="0">
              <a:buFont typeface="Arial" panose="020B0604020202020204" pitchFamily="34" charset="0"/>
              <a:buNone/>
            </a:pPr>
            <a:r>
              <a:rPr lang="zh-CN" altLang="en-US" sz="3200"/>
              <a:t>因为对每个点进行计算计算量非常大，所以需要对其进行合理的优化选择。</a:t>
            </a:r>
            <a:endParaRPr lang="zh-CN" altLang="en-US" sz="3200"/>
          </a:p>
          <a:p>
            <a:pPr marL="0" indent="0">
              <a:buFont typeface="Arial" panose="020B0604020202020204" pitchFamily="34" charset="0"/>
              <a:buNone/>
            </a:pPr>
            <a:endParaRPr lang="zh-CN" altLang="en-US" sz="3200"/>
          </a:p>
        </p:txBody>
      </p:sp>
      <p:pic>
        <p:nvPicPr>
          <p:cNvPr id="5" name="图片 4" descr="P{GV739Z}J7)OS_ZO9D$9}W"/>
          <p:cNvPicPr>
            <a:picLocks noChangeAspect="1"/>
          </p:cNvPicPr>
          <p:nvPr/>
        </p:nvPicPr>
        <p:blipFill>
          <a:blip r:embed="rId2"/>
          <a:stretch>
            <a:fillRect/>
          </a:stretch>
        </p:blipFill>
        <p:spPr>
          <a:xfrm>
            <a:off x="1380490" y="2752725"/>
            <a:ext cx="3248025" cy="3219450"/>
          </a:xfrm>
          <a:prstGeom prst="rect">
            <a:avLst/>
          </a:prstGeom>
        </p:spPr>
      </p:pic>
      <p:pic>
        <p:nvPicPr>
          <p:cNvPr id="7" name="图片 6" descr="~`2RNNP9YHM({DI$}I8}J2J"/>
          <p:cNvPicPr>
            <a:picLocks noChangeAspect="1"/>
          </p:cNvPicPr>
          <p:nvPr/>
        </p:nvPicPr>
        <p:blipFill>
          <a:blip r:embed="rId3"/>
          <a:stretch>
            <a:fillRect/>
          </a:stretch>
        </p:blipFill>
        <p:spPr>
          <a:xfrm>
            <a:off x="6385560" y="2289810"/>
            <a:ext cx="3695700" cy="3667125"/>
          </a:xfrm>
          <a:prstGeom prst="rect">
            <a:avLst/>
          </a:prstGeom>
        </p:spPr>
      </p:pic>
    </p:spTree>
  </p:cSld>
  <p:clrMapOvr>
    <a:masterClrMapping/>
  </p:clrMapOvr>
  <p:transition advTm="23811"/>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sz="6000"/>
              <a:t>项目背景</a:t>
            </a:r>
            <a:endParaRPr lang="zh-CN" altLang="en-US" sz="6000"/>
          </a:p>
        </p:txBody>
      </p:sp>
      <p:sp>
        <p:nvSpPr>
          <p:cNvPr id="3" name="内容占位符 2"/>
          <p:cNvSpPr>
            <a:spLocks noGrp="1"/>
          </p:cNvSpPr>
          <p:nvPr>
            <p:ph idx="1"/>
          </p:nvPr>
        </p:nvSpPr>
        <p:spPr/>
        <p:txBody>
          <a:bodyPr/>
          <a:p>
            <a:pPr marL="0" indent="0">
              <a:buFont typeface="+mj-ea"/>
              <a:buNone/>
            </a:pPr>
            <a:r>
              <a:rPr lang="zh-CN" altLang="en-US" sz="3600"/>
              <a:t>五子棋由于规则简单，容易上手，老少皆宜，被大家广泛的接受。但大多数人只是用于休闲娱乐，很少有人真正的把它当做像围棋，象棋的棋类运动。</a:t>
            </a:r>
            <a:endParaRPr lang="zh-CN" altLang="en-US" sz="3600"/>
          </a:p>
          <a:p>
            <a:pPr marL="0" indent="0">
              <a:buFont typeface="+mj-ea"/>
              <a:buNone/>
            </a:pPr>
            <a:r>
              <a:rPr lang="zh-CN" altLang="en-US" sz="3600"/>
              <a:t>这个项目的目的就是设计一个面向对五子棋有深入研究的五子棋爱好者的</a:t>
            </a:r>
            <a:r>
              <a:rPr lang="en-US" altLang="zh-CN" sz="3600"/>
              <a:t>AI</a:t>
            </a:r>
            <a:r>
              <a:rPr lang="zh-CN" altLang="en-US" sz="3600"/>
              <a:t>。这是因为常规的五子棋</a:t>
            </a:r>
            <a:r>
              <a:rPr lang="en-US" altLang="zh-CN" sz="3600"/>
              <a:t>AI</a:t>
            </a:r>
            <a:r>
              <a:rPr lang="zh-CN" altLang="en-US" sz="3600"/>
              <a:t>难度过低，而且不能与禁手规则结合。</a:t>
            </a:r>
            <a:endParaRPr lang="zh-CN" altLang="en-US" sz="3600"/>
          </a:p>
        </p:txBody>
      </p:sp>
    </p:spTree>
  </p:cSld>
  <p:clrMapOvr>
    <a:masterClrMapping/>
  </p:clrMapOvr>
  <p:transition advTm="17832"/>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365125"/>
            <a:ext cx="10515600" cy="860425"/>
          </a:xfrm>
        </p:spPr>
        <p:txBody>
          <a:bodyPr>
            <a:noAutofit/>
          </a:bodyPr>
          <a:p>
            <a:pPr algn="ctr"/>
            <a:r>
              <a:rPr lang="en-US" altLang="zh-CN" sz="5400"/>
              <a:t>n</a:t>
            </a:r>
            <a:r>
              <a:rPr lang="zh-CN" altLang="en-US" sz="5400"/>
              <a:t>步必胜算法的具体内容</a:t>
            </a:r>
            <a:endParaRPr lang="zh-CN" altLang="en-US" sz="5400"/>
          </a:p>
        </p:txBody>
      </p:sp>
      <p:sp>
        <p:nvSpPr>
          <p:cNvPr id="3" name="内容占位符 2"/>
          <p:cNvSpPr>
            <a:spLocks noGrp="1"/>
          </p:cNvSpPr>
          <p:nvPr>
            <p:ph idx="1"/>
          </p:nvPr>
        </p:nvSpPr>
        <p:spPr>
          <a:xfrm>
            <a:off x="972820" y="1699895"/>
            <a:ext cx="10246995" cy="4847590"/>
          </a:xfrm>
        </p:spPr>
        <p:txBody>
          <a:bodyPr>
            <a:noAutofit/>
          </a:bodyPr>
          <a:p>
            <a:pPr marL="0" indent="0">
              <a:buFont typeface="Arial" panose="020B0604020202020204" pitchFamily="34" charset="0"/>
              <a:buNone/>
            </a:pPr>
            <a:r>
              <a:rPr lang="zh-CN" altLang="en-US" sz="3200"/>
              <a:t>函数原型：</a:t>
            </a:r>
            <a:endParaRPr lang="zh-CN" altLang="en-US" sz="3200"/>
          </a:p>
          <a:p>
            <a:pPr marL="0" indent="0">
              <a:buFont typeface="Arial" panose="020B0604020202020204" pitchFamily="34" charset="0"/>
              <a:buNone/>
            </a:pPr>
            <a:r>
              <a:rPr lang="zh-CN" altLang="en-US" sz="3200"/>
              <a:t>int steps_to_win</a:t>
            </a:r>
            <a:endParaRPr lang="zh-CN" altLang="en-US" sz="3200"/>
          </a:p>
          <a:p>
            <a:pPr marL="0" indent="0">
              <a:buFont typeface="Arial" panose="020B0604020202020204" pitchFamily="34" charset="0"/>
              <a:buNone/>
            </a:pPr>
            <a:r>
              <a:rPr lang="zh-CN" altLang="en-US" sz="3200"/>
              <a:t>(board *pboard,int n,int *a=NULL,int *b=NULL)</a:t>
            </a:r>
            <a:r>
              <a:rPr lang="en-US" altLang="zh-CN" sz="3200"/>
              <a:t>;</a:t>
            </a:r>
            <a:endParaRPr lang="en-US" altLang="zh-CN" sz="3200"/>
          </a:p>
          <a:p>
            <a:pPr marL="0" indent="0">
              <a:buFont typeface="Arial" panose="020B0604020202020204" pitchFamily="34" charset="0"/>
              <a:buNone/>
            </a:pPr>
            <a:r>
              <a:rPr lang="en-US" altLang="zh-CN" sz="3200"/>
              <a:t>pboard</a:t>
            </a:r>
            <a:r>
              <a:rPr lang="zh-CN" altLang="en-US" sz="3200"/>
              <a:t>是棋局信息的指针，</a:t>
            </a:r>
            <a:r>
              <a:rPr lang="en-US" altLang="zh-CN" sz="3200"/>
              <a:t>n</a:t>
            </a:r>
            <a:r>
              <a:rPr lang="zh-CN" altLang="en-US" sz="3200"/>
              <a:t>是必胜的步数</a:t>
            </a:r>
            <a:endParaRPr lang="zh-CN" altLang="en-US" sz="3200"/>
          </a:p>
          <a:p>
            <a:pPr marL="0" indent="0">
              <a:buFont typeface="Arial" panose="020B0604020202020204" pitchFamily="34" charset="0"/>
              <a:buNone/>
            </a:pPr>
            <a:r>
              <a:rPr lang="zh-CN" altLang="en-US" sz="3200"/>
              <a:t>如果找到落下后可以必胜的点，返回该店坐标</a:t>
            </a:r>
            <a:endParaRPr lang="zh-CN" altLang="en-US" sz="3200"/>
          </a:p>
        </p:txBody>
      </p:sp>
    </p:spTree>
  </p:cSld>
  <p:clrMapOvr>
    <a:masterClrMapping/>
  </p:clrMapOvr>
  <p:transition advTm="23811"/>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365125"/>
            <a:ext cx="10515600" cy="860425"/>
          </a:xfrm>
        </p:spPr>
        <p:txBody>
          <a:bodyPr>
            <a:noAutofit/>
          </a:bodyPr>
          <a:p>
            <a:pPr algn="ctr"/>
            <a:r>
              <a:rPr lang="en-US" altLang="zh-CN" sz="5400"/>
              <a:t>n</a:t>
            </a:r>
            <a:r>
              <a:rPr lang="zh-CN" altLang="en-US" sz="5400"/>
              <a:t>步必胜算法的具体内容</a:t>
            </a:r>
            <a:endParaRPr lang="zh-CN" altLang="en-US" sz="5400"/>
          </a:p>
        </p:txBody>
      </p:sp>
      <p:sp>
        <p:nvSpPr>
          <p:cNvPr id="3" name="内容占位符 2"/>
          <p:cNvSpPr>
            <a:spLocks noGrp="1"/>
          </p:cNvSpPr>
          <p:nvPr>
            <p:ph idx="1"/>
          </p:nvPr>
        </p:nvSpPr>
        <p:spPr>
          <a:xfrm>
            <a:off x="972820" y="1699895"/>
            <a:ext cx="10246995" cy="4847590"/>
          </a:xfrm>
        </p:spPr>
        <p:txBody>
          <a:bodyPr>
            <a:noAutofit/>
          </a:bodyPr>
          <a:p>
            <a:pPr>
              <a:buFont typeface="Wingdings" panose="05000000000000000000" charset="0"/>
              <a:buChar char="Ø"/>
            </a:pPr>
            <a:r>
              <a:rPr lang="zh-CN" altLang="en-US" sz="3200"/>
              <a:t>判断对方是否有活四或冲四</a:t>
            </a:r>
            <a:endParaRPr lang="zh-CN" altLang="en-US" sz="3200"/>
          </a:p>
          <a:p>
            <a:pPr lvl="1">
              <a:buFont typeface="Wingdings" panose="05000000000000000000" charset="0"/>
              <a:buChar char="Ø"/>
            </a:pPr>
            <a:r>
              <a:rPr lang="zh-CN" altLang="en-US" sz="2740"/>
              <a:t>略</a:t>
            </a:r>
            <a:endParaRPr lang="zh-CN" altLang="en-US" sz="2740"/>
          </a:p>
          <a:p>
            <a:pPr>
              <a:buFont typeface="Wingdings" panose="05000000000000000000" charset="0"/>
              <a:buChar char="Ø"/>
            </a:pPr>
            <a:r>
              <a:rPr lang="zh-CN" altLang="en-US" sz="3200"/>
              <a:t>判断</a:t>
            </a:r>
            <a:r>
              <a:rPr lang="en-US" altLang="zh-CN" sz="3200"/>
              <a:t>1</a:t>
            </a:r>
            <a:r>
              <a:rPr lang="zh-CN" altLang="en-US" sz="3200"/>
              <a:t>步是否必胜</a:t>
            </a:r>
            <a:endParaRPr lang="zh-CN" altLang="en-US" sz="3200"/>
          </a:p>
          <a:p>
            <a:pPr lvl="1">
              <a:buFont typeface="Wingdings" panose="05000000000000000000" charset="0"/>
              <a:buChar char="Ø"/>
            </a:pPr>
            <a:r>
              <a:rPr lang="zh-CN" altLang="en-US" sz="2740"/>
              <a:t>略</a:t>
            </a:r>
            <a:endParaRPr lang="zh-CN" altLang="en-US" sz="2740"/>
          </a:p>
          <a:p>
            <a:pPr>
              <a:buFont typeface="Wingdings" panose="05000000000000000000" charset="0"/>
              <a:buChar char="Ø"/>
            </a:pPr>
            <a:r>
              <a:rPr lang="zh-CN" altLang="en-US" sz="3200"/>
              <a:t>判断对方是否有活三</a:t>
            </a:r>
            <a:endParaRPr lang="zh-CN" altLang="en-US" sz="3200"/>
          </a:p>
          <a:p>
            <a:pPr lvl="1">
              <a:buFont typeface="Wingdings" panose="05000000000000000000" charset="0"/>
              <a:buChar char="Ø"/>
            </a:pPr>
            <a:r>
              <a:rPr lang="zh-CN" altLang="en-US" sz="2740"/>
              <a:t>略</a:t>
            </a:r>
            <a:endParaRPr lang="zh-CN" altLang="en-US" sz="2740"/>
          </a:p>
        </p:txBody>
      </p:sp>
    </p:spTree>
  </p:cSld>
  <p:clrMapOvr>
    <a:masterClrMapping/>
  </p:clrMapOvr>
  <p:transition advTm="23811"/>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365125"/>
            <a:ext cx="10515600" cy="860425"/>
          </a:xfrm>
        </p:spPr>
        <p:txBody>
          <a:bodyPr>
            <a:noAutofit/>
          </a:bodyPr>
          <a:p>
            <a:pPr algn="ctr"/>
            <a:r>
              <a:rPr lang="en-US" altLang="zh-CN" sz="5400"/>
              <a:t>n</a:t>
            </a:r>
            <a:r>
              <a:rPr lang="zh-CN" altLang="en-US" sz="5400"/>
              <a:t>步必胜算法的具体内容</a:t>
            </a:r>
            <a:endParaRPr lang="zh-CN" altLang="en-US" sz="5400"/>
          </a:p>
        </p:txBody>
      </p:sp>
      <p:sp>
        <p:nvSpPr>
          <p:cNvPr id="3" name="内容占位符 2"/>
          <p:cNvSpPr>
            <a:spLocks noGrp="1"/>
          </p:cNvSpPr>
          <p:nvPr>
            <p:ph idx="1"/>
          </p:nvPr>
        </p:nvSpPr>
        <p:spPr>
          <a:xfrm>
            <a:off x="972820" y="1699895"/>
            <a:ext cx="10246995" cy="4847590"/>
          </a:xfrm>
        </p:spPr>
        <p:txBody>
          <a:bodyPr>
            <a:noAutofit/>
          </a:bodyPr>
          <a:p>
            <a:pPr>
              <a:buFont typeface="Wingdings" panose="05000000000000000000" charset="0"/>
              <a:buChar char="Ø"/>
            </a:pPr>
            <a:r>
              <a:rPr lang="zh-CN" altLang="en-US" sz="3200"/>
              <a:t>判断己方是否活三</a:t>
            </a:r>
            <a:endParaRPr lang="zh-CN" altLang="en-US" sz="3200"/>
          </a:p>
          <a:p>
            <a:pPr lvl="1">
              <a:buFont typeface="Wingdings" panose="05000000000000000000" charset="0"/>
              <a:buChar char="Ø"/>
            </a:pPr>
            <a:r>
              <a:rPr lang="zh-CN" altLang="en-US" sz="2740"/>
              <a:t>有：寻找所有对方落下后能成冲四的点和己方能成活四的点并判断落下后</a:t>
            </a:r>
            <a:r>
              <a:rPr lang="en-US" altLang="zh-CN" sz="2740"/>
              <a:t>n-2</a:t>
            </a:r>
            <a:r>
              <a:rPr lang="zh-CN" altLang="en-US" sz="2740"/>
              <a:t>步是否必胜；</a:t>
            </a:r>
            <a:endParaRPr lang="zh-CN" altLang="en-US" sz="2740"/>
          </a:p>
          <a:p>
            <a:pPr lvl="1">
              <a:buFont typeface="Wingdings" panose="05000000000000000000" charset="0"/>
              <a:buChar char="Ø"/>
            </a:pPr>
            <a:r>
              <a:rPr lang="zh-CN" altLang="en-US" sz="2740"/>
              <a:t>无：寻找所有己方能成活三或冲四的点</a:t>
            </a:r>
            <a:endParaRPr lang="zh-CN" altLang="en-US" sz="2740"/>
          </a:p>
          <a:p>
            <a:pPr lvl="2">
              <a:buFont typeface="Wingdings" panose="05000000000000000000" charset="0"/>
              <a:buChar char="Ø"/>
            </a:pPr>
            <a:r>
              <a:rPr lang="zh-CN" altLang="en-US" sz="2280"/>
              <a:t>如果是冲四的点，对方落己方能成五的点，判断</a:t>
            </a:r>
            <a:r>
              <a:rPr lang="en-US" altLang="zh-CN" sz="2280"/>
              <a:t>n-2</a:t>
            </a:r>
            <a:r>
              <a:rPr lang="zh-CN" altLang="en-US" sz="2280"/>
              <a:t>步必胜</a:t>
            </a:r>
            <a:endParaRPr lang="zh-CN" altLang="en-US" sz="2280"/>
          </a:p>
          <a:p>
            <a:pPr lvl="2">
              <a:buFont typeface="Wingdings" panose="05000000000000000000" charset="0"/>
              <a:buChar char="Ø"/>
            </a:pPr>
            <a:r>
              <a:rPr lang="zh-CN" altLang="en-US" sz="2280"/>
              <a:t>如果是活三的点，对方落所有对方能成冲四或己方活四的点，判断</a:t>
            </a:r>
            <a:r>
              <a:rPr lang="en-US" altLang="zh-CN" sz="2280"/>
              <a:t>n-2</a:t>
            </a:r>
            <a:r>
              <a:rPr lang="zh-CN" altLang="en-US" sz="2280"/>
              <a:t>步必胜</a:t>
            </a:r>
            <a:endParaRPr lang="zh-CN" altLang="en-US" sz="2280"/>
          </a:p>
          <a:p>
            <a:pPr>
              <a:buFont typeface="Wingdings" panose="05000000000000000000" charset="0"/>
              <a:buChar char="Ø"/>
            </a:pPr>
            <a:r>
              <a:rPr lang="zh-CN" altLang="en-US" sz="3200"/>
              <a:t>略</a:t>
            </a:r>
            <a:endParaRPr lang="zh-CN" altLang="en-US" sz="3200"/>
          </a:p>
        </p:txBody>
      </p:sp>
    </p:spTree>
  </p:cSld>
  <p:clrMapOvr>
    <a:masterClrMapping/>
  </p:clrMapOvr>
  <p:transition advTm="23811"/>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365125"/>
            <a:ext cx="10515600" cy="860425"/>
          </a:xfrm>
        </p:spPr>
        <p:txBody>
          <a:bodyPr>
            <a:noAutofit/>
          </a:bodyPr>
          <a:p>
            <a:pPr algn="ctr"/>
            <a:r>
              <a:rPr lang="en-US" altLang="zh-CN" sz="5400"/>
              <a:t>n</a:t>
            </a:r>
            <a:r>
              <a:rPr lang="zh-CN" altLang="en-US" sz="5400"/>
              <a:t>步必胜算法</a:t>
            </a:r>
            <a:endParaRPr lang="zh-CN" altLang="en-US" sz="5400"/>
          </a:p>
        </p:txBody>
      </p:sp>
      <p:sp>
        <p:nvSpPr>
          <p:cNvPr id="3" name="内容占位符 2"/>
          <p:cNvSpPr>
            <a:spLocks noGrp="1"/>
          </p:cNvSpPr>
          <p:nvPr>
            <p:ph idx="1"/>
          </p:nvPr>
        </p:nvSpPr>
        <p:spPr>
          <a:xfrm>
            <a:off x="972820" y="1699895"/>
            <a:ext cx="10246995" cy="4847590"/>
          </a:xfrm>
        </p:spPr>
        <p:txBody>
          <a:bodyPr>
            <a:noAutofit/>
          </a:bodyPr>
          <a:p>
            <a:pPr marL="0" indent="0">
              <a:buFont typeface="Arial" panose="020B0604020202020204" pitchFamily="34" charset="0"/>
              <a:buNone/>
            </a:pPr>
            <a:r>
              <a:rPr lang="zh-CN" altLang="en-US" sz="3600"/>
              <a:t>这里需要说明的是</a:t>
            </a:r>
            <a:r>
              <a:rPr lang="en-US" altLang="zh-CN" sz="3600"/>
              <a:t>n</a:t>
            </a:r>
            <a:r>
              <a:rPr lang="zh-CN" altLang="en-US" sz="3600"/>
              <a:t>步必胜并不是真的必胜。因为优化之后只考虑很小一部分点，不排除不考虑的点中存在可以</a:t>
            </a:r>
            <a:r>
              <a:rPr lang="en-US" altLang="zh-CN" sz="3600"/>
              <a:t>n</a:t>
            </a:r>
            <a:r>
              <a:rPr lang="zh-CN" altLang="en-US" sz="3600"/>
              <a:t>步必胜的情况。</a:t>
            </a:r>
            <a:endParaRPr lang="zh-CN" altLang="en-US" sz="3600"/>
          </a:p>
          <a:p>
            <a:pPr marL="0" indent="0">
              <a:buFont typeface="Arial" panose="020B0604020202020204" pitchFamily="34" charset="0"/>
              <a:buNone/>
            </a:pPr>
            <a:r>
              <a:rPr lang="zh-CN" altLang="en-US" sz="3600"/>
              <a:t>实际上优化后算法的计算量仍然很大，这里舍去了一些情况，使得只有</a:t>
            </a:r>
            <a:r>
              <a:rPr lang="en-US" altLang="zh-CN" sz="3600"/>
              <a:t>90%</a:t>
            </a:r>
            <a:r>
              <a:rPr lang="zh-CN" altLang="en-US" sz="3600"/>
              <a:t>左右的必胜情况会被计算出。虽然</a:t>
            </a:r>
            <a:r>
              <a:rPr lang="en-US" altLang="zh-CN" sz="3600"/>
              <a:t>AI</a:t>
            </a:r>
            <a:r>
              <a:rPr lang="zh-CN" altLang="en-US" sz="3600"/>
              <a:t>强度降低了但是计算</a:t>
            </a:r>
            <a:r>
              <a:rPr lang="en-US" altLang="zh-CN" sz="3600"/>
              <a:t>13</a:t>
            </a:r>
            <a:r>
              <a:rPr lang="zh-CN" altLang="en-US" sz="3600"/>
              <a:t>步必胜的时间由</a:t>
            </a:r>
            <a:r>
              <a:rPr lang="en-US" altLang="zh-CN" sz="3600"/>
              <a:t>2~900</a:t>
            </a:r>
            <a:r>
              <a:rPr lang="zh-CN" altLang="en-US" sz="3600"/>
              <a:t>秒缩短到了</a:t>
            </a:r>
            <a:r>
              <a:rPr lang="en-US" altLang="zh-CN" sz="3600"/>
              <a:t>0.02~5</a:t>
            </a:r>
            <a:r>
              <a:rPr lang="zh-CN" altLang="en-US" sz="3600"/>
              <a:t>秒</a:t>
            </a:r>
            <a:endParaRPr lang="zh-CN" altLang="en-US" sz="3600"/>
          </a:p>
        </p:txBody>
      </p:sp>
    </p:spTree>
  </p:cSld>
  <p:clrMapOvr>
    <a:masterClrMapping/>
  </p:clrMapOvr>
  <p:transition advTm="23811"/>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365125"/>
            <a:ext cx="10515600" cy="860425"/>
          </a:xfrm>
        </p:spPr>
        <p:txBody>
          <a:bodyPr>
            <a:noAutofit/>
          </a:bodyPr>
          <a:p>
            <a:pPr algn="ctr"/>
            <a:r>
              <a:rPr lang="zh-CN" altLang="en-US" sz="5400"/>
              <a:t>最优点算法</a:t>
            </a:r>
            <a:r>
              <a:rPr lang="en-US" altLang="zh-CN" sz="5400"/>
              <a:t>(</a:t>
            </a:r>
            <a:r>
              <a:rPr lang="zh-CN" altLang="en-US" sz="5400"/>
              <a:t>以</a:t>
            </a:r>
            <a:r>
              <a:rPr lang="zh-CN" altLang="en-US" sz="5400"/>
              <a:t>困难为例</a:t>
            </a:r>
            <a:r>
              <a:rPr lang="en-US" altLang="zh-CN" sz="5400"/>
              <a:t>)</a:t>
            </a:r>
            <a:endParaRPr lang="en-US" altLang="zh-CN" sz="5400"/>
          </a:p>
        </p:txBody>
      </p:sp>
      <p:sp>
        <p:nvSpPr>
          <p:cNvPr id="3" name="内容占位符 2"/>
          <p:cNvSpPr>
            <a:spLocks noGrp="1"/>
          </p:cNvSpPr>
          <p:nvPr>
            <p:ph idx="1"/>
          </p:nvPr>
        </p:nvSpPr>
        <p:spPr>
          <a:xfrm>
            <a:off x="972820" y="1699895"/>
            <a:ext cx="10246995" cy="4847590"/>
          </a:xfrm>
        </p:spPr>
        <p:txBody>
          <a:bodyPr>
            <a:noAutofit/>
          </a:bodyPr>
          <a:p>
            <a:pPr>
              <a:buFont typeface="Wingdings" panose="05000000000000000000" charset="0"/>
              <a:buChar char="Ø"/>
            </a:pPr>
            <a:r>
              <a:rPr lang="zh-CN" altLang="en-US" sz="3600"/>
              <a:t>先考虑棋盘上现有子的总个数</a:t>
            </a:r>
            <a:endParaRPr lang="zh-CN" altLang="en-US" sz="3600"/>
          </a:p>
          <a:p>
            <a:pPr>
              <a:buFont typeface="Wingdings" panose="05000000000000000000" charset="0"/>
              <a:buChar char="Ø"/>
            </a:pPr>
            <a:r>
              <a:rPr lang="zh-CN" altLang="en-US" sz="3600"/>
              <a:t>刚开局的情况：</a:t>
            </a:r>
            <a:endParaRPr lang="zh-CN" altLang="en-US" sz="3600"/>
          </a:p>
          <a:p>
            <a:pPr lvl="1">
              <a:buFont typeface="Wingdings" panose="05000000000000000000" charset="0"/>
              <a:buChar char="Ø"/>
            </a:pPr>
            <a:r>
              <a:rPr lang="zh-CN" altLang="en-US" sz="3085"/>
              <a:t>如果为</a:t>
            </a:r>
            <a:r>
              <a:rPr lang="en-US" altLang="zh-CN" sz="3085"/>
              <a:t>0</a:t>
            </a:r>
            <a:r>
              <a:rPr lang="zh-CN" altLang="en-US" sz="3085"/>
              <a:t>则返回坐标（</a:t>
            </a:r>
            <a:r>
              <a:rPr lang="en-US" altLang="zh-CN" sz="3085"/>
              <a:t>7,7</a:t>
            </a:r>
            <a:r>
              <a:rPr lang="zh-CN" altLang="en-US" sz="3085"/>
              <a:t>）</a:t>
            </a:r>
            <a:endParaRPr lang="zh-CN" altLang="en-US" sz="3085"/>
          </a:p>
          <a:p>
            <a:pPr lvl="1">
              <a:buFont typeface="Wingdings" panose="05000000000000000000" charset="0"/>
              <a:buChar char="Ø"/>
            </a:pPr>
            <a:r>
              <a:rPr lang="zh-CN" altLang="en-US" sz="3085"/>
              <a:t>如果为</a:t>
            </a:r>
            <a:r>
              <a:rPr lang="en-US" altLang="zh-CN" sz="3085"/>
              <a:t>1</a:t>
            </a:r>
            <a:r>
              <a:rPr lang="zh-CN" altLang="en-US" sz="3085"/>
              <a:t>则考虑第一个子的位置</a:t>
            </a:r>
            <a:endParaRPr lang="zh-CN" altLang="en-US" sz="3085"/>
          </a:p>
          <a:p>
            <a:pPr lvl="1">
              <a:buFont typeface="Wingdings" panose="05000000000000000000" charset="0"/>
              <a:buChar char="Ø"/>
            </a:pPr>
            <a:r>
              <a:rPr lang="zh-CN" altLang="en-US" sz="3000"/>
              <a:t>如果是棋盘中央附近则正常下</a:t>
            </a:r>
            <a:endParaRPr lang="zh-CN" altLang="en-US" sz="3000"/>
          </a:p>
          <a:p>
            <a:pPr lvl="1">
              <a:buFont typeface="Wingdings" panose="05000000000000000000" charset="0"/>
              <a:buChar char="Ø"/>
            </a:pPr>
            <a:r>
              <a:rPr lang="zh-CN" altLang="en-US" sz="3000"/>
              <a:t>如果是边或者角则下（</a:t>
            </a:r>
            <a:r>
              <a:rPr lang="en-US" altLang="zh-CN" sz="3000"/>
              <a:t>7</a:t>
            </a:r>
            <a:r>
              <a:rPr lang="zh-CN" altLang="en-US" sz="3000"/>
              <a:t>，</a:t>
            </a:r>
            <a:r>
              <a:rPr lang="en-US" altLang="zh-CN" sz="3000"/>
              <a:t>7</a:t>
            </a:r>
            <a:r>
              <a:rPr lang="zh-CN" altLang="en-US" sz="3000"/>
              <a:t>）</a:t>
            </a:r>
            <a:endParaRPr lang="zh-CN" altLang="en-US" sz="3000"/>
          </a:p>
          <a:p>
            <a:pPr lvl="1">
              <a:buFont typeface="Wingdings" panose="05000000000000000000" charset="0"/>
              <a:buChar char="Ø"/>
            </a:pPr>
            <a:r>
              <a:rPr lang="zh-CN" altLang="en-US" sz="3000"/>
              <a:t>如果是边或角附近则下相对第一个子靠近中央的位置</a:t>
            </a:r>
            <a:endParaRPr lang="zh-CN" altLang="en-US" sz="3000"/>
          </a:p>
          <a:p>
            <a:pPr marL="457200" lvl="1" indent="0">
              <a:buFont typeface="Wingdings" panose="05000000000000000000" charset="0"/>
              <a:buNone/>
            </a:pPr>
            <a:r>
              <a:rPr lang="zh-CN" altLang="en-US" sz="2800"/>
              <a:t>（原本设计是开局</a:t>
            </a:r>
            <a:r>
              <a:rPr lang="en-US" altLang="zh-CN" sz="2800"/>
              <a:t>26</a:t>
            </a:r>
            <a:r>
              <a:rPr lang="zh-CN" altLang="en-US" sz="2800"/>
              <a:t>式，但是由于时间不够没有这样设计）</a:t>
            </a:r>
            <a:endParaRPr lang="zh-CN" altLang="en-US" sz="2800"/>
          </a:p>
        </p:txBody>
      </p:sp>
    </p:spTree>
  </p:cSld>
  <p:clrMapOvr>
    <a:masterClrMapping/>
  </p:clrMapOvr>
  <p:transition advTm="23811"/>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365125"/>
            <a:ext cx="10515600" cy="860425"/>
          </a:xfrm>
        </p:spPr>
        <p:txBody>
          <a:bodyPr>
            <a:noAutofit/>
          </a:bodyPr>
          <a:p>
            <a:pPr algn="ctr"/>
            <a:r>
              <a:rPr lang="zh-CN" altLang="en-US" sz="5400"/>
              <a:t>最优点算法</a:t>
            </a:r>
            <a:r>
              <a:rPr lang="en-US" altLang="zh-CN" sz="5400"/>
              <a:t>(</a:t>
            </a:r>
            <a:r>
              <a:rPr lang="zh-CN" altLang="en-US" sz="5400"/>
              <a:t>以</a:t>
            </a:r>
            <a:r>
              <a:rPr lang="zh-CN" altLang="en-US" sz="5400"/>
              <a:t>困难为例</a:t>
            </a:r>
            <a:r>
              <a:rPr lang="en-US" altLang="zh-CN" sz="5400"/>
              <a:t>)</a:t>
            </a:r>
            <a:endParaRPr lang="en-US" altLang="zh-CN" sz="5400"/>
          </a:p>
        </p:txBody>
      </p:sp>
      <p:sp>
        <p:nvSpPr>
          <p:cNvPr id="3" name="内容占位符 2"/>
          <p:cNvSpPr>
            <a:spLocks noGrp="1"/>
          </p:cNvSpPr>
          <p:nvPr>
            <p:ph idx="1"/>
          </p:nvPr>
        </p:nvSpPr>
        <p:spPr>
          <a:xfrm>
            <a:off x="972820" y="1699895"/>
            <a:ext cx="10246995" cy="4847590"/>
          </a:xfrm>
        </p:spPr>
        <p:txBody>
          <a:bodyPr>
            <a:noAutofit/>
          </a:bodyPr>
          <a:p>
            <a:pPr>
              <a:buFont typeface="Wingdings" panose="05000000000000000000" charset="0"/>
              <a:buChar char="Ø"/>
            </a:pPr>
            <a:r>
              <a:rPr lang="zh-CN" altLang="en-US" sz="3600"/>
              <a:t>如果棋盘现有子数为</a:t>
            </a:r>
            <a:r>
              <a:rPr lang="en-US" altLang="zh-CN" sz="3600"/>
              <a:t>2~4</a:t>
            </a:r>
            <a:endParaRPr lang="en-US" altLang="zh-CN" sz="3600"/>
          </a:p>
          <a:p>
            <a:pPr lvl="1">
              <a:buFont typeface="Wingdings" panose="05000000000000000000" charset="0"/>
              <a:buChar char="Ø"/>
            </a:pPr>
            <a:r>
              <a:rPr lang="zh-CN" altLang="en-US" sz="3085"/>
              <a:t>计算棋盘上所有己方对方能成活二、活三点的个数</a:t>
            </a:r>
            <a:endParaRPr lang="zh-CN" altLang="en-US" sz="3085"/>
          </a:p>
          <a:p>
            <a:pPr lvl="1">
              <a:buFont typeface="Wingdings" panose="05000000000000000000" charset="0"/>
              <a:buChar char="Ø"/>
            </a:pPr>
            <a:r>
              <a:rPr lang="zh-CN" altLang="en-US" sz="3085"/>
              <a:t>如果个数为</a:t>
            </a:r>
            <a:r>
              <a:rPr lang="en-US" altLang="zh-CN" sz="3085"/>
              <a:t>0</a:t>
            </a:r>
            <a:r>
              <a:rPr lang="zh-CN" altLang="en-US" sz="3085"/>
              <a:t>，返回（</a:t>
            </a:r>
            <a:r>
              <a:rPr lang="en-US" altLang="zh-CN" sz="3085"/>
              <a:t>7,7</a:t>
            </a:r>
            <a:r>
              <a:rPr lang="zh-CN" altLang="en-US" sz="3085"/>
              <a:t>）（边界情况）</a:t>
            </a:r>
            <a:endParaRPr lang="zh-CN" altLang="en-US" sz="3085"/>
          </a:p>
          <a:p>
            <a:pPr lvl="1">
              <a:buFont typeface="Wingdings" panose="05000000000000000000" charset="0"/>
              <a:buChar char="Ø"/>
            </a:pPr>
            <a:r>
              <a:rPr lang="zh-CN" altLang="en-US" sz="3085"/>
              <a:t>如果不为</a:t>
            </a:r>
            <a:r>
              <a:rPr lang="en-US" altLang="zh-CN" sz="3085"/>
              <a:t>0</a:t>
            </a:r>
            <a:r>
              <a:rPr lang="zh-CN" altLang="en-US" sz="3085"/>
              <a:t>，通过每个点己方或对方的价值子力要素（真活二，假活二</a:t>
            </a:r>
            <a:r>
              <a:rPr lang="en-US" altLang="zh-CN" sz="3085"/>
              <a:t>—1</a:t>
            </a:r>
            <a:r>
              <a:rPr lang="zh-CN" altLang="en-US" sz="3085"/>
              <a:t>，假活二</a:t>
            </a:r>
            <a:r>
              <a:rPr lang="en-US" altLang="zh-CN" sz="3085"/>
              <a:t>—2</a:t>
            </a:r>
            <a:r>
              <a:rPr lang="zh-CN" altLang="en-US" sz="3085"/>
              <a:t>，真活三</a:t>
            </a:r>
            <a:r>
              <a:rPr lang="en-US" altLang="zh-CN" sz="3085"/>
              <a:t>—1</a:t>
            </a:r>
            <a:r>
              <a:rPr lang="zh-CN" altLang="en-US" sz="3085"/>
              <a:t>等</a:t>
            </a:r>
            <a:r>
              <a:rPr lang="zh-CN" altLang="en-US" sz="3085"/>
              <a:t>）进行加权计算，寻找出价值最大的点</a:t>
            </a:r>
            <a:endParaRPr lang="zh-CN" altLang="en-US" sz="3085"/>
          </a:p>
          <a:p>
            <a:pPr marL="457200" lvl="1" indent="0">
              <a:buFont typeface="Wingdings" panose="05000000000000000000" charset="0"/>
              <a:buNone/>
            </a:pPr>
            <a:r>
              <a:rPr lang="zh-CN" altLang="en-US" sz="3085"/>
              <a:t>（子数为</a:t>
            </a:r>
            <a:r>
              <a:rPr lang="en-US" altLang="zh-CN" sz="3085"/>
              <a:t>2~4</a:t>
            </a:r>
            <a:r>
              <a:rPr lang="zh-CN" altLang="en-US" sz="3085"/>
              <a:t>时加权不同</a:t>
            </a:r>
            <a:r>
              <a:rPr lang="zh-CN" altLang="en-US" sz="3085"/>
              <a:t>）</a:t>
            </a:r>
            <a:endParaRPr lang="zh-CN" altLang="en-US" sz="3085"/>
          </a:p>
          <a:p>
            <a:pPr lvl="1">
              <a:buFont typeface="Wingdings" panose="05000000000000000000" charset="0"/>
              <a:buChar char="Ø"/>
            </a:pPr>
            <a:r>
              <a:rPr lang="zh-CN" altLang="en-US" sz="3085"/>
              <a:t>如果有</a:t>
            </a:r>
            <a:r>
              <a:rPr lang="en-US" altLang="zh-CN" sz="3085"/>
              <a:t>n</a:t>
            </a:r>
            <a:r>
              <a:rPr lang="zh-CN" altLang="en-US" sz="3085"/>
              <a:t>个价值相同的价值最大点，则随机选择一点落子</a:t>
            </a:r>
            <a:endParaRPr lang="zh-CN" altLang="en-US" sz="3085"/>
          </a:p>
          <a:p>
            <a:pPr lvl="1">
              <a:buFont typeface="Wingdings" panose="05000000000000000000" charset="0"/>
              <a:buChar char="Ø"/>
            </a:pPr>
            <a:endParaRPr lang="zh-CN" altLang="en-US" sz="3085"/>
          </a:p>
        </p:txBody>
      </p:sp>
    </p:spTree>
  </p:cSld>
  <p:clrMapOvr>
    <a:masterClrMapping/>
  </p:clrMapOvr>
  <p:transition advTm="23811"/>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365125"/>
            <a:ext cx="10515600" cy="860425"/>
          </a:xfrm>
        </p:spPr>
        <p:txBody>
          <a:bodyPr>
            <a:noAutofit/>
          </a:bodyPr>
          <a:p>
            <a:pPr algn="ctr"/>
            <a:r>
              <a:rPr lang="zh-CN" altLang="en-US" sz="5400"/>
              <a:t>最优点算法</a:t>
            </a:r>
            <a:r>
              <a:rPr lang="en-US" altLang="zh-CN" sz="5400"/>
              <a:t>(</a:t>
            </a:r>
            <a:r>
              <a:rPr lang="zh-CN" altLang="en-US" sz="5400"/>
              <a:t>以</a:t>
            </a:r>
            <a:r>
              <a:rPr lang="zh-CN" altLang="en-US" sz="5400"/>
              <a:t>困难为例</a:t>
            </a:r>
            <a:r>
              <a:rPr lang="en-US" altLang="zh-CN" sz="5400"/>
              <a:t>)</a:t>
            </a:r>
            <a:endParaRPr lang="en-US" altLang="zh-CN" sz="5400"/>
          </a:p>
        </p:txBody>
      </p:sp>
      <p:sp>
        <p:nvSpPr>
          <p:cNvPr id="3" name="内容占位符 2"/>
          <p:cNvSpPr>
            <a:spLocks noGrp="1"/>
          </p:cNvSpPr>
          <p:nvPr>
            <p:ph idx="1"/>
          </p:nvPr>
        </p:nvSpPr>
        <p:spPr>
          <a:xfrm>
            <a:off x="972820" y="1699895"/>
            <a:ext cx="10246995" cy="4847590"/>
          </a:xfrm>
        </p:spPr>
        <p:txBody>
          <a:bodyPr>
            <a:noAutofit/>
          </a:bodyPr>
          <a:p>
            <a:pPr>
              <a:buFont typeface="Wingdings" panose="05000000000000000000" charset="0"/>
              <a:buChar char="Ø"/>
            </a:pPr>
            <a:r>
              <a:rPr lang="zh-CN" altLang="en-US" sz="3600"/>
              <a:t>如果棋盘现有子数为大于</a:t>
            </a:r>
            <a:r>
              <a:rPr lang="en-US" altLang="zh-CN" sz="3600"/>
              <a:t>6</a:t>
            </a:r>
            <a:endParaRPr lang="en-US" altLang="zh-CN" sz="3600"/>
          </a:p>
          <a:p>
            <a:pPr lvl="1">
              <a:buFont typeface="Wingdings" panose="05000000000000000000" charset="0"/>
              <a:buChar char="Ø"/>
            </a:pPr>
            <a:r>
              <a:rPr lang="zh-CN" altLang="en-US" sz="3085"/>
              <a:t>进行</a:t>
            </a:r>
            <a:r>
              <a:rPr lang="en-US" altLang="zh-CN" sz="3085"/>
              <a:t>13</a:t>
            </a:r>
            <a:r>
              <a:rPr lang="zh-CN" altLang="en-US" sz="3085"/>
              <a:t>步必胜判断</a:t>
            </a:r>
            <a:endParaRPr lang="en-US" altLang="zh-CN" sz="3085"/>
          </a:p>
          <a:p>
            <a:pPr>
              <a:buFont typeface="Wingdings" panose="05000000000000000000" charset="0"/>
              <a:buChar char="Ø"/>
            </a:pPr>
            <a:r>
              <a:rPr lang="zh-CN" altLang="en-US" sz="3600"/>
              <a:t>判断对方能成活四</a:t>
            </a:r>
            <a:endParaRPr lang="zh-CN" altLang="en-US" sz="3600"/>
          </a:p>
          <a:p>
            <a:pPr lvl="1">
              <a:buFont typeface="Wingdings" panose="05000000000000000000" charset="0"/>
              <a:buChar char="Ø"/>
            </a:pPr>
            <a:r>
              <a:rPr lang="zh-CN" altLang="en-US" sz="3085"/>
              <a:t>略</a:t>
            </a:r>
            <a:endParaRPr lang="zh-CN" altLang="en-US" sz="3085"/>
          </a:p>
          <a:p>
            <a:pPr>
              <a:buFont typeface="Wingdings" panose="05000000000000000000" charset="0"/>
              <a:buChar char="Ø"/>
            </a:pPr>
            <a:r>
              <a:rPr lang="zh-CN" altLang="en-US" sz="3600"/>
              <a:t>判断己方或对方能否成活三或冲四</a:t>
            </a:r>
            <a:endParaRPr lang="zh-CN" altLang="en-US" sz="3600"/>
          </a:p>
          <a:p>
            <a:pPr lvl="1">
              <a:buFont typeface="Wingdings" panose="05000000000000000000" charset="0"/>
              <a:buChar char="Ø"/>
            </a:pPr>
            <a:r>
              <a:rPr lang="zh-CN" altLang="en-US" sz="3085"/>
              <a:t>寻找可供选择的进攻点和防守点</a:t>
            </a:r>
            <a:endParaRPr lang="en-US" altLang="zh-CN" sz="3600"/>
          </a:p>
          <a:p>
            <a:pPr lvl="1">
              <a:buFont typeface="Wingdings" panose="05000000000000000000" charset="0"/>
              <a:buChar char="Ø"/>
            </a:pPr>
            <a:r>
              <a:rPr lang="zh-CN" altLang="en-US" sz="3085"/>
              <a:t>判断进攻或防守</a:t>
            </a:r>
            <a:endParaRPr lang="zh-CN" altLang="en-US" sz="3085"/>
          </a:p>
          <a:p>
            <a:pPr marL="457200" lvl="1" indent="0">
              <a:buFont typeface="Wingdings" panose="05000000000000000000" charset="0"/>
              <a:buNone/>
            </a:pPr>
            <a:r>
              <a:rPr lang="zh-CN" altLang="en-US" sz="3085"/>
              <a:t>（前期黑棋主进攻，白棋主防守，中后期根据情况判断）</a:t>
            </a:r>
            <a:endParaRPr lang="zh-CN" altLang="en-US" sz="3085"/>
          </a:p>
          <a:p>
            <a:pPr lvl="1">
              <a:buFont typeface="Wingdings" panose="05000000000000000000" charset="0"/>
              <a:buChar char="Ø"/>
            </a:pPr>
            <a:r>
              <a:rPr lang="zh-CN" altLang="en-US" sz="3085"/>
              <a:t>比较进攻或防守点的进攻价值或防守价值</a:t>
            </a:r>
            <a:endParaRPr lang="zh-CN" altLang="en-US" sz="3085"/>
          </a:p>
        </p:txBody>
      </p:sp>
    </p:spTree>
  </p:cSld>
  <p:clrMapOvr>
    <a:masterClrMapping/>
  </p:clrMapOvr>
  <p:transition advTm="23811"/>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a:xfrm>
            <a:off x="838200" y="365125"/>
            <a:ext cx="10515600" cy="860425"/>
          </a:xfrm>
        </p:spPr>
        <p:txBody>
          <a:bodyPr>
            <a:noAutofit/>
          </a:bodyPr>
          <a:p>
            <a:pPr algn="ctr"/>
            <a:r>
              <a:rPr lang="zh-CN" altLang="en-US" sz="5400"/>
              <a:t>最优点算法</a:t>
            </a:r>
            <a:r>
              <a:rPr lang="en-US" altLang="zh-CN" sz="5400"/>
              <a:t>(</a:t>
            </a:r>
            <a:r>
              <a:rPr lang="zh-CN" altLang="en-US" sz="5400"/>
              <a:t>以</a:t>
            </a:r>
            <a:r>
              <a:rPr lang="zh-CN" altLang="en-US" sz="5400"/>
              <a:t>困难为例</a:t>
            </a:r>
            <a:r>
              <a:rPr lang="en-US" altLang="zh-CN" sz="5400"/>
              <a:t>)</a:t>
            </a:r>
            <a:endParaRPr lang="en-US" altLang="zh-CN" sz="5400"/>
          </a:p>
        </p:txBody>
      </p:sp>
      <p:sp>
        <p:nvSpPr>
          <p:cNvPr id="3" name="内容占位符 2"/>
          <p:cNvSpPr>
            <a:spLocks noGrp="1"/>
          </p:cNvSpPr>
          <p:nvPr>
            <p:ph idx="1"/>
          </p:nvPr>
        </p:nvSpPr>
        <p:spPr>
          <a:xfrm>
            <a:off x="972820" y="1699895"/>
            <a:ext cx="10246995" cy="4847590"/>
          </a:xfrm>
        </p:spPr>
        <p:txBody>
          <a:bodyPr>
            <a:noAutofit/>
          </a:bodyPr>
          <a:p>
            <a:pPr>
              <a:buFont typeface="Wingdings" panose="05000000000000000000" charset="0"/>
              <a:buChar char="Ø"/>
            </a:pPr>
            <a:r>
              <a:rPr lang="zh-CN" altLang="en-US" sz="3600"/>
              <a:t>若己方没有可成活三的点或可成冲四的点</a:t>
            </a:r>
            <a:endParaRPr lang="zh-CN" altLang="en-US" sz="3600"/>
          </a:p>
          <a:p>
            <a:pPr lvl="1">
              <a:buFont typeface="Wingdings" panose="05000000000000000000" charset="0"/>
              <a:buChar char="Ø"/>
            </a:pPr>
            <a:r>
              <a:rPr lang="zh-CN" altLang="en-US" sz="3085"/>
              <a:t>略</a:t>
            </a:r>
            <a:endParaRPr lang="zh-CN" altLang="en-US" sz="3085"/>
          </a:p>
          <a:p>
            <a:pPr>
              <a:buFont typeface="Wingdings" panose="05000000000000000000" charset="0"/>
              <a:buChar char="Ø"/>
            </a:pPr>
            <a:r>
              <a:rPr lang="zh-CN" altLang="en-US" sz="3600"/>
              <a:t>若己方没有可以成活二或眠三的点</a:t>
            </a:r>
            <a:endParaRPr lang="zh-CN" altLang="en-US" sz="3600"/>
          </a:p>
          <a:p>
            <a:pPr lvl="1">
              <a:buFont typeface="Wingdings" panose="05000000000000000000" charset="0"/>
              <a:buChar char="Ø"/>
            </a:pPr>
            <a:r>
              <a:rPr lang="zh-CN" altLang="en-US" sz="3085"/>
              <a:t>刚开局</a:t>
            </a:r>
            <a:endParaRPr lang="zh-CN" altLang="en-US" sz="3085"/>
          </a:p>
          <a:p>
            <a:pPr lvl="2">
              <a:buFont typeface="Wingdings" panose="05000000000000000000" charset="0"/>
              <a:buChar char="Ø"/>
            </a:pPr>
            <a:r>
              <a:rPr lang="zh-CN" altLang="en-US" sz="2570"/>
              <a:t>略</a:t>
            </a:r>
            <a:endParaRPr lang="zh-CN" altLang="en-US" sz="2570"/>
          </a:p>
          <a:p>
            <a:pPr lvl="1">
              <a:buFont typeface="Wingdings" panose="05000000000000000000" charset="0"/>
              <a:buChar char="Ø"/>
            </a:pPr>
            <a:r>
              <a:rPr lang="zh-CN" altLang="en-US" sz="3085"/>
              <a:t>中期</a:t>
            </a:r>
            <a:endParaRPr lang="zh-CN" altLang="en-US" sz="3085"/>
          </a:p>
          <a:p>
            <a:pPr lvl="2">
              <a:buFont typeface="Wingdings" panose="05000000000000000000" charset="0"/>
              <a:buChar char="Ø"/>
            </a:pPr>
            <a:r>
              <a:rPr lang="zh-CN" altLang="en-US" sz="2570"/>
              <a:t>略</a:t>
            </a:r>
            <a:endParaRPr lang="zh-CN" altLang="en-US" sz="2570"/>
          </a:p>
          <a:p>
            <a:pPr lvl="1">
              <a:buFont typeface="Wingdings" panose="05000000000000000000" charset="0"/>
              <a:buChar char="Ø"/>
            </a:pPr>
            <a:r>
              <a:rPr lang="zh-CN" altLang="en-US" sz="3085"/>
              <a:t>后期</a:t>
            </a:r>
            <a:endParaRPr lang="zh-CN" altLang="en-US" sz="3085"/>
          </a:p>
          <a:p>
            <a:pPr lvl="2">
              <a:buFont typeface="Wingdings" panose="05000000000000000000" charset="0"/>
              <a:buChar char="Ø"/>
            </a:pPr>
            <a:r>
              <a:rPr lang="zh-CN" altLang="en-US" sz="2570"/>
              <a:t>略</a:t>
            </a:r>
            <a:endParaRPr lang="zh-CN" altLang="en-US" sz="2570"/>
          </a:p>
        </p:txBody>
      </p:sp>
    </p:spTree>
  </p:cSld>
  <p:clrMapOvr>
    <a:masterClrMapping/>
  </p:clrMapOvr>
  <p:transition advTm="23811"/>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sz="5400"/>
              <a:t>不足</a:t>
            </a:r>
            <a:endParaRPr lang="zh-CN" altLang="en-US" sz="5400"/>
          </a:p>
        </p:txBody>
      </p:sp>
      <p:sp>
        <p:nvSpPr>
          <p:cNvPr id="3" name="内容占位符 2"/>
          <p:cNvSpPr>
            <a:spLocks noGrp="1"/>
          </p:cNvSpPr>
          <p:nvPr>
            <p:ph idx="1"/>
          </p:nvPr>
        </p:nvSpPr>
        <p:spPr/>
        <p:txBody>
          <a:bodyPr>
            <a:normAutofit lnSpcReduction="10000"/>
          </a:bodyPr>
          <a:p>
            <a:pPr marL="0" indent="0">
              <a:buNone/>
            </a:pPr>
            <a:r>
              <a:rPr lang="zh-CN" altLang="en-US" sz="4000"/>
              <a:t>经过同学测试发现</a:t>
            </a:r>
            <a:r>
              <a:rPr lang="en-US" altLang="zh-CN" sz="4000"/>
              <a:t>AI</a:t>
            </a:r>
            <a:r>
              <a:rPr lang="zh-CN" altLang="en-US" sz="4000"/>
              <a:t>算法存在不足但已经基本达到了预期</a:t>
            </a:r>
            <a:endParaRPr lang="zh-CN" altLang="en-US" sz="4000"/>
          </a:p>
          <a:p>
            <a:pPr marL="742950" indent="-742950">
              <a:buFont typeface="+mj-ea"/>
              <a:buAutoNum type="circleNumDbPlain"/>
            </a:pPr>
            <a:r>
              <a:rPr lang="zh-CN" altLang="en-US" sz="4000"/>
              <a:t>对于刚开局的几步</a:t>
            </a:r>
            <a:r>
              <a:rPr lang="en-US" altLang="zh-CN" sz="4000"/>
              <a:t>AI</a:t>
            </a:r>
            <a:r>
              <a:rPr lang="zh-CN" altLang="en-US" sz="4000"/>
              <a:t>的表现不是很好</a:t>
            </a:r>
            <a:endParaRPr lang="zh-CN" altLang="en-US" sz="4000"/>
          </a:p>
          <a:p>
            <a:pPr marL="742950" indent="-742950">
              <a:buFont typeface="+mj-ea"/>
              <a:buAutoNum type="circleNumDbPlain"/>
            </a:pPr>
            <a:r>
              <a:rPr lang="zh-CN" altLang="en-US" sz="4000"/>
              <a:t>对于某些特定的战术、布局无力</a:t>
            </a:r>
            <a:endParaRPr lang="zh-CN" altLang="en-US" sz="4000"/>
          </a:p>
          <a:p>
            <a:pPr marL="742950" indent="-742950">
              <a:buFont typeface="+mj-ea"/>
              <a:buAutoNum type="circleNumDbPlain"/>
            </a:pPr>
            <a:r>
              <a:rPr lang="zh-CN" altLang="en-US" sz="4000"/>
              <a:t>计算量过大，</a:t>
            </a:r>
            <a:r>
              <a:rPr lang="en-US" altLang="zh-CN" sz="4000"/>
              <a:t>CPU</a:t>
            </a:r>
            <a:r>
              <a:rPr lang="zh-CN" altLang="en-US" sz="4000"/>
              <a:t>占用率高</a:t>
            </a:r>
            <a:r>
              <a:rPr lang="zh-CN" altLang="en-US" sz="4000"/>
              <a:t>需要进行优化</a:t>
            </a:r>
            <a:endParaRPr lang="zh-CN" altLang="en-US" sz="4000"/>
          </a:p>
          <a:p>
            <a:pPr marL="0" indent="0">
              <a:buFont typeface="+mj-ea"/>
              <a:buNone/>
            </a:pPr>
            <a:r>
              <a:rPr lang="zh-CN" altLang="en-US" sz="3200"/>
              <a:t>已经找出问题所在并有了解决方案</a:t>
            </a:r>
            <a:endParaRPr lang="zh-CN" altLang="en-US" sz="3200"/>
          </a:p>
          <a:p>
            <a:pPr marL="0" indent="0">
              <a:buFont typeface="+mj-ea"/>
              <a:buNone/>
            </a:pPr>
            <a:r>
              <a:rPr lang="zh-CN" altLang="en-US" sz="3200"/>
              <a:t>如果有时间的话会在以后解决这些问题</a:t>
            </a:r>
            <a:endParaRPr lang="zh-CN" altLang="en-US" sz="3200"/>
          </a:p>
          <a:p>
            <a:pPr marL="514350" indent="-514350">
              <a:buFont typeface="+mj-ea"/>
              <a:buAutoNum type="circleNumDbPlain"/>
            </a:pPr>
            <a:endParaRPr lang="en-US" altLang="zh-CN"/>
          </a:p>
          <a:p>
            <a:pPr marL="514350" indent="-514350">
              <a:buFont typeface="+mj-ea"/>
              <a:buAutoNum type="circleNumDbPlain"/>
            </a:pPr>
            <a:endParaRPr lang="en-US" altLang="zh-CN"/>
          </a:p>
        </p:txBody>
      </p:sp>
    </p:spTree>
  </p:cSld>
  <p:clrMapOvr>
    <a:masterClrMapping/>
  </p:clrMapOvr>
  <p:transition advTm="2442"/>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sz="5400"/>
              <a:t>创新点</a:t>
            </a:r>
            <a:endParaRPr lang="zh-CN" altLang="en-US" sz="5400"/>
          </a:p>
        </p:txBody>
      </p:sp>
      <p:sp>
        <p:nvSpPr>
          <p:cNvPr id="3" name="内容占位符 2"/>
          <p:cNvSpPr>
            <a:spLocks noGrp="1"/>
          </p:cNvSpPr>
          <p:nvPr>
            <p:ph idx="1"/>
          </p:nvPr>
        </p:nvSpPr>
        <p:spPr/>
        <p:txBody>
          <a:bodyPr/>
          <a:p>
            <a:pPr marL="514350" indent="-514350">
              <a:buFont typeface="+mj-ea"/>
              <a:buAutoNum type="circleNumDbPlain"/>
            </a:pPr>
            <a:r>
              <a:rPr lang="zh-CN" altLang="en-US"/>
              <a:t>禁手规则，人机对战，保存读取同时存在：                                  常见的五子棋软件没有禁手规则，仅有少数有禁手规则；</a:t>
            </a:r>
            <a:r>
              <a:rPr lang="en-US" altLang="zh-CN"/>
              <a:t>	</a:t>
            </a:r>
            <a:r>
              <a:rPr lang="zh-CN" altLang="en-US"/>
              <a:t>     这些有禁手规则的软件大多是双人联机对战，没有人机对战，即使有也无法保存棋局；</a:t>
            </a:r>
            <a:endParaRPr lang="zh-CN" altLang="en-US"/>
          </a:p>
          <a:p>
            <a:pPr marL="514350" indent="-514350">
              <a:buFont typeface="+mj-ea"/>
              <a:buAutoNum type="circleNumDbPlain"/>
            </a:pPr>
            <a:r>
              <a:rPr lang="zh-CN" altLang="en-US"/>
              <a:t>非固定下法：</a:t>
            </a:r>
            <a:r>
              <a:rPr lang="en-US" altLang="zh-CN"/>
              <a:t>									</a:t>
            </a:r>
            <a:r>
              <a:rPr lang="zh-CN" altLang="en-US"/>
              <a:t>对于某一固定棋局，常见软件中的人机对战只能计算出唯一的一点，这里设计的算法如果几个点的价值相差不大，则都为最优解，并且随机选择一点落子；</a:t>
            </a:r>
            <a:endParaRPr lang="zh-CN" altLang="en-US"/>
          </a:p>
          <a:p>
            <a:pPr marL="0" indent="0">
              <a:buFont typeface="+mj-ea"/>
              <a:buNone/>
            </a:pPr>
            <a:endParaRPr lang="zh-CN" altLang="en-US"/>
          </a:p>
          <a:p>
            <a:pPr marL="514350" indent="-514350">
              <a:buFont typeface="+mj-ea"/>
              <a:buAutoNum type="circleNumDbPlain"/>
            </a:pPr>
            <a:endParaRPr lang="en-US" altLang="zh-CN"/>
          </a:p>
          <a:p>
            <a:pPr marL="514350" indent="-514350">
              <a:buFont typeface="+mj-ea"/>
              <a:buAutoNum type="circleNumDbPlain"/>
            </a:pPr>
            <a:endParaRPr lang="en-US" altLang="zh-CN"/>
          </a:p>
        </p:txBody>
      </p:sp>
    </p:spTree>
  </p:cSld>
  <p:clrMapOvr>
    <a:masterClrMapping/>
  </p:clrMapOvr>
  <p:transition advTm="2442"/>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sz="6000"/>
              <a:t>项目背景</a:t>
            </a:r>
            <a:endParaRPr lang="zh-CN" altLang="en-US" sz="6000"/>
          </a:p>
        </p:txBody>
      </p:sp>
      <p:sp>
        <p:nvSpPr>
          <p:cNvPr id="3" name="内容占位符 2"/>
          <p:cNvSpPr>
            <a:spLocks noGrp="1"/>
          </p:cNvSpPr>
          <p:nvPr>
            <p:ph idx="1"/>
          </p:nvPr>
        </p:nvSpPr>
        <p:spPr/>
        <p:txBody>
          <a:bodyPr/>
          <a:p>
            <a:pPr marL="0" indent="0">
              <a:buFont typeface="+mj-ea"/>
              <a:buNone/>
            </a:pPr>
            <a:r>
              <a:rPr lang="zh-CN" altLang="en-US" sz="3600"/>
              <a:t>五子棋不能登上正式场合的原因是其本身规则的缺陷，导致先行的一方（黑棋）必胜，而且是可以通过人脑计算出的。</a:t>
            </a:r>
            <a:endParaRPr lang="zh-CN" altLang="en-US" sz="3600"/>
          </a:p>
          <a:p>
            <a:pPr marL="0" indent="0">
              <a:buFont typeface="+mj-ea"/>
              <a:buNone/>
            </a:pPr>
            <a:r>
              <a:rPr lang="zh-CN" altLang="en-US" sz="3600"/>
              <a:t>这就导致了出现了很多规则，包括禁手规则（先行一方禁止使用的战术）。这里采用了最常见的一种禁手规则。</a:t>
            </a:r>
            <a:endParaRPr lang="zh-CN" altLang="en-US" sz="3600"/>
          </a:p>
        </p:txBody>
      </p:sp>
    </p:spTree>
  </p:cSld>
  <p:clrMapOvr>
    <a:masterClrMapping/>
  </p:clrMapOvr>
  <p:transition advTm="17832"/>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内容占位符 2"/>
          <p:cNvSpPr>
            <a:spLocks noGrp="1"/>
          </p:cNvSpPr>
          <p:nvPr>
            <p:ph idx="1"/>
          </p:nvPr>
        </p:nvSpPr>
        <p:spPr>
          <a:xfrm>
            <a:off x="838200" y="1252855"/>
            <a:ext cx="10515600" cy="4351338"/>
          </a:xfrm>
        </p:spPr>
        <p:txBody>
          <a:bodyPr/>
          <a:p>
            <a:pPr marL="0" indent="0">
              <a:buFont typeface="+mj-ea"/>
              <a:buNone/>
            </a:pPr>
            <a:r>
              <a:rPr lang="zh-CN" altLang="en-US" sz="4000"/>
              <a:t>小组分工：</a:t>
            </a:r>
            <a:endParaRPr lang="zh-CN" altLang="en-US" sz="4000"/>
          </a:p>
          <a:p>
            <a:pPr marL="0" indent="0">
              <a:buFont typeface="+mj-ea"/>
              <a:buNone/>
            </a:pPr>
            <a:r>
              <a:rPr lang="en-US" altLang="zh-CN" sz="4000"/>
              <a:t>1</a:t>
            </a:r>
            <a:r>
              <a:rPr lang="zh-CN" altLang="en-US" sz="4000"/>
              <a:t>人小组</a:t>
            </a:r>
            <a:r>
              <a:rPr lang="en-US" altLang="zh-CN" sz="4000"/>
              <a:t>,</a:t>
            </a:r>
            <a:r>
              <a:rPr lang="zh-CN" altLang="en-US" sz="4000"/>
              <a:t>由佟新雨完成全部工作</a:t>
            </a:r>
            <a:endParaRPr lang="zh-CN" altLang="en-US" sz="4000"/>
          </a:p>
          <a:p>
            <a:pPr marL="0" indent="0">
              <a:buFont typeface="+mj-ea"/>
              <a:buNone/>
            </a:pPr>
            <a:endParaRPr lang="zh-CN" altLang="en-US" sz="4000"/>
          </a:p>
          <a:p>
            <a:pPr marL="0" indent="0">
              <a:buFont typeface="+mj-ea"/>
              <a:buNone/>
            </a:pPr>
            <a:r>
              <a:rPr lang="zh-CN" altLang="en-US" sz="4000"/>
              <a:t>总工作量：</a:t>
            </a:r>
            <a:endParaRPr lang="zh-CN" altLang="en-US" sz="4000"/>
          </a:p>
          <a:p>
            <a:pPr marL="0" indent="0">
              <a:buFont typeface="+mj-ea"/>
              <a:buNone/>
            </a:pPr>
            <a:r>
              <a:rPr lang="en-US" altLang="zh-CN" sz="4000"/>
              <a:t>2000</a:t>
            </a:r>
            <a:r>
              <a:rPr lang="zh-CN" altLang="en-US" sz="4000"/>
              <a:t>行</a:t>
            </a:r>
            <a:endParaRPr lang="zh-CN" altLang="en-US" sz="4000"/>
          </a:p>
        </p:txBody>
      </p:sp>
    </p:spTree>
  </p:cSld>
  <p:clrMapOvr>
    <a:masterClrMapping/>
  </p:clrMapOvr>
  <p:transition advTm="903"/>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0900" y="2921635"/>
            <a:ext cx="7950835" cy="1014730"/>
          </a:xfrm>
          <a:prstGeom prst="rect">
            <a:avLst/>
          </a:prstGeom>
          <a:noFill/>
        </p:spPr>
        <p:txBody>
          <a:bodyPr wrap="square" rtlCol="0">
            <a:spAutoFit/>
          </a:bodyPr>
          <a:p>
            <a:pPr algn="ctr"/>
            <a:r>
              <a:rPr lang="zh-CN" altLang="en-US" sz="6000"/>
              <a:t>程序演示说明</a:t>
            </a:r>
            <a:endParaRPr lang="zh-CN" altLang="en-US" sz="6000"/>
          </a:p>
        </p:txBody>
      </p:sp>
    </p:spTree>
  </p:cSld>
  <p:clrMapOvr>
    <a:masterClrMapping/>
  </p:clrMapOvr>
  <p:transition advTm="612"/>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37360" y="2644775"/>
            <a:ext cx="8716645" cy="1568450"/>
          </a:xfrm>
          <a:prstGeom prst="rect">
            <a:avLst/>
          </a:prstGeom>
          <a:noFill/>
        </p:spPr>
        <p:txBody>
          <a:bodyPr wrap="square" rtlCol="0">
            <a:spAutoFit/>
          </a:bodyPr>
          <a:p>
            <a:pPr algn="ctr"/>
            <a:r>
              <a:rPr lang="en-US" altLang="zh-CN" sz="9600"/>
              <a:t>Thanks</a:t>
            </a:r>
            <a:endParaRPr lang="en-US" altLang="zh-CN" sz="9600"/>
          </a:p>
        </p:txBody>
      </p:sp>
    </p:spTree>
  </p:cSld>
  <p:clrMapOvr>
    <a:masterClrMapping/>
  </p:clrMapOvr>
  <p:transition advTm="612"/>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sz="6000"/>
              <a:t>总体设计</a:t>
            </a:r>
            <a:endParaRPr lang="zh-CN" altLang="en-US" sz="6000"/>
          </a:p>
        </p:txBody>
      </p:sp>
      <p:sp>
        <p:nvSpPr>
          <p:cNvPr id="3" name="内容占位符 2"/>
          <p:cNvSpPr>
            <a:spLocks noGrp="1"/>
          </p:cNvSpPr>
          <p:nvPr>
            <p:ph idx="1"/>
          </p:nvPr>
        </p:nvSpPr>
        <p:spPr/>
        <p:txBody>
          <a:bodyPr/>
          <a:p>
            <a:pPr marL="514350" indent="-514350">
              <a:buFont typeface="+mj-ea"/>
              <a:buAutoNum type="circleNumDbPlain"/>
            </a:pPr>
            <a:r>
              <a:rPr lang="zh-CN" altLang="en-US" sz="4800"/>
              <a:t>初始界面</a:t>
            </a:r>
            <a:endParaRPr lang="zh-CN" altLang="en-US" sz="4800"/>
          </a:p>
          <a:p>
            <a:pPr marL="514350" indent="-514350">
              <a:buFont typeface="+mj-ea"/>
              <a:buAutoNum type="circleNumDbPlain"/>
            </a:pPr>
            <a:r>
              <a:rPr lang="zh-CN" altLang="en-US" sz="4800"/>
              <a:t>对局界面</a:t>
            </a:r>
            <a:endParaRPr lang="zh-CN" altLang="en-US" sz="4800"/>
          </a:p>
          <a:p>
            <a:pPr marL="514350" indent="-514350">
              <a:buFont typeface="+mj-ea"/>
              <a:buAutoNum type="circleNumDbPlain"/>
            </a:pPr>
            <a:r>
              <a:rPr lang="zh-CN" altLang="en-US" sz="4800"/>
              <a:t>禁手规则</a:t>
            </a:r>
            <a:r>
              <a:rPr lang="en-US" altLang="zh-CN" sz="4800"/>
              <a:t>*</a:t>
            </a:r>
            <a:endParaRPr lang="zh-CN" altLang="en-US" sz="4800"/>
          </a:p>
          <a:p>
            <a:pPr marL="514350" indent="-514350">
              <a:buFont typeface="+mj-ea"/>
              <a:buAutoNum type="circleNumDbPlain"/>
            </a:pPr>
            <a:r>
              <a:rPr lang="zh-CN" altLang="en-US" sz="4800"/>
              <a:t>最优点算法</a:t>
            </a:r>
            <a:r>
              <a:rPr lang="en-US" altLang="zh-CN" sz="4800"/>
              <a:t>*</a:t>
            </a:r>
            <a:endParaRPr lang="zh-CN" altLang="en-US" sz="4800"/>
          </a:p>
          <a:p>
            <a:pPr marL="514350" indent="-514350">
              <a:buFont typeface="+mj-ea"/>
              <a:buAutoNum type="circleNumDbPlain"/>
            </a:pPr>
            <a:r>
              <a:rPr lang="zh-CN" altLang="en-US" sz="4800"/>
              <a:t>保存与读取</a:t>
            </a:r>
            <a:endParaRPr lang="zh-CN" altLang="en-US" sz="4800"/>
          </a:p>
        </p:txBody>
      </p:sp>
    </p:spTree>
  </p:cSld>
  <p:clrMapOvr>
    <a:masterClrMapping/>
  </p:clrMapOvr>
  <p:transition advTm="17832"/>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sz="6000"/>
              <a:t>主要功能</a:t>
            </a:r>
            <a:endParaRPr lang="zh-CN" altLang="en-US" sz="6000"/>
          </a:p>
        </p:txBody>
      </p:sp>
      <p:sp>
        <p:nvSpPr>
          <p:cNvPr id="3" name="内容占位符 2"/>
          <p:cNvSpPr>
            <a:spLocks noGrp="1"/>
          </p:cNvSpPr>
          <p:nvPr>
            <p:ph idx="1"/>
          </p:nvPr>
        </p:nvSpPr>
        <p:spPr>
          <a:xfrm>
            <a:off x="838200" y="1825625"/>
            <a:ext cx="5069205" cy="4351655"/>
          </a:xfrm>
        </p:spPr>
        <p:txBody>
          <a:bodyPr>
            <a:normAutofit/>
          </a:bodyPr>
          <a:p>
            <a:pPr marL="0" indent="0">
              <a:buNone/>
            </a:pPr>
            <a:r>
              <a:rPr lang="zh-CN" altLang="en-US" sz="4800"/>
              <a:t>一、模式</a:t>
            </a:r>
            <a:endParaRPr lang="zh-CN" altLang="en-US" sz="4800"/>
          </a:p>
          <a:p>
            <a:pPr>
              <a:buFont typeface="Wingdings" panose="05000000000000000000" charset="0"/>
              <a:buChar char="Ø"/>
            </a:pPr>
            <a:r>
              <a:rPr lang="zh-CN" altLang="en-US" sz="4800"/>
              <a:t>双人对战</a:t>
            </a:r>
            <a:endParaRPr lang="zh-CN" altLang="en-US" sz="4800"/>
          </a:p>
          <a:p>
            <a:pPr>
              <a:buFont typeface="Wingdings" panose="05000000000000000000" charset="0"/>
              <a:buChar char="Ø"/>
            </a:pPr>
            <a:r>
              <a:rPr lang="zh-CN" altLang="en-US" sz="4800"/>
              <a:t>人机对战</a:t>
            </a:r>
            <a:endParaRPr lang="zh-CN" altLang="en-US" sz="4800"/>
          </a:p>
          <a:p>
            <a:pPr>
              <a:buFont typeface="Wingdings" panose="05000000000000000000" charset="0"/>
              <a:buChar char="Ø"/>
            </a:pPr>
            <a:r>
              <a:rPr lang="zh-CN" altLang="en-US" sz="4800"/>
              <a:t>复盘</a:t>
            </a:r>
            <a:endParaRPr lang="zh-CN" altLang="en-US" sz="4800"/>
          </a:p>
          <a:p>
            <a:endParaRPr lang="zh-CN" altLang="en-US" sz="4800"/>
          </a:p>
        </p:txBody>
      </p:sp>
      <p:sp>
        <p:nvSpPr>
          <p:cNvPr id="4" name="文本框 3"/>
          <p:cNvSpPr txBox="1"/>
          <p:nvPr/>
        </p:nvSpPr>
        <p:spPr>
          <a:xfrm>
            <a:off x="5907405" y="1825625"/>
            <a:ext cx="4830445" cy="3046095"/>
          </a:xfrm>
          <a:prstGeom prst="rect">
            <a:avLst/>
          </a:prstGeom>
          <a:noFill/>
        </p:spPr>
        <p:txBody>
          <a:bodyPr wrap="square" rtlCol="0">
            <a:spAutoFit/>
          </a:bodyPr>
          <a:p>
            <a:pPr marL="0" indent="0">
              <a:buNone/>
            </a:pPr>
            <a:r>
              <a:rPr lang="zh-CN" altLang="en-US" sz="4800">
                <a:sym typeface="+mn-ea"/>
              </a:rPr>
              <a:t>二、对局前</a:t>
            </a:r>
            <a:endParaRPr lang="zh-CN" altLang="en-US" sz="4800">
              <a:solidFill>
                <a:schemeClr val="tx1"/>
              </a:solidFill>
            </a:endParaRPr>
          </a:p>
          <a:p>
            <a:pPr marL="685800" indent="-685800">
              <a:buFont typeface="Wingdings" panose="05000000000000000000" charset="0"/>
              <a:buChar char="Ø"/>
            </a:pPr>
            <a:r>
              <a:rPr lang="zh-CN" altLang="en-US" sz="4800"/>
              <a:t>禁手</a:t>
            </a:r>
            <a:endParaRPr lang="zh-CN" altLang="en-US" sz="4800"/>
          </a:p>
          <a:p>
            <a:pPr marL="685800" indent="-685800">
              <a:buFont typeface="Wingdings" panose="05000000000000000000" charset="0"/>
              <a:buChar char="Ø"/>
            </a:pPr>
            <a:r>
              <a:rPr lang="zh-CN" altLang="en-US" sz="4800"/>
              <a:t>先后手</a:t>
            </a:r>
            <a:endParaRPr lang="zh-CN" altLang="en-US" sz="4800"/>
          </a:p>
          <a:p>
            <a:pPr marL="685800" indent="-685800">
              <a:buFont typeface="Wingdings" panose="05000000000000000000" charset="0"/>
              <a:buChar char="Ø"/>
            </a:pPr>
            <a:r>
              <a:rPr lang="zh-CN" altLang="en-US" sz="4800"/>
              <a:t>难度</a:t>
            </a:r>
            <a:endParaRPr lang="zh-CN" altLang="en-US" sz="4800"/>
          </a:p>
        </p:txBody>
      </p:sp>
    </p:spTree>
  </p:cSld>
  <p:clrMapOvr>
    <a:masterClrMapping/>
  </p:clrMapOvr>
  <p:transition advTm="7915"/>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sz="6000"/>
              <a:t>主要功能</a:t>
            </a:r>
            <a:endParaRPr lang="zh-CN" altLang="en-US" sz="6000"/>
          </a:p>
        </p:txBody>
      </p:sp>
      <p:sp>
        <p:nvSpPr>
          <p:cNvPr id="3" name="内容占位符 2"/>
          <p:cNvSpPr>
            <a:spLocks noGrp="1"/>
          </p:cNvSpPr>
          <p:nvPr>
            <p:ph idx="1"/>
          </p:nvPr>
        </p:nvSpPr>
        <p:spPr>
          <a:xfrm>
            <a:off x="838200" y="1825625"/>
            <a:ext cx="5069205" cy="4351655"/>
          </a:xfrm>
        </p:spPr>
        <p:txBody>
          <a:bodyPr>
            <a:normAutofit/>
          </a:bodyPr>
          <a:p>
            <a:pPr marL="0" indent="0">
              <a:buNone/>
            </a:pPr>
            <a:r>
              <a:rPr lang="zh-CN" altLang="en-US" sz="4800"/>
              <a:t>三、对局中</a:t>
            </a:r>
            <a:endParaRPr lang="zh-CN" altLang="en-US" sz="4800"/>
          </a:p>
          <a:p>
            <a:pPr>
              <a:buFont typeface="Wingdings" panose="05000000000000000000" charset="0"/>
              <a:buChar char="Ø"/>
            </a:pPr>
            <a:r>
              <a:rPr lang="zh-CN" altLang="en-US" sz="4800"/>
              <a:t>悔棋</a:t>
            </a:r>
            <a:endParaRPr lang="zh-CN" altLang="en-US" sz="4800"/>
          </a:p>
          <a:p>
            <a:pPr>
              <a:buFont typeface="Wingdings" panose="05000000000000000000" charset="0"/>
              <a:buChar char="Ø"/>
            </a:pPr>
            <a:r>
              <a:rPr lang="zh-CN" altLang="en-US" sz="4800"/>
              <a:t>提示</a:t>
            </a:r>
            <a:endParaRPr lang="zh-CN" altLang="en-US" sz="4800"/>
          </a:p>
          <a:p>
            <a:pPr>
              <a:buFont typeface="Wingdings" panose="05000000000000000000" charset="0"/>
              <a:buChar char="Ø"/>
            </a:pPr>
            <a:r>
              <a:rPr lang="zh-CN" altLang="en-US" sz="4800"/>
              <a:t>保存</a:t>
            </a:r>
            <a:endParaRPr lang="zh-CN" altLang="en-US" sz="4800"/>
          </a:p>
          <a:p>
            <a:endParaRPr lang="zh-CN" altLang="en-US" sz="4800"/>
          </a:p>
        </p:txBody>
      </p:sp>
      <p:sp>
        <p:nvSpPr>
          <p:cNvPr id="4" name="文本框 3"/>
          <p:cNvSpPr txBox="1"/>
          <p:nvPr/>
        </p:nvSpPr>
        <p:spPr>
          <a:xfrm>
            <a:off x="5907405" y="1825625"/>
            <a:ext cx="4830445" cy="3046095"/>
          </a:xfrm>
          <a:prstGeom prst="rect">
            <a:avLst/>
          </a:prstGeom>
          <a:noFill/>
        </p:spPr>
        <p:txBody>
          <a:bodyPr wrap="square" rtlCol="0">
            <a:spAutoFit/>
          </a:bodyPr>
          <a:p>
            <a:pPr marL="0" indent="0">
              <a:buNone/>
            </a:pPr>
            <a:r>
              <a:rPr lang="zh-CN" altLang="en-US" sz="4800">
                <a:sym typeface="+mn-ea"/>
              </a:rPr>
              <a:t>四、对局后</a:t>
            </a:r>
            <a:endParaRPr lang="zh-CN" altLang="en-US" sz="4800">
              <a:solidFill>
                <a:schemeClr val="tx1"/>
              </a:solidFill>
            </a:endParaRPr>
          </a:p>
          <a:p>
            <a:pPr marL="685800" indent="-685800">
              <a:buFont typeface="Wingdings" panose="05000000000000000000" charset="0"/>
              <a:buChar char="Ø"/>
            </a:pPr>
            <a:r>
              <a:rPr lang="zh-CN" altLang="en-US" sz="4800"/>
              <a:t>保存</a:t>
            </a:r>
            <a:endParaRPr lang="zh-CN" altLang="en-US" sz="4800"/>
          </a:p>
          <a:p>
            <a:pPr marL="685800" indent="-685800">
              <a:buFont typeface="Wingdings" panose="05000000000000000000" charset="0"/>
              <a:buChar char="Ø"/>
            </a:pPr>
            <a:r>
              <a:rPr lang="zh-CN" altLang="en-US" sz="4800"/>
              <a:t>再来一局</a:t>
            </a:r>
            <a:endParaRPr lang="zh-CN" altLang="en-US" sz="4800"/>
          </a:p>
          <a:p>
            <a:pPr marL="685800" indent="-685800">
              <a:buFont typeface="Wingdings" panose="05000000000000000000" charset="0"/>
              <a:buChar char="Ø"/>
            </a:pPr>
            <a:r>
              <a:rPr lang="zh-CN" altLang="en-US" sz="4800"/>
              <a:t>退出游戏</a:t>
            </a:r>
            <a:endParaRPr lang="zh-CN" altLang="en-US" sz="4800"/>
          </a:p>
        </p:txBody>
      </p:sp>
    </p:spTree>
  </p:cSld>
  <p:clrMapOvr>
    <a:masterClrMapping/>
  </p:clrMapOvr>
  <p:transition advTm="2503"/>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sz="6000"/>
              <a:t>对局界面</a:t>
            </a:r>
            <a:endParaRPr lang="zh-CN" altLang="en-US" sz="6000"/>
          </a:p>
        </p:txBody>
      </p:sp>
      <p:sp>
        <p:nvSpPr>
          <p:cNvPr id="3" name="内容占位符 2"/>
          <p:cNvSpPr>
            <a:spLocks noGrp="1"/>
          </p:cNvSpPr>
          <p:nvPr>
            <p:ph idx="1"/>
          </p:nvPr>
        </p:nvSpPr>
        <p:spPr>
          <a:xfrm>
            <a:off x="838200" y="1825625"/>
            <a:ext cx="5069205" cy="4351655"/>
          </a:xfrm>
        </p:spPr>
        <p:txBody>
          <a:bodyPr>
            <a:normAutofit/>
          </a:bodyPr>
          <a:p>
            <a:r>
              <a:rPr lang="zh-CN" altLang="en-US" sz="4800"/>
              <a:t>左侧为棋盘</a:t>
            </a:r>
            <a:endParaRPr lang="zh-CN" altLang="en-US" sz="4800"/>
          </a:p>
          <a:p>
            <a:r>
              <a:rPr lang="zh-CN" altLang="en-US" sz="4800"/>
              <a:t>左上</a:t>
            </a:r>
            <a:r>
              <a:rPr lang="zh-CN" altLang="en-US" sz="4800"/>
              <a:t>（</a:t>
            </a:r>
            <a:r>
              <a:rPr lang="en-US" altLang="zh-CN" sz="4800"/>
              <a:t>0</a:t>
            </a:r>
            <a:r>
              <a:rPr lang="zh-CN" altLang="en-US" sz="4800"/>
              <a:t>，</a:t>
            </a:r>
            <a:r>
              <a:rPr lang="en-US" altLang="zh-CN" sz="4800"/>
              <a:t>0</a:t>
            </a:r>
            <a:r>
              <a:rPr lang="zh-CN" altLang="en-US" sz="4800"/>
              <a:t>）</a:t>
            </a:r>
            <a:endParaRPr lang="zh-CN" altLang="en-US" sz="4800"/>
          </a:p>
          <a:p>
            <a:r>
              <a:rPr lang="zh-CN" altLang="en-US" sz="4800"/>
              <a:t>右下</a:t>
            </a:r>
            <a:r>
              <a:rPr lang="zh-CN" altLang="en-US" sz="4800"/>
              <a:t>（</a:t>
            </a:r>
            <a:r>
              <a:rPr lang="en-US" altLang="zh-CN" sz="4800"/>
              <a:t>14</a:t>
            </a:r>
            <a:r>
              <a:rPr lang="zh-CN" altLang="en-US" sz="4800"/>
              <a:t>，</a:t>
            </a:r>
            <a:r>
              <a:rPr lang="en-US" altLang="zh-CN" sz="4800"/>
              <a:t>14</a:t>
            </a:r>
            <a:r>
              <a:rPr lang="zh-CN" altLang="en-US" sz="4800"/>
              <a:t>）</a:t>
            </a:r>
            <a:endParaRPr lang="zh-CN" altLang="en-US" sz="4800"/>
          </a:p>
          <a:p>
            <a:r>
              <a:rPr lang="zh-CN" altLang="en-US" sz="4800"/>
              <a:t>右侧可提示，悔棋，保存等</a:t>
            </a:r>
            <a:endParaRPr lang="zh-CN" altLang="en-US" sz="4800"/>
          </a:p>
        </p:txBody>
      </p:sp>
      <p:pic>
        <p:nvPicPr>
          <p:cNvPr id="5" name="图片 4"/>
          <p:cNvPicPr>
            <a:picLocks noChangeAspect="1"/>
          </p:cNvPicPr>
          <p:nvPr/>
        </p:nvPicPr>
        <p:blipFill>
          <a:blip r:embed="rId2"/>
          <a:stretch>
            <a:fillRect/>
          </a:stretch>
        </p:blipFill>
        <p:spPr>
          <a:xfrm>
            <a:off x="5907405" y="1640205"/>
            <a:ext cx="5656580" cy="4722495"/>
          </a:xfrm>
          <a:prstGeom prst="rect">
            <a:avLst/>
          </a:prstGeom>
        </p:spPr>
      </p:pic>
    </p:spTree>
  </p:cSld>
  <p:clrMapOvr>
    <a:masterClrMapping/>
  </p:clrMapOvr>
  <p:transition advTm="13531"/>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a:t>禁手规则</a:t>
            </a:r>
            <a:endParaRPr lang="zh-CN" altLang="en-US"/>
          </a:p>
        </p:txBody>
      </p:sp>
      <p:sp>
        <p:nvSpPr>
          <p:cNvPr id="3" name="内容占位符 2"/>
          <p:cNvSpPr>
            <a:spLocks noGrp="1"/>
          </p:cNvSpPr>
          <p:nvPr>
            <p:ph idx="1"/>
          </p:nvPr>
        </p:nvSpPr>
        <p:spPr/>
        <p:txBody>
          <a:bodyPr/>
          <a:p>
            <a:r>
              <a:rPr lang="zh-CN" altLang="en-US"/>
              <a:t>双三禁手：</a:t>
            </a:r>
            <a:endParaRPr lang="zh-CN" altLang="en-US"/>
          </a:p>
          <a:p>
            <a:pPr marL="0" indent="0">
              <a:buNone/>
            </a:pPr>
            <a:r>
              <a:rPr lang="zh-CN" altLang="en-US"/>
              <a:t>黑棋落下一子</a:t>
            </a:r>
            <a:r>
              <a:rPr lang="zh-CN" altLang="en-US"/>
              <a:t>同时形成两个或以上活三；</a:t>
            </a:r>
            <a:endParaRPr lang="zh-CN" altLang="en-US"/>
          </a:p>
        </p:txBody>
      </p:sp>
      <p:pic>
        <p:nvPicPr>
          <p:cNvPr id="4" name="图片 3"/>
          <p:cNvPicPr>
            <a:picLocks noChangeAspect="1"/>
          </p:cNvPicPr>
          <p:nvPr/>
        </p:nvPicPr>
        <p:blipFill>
          <a:blip r:embed="rId2"/>
          <a:stretch>
            <a:fillRect/>
          </a:stretch>
        </p:blipFill>
        <p:spPr>
          <a:xfrm>
            <a:off x="3002915" y="3206750"/>
            <a:ext cx="6186805" cy="2351405"/>
          </a:xfrm>
          <a:prstGeom prst="rect">
            <a:avLst/>
          </a:prstGeom>
        </p:spPr>
      </p:pic>
    </p:spTree>
  </p:cSld>
  <p:clrMapOvr>
    <a:masterClrMapping/>
  </p:clrMapOvr>
  <p:transition advTm="7354"/>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标题 1"/>
          <p:cNvSpPr>
            <a:spLocks noGrp="1"/>
          </p:cNvSpPr>
          <p:nvPr>
            <p:ph type="title"/>
          </p:nvPr>
        </p:nvSpPr>
        <p:spPr/>
        <p:txBody>
          <a:bodyPr/>
          <a:p>
            <a:pPr algn="ctr"/>
            <a:r>
              <a:rPr lang="zh-CN" altLang="en-US"/>
              <a:t>禁手规则</a:t>
            </a:r>
            <a:endParaRPr lang="zh-CN" altLang="en-US"/>
          </a:p>
        </p:txBody>
      </p:sp>
      <p:sp>
        <p:nvSpPr>
          <p:cNvPr id="3" name="内容占位符 2"/>
          <p:cNvSpPr>
            <a:spLocks noGrp="1"/>
          </p:cNvSpPr>
          <p:nvPr>
            <p:ph idx="1"/>
          </p:nvPr>
        </p:nvSpPr>
        <p:spPr/>
        <p:txBody>
          <a:bodyPr/>
          <a:p>
            <a:r>
              <a:rPr lang="zh-CN" altLang="en-US"/>
              <a:t>双四</a:t>
            </a:r>
            <a:r>
              <a:rPr lang="zh-CN" altLang="en-US"/>
              <a:t>禁手：</a:t>
            </a:r>
            <a:endParaRPr lang="zh-CN" altLang="en-US"/>
          </a:p>
          <a:p>
            <a:pPr marL="0" indent="0">
              <a:buNone/>
            </a:pPr>
            <a:r>
              <a:rPr lang="zh-CN" altLang="en-US"/>
              <a:t>黑棋落下一子同时形成两个或以上活四或冲四</a:t>
            </a:r>
            <a:r>
              <a:rPr lang="zh-CN" altLang="en-US"/>
              <a:t>；</a:t>
            </a:r>
            <a:endParaRPr lang="zh-CN" altLang="en-US"/>
          </a:p>
        </p:txBody>
      </p:sp>
      <p:pic>
        <p:nvPicPr>
          <p:cNvPr id="5" name="图片 4"/>
          <p:cNvPicPr>
            <a:picLocks noChangeAspect="1"/>
          </p:cNvPicPr>
          <p:nvPr/>
        </p:nvPicPr>
        <p:blipFill>
          <a:blip r:embed="rId2"/>
          <a:stretch>
            <a:fillRect/>
          </a:stretch>
        </p:blipFill>
        <p:spPr>
          <a:xfrm>
            <a:off x="3760470" y="3232785"/>
            <a:ext cx="4670425" cy="2696210"/>
          </a:xfrm>
          <a:prstGeom prst="rect">
            <a:avLst/>
          </a:prstGeom>
        </p:spPr>
      </p:pic>
    </p:spTree>
  </p:cSld>
  <p:clrMapOvr>
    <a:masterClrMapping/>
  </p:clrMapOvr>
  <p:transition advTm="4447"/>
</p:sld>
</file>

<file path=ppt/tags/tag1.xml><?xml version="1.0" encoding="utf-8"?>
<p:tagLst xmlns:p="http://schemas.openxmlformats.org/presentationml/2006/main">
  <p:tag name="KSO_WM_UNIT_PLACING_PICTURE_USER_VIEWPORT" val="{&quot;height&quot;:5280,&quot;width&quot;:70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2417</Words>
  <Application>WPS 演示</Application>
  <PresentationFormat>宽屏</PresentationFormat>
  <Paragraphs>231</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宋体</vt:lpstr>
      <vt:lpstr>Wingdings</vt:lpstr>
      <vt:lpstr>Wingdings</vt:lpstr>
      <vt:lpstr>微软雅黑</vt:lpstr>
      <vt:lpstr>Calibri</vt:lpstr>
      <vt:lpstr>Arial Unicode MS</vt:lpstr>
      <vt:lpstr>Office 主题</vt:lpstr>
      <vt:lpstr>五子棋</vt:lpstr>
      <vt:lpstr>项目背景</vt:lpstr>
      <vt:lpstr>项目背景</vt:lpstr>
      <vt:lpstr>总体设计</vt:lpstr>
      <vt:lpstr>主要功能</vt:lpstr>
      <vt:lpstr>主要功能</vt:lpstr>
      <vt:lpstr>对局界面</vt:lpstr>
      <vt:lpstr>禁手规则</vt:lpstr>
      <vt:lpstr>禁手规则</vt:lpstr>
      <vt:lpstr>禁手规则</vt:lpstr>
      <vt:lpstr>禁手规则</vt:lpstr>
      <vt:lpstr>基本子力要素</vt:lpstr>
      <vt:lpstr>基本子力要素</vt:lpstr>
      <vt:lpstr>活四、冲四、跳四、嵌五之四</vt:lpstr>
      <vt:lpstr>活三—类型1、活三—类型2、活三—类型3</vt:lpstr>
      <vt:lpstr>真活二、假活二—类型1、假活二—类型2</vt:lpstr>
      <vt:lpstr>n步必胜算法</vt:lpstr>
      <vt:lpstr>n步必胜算法</vt:lpstr>
      <vt:lpstr>n步必胜算法</vt:lpstr>
      <vt:lpstr>n步必胜算法的具体内容</vt:lpstr>
      <vt:lpstr>n步必胜算法的具体内容</vt:lpstr>
      <vt:lpstr>n步必胜算法的具体内容</vt:lpstr>
      <vt:lpstr>n步必胜算法</vt:lpstr>
      <vt:lpstr>最优点算法(以困难为例)</vt:lpstr>
      <vt:lpstr>最优点算法(以困难为例)</vt:lpstr>
      <vt:lpstr>最优点算法(以困难为例)</vt:lpstr>
      <vt:lpstr>最优点算法(以困难为例)</vt:lpstr>
      <vt:lpstr>不足</vt:lpstr>
      <vt:lpstr>创新点</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佟新雨</dc:creator>
  <cp:lastModifiedBy>Quantum</cp:lastModifiedBy>
  <cp:revision>54</cp:revision>
  <dcterms:created xsi:type="dcterms:W3CDTF">2020-07-31T08:18:00Z</dcterms:created>
  <dcterms:modified xsi:type="dcterms:W3CDTF">2020-09-10T08:44:40Z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2052-11.1.0.9926</vt:lpwstr>
  </property>
</Properties>
</file>