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9" r:id="rId2"/>
    <p:sldId id="269" r:id="rId3"/>
    <p:sldId id="294" r:id="rId4"/>
    <p:sldId id="303" r:id="rId5"/>
    <p:sldId id="295" r:id="rId6"/>
    <p:sldId id="296" r:id="rId7"/>
    <p:sldId id="297" r:id="rId8"/>
    <p:sldId id="299" r:id="rId9"/>
    <p:sldId id="300" r:id="rId10"/>
    <p:sldId id="301" r:id="rId11"/>
    <p:sldId id="312" r:id="rId12"/>
    <p:sldId id="29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5692"/>
    <a:srgbClr val="17C0D4"/>
    <a:srgbClr val="FFFFFF"/>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56" d="100"/>
          <a:sy n="56" d="100"/>
        </p:scale>
        <p:origin x="-408" y="-86"/>
      </p:cViewPr>
      <p:guideLst>
        <p:guide orient="horz" pos="2181"/>
        <p:guide pos="38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6DD99-F3AF-45D3-BA20-68BB8C4AC6CC}" type="datetimeFigureOut">
              <a:rPr lang="zh-CN" altLang="en-US" smtClean="0"/>
              <a:t>2018/6/17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FF6B9-B625-4EAA-87A1-8EC05E4C5771}" type="slidenum">
              <a:rPr lang="zh-CN" altLang="en-US" smtClean="0"/>
              <a:t>‹#›</a:t>
            </a:fld>
            <a:endParaRPr lang="zh-CN" altLang="en-US"/>
          </a:p>
        </p:txBody>
      </p:sp>
    </p:spTree>
    <p:extLst>
      <p:ext uri="{BB962C8B-B14F-4D97-AF65-F5344CB8AC3E}">
        <p14:creationId xmlns:p14="http://schemas.microsoft.com/office/powerpoint/2010/main" val="245799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Picture Placeholder 8"/>
          <p:cNvSpPr>
            <a:spLocks noGrp="1"/>
          </p:cNvSpPr>
          <p:nvPr>
            <p:ph type="pic" sz="quarter" idx="10"/>
          </p:nvPr>
        </p:nvSpPr>
        <p:spPr>
          <a:xfrm>
            <a:off x="0" y="1"/>
            <a:ext cx="12192000" cy="6858000"/>
          </a:xfrm>
          <a:custGeom>
            <a:avLst/>
            <a:gdLst>
              <a:gd name="connsiteX0" fmla="*/ 3723825 w 7391400"/>
              <a:gd name="connsiteY0" fmla="*/ 0 h 6858000"/>
              <a:gd name="connsiteX1" fmla="*/ 7391400 w 7391400"/>
              <a:gd name="connsiteY1" fmla="*/ 0 h 6858000"/>
              <a:gd name="connsiteX2" fmla="*/ 3667575 w 7391400"/>
              <a:gd name="connsiteY2" fmla="*/ 6858000 h 6858000"/>
              <a:gd name="connsiteX3" fmla="*/ 0 w 739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91400" h="6858000">
                <a:moveTo>
                  <a:pt x="3723825" y="0"/>
                </a:moveTo>
                <a:lnTo>
                  <a:pt x="7391400" y="0"/>
                </a:lnTo>
                <a:lnTo>
                  <a:pt x="3667575" y="6858000"/>
                </a:lnTo>
                <a:lnTo>
                  <a:pt x="0" y="6858000"/>
                </a:lnTo>
                <a:close/>
              </a:path>
            </a:pathLst>
          </a:custGeom>
        </p:spPr>
        <p:txBody>
          <a:bodyPr rtlCol="0">
            <a:noAutofit/>
          </a:bodyPr>
          <a:lstStyle/>
          <a:p>
            <a:pPr lvl="0"/>
            <a:endParaRPr lang="en-US" noProof="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647461" y="2286530"/>
            <a:ext cx="2068012"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txBody>
          <a:bodyPr rtlCol="0">
            <a:noAutofit/>
          </a:bodyPr>
          <a:lstStyle/>
          <a:p>
            <a:pPr lvl="0"/>
            <a:endParaRPr lang="en-US" noProof="0"/>
          </a:p>
        </p:txBody>
      </p:sp>
      <p:sp>
        <p:nvSpPr>
          <p:cNvPr id="14" name="Picture Placeholder 13"/>
          <p:cNvSpPr>
            <a:spLocks noGrp="1"/>
          </p:cNvSpPr>
          <p:nvPr>
            <p:ph type="pic" sz="quarter" idx="11"/>
          </p:nvPr>
        </p:nvSpPr>
        <p:spPr>
          <a:xfrm>
            <a:off x="4622156" y="1776318"/>
            <a:ext cx="2947686" cy="3419316"/>
          </a:xfrm>
          <a:custGeom>
            <a:avLst/>
            <a:gdLst>
              <a:gd name="connsiteX0" fmla="*/ 1473843 w 2947686"/>
              <a:gd name="connsiteY0" fmla="*/ 0 h 3419316"/>
              <a:gd name="connsiteX1" fmla="*/ 2947686 w 2947686"/>
              <a:gd name="connsiteY1" fmla="*/ 736922 h 3419316"/>
              <a:gd name="connsiteX2" fmla="*/ 2947686 w 2947686"/>
              <a:gd name="connsiteY2" fmla="*/ 2682394 h 3419316"/>
              <a:gd name="connsiteX3" fmla="*/ 1473843 w 2947686"/>
              <a:gd name="connsiteY3" fmla="*/ 3419316 h 3419316"/>
              <a:gd name="connsiteX4" fmla="*/ 0 w 2947686"/>
              <a:gd name="connsiteY4" fmla="*/ 2682394 h 3419316"/>
              <a:gd name="connsiteX5" fmla="*/ 0 w 2947686"/>
              <a:gd name="connsiteY5" fmla="*/ 736922 h 34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7686" h="3419316">
                <a:moveTo>
                  <a:pt x="1473843" y="0"/>
                </a:moveTo>
                <a:lnTo>
                  <a:pt x="2947686" y="736922"/>
                </a:lnTo>
                <a:lnTo>
                  <a:pt x="2947686" y="2682394"/>
                </a:lnTo>
                <a:lnTo>
                  <a:pt x="1473843" y="3419316"/>
                </a:lnTo>
                <a:lnTo>
                  <a:pt x="0" y="2682394"/>
                </a:lnTo>
                <a:lnTo>
                  <a:pt x="0" y="736922"/>
                </a:lnTo>
                <a:close/>
              </a:path>
            </a:pathLst>
          </a:custGeom>
        </p:spPr>
        <p:txBody>
          <a:bodyPr rtlCol="0">
            <a:noAutofit/>
          </a:bodyPr>
          <a:lstStyle/>
          <a:p>
            <a:pPr lvl="0"/>
            <a:endParaRPr lang="en-US" noProof="0"/>
          </a:p>
        </p:txBody>
      </p:sp>
      <p:sp>
        <p:nvSpPr>
          <p:cNvPr id="15" name="Picture Placeholder 14"/>
          <p:cNvSpPr>
            <a:spLocks noGrp="1"/>
          </p:cNvSpPr>
          <p:nvPr>
            <p:ph type="pic" sz="quarter" idx="12"/>
          </p:nvPr>
        </p:nvSpPr>
        <p:spPr>
          <a:xfrm>
            <a:off x="8476524" y="2286530"/>
            <a:ext cx="2068012"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txBody>
          <a:bodyPr rtlCol="0">
            <a:noAutofit/>
          </a:bodyPr>
          <a:lstStyle/>
          <a:p>
            <a:pPr lvl="0"/>
            <a:endParaRPr lang="en-US" noProof="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099456" y="1"/>
            <a:ext cx="10278077" cy="6858000"/>
          </a:xfrm>
          <a:custGeom>
            <a:avLst/>
            <a:gdLst>
              <a:gd name="connsiteX0" fmla="*/ 3723825 w 7391400"/>
              <a:gd name="connsiteY0" fmla="*/ 0 h 6858000"/>
              <a:gd name="connsiteX1" fmla="*/ 7391400 w 7391400"/>
              <a:gd name="connsiteY1" fmla="*/ 0 h 6858000"/>
              <a:gd name="connsiteX2" fmla="*/ 3667575 w 7391400"/>
              <a:gd name="connsiteY2" fmla="*/ 6858000 h 6858000"/>
              <a:gd name="connsiteX3" fmla="*/ 0 w 739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91400" h="6858000">
                <a:moveTo>
                  <a:pt x="3723825" y="0"/>
                </a:moveTo>
                <a:lnTo>
                  <a:pt x="7391400" y="0"/>
                </a:lnTo>
                <a:lnTo>
                  <a:pt x="3667575" y="6858000"/>
                </a:lnTo>
                <a:lnTo>
                  <a:pt x="0" y="6858000"/>
                </a:lnTo>
                <a:close/>
              </a:path>
            </a:pathLst>
          </a:custGeom>
        </p:spPr>
        <p:txBody>
          <a:bodyPr rtlCol="0">
            <a:noAutofit/>
          </a:bodyPr>
          <a:lstStyle/>
          <a:p>
            <a:pPr lvl="0"/>
            <a:endParaRPr lang="en-US" noProof="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rtlCol="0">
            <a:normAutofit/>
          </a:bodyPr>
          <a:lstStyle/>
          <a:p>
            <a:pPr lvl="0"/>
            <a:endParaRPr lang="en-US" noProof="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6781799" cy="6858000"/>
          </a:xfrm>
          <a:custGeom>
            <a:avLst/>
            <a:gdLst>
              <a:gd name="connsiteX0" fmla="*/ 0 w 6781799"/>
              <a:gd name="connsiteY0" fmla="*/ 0 h 6858000"/>
              <a:gd name="connsiteX1" fmla="*/ 3618136 w 6781799"/>
              <a:gd name="connsiteY1" fmla="*/ 0 h 6858000"/>
              <a:gd name="connsiteX2" fmla="*/ 6781799 w 6781799"/>
              <a:gd name="connsiteY2" fmla="*/ 6858000 h 6858000"/>
              <a:gd name="connsiteX3" fmla="*/ 0 w 6781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81799" h="6858000">
                <a:moveTo>
                  <a:pt x="0" y="0"/>
                </a:moveTo>
                <a:lnTo>
                  <a:pt x="3618136" y="0"/>
                </a:lnTo>
                <a:lnTo>
                  <a:pt x="6781799" y="6858000"/>
                </a:lnTo>
                <a:lnTo>
                  <a:pt x="0" y="6858000"/>
                </a:lnTo>
                <a:close/>
              </a:path>
            </a:pathLst>
          </a:custGeom>
        </p:spPr>
        <p:txBody>
          <a:bodyPr rtlCol="0">
            <a:noAutofit/>
          </a:bodyPr>
          <a:lstStyle/>
          <a:p>
            <a:pPr lvl="0"/>
            <a:endParaRPr lang="en-US" noProof="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59790" y="332295"/>
            <a:ext cx="11472420" cy="6193410"/>
          </a:xfrm>
          <a:custGeom>
            <a:avLst/>
            <a:gdLst>
              <a:gd name="connsiteX0" fmla="*/ 0 w 11472420"/>
              <a:gd name="connsiteY0" fmla="*/ 0 h 6193410"/>
              <a:gd name="connsiteX1" fmla="*/ 11472420 w 11472420"/>
              <a:gd name="connsiteY1" fmla="*/ 0 h 6193410"/>
              <a:gd name="connsiteX2" fmla="*/ 11472420 w 11472420"/>
              <a:gd name="connsiteY2" fmla="*/ 6193410 h 6193410"/>
              <a:gd name="connsiteX3" fmla="*/ 0 w 11472420"/>
              <a:gd name="connsiteY3" fmla="*/ 6193410 h 6193410"/>
            </a:gdLst>
            <a:ahLst/>
            <a:cxnLst>
              <a:cxn ang="0">
                <a:pos x="connsiteX0" y="connsiteY0"/>
              </a:cxn>
              <a:cxn ang="0">
                <a:pos x="connsiteX1" y="connsiteY1"/>
              </a:cxn>
              <a:cxn ang="0">
                <a:pos x="connsiteX2" y="connsiteY2"/>
              </a:cxn>
              <a:cxn ang="0">
                <a:pos x="connsiteX3" y="connsiteY3"/>
              </a:cxn>
            </a:cxnLst>
            <a:rect l="l" t="t" r="r" b="b"/>
            <a:pathLst>
              <a:path w="11472420" h="6193410">
                <a:moveTo>
                  <a:pt x="0" y="0"/>
                </a:moveTo>
                <a:lnTo>
                  <a:pt x="11472420" y="0"/>
                </a:lnTo>
                <a:lnTo>
                  <a:pt x="11472420" y="6193410"/>
                </a:lnTo>
                <a:lnTo>
                  <a:pt x="0" y="6193410"/>
                </a:lnTo>
                <a:close/>
              </a:path>
            </a:pathLst>
          </a:custGeom>
        </p:spPr>
        <p:txBody>
          <a:bodyPr rtlCol="0">
            <a:noAutofit/>
          </a:bodyPr>
          <a:lstStyle/>
          <a:p>
            <a:pPr lvl="0"/>
            <a:endParaRPr lang="en-US" noProof="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12191999" cy="3022599"/>
          </a:xfrm>
          <a:custGeom>
            <a:avLst/>
            <a:gdLst>
              <a:gd name="connsiteX0" fmla="*/ 0 w 12191999"/>
              <a:gd name="connsiteY0" fmla="*/ 0 h 3022599"/>
              <a:gd name="connsiteX1" fmla="*/ 12191999 w 12191999"/>
              <a:gd name="connsiteY1" fmla="*/ 0 h 3022599"/>
              <a:gd name="connsiteX2" fmla="*/ 12191999 w 12191999"/>
              <a:gd name="connsiteY2" fmla="*/ 3022599 h 3022599"/>
              <a:gd name="connsiteX3" fmla="*/ 0 w 12191999"/>
              <a:gd name="connsiteY3" fmla="*/ 3022599 h 3022599"/>
            </a:gdLst>
            <a:ahLst/>
            <a:cxnLst>
              <a:cxn ang="0">
                <a:pos x="connsiteX0" y="connsiteY0"/>
              </a:cxn>
              <a:cxn ang="0">
                <a:pos x="connsiteX1" y="connsiteY1"/>
              </a:cxn>
              <a:cxn ang="0">
                <a:pos x="connsiteX2" y="connsiteY2"/>
              </a:cxn>
              <a:cxn ang="0">
                <a:pos x="connsiteX3" y="connsiteY3"/>
              </a:cxn>
            </a:cxnLst>
            <a:rect l="l" t="t" r="r" b="b"/>
            <a:pathLst>
              <a:path w="12191999" h="3022599">
                <a:moveTo>
                  <a:pt x="0" y="0"/>
                </a:moveTo>
                <a:lnTo>
                  <a:pt x="12191999" y="0"/>
                </a:lnTo>
                <a:lnTo>
                  <a:pt x="12191999" y="3022599"/>
                </a:lnTo>
                <a:lnTo>
                  <a:pt x="0" y="3022599"/>
                </a:lnTo>
                <a:close/>
              </a:path>
            </a:pathLst>
          </a:custGeom>
        </p:spPr>
        <p:txBody>
          <a:bodyPr rtlCol="0">
            <a:noAutofit/>
          </a:bodyPr>
          <a:lstStyle/>
          <a:p>
            <a:pPr lvl="0"/>
            <a:endParaRPr lang="en-US" noProof="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b="69753"/>
          <a:stretch>
            <a:fillRect/>
          </a:stretch>
        </p:blipFill>
        <p:spPr>
          <a:xfrm>
            <a:off x="1" y="0"/>
            <a:ext cx="5297714" cy="4272198"/>
          </a:xfrm>
          <a:prstGeom prst="rect">
            <a:avLst/>
          </a:prstGeom>
        </p:spPr>
      </p:pic>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t="56477" b="-236"/>
          <a:stretch>
            <a:fillRect/>
          </a:stretch>
        </p:blipFill>
        <p:spPr>
          <a:xfrm rot="5400000">
            <a:off x="320675" y="2689225"/>
            <a:ext cx="3848100" cy="4489450"/>
          </a:xfrm>
          <a:prstGeom prst="rect">
            <a:avLst/>
          </a:prstGeom>
        </p:spPr>
      </p:pic>
      <p:sp>
        <p:nvSpPr>
          <p:cNvPr id="2" name="文本框 1"/>
          <p:cNvSpPr txBox="1"/>
          <p:nvPr/>
        </p:nvSpPr>
        <p:spPr>
          <a:xfrm>
            <a:off x="1379220" y="1351915"/>
            <a:ext cx="10071100" cy="1568450"/>
          </a:xfrm>
          <a:prstGeom prst="rect">
            <a:avLst/>
          </a:prstGeom>
          <a:noFill/>
        </p:spPr>
        <p:txBody>
          <a:bodyPr wrap="square" rtlCol="0">
            <a:spAutoFit/>
          </a:bodyPr>
          <a:lstStyle/>
          <a:p>
            <a:r>
              <a:rPr lang="en-US" altLang="zh-CN" sz="9600" dirty="0" smtClean="0">
                <a:sym typeface="+mn-ea"/>
              </a:rPr>
              <a:t>Plane fight report</a:t>
            </a:r>
            <a:endParaRPr lang="zh-CN" altLang="en-US" sz="960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4146981"/>
            <a:ext cx="12206513" cy="2711019"/>
          </a:xfrm>
          <a:prstGeom prst="rect">
            <a:avLst/>
          </a:prstGeom>
          <a:gradFill>
            <a:gsLst>
              <a:gs pos="0">
                <a:srgbClr val="17C0D4"/>
              </a:gs>
              <a:gs pos="100000">
                <a:srgbClr val="34569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534035" y="447675"/>
            <a:ext cx="3108325" cy="768350"/>
          </a:xfrm>
          <a:prstGeom prst="rect">
            <a:avLst/>
          </a:prstGeom>
          <a:noFill/>
        </p:spPr>
        <p:txBody>
          <a:bodyPr wrap="square" rtlCol="0">
            <a:spAutoFit/>
          </a:bodyPr>
          <a:lstStyle/>
          <a:p>
            <a:r>
              <a:rPr lang="en-US" altLang="zh-CN" sz="4400" b="1" dirty="0" smtClean="0">
                <a:solidFill>
                  <a:srgbClr val="404040"/>
                </a:solidFill>
                <a:latin typeface="Arial" panose="020B0604020202020204"/>
                <a:ea typeface="微软雅黑" panose="020B0503020204020204" pitchFamily="34" charset="-122"/>
                <a:sym typeface="+mn-ea"/>
              </a:rPr>
              <a:t>Testing</a:t>
            </a:r>
          </a:p>
        </p:txBody>
      </p:sp>
      <p:sp>
        <p:nvSpPr>
          <p:cNvPr id="5" name="矩形 4"/>
          <p:cNvSpPr/>
          <p:nvPr/>
        </p:nvSpPr>
        <p:spPr>
          <a:xfrm>
            <a:off x="675779" y="2749223"/>
            <a:ext cx="4895894" cy="922020"/>
          </a:xfrm>
          <a:prstGeom prst="rect">
            <a:avLst/>
          </a:prstGeom>
        </p:spPr>
        <p:txBody>
          <a:bodyPr wrap="square">
            <a:spAutoFit/>
          </a:bodyPr>
          <a:lstStyle/>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cxnSp>
        <p:nvCxnSpPr>
          <p:cNvPr id="6" name="直接连接符 5"/>
          <p:cNvCxnSpPr/>
          <p:nvPr/>
        </p:nvCxnSpPr>
        <p:spPr>
          <a:xfrm>
            <a:off x="782654" y="1652589"/>
            <a:ext cx="325437" cy="0"/>
          </a:xfrm>
          <a:prstGeom prst="line">
            <a:avLst/>
          </a:prstGeom>
          <a:ln w="38100">
            <a:solidFill>
              <a:srgbClr val="345692"/>
            </a:solidFill>
          </a:ln>
        </p:spPr>
        <p:style>
          <a:lnRef idx="1">
            <a:schemeClr val="accent1"/>
          </a:lnRef>
          <a:fillRef idx="0">
            <a:schemeClr val="accent1"/>
          </a:fillRef>
          <a:effectRef idx="0">
            <a:schemeClr val="accent1"/>
          </a:effectRef>
          <a:fontRef idx="minor">
            <a:schemeClr val="tx1"/>
          </a:fontRef>
        </p:style>
      </p:cxnSp>
      <p:sp>
        <p:nvSpPr>
          <p:cNvPr id="8" name="L 形 7"/>
          <p:cNvSpPr/>
          <p:nvPr/>
        </p:nvSpPr>
        <p:spPr>
          <a:xfrm rot="5400000">
            <a:off x="790671" y="5250536"/>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9" name="L 形 8"/>
          <p:cNvSpPr/>
          <p:nvPr/>
        </p:nvSpPr>
        <p:spPr>
          <a:xfrm rot="16200000">
            <a:off x="6536005" y="5747305"/>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graphicFrame>
        <p:nvGraphicFramePr>
          <p:cNvPr id="4" name="表格 3"/>
          <p:cNvGraphicFramePr>
            <a:graphicFrameLocks noGrp="1"/>
          </p:cNvGraphicFramePr>
          <p:nvPr/>
        </p:nvGraphicFramePr>
        <p:xfrm>
          <a:off x="457200" y="1282065"/>
          <a:ext cx="10398760" cy="5243830"/>
        </p:xfrm>
        <a:graphic>
          <a:graphicData uri="http://schemas.openxmlformats.org/drawingml/2006/table">
            <a:tbl>
              <a:tblPr firstRow="1" bandRow="1">
                <a:tableStyleId>{5C22544A-7EE6-4342-B048-85BDC9FD1C3A}</a:tableStyleId>
              </a:tblPr>
              <a:tblGrid>
                <a:gridCol w="2599690"/>
                <a:gridCol w="2599690"/>
                <a:gridCol w="2599690"/>
                <a:gridCol w="2599690"/>
              </a:tblGrid>
              <a:tr h="539750">
                <a:tc>
                  <a:txBody>
                    <a:bodyPr/>
                    <a:lstStyle/>
                    <a:p>
                      <a:r>
                        <a:rPr lang="en-US" altLang="zh-CN" dirty="0" smtClean="0"/>
                        <a:t>Input</a:t>
                      </a:r>
                      <a:r>
                        <a:rPr lang="en-US" altLang="zh-CN" baseline="0" dirty="0" smtClean="0"/>
                        <a:t> </a:t>
                      </a:r>
                      <a:endParaRPr lang="zh-CN" altLang="en-US" dirty="0"/>
                    </a:p>
                  </a:txBody>
                  <a:tcPr/>
                </a:tc>
                <a:tc>
                  <a:txBody>
                    <a:bodyPr/>
                    <a:lstStyle/>
                    <a:p>
                      <a:r>
                        <a:rPr lang="en-US" altLang="zh-CN" dirty="0" smtClean="0"/>
                        <a:t>Expect</a:t>
                      </a:r>
                      <a:r>
                        <a:rPr lang="en-US" altLang="zh-CN" baseline="0" dirty="0" smtClean="0"/>
                        <a:t> output</a:t>
                      </a:r>
                      <a:endParaRPr lang="zh-CN" altLang="en-US" dirty="0"/>
                    </a:p>
                  </a:txBody>
                  <a:tcPr/>
                </a:tc>
                <a:tc>
                  <a:txBody>
                    <a:bodyPr/>
                    <a:lstStyle/>
                    <a:p>
                      <a:r>
                        <a:rPr lang="en-US" altLang="zh-CN" dirty="0" smtClean="0"/>
                        <a:t>output</a:t>
                      </a:r>
                      <a:endParaRPr lang="zh-CN" altLang="en-US" dirty="0"/>
                    </a:p>
                  </a:txBody>
                  <a:tcPr/>
                </a:tc>
                <a:tc>
                  <a:txBody>
                    <a:bodyPr/>
                    <a:lstStyle/>
                    <a:p>
                      <a:r>
                        <a:rPr lang="en-US" altLang="zh-CN" dirty="0" smtClean="0"/>
                        <a:t>whether wrong</a:t>
                      </a:r>
                      <a:endParaRPr lang="zh-CN" altLang="en-US" dirty="0"/>
                    </a:p>
                  </a:txBody>
                  <a:tcPr/>
                </a:tc>
              </a:tr>
              <a:tr h="574040">
                <a:tc>
                  <a:txBody>
                    <a:bodyPr/>
                    <a:lstStyle/>
                    <a:p>
                      <a:r>
                        <a:rPr lang="en-US" altLang="zh-CN" dirty="0" smtClean="0"/>
                        <a:t>w</a:t>
                      </a:r>
                      <a:endParaRPr lang="zh-CN" altLang="en-US" dirty="0"/>
                    </a:p>
                  </a:txBody>
                  <a:tcPr/>
                </a:tc>
                <a:tc>
                  <a:txBody>
                    <a:bodyPr/>
                    <a:lstStyle/>
                    <a:p>
                      <a:r>
                        <a:rPr lang="en-US" altLang="zh-CN" dirty="0" smtClean="0"/>
                        <a:t>Plane move</a:t>
                      </a:r>
                      <a:r>
                        <a:rPr lang="en-US" altLang="zh-CN" baseline="0" dirty="0" smtClean="0"/>
                        <a:t> forward</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Plane move</a:t>
                      </a:r>
                      <a:r>
                        <a:rPr lang="en-US" altLang="zh-CN" baseline="0" dirty="0" smtClean="0"/>
                        <a:t> forward</a:t>
                      </a:r>
                      <a:endParaRPr lang="zh-CN" altLang="en-US" dirty="0" smtClean="0"/>
                    </a:p>
                  </a:txBody>
                  <a:tcPr/>
                </a:tc>
                <a:tc>
                  <a:txBody>
                    <a:bodyPr/>
                    <a:lstStyle/>
                    <a:p>
                      <a:r>
                        <a:rPr lang="en-US" altLang="zh-CN" dirty="0" smtClean="0"/>
                        <a:t>No</a:t>
                      </a:r>
                      <a:endParaRPr lang="zh-CN" altLang="en-US" dirty="0"/>
                    </a:p>
                  </a:txBody>
                  <a:tcPr/>
                </a:tc>
              </a:tr>
              <a:tr h="574040">
                <a:tc>
                  <a:txBody>
                    <a:bodyPr/>
                    <a:lstStyle/>
                    <a:p>
                      <a:r>
                        <a:rPr lang="en-US" altLang="zh-CN" dirty="0" smtClean="0"/>
                        <a:t>a</a:t>
                      </a:r>
                      <a:endParaRPr lang="zh-CN" altLang="en-US" dirty="0"/>
                    </a:p>
                  </a:txBody>
                  <a:tcPr/>
                </a:tc>
                <a:tc>
                  <a:txBody>
                    <a:bodyPr/>
                    <a:lstStyle/>
                    <a:p>
                      <a:r>
                        <a:rPr lang="en-US" altLang="zh-CN" dirty="0" smtClean="0"/>
                        <a:t>Plane move</a:t>
                      </a:r>
                      <a:r>
                        <a:rPr lang="en-US" altLang="zh-CN" baseline="0" dirty="0" smtClean="0"/>
                        <a:t> left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Plane move</a:t>
                      </a:r>
                      <a:r>
                        <a:rPr lang="en-US" altLang="zh-CN" baseline="0" dirty="0" smtClean="0"/>
                        <a:t> left</a:t>
                      </a:r>
                    </a:p>
                  </a:txBody>
                  <a:tcPr/>
                </a:tc>
                <a:tc>
                  <a:txBody>
                    <a:bodyPr/>
                    <a:lstStyle/>
                    <a:p>
                      <a:r>
                        <a:rPr lang="en-US" altLang="zh-CN" dirty="0" smtClean="0"/>
                        <a:t>No</a:t>
                      </a:r>
                      <a:endParaRPr lang="zh-CN" altLang="en-US" dirty="0"/>
                    </a:p>
                  </a:txBody>
                  <a:tcPr/>
                </a:tc>
              </a:tr>
              <a:tr h="574040">
                <a:tc>
                  <a:txBody>
                    <a:bodyPr/>
                    <a:lstStyle/>
                    <a:p>
                      <a:r>
                        <a:rPr lang="en-US" altLang="zh-CN" dirty="0" smtClean="0"/>
                        <a:t>s</a:t>
                      </a:r>
                      <a:endParaRPr lang="zh-CN" altLang="en-US" dirty="0"/>
                    </a:p>
                  </a:txBody>
                  <a:tcPr/>
                </a:tc>
                <a:tc>
                  <a:txBody>
                    <a:bodyPr/>
                    <a:lstStyle/>
                    <a:p>
                      <a:r>
                        <a:rPr lang="en-US" altLang="zh-CN" dirty="0" smtClean="0"/>
                        <a:t>Plane move</a:t>
                      </a:r>
                      <a:r>
                        <a:rPr lang="en-US" altLang="zh-CN" baseline="0" dirty="0" smtClean="0"/>
                        <a:t> down</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Plane move</a:t>
                      </a:r>
                      <a:r>
                        <a:rPr lang="en-US" altLang="zh-CN" baseline="0" dirty="0" smtClean="0"/>
                        <a:t> down</a:t>
                      </a:r>
                      <a:endParaRPr lang="zh-CN" altLang="en-US" dirty="0" smtClean="0"/>
                    </a:p>
                  </a:txBody>
                  <a:tcPr/>
                </a:tc>
                <a:tc>
                  <a:txBody>
                    <a:bodyPr/>
                    <a:lstStyle/>
                    <a:p>
                      <a:r>
                        <a:rPr lang="en-US" altLang="zh-CN" dirty="0" smtClean="0"/>
                        <a:t>No</a:t>
                      </a:r>
                      <a:endParaRPr lang="zh-CN" altLang="en-US" dirty="0"/>
                    </a:p>
                  </a:txBody>
                  <a:tcPr/>
                </a:tc>
              </a:tr>
              <a:tr h="574040">
                <a:tc>
                  <a:txBody>
                    <a:bodyPr/>
                    <a:lstStyle/>
                    <a:p>
                      <a:r>
                        <a:rPr lang="en-US" altLang="zh-CN" dirty="0" smtClean="0"/>
                        <a:t>d</a:t>
                      </a:r>
                      <a:endParaRPr lang="zh-CN" altLang="en-US" dirty="0"/>
                    </a:p>
                  </a:txBody>
                  <a:tcPr/>
                </a:tc>
                <a:tc>
                  <a:txBody>
                    <a:bodyPr/>
                    <a:lstStyle/>
                    <a:p>
                      <a:r>
                        <a:rPr lang="en-US" altLang="zh-CN" dirty="0" smtClean="0"/>
                        <a:t>Plane move</a:t>
                      </a:r>
                      <a:r>
                        <a:rPr lang="en-US" altLang="zh-CN" baseline="0" dirty="0" smtClean="0"/>
                        <a:t> right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Plane move</a:t>
                      </a:r>
                      <a:r>
                        <a:rPr lang="en-US" altLang="zh-CN" baseline="0" dirty="0" smtClean="0"/>
                        <a:t> right</a:t>
                      </a:r>
                      <a:endParaRPr lang="zh-CN" altLang="en-US" dirty="0" smtClean="0"/>
                    </a:p>
                  </a:txBody>
                  <a:tcPr/>
                </a:tc>
                <a:tc>
                  <a:txBody>
                    <a:bodyPr/>
                    <a:lstStyle/>
                    <a:p>
                      <a:r>
                        <a:rPr lang="en-US" altLang="zh-CN" dirty="0" smtClean="0"/>
                        <a:t>No</a:t>
                      </a:r>
                      <a:endParaRPr lang="zh-CN" altLang="en-US" dirty="0"/>
                    </a:p>
                  </a:txBody>
                  <a:tcPr/>
                </a:tc>
              </a:tr>
              <a:tr h="574040">
                <a:tc>
                  <a:txBody>
                    <a:bodyPr/>
                    <a:lstStyle/>
                    <a:p>
                      <a:r>
                        <a:rPr lang="en-US" altLang="zh-CN" dirty="0" smtClean="0"/>
                        <a:t>j</a:t>
                      </a:r>
                      <a:endParaRPr lang="zh-CN" altLang="en-US" dirty="0"/>
                    </a:p>
                  </a:txBody>
                  <a:tcPr/>
                </a:tc>
                <a:tc>
                  <a:txBody>
                    <a:bodyPr/>
                    <a:lstStyle/>
                    <a:p>
                      <a:r>
                        <a:rPr lang="en-US" altLang="zh-CN" dirty="0" smtClean="0"/>
                        <a:t>fire</a:t>
                      </a:r>
                      <a:endParaRPr lang="zh-CN" altLang="en-US" dirty="0"/>
                    </a:p>
                  </a:txBody>
                  <a:tcPr/>
                </a:tc>
                <a:tc>
                  <a:txBody>
                    <a:bodyPr/>
                    <a:lstStyle/>
                    <a:p>
                      <a:r>
                        <a:rPr lang="en-US" altLang="zh-CN" dirty="0" smtClean="0"/>
                        <a:t>fire</a:t>
                      </a:r>
                      <a:endParaRPr lang="zh-CN" altLang="en-US" dirty="0"/>
                    </a:p>
                  </a:txBody>
                  <a:tcPr/>
                </a:tc>
                <a:tc>
                  <a:txBody>
                    <a:bodyPr/>
                    <a:lstStyle/>
                    <a:p>
                      <a:r>
                        <a:rPr lang="en-US" altLang="zh-CN" dirty="0" smtClean="0"/>
                        <a:t>No</a:t>
                      </a:r>
                      <a:endParaRPr lang="zh-CN" altLang="en-US" dirty="0"/>
                    </a:p>
                  </a:txBody>
                  <a:tcPr/>
                </a:tc>
              </a:tr>
              <a:tr h="574040">
                <a:tc>
                  <a:txBody>
                    <a:bodyPr/>
                    <a:lstStyle/>
                    <a:p>
                      <a:r>
                        <a:rPr lang="en-US" altLang="zh-CN" dirty="0" smtClean="0"/>
                        <a:t>Invalid input</a:t>
                      </a: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574675">
                <a:tc>
                  <a:txBody>
                    <a:bodyPr/>
                    <a:lstStyle/>
                    <a:p>
                      <a:r>
                        <a:rPr lang="en-US" altLang="zh-CN" dirty="0" smtClean="0"/>
                        <a:t>Enter or space</a:t>
                      </a:r>
                      <a:endParaRPr lang="zh-CN" altLang="en-US" dirty="0"/>
                    </a:p>
                  </a:txBody>
                  <a:tcPr/>
                </a:tc>
                <a:tc>
                  <a:txBody>
                    <a:bodyPr/>
                    <a:lstStyle/>
                    <a:p>
                      <a:r>
                        <a:rPr lang="en-US" altLang="zh-CN" dirty="0" smtClean="0"/>
                        <a:t>No effect</a:t>
                      </a:r>
                      <a:endParaRPr lang="zh-CN" altLang="en-US" dirty="0"/>
                    </a:p>
                  </a:txBody>
                  <a:tcPr/>
                </a:tc>
                <a:tc>
                  <a:txBody>
                    <a:bodyPr/>
                    <a:lstStyle/>
                    <a:p>
                      <a:r>
                        <a:rPr lang="en-US" altLang="zh-CN" dirty="0" smtClean="0"/>
                        <a:t>No effect</a:t>
                      </a:r>
                      <a:endParaRPr lang="zh-CN" altLang="en-US" dirty="0"/>
                    </a:p>
                  </a:txBody>
                  <a:tcPr/>
                </a:tc>
                <a:tc>
                  <a:txBody>
                    <a:bodyPr/>
                    <a:lstStyle/>
                    <a:p>
                      <a:r>
                        <a:rPr lang="en-US" altLang="zh-CN" dirty="0" smtClean="0"/>
                        <a:t>No</a:t>
                      </a:r>
                      <a:endParaRPr lang="zh-CN" altLang="en-US" dirty="0"/>
                    </a:p>
                  </a:txBody>
                  <a:tcPr/>
                </a:tc>
              </a:tr>
              <a:tr h="685165">
                <a:tc>
                  <a:txBody>
                    <a:bodyPr/>
                    <a:lstStyle/>
                    <a:p>
                      <a:r>
                        <a:rPr lang="en-US" altLang="zh-CN" baseline="0" dirty="0" smtClean="0"/>
                        <a:t>Character keys like f or g</a:t>
                      </a:r>
                      <a:endParaRPr lang="zh-CN" altLang="en-US" dirty="0"/>
                    </a:p>
                  </a:txBody>
                  <a:tcPr/>
                </a:tc>
                <a:tc>
                  <a:txBody>
                    <a:bodyPr/>
                    <a:lstStyle/>
                    <a:p>
                      <a:r>
                        <a:rPr lang="en-US" altLang="zh-CN" dirty="0" smtClean="0"/>
                        <a:t>No effect</a:t>
                      </a:r>
                      <a:endParaRPr lang="zh-CN" altLang="en-US" dirty="0"/>
                    </a:p>
                  </a:txBody>
                  <a:tcPr/>
                </a:tc>
                <a:tc>
                  <a:txBody>
                    <a:bodyPr/>
                    <a:lstStyle/>
                    <a:p>
                      <a:r>
                        <a:rPr lang="en-US" altLang="zh-CN" dirty="0" smtClean="0"/>
                        <a:t>No effect</a:t>
                      </a:r>
                      <a:endParaRPr lang="zh-CN" altLang="en-US" dirty="0"/>
                    </a:p>
                  </a:txBody>
                  <a:tcPr/>
                </a:tc>
                <a:tc>
                  <a:txBody>
                    <a:bodyPr/>
                    <a:lstStyle/>
                    <a:p>
                      <a:r>
                        <a:rPr lang="en-US" altLang="zh-CN" dirty="0" smtClean="0"/>
                        <a:t>No</a:t>
                      </a:r>
                      <a:endParaRPr lang="zh-CN" alt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grpId="0" nodeType="withEffect" p14:presetBounceEnd="5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0000">
                                          <p:cBhvr additive="base">
                                            <p:cTn id="7" dur="10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4146981"/>
            <a:ext cx="12206513" cy="2711019"/>
          </a:xfrm>
          <a:prstGeom prst="rect">
            <a:avLst/>
          </a:prstGeom>
          <a:gradFill>
            <a:gsLst>
              <a:gs pos="0">
                <a:srgbClr val="17C0D4"/>
              </a:gs>
              <a:gs pos="100000">
                <a:srgbClr val="34569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534035" y="447675"/>
            <a:ext cx="8686165" cy="768350"/>
          </a:xfrm>
          <a:prstGeom prst="rect">
            <a:avLst/>
          </a:prstGeom>
          <a:noFill/>
        </p:spPr>
        <p:txBody>
          <a:bodyPr wrap="square" rtlCol="0">
            <a:spAutoFit/>
          </a:bodyPr>
          <a:lstStyle/>
          <a:p>
            <a:r>
              <a:rPr lang="en-US" altLang="zh-CN" sz="4400" b="1" dirty="0" smtClean="0">
                <a:solidFill>
                  <a:srgbClr val="404040"/>
                </a:solidFill>
                <a:latin typeface="Arial" panose="020B0604020202020204"/>
                <a:ea typeface="微软雅黑" panose="020B0503020204020204" pitchFamily="34" charset="-122"/>
                <a:sym typeface="+mn-ea"/>
              </a:rPr>
              <a:t>Conclusion&amp;evolution </a:t>
            </a:r>
          </a:p>
        </p:txBody>
      </p:sp>
      <p:sp>
        <p:nvSpPr>
          <p:cNvPr id="5" name="矩形 4"/>
          <p:cNvSpPr/>
          <p:nvPr/>
        </p:nvSpPr>
        <p:spPr>
          <a:xfrm>
            <a:off x="675779" y="2749223"/>
            <a:ext cx="4895894" cy="922020"/>
          </a:xfrm>
          <a:prstGeom prst="rect">
            <a:avLst/>
          </a:prstGeom>
        </p:spPr>
        <p:txBody>
          <a:bodyPr wrap="square">
            <a:spAutoFit/>
          </a:bodyPr>
          <a:lstStyle/>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sp>
        <p:nvSpPr>
          <p:cNvPr id="9" name="L 形 8"/>
          <p:cNvSpPr/>
          <p:nvPr/>
        </p:nvSpPr>
        <p:spPr>
          <a:xfrm rot="16200000">
            <a:off x="6536005" y="5747305"/>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11" name="文本框 10"/>
          <p:cNvSpPr txBox="1"/>
          <p:nvPr/>
        </p:nvSpPr>
        <p:spPr>
          <a:xfrm>
            <a:off x="675640" y="1465580"/>
            <a:ext cx="10305415" cy="6000750"/>
          </a:xfrm>
          <a:prstGeom prst="rect">
            <a:avLst/>
          </a:prstGeom>
          <a:noFill/>
        </p:spPr>
        <p:txBody>
          <a:bodyPr wrap="square" rtlCol="0">
            <a:spAutoFit/>
          </a:bodyPr>
          <a:lstStyle/>
          <a:p>
            <a:r>
              <a:rPr lang="en-US" altLang="zh-CN" sz="4800"/>
              <a:t>We have done all the program. </a:t>
            </a:r>
          </a:p>
          <a:p>
            <a:r>
              <a:rPr lang="en-US" altLang="zh-CN" sz="4800"/>
              <a:t>The game is fluent. </a:t>
            </a:r>
          </a:p>
          <a:p>
            <a:r>
              <a:rPr lang="en-US" altLang="zh-CN" sz="4800"/>
              <a:t>There are also something to improve such as the boot animation can be redrew by easyx function. And we also need to prevent two planes appearing at the same place.</a:t>
            </a:r>
          </a:p>
          <a:p>
            <a:endParaRPr lang="en-US" altLang="zh-CN" sz="480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69753"/>
          <a:stretch>
            <a:fillRect/>
          </a:stretch>
        </p:blipFill>
        <p:spPr>
          <a:xfrm>
            <a:off x="1" y="0"/>
            <a:ext cx="5297714" cy="4272198"/>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t="56477" b="-236"/>
          <a:stretch>
            <a:fillRect/>
          </a:stretch>
        </p:blipFill>
        <p:spPr>
          <a:xfrm rot="5400000">
            <a:off x="320675" y="2689225"/>
            <a:ext cx="3848100" cy="4489450"/>
          </a:xfrm>
          <a:prstGeom prst="rect">
            <a:avLst/>
          </a:prstGeom>
        </p:spPr>
      </p:pic>
      <p:sp>
        <p:nvSpPr>
          <p:cNvPr id="18" name="TextBox 84"/>
          <p:cNvSpPr txBox="1"/>
          <p:nvPr/>
        </p:nvSpPr>
        <p:spPr>
          <a:xfrm>
            <a:off x="7735476" y="4361030"/>
            <a:ext cx="4231062" cy="645160"/>
          </a:xfrm>
          <a:prstGeom prst="rect">
            <a:avLst/>
          </a:prstGeom>
          <a:noFill/>
        </p:spPr>
        <p:txBody>
          <a:bodyPr wrap="square" rtlCol="0">
            <a:spAutoFit/>
          </a:bodyPr>
          <a:lstStyle/>
          <a:p>
            <a:r>
              <a:rPr lang="en-US" altLang="zh-CN" sz="3600" dirty="0">
                <a:gradFill>
                  <a:gsLst>
                    <a:gs pos="0">
                      <a:srgbClr val="17C0D4"/>
                    </a:gs>
                    <a:gs pos="100000">
                      <a:srgbClr val="345692"/>
                    </a:gs>
                  </a:gsLst>
                  <a:lin ang="5400000" scaled="1"/>
                </a:gradFill>
                <a:latin typeface="Arial" panose="020B0604020202020204"/>
                <a:ea typeface="微软雅黑" panose="020B0503020204020204" pitchFamily="34" charset="-122"/>
                <a:cs typeface="+mn-ea"/>
                <a:sym typeface="Arial" panose="020B0604020202020204"/>
              </a:rPr>
              <a:t>06/04/17</a:t>
            </a:r>
          </a:p>
        </p:txBody>
      </p:sp>
      <p:sp>
        <p:nvSpPr>
          <p:cNvPr id="19" name="矩形 18"/>
          <p:cNvSpPr/>
          <p:nvPr/>
        </p:nvSpPr>
        <p:spPr>
          <a:xfrm>
            <a:off x="1484630" y="2048510"/>
            <a:ext cx="10011410" cy="1445260"/>
          </a:xfrm>
          <a:prstGeom prst="rect">
            <a:avLst/>
          </a:prstGeom>
        </p:spPr>
        <p:txBody>
          <a:bodyPr wrap="square">
            <a:spAutoFit/>
          </a:bodyPr>
          <a:lstStyle/>
          <a:p>
            <a:pPr>
              <a:defRPr/>
            </a:pPr>
            <a:r>
              <a:rPr lang="en-US" altLang="zh-CN" sz="5400" b="1" spc="400" dirty="0">
                <a:gradFill>
                  <a:gsLst>
                    <a:gs pos="0">
                      <a:srgbClr val="17C0D4"/>
                    </a:gs>
                    <a:gs pos="100000">
                      <a:srgbClr val="345692"/>
                    </a:gs>
                  </a:gsLst>
                  <a:lin ang="5400000" scaled="1"/>
                </a:gradFill>
                <a:latin typeface="Arial" panose="020B0604020202020204"/>
                <a:ea typeface="微软雅黑" panose="020B0503020204020204" pitchFamily="34" charset="-122"/>
                <a:cs typeface="微软雅黑" panose="020B0503020204020204" pitchFamily="34" charset="-122"/>
                <a:sym typeface="Arial" panose="020B0604020202020204"/>
              </a:rPr>
              <a:t>Thanks for your listening</a:t>
            </a:r>
            <a:r>
              <a:rPr lang="en-US" altLang="zh-CN" sz="8800" b="1" spc="400" dirty="0">
                <a:gradFill>
                  <a:gsLst>
                    <a:gs pos="0">
                      <a:srgbClr val="17C0D4"/>
                    </a:gs>
                    <a:gs pos="100000">
                      <a:srgbClr val="345692"/>
                    </a:gs>
                  </a:gsLst>
                  <a:lin ang="5400000" scaled="1"/>
                </a:gradFill>
                <a:latin typeface="Arial" panose="020B0604020202020204"/>
                <a:ea typeface="微软雅黑" panose="020B0503020204020204" pitchFamily="34" charset="-122"/>
                <a:cs typeface="微软雅黑" panose="020B0503020204020204" pitchFamily="34" charset="-122"/>
                <a:sym typeface="Arial" panose="020B0604020202020204"/>
              </a:rPr>
              <a: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inVertical)">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4146981"/>
            <a:ext cx="12206513" cy="2711019"/>
          </a:xfrm>
          <a:prstGeom prst="rect">
            <a:avLst/>
          </a:prstGeom>
          <a:gradFill>
            <a:gsLst>
              <a:gs pos="0">
                <a:srgbClr val="17C0D4"/>
              </a:gs>
              <a:gs pos="100000">
                <a:srgbClr val="34569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675640" y="643255"/>
            <a:ext cx="8893175" cy="768350"/>
          </a:xfrm>
          <a:prstGeom prst="rect">
            <a:avLst/>
          </a:prstGeom>
          <a:noFill/>
        </p:spPr>
        <p:txBody>
          <a:bodyPr wrap="square" rtlCol="0">
            <a:spAutoFit/>
          </a:bodyPr>
          <a:lstStyle/>
          <a:p>
            <a:r>
              <a:rPr lang="en-US" altLang="zh-CN" sz="4400" b="1" dirty="0" smtClean="0">
                <a:sym typeface="+mn-ea"/>
              </a:rPr>
              <a:t>Introduction &amp;problem statement</a:t>
            </a:r>
            <a:endParaRPr lang="en-US" altLang="zh-CN" sz="4400" b="1" dirty="0" smtClean="0">
              <a:solidFill>
                <a:srgbClr val="404040"/>
              </a:solidFill>
              <a:latin typeface="Arial" panose="020B0604020202020204"/>
              <a:ea typeface="微软雅黑" panose="020B0503020204020204" pitchFamily="34" charset="-122"/>
              <a:sym typeface="+mn-ea"/>
            </a:endParaRPr>
          </a:p>
        </p:txBody>
      </p:sp>
      <p:sp>
        <p:nvSpPr>
          <p:cNvPr id="5" name="矩形 4"/>
          <p:cNvSpPr/>
          <p:nvPr/>
        </p:nvSpPr>
        <p:spPr>
          <a:xfrm>
            <a:off x="675779" y="2749223"/>
            <a:ext cx="4895894" cy="922020"/>
          </a:xfrm>
          <a:prstGeom prst="rect">
            <a:avLst/>
          </a:prstGeom>
        </p:spPr>
        <p:txBody>
          <a:bodyPr wrap="square">
            <a:spAutoFit/>
          </a:bodyPr>
          <a:lstStyle/>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cxnSp>
        <p:nvCxnSpPr>
          <p:cNvPr id="6" name="直接连接符 5"/>
          <p:cNvCxnSpPr/>
          <p:nvPr/>
        </p:nvCxnSpPr>
        <p:spPr>
          <a:xfrm>
            <a:off x="782654" y="1652589"/>
            <a:ext cx="325437" cy="0"/>
          </a:xfrm>
          <a:prstGeom prst="line">
            <a:avLst/>
          </a:prstGeom>
          <a:ln w="38100">
            <a:solidFill>
              <a:srgbClr val="345692"/>
            </a:solidFill>
          </a:ln>
        </p:spPr>
        <p:style>
          <a:lnRef idx="1">
            <a:schemeClr val="accent1"/>
          </a:lnRef>
          <a:fillRef idx="0">
            <a:schemeClr val="accent1"/>
          </a:fillRef>
          <a:effectRef idx="0">
            <a:schemeClr val="accent1"/>
          </a:effectRef>
          <a:fontRef idx="minor">
            <a:schemeClr val="tx1"/>
          </a:fontRef>
        </p:style>
      </p:cxnSp>
      <p:sp>
        <p:nvSpPr>
          <p:cNvPr id="8" name="L 形 7"/>
          <p:cNvSpPr/>
          <p:nvPr/>
        </p:nvSpPr>
        <p:spPr>
          <a:xfrm rot="5400000">
            <a:off x="790671" y="5250536"/>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9" name="L 形 8"/>
          <p:cNvSpPr/>
          <p:nvPr/>
        </p:nvSpPr>
        <p:spPr>
          <a:xfrm rot="16200000">
            <a:off x="6536005" y="5747305"/>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790575" y="1652905"/>
            <a:ext cx="10388600" cy="4030980"/>
          </a:xfrm>
          <a:prstGeom prst="rect">
            <a:avLst/>
          </a:prstGeom>
          <a:noFill/>
        </p:spPr>
        <p:txBody>
          <a:bodyPr wrap="square" rtlCol="0">
            <a:spAutoFit/>
          </a:bodyPr>
          <a:lstStyle/>
          <a:p>
            <a:r>
              <a:rPr lang="en-US" altLang="zh-CN" sz="3200" dirty="0" smtClean="0">
                <a:sym typeface="+mn-ea"/>
              </a:rPr>
              <a:t>Our plane will fight with hostile planes. Our plane is on the bottom of the screen and hostile planes emerge from the top of the screen and slowly move towards our plane.</a:t>
            </a:r>
            <a:endParaRPr lang="en-US" altLang="zh-CN" sz="3200" dirty="0" smtClean="0"/>
          </a:p>
          <a:p>
            <a:r>
              <a:rPr lang="en-US" altLang="zh-CN" sz="3200" dirty="0" smtClean="0">
                <a:sym typeface="+mn-ea"/>
              </a:rPr>
              <a:t>We can move our plane and fire to hostile planes. They can also fire to us.</a:t>
            </a:r>
            <a:endParaRPr lang="en-US" altLang="zh-CN" sz="3200" dirty="0" smtClean="0"/>
          </a:p>
          <a:p>
            <a:r>
              <a:rPr lang="en-US" altLang="zh-CN" sz="3200" dirty="0" smtClean="0">
                <a:sym typeface="+mn-ea"/>
              </a:rPr>
              <a:t>There are two mode: survival mode and timekeeping mode</a:t>
            </a:r>
            <a:endParaRPr lang="en-US" altLang="zh-CN" sz="3200" dirty="0" smtClean="0"/>
          </a:p>
          <a:p>
            <a:r>
              <a:rPr lang="en-US" altLang="zh-CN" sz="3200" dirty="0" smtClean="0">
                <a:sym typeface="+mn-ea"/>
              </a:rPr>
              <a:t>There is a background music</a:t>
            </a:r>
            <a:endParaRPr lang="en-US" altLang="zh-CN" sz="3200" dirty="0" smtClean="0"/>
          </a:p>
          <a:p>
            <a:r>
              <a:rPr lang="en-US" altLang="zh-CN" sz="3200" dirty="0" smtClean="0">
                <a:sym typeface="+mn-ea"/>
              </a:rPr>
              <a:t>We can challenge the history highest score.</a:t>
            </a:r>
            <a:endParaRPr lang="zh-CN" altLang="en-US" sz="320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grpId="0" nodeType="with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accel="50000"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accel="50000" fill="hold" grpId="0" nodeType="withEffect" p14:presetBounceEnd="50000">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accel="5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0-#ppt_w/2"/>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accel="5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4146981"/>
            <a:ext cx="12206513" cy="2711019"/>
          </a:xfrm>
          <a:prstGeom prst="rect">
            <a:avLst/>
          </a:prstGeom>
          <a:gradFill>
            <a:gsLst>
              <a:gs pos="0">
                <a:srgbClr val="17C0D4"/>
              </a:gs>
              <a:gs pos="100000">
                <a:srgbClr val="34569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675640" y="643255"/>
            <a:ext cx="3108325" cy="768350"/>
          </a:xfrm>
          <a:prstGeom prst="rect">
            <a:avLst/>
          </a:prstGeom>
          <a:noFill/>
        </p:spPr>
        <p:txBody>
          <a:bodyPr wrap="square" rtlCol="0">
            <a:spAutoFit/>
          </a:bodyPr>
          <a:lstStyle/>
          <a:p>
            <a:r>
              <a:rPr lang="zh-CN" altLang="en-US" sz="4400" b="1" dirty="0" smtClean="0">
                <a:solidFill>
                  <a:srgbClr val="404040"/>
                </a:solidFill>
                <a:latin typeface="Arial" panose="020B0604020202020204"/>
                <a:ea typeface="微软雅黑" panose="020B0503020204020204" pitchFamily="34" charset="-122"/>
                <a:sym typeface="Arial" panose="020B0604020202020204"/>
              </a:rPr>
              <a:t>Analysis</a:t>
            </a:r>
          </a:p>
        </p:txBody>
      </p:sp>
      <p:sp>
        <p:nvSpPr>
          <p:cNvPr id="5" name="矩形 4"/>
          <p:cNvSpPr/>
          <p:nvPr/>
        </p:nvSpPr>
        <p:spPr>
          <a:xfrm>
            <a:off x="675779" y="2749223"/>
            <a:ext cx="4895894" cy="922020"/>
          </a:xfrm>
          <a:prstGeom prst="rect">
            <a:avLst/>
          </a:prstGeom>
        </p:spPr>
        <p:txBody>
          <a:bodyPr wrap="square">
            <a:spAutoFit/>
          </a:bodyPr>
          <a:lstStyle/>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cxnSp>
        <p:nvCxnSpPr>
          <p:cNvPr id="6" name="直接连接符 5"/>
          <p:cNvCxnSpPr/>
          <p:nvPr/>
        </p:nvCxnSpPr>
        <p:spPr>
          <a:xfrm>
            <a:off x="782654" y="1652589"/>
            <a:ext cx="325437" cy="0"/>
          </a:xfrm>
          <a:prstGeom prst="line">
            <a:avLst/>
          </a:prstGeom>
          <a:ln w="38100">
            <a:solidFill>
              <a:srgbClr val="345692"/>
            </a:solidFill>
          </a:ln>
        </p:spPr>
        <p:style>
          <a:lnRef idx="1">
            <a:schemeClr val="accent1"/>
          </a:lnRef>
          <a:fillRef idx="0">
            <a:schemeClr val="accent1"/>
          </a:fillRef>
          <a:effectRef idx="0">
            <a:schemeClr val="accent1"/>
          </a:effectRef>
          <a:fontRef idx="minor">
            <a:schemeClr val="tx1"/>
          </a:fontRef>
        </p:style>
      </p:cxnSp>
      <p:sp>
        <p:nvSpPr>
          <p:cNvPr id="8" name="L 形 7"/>
          <p:cNvSpPr/>
          <p:nvPr/>
        </p:nvSpPr>
        <p:spPr>
          <a:xfrm rot="5400000">
            <a:off x="790671" y="5250536"/>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9" name="L 形 8"/>
          <p:cNvSpPr/>
          <p:nvPr/>
        </p:nvSpPr>
        <p:spPr>
          <a:xfrm rot="16200000">
            <a:off x="6536005" y="5747305"/>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790575" y="1652905"/>
            <a:ext cx="10388600" cy="5015865"/>
          </a:xfrm>
          <a:prstGeom prst="rect">
            <a:avLst/>
          </a:prstGeom>
          <a:noFill/>
        </p:spPr>
        <p:txBody>
          <a:bodyPr wrap="square" rtlCol="0">
            <a:spAutoFit/>
          </a:bodyPr>
          <a:lstStyle/>
          <a:p>
            <a:r>
              <a:rPr lang="en-US" altLang="zh-CN" sz="3200" dirty="0" smtClean="0">
                <a:sym typeface="+mn-ea"/>
              </a:rPr>
              <a:t>To show the planes, we should use easyx function to draw the planes.</a:t>
            </a:r>
          </a:p>
          <a:p>
            <a:r>
              <a:rPr lang="en-US" altLang="zh-CN" sz="3200" dirty="0" smtClean="0">
                <a:sym typeface="+mn-ea"/>
              </a:rPr>
              <a:t>To control planes, we should use a function to check if there is input on the keyboard and convert the input to the change of corresponding parameters.</a:t>
            </a:r>
          </a:p>
          <a:p>
            <a:r>
              <a:rPr lang="en-US" altLang="zh-CN" sz="3200" dirty="0" smtClean="0">
                <a:sym typeface="+mn-ea"/>
              </a:rPr>
              <a:t>To check if the planes are hit, we should calculate the corresponding parameters by some formulas.</a:t>
            </a:r>
          </a:p>
          <a:p>
            <a:r>
              <a:rPr lang="en-US" altLang="zh-CN" sz="3200" dirty="0" smtClean="0">
                <a:sym typeface="+mn-ea"/>
              </a:rPr>
              <a:t>To update planes’ location, we should make a loop and draw planes in every circle.</a:t>
            </a:r>
          </a:p>
          <a:p>
            <a:endParaRPr lang="en-US" altLang="zh-CN" sz="3200" dirty="0" smtClean="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nodeType="with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accel="50000" fill="hold" grpId="0"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0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accel="5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74" y="4156506"/>
            <a:ext cx="12206513" cy="2711019"/>
          </a:xfrm>
          <a:prstGeom prst="rect">
            <a:avLst/>
          </a:prstGeom>
          <a:gradFill>
            <a:gsLst>
              <a:gs pos="0">
                <a:srgbClr val="17C0D4"/>
              </a:gs>
              <a:gs pos="100000">
                <a:srgbClr val="34569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675640" y="643255"/>
            <a:ext cx="3108325" cy="768350"/>
          </a:xfrm>
          <a:prstGeom prst="rect">
            <a:avLst/>
          </a:prstGeom>
          <a:noFill/>
        </p:spPr>
        <p:txBody>
          <a:bodyPr wrap="square" rtlCol="0">
            <a:spAutoFit/>
          </a:bodyPr>
          <a:lstStyle/>
          <a:p>
            <a:r>
              <a:rPr lang="en-US" altLang="zh-CN" sz="4400" b="1" dirty="0" smtClean="0">
                <a:solidFill>
                  <a:srgbClr val="404040"/>
                </a:solidFill>
                <a:latin typeface="Arial" panose="020B0604020202020204"/>
                <a:ea typeface="微软雅黑" panose="020B0503020204020204" pitchFamily="34" charset="-122"/>
                <a:sym typeface="+mn-ea"/>
              </a:rPr>
              <a:t>Deisgn</a:t>
            </a:r>
          </a:p>
        </p:txBody>
      </p:sp>
      <p:sp>
        <p:nvSpPr>
          <p:cNvPr id="5" name="矩形 4"/>
          <p:cNvSpPr/>
          <p:nvPr/>
        </p:nvSpPr>
        <p:spPr>
          <a:xfrm>
            <a:off x="675779" y="2749223"/>
            <a:ext cx="4895894" cy="922020"/>
          </a:xfrm>
          <a:prstGeom prst="rect">
            <a:avLst/>
          </a:prstGeom>
        </p:spPr>
        <p:txBody>
          <a:bodyPr wrap="square">
            <a:spAutoFit/>
          </a:bodyPr>
          <a:lstStyle/>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cxnSp>
        <p:nvCxnSpPr>
          <p:cNvPr id="6" name="直接连接符 5"/>
          <p:cNvCxnSpPr/>
          <p:nvPr/>
        </p:nvCxnSpPr>
        <p:spPr>
          <a:xfrm>
            <a:off x="782654" y="1652589"/>
            <a:ext cx="325437" cy="0"/>
          </a:xfrm>
          <a:prstGeom prst="line">
            <a:avLst/>
          </a:prstGeom>
          <a:ln w="38100">
            <a:solidFill>
              <a:srgbClr val="345692"/>
            </a:solidFill>
          </a:ln>
        </p:spPr>
        <p:style>
          <a:lnRef idx="1">
            <a:schemeClr val="accent1"/>
          </a:lnRef>
          <a:fillRef idx="0">
            <a:schemeClr val="accent1"/>
          </a:fillRef>
          <a:effectRef idx="0">
            <a:schemeClr val="accent1"/>
          </a:effectRef>
          <a:fontRef idx="minor">
            <a:schemeClr val="tx1"/>
          </a:fontRef>
        </p:style>
      </p:cxnSp>
      <p:sp>
        <p:nvSpPr>
          <p:cNvPr id="8" name="L 形 7"/>
          <p:cNvSpPr/>
          <p:nvPr/>
        </p:nvSpPr>
        <p:spPr>
          <a:xfrm rot="5400000">
            <a:off x="790671" y="5250536"/>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cxnSp>
        <p:nvCxnSpPr>
          <p:cNvPr id="12" name="直接箭头连接符 11"/>
          <p:cNvCxnSpPr/>
          <p:nvPr/>
        </p:nvCxnSpPr>
        <p:spPr>
          <a:xfrm>
            <a:off x="2348230" y="2738755"/>
            <a:ext cx="796925" cy="101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 name="圆角矩形 3"/>
          <p:cNvSpPr/>
          <p:nvPr/>
        </p:nvSpPr>
        <p:spPr>
          <a:xfrm>
            <a:off x="968375" y="2231390"/>
            <a:ext cx="1379855" cy="882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Start</a:t>
            </a:r>
          </a:p>
        </p:txBody>
      </p:sp>
      <p:sp>
        <p:nvSpPr>
          <p:cNvPr id="10" name="矩形 9"/>
          <p:cNvSpPr/>
          <p:nvPr/>
        </p:nvSpPr>
        <p:spPr>
          <a:xfrm>
            <a:off x="3145155" y="2190750"/>
            <a:ext cx="1461135" cy="963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Initialzie parameters</a:t>
            </a:r>
          </a:p>
        </p:txBody>
      </p:sp>
      <p:sp>
        <p:nvSpPr>
          <p:cNvPr id="13" name="菱形 12"/>
          <p:cNvSpPr/>
          <p:nvPr/>
        </p:nvSpPr>
        <p:spPr>
          <a:xfrm>
            <a:off x="7386320" y="707390"/>
            <a:ext cx="2049145" cy="127762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Input?</a:t>
            </a:r>
          </a:p>
        </p:txBody>
      </p:sp>
      <p:sp>
        <p:nvSpPr>
          <p:cNvPr id="15" name="平行四边形 14"/>
          <p:cNvSpPr/>
          <p:nvPr/>
        </p:nvSpPr>
        <p:spPr>
          <a:xfrm>
            <a:off x="4850765" y="869315"/>
            <a:ext cx="1816100" cy="95313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Output:</a:t>
            </a:r>
          </a:p>
          <a:p>
            <a:pPr algn="ctr"/>
            <a:r>
              <a:rPr lang="en-US" altLang="zh-CN"/>
              <a:t>planes</a:t>
            </a:r>
          </a:p>
        </p:txBody>
      </p:sp>
      <p:cxnSp>
        <p:nvCxnSpPr>
          <p:cNvPr id="16" name="直接箭头连接符 15"/>
          <p:cNvCxnSpPr/>
          <p:nvPr/>
        </p:nvCxnSpPr>
        <p:spPr>
          <a:xfrm>
            <a:off x="6584950" y="1346200"/>
            <a:ext cx="8013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16800" y="2563495"/>
            <a:ext cx="2018665" cy="1014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Change  parameters according input</a:t>
            </a:r>
          </a:p>
        </p:txBody>
      </p:sp>
      <p:cxnSp>
        <p:nvCxnSpPr>
          <p:cNvPr id="18" name="直接箭头连接符 17"/>
          <p:cNvCxnSpPr>
            <a:stCxn id="13" idx="2"/>
          </p:cNvCxnSpPr>
          <p:nvPr/>
        </p:nvCxnSpPr>
        <p:spPr>
          <a:xfrm>
            <a:off x="8411210" y="1985010"/>
            <a:ext cx="29210"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457440" y="4169410"/>
            <a:ext cx="1978025" cy="1081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Change parameters without input</a:t>
            </a:r>
          </a:p>
        </p:txBody>
      </p:sp>
      <p:cxnSp>
        <p:nvCxnSpPr>
          <p:cNvPr id="23" name="直接箭头连接符 22"/>
          <p:cNvCxnSpPr>
            <a:stCxn id="17" idx="2"/>
          </p:cNvCxnSpPr>
          <p:nvPr/>
        </p:nvCxnSpPr>
        <p:spPr>
          <a:xfrm>
            <a:off x="8426450" y="3578225"/>
            <a:ext cx="16510" cy="48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093585" y="5965190"/>
            <a:ext cx="8870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菱形 26"/>
          <p:cNvSpPr/>
          <p:nvPr/>
        </p:nvSpPr>
        <p:spPr>
          <a:xfrm>
            <a:off x="4772660" y="4200525"/>
            <a:ext cx="2245995" cy="11830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Chance=0?</a:t>
            </a:r>
          </a:p>
          <a:p>
            <a:pPr algn="ctr"/>
            <a:r>
              <a:rPr lang="en-US" altLang="zh-CN"/>
              <a:t>Time =0?</a:t>
            </a:r>
          </a:p>
          <a:p>
            <a:pPr algn="ctr"/>
            <a:r>
              <a:rPr lang="en-US" altLang="zh-CN"/>
              <a:t>Score=n?</a:t>
            </a:r>
          </a:p>
        </p:txBody>
      </p:sp>
      <p:cxnSp>
        <p:nvCxnSpPr>
          <p:cNvPr id="28" name="肘形连接符 27"/>
          <p:cNvCxnSpPr>
            <a:stCxn id="10" idx="0"/>
          </p:cNvCxnSpPr>
          <p:nvPr/>
        </p:nvCxnSpPr>
        <p:spPr>
          <a:xfrm rot="16200000">
            <a:off x="3995420" y="1210310"/>
            <a:ext cx="860425" cy="11004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3" idx="3"/>
          </p:cNvCxnSpPr>
          <p:nvPr/>
        </p:nvCxnSpPr>
        <p:spPr>
          <a:xfrm>
            <a:off x="9435465" y="1346200"/>
            <a:ext cx="1290320" cy="346900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9431655" y="4787265"/>
            <a:ext cx="129413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flipV="1">
            <a:off x="7018655" y="4806315"/>
            <a:ext cx="52641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7" idx="0"/>
          </p:cNvCxnSpPr>
          <p:nvPr/>
        </p:nvCxnSpPr>
        <p:spPr>
          <a:xfrm flipH="1" flipV="1">
            <a:off x="5891530" y="1838960"/>
            <a:ext cx="4445" cy="2361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1"/>
          </p:cNvCxnSpPr>
          <p:nvPr/>
        </p:nvCxnSpPr>
        <p:spPr>
          <a:xfrm flipH="1" flipV="1">
            <a:off x="3525520" y="4787265"/>
            <a:ext cx="124714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2064385" y="4264660"/>
            <a:ext cx="1461135" cy="1118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End</a:t>
            </a:r>
          </a:p>
        </p:txBody>
      </p:sp>
      <p:sp>
        <p:nvSpPr>
          <p:cNvPr id="36" name="文本框 35"/>
          <p:cNvSpPr txBox="1"/>
          <p:nvPr/>
        </p:nvSpPr>
        <p:spPr>
          <a:xfrm>
            <a:off x="8488680" y="2097405"/>
            <a:ext cx="536575" cy="368300"/>
          </a:xfrm>
          <a:prstGeom prst="rect">
            <a:avLst/>
          </a:prstGeom>
          <a:noFill/>
        </p:spPr>
        <p:txBody>
          <a:bodyPr wrap="square" rtlCol="0">
            <a:spAutoFit/>
          </a:bodyPr>
          <a:lstStyle/>
          <a:p>
            <a:r>
              <a:rPr lang="en-US" altLang="zh-CN"/>
              <a:t>Yes</a:t>
            </a:r>
          </a:p>
        </p:txBody>
      </p:sp>
      <p:sp>
        <p:nvSpPr>
          <p:cNvPr id="37" name="文本框 36"/>
          <p:cNvSpPr txBox="1"/>
          <p:nvPr/>
        </p:nvSpPr>
        <p:spPr>
          <a:xfrm>
            <a:off x="5402580" y="3692525"/>
            <a:ext cx="841375" cy="368300"/>
          </a:xfrm>
          <a:prstGeom prst="rect">
            <a:avLst/>
          </a:prstGeom>
          <a:noFill/>
        </p:spPr>
        <p:txBody>
          <a:bodyPr wrap="square" rtlCol="0">
            <a:spAutoFit/>
          </a:bodyPr>
          <a:lstStyle/>
          <a:p>
            <a:r>
              <a:rPr lang="en-US" altLang="zh-CN"/>
              <a:t>No</a:t>
            </a:r>
          </a:p>
        </p:txBody>
      </p:sp>
      <p:sp>
        <p:nvSpPr>
          <p:cNvPr id="38" name="文本框 37"/>
          <p:cNvSpPr txBox="1"/>
          <p:nvPr/>
        </p:nvSpPr>
        <p:spPr>
          <a:xfrm>
            <a:off x="4069715" y="4438015"/>
            <a:ext cx="536575" cy="368300"/>
          </a:xfrm>
          <a:prstGeom prst="rect">
            <a:avLst/>
          </a:prstGeom>
          <a:noFill/>
        </p:spPr>
        <p:txBody>
          <a:bodyPr wrap="square" rtlCol="0">
            <a:spAutoFit/>
          </a:bodyPr>
          <a:lstStyle/>
          <a:p>
            <a:r>
              <a:rPr lang="en-US" altLang="zh-CN"/>
              <a:t>Yes</a:t>
            </a:r>
          </a:p>
        </p:txBody>
      </p:sp>
      <p:sp>
        <p:nvSpPr>
          <p:cNvPr id="39" name="文本框 38"/>
          <p:cNvSpPr txBox="1"/>
          <p:nvPr/>
        </p:nvSpPr>
        <p:spPr>
          <a:xfrm>
            <a:off x="9775825" y="1043305"/>
            <a:ext cx="841375" cy="368300"/>
          </a:xfrm>
          <a:prstGeom prst="rect">
            <a:avLst/>
          </a:prstGeom>
          <a:noFill/>
        </p:spPr>
        <p:txBody>
          <a:bodyPr wrap="square" rtlCol="0">
            <a:spAutoFit/>
          </a:bodyPr>
          <a:lstStyle/>
          <a:p>
            <a:r>
              <a:rPr lang="en-US" altLang="zh-CN"/>
              <a:t>No</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grpId="0"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9" accel="50000" fill="hold" grpId="0" nodeType="with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9" accel="50000" fill="hold" grpId="0" nodeType="withEffect" p14:presetBounceEnd="50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50000">
                                          <p:cBhvr additive="base">
                                            <p:cTn id="15"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accel="50000" fill="hold" nodeType="withEffect" p14:presetBounceEnd="50000">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14:bounceEnd="50000">
                                          <p:cBhvr additive="base">
                                            <p:cTn id="19"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9" accel="50000" fill="hold" grpId="0" nodeType="withEffect" p14:presetBounceEnd="50000">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14:bounceEnd="50000">
                                          <p:cBhvr additive="base">
                                            <p:cTn id="23" dur="10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24"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 grpId="0"/>
          <p:bldP spid="8"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9" accel="5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9" accel="5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0-#ppt_w/2"/>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accel="5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0-#ppt_w/2"/>
                                              </p:val>
                                            </p:tav>
                                            <p:tav tm="100000">
                                              <p:val>
                                                <p:strVal val="#ppt_x"/>
                                              </p:val>
                                            </p:tav>
                                          </p:tavLst>
                                        </p:anim>
                                        <p:anim calcmode="lin" valueType="num">
                                          <p:cBhvr additive="base">
                                            <p:cTn id="20" dur="10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9" accel="5000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0-#ppt_w/2"/>
                                              </p:val>
                                            </p:tav>
                                            <p:tav tm="100000">
                                              <p:val>
                                                <p:strVal val="#ppt_x"/>
                                              </p:val>
                                            </p:tav>
                                          </p:tavLst>
                                        </p:anim>
                                        <p:anim calcmode="lin" valueType="num">
                                          <p:cBhvr additive="base">
                                            <p:cTn id="24"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 grpId="0"/>
          <p:bldP spid="8" grpId="0" bldLvl="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4146981"/>
            <a:ext cx="12206513" cy="2711019"/>
          </a:xfrm>
          <a:prstGeom prst="rect">
            <a:avLst/>
          </a:prstGeom>
          <a:gradFill>
            <a:gsLst>
              <a:gs pos="0">
                <a:srgbClr val="17C0D4"/>
              </a:gs>
              <a:gs pos="100000">
                <a:srgbClr val="34569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675640" y="643255"/>
            <a:ext cx="4345940" cy="768350"/>
          </a:xfrm>
          <a:prstGeom prst="rect">
            <a:avLst/>
          </a:prstGeom>
          <a:noFill/>
        </p:spPr>
        <p:txBody>
          <a:bodyPr wrap="square" rtlCol="0">
            <a:spAutoFit/>
          </a:bodyPr>
          <a:lstStyle/>
          <a:p>
            <a:r>
              <a:rPr lang="zh-CN" altLang="en-US" sz="4400" b="1" dirty="0" smtClean="0">
                <a:solidFill>
                  <a:srgbClr val="404040"/>
                </a:solidFill>
                <a:latin typeface="Arial" panose="020B0604020202020204"/>
                <a:ea typeface="微软雅黑" panose="020B0503020204020204" pitchFamily="34" charset="-122"/>
                <a:sym typeface="Arial" panose="020B0604020202020204"/>
              </a:rPr>
              <a:t>Group division</a:t>
            </a:r>
          </a:p>
        </p:txBody>
      </p:sp>
      <p:sp>
        <p:nvSpPr>
          <p:cNvPr id="5" name="矩形 4"/>
          <p:cNvSpPr/>
          <p:nvPr/>
        </p:nvSpPr>
        <p:spPr>
          <a:xfrm>
            <a:off x="675779" y="2749223"/>
            <a:ext cx="4895894" cy="922020"/>
          </a:xfrm>
          <a:prstGeom prst="rect">
            <a:avLst/>
          </a:prstGeom>
        </p:spPr>
        <p:txBody>
          <a:bodyPr wrap="square">
            <a:spAutoFit/>
          </a:bodyPr>
          <a:lstStyle/>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cxnSp>
        <p:nvCxnSpPr>
          <p:cNvPr id="6" name="直接连接符 5"/>
          <p:cNvCxnSpPr/>
          <p:nvPr/>
        </p:nvCxnSpPr>
        <p:spPr>
          <a:xfrm>
            <a:off x="782654" y="1652589"/>
            <a:ext cx="325437" cy="0"/>
          </a:xfrm>
          <a:prstGeom prst="line">
            <a:avLst/>
          </a:prstGeom>
          <a:ln w="38100">
            <a:solidFill>
              <a:srgbClr val="345692"/>
            </a:solidFill>
          </a:ln>
        </p:spPr>
        <p:style>
          <a:lnRef idx="1">
            <a:schemeClr val="accent1"/>
          </a:lnRef>
          <a:fillRef idx="0">
            <a:schemeClr val="accent1"/>
          </a:fillRef>
          <a:effectRef idx="0">
            <a:schemeClr val="accent1"/>
          </a:effectRef>
          <a:fontRef idx="minor">
            <a:schemeClr val="tx1"/>
          </a:fontRef>
        </p:style>
      </p:cxnSp>
      <p:sp>
        <p:nvSpPr>
          <p:cNvPr id="8" name="L 形 7"/>
          <p:cNvSpPr/>
          <p:nvPr/>
        </p:nvSpPr>
        <p:spPr>
          <a:xfrm rot="5400000">
            <a:off x="790671" y="5250536"/>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9" name="L 形 8"/>
          <p:cNvSpPr/>
          <p:nvPr/>
        </p:nvSpPr>
        <p:spPr>
          <a:xfrm rot="16200000">
            <a:off x="6536005" y="5747305"/>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790575" y="1652905"/>
            <a:ext cx="10388600" cy="4832092"/>
          </a:xfrm>
          <a:prstGeom prst="rect">
            <a:avLst/>
          </a:prstGeom>
          <a:noFill/>
        </p:spPr>
        <p:txBody>
          <a:bodyPr wrap="square" rtlCol="0">
            <a:spAutoFit/>
          </a:bodyPr>
          <a:lstStyle/>
          <a:p>
            <a:r>
              <a:rPr lang="en-US" altLang="zh-CN" sz="2800" dirty="0" smtClean="0">
                <a:sym typeface="+mn-ea"/>
              </a:rPr>
              <a:t>First person</a:t>
            </a:r>
          </a:p>
          <a:p>
            <a:r>
              <a:rPr lang="en-US" altLang="zh-CN" sz="2800" dirty="0" smtClean="0">
                <a:sym typeface="+mn-ea"/>
              </a:rPr>
              <a:t>Control </a:t>
            </a:r>
            <a:r>
              <a:rPr lang="en-US" altLang="zh-CN" sz="2800" dirty="0" smtClean="0">
                <a:sym typeface="+mn-ea"/>
              </a:rPr>
              <a:t>and show our plane and hostile planes. Use the pointers to save all the parameters. Check the parameters, link functions and control all the process</a:t>
            </a:r>
            <a:r>
              <a:rPr lang="en-US" altLang="zh-CN" sz="2800" dirty="0" smtClean="0">
                <a:sym typeface="+mn-ea"/>
              </a:rPr>
              <a:t>.</a:t>
            </a:r>
          </a:p>
          <a:p>
            <a:r>
              <a:rPr lang="en-US" altLang="zh-CN" sz="2800" dirty="0" smtClean="0">
                <a:sym typeface="+mn-ea"/>
              </a:rPr>
              <a:t>Second person</a:t>
            </a:r>
            <a:endParaRPr lang="en-US" altLang="zh-CN" sz="2800" dirty="0" smtClean="0">
              <a:sym typeface="+mn-ea"/>
            </a:endParaRPr>
          </a:p>
          <a:p>
            <a:r>
              <a:rPr lang="en-US" altLang="zh-CN" sz="2800" dirty="0" smtClean="0">
                <a:sym typeface="+mn-ea"/>
              </a:rPr>
              <a:t>Draw </a:t>
            </a:r>
            <a:r>
              <a:rPr lang="en-US" altLang="zh-CN" sz="2800" dirty="0" smtClean="0">
                <a:sym typeface="+mn-ea"/>
              </a:rPr>
              <a:t>boot animation. Set background music. Write boss section, link functions of boss and control the boss process. Hide cursor. </a:t>
            </a:r>
            <a:endParaRPr lang="en-US" altLang="zh-CN" sz="2800" dirty="0" smtClean="0">
              <a:sym typeface="+mn-ea"/>
            </a:endParaRPr>
          </a:p>
          <a:p>
            <a:r>
              <a:rPr lang="en-US" altLang="zh-CN" sz="2800" dirty="0" smtClean="0">
                <a:sym typeface="+mn-ea"/>
              </a:rPr>
              <a:t>Third person</a:t>
            </a:r>
            <a:endParaRPr lang="en-US" altLang="zh-CN" sz="2800" dirty="0" smtClean="0">
              <a:sym typeface="+mn-ea"/>
            </a:endParaRPr>
          </a:p>
          <a:p>
            <a:r>
              <a:rPr lang="en-US" altLang="zh-CN" sz="2800" dirty="0" smtClean="0">
                <a:sym typeface="+mn-ea"/>
              </a:rPr>
              <a:t>Draw </a:t>
            </a:r>
            <a:r>
              <a:rPr lang="en-US" altLang="zh-CN" sz="2800" dirty="0" smtClean="0">
                <a:sym typeface="+mn-ea"/>
              </a:rPr>
              <a:t>my and hostile planes. Fire bullets. Save scores. Draw win and lose animation. Control main function. Randomly show planes function.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grpId="0" nodeType="with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4146981"/>
            <a:ext cx="12206513" cy="2711019"/>
          </a:xfrm>
          <a:prstGeom prst="rect">
            <a:avLst/>
          </a:prstGeom>
          <a:gradFill>
            <a:gsLst>
              <a:gs pos="0">
                <a:srgbClr val="17C0D4"/>
              </a:gs>
              <a:gs pos="100000">
                <a:srgbClr val="34569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675640" y="532765"/>
            <a:ext cx="4345940" cy="768350"/>
          </a:xfrm>
          <a:prstGeom prst="rect">
            <a:avLst/>
          </a:prstGeom>
          <a:noFill/>
        </p:spPr>
        <p:txBody>
          <a:bodyPr wrap="square" rtlCol="0">
            <a:spAutoFit/>
          </a:bodyPr>
          <a:lstStyle/>
          <a:p>
            <a:r>
              <a:rPr lang="zh-CN" altLang="en-US" sz="4400" b="1" dirty="0" smtClean="0">
                <a:solidFill>
                  <a:srgbClr val="404040"/>
                </a:solidFill>
                <a:latin typeface="Arial" panose="020B0604020202020204"/>
                <a:ea typeface="微软雅黑" panose="020B0503020204020204" pitchFamily="34" charset="-122"/>
                <a:sym typeface="Arial" panose="020B0604020202020204"/>
              </a:rPr>
              <a:t>Implement</a:t>
            </a:r>
          </a:p>
        </p:txBody>
      </p:sp>
      <p:sp>
        <p:nvSpPr>
          <p:cNvPr id="5" name="矩形 4"/>
          <p:cNvSpPr/>
          <p:nvPr/>
        </p:nvSpPr>
        <p:spPr>
          <a:xfrm>
            <a:off x="675779" y="2749223"/>
            <a:ext cx="4895894" cy="922020"/>
          </a:xfrm>
          <a:prstGeom prst="rect">
            <a:avLst/>
          </a:prstGeom>
        </p:spPr>
        <p:txBody>
          <a:bodyPr wrap="square">
            <a:spAutoFit/>
          </a:bodyPr>
          <a:lstStyle/>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cxnSp>
        <p:nvCxnSpPr>
          <p:cNvPr id="6" name="直接连接符 5"/>
          <p:cNvCxnSpPr/>
          <p:nvPr/>
        </p:nvCxnSpPr>
        <p:spPr>
          <a:xfrm>
            <a:off x="782654" y="1652589"/>
            <a:ext cx="325437" cy="0"/>
          </a:xfrm>
          <a:prstGeom prst="line">
            <a:avLst/>
          </a:prstGeom>
          <a:ln w="38100">
            <a:solidFill>
              <a:srgbClr val="345692"/>
            </a:solidFill>
          </a:ln>
        </p:spPr>
        <p:style>
          <a:lnRef idx="1">
            <a:schemeClr val="accent1"/>
          </a:lnRef>
          <a:fillRef idx="0">
            <a:schemeClr val="accent1"/>
          </a:fillRef>
          <a:effectRef idx="0">
            <a:schemeClr val="accent1"/>
          </a:effectRef>
          <a:fontRef idx="minor">
            <a:schemeClr val="tx1"/>
          </a:fontRef>
        </p:style>
      </p:cxnSp>
      <p:sp>
        <p:nvSpPr>
          <p:cNvPr id="8" name="L 形 7"/>
          <p:cNvSpPr/>
          <p:nvPr/>
        </p:nvSpPr>
        <p:spPr>
          <a:xfrm rot="5400000">
            <a:off x="790671" y="5250536"/>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9" name="L 形 8"/>
          <p:cNvSpPr/>
          <p:nvPr/>
        </p:nvSpPr>
        <p:spPr>
          <a:xfrm rot="16200000">
            <a:off x="6536005" y="5747305"/>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238760" y="1476375"/>
            <a:ext cx="5753100" cy="521970"/>
          </a:xfrm>
          <a:prstGeom prst="rect">
            <a:avLst/>
          </a:prstGeom>
          <a:noFill/>
        </p:spPr>
        <p:txBody>
          <a:bodyPr wrap="square" rtlCol="0">
            <a:spAutoFit/>
          </a:bodyPr>
          <a:lstStyle/>
          <a:p>
            <a:r>
              <a:rPr lang="en-US" altLang="zh-CN" sz="2800" dirty="0" smtClean="0">
                <a:sym typeface="+mn-ea"/>
              </a:rPr>
              <a:t>1</a:t>
            </a:r>
            <a:r>
              <a:rPr lang="zh-CN" altLang="en-US" sz="2800" dirty="0" smtClean="0">
                <a:sym typeface="+mn-ea"/>
              </a:rPr>
              <a:t>、Use easyx function to draw planes</a:t>
            </a:r>
          </a:p>
        </p:txBody>
      </p:sp>
      <p:pic>
        <p:nvPicPr>
          <p:cNvPr id="4" name="Picture 1" descr="C:\Users\Administrator\AppData\Roaming\Tencent\Users\2848123049\QQ\WinTemp\RichOle\SZ5@ZTM]8SR4IWU4NG`)YZ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0" y="2174240"/>
            <a:ext cx="5803265" cy="455612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74410" y="532765"/>
            <a:ext cx="4427220" cy="521970"/>
          </a:xfrm>
          <a:prstGeom prst="rect">
            <a:avLst/>
          </a:prstGeom>
          <a:noFill/>
        </p:spPr>
        <p:txBody>
          <a:bodyPr wrap="square" rtlCol="0">
            <a:spAutoFit/>
          </a:bodyPr>
          <a:lstStyle/>
          <a:p>
            <a:r>
              <a:rPr lang="en-US" altLang="zh-CN" sz="2800" dirty="0">
                <a:sym typeface="+mn-ea"/>
              </a:rPr>
              <a:t>2</a:t>
            </a:r>
            <a:r>
              <a:rPr lang="zh-CN" altLang="en-US" sz="2800" dirty="0">
                <a:sym typeface="+mn-ea"/>
              </a:rPr>
              <a:t>、</a:t>
            </a:r>
            <a:r>
              <a:rPr lang="en-US" altLang="zh-CN" sz="2800" dirty="0">
                <a:sym typeface="+mn-ea"/>
              </a:rPr>
              <a:t>Check input </a:t>
            </a:r>
            <a:r>
              <a:rPr lang="en-US" altLang="zh-CN" dirty="0">
                <a:sym typeface="+mn-ea"/>
              </a:rPr>
              <a:t>  </a:t>
            </a:r>
            <a:endParaRPr lang="zh-CN" altLang="en-US"/>
          </a:p>
        </p:txBody>
      </p:sp>
      <p:pic>
        <p:nvPicPr>
          <p:cNvPr id="3073" name="Picture 1" descr="C:\Users\Administrator\AppData\Roaming\Tencent\Users\2848123049\QQ\WinTemp\RichOle\[T$MD~P1VELQBPTB@SYR$@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860" y="1033145"/>
            <a:ext cx="6014720" cy="5769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nodeType="with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4146981"/>
            <a:ext cx="12206513" cy="2711019"/>
          </a:xfrm>
          <a:prstGeom prst="rect">
            <a:avLst/>
          </a:prstGeom>
          <a:gradFill>
            <a:gsLst>
              <a:gs pos="0">
                <a:srgbClr val="17C0D4"/>
              </a:gs>
              <a:gs pos="100000">
                <a:srgbClr val="34569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矩形 4"/>
          <p:cNvSpPr/>
          <p:nvPr/>
        </p:nvSpPr>
        <p:spPr>
          <a:xfrm>
            <a:off x="783094" y="2749223"/>
            <a:ext cx="4895894" cy="922020"/>
          </a:xfrm>
          <a:prstGeom prst="rect">
            <a:avLst/>
          </a:prstGeom>
        </p:spPr>
        <p:txBody>
          <a:bodyPr wrap="square">
            <a:spAutoFit/>
          </a:bodyPr>
          <a:lstStyle/>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cxnSp>
        <p:nvCxnSpPr>
          <p:cNvPr id="6" name="直接连接符 5"/>
          <p:cNvCxnSpPr/>
          <p:nvPr/>
        </p:nvCxnSpPr>
        <p:spPr>
          <a:xfrm>
            <a:off x="782654" y="1652589"/>
            <a:ext cx="325437" cy="0"/>
          </a:xfrm>
          <a:prstGeom prst="line">
            <a:avLst/>
          </a:prstGeom>
          <a:ln w="38100">
            <a:solidFill>
              <a:srgbClr val="345692"/>
            </a:solidFill>
          </a:ln>
        </p:spPr>
        <p:style>
          <a:lnRef idx="1">
            <a:schemeClr val="accent1"/>
          </a:lnRef>
          <a:fillRef idx="0">
            <a:schemeClr val="accent1"/>
          </a:fillRef>
          <a:effectRef idx="0">
            <a:schemeClr val="accent1"/>
          </a:effectRef>
          <a:fontRef idx="minor">
            <a:schemeClr val="tx1"/>
          </a:fontRef>
        </p:style>
      </p:cxnSp>
      <p:sp>
        <p:nvSpPr>
          <p:cNvPr id="8" name="L 形 7"/>
          <p:cNvSpPr/>
          <p:nvPr/>
        </p:nvSpPr>
        <p:spPr>
          <a:xfrm rot="5400000">
            <a:off x="790671" y="5250536"/>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9" name="L 形 8"/>
          <p:cNvSpPr/>
          <p:nvPr/>
        </p:nvSpPr>
        <p:spPr>
          <a:xfrm rot="16200000">
            <a:off x="6536005" y="5747305"/>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11" name="文本框 10"/>
          <p:cNvSpPr txBox="1"/>
          <p:nvPr/>
        </p:nvSpPr>
        <p:spPr>
          <a:xfrm>
            <a:off x="406400" y="488315"/>
            <a:ext cx="4795520" cy="521970"/>
          </a:xfrm>
          <a:prstGeom prst="rect">
            <a:avLst/>
          </a:prstGeom>
          <a:noFill/>
        </p:spPr>
        <p:txBody>
          <a:bodyPr wrap="square" rtlCol="0">
            <a:spAutoFit/>
          </a:bodyPr>
          <a:lstStyle/>
          <a:p>
            <a:r>
              <a:rPr lang="en-US" altLang="zh-CN" sz="2800"/>
              <a:t>3</a:t>
            </a:r>
            <a:r>
              <a:rPr lang="zh-CN" altLang="en-US" sz="2800"/>
              <a:t>、Make bullets move forward</a:t>
            </a:r>
          </a:p>
        </p:txBody>
      </p:sp>
      <p:pic>
        <p:nvPicPr>
          <p:cNvPr id="2050" name="Picture 2" descr="C:\Users\Administrator\AppData\Roaming\Tencent\Users\2848123049\QQ\WinTemp\RichOle\G{$2}IP8]1E8(9EVF6817K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77" y="1203364"/>
            <a:ext cx="8932548" cy="2304256"/>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500380" y="3439160"/>
            <a:ext cx="8207375" cy="521970"/>
          </a:xfrm>
          <a:prstGeom prst="rect">
            <a:avLst/>
          </a:prstGeom>
          <a:noFill/>
        </p:spPr>
        <p:txBody>
          <a:bodyPr wrap="square" rtlCol="0">
            <a:spAutoFit/>
          </a:bodyPr>
          <a:lstStyle/>
          <a:p>
            <a:r>
              <a:rPr lang="en-US" altLang="zh-CN" sz="2800"/>
              <a:t>4</a:t>
            </a:r>
            <a:r>
              <a:rPr lang="zh-CN" altLang="en-US" sz="2800"/>
              <a:t>、Use pointer to store parameter</a:t>
            </a:r>
          </a:p>
        </p:txBody>
      </p:sp>
      <p:pic>
        <p:nvPicPr>
          <p:cNvPr id="2049" name="Picture 1" descr="C:\Users\Administrator\AppData\Roaming\Tencent\Users\2848123049\QQ\WinTemp\RichOle\_UW$X90FP(U[{_3OD8RWW0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20" y="4098290"/>
            <a:ext cx="11638280" cy="23977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4146981"/>
            <a:ext cx="12206513" cy="2711019"/>
          </a:xfrm>
          <a:prstGeom prst="rect">
            <a:avLst/>
          </a:prstGeom>
          <a:gradFill>
            <a:gsLst>
              <a:gs pos="0">
                <a:srgbClr val="17C0D4"/>
              </a:gs>
              <a:gs pos="100000">
                <a:srgbClr val="34569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矩形 4"/>
          <p:cNvSpPr/>
          <p:nvPr/>
        </p:nvSpPr>
        <p:spPr>
          <a:xfrm>
            <a:off x="783094" y="2749223"/>
            <a:ext cx="4895894" cy="922020"/>
          </a:xfrm>
          <a:prstGeom prst="rect">
            <a:avLst/>
          </a:prstGeom>
        </p:spPr>
        <p:txBody>
          <a:bodyPr wrap="square">
            <a:spAutoFit/>
          </a:bodyPr>
          <a:lstStyle/>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cxnSp>
        <p:nvCxnSpPr>
          <p:cNvPr id="6" name="直接连接符 5"/>
          <p:cNvCxnSpPr/>
          <p:nvPr/>
        </p:nvCxnSpPr>
        <p:spPr>
          <a:xfrm>
            <a:off x="782654" y="1652589"/>
            <a:ext cx="325437" cy="0"/>
          </a:xfrm>
          <a:prstGeom prst="line">
            <a:avLst/>
          </a:prstGeom>
          <a:ln w="38100">
            <a:solidFill>
              <a:srgbClr val="345692"/>
            </a:solidFill>
          </a:ln>
        </p:spPr>
        <p:style>
          <a:lnRef idx="1">
            <a:schemeClr val="accent1"/>
          </a:lnRef>
          <a:fillRef idx="0">
            <a:schemeClr val="accent1"/>
          </a:fillRef>
          <a:effectRef idx="0">
            <a:schemeClr val="accent1"/>
          </a:effectRef>
          <a:fontRef idx="minor">
            <a:schemeClr val="tx1"/>
          </a:fontRef>
        </p:style>
      </p:cxnSp>
      <p:sp>
        <p:nvSpPr>
          <p:cNvPr id="8" name="L 形 7"/>
          <p:cNvSpPr/>
          <p:nvPr/>
        </p:nvSpPr>
        <p:spPr>
          <a:xfrm rot="5400000">
            <a:off x="790671" y="5250536"/>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9" name="L 形 8"/>
          <p:cNvSpPr/>
          <p:nvPr/>
        </p:nvSpPr>
        <p:spPr>
          <a:xfrm rot="16200000">
            <a:off x="6536005" y="5747305"/>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11" name="文本框 10"/>
          <p:cNvSpPr txBox="1"/>
          <p:nvPr/>
        </p:nvSpPr>
        <p:spPr>
          <a:xfrm>
            <a:off x="406400" y="488315"/>
            <a:ext cx="5571490" cy="521970"/>
          </a:xfrm>
          <a:prstGeom prst="rect">
            <a:avLst/>
          </a:prstGeom>
          <a:noFill/>
        </p:spPr>
        <p:txBody>
          <a:bodyPr wrap="square" rtlCol="0">
            <a:spAutoFit/>
          </a:bodyPr>
          <a:lstStyle/>
          <a:p>
            <a:r>
              <a:rPr lang="en-US" sz="2800"/>
              <a:t>5</a:t>
            </a:r>
            <a:r>
              <a:rPr lang="zh-CN" altLang="en-US" sz="2800"/>
              <a:t>、</a:t>
            </a:r>
            <a:r>
              <a:rPr sz="2800"/>
              <a:t>Check if the bullet hits the plane</a:t>
            </a:r>
            <a:endParaRPr lang="zh-CN" altLang="en-US" sz="2800"/>
          </a:p>
        </p:txBody>
      </p:sp>
      <p:pic>
        <p:nvPicPr>
          <p:cNvPr id="4097" name="Picture 1" descr="C:\Users\Administrator\AppData\Roaming\Tencent\Users\2848123049\QQ\WinTemp\RichOle\IGHUCD@V4LUPU1J$9}VCI]0.png"/>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 y="1171575"/>
            <a:ext cx="11897995" cy="5316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nodeType="with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accel="50000" fill="hold" grpId="0"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0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9" accel="50000" fill="hold" grpId="0" nodeType="withEffect" p14:presetBounceEnd="50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50000">
                                          <p:cBhvr additive="base">
                                            <p:cTn id="15" dur="1000" fill="hold"/>
                                            <p:tgtEl>
                                              <p:spTgt spid="9"/>
                                            </p:tgtEl>
                                            <p:attrNameLst>
                                              <p:attrName>ppt_x</p:attrName>
                                            </p:attrNameLst>
                                          </p:cBhvr>
                                          <p:tavLst>
                                            <p:tav tm="0">
                                              <p:val>
                                                <p:strVal val="0-#ppt_w/2"/>
                                              </p:val>
                                            </p:tav>
                                            <p:tav tm="100000">
                                              <p:val>
                                                <p:strVal val="#ppt_x"/>
                                              </p:val>
                                            </p:tav>
                                          </p:tavLst>
                                        </p:anim>
                                        <p:anim calcmode="lin" valueType="num" p14:bounceEnd="50000">
                                          <p:cBhvr additive="base">
                                            <p:cTn id="16"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accel="5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9" accel="5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4146981"/>
            <a:ext cx="12206513" cy="2711019"/>
          </a:xfrm>
          <a:prstGeom prst="rect">
            <a:avLst/>
          </a:prstGeom>
          <a:gradFill>
            <a:gsLst>
              <a:gs pos="0">
                <a:srgbClr val="17C0D4"/>
              </a:gs>
              <a:gs pos="100000">
                <a:srgbClr val="34569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矩形 4"/>
          <p:cNvSpPr/>
          <p:nvPr/>
        </p:nvSpPr>
        <p:spPr>
          <a:xfrm>
            <a:off x="783094" y="2749223"/>
            <a:ext cx="4895894" cy="922020"/>
          </a:xfrm>
          <a:prstGeom prst="rect">
            <a:avLst/>
          </a:prstGeom>
        </p:spPr>
        <p:txBody>
          <a:bodyPr wrap="square">
            <a:spAutoFit/>
          </a:bodyPr>
          <a:lstStyle/>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defTabSz="1218565">
              <a:lnSpc>
                <a:spcPct val="150000"/>
              </a:lnSpc>
              <a:defRPr sz="1800"/>
            </a:pPr>
            <a:endParaRPr lang="zh-CN" altLang="en-US"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cxnSp>
        <p:nvCxnSpPr>
          <p:cNvPr id="6" name="直接连接符 5"/>
          <p:cNvCxnSpPr/>
          <p:nvPr/>
        </p:nvCxnSpPr>
        <p:spPr>
          <a:xfrm>
            <a:off x="782654" y="1652589"/>
            <a:ext cx="325437" cy="0"/>
          </a:xfrm>
          <a:prstGeom prst="line">
            <a:avLst/>
          </a:prstGeom>
          <a:ln w="38100">
            <a:solidFill>
              <a:srgbClr val="345692"/>
            </a:solidFill>
          </a:ln>
        </p:spPr>
        <p:style>
          <a:lnRef idx="1">
            <a:schemeClr val="accent1"/>
          </a:lnRef>
          <a:fillRef idx="0">
            <a:schemeClr val="accent1"/>
          </a:fillRef>
          <a:effectRef idx="0">
            <a:schemeClr val="accent1"/>
          </a:effectRef>
          <a:fontRef idx="minor">
            <a:schemeClr val="tx1"/>
          </a:fontRef>
        </p:style>
      </p:cxnSp>
      <p:sp>
        <p:nvSpPr>
          <p:cNvPr id="8" name="L 形 7"/>
          <p:cNvSpPr/>
          <p:nvPr/>
        </p:nvSpPr>
        <p:spPr>
          <a:xfrm rot="5400000">
            <a:off x="790671" y="5250536"/>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9" name="L 形 8"/>
          <p:cNvSpPr/>
          <p:nvPr/>
        </p:nvSpPr>
        <p:spPr>
          <a:xfrm rot="16200000">
            <a:off x="6536005" y="5747305"/>
            <a:ext cx="241150" cy="241150"/>
          </a:xfrm>
          <a:prstGeom prst="corner">
            <a:avLst>
              <a:gd name="adj1" fmla="val 16636"/>
              <a:gd name="adj2" fmla="val 1739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pitchFamily="34" charset="-122"/>
              <a:sym typeface="Arial" panose="020B0604020202020204"/>
            </a:endParaRPr>
          </a:p>
        </p:txBody>
      </p:sp>
      <p:sp>
        <p:nvSpPr>
          <p:cNvPr id="11" name="文本框 10"/>
          <p:cNvSpPr txBox="1"/>
          <p:nvPr/>
        </p:nvSpPr>
        <p:spPr>
          <a:xfrm>
            <a:off x="406400" y="488315"/>
            <a:ext cx="5571490" cy="521970"/>
          </a:xfrm>
          <a:prstGeom prst="rect">
            <a:avLst/>
          </a:prstGeom>
          <a:noFill/>
        </p:spPr>
        <p:txBody>
          <a:bodyPr wrap="square" rtlCol="0">
            <a:spAutoFit/>
          </a:bodyPr>
          <a:lstStyle/>
          <a:p>
            <a:r>
              <a:rPr lang="en-US" altLang="zh-CN" sz="2800" dirty="0" smtClean="0">
                <a:sym typeface="+mn-ea"/>
              </a:rPr>
              <a:t>6</a:t>
            </a:r>
            <a:r>
              <a:rPr lang="zh-CN" altLang="en-US" sz="2800" dirty="0" smtClean="0">
                <a:sym typeface="+mn-ea"/>
              </a:rPr>
              <a:t>、</a:t>
            </a:r>
            <a:r>
              <a:rPr lang="en-US" altLang="zh-CN" sz="2800" dirty="0" smtClean="0">
                <a:sym typeface="+mn-ea"/>
              </a:rPr>
              <a:t>Save the history highest score </a:t>
            </a:r>
            <a:endParaRPr lang="zh-CN" altLang="en-US" sz="2800"/>
          </a:p>
        </p:txBody>
      </p:sp>
      <p:pic>
        <p:nvPicPr>
          <p:cNvPr id="5121" name="Picture 1" descr="C:\Users\Administrator\AppData\Roaming\Tencent\Users\2848123049\QQ\WinTemp\RichOle\O4{L2KE5K`94M1W}})DER1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65" y="1151255"/>
            <a:ext cx="9944100" cy="54476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nodeType="with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accel="50000" fill="hold" grpId="0"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0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9" accel="50000" fill="hold" grpId="0" nodeType="withEffect" p14:presetBounceEnd="50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50000">
                                          <p:cBhvr additive="base">
                                            <p:cTn id="15" dur="1000" fill="hold"/>
                                            <p:tgtEl>
                                              <p:spTgt spid="9"/>
                                            </p:tgtEl>
                                            <p:attrNameLst>
                                              <p:attrName>ppt_x</p:attrName>
                                            </p:attrNameLst>
                                          </p:cBhvr>
                                          <p:tavLst>
                                            <p:tav tm="0">
                                              <p:val>
                                                <p:strVal val="0-#ppt_w/2"/>
                                              </p:val>
                                            </p:tav>
                                            <p:tav tm="100000">
                                              <p:val>
                                                <p:strVal val="#ppt_x"/>
                                              </p:val>
                                            </p:tav>
                                          </p:tavLst>
                                        </p:anim>
                                        <p:anim calcmode="lin" valueType="num" p14:bounceEnd="50000">
                                          <p:cBhvr additive="base">
                                            <p:cTn id="16"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accel="5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9" accel="5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TotalTime>
  <Words>439</Words>
  <Application>Microsoft Office PowerPoint</Application>
  <PresentationFormat>自定义</PresentationFormat>
  <Paragraphs>82</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Windows 用户</cp:lastModifiedBy>
  <cp:revision>61</cp:revision>
  <dcterms:created xsi:type="dcterms:W3CDTF">2017-08-18T03:02:00Z</dcterms:created>
  <dcterms:modified xsi:type="dcterms:W3CDTF">2018-06-17T00:58:54Z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