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8" r:id="rId6"/>
    <p:sldId id="274" r:id="rId7"/>
    <p:sldId id="269" r:id="rId8"/>
    <p:sldId id="275" r:id="rId9"/>
    <p:sldId id="270" r:id="rId10"/>
    <p:sldId id="272" r:id="rId11"/>
    <p:sldId id="276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CDAE0"/>
    <a:srgbClr val="ABD1F1"/>
    <a:srgbClr val="A8D2F4"/>
    <a:srgbClr val="A6D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8C69A-E30B-4CBB-BC72-0A24AC0762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18E214-5BBC-48C6-9ACF-104A8FDCFD3C}">
      <dgm:prSet phldrT="[文本]"/>
      <dgm:spPr>
        <a:xfrm>
          <a:off x="3402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start</a:t>
          </a:r>
          <a:endParaRPr lang="zh-CN" altLang="en-US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879C6999-696A-4F1B-B72E-E2620B2606EB}" type="parTrans" cxnId="{3420B1A7-BC1D-4250-97D6-B65B1B909854}">
      <dgm:prSet/>
      <dgm:spPr/>
      <dgm:t>
        <a:bodyPr/>
        <a:lstStyle/>
        <a:p>
          <a:endParaRPr lang="zh-CN" altLang="en-US"/>
        </a:p>
      </dgm:t>
    </dgm:pt>
    <dgm:pt modelId="{B9B4A21B-8343-482E-AD0F-1BFDB4D7938D}" type="sibTrans" cxnId="{3420B1A7-BC1D-4250-97D6-B65B1B909854}">
      <dgm:prSet/>
      <dgm:spPr>
        <a:xfrm>
          <a:off x="1122101" y="601243"/>
          <a:ext cx="215603" cy="252215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DC6A1899-CAEE-4FF3-B409-F1239F107915}">
      <dgm:prSet phldrT="[文本]"/>
      <dgm:spPr>
        <a:xfrm>
          <a:off x="1427201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one</a:t>
          </a:r>
          <a:endParaRPr lang="zh-CN" altLang="en-US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B5AB1B86-1E5F-4477-BFBF-D92442910A97}" type="parTrans" cxnId="{419590E8-40C9-4D6C-9B1F-5070F0A5619B}">
      <dgm:prSet/>
      <dgm:spPr/>
      <dgm:t>
        <a:bodyPr/>
        <a:lstStyle/>
        <a:p>
          <a:endParaRPr lang="zh-CN" altLang="en-US"/>
        </a:p>
      </dgm:t>
    </dgm:pt>
    <dgm:pt modelId="{2C919582-134D-47B7-BE7C-11B0C61E5E2F}" type="sibTrans" cxnId="{419590E8-40C9-4D6C-9B1F-5070F0A5619B}">
      <dgm:prSet/>
      <dgm:spPr>
        <a:xfrm>
          <a:off x="2545901" y="601243"/>
          <a:ext cx="215603" cy="252215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E96FF02A-EAEE-4F04-B8CC-B07F361763DF}">
      <dgm:prSet phldrT="[文本]"/>
      <dgm:spPr>
        <a:xfrm>
          <a:off x="2851000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two</a:t>
          </a:r>
          <a:endParaRPr lang="zh-CN" altLang="en-US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D9F2D545-D61B-4736-AE1C-8B4E1920006B}" type="parTrans" cxnId="{983922BB-7FE6-4315-B6A8-33BC29052016}">
      <dgm:prSet/>
      <dgm:spPr/>
      <dgm:t>
        <a:bodyPr/>
        <a:lstStyle/>
        <a:p>
          <a:endParaRPr lang="zh-CN" altLang="en-US"/>
        </a:p>
      </dgm:t>
    </dgm:pt>
    <dgm:pt modelId="{9AF92AD9-400F-417F-B967-E07899E4DD6F}" type="sibTrans" cxnId="{983922BB-7FE6-4315-B6A8-33BC29052016}">
      <dgm:prSet/>
      <dgm:spPr/>
      <dgm:t>
        <a:bodyPr/>
        <a:lstStyle/>
        <a:p>
          <a:endParaRPr lang="zh-CN" altLang="en-US"/>
        </a:p>
      </dgm:t>
    </dgm:pt>
    <dgm:pt modelId="{CC8D4E87-8F39-46BD-9894-DAA6C0C3FCF4}" type="pres">
      <dgm:prSet presAssocID="{9368C69A-E30B-4CBB-BC72-0A24AC0762AF}" presName="Name0" presStyleCnt="0">
        <dgm:presLayoutVars>
          <dgm:dir/>
          <dgm:resizeHandles val="exact"/>
        </dgm:presLayoutVars>
      </dgm:prSet>
      <dgm:spPr/>
    </dgm:pt>
    <dgm:pt modelId="{A397F9DB-F30D-49BD-8320-1C4D4AAD8C4C}" type="pres">
      <dgm:prSet presAssocID="{6B18E214-5BBC-48C6-9ACF-104A8FDCFD3C}" presName="node" presStyleLbl="node1" presStyleIdx="0" presStyleCnt="3">
        <dgm:presLayoutVars>
          <dgm:bulletEnabled val="1"/>
        </dgm:presLayoutVars>
      </dgm:prSet>
      <dgm:spPr/>
    </dgm:pt>
    <dgm:pt modelId="{E6320882-4CB2-410B-809C-549BEB46815E}" type="pres">
      <dgm:prSet presAssocID="{B9B4A21B-8343-482E-AD0F-1BFDB4D7938D}" presName="sibTrans" presStyleLbl="sibTrans2D1" presStyleIdx="0" presStyleCnt="2"/>
      <dgm:spPr/>
    </dgm:pt>
    <dgm:pt modelId="{8CAD1A27-A8F8-4BCF-9A5E-04E8CCBD4D58}" type="pres">
      <dgm:prSet presAssocID="{B9B4A21B-8343-482E-AD0F-1BFDB4D7938D}" presName="connectorText" presStyleLbl="sibTrans2D1" presStyleIdx="0" presStyleCnt="2"/>
      <dgm:spPr/>
    </dgm:pt>
    <dgm:pt modelId="{513F0FA1-3DEE-41CA-9CAC-32BDA0162CAD}" type="pres">
      <dgm:prSet presAssocID="{DC6A1899-CAEE-4FF3-B409-F1239F107915}" presName="node" presStyleLbl="node1" presStyleIdx="1" presStyleCnt="3">
        <dgm:presLayoutVars>
          <dgm:bulletEnabled val="1"/>
        </dgm:presLayoutVars>
      </dgm:prSet>
      <dgm:spPr/>
    </dgm:pt>
    <dgm:pt modelId="{2F2DE96E-4CF5-43A3-97D9-7A131BA92EF1}" type="pres">
      <dgm:prSet presAssocID="{2C919582-134D-47B7-BE7C-11B0C61E5E2F}" presName="sibTrans" presStyleLbl="sibTrans2D1" presStyleIdx="1" presStyleCnt="2"/>
      <dgm:spPr/>
    </dgm:pt>
    <dgm:pt modelId="{A28A2323-9FB3-4635-8E7C-2F59CD8CA34A}" type="pres">
      <dgm:prSet presAssocID="{2C919582-134D-47B7-BE7C-11B0C61E5E2F}" presName="connectorText" presStyleLbl="sibTrans2D1" presStyleIdx="1" presStyleCnt="2"/>
      <dgm:spPr/>
    </dgm:pt>
    <dgm:pt modelId="{E48EC797-D45B-4767-B3DE-C00A44EA20C8}" type="pres">
      <dgm:prSet presAssocID="{E96FF02A-EAEE-4F04-B8CC-B07F361763DF}" presName="node" presStyleLbl="node1" presStyleIdx="2" presStyleCnt="3">
        <dgm:presLayoutVars>
          <dgm:bulletEnabled val="1"/>
        </dgm:presLayoutVars>
      </dgm:prSet>
      <dgm:spPr/>
    </dgm:pt>
  </dgm:ptLst>
  <dgm:cxnLst>
    <dgm:cxn modelId="{9D930A04-3131-45C9-9DCA-60F25796F140}" type="presOf" srcId="{2C919582-134D-47B7-BE7C-11B0C61E5E2F}" destId="{A28A2323-9FB3-4635-8E7C-2F59CD8CA34A}" srcOrd="1" destOrd="0" presId="urn:microsoft.com/office/officeart/2005/8/layout/process1"/>
    <dgm:cxn modelId="{2BA41A04-9010-4CA4-A5A6-6D0ADAF5C162}" type="presOf" srcId="{2C919582-134D-47B7-BE7C-11B0C61E5E2F}" destId="{2F2DE96E-4CF5-43A3-97D9-7A131BA92EF1}" srcOrd="0" destOrd="0" presId="urn:microsoft.com/office/officeart/2005/8/layout/process1"/>
    <dgm:cxn modelId="{33B61860-0ADB-4D25-A40A-77D3BF219A94}" type="presOf" srcId="{E96FF02A-EAEE-4F04-B8CC-B07F361763DF}" destId="{E48EC797-D45B-4767-B3DE-C00A44EA20C8}" srcOrd="0" destOrd="0" presId="urn:microsoft.com/office/officeart/2005/8/layout/process1"/>
    <dgm:cxn modelId="{BA121F62-DCF0-40B9-B45A-1BBED872A75E}" type="presOf" srcId="{B9B4A21B-8343-482E-AD0F-1BFDB4D7938D}" destId="{8CAD1A27-A8F8-4BCF-9A5E-04E8CCBD4D58}" srcOrd="1" destOrd="0" presId="urn:microsoft.com/office/officeart/2005/8/layout/process1"/>
    <dgm:cxn modelId="{6CDF2B75-A51B-4FB2-8363-98D88924B2EC}" type="presOf" srcId="{9368C69A-E30B-4CBB-BC72-0A24AC0762AF}" destId="{CC8D4E87-8F39-46BD-9894-DAA6C0C3FCF4}" srcOrd="0" destOrd="0" presId="urn:microsoft.com/office/officeart/2005/8/layout/process1"/>
    <dgm:cxn modelId="{8EF8DF9C-8010-4C95-9E7E-45676744CE38}" type="presOf" srcId="{B9B4A21B-8343-482E-AD0F-1BFDB4D7938D}" destId="{E6320882-4CB2-410B-809C-549BEB46815E}" srcOrd="0" destOrd="0" presId="urn:microsoft.com/office/officeart/2005/8/layout/process1"/>
    <dgm:cxn modelId="{3420B1A7-BC1D-4250-97D6-B65B1B909854}" srcId="{9368C69A-E30B-4CBB-BC72-0A24AC0762AF}" destId="{6B18E214-5BBC-48C6-9ACF-104A8FDCFD3C}" srcOrd="0" destOrd="0" parTransId="{879C6999-696A-4F1B-B72E-E2620B2606EB}" sibTransId="{B9B4A21B-8343-482E-AD0F-1BFDB4D7938D}"/>
    <dgm:cxn modelId="{C45B67B8-D344-424F-AFD5-97B7DED3F515}" type="presOf" srcId="{DC6A1899-CAEE-4FF3-B409-F1239F107915}" destId="{513F0FA1-3DEE-41CA-9CAC-32BDA0162CAD}" srcOrd="0" destOrd="0" presId="urn:microsoft.com/office/officeart/2005/8/layout/process1"/>
    <dgm:cxn modelId="{983922BB-7FE6-4315-B6A8-33BC29052016}" srcId="{9368C69A-E30B-4CBB-BC72-0A24AC0762AF}" destId="{E96FF02A-EAEE-4F04-B8CC-B07F361763DF}" srcOrd="2" destOrd="0" parTransId="{D9F2D545-D61B-4736-AE1C-8B4E1920006B}" sibTransId="{9AF92AD9-400F-417F-B967-E07899E4DD6F}"/>
    <dgm:cxn modelId="{419590E8-40C9-4D6C-9B1F-5070F0A5619B}" srcId="{9368C69A-E30B-4CBB-BC72-0A24AC0762AF}" destId="{DC6A1899-CAEE-4FF3-B409-F1239F107915}" srcOrd="1" destOrd="0" parTransId="{B5AB1B86-1E5F-4477-BFBF-D92442910A97}" sibTransId="{2C919582-134D-47B7-BE7C-11B0C61E5E2F}"/>
    <dgm:cxn modelId="{89ECEDF1-CF56-4515-8896-873633178493}" type="presOf" srcId="{6B18E214-5BBC-48C6-9ACF-104A8FDCFD3C}" destId="{A397F9DB-F30D-49BD-8320-1C4D4AAD8C4C}" srcOrd="0" destOrd="0" presId="urn:microsoft.com/office/officeart/2005/8/layout/process1"/>
    <dgm:cxn modelId="{6926DC22-FED3-4DB1-B26D-45FCA60133E4}" type="presParOf" srcId="{CC8D4E87-8F39-46BD-9894-DAA6C0C3FCF4}" destId="{A397F9DB-F30D-49BD-8320-1C4D4AAD8C4C}" srcOrd="0" destOrd="0" presId="urn:microsoft.com/office/officeart/2005/8/layout/process1"/>
    <dgm:cxn modelId="{F3EFFE21-A532-4331-BC6E-8D4546BB9F73}" type="presParOf" srcId="{CC8D4E87-8F39-46BD-9894-DAA6C0C3FCF4}" destId="{E6320882-4CB2-410B-809C-549BEB46815E}" srcOrd="1" destOrd="0" presId="urn:microsoft.com/office/officeart/2005/8/layout/process1"/>
    <dgm:cxn modelId="{29C82D0D-BDCC-41D5-AF94-A458AE0A36D2}" type="presParOf" srcId="{E6320882-4CB2-410B-809C-549BEB46815E}" destId="{8CAD1A27-A8F8-4BCF-9A5E-04E8CCBD4D58}" srcOrd="0" destOrd="0" presId="urn:microsoft.com/office/officeart/2005/8/layout/process1"/>
    <dgm:cxn modelId="{76963759-91B6-4C2C-A0DB-C4C55CCFEE4E}" type="presParOf" srcId="{CC8D4E87-8F39-46BD-9894-DAA6C0C3FCF4}" destId="{513F0FA1-3DEE-41CA-9CAC-32BDA0162CAD}" srcOrd="2" destOrd="0" presId="urn:microsoft.com/office/officeart/2005/8/layout/process1"/>
    <dgm:cxn modelId="{D350D104-D0BA-4C28-8198-37BC4C645473}" type="presParOf" srcId="{CC8D4E87-8F39-46BD-9894-DAA6C0C3FCF4}" destId="{2F2DE96E-4CF5-43A3-97D9-7A131BA92EF1}" srcOrd="3" destOrd="0" presId="urn:microsoft.com/office/officeart/2005/8/layout/process1"/>
    <dgm:cxn modelId="{6503645D-F166-4C75-8749-0BCEE8D3EA53}" type="presParOf" srcId="{2F2DE96E-4CF5-43A3-97D9-7A131BA92EF1}" destId="{A28A2323-9FB3-4635-8E7C-2F59CD8CA34A}" srcOrd="0" destOrd="0" presId="urn:microsoft.com/office/officeart/2005/8/layout/process1"/>
    <dgm:cxn modelId="{4AEEE73E-6616-401F-848F-918FD39E9AA1}" type="presParOf" srcId="{CC8D4E87-8F39-46BD-9894-DAA6C0C3FCF4}" destId="{E48EC797-D45B-4767-B3DE-C00A44EA20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F9DB-F30D-49BD-8320-1C4D4AAD8C4C}">
      <dsp:nvSpPr>
        <dsp:cNvPr id="0" name=""/>
        <dsp:cNvSpPr/>
      </dsp:nvSpPr>
      <dsp:spPr>
        <a:xfrm>
          <a:off x="3402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start</a:t>
          </a:r>
          <a:endParaRPr lang="zh-CN" altLang="en-US" sz="2600" kern="1200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21274" y="440123"/>
        <a:ext cx="981255" cy="574455"/>
      </dsp:txXfrm>
    </dsp:sp>
    <dsp:sp modelId="{E6320882-4CB2-410B-809C-549BEB46815E}">
      <dsp:nvSpPr>
        <dsp:cNvPr id="0" name=""/>
        <dsp:cNvSpPr/>
      </dsp:nvSpPr>
      <dsp:spPr>
        <a:xfrm>
          <a:off x="1122101" y="601243"/>
          <a:ext cx="215603" cy="252215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122101" y="651686"/>
        <a:ext cx="150922" cy="151329"/>
      </dsp:txXfrm>
    </dsp:sp>
    <dsp:sp modelId="{513F0FA1-3DEE-41CA-9CAC-32BDA0162CAD}">
      <dsp:nvSpPr>
        <dsp:cNvPr id="0" name=""/>
        <dsp:cNvSpPr/>
      </dsp:nvSpPr>
      <dsp:spPr>
        <a:xfrm>
          <a:off x="1427201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one</a:t>
          </a:r>
          <a:endParaRPr lang="zh-CN" altLang="en-US" sz="2600" kern="1200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445073" y="440123"/>
        <a:ext cx="981255" cy="574455"/>
      </dsp:txXfrm>
    </dsp:sp>
    <dsp:sp modelId="{2F2DE96E-4CF5-43A3-97D9-7A131BA92EF1}">
      <dsp:nvSpPr>
        <dsp:cNvPr id="0" name=""/>
        <dsp:cNvSpPr/>
      </dsp:nvSpPr>
      <dsp:spPr>
        <a:xfrm>
          <a:off x="2545901" y="601243"/>
          <a:ext cx="215603" cy="252215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2545901" y="651686"/>
        <a:ext cx="150922" cy="151329"/>
      </dsp:txXfrm>
    </dsp:sp>
    <dsp:sp modelId="{E48EC797-D45B-4767-B3DE-C00A44EA20C8}">
      <dsp:nvSpPr>
        <dsp:cNvPr id="0" name=""/>
        <dsp:cNvSpPr/>
      </dsp:nvSpPr>
      <dsp:spPr>
        <a:xfrm>
          <a:off x="2851000" y="422251"/>
          <a:ext cx="1016999" cy="61019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two</a:t>
          </a:r>
          <a:endParaRPr lang="zh-CN" altLang="en-US" sz="2600" kern="1200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2868872" y="440123"/>
        <a:ext cx="981255" cy="57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E7B00-3390-4CD3-9861-1F18778763D7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66B5-8A71-4146-AEE0-A2A65489C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66B5-8A71-4146-AEE0-A2A65489C8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6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66B5-8A71-4146-AEE0-A2A65489C8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1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the bird’s statement is confirmed by the relative location.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bird will do action depending on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arr_Q.If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arr_Q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zero, the bird will fly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randomely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 bird’s life statement,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updated.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arr_Q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updeta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central equation.</a:t>
            </a:r>
          </a:p>
          <a:p>
            <a:endParaRPr lang="fr-FR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Equation:arr_Q[x][y][action]=0.4*arr_Q[x][y][action]+0.6*(arr_R[x][y][action]+max);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66B5-8A71-4146-AEE0-A2A65489C8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1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F159-BD8A-4F56-AD35-B05E5C761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27B35-A7E8-4975-8022-F8AF1E3A5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97708-11B0-4004-9976-36ED40A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7195E-8F26-4CC3-BC23-84B91135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A95CA-C5AA-4658-893A-25D2C020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BBE68-0848-4630-9FC1-D6D96954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C245F8-D7F5-40B5-BBBC-E15944D1F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99588-709D-4BE0-89B0-08E4FE1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19A5E-C059-4BFC-A5AF-9CB27834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92EA5-F638-430A-B18A-2E9041BE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1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71C3B-4579-4123-B216-627CA96FF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93DA2-73E8-4466-BC4E-243A03DA2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F8DD9-6B40-4BEA-9599-0CC0C7FE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9BC2B-CF73-4511-9DF6-3C52CB0D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EEF50-39BC-497F-8FF8-E95B3C8D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E4091-F486-4964-A997-728C88D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B4B6-99A2-4378-A4A4-1C9925FD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77A4D-D097-4C99-9464-7DC367AE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7EF9B-E9C6-4F20-A923-31C3B33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07A05-8492-40B9-8885-164C302B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6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10DAF-42B6-44CA-AFD3-0F0FD26B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CC669-975A-4800-83AE-6676E724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8549-EF6E-4684-8EE9-B8C9656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BC2A5-42AC-4E0E-B230-F486426E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63835-CC1B-4B61-ABED-A3B6B49E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8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F9F8-B097-4D77-993F-77962266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711F6-A716-44BE-93C5-28409FEA3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E30F8-C7DF-4A6E-8AA8-812E297B4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BD744-8DAA-4201-BDB2-6AD25D56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35EA0-DB97-4D27-BBC4-24512911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59586-1AA2-4ABB-BCF0-E6E54CC5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0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87786-FF37-497D-8527-CDBF7B4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D895C-2494-46C8-A3EE-7A0435D5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DA3A6-4C18-41C5-B0EA-F86EC702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3EAA0D-FE00-4FAD-8030-08D023B4D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DB0D02-76FF-40A8-A0A8-12AA3F631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3D027-B846-4C2E-BB2A-1339ECB4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D9CDEE-39B4-4591-927E-9265103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7173B1-D9B7-4975-A7CF-682B78B0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9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264EA-E747-40A2-96C3-96679BEF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FBD810-92D6-41C1-9166-D1A675C6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F38A26-97D9-4744-8833-2D37F91F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D4123-FC97-48C3-8A1B-5BE93639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4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F5D665-56D4-4DDA-9F55-210B464E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1A9E09-EC76-4439-8930-96F09456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0CD90-B70C-4877-A562-2C8C989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08D21-7124-41B5-8A5E-66EB1820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566BE-13C1-497D-9C7C-7C5B6467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4FBCF-CDD7-44A1-A16F-6DE79FD55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39030-1108-49BE-9060-29738DEA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4FAB-D08F-4720-B238-1200F44D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D182E-06E4-4342-AA50-5F483831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5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8D53C-C24D-4574-B1AC-2C198201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B9E8D-4013-43F2-B232-C62E43B1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D1A747-21CC-417E-A959-00357C39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B7D08-89A8-45C2-ACFD-1B49A07D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23D70-58C1-476C-BFF2-8D9B6DD9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E49CB-A4B5-47D9-B4CA-865F8B5E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291E5-666A-4EF0-834A-26EA54B5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305EF-B883-42D5-90EF-47AB21CF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DC76B-2923-481B-B552-AFA4B35C2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1A87-6204-4A8C-9CF0-E929CC252F89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B7EC2-8593-4621-8007-3FC1DDB35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DDEE0-D84A-4551-9678-6271E7C2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2CE7-7319-4098-9446-2087BE3CD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24D0B38-E853-42DF-9F0A-4DFAD75DADC0}"/>
              </a:ext>
            </a:extLst>
          </p:cNvPr>
          <p:cNvSpPr txBox="1"/>
          <p:nvPr/>
        </p:nvSpPr>
        <p:spPr>
          <a:xfrm>
            <a:off x="2138680" y="1459209"/>
            <a:ext cx="791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Flappy Bird</a:t>
            </a:r>
            <a:endParaRPr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B8F7A1-944C-4533-869F-EEDC83190952}"/>
              </a:ext>
            </a:extLst>
          </p:cNvPr>
          <p:cNvSpPr txBox="1"/>
          <p:nvPr/>
        </p:nvSpPr>
        <p:spPr>
          <a:xfrm>
            <a:off x="4277360" y="5246987"/>
            <a:ext cx="363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TAQ  Honors Program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JiLin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China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939715-2D3A-4E0D-8598-57AA917A62BF}"/>
              </a:ext>
            </a:extLst>
          </p:cNvPr>
          <p:cNvSpPr txBox="1"/>
          <p:nvPr/>
        </p:nvSpPr>
        <p:spPr>
          <a:xfrm>
            <a:off x="4394200" y="4499652"/>
            <a:ext cx="340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      Qinglin Zhang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Yinghao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Hongming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70C22E-EBF2-47B8-A969-699CD61517A4}"/>
              </a:ext>
            </a:extLst>
          </p:cNvPr>
          <p:cNvSpPr txBox="1"/>
          <p:nvPr/>
        </p:nvSpPr>
        <p:spPr>
          <a:xfrm>
            <a:off x="4941570" y="6201094"/>
            <a:ext cx="230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June, 2018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2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7B107-D3BA-4464-AA8C-5370E5605E41}"/>
              </a:ext>
            </a:extLst>
          </p:cNvPr>
          <p:cNvSpPr txBox="1"/>
          <p:nvPr/>
        </p:nvSpPr>
        <p:spPr>
          <a:xfrm>
            <a:off x="4065571" y="616516"/>
            <a:ext cx="406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8E6F60-081A-4220-8479-7B2750A2E2B4}"/>
              </a:ext>
            </a:extLst>
          </p:cNvPr>
          <p:cNvSpPr txBox="1"/>
          <p:nvPr/>
        </p:nvSpPr>
        <p:spPr>
          <a:xfrm>
            <a:off x="1504122" y="1324402"/>
            <a:ext cx="94686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interfacial design: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loading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download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Easy_X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plugin to run the functions that load and put pictures.  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processing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picture materials are downloaded from the Internet. Among them, some pictures have margin which can do harm to the result, so I use some orders to get rid of it. Some picture are made by hand.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specific order to load background music, and use the mapping tools in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Easy_X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buttons.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E483DF-899D-42DC-BA1F-9474D093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22" y="2038889"/>
            <a:ext cx="4892511" cy="25166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B96117-BDBB-4895-9016-CBE57AC96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39" y="1324402"/>
            <a:ext cx="3105958" cy="39456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A103F32-BD36-40DF-AD24-6CAE9E0D8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59" y="5331722"/>
            <a:ext cx="6317481" cy="12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56B676-CD2C-4E76-8097-4A54574D1426}"/>
              </a:ext>
            </a:extLst>
          </p:cNvPr>
          <p:cNvSpPr txBox="1"/>
          <p:nvPr/>
        </p:nvSpPr>
        <p:spPr>
          <a:xfrm>
            <a:off x="4887844" y="448758"/>
            <a:ext cx="199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73F9AA-ED4C-489D-84FB-C4DAC2308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71874"/>
              </p:ext>
            </p:extLst>
          </p:nvPr>
        </p:nvGraphicFramePr>
        <p:xfrm>
          <a:off x="1027481" y="651074"/>
          <a:ext cx="9717708" cy="607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55">
                  <a:extLst>
                    <a:ext uri="{9D8B030D-6E8A-4147-A177-3AD203B41FA5}">
                      <a16:colId xmlns:a16="http://schemas.microsoft.com/office/drawing/2014/main" val="3512544095"/>
                    </a:ext>
                  </a:extLst>
                </a:gridCol>
                <a:gridCol w="2686417">
                  <a:extLst>
                    <a:ext uri="{9D8B030D-6E8A-4147-A177-3AD203B41FA5}">
                      <a16:colId xmlns:a16="http://schemas.microsoft.com/office/drawing/2014/main" val="3123281432"/>
                    </a:ext>
                  </a:extLst>
                </a:gridCol>
                <a:gridCol w="3239236">
                  <a:extLst>
                    <a:ext uri="{9D8B030D-6E8A-4147-A177-3AD203B41FA5}">
                      <a16:colId xmlns:a16="http://schemas.microsoft.com/office/drawing/2014/main" val="3057145408"/>
                    </a:ext>
                  </a:extLst>
                </a:gridCol>
              </a:tblGrid>
              <a:tr h="76756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way to define state and action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result expected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real result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4381"/>
                  </a:ext>
                </a:extLst>
              </a:tr>
              <a:tr h="137455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S:The state after the action</a:t>
                      </a:r>
                    </a:p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A:1/1000 randomly and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arr_Q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directs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learn well and learn as the simple vision did.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bird can only learn to fly little and about 20 pillars are its limitation.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05294"/>
                  </a:ext>
                </a:extLst>
              </a:tr>
              <a:tr h="7347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S:The state after the action.</a:t>
                      </a:r>
                    </a:p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A:1/1000 randomly,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arr_Q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directs when there is number not zero.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learn better than before and it will faster to pass the first pillar.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really passed the first pillar faster, but the result still is poor.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21454"/>
                  </a:ext>
                </a:extLst>
              </a:tr>
              <a:tr h="734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S:The wrong state, the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delta_x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after action, and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delta_y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before action.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A:Be the same as the second.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learn more than before.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can’t learn. It will find the way to die. If it find the way to die, it will always do it.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3194"/>
                  </a:ext>
                </a:extLst>
              </a:tr>
              <a:tr h="71741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S:The state before the action.</a:t>
                      </a:r>
                    </a:p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A:Be the same as the second.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learn better, and just can break the poor record.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really break it, and learning how to fly in an ideal way. The highest score we haven’t know. But at least, it can pass 10000 pillars.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7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29AF80-BEEA-4E84-AA1D-E8DE036BE2B3}"/>
              </a:ext>
            </a:extLst>
          </p:cNvPr>
          <p:cNvSpPr txBox="1"/>
          <p:nvPr/>
        </p:nvSpPr>
        <p:spPr>
          <a:xfrm>
            <a:off x="3811456" y="699713"/>
            <a:ext cx="456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＆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FD837A-2D88-45AD-B818-2E027EDCB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59" y="0"/>
            <a:ext cx="3675141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E514B1-96A7-45CA-9548-F2063CDB4A5B}"/>
              </a:ext>
            </a:extLst>
          </p:cNvPr>
          <p:cNvSpPr txBox="1"/>
          <p:nvPr/>
        </p:nvSpPr>
        <p:spPr>
          <a:xfrm>
            <a:off x="1679712" y="1928192"/>
            <a:ext cx="65101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achieved all our imagine.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ordinary mode, we can enjoy the classic game.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Q-learning mode, the bird can learn how to fly over the barrier very quickly after a period, and easily reach the score of 30,000.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2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F997AE-61AC-4C68-BF97-59FC0550E767}"/>
              </a:ext>
            </a:extLst>
          </p:cNvPr>
          <p:cNvSpPr txBox="1"/>
          <p:nvPr/>
        </p:nvSpPr>
        <p:spPr>
          <a:xfrm>
            <a:off x="4673282" y="965200"/>
            <a:ext cx="284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9484E-E5E6-4FED-9D48-C38E6E6E557B}"/>
              </a:ext>
            </a:extLst>
          </p:cNvPr>
          <p:cNvSpPr txBox="1"/>
          <p:nvPr/>
        </p:nvSpPr>
        <p:spPr>
          <a:xfrm>
            <a:off x="3907154" y="2418351"/>
            <a:ext cx="5803376" cy="373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Results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0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7B107-D3BA-4464-AA8C-5370E5605E41}"/>
              </a:ext>
            </a:extLst>
          </p:cNvPr>
          <p:cNvSpPr txBox="1"/>
          <p:nvPr/>
        </p:nvSpPr>
        <p:spPr>
          <a:xfrm>
            <a:off x="4470400" y="941130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B372B-56CF-4BD3-9B5C-30019F5C02A0}"/>
              </a:ext>
            </a:extLst>
          </p:cNvPr>
          <p:cNvSpPr txBox="1"/>
          <p:nvPr/>
        </p:nvSpPr>
        <p:spPr>
          <a:xfrm>
            <a:off x="1711960" y="1772127"/>
            <a:ext cx="8768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learning. Now, we learnt C, so maybe we can achieve it. Therefore, we chose Flappy Bird and Q-learning.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Flappy Bird is a video game based on Flappy Bird, a popular game designed by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DongNguyen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(Vietnam). But our bird can learn by itself to play the game, and scores more than human players. Also, we combined the traditional mode and self-playing mode, so players can have a better experience.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1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6D1798-AB4E-4AC0-B7EE-64030F8627FD}"/>
              </a:ext>
            </a:extLst>
          </p:cNvPr>
          <p:cNvSpPr txBox="1"/>
          <p:nvPr/>
        </p:nvSpPr>
        <p:spPr>
          <a:xfrm>
            <a:off x="4927600" y="833120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4B5D18-432C-4B0B-8ECF-98F982B2F8CF}"/>
              </a:ext>
            </a:extLst>
          </p:cNvPr>
          <p:cNvSpPr txBox="1"/>
          <p:nvPr/>
        </p:nvSpPr>
        <p:spPr>
          <a:xfrm>
            <a:off x="899449" y="2016712"/>
            <a:ext cx="103931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 we have heard of too much news and information about AI. We know it can achieve some unbelievable functions. So our project just exerts a simple arithmetic, Q-learning, to show its learning process. To make a contrast with the version which inserted Q-learning arithmetic, we also made an ordinary version. Throughout this, maybe we can feel the power of machine learning.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8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7B107-D3BA-4464-AA8C-5370E5605E41}"/>
              </a:ext>
            </a:extLst>
          </p:cNvPr>
          <p:cNvSpPr txBox="1"/>
          <p:nvPr/>
        </p:nvSpPr>
        <p:spPr>
          <a:xfrm>
            <a:off x="5001755" y="697726"/>
            <a:ext cx="192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77636C22-9521-4749-856D-D9380BECD6C7}"/>
              </a:ext>
            </a:extLst>
          </p:cNvPr>
          <p:cNvSpPr/>
          <p:nvPr/>
        </p:nvSpPr>
        <p:spPr>
          <a:xfrm>
            <a:off x="5330647" y="1689854"/>
            <a:ext cx="1263192" cy="54675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AF04912-1F49-4D3F-A6B9-299B47A34FFE}"/>
              </a:ext>
            </a:extLst>
          </p:cNvPr>
          <p:cNvCxnSpPr>
            <a:stCxn id="4" idx="2"/>
          </p:cNvCxnSpPr>
          <p:nvPr/>
        </p:nvCxnSpPr>
        <p:spPr>
          <a:xfrm>
            <a:off x="5962243" y="2236609"/>
            <a:ext cx="0" cy="37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36214DF8-2BB1-4B75-8B2F-CC8D50902DED}"/>
              </a:ext>
            </a:extLst>
          </p:cNvPr>
          <p:cNvSpPr/>
          <p:nvPr/>
        </p:nvSpPr>
        <p:spPr>
          <a:xfrm>
            <a:off x="4923378" y="2611225"/>
            <a:ext cx="2077729" cy="131504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?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0D20AD-72B4-484E-B3EF-1376A0992832}"/>
              </a:ext>
            </a:extLst>
          </p:cNvPr>
          <p:cNvCxnSpPr>
            <a:stCxn id="7" idx="1"/>
          </p:cNvCxnSpPr>
          <p:nvPr/>
        </p:nvCxnSpPr>
        <p:spPr>
          <a:xfrm flipH="1">
            <a:off x="3874416" y="3268745"/>
            <a:ext cx="10489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7E5F75-A9F3-4C55-B366-DAD4A9E86DE5}"/>
              </a:ext>
            </a:extLst>
          </p:cNvPr>
          <p:cNvCxnSpPr>
            <a:stCxn id="7" idx="3"/>
          </p:cNvCxnSpPr>
          <p:nvPr/>
        </p:nvCxnSpPr>
        <p:spPr>
          <a:xfrm>
            <a:off x="7001107" y="3268745"/>
            <a:ext cx="1096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B639FCE-2DC9-466C-B66E-46EF6333011D}"/>
              </a:ext>
            </a:extLst>
          </p:cNvPr>
          <p:cNvSpPr txBox="1"/>
          <p:nvPr/>
        </p:nvSpPr>
        <p:spPr>
          <a:xfrm>
            <a:off x="4131527" y="2894029"/>
            <a:ext cx="79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74D1E8-F555-4571-9D00-09E91BE4D8D6}"/>
              </a:ext>
            </a:extLst>
          </p:cNvPr>
          <p:cNvSpPr txBox="1"/>
          <p:nvPr/>
        </p:nvSpPr>
        <p:spPr>
          <a:xfrm>
            <a:off x="7302343" y="2894029"/>
            <a:ext cx="4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B6CDBB56-284E-4862-9EA3-2EF80F5FDCD3}"/>
              </a:ext>
            </a:extLst>
          </p:cNvPr>
          <p:cNvSpPr/>
          <p:nvPr/>
        </p:nvSpPr>
        <p:spPr>
          <a:xfrm>
            <a:off x="1806784" y="2828041"/>
            <a:ext cx="2077729" cy="10275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mode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15DA5E07-F1A0-4906-B647-4633EB06ADD6}"/>
              </a:ext>
            </a:extLst>
          </p:cNvPr>
          <p:cNvSpPr/>
          <p:nvPr/>
        </p:nvSpPr>
        <p:spPr>
          <a:xfrm>
            <a:off x="8097625" y="2828041"/>
            <a:ext cx="2077729" cy="10275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 mode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1466EA7-6CFF-4AAC-B5D2-2EBEA3C0FC79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5548078" y="1153127"/>
            <a:ext cx="885984" cy="62908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B8360A4-85D8-4D57-81DC-E236D02E79E2}"/>
              </a:ext>
            </a:extLst>
          </p:cNvPr>
          <p:cNvCxnSpPr>
            <a:cxnSpLocks/>
            <a:stCxn id="19" idx="2"/>
            <a:endCxn id="37" idx="3"/>
          </p:cNvCxnSpPr>
          <p:nvPr/>
        </p:nvCxnSpPr>
        <p:spPr>
          <a:xfrm rot="5400000">
            <a:off x="6939004" y="3510392"/>
            <a:ext cx="1852323" cy="25426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id="{5796D0B6-F8D9-4AEF-BF0D-25C5436CDF8B}"/>
              </a:ext>
            </a:extLst>
          </p:cNvPr>
          <p:cNvSpPr/>
          <p:nvPr/>
        </p:nvSpPr>
        <p:spPr>
          <a:xfrm>
            <a:off x="5330647" y="5434501"/>
            <a:ext cx="1263192" cy="54675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7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FFEBDE-BD46-4109-8CD6-32ECE9F6F6D4}"/>
              </a:ext>
            </a:extLst>
          </p:cNvPr>
          <p:cNvSpPr txBox="1"/>
          <p:nvPr/>
        </p:nvSpPr>
        <p:spPr>
          <a:xfrm>
            <a:off x="5062853" y="-110283"/>
            <a:ext cx="190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5673F3D5-F898-404E-92F0-0B6C8FF70D93}"/>
              </a:ext>
            </a:extLst>
          </p:cNvPr>
          <p:cNvSpPr/>
          <p:nvPr/>
        </p:nvSpPr>
        <p:spPr>
          <a:xfrm>
            <a:off x="4953759" y="950377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knock on the ceiling or ground?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36047194-EB43-484B-921C-8DA265FE5EAF}"/>
              </a:ext>
            </a:extLst>
          </p:cNvPr>
          <p:cNvSpPr/>
          <p:nvPr/>
        </p:nvSpPr>
        <p:spPr>
          <a:xfrm>
            <a:off x="4953758" y="3541737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bird is in the interval?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6AB36344-8438-4C82-A895-AAF6CAEE66F5}"/>
              </a:ext>
            </a:extLst>
          </p:cNvPr>
          <p:cNvSpPr/>
          <p:nvPr/>
        </p:nvSpPr>
        <p:spPr>
          <a:xfrm>
            <a:off x="4953759" y="2246057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line with the first barrier?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14C5A6D8-DBD8-44DA-9C14-FF6980E08A62}"/>
              </a:ext>
            </a:extLst>
          </p:cNvPr>
          <p:cNvSpPr/>
          <p:nvPr/>
        </p:nvSpPr>
        <p:spPr>
          <a:xfrm>
            <a:off x="8764844" y="4846295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400"/>
              </a:lnSpc>
            </a:pP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bird is in the interval?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D9B7AECC-87FD-4422-BF35-1A19B3138CA5}"/>
              </a:ext>
            </a:extLst>
          </p:cNvPr>
          <p:cNvSpPr/>
          <p:nvPr/>
        </p:nvSpPr>
        <p:spPr>
          <a:xfrm>
            <a:off x="8764844" y="3550615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line with the second barrier?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D53E4A-05F1-4278-B518-A7577D4F424E}"/>
              </a:ext>
            </a:extLst>
          </p:cNvPr>
          <p:cNvCxnSpPr>
            <a:cxnSpLocks/>
          </p:cNvCxnSpPr>
          <p:nvPr/>
        </p:nvCxnSpPr>
        <p:spPr>
          <a:xfrm>
            <a:off x="7066644" y="1336555"/>
            <a:ext cx="754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0ADAD40-0C46-41FF-AAAA-9855A94CE0B1}"/>
              </a:ext>
            </a:extLst>
          </p:cNvPr>
          <p:cNvCxnSpPr>
            <a:cxnSpLocks/>
          </p:cNvCxnSpPr>
          <p:nvPr/>
        </p:nvCxnSpPr>
        <p:spPr>
          <a:xfrm>
            <a:off x="6011680" y="1722734"/>
            <a:ext cx="0" cy="53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02653C-CF50-4DB8-9235-2778BE429BD1}"/>
              </a:ext>
            </a:extLst>
          </p:cNvPr>
          <p:cNvCxnSpPr>
            <a:cxnSpLocks/>
          </p:cNvCxnSpPr>
          <p:nvPr/>
        </p:nvCxnSpPr>
        <p:spPr>
          <a:xfrm>
            <a:off x="6010201" y="3018414"/>
            <a:ext cx="0" cy="53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4A2568-9326-4762-BDBC-225BB4314D5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10200" y="4314094"/>
            <a:ext cx="1480" cy="65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0F41A1-BCA7-4B29-8664-0ABF307BF8B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010200" y="5498573"/>
            <a:ext cx="0" cy="72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C9E2511-48EE-4E85-8805-3D710CACC256}"/>
              </a:ext>
            </a:extLst>
          </p:cNvPr>
          <p:cNvSpPr/>
          <p:nvPr/>
        </p:nvSpPr>
        <p:spPr>
          <a:xfrm>
            <a:off x="5104678" y="4966373"/>
            <a:ext cx="1811043" cy="53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plus 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2188A1-F238-40D3-A378-3315C0115587}"/>
              </a:ext>
            </a:extLst>
          </p:cNvPr>
          <p:cNvSpPr/>
          <p:nvPr/>
        </p:nvSpPr>
        <p:spPr>
          <a:xfrm>
            <a:off x="5104678" y="6224563"/>
            <a:ext cx="1811043" cy="569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barriers move horizontally(from right to left)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8412881-3CE7-48D0-9C9D-6FD302B8657F}"/>
              </a:ext>
            </a:extLst>
          </p:cNvPr>
          <p:cNvCxnSpPr>
            <a:cxnSpLocks/>
          </p:cNvCxnSpPr>
          <p:nvPr/>
        </p:nvCxnSpPr>
        <p:spPr>
          <a:xfrm>
            <a:off x="7024967" y="2632235"/>
            <a:ext cx="2796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DBC35DD-4D6C-4BF9-9F1B-82B7280F7867}"/>
              </a:ext>
            </a:extLst>
          </p:cNvPr>
          <p:cNvCxnSpPr>
            <a:cxnSpLocks/>
          </p:cNvCxnSpPr>
          <p:nvPr/>
        </p:nvCxnSpPr>
        <p:spPr>
          <a:xfrm>
            <a:off x="9821288" y="2632235"/>
            <a:ext cx="0" cy="918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746EAA-2D51-422C-B955-EC8F5D35BE17}"/>
              </a:ext>
            </a:extLst>
          </p:cNvPr>
          <p:cNvCxnSpPr>
            <a:cxnSpLocks/>
          </p:cNvCxnSpPr>
          <p:nvPr/>
        </p:nvCxnSpPr>
        <p:spPr>
          <a:xfrm>
            <a:off x="9821286" y="4322972"/>
            <a:ext cx="0" cy="53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B4628E5-AD62-4915-905F-BE4A0965B331}"/>
              </a:ext>
            </a:extLst>
          </p:cNvPr>
          <p:cNvCxnSpPr>
            <a:stCxn id="9" idx="1"/>
            <a:endCxn id="18" idx="3"/>
          </p:cNvCxnSpPr>
          <p:nvPr/>
        </p:nvCxnSpPr>
        <p:spPr>
          <a:xfrm flipH="1" flipV="1">
            <a:off x="6915721" y="5232473"/>
            <a:ext cx="1849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606ABDE-972F-4CD0-80D2-8D2B8AA974F0}"/>
              </a:ext>
            </a:extLst>
          </p:cNvPr>
          <p:cNvCxnSpPr>
            <a:cxnSpLocks/>
          </p:cNvCxnSpPr>
          <p:nvPr/>
        </p:nvCxnSpPr>
        <p:spPr>
          <a:xfrm>
            <a:off x="3471169" y="6487709"/>
            <a:ext cx="1633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EF94323-4889-47C0-AB57-9101324BA6C5}"/>
              </a:ext>
            </a:extLst>
          </p:cNvPr>
          <p:cNvCxnSpPr>
            <a:cxnSpLocks/>
          </p:cNvCxnSpPr>
          <p:nvPr/>
        </p:nvCxnSpPr>
        <p:spPr>
          <a:xfrm flipV="1">
            <a:off x="3496128" y="697726"/>
            <a:ext cx="2514071" cy="1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8A005A0-49F4-471B-9884-74CC6408A46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10199" y="568171"/>
            <a:ext cx="3" cy="382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566AC4F-2F8A-42E3-B2A2-B3C21FCE60BA}"/>
              </a:ext>
            </a:extLst>
          </p:cNvPr>
          <p:cNvSpPr txBox="1"/>
          <p:nvPr/>
        </p:nvSpPr>
        <p:spPr>
          <a:xfrm>
            <a:off x="7168737" y="1009104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A5A2D0A-EB98-4FE9-9F3F-412D75EE8B22}"/>
              </a:ext>
            </a:extLst>
          </p:cNvPr>
          <p:cNvSpPr txBox="1"/>
          <p:nvPr/>
        </p:nvSpPr>
        <p:spPr>
          <a:xfrm>
            <a:off x="6010199" y="1779755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F0455C5-DB9B-49B8-A41C-CDDF6AA05698}"/>
              </a:ext>
            </a:extLst>
          </p:cNvPr>
          <p:cNvSpPr txBox="1"/>
          <p:nvPr/>
        </p:nvSpPr>
        <p:spPr>
          <a:xfrm>
            <a:off x="6010199" y="3071450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AFC535F-8E20-4964-AC25-AD575D983F63}"/>
              </a:ext>
            </a:extLst>
          </p:cNvPr>
          <p:cNvSpPr txBox="1"/>
          <p:nvPr/>
        </p:nvSpPr>
        <p:spPr>
          <a:xfrm>
            <a:off x="7168737" y="2289543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E9C71D-B424-4872-A393-A7517603FE2D}"/>
              </a:ext>
            </a:extLst>
          </p:cNvPr>
          <p:cNvSpPr txBox="1"/>
          <p:nvPr/>
        </p:nvSpPr>
        <p:spPr>
          <a:xfrm>
            <a:off x="6010199" y="4403951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8BF2B67-69C2-4DE8-9EEF-479EE80D4172}"/>
              </a:ext>
            </a:extLst>
          </p:cNvPr>
          <p:cNvSpPr txBox="1"/>
          <p:nvPr/>
        </p:nvSpPr>
        <p:spPr>
          <a:xfrm>
            <a:off x="7166200" y="4807881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7E45505-9163-4976-AA9D-0B12668399AA}"/>
              </a:ext>
            </a:extLst>
          </p:cNvPr>
          <p:cNvCxnSpPr>
            <a:cxnSpLocks/>
          </p:cNvCxnSpPr>
          <p:nvPr/>
        </p:nvCxnSpPr>
        <p:spPr>
          <a:xfrm>
            <a:off x="7066643" y="3924962"/>
            <a:ext cx="1193653" cy="8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弧形 62">
            <a:extLst>
              <a:ext uri="{FF2B5EF4-FFF2-40B4-BE49-F238E27FC236}">
                <a16:creationId xmlns:a16="http://schemas.microsoft.com/office/drawing/2014/main" id="{0627FFBD-0168-42F8-B0E1-44C3E5957963}"/>
              </a:ext>
            </a:extLst>
          </p:cNvPr>
          <p:cNvSpPr/>
          <p:nvPr/>
        </p:nvSpPr>
        <p:spPr>
          <a:xfrm rot="12433647">
            <a:off x="8232101" y="2325782"/>
            <a:ext cx="264228" cy="43693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23DA5D-D31E-40F3-958D-CCA140479744}"/>
              </a:ext>
            </a:extLst>
          </p:cNvPr>
          <p:cNvCxnSpPr>
            <a:cxnSpLocks/>
          </p:cNvCxnSpPr>
          <p:nvPr/>
        </p:nvCxnSpPr>
        <p:spPr>
          <a:xfrm>
            <a:off x="8260296" y="2743684"/>
            <a:ext cx="0" cy="1181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A3AF531-C21C-49DF-BB5F-9021A20D841B}"/>
              </a:ext>
            </a:extLst>
          </p:cNvPr>
          <p:cNvCxnSpPr>
            <a:cxnSpLocks/>
          </p:cNvCxnSpPr>
          <p:nvPr/>
        </p:nvCxnSpPr>
        <p:spPr>
          <a:xfrm flipV="1">
            <a:off x="8242540" y="1626478"/>
            <a:ext cx="0" cy="856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35F3349-898E-4626-ACE9-893889D5BAC6}"/>
              </a:ext>
            </a:extLst>
          </p:cNvPr>
          <p:cNvSpPr txBox="1"/>
          <p:nvPr/>
        </p:nvSpPr>
        <p:spPr>
          <a:xfrm>
            <a:off x="7168102" y="3532392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8EBFAA5-95B8-4F86-940B-C111834B443A}"/>
              </a:ext>
            </a:extLst>
          </p:cNvPr>
          <p:cNvSpPr txBox="1"/>
          <p:nvPr/>
        </p:nvSpPr>
        <p:spPr>
          <a:xfrm>
            <a:off x="11529890" y="4441444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4E3C0F5-63C2-4A52-B213-D6AD03ABE42E}"/>
              </a:ext>
            </a:extLst>
          </p:cNvPr>
          <p:cNvSpPr txBox="1"/>
          <p:nvPr/>
        </p:nvSpPr>
        <p:spPr>
          <a:xfrm>
            <a:off x="9819805" y="4397978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流程图: 决策 79">
            <a:extLst>
              <a:ext uri="{FF2B5EF4-FFF2-40B4-BE49-F238E27FC236}">
                <a16:creationId xmlns:a16="http://schemas.microsoft.com/office/drawing/2014/main" id="{739BB1E6-3A6C-400F-9D4B-4E4688C20A1A}"/>
              </a:ext>
            </a:extLst>
          </p:cNvPr>
          <p:cNvSpPr/>
          <p:nvPr/>
        </p:nvSpPr>
        <p:spPr>
          <a:xfrm>
            <a:off x="2417900" y="4404855"/>
            <a:ext cx="2112885" cy="7723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jumps?</a:t>
            </a:r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4769E47-85CA-48F7-AA82-99B0E773E122}"/>
              </a:ext>
            </a:extLst>
          </p:cNvPr>
          <p:cNvCxnSpPr>
            <a:cxnSpLocks/>
          </p:cNvCxnSpPr>
          <p:nvPr/>
        </p:nvCxnSpPr>
        <p:spPr>
          <a:xfrm flipV="1">
            <a:off x="3471169" y="5177213"/>
            <a:ext cx="0" cy="1319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042EAEB-027B-402D-ACB0-C3E5BD3641D8}"/>
              </a:ext>
            </a:extLst>
          </p:cNvPr>
          <p:cNvCxnSpPr>
            <a:cxnSpLocks/>
          </p:cNvCxnSpPr>
          <p:nvPr/>
        </p:nvCxnSpPr>
        <p:spPr>
          <a:xfrm flipV="1">
            <a:off x="1509204" y="3550615"/>
            <a:ext cx="0" cy="125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207AB36-9D56-4A63-8803-361EF53C2842}"/>
              </a:ext>
            </a:extLst>
          </p:cNvPr>
          <p:cNvCxnSpPr>
            <a:cxnSpLocks/>
          </p:cNvCxnSpPr>
          <p:nvPr/>
        </p:nvCxnSpPr>
        <p:spPr>
          <a:xfrm flipV="1">
            <a:off x="1509204" y="4791033"/>
            <a:ext cx="908696" cy="1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9B23E2C-D217-4915-B305-50344FFD25FE}"/>
              </a:ext>
            </a:extLst>
          </p:cNvPr>
          <p:cNvSpPr/>
          <p:nvPr/>
        </p:nvSpPr>
        <p:spPr>
          <a:xfrm>
            <a:off x="678297" y="3015547"/>
            <a:ext cx="1811043" cy="53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falls towards ground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02B5007-FB7B-4DD8-9C47-CCA0931EC354}"/>
              </a:ext>
            </a:extLst>
          </p:cNvPr>
          <p:cNvSpPr txBox="1"/>
          <p:nvPr/>
        </p:nvSpPr>
        <p:spPr>
          <a:xfrm>
            <a:off x="1608028" y="4322972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A118EDA-3D60-4EEB-B71F-545CFA8A6205}"/>
              </a:ext>
            </a:extLst>
          </p:cNvPr>
          <p:cNvCxnSpPr>
            <a:cxnSpLocks/>
          </p:cNvCxnSpPr>
          <p:nvPr/>
        </p:nvCxnSpPr>
        <p:spPr>
          <a:xfrm flipH="1" flipV="1">
            <a:off x="3471169" y="2246057"/>
            <a:ext cx="1480" cy="2169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11142CE0-A086-4DDF-B55E-D8A832246B61}"/>
              </a:ext>
            </a:extLst>
          </p:cNvPr>
          <p:cNvSpPr txBox="1"/>
          <p:nvPr/>
        </p:nvSpPr>
        <p:spPr>
          <a:xfrm>
            <a:off x="3496128" y="3540955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流程图: 数据 96">
            <a:extLst>
              <a:ext uri="{FF2B5EF4-FFF2-40B4-BE49-F238E27FC236}">
                <a16:creationId xmlns:a16="http://schemas.microsoft.com/office/drawing/2014/main" id="{DE20A9C0-A51A-474E-9B89-0C545F63DE9C}"/>
              </a:ext>
            </a:extLst>
          </p:cNvPr>
          <p:cNvSpPr/>
          <p:nvPr/>
        </p:nvSpPr>
        <p:spPr>
          <a:xfrm>
            <a:off x="2810609" y="1626907"/>
            <a:ext cx="1544708" cy="61915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gets a new position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A385F70-0286-4698-A44C-6EFDB0DE7857}"/>
              </a:ext>
            </a:extLst>
          </p:cNvPr>
          <p:cNvCxnSpPr>
            <a:cxnSpLocks/>
          </p:cNvCxnSpPr>
          <p:nvPr/>
        </p:nvCxnSpPr>
        <p:spPr>
          <a:xfrm>
            <a:off x="1509204" y="1855530"/>
            <a:ext cx="0" cy="1160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8F78C6F-A623-4507-B858-50E517DB5E83}"/>
              </a:ext>
            </a:extLst>
          </p:cNvPr>
          <p:cNvCxnSpPr>
            <a:cxnSpLocks/>
          </p:cNvCxnSpPr>
          <p:nvPr/>
        </p:nvCxnSpPr>
        <p:spPr>
          <a:xfrm>
            <a:off x="1509204" y="1855530"/>
            <a:ext cx="1490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1B73B28-EBC9-42CA-A8B0-FAA7D500109D}"/>
              </a:ext>
            </a:extLst>
          </p:cNvPr>
          <p:cNvCxnSpPr>
            <a:cxnSpLocks/>
          </p:cNvCxnSpPr>
          <p:nvPr/>
        </p:nvCxnSpPr>
        <p:spPr>
          <a:xfrm flipV="1">
            <a:off x="3484808" y="708690"/>
            <a:ext cx="11320" cy="918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5CCE5309-E569-478D-B128-28E3033577D2}"/>
              </a:ext>
            </a:extLst>
          </p:cNvPr>
          <p:cNvSpPr/>
          <p:nvPr/>
        </p:nvSpPr>
        <p:spPr>
          <a:xfrm>
            <a:off x="7821245" y="1094278"/>
            <a:ext cx="1811043" cy="53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died and end the game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C76F1FE-A99D-4660-B474-F075A90D5760}"/>
              </a:ext>
            </a:extLst>
          </p:cNvPr>
          <p:cNvCxnSpPr>
            <a:cxnSpLocks/>
          </p:cNvCxnSpPr>
          <p:nvPr/>
        </p:nvCxnSpPr>
        <p:spPr>
          <a:xfrm>
            <a:off x="10871510" y="3945947"/>
            <a:ext cx="602202" cy="10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6DED289-1A39-4F7D-9D06-D924D5C0739C}"/>
              </a:ext>
            </a:extLst>
          </p:cNvPr>
          <p:cNvCxnSpPr>
            <a:cxnSpLocks/>
          </p:cNvCxnSpPr>
          <p:nvPr/>
        </p:nvCxnSpPr>
        <p:spPr>
          <a:xfrm flipH="1" flipV="1">
            <a:off x="6915722" y="6504036"/>
            <a:ext cx="4522101" cy="35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7A26F37C-0FAC-4076-8AE3-1D3EBA6A47A8}"/>
              </a:ext>
            </a:extLst>
          </p:cNvPr>
          <p:cNvCxnSpPr>
            <a:cxnSpLocks/>
          </p:cNvCxnSpPr>
          <p:nvPr/>
        </p:nvCxnSpPr>
        <p:spPr>
          <a:xfrm flipH="1">
            <a:off x="11437823" y="3956526"/>
            <a:ext cx="35890" cy="2583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7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A514F5-301E-410B-B92F-5DB8CFE2677D}"/>
              </a:ext>
            </a:extLst>
          </p:cNvPr>
          <p:cNvSpPr txBox="1"/>
          <p:nvPr/>
        </p:nvSpPr>
        <p:spPr>
          <a:xfrm>
            <a:off x="3466236" y="697726"/>
            <a:ext cx="5630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Q-learning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591F9A74-8372-42F3-9591-23033128A56C}"/>
              </a:ext>
            </a:extLst>
          </p:cNvPr>
          <p:cNvSpPr/>
          <p:nvPr/>
        </p:nvSpPr>
        <p:spPr>
          <a:xfrm>
            <a:off x="895553" y="2429764"/>
            <a:ext cx="2139883" cy="82248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the original data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CB7DC9-ACE0-4838-AFC8-0020AF938DB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65492" y="1329179"/>
            <a:ext cx="3" cy="1100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1443CF3E-DD6F-4852-A8C9-9FD638B92957}"/>
              </a:ext>
            </a:extLst>
          </p:cNvPr>
          <p:cNvSpPr/>
          <p:nvPr/>
        </p:nvSpPr>
        <p:spPr>
          <a:xfrm>
            <a:off x="895552" y="3992115"/>
            <a:ext cx="2139882" cy="90983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relative location(S)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00D4A0-3F75-4817-8CB2-84325E1FDC54}"/>
              </a:ext>
            </a:extLst>
          </p:cNvPr>
          <p:cNvCxnSpPr>
            <a:cxnSpLocks/>
          </p:cNvCxnSpPr>
          <p:nvPr/>
        </p:nvCxnSpPr>
        <p:spPr>
          <a:xfrm>
            <a:off x="1965493" y="3252253"/>
            <a:ext cx="0" cy="731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2B13BC8F-52AA-42AE-8120-38EB60D8396F}"/>
              </a:ext>
            </a:extLst>
          </p:cNvPr>
          <p:cNvSpPr/>
          <p:nvPr/>
        </p:nvSpPr>
        <p:spPr>
          <a:xfrm>
            <a:off x="3780148" y="5326149"/>
            <a:ext cx="3563337" cy="129847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decide its action(A) directed by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arr_Q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pillars move.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42276E4-C107-4016-A300-7DB2E2A266FD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2330784" y="4536653"/>
            <a:ext cx="1065224" cy="17958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F0D6DA-8F44-49DE-B558-213A042199C9}"/>
              </a:ext>
            </a:extLst>
          </p:cNvPr>
          <p:cNvCxnSpPr>
            <a:cxnSpLocks/>
          </p:cNvCxnSpPr>
          <p:nvPr/>
        </p:nvCxnSpPr>
        <p:spPr>
          <a:xfrm flipV="1">
            <a:off x="5392132" y="4694548"/>
            <a:ext cx="0" cy="631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6E1838CD-959C-4D8C-A570-63C4C795187E}"/>
              </a:ext>
            </a:extLst>
          </p:cNvPr>
          <p:cNvSpPr/>
          <p:nvPr/>
        </p:nvSpPr>
        <p:spPr>
          <a:xfrm>
            <a:off x="3817856" y="3784718"/>
            <a:ext cx="3223968" cy="90983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 the bird whether to be alive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1147F6C-1569-420C-9791-60E6B062ACD4}"/>
              </a:ext>
            </a:extLst>
          </p:cNvPr>
          <p:cNvCxnSpPr/>
          <p:nvPr/>
        </p:nvCxnSpPr>
        <p:spPr>
          <a:xfrm flipV="1">
            <a:off x="5392132" y="3266238"/>
            <a:ext cx="0" cy="518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086F15F-91C7-4B70-9027-8FE9635BB3DE}"/>
              </a:ext>
            </a:extLst>
          </p:cNvPr>
          <p:cNvSpPr/>
          <p:nvPr/>
        </p:nvSpPr>
        <p:spPr>
          <a:xfrm>
            <a:off x="3836716" y="2386093"/>
            <a:ext cx="3223968" cy="90983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arr_R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arr_Q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 and Q)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79BDAD-C3C1-4FF1-8AA1-BF435A5AC52E}"/>
              </a:ext>
            </a:extLst>
          </p:cNvPr>
          <p:cNvSpPr txBox="1"/>
          <p:nvPr/>
        </p:nvSpPr>
        <p:spPr>
          <a:xfrm>
            <a:off x="8064628" y="1907997"/>
            <a:ext cx="3132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to get out of this cycle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0E15AF1-1C73-4AB5-A641-134C7970278C}"/>
              </a:ext>
            </a:extLst>
          </p:cNvPr>
          <p:cNvSpPr txBox="1"/>
          <p:nvPr/>
        </p:nvSpPr>
        <p:spPr>
          <a:xfrm>
            <a:off x="8064628" y="3429000"/>
            <a:ext cx="3162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tested by the bird’s learning process and its total performance.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C26ADF4C-2255-4303-9622-41E05322F3AD}"/>
              </a:ext>
            </a:extLst>
          </p:cNvPr>
          <p:cNvCxnSpPr>
            <a:stCxn id="46" idx="1"/>
            <a:endCxn id="24" idx="3"/>
          </p:cNvCxnSpPr>
          <p:nvPr/>
        </p:nvCxnSpPr>
        <p:spPr>
          <a:xfrm rot="10800000" flipV="1">
            <a:off x="3035434" y="2841008"/>
            <a:ext cx="801282" cy="16060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3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ECA62E-F502-4048-945B-89B127A65F02}"/>
              </a:ext>
            </a:extLst>
          </p:cNvPr>
          <p:cNvSpPr txBox="1"/>
          <p:nvPr/>
        </p:nvSpPr>
        <p:spPr>
          <a:xfrm>
            <a:off x="4071891" y="603682"/>
            <a:ext cx="404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3CE29-8FD0-4CD3-88E2-099C2B6AEB82}"/>
              </a:ext>
            </a:extLst>
          </p:cNvPr>
          <p:cNvSpPr txBox="1"/>
          <p:nvPr/>
        </p:nvSpPr>
        <p:spPr>
          <a:xfrm>
            <a:off x="3515558" y="1779590"/>
            <a:ext cx="5341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restart the game without exiting the whole procedure. We inserted a cycle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‘one’ means getting into the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‘two’ means getting into the game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EF1C42D-F18A-4926-9300-6407EEB10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148474"/>
              </p:ext>
            </p:extLst>
          </p:nvPr>
        </p:nvGraphicFramePr>
        <p:xfrm>
          <a:off x="3393234" y="2796187"/>
          <a:ext cx="3871403" cy="1454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箭头: 右弧形 6">
            <a:extLst>
              <a:ext uri="{FF2B5EF4-FFF2-40B4-BE49-F238E27FC236}">
                <a16:creationId xmlns:a16="http://schemas.microsoft.com/office/drawing/2014/main" id="{2A0EDAB9-0589-415A-A610-AFC2A7B87B72}"/>
              </a:ext>
            </a:extLst>
          </p:cNvPr>
          <p:cNvSpPr/>
          <p:nvPr/>
        </p:nvSpPr>
        <p:spPr>
          <a:xfrm rot="5400000">
            <a:off x="5537269" y="3417966"/>
            <a:ext cx="779462" cy="1666875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6B94C-CF8C-4FD5-BC9C-FFDF83D3BA25}"/>
              </a:ext>
            </a:extLst>
          </p:cNvPr>
          <p:cNvSpPr txBox="1"/>
          <p:nvPr/>
        </p:nvSpPr>
        <p:spPr>
          <a:xfrm>
            <a:off x="5598387" y="4641135"/>
            <a:ext cx="1042988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altLang="zh-CN" sz="1500" b="1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restart</a:t>
            </a:r>
            <a:endParaRPr lang="zh-CN" altLang="en-US" sz="1500" b="1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grpSp>
        <p:nvGrpSpPr>
          <p:cNvPr id="10" name="组合 13">
            <a:extLst>
              <a:ext uri="{FF2B5EF4-FFF2-40B4-BE49-F238E27FC236}">
                <a16:creationId xmlns:a16="http://schemas.microsoft.com/office/drawing/2014/main" id="{FE019315-185E-40F0-BF36-568ED6B2559A}"/>
              </a:ext>
            </a:extLst>
          </p:cNvPr>
          <p:cNvGrpSpPr>
            <a:grpSpLocks/>
          </p:cNvGrpSpPr>
          <p:nvPr/>
        </p:nvGrpSpPr>
        <p:grpSpPr bwMode="auto">
          <a:xfrm>
            <a:off x="7631975" y="3218735"/>
            <a:ext cx="1017587" cy="609600"/>
            <a:chOff x="1902935" y="563002"/>
            <a:chExt cx="1355999" cy="81359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18EFB4F-F37F-4ED7-AD57-B035142896E5}"/>
                </a:ext>
              </a:extLst>
            </p:cNvPr>
            <p:cNvSpPr/>
            <p:nvPr/>
          </p:nvSpPr>
          <p:spPr>
            <a:xfrm>
              <a:off x="1902935" y="563002"/>
              <a:ext cx="1355999" cy="813599"/>
            </a:xfrm>
            <a:prstGeom prst="roundRect">
              <a:avLst>
                <a:gd name="adj" fmla="val 10000"/>
              </a:avLst>
            </a:pr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12" name="矩形: 圆角 4">
              <a:extLst>
                <a:ext uri="{FF2B5EF4-FFF2-40B4-BE49-F238E27FC236}">
                  <a16:creationId xmlns:a16="http://schemas.microsoft.com/office/drawing/2014/main" id="{14CEAA00-89ED-4AD5-B5AC-67939F77D7A2}"/>
                </a:ext>
              </a:extLst>
            </p:cNvPr>
            <p:cNvSpPr txBox="1"/>
            <p:nvPr/>
          </p:nvSpPr>
          <p:spPr>
            <a:xfrm>
              <a:off x="1926204" y="586309"/>
              <a:ext cx="1309461" cy="766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91440" bIns="91440" spcCol="1270" anchor="ctr"/>
            <a:lstStyle/>
            <a:p>
              <a:pPr marL="0" marR="0" lvl="0" indent="0" algn="ctr" defTabSz="106677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exit</a:t>
              </a:r>
              <a:endPara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6">
            <a:extLst>
              <a:ext uri="{FF2B5EF4-FFF2-40B4-BE49-F238E27FC236}">
                <a16:creationId xmlns:a16="http://schemas.microsoft.com/office/drawing/2014/main" id="{7AD9967F-B1C2-4335-A2BB-CD9D2AA46BC0}"/>
              </a:ext>
            </a:extLst>
          </p:cNvPr>
          <p:cNvGrpSpPr>
            <a:grpSpLocks/>
          </p:cNvGrpSpPr>
          <p:nvPr/>
        </p:nvGrpSpPr>
        <p:grpSpPr bwMode="auto">
          <a:xfrm>
            <a:off x="7349400" y="3407648"/>
            <a:ext cx="215900" cy="252412"/>
            <a:chOff x="3394534" y="801658"/>
            <a:chExt cx="287471" cy="336287"/>
          </a:xfrm>
        </p:grpSpPr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FB653CEC-EC58-4C5A-B077-57836F44D07B}"/>
                </a:ext>
              </a:extLst>
            </p:cNvPr>
            <p:cNvSpPr/>
            <p:nvPr/>
          </p:nvSpPr>
          <p:spPr>
            <a:xfrm>
              <a:off x="3394534" y="801658"/>
              <a:ext cx="287471" cy="33628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472C4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15" name="箭头: 右 4">
              <a:extLst>
                <a:ext uri="{FF2B5EF4-FFF2-40B4-BE49-F238E27FC236}">
                  <a16:creationId xmlns:a16="http://schemas.microsoft.com/office/drawing/2014/main" id="{F0C9A8DC-F69F-4522-8A94-A5EEE220B192}"/>
                </a:ext>
              </a:extLst>
            </p:cNvPr>
            <p:cNvSpPr txBox="1"/>
            <p:nvPr/>
          </p:nvSpPr>
          <p:spPr>
            <a:xfrm>
              <a:off x="3394534" y="869339"/>
              <a:ext cx="200806" cy="2009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spcCol="1270" anchor="ctr"/>
            <a:lstStyle/>
            <a:p>
              <a:pPr marL="0" marR="0" lvl="0" indent="0" algn="ctr" defTabSz="40004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" name="图片 2">
            <a:extLst>
              <a:ext uri="{FF2B5EF4-FFF2-40B4-BE49-F238E27FC236}">
                <a16:creationId xmlns:a16="http://schemas.microsoft.com/office/drawing/2014/main" id="{51EA823C-F4A5-4849-A051-C2C9D162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1" y="1448124"/>
            <a:ext cx="252253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56998E7-1079-4DB1-B64E-C21714A70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09" y="1840236"/>
            <a:ext cx="2667000" cy="39528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5A52CAE-E389-4FB9-BF4B-FE0F3A11D12E}"/>
              </a:ext>
            </a:extLst>
          </p:cNvPr>
          <p:cNvSpPr txBox="1"/>
          <p:nvPr/>
        </p:nvSpPr>
        <p:spPr>
          <a:xfrm>
            <a:off x="3515558" y="5085225"/>
            <a:ext cx="4846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Q-learning mode, we used ‘three’ and ‘four’ to restart the game automatically.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0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0A49265-3224-4228-8F78-B9E304491016}"/>
              </a:ext>
            </a:extLst>
          </p:cNvPr>
          <p:cNvSpPr txBox="1"/>
          <p:nvPr/>
        </p:nvSpPr>
        <p:spPr>
          <a:xfrm>
            <a:off x="162560" y="-1016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Report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7B107-D3BA-4464-AA8C-5370E5605E41}"/>
              </a:ext>
            </a:extLst>
          </p:cNvPr>
          <p:cNvSpPr txBox="1"/>
          <p:nvPr/>
        </p:nvSpPr>
        <p:spPr>
          <a:xfrm>
            <a:off x="4065571" y="616516"/>
            <a:ext cx="406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8E6F60-081A-4220-8479-7B2750A2E2B4}"/>
              </a:ext>
            </a:extLst>
          </p:cNvPr>
          <p:cNvSpPr txBox="1"/>
          <p:nvPr/>
        </p:nvSpPr>
        <p:spPr>
          <a:xfrm>
            <a:off x="1361661" y="1778724"/>
            <a:ext cx="94686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difficulties to achieve it are three things: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Changing the relative location. I use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mode_change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transform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thing is to attempt how can make the bird learn fast and which number can let the bird fly well. I use the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speed_adjustment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adjust the speed the game going and try several number to see the result. 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A06A2F-1983-4831-A230-A77CC9B6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85" y="1319550"/>
            <a:ext cx="3207968" cy="5381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C750E0-5437-434C-A3E6-9FB01F55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73" y="2303213"/>
            <a:ext cx="3300243" cy="3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1009</Words>
  <Application>Microsoft Office PowerPoint</Application>
  <PresentationFormat>宽屏</PresentationFormat>
  <Paragraphs>120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莫 缨</dc:creator>
  <cp:lastModifiedBy>Ge Eric</cp:lastModifiedBy>
  <cp:revision>62</cp:revision>
  <dcterms:created xsi:type="dcterms:W3CDTF">2018-05-29T11:33:50Z</dcterms:created>
  <dcterms:modified xsi:type="dcterms:W3CDTF">2018-06-24T13:03:18Z</dcterms:modified>
</cp:coreProperties>
</file>