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2"/>
  </p:sldMasterIdLst>
  <p:notesMasterIdLst>
    <p:notesMasterId r:id="rId13"/>
  </p:notesMasterIdLst>
  <p:sldIdLst>
    <p:sldId id="262" r:id="rId3"/>
    <p:sldId id="263" r:id="rId4"/>
    <p:sldId id="270" r:id="rId5"/>
    <p:sldId id="264" r:id="rId6"/>
    <p:sldId id="277" r:id="rId7"/>
    <p:sldId id="266" r:id="rId8"/>
    <p:sldId id="278" r:id="rId9"/>
    <p:sldId id="279"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9" d="100"/>
          <a:sy n="89" d="100"/>
        </p:scale>
        <p:origin x="54"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FE29B-0165-4071-8AA1-F96FDF997C05}" type="datetimeFigureOut">
              <a:rPr lang="zh-CN" altLang="en-US" smtClean="0"/>
              <a:t>2018/6/16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2A2A0-5881-4310-B79C-032DD5E1F1FB}" type="slidenum">
              <a:rPr lang="zh-CN" altLang="en-US" smtClean="0"/>
              <a:t>‹#›</a:t>
            </a:fld>
            <a:endParaRPr lang="zh-CN" altLang="en-US"/>
          </a:p>
        </p:txBody>
      </p:sp>
    </p:spTree>
    <p:extLst>
      <p:ext uri="{BB962C8B-B14F-4D97-AF65-F5344CB8AC3E}">
        <p14:creationId xmlns:p14="http://schemas.microsoft.com/office/powerpoint/2010/main" val="153189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2A2A0-5881-4310-B79C-032DD5E1F1FB}"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ctrTitle" hasCustomPrompt="1"/>
          </p:nvPr>
        </p:nvSpPr>
        <p:spPr>
          <a:xfrm>
            <a:off x="880110" y="2971800"/>
            <a:ext cx="7102645" cy="1241358"/>
          </a:xfrm>
        </p:spPr>
        <p:txBody>
          <a:bodyPr anchor="b">
            <a:normAutofit/>
          </a:bodyPr>
          <a:lstStyle>
            <a:lvl1pPr algn="l">
              <a:defRPr sz="6000" b="1">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880110" y="4317933"/>
            <a:ext cx="7102645" cy="808136"/>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ctrTitle" hasCustomPrompt="1"/>
          </p:nvPr>
        </p:nvSpPr>
        <p:spPr>
          <a:xfrm>
            <a:off x="880110" y="3289828"/>
            <a:ext cx="7102645" cy="923330"/>
          </a:xfrm>
        </p:spPr>
        <p:txBody>
          <a:bodyPr anchor="b">
            <a:normAutofit/>
          </a:bodyPr>
          <a:lstStyle>
            <a:lvl1pPr algn="l">
              <a:defRPr sz="6000" b="1">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880110" y="4317933"/>
            <a:ext cx="7102645" cy="808136"/>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7"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dirty="0">
              <a:solidFill>
                <a:schemeClr val="bg1"/>
              </a:solidFill>
            </a:endParaRPr>
          </a:p>
        </p:txBody>
      </p:sp>
      <p:sp>
        <p:nvSpPr>
          <p:cNvPr id="8"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日期占位符 1"/>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723900" y="1689101"/>
            <a:ext cx="9131300" cy="1727200"/>
          </a:xfrm>
        </p:spPr>
        <p:txBody>
          <a:bodyPr anchor="b" anchorCtr="0">
            <a:normAutofit/>
          </a:bodyPr>
          <a:lstStyle>
            <a:lvl1pPr algn="l">
              <a:defRPr sz="6600" b="1">
                <a:solidFill>
                  <a:schemeClr val="bg1"/>
                </a:solidFill>
              </a:defRPr>
            </a:lvl1pPr>
          </a:lstStyle>
          <a:p>
            <a:r>
              <a:rPr lang="zh-CN" altLang="en-US" dirty="0"/>
              <a:t>单击此处编辑标题</a:t>
            </a:r>
          </a:p>
        </p:txBody>
      </p:sp>
      <p:sp>
        <p:nvSpPr>
          <p:cNvPr id="11" name="文本占位符 10"/>
          <p:cNvSpPr>
            <a:spLocks noGrp="1"/>
          </p:cNvSpPr>
          <p:nvPr>
            <p:ph type="body" sz="quarter" idx="13" hasCustomPrompt="1"/>
          </p:nvPr>
        </p:nvSpPr>
        <p:spPr>
          <a:xfrm>
            <a:off x="723900" y="3568700"/>
            <a:ext cx="9131300" cy="1551762"/>
          </a:xfrm>
        </p:spPr>
        <p:txBody>
          <a:bodyPr>
            <a:normAutofit/>
          </a:bodyPr>
          <a:lstStyle>
            <a:lvl1pPr marL="0" indent="0">
              <a:buNone/>
              <a:defRPr sz="2000">
                <a:solidFill>
                  <a:schemeClr val="bg1"/>
                </a:solidFill>
              </a:defRPr>
            </a:lvl1pPr>
          </a:lstStyle>
          <a:p>
            <a:pPr lvl="0"/>
            <a:r>
              <a:rPr lang="zh-CN" altLang="en-US" dirty="0"/>
              <a:t>单机此处编辑文本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title" hasCustomPrompt="1"/>
          </p:nvPr>
        </p:nvSpPr>
        <p:spPr>
          <a:xfrm>
            <a:off x="762000" y="2159000"/>
            <a:ext cx="5715000" cy="1382450"/>
          </a:xfrm>
        </p:spPr>
        <p:txBody>
          <a:bodyPr anchor="b" anchorCtr="0">
            <a:normAutofit/>
          </a:bodyPr>
          <a:lstStyle>
            <a:lvl1pPr algn="l">
              <a:defRPr sz="8000" b="1">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762000" y="3733201"/>
            <a:ext cx="5715000" cy="1185937"/>
          </a:xfrm>
        </p:spPr>
        <p:txBody>
          <a:bodyPr>
            <a:normAutofit/>
          </a:bodyPr>
          <a:lstStyle>
            <a:lvl1pPr marL="0" indent="0" algn="l">
              <a:buNone/>
              <a:defRPr sz="3200">
                <a:solidFill>
                  <a:schemeClr val="bg1"/>
                </a:solidFill>
              </a:defRPr>
            </a:lvl1pPr>
          </a:lstStyle>
          <a:p>
            <a:pPr lvl="0"/>
            <a:r>
              <a:rPr lang="zh-CN" altLang="en-US" dirty="0"/>
              <a:t>编辑文本</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2018/6/16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7"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dirty="0">
              <a:solidFill>
                <a:schemeClr val="bg1"/>
              </a:solidFill>
            </a:endParaRPr>
          </a:p>
        </p:txBody>
      </p:sp>
      <p:sp>
        <p:nvSpPr>
          <p:cNvPr id="8"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日期占位符 1"/>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723900" y="1689101"/>
            <a:ext cx="9131300" cy="1727200"/>
          </a:xfrm>
        </p:spPr>
        <p:txBody>
          <a:bodyPr anchor="b" anchorCtr="0">
            <a:normAutofit/>
          </a:bodyPr>
          <a:lstStyle>
            <a:lvl1pPr algn="l">
              <a:defRPr sz="6600" b="1">
                <a:solidFill>
                  <a:schemeClr val="bg1"/>
                </a:solidFill>
              </a:defRPr>
            </a:lvl1pPr>
          </a:lstStyle>
          <a:p>
            <a:r>
              <a:rPr lang="zh-CN" altLang="en-US" dirty="0"/>
              <a:t>单击此处编辑标题</a:t>
            </a:r>
          </a:p>
        </p:txBody>
      </p:sp>
      <p:sp>
        <p:nvSpPr>
          <p:cNvPr id="11" name="文本占位符 10"/>
          <p:cNvSpPr>
            <a:spLocks noGrp="1"/>
          </p:cNvSpPr>
          <p:nvPr>
            <p:ph type="body" sz="quarter" idx="13" hasCustomPrompt="1"/>
          </p:nvPr>
        </p:nvSpPr>
        <p:spPr>
          <a:xfrm>
            <a:off x="723900" y="3568700"/>
            <a:ext cx="9131300" cy="1551762"/>
          </a:xfrm>
        </p:spPr>
        <p:txBody>
          <a:bodyPr>
            <a:normAutofit/>
          </a:bodyPr>
          <a:lstStyle>
            <a:lvl1pPr marL="0" indent="0">
              <a:buNone/>
              <a:defRPr sz="2000">
                <a:solidFill>
                  <a:schemeClr val="bg1"/>
                </a:solidFill>
              </a:defRPr>
            </a:lvl1pPr>
          </a:lstStyle>
          <a:p>
            <a:pPr lvl="0"/>
            <a:r>
              <a:rPr lang="zh-CN" altLang="en-US" dirty="0"/>
              <a:t>单机此处编辑文本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0">
              <a:schemeClr val="bg2"/>
            </a:gs>
            <a:gs pos="46000">
              <a:schemeClr val="tx2"/>
            </a:gs>
            <a:gs pos="100000">
              <a:schemeClr val="accent3"/>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Freeform 5"/>
          <p:cNvSpPr/>
          <p:nvPr userDrawn="1"/>
        </p:nvSpPr>
        <p:spPr bwMode="auto">
          <a:xfrm flipH="1">
            <a:off x="5340436" y="0"/>
            <a:ext cx="2635289" cy="2840813"/>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8" name="Freeform 6"/>
          <p:cNvSpPr/>
          <p:nvPr userDrawn="1"/>
        </p:nvSpPr>
        <p:spPr bwMode="auto">
          <a:xfrm flipH="1">
            <a:off x="5340436" y="1610532"/>
            <a:ext cx="6851564" cy="5247466"/>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9" name="Freeform 7"/>
          <p:cNvSpPr/>
          <p:nvPr userDrawn="1"/>
        </p:nvSpPr>
        <p:spPr bwMode="auto">
          <a:xfrm flipH="1">
            <a:off x="6668426" y="0"/>
            <a:ext cx="4754243" cy="1610532"/>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10" name="Freeform 8"/>
          <p:cNvSpPr/>
          <p:nvPr userDrawn="1"/>
        </p:nvSpPr>
        <p:spPr bwMode="auto">
          <a:xfrm flipH="1">
            <a:off x="7975725" y="0"/>
            <a:ext cx="4216275" cy="6798312"/>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vert="horz" wrap="square" lIns="91440" tIns="45720" rIns="91440" bIns="45720" numCol="1" anchor="t" anchorCtr="0" compatLnSpc="1"/>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ru-RU"/>
          </a:p>
        </p:txBody>
      </p:sp>
      <p:sp>
        <p:nvSpPr>
          <p:cNvPr id="2" name="标题 1"/>
          <p:cNvSpPr>
            <a:spLocks noGrp="1"/>
          </p:cNvSpPr>
          <p:nvPr>
            <p:ph type="title" hasCustomPrompt="1"/>
          </p:nvPr>
        </p:nvSpPr>
        <p:spPr>
          <a:xfrm>
            <a:off x="762000" y="2159000"/>
            <a:ext cx="5715000" cy="1382450"/>
          </a:xfrm>
        </p:spPr>
        <p:txBody>
          <a:bodyPr anchor="b" anchorCtr="0">
            <a:normAutofit/>
          </a:bodyPr>
          <a:lstStyle>
            <a:lvl1pPr algn="l">
              <a:defRPr sz="8000" b="1">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762000" y="3733201"/>
            <a:ext cx="5715000" cy="1185937"/>
          </a:xfrm>
        </p:spPr>
        <p:txBody>
          <a:bodyPr>
            <a:normAutofit/>
          </a:bodyPr>
          <a:lstStyle>
            <a:lvl1pPr marL="0" indent="0" algn="l">
              <a:buNone/>
              <a:defRPr sz="3200">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2018/6/16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2018/6/16</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2018/6/16</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31.xml"/></Relationships>
</file>

<file path=ppt/slides/_rels/slide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13.xml"/><Relationship Id="rId10" Type="http://schemas.openxmlformats.org/officeDocument/2006/relationships/image" Target="../media/image4.png"/><Relationship Id="rId4" Type="http://schemas.openxmlformats.org/officeDocument/2006/relationships/tags" Target="../tags/tag13.xml"/><Relationship Id="rId9"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png"/><Relationship Id="rId5" Type="http://schemas.openxmlformats.org/officeDocument/2006/relationships/notesSlide" Target="../notesSlides/notesSlide5.xml"/><Relationship Id="rId10" Type="http://schemas.openxmlformats.org/officeDocument/2006/relationships/image" Target="../media/image10.png"/><Relationship Id="rId4" Type="http://schemas.openxmlformats.org/officeDocument/2006/relationships/slideLayout" Target="../slideLayouts/slideLayout13.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7.xml"/><Relationship Id="rId7" Type="http://schemas.openxmlformats.org/officeDocument/2006/relationships/image" Target="../media/image2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9.png"/><Relationship Id="rId5" Type="http://schemas.openxmlformats.org/officeDocument/2006/relationships/notesSlide" Target="../notesSlides/notesSlide6.xml"/><Relationship Id="rId10" Type="http://schemas.openxmlformats.org/officeDocument/2006/relationships/hyperlink" Target="&#19981;&#30830;&#23450;&#24230;&#35745;&#31639;&#22120;2.1.exe" TargetMode="External"/><Relationship Id="rId4" Type="http://schemas.openxmlformats.org/officeDocument/2006/relationships/slideLayout" Target="../slideLayouts/slideLayout13.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642839" y="2273672"/>
            <a:ext cx="3223260" cy="1014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6000" dirty="0">
                <a:solidFill>
                  <a:schemeClr val="bg1"/>
                </a:solidFill>
                <a:latin typeface="+mj-ea"/>
                <a:ea typeface="+mj-ea"/>
              </a:rPr>
              <a:t> </a:t>
            </a:r>
            <a:endParaRPr lang="zh-CN" altLang="en-US" sz="6000" dirty="0">
              <a:solidFill>
                <a:schemeClr val="bg1"/>
              </a:solidFill>
              <a:latin typeface="+mj-ea"/>
              <a:ea typeface="+mj-ea"/>
            </a:endParaRPr>
          </a:p>
        </p:txBody>
      </p:sp>
      <p:sp>
        <p:nvSpPr>
          <p:cNvPr id="4" name="标题 3"/>
          <p:cNvSpPr>
            <a:spLocks noGrp="1"/>
          </p:cNvSpPr>
          <p:nvPr>
            <p:ph type="ctrTitle"/>
            <p:custDataLst>
              <p:tags r:id="rId3"/>
            </p:custDataLst>
          </p:nvPr>
        </p:nvSpPr>
        <p:spPr>
          <a:xfrm>
            <a:off x="838069" y="1584435"/>
            <a:ext cx="8126095" cy="1241425"/>
          </a:xfrm>
        </p:spPr>
        <p:txBody>
          <a:bodyPr>
            <a:normAutofit/>
          </a:bodyPr>
          <a:lstStyle/>
          <a:p>
            <a:r>
              <a:rPr lang="en-US" altLang="zh-CN" dirty="0">
                <a:sym typeface="+mn-ea"/>
              </a:rPr>
              <a:t>Data Processing</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040" y="1"/>
            <a:ext cx="9131300" cy="1727200"/>
          </a:xfrm>
        </p:spPr>
        <p:txBody>
          <a:bodyPr>
            <a:normAutofit/>
          </a:bodyPr>
          <a:lstStyle/>
          <a:p>
            <a:r>
              <a:rPr lang="en-US" altLang="zh-CN"/>
              <a:t>Results &amp; Condusion</a:t>
            </a:r>
          </a:p>
        </p:txBody>
      </p:sp>
      <p:sp>
        <p:nvSpPr>
          <p:cNvPr id="3" name="文本占位符 2"/>
          <p:cNvSpPr>
            <a:spLocks noGrp="1"/>
          </p:cNvSpPr>
          <p:nvPr>
            <p:ph type="body" sz="quarter" idx="13"/>
            <p:custDataLst>
              <p:tags r:id="rId3"/>
            </p:custDataLst>
          </p:nvPr>
        </p:nvSpPr>
        <p:spPr>
          <a:xfrm>
            <a:off x="403225" y="2007870"/>
            <a:ext cx="10492740" cy="4182110"/>
          </a:xfrm>
        </p:spPr>
        <p:txBody>
          <a:bodyPr>
            <a:normAutofit lnSpcReduction="10000"/>
          </a:bodyPr>
          <a:lstStyle/>
          <a:p>
            <a:r>
              <a:rPr lang="en-US" altLang="zh-CN" sz="2800" dirty="0"/>
              <a:t>Our program has successfully achieved the goal of calculation of </a:t>
            </a:r>
          </a:p>
          <a:p>
            <a:r>
              <a:rPr lang="en-US" altLang="zh-CN" sz="2800" dirty="0"/>
              <a:t>uncertainties for direct and indirect measurement quantities </a:t>
            </a:r>
          </a:p>
          <a:p>
            <a:r>
              <a:rPr lang="en-US" altLang="zh-CN" sz="2800" dirty="0"/>
              <a:t>with interface of inputting and outputting.</a:t>
            </a:r>
          </a:p>
          <a:p>
            <a:endParaRPr lang="en-US" altLang="zh-CN" sz="2800" dirty="0"/>
          </a:p>
          <a:p>
            <a:r>
              <a:rPr lang="en-US" altLang="zh-CN" sz="2800" dirty="0"/>
              <a:t>We can successfully use this program to fit the linear data with least square method and differential method.</a:t>
            </a:r>
          </a:p>
          <a:p>
            <a:endParaRPr lang="en-US" altLang="zh-CN" sz="2800" dirty="0"/>
          </a:p>
          <a:p>
            <a:r>
              <a:rPr lang="en-US" altLang="zh-CN" sz="2800" dirty="0"/>
              <a:t>In a nutshell, we can leave the fussy data processing work to be done in computers successfully with our program.</a:t>
            </a:r>
            <a:endParaRPr lang="en-US" altLang="zh-CN" dirty="0"/>
          </a:p>
          <a:p>
            <a:endParaRPr lang="en-US" altLang="zh-CN" dirty="0"/>
          </a:p>
        </p:txBody>
      </p:sp>
      <p:sp>
        <p:nvSpPr>
          <p:cNvPr id="4" name="矩形 3"/>
          <p:cNvSpPr/>
          <p:nvPr>
            <p:custDataLst>
              <p:tags r:id="rId4"/>
            </p:custDataLst>
          </p:nvPr>
        </p:nvSpPr>
        <p:spPr>
          <a:xfrm>
            <a:off x="9883090" y="-366950"/>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6</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61975" y="14606"/>
            <a:ext cx="9131300" cy="1727200"/>
          </a:xfrm>
        </p:spPr>
        <p:txBody>
          <a:bodyPr>
            <a:normAutofit/>
          </a:bodyPr>
          <a:lstStyle/>
          <a:p>
            <a:pPr algn="ctr"/>
            <a:r>
              <a:rPr lang="en-US" altLang="zh-CN" dirty="0">
                <a:sym typeface="+mn-ea"/>
              </a:rPr>
              <a:t>Introduction</a:t>
            </a:r>
            <a:endParaRPr lang="en-US" altLang="zh-CN" dirty="0"/>
          </a:p>
        </p:txBody>
      </p:sp>
      <p:sp>
        <p:nvSpPr>
          <p:cNvPr id="3" name="文本占位符 2"/>
          <p:cNvSpPr>
            <a:spLocks noGrp="1"/>
          </p:cNvSpPr>
          <p:nvPr>
            <p:ph type="body" sz="quarter" idx="13"/>
            <p:custDataLst>
              <p:tags r:id="rId3"/>
            </p:custDataLst>
          </p:nvPr>
        </p:nvSpPr>
        <p:spPr>
          <a:xfrm>
            <a:off x="723900" y="1741805"/>
            <a:ext cx="9131300" cy="4880730"/>
          </a:xfrm>
        </p:spPr>
        <p:txBody>
          <a:bodyPr>
            <a:normAutofit/>
          </a:bodyPr>
          <a:lstStyle/>
          <a:p>
            <a:r>
              <a:rPr lang="en-US" altLang="zh-CN" sz="3200" dirty="0">
                <a:sym typeface="+mn-ea"/>
              </a:rPr>
              <a:t>a.Introduction of uncertainty</a:t>
            </a:r>
            <a:endParaRPr lang="en-US" altLang="zh-CN" dirty="0">
              <a:sym typeface="+mn-ea"/>
            </a:endParaRPr>
          </a:p>
          <a:p>
            <a:r>
              <a:rPr lang="en-US" altLang="zh-CN" dirty="0">
                <a:solidFill>
                  <a:schemeClr val="tx1"/>
                </a:solidFill>
              </a:rPr>
              <a:t> The values to evaluate the reliability of your data</a:t>
            </a:r>
          </a:p>
          <a:p>
            <a:r>
              <a:rPr lang="en-US" altLang="zh-CN" dirty="0">
                <a:solidFill>
                  <a:schemeClr val="tx1"/>
                </a:solidFill>
                <a:sym typeface="+mn-ea"/>
              </a:rPr>
              <a:t>          </a:t>
            </a:r>
            <a:r>
              <a:rPr lang="en-US" altLang="zh-CN" dirty="0">
                <a:sym typeface="+mn-ea"/>
              </a:rPr>
              <a:t>1.Type-A uncertainty</a:t>
            </a:r>
          </a:p>
          <a:p>
            <a:pPr marL="0" indent="0">
              <a:buNone/>
            </a:pPr>
            <a:r>
              <a:rPr lang="en-US" altLang="zh-CN" dirty="0">
                <a:solidFill>
                  <a:schemeClr val="tx1"/>
                </a:solidFill>
                <a:sym typeface="+mn-ea"/>
              </a:rPr>
              <a:t>                       The values to evaluate the data from different measurement</a:t>
            </a:r>
            <a:endParaRPr lang="en-US" altLang="zh-CN" dirty="0">
              <a:sym typeface="+mn-ea"/>
            </a:endParaRPr>
          </a:p>
          <a:p>
            <a:pPr marL="0" indent="0">
              <a:buNone/>
            </a:pPr>
            <a:r>
              <a:rPr lang="en-US" altLang="zh-CN" dirty="0">
                <a:sym typeface="+mn-ea"/>
              </a:rPr>
              <a:t>          2.Type-B uncertainty</a:t>
            </a:r>
          </a:p>
          <a:p>
            <a:pPr marL="0" indent="0">
              <a:buNone/>
            </a:pPr>
            <a:r>
              <a:rPr lang="en-US" altLang="zh-CN" dirty="0">
                <a:sym typeface="+mn-ea"/>
              </a:rPr>
              <a:t>                       </a:t>
            </a:r>
            <a:r>
              <a:rPr lang="en-US" altLang="zh-CN" dirty="0">
                <a:solidFill>
                  <a:schemeClr val="tx1"/>
                </a:solidFill>
                <a:sym typeface="+mn-ea"/>
              </a:rPr>
              <a:t>the values to evaluate the precision of the instruments</a:t>
            </a:r>
            <a:endParaRPr lang="en-US" altLang="zh-CN" dirty="0"/>
          </a:p>
          <a:p>
            <a:pPr marL="0" indent="0">
              <a:buNone/>
            </a:pPr>
            <a:r>
              <a:rPr lang="en-US" altLang="zh-CN" dirty="0">
                <a:sym typeface="+mn-ea"/>
              </a:rPr>
              <a:t>          3.Type-C uncertainty </a:t>
            </a:r>
          </a:p>
          <a:p>
            <a:pPr marL="0" indent="0">
              <a:buNone/>
            </a:pPr>
            <a:r>
              <a:rPr lang="en-US" altLang="zh-CN" dirty="0">
                <a:sym typeface="+mn-ea"/>
              </a:rPr>
              <a:t>                    </a:t>
            </a:r>
            <a:r>
              <a:rPr lang="en-US" altLang="zh-CN" dirty="0">
                <a:solidFill>
                  <a:schemeClr val="tx1"/>
                </a:solidFill>
                <a:sym typeface="+mn-ea"/>
              </a:rPr>
              <a:t>  the uncertainty which combines measurement and instruments</a:t>
            </a:r>
            <a:endParaRPr lang="en-US" altLang="zh-CN" dirty="0">
              <a:sym typeface="+mn-ea"/>
            </a:endParaRPr>
          </a:p>
          <a:p>
            <a:r>
              <a:rPr lang="en-US" altLang="zh-CN" dirty="0">
                <a:sym typeface="+mn-ea"/>
              </a:rPr>
              <a:t>          4.Extensive uncertainty</a:t>
            </a:r>
            <a:endParaRPr lang="en-US" altLang="zh-CN" dirty="0"/>
          </a:p>
          <a:p>
            <a:r>
              <a:rPr lang="en-US" altLang="zh-CN" dirty="0">
                <a:solidFill>
                  <a:schemeClr val="tx1"/>
                </a:solidFill>
                <a:sym typeface="+mn-ea"/>
              </a:rPr>
              <a:t>                      The uncertainty with the following confident probability</a:t>
            </a:r>
            <a:endParaRPr lang="en-US" altLang="zh-CN" dirty="0"/>
          </a:p>
        </p:txBody>
      </p:sp>
      <p:sp>
        <p:nvSpPr>
          <p:cNvPr id="4" name="矩形 3"/>
          <p:cNvSpPr/>
          <p:nvPr>
            <p:custDataLst>
              <p:tags r:id="rId4"/>
            </p:custDataLst>
          </p:nvPr>
        </p:nvSpPr>
        <p:spPr>
          <a:xfrm>
            <a:off x="9519285" y="14393"/>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a:t>1</a:t>
            </a:r>
          </a:p>
        </p:txBody>
      </p:sp>
      <p:pic>
        <p:nvPicPr>
          <p:cNvPr id="5" name="图片 4"/>
          <p:cNvPicPr>
            <a:picLocks noChangeAspect="1"/>
          </p:cNvPicPr>
          <p:nvPr/>
        </p:nvPicPr>
        <p:blipFill>
          <a:blip r:embed="rId7"/>
          <a:stretch>
            <a:fillRect/>
          </a:stretch>
        </p:blipFill>
        <p:spPr>
          <a:xfrm>
            <a:off x="7243801" y="2394835"/>
            <a:ext cx="2449474" cy="464368"/>
          </a:xfrm>
          <a:prstGeom prst="rect">
            <a:avLst/>
          </a:prstGeom>
        </p:spPr>
      </p:pic>
      <p:pic>
        <p:nvPicPr>
          <p:cNvPr id="7" name="图片 6"/>
          <p:cNvPicPr>
            <a:picLocks noChangeAspect="1"/>
          </p:cNvPicPr>
          <p:nvPr/>
        </p:nvPicPr>
        <p:blipFill>
          <a:blip r:embed="rId8"/>
          <a:stretch>
            <a:fillRect/>
          </a:stretch>
        </p:blipFill>
        <p:spPr>
          <a:xfrm>
            <a:off x="8682507" y="3144884"/>
            <a:ext cx="1268730" cy="734695"/>
          </a:xfrm>
          <a:prstGeom prst="rect">
            <a:avLst/>
          </a:prstGeom>
        </p:spPr>
      </p:pic>
      <p:pic>
        <p:nvPicPr>
          <p:cNvPr id="8" name="图片 7"/>
          <p:cNvPicPr>
            <a:picLocks noChangeAspect="1"/>
          </p:cNvPicPr>
          <p:nvPr/>
        </p:nvPicPr>
        <p:blipFill>
          <a:blip r:embed="rId9"/>
          <a:stretch>
            <a:fillRect/>
          </a:stretch>
        </p:blipFill>
        <p:spPr>
          <a:xfrm>
            <a:off x="7981950" y="4055110"/>
            <a:ext cx="1873250" cy="755015"/>
          </a:xfrm>
          <a:prstGeom prst="rect">
            <a:avLst/>
          </a:prstGeom>
        </p:spPr>
      </p:pic>
      <p:pic>
        <p:nvPicPr>
          <p:cNvPr id="9" name="图片 8"/>
          <p:cNvPicPr>
            <a:picLocks noChangeAspect="1"/>
          </p:cNvPicPr>
          <p:nvPr/>
        </p:nvPicPr>
        <p:blipFill>
          <a:blip r:embed="rId10"/>
          <a:stretch>
            <a:fillRect/>
          </a:stretch>
        </p:blipFill>
        <p:spPr>
          <a:xfrm>
            <a:off x="1603414" y="5919659"/>
            <a:ext cx="5852063" cy="702876"/>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690924" y="3550701"/>
            <a:ext cx="8555990" cy="2374900"/>
          </a:xfrm>
        </p:spPr>
        <p:txBody>
          <a:bodyPr>
            <a:noAutofit/>
          </a:bodyPr>
          <a:lstStyle/>
          <a:p>
            <a:r>
              <a:rPr lang="zh-CN" altLang="en-US" sz="2400" dirty="0">
                <a:sym typeface="+mn-ea"/>
              </a:rPr>
              <a:t>Objective:</a:t>
            </a:r>
            <a:r>
              <a:rPr lang="zh-CN" altLang="en-US" sz="2400" dirty="0"/>
              <a:t> </a:t>
            </a:r>
            <a:br>
              <a:rPr lang="zh-CN" altLang="en-US" sz="2400" dirty="0"/>
            </a:br>
            <a:r>
              <a:rPr lang="zh-CN" altLang="en-US" sz="2400" dirty="0"/>
              <a:t>1. For different types of uncertainty, all can be calculated by one input from the user.</a:t>
            </a:r>
            <a:br>
              <a:rPr lang="zh-CN" altLang="en-US" sz="2400" dirty="0"/>
            </a:br>
            <a:r>
              <a:rPr lang="en-US" altLang="zh-CN" sz="2400" dirty="0"/>
              <a:t>2. </a:t>
            </a:r>
            <a:r>
              <a:rPr lang="zh-CN" altLang="en-US" sz="2400" dirty="0"/>
              <a:t>It can react to different types of experimental data </a:t>
            </a:r>
            <a:br>
              <a:rPr lang="zh-CN" altLang="en-US" sz="2400" dirty="0"/>
            </a:br>
            <a:r>
              <a:rPr lang="en-US" altLang="zh-CN" sz="2400" dirty="0"/>
              <a:t>3.</a:t>
            </a:r>
            <a:r>
              <a:rPr lang="zh-CN" altLang="en-US" sz="2400" dirty="0"/>
              <a:t>The user interface should be simple and easy to use</a:t>
            </a:r>
          </a:p>
        </p:txBody>
      </p:sp>
      <p:sp>
        <p:nvSpPr>
          <p:cNvPr id="2" name="文本框 1"/>
          <p:cNvSpPr txBox="1"/>
          <p:nvPr>
            <p:custDataLst>
              <p:tags r:id="rId3"/>
            </p:custDataLst>
          </p:nvPr>
        </p:nvSpPr>
        <p:spPr>
          <a:xfrm>
            <a:off x="193040" y="213360"/>
            <a:ext cx="6910705" cy="1038225"/>
          </a:xfrm>
          <a:prstGeom prst="rect">
            <a:avLst/>
          </a:prstGeom>
        </p:spPr>
        <p:txBody>
          <a:bodyPr vert="horz" lIns="91440" tIns="45720" rIns="91440" bIns="45720" rtlCol="0" anchor="b">
            <a:normAutofit fontScale="67500" lnSpcReduction="20000"/>
          </a:bodyPr>
          <a:lstStyle>
            <a:lvl1pPr indent="0" algn="ctr">
              <a:lnSpc>
                <a:spcPct val="90000"/>
              </a:lnSpc>
              <a:spcBef>
                <a:spcPts val="1000"/>
              </a:spcBef>
              <a:buFont typeface="Arial" panose="020B0604020202020204" pitchFamily="34" charset="0"/>
              <a:buNone/>
              <a:defRPr sz="6000" b="1">
                <a:solidFill>
                  <a:schemeClr val="bg1"/>
                </a:solidFill>
              </a:defRPr>
            </a:lvl1pPr>
            <a:lvl2pPr indent="0" algn="ctr">
              <a:lnSpc>
                <a:spcPct val="90000"/>
              </a:lnSpc>
              <a:spcBef>
                <a:spcPts val="500"/>
              </a:spcBef>
              <a:buFont typeface="Arial" panose="020B0604020202020204" pitchFamily="34" charset="0"/>
              <a:buNone/>
              <a:defRPr sz="2000" b="1">
                <a:solidFill>
                  <a:schemeClr val="bg1"/>
                </a:solidFill>
              </a:defRPr>
            </a:lvl2pPr>
            <a:lvl3pPr indent="0" algn="ctr">
              <a:lnSpc>
                <a:spcPct val="90000"/>
              </a:lnSpc>
              <a:spcBef>
                <a:spcPts val="500"/>
              </a:spcBef>
              <a:buFont typeface="Arial" panose="020B0604020202020204" pitchFamily="34" charset="0"/>
              <a:buNone/>
              <a:defRPr b="1"/>
            </a:lvl3pPr>
            <a:lvl4pPr indent="0" algn="ctr">
              <a:lnSpc>
                <a:spcPct val="90000"/>
              </a:lnSpc>
              <a:spcBef>
                <a:spcPts val="500"/>
              </a:spcBef>
              <a:buFont typeface="Arial" panose="020B0604020202020204" pitchFamily="34" charset="0"/>
              <a:buNone/>
              <a:defRPr b="1"/>
            </a:lvl4pPr>
            <a:lvl5pPr indent="0" algn="ctr">
              <a:lnSpc>
                <a:spcPct val="90000"/>
              </a:lnSpc>
              <a:spcBef>
                <a:spcPts val="500"/>
              </a:spcBef>
              <a:buFont typeface="Arial" panose="020B0604020202020204" pitchFamily="34" charset="0"/>
              <a:buNone/>
              <a:defRPr b="1"/>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ym typeface="+mn-ea"/>
              </a:rPr>
              <a:t>b. Introduction to the project</a:t>
            </a:r>
            <a:endParaRPr lang="en-US" altLang="zh-CN" dirty="0"/>
          </a:p>
        </p:txBody>
      </p:sp>
      <p:sp>
        <p:nvSpPr>
          <p:cNvPr id="10" name="副标题 9"/>
          <p:cNvSpPr>
            <a:spLocks noGrp="1"/>
          </p:cNvSpPr>
          <p:nvPr>
            <p:ph type="subTitle" idx="1"/>
          </p:nvPr>
        </p:nvSpPr>
        <p:spPr>
          <a:xfrm>
            <a:off x="690924" y="1251585"/>
            <a:ext cx="10299700" cy="1420495"/>
          </a:xfrm>
        </p:spPr>
        <p:txBody>
          <a:bodyPr>
            <a:noAutofit/>
          </a:bodyPr>
          <a:lstStyle/>
          <a:p>
            <a:r>
              <a:rPr lang="en-US" altLang="zh-CN" sz="2800" dirty="0">
                <a:solidFill>
                  <a:schemeClr val="tx1"/>
                </a:solidFill>
                <a:sym typeface="+mn-ea"/>
              </a:rPr>
              <a:t>GOAL</a:t>
            </a:r>
          </a:p>
          <a:p>
            <a:r>
              <a:rPr lang="en-US" altLang="zh-CN" sz="2800" dirty="0">
                <a:solidFill>
                  <a:srgbClr val="FF0000"/>
                </a:solidFill>
              </a:rPr>
              <a:t>calculating</a:t>
            </a:r>
            <a:r>
              <a:rPr lang="en-US" altLang="zh-CN" sz="2800" dirty="0"/>
              <a:t> </a:t>
            </a:r>
            <a:r>
              <a:rPr lang="en-US" altLang="zh-CN" sz="2800" i="1" dirty="0">
                <a:solidFill>
                  <a:srgbClr val="FF0000"/>
                </a:solidFill>
              </a:rPr>
              <a:t>uncertainty of the data</a:t>
            </a:r>
            <a:r>
              <a:rPr lang="en-US" altLang="zh-CN" sz="2800" dirty="0"/>
              <a:t> and </a:t>
            </a:r>
            <a:r>
              <a:rPr lang="en-US" altLang="zh-CN" sz="2800" dirty="0">
                <a:solidFill>
                  <a:srgbClr val="FF0000"/>
                </a:solidFill>
              </a:rPr>
              <a:t>linear data processing </a:t>
            </a:r>
            <a:r>
              <a:rPr lang="en-US" altLang="zh-CN" sz="2800" dirty="0"/>
              <a:t>with its evaluation by means of  </a:t>
            </a:r>
            <a:r>
              <a:rPr lang="en-US" altLang="zh-CN" sz="2800" dirty="0">
                <a:solidFill>
                  <a:srgbClr val="FF0000"/>
                </a:solidFill>
              </a:rPr>
              <a:t>least square method </a:t>
            </a:r>
            <a:r>
              <a:rPr lang="en-US" altLang="zh-CN" sz="2800" dirty="0"/>
              <a:t>and </a:t>
            </a:r>
            <a:r>
              <a:rPr lang="en-US" altLang="zh-CN" sz="2800" dirty="0">
                <a:solidFill>
                  <a:srgbClr val="FF0000"/>
                </a:solidFill>
              </a:rPr>
              <a:t>differential method</a:t>
            </a:r>
            <a:r>
              <a:rPr lang="en-US" altLang="zh-CN" sz="2800" dirty="0"/>
              <a:t>. </a:t>
            </a:r>
            <a:endParaRPr lang="en-US" altLang="zh-CN" sz="2800" dirty="0">
              <a:solidFill>
                <a:schemeClr val="tx1"/>
              </a:solidFill>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02590" y="-38734"/>
            <a:ext cx="9131300" cy="1727200"/>
          </a:xfrm>
        </p:spPr>
        <p:txBody>
          <a:bodyPr>
            <a:normAutofit/>
          </a:bodyPr>
          <a:lstStyle/>
          <a:p>
            <a:r>
              <a:rPr lang="en-US" altLang="zh-CN" dirty="0"/>
              <a:t>Analysis</a:t>
            </a:r>
          </a:p>
        </p:txBody>
      </p:sp>
      <p:sp>
        <p:nvSpPr>
          <p:cNvPr id="4" name="矩形 3"/>
          <p:cNvSpPr/>
          <p:nvPr>
            <p:custDataLst>
              <p:tags r:id="rId3"/>
            </p:custDataLst>
          </p:nvPr>
        </p:nvSpPr>
        <p:spPr>
          <a:xfrm>
            <a:off x="9572034" y="2028198"/>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2</a:t>
            </a:r>
          </a:p>
        </p:txBody>
      </p:sp>
      <p:sp>
        <p:nvSpPr>
          <p:cNvPr id="6" name="矩形 5">
            <a:extLst>
              <a:ext uri="{FF2B5EF4-FFF2-40B4-BE49-F238E27FC236}">
                <a16:creationId xmlns:a16="http://schemas.microsoft.com/office/drawing/2014/main" id="{92760680-B333-4627-949F-55398A7D7C1A}"/>
              </a:ext>
            </a:extLst>
          </p:cNvPr>
          <p:cNvSpPr/>
          <p:nvPr/>
        </p:nvSpPr>
        <p:spPr>
          <a:xfrm>
            <a:off x="623233" y="2993819"/>
            <a:ext cx="2122697" cy="954107"/>
          </a:xfrm>
          <a:prstGeom prst="rect">
            <a:avLst/>
          </a:prstGeom>
          <a:noFill/>
          <a:ln>
            <a:noFill/>
          </a:ln>
        </p:spPr>
        <p:txBody>
          <a:bodyPr wrap="none" rtlCol="0" anchor="t">
            <a:spAutoFit/>
          </a:bodyPr>
          <a:lstStyle/>
          <a:p>
            <a:pPr algn="ctr"/>
            <a:r>
              <a:rPr lang="en-US" altLang="zh-CN" sz="2800" b="1" dirty="0">
                <a:ln w="22225">
                  <a:solidFill>
                    <a:schemeClr val="accent2"/>
                  </a:solidFill>
                  <a:prstDash val="solid"/>
                </a:ln>
                <a:solidFill>
                  <a:schemeClr val="accent2">
                    <a:lumMod val="40000"/>
                    <a:lumOff val="60000"/>
                  </a:schemeClr>
                </a:solidFill>
                <a:effectLst/>
              </a:rPr>
              <a:t>Data </a:t>
            </a:r>
          </a:p>
          <a:p>
            <a:pPr algn="ctr"/>
            <a:r>
              <a:rPr lang="en-US" altLang="zh-CN" sz="2800" b="1" dirty="0">
                <a:ln w="22225">
                  <a:solidFill>
                    <a:schemeClr val="accent2"/>
                  </a:solidFill>
                  <a:prstDash val="solid"/>
                </a:ln>
                <a:solidFill>
                  <a:srgbClr val="FFFF00"/>
                </a:solidFill>
              </a:rPr>
              <a:t>P</a:t>
            </a:r>
            <a:r>
              <a:rPr lang="en-US" altLang="zh-CN" sz="2800" b="1" dirty="0">
                <a:ln w="22225">
                  <a:solidFill>
                    <a:schemeClr val="accent2"/>
                  </a:solidFill>
                  <a:prstDash val="solid"/>
                </a:ln>
                <a:solidFill>
                  <a:srgbClr val="FFFF00"/>
                </a:solidFill>
                <a:effectLst/>
              </a:rPr>
              <a:t>rocessing</a:t>
            </a:r>
          </a:p>
        </p:txBody>
      </p:sp>
      <p:sp>
        <p:nvSpPr>
          <p:cNvPr id="7" name="左大括号 6">
            <a:extLst>
              <a:ext uri="{FF2B5EF4-FFF2-40B4-BE49-F238E27FC236}">
                <a16:creationId xmlns:a16="http://schemas.microsoft.com/office/drawing/2014/main" id="{13EF0EC0-B416-49A8-9DEE-CC9A4427BAE4}"/>
              </a:ext>
            </a:extLst>
          </p:cNvPr>
          <p:cNvSpPr/>
          <p:nvPr/>
        </p:nvSpPr>
        <p:spPr>
          <a:xfrm>
            <a:off x="2880659" y="2640647"/>
            <a:ext cx="427355" cy="2533781"/>
          </a:xfrm>
          <a:prstGeom prst="leftBrace">
            <a:avLst/>
          </a:prstGeom>
          <a:ln w="571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CD1B75D-28E1-4B1B-BE2E-C8DE975F9F65}"/>
              </a:ext>
            </a:extLst>
          </p:cNvPr>
          <p:cNvSpPr/>
          <p:nvPr/>
        </p:nvSpPr>
        <p:spPr>
          <a:xfrm>
            <a:off x="2473491" y="2103120"/>
            <a:ext cx="4068445" cy="521970"/>
          </a:xfrm>
          <a:prstGeom prst="rect">
            <a:avLst/>
          </a:prstGeom>
          <a:noFill/>
          <a:ln>
            <a:noFill/>
          </a:ln>
        </p:spPr>
        <p:txBody>
          <a:bodyPr wrap="square" rtlCol="0" anchor="t">
            <a:spAutoFit/>
          </a:bodyPr>
          <a:lstStyle/>
          <a:p>
            <a:pPr algn="ctr"/>
            <a:r>
              <a:rPr lang="en-US" altLang="zh-CN" sz="2800" b="1" dirty="0">
                <a:ln w="50800" cmpd="thickThin">
                  <a:solidFill>
                    <a:srgbClr val="5B9BD5">
                      <a:lumMod val="75000"/>
                    </a:srgbClr>
                  </a:solidFill>
                  <a:prstDash val="solid"/>
                </a:ln>
                <a:solidFill>
                  <a:schemeClr val="bg1"/>
                </a:solidFill>
                <a:effectLst/>
              </a:rPr>
              <a:t>Calculation of uncertainty</a:t>
            </a:r>
          </a:p>
        </p:txBody>
      </p:sp>
      <p:sp>
        <p:nvSpPr>
          <p:cNvPr id="9" name="矩形 8">
            <a:extLst>
              <a:ext uri="{FF2B5EF4-FFF2-40B4-BE49-F238E27FC236}">
                <a16:creationId xmlns:a16="http://schemas.microsoft.com/office/drawing/2014/main" id="{8860C9D6-9F39-4D8A-97AC-E56C89A0E723}"/>
              </a:ext>
            </a:extLst>
          </p:cNvPr>
          <p:cNvSpPr/>
          <p:nvPr/>
        </p:nvSpPr>
        <p:spPr>
          <a:xfrm>
            <a:off x="3385621" y="4697374"/>
            <a:ext cx="2202846" cy="954107"/>
          </a:xfrm>
          <a:prstGeom prst="rect">
            <a:avLst/>
          </a:prstGeom>
          <a:noFill/>
          <a:ln>
            <a:noFill/>
          </a:ln>
        </p:spPr>
        <p:txBody>
          <a:bodyPr wrap="none" rtlCol="0" anchor="t">
            <a:spAutoFit/>
          </a:bodyPr>
          <a:lstStyle/>
          <a:p>
            <a:pPr algn="ctr"/>
            <a:r>
              <a:rPr lang="en-US" altLang="zh-CN" sz="2800" b="1" dirty="0">
                <a:ln w="50800" cmpd="thickThin">
                  <a:solidFill>
                    <a:srgbClr val="5B9BD5">
                      <a:lumMod val="75000"/>
                    </a:srgbClr>
                  </a:solidFill>
                  <a:prstDash val="solid"/>
                </a:ln>
                <a:solidFill>
                  <a:schemeClr val="bg1"/>
                </a:solidFill>
                <a:effectLst/>
              </a:rPr>
              <a:t>Linear data </a:t>
            </a:r>
          </a:p>
          <a:p>
            <a:pPr algn="ctr"/>
            <a:r>
              <a:rPr lang="en-US" altLang="zh-CN" sz="2800" b="1" dirty="0">
                <a:ln w="50800" cmpd="thickThin">
                  <a:solidFill>
                    <a:srgbClr val="5B9BD5">
                      <a:lumMod val="75000"/>
                    </a:srgbClr>
                  </a:solidFill>
                  <a:prstDash val="solid"/>
                </a:ln>
                <a:solidFill>
                  <a:schemeClr val="bg1"/>
                </a:solidFill>
                <a:effectLst/>
              </a:rPr>
              <a:t>processing</a:t>
            </a:r>
          </a:p>
        </p:txBody>
      </p:sp>
      <p:sp>
        <p:nvSpPr>
          <p:cNvPr id="10" name="左大括号 9">
            <a:extLst>
              <a:ext uri="{FF2B5EF4-FFF2-40B4-BE49-F238E27FC236}">
                <a16:creationId xmlns:a16="http://schemas.microsoft.com/office/drawing/2014/main" id="{F0445017-49E9-416C-9C2A-1B788296395F}"/>
              </a:ext>
            </a:extLst>
          </p:cNvPr>
          <p:cNvSpPr/>
          <p:nvPr/>
        </p:nvSpPr>
        <p:spPr>
          <a:xfrm>
            <a:off x="5588467" y="4578424"/>
            <a:ext cx="303530" cy="1572895"/>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93BEAFB-48FD-4D6A-BFB8-1D2346CADBE7}"/>
              </a:ext>
            </a:extLst>
          </p:cNvPr>
          <p:cNvSpPr/>
          <p:nvPr/>
        </p:nvSpPr>
        <p:spPr>
          <a:xfrm>
            <a:off x="5404597" y="5287660"/>
            <a:ext cx="4437268" cy="1198880"/>
          </a:xfrm>
          <a:prstGeom prst="rect">
            <a:avLst/>
          </a:prstGeom>
          <a:noFill/>
          <a:ln>
            <a:noFill/>
          </a:ln>
        </p:spPr>
        <p:txBody>
          <a:bodyPr wrap="square" rtlCol="0" anchor="t">
            <a:spAutoFit/>
            <a:scene3d>
              <a:camera prst="obliqueBottomLeft"/>
              <a:lightRig rig="threePt" dir="t"/>
            </a:scene3d>
            <a:sp3d extrusionH="387350">
              <a:extrusionClr>
                <a:srgbClr val="175BCB"/>
              </a:extrusionClr>
            </a:sp3d>
          </a:bodyPr>
          <a:lstStyle/>
          <a:p>
            <a:pPr algn="ctr"/>
            <a:r>
              <a:rPr lang="en-US" altLang="zh-CN" sz="2800" dirty="0">
                <a:sym typeface="+mn-ea"/>
              </a:rPr>
              <a:t>Least square method</a:t>
            </a:r>
            <a:r>
              <a:rPr lang="en-US" altLang="zh-CN" sz="7200" dirty="0">
                <a:sym typeface="+mn-ea"/>
              </a:rPr>
              <a:t> </a:t>
            </a:r>
            <a:endParaRPr lang="zh-CN" altLang="en-US" sz="7200" b="1" dirty="0">
              <a:blipFill>
                <a:blip r:embed="rId6"/>
                <a:tile tx="0" ty="0" sx="82000" sy="63000" flip="none" algn="br"/>
              </a:blipFill>
              <a:effectLst>
                <a:outerShdw blurRad="60007" dist="310007" dir="7680000" sy="30000" kx="1300200" algn="ctr" rotWithShape="0">
                  <a:srgbClr val="0D1E55">
                    <a:alpha val="32000"/>
                  </a:srgbClr>
                </a:outerShdw>
              </a:effectLst>
            </a:endParaRPr>
          </a:p>
        </p:txBody>
      </p:sp>
      <p:sp>
        <p:nvSpPr>
          <p:cNvPr id="12" name="矩形 11">
            <a:extLst>
              <a:ext uri="{FF2B5EF4-FFF2-40B4-BE49-F238E27FC236}">
                <a16:creationId xmlns:a16="http://schemas.microsoft.com/office/drawing/2014/main" id="{7BDF8B15-8FC4-4816-B496-3A9088E256CD}"/>
              </a:ext>
            </a:extLst>
          </p:cNvPr>
          <p:cNvSpPr/>
          <p:nvPr/>
        </p:nvSpPr>
        <p:spPr>
          <a:xfrm>
            <a:off x="5882689" y="4200873"/>
            <a:ext cx="3217484" cy="52322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lstStyle/>
          <a:p>
            <a:pPr algn="ctr"/>
            <a:r>
              <a:rPr lang="en-US" altLang="zh-CN" sz="2800" dirty="0">
                <a:sym typeface="+mn-ea"/>
              </a:rPr>
              <a:t>Differential method</a:t>
            </a:r>
            <a:endParaRPr lang="en-US" altLang="zh-CN" sz="2800" b="1" dirty="0">
              <a:blipFill>
                <a:blip r:embed="rId6"/>
                <a:tile tx="0" ty="0" sx="82000" sy="63000" flip="none" algn="br"/>
              </a:blipFill>
              <a:effectLst>
                <a:outerShdw blurRad="60007" dist="310007" dir="7680000" sy="30000" kx="1300200" algn="ctr" rotWithShape="0">
                  <a:srgbClr val="0D1E55">
                    <a:alpha val="32000"/>
                  </a:srgbClr>
                </a:outerShdw>
              </a:effectLst>
            </a:endParaRPr>
          </a:p>
        </p:txBody>
      </p:sp>
      <p:sp>
        <p:nvSpPr>
          <p:cNvPr id="3" name="矩形 2">
            <a:extLst>
              <a:ext uri="{FF2B5EF4-FFF2-40B4-BE49-F238E27FC236}">
                <a16:creationId xmlns:a16="http://schemas.microsoft.com/office/drawing/2014/main" id="{24CC5BC4-E5D1-4629-B465-4702736DEDB5}"/>
              </a:ext>
            </a:extLst>
          </p:cNvPr>
          <p:cNvSpPr/>
          <p:nvPr/>
        </p:nvSpPr>
        <p:spPr>
          <a:xfrm>
            <a:off x="9604565" y="8942"/>
            <a:ext cx="1570237"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Type-A</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左大括号 12">
            <a:extLst>
              <a:ext uri="{FF2B5EF4-FFF2-40B4-BE49-F238E27FC236}">
                <a16:creationId xmlns:a16="http://schemas.microsoft.com/office/drawing/2014/main" id="{BA5E1D35-3324-4106-9FEB-18E1C09BFC8A}"/>
              </a:ext>
            </a:extLst>
          </p:cNvPr>
          <p:cNvSpPr/>
          <p:nvPr/>
        </p:nvSpPr>
        <p:spPr>
          <a:xfrm>
            <a:off x="5815314" y="1427282"/>
            <a:ext cx="367734" cy="230878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C87487E-812A-4959-BECB-21125DFF1C19}"/>
              </a:ext>
            </a:extLst>
          </p:cNvPr>
          <p:cNvSpPr/>
          <p:nvPr/>
        </p:nvSpPr>
        <p:spPr>
          <a:xfrm>
            <a:off x="9644894" y="531502"/>
            <a:ext cx="1570238"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Type-B</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5" name="矩形 14">
            <a:extLst>
              <a:ext uri="{FF2B5EF4-FFF2-40B4-BE49-F238E27FC236}">
                <a16:creationId xmlns:a16="http://schemas.microsoft.com/office/drawing/2014/main" id="{F2D38F02-229F-4895-A095-7665893D1E33}"/>
              </a:ext>
            </a:extLst>
          </p:cNvPr>
          <p:cNvSpPr/>
          <p:nvPr/>
        </p:nvSpPr>
        <p:spPr>
          <a:xfrm>
            <a:off x="9618982" y="1054062"/>
            <a:ext cx="1570238" cy="923330"/>
          </a:xfrm>
          <a:prstGeom prst="rect">
            <a:avLst/>
          </a:prstGeom>
          <a:noFill/>
        </p:spPr>
        <p:txBody>
          <a:bodyPr wrap="none" lIns="91440" tIns="45720" rIns="91440" bIns="45720">
            <a:spAutoFit/>
          </a:bodyPr>
          <a:lstStyle/>
          <a:p>
            <a:pPr algn="ctr"/>
            <a:r>
              <a:rPr lang="en-US" altLang="zh-CN"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Type-C</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6" name="矩形 15">
            <a:extLst>
              <a:ext uri="{FF2B5EF4-FFF2-40B4-BE49-F238E27FC236}">
                <a16:creationId xmlns:a16="http://schemas.microsoft.com/office/drawing/2014/main" id="{0E661877-142C-4A60-8F87-0BA5CE82092C}"/>
              </a:ext>
            </a:extLst>
          </p:cNvPr>
          <p:cNvSpPr/>
          <p:nvPr/>
        </p:nvSpPr>
        <p:spPr>
          <a:xfrm>
            <a:off x="9637624" y="1598905"/>
            <a:ext cx="2056974" cy="923330"/>
          </a:xfrm>
          <a:prstGeom prst="rect">
            <a:avLst/>
          </a:prstGeom>
          <a:noFill/>
        </p:spPr>
        <p:txBody>
          <a:bodyPr wrap="none" lIns="91440" tIns="45720" rIns="91440" bIns="45720">
            <a:spAutoFit/>
          </a:bodyPr>
          <a:lstStyle/>
          <a:p>
            <a:pPr algn="ctr"/>
            <a:r>
              <a:rPr lang="en-US" altLang="zh-C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Extensive</a:t>
            </a:r>
            <a:r>
              <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7" name="矩形 16">
            <a:extLst>
              <a:ext uri="{FF2B5EF4-FFF2-40B4-BE49-F238E27FC236}">
                <a16:creationId xmlns:a16="http://schemas.microsoft.com/office/drawing/2014/main" id="{7BB4464C-2344-4488-B7F0-FC1A4D96D6AB}"/>
              </a:ext>
            </a:extLst>
          </p:cNvPr>
          <p:cNvSpPr/>
          <p:nvPr/>
        </p:nvSpPr>
        <p:spPr>
          <a:xfrm>
            <a:off x="6050497" y="902468"/>
            <a:ext cx="3523722" cy="954107"/>
          </a:xfrm>
          <a:prstGeom prst="rect">
            <a:avLst/>
          </a:prstGeom>
          <a:noFill/>
        </p:spPr>
        <p:txBody>
          <a:bodyPr wrap="none" lIns="91440" tIns="45720" rIns="91440" bIns="45720">
            <a:spAutoFit/>
          </a:bodyPr>
          <a:lstStyle/>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Direct measurement </a:t>
            </a:r>
          </a:p>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quantity</a:t>
            </a:r>
            <a:endParaRPr lang="zh-CN" alt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8" name="左大括号 17">
            <a:extLst>
              <a:ext uri="{FF2B5EF4-FFF2-40B4-BE49-F238E27FC236}">
                <a16:creationId xmlns:a16="http://schemas.microsoft.com/office/drawing/2014/main" id="{3A1E298C-6B86-4E9B-B409-42679D63865B}"/>
              </a:ext>
            </a:extLst>
          </p:cNvPr>
          <p:cNvSpPr/>
          <p:nvPr/>
        </p:nvSpPr>
        <p:spPr>
          <a:xfrm>
            <a:off x="9493708" y="616413"/>
            <a:ext cx="111121" cy="17613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F25C767-D528-4816-AADA-C8B444DAC02B}"/>
              </a:ext>
            </a:extLst>
          </p:cNvPr>
          <p:cNvSpPr/>
          <p:nvPr/>
        </p:nvSpPr>
        <p:spPr>
          <a:xfrm>
            <a:off x="5993677" y="2953430"/>
            <a:ext cx="3764172" cy="954107"/>
          </a:xfrm>
          <a:prstGeom prst="rect">
            <a:avLst/>
          </a:prstGeom>
          <a:noFill/>
        </p:spPr>
        <p:txBody>
          <a:bodyPr wrap="none" lIns="91440" tIns="45720" rIns="91440" bIns="45720">
            <a:spAutoFit/>
          </a:bodyPr>
          <a:lstStyle/>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Indirect measurement </a:t>
            </a:r>
          </a:p>
          <a:p>
            <a:pPr algn="ctr"/>
            <a:r>
              <a:rPr lang="en-US" altLang="zh-C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quantity</a:t>
            </a:r>
            <a:endParaRPr lang="zh-CN" alt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决策 9"/>
          <p:cNvSpPr/>
          <p:nvPr/>
        </p:nvSpPr>
        <p:spPr>
          <a:xfrm>
            <a:off x="4461277" y="937762"/>
            <a:ext cx="2664296" cy="7200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Data Type</a:t>
            </a:r>
            <a:endParaRPr lang="zh-CN" altLang="en-US" sz="2000" dirty="0">
              <a:solidFill>
                <a:schemeClr val="tx1"/>
              </a:solidFill>
            </a:endParaRPr>
          </a:p>
        </p:txBody>
      </p:sp>
      <p:sp>
        <p:nvSpPr>
          <p:cNvPr id="11" name="圆角右箭头 10"/>
          <p:cNvSpPr/>
          <p:nvPr/>
        </p:nvSpPr>
        <p:spPr>
          <a:xfrm rot="5400000">
            <a:off x="7769974" y="564923"/>
            <a:ext cx="448518" cy="1737320"/>
          </a:xfrm>
          <a:prstGeom prst="bentArrow">
            <a:avLst>
              <a:gd name="adj1" fmla="val 12816"/>
              <a:gd name="adj2" fmla="val 8754"/>
              <a:gd name="adj3" fmla="val 24226"/>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直角上箭头 11"/>
          <p:cNvSpPr/>
          <p:nvPr/>
        </p:nvSpPr>
        <p:spPr>
          <a:xfrm rot="10800000">
            <a:off x="2877101" y="1230984"/>
            <a:ext cx="1584176" cy="523590"/>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决策 12"/>
          <p:cNvSpPr/>
          <p:nvPr/>
        </p:nvSpPr>
        <p:spPr>
          <a:xfrm>
            <a:off x="1474088" y="1755114"/>
            <a:ext cx="2987824" cy="125436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Method </a:t>
            </a:r>
          </a:p>
          <a:p>
            <a:pPr algn="ctr"/>
            <a:r>
              <a:rPr lang="en-US" altLang="zh-CN" dirty="0">
                <a:solidFill>
                  <a:schemeClr val="tx1"/>
                </a:solidFill>
              </a:rPr>
              <a:t>of Processing</a:t>
            </a:r>
            <a:endParaRPr lang="zh-CN" altLang="en-US" dirty="0">
              <a:solidFill>
                <a:schemeClr val="tx1"/>
              </a:solidFill>
            </a:endParaRPr>
          </a:p>
        </p:txBody>
      </p:sp>
      <p:sp>
        <p:nvSpPr>
          <p:cNvPr id="14" name="下箭头 13"/>
          <p:cNvSpPr/>
          <p:nvPr/>
        </p:nvSpPr>
        <p:spPr>
          <a:xfrm>
            <a:off x="2967365" y="3025993"/>
            <a:ext cx="125760" cy="89801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982112" y="3000679"/>
            <a:ext cx="1008112" cy="922020"/>
          </a:xfrm>
          <a:prstGeom prst="rect">
            <a:avLst/>
          </a:prstGeom>
          <a:noFill/>
        </p:spPr>
        <p:txBody>
          <a:bodyPr wrap="square" rtlCol="0">
            <a:spAutoFit/>
          </a:bodyPr>
          <a:lstStyle/>
          <a:p>
            <a:pPr algn="r"/>
            <a:r>
              <a:rPr lang="en-US" altLang="zh-CN" dirty="0"/>
              <a:t>Least</a:t>
            </a:r>
          </a:p>
          <a:p>
            <a:pPr algn="r"/>
            <a:r>
              <a:rPr lang="en-US" altLang="zh-CN" dirty="0"/>
              <a:t>Square </a:t>
            </a:r>
          </a:p>
          <a:p>
            <a:pPr algn="r"/>
            <a:r>
              <a:rPr lang="en-US" altLang="zh-CN" dirty="0"/>
              <a:t>Method </a:t>
            </a:r>
            <a:endParaRPr lang="zh-CN" altLang="en-US" dirty="0"/>
          </a:p>
        </p:txBody>
      </p:sp>
      <p:sp>
        <p:nvSpPr>
          <p:cNvPr id="16" name="流程图: 数据 15"/>
          <p:cNvSpPr/>
          <p:nvPr/>
        </p:nvSpPr>
        <p:spPr>
          <a:xfrm>
            <a:off x="1796981" y="3924009"/>
            <a:ext cx="2304256" cy="398129"/>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17" name="下箭头 16"/>
          <p:cNvSpPr/>
          <p:nvPr/>
        </p:nvSpPr>
        <p:spPr>
          <a:xfrm>
            <a:off x="2949109" y="4322138"/>
            <a:ext cx="144016"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2157021" y="4682178"/>
            <a:ext cx="1728192"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19" name="下箭头 18"/>
          <p:cNvSpPr/>
          <p:nvPr/>
        </p:nvSpPr>
        <p:spPr>
          <a:xfrm>
            <a:off x="2877101" y="5153769"/>
            <a:ext cx="216024"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数据 19"/>
          <p:cNvSpPr/>
          <p:nvPr/>
        </p:nvSpPr>
        <p:spPr>
          <a:xfrm>
            <a:off x="1797050" y="5586095"/>
            <a:ext cx="208788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outcome</a:t>
            </a:r>
            <a:endParaRPr lang="zh-CN" altLang="en-US" sz="2000" dirty="0">
              <a:solidFill>
                <a:schemeClr val="tx1"/>
              </a:solidFill>
            </a:endParaRPr>
          </a:p>
        </p:txBody>
      </p:sp>
      <p:sp>
        <p:nvSpPr>
          <p:cNvPr id="21" name="圆角右箭头 20"/>
          <p:cNvSpPr/>
          <p:nvPr/>
        </p:nvSpPr>
        <p:spPr>
          <a:xfrm rot="5400000">
            <a:off x="4281807" y="2588156"/>
            <a:ext cx="1314801" cy="936104"/>
          </a:xfrm>
          <a:prstGeom prst="bentArrow">
            <a:avLst>
              <a:gd name="adj1" fmla="val 12816"/>
              <a:gd name="adj2" fmla="val 2922"/>
              <a:gd name="adj3" fmla="val 24226"/>
              <a:gd name="adj4" fmla="val 4375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TextBox 21"/>
          <p:cNvSpPr txBox="1"/>
          <p:nvPr/>
        </p:nvSpPr>
        <p:spPr>
          <a:xfrm>
            <a:off x="3885213" y="2790279"/>
            <a:ext cx="1368152" cy="922020"/>
          </a:xfrm>
          <a:prstGeom prst="rect">
            <a:avLst/>
          </a:prstGeom>
          <a:noFill/>
        </p:spPr>
        <p:txBody>
          <a:bodyPr wrap="square" rtlCol="0">
            <a:spAutoFit/>
          </a:bodyPr>
          <a:lstStyle/>
          <a:p>
            <a:pPr algn="r"/>
            <a:r>
              <a:rPr lang="en-US" altLang="zh-CN" dirty="0"/>
              <a:t>Successive</a:t>
            </a:r>
          </a:p>
          <a:p>
            <a:pPr algn="r"/>
            <a:r>
              <a:rPr lang="en-US" altLang="zh-CN" dirty="0"/>
              <a:t>Difference</a:t>
            </a:r>
          </a:p>
          <a:p>
            <a:pPr algn="r"/>
            <a:r>
              <a:rPr lang="en-US" altLang="zh-CN" dirty="0"/>
              <a:t>Method </a:t>
            </a:r>
            <a:endParaRPr lang="zh-CN" altLang="en-US" dirty="0"/>
          </a:p>
        </p:txBody>
      </p:sp>
      <p:sp>
        <p:nvSpPr>
          <p:cNvPr id="23" name="流程图: 数据 22"/>
          <p:cNvSpPr/>
          <p:nvPr/>
        </p:nvSpPr>
        <p:spPr>
          <a:xfrm>
            <a:off x="3939540" y="3724910"/>
            <a:ext cx="2392045" cy="39814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 input Data</a:t>
            </a:r>
          </a:p>
        </p:txBody>
      </p:sp>
      <p:sp>
        <p:nvSpPr>
          <p:cNvPr id="24" name="下箭头 23"/>
          <p:cNvSpPr/>
          <p:nvPr/>
        </p:nvSpPr>
        <p:spPr>
          <a:xfrm>
            <a:off x="5091808" y="4123073"/>
            <a:ext cx="136111"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过程 24"/>
          <p:cNvSpPr/>
          <p:nvPr/>
        </p:nvSpPr>
        <p:spPr>
          <a:xfrm>
            <a:off x="4387282" y="4482722"/>
            <a:ext cx="1633336"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26" name="下箭头 25"/>
          <p:cNvSpPr/>
          <p:nvPr/>
        </p:nvSpPr>
        <p:spPr>
          <a:xfrm>
            <a:off x="5057581" y="4937745"/>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数据 26"/>
          <p:cNvSpPr/>
          <p:nvPr/>
        </p:nvSpPr>
        <p:spPr>
          <a:xfrm>
            <a:off x="4015441" y="5422595"/>
            <a:ext cx="2271395"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a:t>
            </a:r>
          </a:p>
          <a:p>
            <a:pPr algn="ctr"/>
            <a:r>
              <a:rPr lang="en-US" altLang="zh-CN" sz="2000" dirty="0">
                <a:solidFill>
                  <a:schemeClr val="tx1"/>
                </a:solidFill>
              </a:rPr>
              <a:t>Outcome </a:t>
            </a:r>
            <a:endParaRPr lang="zh-CN" altLang="en-US" sz="2000" dirty="0">
              <a:solidFill>
                <a:schemeClr val="tx1"/>
              </a:solidFill>
            </a:endParaRPr>
          </a:p>
        </p:txBody>
      </p:sp>
      <p:sp>
        <p:nvSpPr>
          <p:cNvPr id="28" name="TextBox 27"/>
          <p:cNvSpPr txBox="1"/>
          <p:nvPr/>
        </p:nvSpPr>
        <p:spPr>
          <a:xfrm>
            <a:off x="2698127" y="839992"/>
            <a:ext cx="1566635" cy="368300"/>
          </a:xfrm>
          <a:prstGeom prst="rect">
            <a:avLst/>
          </a:prstGeom>
          <a:noFill/>
        </p:spPr>
        <p:txBody>
          <a:bodyPr wrap="square" rtlCol="0">
            <a:spAutoFit/>
          </a:bodyPr>
          <a:lstStyle/>
          <a:p>
            <a:pPr algn="r"/>
            <a:r>
              <a:rPr lang="en-US" altLang="zh-CN" dirty="0"/>
              <a:t>Linear Data</a:t>
            </a:r>
          </a:p>
        </p:txBody>
      </p:sp>
      <p:sp>
        <p:nvSpPr>
          <p:cNvPr id="29" name="TextBox 28"/>
          <p:cNvSpPr txBox="1"/>
          <p:nvPr/>
        </p:nvSpPr>
        <p:spPr>
          <a:xfrm>
            <a:off x="6898318" y="840320"/>
            <a:ext cx="1993017" cy="369332"/>
          </a:xfrm>
          <a:prstGeom prst="rect">
            <a:avLst/>
          </a:prstGeom>
          <a:noFill/>
        </p:spPr>
        <p:txBody>
          <a:bodyPr wrap="square" rtlCol="0">
            <a:spAutoFit/>
          </a:bodyPr>
          <a:lstStyle/>
          <a:p>
            <a:pPr algn="r"/>
            <a:r>
              <a:rPr lang="en-US" altLang="zh-CN" dirty="0"/>
              <a:t>Nonlinear Data</a:t>
            </a:r>
          </a:p>
        </p:txBody>
      </p:sp>
      <p:sp>
        <p:nvSpPr>
          <p:cNvPr id="30" name="流程图: 决策 29"/>
          <p:cNvSpPr/>
          <p:nvPr/>
        </p:nvSpPr>
        <p:spPr>
          <a:xfrm>
            <a:off x="7287895" y="1657985"/>
            <a:ext cx="3364230" cy="1254125"/>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Direct </a:t>
            </a:r>
          </a:p>
          <a:p>
            <a:pPr algn="ctr"/>
            <a:r>
              <a:rPr lang="en-US" altLang="zh-CN" dirty="0">
                <a:solidFill>
                  <a:schemeClr val="tx1"/>
                </a:solidFill>
              </a:rPr>
              <a:t>Measurement?</a:t>
            </a:r>
          </a:p>
        </p:txBody>
      </p:sp>
      <p:sp>
        <p:nvSpPr>
          <p:cNvPr id="31" name="直角上箭头 30"/>
          <p:cNvSpPr/>
          <p:nvPr/>
        </p:nvSpPr>
        <p:spPr>
          <a:xfrm rot="10800000">
            <a:off x="7002751" y="2248065"/>
            <a:ext cx="285093" cy="523590"/>
          </a:xfrm>
          <a:prstGeom prst="bentUpArrow">
            <a:avLst>
              <a:gd name="adj1" fmla="val 7839"/>
              <a:gd name="adj2" fmla="val 10629"/>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7002751" y="1905733"/>
            <a:ext cx="385609" cy="368300"/>
          </a:xfrm>
          <a:prstGeom prst="rect">
            <a:avLst/>
          </a:prstGeom>
          <a:noFill/>
        </p:spPr>
        <p:txBody>
          <a:bodyPr wrap="square" rtlCol="0">
            <a:spAutoFit/>
          </a:bodyPr>
          <a:lstStyle/>
          <a:p>
            <a:r>
              <a:rPr lang="en-US" altLang="zh-CN" dirty="0"/>
              <a:t>Y</a:t>
            </a:r>
          </a:p>
        </p:txBody>
      </p:sp>
      <p:sp>
        <p:nvSpPr>
          <p:cNvPr id="34" name="流程图: 数据 33"/>
          <p:cNvSpPr/>
          <p:nvPr/>
        </p:nvSpPr>
        <p:spPr>
          <a:xfrm>
            <a:off x="5850890" y="2801620"/>
            <a:ext cx="2400300" cy="39814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35" name="下箭头 34"/>
          <p:cNvSpPr/>
          <p:nvPr/>
        </p:nvSpPr>
        <p:spPr>
          <a:xfrm>
            <a:off x="7002752" y="3199743"/>
            <a:ext cx="136111"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过程 35"/>
          <p:cNvSpPr/>
          <p:nvPr/>
        </p:nvSpPr>
        <p:spPr>
          <a:xfrm>
            <a:off x="6210664" y="3559783"/>
            <a:ext cx="1633336"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37" name="下箭头 36"/>
          <p:cNvSpPr/>
          <p:nvPr/>
        </p:nvSpPr>
        <p:spPr>
          <a:xfrm>
            <a:off x="6930744" y="4031374"/>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数据 37"/>
          <p:cNvSpPr/>
          <p:nvPr/>
        </p:nvSpPr>
        <p:spPr>
          <a:xfrm>
            <a:off x="6010910" y="4463415"/>
            <a:ext cx="216154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a:t>
            </a:r>
          </a:p>
          <a:p>
            <a:pPr algn="ctr"/>
            <a:r>
              <a:rPr lang="en-US" altLang="zh-CN" sz="2000" dirty="0">
                <a:solidFill>
                  <a:schemeClr val="tx1"/>
                </a:solidFill>
              </a:rPr>
              <a:t>Outcome </a:t>
            </a:r>
            <a:endParaRPr lang="zh-CN" altLang="en-US" sz="2000" dirty="0">
              <a:solidFill>
                <a:schemeClr val="tx1"/>
              </a:solidFill>
            </a:endParaRPr>
          </a:p>
        </p:txBody>
      </p:sp>
      <p:sp>
        <p:nvSpPr>
          <p:cNvPr id="39" name="下箭头 38"/>
          <p:cNvSpPr/>
          <p:nvPr/>
        </p:nvSpPr>
        <p:spPr>
          <a:xfrm>
            <a:off x="8902566" y="2925403"/>
            <a:ext cx="134888" cy="449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9146361" y="2917954"/>
            <a:ext cx="808386" cy="368300"/>
          </a:xfrm>
          <a:prstGeom prst="rect">
            <a:avLst/>
          </a:prstGeom>
          <a:noFill/>
        </p:spPr>
        <p:txBody>
          <a:bodyPr wrap="square" rtlCol="0">
            <a:spAutoFit/>
          </a:bodyPr>
          <a:lstStyle/>
          <a:p>
            <a:r>
              <a:rPr lang="en-US" altLang="zh-CN" dirty="0"/>
              <a:t>N</a:t>
            </a:r>
          </a:p>
        </p:txBody>
      </p:sp>
      <p:sp>
        <p:nvSpPr>
          <p:cNvPr id="41" name="流程图: 数据 40"/>
          <p:cNvSpPr/>
          <p:nvPr/>
        </p:nvSpPr>
        <p:spPr>
          <a:xfrm>
            <a:off x="7940156" y="4436598"/>
            <a:ext cx="2304256" cy="398129"/>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Input Data</a:t>
            </a:r>
            <a:endParaRPr lang="zh-CN" altLang="en-US" sz="2000" dirty="0">
              <a:solidFill>
                <a:schemeClr val="tx1"/>
              </a:solidFill>
            </a:endParaRPr>
          </a:p>
        </p:txBody>
      </p:sp>
      <p:sp>
        <p:nvSpPr>
          <p:cNvPr id="42" name="下箭头 41"/>
          <p:cNvSpPr/>
          <p:nvPr/>
        </p:nvSpPr>
        <p:spPr>
          <a:xfrm>
            <a:off x="8931911" y="4883112"/>
            <a:ext cx="144016" cy="36004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过程 42"/>
          <p:cNvSpPr/>
          <p:nvPr/>
        </p:nvSpPr>
        <p:spPr>
          <a:xfrm>
            <a:off x="8173358" y="5238808"/>
            <a:ext cx="1728192" cy="47159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Processing</a:t>
            </a:r>
          </a:p>
        </p:txBody>
      </p:sp>
      <p:sp>
        <p:nvSpPr>
          <p:cNvPr id="44" name="下箭头 43"/>
          <p:cNvSpPr/>
          <p:nvPr/>
        </p:nvSpPr>
        <p:spPr>
          <a:xfrm>
            <a:off x="8956102" y="5717377"/>
            <a:ext cx="119825" cy="28834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数据 44"/>
          <p:cNvSpPr/>
          <p:nvPr/>
        </p:nvSpPr>
        <p:spPr>
          <a:xfrm>
            <a:off x="7940156" y="6005722"/>
            <a:ext cx="2118360" cy="648335"/>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Output  outcome</a:t>
            </a:r>
            <a:endParaRPr lang="zh-CN" altLang="en-US" sz="2000" dirty="0">
              <a:solidFill>
                <a:schemeClr val="tx1"/>
              </a:solidFill>
            </a:endParaRPr>
          </a:p>
        </p:txBody>
      </p:sp>
      <p:sp>
        <p:nvSpPr>
          <p:cNvPr id="46" name="流程图: 过程 45"/>
          <p:cNvSpPr/>
          <p:nvPr/>
        </p:nvSpPr>
        <p:spPr>
          <a:xfrm>
            <a:off x="8171979" y="3408016"/>
            <a:ext cx="1633336" cy="58380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Choose Formula</a:t>
            </a:r>
          </a:p>
        </p:txBody>
      </p:sp>
      <p:sp>
        <p:nvSpPr>
          <p:cNvPr id="47" name="下箭头 46"/>
          <p:cNvSpPr/>
          <p:nvPr/>
        </p:nvSpPr>
        <p:spPr>
          <a:xfrm>
            <a:off x="8891260" y="4006290"/>
            <a:ext cx="204167" cy="43204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
            </p:custDataLst>
          </p:nvPr>
        </p:nvSpPr>
        <p:spPr>
          <a:xfrm>
            <a:off x="9683423" y="-122397"/>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3</a:t>
            </a:r>
          </a:p>
        </p:txBody>
      </p:sp>
      <p:sp>
        <p:nvSpPr>
          <p:cNvPr id="2" name="标题 1"/>
          <p:cNvSpPr>
            <a:spLocks noGrp="1"/>
          </p:cNvSpPr>
          <p:nvPr>
            <p:ph type="title"/>
            <p:custDataLst>
              <p:tags r:id="rId2"/>
            </p:custDataLst>
          </p:nvPr>
        </p:nvSpPr>
        <p:spPr>
          <a:xfrm>
            <a:off x="570230" y="-681354"/>
            <a:ext cx="9131300" cy="1727200"/>
          </a:xfrm>
        </p:spPr>
        <p:txBody>
          <a:bodyPr>
            <a:normAutofit/>
          </a:bodyPr>
          <a:lstStyle/>
          <a:p>
            <a:r>
              <a:rPr lang="en-US" altLang="zh-CN" dirty="0"/>
              <a:t>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7918" y="0"/>
            <a:ext cx="9131300" cy="1727200"/>
          </a:xfrm>
        </p:spPr>
        <p:txBody>
          <a:bodyPr>
            <a:normAutofit/>
          </a:bodyPr>
          <a:lstStyle/>
          <a:p>
            <a:r>
              <a:rPr lang="en-US" altLang="zh-CN" dirty="0"/>
              <a:t>Implementation </a:t>
            </a:r>
          </a:p>
        </p:txBody>
      </p:sp>
      <p:sp>
        <p:nvSpPr>
          <p:cNvPr id="4" name="矩形 3"/>
          <p:cNvSpPr/>
          <p:nvPr>
            <p:custDataLst>
              <p:tags r:id="rId3"/>
            </p:custDataLst>
          </p:nvPr>
        </p:nvSpPr>
        <p:spPr>
          <a:xfrm>
            <a:off x="9231413" y="-418353"/>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4</a:t>
            </a:r>
          </a:p>
        </p:txBody>
      </p:sp>
      <p:pic>
        <p:nvPicPr>
          <p:cNvPr id="6" name="图片 5"/>
          <p:cNvPicPr>
            <a:picLocks noChangeAspect="1"/>
          </p:cNvPicPr>
          <p:nvPr/>
        </p:nvPicPr>
        <p:blipFill rotWithShape="1">
          <a:blip r:embed="rId6"/>
          <a:srcRect l="22754" t="39839" r="36989" b="17583"/>
          <a:stretch>
            <a:fillRect/>
          </a:stretch>
        </p:blipFill>
        <p:spPr>
          <a:xfrm>
            <a:off x="67918" y="1789042"/>
            <a:ext cx="4141304" cy="2919897"/>
          </a:xfrm>
          <a:prstGeom prst="rect">
            <a:avLst/>
          </a:prstGeom>
        </p:spPr>
      </p:pic>
      <p:pic>
        <p:nvPicPr>
          <p:cNvPr id="7" name="图片 6"/>
          <p:cNvPicPr>
            <a:picLocks noChangeAspect="1"/>
          </p:cNvPicPr>
          <p:nvPr/>
        </p:nvPicPr>
        <p:blipFill rotWithShape="1">
          <a:blip r:embed="rId7"/>
          <a:srcRect l="22238" t="35652" r="37504" b="33398"/>
          <a:stretch>
            <a:fillRect/>
          </a:stretch>
        </p:blipFill>
        <p:spPr>
          <a:xfrm>
            <a:off x="67918" y="4708940"/>
            <a:ext cx="4141305" cy="2122557"/>
          </a:xfrm>
          <a:prstGeom prst="rect">
            <a:avLst/>
          </a:prstGeom>
        </p:spPr>
      </p:pic>
      <p:pic>
        <p:nvPicPr>
          <p:cNvPr id="8" name="图片 7"/>
          <p:cNvPicPr>
            <a:picLocks noChangeAspect="1"/>
          </p:cNvPicPr>
          <p:nvPr/>
        </p:nvPicPr>
        <p:blipFill rotWithShape="1">
          <a:blip r:embed="rId8"/>
          <a:srcRect t="63443"/>
          <a:stretch>
            <a:fillRect/>
          </a:stretch>
        </p:blipFill>
        <p:spPr>
          <a:xfrm>
            <a:off x="4210983" y="1789041"/>
            <a:ext cx="4139543" cy="1270371"/>
          </a:xfrm>
          <a:prstGeom prst="rect">
            <a:avLst/>
          </a:prstGeom>
        </p:spPr>
      </p:pic>
      <p:pic>
        <p:nvPicPr>
          <p:cNvPr id="9" name="图片 8"/>
          <p:cNvPicPr>
            <a:picLocks noChangeAspect="1"/>
          </p:cNvPicPr>
          <p:nvPr/>
        </p:nvPicPr>
        <p:blipFill rotWithShape="1">
          <a:blip r:embed="rId9"/>
          <a:srcRect l="22833" t="34395" r="33575" b="10602"/>
          <a:stretch>
            <a:fillRect/>
          </a:stretch>
        </p:blipFill>
        <p:spPr>
          <a:xfrm>
            <a:off x="4209222" y="3059412"/>
            <a:ext cx="4484309" cy="3772085"/>
          </a:xfrm>
          <a:prstGeom prst="rect">
            <a:avLst/>
          </a:prstGeom>
        </p:spPr>
      </p:pic>
      <p:pic>
        <p:nvPicPr>
          <p:cNvPr id="11" name="图片 10"/>
          <p:cNvPicPr>
            <a:picLocks noChangeAspect="1"/>
          </p:cNvPicPr>
          <p:nvPr/>
        </p:nvPicPr>
        <p:blipFill rotWithShape="1">
          <a:blip r:embed="rId10"/>
          <a:srcRect l="22174" t="37531" r="56408" b="12298"/>
          <a:stretch>
            <a:fillRect/>
          </a:stretch>
        </p:blipFill>
        <p:spPr>
          <a:xfrm>
            <a:off x="8693531" y="3390718"/>
            <a:ext cx="2203279" cy="3440779"/>
          </a:xfrm>
          <a:prstGeom prst="rect">
            <a:avLst/>
          </a:prstGeom>
        </p:spPr>
      </p:pic>
      <p:sp>
        <p:nvSpPr>
          <p:cNvPr id="3" name="矩形 2">
            <a:extLst>
              <a:ext uri="{FF2B5EF4-FFF2-40B4-BE49-F238E27FC236}">
                <a16:creationId xmlns:a16="http://schemas.microsoft.com/office/drawing/2014/main" id="{EE420830-0618-45DA-9CFF-2159476DB284}"/>
              </a:ext>
            </a:extLst>
          </p:cNvPr>
          <p:cNvSpPr/>
          <p:nvPr/>
        </p:nvSpPr>
        <p:spPr>
          <a:xfrm>
            <a:off x="7147712" y="6232280"/>
            <a:ext cx="3629520" cy="400110"/>
          </a:xfrm>
          <a:prstGeom prst="rect">
            <a:avLst/>
          </a:prstGeom>
          <a:noFill/>
        </p:spPr>
        <p:txBody>
          <a:bodyPr wrap="none" lIns="91440" tIns="45720" rIns="91440" bIns="45720">
            <a:spAutoFit/>
          </a:bodyPr>
          <a:lstStyle/>
          <a:p>
            <a:pPr algn="ctr"/>
            <a:r>
              <a:rPr lang="en-US" altLang="zh-CN" sz="2000" b="1" cap="none" spc="0" dirty="0">
                <a:ln w="12700">
                  <a:solidFill>
                    <a:schemeClr val="accent1"/>
                  </a:solidFill>
                  <a:prstDash val="solid"/>
                </a:ln>
                <a:solidFill>
                  <a:srgbClr val="C00000"/>
                </a:solidFill>
                <a:effectLst>
                  <a:outerShdw dist="38100" dir="2640000" algn="bl" rotWithShape="0">
                    <a:schemeClr val="accent1"/>
                  </a:outerShdw>
                </a:effectLst>
              </a:rPr>
              <a:t>What if n is an odd number?</a:t>
            </a:r>
            <a:endParaRPr lang="zh-CN" altLang="en-US" sz="2000" b="1" cap="none" spc="0" dirty="0">
              <a:ln w="12700">
                <a:solidFill>
                  <a:schemeClr val="accent1"/>
                </a:solidFill>
                <a:prstDash val="solid"/>
              </a:ln>
              <a:solidFill>
                <a:srgbClr val="C00000"/>
              </a:solidFill>
              <a:effectLst>
                <a:outerShdw dist="38100" dir="2640000" algn="bl" rotWithShape="0">
                  <a:schemeClr val="accent1"/>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47482"/>
          <a:stretch>
            <a:fillRect/>
          </a:stretch>
        </p:blipFill>
        <p:spPr>
          <a:xfrm>
            <a:off x="9436" y="0"/>
            <a:ext cx="6397990" cy="6858000"/>
          </a:xfrm>
          <a:prstGeom prst="rect">
            <a:avLst/>
          </a:prstGeom>
        </p:spPr>
      </p:pic>
      <p:pic>
        <p:nvPicPr>
          <p:cNvPr id="6" name="图片 5"/>
          <p:cNvPicPr>
            <a:picLocks noChangeAspect="1"/>
          </p:cNvPicPr>
          <p:nvPr/>
        </p:nvPicPr>
        <p:blipFill>
          <a:blip r:embed="rId3"/>
          <a:stretch>
            <a:fillRect/>
          </a:stretch>
        </p:blipFill>
        <p:spPr>
          <a:xfrm>
            <a:off x="5536669" y="0"/>
            <a:ext cx="6718782" cy="6858000"/>
          </a:xfrm>
          <a:prstGeom prst="rect">
            <a:avLst/>
          </a:prstGeom>
        </p:spPr>
      </p:pic>
      <p:pic>
        <p:nvPicPr>
          <p:cNvPr id="7" name="图片 6"/>
          <p:cNvPicPr>
            <a:picLocks noChangeAspect="1"/>
          </p:cNvPicPr>
          <p:nvPr/>
        </p:nvPicPr>
        <p:blipFill>
          <a:blip r:embed="rId4"/>
          <a:stretch>
            <a:fillRect/>
          </a:stretch>
        </p:blipFill>
        <p:spPr>
          <a:xfrm>
            <a:off x="3762783" y="1658348"/>
            <a:ext cx="5133277" cy="652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9706" r="9822"/>
          <a:stretch>
            <a:fillRect/>
          </a:stretch>
        </p:blipFill>
        <p:spPr>
          <a:xfrm>
            <a:off x="0" y="-54755"/>
            <a:ext cx="4008783" cy="6912755"/>
          </a:xfrm>
          <a:prstGeom prst="rect">
            <a:avLst/>
          </a:prstGeom>
        </p:spPr>
      </p:pic>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9840" r="46299"/>
          <a:stretch>
            <a:fillRect/>
          </a:stretch>
        </p:blipFill>
        <p:spPr>
          <a:xfrm>
            <a:off x="4008783" y="-27378"/>
            <a:ext cx="3697356" cy="6885378"/>
          </a:xfrm>
          <a:prstGeom prst="rect">
            <a:avLst/>
          </a:prstGeom>
        </p:spPr>
      </p:pic>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l="7826" r="57065"/>
          <a:stretch>
            <a:fillRect/>
          </a:stretch>
        </p:blipFill>
        <p:spPr>
          <a:xfrm>
            <a:off x="7712766" y="0"/>
            <a:ext cx="4485861" cy="6858000"/>
          </a:xfrm>
          <a:prstGeom prst="rect">
            <a:avLst/>
          </a:prstGeom>
        </p:spPr>
      </p:pic>
      <p:pic>
        <p:nvPicPr>
          <p:cNvPr id="14" name="图片 13"/>
          <p:cNvPicPr>
            <a:picLocks noChangeAspect="1"/>
          </p:cNvPicPr>
          <p:nvPr/>
        </p:nvPicPr>
        <p:blipFill>
          <a:blip r:embed="rId5"/>
          <a:stretch>
            <a:fillRect/>
          </a:stretch>
        </p:blipFill>
        <p:spPr>
          <a:xfrm>
            <a:off x="9695140" y="942721"/>
            <a:ext cx="2434224" cy="395748"/>
          </a:xfrm>
          <a:prstGeom prst="rect">
            <a:avLst/>
          </a:prstGeom>
        </p:spPr>
      </p:pic>
      <p:pic>
        <p:nvPicPr>
          <p:cNvPr id="15" name="图片 14"/>
          <p:cNvPicPr>
            <a:picLocks noChangeAspect="1"/>
          </p:cNvPicPr>
          <p:nvPr/>
        </p:nvPicPr>
        <p:blipFill>
          <a:blip r:embed="rId6"/>
          <a:stretch>
            <a:fillRect/>
          </a:stretch>
        </p:blipFill>
        <p:spPr>
          <a:xfrm>
            <a:off x="1789043" y="1522452"/>
            <a:ext cx="2494891" cy="3799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80" y="38100"/>
            <a:ext cx="8992870" cy="2185670"/>
          </a:xfrm>
        </p:spPr>
        <p:txBody>
          <a:bodyPr>
            <a:normAutofit/>
          </a:bodyPr>
          <a:lstStyle/>
          <a:p>
            <a:r>
              <a:rPr lang="en-US" altLang="zh-CN"/>
              <a:t>Showing and Testing</a:t>
            </a:r>
            <a:br>
              <a:rPr lang="en-US" altLang="zh-CN"/>
            </a:br>
            <a:endParaRPr lang="en-US" altLang="zh-CN"/>
          </a:p>
        </p:txBody>
      </p:sp>
      <p:sp>
        <p:nvSpPr>
          <p:cNvPr id="4" name="矩形 3"/>
          <p:cNvSpPr/>
          <p:nvPr>
            <p:custDataLst>
              <p:tags r:id="rId3"/>
            </p:custDataLst>
          </p:nvPr>
        </p:nvSpPr>
        <p:spPr>
          <a:xfrm>
            <a:off x="9669703" y="152574"/>
            <a:ext cx="2658533" cy="4284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dirty="0"/>
              <a:t>5</a:t>
            </a:r>
          </a:p>
        </p:txBody>
      </p:sp>
      <p:pic>
        <p:nvPicPr>
          <p:cNvPr id="5" name="图片 4"/>
          <p:cNvPicPr>
            <a:picLocks noChangeAspect="1"/>
          </p:cNvPicPr>
          <p:nvPr/>
        </p:nvPicPr>
        <p:blipFill>
          <a:blip r:embed="rId6"/>
          <a:stretch>
            <a:fillRect/>
          </a:stretch>
        </p:blipFill>
        <p:spPr>
          <a:xfrm>
            <a:off x="701790" y="1512743"/>
            <a:ext cx="4344670" cy="2346960"/>
          </a:xfrm>
          <a:prstGeom prst="rect">
            <a:avLst/>
          </a:prstGeom>
        </p:spPr>
      </p:pic>
      <p:pic>
        <p:nvPicPr>
          <p:cNvPr id="6" name="图片 5"/>
          <p:cNvPicPr>
            <a:picLocks noChangeAspect="1"/>
          </p:cNvPicPr>
          <p:nvPr/>
        </p:nvPicPr>
        <p:blipFill>
          <a:blip r:embed="rId7"/>
          <a:stretch>
            <a:fillRect/>
          </a:stretch>
        </p:blipFill>
        <p:spPr>
          <a:xfrm>
            <a:off x="5496829" y="1512743"/>
            <a:ext cx="4283710" cy="2346960"/>
          </a:xfrm>
          <a:prstGeom prst="rect">
            <a:avLst/>
          </a:prstGeom>
        </p:spPr>
      </p:pic>
      <p:pic>
        <p:nvPicPr>
          <p:cNvPr id="7" name="图片 6"/>
          <p:cNvPicPr>
            <a:picLocks noChangeAspect="1"/>
          </p:cNvPicPr>
          <p:nvPr/>
        </p:nvPicPr>
        <p:blipFill>
          <a:blip r:embed="rId8"/>
          <a:stretch>
            <a:fillRect/>
          </a:stretch>
        </p:blipFill>
        <p:spPr>
          <a:xfrm>
            <a:off x="701790" y="4116706"/>
            <a:ext cx="4344670" cy="2167255"/>
          </a:xfrm>
          <a:prstGeom prst="rect">
            <a:avLst/>
          </a:prstGeom>
        </p:spPr>
      </p:pic>
      <p:pic>
        <p:nvPicPr>
          <p:cNvPr id="3" name="图片 2"/>
          <p:cNvPicPr>
            <a:picLocks noChangeAspect="1"/>
          </p:cNvPicPr>
          <p:nvPr/>
        </p:nvPicPr>
        <p:blipFill rotWithShape="1">
          <a:blip r:embed="rId9"/>
          <a:srcRect b="4825"/>
          <a:stretch/>
        </p:blipFill>
        <p:spPr>
          <a:xfrm>
            <a:off x="5564582" y="4055106"/>
            <a:ext cx="4283710" cy="2211994"/>
          </a:xfrm>
          <a:prstGeom prst="rect">
            <a:avLst/>
          </a:prstGeom>
        </p:spPr>
      </p:pic>
      <p:sp>
        <p:nvSpPr>
          <p:cNvPr id="8" name="矩形 7"/>
          <p:cNvSpPr/>
          <p:nvPr/>
        </p:nvSpPr>
        <p:spPr>
          <a:xfrm>
            <a:off x="9905726" y="4863206"/>
            <a:ext cx="1842929" cy="584775"/>
          </a:xfrm>
          <a:prstGeom prst="rect">
            <a:avLst/>
          </a:prstGeom>
          <a:noFill/>
        </p:spPr>
        <p:txBody>
          <a:bodyPr wrap="square" lIns="91440" tIns="45720" rIns="91440" bIns="45720">
            <a:spAutoFit/>
          </a:bodyPr>
          <a:lstStyle/>
          <a:p>
            <a:pPr algn="ctr"/>
            <a:r>
              <a:rPr lang="en-US" altLang="zh-CN"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10" action="ppaction://hlinkfile"/>
              </a:rPr>
              <a:t>program</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矩形 8">
            <a:extLst>
              <a:ext uri="{FF2B5EF4-FFF2-40B4-BE49-F238E27FC236}">
                <a16:creationId xmlns:a16="http://schemas.microsoft.com/office/drawing/2014/main" id="{79AD5EAE-E4C9-49D1-828C-35DE812B4B3F}"/>
              </a:ext>
            </a:extLst>
          </p:cNvPr>
          <p:cNvSpPr/>
          <p:nvPr/>
        </p:nvSpPr>
        <p:spPr>
          <a:xfrm>
            <a:off x="600848" y="1069646"/>
            <a:ext cx="6396815" cy="461665"/>
          </a:xfrm>
          <a:prstGeom prst="rect">
            <a:avLst/>
          </a:prstGeom>
          <a:noFill/>
        </p:spPr>
        <p:txBody>
          <a:bodyPr wrap="none" lIns="91440" tIns="45720" rIns="91440" bIns="45720">
            <a:spAutoFit/>
          </a:bodyPr>
          <a:lstStyle/>
          <a:p>
            <a:pPr algn="ctr"/>
            <a:r>
              <a:rPr lang="en-US" altLang="zh-CN" sz="2400" b="1" cap="none" spc="0" dirty="0">
                <a:ln w="12700">
                  <a:solidFill>
                    <a:schemeClr val="accent3">
                      <a:lumMod val="50000"/>
                    </a:schemeClr>
                  </a:solidFill>
                  <a:prstDash val="solid"/>
                </a:ln>
                <a:solidFill>
                  <a:srgbClr val="C00000"/>
                </a:solidFill>
                <a:effectLst>
                  <a:innerShdw blurRad="177800">
                    <a:schemeClr val="accent3">
                      <a:lumMod val="50000"/>
                    </a:schemeClr>
                  </a:innerShdw>
                </a:effectLst>
              </a:rPr>
              <a:t>With no minimal division of the instrument</a:t>
            </a:r>
            <a:endParaRPr lang="zh-CN" altLang="en-US" sz="2400" b="1" cap="none" spc="0" dirty="0">
              <a:ln w="12700">
                <a:solidFill>
                  <a:schemeClr val="accent3">
                    <a:lumMod val="50000"/>
                  </a:schemeClr>
                </a:solidFill>
                <a:prstDash val="solid"/>
              </a:ln>
              <a:solidFill>
                <a:srgbClr val="C00000"/>
              </a:solidFill>
              <a:effectLst>
                <a:innerShdw blurRad="177800">
                  <a:schemeClr val="accent3">
                    <a:lumMod val="50000"/>
                  </a:schemeClr>
                </a:innerShdw>
              </a:effectLst>
            </a:endParaRPr>
          </a:p>
        </p:txBody>
      </p:sp>
      <p:sp>
        <p:nvSpPr>
          <p:cNvPr id="10" name="箭头: 下 9">
            <a:extLst>
              <a:ext uri="{FF2B5EF4-FFF2-40B4-BE49-F238E27FC236}">
                <a16:creationId xmlns:a16="http://schemas.microsoft.com/office/drawing/2014/main" id="{9D9F7550-AE98-4355-BDC8-2F69F99EE148}"/>
              </a:ext>
            </a:extLst>
          </p:cNvPr>
          <p:cNvSpPr/>
          <p:nvPr/>
        </p:nvSpPr>
        <p:spPr>
          <a:xfrm>
            <a:off x="3878132" y="1512743"/>
            <a:ext cx="467957" cy="54326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ECD4350-DBFD-4B59-9E1B-C44CDF727BFC}"/>
              </a:ext>
            </a:extLst>
          </p:cNvPr>
          <p:cNvSpPr/>
          <p:nvPr/>
        </p:nvSpPr>
        <p:spPr>
          <a:xfrm>
            <a:off x="5743170" y="2867747"/>
            <a:ext cx="4031873" cy="923330"/>
          </a:xfrm>
          <a:prstGeom prst="rect">
            <a:avLst/>
          </a:prstGeom>
          <a:noFill/>
          <a:ln>
            <a:noFill/>
          </a:ln>
        </p:spPr>
        <p:txBody>
          <a:bodyPr wrap="none" lIns="91440" tIns="45720" rIns="91440" bIns="45720">
            <a:spAutoFit/>
          </a:bodyPr>
          <a:lstStyle/>
          <a:p>
            <a:pPr algn="ctr"/>
            <a:r>
              <a:rPr lang="en-US" altLang="zh-CN" sz="5400" b="1" dirty="0">
                <a:ln w="12700" cmpd="sng">
                  <a:solidFill>
                    <a:schemeClr val="accent4"/>
                  </a:solidFill>
                  <a:prstDash val="solid"/>
                </a:ln>
                <a:solidFill>
                  <a:srgbClr val="C00000"/>
                </a:solidFill>
              </a:rPr>
              <a:t>Illegal input</a:t>
            </a:r>
            <a:endParaRPr lang="zh-CN" altLang="en-US" sz="5400" b="1" cap="none" spc="0" dirty="0">
              <a:ln w="12700" cmpd="sng">
                <a:solidFill>
                  <a:schemeClr val="accent4"/>
                </a:solidFill>
                <a:prstDash val="solid"/>
              </a:ln>
              <a:solidFill>
                <a:srgbClr val="C00000"/>
              </a:solidFill>
              <a:effectLst/>
            </a:endParaRPr>
          </a:p>
        </p:txBody>
      </p:sp>
      <p:sp>
        <p:nvSpPr>
          <p:cNvPr id="12" name="矩形 11">
            <a:extLst>
              <a:ext uri="{FF2B5EF4-FFF2-40B4-BE49-F238E27FC236}">
                <a16:creationId xmlns:a16="http://schemas.microsoft.com/office/drawing/2014/main" id="{AF23100C-65E8-4442-BEDB-650D26001CA8}"/>
              </a:ext>
            </a:extLst>
          </p:cNvPr>
          <p:cNvSpPr/>
          <p:nvPr/>
        </p:nvSpPr>
        <p:spPr>
          <a:xfrm>
            <a:off x="538993" y="5527336"/>
            <a:ext cx="3744936" cy="830997"/>
          </a:xfrm>
          <a:prstGeom prst="rect">
            <a:avLst/>
          </a:prstGeom>
          <a:noFill/>
        </p:spPr>
        <p:txBody>
          <a:bodyPr wrap="none" lIns="91440" tIns="45720" rIns="91440" bIns="45720">
            <a:spAutoFit/>
          </a:bodyPr>
          <a:lstStyle/>
          <a:p>
            <a:pPr algn="ctr"/>
            <a:r>
              <a:rPr lang="en-US" altLang="zh-CN" sz="4800" b="0" cap="none" spc="0" dirty="0">
                <a:ln w="0"/>
                <a:solidFill>
                  <a:srgbClr val="C00000"/>
                </a:solidFill>
                <a:effectLst>
                  <a:outerShdw blurRad="38100" dist="19050" dir="2700000" algn="tl" rotWithShape="0">
                    <a:schemeClr val="dk1">
                      <a:alpha val="40000"/>
                    </a:schemeClr>
                  </a:outerShdw>
                </a:effectLst>
              </a:rPr>
              <a:t>Data missing</a:t>
            </a:r>
            <a:endParaRPr lang="zh-CN" altLang="en-US" sz="4800" b="0" cap="none" spc="0" dirty="0">
              <a:ln w="0"/>
              <a:solidFill>
                <a:srgbClr val="C00000"/>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BCDEAA1B-7CD2-42C4-8A78-CA47D8C1E2E6}"/>
              </a:ext>
            </a:extLst>
          </p:cNvPr>
          <p:cNvSpPr/>
          <p:nvPr/>
        </p:nvSpPr>
        <p:spPr>
          <a:xfrm>
            <a:off x="5792666" y="4542767"/>
            <a:ext cx="3692036" cy="461665"/>
          </a:xfrm>
          <a:prstGeom prst="rect">
            <a:avLst/>
          </a:prstGeom>
          <a:noFill/>
        </p:spPr>
        <p:txBody>
          <a:bodyPr wrap="none" lIns="91440" tIns="45720" rIns="91440" bIns="45720">
            <a:spAutoFit/>
          </a:bodyPr>
          <a:lstStyle/>
          <a:p>
            <a:pPr algn="ctr"/>
            <a:r>
              <a:rPr lang="en-US" altLang="zh-CN" sz="2400" dirty="0">
                <a:ln w="0"/>
                <a:solidFill>
                  <a:srgbClr val="C00000"/>
                </a:solidFill>
                <a:effectLst>
                  <a:outerShdw blurRad="38100" dist="19050" dir="2700000" algn="tl" rotWithShape="0">
                    <a:schemeClr val="dk1">
                      <a:alpha val="40000"/>
                    </a:schemeClr>
                  </a:outerShdw>
                </a:effectLst>
              </a:rPr>
              <a:t>Lack of data pretreatment</a:t>
            </a:r>
            <a:endParaRPr lang="zh-CN" altLang="en-US" sz="2400" b="0" cap="none" spc="0" dirty="0">
              <a:ln w="0"/>
              <a:solidFill>
                <a:srgbClr val="C00000"/>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f"/>
  <p:tag name="KSO_WM_UNIT_INDEX" val="1"/>
  <p:tag name="KSO_WM_UNIT_ID" val="custom20185054_6*f*1"/>
  <p:tag name="KSO_WM_UNIT_LAYERLEVEL" val="1"/>
  <p:tag name="KSO_WM_UNIT_VALUE" val="175"/>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1"/>
  <p:tag name="KSO_WM_SLIDE_INDEX" val="1"/>
  <p:tag name="KSO_WM_SLIDE_ITEM_CNT" val="2"/>
  <p:tag name="KSO_WM_SLIDE_LAYOUT" val="a_b_c"/>
  <p:tag name="KSO_WM_SLIDE_LAYOUT_CNT" val="1_1_1"/>
  <p:tag name="KSO_WM_SLIDE_TYPE" val="title"/>
  <p:tag name="KSO_WM_TEMPLATE_THUMBS_INDEX" val="1、6、10、17、19、22、"/>
  <p:tag name="KSO_WM_BEAUTIFY_FLAG" val="#wm#"/>
  <p:tag name="KSO_WM_SLIDE_SUBTYPE" val="pureTxt"/>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绿色渐变简约模板"/>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c"/>
  <p:tag name="KSO_WM_UNIT_INDEX" val="1"/>
  <p:tag name="KSO_WM_UNIT_ID" val="custom20185054_1*c*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2018"/>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6"/>
  <p:tag name="KSO_WM_SLIDE_INDEX" val="6"/>
  <p:tag name="KSO_WM_SLIDE_ITEM_CNT" val="2"/>
  <p:tag name="KSO_WM_SLIDE_LAYOUT" val="a_f_e"/>
  <p:tag name="KSO_WM_SLIDE_LAYOUT_CNT" val="1_1_1"/>
  <p:tag name="KSO_WM_SLIDE_TYPE" val="sectionTitle"/>
  <p:tag name="KSO_WM_BEAUTIFY_FLAG" val="#wm#"/>
  <p:tag name="KSO_WM_SLIDE_SUBTYPE" val="pureTx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6*a*1"/>
  <p:tag name="KSO_WM_UNIT_LAYERLEVEL" val="1"/>
  <p:tag name="KSO_WM_UNIT_VALUE" val="22"/>
  <p:tag name="KSO_WM_UNIT_ISCONTENTSTITLE" val="0"/>
  <p:tag name="KSO_WM_UNIT_HIGHLIGHT" val="0"/>
  <p:tag name="KSO_WM_UNIT_COMPATIBLE" val="0"/>
  <p:tag name="KSO_WM_UNIT_CLEAR" val="0"/>
  <p:tag name="KSO_WM_BEAUTIFY_FLAG" val="#wm#"/>
  <p:tag name="KSO_WM_TAG_VERSION" val="1.0"/>
  <p:tag name="KSO_WM_UNIT_PRESET_TEXT" val="SECTION TITLE"/>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4"/>
  <p:tag name="KSO_WM_TAG_VERSION" val="1.0"/>
  <p:tag name="KSO_WM_TEMPLATE_THUMBS_INDEX" val="1"/>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f"/>
  <p:tag name="KSO_WM_UNIT_INDEX" val="1"/>
  <p:tag name="KSO_WM_UNIT_ID" val="custom20185054_6*f*1"/>
  <p:tag name="KSO_WM_UNIT_LAYERLEVEL" val="1"/>
  <p:tag name="KSO_WM_UNIT_VALUE" val="175"/>
  <p:tag name="KSO_WM_UNIT_HIGHLIGHT" val="0"/>
  <p:tag name="KSO_WM_UNIT_COMPATIBLE" val="0"/>
  <p:tag name="KSO_WM_UNIT_CLEAR" val="0"/>
  <p:tag name="KSO_WM_BEAUTIFY_FLAG" val="#wm#"/>
  <p:tag name="KSO_WM_TAG_VERSION" val="1.0"/>
  <p:tag name="KSO_WM_UNIT_PRESET_TEXT" val="Lorem ipsum dolor sit amet, consectetur adipisicing elit."/>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e"/>
  <p:tag name="KSO_WM_UNIT_INDEX" val="1"/>
  <p:tag name="KSO_WM_UNIT_ID" val="custom20185054_6*e*1"/>
  <p:tag name="KSO_WM_UNIT_LAYERLEVEL" val="1"/>
  <p:tag name="KSO_WM_UNIT_VALUE" val="2"/>
  <p:tag name="KSO_WM_UNIT_HIGHLIGHT" val="0"/>
  <p:tag name="KSO_WM_UNIT_COMPATIBLE" val="1"/>
  <p:tag name="KSO_WM_UNIT_CLEAR" val="0"/>
  <p:tag name="KSO_WM_BEAUTIFY_FLAG" val="#wm#"/>
  <p:tag name="KSO_WM_TAG_VERSION" val="1.0"/>
  <p:tag name="KSO_WM_UNIT_PRESET_TEXT"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54"/>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54"/>
  <p:tag name="KSO_WM_TAG_VERSION" val="1.0"/>
  <p:tag name="KSO_WM_TEMPLATE_THUMBS_INDEX" val="1、6、10、17、19、22、"/>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TAG_VERSION" val="1.0"/>
  <p:tag name="KSO_WM_SLIDE_ID" val="custom20185054_1"/>
  <p:tag name="KSO_WM_SLIDE_INDEX" val="1"/>
  <p:tag name="KSO_WM_SLIDE_ITEM_CNT" val="2"/>
  <p:tag name="KSO_WM_SLIDE_LAYOUT" val="a_b"/>
  <p:tag name="KSO_WM_SLIDE_LAYOUT_CNT" val="1_1"/>
  <p:tag name="KSO_WM_SLIDE_TYPE" val="title"/>
  <p:tag name="KSO_WM_TEMPLATE_THUMBS_INDEX" val="1"/>
  <p:tag name="KSO_WM_BEAUTIFY_FLAG" val="#wm#"/>
  <p:tag name="KSO_WM_SLIDE_SUBTYPE" val="pureTxt"/>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5054_1*i*0"/>
  <p:tag name="KSO_WM_TEMPLATE_CATEGORY" val="custom"/>
  <p:tag name="KSO_WM_TEMPLATE_INDEX" val="20185054"/>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54"/>
  <p:tag name="KSO_WM_UNIT_TYPE" val="a"/>
  <p:tag name="KSO_WM_UNIT_INDEX" val="1"/>
  <p:tag name="KSO_WM_UNIT_ID" val="custom20185054_1*a*1"/>
  <p:tag name="KSO_WM_UNIT_LAYERLEVEL" val="1"/>
  <p:tag name="KSO_WM_UNIT_VALUE" val="10"/>
  <p:tag name="KSO_WM_UNIT_ISCONTENTSTITLE" val="0"/>
  <p:tag name="KSO_WM_UNIT_HIGHLIGHT" val="0"/>
  <p:tag name="KSO_WM_UNIT_COMPATIBLE" val="0"/>
  <p:tag name="KSO_WM_UNIT_CLEAR" val="0"/>
  <p:tag name="KSO_WM_BEAUTIFY_FLAG" val="#wm#"/>
  <p:tag name="KSO_WM_TAG_VERSION" val="1.0"/>
  <p:tag name="KSO_WM_UNIT_PRESET_TEXT" val="绿色渐变简约模板"/>
</p:tagLst>
</file>

<file path=ppt/theme/theme1.xml><?xml version="1.0" encoding="utf-8"?>
<a:theme xmlns:a="http://schemas.openxmlformats.org/drawingml/2006/main" name="Office 主题">
  <a:themeElements>
    <a:clrScheme name="自定义 127">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7">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Words>
  <Application>Microsoft Office PowerPoint</Application>
  <PresentationFormat>宽屏</PresentationFormat>
  <Paragraphs>93</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黑体</vt:lpstr>
      <vt:lpstr>宋体</vt:lpstr>
      <vt:lpstr>微软雅黑</vt:lpstr>
      <vt:lpstr>Arial</vt:lpstr>
      <vt:lpstr>Calibri</vt:lpstr>
      <vt:lpstr>Office 主题</vt:lpstr>
      <vt:lpstr>1_Office 主题</vt:lpstr>
      <vt:lpstr>Data Processing</vt:lpstr>
      <vt:lpstr>Introduction</vt:lpstr>
      <vt:lpstr>Objective:  1. For different types of uncertainty, all can be calculated by one input from the user. 2. It can react to different types of experimental data  3.The user interface should be simple and easy to use</vt:lpstr>
      <vt:lpstr>Analysis</vt:lpstr>
      <vt:lpstr>Design</vt:lpstr>
      <vt:lpstr>Implementation </vt:lpstr>
      <vt:lpstr>PowerPoint 演示文稿</vt:lpstr>
      <vt:lpstr>PowerPoint 演示文稿</vt:lpstr>
      <vt:lpstr>Showing and Testing </vt:lpstr>
      <vt:lpstr>Results &amp; Condusion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2018-03-08T10:22:00Z</dcterms:created>
  <dcterms:modified xsi:type="dcterms:W3CDTF">2018-06-16T12:05:01Z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