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</p:sldMasterIdLst>
  <p:notesMasterIdLst>
    <p:notesMasterId r:id="rId17"/>
  </p:notesMasterIdLst>
  <p:handoutMasterIdLst>
    <p:handoutMasterId r:id="rId18"/>
  </p:handoutMasterIdLst>
  <p:sldIdLst>
    <p:sldId id="256" r:id="rId5"/>
    <p:sldId id="282" r:id="rId6"/>
    <p:sldId id="328" r:id="rId7"/>
    <p:sldId id="258" r:id="rId8"/>
    <p:sldId id="303" r:id="rId9"/>
    <p:sldId id="304" r:id="rId10"/>
    <p:sldId id="354" r:id="rId11"/>
    <p:sldId id="305" r:id="rId12"/>
    <p:sldId id="355" r:id="rId13"/>
    <p:sldId id="308" r:id="rId14"/>
    <p:sldId id="306" r:id="rId15"/>
    <p:sldId id="356" r:id="rId16"/>
  </p:sldIdLst>
  <p:sldSz cx="9144000" cy="6858000" type="screen4x3"/>
  <p:notesSz cx="6858000" cy="9144000"/>
  <p:defaultTextStyle>
    <a:defPPr>
      <a:defRPr lang="en-GB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6B97"/>
    <a:srgbClr val="00003E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" y="-102"/>
      </p:cViewPr>
      <p:guideLst/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15042" name="页眉占位符 21504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endParaRPr lang="en-GB" sz="1200"/>
          </a:p>
        </p:txBody>
      </p:sp>
      <p:sp>
        <p:nvSpPr>
          <p:cNvPr id="215043" name="日期占位符 21504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endParaRPr lang="en-GB" sz="1200"/>
          </a:p>
        </p:txBody>
      </p:sp>
      <p:sp>
        <p:nvSpPr>
          <p:cNvPr id="215044" name="页脚占位符 21504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/>
            <a:endParaRPr lang="en-GB" sz="1200"/>
          </a:p>
        </p:txBody>
      </p:sp>
      <p:sp>
        <p:nvSpPr>
          <p:cNvPr id="215045" name="灯片编号占位符 21504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en-GB" sz="1200"/>
            </a:fld>
            <a:endParaRPr lang="en-GB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14018" name="页眉占位符 21401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endParaRPr lang="en-GB" sz="1200" dirty="0"/>
          </a:p>
        </p:txBody>
      </p:sp>
      <p:sp>
        <p:nvSpPr>
          <p:cNvPr id="214019" name="日期占位符 214018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endParaRPr lang="en-GB" sz="1200" dirty="0"/>
          </a:p>
        </p:txBody>
      </p:sp>
      <p:sp>
        <p:nvSpPr>
          <p:cNvPr id="214020" name="幻灯片图像占位符 214019"/>
          <p:cNvSpPr>
            <a:spLocks noRo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14021" name="文本占位符 214020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214022" name="页脚占位符 214021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/>
            <a:endParaRPr lang="en-GB" sz="1200" dirty="0"/>
          </a:p>
        </p:txBody>
      </p:sp>
      <p:sp>
        <p:nvSpPr>
          <p:cNvPr id="214023" name="灯片编号占位符 214022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en-GB" sz="1200" dirty="0"/>
            </a:fld>
            <a:endParaRPr lang="en-GB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lvl="0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5132" name="图片 5131" descr="t1tit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123" name="标题 5122"/>
          <p:cNvSpPr>
            <a:spLocks noGrp="1"/>
          </p:cNvSpPr>
          <p:nvPr>
            <p:ph type="ctrTitle"/>
          </p:nvPr>
        </p:nvSpPr>
        <p:spPr>
          <a:xfrm>
            <a:off x="101600" y="1984375"/>
            <a:ext cx="8999538" cy="7239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lvl="0" algn="ctr">
              <a:defRPr sz="4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5124" name="副标题 5123"/>
          <p:cNvSpPr>
            <a:spLocks noGrp="1"/>
          </p:cNvSpPr>
          <p:nvPr>
            <p:ph type="subTitle" idx="1"/>
          </p:nvPr>
        </p:nvSpPr>
        <p:spPr>
          <a:xfrm>
            <a:off x="911225" y="3516313"/>
            <a:ext cx="7380288" cy="674687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 algn="ctr">
              <a:defRPr sz="3200">
                <a:solidFill>
                  <a:schemeClr val="bg1"/>
                </a:solidFill>
              </a:defRPr>
            </a:lvl1pPr>
            <a:lvl2pPr marL="457200" lvl="1" indent="0" algn="ctr">
              <a:buNone/>
              <a:defRPr sz="3200">
                <a:solidFill>
                  <a:schemeClr val="bg1"/>
                </a:solidFill>
              </a:defRPr>
            </a:lvl2pPr>
            <a:lvl3pPr marL="914400" lvl="2" indent="0" algn="ctr">
              <a:buNone/>
              <a:defRPr sz="3200">
                <a:solidFill>
                  <a:schemeClr val="bg1"/>
                </a:solidFill>
              </a:defRPr>
            </a:lvl3pPr>
            <a:lvl4pPr marL="1371600" lvl="3" indent="0" algn="ctr">
              <a:buNone/>
              <a:defRPr sz="3200">
                <a:solidFill>
                  <a:schemeClr val="bg1"/>
                </a:solidFill>
              </a:defRPr>
            </a:lvl4pPr>
            <a:lvl5pPr marL="1828800" lvl="4" indent="0" algn="ctr">
              <a:buNone/>
              <a:defRPr sz="3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zh-CN" dirty="0"/>
              <a:t>Click to edit Master subtitle style</a:t>
            </a:r>
            <a:endParaRPr lang="en-US" altLang="zh-CN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charRg st="0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24">
                                            <p:txEl>
                                              <p:charRg st="0" end="3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124">
                                            <p:txEl>
                                              <p:charRg st="0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124">
                                            <p:txEl>
                                              <p:charRg st="0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/>
      <p:bldP spid="5124" grpId="0" build="p">
        <p:tmplLst>
          <p:tmpl lvl="1">
            <p:tnLst>
              <p:par>
                <p:cTn presetID="47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124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51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1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 altLang="x-none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46913" y="150813"/>
            <a:ext cx="2097088" cy="59420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55650" y="150813"/>
            <a:ext cx="6169692" cy="59420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 altLang="x-none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 altLang="x-none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 altLang="x-none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 altLang="x-none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0" y="1566863"/>
            <a:ext cx="3957050" cy="45259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74213" y="1566863"/>
            <a:ext cx="3957050" cy="45259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 altLang="x-none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 altLang="x-none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 altLang="x-none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 altLang="x-none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 altLang="x-none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 altLang="x-none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 altLang="x-none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 altLang="x-none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46913" y="150813"/>
            <a:ext cx="2097088" cy="59420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55650" y="150813"/>
            <a:ext cx="6169692" cy="59420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 altLang="x-none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 altLang="x-none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 altLang="x-none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 altLang="x-none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0" y="1566863"/>
            <a:ext cx="3957050" cy="45259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74213" y="1566863"/>
            <a:ext cx="3957050" cy="45259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 altLang="x-none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 altLang="x-none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 altLang="x-none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 altLang="x-none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 altLang="x-none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 altLang="x-none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 altLang="x-none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 altLang="x-none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46913" y="150813"/>
            <a:ext cx="2097088" cy="59420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55650" y="150813"/>
            <a:ext cx="6169692" cy="59420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 altLang="x-none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0" y="1566863"/>
            <a:ext cx="3957050" cy="45259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74213" y="1566863"/>
            <a:ext cx="3957050" cy="45259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 altLang="x-none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 altLang="x-none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 altLang="x-none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 altLang="x-none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 altLang="x-none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 altLang="x-none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4" Type="http://schemas.openxmlformats.org/officeDocument/2006/relationships/theme" Target="../theme/theme2.xml"/><Relationship Id="rId13" Type="http://schemas.openxmlformats.org/officeDocument/2006/relationships/image" Target="../media/image3.png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4" Type="http://schemas.openxmlformats.org/officeDocument/2006/relationships/theme" Target="../theme/theme3.xml"/><Relationship Id="rId13" Type="http://schemas.openxmlformats.org/officeDocument/2006/relationships/image" Target="../media/image3.png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4114" name="图片 4113" descr="1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solidFill>
            <a:srgbClr val="000066"/>
          </a:solidFill>
          <a:ln w="9525">
            <a:noFill/>
          </a:ln>
        </p:spPr>
      </p:pic>
      <p:sp>
        <p:nvSpPr>
          <p:cNvPr id="4100" name="标题 4099"/>
          <p:cNvSpPr>
            <a:spLocks noGrp="1"/>
          </p:cNvSpPr>
          <p:nvPr>
            <p:ph type="title"/>
          </p:nvPr>
        </p:nvSpPr>
        <p:spPr>
          <a:xfrm>
            <a:off x="914400" y="150813"/>
            <a:ext cx="8229600" cy="719137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4101" name="文本占位符 4100"/>
          <p:cNvSpPr>
            <a:spLocks noGrp="1"/>
          </p:cNvSpPr>
          <p:nvPr>
            <p:ph type="body" idx="1"/>
          </p:nvPr>
        </p:nvSpPr>
        <p:spPr>
          <a:xfrm>
            <a:off x="755650" y="1566863"/>
            <a:ext cx="8075613" cy="4525962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4107" name="日期占位符 4106"/>
          <p:cNvSpPr>
            <a:spLocks noGrp="1"/>
          </p:cNvSpPr>
          <p:nvPr>
            <p:ph type="dt" sz="half" idx="2"/>
          </p:nvPr>
        </p:nvSpPr>
        <p:spPr>
          <a:xfrm>
            <a:off x="6704013" y="61309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/>
            <a:endParaRPr lang="en-US" altLang="x-none"/>
          </a:p>
        </p:txBody>
      </p:sp>
      <p:sp>
        <p:nvSpPr>
          <p:cNvPr id="4108" name="页脚占位符 4107"/>
          <p:cNvSpPr>
            <a:spLocks noGrp="1"/>
          </p:cNvSpPr>
          <p:nvPr>
            <p:ph type="ftr" sz="quarter" idx="3"/>
          </p:nvPr>
        </p:nvSpPr>
        <p:spPr>
          <a:xfrm>
            <a:off x="1619250" y="6130925"/>
            <a:ext cx="4752975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/>
            <a:endParaRPr lang="en-GB"/>
          </a:p>
        </p:txBody>
      </p:sp>
      <p:sp>
        <p:nvSpPr>
          <p:cNvPr id="4112" name="灯片编号占位符 4111"/>
          <p:cNvSpPr>
            <a:spLocks noGrp="1"/>
          </p:cNvSpPr>
          <p:nvPr>
            <p:ph type="sldNum" sz="quarter" idx="4"/>
          </p:nvPr>
        </p:nvSpPr>
        <p:spPr>
          <a:xfrm>
            <a:off x="179388" y="6135688"/>
            <a:ext cx="684212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/>
            <a:fld id="{9A0DB2DC-4C9A-4742-B13C-FB6460FD3503}" type="slidenum">
              <a:rPr lang="en-GB"/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0" grpId="0"/>
    </p:bldLst>
  </p:timing>
  <p:hf sldNum="0" hdr="0" ftr="0" dt="0"/>
  <p:txStyles>
    <p:title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600" b="0" i="0" u="none" kern="1200" baseline="0">
          <a:solidFill>
            <a:srgbClr val="00003E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bg1"/>
          </a:solidFill>
          <a:latin typeface="+mn-lt"/>
          <a:ea typeface="+mn-ea"/>
          <a:cs typeface="+mn-cs"/>
        </a:defRPr>
      </a:lvl2pPr>
      <a:lvl3pPr marL="1143000" lvl="2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bg1"/>
          </a:solidFill>
          <a:latin typeface="+mn-lt"/>
          <a:ea typeface="+mn-ea"/>
          <a:cs typeface="+mn-cs"/>
        </a:defRPr>
      </a:lvl3pPr>
      <a:lvl4pPr marL="1600200" lvl="3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bg1"/>
          </a:solidFill>
          <a:latin typeface="+mn-lt"/>
          <a:ea typeface="+mn-ea"/>
          <a:cs typeface="+mn-cs"/>
        </a:defRPr>
      </a:lvl4pPr>
      <a:lvl5pPr marL="2057400" lvl="4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bg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bg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bg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bg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76482" name="图片 276481" descr="1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solidFill>
            <a:srgbClr val="000066"/>
          </a:solidFill>
          <a:ln w="9525">
            <a:noFill/>
          </a:ln>
        </p:spPr>
      </p:pic>
      <p:pic>
        <p:nvPicPr>
          <p:cNvPr id="276488" name="图片 276487" descr="M62FB&amp;F006 copy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76483" name="标题 276482"/>
          <p:cNvSpPr>
            <a:spLocks noGrp="1"/>
          </p:cNvSpPr>
          <p:nvPr>
            <p:ph type="title"/>
          </p:nvPr>
        </p:nvSpPr>
        <p:spPr>
          <a:xfrm>
            <a:off x="914400" y="150813"/>
            <a:ext cx="8229600" cy="4699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276484" name="文本占位符 276483"/>
          <p:cNvSpPr>
            <a:spLocks noGrp="1"/>
          </p:cNvSpPr>
          <p:nvPr>
            <p:ph type="body" idx="1"/>
          </p:nvPr>
        </p:nvSpPr>
        <p:spPr>
          <a:xfrm>
            <a:off x="755650" y="1566863"/>
            <a:ext cx="8075613" cy="4525962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276485" name="日期占位符 276484"/>
          <p:cNvSpPr>
            <a:spLocks noGrp="1"/>
          </p:cNvSpPr>
          <p:nvPr>
            <p:ph type="dt" sz="half" idx="2"/>
          </p:nvPr>
        </p:nvSpPr>
        <p:spPr>
          <a:xfrm>
            <a:off x="6704013" y="61309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/>
            <a:endParaRPr lang="en-US" altLang="x-none"/>
          </a:p>
        </p:txBody>
      </p:sp>
      <p:sp>
        <p:nvSpPr>
          <p:cNvPr id="276486" name="页脚占位符 276485"/>
          <p:cNvSpPr>
            <a:spLocks noGrp="1"/>
          </p:cNvSpPr>
          <p:nvPr>
            <p:ph type="ftr" sz="quarter" idx="3"/>
          </p:nvPr>
        </p:nvSpPr>
        <p:spPr>
          <a:xfrm>
            <a:off x="1619250" y="6130925"/>
            <a:ext cx="4752975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/>
            <a:endParaRPr lang="en-GB"/>
          </a:p>
        </p:txBody>
      </p:sp>
      <p:sp>
        <p:nvSpPr>
          <p:cNvPr id="276487" name="灯片编号占位符 276486"/>
          <p:cNvSpPr>
            <a:spLocks noGrp="1"/>
          </p:cNvSpPr>
          <p:nvPr>
            <p:ph type="sldNum" sz="quarter" idx="4"/>
          </p:nvPr>
        </p:nvSpPr>
        <p:spPr>
          <a:xfrm>
            <a:off x="179388" y="6135688"/>
            <a:ext cx="684212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/>
            <a:fld id="{9A0DB2DC-4C9A-4742-B13C-FB6460FD3503}" type="slidenum">
              <a:rPr lang="en-GB"/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64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64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76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83" grpId="0"/>
    </p:bldLst>
  </p:timing>
  <p:hf sldNum="0" hdr="0" ftr="0" dt="0"/>
  <p:txStyles>
    <p:title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600" b="0" i="0" u="none" kern="1200" baseline="0">
          <a:solidFill>
            <a:srgbClr val="00003E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bg1"/>
          </a:solidFill>
          <a:latin typeface="+mn-lt"/>
          <a:ea typeface="+mn-ea"/>
          <a:cs typeface="+mn-cs"/>
        </a:defRPr>
      </a:lvl2pPr>
      <a:lvl3pPr marL="1143000" lvl="2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bg1"/>
          </a:solidFill>
          <a:latin typeface="+mn-lt"/>
          <a:ea typeface="+mn-ea"/>
          <a:cs typeface="+mn-cs"/>
        </a:defRPr>
      </a:lvl3pPr>
      <a:lvl4pPr marL="1600200" lvl="3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bg1"/>
          </a:solidFill>
          <a:latin typeface="+mn-lt"/>
          <a:ea typeface="+mn-ea"/>
          <a:cs typeface="+mn-cs"/>
        </a:defRPr>
      </a:lvl4pPr>
      <a:lvl5pPr marL="2057400" lvl="4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bg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bg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bg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bg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74434" name="图片 274433" descr="1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solidFill>
            <a:srgbClr val="000066"/>
          </a:solidFill>
          <a:ln w="9525">
            <a:noFill/>
          </a:ln>
        </p:spPr>
      </p:pic>
      <p:pic>
        <p:nvPicPr>
          <p:cNvPr id="274440" name="图片 274439" descr="M62FB&amp;F006 copy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74435" name="标题 274434"/>
          <p:cNvSpPr>
            <a:spLocks noGrp="1"/>
          </p:cNvSpPr>
          <p:nvPr>
            <p:ph type="title"/>
          </p:nvPr>
        </p:nvSpPr>
        <p:spPr>
          <a:xfrm>
            <a:off x="914400" y="150813"/>
            <a:ext cx="8229600" cy="4699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274436" name="文本占位符 274435"/>
          <p:cNvSpPr>
            <a:spLocks noGrp="1"/>
          </p:cNvSpPr>
          <p:nvPr>
            <p:ph type="body" idx="1"/>
          </p:nvPr>
        </p:nvSpPr>
        <p:spPr>
          <a:xfrm>
            <a:off x="755650" y="1566863"/>
            <a:ext cx="8075613" cy="4525962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274437" name="日期占位符 274436"/>
          <p:cNvSpPr>
            <a:spLocks noGrp="1"/>
          </p:cNvSpPr>
          <p:nvPr>
            <p:ph type="dt" sz="half" idx="2"/>
          </p:nvPr>
        </p:nvSpPr>
        <p:spPr>
          <a:xfrm>
            <a:off x="6704013" y="61309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/>
            <a:endParaRPr lang="en-US" altLang="x-none"/>
          </a:p>
        </p:txBody>
      </p:sp>
      <p:sp>
        <p:nvSpPr>
          <p:cNvPr id="274438" name="页脚占位符 274437"/>
          <p:cNvSpPr>
            <a:spLocks noGrp="1"/>
          </p:cNvSpPr>
          <p:nvPr>
            <p:ph type="ftr" sz="quarter" idx="3"/>
          </p:nvPr>
        </p:nvSpPr>
        <p:spPr>
          <a:xfrm>
            <a:off x="1619250" y="6130925"/>
            <a:ext cx="4752975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/>
            <a:endParaRPr lang="en-GB"/>
          </a:p>
        </p:txBody>
      </p:sp>
      <p:sp>
        <p:nvSpPr>
          <p:cNvPr id="274439" name="灯片编号占位符 274438"/>
          <p:cNvSpPr>
            <a:spLocks noGrp="1"/>
          </p:cNvSpPr>
          <p:nvPr>
            <p:ph type="sldNum" sz="quarter" idx="4"/>
          </p:nvPr>
        </p:nvSpPr>
        <p:spPr>
          <a:xfrm>
            <a:off x="179388" y="6135688"/>
            <a:ext cx="684212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/>
            <a:fld id="{9A0DB2DC-4C9A-4742-B13C-FB6460FD3503}" type="slidenum">
              <a:rPr lang="en-GB"/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4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744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744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4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4435" grpId="0"/>
    </p:bldLst>
  </p:timing>
  <p:hf sldNum="0" hdr="0" ftr="0" dt="0"/>
  <p:txStyles>
    <p:title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600" b="0" i="0" u="none" kern="1200" baseline="0">
          <a:solidFill>
            <a:srgbClr val="00003E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bg1"/>
          </a:solidFill>
          <a:latin typeface="+mn-lt"/>
          <a:ea typeface="+mn-ea"/>
          <a:cs typeface="+mn-cs"/>
        </a:defRPr>
      </a:lvl2pPr>
      <a:lvl3pPr marL="1143000" lvl="2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bg1"/>
          </a:solidFill>
          <a:latin typeface="+mn-lt"/>
          <a:ea typeface="+mn-ea"/>
          <a:cs typeface="+mn-cs"/>
        </a:defRPr>
      </a:lvl3pPr>
      <a:lvl4pPr marL="1600200" lvl="3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bg1"/>
          </a:solidFill>
          <a:latin typeface="+mn-lt"/>
          <a:ea typeface="+mn-ea"/>
          <a:cs typeface="+mn-cs"/>
        </a:defRPr>
      </a:lvl4pPr>
      <a:lvl5pPr marL="2057400" lvl="4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bg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bg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bg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bg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4693920" y="1922780"/>
            <a:ext cx="30988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endParaRPr lang="zh-CN" altLang="en-US" sz="72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34820" y="1083310"/>
            <a:ext cx="551815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ln w="25400">
                  <a:solidFill>
                    <a:srgbClr val="861E1D">
                      <a:alpha val="94000"/>
                    </a:srgbClr>
                  </a:solidFill>
                  <a:prstDash val="solid"/>
                </a:ln>
                <a:gradFill>
                  <a:gsLst>
                    <a:gs pos="0">
                      <a:srgbClr val="FFF9BB"/>
                    </a:gs>
                    <a:gs pos="64000">
                      <a:srgbClr val="FCE95F"/>
                    </a:gs>
                    <a:gs pos="100000">
                      <a:srgbClr val="F8AD1C"/>
                    </a:gs>
                  </a:gsLst>
                  <a:lin ang="5400000"/>
                </a:gradFill>
                <a:effectLst>
                  <a:outerShdw blurRad="177800" dist="12700" dir="10200000" sx="102000" sy="102000" algn="bl" rotWithShape="0">
                    <a:srgbClr val="480F08"/>
                  </a:outerShdw>
                </a:effectLst>
              </a:rPr>
              <a:t>Final Report</a:t>
            </a:r>
            <a:endParaRPr lang="en-US" altLang="zh-CN" sz="7200" b="1">
              <a:ln w="25400">
                <a:solidFill>
                  <a:srgbClr val="861E1D">
                    <a:alpha val="94000"/>
                  </a:srgbClr>
                </a:solidFill>
                <a:prstDash val="solid"/>
              </a:ln>
              <a:gradFill>
                <a:gsLst>
                  <a:gs pos="0">
                    <a:srgbClr val="FFF9BB"/>
                  </a:gs>
                  <a:gs pos="64000">
                    <a:srgbClr val="FCE95F"/>
                  </a:gs>
                  <a:gs pos="100000">
                    <a:srgbClr val="F8AD1C"/>
                  </a:gs>
                </a:gsLst>
                <a:lin ang="5400000"/>
              </a:gradFill>
              <a:effectLst>
                <a:outerShdw blurRad="177800" dist="12700" dir="10200000" sx="102000" sy="102000" algn="bl" rotWithShape="0">
                  <a:srgbClr val="480F08"/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4438333" y="2829560"/>
            <a:ext cx="267335" cy="46037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2400" b="1">
                <a:ln w="25400">
                  <a:solidFill>
                    <a:srgbClr val="861E1D">
                      <a:alpha val="94000"/>
                    </a:srgbClr>
                  </a:solidFill>
                  <a:prstDash val="solid"/>
                </a:ln>
                <a:gradFill>
                  <a:gsLst>
                    <a:gs pos="0">
                      <a:srgbClr val="FFF9BB"/>
                    </a:gs>
                    <a:gs pos="64000">
                      <a:srgbClr val="FCE95F"/>
                    </a:gs>
                    <a:gs pos="100000">
                      <a:srgbClr val="F8AD1C"/>
                    </a:gs>
                  </a:gsLst>
                  <a:lin ang="5400000"/>
                </a:gradFill>
                <a:effectLst>
                  <a:outerShdw blurRad="177800" dist="12700" dir="10200000" sx="102000" sy="102000" algn="bl" rotWithShape="0">
                    <a:srgbClr val="480F08"/>
                  </a:outerShdw>
                </a:effectLst>
                <a:ea typeface="宋体" panose="02010600030101010101" pitchFamily="2" charset="-122"/>
              </a:rPr>
              <a:t> </a:t>
            </a:r>
            <a:endParaRPr lang="zh-CN" altLang="en-US" sz="2400" b="1">
              <a:ln w="25400">
                <a:solidFill>
                  <a:srgbClr val="861E1D">
                    <a:alpha val="94000"/>
                  </a:srgbClr>
                </a:solidFill>
                <a:prstDash val="solid"/>
              </a:ln>
              <a:gradFill>
                <a:gsLst>
                  <a:gs pos="0">
                    <a:srgbClr val="FFF9BB"/>
                  </a:gs>
                  <a:gs pos="64000">
                    <a:srgbClr val="FCE95F"/>
                  </a:gs>
                  <a:gs pos="100000">
                    <a:srgbClr val="F8AD1C"/>
                  </a:gs>
                </a:gsLst>
                <a:lin ang="5400000"/>
              </a:gradFill>
              <a:effectLst>
                <a:outerShdw blurRad="177800" dist="12700" dir="10200000" sx="102000" sy="102000" algn="bl" rotWithShape="0">
                  <a:srgbClr val="480F08"/>
                </a:outerShdw>
              </a:effectLst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6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testing</a:t>
            </a:r>
            <a:endParaRPr lang="zh-CN" altLang="en-US" sz="6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aphicFrame>
        <p:nvGraphicFramePr>
          <p:cNvPr id="4" name="内容占位符 3"/>
          <p:cNvGraphicFramePr/>
          <p:nvPr>
            <p:ph idx="1"/>
          </p:nvPr>
        </p:nvGraphicFramePr>
        <p:xfrm>
          <a:off x="761365" y="1689100"/>
          <a:ext cx="8077200" cy="44303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5440"/>
                <a:gridCol w="3230880"/>
                <a:gridCol w="3230880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input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expected results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actual result</a:t>
                      </a:r>
                      <a:endParaRPr lang="en-US" altLang="zh-CN"/>
                    </a:p>
                  </a:txBody>
                  <a:tcPr/>
                </a:tc>
              </a:tr>
              <a:tr h="9144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direction button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car head to the input direction if car reach the edge of the road,the car keeps its position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car head to the input direction if car reach the edge of the road,the car keeps its position</a:t>
                      </a:r>
                      <a:endParaRPr lang="zh-CN" altLang="en-US"/>
                    </a:p>
                  </a:txBody>
                  <a:tcPr/>
                </a:tc>
              </a:tr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run into enemy car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show the picture of explode,exit game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show the picture of explode,exit game</a:t>
                      </a: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run into coin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the coin disappear,score+1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the coin disappear,score+1</a:t>
                      </a:r>
                      <a:endParaRPr lang="zh-CN" altLang="en-US"/>
                    </a:p>
                  </a:txBody>
                  <a:tcPr/>
                </a:tc>
              </a:tr>
              <a:tr h="11887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click the  button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when click “start”, start game,when click “next level” enter next level 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when click “start”,start game,when click “next level” enter next level </a:t>
                      </a:r>
                      <a:endParaRPr lang="en-US" altLang="zh-CN" sz="1800"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9556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......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......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......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755" y="239395"/>
            <a:ext cx="8999538" cy="723900"/>
          </a:xfrm>
        </p:spPr>
        <p:txBody>
          <a:bodyPr/>
          <a:p>
            <a:r>
              <a:rPr lang="en-US" altLang="zh-CN">
                <a:solidFill>
                  <a:srgbClr val="FFFF00"/>
                </a:solidFill>
                <a:sym typeface="+mn-ea"/>
              </a:rPr>
              <a:t>result&amp;conclusion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993900" y="1943100"/>
            <a:ext cx="5548630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solidFill>
                  <a:schemeClr val="bg1"/>
                </a:solidFill>
                <a:sym typeface="+mn-ea"/>
              </a:rPr>
              <a:t>The program works well</a:t>
            </a:r>
            <a:endParaRPr lang="en-US" altLang="zh-CN" sz="3200">
              <a:solidFill>
                <a:schemeClr val="bg1"/>
              </a:solidFill>
              <a:sym typeface="+mn-ea"/>
            </a:endParaRPr>
          </a:p>
          <a:p>
            <a:r>
              <a:rPr lang="en-US" altLang="zh-CN" sz="3200">
                <a:solidFill>
                  <a:schemeClr val="bg1"/>
                </a:solidFill>
                <a:sym typeface="+mn-ea"/>
              </a:rPr>
              <a:t>the game is interesting </a:t>
            </a:r>
            <a:endParaRPr lang="en-US" altLang="zh-CN" sz="3200">
              <a:solidFill>
                <a:schemeClr val="bg1"/>
              </a:solidFill>
            </a:endParaRPr>
          </a:p>
          <a:p>
            <a:r>
              <a:rPr lang="en-US" altLang="zh-CN" sz="3200">
                <a:solidFill>
                  <a:schemeClr val="bg1"/>
                </a:solidFill>
                <a:latin typeface="+mn-lt"/>
                <a:sym typeface="+mn-ea"/>
              </a:rPr>
              <a:t>and the fuction can work well.</a:t>
            </a:r>
            <a:endParaRPr lang="en-US" altLang="zh-CN" sz="3200">
              <a:solidFill>
                <a:schemeClr val="bg1"/>
              </a:solidFill>
              <a:latin typeface="+mn-lt"/>
              <a:sym typeface="+mn-ea"/>
            </a:endParaRPr>
          </a:p>
          <a:p>
            <a:r>
              <a:rPr lang="en-US" altLang="zh-CN" sz="3200">
                <a:solidFill>
                  <a:schemeClr val="bg1"/>
                </a:solidFill>
                <a:latin typeface="+mn-lt"/>
                <a:sym typeface="+mn-ea"/>
              </a:rPr>
              <a:t>But we should improve</a:t>
            </a:r>
            <a:endParaRPr lang="en-US" altLang="zh-CN" sz="3200">
              <a:solidFill>
                <a:schemeClr val="bg1"/>
              </a:solidFill>
              <a:latin typeface="+mn-lt"/>
              <a:sym typeface="+mn-ea"/>
            </a:endParaRPr>
          </a:p>
          <a:p>
            <a:r>
              <a:rPr lang="en-US" altLang="zh-CN" sz="3200">
                <a:solidFill>
                  <a:schemeClr val="bg1"/>
                </a:solidFill>
                <a:latin typeface="+mn-lt"/>
                <a:sym typeface="+mn-ea"/>
              </a:rPr>
              <a:t>pause </a:t>
            </a:r>
            <a:endParaRPr lang="en-US" altLang="zh-CN"/>
          </a:p>
          <a:p>
            <a:r>
              <a:rPr lang="en-US" altLang="zh-CN" sz="3200">
                <a:solidFill>
                  <a:schemeClr val="bg1"/>
                </a:solidFill>
                <a:latin typeface="+mn-lt"/>
                <a:sym typeface="+mn-ea"/>
              </a:rPr>
              <a:t>ranking list</a:t>
            </a:r>
            <a:endParaRPr lang="en-US" altLang="zh-CN"/>
          </a:p>
          <a:p>
            <a:r>
              <a:rPr lang="en-US" altLang="zh-CN" sz="3200">
                <a:solidFill>
                  <a:schemeClr val="bg1"/>
                </a:solidFill>
                <a:latin typeface="+mn-lt"/>
                <a:sym typeface="+mn-ea"/>
              </a:rPr>
              <a:t>......</a:t>
            </a:r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-806450" y="2082800"/>
            <a:ext cx="11382375" cy="156845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  <a:scene3d>
              <a:camera prst="orthographicFront"/>
              <a:lightRig rig="threePt" dir="t">
                <a:rot lat="0" lon="0" rev="0"/>
              </a:lightRig>
            </a:scene3d>
            <a:sp3d extrusionH="120650" prstMaterial="matte"/>
          </a:bodyPr>
          <a:p>
            <a:pPr algn="ctr"/>
            <a:r>
              <a:rPr lang="en-US" altLang="zh-CN" sz="9600" b="1">
                <a:ln>
                  <a:gradFill>
                    <a:gsLst>
                      <a:gs pos="98000">
                        <a:srgbClr val="F88C89"/>
                      </a:gs>
                      <a:gs pos="86000">
                        <a:srgbClr val="F8D078"/>
                      </a:gs>
                      <a:gs pos="73000">
                        <a:srgbClr val="BAD172"/>
                      </a:gs>
                      <a:gs pos="62000">
                        <a:srgbClr val="BEC7AF"/>
                      </a:gs>
                      <a:gs pos="50000">
                        <a:srgbClr val="83D9E3"/>
                      </a:gs>
                      <a:gs pos="37000">
                        <a:srgbClr val="9C61DF"/>
                      </a:gs>
                      <a:gs pos="24000">
                        <a:srgbClr val="CA78E1"/>
                      </a:gs>
                      <a:gs pos="12000">
                        <a:srgbClr val="E564DF"/>
                      </a:gs>
                      <a:gs pos="0">
                        <a:srgbClr val="F86CC0"/>
                      </a:gs>
                    </a:gsLst>
                    <a:lin ang="0"/>
                  </a:gradFill>
                </a:ln>
                <a:gradFill>
                  <a:gsLst>
                    <a:gs pos="79000">
                      <a:srgbClr val="CCFF66"/>
                    </a:gs>
                    <a:gs pos="94000">
                      <a:srgbClr val="FFFF00">
                        <a:alpha val="50000"/>
                      </a:srgbClr>
                    </a:gs>
                    <a:gs pos="70000">
                      <a:srgbClr val="00FF00">
                        <a:alpha val="13000"/>
                      </a:srgbClr>
                    </a:gs>
                    <a:gs pos="56000">
                      <a:srgbClr val="00FFFF">
                        <a:alpha val="50000"/>
                      </a:srgbClr>
                    </a:gs>
                    <a:gs pos="43000">
                      <a:srgbClr val="00FFFF">
                        <a:alpha val="13000"/>
                      </a:srgbClr>
                    </a:gs>
                    <a:gs pos="22000">
                      <a:srgbClr val="FF00FF">
                        <a:alpha val="50000"/>
                      </a:srgbClr>
                    </a:gs>
                    <a:gs pos="33000">
                      <a:srgbClr val="9900FF">
                        <a:alpha val="50000"/>
                      </a:srgbClr>
                    </a:gs>
                    <a:gs pos="5000">
                      <a:srgbClr val="FF00FF">
                        <a:alpha val="50000"/>
                      </a:srgbClr>
                    </a:gs>
                    <a:gs pos="0">
                      <a:srgbClr val="FF3300">
                        <a:alpha val="50000"/>
                      </a:srgbClr>
                    </a:gs>
                    <a:gs pos="100000">
                      <a:srgbClr val="FF3300">
                        <a:alpha val="30000"/>
                      </a:srgbClr>
                    </a:gs>
                  </a:gsLst>
                  <a:lin ang="0"/>
                </a:gradFill>
                <a:effectLst>
                  <a:outerShdw blurRad="50800" dist="38100" algn="l" rotWithShape="0">
                    <a:srgbClr val="CC00CC">
                      <a:alpha val="40000"/>
                    </a:srgbClr>
                  </a:outerShdw>
                </a:effectLst>
              </a:rPr>
              <a:t>THANK YOU!</a:t>
            </a:r>
            <a:endParaRPr lang="en-US" altLang="zh-CN" sz="9600" b="1">
              <a:ln>
                <a:gradFill>
                  <a:gsLst>
                    <a:gs pos="98000">
                      <a:srgbClr val="F88C89"/>
                    </a:gs>
                    <a:gs pos="86000">
                      <a:srgbClr val="F8D078"/>
                    </a:gs>
                    <a:gs pos="73000">
                      <a:srgbClr val="BAD172"/>
                    </a:gs>
                    <a:gs pos="62000">
                      <a:srgbClr val="BEC7AF"/>
                    </a:gs>
                    <a:gs pos="50000">
                      <a:srgbClr val="83D9E3"/>
                    </a:gs>
                    <a:gs pos="37000">
                      <a:srgbClr val="9C61DF"/>
                    </a:gs>
                    <a:gs pos="24000">
                      <a:srgbClr val="CA78E1"/>
                    </a:gs>
                    <a:gs pos="12000">
                      <a:srgbClr val="E564DF"/>
                    </a:gs>
                    <a:gs pos="0">
                      <a:srgbClr val="F86CC0"/>
                    </a:gs>
                  </a:gsLst>
                  <a:lin ang="0"/>
                </a:gradFill>
              </a:ln>
              <a:gradFill>
                <a:gsLst>
                  <a:gs pos="79000">
                    <a:srgbClr val="CCFF66"/>
                  </a:gs>
                  <a:gs pos="94000">
                    <a:srgbClr val="FFFF00">
                      <a:alpha val="50000"/>
                    </a:srgbClr>
                  </a:gs>
                  <a:gs pos="70000">
                    <a:srgbClr val="00FF00">
                      <a:alpha val="13000"/>
                    </a:srgbClr>
                  </a:gs>
                  <a:gs pos="56000">
                    <a:srgbClr val="00FFFF">
                      <a:alpha val="50000"/>
                    </a:srgbClr>
                  </a:gs>
                  <a:gs pos="43000">
                    <a:srgbClr val="00FFFF">
                      <a:alpha val="13000"/>
                    </a:srgbClr>
                  </a:gs>
                  <a:gs pos="22000">
                    <a:srgbClr val="FF00FF">
                      <a:alpha val="50000"/>
                    </a:srgbClr>
                  </a:gs>
                  <a:gs pos="33000">
                    <a:srgbClr val="9900FF">
                      <a:alpha val="50000"/>
                    </a:srgbClr>
                  </a:gs>
                  <a:gs pos="5000">
                    <a:srgbClr val="FF00FF">
                      <a:alpha val="50000"/>
                    </a:srgbClr>
                  </a:gs>
                  <a:gs pos="0">
                    <a:srgbClr val="FF3300">
                      <a:alpha val="50000"/>
                    </a:srgbClr>
                  </a:gs>
                  <a:gs pos="100000">
                    <a:srgbClr val="FF3300">
                      <a:alpha val="30000"/>
                    </a:srgbClr>
                  </a:gs>
                </a:gsLst>
                <a:lin ang="0"/>
              </a:gradFill>
              <a:effectLst>
                <a:outerShdw blurRad="50800" dist="38100" algn="l" rotWithShape="0">
                  <a:srgbClr val="CC00CC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858135" y="1977390"/>
            <a:ext cx="8999855" cy="4241800"/>
          </a:xfrm>
        </p:spPr>
        <p:txBody>
          <a:bodyPr/>
          <a:p>
            <a:pPr algn="l"/>
            <a:r>
              <a:rPr lang="en-US" altLang="zh-CN">
                <a:solidFill>
                  <a:srgbClr val="FFFF00"/>
                </a:solidFill>
              </a:rPr>
              <a:t>1 introduction</a:t>
            </a:r>
            <a:br>
              <a:rPr lang="en-US" altLang="zh-CN">
                <a:solidFill>
                  <a:srgbClr val="FFFF00"/>
                </a:solidFill>
              </a:rPr>
            </a:br>
            <a:r>
              <a:rPr lang="en-US" altLang="zh-CN">
                <a:solidFill>
                  <a:srgbClr val="FFFF00"/>
                </a:solidFill>
              </a:rPr>
              <a:t>2 group division </a:t>
            </a:r>
            <a:br>
              <a:rPr lang="en-US" altLang="zh-CN">
                <a:solidFill>
                  <a:srgbClr val="FFFF00"/>
                </a:solidFill>
              </a:rPr>
            </a:br>
            <a:r>
              <a:rPr lang="en-US" altLang="zh-CN">
                <a:solidFill>
                  <a:srgbClr val="FFFF00"/>
                </a:solidFill>
              </a:rPr>
              <a:t>3 analysis</a:t>
            </a:r>
            <a:br>
              <a:rPr lang="en-US" altLang="zh-CN">
                <a:solidFill>
                  <a:srgbClr val="FFFF00"/>
                </a:solidFill>
              </a:rPr>
            </a:br>
            <a:r>
              <a:rPr lang="en-US" altLang="zh-CN">
                <a:solidFill>
                  <a:srgbClr val="FFFF00"/>
                </a:solidFill>
              </a:rPr>
              <a:t>4 design</a:t>
            </a:r>
            <a:br>
              <a:rPr lang="en-US" altLang="zh-CN">
                <a:solidFill>
                  <a:srgbClr val="FFFF00"/>
                </a:solidFill>
              </a:rPr>
            </a:br>
            <a:r>
              <a:rPr lang="en-US" altLang="zh-CN">
                <a:solidFill>
                  <a:srgbClr val="FFFF00"/>
                </a:solidFill>
              </a:rPr>
              <a:t>5 implementation</a:t>
            </a:r>
            <a:br>
              <a:rPr lang="en-US" altLang="zh-CN">
                <a:solidFill>
                  <a:srgbClr val="FFFF00"/>
                </a:solidFill>
              </a:rPr>
            </a:br>
            <a:r>
              <a:rPr lang="en-US" altLang="zh-CN">
                <a:solidFill>
                  <a:srgbClr val="FFFF00"/>
                </a:solidFill>
              </a:rPr>
              <a:t>6 testing</a:t>
            </a:r>
            <a:br>
              <a:rPr lang="en-US" altLang="zh-CN">
                <a:solidFill>
                  <a:srgbClr val="FFFF00"/>
                </a:solidFill>
              </a:rPr>
            </a:br>
            <a:r>
              <a:rPr lang="en-US" altLang="zh-CN">
                <a:solidFill>
                  <a:srgbClr val="FFFF00"/>
                </a:solidFill>
              </a:rPr>
              <a:t>7 result&amp;conclusion</a:t>
            </a:r>
            <a:br>
              <a:rPr lang="en-US" altLang="zh-CN">
                <a:solidFill>
                  <a:srgbClr val="FFFF00"/>
                </a:solidFill>
              </a:rPr>
            </a:br>
            <a:br>
              <a:rPr lang="en-US" altLang="zh-CN">
                <a:solidFill>
                  <a:srgbClr val="FFFF00"/>
                </a:solidFill>
              </a:rPr>
            </a:br>
            <a:br>
              <a:rPr lang="en-US" altLang="zh-CN">
                <a:solidFill>
                  <a:srgbClr val="FFFF00"/>
                </a:solidFill>
              </a:rPr>
            </a:br>
            <a:endParaRPr lang="en-US" altLang="zh-CN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755" y="584200"/>
            <a:ext cx="8999855" cy="1256665"/>
          </a:xfrm>
        </p:spPr>
        <p:txBody>
          <a:bodyPr/>
          <a:p>
            <a:r>
              <a:rPr lang="en-US" altLang="zh-CN">
                <a:solidFill>
                  <a:srgbClr val="FFFF00"/>
                </a:solidFill>
                <a:sym typeface="+mn-ea"/>
              </a:rPr>
              <a:t> introduction</a:t>
            </a:r>
            <a:br>
              <a:rPr lang="en-US" altLang="zh-CN">
                <a:solidFill>
                  <a:srgbClr val="FFFF00"/>
                </a:solidFill>
                <a:sym typeface="+mn-ea"/>
              </a:rPr>
            </a:br>
            <a:endParaRPr lang="zh-CN" altLang="en-US"/>
          </a:p>
        </p:txBody>
      </p:sp>
      <p:pic>
        <p:nvPicPr>
          <p:cNvPr id="5" name="图片 4" descr="QQ截图201806031715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18405" y="1408430"/>
            <a:ext cx="3128010" cy="2426335"/>
          </a:xfrm>
          <a:prstGeom prst="rect">
            <a:avLst/>
          </a:prstGeom>
        </p:spPr>
      </p:pic>
      <p:pic>
        <p:nvPicPr>
          <p:cNvPr id="6" name="图片 5" descr="QQ截图201806031716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355" y="1408430"/>
            <a:ext cx="3119120" cy="2419985"/>
          </a:xfrm>
          <a:prstGeom prst="rect">
            <a:avLst/>
          </a:prstGeom>
        </p:spPr>
      </p:pic>
      <p:pic>
        <p:nvPicPr>
          <p:cNvPr id="7" name="图片 6" descr="QQ截图201806031716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6990" y="4062730"/>
            <a:ext cx="3118485" cy="2419985"/>
          </a:xfrm>
          <a:prstGeom prst="rect">
            <a:avLst/>
          </a:prstGeom>
        </p:spPr>
      </p:pic>
      <p:pic>
        <p:nvPicPr>
          <p:cNvPr id="8" name="图片 7" descr="QQ截图2018060317164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8405" y="4062730"/>
            <a:ext cx="3118485" cy="241998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4203" name="标题 264202"/>
          <p:cNvSpPr>
            <a:spLocks noGrp="1"/>
          </p:cNvSpPr>
          <p:nvPr>
            <p:ph type="ctrTitle"/>
          </p:nvPr>
        </p:nvSpPr>
        <p:spPr>
          <a:xfrm>
            <a:off x="-22225" y="614045"/>
            <a:ext cx="8999538" cy="723900"/>
          </a:xfrm>
        </p:spPr>
        <p:txBody>
          <a:bodyPr anchor="ctr">
            <a:scene3d>
              <a:camera prst="orthographicFront"/>
              <a:lightRig rig="threePt" dir="t"/>
            </a:scene3d>
          </a:bodyPr>
          <a:p>
            <a:pPr defTabSz="914400">
              <a:buSzPct val="100000"/>
            </a:pPr>
            <a:r>
              <a:rPr lang="en-US" altLang="zh-CN">
                <a:solidFill>
                  <a:srgbClr val="FFFF00"/>
                </a:solidFill>
                <a:sym typeface="+mn-ea"/>
              </a:rPr>
              <a:t>group division</a:t>
            </a:r>
            <a:endParaRPr lang="en-US" kern="1200" baseline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2" name="副标题 1"/>
          <p:cNvSpPr/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18770" y="2251710"/>
            <a:ext cx="8898255" cy="31076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defTabSz="914400">
              <a:buSzPct val="100000"/>
            </a:pPr>
            <a:r>
              <a:rPr lang="en-US" altLang="en-US" sz="2800">
                <a:solidFill>
                  <a:srgbClr val="FFFF00"/>
                </a:solidFill>
                <a:ea typeface="宋体" panose="02010600030101010101" pitchFamily="2" charset="-122"/>
                <a:sym typeface="+mn-ea"/>
              </a:rPr>
              <a:t>   hero sprite control,intersect judge.level3</a:t>
            </a:r>
            <a:endParaRPr lang="en-US" altLang="en-US" sz="2800">
              <a:solidFill>
                <a:srgbClr val="FFFF00"/>
              </a:solidFill>
              <a:ea typeface="宋体" panose="02010600030101010101" pitchFamily="2" charset="-122"/>
              <a:sym typeface="+mn-ea"/>
            </a:endParaRPr>
          </a:p>
          <a:p>
            <a:pPr defTabSz="914400">
              <a:buSzPct val="100000"/>
            </a:pPr>
            <a:endParaRPr lang="en-US" altLang="en-US" sz="2800" kern="1200" baseline="0">
              <a:solidFill>
                <a:srgbClr val="FFFF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defTabSz="914400">
              <a:buSzPct val="100000"/>
            </a:pPr>
            <a:r>
              <a:rPr lang="en-US" altLang="en-US" sz="2800">
                <a:solidFill>
                  <a:srgbClr val="FFFF00"/>
                </a:solidFill>
                <a:ea typeface="宋体" panose="02010600030101010101" pitchFamily="2" charset="-122"/>
                <a:sym typeface="+mn-ea"/>
              </a:rPr>
              <a:t>   enemy sprite control,click control.level1</a:t>
            </a:r>
            <a:endParaRPr lang="en-US" altLang="en-US" sz="2800">
              <a:solidFill>
                <a:srgbClr val="FFFF00"/>
              </a:solidFill>
              <a:ea typeface="宋体" panose="02010600030101010101" pitchFamily="2" charset="-122"/>
              <a:sym typeface="+mn-ea"/>
            </a:endParaRPr>
          </a:p>
          <a:p>
            <a:pPr defTabSz="914400">
              <a:buSzPct val="100000"/>
            </a:pPr>
            <a:endParaRPr lang="zh-CN" altLang="en-US" sz="2800" kern="1200" baseline="0">
              <a:solidFill>
                <a:srgbClr val="00B050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defTabSz="914400">
              <a:buSzPct val="100000"/>
            </a:pPr>
            <a:r>
              <a:rPr lang="en-US" altLang="zh-CN" sz="2800">
                <a:solidFill>
                  <a:srgbClr val="FFFF00"/>
                </a:solidFill>
                <a:ea typeface="宋体" panose="02010600030101010101" pitchFamily="2" charset="-122"/>
                <a:sym typeface="+mn-ea"/>
              </a:rPr>
              <a:t>   start menu,link control level4</a:t>
            </a:r>
            <a:endParaRPr lang="en-US" altLang="zh-CN" sz="2800">
              <a:solidFill>
                <a:srgbClr val="FFFF00"/>
              </a:solidFill>
              <a:ea typeface="宋体" panose="02010600030101010101" pitchFamily="2" charset="-122"/>
              <a:sym typeface="+mn-ea"/>
            </a:endParaRPr>
          </a:p>
          <a:p>
            <a:pPr defTabSz="914400">
              <a:buSzPct val="100000"/>
            </a:pPr>
            <a:endParaRPr lang="en-US" altLang="zh-CN" sz="2800">
              <a:solidFill>
                <a:srgbClr val="FFFF00"/>
              </a:solidFill>
              <a:ea typeface="宋体" panose="02010600030101010101" pitchFamily="2" charset="-122"/>
              <a:sym typeface="+mn-ea"/>
            </a:endParaRPr>
          </a:p>
          <a:p>
            <a:pPr defTabSz="914400">
              <a:buSzPct val="100000"/>
            </a:pPr>
            <a:r>
              <a:rPr lang="en-US" altLang="zh-CN" sz="2800">
                <a:solidFill>
                  <a:srgbClr val="FFFF00"/>
                </a:solidFill>
                <a:ea typeface="宋体" panose="02010600030101010101" pitchFamily="2" charset="-122"/>
                <a:sym typeface="+mn-ea"/>
              </a:rPr>
              <a:t>   pictures,animation,music control,level2</a:t>
            </a:r>
            <a:endParaRPr lang="zh-CN" altLang="en-US" sz="28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5560" y="328295"/>
            <a:ext cx="8999538" cy="723900"/>
          </a:xfrm>
        </p:spPr>
        <p:txBody>
          <a:bodyPr/>
          <a:p>
            <a:r>
              <a:rPr lang="en-US" altLang="zh-CN">
                <a:solidFill>
                  <a:srgbClr val="FFFF00"/>
                </a:solidFill>
                <a:sym typeface="+mn-ea"/>
              </a:rPr>
              <a:t>analysis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97230" y="1425575"/>
            <a:ext cx="7507605" cy="255333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 sz="32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How to judge if the crash happen or not</a:t>
            </a:r>
            <a:endParaRPr lang="en-US" altLang="zh-CN" sz="32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endParaRPr lang="en-US" altLang="zh-CN" sz="32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r>
              <a:rPr lang="en-US" altLang="zh-CN" sz="32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How can we control the car move as well as the enemy car coming and coins falling</a:t>
            </a:r>
            <a:endParaRPr lang="en-US" altLang="zh-CN" sz="32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9" name="矩形 8"/>
          <p:cNvSpPr/>
          <p:nvPr/>
        </p:nvSpPr>
        <p:spPr>
          <a:xfrm>
            <a:off x="768985" y="2754630"/>
            <a:ext cx="1296035" cy="57594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430020" y="1934210"/>
            <a:ext cx="1080135" cy="5759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7350760" y="4154805"/>
            <a:ext cx="1080135" cy="5759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5187315" y="2806065"/>
            <a:ext cx="1080135" cy="5759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350010" y="4154805"/>
            <a:ext cx="1080135" cy="5759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2666365" y="4154805"/>
            <a:ext cx="1296035" cy="57594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5887720" y="4154805"/>
            <a:ext cx="1296035" cy="57594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5956300" y="2004060"/>
            <a:ext cx="1296035" cy="57594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 bldLvl="0" animBg="1"/>
      <p:bldP spid="10" grpId="0" animBg="1"/>
      <p:bldP spid="14" grpId="0" animBg="1"/>
      <p:bldP spid="15" grpId="0" animBg="1"/>
      <p:bldP spid="16" grpId="0" animBg="1"/>
      <p:bldP spid="17" grpId="0" bldLvl="0" animBg="1"/>
      <p:bldP spid="18" grpId="0" bldLvl="0" animBg="1"/>
      <p:bldP spid="19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60160" y="5955665"/>
            <a:ext cx="2861310" cy="718820"/>
          </a:xfrm>
        </p:spPr>
        <p:txBody>
          <a:bodyPr/>
          <a:p>
            <a:r>
              <a:rPr lang="en-US" altLang="zh-CN" sz="6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design</a:t>
            </a:r>
            <a:endParaRPr lang="en-US" altLang="zh-CN" sz="6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86" name="组合 85"/>
          <p:cNvGrpSpPr/>
          <p:nvPr/>
        </p:nvGrpSpPr>
        <p:grpSpPr>
          <a:xfrm>
            <a:off x="870585" y="629920"/>
            <a:ext cx="6519545" cy="5901055"/>
            <a:chOff x="1362" y="992"/>
            <a:chExt cx="10267" cy="9293"/>
          </a:xfrm>
        </p:grpSpPr>
        <p:sp>
          <p:nvSpPr>
            <p:cNvPr id="4" name="流程图: 可选过程 3"/>
            <p:cNvSpPr/>
            <p:nvPr/>
          </p:nvSpPr>
          <p:spPr>
            <a:xfrm>
              <a:off x="1957" y="992"/>
              <a:ext cx="2154" cy="907"/>
            </a:xfrm>
            <a:prstGeom prst="flowChartAlternateProcess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5" name="直接箭头连接符 4"/>
            <p:cNvCxnSpPr>
              <a:stCxn id="4" idx="2"/>
            </p:cNvCxnSpPr>
            <p:nvPr/>
          </p:nvCxnSpPr>
          <p:spPr>
            <a:xfrm>
              <a:off x="3034" y="1899"/>
              <a:ext cx="0" cy="74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菱形 5"/>
            <p:cNvSpPr/>
            <p:nvPr/>
          </p:nvSpPr>
          <p:spPr>
            <a:xfrm>
              <a:off x="1843" y="5449"/>
              <a:ext cx="2382" cy="907"/>
            </a:xfrm>
            <a:prstGeom prst="diamond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平行四边形 6"/>
            <p:cNvSpPr/>
            <p:nvPr/>
          </p:nvSpPr>
          <p:spPr>
            <a:xfrm>
              <a:off x="1785" y="4181"/>
              <a:ext cx="2495" cy="907"/>
            </a:xfrm>
            <a:prstGeom prst="parallelogram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2101" y="2641"/>
              <a:ext cx="1873" cy="92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1" name="直接箭头连接符 10"/>
            <p:cNvCxnSpPr>
              <a:stCxn id="10" idx="2"/>
              <a:endCxn id="7" idx="0"/>
            </p:cNvCxnSpPr>
            <p:nvPr/>
          </p:nvCxnSpPr>
          <p:spPr>
            <a:xfrm flipH="1">
              <a:off x="3033" y="3564"/>
              <a:ext cx="5" cy="61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流程图: 过程 11"/>
            <p:cNvSpPr/>
            <p:nvPr/>
          </p:nvSpPr>
          <p:spPr>
            <a:xfrm>
              <a:off x="1899" y="6734"/>
              <a:ext cx="2268" cy="1020"/>
            </a:xfrm>
            <a:prstGeom prst="flowChartProcess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3" name="肘形连接符 12"/>
            <p:cNvCxnSpPr>
              <a:stCxn id="6" idx="1"/>
              <a:endCxn id="12" idx="1"/>
            </p:cNvCxnSpPr>
            <p:nvPr/>
          </p:nvCxnSpPr>
          <p:spPr>
            <a:xfrm rot="10800000" flipH="1" flipV="1">
              <a:off x="1843" y="5903"/>
              <a:ext cx="56" cy="1341"/>
            </a:xfrm>
            <a:prstGeom prst="bentConnector3">
              <a:avLst>
                <a:gd name="adj1" fmla="val -669643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菱形 13"/>
            <p:cNvSpPr/>
            <p:nvPr/>
          </p:nvSpPr>
          <p:spPr>
            <a:xfrm>
              <a:off x="1785" y="8241"/>
              <a:ext cx="2495" cy="994"/>
            </a:xfrm>
            <a:prstGeom prst="diamond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5" name="直接箭头连接符 14"/>
            <p:cNvCxnSpPr>
              <a:stCxn id="12" idx="2"/>
              <a:endCxn id="14" idx="0"/>
            </p:cNvCxnSpPr>
            <p:nvPr/>
          </p:nvCxnSpPr>
          <p:spPr>
            <a:xfrm>
              <a:off x="3033" y="7754"/>
              <a:ext cx="0" cy="48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圆角矩形 15"/>
            <p:cNvSpPr/>
            <p:nvPr/>
          </p:nvSpPr>
          <p:spPr>
            <a:xfrm>
              <a:off x="1961" y="9605"/>
              <a:ext cx="2154" cy="68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7" name="直接箭头连接符 16"/>
            <p:cNvCxnSpPr>
              <a:stCxn id="14" idx="2"/>
              <a:endCxn id="16" idx="0"/>
            </p:cNvCxnSpPr>
            <p:nvPr/>
          </p:nvCxnSpPr>
          <p:spPr>
            <a:xfrm>
              <a:off x="3033" y="9235"/>
              <a:ext cx="5" cy="37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肘形连接符 18"/>
            <p:cNvCxnSpPr>
              <a:stCxn id="16" idx="1"/>
              <a:endCxn id="14" idx="1"/>
            </p:cNvCxnSpPr>
            <p:nvPr/>
          </p:nvCxnSpPr>
          <p:spPr>
            <a:xfrm rot="10800000">
              <a:off x="1785" y="8738"/>
              <a:ext cx="176" cy="1207"/>
            </a:xfrm>
            <a:prstGeom prst="bentConnector3">
              <a:avLst>
                <a:gd name="adj1" fmla="val 313068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矩形 21"/>
            <p:cNvSpPr/>
            <p:nvPr/>
          </p:nvSpPr>
          <p:spPr>
            <a:xfrm>
              <a:off x="5546" y="992"/>
              <a:ext cx="2243" cy="64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5545" y="2040"/>
              <a:ext cx="2244" cy="60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" name="流程图: 预定义过程 23"/>
            <p:cNvSpPr/>
            <p:nvPr/>
          </p:nvSpPr>
          <p:spPr>
            <a:xfrm>
              <a:off x="5409" y="3086"/>
              <a:ext cx="2504" cy="680"/>
            </a:xfrm>
            <a:prstGeom prst="flowChartPredefinedProcess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5" name="菱形 24"/>
            <p:cNvSpPr/>
            <p:nvPr/>
          </p:nvSpPr>
          <p:spPr>
            <a:xfrm>
              <a:off x="5471" y="4295"/>
              <a:ext cx="2392" cy="793"/>
            </a:xfrm>
            <a:prstGeom prst="diamond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6" name="菱形 25"/>
            <p:cNvSpPr/>
            <p:nvPr/>
          </p:nvSpPr>
          <p:spPr>
            <a:xfrm>
              <a:off x="5471" y="5641"/>
              <a:ext cx="2382" cy="777"/>
            </a:xfrm>
            <a:prstGeom prst="diamond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28" name="肘形连接符 27"/>
            <p:cNvCxnSpPr>
              <a:stCxn id="14" idx="3"/>
              <a:endCxn id="22" idx="1"/>
            </p:cNvCxnSpPr>
            <p:nvPr/>
          </p:nvCxnSpPr>
          <p:spPr>
            <a:xfrm flipV="1">
              <a:off x="4280" y="1315"/>
              <a:ext cx="1266" cy="7423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>
              <a:stCxn id="22" idx="2"/>
              <a:endCxn id="23" idx="0"/>
            </p:cNvCxnSpPr>
            <p:nvPr/>
          </p:nvCxnSpPr>
          <p:spPr>
            <a:xfrm flipH="1">
              <a:off x="6667" y="1638"/>
              <a:ext cx="1" cy="40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>
              <a:stCxn id="23" idx="2"/>
              <a:endCxn id="24" idx="0"/>
            </p:cNvCxnSpPr>
            <p:nvPr/>
          </p:nvCxnSpPr>
          <p:spPr>
            <a:xfrm flipH="1">
              <a:off x="6661" y="2641"/>
              <a:ext cx="6" cy="44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>
              <a:stCxn id="24" idx="2"/>
              <a:endCxn id="25" idx="0"/>
            </p:cNvCxnSpPr>
            <p:nvPr/>
          </p:nvCxnSpPr>
          <p:spPr>
            <a:xfrm>
              <a:off x="6661" y="3766"/>
              <a:ext cx="6" cy="52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>
              <a:stCxn id="25" idx="2"/>
              <a:endCxn id="26" idx="0"/>
            </p:cNvCxnSpPr>
            <p:nvPr/>
          </p:nvCxnSpPr>
          <p:spPr>
            <a:xfrm flipH="1">
              <a:off x="6662" y="5088"/>
              <a:ext cx="5" cy="55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流程图: 过程 33"/>
            <p:cNvSpPr/>
            <p:nvPr/>
          </p:nvSpPr>
          <p:spPr>
            <a:xfrm>
              <a:off x="5516" y="7372"/>
              <a:ext cx="2291" cy="629"/>
            </a:xfrm>
            <a:prstGeom prst="flowChartProcess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5" name="流程图: 可选过程 34"/>
            <p:cNvSpPr/>
            <p:nvPr/>
          </p:nvSpPr>
          <p:spPr>
            <a:xfrm>
              <a:off x="5874" y="8924"/>
              <a:ext cx="1588" cy="681"/>
            </a:xfrm>
            <a:prstGeom prst="flowChartAlternateProcess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36" name="肘形连接符 35"/>
            <p:cNvCxnSpPr>
              <a:stCxn id="25" idx="1"/>
              <a:endCxn id="34" idx="1"/>
            </p:cNvCxnSpPr>
            <p:nvPr/>
          </p:nvCxnSpPr>
          <p:spPr>
            <a:xfrm rot="10800000" flipH="1" flipV="1">
              <a:off x="5471" y="4692"/>
              <a:ext cx="45" cy="2995"/>
            </a:xfrm>
            <a:prstGeom prst="bentConnector3">
              <a:avLst>
                <a:gd name="adj1" fmla="val -833333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>
              <a:stCxn id="34" idx="2"/>
              <a:endCxn id="35" idx="0"/>
            </p:cNvCxnSpPr>
            <p:nvPr/>
          </p:nvCxnSpPr>
          <p:spPr>
            <a:xfrm>
              <a:off x="6662" y="8001"/>
              <a:ext cx="6" cy="92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肘形连接符 37"/>
            <p:cNvCxnSpPr>
              <a:stCxn id="26" idx="3"/>
              <a:endCxn id="23" idx="3"/>
            </p:cNvCxnSpPr>
            <p:nvPr/>
          </p:nvCxnSpPr>
          <p:spPr>
            <a:xfrm flipH="1" flipV="1">
              <a:off x="7789" y="2341"/>
              <a:ext cx="64" cy="3689"/>
            </a:xfrm>
            <a:prstGeom prst="bentConnector3">
              <a:avLst>
                <a:gd name="adj1" fmla="val -585937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流程图: 过程 38"/>
            <p:cNvSpPr/>
            <p:nvPr/>
          </p:nvSpPr>
          <p:spPr>
            <a:xfrm>
              <a:off x="9052" y="1167"/>
              <a:ext cx="1928" cy="680"/>
            </a:xfrm>
            <a:prstGeom prst="flowChartProcess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40" name="直接箭头连接符 39"/>
            <p:cNvCxnSpPr>
              <a:stCxn id="7" idx="4"/>
              <a:endCxn id="6" idx="0"/>
            </p:cNvCxnSpPr>
            <p:nvPr/>
          </p:nvCxnSpPr>
          <p:spPr>
            <a:xfrm>
              <a:off x="3033" y="5088"/>
              <a:ext cx="1" cy="36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肘形连接符 40"/>
            <p:cNvCxnSpPr>
              <a:stCxn id="6" idx="3"/>
              <a:endCxn id="7" idx="2"/>
            </p:cNvCxnSpPr>
            <p:nvPr/>
          </p:nvCxnSpPr>
          <p:spPr>
            <a:xfrm flipH="1" flipV="1">
              <a:off x="4167" y="4635"/>
              <a:ext cx="58" cy="1268"/>
            </a:xfrm>
            <a:prstGeom prst="bentConnector3">
              <a:avLst>
                <a:gd name="adj1" fmla="val -741379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肘形连接符 42"/>
            <p:cNvCxnSpPr>
              <a:stCxn id="26" idx="2"/>
              <a:endCxn id="39" idx="1"/>
            </p:cNvCxnSpPr>
            <p:nvPr/>
          </p:nvCxnSpPr>
          <p:spPr>
            <a:xfrm rot="5400000" flipH="1" flipV="1">
              <a:off x="5402" y="2767"/>
              <a:ext cx="4911" cy="2390"/>
            </a:xfrm>
            <a:prstGeom prst="bentConnector4">
              <a:avLst>
                <a:gd name="adj1" fmla="val -7626"/>
                <a:gd name="adj2" fmla="val 74916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流程图: 数据 43"/>
            <p:cNvSpPr/>
            <p:nvPr/>
          </p:nvSpPr>
          <p:spPr>
            <a:xfrm>
              <a:off x="8882" y="2705"/>
              <a:ext cx="2268" cy="794"/>
            </a:xfrm>
            <a:prstGeom prst="flowChartInputOutpu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5" name="流程图: 决策 44"/>
            <p:cNvSpPr/>
            <p:nvPr/>
          </p:nvSpPr>
          <p:spPr>
            <a:xfrm>
              <a:off x="8769" y="4181"/>
              <a:ext cx="2494" cy="907"/>
            </a:xfrm>
            <a:prstGeom prst="flowChartDecision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46" name="直接箭头连接符 45"/>
            <p:cNvCxnSpPr>
              <a:stCxn id="39" idx="2"/>
              <a:endCxn id="44" idx="1"/>
            </p:cNvCxnSpPr>
            <p:nvPr/>
          </p:nvCxnSpPr>
          <p:spPr>
            <a:xfrm>
              <a:off x="10016" y="1847"/>
              <a:ext cx="0" cy="85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>
              <a:stCxn id="44" idx="4"/>
              <a:endCxn id="45" idx="0"/>
            </p:cNvCxnSpPr>
            <p:nvPr/>
          </p:nvCxnSpPr>
          <p:spPr>
            <a:xfrm>
              <a:off x="10016" y="3499"/>
              <a:ext cx="0" cy="68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肘形连接符 48"/>
            <p:cNvCxnSpPr>
              <a:stCxn id="45" idx="3"/>
              <a:endCxn id="39" idx="3"/>
            </p:cNvCxnSpPr>
            <p:nvPr/>
          </p:nvCxnSpPr>
          <p:spPr>
            <a:xfrm flipH="1" flipV="1">
              <a:off x="10980" y="1507"/>
              <a:ext cx="283" cy="3128"/>
            </a:xfrm>
            <a:prstGeom prst="bentConnector3">
              <a:avLst>
                <a:gd name="adj1" fmla="val -132509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矩形 49"/>
            <p:cNvSpPr/>
            <p:nvPr/>
          </p:nvSpPr>
          <p:spPr>
            <a:xfrm>
              <a:off x="8925" y="5641"/>
              <a:ext cx="2182" cy="61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51" name="直接箭头连接符 50"/>
            <p:cNvCxnSpPr>
              <a:stCxn id="45" idx="2"/>
              <a:endCxn id="50" idx="0"/>
            </p:cNvCxnSpPr>
            <p:nvPr/>
          </p:nvCxnSpPr>
          <p:spPr>
            <a:xfrm>
              <a:off x="10016" y="5088"/>
              <a:ext cx="0" cy="55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肘形连接符 51"/>
            <p:cNvCxnSpPr>
              <a:stCxn id="50" idx="2"/>
              <a:endCxn id="35" idx="3"/>
            </p:cNvCxnSpPr>
            <p:nvPr/>
          </p:nvCxnSpPr>
          <p:spPr>
            <a:xfrm rot="5400000">
              <a:off x="7233" y="6482"/>
              <a:ext cx="3012" cy="2554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文本框 53"/>
            <p:cNvSpPr txBox="1"/>
            <p:nvPr/>
          </p:nvSpPr>
          <p:spPr>
            <a:xfrm>
              <a:off x="2433" y="1156"/>
              <a:ext cx="120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start</a:t>
              </a:r>
              <a:endParaRPr lang="en-US" altLang="zh-CN"/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6150" y="8974"/>
              <a:ext cx="102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end</a:t>
              </a:r>
              <a:endParaRPr lang="en-US" altLang="zh-CN"/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148" y="2641"/>
              <a:ext cx="2019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/>
                <a:t>show start picture and button</a:t>
              </a:r>
              <a:endParaRPr lang="en-US" altLang="zh-CN" sz="1200"/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2124" y="4272"/>
              <a:ext cx="2067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/>
                <a:t>input mouse information</a:t>
              </a:r>
              <a:endParaRPr lang="en-US" altLang="zh-CN" sz="1200"/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2321" y="5540"/>
              <a:ext cx="1673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/>
                <a:t>click start button?</a:t>
              </a:r>
              <a:endParaRPr lang="en-US" altLang="zh-CN" sz="1200"/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4111" y="5449"/>
              <a:ext cx="40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N</a:t>
              </a:r>
              <a:endParaRPr lang="en-US" altLang="zh-CN"/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1362" y="5449"/>
              <a:ext cx="78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Y</a:t>
              </a:r>
              <a:endParaRPr lang="en-US" altLang="zh-CN"/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2041" y="6688"/>
              <a:ext cx="2183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/>
                <a:t>show game background</a:t>
              </a:r>
              <a:endParaRPr lang="en-US" altLang="zh-CN" sz="1000"/>
            </a:p>
            <a:p>
              <a:r>
                <a:rPr lang="en-US" altLang="zh-CN" sz="1000"/>
                <a:t>creat hero sprite and end sprite,play music</a:t>
              </a:r>
              <a:endParaRPr lang="en-US" altLang="zh-CN" sz="1000"/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2188" y="8376"/>
              <a:ext cx="1979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/>
                <a:t>creat enough sprites?</a:t>
              </a:r>
              <a:endParaRPr lang="en-US" altLang="zh-CN" sz="1200"/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1937" y="9655"/>
              <a:ext cx="244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creat sprites</a:t>
              </a:r>
              <a:endParaRPr lang="en-US" altLang="zh-CN"/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3281" y="9130"/>
              <a:ext cx="23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N</a:t>
              </a:r>
              <a:endParaRPr lang="en-US" altLang="zh-CN"/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4366" y="8278"/>
              <a:ext cx="45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Y</a:t>
              </a:r>
              <a:endParaRPr lang="en-US" altLang="zh-CN"/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5545" y="1098"/>
              <a:ext cx="2909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/>
                <a:t>set sprites position</a:t>
              </a:r>
              <a:endParaRPr lang="en-US" altLang="zh-CN" sz="1200"/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5701" y="2013"/>
              <a:ext cx="2212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/>
                <a:t>control hero sprite</a:t>
              </a:r>
              <a:endParaRPr lang="en-US" altLang="zh-CN" sz="1000"/>
            </a:p>
            <a:p>
              <a:r>
                <a:rPr lang="en-US" altLang="zh-CN" sz="1000"/>
                <a:t>set sprites position</a:t>
              </a:r>
              <a:endParaRPr lang="en-US" altLang="zh-CN" sz="1000"/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5607" y="3086"/>
              <a:ext cx="2123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/>
                <a:t>judge hero sprite crashed</a:t>
              </a:r>
              <a:endParaRPr lang="en-US" altLang="zh-CN" sz="1200"/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5831" y="4474"/>
              <a:ext cx="1899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/>
                <a:t>hero crashed?</a:t>
              </a:r>
              <a:endParaRPr lang="en-US" altLang="zh-CN" sz="1200"/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6801" y="5110"/>
              <a:ext cx="92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N</a:t>
              </a:r>
              <a:endParaRPr lang="en-US" altLang="zh-CN"/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5030" y="4112"/>
              <a:ext cx="67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Y</a:t>
              </a:r>
              <a:endParaRPr lang="en-US" altLang="zh-CN"/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6051" y="5667"/>
              <a:ext cx="1511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/>
                <a:t>reach the goal?</a:t>
              </a:r>
              <a:endParaRPr lang="en-US" altLang="zh-CN" sz="1200"/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7730" y="5540"/>
              <a:ext cx="46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N</a:t>
              </a:r>
              <a:endParaRPr lang="en-US" altLang="zh-CN"/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6091" y="6418"/>
              <a:ext cx="57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Y</a:t>
              </a:r>
              <a:endParaRPr lang="en-US" altLang="zh-CN"/>
            </a:p>
          </p:txBody>
        </p:sp>
        <p:sp>
          <p:nvSpPr>
            <p:cNvPr id="77" name="文本框 76"/>
            <p:cNvSpPr txBox="1"/>
            <p:nvPr/>
          </p:nvSpPr>
          <p:spPr>
            <a:xfrm>
              <a:off x="5616" y="7372"/>
              <a:ext cx="2090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/>
                <a:t>show gameover picture</a:t>
              </a:r>
              <a:endParaRPr lang="en-US" altLang="zh-CN" sz="1200"/>
            </a:p>
          </p:txBody>
        </p:sp>
        <p:sp>
          <p:nvSpPr>
            <p:cNvPr id="78" name="文本框 77"/>
            <p:cNvSpPr txBox="1"/>
            <p:nvPr/>
          </p:nvSpPr>
          <p:spPr>
            <a:xfrm>
              <a:off x="8925" y="1098"/>
              <a:ext cx="2576" cy="8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/>
                <a:t>show congratulation picture and next level button</a:t>
              </a:r>
              <a:endParaRPr lang="en-US" altLang="zh-CN" sz="1000"/>
            </a:p>
          </p:txBody>
        </p:sp>
        <p:sp>
          <p:nvSpPr>
            <p:cNvPr id="79" name="文本框 78"/>
            <p:cNvSpPr txBox="1"/>
            <p:nvPr/>
          </p:nvSpPr>
          <p:spPr>
            <a:xfrm>
              <a:off x="9179" y="2740"/>
              <a:ext cx="2067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/>
                <a:t>input mouse imformation</a:t>
              </a:r>
              <a:endParaRPr lang="en-US" altLang="zh-CN" sz="1200"/>
            </a:p>
          </p:txBody>
        </p:sp>
        <p:sp>
          <p:nvSpPr>
            <p:cNvPr id="80" name="文本框 79"/>
            <p:cNvSpPr txBox="1"/>
            <p:nvPr/>
          </p:nvSpPr>
          <p:spPr>
            <a:xfrm>
              <a:off x="9307" y="4272"/>
              <a:ext cx="1673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/>
                <a:t>click next level button?</a:t>
              </a:r>
              <a:endParaRPr lang="en-US" altLang="zh-CN" sz="1200"/>
            </a:p>
          </p:txBody>
        </p:sp>
        <p:sp>
          <p:nvSpPr>
            <p:cNvPr id="81" name="文本框 80"/>
            <p:cNvSpPr txBox="1"/>
            <p:nvPr/>
          </p:nvSpPr>
          <p:spPr>
            <a:xfrm>
              <a:off x="11107" y="3992"/>
              <a:ext cx="52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N</a:t>
              </a:r>
              <a:endParaRPr lang="en-US" altLang="zh-CN"/>
            </a:p>
          </p:txBody>
        </p:sp>
        <p:sp>
          <p:nvSpPr>
            <p:cNvPr id="82" name="文本框 81"/>
            <p:cNvSpPr txBox="1"/>
            <p:nvPr/>
          </p:nvSpPr>
          <p:spPr>
            <a:xfrm>
              <a:off x="10016" y="5088"/>
              <a:ext cx="140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Y</a:t>
              </a:r>
              <a:endParaRPr lang="en-US" altLang="zh-CN"/>
            </a:p>
          </p:txBody>
        </p:sp>
        <p:sp>
          <p:nvSpPr>
            <p:cNvPr id="83" name="文本框 82"/>
            <p:cNvSpPr txBox="1"/>
            <p:nvPr/>
          </p:nvSpPr>
          <p:spPr>
            <a:xfrm>
              <a:off x="9024" y="5585"/>
              <a:ext cx="2083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/>
                <a:t>close music</a:t>
              </a:r>
              <a:endParaRPr lang="en-US" altLang="zh-CN" sz="1200"/>
            </a:p>
            <a:p>
              <a:r>
                <a:rPr lang="en-US" altLang="zh-CN" sz="1200"/>
                <a:t>open next level</a:t>
              </a:r>
              <a:endParaRPr lang="en-US" altLang="zh-CN" sz="1200"/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" name="组合 5"/>
          <p:cNvGrpSpPr/>
          <p:nvPr/>
        </p:nvGrpSpPr>
        <p:grpSpPr>
          <a:xfrm>
            <a:off x="366395" y="220980"/>
            <a:ext cx="8380730" cy="6220460"/>
            <a:chOff x="577" y="348"/>
            <a:chExt cx="13198" cy="9796"/>
          </a:xfrm>
        </p:grpSpPr>
        <p:sp>
          <p:nvSpPr>
            <p:cNvPr id="2" name="流程图: 过程 1"/>
            <p:cNvSpPr/>
            <p:nvPr/>
          </p:nvSpPr>
          <p:spPr>
            <a:xfrm>
              <a:off x="4455" y="7088"/>
              <a:ext cx="1701" cy="787"/>
            </a:xfrm>
            <a:prstGeom prst="flowChartProcess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pause</a:t>
              </a:r>
              <a:endParaRPr lang="en-US" altLang="zh-CN"/>
            </a:p>
          </p:txBody>
        </p:sp>
        <p:grpSp>
          <p:nvGrpSpPr>
            <p:cNvPr id="83" name="组合 82"/>
            <p:cNvGrpSpPr/>
            <p:nvPr/>
          </p:nvGrpSpPr>
          <p:grpSpPr>
            <a:xfrm>
              <a:off x="577" y="348"/>
              <a:ext cx="7671" cy="9796"/>
              <a:chOff x="1071" y="-104"/>
              <a:chExt cx="7671" cy="9796"/>
            </a:xfrm>
          </p:grpSpPr>
          <p:sp>
            <p:nvSpPr>
              <p:cNvPr id="14" name="流程图: 预定义过程 13"/>
              <p:cNvSpPr/>
              <p:nvPr/>
            </p:nvSpPr>
            <p:spPr>
              <a:xfrm>
                <a:off x="1705" y="8226"/>
                <a:ext cx="1876" cy="786"/>
              </a:xfrm>
              <a:prstGeom prst="flowChartPredefinedProcess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6" name="菱形 15"/>
              <p:cNvSpPr/>
              <p:nvPr/>
            </p:nvSpPr>
            <p:spPr>
              <a:xfrm>
                <a:off x="4630" y="257"/>
                <a:ext cx="2162" cy="1013"/>
              </a:xfrm>
              <a:prstGeom prst="diamond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7" name="菱形 16"/>
              <p:cNvSpPr/>
              <p:nvPr/>
            </p:nvSpPr>
            <p:spPr>
              <a:xfrm>
                <a:off x="4700" y="3765"/>
                <a:ext cx="2031" cy="1004"/>
              </a:xfrm>
              <a:prstGeom prst="diamond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8" name="流程图: 预定义过程 17"/>
              <p:cNvSpPr/>
              <p:nvPr/>
            </p:nvSpPr>
            <p:spPr>
              <a:xfrm>
                <a:off x="4804" y="2763"/>
                <a:ext cx="1822" cy="556"/>
              </a:xfrm>
              <a:prstGeom prst="flowChartPredefinedProcess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9" name="流程图: 过程 18"/>
              <p:cNvSpPr/>
              <p:nvPr/>
            </p:nvSpPr>
            <p:spPr>
              <a:xfrm>
                <a:off x="4885" y="5283"/>
                <a:ext cx="1651" cy="886"/>
              </a:xfrm>
              <a:prstGeom prst="flowChartProcess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0" name="流程图: 可选过程 19"/>
              <p:cNvSpPr/>
              <p:nvPr/>
            </p:nvSpPr>
            <p:spPr>
              <a:xfrm>
                <a:off x="4949" y="9012"/>
                <a:ext cx="1587" cy="680"/>
              </a:xfrm>
              <a:prstGeom prst="flowChartAlternateProcess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" name="流程图: 可选过程 4"/>
              <p:cNvSpPr/>
              <p:nvPr/>
            </p:nvSpPr>
            <p:spPr>
              <a:xfrm>
                <a:off x="1959" y="362"/>
                <a:ext cx="1368" cy="548"/>
              </a:xfrm>
              <a:prstGeom prst="flowChartAlternateProcess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1623" y="1485"/>
                <a:ext cx="2041" cy="794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8" name="直接箭头连接符 7"/>
              <p:cNvCxnSpPr>
                <a:stCxn id="5" idx="2"/>
                <a:endCxn id="7" idx="0"/>
              </p:cNvCxnSpPr>
              <p:nvPr/>
            </p:nvCxnSpPr>
            <p:spPr>
              <a:xfrm>
                <a:off x="2643" y="910"/>
                <a:ext cx="1" cy="57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流程图: 数据 9"/>
              <p:cNvSpPr/>
              <p:nvPr/>
            </p:nvSpPr>
            <p:spPr>
              <a:xfrm>
                <a:off x="1472" y="2763"/>
                <a:ext cx="2342" cy="645"/>
              </a:xfrm>
              <a:prstGeom prst="flowChartInputOutpu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1" name="流程图: 决策 10"/>
              <p:cNvSpPr/>
              <p:nvPr/>
            </p:nvSpPr>
            <p:spPr>
              <a:xfrm>
                <a:off x="1532" y="3765"/>
                <a:ext cx="2222" cy="1048"/>
              </a:xfrm>
              <a:prstGeom prst="flowChartDecision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1356" y="5203"/>
                <a:ext cx="2575" cy="1236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1781" y="6973"/>
                <a:ext cx="1725" cy="698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21" name="直接箭头连接符 20"/>
              <p:cNvCxnSpPr>
                <a:stCxn id="7" idx="2"/>
                <a:endCxn id="10" idx="1"/>
              </p:cNvCxnSpPr>
              <p:nvPr/>
            </p:nvCxnSpPr>
            <p:spPr>
              <a:xfrm flipH="1">
                <a:off x="2643" y="2279"/>
                <a:ext cx="1" cy="48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箭头连接符 21"/>
              <p:cNvCxnSpPr>
                <a:stCxn id="10" idx="4"/>
                <a:endCxn id="11" idx="0"/>
              </p:cNvCxnSpPr>
              <p:nvPr/>
            </p:nvCxnSpPr>
            <p:spPr>
              <a:xfrm>
                <a:off x="2643" y="3408"/>
                <a:ext cx="0" cy="35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箭头连接符 22"/>
              <p:cNvCxnSpPr>
                <a:stCxn id="11" idx="2"/>
                <a:endCxn id="12" idx="0"/>
              </p:cNvCxnSpPr>
              <p:nvPr/>
            </p:nvCxnSpPr>
            <p:spPr>
              <a:xfrm>
                <a:off x="2643" y="4813"/>
                <a:ext cx="1" cy="39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箭头连接符 23"/>
              <p:cNvCxnSpPr>
                <a:stCxn id="12" idx="2"/>
                <a:endCxn id="13" idx="0"/>
              </p:cNvCxnSpPr>
              <p:nvPr/>
            </p:nvCxnSpPr>
            <p:spPr>
              <a:xfrm>
                <a:off x="2644" y="6439"/>
                <a:ext cx="0" cy="53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肘形连接符 37"/>
              <p:cNvCxnSpPr>
                <a:stCxn id="11" idx="1"/>
                <a:endCxn id="10" idx="2"/>
              </p:cNvCxnSpPr>
              <p:nvPr/>
            </p:nvCxnSpPr>
            <p:spPr>
              <a:xfrm rot="10800000" flipH="1">
                <a:off x="1532" y="3086"/>
                <a:ext cx="174" cy="1203"/>
              </a:xfrm>
              <a:prstGeom prst="bentConnector3">
                <a:avLst>
                  <a:gd name="adj1" fmla="val -250000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矩形 38"/>
              <p:cNvSpPr/>
              <p:nvPr/>
            </p:nvSpPr>
            <p:spPr>
              <a:xfrm>
                <a:off x="4804" y="1599"/>
                <a:ext cx="1814" cy="567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1" name="菱形 40"/>
              <p:cNvSpPr/>
              <p:nvPr/>
            </p:nvSpPr>
            <p:spPr>
              <a:xfrm>
                <a:off x="4771" y="7826"/>
                <a:ext cx="1928" cy="793"/>
              </a:xfrm>
              <a:prstGeom prst="diamond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7367" y="424"/>
                <a:ext cx="1247" cy="68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43" name="直接箭头连接符 42"/>
              <p:cNvCxnSpPr>
                <a:stCxn id="13" idx="2"/>
                <a:endCxn id="14" idx="0"/>
              </p:cNvCxnSpPr>
              <p:nvPr/>
            </p:nvCxnSpPr>
            <p:spPr>
              <a:xfrm flipH="1">
                <a:off x="2643" y="7671"/>
                <a:ext cx="1" cy="55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肘形连接符 43"/>
              <p:cNvCxnSpPr>
                <a:stCxn id="14" idx="3"/>
                <a:endCxn id="16" idx="1"/>
              </p:cNvCxnSpPr>
              <p:nvPr/>
            </p:nvCxnSpPr>
            <p:spPr>
              <a:xfrm flipV="1">
                <a:off x="3581" y="764"/>
                <a:ext cx="1049" cy="7855"/>
              </a:xfrm>
              <a:prstGeom prst="bentConnector3">
                <a:avLst>
                  <a:gd name="adj1" fmla="val 50048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箭头连接符 44"/>
              <p:cNvCxnSpPr>
                <a:stCxn id="16" idx="3"/>
                <a:endCxn id="42" idx="1"/>
              </p:cNvCxnSpPr>
              <p:nvPr/>
            </p:nvCxnSpPr>
            <p:spPr>
              <a:xfrm>
                <a:off x="6792" y="764"/>
                <a:ext cx="575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箭头连接符 46"/>
              <p:cNvCxnSpPr>
                <a:stCxn id="16" idx="2"/>
                <a:endCxn id="39" idx="0"/>
              </p:cNvCxnSpPr>
              <p:nvPr/>
            </p:nvCxnSpPr>
            <p:spPr>
              <a:xfrm>
                <a:off x="5711" y="1270"/>
                <a:ext cx="0" cy="32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肘形连接符 47"/>
              <p:cNvCxnSpPr>
                <a:stCxn id="42" idx="2"/>
                <a:endCxn id="39" idx="3"/>
              </p:cNvCxnSpPr>
              <p:nvPr/>
            </p:nvCxnSpPr>
            <p:spPr>
              <a:xfrm rot="5400000">
                <a:off x="6915" y="807"/>
                <a:ext cx="779" cy="1373"/>
              </a:xfrm>
              <a:prstGeom prst="bentConnector2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箭头连接符 48"/>
              <p:cNvCxnSpPr>
                <a:stCxn id="39" idx="2"/>
                <a:endCxn id="18" idx="0"/>
              </p:cNvCxnSpPr>
              <p:nvPr/>
            </p:nvCxnSpPr>
            <p:spPr>
              <a:xfrm>
                <a:off x="5711" y="2166"/>
                <a:ext cx="4" cy="59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箭头连接符 49"/>
              <p:cNvCxnSpPr>
                <a:stCxn id="18" idx="2"/>
                <a:endCxn id="17" idx="0"/>
              </p:cNvCxnSpPr>
              <p:nvPr/>
            </p:nvCxnSpPr>
            <p:spPr>
              <a:xfrm>
                <a:off x="5715" y="3319"/>
                <a:ext cx="1" cy="44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箭头连接符 50"/>
              <p:cNvCxnSpPr>
                <a:stCxn id="17" idx="2"/>
                <a:endCxn id="19" idx="0"/>
              </p:cNvCxnSpPr>
              <p:nvPr/>
            </p:nvCxnSpPr>
            <p:spPr>
              <a:xfrm flipH="1">
                <a:off x="5711" y="4769"/>
                <a:ext cx="5" cy="51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肘形连接符 52"/>
              <p:cNvCxnSpPr>
                <a:stCxn id="17" idx="1"/>
              </p:cNvCxnSpPr>
              <p:nvPr/>
            </p:nvCxnSpPr>
            <p:spPr>
              <a:xfrm rot="10800000" flipV="1">
                <a:off x="4356" y="4267"/>
                <a:ext cx="344" cy="5312"/>
              </a:xfrm>
              <a:prstGeom prst="bentConnector2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肘形连接符 53"/>
              <p:cNvCxnSpPr>
                <a:endCxn id="13" idx="1"/>
              </p:cNvCxnSpPr>
              <p:nvPr/>
            </p:nvCxnSpPr>
            <p:spPr>
              <a:xfrm rot="10800000">
                <a:off x="1781" y="7322"/>
                <a:ext cx="2593" cy="2269"/>
              </a:xfrm>
              <a:prstGeom prst="bentConnector3">
                <a:avLst>
                  <a:gd name="adj1" fmla="val 114462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接箭头连接符 54"/>
              <p:cNvCxnSpPr>
                <a:stCxn id="19" idx="2"/>
                <a:endCxn id="40" idx="0"/>
              </p:cNvCxnSpPr>
              <p:nvPr/>
            </p:nvCxnSpPr>
            <p:spPr>
              <a:xfrm>
                <a:off x="5711" y="6169"/>
                <a:ext cx="24" cy="4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接箭头连接符 55"/>
              <p:cNvCxnSpPr>
                <a:stCxn id="40" idx="4"/>
                <a:endCxn id="41" idx="0"/>
              </p:cNvCxnSpPr>
              <p:nvPr/>
            </p:nvCxnSpPr>
            <p:spPr>
              <a:xfrm>
                <a:off x="5735" y="7423"/>
                <a:ext cx="0" cy="40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接箭头连接符 57"/>
              <p:cNvCxnSpPr>
                <a:stCxn id="41" idx="2"/>
                <a:endCxn id="20" idx="0"/>
              </p:cNvCxnSpPr>
              <p:nvPr/>
            </p:nvCxnSpPr>
            <p:spPr>
              <a:xfrm>
                <a:off x="5735" y="8619"/>
                <a:ext cx="8" cy="39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肘形连接符 58"/>
              <p:cNvCxnSpPr>
                <a:stCxn id="41" idx="3"/>
                <a:endCxn id="40" idx="2"/>
              </p:cNvCxnSpPr>
              <p:nvPr/>
            </p:nvCxnSpPr>
            <p:spPr>
              <a:xfrm flipH="1" flipV="1">
                <a:off x="6635" y="7040"/>
                <a:ext cx="64" cy="1183"/>
              </a:xfrm>
              <a:prstGeom prst="bentConnector3">
                <a:avLst>
                  <a:gd name="adj1" fmla="val -635937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文本框 59"/>
              <p:cNvSpPr txBox="1"/>
              <p:nvPr/>
            </p:nvSpPr>
            <p:spPr>
              <a:xfrm>
                <a:off x="2179" y="362"/>
                <a:ext cx="1485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start</a:t>
                </a:r>
                <a:endParaRPr lang="en-US" altLang="zh-CN"/>
              </a:p>
            </p:txBody>
          </p:sp>
          <p:sp>
            <p:nvSpPr>
              <p:cNvPr id="61" name="文本框 60"/>
              <p:cNvSpPr txBox="1"/>
              <p:nvPr/>
            </p:nvSpPr>
            <p:spPr>
              <a:xfrm>
                <a:off x="5244" y="9062"/>
                <a:ext cx="998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end</a:t>
                </a:r>
                <a:endParaRPr lang="en-US" altLang="zh-CN"/>
              </a:p>
            </p:txBody>
          </p:sp>
          <p:sp>
            <p:nvSpPr>
              <p:cNvPr id="62" name="文本框 61"/>
              <p:cNvSpPr txBox="1"/>
              <p:nvPr/>
            </p:nvSpPr>
            <p:spPr>
              <a:xfrm>
                <a:off x="1587" y="1485"/>
                <a:ext cx="2344" cy="8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000"/>
                  <a:t>creat image elements and show the </a:t>
                </a:r>
                <a:r>
                  <a:rPr lang="en-US" altLang="zh-CN" sz="1000">
                    <a:sym typeface="+mn-ea"/>
                  </a:rPr>
                  <a:t>needed</a:t>
                </a:r>
                <a:endParaRPr lang="en-US" altLang="zh-CN" sz="1000"/>
              </a:p>
              <a:p>
                <a:r>
                  <a:rPr lang="en-US" altLang="zh-CN" sz="1000"/>
                  <a:t>images</a:t>
                </a:r>
                <a:endParaRPr lang="en-US" altLang="zh-CN" sz="1000"/>
              </a:p>
            </p:txBody>
          </p:sp>
          <p:sp>
            <p:nvSpPr>
              <p:cNvPr id="63" name="文本框 62"/>
              <p:cNvSpPr txBox="1"/>
              <p:nvPr/>
            </p:nvSpPr>
            <p:spPr>
              <a:xfrm>
                <a:off x="1781" y="2763"/>
                <a:ext cx="2067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200"/>
                  <a:t>input mouse information</a:t>
                </a:r>
                <a:endParaRPr lang="en-US" altLang="zh-CN" sz="1200"/>
              </a:p>
            </p:txBody>
          </p:sp>
          <p:sp>
            <p:nvSpPr>
              <p:cNvPr id="64" name="文本框 63"/>
              <p:cNvSpPr txBox="1"/>
              <p:nvPr/>
            </p:nvSpPr>
            <p:spPr>
              <a:xfrm>
                <a:off x="1908" y="3926"/>
                <a:ext cx="1673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200"/>
                  <a:t>click start button?</a:t>
                </a:r>
                <a:endParaRPr lang="en-US" altLang="zh-CN" sz="1200"/>
              </a:p>
            </p:txBody>
          </p:sp>
          <p:sp>
            <p:nvSpPr>
              <p:cNvPr id="65" name="文本框 64"/>
              <p:cNvSpPr txBox="1"/>
              <p:nvPr/>
            </p:nvSpPr>
            <p:spPr>
              <a:xfrm>
                <a:off x="2644" y="4718"/>
                <a:ext cx="786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Y</a:t>
                </a:r>
                <a:endParaRPr lang="en-US" altLang="zh-CN"/>
              </a:p>
            </p:txBody>
          </p:sp>
          <p:sp>
            <p:nvSpPr>
              <p:cNvPr id="66" name="文本框 65"/>
              <p:cNvSpPr txBox="1"/>
              <p:nvPr/>
            </p:nvSpPr>
            <p:spPr>
              <a:xfrm>
                <a:off x="1071" y="3765"/>
                <a:ext cx="401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N</a:t>
                </a:r>
                <a:endParaRPr lang="en-US" altLang="zh-CN"/>
              </a:p>
            </p:txBody>
          </p:sp>
          <p:sp>
            <p:nvSpPr>
              <p:cNvPr id="67" name="文本框 66"/>
              <p:cNvSpPr txBox="1"/>
              <p:nvPr/>
            </p:nvSpPr>
            <p:spPr>
              <a:xfrm>
                <a:off x="1307" y="5317"/>
                <a:ext cx="3049" cy="11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000"/>
                  <a:t>play music,creat score,creat hero sprite,start the thread “linechange”,”enemycontrol” and”coin”</a:t>
                </a:r>
                <a:endParaRPr lang="en-US" altLang="zh-CN" sz="1000"/>
              </a:p>
            </p:txBody>
          </p:sp>
          <p:sp>
            <p:nvSpPr>
              <p:cNvPr id="68" name="文本框 67"/>
              <p:cNvSpPr txBox="1"/>
              <p:nvPr/>
            </p:nvSpPr>
            <p:spPr>
              <a:xfrm>
                <a:off x="1623" y="6862"/>
                <a:ext cx="2073" cy="9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600"/>
                  <a:t>control hero sprite</a:t>
                </a:r>
                <a:endParaRPr lang="en-US" altLang="zh-CN" sz="1600"/>
              </a:p>
            </p:txBody>
          </p:sp>
          <p:sp>
            <p:nvSpPr>
              <p:cNvPr id="69" name="文本框 68"/>
              <p:cNvSpPr txBox="1"/>
              <p:nvPr/>
            </p:nvSpPr>
            <p:spPr>
              <a:xfrm>
                <a:off x="1908" y="8257"/>
                <a:ext cx="1513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200"/>
                  <a:t>judge hero get coin</a:t>
                </a:r>
                <a:endParaRPr lang="en-US" altLang="zh-CN" sz="1200"/>
              </a:p>
            </p:txBody>
          </p:sp>
          <p:sp>
            <p:nvSpPr>
              <p:cNvPr id="70" name="文本框 69"/>
              <p:cNvSpPr txBox="1"/>
              <p:nvPr/>
            </p:nvSpPr>
            <p:spPr>
              <a:xfrm>
                <a:off x="5244" y="305"/>
                <a:ext cx="1061" cy="9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600"/>
                  <a:t>get coin?</a:t>
                </a:r>
                <a:endParaRPr lang="en-US" altLang="zh-CN" sz="1600"/>
              </a:p>
            </p:txBody>
          </p:sp>
          <p:sp>
            <p:nvSpPr>
              <p:cNvPr id="71" name="文本框 70"/>
              <p:cNvSpPr txBox="1"/>
              <p:nvPr/>
            </p:nvSpPr>
            <p:spPr>
              <a:xfrm>
                <a:off x="6731" y="184"/>
                <a:ext cx="786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Y</a:t>
                </a:r>
                <a:endParaRPr lang="en-US" altLang="zh-CN"/>
              </a:p>
            </p:txBody>
          </p:sp>
          <p:sp>
            <p:nvSpPr>
              <p:cNvPr id="72" name="文本框 71"/>
              <p:cNvSpPr txBox="1"/>
              <p:nvPr/>
            </p:nvSpPr>
            <p:spPr>
              <a:xfrm>
                <a:off x="5052" y="1144"/>
                <a:ext cx="401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N</a:t>
                </a:r>
                <a:endParaRPr lang="en-US" altLang="zh-CN"/>
              </a:p>
            </p:txBody>
          </p:sp>
          <p:sp>
            <p:nvSpPr>
              <p:cNvPr id="73" name="文本框 72"/>
              <p:cNvSpPr txBox="1"/>
              <p:nvPr/>
            </p:nvSpPr>
            <p:spPr>
              <a:xfrm>
                <a:off x="7454" y="546"/>
                <a:ext cx="1288" cy="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200"/>
                  <a:t>score+1</a:t>
                </a:r>
                <a:endParaRPr lang="en-US" altLang="zh-CN" sz="1200"/>
              </a:p>
            </p:txBody>
          </p:sp>
          <p:sp>
            <p:nvSpPr>
              <p:cNvPr id="74" name="文本框 73"/>
              <p:cNvSpPr txBox="1"/>
              <p:nvPr/>
            </p:nvSpPr>
            <p:spPr>
              <a:xfrm>
                <a:off x="4739" y="1599"/>
                <a:ext cx="3097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600"/>
                  <a:t>show score</a:t>
                </a:r>
                <a:endParaRPr lang="en-US" altLang="zh-CN" sz="1600"/>
              </a:p>
            </p:txBody>
          </p:sp>
          <p:sp>
            <p:nvSpPr>
              <p:cNvPr id="75" name="文本框 74"/>
              <p:cNvSpPr txBox="1"/>
              <p:nvPr/>
            </p:nvSpPr>
            <p:spPr>
              <a:xfrm>
                <a:off x="4403" y="3687"/>
                <a:ext cx="401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N</a:t>
                </a:r>
                <a:endParaRPr lang="en-US" altLang="zh-CN"/>
              </a:p>
            </p:txBody>
          </p:sp>
          <p:sp>
            <p:nvSpPr>
              <p:cNvPr id="76" name="文本框 75"/>
              <p:cNvSpPr txBox="1"/>
              <p:nvPr/>
            </p:nvSpPr>
            <p:spPr>
              <a:xfrm>
                <a:off x="5840" y="4703"/>
                <a:ext cx="786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Y</a:t>
                </a:r>
                <a:endParaRPr lang="en-US" altLang="zh-CN"/>
              </a:p>
            </p:txBody>
          </p:sp>
          <p:sp>
            <p:nvSpPr>
              <p:cNvPr id="77" name="文本框 76"/>
              <p:cNvSpPr txBox="1"/>
              <p:nvPr/>
            </p:nvSpPr>
            <p:spPr>
              <a:xfrm>
                <a:off x="4949" y="2763"/>
                <a:ext cx="2123" cy="6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000"/>
                  <a:t>judge hero </a:t>
                </a:r>
                <a:endParaRPr lang="en-US" altLang="zh-CN" sz="1000"/>
              </a:p>
              <a:p>
                <a:r>
                  <a:rPr lang="en-US" altLang="zh-CN" sz="1000"/>
                  <a:t>sprite crashed</a:t>
                </a:r>
                <a:endParaRPr lang="en-US" altLang="zh-CN" sz="1000"/>
              </a:p>
            </p:txBody>
          </p:sp>
          <p:sp>
            <p:nvSpPr>
              <p:cNvPr id="78" name="文本框 77"/>
              <p:cNvSpPr txBox="1"/>
              <p:nvPr/>
            </p:nvSpPr>
            <p:spPr>
              <a:xfrm>
                <a:off x="4804" y="4071"/>
                <a:ext cx="1899" cy="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200"/>
                  <a:t>hero crashed?</a:t>
                </a:r>
                <a:endParaRPr lang="en-US" altLang="zh-CN" sz="1200"/>
              </a:p>
            </p:txBody>
          </p:sp>
          <p:sp>
            <p:nvSpPr>
              <p:cNvPr id="79" name="文本框 78"/>
              <p:cNvSpPr txBox="1"/>
              <p:nvPr/>
            </p:nvSpPr>
            <p:spPr>
              <a:xfrm>
                <a:off x="5041" y="5218"/>
                <a:ext cx="1751" cy="1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200"/>
                  <a:t>show gameover picture</a:t>
                </a:r>
                <a:endParaRPr lang="en-US" altLang="zh-CN" sz="1200"/>
              </a:p>
            </p:txBody>
          </p:sp>
          <p:sp>
            <p:nvSpPr>
              <p:cNvPr id="81" name="文本框 80"/>
              <p:cNvSpPr txBox="1"/>
              <p:nvPr/>
            </p:nvSpPr>
            <p:spPr>
              <a:xfrm>
                <a:off x="5058" y="8006"/>
                <a:ext cx="1673" cy="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200"/>
                  <a:t>click close?</a:t>
                </a:r>
                <a:endParaRPr lang="en-US" altLang="zh-CN" sz="1200"/>
              </a:p>
            </p:txBody>
          </p:sp>
          <p:sp>
            <p:nvSpPr>
              <p:cNvPr id="82" name="文本框 81"/>
              <p:cNvSpPr txBox="1"/>
              <p:nvPr/>
            </p:nvSpPr>
            <p:spPr>
              <a:xfrm>
                <a:off x="1623" y="-104"/>
                <a:ext cx="613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main thread</a:t>
                </a:r>
                <a:endParaRPr lang="en-US" altLang="zh-CN"/>
              </a:p>
            </p:txBody>
          </p:sp>
        </p:grpSp>
        <p:grpSp>
          <p:nvGrpSpPr>
            <p:cNvPr id="164" name="组合 163"/>
            <p:cNvGrpSpPr/>
            <p:nvPr/>
          </p:nvGrpSpPr>
          <p:grpSpPr>
            <a:xfrm>
              <a:off x="8136" y="1291"/>
              <a:ext cx="3098" cy="6740"/>
              <a:chOff x="7289" y="1442"/>
              <a:chExt cx="3098" cy="6740"/>
            </a:xfrm>
          </p:grpSpPr>
          <p:sp>
            <p:nvSpPr>
              <p:cNvPr id="127" name="文本框 126"/>
              <p:cNvSpPr txBox="1"/>
              <p:nvPr/>
            </p:nvSpPr>
            <p:spPr>
              <a:xfrm>
                <a:off x="7289" y="1442"/>
                <a:ext cx="3098" cy="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200"/>
                  <a:t>thread enemycontrol</a:t>
                </a:r>
                <a:endParaRPr lang="en-US" altLang="zh-CN" sz="1200"/>
              </a:p>
            </p:txBody>
          </p:sp>
          <p:grpSp>
            <p:nvGrpSpPr>
              <p:cNvPr id="155" name="组合 154"/>
              <p:cNvGrpSpPr/>
              <p:nvPr/>
            </p:nvGrpSpPr>
            <p:grpSpPr>
              <a:xfrm>
                <a:off x="7289" y="1994"/>
                <a:ext cx="2610" cy="6189"/>
                <a:chOff x="7429" y="1900"/>
                <a:chExt cx="2610" cy="6189"/>
              </a:xfrm>
            </p:grpSpPr>
            <p:sp>
              <p:nvSpPr>
                <p:cNvPr id="84" name="流程图: 可选过程 83"/>
                <p:cNvSpPr/>
                <p:nvPr/>
              </p:nvSpPr>
              <p:spPr>
                <a:xfrm>
                  <a:off x="8197" y="1900"/>
                  <a:ext cx="1021" cy="663"/>
                </a:xfrm>
                <a:prstGeom prst="flowChartAlternateProcess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6" name="菱形 85"/>
                <p:cNvSpPr/>
                <p:nvPr/>
              </p:nvSpPr>
              <p:spPr>
                <a:xfrm>
                  <a:off x="7810" y="6290"/>
                  <a:ext cx="1829" cy="907"/>
                </a:xfrm>
                <a:prstGeom prst="diamond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7" name="流程图: 预定义过程 86"/>
                <p:cNvSpPr/>
                <p:nvPr/>
              </p:nvSpPr>
              <p:spPr>
                <a:xfrm>
                  <a:off x="7818" y="5231"/>
                  <a:ext cx="1779" cy="755"/>
                </a:xfrm>
                <a:prstGeom prst="flowChartPredefinedProcess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9" name="流程图: 可选过程 88"/>
                <p:cNvSpPr/>
                <p:nvPr/>
              </p:nvSpPr>
              <p:spPr>
                <a:xfrm>
                  <a:off x="8178" y="7522"/>
                  <a:ext cx="1115" cy="567"/>
                </a:xfrm>
                <a:prstGeom prst="flowChartAlternateProcess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90" name="流程图: 预定义过程 89"/>
                <p:cNvSpPr/>
                <p:nvPr/>
              </p:nvSpPr>
              <p:spPr>
                <a:xfrm>
                  <a:off x="7852" y="4030"/>
                  <a:ext cx="1701" cy="822"/>
                </a:xfrm>
                <a:prstGeom prst="flowChartPredefinedProcess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en-US" altLang="zh-CN"/>
                </a:p>
              </p:txBody>
            </p:sp>
            <p:sp>
              <p:nvSpPr>
                <p:cNvPr id="92" name="文本框 91"/>
                <p:cNvSpPr txBox="1"/>
                <p:nvPr/>
              </p:nvSpPr>
              <p:spPr>
                <a:xfrm>
                  <a:off x="8201" y="1983"/>
                  <a:ext cx="1022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start</a:t>
                  </a:r>
                  <a:endParaRPr lang="en-US" altLang="zh-CN"/>
                </a:p>
              </p:txBody>
            </p:sp>
            <p:cxnSp>
              <p:nvCxnSpPr>
                <p:cNvPr id="96" name="直接箭头连接符 95"/>
                <p:cNvCxnSpPr/>
                <p:nvPr/>
              </p:nvCxnSpPr>
              <p:spPr>
                <a:xfrm>
                  <a:off x="8712" y="2563"/>
                  <a:ext cx="1" cy="339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直接箭头连接符 98"/>
                <p:cNvCxnSpPr>
                  <a:stCxn id="90" idx="2"/>
                  <a:endCxn id="87" idx="0"/>
                </p:cNvCxnSpPr>
                <p:nvPr/>
              </p:nvCxnSpPr>
              <p:spPr>
                <a:xfrm>
                  <a:off x="8703" y="4852"/>
                  <a:ext cx="5" cy="379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直接箭头连接符 99"/>
                <p:cNvCxnSpPr>
                  <a:stCxn id="87" idx="2"/>
                  <a:endCxn id="86" idx="0"/>
                </p:cNvCxnSpPr>
                <p:nvPr/>
              </p:nvCxnSpPr>
              <p:spPr>
                <a:xfrm>
                  <a:off x="8708" y="5986"/>
                  <a:ext cx="17" cy="304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直接箭头连接符 101"/>
                <p:cNvCxnSpPr>
                  <a:stCxn id="86" idx="2"/>
                  <a:endCxn id="91" idx="0"/>
                </p:cNvCxnSpPr>
                <p:nvPr/>
              </p:nvCxnSpPr>
              <p:spPr>
                <a:xfrm flipH="1">
                  <a:off x="8723" y="7197"/>
                  <a:ext cx="2" cy="3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5" name="矩形 104"/>
                <p:cNvSpPr/>
                <p:nvPr/>
              </p:nvSpPr>
              <p:spPr>
                <a:xfrm>
                  <a:off x="7916" y="2916"/>
                  <a:ext cx="1587" cy="533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cxnSp>
              <p:nvCxnSpPr>
                <p:cNvPr id="106" name="直接箭头连接符 105"/>
                <p:cNvCxnSpPr>
                  <a:stCxn id="105" idx="2"/>
                  <a:endCxn id="90" idx="0"/>
                </p:cNvCxnSpPr>
                <p:nvPr/>
              </p:nvCxnSpPr>
              <p:spPr>
                <a:xfrm flipH="1">
                  <a:off x="8703" y="3449"/>
                  <a:ext cx="7" cy="581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7" name="文本框 106"/>
                <p:cNvSpPr txBox="1"/>
                <p:nvPr/>
              </p:nvSpPr>
              <p:spPr>
                <a:xfrm>
                  <a:off x="7858" y="2820"/>
                  <a:ext cx="1865" cy="7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1200"/>
                    <a:t>creat enemy sprite</a:t>
                  </a:r>
                  <a:endParaRPr lang="en-US" altLang="zh-CN" sz="1200"/>
                </a:p>
              </p:txBody>
            </p:sp>
            <p:sp>
              <p:nvSpPr>
                <p:cNvPr id="109" name="文本框 108"/>
                <p:cNvSpPr txBox="1"/>
                <p:nvPr/>
              </p:nvSpPr>
              <p:spPr>
                <a:xfrm>
                  <a:off x="7916" y="4011"/>
                  <a:ext cx="1818" cy="87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1000"/>
                    <a:t>control enemy position with speed system</a:t>
                  </a:r>
                  <a:endParaRPr lang="en-US" altLang="zh-CN" sz="1000"/>
                </a:p>
              </p:txBody>
            </p:sp>
            <p:sp>
              <p:nvSpPr>
                <p:cNvPr id="121" name="文本框 120"/>
                <p:cNvSpPr txBox="1"/>
                <p:nvPr/>
              </p:nvSpPr>
              <p:spPr>
                <a:xfrm>
                  <a:off x="8187" y="7479"/>
                  <a:ext cx="1070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end</a:t>
                  </a:r>
                  <a:endParaRPr lang="en-US" altLang="zh-CN"/>
                </a:p>
              </p:txBody>
            </p:sp>
            <p:sp>
              <p:nvSpPr>
                <p:cNvPr id="110" name="文本框 109"/>
                <p:cNvSpPr txBox="1"/>
                <p:nvPr/>
              </p:nvSpPr>
              <p:spPr>
                <a:xfrm>
                  <a:off x="7916" y="5296"/>
                  <a:ext cx="2123" cy="6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1000"/>
                    <a:t>judge hero </a:t>
                  </a:r>
                  <a:endParaRPr lang="en-US" altLang="zh-CN" sz="1000"/>
                </a:p>
                <a:p>
                  <a:r>
                    <a:rPr lang="en-US" altLang="zh-CN" sz="1000"/>
                    <a:t>sprite crashed</a:t>
                  </a:r>
                  <a:endParaRPr lang="en-US" altLang="zh-CN" sz="1000"/>
                </a:p>
              </p:txBody>
            </p:sp>
            <p:sp>
              <p:nvSpPr>
                <p:cNvPr id="111" name="文本框 110"/>
                <p:cNvSpPr txBox="1"/>
                <p:nvPr/>
              </p:nvSpPr>
              <p:spPr>
                <a:xfrm>
                  <a:off x="8084" y="6391"/>
                  <a:ext cx="1899" cy="7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1200"/>
                    <a:t>hero </a:t>
                  </a:r>
                  <a:endParaRPr lang="en-US" altLang="zh-CN" sz="1200"/>
                </a:p>
                <a:p>
                  <a:r>
                    <a:rPr lang="en-US" altLang="zh-CN" sz="1200"/>
                    <a:t>crashed?</a:t>
                  </a:r>
                  <a:endParaRPr lang="en-US" altLang="zh-CN" sz="1200"/>
                </a:p>
              </p:txBody>
            </p:sp>
            <p:sp>
              <p:nvSpPr>
                <p:cNvPr id="148" name="文本框 147"/>
                <p:cNvSpPr txBox="1"/>
                <p:nvPr/>
              </p:nvSpPr>
              <p:spPr>
                <a:xfrm>
                  <a:off x="8719" y="7045"/>
                  <a:ext cx="786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Y</a:t>
                  </a:r>
                  <a:endParaRPr lang="en-US" altLang="zh-CN"/>
                </a:p>
              </p:txBody>
            </p:sp>
            <p:cxnSp>
              <p:nvCxnSpPr>
                <p:cNvPr id="149" name="肘形连接符 148"/>
                <p:cNvCxnSpPr>
                  <a:stCxn id="86" idx="1"/>
                  <a:endCxn id="90" idx="1"/>
                </p:cNvCxnSpPr>
                <p:nvPr/>
              </p:nvCxnSpPr>
              <p:spPr>
                <a:xfrm rot="10800000" flipH="1">
                  <a:off x="7810" y="4440"/>
                  <a:ext cx="42" cy="2303"/>
                </a:xfrm>
                <a:prstGeom prst="bentConnector3">
                  <a:avLst>
                    <a:gd name="adj1" fmla="val -892857"/>
                  </a:avLst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0" name="文本框 149"/>
                <p:cNvSpPr txBox="1"/>
                <p:nvPr/>
              </p:nvSpPr>
              <p:spPr>
                <a:xfrm>
                  <a:off x="7429" y="6164"/>
                  <a:ext cx="401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N</a:t>
                  </a:r>
                  <a:endParaRPr lang="en-US" altLang="zh-CN"/>
                </a:p>
              </p:txBody>
            </p:sp>
          </p:grpSp>
        </p:grpSp>
        <p:grpSp>
          <p:nvGrpSpPr>
            <p:cNvPr id="165" name="组合 164"/>
            <p:cNvGrpSpPr/>
            <p:nvPr/>
          </p:nvGrpSpPr>
          <p:grpSpPr>
            <a:xfrm>
              <a:off x="10833" y="1269"/>
              <a:ext cx="2942" cy="6655"/>
              <a:chOff x="10607" y="2187"/>
              <a:chExt cx="2942" cy="6655"/>
            </a:xfrm>
          </p:grpSpPr>
          <p:grpSp>
            <p:nvGrpSpPr>
              <p:cNvPr id="163" name="组合 162"/>
              <p:cNvGrpSpPr/>
              <p:nvPr/>
            </p:nvGrpSpPr>
            <p:grpSpPr>
              <a:xfrm>
                <a:off x="10607" y="2820"/>
                <a:ext cx="2739" cy="6023"/>
                <a:chOff x="10607" y="2820"/>
                <a:chExt cx="2739" cy="6023"/>
              </a:xfrm>
            </p:grpSpPr>
            <p:sp>
              <p:nvSpPr>
                <p:cNvPr id="129" name="圆角矩形 128"/>
                <p:cNvSpPr/>
                <p:nvPr/>
              </p:nvSpPr>
              <p:spPr>
                <a:xfrm>
                  <a:off x="11373" y="2820"/>
                  <a:ext cx="1247" cy="567"/>
                </a:xfrm>
                <a:prstGeom prst="round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start</a:t>
                  </a:r>
                  <a:endParaRPr lang="en-US" altLang="zh-CN"/>
                </a:p>
              </p:txBody>
            </p:sp>
            <p:sp>
              <p:nvSpPr>
                <p:cNvPr id="130" name="单圆角矩形 129"/>
                <p:cNvSpPr/>
                <p:nvPr/>
              </p:nvSpPr>
              <p:spPr>
                <a:xfrm>
                  <a:off x="11146" y="3774"/>
                  <a:ext cx="1701" cy="454"/>
                </a:xfrm>
                <a:prstGeom prst="round1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1000"/>
                    <a:t>creat coin sprite</a:t>
                  </a:r>
                  <a:endParaRPr lang="en-US" altLang="zh-CN" sz="1000"/>
                </a:p>
              </p:txBody>
            </p:sp>
            <p:sp>
              <p:nvSpPr>
                <p:cNvPr id="133" name="流程图: 预定义过程 132"/>
                <p:cNvSpPr/>
                <p:nvPr/>
              </p:nvSpPr>
              <p:spPr>
                <a:xfrm>
                  <a:off x="10920" y="4502"/>
                  <a:ext cx="2154" cy="1020"/>
                </a:xfrm>
                <a:prstGeom prst="flowChartPredefinedProcess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34" name="文本框 133"/>
                <p:cNvSpPr txBox="1"/>
                <p:nvPr/>
              </p:nvSpPr>
              <p:spPr>
                <a:xfrm>
                  <a:off x="11100" y="4635"/>
                  <a:ext cx="1937" cy="7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1200"/>
                    <a:t>coin position and hidding</a:t>
                  </a:r>
                  <a:endParaRPr lang="en-US" altLang="zh-CN" sz="1200"/>
                </a:p>
              </p:txBody>
            </p:sp>
            <p:sp>
              <p:nvSpPr>
                <p:cNvPr id="141" name="菱形 140"/>
                <p:cNvSpPr/>
                <p:nvPr/>
              </p:nvSpPr>
              <p:spPr>
                <a:xfrm>
                  <a:off x="11100" y="7031"/>
                  <a:ext cx="1829" cy="907"/>
                </a:xfrm>
                <a:prstGeom prst="diamond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42" name="流程图: 预定义过程 141"/>
                <p:cNvSpPr/>
                <p:nvPr/>
              </p:nvSpPr>
              <p:spPr>
                <a:xfrm>
                  <a:off x="11121" y="5986"/>
                  <a:ext cx="1779" cy="755"/>
                </a:xfrm>
                <a:prstGeom prst="flowChartPredefinedProcess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43" name="流程图: 可选过程 142"/>
                <p:cNvSpPr/>
                <p:nvPr/>
              </p:nvSpPr>
              <p:spPr>
                <a:xfrm>
                  <a:off x="11439" y="8277"/>
                  <a:ext cx="1115" cy="567"/>
                </a:xfrm>
                <a:prstGeom prst="flowChartAlternateProcess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cxnSp>
              <p:nvCxnSpPr>
                <p:cNvPr id="144" name="直接箭头连接符 143"/>
                <p:cNvCxnSpPr>
                  <a:stCxn id="142" idx="2"/>
                  <a:endCxn id="141" idx="0"/>
                </p:cNvCxnSpPr>
                <p:nvPr/>
              </p:nvCxnSpPr>
              <p:spPr>
                <a:xfrm>
                  <a:off x="12011" y="6741"/>
                  <a:ext cx="4" cy="29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直接箭头连接符 144"/>
                <p:cNvCxnSpPr>
                  <a:stCxn id="141" idx="2"/>
                </p:cNvCxnSpPr>
                <p:nvPr/>
              </p:nvCxnSpPr>
              <p:spPr>
                <a:xfrm flipH="1">
                  <a:off x="12013" y="7938"/>
                  <a:ext cx="2" cy="3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6" name="文本框 145"/>
                <p:cNvSpPr txBox="1"/>
                <p:nvPr/>
              </p:nvSpPr>
              <p:spPr>
                <a:xfrm>
                  <a:off x="11448" y="7136"/>
                  <a:ext cx="1899" cy="7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1200"/>
                    <a:t>hero </a:t>
                  </a:r>
                  <a:endParaRPr lang="en-US" altLang="zh-CN" sz="1200"/>
                </a:p>
                <a:p>
                  <a:r>
                    <a:rPr lang="en-US" altLang="zh-CN" sz="1200"/>
                    <a:t>crashed?</a:t>
                  </a:r>
                  <a:endParaRPr lang="en-US" altLang="zh-CN" sz="1200"/>
                </a:p>
              </p:txBody>
            </p:sp>
            <p:sp>
              <p:nvSpPr>
                <p:cNvPr id="147" name="文本框 146"/>
                <p:cNvSpPr txBox="1"/>
                <p:nvPr/>
              </p:nvSpPr>
              <p:spPr>
                <a:xfrm>
                  <a:off x="11448" y="8234"/>
                  <a:ext cx="1070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end</a:t>
                  </a:r>
                  <a:endParaRPr lang="en-US" altLang="zh-CN"/>
                </a:p>
              </p:txBody>
            </p:sp>
            <p:sp>
              <p:nvSpPr>
                <p:cNvPr id="151" name="文本框 150"/>
                <p:cNvSpPr txBox="1"/>
                <p:nvPr/>
              </p:nvSpPr>
              <p:spPr>
                <a:xfrm>
                  <a:off x="10607" y="6855"/>
                  <a:ext cx="401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N</a:t>
                  </a:r>
                  <a:endParaRPr lang="en-US" altLang="zh-CN"/>
                </a:p>
              </p:txBody>
            </p:sp>
            <p:sp>
              <p:nvSpPr>
                <p:cNvPr id="152" name="文本框 151"/>
                <p:cNvSpPr txBox="1"/>
                <p:nvPr/>
              </p:nvSpPr>
              <p:spPr>
                <a:xfrm>
                  <a:off x="12084" y="7800"/>
                  <a:ext cx="786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Y</a:t>
                  </a:r>
                  <a:endParaRPr lang="en-US" altLang="zh-CN"/>
                </a:p>
              </p:txBody>
            </p:sp>
            <p:sp>
              <p:nvSpPr>
                <p:cNvPr id="154" name="文本框 153"/>
                <p:cNvSpPr txBox="1"/>
                <p:nvPr/>
              </p:nvSpPr>
              <p:spPr>
                <a:xfrm>
                  <a:off x="11224" y="6049"/>
                  <a:ext cx="2123" cy="6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1000"/>
                    <a:t>judge hero </a:t>
                  </a:r>
                  <a:endParaRPr lang="en-US" altLang="zh-CN" sz="1000"/>
                </a:p>
                <a:p>
                  <a:r>
                    <a:rPr lang="en-US" altLang="zh-CN" sz="1000"/>
                    <a:t>sprite crashed</a:t>
                  </a:r>
                  <a:endParaRPr lang="en-US" altLang="zh-CN" sz="1000"/>
                </a:p>
              </p:txBody>
            </p:sp>
            <p:cxnSp>
              <p:nvCxnSpPr>
                <p:cNvPr id="156" name="肘形连接符 155"/>
                <p:cNvCxnSpPr>
                  <a:stCxn id="141" idx="1"/>
                  <a:endCxn id="133" idx="1"/>
                </p:cNvCxnSpPr>
                <p:nvPr/>
              </p:nvCxnSpPr>
              <p:spPr>
                <a:xfrm rot="10800000">
                  <a:off x="10920" y="5012"/>
                  <a:ext cx="180" cy="2473"/>
                </a:xfrm>
                <a:prstGeom prst="bentConnector3">
                  <a:avLst>
                    <a:gd name="adj1" fmla="val 308333"/>
                  </a:avLst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直接箭头连接符 156"/>
                <p:cNvCxnSpPr>
                  <a:stCxn id="129" idx="2"/>
                  <a:endCxn id="130" idx="0"/>
                </p:cNvCxnSpPr>
                <p:nvPr/>
              </p:nvCxnSpPr>
              <p:spPr>
                <a:xfrm>
                  <a:off x="11997" y="3387"/>
                  <a:ext cx="0" cy="387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直接箭头连接符 158"/>
                <p:cNvCxnSpPr>
                  <a:stCxn id="130" idx="2"/>
                  <a:endCxn id="133" idx="0"/>
                </p:cNvCxnSpPr>
                <p:nvPr/>
              </p:nvCxnSpPr>
              <p:spPr>
                <a:xfrm>
                  <a:off x="11997" y="4228"/>
                  <a:ext cx="0" cy="274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直接箭头连接符 159"/>
                <p:cNvCxnSpPr>
                  <a:stCxn id="133" idx="2"/>
                  <a:endCxn id="142" idx="0"/>
                </p:cNvCxnSpPr>
                <p:nvPr/>
              </p:nvCxnSpPr>
              <p:spPr>
                <a:xfrm>
                  <a:off x="11997" y="5522"/>
                  <a:ext cx="14" cy="464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1" name="文本框 160"/>
              <p:cNvSpPr txBox="1"/>
              <p:nvPr/>
            </p:nvSpPr>
            <p:spPr>
              <a:xfrm>
                <a:off x="10869" y="2187"/>
                <a:ext cx="2681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thread coin</a:t>
                </a:r>
                <a:endParaRPr lang="en-US" altLang="zh-CN"/>
              </a:p>
            </p:txBody>
          </p:sp>
        </p:grpSp>
        <p:grpSp>
          <p:nvGrpSpPr>
            <p:cNvPr id="170" name="组合 169"/>
            <p:cNvGrpSpPr/>
            <p:nvPr/>
          </p:nvGrpSpPr>
          <p:grpSpPr>
            <a:xfrm>
              <a:off x="6960" y="7462"/>
              <a:ext cx="2256" cy="2626"/>
              <a:chOff x="7035" y="7465"/>
              <a:chExt cx="2256" cy="2626"/>
            </a:xfrm>
          </p:grpSpPr>
          <p:sp>
            <p:nvSpPr>
              <p:cNvPr id="166" name="流程图: 可选过程 165"/>
              <p:cNvSpPr/>
              <p:nvPr/>
            </p:nvSpPr>
            <p:spPr>
              <a:xfrm>
                <a:off x="7489" y="7926"/>
                <a:ext cx="1134" cy="681"/>
              </a:xfrm>
              <a:prstGeom prst="flowChartAlternateProcess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start</a:t>
                </a:r>
                <a:endParaRPr lang="en-US" altLang="zh-CN"/>
              </a:p>
            </p:txBody>
          </p:sp>
          <p:sp>
            <p:nvSpPr>
              <p:cNvPr id="167" name="流程图: 预定义过程 166"/>
              <p:cNvSpPr/>
              <p:nvPr/>
            </p:nvSpPr>
            <p:spPr>
              <a:xfrm>
                <a:off x="7035" y="9071"/>
                <a:ext cx="2041" cy="1021"/>
              </a:xfrm>
              <a:prstGeom prst="flowChartPredefinedProcess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1400"/>
                  <a:t>change the picture</a:t>
                </a:r>
                <a:endParaRPr lang="en-US" altLang="zh-CN" sz="1400"/>
              </a:p>
            </p:txBody>
          </p:sp>
          <p:cxnSp>
            <p:nvCxnSpPr>
              <p:cNvPr id="168" name="直接箭头连接符 167"/>
              <p:cNvCxnSpPr>
                <a:stCxn id="166" idx="2"/>
                <a:endCxn id="167" idx="0"/>
              </p:cNvCxnSpPr>
              <p:nvPr/>
            </p:nvCxnSpPr>
            <p:spPr>
              <a:xfrm>
                <a:off x="8056" y="8607"/>
                <a:ext cx="0" cy="46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9" name="文本框 168"/>
              <p:cNvSpPr txBox="1"/>
              <p:nvPr/>
            </p:nvSpPr>
            <p:spPr>
              <a:xfrm>
                <a:off x="7035" y="7465"/>
                <a:ext cx="2256" cy="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000"/>
                  <a:t>thread linechange</a:t>
                </a:r>
                <a:endParaRPr lang="en-US" altLang="zh-CN" sz="1000"/>
              </a:p>
            </p:txBody>
          </p:sp>
        </p:grpSp>
        <p:cxnSp>
          <p:nvCxnSpPr>
            <p:cNvPr id="173" name="直接箭头连接符 172"/>
            <p:cNvCxnSpPr>
              <a:stCxn id="12" idx="3"/>
              <a:endCxn id="92" idx="1"/>
            </p:cNvCxnSpPr>
            <p:nvPr/>
          </p:nvCxnSpPr>
          <p:spPr>
            <a:xfrm flipV="1">
              <a:off x="3437" y="2216"/>
              <a:ext cx="5471" cy="4057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接箭头连接符 171"/>
            <p:cNvCxnSpPr>
              <a:stCxn id="12" idx="3"/>
              <a:endCxn id="166" idx="0"/>
            </p:cNvCxnSpPr>
            <p:nvPr/>
          </p:nvCxnSpPr>
          <p:spPr>
            <a:xfrm>
              <a:off x="3437" y="6273"/>
              <a:ext cx="4544" cy="165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接箭头连接符 174"/>
            <p:cNvCxnSpPr>
              <a:stCxn id="12" idx="3"/>
              <a:endCxn id="129" idx="1"/>
            </p:cNvCxnSpPr>
            <p:nvPr/>
          </p:nvCxnSpPr>
          <p:spPr>
            <a:xfrm flipV="1">
              <a:off x="3437" y="2186"/>
              <a:ext cx="8162" cy="4087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文本框 2"/>
            <p:cNvSpPr txBox="1"/>
            <p:nvPr/>
          </p:nvSpPr>
          <p:spPr>
            <a:xfrm>
              <a:off x="6042" y="8129"/>
              <a:ext cx="66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N</a:t>
              </a:r>
              <a:endParaRPr lang="en-US" altLang="zh-CN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5402" y="8977"/>
              <a:ext cx="34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Y</a:t>
              </a:r>
              <a:endParaRPr lang="en-US" altLang="zh-CN"/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6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implementation</a:t>
            </a:r>
            <a:endParaRPr lang="en-US" altLang="zh-CN" sz="6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5790" y="1577658"/>
            <a:ext cx="8075613" cy="4525962"/>
          </a:xfrm>
        </p:spPr>
        <p:txBody>
          <a:bodyPr/>
          <a:p>
            <a:r>
              <a:rPr lang="en-US" altLang="zh-CN">
                <a:sym typeface="+mn-ea"/>
              </a:rPr>
              <a:t>    First of all,we used a game engine belong's to YangZhongke from www.rupeng.com,the head files are equiped with his game engine.</a:t>
            </a:r>
            <a:endParaRPr lang="zh-CN" altLang="en-US"/>
          </a:p>
        </p:txBody>
      </p:sp>
      <p:pic>
        <p:nvPicPr>
          <p:cNvPr id="4" name="图片 3" descr="QQ截图2018060322093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48960" y="3051810"/>
            <a:ext cx="1871345" cy="3128010"/>
          </a:xfrm>
          <a:prstGeom prst="rect">
            <a:avLst/>
          </a:prstGeom>
        </p:spPr>
      </p:pic>
      <p:pic>
        <p:nvPicPr>
          <p:cNvPr id="5" name="图片 4" descr="QQ截图2018060323105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920" y="2995295"/>
            <a:ext cx="4385310" cy="2423160"/>
          </a:xfrm>
          <a:prstGeom prst="rect">
            <a:avLst/>
          </a:prstGeom>
        </p:spPr>
      </p:pic>
      <p:pic>
        <p:nvPicPr>
          <p:cNvPr id="6" name="图片 5" descr="QQ截图201806032316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230" y="1607820"/>
            <a:ext cx="7404735" cy="4572000"/>
          </a:xfrm>
          <a:prstGeom prst="rect">
            <a:avLst/>
          </a:prstGeom>
        </p:spPr>
      </p:pic>
      <p:pic>
        <p:nvPicPr>
          <p:cNvPr id="7" name="图片 6" descr="QQ截图2018060323170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1370330"/>
            <a:ext cx="7090410" cy="5125085"/>
          </a:xfrm>
          <a:prstGeom prst="rect">
            <a:avLst/>
          </a:prstGeom>
        </p:spPr>
      </p:pic>
      <p:pic>
        <p:nvPicPr>
          <p:cNvPr id="8" name="图片 7" descr="QQ截图201806032317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090" y="1468755"/>
            <a:ext cx="7867015" cy="474345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QQ截图2018060322125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5775" y="1562735"/>
            <a:ext cx="8361045" cy="4176395"/>
          </a:xfrm>
          <a:prstGeom prst="rect">
            <a:avLst/>
          </a:prstGeom>
        </p:spPr>
      </p:pic>
      <p:pic>
        <p:nvPicPr>
          <p:cNvPr id="5" name="图片 4" descr="QQ截图2018060322130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190" y="2545080"/>
            <a:ext cx="8161020" cy="2101215"/>
          </a:xfrm>
          <a:prstGeom prst="rect">
            <a:avLst/>
          </a:prstGeom>
        </p:spPr>
      </p:pic>
      <p:pic>
        <p:nvPicPr>
          <p:cNvPr id="6" name="图片 5" descr="QQ截图201806032320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3900" y="1052195"/>
            <a:ext cx="3124200" cy="5086350"/>
          </a:xfrm>
          <a:prstGeom prst="rect">
            <a:avLst/>
          </a:prstGeom>
        </p:spPr>
      </p:pic>
      <p:pic>
        <p:nvPicPr>
          <p:cNvPr id="7" name="图片 6" descr="QQ截图201806032322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05" y="2057400"/>
            <a:ext cx="3422650" cy="2743200"/>
          </a:xfrm>
          <a:prstGeom prst="rect">
            <a:avLst/>
          </a:prstGeom>
        </p:spPr>
      </p:pic>
      <p:pic>
        <p:nvPicPr>
          <p:cNvPr id="8" name="图片 7" descr="QQ截图2018060323224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16405" y="1501775"/>
            <a:ext cx="3098800" cy="3854450"/>
          </a:xfrm>
          <a:prstGeom prst="rect">
            <a:avLst/>
          </a:prstGeom>
        </p:spPr>
      </p:pic>
      <p:pic>
        <p:nvPicPr>
          <p:cNvPr id="9" name="图片 8" descr="QQ截图201806032323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66565" y="34290"/>
            <a:ext cx="4826000" cy="642048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2">
  <a:themeElements>
    <a:clrScheme name="">
      <a:dk1>
        <a:srgbClr val="000032"/>
      </a:dk1>
      <a:lt1>
        <a:srgbClr val="FFFFFF"/>
      </a:lt1>
      <a:dk2>
        <a:srgbClr val="000000"/>
      </a:dk2>
      <a:lt2>
        <a:srgbClr val="CEF3FE"/>
      </a:lt2>
      <a:accent1>
        <a:srgbClr val="003366"/>
      </a:accent1>
      <a:accent2>
        <a:srgbClr val="4C5E86"/>
      </a:accent2>
      <a:accent3>
        <a:srgbClr val="FFFFFF"/>
      </a:accent3>
      <a:accent4>
        <a:srgbClr val="00002A"/>
      </a:accent4>
      <a:accent5>
        <a:srgbClr val="AAADB9"/>
      </a:accent5>
      <a:accent6>
        <a:srgbClr val="435478"/>
      </a:accent6>
      <a:hlink>
        <a:srgbClr val="B4D3E2"/>
      </a:hlink>
      <a:folHlink>
        <a:srgbClr val="000000"/>
      </a:folHlink>
    </a:clrScheme>
    <a:fontScheme name="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FFFFFF"/>
        </a:lt1>
        <a:dk2>
          <a:srgbClr val="000000"/>
        </a:dk2>
        <a:lt2>
          <a:srgbClr val="808080"/>
        </a:lt2>
        <a:accent1>
          <a:srgbClr val="AE1616"/>
        </a:accent1>
        <a:accent2>
          <a:srgbClr val="333399"/>
        </a:accent2>
        <a:accent3>
          <a:srgbClr val="FFFFFF"/>
        </a:accent3>
        <a:accent4>
          <a:srgbClr val="DCDCDC"/>
        </a:accent4>
        <a:accent5>
          <a:srgbClr val="D3AAAA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D1919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AAAA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FFFFFF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AAAAAA"/>
        </a:accent3>
        <a:accent4>
          <a:srgbClr val="DCDCDC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FFFFFF"/>
        </a:lt1>
        <a:dk2>
          <a:srgbClr val="FFFFFF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DCDCDC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2">
  <a:themeElements>
    <a:clrScheme name="">
      <a:dk1>
        <a:srgbClr val="000032"/>
      </a:dk1>
      <a:lt1>
        <a:srgbClr val="FFFFFF"/>
      </a:lt1>
      <a:dk2>
        <a:srgbClr val="000000"/>
      </a:dk2>
      <a:lt2>
        <a:srgbClr val="CEF3FE"/>
      </a:lt2>
      <a:accent1>
        <a:srgbClr val="003366"/>
      </a:accent1>
      <a:accent2>
        <a:srgbClr val="4C5E86"/>
      </a:accent2>
      <a:accent3>
        <a:srgbClr val="FFFFFF"/>
      </a:accent3>
      <a:accent4>
        <a:srgbClr val="00002A"/>
      </a:accent4>
      <a:accent5>
        <a:srgbClr val="AAADB9"/>
      </a:accent5>
      <a:accent6>
        <a:srgbClr val="435478"/>
      </a:accent6>
      <a:hlink>
        <a:srgbClr val="B4D3E2"/>
      </a:hlink>
      <a:folHlink>
        <a:srgbClr val="000000"/>
      </a:folHlink>
    </a:clrScheme>
    <a:fontScheme name="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FFFFFF"/>
        </a:lt1>
        <a:dk2>
          <a:srgbClr val="000000"/>
        </a:dk2>
        <a:lt2>
          <a:srgbClr val="808080"/>
        </a:lt2>
        <a:accent1>
          <a:srgbClr val="AE1616"/>
        </a:accent1>
        <a:accent2>
          <a:srgbClr val="333399"/>
        </a:accent2>
        <a:accent3>
          <a:srgbClr val="FFFFFF"/>
        </a:accent3>
        <a:accent4>
          <a:srgbClr val="DCDCDC"/>
        </a:accent4>
        <a:accent5>
          <a:srgbClr val="D3AAAA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D1919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AAAA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FFFFFF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AAAAAA"/>
        </a:accent3>
        <a:accent4>
          <a:srgbClr val="DCDCDC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FFFFFF"/>
        </a:lt1>
        <a:dk2>
          <a:srgbClr val="FFFFFF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DCDCDC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2">
  <a:themeElements>
    <a:clrScheme name="">
      <a:dk1>
        <a:srgbClr val="000032"/>
      </a:dk1>
      <a:lt1>
        <a:srgbClr val="FFFFFF"/>
      </a:lt1>
      <a:dk2>
        <a:srgbClr val="000000"/>
      </a:dk2>
      <a:lt2>
        <a:srgbClr val="CEF3FE"/>
      </a:lt2>
      <a:accent1>
        <a:srgbClr val="003366"/>
      </a:accent1>
      <a:accent2>
        <a:srgbClr val="4C5E86"/>
      </a:accent2>
      <a:accent3>
        <a:srgbClr val="FFFFFF"/>
      </a:accent3>
      <a:accent4>
        <a:srgbClr val="00002A"/>
      </a:accent4>
      <a:accent5>
        <a:srgbClr val="AAADB9"/>
      </a:accent5>
      <a:accent6>
        <a:srgbClr val="435478"/>
      </a:accent6>
      <a:hlink>
        <a:srgbClr val="B4D3E2"/>
      </a:hlink>
      <a:folHlink>
        <a:srgbClr val="000000"/>
      </a:folHlink>
    </a:clrScheme>
    <a:fontScheme name="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FFFFFF"/>
        </a:lt1>
        <a:dk2>
          <a:srgbClr val="000000"/>
        </a:dk2>
        <a:lt2>
          <a:srgbClr val="808080"/>
        </a:lt2>
        <a:accent1>
          <a:srgbClr val="AE1616"/>
        </a:accent1>
        <a:accent2>
          <a:srgbClr val="333399"/>
        </a:accent2>
        <a:accent3>
          <a:srgbClr val="FFFFFF"/>
        </a:accent3>
        <a:accent4>
          <a:srgbClr val="DCDCDC"/>
        </a:accent4>
        <a:accent5>
          <a:srgbClr val="D3AAAA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D1919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AAAA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FFFFFF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AAAAAA"/>
        </a:accent3>
        <a:accent4>
          <a:srgbClr val="DCDCDC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FFFFFF"/>
        </a:lt1>
        <a:dk2>
          <a:srgbClr val="FFFFFF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DCDCDC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32"/>
    </a:dk1>
    <a:lt1>
      <a:srgbClr val="1F455F"/>
    </a:lt1>
    <a:dk2>
      <a:srgbClr val="000000"/>
    </a:dk2>
    <a:lt2>
      <a:srgbClr val="CEF3FE"/>
    </a:lt2>
    <a:accent1>
      <a:srgbClr val="003366"/>
    </a:accent1>
    <a:accent2>
      <a:srgbClr val="4D7285"/>
    </a:accent2>
    <a:accent3>
      <a:srgbClr val="AAB1B7"/>
    </a:accent3>
    <a:accent4>
      <a:srgbClr val="00002A"/>
    </a:accent4>
    <a:accent5>
      <a:srgbClr val="AAADB9"/>
    </a:accent5>
    <a:accent6>
      <a:srgbClr val="446677"/>
    </a:accent6>
    <a:hlink>
      <a:srgbClr val="B4D3E2"/>
    </a:hlink>
    <a:folHlink>
      <a:srgbClr val="0000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2367</Words>
  <Application>WPS 演示</Application>
  <PresentationFormat>On-screen Show</PresentationFormat>
  <Paragraphs>238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Arial</vt:lpstr>
      <vt:lpstr>宋体</vt:lpstr>
      <vt:lpstr>Wingdings</vt:lpstr>
      <vt:lpstr>微软雅黑</vt:lpstr>
      <vt:lpstr>Arial Unicode MS</vt:lpstr>
      <vt:lpstr>2</vt:lpstr>
      <vt:lpstr>3_2</vt:lpstr>
      <vt:lpstr>2_2</vt:lpstr>
      <vt:lpstr>PowerPoint 演示文稿</vt:lpstr>
      <vt:lpstr>1 introduction 2 group division  3 analysis 4 design 5 implementation 6 testing 7 result&amp;conclusion   </vt:lpstr>
      <vt:lpstr> introduction </vt:lpstr>
      <vt:lpstr>group division</vt:lpstr>
      <vt:lpstr>analysis</vt:lpstr>
      <vt:lpstr>design</vt:lpstr>
      <vt:lpstr>PowerPoint 演示文稿</vt:lpstr>
      <vt:lpstr>implementation</vt:lpstr>
      <vt:lpstr>PowerPoint 演示文稿</vt:lpstr>
      <vt:lpstr>testing</vt:lpstr>
      <vt:lpstr>result&amp;conclusion</vt:lpstr>
      <vt:lpstr>PowerPoint 演示文稿</vt:lpstr>
    </vt:vector>
  </TitlesOfParts>
  <Company>m62visualcommunications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Nicholas Oulton</dc:creator>
  <dc:subject>MIC2307-16</dc:subject>
  <cp:lastModifiedBy>capt</cp:lastModifiedBy>
  <cp:revision>43</cp:revision>
  <dcterms:created xsi:type="dcterms:W3CDTF">2005-07-14T15:42:00Z</dcterms:created>
  <dcterms:modified xsi:type="dcterms:W3CDTF">2018-06-24T13:18:56Z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2052-10.1.0.7245</vt:lpwstr>
  </property>
</Properties>
</file>