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76" r:id="rId4"/>
    <p:sldId id="278" r:id="rId5"/>
    <p:sldId id="280" r:id="rId6"/>
    <p:sldId id="316" r:id="rId7"/>
    <p:sldId id="322" r:id="rId9"/>
    <p:sldId id="309" r:id="rId10"/>
    <p:sldId id="293" r:id="rId11"/>
    <p:sldId id="310" r:id="rId12"/>
    <p:sldId id="31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55880"/>
            <a:ext cx="12192000" cy="6858000"/>
          </a:xfrm>
          <a:prstGeom prst="rect">
            <a:avLst/>
          </a:prstGeom>
        </p:spPr>
      </p:pic>
      <p:sp>
        <p:nvSpPr>
          <p:cNvPr id="129" name="圆角矩形 128"/>
          <p:cNvSpPr/>
          <p:nvPr/>
        </p:nvSpPr>
        <p:spPr>
          <a:xfrm>
            <a:off x="2655828" y="4109723"/>
            <a:ext cx="6616727" cy="67207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2"/>
              </a:solidFill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2441917" y="4101089"/>
            <a:ext cx="960105" cy="7661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5" name="Freeform 5"/>
          <p:cNvSpPr/>
          <p:nvPr/>
        </p:nvSpPr>
        <p:spPr bwMode="auto">
          <a:xfrm rot="10800000">
            <a:off x="11270498" y="1117585"/>
            <a:ext cx="318907" cy="28264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Freeform 5"/>
          <p:cNvSpPr/>
          <p:nvPr/>
        </p:nvSpPr>
        <p:spPr bwMode="auto">
          <a:xfrm rot="10800000">
            <a:off x="8095789" y="1399999"/>
            <a:ext cx="281323" cy="24933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Freeform 5"/>
          <p:cNvSpPr/>
          <p:nvPr/>
        </p:nvSpPr>
        <p:spPr bwMode="auto">
          <a:xfrm rot="10800000">
            <a:off x="11350651" y="2510828"/>
            <a:ext cx="158600" cy="14056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Freeform 5"/>
          <p:cNvSpPr/>
          <p:nvPr/>
        </p:nvSpPr>
        <p:spPr bwMode="auto">
          <a:xfrm rot="10800000">
            <a:off x="4904292" y="3302583"/>
            <a:ext cx="284791" cy="25240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Freeform 5"/>
          <p:cNvSpPr/>
          <p:nvPr/>
        </p:nvSpPr>
        <p:spPr bwMode="auto">
          <a:xfrm rot="10800000">
            <a:off x="7286967" y="3369300"/>
            <a:ext cx="260783" cy="23113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Freeform 5"/>
          <p:cNvSpPr/>
          <p:nvPr/>
        </p:nvSpPr>
        <p:spPr bwMode="auto">
          <a:xfrm rot="10800000">
            <a:off x="11589210" y="3045392"/>
            <a:ext cx="281323" cy="24933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Freeform 5"/>
          <p:cNvSpPr/>
          <p:nvPr/>
        </p:nvSpPr>
        <p:spPr bwMode="auto">
          <a:xfrm rot="10800000">
            <a:off x="630923" y="993945"/>
            <a:ext cx="284791" cy="25240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Freeform 5"/>
          <p:cNvSpPr/>
          <p:nvPr/>
        </p:nvSpPr>
        <p:spPr bwMode="auto">
          <a:xfrm rot="10800000">
            <a:off x="2951204" y="1649578"/>
            <a:ext cx="260783" cy="23113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Freeform 5"/>
          <p:cNvSpPr/>
          <p:nvPr/>
        </p:nvSpPr>
        <p:spPr bwMode="auto">
          <a:xfrm rot="10800000">
            <a:off x="915727" y="2021045"/>
            <a:ext cx="182280" cy="1615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Freeform 5"/>
          <p:cNvSpPr/>
          <p:nvPr/>
        </p:nvSpPr>
        <p:spPr bwMode="auto">
          <a:xfrm rot="10800000">
            <a:off x="645811" y="3064786"/>
            <a:ext cx="269924" cy="2392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670" y="1880870"/>
            <a:ext cx="10092690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  Program Presentation</a:t>
            </a:r>
            <a:endParaRPr lang="en-US" altLang="zh-CN" sz="6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658735" y="3302635"/>
            <a:ext cx="4032250" cy="63627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------  Bricks  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Breaking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1" grpId="0" bldLvl="0" animBg="1"/>
      <p:bldP spid="142" grpId="0" bldLvl="0" animBg="1"/>
      <p:bldP spid="143" grpId="0" bldLvl="0" animBg="1"/>
      <p:bldP spid="144" grpId="0" bldLvl="0" animBg="1"/>
      <p:bldP spid="34" grpId="0"/>
      <p:bldP spid="3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6277" y="1532122"/>
            <a:ext cx="734944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5" y="180975"/>
            <a:ext cx="7592695" cy="569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-148590" y="140970"/>
            <a:ext cx="298894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Group Members</a:t>
            </a:r>
            <a:endParaRPr lang="en-US" altLang="zh-CN" sz="21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400" y="1206500"/>
            <a:ext cx="3124200" cy="2463800"/>
          </a:xfrm>
          <a:prstGeom prst="rect">
            <a:avLst/>
          </a:prstGeom>
          <a:gradFill>
            <a:gsLst>
              <a:gs pos="0">
                <a:srgbClr val="1F5786"/>
              </a:gs>
              <a:gs pos="100000">
                <a:srgbClr val="1A4771"/>
              </a:gs>
            </a:gsLst>
            <a:lin ang="5400000" scaled="1"/>
          </a:gra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7400" y="3835400"/>
            <a:ext cx="3124200" cy="2628900"/>
          </a:xfrm>
          <a:prstGeom prst="rect">
            <a:avLst/>
          </a:prstGeom>
          <a:solidFill>
            <a:srgbClr val="F4F5F7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75150" y="1206500"/>
            <a:ext cx="3124800" cy="2463800"/>
          </a:xfrm>
          <a:prstGeom prst="rect">
            <a:avLst/>
          </a:prstGeom>
          <a:solidFill>
            <a:srgbClr val="F4F5F7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5150" y="3835400"/>
            <a:ext cx="3124800" cy="2628900"/>
          </a:xfrm>
          <a:prstGeom prst="rect">
            <a:avLst/>
          </a:prstGeom>
          <a:gradFill>
            <a:gsLst>
              <a:gs pos="0">
                <a:srgbClr val="1F5786"/>
              </a:gs>
              <a:gs pos="100000">
                <a:srgbClr val="1A4771"/>
              </a:gs>
            </a:gsLst>
            <a:lin ang="5400000" scaled="1"/>
          </a:gra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02150" y="1333500"/>
            <a:ext cx="3124800" cy="2463800"/>
          </a:xfrm>
          <a:prstGeom prst="rect">
            <a:avLst/>
          </a:prstGeom>
          <a:solidFill>
            <a:srgbClr val="F4F5F7"/>
          </a:solidFill>
          <a:ln>
            <a:noFill/>
          </a:ln>
          <a:effectLst>
            <a:outerShdw blurRad="546100" dir="18900000" algn="b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3693" y="4491195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400" y="5103495"/>
            <a:ext cx="312420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Complete  the fuctions of the board and ball moving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07814" y="492357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35103" y="1684495"/>
            <a:ext cx="14588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02785" y="2117090"/>
            <a:ext cx="312420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Complete the functions of the maps and doing the combination of the functions.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51114" y="211687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4325" y="1684655"/>
            <a:ext cx="1830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0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7400" y="2117090"/>
            <a:ext cx="312420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dirty="0" err="1">
                <a:solidFill>
                  <a:schemeClr val="bg1"/>
                </a:solidFill>
                <a:ea typeface="微软雅黑" panose="020B0503020204020204" charset="-122"/>
              </a:rPr>
              <a:t>Complete the functions of the interface  and  making a new  model  . </a:t>
            </a:r>
            <a:endParaRPr lang="en-US" altLang="zh-CN" sz="20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018593" y="2116871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95215" y="4365625"/>
            <a:ext cx="192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75150" y="4978400"/>
            <a:ext cx="312420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dirty="0" err="1">
                <a:solidFill>
                  <a:schemeClr val="bg1"/>
                </a:solidFill>
                <a:ea typeface="微软雅黑" panose="020B0503020204020204" charset="-122"/>
              </a:rPr>
              <a:t>Complete the functions of the tool of the game.</a:t>
            </a:r>
            <a:r>
              <a:rPr lang="en-US" altLang="zh-CN" sz="1400" dirty="0" err="1">
                <a:solidFill>
                  <a:schemeClr val="bg1"/>
                </a:solidFill>
                <a:ea typeface="微软雅黑" panose="020B0503020204020204" charset="-122"/>
              </a:rPr>
              <a:t>  </a:t>
            </a:r>
            <a:endParaRPr lang="en-US" altLang="zh-CN" sz="14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651114" y="4797962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>
            <a:spLocks noChangeAspect="1"/>
          </p:cNvSpPr>
          <p:nvPr/>
        </p:nvSpPr>
        <p:spPr>
          <a:xfrm>
            <a:off x="7943066" y="1206500"/>
            <a:ext cx="3512334" cy="525780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81000" dist="2413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20" grpId="0"/>
          <p:bldP spid="21" grpId="0"/>
          <p:bldP spid="23" grpId="0"/>
          <p:bldP spid="24" grpId="0"/>
          <p:bldP spid="26" grpId="0"/>
          <p:bldP spid="27" grpId="0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20" grpId="0"/>
          <p:bldP spid="21" grpId="0"/>
          <p:bldP spid="23" grpId="0"/>
          <p:bldP spid="24" grpId="0"/>
          <p:bldP spid="26" grpId="0"/>
          <p:bldP spid="27" grpId="0"/>
          <p:bldP spid="2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Introduction</a:t>
            </a:r>
            <a:endParaRPr lang="en-US" altLang="zh-CN" sz="2400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2405" y="862330"/>
            <a:ext cx="8128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Our C program is a game called bricks breaking.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In the game, the players can press “A” and “D” to control the broad moving to get the ball 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If the player can't  get the ball, you will lose the game.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When the player breaks all the bricks,the game will be over.And you will win the game.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In addition,we created a new model that the player can make their own maps.</a:t>
            </a:r>
            <a:endParaRPr lang="zh-CN" altLang="en-US" sz="2400"/>
          </a:p>
        </p:txBody>
      </p:sp>
      <p:pic>
        <p:nvPicPr>
          <p:cNvPr id="17" name="图片 1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95" y="628650"/>
            <a:ext cx="3668395" cy="350075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0" dur="500"/>
                                            <p:tgtEl>
                                              <p:spTgt spid="1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1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0" dur="500"/>
                                            <p:tgtEl>
                                              <p:spTgt spid="1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1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 Analysis</a:t>
            </a:r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515" y="900430"/>
            <a:ext cx="118275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dirty="0">
                <a:solidFill>
                  <a:srgbClr val="0070C0"/>
                </a:solidFill>
                <a:sym typeface="+mn-ea"/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  <a:sym typeface="+mn-ea"/>
              </a:rPr>
              <a:t>olutions</a:t>
            </a:r>
            <a:r>
              <a:rPr lang="en-US" sz="2400" b="1" dirty="0">
                <a:solidFill>
                  <a:srgbClr val="0070C0"/>
                </a:solidFill>
                <a:sym typeface="+mn-ea"/>
              </a:rPr>
              <a:t>’ constraints: </a:t>
            </a:r>
            <a:endParaRPr lang="en-US" sz="2400" b="1" dirty="0">
              <a:solidFill>
                <a:srgbClr val="0070C0"/>
              </a:solidFill>
              <a:sym typeface="+mn-ea"/>
            </a:endParaRPr>
          </a:p>
          <a:p>
            <a:r>
              <a:rPr lang="en-US" sz="2400" b="1" dirty="0">
                <a:solidFill>
                  <a:srgbClr val="0070C0"/>
                </a:solidFill>
                <a:sym typeface="+mn-ea"/>
              </a:rPr>
              <a:t>The player can only press “A” and “D”, the other buttons can't work.</a:t>
            </a:r>
            <a:endParaRPr lang="en-US" sz="2400" b="1" dirty="0">
              <a:solidFill>
                <a:srgbClr val="0070C0"/>
              </a:solidFill>
              <a:sym typeface="+mn-ea"/>
            </a:endParaRPr>
          </a:p>
          <a:p>
            <a:r>
              <a:rPr lang="en-US" sz="2400" b="1" dirty="0">
                <a:solidFill>
                  <a:srgbClr val="0070C0"/>
                </a:solidFill>
                <a:sym typeface="+mn-ea"/>
              </a:rPr>
              <a:t>If the player can't touch the ball or breaks all the bricks,the game will be over.</a:t>
            </a:r>
            <a:endParaRPr lang="zh-CN" altLang="en-US" sz="2400"/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367030" y="3192780"/>
            <a:ext cx="2183130" cy="21850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468630" y="3299460"/>
            <a:ext cx="1975485" cy="197231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685800" y="3512185"/>
            <a:ext cx="1541780" cy="1546860"/>
          </a:xfrm>
          <a:prstGeom prst="ellipse">
            <a:avLst/>
          </a:prstGeom>
          <a:solidFill>
            <a:srgbClr val="1F578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TextBox 682"/>
          <p:cNvSpPr txBox="1"/>
          <p:nvPr/>
        </p:nvSpPr>
        <p:spPr>
          <a:xfrm>
            <a:off x="669925" y="3832225"/>
            <a:ext cx="157416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requirements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77" name="MH_Other_4"/>
          <p:cNvCxnSpPr/>
          <p:nvPr>
            <p:custDataLst>
              <p:tags r:id="rId2"/>
            </p:custDataLst>
          </p:nvPr>
        </p:nvCxnSpPr>
        <p:spPr>
          <a:xfrm>
            <a:off x="3667279" y="3019031"/>
            <a:ext cx="160071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5661544" y="2449536"/>
            <a:ext cx="5229225" cy="742950"/>
            <a:chOff x="5973056" y="1937629"/>
            <a:chExt cx="5229225" cy="742950"/>
          </a:xfrm>
        </p:grpSpPr>
        <p:sp>
          <p:nvSpPr>
            <p:cNvPr id="79" name="MH_Text_2"/>
            <p:cNvSpPr txBox="1"/>
            <p:nvPr>
              <p:custDataLst>
                <p:tags r:id="rId3"/>
              </p:custDataLst>
            </p:nvPr>
          </p:nvSpPr>
          <p:spPr>
            <a:xfrm>
              <a:off x="5973056" y="2129399"/>
              <a:ext cx="5229225" cy="55118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A function to make tools which can make the game more funny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MH_SubTitle_2"/>
            <p:cNvSpPr txBox="1"/>
            <p:nvPr>
              <p:custDataLst>
                <p:tags r:id="rId4"/>
              </p:custDataLst>
            </p:nvPr>
          </p:nvSpPr>
          <p:spPr>
            <a:xfrm>
              <a:off x="6041002" y="1937629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81" name="MH_Other_1"/>
          <p:cNvSpPr/>
          <p:nvPr>
            <p:custDataLst>
              <p:tags r:id="rId5"/>
            </p:custDataLst>
          </p:nvPr>
        </p:nvSpPr>
        <p:spPr>
          <a:xfrm rot="21439215">
            <a:off x="2926679" y="3599827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3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82" name="MH_Other_3"/>
          <p:cNvSpPr/>
          <p:nvPr>
            <p:custDataLst>
              <p:tags r:id="rId6"/>
            </p:custDataLst>
          </p:nvPr>
        </p:nvSpPr>
        <p:spPr>
          <a:xfrm rot="183635">
            <a:off x="2649798" y="2580162"/>
            <a:ext cx="991412" cy="1002970"/>
          </a:xfrm>
          <a:prstGeom prst="roundRect">
            <a:avLst>
              <a:gd name="adj" fmla="val 185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4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83" name="MH_Other_1"/>
          <p:cNvSpPr/>
          <p:nvPr>
            <p:custDataLst>
              <p:tags r:id="rId7"/>
            </p:custDataLst>
          </p:nvPr>
        </p:nvSpPr>
        <p:spPr>
          <a:xfrm>
            <a:off x="2553126" y="4639909"/>
            <a:ext cx="990128" cy="1002970"/>
          </a:xfrm>
          <a:prstGeom prst="roundRect">
            <a:avLst>
              <a:gd name="adj" fmla="val 185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84" name="MH_Other_1"/>
          <p:cNvSpPr/>
          <p:nvPr>
            <p:custDataLst>
              <p:tags r:id="rId8"/>
            </p:custDataLst>
          </p:nvPr>
        </p:nvSpPr>
        <p:spPr>
          <a:xfrm rot="21261977">
            <a:off x="2892766" y="5645515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85" name="MH_Other_4"/>
          <p:cNvCxnSpPr/>
          <p:nvPr>
            <p:custDataLst>
              <p:tags r:id="rId9"/>
            </p:custDataLst>
          </p:nvPr>
        </p:nvCxnSpPr>
        <p:spPr>
          <a:xfrm>
            <a:off x="3929733" y="4046985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MH_Other_4"/>
          <p:cNvCxnSpPr/>
          <p:nvPr>
            <p:custDataLst>
              <p:tags r:id="rId10"/>
            </p:custDataLst>
          </p:nvPr>
        </p:nvCxnSpPr>
        <p:spPr>
          <a:xfrm>
            <a:off x="3543254" y="5074939"/>
            <a:ext cx="1724741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MH_Other_4"/>
          <p:cNvCxnSpPr/>
          <p:nvPr>
            <p:custDataLst>
              <p:tags r:id="rId11"/>
            </p:custDataLst>
          </p:nvPr>
        </p:nvCxnSpPr>
        <p:spPr>
          <a:xfrm>
            <a:off x="3929733" y="6102892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661544" y="3577195"/>
            <a:ext cx="5500370" cy="583565"/>
            <a:chOff x="5973056" y="1991513"/>
            <a:chExt cx="5500370" cy="583565"/>
          </a:xfrm>
        </p:grpSpPr>
        <p:sp>
          <p:nvSpPr>
            <p:cNvPr id="89" name="MH_Text_2"/>
            <p:cNvSpPr txBox="1"/>
            <p:nvPr>
              <p:custDataLst>
                <p:tags r:id="rId12"/>
              </p:custDataLst>
            </p:nvPr>
          </p:nvSpPr>
          <p:spPr>
            <a:xfrm>
              <a:off x="5973056" y="2023898"/>
              <a:ext cx="5500370" cy="55118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A function to make the game over(When the player can't get the ball or break the bricks)</a:t>
              </a:r>
              <a:endPara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90" name="MH_SubTitle_2"/>
            <p:cNvSpPr txBox="1"/>
            <p:nvPr>
              <p:custDataLst>
                <p:tags r:id="rId13"/>
              </p:custDataLst>
            </p:nvPr>
          </p:nvSpPr>
          <p:spPr>
            <a:xfrm>
              <a:off x="6041002" y="1991513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729489" y="4611600"/>
            <a:ext cx="5837555" cy="805180"/>
            <a:chOff x="6041001" y="1952143"/>
            <a:chExt cx="5837555" cy="805180"/>
          </a:xfrm>
        </p:grpSpPr>
        <p:sp>
          <p:nvSpPr>
            <p:cNvPr id="92" name="MH_Text_2"/>
            <p:cNvSpPr txBox="1"/>
            <p:nvPr>
              <p:custDataLst>
                <p:tags r:id="rId14"/>
              </p:custDataLst>
            </p:nvPr>
          </p:nvSpPr>
          <p:spPr>
            <a:xfrm>
              <a:off x="6041001" y="2206143"/>
              <a:ext cx="5837555" cy="55118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A function to make the board and the ball move.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6041002" y="1952143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29489" y="5699890"/>
            <a:ext cx="5432425" cy="722630"/>
            <a:chOff x="6041001" y="1966657"/>
            <a:chExt cx="5432425" cy="722630"/>
          </a:xfrm>
        </p:grpSpPr>
        <p:sp>
          <p:nvSpPr>
            <p:cNvPr id="95" name="MH_Text_2"/>
            <p:cNvSpPr txBox="1"/>
            <p:nvPr>
              <p:custDataLst>
                <p:tags r:id="rId16"/>
              </p:custDataLst>
            </p:nvPr>
          </p:nvSpPr>
          <p:spPr>
            <a:xfrm>
              <a:off x="6041001" y="2138107"/>
              <a:ext cx="5432425" cy="55118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A function to make maps which </a:t>
              </a:r>
              <a:r>
                <a:rPr lang="en-US" altLang="zh-CN" sz="2400">
                  <a:sym typeface="+mn-ea"/>
                </a:rPr>
                <a:t>include bricks,broad and ball.</a:t>
              </a:r>
              <a:endPara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6" name="MH_SubTitle_2"/>
            <p:cNvSpPr txBox="1"/>
            <p:nvPr>
              <p:custDataLst>
                <p:tags r:id="rId17"/>
              </p:custDataLst>
            </p:nvPr>
          </p:nvSpPr>
          <p:spPr>
            <a:xfrm>
              <a:off x="6041002" y="1966657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29685" y="5321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81" grpId="0" bldLvl="0" animBg="1"/>
          <p:bldP spid="82" grpId="0" bldLvl="0" animBg="1"/>
          <p:bldP spid="83" grpId="0" bldLvl="0" animBg="1"/>
          <p:bldP spid="84" grpId="0" bldLvl="0" animBg="1"/>
          <p:bldP spid="68" grpId="0"/>
          <p:bldP spid="55" grpId="0" animBg="1"/>
          <p:bldP spid="5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81" grpId="0" bldLvl="0" animBg="1"/>
          <p:bldP spid="82" grpId="0" bldLvl="0" animBg="1"/>
          <p:bldP spid="83" grpId="0" bldLvl="0" animBg="1"/>
          <p:bldP spid="84" grpId="0" bldLvl="0" animBg="1"/>
          <p:bldP spid="68" grpId="0"/>
          <p:bldP spid="55" grpId="0" animBg="1"/>
          <p:bldP spid="5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0355" y="134047"/>
            <a:ext cx="2173357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 sz="21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328545" y="1016000"/>
            <a:ext cx="1610360" cy="5327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1915" y="1049020"/>
            <a:ext cx="185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start</a:t>
            </a:r>
            <a:endParaRPr lang="en-US" altLang="zh-CN" sz="24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33090" y="1548765"/>
            <a:ext cx="10795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2328545" y="1918970"/>
            <a:ext cx="1609725" cy="4781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80310" y="1998345"/>
            <a:ext cx="160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Creatmap()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3090" y="2375535"/>
            <a:ext cx="0" cy="4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2317115" y="5312410"/>
            <a:ext cx="1598930" cy="8712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17115" y="5477510"/>
            <a:ext cx="1543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boardmove()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ballmove()</a:t>
            </a:r>
            <a:endParaRPr lang="zh-CN" altLang="en-US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15945" y="6051550"/>
            <a:ext cx="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2317115" y="3768090"/>
            <a:ext cx="1598295" cy="10972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数据 22"/>
          <p:cNvSpPr/>
          <p:nvPr/>
        </p:nvSpPr>
        <p:spPr>
          <a:xfrm>
            <a:off x="2317115" y="2788920"/>
            <a:ext cx="1598930" cy="631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65095" y="2952115"/>
            <a:ext cx="1195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input:n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98115" y="4044950"/>
            <a:ext cx="869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n “A” or “D”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1560" y="3369310"/>
            <a:ext cx="587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>
            <a:stCxn id="22" idx="2"/>
          </p:cNvCxnSpPr>
          <p:nvPr/>
        </p:nvCxnSpPr>
        <p:spPr>
          <a:xfrm>
            <a:off x="3116580" y="4865370"/>
            <a:ext cx="571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4"/>
            <a:endCxn id="22" idx="0"/>
          </p:cNvCxnSpPr>
          <p:nvPr/>
        </p:nvCxnSpPr>
        <p:spPr>
          <a:xfrm>
            <a:off x="3116580" y="3420110"/>
            <a:ext cx="0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30880" y="4866005"/>
            <a:ext cx="79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 184"/>
          <p:cNvSpPr/>
          <p:nvPr/>
        </p:nvSpPr>
        <p:spPr>
          <a:xfrm>
            <a:off x="6175375" y="1016000"/>
            <a:ext cx="218440" cy="2501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2" name="直接箭头连接符 41"/>
          <p:cNvCxnSpPr>
            <a:stCxn id="184" idx="4"/>
          </p:cNvCxnSpPr>
          <p:nvPr/>
        </p:nvCxnSpPr>
        <p:spPr>
          <a:xfrm>
            <a:off x="6284595" y="1266190"/>
            <a:ext cx="5080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/>
          <p:cNvSpPr/>
          <p:nvPr/>
        </p:nvSpPr>
        <p:spPr>
          <a:xfrm>
            <a:off x="5334635" y="5182870"/>
            <a:ext cx="1918970" cy="13258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17210" y="5408295"/>
            <a:ext cx="1353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board get the         ball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接箭头连接符 44"/>
          <p:cNvCxnSpPr>
            <a:stCxn id="43" idx="2"/>
          </p:cNvCxnSpPr>
          <p:nvPr/>
        </p:nvCxnSpPr>
        <p:spPr>
          <a:xfrm flipH="1">
            <a:off x="6292215" y="6508750"/>
            <a:ext cx="190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650095" y="1214120"/>
            <a:ext cx="913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流程图: 决策 46"/>
          <p:cNvSpPr/>
          <p:nvPr/>
        </p:nvSpPr>
        <p:spPr>
          <a:xfrm>
            <a:off x="8437880" y="1725295"/>
            <a:ext cx="1772285" cy="12979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747125" y="1878965"/>
            <a:ext cx="1353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break all bricks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flipH="1">
            <a:off x="9323705" y="3023235"/>
            <a:ext cx="635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628505" y="2997835"/>
            <a:ext cx="1087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流程图: 过程 51"/>
          <p:cNvSpPr/>
          <p:nvPr/>
        </p:nvSpPr>
        <p:spPr>
          <a:xfrm>
            <a:off x="8660130" y="3509010"/>
            <a:ext cx="1522730" cy="5765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736330" y="3617595"/>
            <a:ext cx="1424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over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16545" y="4699635"/>
            <a:ext cx="1326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流程图: 过程 61"/>
          <p:cNvSpPr/>
          <p:nvPr/>
        </p:nvSpPr>
        <p:spPr>
          <a:xfrm>
            <a:off x="5500370" y="1548765"/>
            <a:ext cx="1717675" cy="5543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500370" y="1626870"/>
            <a:ext cx="1976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 appearing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6289675" y="2103120"/>
            <a:ext cx="825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/>
          <p:cNvSpPr/>
          <p:nvPr/>
        </p:nvSpPr>
        <p:spPr>
          <a:xfrm>
            <a:off x="5334635" y="2488565"/>
            <a:ext cx="1918970" cy="13258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797550" y="2569210"/>
            <a:ext cx="1123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can board get the         tool</a:t>
            </a:r>
            <a:endParaRPr lang="en-US" altLang="zh-CN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297930" y="3768090"/>
            <a:ext cx="4445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5649595" y="4228465"/>
            <a:ext cx="1418590" cy="6064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649595" y="4255135"/>
            <a:ext cx="141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3971925" y="9041765"/>
            <a:ext cx="10160" cy="33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3" idx="0"/>
          </p:cNvCxnSpPr>
          <p:nvPr/>
        </p:nvCxnSpPr>
        <p:spPr>
          <a:xfrm>
            <a:off x="6272530" y="4822190"/>
            <a:ext cx="2159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 184"/>
          <p:cNvSpPr/>
          <p:nvPr/>
        </p:nvSpPr>
        <p:spPr>
          <a:xfrm>
            <a:off x="9223375" y="1016000"/>
            <a:ext cx="218440" cy="2501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0" name="直接箭头连接符 79"/>
          <p:cNvCxnSpPr>
            <a:stCxn id="79" idx="4"/>
            <a:endCxn id="47" idx="0"/>
          </p:cNvCxnSpPr>
          <p:nvPr/>
        </p:nvCxnSpPr>
        <p:spPr>
          <a:xfrm flipH="1">
            <a:off x="9324340" y="1266190"/>
            <a:ext cx="825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3" idx="3"/>
          </p:cNvCxnSpPr>
          <p:nvPr/>
        </p:nvCxnSpPr>
        <p:spPr>
          <a:xfrm flipV="1">
            <a:off x="7253605" y="3951605"/>
            <a:ext cx="662940" cy="189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916545" y="3951605"/>
            <a:ext cx="7435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7" idx="1"/>
          </p:cNvCxnSpPr>
          <p:nvPr/>
        </p:nvCxnSpPr>
        <p:spPr>
          <a:xfrm rot="10800000">
            <a:off x="6292215" y="1349375"/>
            <a:ext cx="2145665" cy="1024890"/>
          </a:xfrm>
          <a:prstGeom prst="bentConnector3">
            <a:avLst>
              <a:gd name="adj1" fmla="val 49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54595" y="1642745"/>
            <a:ext cx="84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肘形连接符 10"/>
          <p:cNvCxnSpPr>
            <a:stCxn id="68" idx="1"/>
          </p:cNvCxnSpPr>
          <p:nvPr/>
        </p:nvCxnSpPr>
        <p:spPr>
          <a:xfrm rot="10800000">
            <a:off x="3129915" y="2576195"/>
            <a:ext cx="2204720" cy="574675"/>
          </a:xfrm>
          <a:prstGeom prst="bentConnector3">
            <a:avLst>
              <a:gd name="adj1" fmla="val 49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51325" y="2637790"/>
            <a:ext cx="1005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07505" y="3669665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肘形连接符 25"/>
          <p:cNvCxnSpPr>
            <a:stCxn id="22" idx="1"/>
          </p:cNvCxnSpPr>
          <p:nvPr/>
        </p:nvCxnSpPr>
        <p:spPr>
          <a:xfrm rot="10800000">
            <a:off x="1704975" y="2510790"/>
            <a:ext cx="611505" cy="1805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16405" y="2511425"/>
            <a:ext cx="139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2" idx="2"/>
          </p:cNvCxnSpPr>
          <p:nvPr/>
        </p:nvCxnSpPr>
        <p:spPr>
          <a:xfrm flipH="1">
            <a:off x="9416415" y="4085590"/>
            <a:ext cx="508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659495" y="4469765"/>
            <a:ext cx="1572895" cy="455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057005" y="4469765"/>
            <a:ext cx="1043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5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 animBg="1"/>
          <p:bldP spid="13" grpId="0"/>
          <p:bldP spid="15" grpId="0" animBg="1"/>
          <p:bldP spid="16" grpId="0"/>
          <p:bldP spid="18" grpId="0" bldLvl="0" animBg="1"/>
          <p:bldP spid="19" grpId="0"/>
          <p:bldP spid="22" grpId="0" animBg="1"/>
          <p:bldP spid="23" grpId="0" animBg="1"/>
          <p:bldP spid="24" grpId="0"/>
          <p:bldP spid="29" grpId="0"/>
          <p:bldP spid="34" grpId="0"/>
          <p:bldP spid="41" grpId="0"/>
          <p:bldP spid="184" grpId="0" animBg="1"/>
          <p:bldP spid="43" grpId="0" animBg="1"/>
          <p:bldP spid="44" grpId="0"/>
          <p:bldP spid="46" grpId="0"/>
          <p:bldP spid="47" grpId="0" animBg="1"/>
          <p:bldP spid="48" grpId="0"/>
          <p:bldP spid="50" grpId="0"/>
          <p:bldP spid="52" grpId="0" animBg="1"/>
          <p:bldP spid="53" grpId="0"/>
          <p:bldP spid="56" grpId="0"/>
          <p:bldP spid="62" grpId="0" animBg="1"/>
          <p:bldP spid="63" grpId="0"/>
          <p:bldP spid="68" grpId="0" animBg="1"/>
          <p:bldP spid="67" grpId="0"/>
          <p:bldP spid="75" grpId="0" animBg="1"/>
          <p:bldP spid="76" grpId="0"/>
          <p:bldP spid="79" grpId="0" animBg="1"/>
          <p:bldP spid="85" grpId="0"/>
          <p:bldP spid="21" grpId="0"/>
          <p:bldP spid="25" grpId="0"/>
          <p:bldP spid="31" grpId="0" animBg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5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1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4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5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 animBg="1"/>
          <p:bldP spid="13" grpId="0"/>
          <p:bldP spid="15" grpId="0" animBg="1"/>
          <p:bldP spid="16" grpId="0"/>
          <p:bldP spid="18" grpId="0" bldLvl="0" animBg="1"/>
          <p:bldP spid="19" grpId="0"/>
          <p:bldP spid="22" grpId="0" animBg="1"/>
          <p:bldP spid="23" grpId="0" animBg="1"/>
          <p:bldP spid="24" grpId="0"/>
          <p:bldP spid="29" grpId="0"/>
          <p:bldP spid="34" grpId="0"/>
          <p:bldP spid="41" grpId="0"/>
          <p:bldP spid="184" grpId="0" animBg="1"/>
          <p:bldP spid="43" grpId="0" animBg="1"/>
          <p:bldP spid="44" grpId="0"/>
          <p:bldP spid="46" grpId="0"/>
          <p:bldP spid="47" grpId="0" animBg="1"/>
          <p:bldP spid="48" grpId="0"/>
          <p:bldP spid="50" grpId="0"/>
          <p:bldP spid="52" grpId="0" animBg="1"/>
          <p:bldP spid="53" grpId="0"/>
          <p:bldP spid="56" grpId="0"/>
          <p:bldP spid="62" grpId="0" animBg="1"/>
          <p:bldP spid="63" grpId="0"/>
          <p:bldP spid="68" grpId="0" animBg="1"/>
          <p:bldP spid="67" grpId="0"/>
          <p:bldP spid="75" grpId="0" animBg="1"/>
          <p:bldP spid="76" grpId="0"/>
          <p:bldP spid="79" grpId="0" animBg="1"/>
          <p:bldP spid="85" grpId="0"/>
          <p:bldP spid="21" grpId="0"/>
          <p:bldP spid="25" grpId="0"/>
          <p:bldP spid="31" grpId="0" animBg="1"/>
          <p:bldP spid="3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0515" y="133985"/>
            <a:ext cx="23152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1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Implementation</a:t>
            </a:r>
            <a:endParaRPr lang="zh-CN" altLang="zh-CN" sz="21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440" y="996950"/>
            <a:ext cx="9081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code:</a:t>
            </a:r>
            <a:endParaRPr lang="en-US" altLang="zh-CN" sz="2400"/>
          </a:p>
        </p:txBody>
      </p:sp>
      <p:pic>
        <p:nvPicPr>
          <p:cNvPr id="10" name="图片 9" descr="EQQV(ARN85JFN0{($}2C0K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918970"/>
            <a:ext cx="5519420" cy="1751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9940" y="1605915"/>
            <a:ext cx="256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How to draw bricks</a:t>
            </a:r>
            <a:endParaRPr lang="zh-CN" altLang="en-US" b="1"/>
          </a:p>
        </p:txBody>
      </p:sp>
      <p:pic>
        <p:nvPicPr>
          <p:cNvPr id="13" name="图片 12" descr="(Y4R15~PY`(FB%MKZVUPIP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65" y="2085975"/>
            <a:ext cx="4890770" cy="36283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49440" y="160591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How do boards move</a:t>
            </a:r>
            <a:endParaRPr lang="zh-CN" altLang="en-US" b="1"/>
          </a:p>
        </p:txBody>
      </p:sp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  <p:bldP spid="11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  <p:bldP spid="11" grpId="0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159" y="105179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0515" y="133985"/>
            <a:ext cx="23152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1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Implementation</a:t>
            </a:r>
            <a:endParaRPr lang="zh-CN" altLang="zh-CN" sz="21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440" y="996950"/>
            <a:ext cx="9081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code:</a:t>
            </a:r>
            <a:endParaRPr lang="en-US" altLang="zh-CN" sz="2400"/>
          </a:p>
        </p:txBody>
      </p:sp>
      <p:pic>
        <p:nvPicPr>
          <p:cNvPr id="10" name="图片 9" descr="CJ3RZ~YJ~MP4G`GQ1$VPHN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26285"/>
            <a:ext cx="4980940" cy="42951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25725" y="1457325"/>
            <a:ext cx="714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How does the ball move and how is the ball eliminated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55" y="2026285"/>
            <a:ext cx="4940935" cy="388937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544" y="121054"/>
            <a:ext cx="2306160" cy="523112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Testing</a:t>
            </a:r>
            <a:endParaRPr lang="en-US" altLang="zh-CN" sz="2400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表格 10"/>
          <p:cNvGraphicFramePr/>
          <p:nvPr/>
        </p:nvGraphicFramePr>
        <p:xfrm>
          <a:off x="1840865" y="1182370"/>
          <a:ext cx="8532495" cy="2629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the     expected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real result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“A”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abscissa of the board is reduced by 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“D”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abscissa of the board is increased by 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“E”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 response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1818640" y="4340860"/>
          <a:ext cx="8554085" cy="194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65755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the    expected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real result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“3”   ”4”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Bricks appear in the third row and the </a:t>
                      </a:r>
                      <a:r>
                        <a:rPr lang="en-US" altLang="zh-CN"/>
                        <a:t>fourth</a:t>
                      </a:r>
                      <a:r>
                        <a:rPr lang="zh-CN" altLang="en-US"/>
                        <a:t> column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“9”   “0”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Bricks will not appear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“a”    “b”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Bricks will not appear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40865" y="81407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boardmove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1913255" y="3970020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Making bricks</a:t>
            </a:r>
            <a:endParaRPr lang="zh-CN" altLang="en-US" b="1"/>
          </a:p>
        </p:txBody>
      </p:sp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9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" y="121285"/>
            <a:ext cx="2850515" cy="52324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Result&amp;Conclusion</a:t>
            </a:r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310597" y="287728"/>
            <a:ext cx="158011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32611"/>
            <a:ext cx="384317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390" y="801370"/>
            <a:ext cx="1171765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end ,we have achieved this goal.We have created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five maps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the players,so they can choose the map they like to begin the game.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player doesn't like the maps,we created a new model. 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model,the player can make the map by their own and use the map made by themseveles to strat the game.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Next is our C program presention </a:t>
            </a:r>
            <a:endParaRPr lang="en-US" altLang="zh-CN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5" y="1376045"/>
            <a:ext cx="2313305" cy="231076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90" y="1376045"/>
            <a:ext cx="2312670" cy="2310765"/>
          </a:xfrm>
          <a:prstGeom prst="rect">
            <a:avLst/>
          </a:prstGeom>
        </p:spPr>
      </p:pic>
      <p:pic>
        <p:nvPicPr>
          <p:cNvPr id="15" name="图片 14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1095375"/>
            <a:ext cx="3402965" cy="3621405"/>
          </a:xfrm>
          <a:prstGeom prst="rect">
            <a:avLst/>
          </a:prstGeom>
        </p:spPr>
      </p:pic>
      <p:pic>
        <p:nvPicPr>
          <p:cNvPr id="17" name="图片 16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375" y="1096010"/>
            <a:ext cx="3794760" cy="3620770"/>
          </a:xfrm>
          <a:prstGeom prst="rect">
            <a:avLst/>
          </a:prstGeom>
        </p:spPr>
      </p:pic>
      <p:pic>
        <p:nvPicPr>
          <p:cNvPr id="16" name="图片 15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595" y="1096010"/>
            <a:ext cx="3869690" cy="362077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3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5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3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6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7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7" dur="500"/>
                                            <p:tgtEl>
                                              <p:spTgt spid="9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0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5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3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5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3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6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7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2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7" dur="500"/>
                                            <p:tgtEl>
                                              <p:spTgt spid="9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10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51107092852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51107092852"/>
  <p:tag name="MH_LIBRARY" val="GRAPHIC"/>
  <p:tag name="MH_TYPE" val="SubTitle"/>
  <p:tag name="MH_ORDER" val="2"/>
</p:tagLst>
</file>

<file path=ppt/tags/tag15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6.xml><?xml version="1.0" encoding="utf-8"?>
<p:tagLst xmlns:p="http://schemas.openxmlformats.org/presentationml/2006/main">
  <p:tag name="MH" val="20151107092852"/>
  <p:tag name="MH_LIBRARY" val="GRAPHIC"/>
  <p:tag name="MH_TYPE" val="SubTitle"/>
  <p:tag name="MH_ORDER" val="2"/>
</p:tagLst>
</file>

<file path=ppt/tags/tag2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3.xml><?xml version="1.0" encoding="utf-8"?>
<p:tagLst xmlns:p="http://schemas.openxmlformats.org/presentationml/2006/main">
  <p:tag name="MH" val="20151107092852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51107092852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2877</Words>
  <Application>WPS 演示</Application>
  <PresentationFormat>宽屏</PresentationFormat>
  <Paragraphs>177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WPS_1524531519</cp:lastModifiedBy>
  <cp:revision>28</cp:revision>
  <dcterms:created xsi:type="dcterms:W3CDTF">2017-11-10T02:38:00Z</dcterms:created>
  <dcterms:modified xsi:type="dcterms:W3CDTF">2018-06-19T13:07:38Z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