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8" r:id="rId122"/>
    <p:sldId id="379" r:id="rId123"/>
    <p:sldId id="380" r:id="rId124"/>
    <p:sldId id="381" r:id="rId1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3DC40-777C-4C63-B9B5-AF5906DD6B0C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FDC6-71D9-4464-BCBE-11FD5D35B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722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3DC40-777C-4C63-B9B5-AF5906DD6B0C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FDC6-71D9-4464-BCBE-11FD5D35B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73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3DC40-777C-4C63-B9B5-AF5906DD6B0C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FDC6-71D9-4464-BCBE-11FD5D35B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40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3DC40-777C-4C63-B9B5-AF5906DD6B0C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FDC6-71D9-4464-BCBE-11FD5D35B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36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3DC40-777C-4C63-B9B5-AF5906DD6B0C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FDC6-71D9-4464-BCBE-11FD5D35B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1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3DC40-777C-4C63-B9B5-AF5906DD6B0C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FDC6-71D9-4464-BCBE-11FD5D35B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26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3DC40-777C-4C63-B9B5-AF5906DD6B0C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FDC6-71D9-4464-BCBE-11FD5D35B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67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3DC40-777C-4C63-B9B5-AF5906DD6B0C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FDC6-71D9-4464-BCBE-11FD5D35B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66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3DC40-777C-4C63-B9B5-AF5906DD6B0C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FDC6-71D9-4464-BCBE-11FD5D35B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46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3DC40-777C-4C63-B9B5-AF5906DD6B0C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FDC6-71D9-4464-BCBE-11FD5D35B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1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3DC40-777C-4C63-B9B5-AF5906DD6B0C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FDC6-71D9-4464-BCBE-11FD5D35B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50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3DC40-777C-4C63-B9B5-AF5906DD6B0C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EFDC6-71D9-4464-BCBE-11FD5D35B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0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03.xml"/><Relationship Id="rId3" Type="http://schemas.openxmlformats.org/officeDocument/2006/relationships/slide" Target="slide6.xml"/><Relationship Id="rId7" Type="http://schemas.openxmlformats.org/officeDocument/2006/relationships/slide" Target="slide2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9.xml"/><Relationship Id="rId5" Type="http://schemas.openxmlformats.org/officeDocument/2006/relationships/slide" Target="slide105.xml"/><Relationship Id="rId4" Type="http://schemas.openxmlformats.org/officeDocument/2006/relationships/slide" Target="slide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7" Type="http://schemas.openxmlformats.org/officeDocument/2006/relationships/slide" Target="slide63.xml"/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0.xml"/><Relationship Id="rId5" Type="http://schemas.openxmlformats.org/officeDocument/2006/relationships/slide" Target="slide58.xml"/><Relationship Id="rId4" Type="http://schemas.openxmlformats.org/officeDocument/2006/relationships/slide" Target="slide5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830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81BBD0E0-20D3-416D-9B80-BF0A5B58678F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10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495551" y="609601"/>
            <a:ext cx="7921625" cy="1090613"/>
          </a:xfrm>
        </p:spPr>
        <p:txBody>
          <a:bodyPr/>
          <a:lstStyle/>
          <a:p>
            <a:pPr eaLnBrk="1" hangingPunct="1"/>
            <a:r>
              <a:rPr lang="en-US" altLang="zh-CN" sz="3200">
                <a:solidFill>
                  <a:srgbClr val="000000"/>
                </a:solidFill>
              </a:rPr>
              <a:t>2.3    Operands of the Computer Hardware</a:t>
            </a:r>
            <a:endParaRPr lang="zh-CN" altLang="en-US" smtClean="0"/>
          </a:p>
        </p:txBody>
      </p:sp>
      <p:sp>
        <p:nvSpPr>
          <p:cNvPr id="11268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7850" y="2133601"/>
            <a:ext cx="8712200" cy="3965575"/>
          </a:xfrm>
        </p:spPr>
        <p:txBody>
          <a:bodyPr/>
          <a:lstStyle/>
          <a:p>
            <a:pPr eaLnBrk="1" hangingPunct="1"/>
            <a:r>
              <a:rPr lang="en-US" altLang="zh-CN" sz="2400" b="1">
                <a:solidFill>
                  <a:srgbClr val="000000"/>
                </a:solidFill>
              </a:rPr>
              <a:t>Arithmetic instruction</a:t>
            </a:r>
            <a:r>
              <a:rPr lang="en-US" altLang="zh-CN" sz="2400" b="1">
                <a:solidFill>
                  <a:srgbClr val="000000"/>
                </a:solidFill>
                <a:latin typeface="Arial Unicode MS" panose="020B0604020202020204" pitchFamily="34" charset="-122"/>
              </a:rPr>
              <a:t>’</a:t>
            </a:r>
            <a:r>
              <a:rPr lang="en-US" altLang="zh-CN" sz="2400" b="1">
                <a:solidFill>
                  <a:srgbClr val="000000"/>
                </a:solidFill>
              </a:rPr>
              <a:t>s operands must be in registers</a:t>
            </a:r>
            <a:endParaRPr lang="zh-CN" altLang="en-US" sz="2400" b="1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b="1" smtClean="0">
                <a:solidFill>
                  <a:srgbClr val="000000"/>
                </a:solidFill>
              </a:rPr>
              <a:t> 32 registers in MIPS</a:t>
            </a:r>
            <a:endParaRPr lang="zh-CN" altLang="en-US" b="1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b="1" smtClean="0">
                <a:solidFill>
                  <a:srgbClr val="000000"/>
                </a:solidFill>
              </a:rPr>
              <a:t> 32 bits for each register in MIPS</a:t>
            </a:r>
            <a:endParaRPr lang="zh-CN" altLang="en-US" b="1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400" b="1">
                <a:solidFill>
                  <a:srgbClr val="000000"/>
                </a:solidFill>
              </a:rPr>
              <a:t> Design Principle 2</a:t>
            </a:r>
            <a:endParaRPr lang="zh-CN" altLang="en-US" sz="2400" b="1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b="1" smtClean="0">
                <a:solidFill>
                  <a:srgbClr val="000000"/>
                </a:solidFill>
              </a:rPr>
              <a:t> </a:t>
            </a:r>
            <a:r>
              <a:rPr lang="en-US" altLang="zh-CN" b="1" i="1" smtClean="0">
                <a:solidFill>
                  <a:srgbClr val="000000"/>
                </a:solidFill>
              </a:rPr>
              <a:t>Smaller is faster</a:t>
            </a:r>
            <a:endParaRPr lang="zh-CN" altLang="en-US" b="1" i="1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000" b="1">
                <a:solidFill>
                  <a:srgbClr val="000000"/>
                </a:solidFill>
              </a:rPr>
              <a:t>MIPS convention for registers</a:t>
            </a:r>
            <a:endParaRPr lang="zh-CN" altLang="en-US" sz="2000" b="1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z="2000" b="1">
                <a:solidFill>
                  <a:srgbClr val="000000"/>
                </a:solidFill>
              </a:rPr>
              <a:t> $s0, $s1, … for registers corresponding to variables in C</a:t>
            </a:r>
            <a:endParaRPr lang="zh-CN" altLang="en-US" sz="2000" b="1">
              <a:solidFill>
                <a:srgbClr val="000000"/>
              </a:solidFill>
            </a:endParaRPr>
          </a:p>
          <a:p>
            <a:pPr lvl="2" eaLnBrk="1" hangingPunct="1"/>
            <a:r>
              <a:rPr lang="en-US" altLang="zh-CN" b="1" smtClean="0">
                <a:solidFill>
                  <a:srgbClr val="FF3300"/>
                </a:solidFill>
              </a:rPr>
              <a:t>register int i;  </a:t>
            </a:r>
            <a:endParaRPr lang="zh-CN" altLang="en-US" b="1" smtClean="0">
              <a:solidFill>
                <a:srgbClr val="FF3300"/>
              </a:solidFill>
            </a:endParaRPr>
          </a:p>
          <a:p>
            <a:pPr lvl="1" eaLnBrk="1" hangingPunct="1"/>
            <a:r>
              <a:rPr lang="en-US" altLang="zh-CN" sz="2000" b="1">
                <a:solidFill>
                  <a:srgbClr val="000000"/>
                </a:solidFill>
              </a:rPr>
              <a:t>$t0, $t1, … for temporary registers</a:t>
            </a:r>
            <a:endParaRPr lang="zh-CN" altLang="en-US" sz="2000" b="1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209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ldLvl="0" autoUpdateAnimBg="0"/>
      <p:bldP spid="11268" grpId="0" build="p" bldLvl="0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smtClean="0"/>
              <a:t>问多少周期后程序运行结束，写出</a:t>
            </a:r>
            <a:r>
              <a:rPr lang="zh-CN" altLang="zh-CN" smtClean="0"/>
              <a:t>C</a:t>
            </a:r>
            <a:r>
              <a:rPr lang="zh-CN" smtClean="0"/>
              <a:t>语言</a:t>
            </a:r>
          </a:p>
        </p:txBody>
      </p:sp>
      <p:sp>
        <p:nvSpPr>
          <p:cNvPr id="104451" name="Rectangle 3"/>
          <p:cNvSpPr>
            <a:spLocks noGrp="1" noRot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000"/>
              <a:t>		add	$t1, $0, $0</a:t>
            </a:r>
            <a:endParaRPr lang="zh-CN" altLang="en-US" sz="2000"/>
          </a:p>
          <a:p>
            <a:pPr eaLnBrk="1" hangingPunct="1"/>
            <a:r>
              <a:rPr lang="en-US" altLang="zh-CN" sz="2000"/>
              <a:t>		addi	$t2, $0, 10</a:t>
            </a:r>
            <a:endParaRPr lang="zh-CN" altLang="en-US" sz="2000"/>
          </a:p>
          <a:p>
            <a:pPr eaLnBrk="1" hangingPunct="1"/>
            <a:r>
              <a:rPr lang="en-US" altLang="zh-CN" sz="2000"/>
              <a:t>Fun1:	beq	$t2, $t1, Exit1</a:t>
            </a:r>
            <a:endParaRPr lang="zh-CN" altLang="en-US" sz="2000"/>
          </a:p>
          <a:p>
            <a:pPr eaLnBrk="1" hangingPunct="1"/>
            <a:r>
              <a:rPr lang="en-US" altLang="zh-CN" sz="2000"/>
              <a:t>		addi $t1, $t1, 1</a:t>
            </a:r>
            <a:endParaRPr lang="zh-CN" altLang="en-US" sz="2000"/>
          </a:p>
          <a:p>
            <a:pPr eaLnBrk="1" hangingPunct="1"/>
            <a:r>
              <a:rPr lang="en-US" altLang="zh-CN" sz="2000"/>
              <a:t>		j Fun1</a:t>
            </a:r>
            <a:endParaRPr lang="zh-CN" altLang="en-US" sz="2000"/>
          </a:p>
          <a:p>
            <a:pPr eaLnBrk="1" hangingPunct="1"/>
            <a:r>
              <a:rPr lang="en-US" altLang="zh-CN" sz="2000"/>
              <a:t>Exit1:	addi $t2, $t2, -1</a:t>
            </a:r>
            <a:endParaRPr lang="zh-CN" altLang="en-US" sz="2000"/>
          </a:p>
          <a:p>
            <a:pPr eaLnBrk="1" hangingPunct="1"/>
            <a:r>
              <a:rPr lang="en-US" altLang="zh-CN" sz="2000"/>
              <a:t>		beq $t2, $t2, Exit2</a:t>
            </a:r>
            <a:endParaRPr lang="zh-CN" altLang="en-US" sz="2000"/>
          </a:p>
          <a:p>
            <a:pPr eaLnBrk="1" hangingPunct="1"/>
            <a:r>
              <a:rPr lang="en-US" altLang="zh-CN" sz="2000"/>
              <a:t>		jal Fun1</a:t>
            </a:r>
            <a:endParaRPr lang="zh-CN" altLang="en-US" sz="2000"/>
          </a:p>
          <a:p>
            <a:pPr eaLnBrk="1" hangingPunct="1"/>
            <a:r>
              <a:rPr lang="zh-CN" altLang="en-US" sz="2000"/>
              <a:t>Exit2	jr $ra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54408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 bldLvl="0" autoUpdateAnimBg="0"/>
      <p:bldP spid="104451" grpId="0" build="p" bldLvl="0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smtClean="0"/>
              <a:t>问多少周期执行完成？并写出对应</a:t>
            </a:r>
            <a:r>
              <a:rPr lang="zh-CN" altLang="zh-CN" smtClean="0"/>
              <a:t>C</a:t>
            </a:r>
            <a:r>
              <a:rPr lang="zh-CN" smtClean="0"/>
              <a:t>语言。 </a:t>
            </a:r>
          </a:p>
        </p:txBody>
      </p:sp>
      <p:sp>
        <p:nvSpPr>
          <p:cNvPr id="105475" name="Rectangle 3"/>
          <p:cNvSpPr>
            <a:spLocks noGrp="1" noRot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Main：	add $v0, $0, $0</a:t>
            </a:r>
          </a:p>
          <a:p>
            <a:pPr eaLnBrk="1" hangingPunct="1"/>
            <a:r>
              <a:rPr lang="zh-CN" altLang="en-US" smtClean="0"/>
              <a:t>		addi $a0, $0, 10</a:t>
            </a:r>
          </a:p>
          <a:p>
            <a:pPr eaLnBrk="1" hangingPunct="1"/>
            <a:r>
              <a:rPr lang="zh-CN" altLang="en-US" smtClean="0"/>
              <a:t>Fun1:	add $v0, $a0, $v0</a:t>
            </a:r>
          </a:p>
          <a:p>
            <a:pPr eaLnBrk="1" hangingPunct="1"/>
            <a:r>
              <a:rPr lang="zh-CN" altLang="en-US" smtClean="0"/>
              <a:t>		subi $a0, $a0, -1</a:t>
            </a:r>
          </a:p>
          <a:p>
            <a:pPr eaLnBrk="1" hangingPunct="1"/>
            <a:r>
              <a:rPr lang="zh-CN" altLang="en-US" smtClean="0"/>
              <a:t>		beq $a0, $0, Exit</a:t>
            </a:r>
          </a:p>
          <a:p>
            <a:pPr eaLnBrk="1" hangingPunct="1"/>
            <a:r>
              <a:rPr lang="zh-CN" altLang="en-US" smtClean="0"/>
              <a:t>		</a:t>
            </a:r>
            <a:r>
              <a:rPr lang="en-US" altLang="zh-CN" smtClean="0"/>
              <a:t>jal Fun1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Exit:		add $a0, $v0, $0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		jal printf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8113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bldLvl="0" autoUpdateAnimBg="0"/>
      <p:bldP spid="105475" grpId="0" build="p" bldLvl="0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825625" y="188913"/>
            <a:ext cx="8540750" cy="1143000"/>
          </a:xfrm>
        </p:spPr>
        <p:txBody>
          <a:bodyPr/>
          <a:lstStyle/>
          <a:p>
            <a:pPr eaLnBrk="1" hangingPunct="1"/>
            <a:r>
              <a:rPr lang="zh-CN" altLang="en-US" sz="3200"/>
              <a:t>已知</a:t>
            </a:r>
            <a:r>
              <a:rPr lang="en-US" altLang="zh-CN" sz="3200"/>
              <a:t>fun</a:t>
            </a:r>
            <a:r>
              <a:rPr lang="zh-CN" altLang="en-US" sz="3200"/>
              <a:t>函数输入为</a:t>
            </a:r>
            <a:r>
              <a:rPr lang="en-US" altLang="zh-CN" sz="3200"/>
              <a:t>fun( int a[], i) </a:t>
            </a:r>
            <a:r>
              <a:rPr lang="zh-CN" altLang="en-US" sz="3200"/>
              <a:t>将</a:t>
            </a:r>
            <a:r>
              <a:rPr lang="en-US" altLang="zh-CN" sz="3200"/>
              <a:t>a[i]</a:t>
            </a:r>
            <a:r>
              <a:rPr lang="zh-CN" altLang="en-US" sz="3200"/>
              <a:t>与</a:t>
            </a:r>
            <a:r>
              <a:rPr lang="en-US" altLang="zh-CN" sz="3200"/>
              <a:t>a[i+1]</a:t>
            </a:r>
            <a:r>
              <a:rPr lang="zh-CN" altLang="en-US" sz="3200"/>
              <a:t>互换</a:t>
            </a:r>
            <a:r>
              <a:rPr lang="en-US" altLang="zh-CN" sz="3200"/>
              <a:t>.</a:t>
            </a:r>
            <a:r>
              <a:rPr lang="zh-CN" altLang="en-US" sz="3200"/>
              <a:t>写出对应的</a:t>
            </a:r>
            <a:r>
              <a:rPr lang="en-US" altLang="zh-CN" sz="3200"/>
              <a:t>C</a:t>
            </a:r>
            <a:r>
              <a:rPr lang="zh-CN" altLang="en-US" sz="3200"/>
              <a:t>语言</a:t>
            </a:r>
            <a:endParaRPr lang="zh-CN" altLang="en-US" smtClean="0"/>
          </a:p>
        </p:txBody>
      </p:sp>
      <p:sp>
        <p:nvSpPr>
          <p:cNvPr id="10649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774825" y="1428750"/>
            <a:ext cx="8540750" cy="4953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Main:</a:t>
            </a:r>
            <a:endParaRPr lang="zh-CN" altLang="en-US" sz="20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…</a:t>
            </a:r>
            <a:endParaRPr lang="zh-CN" altLang="en-US" sz="20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add $a0, $s0, $0	; s0</a:t>
            </a:r>
            <a:r>
              <a:rPr lang="zh-CN" altLang="en-US" sz="2000"/>
              <a:t>为</a:t>
            </a:r>
            <a:r>
              <a:rPr lang="en-US" altLang="zh-CN" sz="2000"/>
              <a:t>main</a:t>
            </a:r>
            <a:r>
              <a:rPr lang="zh-CN" altLang="en-US" sz="2000"/>
              <a:t>中数组</a:t>
            </a:r>
            <a:r>
              <a:rPr lang="en-US" altLang="zh-CN" sz="2000"/>
              <a:t>int array[80], </a:t>
            </a:r>
            <a:r>
              <a:rPr lang="zh-CN" altLang="en-US" sz="2000"/>
              <a:t>内容为”</a:t>
            </a:r>
            <a:r>
              <a:rPr lang="en-US" altLang="zh-CN" sz="2000"/>
              <a:t>abcdef”</a:t>
            </a:r>
            <a:r>
              <a:rPr lang="zh-CN" altLang="en-US" sz="2000"/>
              <a:t>的起始地址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	</a:t>
            </a:r>
            <a:r>
              <a:rPr lang="en-US" altLang="zh-CN" sz="2000"/>
              <a:t>add $a1, $s1, $0	;	s1</a:t>
            </a:r>
            <a:r>
              <a:rPr lang="zh-CN" altLang="en-US" sz="2000"/>
              <a:t>为</a:t>
            </a:r>
            <a:r>
              <a:rPr lang="en-US" altLang="zh-CN" sz="2000"/>
              <a:t>main</a:t>
            </a:r>
            <a:r>
              <a:rPr lang="zh-CN" altLang="en-US" sz="2000"/>
              <a:t>中的</a:t>
            </a:r>
            <a:r>
              <a:rPr lang="en-US" altLang="zh-CN" sz="2000"/>
              <a:t>i</a:t>
            </a:r>
            <a:endParaRPr lang="zh-CN" altLang="en-US" sz="20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jal fun</a:t>
            </a:r>
            <a:endParaRPr lang="zh-CN" altLang="en-US" sz="20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sw a0, 0(t1)</a:t>
            </a:r>
            <a:endParaRPr lang="zh-CN" altLang="en-US" sz="20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sw a0, 0(t1)</a:t>
            </a:r>
            <a:endParaRPr lang="zh-CN" altLang="en-US" sz="20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add $a0, $s0, $0</a:t>
            </a:r>
            <a:endParaRPr lang="zh-CN" altLang="en-US" sz="20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add $a1, $s1, $0</a:t>
            </a:r>
            <a:endParaRPr lang="zh-CN" altLang="en-US" sz="20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jal swap</a:t>
            </a:r>
            <a:endParaRPr lang="zh-CN" altLang="en-US" sz="20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add $s0, $a0, $0</a:t>
            </a:r>
            <a:endParaRPr lang="zh-CN" altLang="en-US" sz="20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addi $s1, $a1, 4</a:t>
            </a:r>
            <a:endParaRPr lang="zh-CN" altLang="en-US" sz="20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add $a0, $s2, $0	;  s2</a:t>
            </a:r>
            <a:r>
              <a:rPr lang="zh-CN" altLang="en-US" sz="2000"/>
              <a:t>为</a:t>
            </a:r>
            <a:r>
              <a:rPr lang="en-US" altLang="zh-CN" sz="2000"/>
              <a:t>main</a:t>
            </a:r>
            <a:r>
              <a:rPr lang="zh-CN" altLang="en-US" sz="2000"/>
              <a:t>中字符串“</a:t>
            </a:r>
            <a:r>
              <a:rPr lang="en-US" altLang="zh-CN" sz="2000"/>
              <a:t>%s\n”</a:t>
            </a:r>
            <a:r>
              <a:rPr lang="zh-CN" altLang="en-US" sz="2000"/>
              <a:t>的首地址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35706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4" dur="500"/>
                                        <p:tgtEl>
                                          <p:spTgt spid="10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1" dur="500"/>
                                        <p:tgtEl>
                                          <p:spTgt spid="106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6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6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8" dur="500"/>
                                        <p:tgtEl>
                                          <p:spTgt spid="1064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64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64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bldLvl="0" autoUpdateAnimBg="0"/>
      <p:bldP spid="106499" grpId="0" build="p" bldLvl="0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0752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019300" y="1905000"/>
            <a:ext cx="854075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	add $a1, $s1, $0</a:t>
            </a:r>
            <a:endParaRPr lang="zh-CN" altLang="en-US" sz="20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	jal printf</a:t>
            </a:r>
            <a:endParaRPr lang="zh-CN" altLang="en-US" sz="20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	…</a:t>
            </a:r>
            <a:endParaRPr lang="zh-CN" altLang="en-US" sz="20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Fun:		add t1, a1, a1</a:t>
            </a:r>
            <a:endParaRPr lang="zh-CN" altLang="en-US" sz="20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	add t1, a1, a1</a:t>
            </a:r>
            <a:endParaRPr lang="zh-CN" altLang="en-US" sz="20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	add t1, a0, t1</a:t>
            </a:r>
            <a:endParaRPr lang="zh-CN" altLang="en-US" sz="20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	</a:t>
            </a:r>
            <a:r>
              <a:rPr lang="zh-CN" altLang="en-US" sz="2000"/>
              <a:t>lw a0, 0(t1)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		lw a1, 4(t1)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Swap:	add $t1, $a0, $0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		</a:t>
            </a:r>
            <a:r>
              <a:rPr lang="en-US" altLang="zh-CN" sz="2000"/>
              <a:t>add $a1, $0, $a0</a:t>
            </a:r>
            <a:endParaRPr lang="zh-CN" altLang="en-US" sz="20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	add $a0, $0, $t1</a:t>
            </a:r>
            <a:endParaRPr lang="zh-CN" altLang="en-US" sz="20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	jr $ra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05762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107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7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7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107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7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7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4" dur="500"/>
                                        <p:tgtEl>
                                          <p:spTgt spid="107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7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7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1" dur="500"/>
                                        <p:tgtEl>
                                          <p:spTgt spid="107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7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7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bldLvl="0" autoUpdateAnimBg="0"/>
      <p:bldP spid="107523" grpId="0" build="p" bldLvl="0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828800" y="0"/>
            <a:ext cx="8540750" cy="927100"/>
          </a:xfrm>
        </p:spPr>
        <p:txBody>
          <a:bodyPr/>
          <a:lstStyle/>
          <a:p>
            <a:pPr eaLnBrk="1" hangingPunct="1"/>
            <a:r>
              <a:rPr lang="en-US" altLang="zh-CN" sz="3200">
                <a:solidFill>
                  <a:srgbClr val="000000"/>
                </a:solidFill>
              </a:rPr>
              <a:t>2.11    Arrays versus Pointers</a:t>
            </a:r>
            <a:r>
              <a:rPr lang="en-US" altLang="zh-CN" sz="3200"/>
              <a:t>    </a:t>
            </a:r>
            <a:endParaRPr lang="zh-CN" altLang="en-US" smtClean="0"/>
          </a:p>
        </p:txBody>
      </p:sp>
      <p:sp>
        <p:nvSpPr>
          <p:cNvPr id="10957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7850" y="1052513"/>
            <a:ext cx="8540750" cy="5327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Two C procedures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 Array version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clear1 ( int    array[ ], int  size )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{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int    i;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for ( i  =  0 ; i  &lt;  size ;  i  =  i  +  1 )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   array[i] = 0;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} 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 Pointer version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clear2 ( int  *array, int  size )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{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int    *p;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for ( p  =  &amp;array[0] ;  p  &lt;  &amp;array[size] ;  p  =  p  +  1 )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*p  =  0;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} 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83364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109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9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9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4" dur="500"/>
                                        <p:tgtEl>
                                          <p:spTgt spid="109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9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9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1" dur="500"/>
                                        <p:tgtEl>
                                          <p:spTgt spid="109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9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9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8" dur="500"/>
                                        <p:tgtEl>
                                          <p:spTgt spid="109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9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9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5" dur="500"/>
                                        <p:tgtEl>
                                          <p:spTgt spid="1095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095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95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2" dur="500"/>
                                        <p:tgtEl>
                                          <p:spTgt spid="1095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95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95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 bldLvl="0" autoUpdateAnimBg="0"/>
      <p:bldP spid="109571" grpId="0" build="p" bldLvl="0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A8E06872-B5B7-4290-A875-174F99C73554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105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1059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7850" y="908050"/>
            <a:ext cx="8540750" cy="5689600"/>
          </a:xfrm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  <a:r>
              <a:rPr lang="en-US" altLang="zh-CN" smtClean="0">
                <a:solidFill>
                  <a:srgbClr val="000000"/>
                </a:solidFill>
              </a:rPr>
              <a:t>Assembly code for clear1 procedure </a:t>
            </a:r>
            <a:r>
              <a:rPr lang="en-US" altLang="zh-CN" sz="2000">
                <a:solidFill>
                  <a:srgbClr val="000000"/>
                </a:solidFill>
              </a:rPr>
              <a:t>(array version)</a:t>
            </a:r>
            <a:endParaRPr lang="zh-CN" altLang="en-US" sz="200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move   $t0, $zero           #   i = 0 ( $t0 = 0 ) 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loop1:  add    $t1, $t0, $t0         #   $t1 = i * 2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add    $t1, $t1, $t1         #    $t1 = i * 4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add    $t2, $a0, $t1         #    $t2 = address of array[ i ]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sw     $zero, 0($t2)         #   array[ i ] = 0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addi   $t0, $t0, 1             #   i = i +1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slt    $t3, $t0, $a1           #   $t3  =  (i  &lt;  size)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bne    $t3, $zero, loop1  # if ( i  &lt;  size ) go to  loop1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This code works as long as </a:t>
            </a:r>
            <a:r>
              <a:rPr lang="en-US" altLang="zh-CN" b="1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size</a:t>
            </a:r>
            <a:r>
              <a:rPr lang="en-US" altLang="zh-CN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 is greater than 0.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59113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11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11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 bldLvl="0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DEEA83CA-FC7C-493B-BE9D-D4A96ED65CF2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106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1161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7850" y="549276"/>
            <a:ext cx="8820150" cy="54070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Assembly code for clear2 procedure (pointer version)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move   $t0, $a0              #   p  =  &amp; array[ 0 ] 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add    $t1, $a1, $a1        #   $t1 = size * 2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add    $t1, $t1, $t1         #    $t1 = size * 4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add    $t2, $a0, $t1         #    $t2 =  &amp; array[ size ]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loop2:  sw     $zero, 0($t0)         #   Memory[ p ]  =  0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addi   $t0, $t0, 4             #   p  =  p  +  4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slt      $t3, $t0, $t2           #   $t3  =  (p  &lt;  &amp;array[size] )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bne    $t3, $zero, loop2  # if ( p  &lt;  &amp;array[size] )  go to  loop2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This code works as long as </a:t>
            </a:r>
            <a:r>
              <a:rPr lang="en-US" altLang="zh-CN" b="1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size</a:t>
            </a:r>
            <a:r>
              <a:rPr lang="en-US" altLang="zh-CN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 is greater than 0.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96941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 bldLvl="0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4769A00A-A28B-4F69-B0CD-9CA24EACBB93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107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85800"/>
            <a:ext cx="8763000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1981200" y="3505200"/>
            <a:ext cx="8229600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0000"/>
                </a:solidFill>
              </a:rPr>
              <a:t>Compare the two versions:</a:t>
            </a:r>
            <a:endParaRPr lang="zh-CN" altLang="en-US" sz="140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  <a:buSzPct val="85000"/>
              <a:buFont typeface="Wingdings" panose="05000000000000000000" pitchFamily="2" charset="2"/>
              <a:buChar char=""/>
            </a:pPr>
            <a:r>
              <a:rPr lang="en-US" altLang="zh-CN" sz="2400">
                <a:solidFill>
                  <a:srgbClr val="000000"/>
                </a:solidFill>
              </a:rPr>
              <a:t> Array version has the 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</a:rPr>
              <a:t>“</a:t>
            </a:r>
            <a:r>
              <a:rPr lang="en-US" altLang="zh-CN" sz="2400">
                <a:solidFill>
                  <a:srgbClr val="000000"/>
                </a:solidFill>
              </a:rPr>
              <a:t>multiply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</a:rPr>
              <a:t>”</a:t>
            </a:r>
            <a:r>
              <a:rPr lang="en-US" altLang="zh-CN" sz="2400">
                <a:solidFill>
                  <a:srgbClr val="000000"/>
                </a:solidFill>
              </a:rPr>
              <a:t> and add inside loop</a:t>
            </a:r>
            <a:endParaRPr lang="zh-CN" altLang="en-US" sz="240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  <a:buSzPct val="85000"/>
              <a:buFont typeface="Wingdings" panose="05000000000000000000" pitchFamily="2" charset="2"/>
              <a:buChar char=""/>
            </a:pPr>
            <a:r>
              <a:rPr lang="en-US" altLang="zh-CN" sz="2400">
                <a:solidFill>
                  <a:srgbClr val="000000"/>
                </a:solidFill>
              </a:rPr>
              <a:t> Pointer version reduces instructions/iteration from </a:t>
            </a:r>
            <a:endParaRPr lang="zh-CN" altLang="en-US" sz="240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0000"/>
                </a:solidFill>
              </a:rPr>
              <a:t>                               7</a:t>
            </a:r>
            <a:r>
              <a:rPr lang="en-US" altLang="zh-CN" sz="1400">
                <a:solidFill>
                  <a:srgbClr val="000000"/>
                </a:solidFill>
              </a:rPr>
              <a:t> to </a:t>
            </a:r>
            <a:r>
              <a:rPr lang="en-US" altLang="zh-CN" sz="1400" b="1">
                <a:solidFill>
                  <a:srgbClr val="FF0000"/>
                </a:solidFill>
              </a:rPr>
              <a:t>4</a:t>
            </a:r>
            <a:endParaRPr lang="zh-CN" altLang="en-US" sz="1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7476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CDAF78D1-0E46-4C21-AA03-CDEEB66EE9DB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108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13667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828800" y="228601"/>
            <a:ext cx="8540750" cy="784225"/>
          </a:xfrm>
        </p:spPr>
        <p:txBody>
          <a:bodyPr/>
          <a:lstStyle/>
          <a:p>
            <a:pPr eaLnBrk="1" hangingPunct="1"/>
            <a:r>
              <a:rPr lang="en-US" altLang="zh-CN" sz="3200">
                <a:solidFill>
                  <a:srgbClr val="000000"/>
                </a:solidFill>
              </a:rPr>
              <a:t>2.12    PowerPC and 80x86 Instructions</a:t>
            </a:r>
            <a:endParaRPr lang="zh-CN" altLang="en-US" smtClean="0"/>
          </a:p>
        </p:txBody>
      </p:sp>
      <p:sp>
        <p:nvSpPr>
          <p:cNvPr id="113668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7850" y="1052514"/>
            <a:ext cx="8540750" cy="5616575"/>
          </a:xfrm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  <a:r>
              <a:rPr lang="en-US" altLang="zh-CN" smtClean="0">
                <a:solidFill>
                  <a:srgbClr val="000000"/>
                </a:solidFill>
              </a:rPr>
              <a:t>The IBM/Motorola PowerPC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Similarities with MIPS:</a:t>
            </a:r>
          </a:p>
          <a:p>
            <a:pPr lvl="2" eaLnBrk="1" hangingPunct="1"/>
            <a:r>
              <a:rPr lang="en-US" altLang="zh-CN" b="1" smtClean="0">
                <a:solidFill>
                  <a:srgbClr val="000000"/>
                </a:solidFill>
              </a:rPr>
              <a:t> All instructions are 32 bits long</a:t>
            </a:r>
            <a:endParaRPr lang="zh-CN" altLang="en-US" b="1" smtClean="0">
              <a:solidFill>
                <a:srgbClr val="000000"/>
              </a:solidFill>
            </a:endParaRPr>
          </a:p>
          <a:p>
            <a:pPr lvl="2" eaLnBrk="1" hangingPunct="1"/>
            <a:r>
              <a:rPr lang="en-US" altLang="zh-CN" b="1" smtClean="0">
                <a:solidFill>
                  <a:srgbClr val="000000"/>
                </a:solidFill>
              </a:rPr>
              <a:t>32 integer registers</a:t>
            </a:r>
          </a:p>
          <a:p>
            <a:pPr lvl="2" eaLnBrk="1" hangingPunct="1"/>
            <a:r>
              <a:rPr lang="en-US" altLang="zh-CN" b="1" smtClean="0">
                <a:solidFill>
                  <a:srgbClr val="000000"/>
                </a:solidFill>
              </a:rPr>
              <a:t> Data transfer is possible only with loads and stores</a:t>
            </a:r>
            <a:endParaRPr lang="en-US" altLang="zh-CN" sz="1800" b="1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>
                <a:solidFill>
                  <a:srgbClr val="000000"/>
                </a:solidFill>
              </a:rPr>
              <a:t> Indexed addressing</a:t>
            </a:r>
            <a:endParaRPr lang="zh-CN" altLang="en-US" sz="1800">
              <a:solidFill>
                <a:srgbClr val="000000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1600">
                <a:solidFill>
                  <a:srgbClr val="000000"/>
                </a:solidFill>
              </a:rPr>
              <a:t> </a:t>
            </a:r>
            <a:r>
              <a:rPr lang="en-US" altLang="zh-CN" sz="1600" b="1">
                <a:solidFill>
                  <a:srgbClr val="000000"/>
                </a:solidFill>
              </a:rPr>
              <a:t>MIPS code</a:t>
            </a:r>
            <a:endParaRPr lang="zh-CN" altLang="en-US" sz="1600" b="1">
              <a:solidFill>
                <a:srgbClr val="000000"/>
              </a:solidFill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add    $t0, $a0, $s3       #  $a0 has base of an array, $s3 is index</a:t>
            </a:r>
            <a:endParaRPr lang="zh-CN" altLang="en-US" sz="1600" b="1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lw      $t1, 0($t0)          #  $t1 gets Memory[$a0 + $s3]</a:t>
            </a:r>
            <a:endParaRPr lang="zh-CN" altLang="en-US" sz="1600" b="1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1600" b="1">
                <a:solidFill>
                  <a:srgbClr val="000000"/>
                </a:solidFill>
              </a:rPr>
              <a:t> Equivalent code in PowerPC</a:t>
            </a:r>
            <a:endParaRPr lang="zh-CN" altLang="en-US" sz="1600" b="1">
              <a:solidFill>
                <a:srgbClr val="000000"/>
              </a:solidFill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lw      $t1, $a0 + $s3    #  $t1 gets Memory[$a0 + $s3]</a:t>
            </a:r>
            <a:endParaRPr lang="zh-CN" altLang="en-US" sz="1600" b="1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>
                <a:solidFill>
                  <a:srgbClr val="000000"/>
                </a:solidFill>
              </a:rPr>
              <a:t> Update addressing</a:t>
            </a:r>
            <a:endParaRPr lang="zh-CN" altLang="en-US" sz="1800">
              <a:solidFill>
                <a:srgbClr val="000000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1600">
                <a:solidFill>
                  <a:srgbClr val="000000"/>
                </a:solidFill>
              </a:rPr>
              <a:t> </a:t>
            </a:r>
            <a:r>
              <a:rPr lang="en-US" altLang="zh-CN" sz="1600" b="1">
                <a:solidFill>
                  <a:srgbClr val="000000"/>
                </a:solidFill>
              </a:rPr>
              <a:t>MIPS code</a:t>
            </a:r>
            <a:endParaRPr lang="zh-CN" altLang="en-US" sz="1600" b="1">
              <a:solidFill>
                <a:srgbClr val="000000"/>
              </a:solidFill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lw      $t0, 4($s3)      #  $t0  =  Memory[$s3 + 4]</a:t>
            </a:r>
            <a:endParaRPr lang="zh-CN" altLang="en-US" sz="1600" b="1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addi   $s3, $s3, 4      #  $s3  =  $s3  +  4</a:t>
            </a:r>
            <a:endParaRPr lang="zh-CN" altLang="en-US" sz="1600" b="1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1600" b="1">
                <a:solidFill>
                  <a:srgbClr val="000000"/>
                </a:solidFill>
              </a:rPr>
              <a:t> Equivalent code in PowerPC</a:t>
            </a:r>
            <a:endParaRPr lang="zh-CN" altLang="en-US" sz="1600" b="1">
              <a:solidFill>
                <a:srgbClr val="000000"/>
              </a:solidFill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lwu    $t0, 4($s3)      #  $t0  =  Memory[$s3 + 4]</a:t>
            </a:r>
            <a:r>
              <a:rPr lang="en-US" altLang="zh-CN" sz="1600" b="1">
                <a:solidFill>
                  <a:srgbClr val="000000"/>
                </a:solidFill>
              </a:rPr>
              <a:t> </a:t>
            </a: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;  $s3 =  $s3  + 4</a:t>
            </a:r>
            <a:endParaRPr lang="en-US" altLang="zh-CN" b="1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242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11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13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3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3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113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3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3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113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3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3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1136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36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36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1136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36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36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1136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36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36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1136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36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36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1136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36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36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1136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36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36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4" dur="500"/>
                                        <p:tgtEl>
                                          <p:spTgt spid="1136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36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36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1" dur="500"/>
                                        <p:tgtEl>
                                          <p:spTgt spid="1136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36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36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8" dur="500"/>
                                        <p:tgtEl>
                                          <p:spTgt spid="1136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36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36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5" dur="500"/>
                                        <p:tgtEl>
                                          <p:spTgt spid="1136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36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36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2" dur="500"/>
                                        <p:tgtEl>
                                          <p:spTgt spid="1136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136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136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9" dur="500"/>
                                        <p:tgtEl>
                                          <p:spTgt spid="1136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136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36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6" dur="500"/>
                                        <p:tgtEl>
                                          <p:spTgt spid="1136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36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136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ldLvl="0" autoUpdateAnimBg="0"/>
      <p:bldP spid="113668" grpId="0" build="p" bldLvl="0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7AF6454F-9AAA-4DF6-8115-8E0F9474D0A3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109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14691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847850" y="620713"/>
            <a:ext cx="8540750" cy="711200"/>
          </a:xfrm>
        </p:spPr>
        <p:txBody>
          <a:bodyPr/>
          <a:lstStyle/>
          <a:p>
            <a:pPr eaLnBrk="1" hangingPunct="1"/>
            <a:r>
              <a:rPr lang="en-US" altLang="zh-CN" sz="3200"/>
              <a:t>Indexed and update addressing mode</a:t>
            </a:r>
            <a:endParaRPr lang="zh-CN" altLang="en-US" smtClean="0"/>
          </a:p>
        </p:txBody>
      </p:sp>
      <p:pic>
        <p:nvPicPr>
          <p:cNvPr id="113668" name="Picture 5" descr="f03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412876"/>
            <a:ext cx="8280400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204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1E88F2AF-A49D-4CFF-AE7E-6A9416B3ACE1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11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09750" y="357189"/>
            <a:ext cx="8540750" cy="54070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smtClean="0"/>
              <a:t> </a:t>
            </a:r>
            <a:r>
              <a:rPr lang="en-US" altLang="zh-CN" smtClean="0">
                <a:solidFill>
                  <a:srgbClr val="000000"/>
                </a:solidFill>
              </a:rPr>
              <a:t>Example 2.3     </a:t>
            </a:r>
            <a:r>
              <a:rPr lang="en-US" altLang="zh-CN" sz="2000">
                <a:solidFill>
                  <a:srgbClr val="000000"/>
                </a:solidFill>
              </a:rPr>
              <a:t>Compiling a C statement using registers</a:t>
            </a:r>
            <a:endParaRPr lang="zh-CN" altLang="en-US" sz="200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C code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f  =  ( g  +  h )  –  (  i  +  j  ) ;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MIPS code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add   $t0, $s1, $s2      # $t0 contains g + h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add   $t1, $s3, $s4     # $t1 contains i + j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sub   $s0, $t0, $t1      # f ($S0)gets $t0 - $t1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 Data transfer instructions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Memory address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Load: from memory to register;   load word ( lw )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Store: from register to memory;  store word ( sw )</a:t>
            </a:r>
            <a:endParaRPr lang="zh-CN" altLang="en-US" smtClean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mtClean="0">
                <a:solidFill>
                  <a:schemeClr val="accent2"/>
                </a:solidFill>
              </a:rPr>
              <a:t>谁在做</a:t>
            </a:r>
            <a:r>
              <a:rPr lang="en-US" altLang="zh-CN" smtClean="0">
                <a:solidFill>
                  <a:schemeClr val="accent2"/>
                </a:solidFill>
              </a:rPr>
              <a:t>LW</a:t>
            </a:r>
            <a:r>
              <a:rPr lang="zh-CN" altLang="en-US" smtClean="0">
                <a:solidFill>
                  <a:schemeClr val="accent2"/>
                </a:solidFill>
              </a:rPr>
              <a:t>，</a:t>
            </a:r>
            <a:r>
              <a:rPr lang="en-US" altLang="zh-CN" smtClean="0">
                <a:solidFill>
                  <a:schemeClr val="accent2"/>
                </a:solidFill>
              </a:rPr>
              <a:t>SW</a:t>
            </a:r>
            <a:r>
              <a:rPr lang="zh-CN" altLang="en-US" smtClean="0">
                <a:solidFill>
                  <a:schemeClr val="accent2"/>
                </a:solidFill>
              </a:rPr>
              <a:t>？</a:t>
            </a:r>
          </a:p>
          <a:p>
            <a:pPr lvl="1" eaLnBrk="1" hangingPunct="1"/>
            <a:r>
              <a:rPr lang="zh-CN" altLang="en-US" smtClean="0">
                <a:solidFill>
                  <a:schemeClr val="accent2"/>
                </a:solidFill>
              </a:rPr>
              <a:t>编译器，操作系统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72655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4" dur="50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1" dur="500"/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bldLvl="0" autoUpdateAnimBg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9F89DF3A-5EE7-4FFD-94E3-156E8ABDDB51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110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1571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703388" y="404814"/>
            <a:ext cx="8685212" cy="5976937"/>
          </a:xfrm>
        </p:spPr>
        <p:txBody>
          <a:bodyPr/>
          <a:lstStyle/>
          <a:p>
            <a:pPr lvl="1" eaLnBrk="1" hangingPunct="1"/>
            <a:r>
              <a:rPr lang="en-US" altLang="zh-CN" smtClean="0"/>
              <a:t> </a:t>
            </a:r>
            <a:r>
              <a:rPr lang="en-US" altLang="zh-CN" smtClean="0">
                <a:solidFill>
                  <a:srgbClr val="000000"/>
                </a:solidFill>
              </a:rPr>
              <a:t>Unique PowerPC instructions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 eaLnBrk="1" hangingPunct="1"/>
            <a:r>
              <a:rPr lang="en-US" altLang="zh-CN" smtClean="0">
                <a:solidFill>
                  <a:srgbClr val="000000"/>
                </a:solidFill>
              </a:rPr>
              <a:t> Load multiple and store multiple 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 eaLnBrk="1" hangingPunct="1"/>
            <a:r>
              <a:rPr lang="en-US" altLang="zh-CN" smtClean="0">
                <a:solidFill>
                  <a:srgbClr val="000000"/>
                </a:solidFill>
              </a:rPr>
              <a:t> Instruction bc for loop</a:t>
            </a:r>
            <a:endParaRPr lang="zh-CN" altLang="en-US" smtClean="0">
              <a:solidFill>
                <a:srgbClr val="000000"/>
              </a:solidFill>
            </a:endParaRPr>
          </a:p>
          <a:p>
            <a:pPr lvl="3" eaLnBrk="1" hangingPunct="1"/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b="1" smtClean="0">
                <a:solidFill>
                  <a:srgbClr val="000000"/>
                </a:solidFill>
              </a:rPr>
              <a:t>C code</a:t>
            </a:r>
            <a:endParaRPr lang="zh-CN" altLang="en-US" b="1" smtClean="0">
              <a:solidFill>
                <a:srgbClr val="000000"/>
              </a:solidFill>
            </a:endParaRP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for ( i  =  n ;  i  !=  0 ;  i  =  i  -  1 ) {  </a:t>
            </a:r>
            <a:r>
              <a:rPr lang="en-US" altLang="zh-CN" b="1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. . .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3" eaLnBrk="1" hangingPunct="1"/>
            <a:r>
              <a:rPr lang="en-US" altLang="zh-CN" b="1" smtClean="0">
                <a:solidFill>
                  <a:srgbClr val="000000"/>
                </a:solidFill>
              </a:rPr>
              <a:t> MIPS instructions</a:t>
            </a:r>
            <a:endParaRPr lang="zh-CN" altLang="en-US" b="1" smtClean="0">
              <a:solidFill>
                <a:srgbClr val="000000"/>
              </a:solidFill>
            </a:endParaRP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Loop:   </a:t>
            </a:r>
            <a:r>
              <a:rPr lang="en-US" altLang="zh-CN" b="1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. . .</a:t>
            </a:r>
            <a:endParaRPr lang="zh-CN" altLang="en-US" b="1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addi   $t0, $t0, -1       #  $t0  =  $t0  -  1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bne    $t0, $zero, Loop  # if $t0 != 0 go to Loop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3" eaLnBrk="1" hangingPunct="1"/>
            <a:r>
              <a:rPr lang="en-US" altLang="zh-CN" b="1" smtClean="0">
                <a:solidFill>
                  <a:srgbClr val="000000"/>
                </a:solidFill>
              </a:rPr>
              <a:t> PowerPC instructions</a:t>
            </a:r>
            <a:endParaRPr lang="zh-CN" altLang="en-US" b="1" smtClean="0">
              <a:solidFill>
                <a:srgbClr val="000000"/>
              </a:solidFill>
            </a:endParaRP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bc      Loop, ctr != 0     # $ctr  = $ctr  -  1 ;  if $ctr != 0 go to Loop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3" eaLnBrk="1" hangingPunct="1"/>
            <a:r>
              <a:rPr lang="en-US" altLang="zh-CN" smtClean="0">
                <a:solidFill>
                  <a:srgbClr val="000000"/>
                </a:solidFill>
              </a:rPr>
              <a:t>Problems with the complex instructions above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 eaLnBrk="1" hangingPunct="1"/>
            <a:r>
              <a:rPr lang="en-US" altLang="zh-CN" smtClean="0">
                <a:solidFill>
                  <a:srgbClr val="000000"/>
                </a:solidFill>
              </a:rPr>
              <a:t> The instructions may not exactly match what the compiler needs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 eaLnBrk="1" hangingPunct="1"/>
            <a:r>
              <a:rPr lang="en-US" altLang="zh-CN" smtClean="0">
                <a:solidFill>
                  <a:srgbClr val="000000"/>
                </a:solidFill>
              </a:rPr>
              <a:t> A common case may be slower than a simple sequence</a:t>
            </a:r>
            <a:endParaRPr lang="zh-CN" altLang="en-US" smtClean="0">
              <a:solidFill>
                <a:srgbClr val="000000"/>
              </a:solidFill>
            </a:endParaRPr>
          </a:p>
          <a:p>
            <a:pPr lvl="3" eaLnBrk="1" hangingPunct="1"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821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4" dur="500"/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1" dur="500"/>
                                        <p:tgtEl>
                                          <p:spTgt spid="115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5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5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8" dur="500"/>
                                        <p:tgtEl>
                                          <p:spTgt spid="115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5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5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 bldLvl="0" autoUpdateAnimBg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E961485C-0CF3-4A8D-9566-7A8CBE24B1B5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111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1673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703389" y="260350"/>
            <a:ext cx="8713787" cy="6121400"/>
          </a:xfrm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  <a:r>
              <a:rPr lang="en-US" altLang="zh-CN" smtClean="0">
                <a:solidFill>
                  <a:srgbClr val="000000"/>
                </a:solidFill>
              </a:rPr>
              <a:t>The Intel 80x86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Important milestones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 eaLnBrk="1" hangingPunct="1"/>
            <a:r>
              <a:rPr lang="en-US" altLang="zh-CN" smtClean="0">
                <a:solidFill>
                  <a:srgbClr val="000000"/>
                </a:solidFill>
              </a:rPr>
              <a:t> 80x86 architecture in 1978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 eaLnBrk="1" hangingPunct="1"/>
            <a:r>
              <a:rPr lang="en-US" altLang="zh-CN" smtClean="0">
                <a:solidFill>
                  <a:srgbClr val="000000"/>
                </a:solidFill>
              </a:rPr>
              <a:t> 8087 floating-point coprocessor in 1980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 eaLnBrk="1" hangingPunct="1"/>
            <a:r>
              <a:rPr lang="en-US" altLang="zh-CN" smtClean="0">
                <a:solidFill>
                  <a:srgbClr val="000000"/>
                </a:solidFill>
              </a:rPr>
              <a:t> 80286 extended 8086 to 24 bits in 1982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 eaLnBrk="1" hangingPunct="1"/>
            <a:r>
              <a:rPr lang="en-US" altLang="zh-CN" smtClean="0">
                <a:solidFill>
                  <a:srgbClr val="000000"/>
                </a:solidFill>
              </a:rPr>
              <a:t> 80386 extended 80286 to 32 bits in 1985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 eaLnBrk="1" hangingPunct="1"/>
            <a:r>
              <a:rPr lang="en-US" altLang="zh-CN" smtClean="0">
                <a:solidFill>
                  <a:srgbClr val="000000"/>
                </a:solidFill>
              </a:rPr>
              <a:t> Higher performance of 80486, Pentium, Pentium Pro in 1989-95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 eaLnBrk="1" hangingPunct="1"/>
            <a:r>
              <a:rPr lang="en-US" altLang="zh-CN" smtClean="0">
                <a:solidFill>
                  <a:srgbClr val="000000"/>
                </a:solidFill>
              </a:rPr>
              <a:t> Expand Pentium and Pentium Pro with MMX in 1997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80x86 registers and data addressing modes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 eaLnBrk="1" hangingPunct="1"/>
            <a:r>
              <a:rPr lang="en-US" altLang="zh-CN" smtClean="0">
                <a:solidFill>
                  <a:srgbClr val="000000"/>
                </a:solidFill>
              </a:rPr>
              <a:t> 80386 extended all 16-bit registers but segment ones to 32 bits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 eaLnBrk="1" hangingPunct="1"/>
            <a:r>
              <a:rPr lang="en-US" altLang="zh-CN" smtClean="0">
                <a:solidFill>
                  <a:srgbClr val="000000"/>
                </a:solidFill>
              </a:rPr>
              <a:t> GPR ( general-purpose register )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 eaLnBrk="1" hangingPunct="1"/>
            <a:r>
              <a:rPr lang="en-US" altLang="zh-CN" smtClean="0">
                <a:solidFill>
                  <a:srgbClr val="000000"/>
                </a:solidFill>
              </a:rPr>
              <a:t> Addressing modes</a:t>
            </a:r>
            <a:endParaRPr lang="zh-CN" altLang="en-US" smtClean="0">
              <a:solidFill>
                <a:srgbClr val="000000"/>
              </a:solidFill>
            </a:endParaRPr>
          </a:p>
          <a:p>
            <a:pPr lvl="3" eaLnBrk="1" hangingPunct="1"/>
            <a:r>
              <a:rPr lang="en-US" altLang="zh-CN" b="1" smtClean="0">
                <a:solidFill>
                  <a:srgbClr val="000000"/>
                </a:solidFill>
              </a:rPr>
              <a:t> Register indirect </a:t>
            </a:r>
            <a:endParaRPr lang="zh-CN" altLang="en-US" b="1" smtClean="0">
              <a:solidFill>
                <a:srgbClr val="000000"/>
              </a:solidFill>
            </a:endParaRPr>
          </a:p>
          <a:p>
            <a:pPr lvl="3" eaLnBrk="1" hangingPunct="1"/>
            <a:r>
              <a:rPr lang="en-US" altLang="zh-CN" b="1" smtClean="0">
                <a:solidFill>
                  <a:srgbClr val="000000"/>
                </a:solidFill>
              </a:rPr>
              <a:t> Based mode with 8- or 32-bit displacement</a:t>
            </a:r>
            <a:endParaRPr lang="zh-CN" altLang="en-US" b="1" smtClean="0">
              <a:solidFill>
                <a:srgbClr val="000000"/>
              </a:solidFill>
            </a:endParaRPr>
          </a:p>
          <a:p>
            <a:pPr lvl="3" eaLnBrk="1" hangingPunct="1"/>
            <a:r>
              <a:rPr lang="en-US" altLang="zh-CN" b="1" smtClean="0">
                <a:solidFill>
                  <a:srgbClr val="000000"/>
                </a:solidFill>
              </a:rPr>
              <a:t> Base plus scaled index</a:t>
            </a:r>
            <a:endParaRPr lang="zh-CN" altLang="en-US" b="1" smtClean="0">
              <a:solidFill>
                <a:srgbClr val="000000"/>
              </a:solidFill>
            </a:endParaRPr>
          </a:p>
          <a:p>
            <a:pPr lvl="3" eaLnBrk="1" hangingPunct="1"/>
            <a:r>
              <a:rPr lang="en-US" altLang="zh-CN" b="1" smtClean="0">
                <a:solidFill>
                  <a:srgbClr val="000000"/>
                </a:solidFill>
              </a:rPr>
              <a:t> Base plus scaled index with 8- or 32-bit displacement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60074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11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116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6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6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4" dur="500"/>
                                        <p:tgtEl>
                                          <p:spTgt spid="116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6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6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1" dur="500"/>
                                        <p:tgtEl>
                                          <p:spTgt spid="116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6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6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8" dur="500"/>
                                        <p:tgtEl>
                                          <p:spTgt spid="116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6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6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5" dur="500"/>
                                        <p:tgtEl>
                                          <p:spTgt spid="1167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67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67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2" dur="500"/>
                                        <p:tgtEl>
                                          <p:spTgt spid="1167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167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167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 bldLvl="0" autoUpdateAnimBg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68664B68-47FB-4387-91F7-4B392CD17512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112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17763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74825" y="333375"/>
            <a:ext cx="8540750" cy="711200"/>
          </a:xfrm>
        </p:spPr>
        <p:txBody>
          <a:bodyPr/>
          <a:lstStyle/>
          <a:p>
            <a:pPr eaLnBrk="1" hangingPunct="1"/>
            <a:r>
              <a:rPr lang="en-US" altLang="zh-CN" sz="3200"/>
              <a:t>The 80386 register set</a:t>
            </a:r>
            <a:endParaRPr lang="zh-CN" altLang="en-US" smtClean="0"/>
          </a:p>
        </p:txBody>
      </p:sp>
      <p:pic>
        <p:nvPicPr>
          <p:cNvPr id="116740" name="Picture 4" descr="f03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052513"/>
            <a:ext cx="6553200" cy="523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9907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ldLvl="0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C47CD163-673C-47E6-9250-B36AC528DADA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113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1878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7850" y="836613"/>
            <a:ext cx="8540750" cy="4679950"/>
          </a:xfrm>
        </p:spPr>
        <p:txBody>
          <a:bodyPr/>
          <a:lstStyle/>
          <a:p>
            <a:pPr eaLnBrk="1" hangingPunct="1"/>
            <a:r>
              <a:rPr lang="en-US" altLang="zh-CN" smtClean="0"/>
              <a:t> 80x86 integer operations</a:t>
            </a:r>
            <a:endParaRPr lang="zh-CN" altLang="en-US" smtClean="0"/>
          </a:p>
          <a:p>
            <a:pPr lvl="1" eaLnBrk="1" hangingPunct="1"/>
            <a:r>
              <a:rPr lang="en-US" altLang="zh-CN" smtClean="0"/>
              <a:t> Data movement instructions</a:t>
            </a:r>
            <a:endParaRPr lang="zh-CN" altLang="en-US" smtClean="0"/>
          </a:p>
          <a:p>
            <a:pPr lvl="1" eaLnBrk="1" hangingPunct="1"/>
            <a:r>
              <a:rPr lang="en-US" altLang="zh-CN" smtClean="0"/>
              <a:t> Arithmetic and logic instructions</a:t>
            </a:r>
            <a:endParaRPr lang="zh-CN" altLang="en-US" smtClean="0"/>
          </a:p>
          <a:p>
            <a:pPr lvl="1" eaLnBrk="1" hangingPunct="1"/>
            <a:r>
              <a:rPr lang="en-US" altLang="zh-CN" smtClean="0"/>
              <a:t> Control flow</a:t>
            </a:r>
            <a:endParaRPr lang="zh-CN" altLang="en-US" smtClean="0"/>
          </a:p>
          <a:p>
            <a:pPr lvl="1" eaLnBrk="1" hangingPunct="1"/>
            <a:r>
              <a:rPr lang="en-US" altLang="zh-CN" smtClean="0"/>
              <a:t> String instructions 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62354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 bldLvl="0" autoUpdateAnimBg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8A8A2483-2D69-4B36-BBC2-A9392F54D90B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114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19811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640014" y="549276"/>
            <a:ext cx="6911975" cy="987425"/>
          </a:xfrm>
        </p:spPr>
        <p:txBody>
          <a:bodyPr/>
          <a:lstStyle/>
          <a:p>
            <a:pPr eaLnBrk="1" hangingPunct="1"/>
            <a:r>
              <a:rPr lang="en-US" altLang="zh-CN" sz="3200"/>
              <a:t>Some typical 80x86 instructions and their functions</a:t>
            </a:r>
            <a:endParaRPr lang="zh-CN" altLang="en-US" smtClean="0"/>
          </a:p>
        </p:txBody>
      </p:sp>
      <p:pic>
        <p:nvPicPr>
          <p:cNvPr id="118788" name="Picture 4" descr="f03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9" y="1844675"/>
            <a:ext cx="6696075" cy="429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723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ldLvl="0" autoUpdateAnimBg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3E8F112A-F466-484B-AC42-B790F6CEF418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115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2083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847850" y="333375"/>
            <a:ext cx="8540750" cy="647700"/>
          </a:xfrm>
        </p:spPr>
        <p:txBody>
          <a:bodyPr/>
          <a:lstStyle/>
          <a:p>
            <a:pPr eaLnBrk="1" hangingPunct="1"/>
            <a:r>
              <a:rPr lang="en-US" altLang="zh-CN" sz="3200"/>
              <a:t>Typical 80x86 instruction format</a:t>
            </a:r>
            <a:endParaRPr lang="zh-CN" altLang="en-US" smtClean="0"/>
          </a:p>
        </p:txBody>
      </p:sp>
      <p:pic>
        <p:nvPicPr>
          <p:cNvPr id="119812" name="Picture 4" descr="f033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981075"/>
            <a:ext cx="6985000" cy="51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681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ldLvl="0" autoUpdateAnimBg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E2964F34-A9D9-4EDB-842D-71F3749FBF40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116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21859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438400" y="228600"/>
            <a:ext cx="8013700" cy="1143000"/>
          </a:xfrm>
        </p:spPr>
        <p:txBody>
          <a:bodyPr/>
          <a:lstStyle/>
          <a:p>
            <a:pPr eaLnBrk="1" hangingPunct="1"/>
            <a:r>
              <a:rPr lang="en-US" altLang="zh-CN" sz="3200">
                <a:solidFill>
                  <a:srgbClr val="000000"/>
                </a:solidFill>
              </a:rPr>
              <a:t>2.13 History of Instruction Set Development</a:t>
            </a:r>
            <a:r>
              <a:rPr lang="en-US" altLang="zh-CN" smtClean="0"/>
              <a:t> </a:t>
            </a:r>
            <a:endParaRPr lang="zh-CN" altLang="en-US" smtClean="0"/>
          </a:p>
        </p:txBody>
      </p:sp>
      <p:sp>
        <p:nvSpPr>
          <p:cNvPr id="121860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019300" y="1628776"/>
            <a:ext cx="8540750" cy="4752975"/>
          </a:xfrm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  <a:r>
              <a:rPr lang="en-US" altLang="zh-CN" smtClean="0">
                <a:solidFill>
                  <a:srgbClr val="000000"/>
                </a:solidFill>
              </a:rPr>
              <a:t>Accumulator Architectures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Only 1 register for arithmetic instructions: </a:t>
            </a:r>
            <a:r>
              <a:rPr lang="en-US" altLang="zh-CN" i="1" smtClean="0">
                <a:solidFill>
                  <a:srgbClr val="000000"/>
                </a:solidFill>
              </a:rPr>
              <a:t>accumulator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Memory-based operand-addressing mode</a:t>
            </a:r>
            <a:endParaRPr lang="zh-CN" altLang="en-US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 Example 3.23</a:t>
            </a:r>
            <a:r>
              <a:rPr lang="en-US" altLang="zh-CN" sz="2400">
                <a:solidFill>
                  <a:srgbClr val="000000"/>
                </a:solidFill>
              </a:rPr>
              <a:t>    </a:t>
            </a:r>
            <a:r>
              <a:rPr lang="en-US" altLang="zh-CN" sz="2000">
                <a:solidFill>
                  <a:srgbClr val="000000"/>
                </a:solidFill>
              </a:rPr>
              <a:t>Compiling C code to accumulator</a:t>
            </a:r>
            <a:r>
              <a:rPr lang="en-US" altLang="zh-CN" sz="2400">
                <a:solidFill>
                  <a:srgbClr val="000000"/>
                </a:solidFill>
              </a:rPr>
              <a:t> instructions</a:t>
            </a:r>
            <a:endParaRPr lang="zh-CN" altLang="en-US" sz="240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C code:   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  =  B  +  C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;</a:t>
            </a:r>
            <a:endParaRPr lang="zh-CN" altLang="en-US" sz="2000" b="1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A</a:t>
            </a:r>
            <a:r>
              <a:rPr lang="en-US" altLang="zh-CN" smtClean="0">
                <a:solidFill>
                  <a:srgbClr val="000000"/>
                </a:solidFill>
              </a:rPr>
              <a:t>ccumulator instructions: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load   A   adressB      ; Acc = Memory[AddressB], or Acc  =  B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add    A   adressC      ; Acc = B + Memory[AddressC], or Acc = B + C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store  A   adressA      ; Memory[AddressA] = Acc, or A = B + C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 Extended Accumulator Architectures</a:t>
            </a:r>
            <a:endParaRPr lang="en-US" altLang="zh-CN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734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121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1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1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21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1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1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121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1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1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121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1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1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121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1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1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121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1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1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1218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18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18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1218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18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18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1218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18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18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1218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18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18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ldLvl="0" autoUpdateAnimBg="0"/>
      <p:bldP spid="121860" grpId="0" build="p" bldLvl="0" autoUpdateAnimBg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C609624C-72B3-43E1-928F-7780DA7D233D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117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2288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703388" y="333376"/>
            <a:ext cx="8964612" cy="5903913"/>
          </a:xfrm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  <a:r>
              <a:rPr lang="en-US" altLang="zh-CN" smtClean="0">
                <a:solidFill>
                  <a:srgbClr val="000000"/>
                </a:solidFill>
              </a:rPr>
              <a:t>General-Purpose Register Architectures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Register-memory architecture  (R</a:t>
            </a:r>
            <a:r>
              <a:rPr lang="en-US" altLang="zh-CN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—</a:t>
            </a:r>
            <a:r>
              <a:rPr lang="en-US" altLang="zh-CN" smtClean="0">
                <a:solidFill>
                  <a:srgbClr val="000000"/>
                </a:solidFill>
              </a:rPr>
              <a:t>S TYPE)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 eaLnBrk="1" hangingPunct="1"/>
            <a:r>
              <a:rPr lang="en-US" altLang="zh-CN" smtClean="0">
                <a:solidFill>
                  <a:srgbClr val="000000"/>
                </a:solidFill>
              </a:rPr>
              <a:t> 80386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 eaLnBrk="1" hangingPunct="1"/>
            <a:r>
              <a:rPr lang="en-US" altLang="zh-CN" smtClean="0">
                <a:solidFill>
                  <a:srgbClr val="000000"/>
                </a:solidFill>
              </a:rPr>
              <a:t> IBM 360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Load-store or register-register architecture(R-R)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 eaLnBrk="1" hangingPunct="1"/>
            <a:r>
              <a:rPr lang="en-US" altLang="zh-CN" smtClean="0">
                <a:solidFill>
                  <a:srgbClr val="000000"/>
                </a:solidFill>
              </a:rPr>
              <a:t> CDC 6600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 eaLnBrk="1" hangingPunct="1"/>
            <a:r>
              <a:rPr lang="en-US" altLang="zh-CN" smtClean="0">
                <a:solidFill>
                  <a:srgbClr val="000000"/>
                </a:solidFill>
              </a:rPr>
              <a:t> MIPS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DEC</a:t>
            </a:r>
            <a:r>
              <a:rPr lang="en-US" altLang="zh-CN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’</a:t>
            </a:r>
            <a:r>
              <a:rPr lang="en-US" altLang="zh-CN" smtClean="0">
                <a:solidFill>
                  <a:srgbClr val="000000"/>
                </a:solidFill>
              </a:rPr>
              <a:t>s VAX architecture (Any combination TYPE)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 eaLnBrk="1" hangingPunct="1"/>
            <a:r>
              <a:rPr lang="en-US" altLang="zh-CN" smtClean="0">
                <a:solidFill>
                  <a:srgbClr val="000000"/>
                </a:solidFill>
              </a:rPr>
              <a:t> Allow any combination of registers and memory operands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 eaLnBrk="1" hangingPunct="1"/>
            <a:r>
              <a:rPr lang="en-US" altLang="zh-CN" smtClean="0">
                <a:solidFill>
                  <a:srgbClr val="000000"/>
                </a:solidFill>
              </a:rPr>
              <a:t> Memory-memory architecture</a:t>
            </a:r>
            <a:endParaRPr lang="zh-CN" altLang="en-US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 Example 3.24 </a:t>
            </a:r>
            <a:r>
              <a:rPr lang="en-US" altLang="zh-CN" sz="2000">
                <a:solidFill>
                  <a:srgbClr val="000000"/>
                </a:solidFill>
              </a:rPr>
              <a:t>Compiling C code to memory-memory</a:t>
            </a:r>
            <a:r>
              <a:rPr lang="en-US" altLang="zh-CN" sz="2400">
                <a:solidFill>
                  <a:srgbClr val="000000"/>
                </a:solidFill>
              </a:rPr>
              <a:t> instructions</a:t>
            </a:r>
            <a:endParaRPr lang="zh-CN" altLang="en-US" sz="240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C code:   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  =  B  +  C;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A</a:t>
            </a:r>
            <a:r>
              <a:rPr lang="en-US" altLang="zh-CN" smtClean="0">
                <a:solidFill>
                  <a:srgbClr val="000000"/>
                </a:solidFill>
              </a:rPr>
              <a:t>ccumulator instructions: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add       AddressA,   AddressB,  AddressC</a:t>
            </a:r>
          </a:p>
        </p:txBody>
      </p:sp>
    </p:spTree>
    <p:extLst>
      <p:ext uri="{BB962C8B-B14F-4D97-AF65-F5344CB8AC3E}">
        <p14:creationId xmlns:p14="http://schemas.microsoft.com/office/powerpoint/2010/main" val="2813169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122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2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2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122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2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2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4" dur="500"/>
                                        <p:tgtEl>
                                          <p:spTgt spid="122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2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2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1" dur="500"/>
                                        <p:tgtEl>
                                          <p:spTgt spid="1228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28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228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8" dur="500"/>
                                        <p:tgtEl>
                                          <p:spTgt spid="1228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228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228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 bldLvl="0" autoUpdateAnimBg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DB261F11-FC49-4238-B266-DEEB51016723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118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2390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7850" y="476250"/>
            <a:ext cx="8540750" cy="5976938"/>
          </a:xfrm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  <a:r>
              <a:rPr lang="en-US" altLang="zh-CN" smtClean="0">
                <a:solidFill>
                  <a:srgbClr val="000000"/>
                </a:solidFill>
              </a:rPr>
              <a:t>Compact Code and Stack Architectures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Variable-length instructions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 eaLnBrk="1" hangingPunct="1"/>
            <a:r>
              <a:rPr lang="en-US" altLang="zh-CN" smtClean="0">
                <a:solidFill>
                  <a:srgbClr val="000000"/>
                </a:solidFill>
              </a:rPr>
              <a:t> To match the varying operand specifications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 eaLnBrk="1" hangingPunct="1"/>
            <a:r>
              <a:rPr lang="en-US" altLang="zh-CN" smtClean="0">
                <a:solidFill>
                  <a:srgbClr val="000000"/>
                </a:solidFill>
              </a:rPr>
              <a:t> To minimize code size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Stack model of execution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 eaLnBrk="1" hangingPunct="1"/>
            <a:r>
              <a:rPr lang="en-US" altLang="zh-CN" smtClean="0">
                <a:solidFill>
                  <a:srgbClr val="000000"/>
                </a:solidFill>
              </a:rPr>
              <a:t> All registers are abandoned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 eaLnBrk="1" hangingPunct="1"/>
            <a:r>
              <a:rPr lang="en-US" altLang="zh-CN" smtClean="0">
                <a:solidFill>
                  <a:srgbClr val="000000"/>
                </a:solidFill>
              </a:rPr>
              <a:t> Push, pop</a:t>
            </a:r>
            <a:endParaRPr lang="zh-CN" altLang="en-US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 Example 3.25</a:t>
            </a:r>
            <a:r>
              <a:rPr lang="en-US" altLang="zh-CN" sz="2400">
                <a:solidFill>
                  <a:srgbClr val="000000"/>
                </a:solidFill>
              </a:rPr>
              <a:t>    Compiling C code to stack instructions</a:t>
            </a:r>
            <a:endParaRPr lang="en-US" altLang="zh-CN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C code:   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  =  B  +  C;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Stack</a:t>
            </a:r>
            <a:r>
              <a:rPr lang="en-US" altLang="zh-CN" smtClean="0">
                <a:solidFill>
                  <a:srgbClr val="000000"/>
                </a:solidFill>
              </a:rPr>
              <a:t> instructions: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push    adressC    ; Top = Top+4; Stack[Top]=Memory[AddressC]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push    adressB    ; Top = Top+4; Stack[Top]=Memory[AddressB]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add               ; Stack[Top-4]= Stack[Top]+Stack[Top-4];Top=Top-4;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pop      addressA   ; Memory[AddressA]=Stack[Top]; Top=Top-4;</a:t>
            </a:r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527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12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12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123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3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3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4" dur="500"/>
                                        <p:tgtEl>
                                          <p:spTgt spid="123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3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3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1" dur="500"/>
                                        <p:tgtEl>
                                          <p:spTgt spid="1239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39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239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8" dur="500"/>
                                        <p:tgtEl>
                                          <p:spTgt spid="1239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239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239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 bldLvl="0" autoUpdateAnimBg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969A9E19-E9C0-4D5D-80DF-3112D00530C5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119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2493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774825" y="692150"/>
            <a:ext cx="8642350" cy="5545138"/>
          </a:xfrm>
        </p:spPr>
        <p:txBody>
          <a:bodyPr/>
          <a:lstStyle/>
          <a:p>
            <a:pPr eaLnBrk="1" hangingPunct="1"/>
            <a:r>
              <a:rPr lang="en-US" altLang="zh-CN" sz="2600"/>
              <a:t> </a:t>
            </a:r>
            <a:r>
              <a:rPr lang="en-US" altLang="zh-CN" sz="2600">
                <a:solidFill>
                  <a:srgbClr val="000000"/>
                </a:solidFill>
              </a:rPr>
              <a:t>High-Level-Language Computer Architecture</a:t>
            </a:r>
            <a:endParaRPr lang="zh-CN" altLang="en-US" sz="260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Goal: hardware more like programming languages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Finally failed</a:t>
            </a:r>
            <a:endParaRPr lang="zh-CN" altLang="en-US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sz="2600">
                <a:solidFill>
                  <a:srgbClr val="000000"/>
                </a:solidFill>
              </a:rPr>
              <a:t>Reduced Instruction Set Computer Architecture </a:t>
            </a:r>
            <a:r>
              <a:rPr lang="en-US" altLang="zh-CN" sz="2200">
                <a:solidFill>
                  <a:srgbClr val="000000"/>
                </a:solidFill>
              </a:rPr>
              <a:t>(RISC )</a:t>
            </a:r>
            <a:endParaRPr lang="zh-CN" altLang="en-US" sz="220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Fixed instruction lengths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Load-store instruction sets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Limited addressing modes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Limited operations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MIPS, Sun SPARC, Hewlett-Packard PA-RISC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IBM PowerPC, DEC Alpha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04344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12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124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4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4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 bldLvl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891BBEAB-423D-473F-82E7-CB1CED656649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12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3315" name="Rectangle 5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847850" y="476250"/>
            <a:ext cx="8540750" cy="844550"/>
          </a:xfrm>
        </p:spPr>
        <p:txBody>
          <a:bodyPr/>
          <a:lstStyle/>
          <a:p>
            <a:pPr eaLnBrk="1" hangingPunct="1"/>
            <a:r>
              <a:rPr lang="en-US" altLang="zh-CN" sz="2800"/>
              <a:t>Memory addresses and contents at those locations</a:t>
            </a:r>
            <a:endParaRPr lang="zh-CN" altLang="en-US" smtClean="0"/>
          </a:p>
        </p:txBody>
      </p:sp>
      <p:pic>
        <p:nvPicPr>
          <p:cNvPr id="13316" name="Picture 4" descr="f0302"/>
          <p:cNvPicPr preferRelativeResize="0">
            <a:picLocks noGrp="1" noRot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16276" y="1412876"/>
            <a:ext cx="5400675" cy="4479925"/>
          </a:xfrm>
        </p:spPr>
      </p:pic>
    </p:spTree>
    <p:extLst>
      <p:ext uri="{BB962C8B-B14F-4D97-AF65-F5344CB8AC3E}">
        <p14:creationId xmlns:p14="http://schemas.microsoft.com/office/powerpoint/2010/main" val="58526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ldLvl="0" autoUpdateAnimBg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BC2E52D7-D729-4967-B077-E980F20D4213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120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25955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000000"/>
                </a:solidFill>
              </a:rPr>
              <a:t>2.14    Summary</a:t>
            </a:r>
            <a:endParaRPr lang="zh-CN" altLang="en-US" smtClean="0"/>
          </a:p>
        </p:txBody>
      </p:sp>
      <p:sp>
        <p:nvSpPr>
          <p:cNvPr id="125956" name="Rectangle 3"/>
          <p:cNvSpPr>
            <a:spLocks noGrp="1" noRot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 </a:t>
            </a:r>
            <a:r>
              <a:rPr lang="en-US" altLang="zh-CN" b="1" smtClean="0">
                <a:solidFill>
                  <a:srgbClr val="000000"/>
                </a:solidFill>
              </a:rPr>
              <a:t>Two principles of stored-program computers</a:t>
            </a:r>
            <a:endParaRPr lang="zh-CN" altLang="en-US" b="1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b="1" i="1" smtClean="0">
                <a:solidFill>
                  <a:srgbClr val="000000"/>
                </a:solidFill>
              </a:rPr>
              <a:t> Use instructions as numbers</a:t>
            </a:r>
            <a:endParaRPr lang="zh-CN" altLang="en-US" b="1" i="1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b="1" i="1" smtClean="0">
                <a:solidFill>
                  <a:srgbClr val="000000"/>
                </a:solidFill>
              </a:rPr>
              <a:t> Use alterable memory for programs</a:t>
            </a:r>
            <a:endParaRPr lang="zh-CN" altLang="en-US" b="1" i="1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b="1" smtClean="0">
                <a:solidFill>
                  <a:srgbClr val="000000"/>
                </a:solidFill>
              </a:rPr>
              <a:t> Four design principles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b="1" i="1" smtClean="0">
                <a:solidFill>
                  <a:srgbClr val="000000"/>
                </a:solidFill>
              </a:rPr>
              <a:t> Simplicity favors regularity</a:t>
            </a:r>
            <a:endParaRPr lang="zh-CN" altLang="en-US" b="1" i="1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b="1" i="1" smtClean="0">
                <a:solidFill>
                  <a:srgbClr val="000000"/>
                </a:solidFill>
              </a:rPr>
              <a:t> Smaller is faster</a:t>
            </a:r>
            <a:endParaRPr lang="zh-CN" altLang="en-US" b="1" i="1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b="1" i="1" smtClean="0">
                <a:solidFill>
                  <a:srgbClr val="000000"/>
                </a:solidFill>
              </a:rPr>
              <a:t> Good design demands good compromises</a:t>
            </a:r>
            <a:endParaRPr lang="zh-CN" altLang="en-US" b="1" i="1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b="1" i="1" smtClean="0">
                <a:solidFill>
                  <a:srgbClr val="000000"/>
                </a:solidFill>
              </a:rPr>
              <a:t> Make the common case fast</a:t>
            </a:r>
            <a:endParaRPr lang="zh-CN" altLang="en-US" b="1" i="1" smtClean="0">
              <a:solidFill>
                <a:srgbClr val="000000"/>
              </a:solidFill>
            </a:endParaRPr>
          </a:p>
          <a:p>
            <a:pPr eaLnBrk="1" hangingPunct="1"/>
            <a:endParaRPr lang="zh-CN" altLang="en-US" b="1" i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170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125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5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5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25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5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5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125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5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5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1259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59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59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1259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59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59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1259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59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59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1259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59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59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1259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59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59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ldLvl="0" autoUpdateAnimBg="0"/>
      <p:bldP spid="125956" grpId="0" build="p" bldLvl="0" autoUpdateAnimBg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28003" name="内容占位符 2"/>
          <p:cNvSpPr>
            <a:spLocks noGrp="1" noRot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1269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64" y="571500"/>
            <a:ext cx="8104187" cy="550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4148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 bldLvl="0" autoUpdateAnimBg="0"/>
      <p:bldP spid="128003" grpId="0" build="p" bldLvl="0" autoUpdateAnimBg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内容占位符 1"/>
          <p:cNvSpPr>
            <a:spLocks noGrp="1" noRot="1" noChangeArrowheads="1"/>
          </p:cNvSpPr>
          <p:nvPr>
            <p:ph idx="4294967295"/>
          </p:nvPr>
        </p:nvSpPr>
        <p:spPr>
          <a:xfrm>
            <a:off x="1825626" y="609601"/>
            <a:ext cx="8734425" cy="5489575"/>
          </a:xfrm>
        </p:spPr>
        <p:txBody>
          <a:bodyPr/>
          <a:lstStyle/>
          <a:p>
            <a:pPr eaLnBrk="1" hangingPunct="1"/>
            <a:r>
              <a:rPr lang="en-US" altLang="zh-CN" smtClean="0"/>
              <a:t>2.15</a:t>
            </a:r>
            <a:endParaRPr lang="zh-CN" altLang="en-US" smtClean="0"/>
          </a:p>
        </p:txBody>
      </p:sp>
      <p:pic>
        <p:nvPicPr>
          <p:cNvPr id="1280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1" y="0"/>
            <a:ext cx="54641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898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29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9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6" grpId="0" build="p" bldLvl="0" autoUpdateAnimBg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内容占位符 1"/>
          <p:cNvSpPr>
            <a:spLocks noGrp="1" noRot="1" noChangeArrowheads="1"/>
          </p:cNvSpPr>
          <p:nvPr>
            <p:ph idx="4294967295"/>
          </p:nvPr>
        </p:nvSpPr>
        <p:spPr>
          <a:xfrm>
            <a:off x="1825626" y="609601"/>
            <a:ext cx="8734425" cy="5489575"/>
          </a:xfrm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1290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914400"/>
            <a:ext cx="683895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1881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3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 build="p" bldLvl="0" autoUpdateAnimBg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内容占位符 1"/>
          <p:cNvSpPr>
            <a:spLocks noGrp="1" noRot="1" noChangeArrowheads="1"/>
          </p:cNvSpPr>
          <p:nvPr>
            <p:ph idx="4294967295"/>
          </p:nvPr>
        </p:nvSpPr>
        <p:spPr>
          <a:xfrm>
            <a:off x="1825626" y="609601"/>
            <a:ext cx="8734425" cy="5489575"/>
          </a:xfrm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1300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571501"/>
            <a:ext cx="7886700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6946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31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1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4" grpId="0" build="p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DD33A304-766F-45A9-89D1-874E8A392806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13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4339" name="Rectangle 4"/>
          <p:cNvSpPr>
            <a:spLocks noGrp="1" noRot="1" noChangeArrowheads="1"/>
          </p:cNvSpPr>
          <p:nvPr>
            <p:ph sz="half" idx="4294967295"/>
          </p:nvPr>
        </p:nvSpPr>
        <p:spPr>
          <a:xfrm>
            <a:off x="1524000" y="714376"/>
            <a:ext cx="8713788" cy="5040313"/>
          </a:xfrm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  <a:r>
              <a:rPr lang="en-US" altLang="zh-CN" sz="2000">
                <a:solidFill>
                  <a:srgbClr val="000000"/>
                </a:solidFill>
              </a:rPr>
              <a:t>Example 2.4    Compiling with an operand in memory</a:t>
            </a:r>
            <a:endParaRPr lang="zh-CN" altLang="en-US" sz="200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</a:rPr>
              <a:t> ( Assume: g ---- $s1     h ---- $s2     base address of A ---- $s3 )</a:t>
            </a:r>
            <a:endParaRPr lang="zh-CN" altLang="en-US" sz="200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C code: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g  =  h  +  A[8] ;            // A is an array of 100 words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MIPS code: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       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lw       $t0, 8($s3)          #  temporary reg $t0 gets A[8]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add     $s1, $s2, $t0       # g = h + A[8]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Offset: the constant in a data transfer instruction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Base register: the register added to form the address</a:t>
            </a:r>
            <a:endParaRPr lang="zh-CN" altLang="en-US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Byte addressing</a:t>
            </a:r>
            <a:endParaRPr lang="zh-CN" altLang="en-US" sz="200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Alignment restriction </a:t>
            </a:r>
            <a:endParaRPr lang="zh-CN" altLang="en-US" sz="200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Addresses of words are multiples of 4 in MIPS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86484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4" dur="500"/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bldLvl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BBCF8ED4-7EEE-47F5-A139-E1134B3E6EE2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14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847850" y="476251"/>
            <a:ext cx="8540750" cy="771525"/>
          </a:xfrm>
        </p:spPr>
        <p:txBody>
          <a:bodyPr/>
          <a:lstStyle/>
          <a:p>
            <a:pPr eaLnBrk="1" hangingPunct="1"/>
            <a:r>
              <a:rPr lang="en-US" altLang="zh-CN" sz="2800">
                <a:solidFill>
                  <a:srgbClr val="000000"/>
                </a:solidFill>
              </a:rPr>
              <a:t>Actual MIPS memory addresses and contents</a:t>
            </a:r>
            <a:endParaRPr lang="zh-CN" altLang="en-US" smtClean="0"/>
          </a:p>
        </p:txBody>
      </p:sp>
      <p:pic>
        <p:nvPicPr>
          <p:cNvPr id="15364" name="Picture 5" descr="f0303"/>
          <p:cNvPicPr preferRelativeResize="0">
            <a:picLocks noGrp="1" noRot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92538" y="1125539"/>
            <a:ext cx="4679950" cy="3887787"/>
          </a:xfrm>
        </p:spPr>
      </p:pic>
      <p:pic>
        <p:nvPicPr>
          <p:cNvPr id="15365" name="Picture 7" descr="图片3"/>
          <p:cNvPicPr preferRelativeResize="0">
            <a:picLocks noGrp="1" noRot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1" y="5156200"/>
            <a:ext cx="8291513" cy="1081088"/>
          </a:xfrm>
        </p:spPr>
      </p:pic>
    </p:spTree>
    <p:extLst>
      <p:ext uri="{BB962C8B-B14F-4D97-AF65-F5344CB8AC3E}">
        <p14:creationId xmlns:p14="http://schemas.microsoft.com/office/powerpoint/2010/main" val="591631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ldLvl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0B8787D3-0AED-4D3E-89D7-2508DA677B53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15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Memory Alignment</a:t>
            </a:r>
            <a:endParaRPr lang="en-US" altLang="zh-CN" sz="400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019300" y="1905001"/>
            <a:ext cx="2636838" cy="41941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struct {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	int a;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	char b;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	char c[2];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	char d[3]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	float e;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}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/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4872039" y="3355975"/>
            <a:ext cx="2879725" cy="431800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anose="02010600030101010101" pitchFamily="2" charset="-122"/>
              </a:rPr>
              <a:t>a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4872039" y="2924175"/>
            <a:ext cx="720725" cy="431800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anose="02010600030101010101" pitchFamily="2" charset="-122"/>
              </a:rPr>
              <a:t>b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4872039" y="1628775"/>
            <a:ext cx="2879725" cy="431800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anose="02010600030101010101" pitchFamily="2" charset="-122"/>
              </a:rPr>
              <a:t>e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16392" name="Rectangle 7"/>
          <p:cNvSpPr>
            <a:spLocks noChangeArrowheads="1"/>
          </p:cNvSpPr>
          <p:nvPr/>
        </p:nvSpPr>
        <p:spPr bwMode="auto">
          <a:xfrm>
            <a:off x="5592764" y="2924175"/>
            <a:ext cx="720725" cy="431800"/>
          </a:xfrm>
          <a:prstGeom prst="rect">
            <a:avLst/>
          </a:prstGeom>
          <a:solidFill>
            <a:schemeClr val="hlink"/>
          </a:solidFill>
          <a:ln w="9525" cap="rnd">
            <a:solidFill>
              <a:srgbClr val="007A77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anose="02010600030101010101" pitchFamily="2" charset="-122"/>
              </a:rPr>
              <a:t>No use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6311901" y="2924175"/>
            <a:ext cx="720725" cy="431800"/>
          </a:xfrm>
          <a:prstGeom prst="rect">
            <a:avLst/>
          </a:prstGeom>
          <a:solidFill>
            <a:schemeClr val="hlink"/>
          </a:solidFill>
          <a:ln w="9525" cap="rnd">
            <a:solidFill>
              <a:srgbClr val="007A77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anose="02010600030101010101" pitchFamily="2" charset="-122"/>
              </a:rPr>
              <a:t>No use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16394" name="Rectangle 9"/>
          <p:cNvSpPr>
            <a:spLocks noChangeArrowheads="1"/>
          </p:cNvSpPr>
          <p:nvPr/>
        </p:nvSpPr>
        <p:spPr bwMode="auto">
          <a:xfrm>
            <a:off x="7032626" y="2924175"/>
            <a:ext cx="720725" cy="431800"/>
          </a:xfrm>
          <a:prstGeom prst="rect">
            <a:avLst/>
          </a:prstGeom>
          <a:solidFill>
            <a:schemeClr val="hlink"/>
          </a:solidFill>
          <a:ln w="9525" cap="rnd">
            <a:solidFill>
              <a:srgbClr val="007A77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anose="02010600030101010101" pitchFamily="2" charset="-122"/>
              </a:rPr>
              <a:t>No use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16395" name="Rectangle 10"/>
          <p:cNvSpPr>
            <a:spLocks noChangeArrowheads="1"/>
          </p:cNvSpPr>
          <p:nvPr/>
        </p:nvSpPr>
        <p:spPr bwMode="auto">
          <a:xfrm>
            <a:off x="4872039" y="2492375"/>
            <a:ext cx="720725" cy="431800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anose="02010600030101010101" pitchFamily="2" charset="-122"/>
              </a:rPr>
              <a:t>C[0]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16396" name="Rectangle 11"/>
          <p:cNvSpPr>
            <a:spLocks noChangeArrowheads="1"/>
          </p:cNvSpPr>
          <p:nvPr/>
        </p:nvSpPr>
        <p:spPr bwMode="auto">
          <a:xfrm>
            <a:off x="5592764" y="2492375"/>
            <a:ext cx="720725" cy="431800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anose="02010600030101010101" pitchFamily="2" charset="-122"/>
              </a:rPr>
              <a:t>C[1]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16397" name="Rectangle 12"/>
          <p:cNvSpPr>
            <a:spLocks noChangeArrowheads="1"/>
          </p:cNvSpPr>
          <p:nvPr/>
        </p:nvSpPr>
        <p:spPr bwMode="auto">
          <a:xfrm>
            <a:off x="6311901" y="2492375"/>
            <a:ext cx="720725" cy="431800"/>
          </a:xfrm>
          <a:prstGeom prst="rect">
            <a:avLst/>
          </a:prstGeom>
          <a:solidFill>
            <a:schemeClr val="hlink"/>
          </a:solidFill>
          <a:ln w="9525" cap="rnd">
            <a:solidFill>
              <a:srgbClr val="007A77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anose="02010600030101010101" pitchFamily="2" charset="-122"/>
              </a:rPr>
              <a:t>No use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16398" name="Rectangle 13"/>
          <p:cNvSpPr>
            <a:spLocks noChangeArrowheads="1"/>
          </p:cNvSpPr>
          <p:nvPr/>
        </p:nvSpPr>
        <p:spPr bwMode="auto">
          <a:xfrm>
            <a:off x="7032626" y="2492375"/>
            <a:ext cx="720725" cy="431800"/>
          </a:xfrm>
          <a:prstGeom prst="rect">
            <a:avLst/>
          </a:prstGeom>
          <a:solidFill>
            <a:schemeClr val="hlink"/>
          </a:solidFill>
          <a:ln w="9525" cap="rnd">
            <a:solidFill>
              <a:srgbClr val="007A77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anose="02010600030101010101" pitchFamily="2" charset="-122"/>
              </a:rPr>
              <a:t>No use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16399" name="Rectangle 14"/>
          <p:cNvSpPr>
            <a:spLocks noChangeArrowheads="1"/>
          </p:cNvSpPr>
          <p:nvPr/>
        </p:nvSpPr>
        <p:spPr bwMode="auto">
          <a:xfrm>
            <a:off x="4872039" y="2060575"/>
            <a:ext cx="720725" cy="431800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anose="02010600030101010101" pitchFamily="2" charset="-122"/>
              </a:rPr>
              <a:t>D[0]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16400" name="Rectangle 15"/>
          <p:cNvSpPr>
            <a:spLocks noChangeArrowheads="1"/>
          </p:cNvSpPr>
          <p:nvPr/>
        </p:nvSpPr>
        <p:spPr bwMode="auto">
          <a:xfrm>
            <a:off x="5592764" y="2060575"/>
            <a:ext cx="720725" cy="431800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anose="02010600030101010101" pitchFamily="2" charset="-122"/>
              </a:rPr>
              <a:t>d[1]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16401" name="Rectangle 16"/>
          <p:cNvSpPr>
            <a:spLocks noChangeArrowheads="1"/>
          </p:cNvSpPr>
          <p:nvPr/>
        </p:nvSpPr>
        <p:spPr bwMode="auto">
          <a:xfrm>
            <a:off x="6311901" y="2060575"/>
            <a:ext cx="720725" cy="431800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anose="02010600030101010101" pitchFamily="2" charset="-122"/>
              </a:rPr>
              <a:t>D[2]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16402" name="Rectangle 17"/>
          <p:cNvSpPr>
            <a:spLocks noChangeArrowheads="1"/>
          </p:cNvSpPr>
          <p:nvPr/>
        </p:nvSpPr>
        <p:spPr bwMode="auto">
          <a:xfrm>
            <a:off x="7032626" y="2060575"/>
            <a:ext cx="720725" cy="431800"/>
          </a:xfrm>
          <a:prstGeom prst="rect">
            <a:avLst/>
          </a:prstGeom>
          <a:solidFill>
            <a:schemeClr val="hlink"/>
          </a:solidFill>
          <a:ln w="9525" cap="rnd">
            <a:solidFill>
              <a:srgbClr val="007A77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anose="02010600030101010101" pitchFamily="2" charset="-122"/>
              </a:rPr>
              <a:t>No use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16403" name="Rectangle 28"/>
          <p:cNvSpPr>
            <a:spLocks noChangeArrowheads="1"/>
          </p:cNvSpPr>
          <p:nvPr/>
        </p:nvSpPr>
        <p:spPr bwMode="auto">
          <a:xfrm>
            <a:off x="4799014" y="5591175"/>
            <a:ext cx="720725" cy="431800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anose="02010600030101010101" pitchFamily="2" charset="-122"/>
              </a:rPr>
              <a:t>D[0]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16404" name="Rectangle 29"/>
          <p:cNvSpPr>
            <a:spLocks noChangeArrowheads="1"/>
          </p:cNvSpPr>
          <p:nvPr/>
        </p:nvSpPr>
        <p:spPr bwMode="auto">
          <a:xfrm>
            <a:off x="5519739" y="5591175"/>
            <a:ext cx="720725" cy="431800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anose="02010600030101010101" pitchFamily="2" charset="-122"/>
              </a:rPr>
              <a:t>d[1]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16405" name="Rectangle 30"/>
          <p:cNvSpPr>
            <a:spLocks noChangeArrowheads="1"/>
          </p:cNvSpPr>
          <p:nvPr/>
        </p:nvSpPr>
        <p:spPr bwMode="auto">
          <a:xfrm>
            <a:off x="6238876" y="5591175"/>
            <a:ext cx="720725" cy="431800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anose="02010600030101010101" pitchFamily="2" charset="-122"/>
              </a:rPr>
              <a:t>D[2]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16406" name="Rectangle 31"/>
          <p:cNvSpPr>
            <a:spLocks noChangeArrowheads="1"/>
          </p:cNvSpPr>
          <p:nvPr/>
        </p:nvSpPr>
        <p:spPr bwMode="auto">
          <a:xfrm>
            <a:off x="6959601" y="5591175"/>
            <a:ext cx="720725" cy="431800"/>
          </a:xfrm>
          <a:prstGeom prst="rect">
            <a:avLst/>
          </a:prstGeom>
          <a:solidFill>
            <a:schemeClr val="hlink"/>
          </a:solidFill>
          <a:ln w="9525" cap="rnd">
            <a:solidFill>
              <a:srgbClr val="007A77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anose="02010600030101010101" pitchFamily="2" charset="-122"/>
              </a:rPr>
              <a:t>e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16407" name="Rectangle 32"/>
          <p:cNvSpPr>
            <a:spLocks noChangeArrowheads="1"/>
          </p:cNvSpPr>
          <p:nvPr/>
        </p:nvSpPr>
        <p:spPr bwMode="auto">
          <a:xfrm>
            <a:off x="4800600" y="5157788"/>
            <a:ext cx="2159000" cy="431800"/>
          </a:xfrm>
          <a:prstGeom prst="rect">
            <a:avLst/>
          </a:prstGeom>
          <a:solidFill>
            <a:schemeClr val="hlink"/>
          </a:solidFill>
          <a:ln w="9525" cap="rnd">
            <a:solidFill>
              <a:srgbClr val="007A77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anose="02010600030101010101" pitchFamily="2" charset="-122"/>
              </a:rPr>
              <a:t>e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16408" name="Rectangle 33"/>
          <p:cNvSpPr>
            <a:spLocks noChangeArrowheads="1"/>
          </p:cNvSpPr>
          <p:nvPr/>
        </p:nvSpPr>
        <p:spPr bwMode="auto">
          <a:xfrm>
            <a:off x="6959601" y="5157788"/>
            <a:ext cx="720725" cy="431800"/>
          </a:xfrm>
          <a:prstGeom prst="rect">
            <a:avLst/>
          </a:prstGeom>
          <a:solidFill>
            <a:schemeClr val="hlink"/>
          </a:solidFill>
          <a:ln w="9525" cap="rnd">
            <a:solidFill>
              <a:srgbClr val="007A77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anose="02010600030101010101" pitchFamily="2" charset="-122"/>
              </a:rPr>
              <a:t>No use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16409" name="AutoShape 35"/>
          <p:cNvSpPr>
            <a:spLocks noChangeArrowheads="1"/>
          </p:cNvSpPr>
          <p:nvPr/>
        </p:nvSpPr>
        <p:spPr bwMode="auto">
          <a:xfrm>
            <a:off x="3935413" y="2565400"/>
            <a:ext cx="792162" cy="287338"/>
          </a:xfrm>
          <a:prstGeom prst="rightArrow">
            <a:avLst>
              <a:gd name="adj1" fmla="val 50000"/>
              <a:gd name="adj2" fmla="val 69025"/>
            </a:avLst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zh-CN" sz="1400">
              <a:solidFill>
                <a:srgbClr val="007A77"/>
              </a:solidFill>
              <a:ea typeface="宋体" panose="02010600030101010101" pitchFamily="2" charset="-122"/>
            </a:endParaRPr>
          </a:p>
        </p:txBody>
      </p:sp>
      <p:sp>
        <p:nvSpPr>
          <p:cNvPr id="16410" name="Text Box 36"/>
          <p:cNvSpPr>
            <a:spLocks noChangeArrowheads="1"/>
          </p:cNvSpPr>
          <p:nvPr/>
        </p:nvSpPr>
        <p:spPr bwMode="auto">
          <a:xfrm>
            <a:off x="7896225" y="4941889"/>
            <a:ext cx="237648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1400" b="1">
                <a:solidFill>
                  <a:srgbClr val="FF0066"/>
                </a:solidFill>
                <a:ea typeface="宋体" panose="02010600030101010101" pitchFamily="2" charset="-122"/>
              </a:rPr>
              <a:t>错误</a:t>
            </a:r>
          </a:p>
          <a:p>
            <a:pPr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1400" b="1">
                <a:solidFill>
                  <a:srgbClr val="FF0066"/>
                </a:solidFill>
                <a:ea typeface="宋体" panose="02010600030101010101" pitchFamily="2" charset="-122"/>
              </a:rPr>
              <a:t>因为内存一次只能读出</a:t>
            </a:r>
            <a:r>
              <a:rPr lang="en-US" altLang="zh-CN" sz="1400" b="1">
                <a:solidFill>
                  <a:srgbClr val="FF0066"/>
                </a:solidFill>
                <a:ea typeface="宋体" panose="02010600030101010101" pitchFamily="2" charset="-122"/>
              </a:rPr>
              <a:t>4</a:t>
            </a:r>
            <a:r>
              <a:rPr lang="zh-CN" altLang="en-US" sz="1400" b="1">
                <a:solidFill>
                  <a:srgbClr val="FF0066"/>
                </a:solidFill>
                <a:ea typeface="宋体" panose="02010600030101010101" pitchFamily="2" charset="-122"/>
              </a:rPr>
              <a:t>字节内存中的一行</a:t>
            </a:r>
          </a:p>
          <a:p>
            <a:pPr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1400" b="1">
                <a:solidFill>
                  <a:srgbClr val="FF0066"/>
                </a:solidFill>
                <a:ea typeface="宋体" panose="02010600030101010101" pitchFamily="2" charset="-122"/>
              </a:rPr>
              <a:t>这样布局，</a:t>
            </a:r>
            <a:r>
              <a:rPr lang="en-US" altLang="zh-CN" sz="1400" b="1">
                <a:solidFill>
                  <a:srgbClr val="FF0066"/>
                </a:solidFill>
                <a:ea typeface="宋体" panose="02010600030101010101" pitchFamily="2" charset="-122"/>
              </a:rPr>
              <a:t>e</a:t>
            </a:r>
            <a:r>
              <a:rPr lang="zh-CN" altLang="en-US" sz="1400" b="1">
                <a:solidFill>
                  <a:srgbClr val="FF0066"/>
                </a:solidFill>
                <a:ea typeface="宋体" panose="02010600030101010101" pitchFamily="2" charset="-122"/>
              </a:rPr>
              <a:t>变量不能一次读出</a:t>
            </a:r>
            <a:endParaRPr lang="zh-CN" altLang="en-US" sz="1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1945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ldLvl="0" autoUpdateAnimBg="0"/>
      <p:bldP spid="16388" grpId="0" build="p" bldLvl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1CD3B0DB-3C8C-4B91-B84D-0B6FFFBC1B68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16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7850" y="1628775"/>
            <a:ext cx="8540750" cy="48783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00"/>
                </a:solidFill>
              </a:rPr>
              <a:t>Example 2.5    Compiling using load and store</a:t>
            </a:r>
            <a:endParaRPr lang="zh-CN" altLang="en-US" sz="200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 ( Assume: h ---- $s2    base address of A ---- $s3 )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 C code: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A[12]  =  h  +  A[8] ;    // A is an array of 100 words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 MIPS code: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      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lw       $t0 , 32($s3)      #  temporary reg $t0 gets A[8]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add     $t0, $s2, $t0      #  temporary reg $t0 gets h + A[8]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sw      $t0, 48($s3)       # stores  h + A[8]  back into A[12]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73993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bldLvl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BA1CF890-F166-4166-BE3C-DBB574BCC217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17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81188" y="785813"/>
            <a:ext cx="8540750" cy="5867400"/>
          </a:xfrm>
        </p:spPr>
        <p:txBody>
          <a:bodyPr/>
          <a:lstStyle/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Example 2.6    Compiling using a variable array index</a:t>
            </a:r>
            <a:endParaRPr lang="zh-CN" altLang="en-US" sz="200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 ( Assume: g, h, i ---- $s1, $s2, $s4   base address of A ---- $s3 )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C code: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g  =  h  +  A[i] ;          // A is an array of 100 words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MIPS code: 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add    $t1, $s4, $s4     #  temp reg $t1 = 2 * i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add    $t1, $t1, $t1      #  temp reg $t1 = 4 * i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add    $t1, $t1, $s3     #  $t1 = address of A[i] (4 * i + $s3)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lw      $t0 , 0($t1)       #  temp reg $t0 = A[i]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add    $s1, $s2, $t0     #  g = h + A[i]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 Spilling registers</a:t>
            </a:r>
            <a:endParaRPr lang="zh-CN" altLang="en-US" sz="200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865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bldLvl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07C3ED98-5B1B-418E-8705-8F442D9DCC1A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18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9459" name="Rectangle 3"/>
          <p:cNvSpPr>
            <a:spLocks noGrp="1" noRot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int i;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int A[3];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int  j;</a:t>
            </a:r>
            <a:endParaRPr lang="zh-CN" altLang="en-US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5159376" y="908050"/>
            <a:ext cx="2665413" cy="5545138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zh-CN" sz="1400">
              <a:solidFill>
                <a:srgbClr val="007A77"/>
              </a:solidFill>
              <a:ea typeface="宋体" panose="02010600030101010101" pitchFamily="2" charset="-122"/>
            </a:endParaRPr>
          </a:p>
        </p:txBody>
      </p:sp>
      <p:sp>
        <p:nvSpPr>
          <p:cNvPr id="19461" name="Text Box 5"/>
          <p:cNvSpPr>
            <a:spLocks noChangeArrowheads="1"/>
          </p:cNvSpPr>
          <p:nvPr/>
        </p:nvSpPr>
        <p:spPr bwMode="auto">
          <a:xfrm>
            <a:off x="3359151" y="836613"/>
            <a:ext cx="1439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7A77"/>
                </a:solidFill>
                <a:ea typeface="宋体" panose="02010600030101010101" pitchFamily="2" charset="-122"/>
              </a:rPr>
              <a:t>FFFF FFFF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19462" name="Text Box 6"/>
          <p:cNvSpPr>
            <a:spLocks noChangeArrowheads="1"/>
          </p:cNvSpPr>
          <p:nvPr/>
        </p:nvSpPr>
        <p:spPr bwMode="auto">
          <a:xfrm>
            <a:off x="3432176" y="6021388"/>
            <a:ext cx="1439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7A77"/>
                </a:solidFill>
                <a:ea typeface="宋体" panose="02010600030101010101" pitchFamily="2" charset="-122"/>
              </a:rPr>
              <a:t>0000 0000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5159376" y="2276476"/>
            <a:ext cx="2665413" cy="576263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7A77"/>
                </a:solidFill>
                <a:ea typeface="宋体" panose="02010600030101010101" pitchFamily="2" charset="-122"/>
              </a:rPr>
              <a:t>i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5159376" y="2852738"/>
            <a:ext cx="2665413" cy="576262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zh-CN" sz="2000">
              <a:solidFill>
                <a:srgbClr val="007A77"/>
              </a:solidFill>
              <a:ea typeface="宋体" panose="02010600030101010101" pitchFamily="2" charset="-122"/>
            </a:endParaRPr>
          </a:p>
        </p:txBody>
      </p:sp>
      <p:sp>
        <p:nvSpPr>
          <p:cNvPr id="19465" name="Rectangle 10"/>
          <p:cNvSpPr>
            <a:spLocks noChangeArrowheads="1"/>
          </p:cNvSpPr>
          <p:nvPr/>
        </p:nvSpPr>
        <p:spPr bwMode="auto">
          <a:xfrm>
            <a:off x="5159376" y="3429001"/>
            <a:ext cx="2665413" cy="576263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zh-CN" sz="2000">
              <a:solidFill>
                <a:srgbClr val="007A77"/>
              </a:solidFill>
              <a:ea typeface="宋体" panose="02010600030101010101" pitchFamily="2" charset="-122"/>
            </a:endParaRPr>
          </a:p>
        </p:txBody>
      </p:sp>
      <p:sp>
        <p:nvSpPr>
          <p:cNvPr id="19466" name="Rectangle 11"/>
          <p:cNvSpPr>
            <a:spLocks noChangeArrowheads="1"/>
          </p:cNvSpPr>
          <p:nvPr/>
        </p:nvSpPr>
        <p:spPr bwMode="auto">
          <a:xfrm>
            <a:off x="5159376" y="4005263"/>
            <a:ext cx="2665413" cy="576262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7A77"/>
                </a:solidFill>
                <a:ea typeface="宋体" panose="02010600030101010101" pitchFamily="2" charset="-122"/>
              </a:rPr>
              <a:t>A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19467" name="Rectangle 12"/>
          <p:cNvSpPr>
            <a:spLocks noChangeArrowheads="1"/>
          </p:cNvSpPr>
          <p:nvPr/>
        </p:nvSpPr>
        <p:spPr bwMode="auto">
          <a:xfrm>
            <a:off x="5159376" y="4581526"/>
            <a:ext cx="2665413" cy="576263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7A77"/>
                </a:solidFill>
                <a:ea typeface="宋体" panose="02010600030101010101" pitchFamily="2" charset="-122"/>
              </a:rPr>
              <a:t>j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19468" name="AutoShape 13"/>
          <p:cNvSpPr>
            <a:spLocks noChangeArrowheads="1"/>
          </p:cNvSpPr>
          <p:nvPr/>
        </p:nvSpPr>
        <p:spPr bwMode="auto">
          <a:xfrm>
            <a:off x="7967664" y="2852739"/>
            <a:ext cx="1152525" cy="1081087"/>
          </a:xfrm>
          <a:prstGeom prst="upArrow">
            <a:avLst>
              <a:gd name="adj1" fmla="val 50000"/>
              <a:gd name="adj2" fmla="val 25000"/>
            </a:avLst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anose="02010600030101010101" pitchFamily="2" charset="-122"/>
              </a:rPr>
              <a:t>PUSH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19469" name="AutoShape 15"/>
          <p:cNvSpPr>
            <a:spLocks noChangeArrowheads="1"/>
          </p:cNvSpPr>
          <p:nvPr/>
        </p:nvSpPr>
        <p:spPr bwMode="auto">
          <a:xfrm>
            <a:off x="7967663" y="4221163"/>
            <a:ext cx="1079500" cy="10795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anose="02010600030101010101" pitchFamily="2" charset="-122"/>
              </a:rPr>
              <a:t>POP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19470" name="Text Box 16"/>
          <p:cNvSpPr>
            <a:spLocks noChangeArrowheads="1"/>
          </p:cNvSpPr>
          <p:nvPr/>
        </p:nvSpPr>
        <p:spPr bwMode="auto">
          <a:xfrm>
            <a:off x="8975726" y="3789363"/>
            <a:ext cx="12239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7A77"/>
                </a:solidFill>
                <a:ea typeface="宋体" panose="02010600030101010101" pitchFamily="2" charset="-122"/>
              </a:rPr>
              <a:t>STACK</a:t>
            </a:r>
            <a:endParaRPr lang="zh-CN" altLang="en-US" sz="1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6412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bldLvl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AC3B98C9-C870-42C6-B0B4-D38BCA8DBF1A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19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7851" y="836614"/>
            <a:ext cx="2708275" cy="259238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int i,A[3],  j;</a:t>
            </a:r>
            <a:endParaRPr lang="zh-CN" altLang="en-US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Arial Unicode MS" panose="020B0604020202020204" pitchFamily="34" charset="-122"/>
              </a:rPr>
              <a:t>…</a:t>
            </a:r>
            <a:endParaRPr lang="en-US" altLang="zh-CN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j=A[3];</a:t>
            </a:r>
            <a:endParaRPr lang="zh-CN" altLang="en-US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The result j=?</a:t>
            </a:r>
            <a:endParaRPr lang="zh-CN" altLang="en-US" smtClean="0"/>
          </a:p>
        </p:txBody>
      </p:sp>
      <p:pic>
        <p:nvPicPr>
          <p:cNvPr id="20484" name="Picture 5" descr="f03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2276475"/>
            <a:ext cx="4679950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AutoShape 8"/>
          <p:cNvSpPr>
            <a:spLocks/>
          </p:cNvSpPr>
          <p:nvPr/>
        </p:nvSpPr>
        <p:spPr bwMode="auto">
          <a:xfrm>
            <a:off x="9917113" y="5043488"/>
            <a:ext cx="500062" cy="330200"/>
          </a:xfrm>
          <a:prstGeom prst="borderCallout1">
            <a:avLst>
              <a:gd name="adj1" fmla="val 34616"/>
              <a:gd name="adj2" fmla="val -15231"/>
              <a:gd name="adj3" fmla="val -96630"/>
              <a:gd name="adj4" fmla="val -44125"/>
            </a:avLst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anose="02010600030101010101" pitchFamily="2" charset="-122"/>
              </a:rPr>
              <a:t>A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21510" name="AutoShape 10"/>
          <p:cNvSpPr>
            <a:spLocks/>
          </p:cNvSpPr>
          <p:nvPr/>
        </p:nvSpPr>
        <p:spPr bwMode="auto">
          <a:xfrm>
            <a:off x="9912351" y="5734050"/>
            <a:ext cx="500063" cy="330200"/>
          </a:xfrm>
          <a:prstGeom prst="borderCallout1">
            <a:avLst>
              <a:gd name="adj1" fmla="val 34616"/>
              <a:gd name="adj2" fmla="val -15231"/>
              <a:gd name="adj3" fmla="val -315380"/>
              <a:gd name="adj4" fmla="val -54917"/>
            </a:avLst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anose="02010600030101010101" pitchFamily="2" charset="-122"/>
              </a:rPr>
              <a:t>A[0]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21511" name="AutoShape 11"/>
          <p:cNvSpPr>
            <a:spLocks/>
          </p:cNvSpPr>
          <p:nvPr/>
        </p:nvSpPr>
        <p:spPr bwMode="auto">
          <a:xfrm>
            <a:off x="9983788" y="4365625"/>
            <a:ext cx="500062" cy="330200"/>
          </a:xfrm>
          <a:prstGeom prst="borderCallout1">
            <a:avLst>
              <a:gd name="adj1" fmla="val 34616"/>
              <a:gd name="adj2" fmla="val -15231"/>
              <a:gd name="adj3" fmla="val -50963"/>
              <a:gd name="adj4" fmla="val -66667"/>
            </a:avLst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anose="02010600030101010101" pitchFamily="2" charset="-122"/>
              </a:rPr>
              <a:t>A[1]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21512" name="AutoShape 12"/>
          <p:cNvSpPr>
            <a:spLocks/>
          </p:cNvSpPr>
          <p:nvPr/>
        </p:nvSpPr>
        <p:spPr bwMode="auto">
          <a:xfrm>
            <a:off x="9983788" y="3716338"/>
            <a:ext cx="500062" cy="330200"/>
          </a:xfrm>
          <a:prstGeom prst="borderCallout1">
            <a:avLst>
              <a:gd name="adj1" fmla="val 34616"/>
              <a:gd name="adj2" fmla="val -15231"/>
              <a:gd name="adj3" fmla="val -17306"/>
              <a:gd name="adj4" fmla="val -58093"/>
            </a:avLst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anose="02010600030101010101" pitchFamily="2" charset="-122"/>
              </a:rPr>
              <a:t>A[2]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21513" name="AutoShape 14"/>
          <p:cNvSpPr>
            <a:spLocks/>
          </p:cNvSpPr>
          <p:nvPr/>
        </p:nvSpPr>
        <p:spPr bwMode="auto">
          <a:xfrm>
            <a:off x="10167938" y="3141663"/>
            <a:ext cx="500062" cy="330200"/>
          </a:xfrm>
          <a:prstGeom prst="borderCallout1">
            <a:avLst>
              <a:gd name="adj1" fmla="val 34616"/>
              <a:gd name="adj2" fmla="val -15231"/>
              <a:gd name="adj3" fmla="val -1917"/>
              <a:gd name="adj4" fmla="val -106981"/>
            </a:avLst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rgbClr val="FF3300"/>
                </a:solidFill>
                <a:ea typeface="宋体" panose="02010600030101010101" pitchFamily="2" charset="-122"/>
              </a:rPr>
              <a:t>A[3]</a:t>
            </a:r>
            <a:endParaRPr lang="zh-CN" altLang="en-US" sz="1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4136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bldLvl="0" autoUpdateAnimBg="0"/>
      <p:bldP spid="21507" grpId="1" build="p" bldLvl="0" autoUpdateAnimBg="0"/>
      <p:bldP spid="21507" grpId="2" build="p" bldLvl="0" autoUpdateAnimBg="0"/>
      <p:bldP spid="21509" grpId="0" bldLvl="0" animBg="1" autoUpdateAnimBg="0"/>
      <p:bldP spid="21510" grpId="0" bldLvl="0" animBg="1" autoUpdateAnimBg="0"/>
      <p:bldP spid="21511" grpId="0" bldLvl="0" animBg="1" autoUpdateAnimBg="0"/>
      <p:bldP spid="21512" grpId="0" bldLvl="0" animBg="1" autoUpdateAnimBg="0"/>
      <p:bldP spid="21513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ctrTitle" idx="4294967295"/>
          </p:nvPr>
        </p:nvSpPr>
        <p:spPr>
          <a:xfrm>
            <a:off x="2135188" y="1916114"/>
            <a:ext cx="7847012" cy="1512887"/>
          </a:xfrm>
        </p:spPr>
        <p:txBody>
          <a:bodyPr/>
          <a:lstStyle/>
          <a:p>
            <a:pPr eaLnBrk="1" hangingPunct="1"/>
            <a:r>
              <a:rPr lang="en-US" altLang="zh-CN"/>
              <a:t>Computer </a:t>
            </a:r>
            <a:r>
              <a:rPr lang="zh-CN" altLang="en-US"/>
              <a:t/>
            </a:r>
            <a:br>
              <a:rPr lang="zh-CN" altLang="en-US"/>
            </a:br>
            <a:r>
              <a:rPr lang="en-US" altLang="zh-CN"/>
              <a:t>Organization &amp; Design</a:t>
            </a:r>
            <a:endParaRPr lang="zh-CN" altLang="en-US" smtClean="0"/>
          </a:p>
        </p:txBody>
      </p:sp>
      <p:sp>
        <p:nvSpPr>
          <p:cNvPr id="3075" name="Rectangle 3"/>
          <p:cNvSpPr>
            <a:spLocks noGrp="1" noRot="1" noChangeArrowheads="1"/>
          </p:cNvSpPr>
          <p:nvPr>
            <p:ph type="subTitle" idx="4294967295"/>
          </p:nvPr>
        </p:nvSpPr>
        <p:spPr>
          <a:xfrm>
            <a:off x="1774826" y="3933825"/>
            <a:ext cx="8569325" cy="17526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3600" b="1"/>
              <a:t>The Hardware/Software Interface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61177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 autoUpdateAnimBg="0"/>
      <p:bldP spid="3075" grpId="0" build="p" bldLvl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A8F98EDB-0AFC-482C-9196-63D0CBE4AF78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20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847850" y="404814"/>
            <a:ext cx="8540750" cy="771525"/>
          </a:xfrm>
        </p:spPr>
        <p:txBody>
          <a:bodyPr/>
          <a:lstStyle/>
          <a:p>
            <a:pPr eaLnBrk="1" hangingPunct="1"/>
            <a:r>
              <a:rPr lang="en-US" altLang="zh-CN" sz="3200">
                <a:solidFill>
                  <a:srgbClr val="000000"/>
                </a:solidFill>
              </a:rPr>
              <a:t>2.4    Instruction Format</a:t>
            </a:r>
            <a:endParaRPr lang="zh-CN" altLang="en-US" smtClean="0"/>
          </a:p>
        </p:txBody>
      </p:sp>
      <p:sp>
        <p:nvSpPr>
          <p:cNvPr id="21508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82776" y="1214438"/>
            <a:ext cx="8785225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 </a:t>
            </a:r>
            <a:r>
              <a:rPr lang="en-US" altLang="zh-CN" smtClean="0">
                <a:solidFill>
                  <a:srgbClr val="000000"/>
                </a:solidFill>
              </a:rPr>
              <a:t>All information in computer consists of  binary bits</a:t>
            </a:r>
            <a:endParaRPr lang="zh-CN" altLang="en-US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 Mapping registers into numbers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Map registers $s0 to $s7 onto registers 16 to 23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Map registers $t0 to $t7 onto registers 8 to 15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 Example 2.7    </a:t>
            </a:r>
            <a:r>
              <a:rPr lang="en-US" altLang="zh-CN" sz="2000">
                <a:solidFill>
                  <a:srgbClr val="000000"/>
                </a:solidFill>
              </a:rPr>
              <a:t>Translating assembly into machine instruction</a:t>
            </a:r>
            <a:endParaRPr lang="zh-CN" altLang="en-US" sz="200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MIPS code</a:t>
            </a:r>
            <a:endParaRPr lang="zh-CN" altLang="en-US" smtClean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add    $t0, $s1, $s2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Decimal version of machine code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</a:t>
            </a:r>
            <a:r>
              <a:rPr lang="en-US" altLang="zh-CN" u="sng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|        0      |     17     |     18     |     8       |       0     |       32     |</a:t>
            </a:r>
            <a:endParaRPr lang="zh-CN" altLang="en-US" u="sng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 Binary </a:t>
            </a:r>
            <a:r>
              <a:rPr lang="en-US" altLang="zh-CN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version of machine code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</a:t>
            </a:r>
            <a:r>
              <a:rPr lang="en-US" altLang="zh-CN" u="sng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|  000000  |  10001  |  10010  |  01000  |  00000  |  100000  |</a:t>
            </a:r>
            <a:endParaRPr lang="zh-CN" altLang="en-US" u="sng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6 bits       5 bits      5 bits       5 bits       5 bits       6 bits </a:t>
            </a:r>
            <a:endParaRPr lang="en-US" altLang="zh-CN" u="sng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458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955F42EF-F573-440C-A059-CEAAD8AF8E39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21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127250" y="857251"/>
            <a:ext cx="8540750" cy="5262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MIPS fields</a:t>
            </a:r>
            <a:endParaRPr lang="zh-CN" altLang="en-US" smtClean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 R-type or R-format</a:t>
            </a:r>
            <a:endParaRPr lang="zh-CN" altLang="en-US" smtClean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  <a:latin typeface="Arial Unicode MS" panose="020B0604020202020204" pitchFamily="34" charset="-122"/>
              </a:rPr>
              <a:t>                </a:t>
            </a:r>
            <a:r>
              <a:rPr lang="en-US" altLang="zh-CN" sz="1800" u="sng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|       op      |     rs     |     rt     |     rd      |   shamt     |    funct     |</a:t>
            </a:r>
            <a:endParaRPr lang="zh-CN" altLang="en-US" sz="1800" u="sng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6 bits      5 bits     5 bits      5 bits       5 bits       6 bits 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 I-type or I-format</a:t>
            </a:r>
            <a:endParaRPr lang="zh-CN" altLang="en-US" smtClean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  <a:latin typeface="Arial Unicode MS" panose="020B0604020202020204" pitchFamily="34" charset="-122"/>
              </a:rPr>
              <a:t>                </a:t>
            </a:r>
            <a:r>
              <a:rPr lang="en-US" altLang="zh-CN" sz="1800" u="sng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|       op      |     rs     |     rt     |                 address                     |</a:t>
            </a:r>
            <a:endParaRPr lang="zh-CN" altLang="en-US" sz="1800" u="sng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6 bits      5 bits     5 bits                   16 bits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Op: Basic operation of the instration opcode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Rs: The first register source operand.</a:t>
            </a:r>
            <a:endParaRPr lang="zh-CN" altLang="en-US" smtClean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Rt: The second register source operand.</a:t>
            </a:r>
            <a:endParaRPr lang="zh-CN" altLang="en-US" smtClean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Rd: The register destination operand.</a:t>
            </a:r>
            <a:endParaRPr lang="zh-CN" altLang="en-US" smtClean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Shamt: Shift amount.</a:t>
            </a:r>
            <a:endParaRPr lang="zh-CN" altLang="en-US" smtClean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Funct: Function.</a:t>
            </a:r>
            <a:endParaRPr lang="zh-CN" altLang="en-US" smtClean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mtClean="0">
              <a:solidFill>
                <a:srgbClr val="000000"/>
              </a:solidFill>
              <a:latin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0795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4" dur="500"/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1" dur="500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bldLvl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070012FF-6DEC-4276-B49C-16C2B184DAF0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22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1905000" y="685800"/>
            <a:ext cx="8077200" cy="19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Arial Unicode MS" panose="020B0604020202020204" pitchFamily="34" charset="-122"/>
              </a:rPr>
              <a:t>Design Principle 3</a:t>
            </a:r>
            <a:endParaRPr lang="zh-CN" altLang="en-US" b="1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lvl="1" algn="ctr">
              <a:lnSpc>
                <a:spcPct val="90000"/>
              </a:lnSpc>
              <a:spcBef>
                <a:spcPct val="50000"/>
              </a:spcBef>
              <a:buSzPct val="85000"/>
            </a:pPr>
            <a:r>
              <a:rPr lang="en-US" altLang="zh-CN" b="1" i="1">
                <a:solidFill>
                  <a:srgbClr val="000000"/>
                </a:solidFill>
                <a:latin typeface="Arial Unicode MS" panose="020B0604020202020204" pitchFamily="34" charset="-122"/>
              </a:rPr>
              <a:t> Good design demands good compromises</a:t>
            </a:r>
            <a:endParaRPr lang="zh-CN" altLang="en-US" b="1" i="1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</a:rPr>
              <a:t>All instructions in MIPS have the same length(32 bits)</a:t>
            </a:r>
            <a:endParaRPr lang="zh-CN" altLang="en-US" sz="1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1511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BDA6379B-BB39-4994-BB6E-B369451B89EF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23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7850" y="620713"/>
            <a:ext cx="8712200" cy="57594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 </a:t>
            </a:r>
            <a:r>
              <a:rPr lang="en-US" altLang="zh-CN" b="1" smtClean="0">
                <a:solidFill>
                  <a:srgbClr val="000000"/>
                </a:solidFill>
              </a:rPr>
              <a:t>Example 2.8  </a:t>
            </a:r>
            <a:r>
              <a:rPr lang="en-US" altLang="zh-CN" sz="2000" b="1">
                <a:solidFill>
                  <a:srgbClr val="000000"/>
                </a:solidFill>
              </a:rPr>
              <a:t>Translating assembly into machine instruction</a:t>
            </a:r>
            <a:r>
              <a:rPr lang="en-US" altLang="zh-CN" sz="1800" b="1">
                <a:solidFill>
                  <a:srgbClr val="000000"/>
                </a:solidFill>
              </a:rPr>
              <a:t> </a:t>
            </a:r>
            <a:endParaRPr lang="zh-CN" altLang="en-US" sz="1800" b="1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000000"/>
                </a:solidFill>
              </a:rPr>
              <a:t>     </a:t>
            </a:r>
            <a:r>
              <a:rPr lang="en-US" altLang="zh-CN" sz="1800" b="1">
                <a:solidFill>
                  <a:srgbClr val="000000"/>
                </a:solidFill>
              </a:rPr>
              <a:t>( Assume: h ---- $s2        base address of A ---- $t1 )</a:t>
            </a:r>
            <a:endParaRPr lang="en-US" altLang="zh-CN" b="1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b="1" smtClean="0">
                <a:solidFill>
                  <a:srgbClr val="000000"/>
                </a:solidFill>
              </a:rPr>
              <a:t> C code:</a:t>
            </a:r>
            <a:endParaRPr lang="zh-CN" altLang="en-US" b="1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A[300]  =  h  +  A[300] ;</a:t>
            </a:r>
            <a:endParaRPr lang="zh-CN" altLang="en-US" sz="1800" b="1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b="1" smtClean="0">
                <a:solidFill>
                  <a:srgbClr val="000000"/>
                </a:solidFill>
              </a:rPr>
              <a:t> MIPS assembly code:</a:t>
            </a:r>
            <a:endParaRPr lang="zh-CN" altLang="en-US" b="1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lw     $t0, 1200($t1)    # temporary reg $t0 gets A[300]</a:t>
            </a:r>
            <a:endParaRPr lang="zh-CN" altLang="en-US" sz="1800" b="1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add   $t0, $s2, $t0       # temporary reg $t0 gets  h  +  A[300]</a:t>
            </a:r>
            <a:endParaRPr lang="zh-CN" altLang="en-US" sz="1800" b="1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sw     $t0, 1200($t1)    # stores h  +  A[300]  back into A[300]</a:t>
            </a:r>
            <a:endParaRPr lang="zh-CN" altLang="en-US" sz="1800" b="1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b="1" smtClean="0">
                <a:solidFill>
                  <a:srgbClr val="000000"/>
                </a:solidFill>
              </a:rPr>
              <a:t> MIPS machine language code: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b="1" smtClean="0">
                <a:solidFill>
                  <a:srgbClr val="000000"/>
                </a:solidFill>
              </a:rPr>
              <a:t> Decimal version</a:t>
            </a: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                           address/</a:t>
            </a:r>
            <a:endParaRPr lang="zh-CN" altLang="en-US" sz="1600" b="1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   op            rs            rt           rd              shamt          funct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</a:t>
            </a:r>
            <a:r>
              <a:rPr lang="en-US" altLang="zh-CN" sz="1800" b="1" u="sng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|       35     |      9      |      8      |                   1200                   |</a:t>
            </a:r>
            <a:endParaRPr lang="zh-CN" altLang="en-US" sz="1800" b="1" u="sng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</a:t>
            </a:r>
            <a:r>
              <a:rPr lang="en-US" altLang="zh-CN" sz="1800" b="1" u="sng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|        0      |     18     |      8      |     8       |       0     |       32     |</a:t>
            </a:r>
            <a:endParaRPr lang="zh-CN" altLang="en-US" sz="1800" b="1" u="sng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</a:t>
            </a:r>
            <a:r>
              <a:rPr lang="en-US" altLang="zh-CN" sz="1800" b="1" u="sng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|       43     |      9      |      8      |                   1200                   |</a:t>
            </a:r>
            <a:endParaRPr lang="en-US" altLang="zh-CN" b="1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977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4" dur="500"/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1" dur="500"/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8" dur="500"/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bldLvl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A677339F-1E4D-4ECD-9D44-2525DE7D567B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24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09751" y="857250"/>
            <a:ext cx="8569325" cy="5551488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800"/>
          </a:p>
          <a:p>
            <a:pPr lvl="2" eaLnBrk="1" hangingPunct="1"/>
            <a:r>
              <a:rPr lang="en-US" altLang="zh-CN" sz="1600"/>
              <a:t> </a:t>
            </a:r>
            <a:r>
              <a:rPr lang="en-US" altLang="zh-CN" b="1" smtClean="0">
                <a:solidFill>
                  <a:srgbClr val="000000"/>
                </a:solidFill>
              </a:rPr>
              <a:t>Binary version</a:t>
            </a:r>
            <a:endParaRPr lang="en-US" altLang="zh-CN" b="1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</a:t>
            </a:r>
            <a:r>
              <a:rPr lang="en-US" altLang="zh-CN" sz="1800" b="1" u="sng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|  100011  |  01001  |  01000  |      0000 0100 1011 0000    |</a:t>
            </a:r>
            <a:endParaRPr lang="zh-CN" altLang="en-US" sz="1800" b="1" u="sng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</a:t>
            </a:r>
            <a:r>
              <a:rPr lang="en-US" altLang="zh-CN" sz="1800" b="1" u="sng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|  000000  |  10010  |  01000  | 01000   |  00000  |  100000  |</a:t>
            </a:r>
            <a:endParaRPr lang="zh-CN" altLang="en-US" sz="1800" b="1" u="sng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</a:t>
            </a:r>
            <a:r>
              <a:rPr lang="en-US" altLang="zh-CN" sz="1800" b="1" u="sng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|  101011  |  01001  |  01000  |      0000 0100 1011 0000</a:t>
            </a:r>
            <a:r>
              <a:rPr lang="en-US" altLang="zh-CN" sz="1600" b="1" u="sng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|</a:t>
            </a:r>
            <a:endParaRPr lang="zh-CN" altLang="en-US" sz="1600" b="1" u="sng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latin typeface="Arial Unicode MS" panose="020B0604020202020204" pitchFamily="34" charset="-122"/>
              </a:rPr>
              <a:t>            Note the only difference of the first and last instructions!</a:t>
            </a:r>
            <a:endParaRPr lang="zh-CN" altLang="en-US" sz="1600" b="1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eaLnBrk="1" hangingPunct="1"/>
            <a:r>
              <a:rPr lang="en-US" altLang="zh-CN" sz="2000" b="1">
                <a:solidFill>
                  <a:srgbClr val="000000"/>
                </a:solidFill>
              </a:rPr>
              <a:t> Two key principles of today’s computers</a:t>
            </a:r>
            <a:endParaRPr lang="zh-CN" altLang="en-US" sz="2000" b="1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z="1800" b="1">
                <a:solidFill>
                  <a:srgbClr val="000000"/>
                </a:solidFill>
              </a:rPr>
              <a:t> </a:t>
            </a:r>
            <a:r>
              <a:rPr lang="en-US" altLang="zh-CN" b="1" smtClean="0">
                <a:solidFill>
                  <a:srgbClr val="000000"/>
                </a:solidFill>
              </a:rPr>
              <a:t>Instructions are represented as numbers</a:t>
            </a:r>
            <a:endParaRPr lang="zh-CN" altLang="en-US" b="1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b="1" smtClean="0">
                <a:solidFill>
                  <a:srgbClr val="000000"/>
                </a:solidFill>
              </a:rPr>
              <a:t> Programs can be stored in memory to be read or</a:t>
            </a:r>
            <a:endParaRPr lang="zh-CN" altLang="en-US" b="1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000000"/>
                </a:solidFill>
              </a:rPr>
              <a:t>written just like number</a:t>
            </a:r>
            <a:endParaRPr lang="zh-CN" altLang="en-US" b="1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b="1" smtClean="0">
                <a:solidFill>
                  <a:srgbClr val="000000"/>
                </a:solidFill>
              </a:rPr>
              <a:t>The principles are the stored program concept</a:t>
            </a:r>
            <a:endParaRPr lang="zh-CN" altLang="en-US" b="1" smtClean="0">
              <a:solidFill>
                <a:srgbClr val="000000"/>
              </a:solidFill>
            </a:endParaRPr>
          </a:p>
          <a:p>
            <a:pPr lvl="1" eaLnBrk="1" hangingPunct="1"/>
            <a:endParaRPr lang="zh-CN" altLang="en-US" b="1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681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bldLvl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FEF08CBE-ABF3-4852-B551-EC9018725CB0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25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2662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774826" y="620714"/>
            <a:ext cx="8569325" cy="5551487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900"/>
          </a:p>
          <a:p>
            <a:pPr lvl="2" eaLnBrk="1" hangingPunct="1"/>
            <a:r>
              <a:rPr lang="en-US" altLang="zh-CN" sz="1800">
                <a:solidFill>
                  <a:srgbClr val="000000"/>
                </a:solidFill>
              </a:rPr>
              <a:t>Two key principles of today</a:t>
            </a:r>
            <a:r>
              <a:rPr lang="en-US" altLang="zh-CN" sz="1800">
                <a:solidFill>
                  <a:srgbClr val="000000"/>
                </a:solidFill>
                <a:latin typeface="Arial Unicode MS" panose="020B0604020202020204" pitchFamily="34" charset="-122"/>
              </a:rPr>
              <a:t>’</a:t>
            </a:r>
            <a:r>
              <a:rPr lang="en-US" altLang="zh-CN" sz="1800">
                <a:solidFill>
                  <a:srgbClr val="000000"/>
                </a:solidFill>
              </a:rPr>
              <a:t>s computers</a:t>
            </a:r>
            <a:endParaRPr lang="zh-CN" altLang="en-US" sz="180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z="200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Instructions are represented as numbers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Programs can be stored in memory to be read or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written just like numbers</a:t>
            </a:r>
          </a:p>
          <a:p>
            <a:pPr lvl="1" eaLnBrk="1" hangingPunct="1"/>
            <a:endParaRPr lang="zh-CN" altLang="en-US" b="1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107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bldLvl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EFEE43DA-138A-4AEA-AA44-DE5F1B7A60E8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26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Rot="1" noChangeArrowheads="1"/>
          </p:cNvSpPr>
          <p:nvPr/>
        </p:nvSpPr>
        <p:spPr bwMode="auto">
          <a:xfrm>
            <a:off x="1847851" y="549276"/>
            <a:ext cx="86407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00"/>
                </a:solidFill>
              </a:rPr>
              <a:t>Stored-program concept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pic>
        <p:nvPicPr>
          <p:cNvPr id="27652" name="Picture 5" descr="f03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1341438"/>
            <a:ext cx="4824412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7529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BC29842E-CDD4-4A26-A08E-CD95E953AE5D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27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847851" y="260351"/>
            <a:ext cx="8302625" cy="6588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mtClean="0"/>
              <a:t>任务管理器</a:t>
            </a:r>
            <a:r>
              <a:rPr lang="en-US" altLang="zh-CN" smtClean="0"/>
              <a:t>1</a:t>
            </a:r>
            <a:endParaRPr lang="zh-CN" altLang="en-US" smtClean="0"/>
          </a:p>
        </p:txBody>
      </p:sp>
      <p:sp>
        <p:nvSpPr>
          <p:cNvPr id="28676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703388" y="1773239"/>
            <a:ext cx="4508500" cy="4194175"/>
          </a:xfrm>
        </p:spPr>
        <p:txBody>
          <a:bodyPr/>
          <a:lstStyle/>
          <a:p>
            <a:pPr eaLnBrk="1" hangingPunct="1"/>
            <a:r>
              <a:rPr lang="en-US" altLang="zh-CN" smtClean="0"/>
              <a:t>Ctrl+alt+del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只能被</a:t>
            </a:r>
            <a:r>
              <a:rPr lang="en-US" altLang="zh-CN" smtClean="0"/>
              <a:t>MS</a:t>
            </a:r>
            <a:r>
              <a:rPr lang="zh-CN" altLang="en-US" smtClean="0"/>
              <a:t>截获</a:t>
            </a:r>
          </a:p>
          <a:p>
            <a:pPr eaLnBrk="1" hangingPunct="1"/>
            <a:r>
              <a:rPr lang="zh-CN" altLang="en-US" smtClean="0"/>
              <a:t>列出所有正在运行的任务</a:t>
            </a:r>
          </a:p>
          <a:p>
            <a:pPr lvl="1" eaLnBrk="1" hangingPunct="1"/>
            <a:r>
              <a:rPr lang="zh-CN" altLang="en-US" smtClean="0"/>
              <a:t>任务的内存大小</a:t>
            </a:r>
          </a:p>
          <a:p>
            <a:pPr lvl="1" eaLnBrk="1" hangingPunct="1"/>
            <a:r>
              <a:rPr lang="zh-CN" altLang="en-US" smtClean="0"/>
              <a:t>任务的</a:t>
            </a:r>
            <a:r>
              <a:rPr lang="en-US" altLang="zh-CN" smtClean="0"/>
              <a:t>CPU</a:t>
            </a:r>
            <a:r>
              <a:rPr lang="zh-CN" altLang="en-US" smtClean="0"/>
              <a:t>占有率</a:t>
            </a:r>
          </a:p>
          <a:p>
            <a:pPr lvl="1" eaLnBrk="1" hangingPunct="1"/>
            <a:r>
              <a:rPr lang="zh-CN" altLang="en-US" smtClean="0"/>
              <a:t>任务的</a:t>
            </a:r>
            <a:r>
              <a:rPr lang="en-US" altLang="zh-CN" smtClean="0"/>
              <a:t>CPU</a:t>
            </a:r>
            <a:r>
              <a:rPr lang="zh-CN" altLang="en-US" smtClean="0"/>
              <a:t>时间</a:t>
            </a:r>
          </a:p>
          <a:p>
            <a:pPr lvl="1" eaLnBrk="1" hangingPunct="1"/>
            <a:r>
              <a:rPr lang="en-US" altLang="zh-CN" smtClean="0"/>
              <a:t>PID</a:t>
            </a:r>
            <a:r>
              <a:rPr lang="zh-CN" altLang="en-US" smtClean="0"/>
              <a:t>为进程号</a:t>
            </a:r>
          </a:p>
          <a:p>
            <a:pPr lvl="2" eaLnBrk="1" hangingPunct="1"/>
            <a:r>
              <a:rPr lang="zh-CN" altLang="en-US" smtClean="0"/>
              <a:t>越大越晚启动</a:t>
            </a:r>
          </a:p>
          <a:p>
            <a:pPr eaLnBrk="1" hangingPunct="1"/>
            <a:endParaRPr lang="zh-CN" altLang="en-US" smtClean="0"/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6" y="1238250"/>
            <a:ext cx="4543425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8374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ldLvl="0" autoUpdateAnimBg="0"/>
      <p:bldP spid="28676" grpId="0" build="p" bldLvl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4150FB1A-B96B-4800-BE18-36F8773860B9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28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29700" name="Rectangle 3"/>
          <p:cNvSpPr>
            <a:spLocks noGrp="1" noRot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重新启动</a:t>
            </a:r>
            <a:r>
              <a:rPr lang="en-US" altLang="zh-CN" smtClean="0"/>
              <a:t>explorer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可以杀</a:t>
            </a:r>
            <a:r>
              <a:rPr lang="en-US" altLang="zh-CN" smtClean="0"/>
              <a:t>explorer</a:t>
            </a:r>
            <a:r>
              <a:rPr lang="zh-CN" altLang="en-US" smtClean="0"/>
              <a:t>进程</a:t>
            </a:r>
          </a:p>
          <a:p>
            <a:pPr lvl="1" eaLnBrk="1" hangingPunct="1"/>
            <a:r>
              <a:rPr lang="zh-CN" altLang="en-US" smtClean="0"/>
              <a:t>在应用程序中运行新任务</a:t>
            </a:r>
            <a:r>
              <a:rPr lang="en-US" altLang="zh-CN" smtClean="0"/>
              <a:t>,</a:t>
            </a:r>
            <a:r>
              <a:rPr lang="zh-CN" altLang="en-US" smtClean="0"/>
              <a:t>输入</a:t>
            </a:r>
            <a:r>
              <a:rPr lang="en-US" altLang="zh-CN" smtClean="0"/>
              <a:t>explorer</a:t>
            </a:r>
            <a:r>
              <a:rPr lang="zh-CN" altLang="en-US" smtClean="0"/>
              <a:t>即可</a:t>
            </a:r>
          </a:p>
          <a:p>
            <a:pPr lvl="1" eaLnBrk="1" hangingPunct="1"/>
            <a:endParaRPr lang="zh-CN" altLang="en-US" smtClean="0"/>
          </a:p>
        </p:txBody>
      </p:sp>
      <p:pic>
        <p:nvPicPr>
          <p:cNvPr id="297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3" y="3573464"/>
            <a:ext cx="3505200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283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ldLvl="0" autoUpdateAnimBg="0"/>
      <p:bldP spid="29700" grpId="0" build="p" bldLvl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Trojan </a:t>
            </a:r>
            <a:r>
              <a:rPr lang="zh-CN" altLang="en-US" smtClean="0"/>
              <a:t>最简单例子</a:t>
            </a:r>
            <a:r>
              <a:rPr lang="en-US" altLang="zh-CN" smtClean="0"/>
              <a:t>-</a:t>
            </a:r>
            <a:r>
              <a:rPr lang="zh-CN" altLang="en-US" smtClean="0"/>
              <a:t>密码窃取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019301" y="1905000"/>
            <a:ext cx="4797425" cy="411638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main() {</a:t>
            </a:r>
            <a:endParaRPr lang="zh-CN" altLang="en-US" sz="20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char password[256], crypt_pw[256];</a:t>
            </a:r>
            <a:endParaRPr lang="zh-CN" altLang="en-US" sz="20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scanf(</a:t>
            </a:r>
            <a:r>
              <a:rPr lang="en-US" altLang="zh-CN" sz="2000">
                <a:latin typeface="Arial Unicode MS" panose="020B0604020202020204" pitchFamily="34" charset="-122"/>
              </a:rPr>
              <a:t>“</a:t>
            </a:r>
            <a:r>
              <a:rPr lang="en-US" altLang="zh-CN" sz="2000"/>
              <a:t>%s</a:t>
            </a:r>
            <a:r>
              <a:rPr lang="en-US" altLang="zh-CN" sz="2000">
                <a:latin typeface="Arial Unicode MS" panose="020B0604020202020204" pitchFamily="34" charset="-122"/>
              </a:rPr>
              <a:t>”</a:t>
            </a:r>
            <a:r>
              <a:rPr lang="en-US" altLang="zh-CN" sz="2000"/>
              <a:t>,password);</a:t>
            </a:r>
            <a:endParaRPr lang="zh-CN" altLang="en-US" sz="20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crypt(password, crypt_pw);</a:t>
            </a:r>
            <a:endParaRPr lang="zh-CN" altLang="en-US" sz="20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if ( strcmp(crypt_pw, </a:t>
            </a:r>
            <a:r>
              <a:rPr lang="en-US" altLang="zh-CN" sz="2000">
                <a:latin typeface="Arial Unicode MS" panose="020B0604020202020204" pitchFamily="34" charset="-122"/>
              </a:rPr>
              <a:t>“</a:t>
            </a:r>
            <a:r>
              <a:rPr lang="en-US" altLang="zh-CN" sz="2000"/>
              <a:t>xxxxxx</a:t>
            </a:r>
            <a:r>
              <a:rPr lang="en-US" altLang="zh-CN" sz="2000">
                <a:latin typeface="Arial Unicode MS" panose="020B0604020202020204" pitchFamily="34" charset="-122"/>
              </a:rPr>
              <a:t>”</a:t>
            </a:r>
            <a:r>
              <a:rPr lang="en-US" altLang="zh-CN" sz="2000"/>
              <a:t>)!=0 )	</a:t>
            </a:r>
            <a:endParaRPr lang="zh-CN" altLang="en-US" sz="20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	printf(</a:t>
            </a:r>
            <a:r>
              <a:rPr lang="en-US" altLang="zh-CN" sz="2000">
                <a:latin typeface="Arial Unicode MS" panose="020B0604020202020204" pitchFamily="34" charset="-122"/>
              </a:rPr>
              <a:t>“</a:t>
            </a:r>
            <a:r>
              <a:rPr lang="en-US" altLang="zh-CN" sz="2000"/>
              <a:t>password error\n</a:t>
            </a:r>
            <a:r>
              <a:rPr lang="en-US" altLang="zh-CN" sz="2000">
                <a:latin typeface="Arial Unicode MS" panose="020B0604020202020204" pitchFamily="34" charset="-122"/>
              </a:rPr>
              <a:t>”</a:t>
            </a:r>
            <a:r>
              <a:rPr lang="en-US" altLang="zh-CN" sz="2000"/>
              <a:t>);</a:t>
            </a:r>
            <a:endParaRPr lang="zh-CN" altLang="en-US" sz="20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else </a:t>
            </a:r>
            <a:endParaRPr lang="zh-CN" altLang="en-US" sz="20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	;</a:t>
            </a:r>
            <a:endParaRPr lang="zh-CN" altLang="en-US" sz="20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}</a:t>
            </a:r>
            <a:endParaRPr lang="zh-CN" altLang="en-US" sz="20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Input: 123456</a:t>
            </a:r>
            <a:endParaRPr lang="zh-CN" altLang="en-US" sz="20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Trojan read memory variable </a:t>
            </a:r>
            <a:r>
              <a:rPr lang="en-US" altLang="zh-CN" sz="2000">
                <a:latin typeface="Arial Unicode MS" panose="020B0604020202020204" pitchFamily="34" charset="-122"/>
              </a:rPr>
              <a:t>“</a:t>
            </a:r>
            <a:r>
              <a:rPr lang="en-US" altLang="zh-CN" sz="2000"/>
              <a:t>password</a:t>
            </a:r>
            <a:r>
              <a:rPr lang="en-US" altLang="zh-CN" sz="2000">
                <a:latin typeface="Arial Unicode MS" panose="020B0604020202020204" pitchFamily="34" charset="-122"/>
              </a:rPr>
              <a:t>”</a:t>
            </a:r>
            <a:endParaRPr lang="en-US" altLang="zh-CN" sz="200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7104063" y="2060575"/>
            <a:ext cx="2665412" cy="3887788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zh-CN" sz="1400">
              <a:solidFill>
                <a:srgbClr val="007A77"/>
              </a:solidFill>
              <a:ea typeface="宋体" panose="02010600030101010101" pitchFamily="2" charset="-122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7175500" y="2997201"/>
            <a:ext cx="2376488" cy="288925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anose="02010600030101010101" pitchFamily="2" charset="-122"/>
              </a:rPr>
              <a:t>123456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7175500" y="3284539"/>
            <a:ext cx="2376488" cy="288925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anose="02010600030101010101" pitchFamily="2" charset="-122"/>
              </a:rPr>
              <a:t>abcdef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7104064" y="2781301"/>
            <a:ext cx="2663825" cy="1655763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1400">
              <a:solidFill>
                <a:srgbClr val="007A77"/>
              </a:solidFill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1400">
              <a:solidFill>
                <a:srgbClr val="007A77"/>
              </a:solidFill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anose="02010600030101010101" pitchFamily="2" charset="-122"/>
              </a:rPr>
              <a:t>a.exe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7104064" y="4724400"/>
            <a:ext cx="2663825" cy="865188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1400">
              <a:solidFill>
                <a:srgbClr val="007A77"/>
              </a:solidFill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anose="02010600030101010101" pitchFamily="2" charset="-122"/>
              </a:rPr>
              <a:t>trojan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cxnSp>
        <p:nvCxnSpPr>
          <p:cNvPr id="30729" name="AutoShape 9"/>
          <p:cNvCxnSpPr>
            <a:cxnSpLocks noChangeShapeType="1"/>
            <a:stCxn id="30728" idx="1"/>
            <a:endCxn id="30727" idx="1"/>
          </p:cNvCxnSpPr>
          <p:nvPr/>
        </p:nvCxnSpPr>
        <p:spPr bwMode="auto">
          <a:xfrm rot="10800000" flipH="1">
            <a:off x="7104064" y="3609976"/>
            <a:ext cx="1587" cy="1547813"/>
          </a:xfrm>
          <a:prstGeom prst="curvedConnector3">
            <a:avLst>
              <a:gd name="adj1" fmla="val -14400000"/>
            </a:avLst>
          </a:prstGeom>
          <a:noFill/>
          <a:ln w="9525" cap="rnd">
            <a:solidFill>
              <a:srgbClr val="007A77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9725026" y="2997200"/>
            <a:ext cx="942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anose="02010600030101010101" pitchFamily="2" charset="-122"/>
              </a:rPr>
              <a:t>password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9734550" y="3284538"/>
            <a:ext cx="933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anose="02010600030101010101" pitchFamily="2" charset="-122"/>
              </a:rPr>
              <a:t>Crypt_pw</a:t>
            </a:r>
            <a:endParaRPr lang="zh-CN" altLang="en-US" sz="1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4628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4" dur="500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ldLvl="0" autoUpdateAnimBg="0"/>
      <p:bldP spid="30723" grpId="0" build="p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99665848-6658-4583-B6C6-C8F7742C309C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3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4099" name="Rectangle 2"/>
          <p:cNvSpPr>
            <a:spLocks noGrp="1" noRot="1" noChangeArrowheads="1"/>
          </p:cNvSpPr>
          <p:nvPr>
            <p:ph type="ctrTitle" idx="4294967295"/>
          </p:nvPr>
        </p:nvSpPr>
        <p:spPr>
          <a:xfrm>
            <a:off x="2135188" y="1916114"/>
            <a:ext cx="7847012" cy="3457575"/>
          </a:xfrm>
        </p:spPr>
        <p:txBody>
          <a:bodyPr/>
          <a:lstStyle/>
          <a:p>
            <a:pPr eaLnBrk="1" hangingPunct="1"/>
            <a:r>
              <a:rPr lang="en-US" altLang="zh-CN" sz="4800">
                <a:latin typeface="Arial Unicode MS" panose="020B0604020202020204" pitchFamily="34" charset="-122"/>
              </a:rPr>
              <a:t>Chapter  2</a:t>
            </a:r>
            <a:r>
              <a:rPr lang="zh-CN" altLang="en-US" sz="4800">
                <a:latin typeface="Arial Unicode MS" panose="020B0604020202020204" pitchFamily="34" charset="-122"/>
              </a:rPr>
              <a:t/>
            </a:r>
            <a:br>
              <a:rPr lang="zh-CN" altLang="en-US" sz="4800">
                <a:latin typeface="Arial Unicode MS" panose="020B0604020202020204" pitchFamily="34" charset="-122"/>
              </a:rPr>
            </a:br>
            <a:r>
              <a:rPr lang="en-US" altLang="zh-CN" sz="4800">
                <a:solidFill>
                  <a:srgbClr val="000000"/>
                </a:solidFill>
                <a:latin typeface="Arial Unicode MS" panose="020B0604020202020204" pitchFamily="34" charset="-122"/>
              </a:rPr>
              <a:t>Instructions: Language of the Machine</a:t>
            </a:r>
            <a:r>
              <a:rPr lang="zh-CN" altLang="en-US" sz="4800">
                <a:solidFill>
                  <a:srgbClr val="000000"/>
                </a:solidFill>
                <a:latin typeface="Arial Unicode MS" panose="020B0604020202020204" pitchFamily="34" charset="-122"/>
              </a:rPr>
              <a:t/>
            </a:r>
            <a:br>
              <a:rPr lang="zh-CN" altLang="en-US" sz="4800">
                <a:solidFill>
                  <a:srgbClr val="000000"/>
                </a:solidFill>
                <a:latin typeface="Arial Unicode MS" panose="020B0604020202020204" pitchFamily="34" charset="-122"/>
              </a:rPr>
            </a:br>
            <a:endParaRPr lang="en-US" altLang="zh-CN" sz="4800">
              <a:solidFill>
                <a:srgbClr val="000000"/>
              </a:solidFill>
              <a:latin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8719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ldLvl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693B5621-9941-4DED-885B-E2182FA4CDF6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30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847850" y="549276"/>
            <a:ext cx="8540750" cy="987425"/>
          </a:xfrm>
        </p:spPr>
        <p:txBody>
          <a:bodyPr/>
          <a:lstStyle/>
          <a:p>
            <a:pPr eaLnBrk="1" hangingPunct="1"/>
            <a:r>
              <a:rPr lang="zh-CN" smtClean="0"/>
              <a:t>变形病毒原理</a:t>
            </a:r>
          </a:p>
        </p:txBody>
      </p:sp>
      <p:sp>
        <p:nvSpPr>
          <p:cNvPr id="31748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019301" y="1905000"/>
            <a:ext cx="5300663" cy="1092200"/>
          </a:xfrm>
        </p:spPr>
        <p:txBody>
          <a:bodyPr/>
          <a:lstStyle/>
          <a:p>
            <a:pPr eaLnBrk="1" hangingPunct="1"/>
            <a:r>
              <a:rPr lang="en-US" altLang="zh-CN" sz="1600" b="1" u="sng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000000  |  10010  |  01000  | 01000   |  00000  |  100000</a:t>
            </a:r>
            <a:endParaRPr lang="zh-CN" altLang="en-US" sz="1600" b="1" u="sng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op            rs            rt           rd            shamt         funct</a:t>
            </a:r>
            <a:endParaRPr lang="zh-CN" altLang="en-US" sz="1600" b="1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ADD   t0, s2, t0</a:t>
            </a:r>
            <a:endParaRPr lang="zh-CN" altLang="en-US" sz="1600" b="1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/>
            <a:endParaRPr lang="zh-CN" altLang="en-US" sz="1600" b="1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/>
            <a:endParaRPr lang="zh-CN" altLang="en-US" sz="1600" b="1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/>
            <a:endParaRPr lang="zh-CN" altLang="en-US" sz="1600" b="1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7104064" y="2060575"/>
            <a:ext cx="3240087" cy="3887788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zh-CN" sz="1400">
              <a:solidFill>
                <a:srgbClr val="007A77"/>
              </a:solidFill>
              <a:ea typeface="宋体" panose="02010600030101010101" pitchFamily="2" charset="-122"/>
            </a:endParaRPr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7104063" y="2997200"/>
            <a:ext cx="3168650" cy="287338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anose="02010600030101010101" pitchFamily="2" charset="-122"/>
              </a:rPr>
              <a:t>00000010010010000100000000100000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32775" name="AutoShape 6"/>
          <p:cNvSpPr>
            <a:spLocks/>
          </p:cNvSpPr>
          <p:nvPr/>
        </p:nvSpPr>
        <p:spPr bwMode="auto">
          <a:xfrm>
            <a:off x="3648075" y="3068638"/>
            <a:ext cx="3087688" cy="330200"/>
          </a:xfrm>
          <a:prstGeom prst="borderCallout1">
            <a:avLst>
              <a:gd name="adj1" fmla="val 34616"/>
              <a:gd name="adj2" fmla="val 102468"/>
              <a:gd name="adj3" fmla="val 21796"/>
              <a:gd name="adj4" fmla="val 111954"/>
            </a:avLst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anose="02010600030101010101" pitchFamily="2" charset="-122"/>
              </a:rPr>
              <a:t>Memory addr: 0x40000008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32776" name="Rectangle 7"/>
          <p:cNvSpPr>
            <a:spLocks noRot="1" noChangeArrowheads="1"/>
          </p:cNvSpPr>
          <p:nvPr/>
        </p:nvSpPr>
        <p:spPr bwMode="auto">
          <a:xfrm>
            <a:off x="2855913" y="3789364"/>
            <a:ext cx="208915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anose="02020603050405020304" pitchFamily="18" charset="0"/>
              </a:rPr>
              <a:t>main() {</a:t>
            </a:r>
            <a:endParaRPr lang="zh-CN" altLang="en-US" sz="1800" b="1">
              <a:solidFill>
                <a:srgbClr val="FF0066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anose="02020603050405020304" pitchFamily="18" charset="0"/>
              </a:rPr>
              <a:t>int *p;</a:t>
            </a:r>
            <a:endParaRPr lang="zh-CN" altLang="en-US" sz="1800" b="1">
              <a:solidFill>
                <a:srgbClr val="FF0066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anose="02020603050405020304" pitchFamily="18" charset="0"/>
              </a:rPr>
              <a:t>p=0x40000008;</a:t>
            </a:r>
            <a:endParaRPr lang="zh-CN" altLang="en-US" sz="1800" b="1">
              <a:solidFill>
                <a:srgbClr val="FF0066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anose="02020603050405020304" pitchFamily="18" charset="0"/>
              </a:rPr>
              <a:t>*p+=2</a:t>
            </a:r>
            <a:endParaRPr lang="zh-CN" altLang="en-US" sz="1800" b="1">
              <a:solidFill>
                <a:srgbClr val="FF0066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anose="02020603050405020304" pitchFamily="18" charset="0"/>
              </a:rPr>
              <a:t>}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32777" name="Rectangle 8"/>
          <p:cNvSpPr>
            <a:spLocks noChangeArrowheads="1"/>
          </p:cNvSpPr>
          <p:nvPr/>
        </p:nvSpPr>
        <p:spPr bwMode="auto">
          <a:xfrm>
            <a:off x="2063751" y="5805489"/>
            <a:ext cx="46069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400" b="1" u="sng">
                <a:solidFill>
                  <a:srgbClr val="000000"/>
                </a:solidFill>
                <a:ea typeface="宋体" panose="02010600030101010101" pitchFamily="2" charset="-122"/>
              </a:rPr>
              <a:t>000000  |  10010  |  01000  | 01000   |  00000  |  100010</a:t>
            </a:r>
            <a:endParaRPr lang="zh-CN" altLang="en-US" sz="1400" b="1" u="sng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0000"/>
                </a:solidFill>
                <a:ea typeface="宋体" panose="02010600030101010101" pitchFamily="2" charset="-122"/>
              </a:rPr>
              <a:t>SUB   t0, s2, t0</a:t>
            </a:r>
            <a:endParaRPr lang="en-US" altLang="zh-CN" sz="1400" b="1" u="sng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2778" name="Text Box 9"/>
          <p:cNvSpPr>
            <a:spLocks noChangeArrowheads="1"/>
          </p:cNvSpPr>
          <p:nvPr/>
        </p:nvSpPr>
        <p:spPr bwMode="auto">
          <a:xfrm>
            <a:off x="2135188" y="476251"/>
            <a:ext cx="7632700" cy="1158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7A77"/>
                </a:solidFill>
                <a:ea typeface="宋体" panose="02010600030101010101" pitchFamily="2" charset="-122"/>
              </a:rPr>
              <a:t>问题：如果这是一个执行程序拳击游戏，该行指令表示您挨打，血</a:t>
            </a:r>
            <a:r>
              <a:rPr lang="en-US" altLang="zh-CN" sz="2000" b="1">
                <a:solidFill>
                  <a:srgbClr val="007A77"/>
                </a:solidFill>
                <a:ea typeface="宋体" panose="02010600030101010101" pitchFamily="2" charset="-122"/>
              </a:rPr>
              <a:t>(t0)</a:t>
            </a:r>
            <a:r>
              <a:rPr lang="zh-CN" altLang="en-US" sz="2000" b="1">
                <a:solidFill>
                  <a:srgbClr val="007A77"/>
                </a:solidFill>
                <a:ea typeface="宋体" panose="02010600030101010101" pitchFamily="2" charset="-122"/>
              </a:rPr>
              <a:t>在减少</a:t>
            </a:r>
            <a:r>
              <a:rPr lang="en-US" altLang="zh-CN" sz="2000" b="1">
                <a:solidFill>
                  <a:srgbClr val="007A77"/>
                </a:solidFill>
                <a:ea typeface="宋体" panose="02010600030101010101" pitchFamily="2" charset="-122"/>
              </a:rPr>
              <a:t>(s2</a:t>
            </a:r>
            <a:r>
              <a:rPr lang="zh-CN" altLang="en-US" sz="2000" b="1">
                <a:solidFill>
                  <a:srgbClr val="007A77"/>
                </a:solidFill>
                <a:ea typeface="宋体" panose="02010600030101010101" pitchFamily="2" charset="-122"/>
              </a:rPr>
              <a:t>为负数</a:t>
            </a:r>
            <a:r>
              <a:rPr lang="en-US" altLang="zh-CN" sz="2000" b="1">
                <a:solidFill>
                  <a:srgbClr val="007A77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000" b="1">
                <a:solidFill>
                  <a:srgbClr val="007A77"/>
                </a:solidFill>
                <a:ea typeface="宋体" panose="02010600030101010101" pitchFamily="2" charset="-122"/>
              </a:rPr>
              <a:t>，当血小于等于</a:t>
            </a:r>
            <a:r>
              <a:rPr lang="en-US" altLang="zh-CN" sz="2000" b="1">
                <a:solidFill>
                  <a:srgbClr val="007A77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000" b="1">
                <a:solidFill>
                  <a:srgbClr val="007A77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b="1">
                <a:solidFill>
                  <a:srgbClr val="007A77"/>
                </a:solidFill>
                <a:ea typeface="宋体" panose="02010600030101010101" pitchFamily="2" charset="-122"/>
              </a:rPr>
              <a:t>KO</a:t>
            </a:r>
            <a:r>
              <a:rPr lang="zh-CN" altLang="en-US" sz="2000" b="1">
                <a:solidFill>
                  <a:srgbClr val="007A77"/>
                </a:solidFill>
                <a:ea typeface="宋体" panose="02010600030101010101" pitchFamily="2" charset="-122"/>
              </a:rPr>
              <a:t>。</a:t>
            </a:r>
          </a:p>
          <a:p>
            <a:pPr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0066"/>
                </a:solidFill>
                <a:ea typeface="宋体" panose="02010600030101010101" pitchFamily="2" charset="-122"/>
              </a:rPr>
              <a:t>用</a:t>
            </a:r>
            <a:r>
              <a:rPr lang="en-US" altLang="zh-CN" sz="2000" b="1">
                <a:solidFill>
                  <a:srgbClr val="FF0066"/>
                </a:solidFill>
                <a:ea typeface="宋体" panose="02010600030101010101" pitchFamily="2" charset="-122"/>
              </a:rPr>
              <a:t>ultraedit</a:t>
            </a:r>
            <a:r>
              <a:rPr lang="zh-CN" altLang="en-US" sz="2000" b="1">
                <a:solidFill>
                  <a:srgbClr val="FF0066"/>
                </a:solidFill>
                <a:ea typeface="宋体" panose="02010600030101010101" pitchFamily="2" charset="-122"/>
              </a:rPr>
              <a:t>将该二进制执行文件修改，让自己不损血，怎么改？</a:t>
            </a:r>
            <a:endParaRPr lang="zh-CN" altLang="en-US" sz="1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8757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ldLvl="0" autoUpdateAnimBg="0"/>
      <p:bldP spid="31748" grpId="0" build="p" bldLvl="0" autoUpdateAnimBg="0"/>
      <p:bldP spid="32775" grpId="0" bldLvl="0" animBg="1" autoUpdateAnimBg="0"/>
      <p:bldP spid="32776" grpId="0" bldLvl="0" autoUpdateAnimBg="0"/>
      <p:bldP spid="32777" grpId="0" bldLvl="0" autoUpdateAnimBg="0"/>
      <p:bldP spid="32778" grpId="0" bldLvl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9831C496-1C95-4A58-B3A3-A45D2C526154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31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Demo:Edit the execute file and memory</a:t>
            </a:r>
            <a:endParaRPr lang="zh-CN" altLang="en-US" smtClean="0"/>
          </a:p>
        </p:txBody>
      </p:sp>
      <p:sp>
        <p:nvSpPr>
          <p:cNvPr id="32772" name="Rectangle 3"/>
          <p:cNvSpPr>
            <a:spLocks noGrp="1" noRot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Change the program info(static)</a:t>
            </a:r>
            <a:endParaRPr lang="zh-CN" altLang="en-US" smtClean="0"/>
          </a:p>
          <a:p>
            <a:pPr lvl="1" eaLnBrk="1" hangingPunct="1"/>
            <a:r>
              <a:rPr lang="en-US" altLang="zh-CN" smtClean="0"/>
              <a:t>Use hex edit tools</a:t>
            </a:r>
            <a:endParaRPr lang="zh-CN" altLang="en-US" smtClean="0"/>
          </a:p>
          <a:p>
            <a:pPr lvl="1" eaLnBrk="1" hangingPunct="1"/>
            <a:r>
              <a:rPr lang="en-US" altLang="zh-CN" smtClean="0"/>
              <a:t>Eg:use ultraedit, change title</a:t>
            </a:r>
            <a:endParaRPr lang="zh-CN" altLang="en-US" smtClean="0"/>
          </a:p>
          <a:p>
            <a:pPr lvl="2" eaLnBrk="1" hangingPunct="1"/>
            <a:r>
              <a:rPr lang="en-US" altLang="zh-CN" smtClean="0"/>
              <a:t>Leapftp -&gt; leepftp</a:t>
            </a:r>
          </a:p>
          <a:p>
            <a:pPr eaLnBrk="1" hangingPunct="1"/>
            <a:r>
              <a:rPr lang="en-US" altLang="zh-CN" smtClean="0"/>
              <a:t>Change the program info(run time)</a:t>
            </a:r>
            <a:endParaRPr lang="zh-CN" altLang="en-US" smtClean="0"/>
          </a:p>
          <a:p>
            <a:pPr lvl="1" eaLnBrk="1" hangingPunct="1"/>
            <a:r>
              <a:rPr lang="en-US" altLang="zh-CN" smtClean="0"/>
              <a:t>Use memory edit tools</a:t>
            </a:r>
            <a:endParaRPr lang="zh-CN" altLang="en-US" smtClean="0"/>
          </a:p>
          <a:p>
            <a:pPr lvl="1" eaLnBrk="1" hangingPunct="1"/>
            <a:r>
              <a:rPr lang="en-US" altLang="zh-CN" smtClean="0"/>
              <a:t>Eg:use </a:t>
            </a:r>
            <a:r>
              <a:rPr lang="zh-CN" altLang="en-US" smtClean="0"/>
              <a:t>金山游侠</a:t>
            </a:r>
            <a:r>
              <a:rPr lang="en-US" altLang="zh-CN" smtClean="0"/>
              <a:t>, change data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68004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ldLvl="0" autoUpdateAnimBg="0"/>
      <p:bldP spid="32772" grpId="0" build="p" bldLvl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7F82D447-20EB-4D07-A8C3-F6A316D5BD7D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32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脱壳</a:t>
            </a:r>
            <a:r>
              <a:rPr lang="en-US" altLang="zh-CN" smtClean="0"/>
              <a:t>shell</a:t>
            </a:r>
            <a:endParaRPr lang="zh-CN" altLang="en-US" smtClean="0"/>
          </a:p>
        </p:txBody>
      </p:sp>
      <p:sp>
        <p:nvSpPr>
          <p:cNvPr id="33796" name="Rectangle 3"/>
          <p:cNvSpPr>
            <a:spLocks noGrp="1" noRot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 marL="533400" indent="-533400">
              <a:lnSpc>
                <a:spcPct val="80000"/>
              </a:lnSpc>
              <a:buNone/>
            </a:pPr>
            <a:r>
              <a:rPr lang="zh-CN" altLang="en-US" sz="2000"/>
              <a:t>一个执行程序，有判断是否为盗版，问如何</a:t>
            </a:r>
            <a:r>
              <a:rPr lang="en-US" altLang="zh-CN" sz="2000"/>
              <a:t>crack</a:t>
            </a:r>
            <a:endParaRPr lang="zh-CN" altLang="en-US" sz="2000"/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000"/>
              <a:t>查找判断之处，找到后看变量作用位置</a:t>
            </a: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000"/>
              <a:t>找到惩罚处，将该处的二进制代码改成</a:t>
            </a:r>
            <a:r>
              <a:rPr lang="en-US" altLang="zh-CN" sz="2000"/>
              <a:t>noop</a:t>
            </a:r>
            <a:endParaRPr lang="zh-CN" altLang="en-US" sz="2000"/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zh-CN" altLang="en-US" sz="2000"/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zh-CN" sz="2000"/>
              <a:t>main()	{</a:t>
            </a:r>
            <a:endParaRPr lang="zh-CN" altLang="en-US" sz="2000"/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zh-CN" sz="2000"/>
              <a:t>	int expired=false;</a:t>
            </a:r>
            <a:endParaRPr lang="zh-CN" altLang="en-US" sz="2000"/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zh-CN" sz="2000"/>
              <a:t>	calculate expired</a:t>
            </a:r>
            <a:r>
              <a:rPr lang="zh-CN" altLang="en-US" sz="2000"/>
              <a:t>；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zh-CN" altLang="en-US" sz="2000"/>
              <a:t>	</a:t>
            </a:r>
            <a:r>
              <a:rPr lang="en-US" altLang="zh-CN" sz="2000"/>
              <a:t>if (expired) {</a:t>
            </a:r>
            <a:endParaRPr lang="zh-CN" altLang="en-US" sz="2000"/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zh-CN" sz="2000"/>
              <a:t>		printf(</a:t>
            </a:r>
            <a:r>
              <a:rPr lang="en-US" altLang="zh-CN" sz="2000">
                <a:latin typeface="Arial Unicode MS" panose="020B0604020202020204" pitchFamily="34" charset="-122"/>
              </a:rPr>
              <a:t>“</a:t>
            </a:r>
            <a:r>
              <a:rPr lang="zh-CN" altLang="en-US" sz="2000"/>
              <a:t>软件过期了</a:t>
            </a:r>
            <a:r>
              <a:rPr lang="en-US" altLang="zh-CN" sz="2000"/>
              <a:t>\n</a:t>
            </a:r>
            <a:r>
              <a:rPr lang="en-US" altLang="zh-CN" sz="2000">
                <a:latin typeface="Arial Unicode MS" panose="020B0604020202020204" pitchFamily="34" charset="-122"/>
              </a:rPr>
              <a:t>”</a:t>
            </a:r>
            <a:r>
              <a:rPr lang="en-US" altLang="zh-CN" sz="2000"/>
              <a:t>);</a:t>
            </a:r>
            <a:endParaRPr lang="zh-CN" altLang="en-US" sz="2000"/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zh-CN" sz="2000"/>
              <a:t>		exit(1);	               -&gt; </a:t>
            </a:r>
            <a:r>
              <a:rPr lang="en-US" altLang="zh-CN" sz="2000">
                <a:latin typeface="Arial Unicode MS" panose="020B0604020202020204" pitchFamily="34" charset="-122"/>
              </a:rPr>
              <a:t>“</a:t>
            </a:r>
            <a:r>
              <a:rPr lang="en-US" altLang="zh-CN" sz="2000"/>
              <a:t>;</a:t>
            </a:r>
            <a:r>
              <a:rPr lang="en-US" altLang="zh-CN" sz="2000">
                <a:latin typeface="Arial Unicode MS" panose="020B0604020202020204" pitchFamily="34" charset="-122"/>
              </a:rPr>
              <a:t>”</a:t>
            </a:r>
            <a:r>
              <a:rPr lang="en-US" altLang="zh-CN" sz="2000"/>
              <a:t>   -&gt;   noop</a:t>
            </a:r>
            <a:endParaRPr lang="zh-CN" altLang="en-US" sz="2000"/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zh-CN" sz="2000"/>
              <a:t>	}</a:t>
            </a:r>
            <a:endParaRPr lang="zh-CN" altLang="en-US" sz="2000"/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zh-CN" sz="2000"/>
              <a:t>	else ..</a:t>
            </a:r>
            <a:endParaRPr lang="zh-CN" altLang="en-US" sz="2000"/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zh-CN" sz="2000"/>
              <a:t>}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64988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337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7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7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4" dur="500"/>
                                        <p:tgtEl>
                                          <p:spTgt spid="337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37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37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1" dur="500"/>
                                        <p:tgtEl>
                                          <p:spTgt spid="337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37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37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ldLvl="0" autoUpdateAnimBg="0"/>
      <p:bldP spid="33796" grpId="0" build="p" bldLvl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855024A4-041E-4ECB-B751-5F12C0EE428B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33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smtClean="0"/>
              <a:t>变量初始值例子</a:t>
            </a:r>
          </a:p>
        </p:txBody>
      </p:sp>
      <p:sp>
        <p:nvSpPr>
          <p:cNvPr id="34820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019300" y="1905001"/>
            <a:ext cx="4364038" cy="44037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1.C</a:t>
            </a:r>
            <a:endParaRPr lang="zh-CN" altLang="en-US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main(){</a:t>
            </a:r>
            <a:endParaRPr lang="zh-CN" altLang="en-US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int k=65;</a:t>
            </a:r>
            <a:endParaRPr lang="zh-CN" altLang="en-US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}</a:t>
            </a:r>
            <a:endParaRPr lang="zh-CN" altLang="en-US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Compile and run it</a:t>
            </a:r>
            <a:endParaRPr lang="zh-CN" altLang="en-US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Modify 1.c</a:t>
            </a:r>
            <a:endParaRPr lang="zh-CN" altLang="en-US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main(){</a:t>
            </a:r>
            <a:endParaRPr lang="zh-CN" altLang="en-US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char m;</a:t>
            </a:r>
            <a:endParaRPr lang="zh-CN" altLang="en-US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printf(</a:t>
            </a:r>
            <a:r>
              <a:rPr lang="en-US" altLang="zh-CN" sz="2400">
                <a:latin typeface="Arial Unicode MS" panose="020B0604020202020204" pitchFamily="34" charset="-122"/>
              </a:rPr>
              <a:t>“</a:t>
            </a:r>
            <a:r>
              <a:rPr lang="en-US" altLang="zh-CN" sz="2400"/>
              <a:t>%c\n</a:t>
            </a:r>
            <a:r>
              <a:rPr lang="en-US" altLang="zh-CN" sz="2400">
                <a:latin typeface="Arial Unicode MS" panose="020B0604020202020204" pitchFamily="34" charset="-122"/>
              </a:rPr>
              <a:t>”</a:t>
            </a:r>
            <a:r>
              <a:rPr lang="en-US" altLang="zh-CN" sz="2400"/>
              <a:t>,m);</a:t>
            </a:r>
            <a:endParaRPr lang="zh-CN" altLang="en-US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}</a:t>
            </a:r>
            <a:endParaRPr lang="zh-CN" altLang="en-US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Compile and run it</a:t>
            </a:r>
            <a:endParaRPr lang="zh-CN" altLang="en-US" smtClean="0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7104064" y="2060576"/>
            <a:ext cx="3095625" cy="2016125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zh-CN" sz="1400">
              <a:solidFill>
                <a:srgbClr val="007A77"/>
              </a:solidFill>
              <a:ea typeface="宋体" panose="02010600030101010101" pitchFamily="2" charset="-122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7104064" y="2997200"/>
            <a:ext cx="3095625" cy="287338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anose="02010600030101010101" pitchFamily="2" charset="-122"/>
              </a:rPr>
              <a:t>0x 00 00 00 41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6600825" y="2997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anose="02010600030101010101" pitchFamily="2" charset="-122"/>
              </a:rPr>
              <a:t>k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7104064" y="4365626"/>
            <a:ext cx="3095625" cy="2016125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zh-CN" sz="1400">
              <a:solidFill>
                <a:srgbClr val="007A77"/>
              </a:solidFill>
              <a:ea typeface="宋体" panose="02010600030101010101" pitchFamily="2" charset="-122"/>
            </a:endParaRP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7104064" y="5302250"/>
            <a:ext cx="3095625" cy="287338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anose="02010600030101010101" pitchFamily="2" charset="-122"/>
              </a:rPr>
              <a:t>0x 00 00 00 0a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6600825" y="5302250"/>
            <a:ext cx="3317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anose="02010600030101010101" pitchFamily="2" charset="-122"/>
              </a:rPr>
              <a:t>m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2208213" y="6092826"/>
            <a:ext cx="1365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7A77"/>
                </a:solidFill>
                <a:ea typeface="宋体" panose="02010600030101010101" pitchFamily="2" charset="-122"/>
              </a:rPr>
              <a:t>m=0x41=‘a’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4151313" y="6165850"/>
            <a:ext cx="2139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007A77"/>
                </a:solidFill>
                <a:ea typeface="宋体" panose="02010600030101010101" pitchFamily="2" charset="-122"/>
              </a:rPr>
              <a:t>条件：无其他程序在运行</a:t>
            </a:r>
            <a:endParaRPr lang="zh-CN" altLang="en-US" sz="1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0812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4" dur="500"/>
                                        <p:tgtEl>
                                          <p:spTgt spid="34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4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4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ldLvl="0" autoUpdateAnimBg="0"/>
      <p:bldP spid="34820" grpId="0" build="p" bldLvl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8CD93926-E0E4-48CD-A81C-C0183FD877CE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34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52600" y="1"/>
            <a:ext cx="8540750" cy="771525"/>
          </a:xfrm>
        </p:spPr>
        <p:txBody>
          <a:bodyPr/>
          <a:lstStyle/>
          <a:p>
            <a:pPr eaLnBrk="1" hangingPunct="1"/>
            <a:r>
              <a:rPr lang="en-US" altLang="zh-CN" sz="3200">
                <a:solidFill>
                  <a:srgbClr val="000000"/>
                </a:solidFill>
              </a:rPr>
              <a:t>2.5    Instructions for making decisions</a:t>
            </a:r>
          </a:p>
        </p:txBody>
      </p:sp>
      <p:sp>
        <p:nvSpPr>
          <p:cNvPr id="35844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28800" y="762000"/>
            <a:ext cx="8839200" cy="57912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Branch instructions (</a:t>
            </a:r>
            <a:r>
              <a:rPr lang="zh-CN" altLang="en-US" smtClean="0">
                <a:solidFill>
                  <a:srgbClr val="000000"/>
                </a:solidFill>
              </a:rPr>
              <a:t>条件转移指令</a:t>
            </a:r>
            <a:r>
              <a:rPr lang="en-US" altLang="zh-CN" smtClean="0">
                <a:solidFill>
                  <a:srgbClr val="000000"/>
                </a:solidFill>
              </a:rPr>
              <a:t>)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beq  register1, register2, L1 # R1-R2=0 GOTO L1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bne  register1, register2, L1 #R1-R2 NE 0 GOTO L1</a:t>
            </a:r>
            <a:endParaRPr lang="zh-CN" altLang="en-US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 Example 2.9</a:t>
            </a:r>
            <a:r>
              <a:rPr lang="en-US" altLang="zh-CN" sz="2000">
                <a:solidFill>
                  <a:srgbClr val="000000"/>
                </a:solidFill>
              </a:rPr>
              <a:t>    Compiling an </a:t>
            </a:r>
            <a:r>
              <a:rPr lang="en-US" altLang="zh-CN" sz="2000" i="1">
                <a:solidFill>
                  <a:srgbClr val="000000"/>
                </a:solidFill>
              </a:rPr>
              <a:t>if</a:t>
            </a:r>
            <a:r>
              <a:rPr lang="en-US" altLang="zh-CN" sz="2000">
                <a:solidFill>
                  <a:srgbClr val="000000"/>
                </a:solidFill>
              </a:rPr>
              <a:t> statement to a branch</a:t>
            </a:r>
            <a:endParaRPr lang="zh-CN" altLang="en-US" sz="200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</a:rPr>
              <a:t>         ( Assume: f ~ j  ---- $s0 ~ $s4 )</a:t>
            </a:r>
            <a:endParaRPr lang="en-US" altLang="zh-CN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C code: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 if ( i  = =  j )   goto  L1 ;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 f  =  g  +  h ;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L1:      f  =  f  -  i ; 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MIPS assembly code: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beq     $s3, $s4, L1    # go to L1 if  i  equals  j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add     $s0, $s1, $s2   # f  =  g  +  h  ( skipped if  i  equals  j )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L1:      sub     $s0, $s0, $s3   # f  =  f  -  i  ( always executed )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/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823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35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4" dur="500"/>
                                        <p:tgtEl>
                                          <p:spTgt spid="358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58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58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1" dur="500"/>
                                        <p:tgtEl>
                                          <p:spTgt spid="358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58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58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8" dur="500"/>
                                        <p:tgtEl>
                                          <p:spTgt spid="358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58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58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ldLvl="0" autoUpdateAnimBg="0"/>
      <p:bldP spid="35844" grpId="0" build="p" bldLvl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4F1074A5-7754-4569-9EE7-EDD228A95994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35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703388" y="609600"/>
            <a:ext cx="8736012" cy="5772150"/>
          </a:xfrm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  <a:r>
              <a:rPr lang="en-US" altLang="zh-CN" b="1" smtClean="0">
                <a:solidFill>
                  <a:srgbClr val="000000"/>
                </a:solidFill>
              </a:rPr>
              <a:t>Example 3.10</a:t>
            </a:r>
            <a:r>
              <a:rPr lang="en-US" altLang="zh-CN" sz="2000" b="1">
                <a:solidFill>
                  <a:srgbClr val="000000"/>
                </a:solidFill>
              </a:rPr>
              <a:t>    Compiling an </a:t>
            </a:r>
            <a:r>
              <a:rPr lang="en-US" altLang="zh-CN" sz="2000" b="1" i="1">
                <a:solidFill>
                  <a:srgbClr val="000000"/>
                </a:solidFill>
              </a:rPr>
              <a:t>if-then-else</a:t>
            </a:r>
            <a:r>
              <a:rPr lang="en-US" altLang="zh-CN" sz="2000" b="1">
                <a:solidFill>
                  <a:srgbClr val="000000"/>
                </a:solidFill>
              </a:rPr>
              <a:t> statement</a:t>
            </a:r>
            <a:endParaRPr lang="zh-CN" altLang="en-US" sz="2000" b="1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0000"/>
                </a:solidFill>
              </a:rPr>
              <a:t>         ( Assume: f ~ j  ---- $s0 ~ $s4 )</a:t>
            </a:r>
            <a:endParaRPr lang="en-US" altLang="zh-CN" b="1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b="1" smtClean="0">
                <a:solidFill>
                  <a:srgbClr val="000000"/>
                </a:solidFill>
              </a:rPr>
              <a:t> C code:</a:t>
            </a:r>
            <a:endParaRPr lang="zh-CN" altLang="en-US" b="1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</a:t>
            </a:r>
            <a:r>
              <a:rPr lang="en-US" altLang="zh-CN" b="1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if ( i  = =  j )     f  =  g  +  h ;     else    f  =  g  -  h ; </a:t>
            </a:r>
            <a:endParaRPr lang="zh-CN" altLang="en-US" b="1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/>
            <a:r>
              <a:rPr lang="en-US" altLang="zh-CN" b="1" smtClean="0">
                <a:solidFill>
                  <a:srgbClr val="000000"/>
                </a:solidFill>
              </a:rPr>
              <a:t> MIPS assembly code:</a:t>
            </a:r>
            <a:endParaRPr lang="zh-CN" altLang="en-US" b="1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</a:t>
            </a:r>
            <a:r>
              <a:rPr lang="en-US" altLang="zh-CN" b="1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bne   $s3, $s4, Else    # go to Else if  i  !=  j</a:t>
            </a:r>
            <a:endParaRPr lang="zh-CN" altLang="en-US" b="1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add   $s0, $s1, $s2       # f  =  g  +  h  ( skipped if  i  !=  j )</a:t>
            </a:r>
            <a:endParaRPr lang="zh-CN" altLang="en-US" b="1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j          Exit                   # go to Exit</a:t>
            </a:r>
            <a:endParaRPr lang="zh-CN" altLang="en-US" b="1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</a:t>
            </a:r>
            <a:r>
              <a:rPr lang="en-US" altLang="zh-CN" b="1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Else:  sub  $s0, $s1, $s2   # f  = g  - h  ( always executed )</a:t>
            </a:r>
            <a:endParaRPr lang="zh-CN" altLang="en-US" b="1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Exit:</a:t>
            </a:r>
            <a:endParaRPr lang="zh-CN" altLang="en-US" b="1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Note: J  Exit  instruction function is : no condition Address   Exit move to  PC  </a:t>
            </a:r>
            <a:endParaRPr lang="zh-CN" altLang="en-US" b="1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. </a:t>
            </a:r>
            <a:r>
              <a:rPr lang="en-US" altLang="zh-CN" sz="1600" b="1">
                <a:solidFill>
                  <a:srgbClr val="000000"/>
                </a:solidFill>
              </a:rPr>
              <a:t>Assume: </a:t>
            </a:r>
            <a:r>
              <a:rPr lang="en-US" altLang="zh-CN" b="1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Exit=1000  then PC=1000</a:t>
            </a:r>
            <a:endParaRPr lang="zh-CN" altLang="en-US" b="1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36868" name="Line 3"/>
          <p:cNvSpPr>
            <a:spLocks noChangeShapeType="1"/>
          </p:cNvSpPr>
          <p:nvPr/>
        </p:nvSpPr>
        <p:spPr bwMode="auto">
          <a:xfrm>
            <a:off x="3200400" y="5410200"/>
            <a:ext cx="533400" cy="0"/>
          </a:xfrm>
          <a:prstGeom prst="line">
            <a:avLst/>
          </a:prstGeom>
          <a:noFill/>
          <a:ln w="9525" cap="rnd">
            <a:solidFill>
              <a:srgbClr val="007A77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878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4" dur="5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bldLvl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0265D05C-59F8-4AA2-B897-4897CA29718A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36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000000"/>
                </a:solidFill>
              </a:rPr>
              <a:t>The options in the </a:t>
            </a:r>
            <a:r>
              <a:rPr lang="en-US" altLang="zh-CN" sz="3200" i="1">
                <a:solidFill>
                  <a:srgbClr val="000000"/>
                </a:solidFill>
              </a:rPr>
              <a:t>if</a:t>
            </a:r>
            <a:r>
              <a:rPr lang="en-US" altLang="zh-CN" sz="3200">
                <a:solidFill>
                  <a:srgbClr val="000000"/>
                </a:solidFill>
              </a:rPr>
              <a:t> statement above</a:t>
            </a:r>
            <a:endParaRPr lang="zh-CN" altLang="en-US" smtClean="0"/>
          </a:p>
        </p:txBody>
      </p:sp>
      <p:sp>
        <p:nvSpPr>
          <p:cNvPr id="37892" name="Rectangle 3"/>
          <p:cNvSpPr>
            <a:spLocks noGrp="1" noRot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Flow Chart:</a:t>
            </a:r>
            <a:endParaRPr lang="zh-CN" altLang="en-US" smtClean="0"/>
          </a:p>
        </p:txBody>
      </p:sp>
      <p:pic>
        <p:nvPicPr>
          <p:cNvPr id="37893" name="Picture 4" descr="f03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6" y="2492375"/>
            <a:ext cx="5184775" cy="347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8974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ldLvl="0" autoUpdateAnimBg="0"/>
      <p:bldP spid="37892" grpId="0" build="p" bldLvl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D7712613-26D9-4AAC-879E-F1916B4EFC52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37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738314" y="142875"/>
            <a:ext cx="8785225" cy="6400800"/>
          </a:xfrm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  <a:r>
              <a:rPr lang="en-US" altLang="zh-CN" smtClean="0">
                <a:solidFill>
                  <a:srgbClr val="000000"/>
                </a:solidFill>
              </a:rPr>
              <a:t>Example 2.11</a:t>
            </a:r>
            <a:r>
              <a:rPr lang="en-US" altLang="zh-CN" sz="2000">
                <a:solidFill>
                  <a:srgbClr val="000000"/>
                </a:solidFill>
              </a:rPr>
              <a:t>   Compiling a loop with variable array index</a:t>
            </a:r>
            <a:endParaRPr lang="zh-CN" altLang="en-US" sz="200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</a:rPr>
              <a:t>         </a:t>
            </a:r>
            <a:r>
              <a:rPr lang="en-US" altLang="zh-CN" sz="2000">
                <a:solidFill>
                  <a:srgbClr val="000000"/>
                </a:solidFill>
              </a:rPr>
              <a:t>( Assume: g ~ j ---- $s1 ~ $s4      base of A ---- $s5)</a:t>
            </a:r>
            <a:endParaRPr lang="zh-CN" altLang="en-US" sz="200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C code: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Loop:      g  =  g  +  A[i] ;   // A is an array of 100 words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      i  =   i  +  j ;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      if ( i  !=  h )    goto  Loop ;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/>
            <a:r>
              <a:rPr lang="en-US" altLang="zh-CN" smtClean="0"/>
              <a:t> </a:t>
            </a:r>
            <a:r>
              <a:rPr lang="en-US" altLang="zh-CN" smtClean="0">
                <a:solidFill>
                  <a:srgbClr val="000000"/>
                </a:solidFill>
              </a:rPr>
              <a:t>MIPS assembly code: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Loop:    add     $t1, $s3, $s3        # temp reg $t1  =  2  *  i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 add     $t1, $t1, $t1        # temp reg $t1  =  4  *  i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 add     $t1, $t1, $s5       # $t1  =  address of A[i]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      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lw      $t0, 0($t1)          # temp reg $t0  =  A[i]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 add    $s1, $s2, $t0       # g  =  g  +  A[i]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                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add    $s3, $s3, $s4      #  i  =   i  +  j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 bne    $s3, $s2, Loop   # go to Loop  if  i  !=  h</a:t>
            </a:r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754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4" dur="500"/>
                                        <p:tgtEl>
                                          <p:spTgt spid="3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1" dur="500"/>
                                        <p:tgtEl>
                                          <p:spTgt spid="38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8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8" dur="500"/>
                                        <p:tgtEl>
                                          <p:spTgt spid="38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8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8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bldLvl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38DB7181-FFD4-4753-A4BD-7C28E31A5F1F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38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774826" y="228600"/>
            <a:ext cx="8785225" cy="6400800"/>
          </a:xfrm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  <a:r>
              <a:rPr lang="en-US" altLang="zh-CN" smtClean="0">
                <a:solidFill>
                  <a:srgbClr val="000000"/>
                </a:solidFill>
              </a:rPr>
              <a:t>Example 2.12</a:t>
            </a:r>
            <a:r>
              <a:rPr lang="en-US" altLang="zh-CN" sz="2000">
                <a:solidFill>
                  <a:srgbClr val="000000"/>
                </a:solidFill>
              </a:rPr>
              <a:t>   Compiling a </a:t>
            </a:r>
            <a:r>
              <a:rPr lang="en-US" altLang="zh-CN" sz="2000" i="1">
                <a:solidFill>
                  <a:srgbClr val="000000"/>
                </a:solidFill>
              </a:rPr>
              <a:t>while</a:t>
            </a:r>
            <a:r>
              <a:rPr lang="en-US" altLang="zh-CN" sz="2000">
                <a:solidFill>
                  <a:srgbClr val="000000"/>
                </a:solidFill>
              </a:rPr>
              <a:t> loop</a:t>
            </a:r>
            <a:endParaRPr lang="zh-CN" altLang="en-US" sz="200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</a:rPr>
              <a:t>         ( Assume: i ~ k---- $s3 ~ $s5      base of save ---- $s6 )</a:t>
            </a:r>
            <a:endParaRPr lang="en-US" altLang="zh-CN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C code:(</a:t>
            </a:r>
            <a:r>
              <a:rPr lang="zh-CN" altLang="en-US" smtClean="0">
                <a:solidFill>
                  <a:srgbClr val="000000"/>
                </a:solidFill>
              </a:rPr>
              <a:t>当语句</a:t>
            </a:r>
            <a:r>
              <a:rPr lang="en-US" altLang="zh-CN" smtClean="0">
                <a:solidFill>
                  <a:srgbClr val="000000"/>
                </a:solidFill>
              </a:rPr>
              <a:t>)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while ( save[i]  = =  k )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  i  =  i  +  j ;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MIPS assembly code: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Loop:   add     $t1, $s3, $s3        # temp reg $t1  =  2  *  i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add     $t1, $t1, $t1        # temp reg $t1  =  4  *  i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add     $t1, $t1, $s6       # $t1  =  address of save[i]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     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lw      $t0, 0($t1)          # temp reg $t0  =  save[i]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bne    $t0, $s5, Exit      # go to Exit  if  save[i]  !=  k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               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add    $s3, $s3, $s4      #  i  =   i  +  j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j         Loop                  # go to Loop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Exit:</a:t>
            </a:r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113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4" dur="500"/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1" dur="500"/>
                                        <p:tgtEl>
                                          <p:spTgt spid="39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9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9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8" dur="500"/>
                                        <p:tgtEl>
                                          <p:spTgt spid="39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9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9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bldLvl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A556E580-0C86-43B4-8D68-AE99A9CB3164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39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774826" y="404814"/>
            <a:ext cx="8785225" cy="6264275"/>
          </a:xfrm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  <a:r>
              <a:rPr lang="en-US" altLang="zh-CN" smtClean="0">
                <a:solidFill>
                  <a:srgbClr val="000000"/>
                </a:solidFill>
              </a:rPr>
              <a:t>Example 2.13   Compiling a less than test</a:t>
            </a:r>
            <a:endParaRPr lang="zh-CN" altLang="en-US" smtClean="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</a:rPr>
              <a:t>         </a:t>
            </a:r>
            <a:r>
              <a:rPr lang="en-US" altLang="zh-CN" smtClean="0">
                <a:solidFill>
                  <a:srgbClr val="000000"/>
                </a:solidFill>
              </a:rPr>
              <a:t>( Assume: a ---- $s0       b ---- $s1 )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Condition:  </a:t>
            </a:r>
            <a:r>
              <a:rPr lang="en-US" altLang="zh-CN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if variable a  is less than b,  branch to label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Less           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MIPS assembly code: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slt     $t0, $s0, $s1        # $t0 gets 1  if  $s0  &lt; $s1   ( a &lt; b)          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                          # $s0-$s1&lt;0  ,test sign bit =1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bne   $t0, $zero, Less   # go to Less  if  $t0  !=  0  (that is,  if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                             #a  &lt;  b )     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$Zero:  0 constant;  $1:  reserved for  compile                                         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02312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1F308282-61EF-4AC9-959D-33C204FE01E2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4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Contents of Chapter 2</a:t>
            </a:r>
            <a:endParaRPr lang="zh-CN" altLang="en-US" smtClean="0"/>
          </a:p>
        </p:txBody>
      </p:sp>
      <p:sp>
        <p:nvSpPr>
          <p:cNvPr id="5124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185989" y="1989138"/>
            <a:ext cx="8351837" cy="4335462"/>
          </a:xfrm>
        </p:spPr>
        <p:txBody>
          <a:bodyPr/>
          <a:lstStyle/>
          <a:p>
            <a:pPr eaLnBrk="1" hangingPunct="1"/>
            <a:r>
              <a:rPr lang="en-US" altLang="zh-CN" sz="2600">
                <a:solidFill>
                  <a:srgbClr val="000000"/>
                </a:solidFill>
              </a:rPr>
              <a:t>2.1    </a:t>
            </a:r>
            <a:r>
              <a:rPr lang="en-US" altLang="zh-CN" sz="2600">
                <a:solidFill>
                  <a:srgbClr val="000000"/>
                </a:solidFill>
                <a:hlinkClick r:id="rId2" action="ppaction://hlinksldjump"/>
              </a:rPr>
              <a:t>Introduction</a:t>
            </a:r>
            <a:endParaRPr lang="en-US" altLang="zh-CN" sz="260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600">
                <a:solidFill>
                  <a:srgbClr val="000000"/>
                </a:solidFill>
              </a:rPr>
              <a:t> 2.2    </a:t>
            </a:r>
            <a:r>
              <a:rPr lang="en-US" altLang="zh-CN" sz="2600">
                <a:solidFill>
                  <a:srgbClr val="000000"/>
                </a:solidFill>
                <a:hlinkClick r:id="rId3" action="ppaction://hlinksldjump"/>
              </a:rPr>
              <a:t>Operations of the Computer Hardware</a:t>
            </a:r>
            <a:endParaRPr lang="en-US" altLang="zh-CN" sz="260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600">
                <a:solidFill>
                  <a:srgbClr val="000000"/>
                </a:solidFill>
              </a:rPr>
              <a:t> 2.3    </a:t>
            </a:r>
            <a:r>
              <a:rPr lang="en-US" altLang="zh-CN" sz="2600">
                <a:solidFill>
                  <a:srgbClr val="000000"/>
                </a:solidFill>
                <a:hlinkClick r:id="rId4" action="ppaction://hlinksldjump"/>
              </a:rPr>
              <a:t>Operands of the Computer Hardware</a:t>
            </a:r>
            <a:endParaRPr lang="en-US" altLang="zh-CN" sz="260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600">
                <a:solidFill>
                  <a:srgbClr val="000000"/>
                </a:solidFill>
              </a:rPr>
              <a:t> 2.4    </a:t>
            </a:r>
            <a:r>
              <a:rPr lang="en-US" altLang="zh-CN" sz="2600">
                <a:solidFill>
                  <a:srgbClr val="000000"/>
                </a:solidFill>
                <a:hlinkClick r:id="rId5" action="ppaction://hlinksldjump"/>
              </a:rPr>
              <a:t>Instruction format</a:t>
            </a:r>
            <a:endParaRPr lang="en-US" altLang="zh-CN" sz="260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600">
                <a:solidFill>
                  <a:srgbClr val="000000"/>
                </a:solidFill>
              </a:rPr>
              <a:t> 2.5    </a:t>
            </a:r>
            <a:r>
              <a:rPr lang="en-US" altLang="zh-CN" sz="2600">
                <a:solidFill>
                  <a:srgbClr val="000000"/>
                </a:solidFill>
                <a:hlinkClick r:id="rId6" action="ppaction://hlinksldjump"/>
              </a:rPr>
              <a:t>Instructions for Making Decisions</a:t>
            </a:r>
            <a:endParaRPr lang="en-US" altLang="zh-CN" sz="260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600">
                <a:solidFill>
                  <a:srgbClr val="000000"/>
                </a:solidFill>
              </a:rPr>
              <a:t> 2.6    </a:t>
            </a:r>
            <a:r>
              <a:rPr lang="en-US" altLang="zh-CN" sz="2600">
                <a:solidFill>
                  <a:srgbClr val="000000"/>
                </a:solidFill>
                <a:hlinkClick r:id="rId7" action="ppaction://hlinksldjump"/>
              </a:rPr>
              <a:t>Supporting Procedures in Computer Hardware</a:t>
            </a:r>
            <a:endParaRPr lang="en-US" altLang="zh-CN" sz="260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600">
                <a:solidFill>
                  <a:srgbClr val="000000"/>
                </a:solidFill>
              </a:rPr>
              <a:t> 2.7    </a:t>
            </a:r>
            <a:r>
              <a:rPr lang="en-US" altLang="zh-CN" sz="2600">
                <a:solidFill>
                  <a:srgbClr val="000000"/>
                </a:solidFill>
                <a:hlinkClick r:id="rId8" action="ppaction://hlinksldjump"/>
              </a:rPr>
              <a:t>Beyond Numbers</a:t>
            </a:r>
            <a:endParaRPr lang="en-US" altLang="zh-CN" sz="260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600">
                <a:solidFill>
                  <a:srgbClr val="000000"/>
                </a:solidFill>
              </a:rPr>
              <a:t> 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84726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ldLvl="0" autoUpdateAnimBg="0"/>
      <p:bldP spid="5124" grpId="0" build="p" bldLvl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3F2C9407-7D7C-4CDC-A4DB-98A6CC80F0CA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40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1676400" y="871538"/>
            <a:ext cx="8991600" cy="425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0000"/>
                </a:solidFill>
              </a:rPr>
              <a:t>Example 2.14</a:t>
            </a:r>
            <a:r>
              <a:rPr lang="en-US" altLang="zh-CN" sz="2400">
                <a:solidFill>
                  <a:srgbClr val="000000"/>
                </a:solidFill>
              </a:rPr>
              <a:t>   </a:t>
            </a:r>
            <a:r>
              <a:rPr lang="en-US" altLang="zh-CN" sz="2200">
                <a:solidFill>
                  <a:srgbClr val="000000"/>
                </a:solidFill>
              </a:rPr>
              <a:t>Compiling a </a:t>
            </a:r>
            <a:r>
              <a:rPr lang="en-US" altLang="zh-CN" sz="2200" b="1">
                <a:solidFill>
                  <a:srgbClr val="000000"/>
                </a:solidFill>
              </a:rPr>
              <a:t>switch</a:t>
            </a:r>
            <a:r>
              <a:rPr lang="en-US" altLang="zh-CN" sz="2200">
                <a:solidFill>
                  <a:srgbClr val="000000"/>
                </a:solidFill>
              </a:rPr>
              <a:t> using jump address</a:t>
            </a:r>
            <a:r>
              <a:rPr lang="en-US" altLang="zh-CN" sz="2400">
                <a:solidFill>
                  <a:srgbClr val="000000"/>
                </a:solidFill>
              </a:rPr>
              <a:t> table</a:t>
            </a:r>
            <a:endParaRPr lang="zh-CN" altLang="en-US" sz="2400">
              <a:solidFill>
                <a:srgbClr val="000000"/>
              </a:solidFill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</a:rPr>
              <a:t>         ( Assume: f ~ k ---- $s0 ~ $s5       $t2 contains 4 )</a:t>
            </a:r>
            <a:endParaRPr lang="en-US" altLang="zh-CN" sz="1400">
              <a:solidFill>
                <a:srgbClr val="000000"/>
              </a:solidFill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 C code:</a:t>
            </a:r>
            <a:endParaRPr lang="zh-CN" altLang="en-US" sz="2400">
              <a:solidFill>
                <a:srgbClr val="000000"/>
              </a:solidFill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 switch k {  case  0 :    f  =  i  +  j ;  break ;    /*  k  =  0  */</a:t>
            </a:r>
            <a:endParaRPr lang="zh-CN" altLang="en-US" sz="2400">
              <a:solidFill>
                <a:srgbClr val="000000"/>
              </a:solidFill>
            </a:endParaRPr>
          </a:p>
          <a:p>
            <a:pPr lvl="1" algn="ctr">
              <a:lnSpc>
                <a:spcPct val="90000"/>
              </a:lnSpc>
              <a:spcBef>
                <a:spcPct val="5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           case  1 :    f  =  g +  h ;  break ;   /*  k  =  1  */</a:t>
            </a:r>
            <a:endParaRPr lang="zh-CN" altLang="en-US">
              <a:solidFill>
                <a:srgbClr val="000000"/>
              </a:solidFill>
            </a:endParaRPr>
          </a:p>
          <a:p>
            <a:pPr lvl="1" algn="ctr">
              <a:lnSpc>
                <a:spcPct val="90000"/>
              </a:lnSpc>
              <a:spcBef>
                <a:spcPct val="5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            case  2 :    f  =  g  -  h ;  break ;   /*  k  =  2  */</a:t>
            </a:r>
            <a:endParaRPr lang="zh-CN" altLang="en-US">
              <a:solidFill>
                <a:srgbClr val="000000"/>
              </a:solidFill>
            </a:endParaRPr>
          </a:p>
          <a:p>
            <a:pPr lvl="1" algn="ctr">
              <a:lnSpc>
                <a:spcPct val="90000"/>
              </a:lnSpc>
              <a:spcBef>
                <a:spcPct val="5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          case  3 :    f  =  i  -  j ;  break ;    /*  k  =  3  */</a:t>
            </a:r>
            <a:endParaRPr lang="zh-CN" altLang="en-US">
              <a:solidFill>
                <a:srgbClr val="000000"/>
              </a:solidFill>
            </a:endParaRPr>
          </a:p>
          <a:p>
            <a:pPr lvl="1" algn="ctr">
              <a:lnSpc>
                <a:spcPct val="90000"/>
              </a:lnSpc>
              <a:spcBef>
                <a:spcPct val="5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</a:rPr>
              <a:t>          </a:t>
            </a:r>
            <a:r>
              <a:rPr lang="en-US" altLang="zh-CN">
                <a:solidFill>
                  <a:srgbClr val="000000"/>
                </a:solidFill>
              </a:rPr>
              <a:t> }</a:t>
            </a:r>
            <a:endParaRPr lang="zh-CN" altLang="en-US">
              <a:solidFill>
                <a:srgbClr val="000000"/>
              </a:solidFill>
            </a:endParaRPr>
          </a:p>
          <a:p>
            <a:pPr lvl="1" algn="ctr">
              <a:lnSpc>
                <a:spcPct val="90000"/>
              </a:lnSpc>
              <a:spcBef>
                <a:spcPct val="50000"/>
              </a:spcBef>
              <a:buSzPct val="85000"/>
              <a:buFont typeface="Wingdings" panose="05000000000000000000" pitchFamily="2" charset="2"/>
              <a:buNone/>
            </a:pPr>
            <a:endParaRPr lang="zh-CN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268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11C2D51C-987B-4583-9AF0-A193101F4B7B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41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881188" y="642939"/>
            <a:ext cx="8540750" cy="5159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>
                <a:solidFill>
                  <a:srgbClr val="FF0066"/>
                </a:solidFill>
              </a:rPr>
              <a:t>Jump register &amp; </a:t>
            </a:r>
            <a:r>
              <a:rPr lang="en-US" altLang="zh-CN" sz="3200">
                <a:solidFill>
                  <a:srgbClr val="FF0066"/>
                </a:solidFill>
              </a:rPr>
              <a:t>jump address table</a:t>
            </a:r>
            <a:endParaRPr lang="zh-CN" altLang="en-US" smtClean="0"/>
          </a:p>
        </p:txBody>
      </p:sp>
      <p:sp>
        <p:nvSpPr>
          <p:cNvPr id="43012" name="Rectangle 3"/>
          <p:cNvSpPr>
            <a:spLocks noGrp="1" noRot="1" noChangeArrowheads="1"/>
          </p:cNvSpPr>
          <p:nvPr>
            <p:ph sz="half" idx="4294967295"/>
          </p:nvPr>
        </p:nvSpPr>
        <p:spPr>
          <a:xfrm>
            <a:off x="2024063" y="1285876"/>
            <a:ext cx="8253412" cy="4194175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ea typeface="宋体" panose="02010600030101010101" pitchFamily="2" charset="-122"/>
              </a:rPr>
              <a:t>Jump with register content</a:t>
            </a:r>
            <a:r>
              <a:rPr lang="en-US" altLang="zh-CN" smtClean="0"/>
              <a:t> </a:t>
            </a:r>
            <a:endParaRPr lang="en-US" altLang="zh-CN" sz="200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FF0066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		jr $r </a:t>
            </a:r>
            <a:endParaRPr lang="zh-CN" altLang="en-US" b="1" smtClean="0">
              <a:solidFill>
                <a:srgbClr val="FF0066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  <a:p>
            <a:pPr eaLnBrk="1" hangingPunct="1"/>
            <a:r>
              <a:rPr lang="en-US" altLang="zh-CN" b="1" smtClean="0">
                <a:ea typeface="宋体" panose="02010600030101010101" pitchFamily="2" charset="-122"/>
              </a:rPr>
              <a:t>jump address table</a:t>
            </a:r>
            <a:endParaRPr lang="zh-CN" altLang="en-US" smtClean="0"/>
          </a:p>
        </p:txBody>
      </p:sp>
      <p:graphicFrame>
        <p:nvGraphicFramePr>
          <p:cNvPr id="44037" name="Group 5"/>
          <p:cNvGraphicFramePr>
            <a:graphicFrameLocks noGrp="1"/>
          </p:cNvGraphicFramePr>
          <p:nvPr/>
        </p:nvGraphicFramePr>
        <p:xfrm>
          <a:off x="2711451" y="3929063"/>
          <a:ext cx="2665413" cy="2735264"/>
        </p:xfrm>
        <a:graphic>
          <a:graphicData uri="http://schemas.openxmlformats.org/drawingml/2006/table">
            <a:tbl>
              <a:tblPr/>
              <a:tblGrid>
                <a:gridCol w="788988"/>
                <a:gridCol w="1876425"/>
              </a:tblGrid>
              <a:tr h="455613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9pPr>
                    </a:lstStyle>
                    <a:p>
                      <a:pPr marL="0" marR="0" lvl="0" indent="0" algn="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楷体_GB2312" pitchFamily="1" charset="-122"/>
                        <a:cs typeface="Arial Unicode MS" panose="020B0604020202020204" pitchFamily="34" charset="-122"/>
                        <a:sym typeface="Verdan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  <a:sym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9pPr>
                    </a:lstStyle>
                    <a:p>
                      <a:pPr marL="0" marR="0" lvl="0" indent="0" algn="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1" charset="-122"/>
                          <a:cs typeface="Arial Unicode MS" panose="020B0604020202020204" pitchFamily="34" charset="-122"/>
                          <a:sym typeface="Verdana" panose="020B0604030504040204" pitchFamily="34" charset="0"/>
                        </a:rPr>
                        <a:t>K=0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  <a:sym typeface="Arial Unicode MS" panose="020B0604020202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Arial Unicode MS" panose="020B0604020202020204" pitchFamily="34" charset="-122"/>
                          <a:sym typeface="Verdana" panose="020B0604030504040204" pitchFamily="34" charset="0"/>
                        </a:rPr>
                        <a:t>P1 address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  <a:sym typeface="Arial Unicode MS" panose="020B0604020202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99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9pPr>
                    </a:lstStyle>
                    <a:p>
                      <a:pPr marL="0" marR="0" lvl="0" indent="0" algn="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1" charset="-122"/>
                          <a:cs typeface="Arial Unicode MS" panose="020B0604020202020204" pitchFamily="34" charset="-122"/>
                          <a:sym typeface="Verdana" panose="020B0604030504040204" pitchFamily="34" charset="0"/>
                        </a:rPr>
                        <a:t>K=1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  <a:sym typeface="Arial Unicode MS" panose="020B0604020202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Arial Unicode MS" panose="020B0604020202020204" pitchFamily="34" charset="-122"/>
                          <a:sym typeface="Verdana" panose="020B0604030504040204" pitchFamily="34" charset="0"/>
                        </a:rPr>
                        <a:t>P2 address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  <a:sym typeface="Arial Unicode MS" panose="020B0604020202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9pPr>
                    </a:lstStyle>
                    <a:p>
                      <a:pPr marL="0" marR="0" lvl="0" indent="0" algn="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1" charset="-122"/>
                          <a:cs typeface="Arial Unicode MS" panose="020B0604020202020204" pitchFamily="34" charset="-122"/>
                          <a:sym typeface="Verdana" panose="020B0604030504040204" pitchFamily="34" charset="0"/>
                        </a:rPr>
                        <a:t>K=2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  <a:sym typeface="Arial Unicode MS" panose="020B0604020202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Arial Unicode MS" panose="020B0604020202020204" pitchFamily="34" charset="-122"/>
                          <a:sym typeface="Verdana" panose="020B0604030504040204" pitchFamily="34" charset="0"/>
                        </a:rPr>
                        <a:t>P3 address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  <a:sym typeface="Arial Unicode MS" panose="020B0604020202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9pPr>
                    </a:lstStyle>
                    <a:p>
                      <a:pPr marL="0" marR="0" lvl="0" indent="0" algn="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1" charset="-122"/>
                          <a:cs typeface="Arial Unicode MS" panose="020B0604020202020204" pitchFamily="34" charset="-122"/>
                          <a:sym typeface="Verdana" panose="020B0604030504040204" pitchFamily="34" charset="0"/>
                        </a:rPr>
                        <a:t>K=3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  <a:sym typeface="Arial Unicode MS" panose="020B0604020202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Arial Unicode MS" panose="020B0604020202020204" pitchFamily="34" charset="-122"/>
                          <a:sym typeface="Verdana" panose="020B0604030504040204" pitchFamily="34" charset="0"/>
                        </a:rPr>
                        <a:t>P4 address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  <a:sym typeface="Arial Unicode MS" panose="020B0604020202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9pPr>
                    </a:lstStyle>
                    <a:p>
                      <a:pPr marL="0" marR="0" lvl="0" indent="0" algn="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楷体_GB2312" pitchFamily="1" charset="-122"/>
                        <a:cs typeface="Arial Unicode MS" panose="020B0604020202020204" pitchFamily="34" charset="-122"/>
                        <a:sym typeface="Verdan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  <a:sym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33" name="Line 32"/>
          <p:cNvSpPr>
            <a:spLocks noChangeShapeType="1"/>
          </p:cNvSpPr>
          <p:nvPr/>
        </p:nvSpPr>
        <p:spPr bwMode="auto">
          <a:xfrm>
            <a:off x="2568575" y="4422775"/>
            <a:ext cx="935038" cy="0"/>
          </a:xfrm>
          <a:prstGeom prst="line">
            <a:avLst/>
          </a:prstGeom>
          <a:noFill/>
          <a:ln w="9525" cap="rnd">
            <a:solidFill>
              <a:srgbClr val="007A77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4" name="Rectangle 33"/>
          <p:cNvSpPr>
            <a:spLocks noChangeArrowheads="1"/>
          </p:cNvSpPr>
          <p:nvPr/>
        </p:nvSpPr>
        <p:spPr bwMode="auto">
          <a:xfrm>
            <a:off x="2063751" y="4214814"/>
            <a:ext cx="550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$t4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graphicFrame>
        <p:nvGraphicFramePr>
          <p:cNvPr id="44059" name="Group 27"/>
          <p:cNvGraphicFramePr>
            <a:graphicFrameLocks noGrp="1"/>
          </p:cNvGraphicFramePr>
          <p:nvPr/>
        </p:nvGraphicFramePr>
        <p:xfrm>
          <a:off x="6456364" y="1479550"/>
          <a:ext cx="3602037" cy="5551490"/>
        </p:xfrm>
        <a:graphic>
          <a:graphicData uri="http://schemas.openxmlformats.org/drawingml/2006/table">
            <a:tbl>
              <a:tblPr/>
              <a:tblGrid>
                <a:gridCol w="1439862"/>
                <a:gridCol w="2162175"/>
              </a:tblGrid>
              <a:tr h="455613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9pPr>
                    </a:lstStyle>
                    <a:p>
                      <a:pPr marL="0" marR="0" lvl="0" indent="0" algn="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楷体_GB2312" pitchFamily="1" charset="-122"/>
                        <a:cs typeface="Arial Unicode MS" panose="020B0604020202020204" pitchFamily="34" charset="-122"/>
                        <a:sym typeface="Verdan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 Unicode MS" panose="020B0604020202020204" pitchFamily="34" charset="-122"/>
                          <a:sym typeface="Arial" panose="020B0604020202020204" pitchFamily="34" charset="0"/>
                        </a:rPr>
                        <a:t>…………</a:t>
                      </a:r>
                      <a:endParaRPr kumimoji="0" lang="en-US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  <a:sym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1038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9pPr>
                    </a:lstStyle>
                    <a:p>
                      <a:pPr marL="0" marR="0" lvl="0" indent="0" algn="r" defTabSz="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Arial Unicode MS" panose="020B0604020202020204" pitchFamily="34" charset="-122"/>
                          <a:sym typeface="Verdana" panose="020B0604030504040204" pitchFamily="34" charset="0"/>
                        </a:rPr>
                        <a:t>P1 address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  <a:sym typeface="Arial Unicode MS" panose="020B0604020202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9pPr>
                    </a:lstStyle>
                    <a:p>
                      <a:pPr marL="0" marR="0" lvl="0" indent="0" algn="ctr" defTabSz="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9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Arial Unicode MS" panose="020B0604020202020204" pitchFamily="34" charset="-122"/>
                        <a:sym typeface="Verdana" panose="020B0604030504040204" pitchFamily="34" charset="0"/>
                      </a:endParaRPr>
                    </a:p>
                    <a:p>
                      <a:pPr marL="0" marR="0" lvl="0" indent="0" algn="ctr" defTabSz="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Arial Unicode MS" panose="020B0604020202020204" pitchFamily="34" charset="-122"/>
                          <a:sym typeface="Verdana" panose="020B0604030504040204" pitchFamily="34" charset="0"/>
                        </a:rPr>
                        <a:t>Program 1</a:t>
                      </a:r>
                      <a:endParaRPr kumimoji="0" lang="en-US" sz="9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  <a:sym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9pPr>
                    </a:lstStyle>
                    <a:p>
                      <a:pPr marL="0" marR="0" lvl="0" indent="0" algn="r" defTabSz="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  <a:sym typeface="Verdan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 Unicode MS" panose="020B0604020202020204" pitchFamily="34" charset="-122"/>
                          <a:sym typeface="Arial" panose="020B0604020202020204" pitchFamily="34" charset="0"/>
                        </a:rPr>
                        <a:t>…………</a:t>
                      </a:r>
                      <a:endParaRPr kumimoji="0" lang="en-US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  <a:sym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3600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9pPr>
                    </a:lstStyle>
                    <a:p>
                      <a:pPr marL="0" marR="0" lvl="0" indent="0" algn="r" defTabSz="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Arial Unicode MS" panose="020B0604020202020204" pitchFamily="34" charset="-122"/>
                          <a:sym typeface="Verdana" panose="020B0604030504040204" pitchFamily="34" charset="0"/>
                        </a:rPr>
                        <a:t>P2 address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  <a:sym typeface="Arial Unicode MS" panose="020B0604020202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9pPr>
                    </a:lstStyle>
                    <a:p>
                      <a:pPr marL="0" marR="0" lvl="0" indent="0" algn="ctr" defTabSz="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9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Arial Unicode MS" panose="020B0604020202020204" pitchFamily="34" charset="-122"/>
                        <a:sym typeface="Verdana" panose="020B0604030504040204" pitchFamily="34" charset="0"/>
                      </a:endParaRPr>
                    </a:p>
                    <a:p>
                      <a:pPr marL="0" marR="0" lvl="0" indent="0" algn="ctr" defTabSz="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Arial Unicode MS" panose="020B0604020202020204" pitchFamily="34" charset="-122"/>
                          <a:sym typeface="Verdana" panose="020B0604030504040204" pitchFamily="34" charset="0"/>
                        </a:rPr>
                        <a:t>Program 2</a:t>
                      </a:r>
                      <a:endParaRPr kumimoji="0" lang="zh-CN" altLang="en-US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Arial Unicode MS" panose="020B0604020202020204" pitchFamily="34" charset="-122"/>
                        <a:sym typeface="Verdana" panose="020B0604030504040204" pitchFamily="34" charset="0"/>
                      </a:endParaRPr>
                    </a:p>
                    <a:p>
                      <a:pPr marL="0" marR="0" lvl="0" indent="0" algn="ctr" defTabSz="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9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  <a:sym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9pPr>
                    </a:lstStyle>
                    <a:p>
                      <a:pPr marL="0" marR="0" lvl="0" indent="0" algn="r" defTabSz="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  <a:sym typeface="Verdan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 Unicode MS" panose="020B0604020202020204" pitchFamily="34" charset="-122"/>
                          <a:sym typeface="Arial" panose="020B0604020202020204" pitchFamily="34" charset="0"/>
                        </a:rPr>
                        <a:t>…………</a:t>
                      </a:r>
                      <a:endParaRPr kumimoji="0" lang="en-US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  <a:sym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3600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9pPr>
                    </a:lstStyle>
                    <a:p>
                      <a:pPr marL="0" marR="0" lvl="0" indent="0" algn="r" defTabSz="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Arial Unicode MS" panose="020B0604020202020204" pitchFamily="34" charset="-122"/>
                          <a:sym typeface="Verdana" panose="020B0604030504040204" pitchFamily="34" charset="0"/>
                        </a:rPr>
                        <a:t>P3 address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  <a:sym typeface="Arial Unicode MS" panose="020B0604020202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9pPr>
                    </a:lstStyle>
                    <a:p>
                      <a:pPr marL="0" marR="0" lvl="0" indent="0" algn="ctr" defTabSz="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9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Arial Unicode MS" panose="020B0604020202020204" pitchFamily="34" charset="-122"/>
                        <a:sym typeface="Verdana" panose="020B0604030504040204" pitchFamily="34" charset="0"/>
                      </a:endParaRPr>
                    </a:p>
                    <a:p>
                      <a:pPr marL="0" marR="0" lvl="0" indent="0" algn="ctr" defTabSz="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Arial Unicode MS" panose="020B0604020202020204" pitchFamily="34" charset="-122"/>
                          <a:sym typeface="Verdana" panose="020B0604030504040204" pitchFamily="34" charset="0"/>
                        </a:rPr>
                        <a:t>Program 3</a:t>
                      </a:r>
                      <a:endParaRPr kumimoji="0" lang="zh-CN" altLang="en-US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Arial Unicode MS" panose="020B0604020202020204" pitchFamily="34" charset="-122"/>
                        <a:sym typeface="Verdana" panose="020B0604030504040204" pitchFamily="34" charset="0"/>
                      </a:endParaRPr>
                    </a:p>
                    <a:p>
                      <a:pPr marL="0" marR="0" lvl="0" indent="0" algn="ctr" defTabSz="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9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  <a:sym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9pPr>
                    </a:lstStyle>
                    <a:p>
                      <a:pPr marL="0" marR="0" lvl="0" indent="0" algn="r" defTabSz="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楷体_GB2312" pitchFamily="1" charset="-122"/>
                        <a:cs typeface="Arial Unicode MS" panose="020B0604020202020204" pitchFamily="34" charset="-122"/>
                        <a:sym typeface="Verdan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 Unicode MS" panose="020B0604020202020204" pitchFamily="34" charset="-122"/>
                          <a:sym typeface="Arial" panose="020B0604020202020204" pitchFamily="34" charset="0"/>
                        </a:rPr>
                        <a:t>…………</a:t>
                      </a:r>
                      <a:endParaRPr kumimoji="0" lang="en-US" sz="9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  <a:sym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3600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9pPr>
                    </a:lstStyle>
                    <a:p>
                      <a:pPr marL="0" marR="0" lvl="0" indent="0" algn="r" defTabSz="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Arial Unicode MS" panose="020B0604020202020204" pitchFamily="34" charset="-122"/>
                          <a:sym typeface="Verdana" panose="020B0604030504040204" pitchFamily="34" charset="0"/>
                        </a:rPr>
                        <a:t>P4 address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  <a:sym typeface="Arial Unicode MS" panose="020B0604020202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9pPr>
                    </a:lstStyle>
                    <a:p>
                      <a:pPr marL="0" marR="0" lvl="0" indent="0" algn="ctr" defTabSz="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9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Arial Unicode MS" panose="020B0604020202020204" pitchFamily="34" charset="-122"/>
                        <a:sym typeface="Verdana" panose="020B0604030504040204" pitchFamily="34" charset="0"/>
                      </a:endParaRPr>
                    </a:p>
                    <a:p>
                      <a:pPr marL="0" marR="0" lvl="0" indent="0" algn="ctr" defTabSz="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Arial Unicode MS" panose="020B0604020202020204" pitchFamily="34" charset="-122"/>
                          <a:sym typeface="Verdana" panose="020B0604030504040204" pitchFamily="34" charset="0"/>
                        </a:rPr>
                        <a:t>Program 4</a:t>
                      </a:r>
                      <a:endParaRPr kumimoji="0" lang="zh-CN" alt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Arial Unicode MS" panose="020B0604020202020204" pitchFamily="34" charset="-122"/>
                        <a:sym typeface="Verdana" panose="020B0604030504040204" pitchFamily="34" charset="0"/>
                      </a:endParaRPr>
                    </a:p>
                    <a:p>
                      <a:pPr marL="0" marR="0" lvl="0" indent="0" algn="ctr" defTabSz="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9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  <a:sym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9pPr>
                    </a:lstStyle>
                    <a:p>
                      <a:pPr marL="0" marR="0" lvl="0" indent="0" algn="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楷体_GB2312" pitchFamily="1" charset="-122"/>
                        <a:cs typeface="Arial Unicode MS" panose="020B0604020202020204" pitchFamily="34" charset="-122"/>
                        <a:sym typeface="Verdan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1pPr>
                      <a:lvl2pPr marL="742950" indent="-28575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2pPr>
                      <a:lvl3pPr marL="11430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3pPr>
                      <a:lvl4pPr marL="16002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4pPr>
                      <a:lvl5pPr marL="2057400" indent="-228600" defTabSz="0">
                        <a:spcBef>
                          <a:spcPct val="20000"/>
                        </a:spcBef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5pPr>
                      <a:lvl6pPr marL="25146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6pPr>
                      <a:lvl7pPr marL="29718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7pPr>
                      <a:lvl8pPr marL="34290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8pPr>
                      <a:lvl9pPr marL="3886200" indent="-228600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Arial Unicode MS" panose="020B0604020202020204" pitchFamily="34" charset="-122"/>
                        </a:defRPr>
                      </a:lvl9pPr>
                    </a:lstStyle>
                    <a:p>
                      <a:pPr marL="0" marR="0" lvl="0" indent="0" algn="ctr" defTabSz="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 Unicode MS" panose="020B0604020202020204" pitchFamily="34" charset="-122"/>
                          <a:sym typeface="Arial" panose="020B0604020202020204" pitchFamily="34" charset="0"/>
                        </a:rPr>
                        <a:t>…………</a:t>
                      </a:r>
                      <a:endParaRPr kumimoji="0" lang="en-US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  <a:sym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64" name="Freeform 71"/>
          <p:cNvSpPr>
            <a:spLocks/>
          </p:cNvSpPr>
          <p:nvPr/>
        </p:nvSpPr>
        <p:spPr bwMode="auto">
          <a:xfrm>
            <a:off x="5249863" y="1838325"/>
            <a:ext cx="2647950" cy="2808288"/>
          </a:xfrm>
          <a:custGeom>
            <a:avLst/>
            <a:gdLst>
              <a:gd name="T0" fmla="*/ 0 w 2223"/>
              <a:gd name="T1" fmla="*/ 2147483646 h 1769"/>
              <a:gd name="T2" fmla="*/ 1286909656 w 2223"/>
              <a:gd name="T3" fmla="*/ 2147483646 h 1769"/>
              <a:gd name="T4" fmla="*/ 1994922410 w 2223"/>
              <a:gd name="T5" fmla="*/ 342741311 h 1769"/>
              <a:gd name="T6" fmla="*/ 2147483646 w 2223"/>
              <a:gd name="T7" fmla="*/ 115927208 h 1769"/>
              <a:gd name="T8" fmla="*/ 0 60000 65536"/>
              <a:gd name="T9" fmla="*/ 0 60000 65536"/>
              <a:gd name="T10" fmla="*/ 0 60000 65536"/>
              <a:gd name="T11" fmla="*/ 0 60000 65536"/>
              <a:gd name="T12" fmla="*/ 0 w 2223"/>
              <a:gd name="T13" fmla="*/ 0 h 1769"/>
              <a:gd name="T14" fmla="*/ 2223 w 2223"/>
              <a:gd name="T15" fmla="*/ 1769 h 17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23" h="1769">
                <a:moveTo>
                  <a:pt x="0" y="1769"/>
                </a:moveTo>
                <a:cubicBezTo>
                  <a:pt x="336" y="1451"/>
                  <a:pt x="673" y="1134"/>
                  <a:pt x="907" y="862"/>
                </a:cubicBezTo>
                <a:cubicBezTo>
                  <a:pt x="1141" y="590"/>
                  <a:pt x="1187" y="272"/>
                  <a:pt x="1406" y="136"/>
                </a:cubicBezTo>
                <a:cubicBezTo>
                  <a:pt x="1625" y="0"/>
                  <a:pt x="1924" y="23"/>
                  <a:pt x="2223" y="46"/>
                </a:cubicBezTo>
              </a:path>
            </a:pathLst>
          </a:custGeom>
          <a:noFill/>
          <a:ln w="9525" cap="rnd" cmpd="sng">
            <a:solidFill>
              <a:srgbClr val="FF0000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65" name="Freeform 72"/>
          <p:cNvSpPr>
            <a:spLocks/>
          </p:cNvSpPr>
          <p:nvPr/>
        </p:nvSpPr>
        <p:spPr bwMode="auto">
          <a:xfrm>
            <a:off x="5303839" y="3062289"/>
            <a:ext cx="2592387" cy="2016125"/>
          </a:xfrm>
          <a:custGeom>
            <a:avLst/>
            <a:gdLst>
              <a:gd name="T0" fmla="*/ 0 w 2223"/>
              <a:gd name="T1" fmla="*/ 2147483646 h 1769"/>
              <a:gd name="T2" fmla="*/ 1233468930 w 2223"/>
              <a:gd name="T3" fmla="*/ 1119660546 h 1769"/>
              <a:gd name="T4" fmla="*/ 1912079579 w 2223"/>
              <a:gd name="T5" fmla="*/ 176651984 h 1769"/>
              <a:gd name="T6" fmla="*/ 2147483646 w 2223"/>
              <a:gd name="T7" fmla="*/ 59749785 h 1769"/>
              <a:gd name="T8" fmla="*/ 0 60000 65536"/>
              <a:gd name="T9" fmla="*/ 0 60000 65536"/>
              <a:gd name="T10" fmla="*/ 0 60000 65536"/>
              <a:gd name="T11" fmla="*/ 0 60000 65536"/>
              <a:gd name="T12" fmla="*/ 0 w 2223"/>
              <a:gd name="T13" fmla="*/ 0 h 1769"/>
              <a:gd name="T14" fmla="*/ 2223 w 2223"/>
              <a:gd name="T15" fmla="*/ 1769 h 17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23" h="1769">
                <a:moveTo>
                  <a:pt x="0" y="1769"/>
                </a:moveTo>
                <a:cubicBezTo>
                  <a:pt x="336" y="1451"/>
                  <a:pt x="673" y="1134"/>
                  <a:pt x="907" y="862"/>
                </a:cubicBezTo>
                <a:cubicBezTo>
                  <a:pt x="1141" y="590"/>
                  <a:pt x="1187" y="272"/>
                  <a:pt x="1406" y="136"/>
                </a:cubicBezTo>
                <a:cubicBezTo>
                  <a:pt x="1625" y="0"/>
                  <a:pt x="1924" y="23"/>
                  <a:pt x="2223" y="46"/>
                </a:cubicBezTo>
              </a:path>
            </a:pathLst>
          </a:custGeom>
          <a:noFill/>
          <a:ln w="9525" cap="rnd" cmpd="sng">
            <a:solidFill>
              <a:srgbClr val="FF0000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66" name="Freeform 73"/>
          <p:cNvSpPr>
            <a:spLocks/>
          </p:cNvSpPr>
          <p:nvPr/>
        </p:nvSpPr>
        <p:spPr bwMode="auto">
          <a:xfrm>
            <a:off x="5286376" y="4359276"/>
            <a:ext cx="2538413" cy="1152525"/>
          </a:xfrm>
          <a:custGeom>
            <a:avLst/>
            <a:gdLst>
              <a:gd name="T0" fmla="*/ 0 w 2223"/>
              <a:gd name="T1" fmla="*/ 750884045 h 1769"/>
              <a:gd name="T2" fmla="*/ 1182641250 w 2223"/>
              <a:gd name="T3" fmla="*/ 365891180 h 1769"/>
              <a:gd name="T4" fmla="*/ 1833289143 w 2223"/>
              <a:gd name="T5" fmla="*/ 57727886 h 1769"/>
              <a:gd name="T6" fmla="*/ 2147483646 w 2223"/>
              <a:gd name="T7" fmla="*/ 19525819 h 1769"/>
              <a:gd name="T8" fmla="*/ 0 60000 65536"/>
              <a:gd name="T9" fmla="*/ 0 60000 65536"/>
              <a:gd name="T10" fmla="*/ 0 60000 65536"/>
              <a:gd name="T11" fmla="*/ 0 60000 65536"/>
              <a:gd name="T12" fmla="*/ 0 w 2223"/>
              <a:gd name="T13" fmla="*/ 0 h 1769"/>
              <a:gd name="T14" fmla="*/ 2223 w 2223"/>
              <a:gd name="T15" fmla="*/ 1769 h 17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23" h="1769">
                <a:moveTo>
                  <a:pt x="0" y="1769"/>
                </a:moveTo>
                <a:cubicBezTo>
                  <a:pt x="336" y="1451"/>
                  <a:pt x="673" y="1134"/>
                  <a:pt x="907" y="862"/>
                </a:cubicBezTo>
                <a:cubicBezTo>
                  <a:pt x="1141" y="590"/>
                  <a:pt x="1187" y="272"/>
                  <a:pt x="1406" y="136"/>
                </a:cubicBezTo>
                <a:cubicBezTo>
                  <a:pt x="1625" y="0"/>
                  <a:pt x="1924" y="23"/>
                  <a:pt x="2223" y="46"/>
                </a:cubicBezTo>
              </a:path>
            </a:pathLst>
          </a:custGeom>
          <a:noFill/>
          <a:ln w="9525" cap="rnd" cmpd="sng">
            <a:solidFill>
              <a:srgbClr val="FF0000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67" name="Freeform 74"/>
          <p:cNvSpPr>
            <a:spLocks/>
          </p:cNvSpPr>
          <p:nvPr/>
        </p:nvSpPr>
        <p:spPr bwMode="auto">
          <a:xfrm>
            <a:off x="5249863" y="5727700"/>
            <a:ext cx="2647950" cy="287338"/>
          </a:xfrm>
          <a:custGeom>
            <a:avLst/>
            <a:gdLst>
              <a:gd name="T0" fmla="*/ 0 w 2223"/>
              <a:gd name="T1" fmla="*/ 46672203 h 1769"/>
              <a:gd name="T2" fmla="*/ 1286909656 w 2223"/>
              <a:gd name="T3" fmla="*/ 22742421 h 1769"/>
              <a:gd name="T4" fmla="*/ 1994922410 w 2223"/>
              <a:gd name="T5" fmla="*/ 3588070 h 1769"/>
              <a:gd name="T6" fmla="*/ 2147483646 w 2223"/>
              <a:gd name="T7" fmla="*/ 1213674 h 1769"/>
              <a:gd name="T8" fmla="*/ 0 60000 65536"/>
              <a:gd name="T9" fmla="*/ 0 60000 65536"/>
              <a:gd name="T10" fmla="*/ 0 60000 65536"/>
              <a:gd name="T11" fmla="*/ 0 60000 65536"/>
              <a:gd name="T12" fmla="*/ 0 w 2223"/>
              <a:gd name="T13" fmla="*/ 0 h 1769"/>
              <a:gd name="T14" fmla="*/ 2223 w 2223"/>
              <a:gd name="T15" fmla="*/ 1769 h 17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23" h="1769">
                <a:moveTo>
                  <a:pt x="0" y="1769"/>
                </a:moveTo>
                <a:cubicBezTo>
                  <a:pt x="336" y="1451"/>
                  <a:pt x="673" y="1134"/>
                  <a:pt x="907" y="862"/>
                </a:cubicBezTo>
                <a:cubicBezTo>
                  <a:pt x="1141" y="590"/>
                  <a:pt x="1187" y="272"/>
                  <a:pt x="1406" y="136"/>
                </a:cubicBezTo>
                <a:cubicBezTo>
                  <a:pt x="1625" y="0"/>
                  <a:pt x="1924" y="23"/>
                  <a:pt x="2223" y="46"/>
                </a:cubicBezTo>
              </a:path>
            </a:pathLst>
          </a:custGeom>
          <a:noFill/>
          <a:ln w="9525" cap="rnd" cmpd="sng">
            <a:solidFill>
              <a:srgbClr val="FF0000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68" name="Rectangle 75"/>
          <p:cNvSpPr>
            <a:spLocks noChangeArrowheads="1"/>
          </p:cNvSpPr>
          <p:nvPr/>
        </p:nvSpPr>
        <p:spPr bwMode="auto">
          <a:xfrm>
            <a:off x="2711450" y="3135313"/>
            <a:ext cx="2495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0066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$r←$t4+4*K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43069" name="Freeform 76"/>
          <p:cNvSpPr>
            <a:spLocks/>
          </p:cNvSpPr>
          <p:nvPr/>
        </p:nvSpPr>
        <p:spPr bwMode="auto">
          <a:xfrm>
            <a:off x="1824039" y="3495676"/>
            <a:ext cx="2111375" cy="1884363"/>
          </a:xfrm>
          <a:custGeom>
            <a:avLst/>
            <a:gdLst>
              <a:gd name="T0" fmla="*/ 2147483646 w 1330"/>
              <a:gd name="T1" fmla="*/ 0 h 1369"/>
              <a:gd name="T2" fmla="*/ 2147483646 w 1330"/>
              <a:gd name="T3" fmla="*/ 430079358 h 1369"/>
              <a:gd name="T4" fmla="*/ 952619063 w 1330"/>
              <a:gd name="T5" fmla="*/ 602489626 h 1369"/>
              <a:gd name="T6" fmla="*/ 380544388 w 1330"/>
              <a:gd name="T7" fmla="*/ 773004519 h 1369"/>
              <a:gd name="T8" fmla="*/ 37803138 w 1330"/>
              <a:gd name="T9" fmla="*/ 1976089772 h 1369"/>
              <a:gd name="T10" fmla="*/ 151209375 w 1330"/>
              <a:gd name="T11" fmla="*/ 2147483646 h 1369"/>
              <a:gd name="T12" fmla="*/ 723285638 w 1330"/>
              <a:gd name="T13" fmla="*/ 2147483646 h 1369"/>
              <a:gd name="T14" fmla="*/ 1295360313 w 1330"/>
              <a:gd name="T15" fmla="*/ 2147483646 h 136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30"/>
              <a:gd name="T25" fmla="*/ 0 h 1369"/>
              <a:gd name="T26" fmla="*/ 1330 w 1330"/>
              <a:gd name="T27" fmla="*/ 1369 h 136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30" h="1369">
                <a:moveTo>
                  <a:pt x="1330" y="0"/>
                </a:moveTo>
                <a:cubicBezTo>
                  <a:pt x="1273" y="87"/>
                  <a:pt x="1217" y="174"/>
                  <a:pt x="1058" y="227"/>
                </a:cubicBezTo>
                <a:cubicBezTo>
                  <a:pt x="899" y="280"/>
                  <a:pt x="529" y="288"/>
                  <a:pt x="378" y="318"/>
                </a:cubicBezTo>
                <a:cubicBezTo>
                  <a:pt x="227" y="348"/>
                  <a:pt x="211" y="287"/>
                  <a:pt x="151" y="408"/>
                </a:cubicBezTo>
                <a:cubicBezTo>
                  <a:pt x="91" y="529"/>
                  <a:pt x="30" y="892"/>
                  <a:pt x="15" y="1043"/>
                </a:cubicBezTo>
                <a:cubicBezTo>
                  <a:pt x="0" y="1194"/>
                  <a:pt x="15" y="1263"/>
                  <a:pt x="60" y="1316"/>
                </a:cubicBezTo>
                <a:cubicBezTo>
                  <a:pt x="105" y="1369"/>
                  <a:pt x="211" y="1353"/>
                  <a:pt x="287" y="1361"/>
                </a:cubicBezTo>
                <a:cubicBezTo>
                  <a:pt x="363" y="1369"/>
                  <a:pt x="438" y="1365"/>
                  <a:pt x="514" y="1361"/>
                </a:cubicBezTo>
              </a:path>
            </a:pathLst>
          </a:custGeom>
          <a:noFill/>
          <a:ln w="9525" cap="rnd" cmpd="sng">
            <a:solidFill>
              <a:srgbClr val="FF0000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70" name="AutoShape 77"/>
          <p:cNvSpPr>
            <a:spLocks/>
          </p:cNvSpPr>
          <p:nvPr/>
        </p:nvSpPr>
        <p:spPr bwMode="auto">
          <a:xfrm>
            <a:off x="2640014" y="4648201"/>
            <a:ext cx="142875" cy="1439863"/>
          </a:xfrm>
          <a:prstGeom prst="leftBrace">
            <a:avLst>
              <a:gd name="adj1" fmla="val 83935"/>
              <a:gd name="adj2" fmla="val 50000"/>
            </a:avLst>
          </a:prstGeom>
          <a:noFill/>
          <a:ln w="9525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zh-CN" sz="1400">
              <a:solidFill>
                <a:srgbClr val="007A77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3516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ldLvl="0" autoUpdateAnimBg="0"/>
      <p:bldP spid="43012" grpId="0" build="p" bldLvl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919288" y="333375"/>
            <a:ext cx="8540750" cy="63373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 </a:t>
            </a:r>
            <a:r>
              <a:rPr lang="en-US" altLang="zh-CN" smtClean="0">
                <a:solidFill>
                  <a:srgbClr val="000000"/>
                </a:solidFill>
              </a:rPr>
              <a:t>MIPS assembly code: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slt     $t3, $s5, $zero          # test if  k  &lt;  0        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bne   $t3, $zero, Exit        # if  k  &lt;  0,  go to Exit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slt     $t3, $s5, $t2             # test if  k  &lt;  4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beq   $t3, $zero, Exit        # if  k  &gt;=4,  go to Exit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add   $t1, $s5, $s5            # temp reg $t1  =  2  *  k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add   $t1, $t1, $t1             # temp reg $t1  =  4  *  k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add   $t1, $t1, $t4             # $t1  =  address of JumpTable[k]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lw    $t0, 0($t1)                 # temp reg $t0  =  JumpTable[k]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jr      $t0                            # jump based on register $t0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L0:    add    $s0, $s3, $s4           # k  =  0  so  f  gets  i  +  j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j        Exit                         # end of this case so go to Exit 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L1:    add    $s0, $s1, $s2           # k  =  1  so  f  gets  g  +  h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j        Exit                         # end of this case so go to Exit 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</a:rPr>
              <a:t>   </a:t>
            </a: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L2:    sub    $s0, $s1, $s2           # k  =  2  so  f  gets  g  -  h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j        Exit                         # end of this case so go to Exit 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L3:    sub    $s0, $s3, $s4           # k  =  3  so  f  gets  i  -  j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Exit:                                           # end of  switch statement</a:t>
            </a:r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200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44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4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44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4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4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44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4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4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44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4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4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4" dur="500"/>
                                        <p:tgtEl>
                                          <p:spTgt spid="440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40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40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1" dur="500"/>
                                        <p:tgtEl>
                                          <p:spTgt spid="440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40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40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8" dur="500"/>
                                        <p:tgtEl>
                                          <p:spTgt spid="440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40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40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5" dur="500"/>
                                        <p:tgtEl>
                                          <p:spTgt spid="440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40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40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2" dur="500"/>
                                        <p:tgtEl>
                                          <p:spTgt spid="440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40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40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9" dur="500"/>
                                        <p:tgtEl>
                                          <p:spTgt spid="440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40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40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6" dur="500"/>
                                        <p:tgtEl>
                                          <p:spTgt spid="440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40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40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build="p" bldLvl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BEF12977-EB66-45B2-B5DA-0ECC6ACDA46A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43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3810000" y="685801"/>
            <a:ext cx="6019800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lvl="1" algn="ctr">
              <a:lnSpc>
                <a:spcPct val="90000"/>
              </a:lnSpc>
              <a:spcBef>
                <a:spcPct val="5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Tech. Need design an address  jumptable[]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ctr">
              <a:lnSpc>
                <a:spcPct val="90000"/>
              </a:lnSpc>
              <a:spcBef>
                <a:spcPct val="50000"/>
              </a:spcBef>
              <a:buSzPct val="85000"/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5060" name="Group 4"/>
          <p:cNvGrpSpPr>
            <a:grpSpLocks/>
          </p:cNvGrpSpPr>
          <p:nvPr/>
        </p:nvGrpSpPr>
        <p:grpSpPr bwMode="auto">
          <a:xfrm>
            <a:off x="3810000" y="1752600"/>
            <a:ext cx="4800600" cy="4114800"/>
            <a:chOff x="0" y="0"/>
            <a:chExt cx="5760" cy="3432"/>
          </a:xfrm>
        </p:grpSpPr>
        <p:sp>
          <p:nvSpPr>
            <p:cNvPr id="45061" name="Text Box 4"/>
            <p:cNvSpPr>
              <a:spLocks noChangeArrowheads="1"/>
            </p:cNvSpPr>
            <p:nvPr/>
          </p:nvSpPr>
          <p:spPr bwMode="auto">
            <a:xfrm>
              <a:off x="2340" y="312"/>
              <a:ext cx="1800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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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9pPr>
            </a:lstStyle>
            <a:p>
              <a:pPr algn="just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L0=1000</a:t>
              </a:r>
              <a:endParaRPr lang="zh-CN" altLang="en-US" sz="1400">
                <a:ea typeface="宋体" panose="02010600030101010101" pitchFamily="2" charset="-122"/>
              </a:endParaRPr>
            </a:p>
          </p:txBody>
        </p:sp>
        <p:sp>
          <p:nvSpPr>
            <p:cNvPr id="45062" name="Text Box 5"/>
            <p:cNvSpPr>
              <a:spLocks noChangeArrowheads="1"/>
            </p:cNvSpPr>
            <p:nvPr/>
          </p:nvSpPr>
          <p:spPr bwMode="auto">
            <a:xfrm>
              <a:off x="2340" y="1092"/>
              <a:ext cx="1800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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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9pPr>
            </a:lstStyle>
            <a:p>
              <a:pPr algn="just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L1=2000</a:t>
              </a:r>
              <a:endParaRPr lang="zh-CN" altLang="en-US" sz="1400">
                <a:ea typeface="宋体" panose="02010600030101010101" pitchFamily="2" charset="-122"/>
              </a:endParaRPr>
            </a:p>
          </p:txBody>
        </p:sp>
        <p:sp>
          <p:nvSpPr>
            <p:cNvPr id="45063" name="Text Box 6"/>
            <p:cNvSpPr>
              <a:spLocks noChangeArrowheads="1"/>
            </p:cNvSpPr>
            <p:nvPr/>
          </p:nvSpPr>
          <p:spPr bwMode="auto">
            <a:xfrm>
              <a:off x="2340" y="2652"/>
              <a:ext cx="1800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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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9pPr>
            </a:lstStyle>
            <a:p>
              <a:pPr algn="just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L3=4000</a:t>
              </a:r>
              <a:endParaRPr lang="zh-CN" altLang="en-US" sz="1400">
                <a:ea typeface="宋体" panose="02010600030101010101" pitchFamily="2" charset="-122"/>
              </a:endParaRPr>
            </a:p>
          </p:txBody>
        </p:sp>
        <p:sp>
          <p:nvSpPr>
            <p:cNvPr id="45064" name="Text Box 7"/>
            <p:cNvSpPr>
              <a:spLocks noChangeArrowheads="1"/>
            </p:cNvSpPr>
            <p:nvPr/>
          </p:nvSpPr>
          <p:spPr bwMode="auto">
            <a:xfrm>
              <a:off x="2340" y="1872"/>
              <a:ext cx="1800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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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9pPr>
            </a:lstStyle>
            <a:p>
              <a:pPr algn="just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L2=3000</a:t>
              </a:r>
              <a:endParaRPr lang="zh-CN" altLang="en-US" sz="1400">
                <a:ea typeface="宋体" panose="02010600030101010101" pitchFamily="2" charset="-122"/>
              </a:endParaRPr>
            </a:p>
          </p:txBody>
        </p:sp>
        <p:sp>
          <p:nvSpPr>
            <p:cNvPr id="45065" name="Text Box 8"/>
            <p:cNvSpPr>
              <a:spLocks noChangeArrowheads="1"/>
            </p:cNvSpPr>
            <p:nvPr/>
          </p:nvSpPr>
          <p:spPr bwMode="auto">
            <a:xfrm>
              <a:off x="4500" y="312"/>
              <a:ext cx="1260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9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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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9pPr>
            </a:lstStyle>
            <a:p>
              <a:pPr algn="just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K=0</a:t>
              </a:r>
              <a:endParaRPr lang="zh-CN" altLang="en-US" sz="1400">
                <a:ea typeface="宋体" panose="02010600030101010101" pitchFamily="2" charset="-122"/>
              </a:endParaRPr>
            </a:p>
          </p:txBody>
        </p:sp>
        <p:sp>
          <p:nvSpPr>
            <p:cNvPr id="45066" name="Text Box 9"/>
            <p:cNvSpPr>
              <a:spLocks noChangeArrowheads="1"/>
            </p:cNvSpPr>
            <p:nvPr/>
          </p:nvSpPr>
          <p:spPr bwMode="auto">
            <a:xfrm>
              <a:off x="4500" y="1092"/>
              <a:ext cx="1260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9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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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9pPr>
            </a:lstStyle>
            <a:p>
              <a:pPr algn="just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K=1</a:t>
              </a:r>
              <a:endParaRPr lang="zh-CN" altLang="en-US" sz="1400">
                <a:ea typeface="宋体" panose="02010600030101010101" pitchFamily="2" charset="-122"/>
              </a:endParaRPr>
            </a:p>
          </p:txBody>
        </p:sp>
        <p:sp>
          <p:nvSpPr>
            <p:cNvPr id="45067" name="Text Box 10"/>
            <p:cNvSpPr>
              <a:spLocks noChangeArrowheads="1"/>
            </p:cNvSpPr>
            <p:nvPr/>
          </p:nvSpPr>
          <p:spPr bwMode="auto">
            <a:xfrm>
              <a:off x="4500" y="1872"/>
              <a:ext cx="1260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9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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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9pPr>
            </a:lstStyle>
            <a:p>
              <a:pPr algn="just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K=2</a:t>
              </a:r>
              <a:endParaRPr lang="zh-CN" altLang="en-US" sz="1400">
                <a:ea typeface="宋体" panose="02010600030101010101" pitchFamily="2" charset="-122"/>
              </a:endParaRPr>
            </a:p>
          </p:txBody>
        </p:sp>
        <p:sp>
          <p:nvSpPr>
            <p:cNvPr id="45068" name="Text Box 11"/>
            <p:cNvSpPr>
              <a:spLocks noChangeArrowheads="1"/>
            </p:cNvSpPr>
            <p:nvPr/>
          </p:nvSpPr>
          <p:spPr bwMode="auto">
            <a:xfrm>
              <a:off x="4500" y="2652"/>
              <a:ext cx="1260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9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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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9pPr>
            </a:lstStyle>
            <a:p>
              <a:pPr algn="just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K=3</a:t>
              </a:r>
              <a:endParaRPr lang="zh-CN" altLang="en-US" sz="1400">
                <a:ea typeface="宋体" panose="02010600030101010101" pitchFamily="2" charset="-122"/>
              </a:endParaRPr>
            </a:p>
          </p:txBody>
        </p:sp>
        <p:sp>
          <p:nvSpPr>
            <p:cNvPr id="45069" name="Line 12"/>
            <p:cNvSpPr>
              <a:spLocks noChangeShapeType="1"/>
            </p:cNvSpPr>
            <p:nvPr/>
          </p:nvSpPr>
          <p:spPr bwMode="auto">
            <a:xfrm>
              <a:off x="1620" y="312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0" name="Text Box 13"/>
            <p:cNvSpPr>
              <a:spLocks noChangeArrowheads="1"/>
            </p:cNvSpPr>
            <p:nvPr/>
          </p:nvSpPr>
          <p:spPr bwMode="auto">
            <a:xfrm>
              <a:off x="0" y="0"/>
              <a:ext cx="1800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9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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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9pPr>
            </a:lstStyle>
            <a:p>
              <a:pPr algn="just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表头地址 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995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665861C4-32E6-42F8-8982-1CD60756A2BA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44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000000"/>
                </a:solidFill>
              </a:rPr>
              <a:t>2.6   Supporting Procedures in Computer Hardware</a:t>
            </a:r>
            <a:endParaRPr lang="zh-CN" altLang="en-US" smtClean="0"/>
          </a:p>
        </p:txBody>
      </p:sp>
      <p:sp>
        <p:nvSpPr>
          <p:cNvPr id="47108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127250" y="1700214"/>
            <a:ext cx="8388350" cy="462438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Six steps for  execution of  the procedure 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00"/>
                </a:solidFill>
              </a:rPr>
              <a:t>1.Main program to place  parameters in place where the procedure can access them</a:t>
            </a:r>
            <a:endParaRPr lang="zh-CN" altLang="en-US" sz="280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00"/>
                </a:solidFill>
              </a:rPr>
              <a:t>2. Transfer control to the procedure</a:t>
            </a:r>
            <a:endParaRPr lang="zh-CN" altLang="en-US" sz="280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00"/>
                </a:solidFill>
              </a:rPr>
              <a:t>3. Acquire the storage resources needed for the procedure (</a:t>
            </a:r>
            <a:r>
              <a:rPr lang="zh-CN" altLang="en-US" sz="2800">
                <a:solidFill>
                  <a:srgbClr val="000000"/>
                </a:solidFill>
              </a:rPr>
              <a:t>保护过程要用的寄存器</a:t>
            </a:r>
            <a:r>
              <a:rPr lang="en-US" altLang="zh-CN" sz="2800">
                <a:solidFill>
                  <a:srgbClr val="000000"/>
                </a:solidFill>
              </a:rPr>
              <a:t>)</a:t>
            </a:r>
            <a:endParaRPr lang="zh-CN" altLang="en-US" sz="280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    4.Perform the desired task</a:t>
            </a:r>
            <a:endParaRPr lang="zh-CN" altLang="en-US" smtClean="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    5. Return result value to main program</a:t>
            </a:r>
            <a:endParaRPr lang="zh-CN" altLang="en-US" smtClean="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    6. Return control to the point of origin(</a:t>
            </a:r>
            <a:r>
              <a:rPr lang="zh-CN" altLang="en-US" smtClean="0">
                <a:solidFill>
                  <a:srgbClr val="000000"/>
                </a:solidFill>
              </a:rPr>
              <a:t>即断点</a:t>
            </a:r>
            <a:r>
              <a:rPr lang="en-US" altLang="zh-CN" smtClean="0">
                <a:solidFill>
                  <a:srgbClr val="000000"/>
                </a:solidFill>
              </a:rPr>
              <a:t>)</a:t>
            </a:r>
            <a:endParaRPr lang="zh-CN" altLang="en-US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 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3277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4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47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7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7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ldLvl="0" autoUpdateAnimBg="0"/>
      <p:bldP spid="47108" grpId="0" build="p" bldLvl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188D139E-7BA5-4CF3-9C4C-AF6C2089E9E6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45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1847850" y="304800"/>
            <a:ext cx="8763000" cy="645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Registers for procedure calling</a:t>
            </a:r>
            <a:endParaRPr lang="zh-CN" altLang="en-US" sz="2400" b="1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SzPct val="85000"/>
            </a:pPr>
            <a:r>
              <a:rPr lang="en-US" altLang="zh-CN">
                <a:solidFill>
                  <a:srgbClr val="000000"/>
                </a:solidFill>
              </a:rPr>
              <a:t> $a0 ~ $a3: four argument registers to pass parameters</a:t>
            </a:r>
            <a:endParaRPr lang="zh-CN" altLang="en-US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SzPct val="85000"/>
            </a:pPr>
            <a:r>
              <a:rPr lang="en-US" altLang="zh-CN">
                <a:solidFill>
                  <a:srgbClr val="000000"/>
                </a:solidFill>
              </a:rPr>
              <a:t> $v0 ~ $v1: two value registers to return values</a:t>
            </a:r>
            <a:endParaRPr lang="zh-CN" altLang="en-US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SzPct val="85000"/>
            </a:pPr>
            <a:r>
              <a:rPr lang="en-US" altLang="zh-CN">
                <a:solidFill>
                  <a:srgbClr val="000000"/>
                </a:solidFill>
              </a:rPr>
              <a:t> $ra: one return address register to return to origin point</a:t>
            </a:r>
            <a:endParaRPr lang="zh-CN" altLang="en-US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Instruction for procedures: jal ( jump-and-link )</a:t>
            </a:r>
            <a:endParaRPr lang="zh-CN" altLang="en-US" sz="2400" b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0000"/>
                </a:solidFill>
              </a:rPr>
              <a:t>           </a:t>
            </a:r>
            <a:r>
              <a:rPr lang="en-US" altLang="zh-CN" sz="2400">
                <a:solidFill>
                  <a:srgbClr val="000000"/>
                </a:solidFill>
              </a:rPr>
              <a:t>jal   ProcedureAddress</a:t>
            </a:r>
          </a:p>
          <a:p>
            <a:pPr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Its main function </a:t>
            </a:r>
            <a:endParaRPr lang="zh-CN" altLang="en-US" sz="2400" b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</a:rPr>
              <a:t>1). Next instruction address (PC+4 )Save to $ra ($31)</a:t>
            </a:r>
            <a:endParaRPr lang="zh-CN" altLang="en-US" sz="20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2). </a:t>
            </a:r>
            <a:r>
              <a:rPr lang="en-US" altLang="zh-CN" sz="2000">
                <a:solidFill>
                  <a:srgbClr val="000000"/>
                </a:solidFill>
              </a:rPr>
              <a:t>Procedure Address move to  PC(instruction address REG.)</a:t>
            </a:r>
            <a:endParaRPr lang="zh-CN" altLang="en-US" sz="20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     return control to the caller using Jr $ra ($31)</a:t>
            </a:r>
            <a:endParaRPr lang="zh-CN" altLang="en-US" sz="24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Using more registers</a:t>
            </a:r>
            <a:endParaRPr lang="zh-CN" altLang="en-US" sz="2400" b="1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SzPct val="85000"/>
            </a:pPr>
            <a:r>
              <a:rPr lang="en-US" altLang="zh-CN" sz="2000">
                <a:solidFill>
                  <a:srgbClr val="000000"/>
                </a:solidFill>
              </a:rPr>
              <a:t> Stack: ideal  data structure for spilling registers</a:t>
            </a:r>
            <a:endParaRPr lang="zh-CN" altLang="en-US" sz="200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SzPct val="85000"/>
            </a:pPr>
            <a:r>
              <a:rPr lang="en-US" altLang="zh-CN" sz="2000">
                <a:solidFill>
                  <a:srgbClr val="000000"/>
                </a:solidFill>
              </a:rPr>
              <a:t> Stack  Operation :Push, pop ; Stack pointer:  $sp ($29)</a:t>
            </a:r>
            <a:endParaRPr lang="zh-CN" altLang="en-US" sz="1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6954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12DC1BB9-A703-4E6D-B70E-303B1E2696B3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46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1752600" y="685801"/>
            <a:ext cx="89154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000000"/>
                </a:solidFill>
              </a:rPr>
              <a:t>MIPS STACKS Grow from higher address to lower address:</a:t>
            </a:r>
            <a:endParaRPr lang="zh-CN" altLang="en-US" sz="3600">
              <a:solidFill>
                <a:srgbClr val="000000"/>
              </a:solidFill>
            </a:endParaRPr>
          </a:p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000000"/>
                </a:solidFill>
              </a:rPr>
              <a:t>Push : sp=sp-4</a:t>
            </a:r>
            <a:endParaRPr lang="zh-CN" altLang="en-US" sz="3600">
              <a:solidFill>
                <a:srgbClr val="000000"/>
              </a:solidFill>
            </a:endParaRPr>
          </a:p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000000"/>
                </a:solidFill>
              </a:rPr>
              <a:t>Pop:sp=sp+4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4648200" y="3048000"/>
            <a:ext cx="2743200" cy="2971800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zh-CN" sz="1400">
              <a:solidFill>
                <a:srgbClr val="007A77"/>
              </a:solidFill>
              <a:ea typeface="宋体" panose="02010600030101010101" pitchFamily="2" charset="-122"/>
            </a:endParaRPr>
          </a:p>
        </p:txBody>
      </p:sp>
      <p:sp>
        <p:nvSpPr>
          <p:cNvPr id="48133" name="Line 4"/>
          <p:cNvSpPr>
            <a:spLocks noChangeShapeType="1"/>
          </p:cNvSpPr>
          <p:nvPr/>
        </p:nvSpPr>
        <p:spPr bwMode="auto">
          <a:xfrm flipH="1">
            <a:off x="6629400" y="2667000"/>
            <a:ext cx="1676400" cy="838200"/>
          </a:xfrm>
          <a:prstGeom prst="line">
            <a:avLst/>
          </a:prstGeom>
          <a:noFill/>
          <a:ln w="9525" cap="rnd">
            <a:solidFill>
              <a:srgbClr val="007A77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4" name="Text Box 5"/>
          <p:cNvSpPr>
            <a:spLocks noChangeArrowheads="1"/>
          </p:cNvSpPr>
          <p:nvPr/>
        </p:nvSpPr>
        <p:spPr bwMode="auto">
          <a:xfrm>
            <a:off x="8382000" y="24384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SP=SP-4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48135" name="Line 6"/>
          <p:cNvSpPr>
            <a:spLocks noChangeShapeType="1"/>
          </p:cNvSpPr>
          <p:nvPr/>
        </p:nvSpPr>
        <p:spPr bwMode="auto">
          <a:xfrm flipH="1" flipV="1">
            <a:off x="3810000" y="3048000"/>
            <a:ext cx="1447800" cy="533400"/>
          </a:xfrm>
          <a:prstGeom prst="line">
            <a:avLst/>
          </a:prstGeom>
          <a:noFill/>
          <a:ln w="9525" cap="rnd">
            <a:solidFill>
              <a:srgbClr val="007A77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6" name="Text Box 7"/>
          <p:cNvSpPr>
            <a:spLocks noChangeArrowheads="1"/>
          </p:cNvSpPr>
          <p:nvPr/>
        </p:nvSpPr>
        <p:spPr bwMode="auto">
          <a:xfrm>
            <a:off x="1905000" y="2819401"/>
            <a:ext cx="1828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SP=SP+4</a:t>
            </a: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algn="ctr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8137" name="Text Box 8"/>
          <p:cNvSpPr>
            <a:spLocks noChangeArrowheads="1"/>
          </p:cNvSpPr>
          <p:nvPr/>
        </p:nvSpPr>
        <p:spPr bwMode="auto">
          <a:xfrm>
            <a:off x="5181600" y="4419601"/>
            <a:ext cx="1676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STACK</a:t>
            </a:r>
            <a:endParaRPr lang="zh-CN" altLang="en-US" sz="1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5577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2402A942-279D-42A6-8CBA-C52144893301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47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524000" y="381001"/>
            <a:ext cx="9144000" cy="5934075"/>
          </a:xfrm>
        </p:spPr>
        <p:txBody>
          <a:bodyPr/>
          <a:lstStyle/>
          <a:p>
            <a:pPr eaLnBrk="1" hangingPunct="1"/>
            <a:r>
              <a:rPr lang="en-US" altLang="zh-CN" sz="3200"/>
              <a:t> </a:t>
            </a:r>
            <a:r>
              <a:rPr lang="en-US" altLang="zh-CN" sz="3200">
                <a:solidFill>
                  <a:srgbClr val="000000"/>
                </a:solidFill>
              </a:rPr>
              <a:t>Example 2.11</a:t>
            </a:r>
            <a:r>
              <a:rPr lang="en-US" altLang="zh-CN" smtClean="0">
                <a:solidFill>
                  <a:srgbClr val="000000"/>
                </a:solidFill>
              </a:rPr>
              <a:t>   Compiling a leaf procedure</a:t>
            </a:r>
            <a:endParaRPr lang="zh-CN" altLang="en-US" smtClean="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</a:rPr>
              <a:t>         ( Assume: g ~ j ---- r0 ~ r3       f ---- r4    for the rest of this section we assume we can add or subtract constants )</a:t>
            </a:r>
            <a:endParaRPr lang="en-US" altLang="zh-CN" sz="320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z="2800">
                <a:solidFill>
                  <a:srgbClr val="000000"/>
                </a:solidFill>
              </a:rPr>
              <a:t> C code:</a:t>
            </a:r>
            <a:endParaRPr lang="zh-CN" altLang="en-US" sz="280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int  leaf_example ( int  g,  int  h,  int  i,  int   j )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{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  int    f ;           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  f  =  ( g  +  h )  -  ( i  +  j ) ;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  return   f ;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}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2800">
                <a:solidFill>
                  <a:srgbClr val="000000"/>
                </a:solidFill>
              </a:rPr>
              <a:t> </a:t>
            </a:r>
            <a:endParaRPr lang="en-US" altLang="zh-CN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366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bldLvl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8C9D09E0-D43F-4D99-88A7-AE425EA3A6F3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48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1524000" y="222251"/>
            <a:ext cx="89154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lvl="1">
              <a:spcBef>
                <a:spcPct val="50000"/>
              </a:spcBef>
              <a:buSzPct val="85000"/>
            </a:pPr>
            <a:r>
              <a:rPr lang="en-US" altLang="zh-CN">
                <a:solidFill>
                  <a:srgbClr val="000000"/>
                </a:solidFill>
              </a:rPr>
              <a:t>MIPS assembly code:</a:t>
            </a:r>
            <a:endParaRPr lang="zh-CN" altLang="en-US">
              <a:solidFill>
                <a:srgbClr val="000000"/>
              </a:solidFill>
            </a:endParaRPr>
          </a:p>
          <a:p>
            <a:pPr lvl="1">
              <a:spcBef>
                <a:spcPct val="0"/>
              </a:spcBef>
              <a:buSzPct val="85000"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accent2"/>
                </a:solidFill>
              </a:rPr>
              <a:t>Leaf:  </a:t>
            </a:r>
            <a:r>
              <a:rPr lang="en-US" altLang="zh-CN">
                <a:solidFill>
                  <a:schemeClr val="accent2"/>
                </a:solidFill>
              </a:rPr>
              <a:t>addi  $sp, $sp, -12 </a:t>
            </a:r>
            <a:r>
              <a:rPr lang="en-US" altLang="zh-CN" sz="2000">
                <a:solidFill>
                  <a:schemeClr val="accent2"/>
                </a:solidFill>
              </a:rPr>
              <a:t># adjust stack to make room for 3 items</a:t>
            </a:r>
            <a:r>
              <a:rPr lang="en-US" altLang="zh-CN">
                <a:solidFill>
                  <a:srgbClr val="007A77"/>
                </a:solidFill>
              </a:rPr>
              <a:t>     </a:t>
            </a:r>
            <a:endParaRPr lang="zh-CN" altLang="en-US">
              <a:solidFill>
                <a:srgbClr val="007A77"/>
              </a:solidFill>
            </a:endParaRPr>
          </a:p>
          <a:p>
            <a:pPr lvl="1"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A77"/>
                </a:solidFill>
              </a:rPr>
              <a:t>         sw    $t1, 8($sp)    </a:t>
            </a:r>
            <a:r>
              <a:rPr lang="en-US" altLang="zh-CN" sz="2000">
                <a:solidFill>
                  <a:srgbClr val="007A77"/>
                </a:solidFill>
              </a:rPr>
              <a:t># save register $t1 for use afterwards</a:t>
            </a:r>
            <a:r>
              <a:rPr lang="en-US" altLang="zh-CN">
                <a:solidFill>
                  <a:srgbClr val="007A77"/>
                </a:solidFill>
              </a:rPr>
              <a:t>  </a:t>
            </a:r>
            <a:endParaRPr lang="zh-CN" altLang="en-US">
              <a:solidFill>
                <a:srgbClr val="007A77"/>
              </a:solidFill>
            </a:endParaRPr>
          </a:p>
          <a:p>
            <a:pPr lvl="1"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A77"/>
                </a:solidFill>
              </a:rPr>
              <a:t>         sw    $t0, 4($sp)   </a:t>
            </a:r>
            <a:r>
              <a:rPr lang="en-US" altLang="zh-CN" sz="2000">
                <a:solidFill>
                  <a:srgbClr val="007A77"/>
                </a:solidFill>
              </a:rPr>
              <a:t># save register $t0 for use afterwards  </a:t>
            </a:r>
            <a:endParaRPr lang="zh-CN" altLang="en-US" sz="2000">
              <a:solidFill>
                <a:srgbClr val="007A77"/>
              </a:solidFill>
            </a:endParaRPr>
          </a:p>
          <a:p>
            <a:pPr lvl="1"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A77"/>
                </a:solidFill>
              </a:rPr>
              <a:t>         sw    $s0, 0($sp)  </a:t>
            </a:r>
            <a:r>
              <a:rPr lang="en-US" altLang="zh-CN" sz="2000">
                <a:solidFill>
                  <a:srgbClr val="007A77"/>
                </a:solidFill>
              </a:rPr>
              <a:t># save register $s0 for use afterwards</a:t>
            </a:r>
            <a:endParaRPr lang="zh-CN" altLang="en-US" sz="2000">
              <a:solidFill>
                <a:srgbClr val="007A77"/>
              </a:solidFill>
            </a:endParaRPr>
          </a:p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             </a:t>
            </a:r>
            <a:r>
              <a:rPr lang="en-US" altLang="zh-CN" sz="2400">
                <a:solidFill>
                  <a:srgbClr val="FF0066"/>
                </a:solidFill>
              </a:rPr>
              <a:t>add    $t0, $a0, $a1     # register $t0 contains   g  +  h</a:t>
            </a:r>
            <a:endParaRPr lang="zh-CN" altLang="en-US" sz="2400">
              <a:solidFill>
                <a:srgbClr val="FF0066"/>
              </a:solidFill>
            </a:endParaRPr>
          </a:p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FF0066"/>
                </a:solidFill>
              </a:rPr>
              <a:t>             add    $t1, $a2, $a3      # register $t1 contains   i  +  j</a:t>
            </a:r>
            <a:endParaRPr lang="zh-CN" altLang="en-US" sz="2400">
              <a:solidFill>
                <a:srgbClr val="FF0066"/>
              </a:solidFill>
            </a:endParaRPr>
          </a:p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FF0066"/>
                </a:solidFill>
              </a:rPr>
              <a:t>             sub    $s0, $t0, $t1  # f= $t0 -$t1, which is ( g+h ) – ( i+  j )</a:t>
            </a:r>
            <a:endParaRPr lang="zh-CN" altLang="en-US" sz="2400">
              <a:solidFill>
                <a:srgbClr val="FF0066"/>
              </a:solidFill>
            </a:endParaRPr>
          </a:p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             </a:t>
            </a:r>
            <a:r>
              <a:rPr lang="en-US" altLang="zh-CN" sz="2400">
                <a:solidFill>
                  <a:srgbClr val="007A77"/>
                </a:solidFill>
              </a:rPr>
              <a:t>add    $v0, $s0, $zero  # returns  f  (  $v0  =  $s0  +  0)</a:t>
            </a:r>
            <a:endParaRPr lang="zh-CN" altLang="en-US" sz="2400">
              <a:solidFill>
                <a:srgbClr val="007A77"/>
              </a:solidFill>
            </a:endParaRPr>
          </a:p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             </a:t>
            </a:r>
            <a:r>
              <a:rPr lang="en-US" altLang="zh-CN" sz="2400">
                <a:solidFill>
                  <a:schemeClr val="hlink"/>
                </a:solidFill>
              </a:rPr>
              <a:t>lw       $s0, 0($sp)         # restore register $s0 for caller</a:t>
            </a:r>
            <a:endParaRPr lang="zh-CN" altLang="en-US" sz="24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         lw       $t0, 4($sp)         # restore register $t0 for caller</a:t>
            </a:r>
            <a:endParaRPr lang="zh-CN" altLang="en-US" sz="24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         lw       $t1, 8($sp)         # restore register $t1 for caller</a:t>
            </a:r>
            <a:endParaRPr lang="zh-CN" altLang="en-US" sz="24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        add     $sp, $sp, 12       # adjust stack to delete 3 items</a:t>
            </a:r>
            <a:endParaRPr lang="zh-CN" altLang="en-US" sz="24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             </a:t>
            </a:r>
            <a:r>
              <a:rPr lang="en-US" altLang="zh-CN" sz="2400">
                <a:solidFill>
                  <a:srgbClr val="FF0066"/>
                </a:solidFill>
              </a:rPr>
              <a:t>jr        $ra                     # jump back to calling routine</a:t>
            </a:r>
            <a:endParaRPr lang="en-US" altLang="zh-CN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83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454964C0-F5CF-4218-8951-789C7BCC1EB0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49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127250" y="876300"/>
            <a:ext cx="8540750" cy="59372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Caller: 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主调程序       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;    CALLEE –Called procedure 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被调程序 </a:t>
            </a:r>
          </a:p>
          <a:p>
            <a:pPr eaLnBrk="1" hangingPunct="1"/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Two classes of registers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$t0 ~ $t9: 10 temporary registers , not preserved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$s0 ~ $s7: 8 saved registers, must be preserved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33252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C108E36A-4426-4479-AEF2-082F8DFEDE00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5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019300" y="1052513"/>
            <a:ext cx="8540750" cy="5046662"/>
          </a:xfrm>
        </p:spPr>
        <p:txBody>
          <a:bodyPr/>
          <a:lstStyle/>
          <a:p>
            <a:pPr eaLnBrk="1" hangingPunct="1"/>
            <a:r>
              <a:rPr lang="en-US" altLang="zh-CN" sz="2600"/>
              <a:t> </a:t>
            </a:r>
            <a:r>
              <a:rPr lang="en-US" altLang="zh-CN" sz="2600">
                <a:solidFill>
                  <a:srgbClr val="000000"/>
                </a:solidFill>
              </a:rPr>
              <a:t>2.8    </a:t>
            </a:r>
            <a:r>
              <a:rPr lang="en-US" altLang="zh-CN" sz="2600">
                <a:solidFill>
                  <a:srgbClr val="000000"/>
                </a:solidFill>
                <a:hlinkClick r:id="rId2" action="ppaction://hlinksldjump"/>
              </a:rPr>
              <a:t>Starting a Program</a:t>
            </a:r>
            <a:endParaRPr lang="en-US" altLang="zh-CN" sz="260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600">
                <a:solidFill>
                  <a:srgbClr val="000000"/>
                </a:solidFill>
              </a:rPr>
              <a:t> 2.9  </a:t>
            </a:r>
            <a:r>
              <a:rPr lang="en-US" altLang="zh-CN" sz="2600">
                <a:solidFill>
                  <a:srgbClr val="000000"/>
                </a:solidFill>
                <a:hlinkClick r:id="rId3" action="ppaction://hlinksldjump"/>
              </a:rPr>
              <a:t>An Example To Put it All Together</a:t>
            </a:r>
            <a:endParaRPr lang="en-US" altLang="zh-CN" sz="260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600">
                <a:solidFill>
                  <a:srgbClr val="000000"/>
                </a:solidFill>
              </a:rPr>
              <a:t> 2.10  </a:t>
            </a:r>
            <a:r>
              <a:rPr lang="en-US" altLang="zh-CN" sz="2600">
                <a:solidFill>
                  <a:srgbClr val="000000"/>
                </a:solidFill>
                <a:hlinkClick r:id="rId4" action="ppaction://hlinksldjump"/>
              </a:rPr>
              <a:t>Arrays versus Pointers</a:t>
            </a:r>
            <a:endParaRPr lang="en-US" altLang="zh-CN" sz="260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600">
                <a:solidFill>
                  <a:srgbClr val="000000"/>
                </a:solidFill>
              </a:rPr>
              <a:t> 2.11  </a:t>
            </a:r>
            <a:r>
              <a:rPr lang="en-US" altLang="zh-CN" sz="2600">
                <a:solidFill>
                  <a:srgbClr val="000000"/>
                </a:solidFill>
                <a:hlinkClick r:id="rId5" action="ppaction://hlinksldjump"/>
              </a:rPr>
              <a:t>PowerPC and 80x86 Instructions</a:t>
            </a:r>
            <a:endParaRPr lang="en-US" altLang="zh-CN" sz="260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600">
                <a:solidFill>
                  <a:srgbClr val="000000"/>
                </a:solidFill>
              </a:rPr>
              <a:t> 2.12  </a:t>
            </a:r>
            <a:r>
              <a:rPr lang="en-US" altLang="zh-CN" sz="2600">
                <a:solidFill>
                  <a:srgbClr val="000000"/>
                </a:solidFill>
                <a:hlinkClick r:id="rId6" action="ppaction://hlinksldjump"/>
              </a:rPr>
              <a:t>History of Instruction Set Development</a:t>
            </a:r>
            <a:r>
              <a:rPr lang="en-US" altLang="zh-CN" smtClean="0">
                <a:solidFill>
                  <a:srgbClr val="000000"/>
                </a:solidFill>
                <a:hlinkClick r:id="rId6" action="ppaction://hlinksldjump"/>
              </a:rPr>
              <a:t>  </a:t>
            </a:r>
            <a:endParaRPr lang="en-US" altLang="zh-CN" sz="260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600">
                <a:solidFill>
                  <a:srgbClr val="000000"/>
                </a:solidFill>
              </a:rPr>
              <a:t> 2.13  </a:t>
            </a:r>
            <a:r>
              <a:rPr lang="en-US" altLang="zh-CN" sz="2600">
                <a:solidFill>
                  <a:srgbClr val="000000"/>
                </a:solidFill>
                <a:hlinkClick r:id="rId7" action="ppaction://hlinksldjump"/>
              </a:rPr>
              <a:t>Summary</a:t>
            </a:r>
            <a:endParaRPr lang="en-US" altLang="zh-CN" sz="2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621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bldLvl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E49456FC-C5E4-4AE2-838E-12933268EFC3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50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solidFill>
                  <a:srgbClr val="000000"/>
                </a:solidFill>
              </a:rPr>
              <a:t>The values of the stack pointer and stack before, during and after procedure called</a:t>
            </a:r>
          </a:p>
        </p:txBody>
      </p:sp>
      <p:pic>
        <p:nvPicPr>
          <p:cNvPr id="52228" name="Picture 3" descr="f03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2349500"/>
            <a:ext cx="8208962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9192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ldLvl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0AC2004B-D337-475C-9087-171157E20EA6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51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952625" y="285750"/>
            <a:ext cx="8540750" cy="5976938"/>
          </a:xfrm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  <a:r>
              <a:rPr lang="en-US" altLang="zh-CN" smtClean="0">
                <a:solidFill>
                  <a:srgbClr val="000000"/>
                </a:solidFill>
              </a:rPr>
              <a:t>Nested Procedures</a:t>
            </a:r>
            <a:endParaRPr lang="zh-CN" altLang="en-US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 Example 2.16    Compiling a recursive procedure</a:t>
            </a:r>
            <a:endParaRPr lang="zh-CN" altLang="en-US" smtClean="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</a:rPr>
              <a:t>        ( Assume: n  ---- $a0 )</a:t>
            </a:r>
            <a:endParaRPr lang="en-US" altLang="zh-CN" smtClean="0">
              <a:solidFill>
                <a:srgbClr val="000000"/>
              </a:solidFill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zh-CN" smtClean="0">
                <a:solidFill>
                  <a:srgbClr val="000000"/>
                </a:solidFill>
              </a:rPr>
              <a:t> C code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int    fact ( int   n )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{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if ( n  &lt;  1 )   return  ( 1 ) ;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  else  return   ( n  *  fact ( n  -  1 ) ) ;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} 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sz="1800">
                <a:solidFill>
                  <a:srgbClr val="000000"/>
                </a:solidFill>
              </a:rPr>
              <a:t>Assume  </a:t>
            </a:r>
            <a:r>
              <a:rPr lang="en-US" altLang="zh-CN" smtClean="0">
                <a:solidFill>
                  <a:srgbClr val="000000"/>
                </a:solidFill>
              </a:rPr>
              <a:t>MAIN program:   jal    fact   # n=2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rgbClr val="000000"/>
                </a:solidFill>
              </a:rPr>
              <a:t>断点返回</a:t>
            </a:r>
            <a:r>
              <a:rPr lang="en-US" altLang="zh-CN" smtClean="0">
                <a:solidFill>
                  <a:srgbClr val="000000"/>
                </a:solidFill>
              </a:rPr>
              <a:t>1000 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rgbClr val="000000"/>
                </a:solidFill>
              </a:rPr>
              <a:t>设主程序</a:t>
            </a:r>
            <a:r>
              <a:rPr lang="en-US" altLang="zh-CN" smtClean="0">
                <a:solidFill>
                  <a:srgbClr val="000000"/>
                </a:solidFill>
              </a:rPr>
              <a:t>: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  996: Jal fact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1000: add  $s1, $s2, $s3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     </a:t>
            </a:r>
            <a:endParaRPr lang="en-US" altLang="zh-CN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687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4" dur="500"/>
                                        <p:tgtEl>
                                          <p:spTgt spid="54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4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4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1" dur="500"/>
                                        <p:tgtEl>
                                          <p:spTgt spid="54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4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4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8" dur="500"/>
                                        <p:tgtEl>
                                          <p:spTgt spid="54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4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4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5" dur="500"/>
                                        <p:tgtEl>
                                          <p:spTgt spid="54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4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4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bldLvl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F669339D-F8BB-4D06-92B2-9BAB3368AC69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52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1752600" y="188913"/>
            <a:ext cx="8686800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lvl="1">
              <a:spcBef>
                <a:spcPct val="0"/>
              </a:spcBef>
              <a:buSzPct val="85000"/>
            </a:pPr>
            <a:r>
              <a:rPr lang="en-US" altLang="zh-CN">
                <a:solidFill>
                  <a:srgbClr val="000000"/>
                </a:solidFill>
              </a:rPr>
              <a:t>MIPS assembly code fact</a:t>
            </a:r>
            <a:r>
              <a:rPr lang="en-US" altLang="zh-CN" sz="1400">
                <a:solidFill>
                  <a:srgbClr val="000000"/>
                </a:solidFill>
              </a:rPr>
              <a:t>:   </a:t>
            </a:r>
            <a:endParaRPr lang="zh-CN" altLang="en-US" sz="1400">
              <a:solidFill>
                <a:srgbClr val="000000"/>
              </a:solidFill>
            </a:endParaRPr>
          </a:p>
          <a:p>
            <a:pPr lvl="1">
              <a:spcBef>
                <a:spcPct val="0"/>
              </a:spcBef>
              <a:buSzPct val="85000"/>
            </a:pPr>
            <a:r>
              <a:rPr lang="en-US" altLang="zh-CN">
                <a:solidFill>
                  <a:srgbClr val="000000"/>
                </a:solidFill>
              </a:rPr>
              <a:t>Fact:  addi  $sp,$sp,-8        # adjust stack for 2 items </a:t>
            </a:r>
            <a:endParaRPr lang="zh-CN" altLang="en-US">
              <a:solidFill>
                <a:srgbClr val="000000"/>
              </a:solidFill>
            </a:endParaRPr>
          </a:p>
          <a:p>
            <a:pPr lvl="1"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             sw     $ra, 4($sp)       # save the return address</a:t>
            </a:r>
            <a:endParaRPr lang="zh-CN" altLang="en-US">
              <a:solidFill>
                <a:srgbClr val="000000"/>
              </a:solidFill>
            </a:endParaRPr>
          </a:p>
          <a:p>
            <a:pPr lvl="1">
              <a:spcBef>
                <a:spcPct val="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             sw     $a0, 0($sp)      # save the argument  n</a:t>
            </a:r>
            <a:endParaRPr lang="zh-CN" altLang="en-US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                  slti     $t0, $a0, 1        # test for  n  &lt;  1</a:t>
            </a:r>
            <a:endParaRPr lang="zh-CN" altLang="en-US" sz="24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                  beq   $t0, $zero, L1   # if  n  &gt;=  1, go to L1</a:t>
            </a:r>
            <a:endParaRPr lang="zh-CN" altLang="en-US" sz="24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                  add   $v0, $zero, 1    # return 1</a:t>
            </a:r>
            <a:endParaRPr lang="zh-CN" altLang="en-US" sz="24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                  add   $sp, $sp, 8       # pop 2 items off stack</a:t>
            </a:r>
            <a:endParaRPr lang="zh-CN" altLang="en-US" sz="24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                   jr      $ra                   # return to after j</a:t>
            </a:r>
            <a:endParaRPr lang="zh-CN" altLang="en-US" sz="24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240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endParaRPr lang="zh-CN" altLang="en-US" sz="24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rgbClr val="000000"/>
                </a:solidFill>
              </a:rPr>
              <a:t>                     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54276" name="矩形 2"/>
          <p:cNvSpPr>
            <a:spLocks noChangeArrowheads="1"/>
          </p:cNvSpPr>
          <p:nvPr/>
        </p:nvSpPr>
        <p:spPr bwMode="auto">
          <a:xfrm>
            <a:off x="2024064" y="3500438"/>
            <a:ext cx="842962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        L1:  addi  $a0, $a0, -1   # n  &gt;=  1, n=n-1</a:t>
            </a:r>
            <a:endParaRPr lang="zh-CN" altLang="en-US" sz="24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               jal     fact                  # call fact with ( n  -  1 )</a:t>
            </a:r>
            <a:endParaRPr lang="zh-CN" altLang="en-US" sz="24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  2000  :  lw     $a0, 0($sp)      </a:t>
            </a:r>
            <a:r>
              <a:rPr lang="en-US" altLang="zh-CN" sz="2000">
                <a:solidFill>
                  <a:srgbClr val="000000"/>
                </a:solidFill>
              </a:rPr>
              <a:t># return form jal: restore argument n</a:t>
            </a:r>
            <a:endParaRPr lang="zh-CN" altLang="en-US" sz="20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               lw     $ra, 4($sp)      # restore the return address</a:t>
            </a:r>
            <a:endParaRPr lang="zh-CN" altLang="en-US" sz="24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              addi   $sp, $sp, 8     </a:t>
            </a:r>
            <a:r>
              <a:rPr lang="en-US" altLang="zh-CN" sz="2000">
                <a:solidFill>
                  <a:srgbClr val="000000"/>
                </a:solidFill>
              </a:rPr>
              <a:t># adjust stack pointer to pop 2 items</a:t>
            </a:r>
            <a:endParaRPr lang="zh-CN" altLang="en-US" sz="20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               mul   $v0, $a0, $v0   # return  n  *  fact ( n  -  1 )</a:t>
            </a:r>
            <a:endParaRPr lang="zh-CN" altLang="en-US" sz="24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               jr       $ra                   # return to the  caller</a:t>
            </a:r>
            <a:endParaRPr lang="zh-CN" altLang="en-US" sz="2400">
              <a:solidFill>
                <a:srgbClr val="007A77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2504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9E2E7E5E-950D-47B2-9BE8-1C0EF69C1087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53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56323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76425" y="549275"/>
            <a:ext cx="8540750" cy="59055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Assume  Main code is:</a:t>
            </a:r>
            <a:endParaRPr lang="zh-CN" altLang="en-US" smtClean="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    996: jal  fact</a:t>
            </a:r>
            <a:endParaRPr lang="zh-CN" altLang="en-US" smtClean="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  1000: add $s1,$s2,$s3</a:t>
            </a:r>
            <a:endParaRPr lang="zh-CN" altLang="en-US" smtClean="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And  L1=1992(</a:t>
            </a:r>
            <a:r>
              <a:rPr lang="zh-CN" altLang="en-US" smtClean="0">
                <a:solidFill>
                  <a:srgbClr val="000000"/>
                </a:solidFill>
              </a:rPr>
              <a:t>十进制</a:t>
            </a:r>
            <a:r>
              <a:rPr lang="en-US" altLang="zh-CN" smtClean="0">
                <a:solidFill>
                  <a:srgbClr val="000000"/>
                </a:solidFill>
              </a:rPr>
              <a:t>)</a:t>
            </a:r>
            <a:endParaRPr lang="zh-CN" altLang="en-US" smtClean="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Preserved things across a procedure call</a:t>
            </a:r>
            <a:endParaRPr lang="zh-CN" altLang="en-US" smtClean="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</a:rPr>
              <a:t>   Saved registers( $s0 ~ $s7 ), stack pointer register( $sp ),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</a:rPr>
              <a:t>    return address register( $ra ) </a:t>
            </a:r>
            <a:endParaRPr lang="zh-CN" altLang="en-US" sz="200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Not preserved things across a procedure call</a:t>
            </a:r>
            <a:endParaRPr lang="zh-CN" altLang="en-US" smtClean="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</a:rPr>
              <a:t>        Temporary registers( $t0 ~ $t9 )</a:t>
            </a:r>
            <a:endParaRPr lang="zh-CN" altLang="en-US" sz="200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0000"/>
                </a:solidFill>
              </a:rPr>
              <a:t>主程序传递给子程序的   </a:t>
            </a:r>
            <a:r>
              <a:rPr lang="en-US" altLang="zh-CN" sz="2000">
                <a:solidFill>
                  <a:srgbClr val="000000"/>
                </a:solidFill>
              </a:rPr>
              <a:t>argument registers( $a0 ~ $a3 )</a:t>
            </a:r>
            <a:endParaRPr lang="zh-CN" altLang="en-US" sz="200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</a:rPr>
              <a:t> return value registers( $v0 ~ $v1)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12067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bldLvl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26C0FB59-09FD-4669-83C2-CC46268A9EF5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54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grpSp>
        <p:nvGrpSpPr>
          <p:cNvPr id="56323" name="Group 3"/>
          <p:cNvGrpSpPr>
            <a:grpSpLocks/>
          </p:cNvGrpSpPr>
          <p:nvPr/>
        </p:nvGrpSpPr>
        <p:grpSpPr bwMode="auto">
          <a:xfrm>
            <a:off x="2667000" y="685800"/>
            <a:ext cx="7050088" cy="5365750"/>
            <a:chOff x="0" y="0"/>
            <a:chExt cx="11103" cy="8449"/>
          </a:xfrm>
        </p:grpSpPr>
        <p:grpSp>
          <p:nvGrpSpPr>
            <p:cNvPr id="56324" name="Group 4"/>
            <p:cNvGrpSpPr>
              <a:grpSpLocks/>
            </p:cNvGrpSpPr>
            <p:nvPr/>
          </p:nvGrpSpPr>
          <p:grpSpPr bwMode="auto">
            <a:xfrm>
              <a:off x="540" y="625"/>
              <a:ext cx="1226" cy="6265"/>
              <a:chOff x="0" y="0"/>
              <a:chExt cx="1226" cy="6265"/>
            </a:xfrm>
          </p:grpSpPr>
          <p:sp>
            <p:nvSpPr>
              <p:cNvPr id="56372" name="Line 4"/>
              <p:cNvSpPr>
                <a:spLocks noChangeShapeType="1"/>
              </p:cNvSpPr>
              <p:nvPr/>
            </p:nvSpPr>
            <p:spPr bwMode="auto">
              <a:xfrm>
                <a:off x="0" y="0"/>
                <a:ext cx="43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6373" name="Group 6"/>
              <p:cNvGrpSpPr>
                <a:grpSpLocks/>
              </p:cNvGrpSpPr>
              <p:nvPr/>
            </p:nvGrpSpPr>
            <p:grpSpPr bwMode="auto">
              <a:xfrm>
                <a:off x="360" y="0"/>
                <a:ext cx="866" cy="6265"/>
                <a:chOff x="0" y="0"/>
                <a:chExt cx="866" cy="6265"/>
              </a:xfrm>
            </p:grpSpPr>
            <p:sp>
              <p:nvSpPr>
                <p:cNvPr id="56374" name="Text Box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66" cy="73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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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endParaRPr lang="zh-CN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56375" name="Text Box 7"/>
                <p:cNvSpPr>
                  <a:spLocks noChangeArrowheads="1"/>
                </p:cNvSpPr>
                <p:nvPr/>
              </p:nvSpPr>
              <p:spPr bwMode="auto">
                <a:xfrm>
                  <a:off x="0" y="737"/>
                  <a:ext cx="866" cy="92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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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endParaRPr lang="zh-CN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56376" name="Text Box 8"/>
                <p:cNvSpPr>
                  <a:spLocks noChangeArrowheads="1"/>
                </p:cNvSpPr>
                <p:nvPr/>
              </p:nvSpPr>
              <p:spPr bwMode="auto">
                <a:xfrm>
                  <a:off x="0" y="2580"/>
                  <a:ext cx="866" cy="92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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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endParaRPr lang="zh-CN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56377" name="Text Box 9"/>
                <p:cNvSpPr>
                  <a:spLocks noChangeArrowheads="1"/>
                </p:cNvSpPr>
                <p:nvPr/>
              </p:nvSpPr>
              <p:spPr bwMode="auto">
                <a:xfrm>
                  <a:off x="0" y="1658"/>
                  <a:ext cx="866" cy="92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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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endParaRPr lang="zh-CN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56378" name="Text Box 10"/>
                <p:cNvSpPr>
                  <a:spLocks noChangeArrowheads="1"/>
                </p:cNvSpPr>
                <p:nvPr/>
              </p:nvSpPr>
              <p:spPr bwMode="auto">
                <a:xfrm>
                  <a:off x="0" y="3501"/>
                  <a:ext cx="866" cy="92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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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endParaRPr lang="zh-CN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56379" name="Text Box 11"/>
                <p:cNvSpPr>
                  <a:spLocks noChangeArrowheads="1"/>
                </p:cNvSpPr>
                <p:nvPr/>
              </p:nvSpPr>
              <p:spPr bwMode="auto">
                <a:xfrm>
                  <a:off x="0" y="4422"/>
                  <a:ext cx="866" cy="92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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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endParaRPr lang="zh-CN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56380" name="Text Box 12"/>
                <p:cNvSpPr>
                  <a:spLocks noChangeArrowheads="1"/>
                </p:cNvSpPr>
                <p:nvPr/>
              </p:nvSpPr>
              <p:spPr bwMode="auto">
                <a:xfrm>
                  <a:off x="0" y="5344"/>
                  <a:ext cx="866" cy="92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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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  <a:sym typeface="Arial Unicode MS" panose="020B0604020202020204" pitchFamily="34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SzTx/>
                    <a:buFont typeface="Arial" panose="020B0604020202020204" pitchFamily="34" charset="0"/>
                    <a:buNone/>
                  </a:pPr>
                  <a:endParaRPr lang="zh-CN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6325" name="Text Box 13"/>
            <p:cNvSpPr>
              <a:spLocks noChangeArrowheads="1"/>
            </p:cNvSpPr>
            <p:nvPr/>
          </p:nvSpPr>
          <p:spPr bwMode="auto">
            <a:xfrm>
              <a:off x="0" y="1"/>
              <a:ext cx="866" cy="5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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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9pPr>
            </a:lstStyle>
            <a:p>
              <a:pPr algn="just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SP</a:t>
              </a:r>
              <a:endParaRPr lang="zh-CN" altLang="en-US" sz="1400">
                <a:ea typeface="宋体" panose="02010600030101010101" pitchFamily="2" charset="-122"/>
              </a:endParaRPr>
            </a:p>
          </p:txBody>
        </p:sp>
        <p:grpSp>
          <p:nvGrpSpPr>
            <p:cNvPr id="56326" name="Group 15"/>
            <p:cNvGrpSpPr>
              <a:grpSpLocks/>
            </p:cNvGrpSpPr>
            <p:nvPr/>
          </p:nvGrpSpPr>
          <p:grpSpPr bwMode="auto">
            <a:xfrm>
              <a:off x="4347" y="589"/>
              <a:ext cx="2105" cy="6265"/>
              <a:chOff x="0" y="0"/>
              <a:chExt cx="2105" cy="6265"/>
            </a:xfrm>
          </p:grpSpPr>
          <p:sp>
            <p:nvSpPr>
              <p:cNvPr id="56362" name="Text Box 15"/>
              <p:cNvSpPr>
                <a:spLocks noChangeArrowheads="1"/>
              </p:cNvSpPr>
              <p:nvPr/>
            </p:nvSpPr>
            <p:spPr bwMode="auto">
              <a:xfrm>
                <a:off x="0" y="2852"/>
                <a:ext cx="1082" cy="55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SP-16</a:t>
                </a:r>
                <a:endParaRPr lang="zh-CN" altLang="en-US" sz="1400">
                  <a:ea typeface="宋体" panose="02010600030101010101" pitchFamily="2" charset="-122"/>
                </a:endParaRPr>
              </a:p>
            </p:txBody>
          </p:sp>
          <p:sp>
            <p:nvSpPr>
              <p:cNvPr id="56363" name="Text Box 16"/>
              <p:cNvSpPr>
                <a:spLocks noChangeArrowheads="1"/>
              </p:cNvSpPr>
              <p:nvPr/>
            </p:nvSpPr>
            <p:spPr bwMode="auto">
              <a:xfrm>
                <a:off x="1023" y="0"/>
                <a:ext cx="1082" cy="7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1000</a:t>
                </a:r>
                <a:endParaRPr lang="zh-CN" altLang="en-US" sz="1400">
                  <a:ea typeface="宋体" panose="02010600030101010101" pitchFamily="2" charset="-122"/>
                </a:endParaRPr>
              </a:p>
            </p:txBody>
          </p:sp>
          <p:sp>
            <p:nvSpPr>
              <p:cNvPr id="56364" name="Text Box 17"/>
              <p:cNvSpPr>
                <a:spLocks noChangeArrowheads="1"/>
              </p:cNvSpPr>
              <p:nvPr/>
            </p:nvSpPr>
            <p:spPr bwMode="auto">
              <a:xfrm>
                <a:off x="1023" y="737"/>
                <a:ext cx="1082" cy="92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2</a:t>
                </a:r>
                <a:endParaRPr lang="zh-CN" altLang="en-US" sz="1400">
                  <a:ea typeface="宋体" panose="02010600030101010101" pitchFamily="2" charset="-122"/>
                </a:endParaRPr>
              </a:p>
            </p:txBody>
          </p:sp>
          <p:sp>
            <p:nvSpPr>
              <p:cNvPr id="56365" name="Text Box 18"/>
              <p:cNvSpPr>
                <a:spLocks noChangeArrowheads="1"/>
              </p:cNvSpPr>
              <p:nvPr/>
            </p:nvSpPr>
            <p:spPr bwMode="auto">
              <a:xfrm>
                <a:off x="1023" y="2580"/>
                <a:ext cx="1082" cy="92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1</a:t>
                </a:r>
                <a:endParaRPr lang="zh-CN" altLang="en-US" sz="1400">
                  <a:ea typeface="宋体" panose="02010600030101010101" pitchFamily="2" charset="-122"/>
                </a:endParaRPr>
              </a:p>
            </p:txBody>
          </p:sp>
          <p:sp>
            <p:nvSpPr>
              <p:cNvPr id="56366" name="Text Box 19"/>
              <p:cNvSpPr>
                <a:spLocks noChangeArrowheads="1"/>
              </p:cNvSpPr>
              <p:nvPr/>
            </p:nvSpPr>
            <p:spPr bwMode="auto">
              <a:xfrm>
                <a:off x="1023" y="1658"/>
                <a:ext cx="1082" cy="9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2000</a:t>
                </a:r>
                <a:endParaRPr lang="zh-CN" altLang="en-US" sz="1400">
                  <a:ea typeface="宋体" panose="02010600030101010101" pitchFamily="2" charset="-122"/>
                </a:endParaRPr>
              </a:p>
            </p:txBody>
          </p:sp>
          <p:sp>
            <p:nvSpPr>
              <p:cNvPr id="56367" name="Line 20"/>
              <p:cNvSpPr>
                <a:spLocks noChangeShapeType="1"/>
              </p:cNvSpPr>
              <p:nvPr/>
            </p:nvSpPr>
            <p:spPr bwMode="auto">
              <a:xfrm>
                <a:off x="588" y="0"/>
                <a:ext cx="43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68" name="Text Box 21"/>
              <p:cNvSpPr>
                <a:spLocks noChangeArrowheads="1"/>
              </p:cNvSpPr>
              <p:nvPr/>
            </p:nvSpPr>
            <p:spPr bwMode="auto">
              <a:xfrm>
                <a:off x="1023" y="3501"/>
                <a:ext cx="1082" cy="92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endParaRPr lang="zh-CN" altLang="zh-CN" sz="1400">
                  <a:solidFill>
                    <a:srgbClr val="007A77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6369" name="Text Box 22"/>
              <p:cNvSpPr>
                <a:spLocks noChangeArrowheads="1"/>
              </p:cNvSpPr>
              <p:nvPr/>
            </p:nvSpPr>
            <p:spPr bwMode="auto">
              <a:xfrm>
                <a:off x="1023" y="4422"/>
                <a:ext cx="1082" cy="9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endParaRPr lang="zh-CN" altLang="zh-CN" sz="1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6370" name="Text Box 23"/>
              <p:cNvSpPr>
                <a:spLocks noChangeArrowheads="1"/>
              </p:cNvSpPr>
              <p:nvPr/>
            </p:nvSpPr>
            <p:spPr bwMode="auto">
              <a:xfrm>
                <a:off x="1023" y="5344"/>
                <a:ext cx="1082" cy="92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endParaRPr lang="zh-CN" altLang="zh-CN" sz="1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6371" name="Line 24"/>
              <p:cNvSpPr>
                <a:spLocks noChangeShapeType="1"/>
              </p:cNvSpPr>
              <p:nvPr/>
            </p:nvSpPr>
            <p:spPr bwMode="auto">
              <a:xfrm>
                <a:off x="546" y="3472"/>
                <a:ext cx="43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6327" name="Group 26"/>
            <p:cNvGrpSpPr>
              <a:grpSpLocks/>
            </p:cNvGrpSpPr>
            <p:nvPr/>
          </p:nvGrpSpPr>
          <p:grpSpPr bwMode="auto">
            <a:xfrm>
              <a:off x="8946" y="651"/>
              <a:ext cx="2157" cy="6265"/>
              <a:chOff x="0" y="0"/>
              <a:chExt cx="2157" cy="6265"/>
            </a:xfrm>
          </p:grpSpPr>
          <p:sp>
            <p:nvSpPr>
              <p:cNvPr id="56352" name="Text Box 26"/>
              <p:cNvSpPr>
                <a:spLocks noChangeArrowheads="1"/>
              </p:cNvSpPr>
              <p:nvPr/>
            </p:nvSpPr>
            <p:spPr bwMode="auto">
              <a:xfrm>
                <a:off x="1075" y="0"/>
                <a:ext cx="1082" cy="7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1000</a:t>
                </a:r>
                <a:endParaRPr lang="zh-CN" altLang="en-US" sz="1400">
                  <a:ea typeface="宋体" panose="02010600030101010101" pitchFamily="2" charset="-122"/>
                </a:endParaRPr>
              </a:p>
            </p:txBody>
          </p:sp>
          <p:sp>
            <p:nvSpPr>
              <p:cNvPr id="56353" name="Text Box 27"/>
              <p:cNvSpPr>
                <a:spLocks noChangeArrowheads="1"/>
              </p:cNvSpPr>
              <p:nvPr/>
            </p:nvSpPr>
            <p:spPr bwMode="auto">
              <a:xfrm>
                <a:off x="1075" y="737"/>
                <a:ext cx="1082" cy="92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2</a:t>
                </a:r>
                <a:endParaRPr lang="zh-CN" altLang="en-US" sz="1400">
                  <a:ea typeface="宋体" panose="02010600030101010101" pitchFamily="2" charset="-122"/>
                </a:endParaRPr>
              </a:p>
            </p:txBody>
          </p:sp>
          <p:sp>
            <p:nvSpPr>
              <p:cNvPr id="56354" name="Text Box 28"/>
              <p:cNvSpPr>
                <a:spLocks noChangeArrowheads="1"/>
              </p:cNvSpPr>
              <p:nvPr/>
            </p:nvSpPr>
            <p:spPr bwMode="auto">
              <a:xfrm>
                <a:off x="1075" y="2580"/>
                <a:ext cx="1082" cy="92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1</a:t>
                </a:r>
                <a:endParaRPr lang="zh-CN" altLang="en-US" sz="1400">
                  <a:ea typeface="宋体" panose="02010600030101010101" pitchFamily="2" charset="-122"/>
                </a:endParaRPr>
              </a:p>
            </p:txBody>
          </p:sp>
          <p:sp>
            <p:nvSpPr>
              <p:cNvPr id="56355" name="Text Box 29"/>
              <p:cNvSpPr>
                <a:spLocks noChangeArrowheads="1"/>
              </p:cNvSpPr>
              <p:nvPr/>
            </p:nvSpPr>
            <p:spPr bwMode="auto">
              <a:xfrm>
                <a:off x="1075" y="1658"/>
                <a:ext cx="1082" cy="9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2000</a:t>
                </a:r>
                <a:endParaRPr lang="zh-CN" altLang="en-US" sz="1400">
                  <a:ea typeface="宋体" panose="02010600030101010101" pitchFamily="2" charset="-122"/>
                </a:endParaRPr>
              </a:p>
            </p:txBody>
          </p:sp>
          <p:sp>
            <p:nvSpPr>
              <p:cNvPr id="56356" name="Line 30"/>
              <p:cNvSpPr>
                <a:spLocks noChangeShapeType="1"/>
              </p:cNvSpPr>
              <p:nvPr/>
            </p:nvSpPr>
            <p:spPr bwMode="auto">
              <a:xfrm>
                <a:off x="672" y="3503"/>
                <a:ext cx="43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57" name="Text Box 31"/>
              <p:cNvSpPr>
                <a:spLocks noChangeArrowheads="1"/>
              </p:cNvSpPr>
              <p:nvPr/>
            </p:nvSpPr>
            <p:spPr bwMode="auto">
              <a:xfrm>
                <a:off x="1075" y="3501"/>
                <a:ext cx="1082" cy="92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endParaRPr lang="zh-CN" altLang="zh-CN" sz="1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6358" name="Text Box 32"/>
              <p:cNvSpPr>
                <a:spLocks noChangeArrowheads="1"/>
              </p:cNvSpPr>
              <p:nvPr/>
            </p:nvSpPr>
            <p:spPr bwMode="auto">
              <a:xfrm>
                <a:off x="1075" y="4422"/>
                <a:ext cx="1082" cy="9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endParaRPr lang="zh-CN" altLang="zh-CN" sz="1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6359" name="Text Box 33"/>
              <p:cNvSpPr>
                <a:spLocks noChangeArrowheads="1"/>
              </p:cNvSpPr>
              <p:nvPr/>
            </p:nvSpPr>
            <p:spPr bwMode="auto">
              <a:xfrm>
                <a:off x="1075" y="5344"/>
                <a:ext cx="1082" cy="92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endParaRPr lang="zh-CN" altLang="zh-CN" sz="1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6360" name="Line 34"/>
              <p:cNvSpPr>
                <a:spLocks noChangeShapeType="1"/>
              </p:cNvSpPr>
              <p:nvPr/>
            </p:nvSpPr>
            <p:spPr bwMode="auto">
              <a:xfrm>
                <a:off x="651" y="0"/>
                <a:ext cx="43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61" name="Text Box 35"/>
              <p:cNvSpPr>
                <a:spLocks noChangeArrowheads="1"/>
              </p:cNvSpPr>
              <p:nvPr/>
            </p:nvSpPr>
            <p:spPr bwMode="auto">
              <a:xfrm>
                <a:off x="0" y="2883"/>
                <a:ext cx="1029" cy="55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SP-16</a:t>
                </a:r>
                <a:endParaRPr lang="zh-CN" altLang="en-US" sz="140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6328" name="Group 37"/>
            <p:cNvGrpSpPr>
              <a:grpSpLocks/>
            </p:cNvGrpSpPr>
            <p:nvPr/>
          </p:nvGrpSpPr>
          <p:grpSpPr bwMode="auto">
            <a:xfrm>
              <a:off x="2079" y="0"/>
              <a:ext cx="2145" cy="6854"/>
              <a:chOff x="0" y="0"/>
              <a:chExt cx="2145" cy="6854"/>
            </a:xfrm>
          </p:grpSpPr>
          <p:sp>
            <p:nvSpPr>
              <p:cNvPr id="56341" name="Text Box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66" cy="55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endParaRPr lang="zh-CN" altLang="zh-CN" sz="1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6342" name="Text Box 38"/>
              <p:cNvSpPr>
                <a:spLocks noChangeArrowheads="1"/>
              </p:cNvSpPr>
              <p:nvPr/>
            </p:nvSpPr>
            <p:spPr bwMode="auto">
              <a:xfrm>
                <a:off x="1063" y="589"/>
                <a:ext cx="1082" cy="7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1000</a:t>
                </a:r>
                <a:endParaRPr lang="zh-CN" altLang="en-US" sz="1400">
                  <a:ea typeface="宋体" panose="02010600030101010101" pitchFamily="2" charset="-122"/>
                </a:endParaRPr>
              </a:p>
            </p:txBody>
          </p:sp>
          <p:sp>
            <p:nvSpPr>
              <p:cNvPr id="56343" name="Text Box 39"/>
              <p:cNvSpPr>
                <a:spLocks noChangeArrowheads="1"/>
              </p:cNvSpPr>
              <p:nvPr/>
            </p:nvSpPr>
            <p:spPr bwMode="auto">
              <a:xfrm>
                <a:off x="1063" y="1326"/>
                <a:ext cx="1082" cy="92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2</a:t>
                </a:r>
                <a:endParaRPr lang="zh-CN" altLang="en-US" sz="1400">
                  <a:ea typeface="宋体" panose="02010600030101010101" pitchFamily="2" charset="-122"/>
                </a:endParaRPr>
              </a:p>
            </p:txBody>
          </p:sp>
          <p:sp>
            <p:nvSpPr>
              <p:cNvPr id="56344" name="Text Box 40"/>
              <p:cNvSpPr>
                <a:spLocks noChangeArrowheads="1"/>
              </p:cNvSpPr>
              <p:nvPr/>
            </p:nvSpPr>
            <p:spPr bwMode="auto">
              <a:xfrm>
                <a:off x="1063" y="3169"/>
                <a:ext cx="1082" cy="92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endParaRPr lang="zh-CN" altLang="zh-CN" sz="1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6345" name="Text Box 41"/>
              <p:cNvSpPr>
                <a:spLocks noChangeArrowheads="1"/>
              </p:cNvSpPr>
              <p:nvPr/>
            </p:nvSpPr>
            <p:spPr bwMode="auto">
              <a:xfrm>
                <a:off x="1063" y="2247"/>
                <a:ext cx="1082" cy="9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endParaRPr lang="zh-CN" altLang="zh-CN" sz="1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6346" name="Line 42"/>
              <p:cNvSpPr>
                <a:spLocks noChangeShapeType="1"/>
              </p:cNvSpPr>
              <p:nvPr/>
            </p:nvSpPr>
            <p:spPr bwMode="auto">
              <a:xfrm>
                <a:off x="630" y="2263"/>
                <a:ext cx="43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47" name="Text Box 43"/>
              <p:cNvSpPr>
                <a:spLocks noChangeArrowheads="1"/>
              </p:cNvSpPr>
              <p:nvPr/>
            </p:nvSpPr>
            <p:spPr bwMode="auto">
              <a:xfrm>
                <a:off x="1063" y="4090"/>
                <a:ext cx="1082" cy="92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endParaRPr lang="zh-CN" altLang="zh-CN" sz="1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6348" name="Text Box 44"/>
              <p:cNvSpPr>
                <a:spLocks noChangeArrowheads="1"/>
              </p:cNvSpPr>
              <p:nvPr/>
            </p:nvSpPr>
            <p:spPr bwMode="auto">
              <a:xfrm>
                <a:off x="1063" y="5011"/>
                <a:ext cx="1082" cy="9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endParaRPr lang="zh-CN" altLang="zh-CN" sz="1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6349" name="Text Box 45"/>
              <p:cNvSpPr>
                <a:spLocks noChangeArrowheads="1"/>
              </p:cNvSpPr>
              <p:nvPr/>
            </p:nvSpPr>
            <p:spPr bwMode="auto">
              <a:xfrm>
                <a:off x="1063" y="5933"/>
                <a:ext cx="1082" cy="92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endParaRPr lang="zh-CN" altLang="zh-CN" sz="1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6350" name="Line 46"/>
              <p:cNvSpPr>
                <a:spLocks noChangeShapeType="1"/>
              </p:cNvSpPr>
              <p:nvPr/>
            </p:nvSpPr>
            <p:spPr bwMode="auto">
              <a:xfrm>
                <a:off x="672" y="620"/>
                <a:ext cx="43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51" name="Text Box 47"/>
              <p:cNvSpPr>
                <a:spLocks noChangeArrowheads="1"/>
              </p:cNvSpPr>
              <p:nvPr/>
            </p:nvSpPr>
            <p:spPr bwMode="auto">
              <a:xfrm>
                <a:off x="21" y="1612"/>
                <a:ext cx="866" cy="55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SP-8</a:t>
                </a:r>
                <a:endParaRPr lang="zh-CN" altLang="en-US" sz="14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6329" name="Text Box 48"/>
            <p:cNvSpPr>
              <a:spLocks noChangeArrowheads="1"/>
            </p:cNvSpPr>
            <p:nvPr/>
          </p:nvSpPr>
          <p:spPr bwMode="auto">
            <a:xfrm>
              <a:off x="866" y="7159"/>
              <a:ext cx="10174" cy="12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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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  <a:sym typeface="Arial Unicode MS" panose="020B0604020202020204" pitchFamily="34" charset="-122"/>
                </a:defRPr>
              </a:lvl9pPr>
            </a:lstStyle>
            <a:p>
              <a:pPr algn="just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初始                主程序第一次      第一次递归调用      第二次递归调用            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N&lt;1</a:t>
              </a:r>
              <a:r>
                <a:rPr lang="zh-CN" altLang="en-US" sz="1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时</a:t>
              </a:r>
            </a:p>
            <a:p>
              <a:pPr algn="just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                          </a:t>
              </a:r>
              <a:r>
                <a:rPr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CALL FACT                        FACT                  FACT</a:t>
              </a:r>
              <a:endParaRPr lang="zh-CN" altLang="en-US" sz="1400">
                <a:ea typeface="宋体" panose="02010600030101010101" pitchFamily="2" charset="-122"/>
              </a:endParaRPr>
            </a:p>
          </p:txBody>
        </p:sp>
        <p:grpSp>
          <p:nvGrpSpPr>
            <p:cNvPr id="56330" name="Group 50"/>
            <p:cNvGrpSpPr>
              <a:grpSpLocks/>
            </p:cNvGrpSpPr>
            <p:nvPr/>
          </p:nvGrpSpPr>
          <p:grpSpPr bwMode="auto">
            <a:xfrm>
              <a:off x="6594" y="589"/>
              <a:ext cx="2210" cy="6265"/>
              <a:chOff x="0" y="0"/>
              <a:chExt cx="2210" cy="6265"/>
            </a:xfrm>
          </p:grpSpPr>
          <p:sp>
            <p:nvSpPr>
              <p:cNvPr id="56331" name="Text Box 50"/>
              <p:cNvSpPr>
                <a:spLocks noChangeArrowheads="1"/>
              </p:cNvSpPr>
              <p:nvPr/>
            </p:nvSpPr>
            <p:spPr bwMode="auto">
              <a:xfrm>
                <a:off x="0" y="4650"/>
                <a:ext cx="1082" cy="55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SP-24</a:t>
                </a:r>
                <a:endParaRPr lang="zh-CN" altLang="en-US" sz="1400">
                  <a:ea typeface="宋体" panose="02010600030101010101" pitchFamily="2" charset="-122"/>
                </a:endParaRPr>
              </a:p>
            </p:txBody>
          </p:sp>
          <p:sp>
            <p:nvSpPr>
              <p:cNvPr id="56332" name="Text Box 51"/>
              <p:cNvSpPr>
                <a:spLocks noChangeArrowheads="1"/>
              </p:cNvSpPr>
              <p:nvPr/>
            </p:nvSpPr>
            <p:spPr bwMode="auto">
              <a:xfrm>
                <a:off x="1128" y="0"/>
                <a:ext cx="1082" cy="7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1000</a:t>
                </a:r>
                <a:endParaRPr lang="zh-CN" altLang="en-US" sz="1400">
                  <a:ea typeface="宋体" panose="02010600030101010101" pitchFamily="2" charset="-122"/>
                </a:endParaRPr>
              </a:p>
            </p:txBody>
          </p:sp>
          <p:sp>
            <p:nvSpPr>
              <p:cNvPr id="56333" name="Text Box 52"/>
              <p:cNvSpPr>
                <a:spLocks noChangeArrowheads="1"/>
              </p:cNvSpPr>
              <p:nvPr/>
            </p:nvSpPr>
            <p:spPr bwMode="auto">
              <a:xfrm>
                <a:off x="1128" y="737"/>
                <a:ext cx="1082" cy="92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2</a:t>
                </a:r>
                <a:endParaRPr lang="zh-CN" altLang="en-US" sz="1400">
                  <a:ea typeface="宋体" panose="02010600030101010101" pitchFamily="2" charset="-122"/>
                </a:endParaRPr>
              </a:p>
            </p:txBody>
          </p:sp>
          <p:sp>
            <p:nvSpPr>
              <p:cNvPr id="56334" name="Text Box 53"/>
              <p:cNvSpPr>
                <a:spLocks noChangeArrowheads="1"/>
              </p:cNvSpPr>
              <p:nvPr/>
            </p:nvSpPr>
            <p:spPr bwMode="auto">
              <a:xfrm>
                <a:off x="1128" y="2580"/>
                <a:ext cx="1082" cy="92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1</a:t>
                </a:r>
                <a:endParaRPr lang="zh-CN" altLang="en-US" sz="1400">
                  <a:ea typeface="宋体" panose="02010600030101010101" pitchFamily="2" charset="-122"/>
                </a:endParaRPr>
              </a:p>
            </p:txBody>
          </p:sp>
          <p:sp>
            <p:nvSpPr>
              <p:cNvPr id="56335" name="Text Box 54"/>
              <p:cNvSpPr>
                <a:spLocks noChangeArrowheads="1"/>
              </p:cNvSpPr>
              <p:nvPr/>
            </p:nvSpPr>
            <p:spPr bwMode="auto">
              <a:xfrm>
                <a:off x="1128" y="1658"/>
                <a:ext cx="1082" cy="9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2000</a:t>
                </a:r>
                <a:endParaRPr lang="zh-CN" altLang="en-US" sz="1400">
                  <a:ea typeface="宋体" panose="02010600030101010101" pitchFamily="2" charset="-122"/>
                </a:endParaRPr>
              </a:p>
            </p:txBody>
          </p:sp>
          <p:sp>
            <p:nvSpPr>
              <p:cNvPr id="56336" name="Line 55"/>
              <p:cNvSpPr>
                <a:spLocks noChangeShapeType="1"/>
              </p:cNvSpPr>
              <p:nvPr/>
            </p:nvSpPr>
            <p:spPr bwMode="auto">
              <a:xfrm>
                <a:off x="693" y="0"/>
                <a:ext cx="43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37" name="Text Box 56"/>
              <p:cNvSpPr>
                <a:spLocks noChangeArrowheads="1"/>
              </p:cNvSpPr>
              <p:nvPr/>
            </p:nvSpPr>
            <p:spPr bwMode="auto">
              <a:xfrm>
                <a:off x="1128" y="3501"/>
                <a:ext cx="1082" cy="92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1400">
                    <a:solidFill>
                      <a:srgbClr val="007A77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2000</a:t>
                </a:r>
                <a:endParaRPr lang="zh-CN" altLang="en-US" sz="1400">
                  <a:ea typeface="宋体" panose="02010600030101010101" pitchFamily="2" charset="-122"/>
                </a:endParaRPr>
              </a:p>
            </p:txBody>
          </p:sp>
          <p:sp>
            <p:nvSpPr>
              <p:cNvPr id="56338" name="Text Box 57"/>
              <p:cNvSpPr>
                <a:spLocks noChangeArrowheads="1"/>
              </p:cNvSpPr>
              <p:nvPr/>
            </p:nvSpPr>
            <p:spPr bwMode="auto">
              <a:xfrm>
                <a:off x="1128" y="4422"/>
                <a:ext cx="1082" cy="9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r>
                  <a:rPr lang="en-US" altLang="zh-CN" sz="1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0</a:t>
                </a:r>
                <a:endParaRPr lang="zh-CN" altLang="en-US" sz="1400">
                  <a:ea typeface="宋体" panose="02010600030101010101" pitchFamily="2" charset="-122"/>
                </a:endParaRPr>
              </a:p>
            </p:txBody>
          </p:sp>
          <p:sp>
            <p:nvSpPr>
              <p:cNvPr id="56339" name="Text Box 58"/>
              <p:cNvSpPr>
                <a:spLocks noChangeArrowheads="1"/>
              </p:cNvSpPr>
              <p:nvPr/>
            </p:nvSpPr>
            <p:spPr bwMode="auto">
              <a:xfrm>
                <a:off x="1128" y="5344"/>
                <a:ext cx="1082" cy="92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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  <a:sym typeface="Arial Unicode MS" panose="020B0604020202020204" pitchFamily="34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SzTx/>
                  <a:buFont typeface="Arial" panose="020B0604020202020204" pitchFamily="34" charset="0"/>
                  <a:buNone/>
                </a:pPr>
                <a:endParaRPr lang="zh-CN" altLang="zh-CN" sz="1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6340" name="Line 59"/>
              <p:cNvSpPr>
                <a:spLocks noChangeShapeType="1"/>
              </p:cNvSpPr>
              <p:nvPr/>
            </p:nvSpPr>
            <p:spPr bwMode="auto">
              <a:xfrm>
                <a:off x="735" y="5332"/>
                <a:ext cx="43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8964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1778A489-8AD9-4628-8217-80543DAA2080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55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58371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424114" y="476250"/>
            <a:ext cx="7488237" cy="1143000"/>
          </a:xfrm>
        </p:spPr>
        <p:txBody>
          <a:bodyPr/>
          <a:lstStyle/>
          <a:p>
            <a:pPr eaLnBrk="1" hangingPunct="1"/>
            <a:r>
              <a:rPr lang="en-US" altLang="zh-CN" sz="3200"/>
              <a:t>Stack allocation before, during and after procedure call </a:t>
            </a:r>
            <a:endParaRPr lang="zh-CN" altLang="en-US" smtClean="0"/>
          </a:p>
        </p:txBody>
      </p:sp>
      <p:pic>
        <p:nvPicPr>
          <p:cNvPr id="57348" name="Picture 3" descr="f03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773239"/>
            <a:ext cx="7704138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826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ldLvl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10453062-96C4-40AF-9CDB-7E9BC992648B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56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12925" y="1550989"/>
            <a:ext cx="9036050" cy="5407025"/>
          </a:xfrm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  <a:r>
              <a:rPr lang="en-US" altLang="zh-CN" smtClean="0">
                <a:solidFill>
                  <a:srgbClr val="000000"/>
                </a:solidFill>
              </a:rPr>
              <a:t>Procedure frame and frame pointer ( $fp )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$fp offers  a stable base register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Adjust stack only on entry and exit of procedure to avoid $fp </a:t>
            </a:r>
            <a:endParaRPr lang="zh-CN" altLang="en-US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 Storage class of C variables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i="1" smtClean="0">
                <a:solidFill>
                  <a:srgbClr val="000000"/>
                </a:solidFill>
              </a:rPr>
              <a:t> automatic</a:t>
            </a:r>
            <a:endParaRPr lang="zh-CN" altLang="en-US" i="1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i="1" smtClean="0">
                <a:solidFill>
                  <a:srgbClr val="000000"/>
                </a:solidFill>
              </a:rPr>
              <a:t> static</a:t>
            </a:r>
            <a:endParaRPr lang="zh-CN" altLang="en-US" i="1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i="1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Global pointer ( $gp ) </a:t>
            </a:r>
            <a:r>
              <a:rPr lang="zh-CN" altLang="en-US" smtClean="0">
                <a:solidFill>
                  <a:srgbClr val="000000"/>
                </a:solidFill>
              </a:rPr>
              <a:t>指向静态变量 </a:t>
            </a:r>
            <a:r>
              <a:rPr lang="en-US" altLang="zh-CN" i="1" smtClean="0">
                <a:solidFill>
                  <a:srgbClr val="000000"/>
                </a:solidFill>
              </a:rPr>
              <a:t>static  </a:t>
            </a:r>
            <a:r>
              <a:rPr lang="en-US" altLang="zh-CN" smtClean="0">
                <a:solidFill>
                  <a:srgbClr val="000000"/>
                </a:solidFill>
              </a:rPr>
              <a:t>variables</a:t>
            </a:r>
            <a:endParaRPr lang="zh-CN" altLang="en-US" smtClean="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i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409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 bldLvl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EC2CDCD8-41B9-42FC-AE54-F5509E3EE3F7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57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60419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最经典的黑客技术原理</a:t>
            </a:r>
            <a:r>
              <a:rPr lang="en-US" altLang="zh-CN" smtClean="0"/>
              <a:t>-</a:t>
            </a:r>
            <a:r>
              <a:rPr lang="zh-CN" altLang="en-US" smtClean="0"/>
              <a:t>缓冲区溢出</a:t>
            </a:r>
          </a:p>
        </p:txBody>
      </p:sp>
      <p:sp>
        <p:nvSpPr>
          <p:cNvPr id="60420" name="Rectangle 3"/>
          <p:cNvSpPr>
            <a:spLocks noGrp="1" noRot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2400"/>
              <a:t>微机中，没有</a:t>
            </a:r>
            <a:r>
              <a:rPr lang="en-US" altLang="zh-CN" sz="2400"/>
              <a:t>a0-a3</a:t>
            </a:r>
            <a:r>
              <a:rPr lang="zh-CN" altLang="en-US" sz="2400"/>
              <a:t>，传递参数都是通过堆栈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/>
              <a:t>函数调用将压入堆栈以下数据：</a:t>
            </a:r>
            <a:r>
              <a:rPr lang="en-US" altLang="zh-CN" sz="2400"/>
              <a:t>ra</a:t>
            </a:r>
            <a:r>
              <a:rPr lang="zh-CN" altLang="en-US" sz="2400"/>
              <a:t>，</a:t>
            </a:r>
            <a:r>
              <a:rPr lang="en-US" altLang="zh-CN" sz="2400"/>
              <a:t>sfp</a:t>
            </a:r>
            <a:r>
              <a:rPr lang="zh-CN" altLang="en-US" sz="2400"/>
              <a:t>，参数。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main() {</a:t>
            </a:r>
            <a:endParaRPr lang="zh-CN" altLang="en-US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>
                <a:latin typeface="Arial Unicode MS" panose="020B0604020202020204" pitchFamily="34" charset="-122"/>
              </a:rPr>
              <a:t>…</a:t>
            </a:r>
            <a:endParaRPr lang="en-US" altLang="zh-CN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fun(a);</a:t>
            </a:r>
            <a:endParaRPr lang="zh-CN" altLang="en-US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}</a:t>
            </a:r>
            <a:endParaRPr lang="zh-CN" altLang="en-US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fun(int b){</a:t>
            </a:r>
            <a:endParaRPr lang="zh-CN" altLang="en-US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char c[4];</a:t>
            </a:r>
            <a:endParaRPr lang="zh-CN" altLang="en-US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printf(</a:t>
            </a:r>
            <a:r>
              <a:rPr lang="en-US" altLang="zh-CN" sz="2400">
                <a:latin typeface="Arial Unicode MS" panose="020B0604020202020204" pitchFamily="34" charset="-122"/>
              </a:rPr>
              <a:t>“</a:t>
            </a:r>
            <a:r>
              <a:rPr lang="en-US" altLang="zh-CN" sz="2400"/>
              <a:t>%x\n</a:t>
            </a:r>
            <a:r>
              <a:rPr lang="en-US" altLang="zh-CN" sz="2400">
                <a:latin typeface="Arial Unicode MS" panose="020B0604020202020204" pitchFamily="34" charset="-122"/>
              </a:rPr>
              <a:t>”</a:t>
            </a:r>
            <a:r>
              <a:rPr lang="en-US" altLang="zh-CN" sz="2400"/>
              <a:t>,c[4]);</a:t>
            </a:r>
            <a:endParaRPr lang="zh-CN" altLang="en-US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c[12]=c[13]=c[14]=c[15]=0x40;</a:t>
            </a:r>
            <a:endParaRPr lang="zh-CN" altLang="en-US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}</a:t>
            </a:r>
            <a:endParaRPr lang="zh-CN" altLang="en-US" smtClean="0"/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7032625" y="3211514"/>
            <a:ext cx="2376488" cy="433387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anose="02010600030101010101" pitchFamily="2" charset="-122"/>
              </a:rPr>
              <a:t>ra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59398" name="Rectangle 5"/>
          <p:cNvSpPr>
            <a:spLocks noChangeArrowheads="1"/>
          </p:cNvSpPr>
          <p:nvPr/>
        </p:nvSpPr>
        <p:spPr bwMode="auto">
          <a:xfrm>
            <a:off x="7032625" y="3644900"/>
            <a:ext cx="2376488" cy="433388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anose="02010600030101010101" pitchFamily="2" charset="-122"/>
              </a:rPr>
              <a:t>Sfp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59399" name="Rectangle 6"/>
          <p:cNvSpPr>
            <a:spLocks noChangeArrowheads="1"/>
          </p:cNvSpPr>
          <p:nvPr/>
        </p:nvSpPr>
        <p:spPr bwMode="auto">
          <a:xfrm>
            <a:off x="7032625" y="4076700"/>
            <a:ext cx="2376488" cy="433388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anose="02010600030101010101" pitchFamily="2" charset="-122"/>
              </a:rPr>
              <a:t>a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59400" name="Rectangle 7"/>
          <p:cNvSpPr>
            <a:spLocks noChangeArrowheads="1"/>
          </p:cNvSpPr>
          <p:nvPr/>
        </p:nvSpPr>
        <p:spPr bwMode="auto">
          <a:xfrm>
            <a:off x="7032625" y="4510089"/>
            <a:ext cx="2376488" cy="433387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7A77"/>
                </a:solidFill>
                <a:ea typeface="宋体" panose="02010600030101010101" pitchFamily="2" charset="-122"/>
              </a:rPr>
              <a:t>C[4]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59401" name="Line 8"/>
          <p:cNvSpPr>
            <a:spLocks noChangeShapeType="1"/>
          </p:cNvSpPr>
          <p:nvPr/>
        </p:nvSpPr>
        <p:spPr bwMode="auto">
          <a:xfrm flipH="1" flipV="1">
            <a:off x="2208213" y="5805488"/>
            <a:ext cx="1511300" cy="360362"/>
          </a:xfrm>
          <a:prstGeom prst="line">
            <a:avLst/>
          </a:prstGeom>
          <a:noFill/>
          <a:ln w="9525" cap="rnd">
            <a:solidFill>
              <a:srgbClr val="007A77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2" name="Rectangle 9"/>
          <p:cNvSpPr>
            <a:spLocks noChangeArrowheads="1"/>
          </p:cNvSpPr>
          <p:nvPr/>
        </p:nvSpPr>
        <p:spPr bwMode="auto">
          <a:xfrm>
            <a:off x="3719514" y="5949950"/>
            <a:ext cx="2376487" cy="433388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007A77"/>
                </a:solidFill>
                <a:ea typeface="宋体" panose="02010600030101010101" pitchFamily="2" charset="-122"/>
              </a:rPr>
              <a:t>微机的汇编：</a:t>
            </a:r>
            <a:r>
              <a:rPr lang="en-US" altLang="zh-CN" sz="1400">
                <a:solidFill>
                  <a:srgbClr val="007A77"/>
                </a:solidFill>
                <a:ea typeface="宋体" panose="02010600030101010101" pitchFamily="2" charset="-122"/>
              </a:rPr>
              <a:t>ret</a:t>
            </a:r>
            <a:r>
              <a:rPr lang="zh-CN" altLang="en-US" sz="1400">
                <a:solidFill>
                  <a:srgbClr val="007A77"/>
                </a:solidFill>
                <a:ea typeface="宋体" panose="02010600030101010101" pitchFamily="2" charset="-122"/>
              </a:rPr>
              <a:t>，函数返回</a:t>
            </a:r>
            <a:endParaRPr lang="zh-CN" altLang="en-US" sz="1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611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60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6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60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0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60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0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60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0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0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60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0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0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604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04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04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604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04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04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604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04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04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4" dur="500"/>
                                        <p:tgtEl>
                                          <p:spTgt spid="604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04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04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ldLvl="0" autoUpdateAnimBg="0"/>
      <p:bldP spid="60420" grpId="0" build="p" bldLvl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20A4DA70-06E2-42C8-B9F4-B947DEE155A4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58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74826" y="328613"/>
            <a:ext cx="7921625" cy="8445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3200">
                <a:solidFill>
                  <a:srgbClr val="000000"/>
                </a:solidFill>
              </a:rPr>
              <a:t>2.7    Beyond Numbers (</a:t>
            </a:r>
            <a:r>
              <a:rPr lang="en-US" altLang="zh-CN" smtClean="0">
                <a:solidFill>
                  <a:srgbClr val="000000"/>
                </a:solidFill>
              </a:rPr>
              <a:t>character) </a:t>
            </a:r>
            <a:r>
              <a:rPr lang="zh-CN" altLang="en-US" smtClean="0">
                <a:solidFill>
                  <a:srgbClr val="000000"/>
                </a:solidFill>
              </a:rPr>
              <a:t>字符指令</a:t>
            </a:r>
            <a:endParaRPr lang="zh-CN" altLang="en-US" smtClean="0"/>
          </a:p>
        </p:txBody>
      </p:sp>
      <p:sp>
        <p:nvSpPr>
          <p:cNvPr id="61444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170113" y="1471613"/>
            <a:ext cx="8540750" cy="5486400"/>
          </a:xfrm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  <a:r>
              <a:rPr lang="en-US" altLang="zh-CN" smtClean="0">
                <a:solidFill>
                  <a:srgbClr val="000000"/>
                </a:solidFill>
              </a:rPr>
              <a:t>ASCII </a:t>
            </a:r>
            <a:r>
              <a:rPr lang="en-US" altLang="zh-CN" sz="1800">
                <a:solidFill>
                  <a:srgbClr val="000000"/>
                </a:solidFill>
              </a:rPr>
              <a:t>( American Standard Code for Information Interchange )</a:t>
            </a:r>
            <a:endParaRPr lang="zh-CN" altLang="en-US" sz="180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 Instructions for moving bytes in MIPS 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Load byte ( lb ):  </a:t>
            </a:r>
            <a:r>
              <a:rPr lang="en-US" altLang="zh-CN" sz="1800">
                <a:solidFill>
                  <a:srgbClr val="000000"/>
                </a:solidFill>
              </a:rPr>
              <a:t>lb   $t0, 0($sp)  # read byte from source</a:t>
            </a:r>
            <a:endParaRPr lang="zh-CN" altLang="en-US" sz="180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Store byte ( sb ): </a:t>
            </a:r>
            <a:r>
              <a:rPr lang="en-US" altLang="zh-CN" sz="1800">
                <a:solidFill>
                  <a:srgbClr val="000000"/>
                </a:solidFill>
              </a:rPr>
              <a:t>sb   $t0, 0($sp)  # write byte to destination</a:t>
            </a:r>
            <a:endParaRPr lang="zh-CN" altLang="en-US" sz="180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 Three choices for representing a string(</a:t>
            </a:r>
            <a:r>
              <a:rPr lang="zh-CN" altLang="en-US" sz="2000">
                <a:solidFill>
                  <a:srgbClr val="000000"/>
                </a:solidFill>
              </a:rPr>
              <a:t>三种方法</a:t>
            </a:r>
            <a:r>
              <a:rPr lang="en-US" altLang="zh-CN" sz="2000">
                <a:solidFill>
                  <a:srgbClr val="000000"/>
                </a:solidFill>
              </a:rPr>
              <a:t>)</a:t>
            </a:r>
            <a:endParaRPr lang="zh-CN" altLang="en-US" sz="200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z="1800">
                <a:solidFill>
                  <a:srgbClr val="000000"/>
                </a:solidFill>
              </a:rPr>
              <a:t> Place the length of the string in the first position</a:t>
            </a:r>
            <a:endParaRPr lang="zh-CN" altLang="en-US" sz="180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z="1800">
                <a:solidFill>
                  <a:srgbClr val="000000"/>
                </a:solidFill>
              </a:rPr>
              <a:t> An accompanying variable has the length in </a:t>
            </a:r>
            <a:r>
              <a:rPr lang="zh-CN" altLang="en-US" sz="1800">
                <a:solidFill>
                  <a:srgbClr val="000000"/>
                </a:solidFill>
              </a:rPr>
              <a:t>结构中</a:t>
            </a:r>
          </a:p>
          <a:p>
            <a:pPr lvl="1" eaLnBrk="1" hangingPunct="1"/>
            <a:r>
              <a:rPr lang="zh-CN" altLang="en-US" sz="1800">
                <a:solidFill>
                  <a:srgbClr val="000000"/>
                </a:solidFill>
              </a:rPr>
              <a:t> </a:t>
            </a:r>
            <a:r>
              <a:rPr lang="en-US" altLang="zh-CN" sz="1800">
                <a:solidFill>
                  <a:srgbClr val="000000"/>
                </a:solidFill>
              </a:rPr>
              <a:t>A character in the  last position to mark the end of a string</a:t>
            </a:r>
            <a:endParaRPr lang="zh-CN" altLang="en-US" sz="180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000">
                <a:solidFill>
                  <a:srgbClr val="000000"/>
                </a:solidFill>
              </a:rPr>
              <a:t> C uses the </a:t>
            </a:r>
            <a:r>
              <a:rPr lang="en-US" altLang="zh-CN" sz="2000" b="1" u="sng">
                <a:solidFill>
                  <a:srgbClr val="000000"/>
                </a:solidFill>
              </a:rPr>
              <a:t>third choice</a:t>
            </a:r>
            <a:endParaRPr lang="zh-CN" altLang="en-US" sz="2000" b="1" u="sng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z="1800">
                <a:solidFill>
                  <a:srgbClr val="000000"/>
                </a:solidFill>
              </a:rPr>
              <a:t> Terminate a string with a byte whose value is 0 ( null in ASCII )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41310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6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6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6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61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1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1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61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1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1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614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14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14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ldLvl="0" autoUpdateAnimBg="0"/>
      <p:bldP spid="61444" grpId="0" build="p" bldLvl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19015DE6-2BB4-4BC7-86FA-A15525570E9E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59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62467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919288" y="981076"/>
            <a:ext cx="8540750" cy="59039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mtClean="0"/>
              <a:t> </a:t>
            </a:r>
            <a:r>
              <a:rPr lang="en-US" altLang="zh-CN" smtClean="0">
                <a:solidFill>
                  <a:srgbClr val="000000"/>
                </a:solidFill>
              </a:rPr>
              <a:t>Example 2.17</a:t>
            </a:r>
            <a:r>
              <a:rPr lang="en-US" altLang="zh-CN" sz="2000">
                <a:solidFill>
                  <a:srgbClr val="000000"/>
                </a:solidFill>
              </a:rPr>
              <a:t>    Compiling a string copy procedure</a:t>
            </a:r>
            <a:endParaRPr lang="zh-CN" alt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</a:rPr>
              <a:t>        </a:t>
            </a:r>
            <a:endParaRPr lang="zh-CN" altLang="en-US" sz="18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</a:rPr>
              <a:t>( Assume: base addresses for x and y ---- $a0 and $a1    i  ---- $s0 )</a:t>
            </a:r>
            <a:endParaRPr lang="en-US" altLang="zh-CN" sz="2000">
              <a:solidFill>
                <a:srgbClr val="00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 C code: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void    strcpy ( char    x[  ] ,    char    y[  ] )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{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int    i ;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i  =  0 ;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while ( ( x[ i ]  =  y[ i ] )  !=  0 )       /* copy and test byte  */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        i  =  i  +  1 ;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} 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 </a:t>
            </a:r>
            <a:endParaRPr lang="en-US" altLang="zh-CN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592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6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6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4" dur="500"/>
                                        <p:tgtEl>
                                          <p:spTgt spid="6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9CB674F9-0C42-4471-AAEB-470408659D66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6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825626" y="609601"/>
            <a:ext cx="8518525" cy="1019175"/>
          </a:xfrm>
        </p:spPr>
        <p:txBody>
          <a:bodyPr/>
          <a:lstStyle/>
          <a:p>
            <a:pPr eaLnBrk="1" hangingPunct="1"/>
            <a:r>
              <a:rPr lang="en-US" altLang="zh-CN" sz="3200"/>
              <a:t>2.1    Introduction</a:t>
            </a:r>
            <a:endParaRPr lang="zh-CN" altLang="en-US" smtClean="0"/>
          </a:p>
        </p:txBody>
      </p:sp>
      <p:sp>
        <p:nvSpPr>
          <p:cNvPr id="7172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774825" y="1557338"/>
            <a:ext cx="8540750" cy="5148262"/>
          </a:xfrm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  <a:r>
              <a:rPr lang="en-US" altLang="zh-CN" smtClean="0">
                <a:solidFill>
                  <a:srgbClr val="000000"/>
                </a:solidFill>
              </a:rPr>
              <a:t>Language of  the machine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Instructions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Instruction set</a:t>
            </a:r>
            <a:endParaRPr lang="zh-CN" altLang="en-US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i="1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Design goals</a:t>
            </a:r>
            <a:endParaRPr lang="zh-CN" altLang="en-US" smtClean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latin typeface="Arial Unicode MS" panose="020B0604020202020204" pitchFamily="34" charset="-122"/>
              </a:rPr>
              <a:t>Maximize performance</a:t>
            </a:r>
            <a:endParaRPr lang="zh-CN" altLang="en-US" sz="2800" b="1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lvl="1" eaLnBrk="1" hangingPunct="1"/>
            <a:r>
              <a:rPr lang="en-US" altLang="zh-CN" sz="2800" b="1">
                <a:solidFill>
                  <a:srgbClr val="000000"/>
                </a:solidFill>
                <a:latin typeface="Arial Unicode MS" panose="020B0604020202020204" pitchFamily="34" charset="-122"/>
              </a:rPr>
              <a:t> Minimize cost</a:t>
            </a:r>
            <a:endParaRPr lang="zh-CN" altLang="en-US" sz="2800" b="1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lvl="1" eaLnBrk="1" hangingPunct="1"/>
            <a:r>
              <a:rPr lang="en-US" altLang="zh-CN" sz="2800" b="1">
                <a:solidFill>
                  <a:srgbClr val="000000"/>
                </a:solidFill>
                <a:latin typeface="Arial Unicode MS" panose="020B0604020202020204" pitchFamily="34" charset="-122"/>
              </a:rPr>
              <a:t> Reduce design time</a:t>
            </a:r>
            <a:endParaRPr lang="zh-CN" altLang="en-US" sz="2800" b="1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 Our chosen instruction set: MIPS</a:t>
            </a:r>
          </a:p>
        </p:txBody>
      </p:sp>
    </p:spTree>
    <p:extLst>
      <p:ext uri="{BB962C8B-B14F-4D97-AF65-F5344CB8AC3E}">
        <p14:creationId xmlns:p14="http://schemas.microsoft.com/office/powerpoint/2010/main" val="2991902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ldLvl="0" autoUpdateAnimBg="0"/>
      <p:bldP spid="7172" grpId="0" build="p" bldLvl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6FDE97B7-F282-41C7-B13B-153B7B998767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60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62467" name="Rectangle 2"/>
          <p:cNvSpPr>
            <a:spLocks noChangeArrowheads="1"/>
          </p:cNvSpPr>
          <p:nvPr/>
        </p:nvSpPr>
        <p:spPr bwMode="auto">
          <a:xfrm>
            <a:off x="1524000" y="441325"/>
            <a:ext cx="8915400" cy="615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lvl="1" algn="ctr">
              <a:lnSpc>
                <a:spcPct val="80000"/>
              </a:lnSpc>
              <a:spcBef>
                <a:spcPct val="50000"/>
              </a:spcBef>
              <a:buSzPct val="85000"/>
            </a:pPr>
            <a:r>
              <a:rPr lang="en-US" altLang="zh-CN">
                <a:solidFill>
                  <a:srgbClr val="000000"/>
                </a:solidFill>
              </a:rPr>
              <a:t>MIPS assembly code:</a:t>
            </a:r>
            <a:endParaRPr lang="zh-CN" altLang="en-US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buSzPct val="85000"/>
              <a:buNone/>
            </a:pPr>
            <a:r>
              <a:rPr lang="en-US" altLang="zh-CN">
                <a:solidFill>
                  <a:srgbClr val="000000"/>
                </a:solidFill>
              </a:rPr>
              <a:t>    strcpy:   addi    $sp, $sp, -4           # adjust stack </a:t>
            </a:r>
            <a:endParaRPr lang="zh-CN" altLang="en-US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buSzPct val="85000"/>
              <a:buNone/>
            </a:pPr>
            <a:r>
              <a:rPr lang="en-US" altLang="zh-CN">
                <a:solidFill>
                  <a:srgbClr val="000000"/>
                </a:solidFill>
              </a:rPr>
              <a:t>                   sw     $s0, 0($sp)            # save $s0</a:t>
            </a:r>
            <a:endParaRPr lang="zh-CN" altLang="en-US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buSzPct val="85000"/>
              <a:buNone/>
            </a:pPr>
            <a:r>
              <a:rPr lang="en-US" altLang="zh-CN">
                <a:solidFill>
                  <a:srgbClr val="000000"/>
                </a:solidFill>
              </a:rPr>
              <a:t>                  add    $s0, $zero, $zero   # i  =  0  +  0</a:t>
            </a:r>
            <a:endParaRPr lang="zh-CN" altLang="en-US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buSzPct val="85000"/>
              <a:buNone/>
            </a:pPr>
            <a:r>
              <a:rPr lang="en-US" altLang="zh-CN">
                <a:solidFill>
                  <a:srgbClr val="000000"/>
                </a:solidFill>
              </a:rPr>
              <a:t>     L1:        add    $t1, $a1, $s0         # address of y[ i ] in $t1</a:t>
            </a:r>
            <a:endParaRPr lang="zh-CN" altLang="en-US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buSzPct val="85000"/>
              <a:buNone/>
            </a:pPr>
            <a:r>
              <a:rPr lang="en-US" altLang="zh-CN">
                <a:solidFill>
                  <a:srgbClr val="000000"/>
                </a:solidFill>
              </a:rPr>
              <a:t>                    lb     $t2, 0($t1)              # $t2  =  y [ i ]</a:t>
            </a:r>
            <a:endParaRPr lang="zh-CN" altLang="en-US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buSzPct val="85000"/>
              <a:buNone/>
            </a:pPr>
            <a:r>
              <a:rPr lang="en-US" altLang="zh-CN">
                <a:solidFill>
                  <a:srgbClr val="000000"/>
                </a:solidFill>
              </a:rPr>
              <a:t>                  add    $t3, $a0, $s0         # address of x[ i ] in $t3</a:t>
            </a:r>
            <a:endParaRPr lang="zh-CN" altLang="en-US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buSzPct val="85000"/>
              <a:buNone/>
            </a:pPr>
            <a:r>
              <a:rPr lang="en-US" altLang="zh-CN">
                <a:solidFill>
                  <a:srgbClr val="000000"/>
                </a:solidFill>
              </a:rPr>
              <a:t>                    sb    $t2, 0($t3)             # x[ i ]  =  y[ i ]</a:t>
            </a:r>
            <a:endParaRPr lang="zh-CN" altLang="en-US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buSzTx/>
              <a:buNone/>
            </a:pPr>
            <a:r>
              <a:rPr lang="en-US" altLang="zh-CN" sz="2000">
                <a:solidFill>
                  <a:srgbClr val="000000"/>
                </a:solidFill>
              </a:rPr>
              <a:t>                            </a:t>
            </a:r>
            <a:r>
              <a:rPr lang="en-US" altLang="zh-CN" sz="2400">
                <a:solidFill>
                  <a:srgbClr val="000000"/>
                </a:solidFill>
              </a:rPr>
              <a:t>add    $s0, $s0, 1            #  i  =  i  +  1</a:t>
            </a:r>
            <a:endParaRPr lang="zh-CN" altLang="en-US" sz="240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buSzTx/>
              <a:buNone/>
            </a:pPr>
            <a:r>
              <a:rPr lang="en-US" altLang="zh-CN" sz="2400">
                <a:solidFill>
                  <a:srgbClr val="000000"/>
                </a:solidFill>
              </a:rPr>
              <a:t>                       bne    $t2, $zero, L1       # if  y[ i ]  !=  0, go to L1 </a:t>
            </a:r>
            <a:endParaRPr lang="zh-CN" altLang="en-US" sz="240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buSzTx/>
              <a:buNone/>
            </a:pPr>
            <a:r>
              <a:rPr lang="en-US" altLang="zh-CN" sz="2400">
                <a:solidFill>
                  <a:srgbClr val="000000"/>
                </a:solidFill>
              </a:rPr>
              <a:t>                       lw       $s0, 0($sp)         # y[ i ]  = =  0: end of string;</a:t>
            </a:r>
            <a:endParaRPr lang="zh-CN" altLang="en-US" sz="240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buSzTx/>
              <a:buNone/>
            </a:pPr>
            <a:r>
              <a:rPr lang="en-US" altLang="zh-CN" sz="2400">
                <a:solidFill>
                  <a:srgbClr val="000000"/>
                </a:solidFill>
              </a:rPr>
              <a:t>                                                            # restore old $s0</a:t>
            </a:r>
            <a:endParaRPr lang="zh-CN" altLang="en-US" sz="240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buSzTx/>
              <a:buNone/>
            </a:pPr>
            <a:r>
              <a:rPr lang="en-US" altLang="zh-CN" sz="2400">
                <a:solidFill>
                  <a:srgbClr val="000000"/>
                </a:solidFill>
              </a:rPr>
              <a:t>                      add     $sp, $sp, 4         # pop 1 word off stack</a:t>
            </a:r>
            <a:endParaRPr lang="zh-CN" altLang="en-US" sz="240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buSzTx/>
              <a:buNone/>
            </a:pPr>
            <a:r>
              <a:rPr lang="en-US" altLang="zh-CN" sz="2400">
                <a:solidFill>
                  <a:srgbClr val="000000"/>
                </a:solidFill>
              </a:rPr>
              <a:t>                       jr        $ra                      # return</a:t>
            </a:r>
            <a:endParaRPr lang="zh-CN" altLang="en-US" sz="2400">
              <a:solidFill>
                <a:srgbClr val="000000"/>
              </a:solidFill>
            </a:endParaRPr>
          </a:p>
          <a:p>
            <a:pPr lvl="1" algn="ctr">
              <a:lnSpc>
                <a:spcPct val="80000"/>
              </a:lnSpc>
              <a:spcBef>
                <a:spcPct val="50000"/>
              </a:spcBef>
              <a:buSzPct val="85000"/>
              <a:buFont typeface="Wingdings" panose="05000000000000000000" pitchFamily="2" charset="2"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175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FE03D3D8-F575-4F83-9898-8D6674784D7C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61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64515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019300" y="758826"/>
            <a:ext cx="8540750" cy="54070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Optimization for example 2.17 </a:t>
            </a: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strcpy is a leaf procedure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Allocate  i  to a temporary register $t0</a:t>
            </a:r>
            <a:endParaRPr lang="zh-CN" altLang="en-US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 For a leaf procedure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The compiler exhausts all temporary registers 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Then use the registers it must save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75183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 bldLvl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53FCB680-4FDA-4893-BBAA-5E5945657961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62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806575" y="493714"/>
            <a:ext cx="8540750" cy="915987"/>
          </a:xfrm>
        </p:spPr>
        <p:txBody>
          <a:bodyPr/>
          <a:lstStyle/>
          <a:p>
            <a:pPr eaLnBrk="1" hangingPunct="1"/>
            <a:r>
              <a:rPr lang="en-US" altLang="zh-CN" sz="3200">
                <a:solidFill>
                  <a:srgbClr val="000000"/>
                </a:solidFill>
              </a:rPr>
              <a:t>2.8    Other Styles of MIPS Addressing</a:t>
            </a:r>
            <a:endParaRPr lang="zh-CN" altLang="en-US" smtClean="0"/>
          </a:p>
        </p:txBody>
      </p:sp>
      <p:sp>
        <p:nvSpPr>
          <p:cNvPr id="65540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06575" y="1331913"/>
            <a:ext cx="86106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 </a:t>
            </a:r>
            <a:r>
              <a:rPr lang="en-US" altLang="zh-CN" sz="2000">
                <a:solidFill>
                  <a:srgbClr val="000000"/>
                </a:solidFill>
              </a:rPr>
              <a:t>Immediate addressing(</a:t>
            </a:r>
            <a:r>
              <a:rPr lang="zh-CN" altLang="en-US" sz="2000">
                <a:solidFill>
                  <a:srgbClr val="000000"/>
                </a:solidFill>
              </a:rPr>
              <a:t>立即数寻址</a:t>
            </a:r>
            <a:r>
              <a:rPr lang="en-US" altLang="zh-CN" sz="2000">
                <a:solidFill>
                  <a:srgbClr val="000000"/>
                </a:solidFill>
              </a:rPr>
              <a:t>)</a:t>
            </a:r>
            <a:endParaRPr lang="zh-CN" altLang="en-US" sz="200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 Constant or immediate operands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 I-format instructions</a:t>
            </a:r>
            <a:endParaRPr lang="zh-CN" altLang="en-US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00"/>
                </a:solidFill>
              </a:rPr>
              <a:t> Example 2.18   Translating assembly constants to machine code</a:t>
            </a:r>
            <a:endParaRPr lang="zh-CN" altLang="en-US" sz="200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 MIPS code: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addi     $sp, $sp, 4                     #  $sp  =  $sp  +  4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 Machine code: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 Decimal version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op           rs            rt                       immediate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</a:t>
            </a:r>
            <a:r>
              <a:rPr lang="en-US" altLang="zh-CN" u="sng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|        8      |     29     |     29     |                      4                     |</a:t>
            </a:r>
            <a:endParaRPr lang="en-US" altLang="zh-CN" smtClean="0">
              <a:solidFill>
                <a:srgbClr val="000000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 Binary version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</a:t>
            </a:r>
            <a:r>
              <a:rPr lang="en-US" altLang="zh-CN" u="sng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|  001000  |  11101  |  11101  |      0000 0000 0000 0100    |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28269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65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5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5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65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5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5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65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5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5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655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55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55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4" dur="500"/>
                                        <p:tgtEl>
                                          <p:spTgt spid="655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55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55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1" dur="500"/>
                                        <p:tgtEl>
                                          <p:spTgt spid="655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55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55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ldLvl="0" autoUpdateAnimBg="0"/>
      <p:bldP spid="65540" grpId="0" build="p" bldLvl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F7BB5C7A-69CB-4B77-A57D-FE5CF3C88377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63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774825" y="476250"/>
            <a:ext cx="8713788" cy="5334000"/>
          </a:xfrm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  <a:r>
              <a:rPr lang="en-US" altLang="zh-CN" b="1" smtClean="0">
                <a:solidFill>
                  <a:srgbClr val="000000"/>
                </a:solidFill>
              </a:rPr>
              <a:t>Design Principle 4</a:t>
            </a:r>
            <a:endParaRPr lang="zh-CN" altLang="en-US" b="1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b="1" i="1" smtClean="0">
                <a:solidFill>
                  <a:srgbClr val="000000"/>
                </a:solidFill>
              </a:rPr>
              <a:t> Make the common case fast</a:t>
            </a:r>
            <a:endParaRPr lang="zh-CN" altLang="en-US" b="1" i="1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 Example 2.19</a:t>
            </a:r>
            <a:r>
              <a:rPr lang="en-US" altLang="zh-CN" sz="2000">
                <a:solidFill>
                  <a:srgbClr val="000000"/>
                </a:solidFill>
              </a:rPr>
              <a:t>    Loading a 32-bit constant</a:t>
            </a:r>
            <a:endParaRPr lang="zh-CN" altLang="en-US" sz="200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The 32-bit constant: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0000 0000 0011 1101   0000 1001 0000 0000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MIPS code: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lui     $s0, 61              #  61 decimal  =  0000 0000 0011 1101 binary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(The value of $s0 afterward is: 0000 0000 0011 1101   0000 0000 0000 0000)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addi  $s0, $s0, 2304  #  2304 decimal  = 0000 1001 0000 0000 binary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(The value of $s0 afterward is: 0000 0000 0011 1101   0000 1001 0000 0000)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     ori $s0,$s0,2304   ulw  $s0,32bits(</a:t>
            </a:r>
            <a:r>
              <a:rPr lang="zh-CN" altLang="en-US" smtClean="0">
                <a:solidFill>
                  <a:srgbClr val="000000"/>
                </a:solidFill>
              </a:rPr>
              <a:t>伪指令</a:t>
            </a:r>
            <a:r>
              <a:rPr lang="en-US" altLang="zh-CN" smtClean="0">
                <a:solidFill>
                  <a:srgbClr val="000000"/>
                </a:solidFill>
              </a:rPr>
              <a:t>)</a:t>
            </a:r>
            <a:endParaRPr lang="zh-CN" altLang="en-US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 The reserved register $at for the assembler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47827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4" dur="500"/>
                                        <p:tgtEl>
                                          <p:spTgt spid="66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6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6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bldLvl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3E9FAF21-EECE-4BE3-91AA-862B00A9D72F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64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954214" y="304800"/>
            <a:ext cx="8713787" cy="5867400"/>
          </a:xfrm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  <a:r>
              <a:rPr lang="en-US" altLang="zh-CN" smtClean="0">
                <a:solidFill>
                  <a:srgbClr val="000000"/>
                </a:solidFill>
              </a:rPr>
              <a:t>Addressing in branches and jumps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For jumps: J-format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 eaLnBrk="1" hangingPunct="1"/>
            <a:r>
              <a:rPr lang="en-US" altLang="zh-CN" smtClean="0">
                <a:solidFill>
                  <a:srgbClr val="000000"/>
                </a:solidFill>
              </a:rPr>
              <a:t> Example: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j       10000              #  go to location  10000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</a:t>
            </a:r>
            <a:r>
              <a:rPr lang="en-US" altLang="zh-CN" u="sng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|        2      |                              10000                                   |</a:t>
            </a:r>
            <a:endParaRPr lang="zh-CN" altLang="en-US" u="sng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 6 bits                                   26 bits  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/>
            <a:r>
              <a:rPr lang="en-US" altLang="zh-CN" smtClean="0">
                <a:solidFill>
                  <a:srgbClr val="000000"/>
                </a:solidFill>
              </a:rPr>
              <a:t> Pseudodirect addressing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  </a:t>
            </a:r>
            <a:r>
              <a:rPr lang="en-US" altLang="zh-CN" b="1" smtClean="0">
                <a:solidFill>
                  <a:srgbClr val="000000"/>
                </a:solidFill>
              </a:rPr>
              <a:t>26 bits of the instruction concatenated with the upper 4 bits of PC</a:t>
            </a: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Note: 10000 is word address 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PC High 4bits.26bitsx4 move to PC Form 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 Jump address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70904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6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bldLvl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18C6CC68-AFE7-4993-B07F-18159E09E893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65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lvl="1" algn="ctr">
              <a:spcBef>
                <a:spcPct val="50000"/>
              </a:spcBef>
              <a:buSzPct val="85000"/>
            </a:pPr>
            <a:r>
              <a:rPr lang="en-US" altLang="zh-CN">
                <a:solidFill>
                  <a:srgbClr val="000000"/>
                </a:solidFill>
              </a:rPr>
              <a:t>For branches: </a:t>
            </a:r>
            <a:r>
              <a:rPr lang="en-US" altLang="zh-CN" sz="2000">
                <a:solidFill>
                  <a:srgbClr val="000000"/>
                </a:solidFill>
              </a:rPr>
              <a:t>Example</a:t>
            </a:r>
          </a:p>
          <a:p>
            <a:pPr lvl="2">
              <a:spcBef>
                <a:spcPct val="50000"/>
              </a:spcBef>
              <a:buSzPct val="85000"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000000"/>
                </a:solidFill>
              </a:rPr>
              <a:t> bne   $s0, $s1, Exit   #  go to Exit  if  $s0  !=  $s1</a:t>
            </a:r>
            <a:endParaRPr lang="zh-CN" altLang="en-US">
              <a:solidFill>
                <a:srgbClr val="000000"/>
              </a:solidFill>
            </a:endParaRPr>
          </a:p>
          <a:p>
            <a:pPr lvl="1">
              <a:spcBef>
                <a:spcPct val="5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</a:rPr>
              <a:t>  </a:t>
            </a:r>
            <a:r>
              <a:rPr lang="en-US" altLang="zh-CN" sz="2000" u="sng">
                <a:solidFill>
                  <a:srgbClr val="000000"/>
                </a:solidFill>
              </a:rPr>
              <a:t>|        5      |     16     |     17     | offset                |</a:t>
            </a:r>
            <a:endParaRPr lang="zh-CN" altLang="en-US" sz="2000" u="sng">
              <a:solidFill>
                <a:srgbClr val="000000"/>
              </a:solidFill>
            </a:endParaRPr>
          </a:p>
          <a:p>
            <a:pPr lvl="1">
              <a:spcBef>
                <a:spcPct val="5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</a:rPr>
              <a:t>      6 bits       5 bits       5 bits          16 bits</a:t>
            </a:r>
            <a:endParaRPr lang="en-US" altLang="zh-CN">
              <a:solidFill>
                <a:srgbClr val="000000"/>
              </a:solidFill>
            </a:endParaRPr>
          </a:p>
          <a:p>
            <a:pPr lvl="2">
              <a:spcBef>
                <a:spcPct val="50000"/>
              </a:spcBef>
              <a:buSzPct val="85000"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000000"/>
                </a:solidFill>
              </a:rPr>
              <a:t> PC-relative addressing, Why?</a:t>
            </a:r>
            <a:endParaRPr lang="zh-CN" altLang="en-US">
              <a:solidFill>
                <a:srgbClr val="000000"/>
              </a:solidFill>
            </a:endParaRPr>
          </a:p>
          <a:p>
            <a:pPr lvl="2">
              <a:spcBef>
                <a:spcPct val="5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0000"/>
                </a:solidFill>
              </a:rPr>
              <a:t>     Program counter = (PC+4) + offset x4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endParaRPr lang="zh-CN" altLang="en-US">
              <a:solidFill>
                <a:srgbClr val="000000"/>
              </a:solidFill>
            </a:endParaRPr>
          </a:p>
          <a:p>
            <a:pPr lvl="2">
              <a:spcBef>
                <a:spcPct val="5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                          PC= </a:t>
            </a:r>
            <a:r>
              <a:rPr lang="en-US" altLang="zh-CN" sz="1800" b="1">
                <a:solidFill>
                  <a:srgbClr val="000000"/>
                </a:solidFill>
              </a:rPr>
              <a:t>(PC+4) + offset x4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endParaRPr lang="zh-CN" altLang="en-US">
              <a:solidFill>
                <a:srgbClr val="000000"/>
              </a:solidFill>
            </a:endParaRPr>
          </a:p>
          <a:p>
            <a:pPr lvl="2">
              <a:spcBef>
                <a:spcPct val="5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Ex:</a:t>
            </a:r>
            <a:endParaRPr lang="zh-CN" altLang="en-US">
              <a:solidFill>
                <a:srgbClr val="000000"/>
              </a:solidFill>
            </a:endParaRPr>
          </a:p>
          <a:p>
            <a:pPr lvl="2">
              <a:spcBef>
                <a:spcPct val="5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</a:rPr>
              <a:t>100: bne  $s0, $s1, Exit  #if $s0=$s1 then PC=?</a:t>
            </a:r>
            <a:endParaRPr lang="zh-CN" altLang="en-US" sz="2400">
              <a:solidFill>
                <a:srgbClr val="000000"/>
              </a:solidFill>
            </a:endParaRPr>
          </a:p>
          <a:p>
            <a:pPr lvl="2">
              <a:spcBef>
                <a:spcPct val="5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</a:rPr>
              <a:t>104: add  $t1, $t2, $t3</a:t>
            </a:r>
            <a:endParaRPr lang="zh-CN" altLang="en-US" sz="2400">
              <a:solidFill>
                <a:srgbClr val="000000"/>
              </a:solidFill>
            </a:endParaRPr>
          </a:p>
          <a:p>
            <a:pPr lvl="2">
              <a:spcBef>
                <a:spcPct val="5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</a:rPr>
              <a:t>if $s0!=$s1       Answer: PC=104+ (offset)x4=104+8x4=136</a:t>
            </a:r>
            <a:endParaRPr lang="zh-CN" altLang="en-US" sz="2400">
              <a:solidFill>
                <a:srgbClr val="000000"/>
              </a:solidFill>
            </a:endParaRPr>
          </a:p>
          <a:p>
            <a:pPr lvl="2">
              <a:spcBef>
                <a:spcPct val="5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                                           </a:t>
            </a:r>
            <a:endParaRPr lang="zh-CN" altLang="en-US" sz="1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5794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A0F5CB13-ADA6-4FBE-8651-DCDCA77173B1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66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68611" name="Rectangle 2"/>
          <p:cNvSpPr>
            <a:spLocks noChangeArrowheads="1"/>
          </p:cNvSpPr>
          <p:nvPr/>
        </p:nvSpPr>
        <p:spPr bwMode="auto">
          <a:xfrm>
            <a:off x="1828800" y="152401"/>
            <a:ext cx="8839200" cy="655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PC-relative addressing(PC</a:t>
            </a:r>
            <a:r>
              <a:rPr lang="zh-CN" altLang="en-US" sz="2400">
                <a:solidFill>
                  <a:srgbClr val="000000"/>
                </a:solidFill>
              </a:rPr>
              <a:t>相对寻址</a:t>
            </a:r>
            <a:r>
              <a:rPr lang="en-US" altLang="zh-CN" sz="2400">
                <a:solidFill>
                  <a:srgbClr val="000000"/>
                </a:solidFill>
              </a:rPr>
              <a:t>)</a:t>
            </a:r>
            <a:endParaRPr lang="zh-CN" altLang="en-US" sz="240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endParaRPr lang="zh-CN" altLang="en-US" sz="240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endParaRPr lang="zh-CN" altLang="en-US" sz="240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endParaRPr lang="zh-CN" altLang="en-US" sz="240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endParaRPr lang="zh-CN" altLang="en-US" sz="240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endParaRPr lang="zh-CN" altLang="en-US" sz="240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endParaRPr lang="zh-CN" altLang="en-US" sz="240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endParaRPr lang="zh-CN" altLang="en-US" sz="240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endParaRPr lang="zh-CN" altLang="en-US" sz="240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endParaRPr lang="zh-CN" altLang="en-US" sz="240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endParaRPr lang="zh-CN" altLang="en-US" sz="240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68612" name="Rectangle 3"/>
          <p:cNvSpPr>
            <a:spLocks noChangeArrowheads="1"/>
          </p:cNvSpPr>
          <p:nvPr/>
        </p:nvSpPr>
        <p:spPr bwMode="auto">
          <a:xfrm>
            <a:off x="4343400" y="838200"/>
            <a:ext cx="4267200" cy="5562600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zh-CN" sz="1400">
              <a:solidFill>
                <a:srgbClr val="007A77"/>
              </a:solidFill>
              <a:ea typeface="宋体" panose="02010600030101010101" pitchFamily="2" charset="-122"/>
            </a:endParaRPr>
          </a:p>
        </p:txBody>
      </p:sp>
      <p:sp>
        <p:nvSpPr>
          <p:cNvPr id="68613" name="Line 4"/>
          <p:cNvSpPr>
            <a:spLocks noChangeShapeType="1"/>
          </p:cNvSpPr>
          <p:nvPr/>
        </p:nvSpPr>
        <p:spPr bwMode="auto">
          <a:xfrm>
            <a:off x="3352800" y="3124200"/>
            <a:ext cx="990600" cy="0"/>
          </a:xfrm>
          <a:prstGeom prst="line">
            <a:avLst/>
          </a:prstGeom>
          <a:noFill/>
          <a:ln w="9525" cap="rnd">
            <a:solidFill>
              <a:srgbClr val="007A77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4" name="Line 5"/>
          <p:cNvSpPr>
            <a:spLocks noChangeShapeType="1"/>
          </p:cNvSpPr>
          <p:nvPr/>
        </p:nvSpPr>
        <p:spPr bwMode="auto">
          <a:xfrm>
            <a:off x="2438400" y="3733800"/>
            <a:ext cx="1905000" cy="0"/>
          </a:xfrm>
          <a:prstGeom prst="line">
            <a:avLst/>
          </a:prstGeom>
          <a:noFill/>
          <a:ln w="9525" cap="rnd">
            <a:solidFill>
              <a:srgbClr val="007A77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5" name="Text Box 6"/>
          <p:cNvSpPr>
            <a:spLocks noChangeArrowheads="1"/>
          </p:cNvSpPr>
          <p:nvPr/>
        </p:nvSpPr>
        <p:spPr bwMode="auto">
          <a:xfrm>
            <a:off x="2971800" y="26670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7A77"/>
                </a:solidFill>
                <a:ea typeface="宋体" panose="02010600030101010101" pitchFamily="2" charset="-122"/>
              </a:rPr>
              <a:t>PC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68616" name="Text Box 7"/>
          <p:cNvSpPr>
            <a:spLocks noChangeArrowheads="1"/>
          </p:cNvSpPr>
          <p:nvPr/>
        </p:nvSpPr>
        <p:spPr bwMode="auto">
          <a:xfrm>
            <a:off x="2895600" y="33528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7A77"/>
                </a:solidFill>
                <a:ea typeface="宋体" panose="02010600030101010101" pitchFamily="2" charset="-122"/>
              </a:rPr>
              <a:t>PC+4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68617" name="Text Box 8"/>
          <p:cNvSpPr>
            <a:spLocks noChangeArrowheads="1"/>
          </p:cNvSpPr>
          <p:nvPr/>
        </p:nvSpPr>
        <p:spPr bwMode="auto">
          <a:xfrm>
            <a:off x="4419600" y="2895600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7A77"/>
                </a:solidFill>
                <a:ea typeface="宋体" panose="02010600030101010101" pitchFamily="2" charset="-122"/>
              </a:rPr>
              <a:t>BNE  SKIP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68618" name="Line 9"/>
          <p:cNvSpPr>
            <a:spLocks noChangeShapeType="1"/>
          </p:cNvSpPr>
          <p:nvPr/>
        </p:nvSpPr>
        <p:spPr bwMode="auto">
          <a:xfrm flipH="1">
            <a:off x="2286000" y="6400800"/>
            <a:ext cx="2057400" cy="0"/>
          </a:xfrm>
          <a:prstGeom prst="line">
            <a:avLst/>
          </a:prstGeom>
          <a:noFill/>
          <a:ln w="9525" cap="rnd">
            <a:solidFill>
              <a:srgbClr val="007A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9" name="Line 10"/>
          <p:cNvSpPr>
            <a:spLocks noChangeShapeType="1"/>
          </p:cNvSpPr>
          <p:nvPr/>
        </p:nvSpPr>
        <p:spPr bwMode="auto">
          <a:xfrm flipH="1">
            <a:off x="2286000" y="838200"/>
            <a:ext cx="2057400" cy="0"/>
          </a:xfrm>
          <a:prstGeom prst="line">
            <a:avLst/>
          </a:prstGeom>
          <a:noFill/>
          <a:ln w="9525" cap="rnd">
            <a:solidFill>
              <a:srgbClr val="007A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0" name="Line 11"/>
          <p:cNvSpPr>
            <a:spLocks noChangeShapeType="1"/>
          </p:cNvSpPr>
          <p:nvPr/>
        </p:nvSpPr>
        <p:spPr bwMode="auto">
          <a:xfrm flipV="1">
            <a:off x="2819400" y="838200"/>
            <a:ext cx="0" cy="2895600"/>
          </a:xfrm>
          <a:prstGeom prst="line">
            <a:avLst/>
          </a:prstGeom>
          <a:noFill/>
          <a:ln w="9525" cap="rnd">
            <a:solidFill>
              <a:srgbClr val="007A77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1" name="Line 12"/>
          <p:cNvSpPr>
            <a:spLocks noChangeShapeType="1"/>
          </p:cNvSpPr>
          <p:nvPr/>
        </p:nvSpPr>
        <p:spPr bwMode="auto">
          <a:xfrm>
            <a:off x="2971800" y="3733800"/>
            <a:ext cx="0" cy="2667000"/>
          </a:xfrm>
          <a:prstGeom prst="line">
            <a:avLst/>
          </a:prstGeom>
          <a:noFill/>
          <a:ln w="9525" cap="rnd">
            <a:solidFill>
              <a:srgbClr val="007A77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2" name="Line 13"/>
          <p:cNvSpPr>
            <a:spLocks noChangeShapeType="1"/>
          </p:cNvSpPr>
          <p:nvPr/>
        </p:nvSpPr>
        <p:spPr bwMode="auto">
          <a:xfrm>
            <a:off x="9144000" y="838200"/>
            <a:ext cx="0" cy="5562600"/>
          </a:xfrm>
          <a:prstGeom prst="line">
            <a:avLst/>
          </a:prstGeom>
          <a:noFill/>
          <a:ln w="9525" cap="rnd">
            <a:solidFill>
              <a:srgbClr val="007A77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3" name="Text Box 14"/>
          <p:cNvSpPr>
            <a:spLocks noChangeArrowheads="1"/>
          </p:cNvSpPr>
          <p:nvPr/>
        </p:nvSpPr>
        <p:spPr bwMode="auto">
          <a:xfrm>
            <a:off x="9372600" y="914401"/>
            <a:ext cx="914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007A77"/>
                </a:solidFill>
                <a:ea typeface="宋体" panose="02010600030101010101" pitchFamily="2" charset="-122"/>
              </a:rPr>
              <a:t>低地址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68624" name="Text Box 15"/>
          <p:cNvSpPr>
            <a:spLocks noChangeArrowheads="1"/>
          </p:cNvSpPr>
          <p:nvPr/>
        </p:nvSpPr>
        <p:spPr bwMode="auto">
          <a:xfrm>
            <a:off x="9372600" y="5486401"/>
            <a:ext cx="914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007A77"/>
                </a:solidFill>
                <a:ea typeface="宋体" panose="02010600030101010101" pitchFamily="2" charset="-122"/>
              </a:rPr>
              <a:t>高地址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68625" name="Text Box 16"/>
          <p:cNvSpPr>
            <a:spLocks noChangeArrowheads="1"/>
          </p:cNvSpPr>
          <p:nvPr/>
        </p:nvSpPr>
        <p:spPr bwMode="auto">
          <a:xfrm>
            <a:off x="2971800" y="1219201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7A77"/>
                </a:solidFill>
                <a:ea typeface="宋体" panose="02010600030101010101" pitchFamily="2" charset="-122"/>
              </a:rPr>
              <a:t>-32768</a:t>
            </a:r>
            <a:endParaRPr lang="zh-CN" altLang="en-US" sz="1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3731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C1F35BB1-0D6B-4EB1-A629-00E3B5F1249F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67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70659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589935" y="892176"/>
            <a:ext cx="10795820" cy="556101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Example 2.20</a:t>
            </a:r>
            <a:r>
              <a:rPr lang="en-US" altLang="zh-CN" dirty="0">
                <a:solidFill>
                  <a:srgbClr val="000000"/>
                </a:solidFill>
              </a:rPr>
              <a:t>  Show branch offset in machine language</a:t>
            </a:r>
            <a:endParaRPr lang="zh-CN" altLang="en-US" dirty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z="2800" dirty="0" smtClean="0">
                <a:solidFill>
                  <a:srgbClr val="000000"/>
                </a:solidFill>
              </a:rPr>
              <a:t> MIPS assembler code in Example 3.12:</a:t>
            </a:r>
            <a:endParaRPr lang="zh-CN" altLang="en-US" sz="2800" dirty="0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Loop:       add     $t1, $s3, $s3        # temp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reg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$t1  =  2  * 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       add     $t1, $t1, $t1        # temp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reg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$t1  =  4  * 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       add     $t1, $t1, $s6       # $t1  =  address of save[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]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      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lw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$t0, 0($t1)          # temp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reg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$t0  =  save[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]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      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bne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$t0, $s5, Exit      # go to Exit  if  save[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]  !=  k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                 </a:t>
            </a:r>
            <a:r>
              <a:rPr lang="en-US" altLang="zh-CN" sz="2800" dirty="0" smtClean="0">
                <a:solidFill>
                  <a:srgbClr val="000000"/>
                </a:solidFill>
              </a:rPr>
              <a:t>          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add   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$s3, $s3, $s4      # 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=  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+  j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       j         Loop                  # go to Loop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Exit: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210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bldLvl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BEDB126D-8AFC-4E29-B03D-70ACD639717D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68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489587" y="383458"/>
            <a:ext cx="9188245" cy="6238568"/>
          </a:xfrm>
        </p:spPr>
        <p:txBody>
          <a:bodyPr/>
          <a:lstStyle/>
          <a:p>
            <a:pPr lvl="1" eaLnBrk="1" hangingPunct="1"/>
            <a:r>
              <a:rPr lang="en-US" altLang="zh-CN" dirty="0" smtClean="0"/>
              <a:t> </a:t>
            </a:r>
            <a:r>
              <a:rPr lang="en-US" altLang="zh-CN" sz="2000" dirty="0" smtClean="0">
                <a:solidFill>
                  <a:srgbClr val="000000"/>
                </a:solidFill>
              </a:rPr>
              <a:t>Assembled instructions and their addresses:</a:t>
            </a:r>
            <a:endParaRPr lang="zh-CN" altLang="en-US" sz="2000" dirty="0" smtClean="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80000    </a:t>
            </a:r>
            <a:r>
              <a:rPr lang="en-US" altLang="zh-CN" sz="2000" u="sng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|        0      |     19     |     19     |     9       |       0     |       32     |add</a:t>
            </a:r>
            <a:endParaRPr lang="zh-CN" altLang="en-US" sz="2000" u="sng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80004    </a:t>
            </a:r>
            <a:r>
              <a:rPr lang="en-US" altLang="zh-CN" sz="2000" u="sng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|        0      |      9      |      9      |     9       |       0     |       32     |add</a:t>
            </a:r>
            <a:endParaRPr lang="zh-CN" altLang="en-US" sz="2000" u="sng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80008    </a:t>
            </a:r>
            <a:r>
              <a:rPr lang="en-US" altLang="zh-CN" sz="2000" u="sng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|        0      |      9      |     22     |     9       |       0     |       32     |add</a:t>
            </a:r>
            <a:endParaRPr lang="zh-CN" altLang="en-US" sz="2000" u="sng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80012    </a:t>
            </a:r>
            <a:r>
              <a:rPr lang="en-US" altLang="zh-CN" sz="2000" u="sng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|       35     |      9      |      8      |                     0                       |LW</a:t>
            </a:r>
            <a:endParaRPr lang="zh-CN" altLang="en-US" sz="2000" u="sng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80016    </a:t>
            </a:r>
            <a:r>
              <a:rPr lang="en-US" altLang="zh-CN" sz="2000" u="sng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|        5      |      8      |     21     |                   2                         |</a:t>
            </a:r>
            <a:r>
              <a:rPr lang="en-US" altLang="zh-CN" sz="2000" u="sng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bne</a:t>
            </a:r>
            <a:endParaRPr lang="zh-CN" altLang="en-US" sz="2000" u="sng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80020    </a:t>
            </a:r>
            <a:r>
              <a:rPr lang="en-US" altLang="zh-CN" sz="2000" u="sng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|        0      |     19     |     20     |     19     |       0     |       32     |add</a:t>
            </a:r>
            <a:endParaRPr lang="zh-CN" altLang="en-US" sz="2000" u="sng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80024    </a:t>
            </a:r>
            <a:r>
              <a:rPr lang="en-US" altLang="zh-CN" sz="2000" u="sng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|        2      |                               20000                                  |j loop</a:t>
            </a:r>
            <a:endParaRPr lang="zh-CN" altLang="en-US" sz="2000" u="sng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80028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. . . 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Modification: </a:t>
            </a:r>
            <a:endParaRPr lang="zh-CN" altLang="en-US" sz="2000" dirty="0" smtClean="0">
              <a:solidFill>
                <a:srgbClr val="000000"/>
              </a:solidFill>
            </a:endParaRPr>
          </a:p>
          <a:p>
            <a:pPr lvl="2" eaLnBrk="1" hangingPunct="1"/>
            <a:r>
              <a:rPr lang="en-US" altLang="zh-CN" dirty="0" smtClean="0">
                <a:solidFill>
                  <a:srgbClr val="000000"/>
                </a:solidFill>
              </a:rPr>
              <a:t> All MIPS instructions are 4 bytes long</a:t>
            </a:r>
            <a:endParaRPr lang="zh-CN" altLang="en-US" dirty="0" smtClean="0">
              <a:solidFill>
                <a:srgbClr val="000000"/>
              </a:solidFill>
            </a:endParaRPr>
          </a:p>
          <a:p>
            <a:pPr lvl="2" eaLnBrk="1" hangingPunct="1"/>
            <a:r>
              <a:rPr lang="en-US" altLang="zh-CN" dirty="0" smtClean="0">
                <a:solidFill>
                  <a:srgbClr val="000000"/>
                </a:solidFill>
              </a:rPr>
              <a:t> PC-relative addressing refers to the number of words</a:t>
            </a:r>
            <a:endParaRPr lang="zh-CN" altLang="en-US" dirty="0" smtClean="0">
              <a:solidFill>
                <a:srgbClr val="000000"/>
              </a:solidFill>
            </a:endParaRPr>
          </a:p>
          <a:p>
            <a:pPr lvl="2" eaLnBrk="1" hangingPunct="1"/>
            <a:r>
              <a:rPr lang="en-US" altLang="zh-CN" dirty="0" smtClean="0">
                <a:solidFill>
                  <a:srgbClr val="000000"/>
                </a:solidFill>
              </a:rPr>
              <a:t> 80020+2x4=80028&gt;PC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99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4" dur="500"/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1" dur="500"/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bldLvl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68F8F340-88C1-40FF-BD32-E0D2DE34E406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69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72707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774825" y="925513"/>
            <a:ext cx="8540750" cy="6248400"/>
          </a:xfrm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  <a:r>
              <a:rPr lang="en-US" altLang="zh-CN" smtClean="0">
                <a:solidFill>
                  <a:srgbClr val="000000"/>
                </a:solidFill>
              </a:rPr>
              <a:t>Example 3.21</a:t>
            </a:r>
            <a:r>
              <a:rPr lang="en-US" altLang="zh-CN" sz="2000">
                <a:solidFill>
                  <a:srgbClr val="000000"/>
                </a:solidFill>
              </a:rPr>
              <a:t>  Branching far away</a:t>
            </a:r>
            <a:endParaRPr lang="zh-CN" altLang="en-US" sz="200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Given a branch:  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beq   $s0, $s1, L1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Rewrite it to offer a much greater branching distance: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bne    $s0, $s1, L2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j         L1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L2: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 MIPS addressing mode summary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1). Register addressing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2).Base or displacement addressing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3).Immediate addressing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4).PC-relative addressing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5). Pseudodirect addressing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39213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72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2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2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4" dur="500"/>
                                        <p:tgtEl>
                                          <p:spTgt spid="72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2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2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1" dur="500"/>
                                        <p:tgtEl>
                                          <p:spTgt spid="72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2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2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bldLvl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0813F3A5-B92D-4268-96D9-1B39CF25703E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7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2.2    Operations of the Computer Hardware</a:t>
            </a:r>
            <a:endParaRPr lang="zh-CN" altLang="en-US" smtClean="0"/>
          </a:p>
        </p:txBody>
      </p:sp>
      <p:sp>
        <p:nvSpPr>
          <p:cNvPr id="8196" name="Rectangle 3"/>
          <p:cNvSpPr>
            <a:spLocks noGrp="1" noRot="1" noChangeArrowheads="1"/>
          </p:cNvSpPr>
          <p:nvPr>
            <p:ph sz="half" idx="4294967295"/>
          </p:nvPr>
        </p:nvSpPr>
        <p:spPr>
          <a:xfrm>
            <a:off x="1703388" y="1773238"/>
            <a:ext cx="8640762" cy="4703762"/>
          </a:xfrm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  <a:r>
              <a:rPr lang="en-US" altLang="zh-CN" b="1" smtClean="0">
                <a:solidFill>
                  <a:srgbClr val="000000"/>
                </a:solidFill>
              </a:rPr>
              <a:t>Every computer must be able to perform arithmetic:</a:t>
            </a:r>
            <a:endParaRPr lang="zh-CN" altLang="en-US" b="1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b="1" smtClean="0">
                <a:solidFill>
                  <a:srgbClr val="000000"/>
                </a:solidFill>
              </a:rPr>
              <a:t> add  a, b, c  # a=b+c</a:t>
            </a:r>
          </a:p>
          <a:p>
            <a:pPr lvl="1" eaLnBrk="1" hangingPunct="1"/>
            <a:r>
              <a:rPr lang="en-US" altLang="zh-CN" b="1" smtClean="0">
                <a:solidFill>
                  <a:srgbClr val="000000"/>
                </a:solidFill>
              </a:rPr>
              <a:t> Exactly three variables</a:t>
            </a:r>
            <a:endParaRPr lang="zh-CN" altLang="en-US" b="1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b="1" smtClean="0">
                <a:solidFill>
                  <a:srgbClr val="000000"/>
                </a:solidFill>
              </a:rPr>
              <a:t> Design Principle 1</a:t>
            </a:r>
            <a:endParaRPr lang="zh-CN" altLang="en-US" b="1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b="1" smtClean="0">
                <a:solidFill>
                  <a:srgbClr val="000000"/>
                </a:solidFill>
              </a:rPr>
              <a:t> </a:t>
            </a:r>
            <a:r>
              <a:rPr lang="en-US" altLang="zh-CN" b="1" i="1" smtClean="0">
                <a:solidFill>
                  <a:srgbClr val="000000"/>
                </a:solidFill>
              </a:rPr>
              <a:t>Simplicity favors regularity</a:t>
            </a:r>
            <a:endParaRPr lang="zh-CN" altLang="en-US" b="1" i="1" smtClean="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495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ldLvl="0" autoUpdateAnimBg="0"/>
      <p:bldP spid="8196" grpId="0" build="p" bldLvl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67099B6D-E6E1-4D05-82FB-6E3EB7F9A897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70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847851" y="188913"/>
            <a:ext cx="8518525" cy="6588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/>
              <a:t>MIPS addressing modes</a:t>
            </a:r>
            <a:endParaRPr lang="zh-CN" altLang="en-US" smtClean="0"/>
          </a:p>
        </p:txBody>
      </p:sp>
      <p:pic>
        <p:nvPicPr>
          <p:cNvPr id="72708" name="Picture 3" descr="f03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765175"/>
            <a:ext cx="5905500" cy="553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0844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ldLvl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BF89E1DD-B6F9-421A-A799-D36CAA350B16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71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74755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774825" y="908051"/>
            <a:ext cx="8540750" cy="5832475"/>
          </a:xfrm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  <a:r>
              <a:rPr lang="en-US" altLang="zh-CN" smtClean="0">
                <a:solidFill>
                  <a:srgbClr val="000000"/>
                </a:solidFill>
              </a:rPr>
              <a:t>Example 2.22</a:t>
            </a:r>
            <a:r>
              <a:rPr lang="en-US" altLang="zh-CN" sz="2000">
                <a:solidFill>
                  <a:srgbClr val="000000"/>
                </a:solidFill>
              </a:rPr>
              <a:t>     Decoding machine code(A23, P153)</a:t>
            </a:r>
            <a:endParaRPr lang="zh-CN" altLang="en-US" sz="200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Machine instruction(</a:t>
            </a:r>
            <a:r>
              <a:rPr lang="zh-CN" altLang="en-US" smtClean="0">
                <a:solidFill>
                  <a:srgbClr val="000000"/>
                </a:solidFill>
              </a:rPr>
              <a:t>将机器指令手工翻译成汇编指令</a:t>
            </a:r>
            <a:r>
              <a:rPr lang="en-US" altLang="zh-CN" smtClean="0">
                <a:solidFill>
                  <a:srgbClr val="000000"/>
                </a:solidFill>
              </a:rPr>
              <a:t>)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( Bits:        31    28   26                                                                         5       2   0  )</a:t>
            </a:r>
            <a:endParaRPr lang="zh-CN" altLang="en-US" sz="1600" b="1" i="1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0000 0000 1010 1111  1000 0000 0010 0000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Decoding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 eaLnBrk="1" hangingPunct="1"/>
            <a:r>
              <a:rPr lang="en-US" altLang="zh-CN" smtClean="0">
                <a:solidFill>
                  <a:srgbClr val="000000"/>
                </a:solidFill>
              </a:rPr>
              <a:t> Determine the operation from opcode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op</a:t>
            </a:r>
            <a:r>
              <a:rPr lang="en-US" altLang="zh-CN" b="1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: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000000              </a:t>
            </a:r>
            <a:r>
              <a:rPr lang="en-US" altLang="zh-CN" b="1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R-format instruction</a:t>
            </a:r>
            <a:endParaRPr lang="zh-CN" altLang="en-US" b="1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op            rs             rt            rd      shamt       funct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</a:t>
            </a:r>
            <a:r>
              <a:rPr lang="en-US" altLang="zh-CN" sz="1800" u="sng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|  000000  |  00101  |  01111  |  10000  |  00000  |  100000  |</a:t>
            </a:r>
            <a:endParaRPr lang="zh-CN" altLang="en-US" sz="1800" u="sng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funct</a:t>
            </a:r>
            <a:r>
              <a:rPr lang="en-US" altLang="zh-CN" b="1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: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100000  </a:t>
            </a:r>
            <a:r>
              <a:rPr lang="en-US" altLang="zh-CN" b="1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    add instruction</a:t>
            </a:r>
            <a:endParaRPr lang="zh-CN" altLang="en-US" b="1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/>
            <a:r>
              <a:rPr lang="en-US" altLang="zh-CN" smtClean="0">
                <a:solidFill>
                  <a:srgbClr val="000000"/>
                </a:solidFill>
              </a:rPr>
              <a:t> Determine other fields            </a:t>
            </a:r>
            <a:r>
              <a:rPr lang="zh-CN" altLang="en-US" smtClean="0">
                <a:solidFill>
                  <a:srgbClr val="000000"/>
                </a:solidFill>
              </a:rPr>
              <a:t>注</a:t>
            </a:r>
            <a:r>
              <a:rPr lang="en-US" altLang="zh-CN" smtClean="0">
                <a:solidFill>
                  <a:srgbClr val="000000"/>
                </a:solidFill>
              </a:rPr>
              <a:t>:A23</a:t>
            </a:r>
            <a:r>
              <a:rPr lang="zh-CN" altLang="en-US" smtClean="0">
                <a:solidFill>
                  <a:srgbClr val="000000"/>
                </a:solidFill>
              </a:rPr>
              <a:t>为寄存器名</a:t>
            </a:r>
            <a:r>
              <a:rPr lang="en-US" altLang="zh-CN" smtClean="0">
                <a:solidFill>
                  <a:srgbClr val="000000"/>
                </a:solidFill>
              </a:rPr>
              <a:t>--</a:t>
            </a:r>
            <a:r>
              <a:rPr lang="zh-CN" altLang="en-US" smtClean="0">
                <a:solidFill>
                  <a:srgbClr val="000000"/>
                </a:solidFill>
              </a:rPr>
              <a:t>值对照表</a:t>
            </a:r>
            <a:r>
              <a:rPr lang="en-US" altLang="zh-CN" smtClean="0">
                <a:solidFill>
                  <a:srgbClr val="000000"/>
                </a:solidFill>
              </a:rPr>
              <a:t>)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000000"/>
                </a:solidFill>
              </a:rPr>
              <a:t> </a:t>
            </a:r>
            <a:r>
              <a:rPr lang="en-US" altLang="zh-CN" b="1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rs: $a1   rt: $t7    rd: $s0                P153</a:t>
            </a:r>
            <a:r>
              <a:rPr lang="zh-CN" altLang="en-US" b="1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指令操作码对照表</a:t>
            </a:r>
            <a:endParaRPr lang="zh-CN" altLang="en-US" b="1" smtClean="0">
              <a:solidFill>
                <a:srgbClr val="000000"/>
              </a:solidFill>
            </a:endParaRPr>
          </a:p>
          <a:p>
            <a:pPr lvl="2" eaLnBrk="1" hangingPunct="1"/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Show the assembly instruction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</a:t>
            </a:r>
            <a:r>
              <a:rPr lang="en-US" altLang="zh-CN" b="1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add  $s0, $a1, $t7</a:t>
            </a:r>
            <a:r>
              <a:rPr lang="en-US" altLang="zh-CN" smtClean="0">
                <a:solidFill>
                  <a:srgbClr val="000000"/>
                </a:solidFill>
              </a:rPr>
              <a:t>  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05826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4" dur="500"/>
                                        <p:tgtEl>
                                          <p:spTgt spid="74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4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4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1" dur="500"/>
                                        <p:tgtEl>
                                          <p:spTgt spid="74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4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4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8" dur="500"/>
                                        <p:tgtEl>
                                          <p:spTgt spid="747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47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47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bldLvl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52B23AC8-4466-4B94-BB7D-7C30F38B46AF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72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828800" y="620714"/>
            <a:ext cx="8540750" cy="700087"/>
          </a:xfrm>
        </p:spPr>
        <p:txBody>
          <a:bodyPr/>
          <a:lstStyle/>
          <a:p>
            <a:pPr eaLnBrk="1" hangingPunct="1"/>
            <a:r>
              <a:rPr lang="en-US" altLang="zh-CN" sz="2800">
                <a:solidFill>
                  <a:srgbClr val="000000"/>
                </a:solidFill>
              </a:rPr>
              <a:t>**Summary of MIPS architecture in Chapter 2</a:t>
            </a:r>
          </a:p>
        </p:txBody>
      </p:sp>
      <p:sp>
        <p:nvSpPr>
          <p:cNvPr id="75780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738314" y="1241426"/>
            <a:ext cx="9361487" cy="561657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 </a:t>
            </a:r>
            <a:r>
              <a:rPr lang="en-US" altLang="zh-CN" smtClean="0">
                <a:solidFill>
                  <a:srgbClr val="000000"/>
                </a:solidFill>
              </a:rPr>
              <a:t>MIPS instruction format</a:t>
            </a:r>
            <a:endParaRPr lang="zh-CN" altLang="en-US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</a:rPr>
              <a:t>  </a:t>
            </a:r>
            <a:r>
              <a:rPr lang="en-US" altLang="zh-CN" sz="1800" b="1" u="sng">
                <a:solidFill>
                  <a:srgbClr val="000000"/>
                </a:solidFill>
              </a:rPr>
              <a:t>|  Name   |                       Fields          |           Comments    |</a:t>
            </a:r>
            <a:endParaRPr lang="zh-CN" altLang="en-US" sz="1800" b="1" u="sng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Times New Roman" panose="02020603050405020304" pitchFamily="18" charset="0"/>
              </a:rPr>
              <a:t>  </a:t>
            </a:r>
            <a:r>
              <a:rPr lang="en-US" altLang="zh-CN" sz="1800" u="sng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Times New Roman" panose="02020603050405020304" pitchFamily="18" charset="0"/>
              </a:rPr>
              <a:t>| Field size | 6 bits| 5 bits| 5 bits| 5 bits| 5 bits| 6 bits| All MIPS instructions 32 bits |</a:t>
            </a:r>
            <a:endParaRPr lang="zh-CN" altLang="en-US" sz="1800" u="sng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  <a:sym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Times New Roman" panose="02020603050405020304" pitchFamily="18" charset="0"/>
              </a:rPr>
              <a:t>  </a:t>
            </a:r>
            <a:r>
              <a:rPr lang="en-US" altLang="zh-CN" sz="1800" u="sng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Times New Roman" panose="02020603050405020304" pitchFamily="18" charset="0"/>
              </a:rPr>
              <a:t>| R-format  |   op  |    rs   |    rt   |    rd   |shamt| funct | Arithmetic instruction format |</a:t>
            </a:r>
            <a:endParaRPr lang="zh-CN" altLang="en-US" sz="1800" u="sng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  <a:sym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Times New Roman" panose="02020603050405020304" pitchFamily="18" charset="0"/>
              </a:rPr>
              <a:t>  </a:t>
            </a:r>
            <a:r>
              <a:rPr lang="en-US" altLang="zh-CN" sz="1800" u="sng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Times New Roman" panose="02020603050405020304" pitchFamily="18" charset="0"/>
              </a:rPr>
              <a:t>| I-format   |   op  |    rs   |    rt   | address/immediate | Transfer,branch,imm. format |</a:t>
            </a:r>
            <a:endParaRPr lang="zh-CN" altLang="en-US" sz="1800" u="sng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  <a:sym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Times New Roman" panose="02020603050405020304" pitchFamily="18" charset="0"/>
              </a:rPr>
              <a:t>  </a:t>
            </a:r>
            <a:r>
              <a:rPr lang="en-US" altLang="zh-CN" sz="1800" u="sng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Times New Roman" panose="02020603050405020304" pitchFamily="18" charset="0"/>
              </a:rPr>
              <a:t>| J-format   |   op  |               target address                | Jump instruction format         |</a:t>
            </a:r>
            <a:endParaRPr lang="zh-CN" altLang="en-US" sz="1800" u="sng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  <a:sym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 MIPS operands</a:t>
            </a:r>
            <a:endParaRPr lang="zh-CN" altLang="en-US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</a:rPr>
              <a:t>  </a:t>
            </a:r>
            <a:r>
              <a:rPr lang="en-US" altLang="zh-CN" sz="1800" b="1" u="sng">
                <a:solidFill>
                  <a:srgbClr val="000000"/>
                </a:solidFill>
              </a:rPr>
              <a:t>|  Name      |                                        Example                     |</a:t>
            </a:r>
            <a:endParaRPr lang="zh-CN" altLang="en-US" sz="1800" b="1" u="sng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Times New Roman" panose="02020603050405020304" pitchFamily="18" charset="0"/>
              </a:rPr>
              <a:t>  </a:t>
            </a:r>
            <a:r>
              <a:rPr lang="en-US" altLang="zh-CN" sz="1800" u="sng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Times New Roman" panose="02020603050405020304" pitchFamily="18" charset="0"/>
              </a:rPr>
              <a:t>| 32 registers | $s0~$s7, $t0~$t9,$zero, $a0~$a3, $v0~$v1,  $fp, $gp, $ra, $at  |</a:t>
            </a:r>
            <a:endParaRPr lang="zh-CN" altLang="en-US" sz="1800" u="sng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  <a:sym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Times New Roman" panose="02020603050405020304" pitchFamily="18" charset="0"/>
              </a:rPr>
              <a:t>  </a:t>
            </a:r>
            <a:r>
              <a:rPr lang="en-US" altLang="zh-CN" sz="1800" u="sng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Times New Roman" panose="02020603050405020304" pitchFamily="18" charset="0"/>
              </a:rPr>
              <a:t>| Mem words |          Memory[0], Memory[4], </a:t>
            </a:r>
            <a:r>
              <a:rPr lang="en-US" altLang="zh-CN" sz="1800" b="1" u="sng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Times New Roman" panose="02020603050405020304" pitchFamily="18" charset="0"/>
              </a:rPr>
              <a:t>. . .</a:t>
            </a:r>
            <a:r>
              <a:rPr lang="en-US" altLang="zh-CN" sz="1800" u="sng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Times New Roman" panose="02020603050405020304" pitchFamily="18" charset="0"/>
              </a:rPr>
              <a:t>  , Memory[4294967292]            |</a:t>
            </a:r>
            <a:endParaRPr lang="zh-CN" altLang="en-US" sz="1800" u="sng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  <a:sym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 MIPS assembly language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 Arithmetic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 add                        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add  $s1, $s2, $s3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 subtract                 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sub  $s1, $s2, $s3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 add immediate      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addi  $s1, $s2, 5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36786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75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5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5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75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5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5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757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57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57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757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57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57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757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57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57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4" dur="500"/>
                                        <p:tgtEl>
                                          <p:spTgt spid="757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57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57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1" dur="500"/>
                                        <p:tgtEl>
                                          <p:spTgt spid="757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57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57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8" dur="500"/>
                                        <p:tgtEl>
                                          <p:spTgt spid="757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57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57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5" dur="500"/>
                                        <p:tgtEl>
                                          <p:spTgt spid="757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57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57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2" dur="500"/>
                                        <p:tgtEl>
                                          <p:spTgt spid="757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57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57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ldLvl="0" autoUpdateAnimBg="0"/>
      <p:bldP spid="75780" grpId="0" build="p" bldLvl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35D54539-E057-4969-ADDD-AD6561482710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73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76803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7850" y="260351"/>
            <a:ext cx="8540750" cy="5832475"/>
          </a:xfrm>
        </p:spPr>
        <p:txBody>
          <a:bodyPr/>
          <a:lstStyle/>
          <a:p>
            <a:pPr lvl="1" eaLnBrk="1" hangingPunct="1"/>
            <a:r>
              <a:rPr lang="en-US" altLang="zh-CN" smtClean="0"/>
              <a:t> </a:t>
            </a:r>
            <a:r>
              <a:rPr lang="en-US" altLang="zh-CN" smtClean="0">
                <a:solidFill>
                  <a:srgbClr val="000000"/>
                </a:solidFill>
              </a:rPr>
              <a:t>Data transfer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 eaLnBrk="1" hangingPunct="1"/>
            <a:r>
              <a:rPr lang="en-US" altLang="zh-CN" smtClean="0">
                <a:solidFill>
                  <a:srgbClr val="000000"/>
                </a:solidFill>
              </a:rPr>
              <a:t> load word                 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lw      $s1, 100($s2)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/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store word                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sw      $s1, 100($s2)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/>
            <a:r>
              <a:rPr lang="en-US" altLang="zh-CN" smtClean="0">
                <a:solidFill>
                  <a:srgbClr val="000000"/>
                </a:solidFill>
              </a:rPr>
              <a:t> load byte                  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lb       $s1, 100($s2)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/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store byte                 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sb       $s1, 100($s2)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/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load upper immediate      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lui      $s1, 100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Conditional branch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 eaLnBrk="1" hangingPunct="1"/>
            <a:r>
              <a:rPr lang="en-US" altLang="zh-CN" smtClean="0">
                <a:solidFill>
                  <a:srgbClr val="000000"/>
                </a:solidFill>
              </a:rPr>
              <a:t> branch on equal 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     beq    $s1, $s2, 25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/>
            <a:r>
              <a:rPr lang="en-US" altLang="zh-CN" smtClean="0">
                <a:solidFill>
                  <a:srgbClr val="000000"/>
                </a:solidFill>
              </a:rPr>
              <a:t> branch on not equal 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bne    $s1, $s2, 25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/>
            <a:r>
              <a:rPr lang="en-US" altLang="zh-CN" smtClean="0">
                <a:solidFill>
                  <a:srgbClr val="000000"/>
                </a:solidFill>
              </a:rPr>
              <a:t> set on less than                      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slt      $s1, $s2, $s3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/>
            <a:r>
              <a:rPr lang="en-US" altLang="zh-CN" smtClean="0">
                <a:solidFill>
                  <a:srgbClr val="000000"/>
                </a:solidFill>
              </a:rPr>
              <a:t> set on less than immediate    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slti     $s1, $s2, 100 </a:t>
            </a:r>
            <a:endParaRPr lang="en-US" altLang="zh-CN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Unconditional jump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 eaLnBrk="1" hangingPunct="1"/>
            <a:r>
              <a:rPr lang="en-US" altLang="zh-CN" smtClean="0">
                <a:solidFill>
                  <a:srgbClr val="000000"/>
                </a:solidFill>
              </a:rPr>
              <a:t> jump                                        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j      2500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/>
            <a:r>
              <a:rPr lang="en-US" altLang="zh-CN" smtClean="0">
                <a:solidFill>
                  <a:srgbClr val="000000"/>
                </a:solidFill>
              </a:rPr>
              <a:t> jump register                           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jr    $ra</a:t>
            </a:r>
          </a:p>
          <a:p>
            <a:pPr lvl="2" eaLnBrk="1" hangingPunct="1"/>
            <a:r>
              <a:rPr lang="en-US" altLang="zh-CN" smtClean="0">
                <a:solidFill>
                  <a:srgbClr val="000000"/>
                </a:solidFill>
              </a:rPr>
              <a:t> jump and link                          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jal    2500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84456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4" dur="500"/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1" dur="500"/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8" dur="500"/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5" dur="500"/>
                                        <p:tgtEl>
                                          <p:spTgt spid="76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6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6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bldLvl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5C164383-920B-4E84-B075-127C6C62BD70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74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smtClean="0"/>
              <a:t>几点注意</a:t>
            </a:r>
          </a:p>
        </p:txBody>
      </p:sp>
      <p:sp>
        <p:nvSpPr>
          <p:cNvPr id="77828" name="Rectangle 3"/>
          <p:cNvSpPr>
            <a:spLocks noGrp="1" noRot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原则：汇编程序可以不遵循编程原则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实例</a:t>
            </a:r>
          </a:p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函数调用可以直接跳出，不通过</a:t>
            </a:r>
            <a:r>
              <a:rPr lang="en-US" altLang="zh-CN" smtClean="0"/>
              <a:t>bl </a:t>
            </a:r>
            <a:r>
              <a:rPr lang="zh-CN" altLang="en-US" smtClean="0"/>
              <a:t>返回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同理，函数体中可以跳入，也可以从中直接跳出</a:t>
            </a:r>
          </a:p>
        </p:txBody>
      </p:sp>
    </p:spTree>
    <p:extLst>
      <p:ext uri="{BB962C8B-B14F-4D97-AF65-F5344CB8AC3E}">
        <p14:creationId xmlns:p14="http://schemas.microsoft.com/office/powerpoint/2010/main" val="3204995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ldLvl="0" autoUpdateAnimBg="0"/>
      <p:bldP spid="77828" grpId="0" build="p" bldLvl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FE6D79F9-B215-427D-8ECA-9825DB3214EF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75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78851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78852" name="Rectangle 3"/>
          <p:cNvSpPr>
            <a:spLocks noGrp="1" noRot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形参超过</a:t>
            </a:r>
            <a:r>
              <a:rPr lang="en-US" altLang="zh-CN" smtClean="0"/>
              <a:t>4</a:t>
            </a:r>
            <a:r>
              <a:rPr lang="zh-CN" altLang="en-US" smtClean="0"/>
              <a:t>个怎么办？</a:t>
            </a:r>
          </a:p>
          <a:p>
            <a:pPr lvl="1" eaLnBrk="1" hangingPunct="1"/>
            <a:r>
              <a:rPr lang="zh-CN" altLang="en-US" smtClean="0"/>
              <a:t>调用函数前，将第五个及以后的参数压堆栈</a:t>
            </a:r>
          </a:p>
          <a:p>
            <a:pPr lvl="1" eaLnBrk="1" hangingPunct="1"/>
            <a:r>
              <a:rPr lang="zh-CN" altLang="en-US" smtClean="0"/>
              <a:t>函数内，弹出堆栈</a:t>
            </a:r>
          </a:p>
          <a:p>
            <a:pPr lvl="1" eaLnBrk="1" hangingPunct="1"/>
            <a:endParaRPr lang="zh-CN" altLang="en-US" smtClean="0"/>
          </a:p>
          <a:p>
            <a:pPr lvl="1" eaLnBrk="1" hangingPunct="1"/>
            <a:r>
              <a:rPr lang="zh-CN" altLang="en-US" smtClean="0"/>
              <a:t>同理，返回值超过</a:t>
            </a:r>
            <a:r>
              <a:rPr lang="en-US" altLang="zh-CN" smtClean="0"/>
              <a:t>2</a:t>
            </a:r>
            <a:r>
              <a:rPr lang="zh-CN" altLang="en-US" smtClean="0"/>
              <a:t>个，也用堆栈</a:t>
            </a:r>
          </a:p>
          <a:p>
            <a:pPr lvl="1" eaLnBrk="1" hangingPunct="1"/>
            <a:endParaRPr lang="zh-CN" altLang="en-US" smtClean="0"/>
          </a:p>
          <a:p>
            <a:pPr lvl="1"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此规则亦可打破，用空闲的寄存器传递参数</a:t>
            </a:r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43524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78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8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78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8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8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78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8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8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788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88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88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ldLvl="0" autoUpdateAnimBg="0"/>
      <p:bldP spid="78852" grpId="0" build="p" bldLvl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F89CC7F7-AFC7-4451-8425-E492E96F1471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76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79876" name="Rectangle 3"/>
          <p:cNvSpPr>
            <a:spLocks noGrp="1" noRot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函数调用中制定的寄存器规则，可以无视之</a:t>
            </a:r>
          </a:p>
          <a:p>
            <a:pPr lvl="1" eaLnBrk="1" hangingPunct="1"/>
            <a:r>
              <a:rPr lang="en-US" altLang="zh-CN" smtClean="0"/>
              <a:t>a0-a3,v0-v1</a:t>
            </a:r>
            <a:endParaRPr lang="zh-CN" altLang="en-US" smtClean="0"/>
          </a:p>
          <a:p>
            <a:pPr lvl="2" eaLnBrk="1" hangingPunct="1"/>
            <a:r>
              <a:rPr lang="zh-CN" altLang="en-US" smtClean="0"/>
              <a:t>一般不拿来直接参与运算，为什么？</a:t>
            </a:r>
          </a:p>
          <a:p>
            <a:pPr lvl="1" eaLnBrk="1" hangingPunct="1"/>
            <a:r>
              <a:rPr lang="en-US" altLang="zh-CN" smtClean="0"/>
              <a:t>s0-s7, t0-t9</a:t>
            </a:r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32541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ldLvl="0" autoUpdateAnimBg="0"/>
      <p:bldP spid="79876" grpId="0" build="p" bldLvl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EEE9FCE5-9CCD-4B03-BA5A-8E53165FB660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77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80899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828800" y="0"/>
            <a:ext cx="8540750" cy="914400"/>
          </a:xfrm>
        </p:spPr>
        <p:txBody>
          <a:bodyPr/>
          <a:lstStyle/>
          <a:p>
            <a:pPr eaLnBrk="1" hangingPunct="1"/>
            <a:r>
              <a:rPr lang="en-US" altLang="zh-CN" sz="3200">
                <a:solidFill>
                  <a:srgbClr val="000000"/>
                </a:solidFill>
              </a:rPr>
              <a:t>2.9    Starting a Program</a:t>
            </a:r>
            <a:endParaRPr lang="zh-CN" altLang="en-US" smtClean="0"/>
          </a:p>
        </p:txBody>
      </p:sp>
      <p:sp>
        <p:nvSpPr>
          <p:cNvPr id="80900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703389" y="1052514"/>
            <a:ext cx="8785225" cy="5545137"/>
          </a:xfrm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  <a:r>
              <a:rPr lang="en-US" altLang="zh-CN" smtClean="0">
                <a:solidFill>
                  <a:srgbClr val="000000"/>
                </a:solidFill>
              </a:rPr>
              <a:t>Start a C program in a file on disk to run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Compiling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 eaLnBrk="1" hangingPunct="1"/>
            <a:r>
              <a:rPr lang="en-US" altLang="zh-CN" smtClean="0">
                <a:solidFill>
                  <a:srgbClr val="000000"/>
                </a:solidFill>
              </a:rPr>
              <a:t> C program    </a:t>
            </a:r>
            <a:r>
              <a:rPr lang="en-US" altLang="zh-CN" smtClean="0">
                <a:solidFill>
                  <a:srgbClr val="000000"/>
                </a:solidFill>
                <a:sym typeface="Wingdings" panose="05000000000000000000" pitchFamily="2" charset="2"/>
              </a:rPr>
              <a:t>    assembly language program</a:t>
            </a:r>
            <a:endParaRPr lang="en-US" altLang="zh-CN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Assembling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 eaLnBrk="1" hangingPunct="1"/>
            <a:r>
              <a:rPr lang="en-US" altLang="zh-CN" smtClean="0">
                <a:solidFill>
                  <a:srgbClr val="000000"/>
                </a:solidFill>
              </a:rPr>
              <a:t> Assembly language program </a:t>
            </a:r>
            <a:r>
              <a:rPr lang="en-US" altLang="zh-CN" smtClean="0">
                <a:solidFill>
                  <a:srgbClr val="000000"/>
                </a:solidFill>
                <a:sym typeface="Wingdings" panose="05000000000000000000" pitchFamily="2" charset="2"/>
              </a:rPr>
              <a:t>  machine language module</a:t>
            </a:r>
            <a:endParaRPr lang="zh-CN" altLang="en-US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2" eaLnBrk="1" hangingPunct="1"/>
            <a:r>
              <a:rPr lang="en-US" altLang="zh-CN" smtClean="0">
                <a:solidFill>
                  <a:srgbClr val="000000"/>
                </a:solidFill>
              </a:rPr>
              <a:t>The object file for Unix systems typically contains six pieces: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   The object file header describes the size and position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   The text segment contains the machine language code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   The data segment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   The relocation information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   The symbol table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   The debugging information      //release </a:t>
            </a:r>
            <a:r>
              <a:rPr lang="zh-CN" altLang="en-US" smtClean="0">
                <a:solidFill>
                  <a:srgbClr val="000000"/>
                </a:solidFill>
              </a:rPr>
              <a:t>版本与</a:t>
            </a:r>
            <a:r>
              <a:rPr lang="en-US" altLang="zh-CN" smtClean="0">
                <a:solidFill>
                  <a:srgbClr val="000000"/>
                </a:solidFill>
              </a:rPr>
              <a:t>debugger</a:t>
            </a:r>
            <a:r>
              <a:rPr lang="zh-CN" altLang="en-US" smtClean="0">
                <a:solidFill>
                  <a:srgbClr val="000000"/>
                </a:solidFill>
              </a:rPr>
              <a:t>版本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520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80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0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0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8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4" dur="500"/>
                                        <p:tgtEl>
                                          <p:spTgt spid="809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09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09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1" dur="500"/>
                                        <p:tgtEl>
                                          <p:spTgt spid="809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09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09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ldLvl="0" autoUpdateAnimBg="0"/>
      <p:bldP spid="80900" grpId="0" build="p" bldLvl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24ECBCE5-67BF-4083-8D6A-98CEF9D2CB3C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78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80899" name="Rectangle 2"/>
          <p:cNvSpPr>
            <a:spLocks noChangeArrowheads="1"/>
          </p:cNvSpPr>
          <p:nvPr/>
        </p:nvSpPr>
        <p:spPr bwMode="auto">
          <a:xfrm>
            <a:off x="1524000" y="128588"/>
            <a:ext cx="86868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lvl="1" algn="ctr">
              <a:spcBef>
                <a:spcPct val="50000"/>
              </a:spcBef>
              <a:buSzPct val="85000"/>
            </a:pPr>
            <a:r>
              <a:rPr lang="en-US" altLang="zh-CN">
                <a:solidFill>
                  <a:srgbClr val="000000"/>
                </a:solidFill>
              </a:rPr>
              <a:t> Linking</a:t>
            </a:r>
            <a:endParaRPr lang="zh-CN" altLang="en-US">
              <a:solidFill>
                <a:srgbClr val="000000"/>
              </a:solidFill>
            </a:endParaRPr>
          </a:p>
          <a:p>
            <a:pPr lvl="2">
              <a:spcBef>
                <a:spcPct val="50000"/>
              </a:spcBef>
              <a:buSzPct val="85000"/>
            </a:pPr>
            <a:r>
              <a:rPr lang="en-US" altLang="zh-CN">
                <a:solidFill>
                  <a:srgbClr val="000000"/>
                </a:solidFill>
              </a:rPr>
              <a:t> Object modules(including library routine)   executable program</a:t>
            </a:r>
            <a:endParaRPr lang="zh-CN" altLang="en-US">
              <a:solidFill>
                <a:srgbClr val="000000"/>
              </a:solidFill>
            </a:endParaRPr>
          </a:p>
          <a:p>
            <a:pPr lvl="2">
              <a:spcBef>
                <a:spcPct val="50000"/>
              </a:spcBef>
              <a:buSzPct val="85000"/>
            </a:pPr>
            <a:r>
              <a:rPr lang="en-US" altLang="zh-CN">
                <a:solidFill>
                  <a:srgbClr val="000000"/>
                </a:solidFill>
              </a:rPr>
              <a:t> 6 pieces of the object file for Unix systems</a:t>
            </a:r>
            <a:endParaRPr lang="zh-CN" altLang="en-US">
              <a:solidFill>
                <a:srgbClr val="000000"/>
              </a:solidFill>
            </a:endParaRPr>
          </a:p>
          <a:p>
            <a:pPr lvl="2">
              <a:spcBef>
                <a:spcPct val="5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        </a:t>
            </a:r>
            <a:r>
              <a:rPr lang="en-US" altLang="zh-CN" sz="1800" b="1">
                <a:solidFill>
                  <a:srgbClr val="000000"/>
                </a:solidFill>
              </a:rPr>
              <a:t>object file header,  text segment,  data segment, </a:t>
            </a:r>
            <a:endParaRPr lang="zh-CN" altLang="en-US" sz="1800" b="1">
              <a:solidFill>
                <a:srgbClr val="000000"/>
              </a:solidFill>
            </a:endParaRPr>
          </a:p>
          <a:p>
            <a:pPr lvl="2">
              <a:spcBef>
                <a:spcPct val="5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0000"/>
                </a:solidFill>
              </a:rPr>
              <a:t>         relocation information,  symbol table,  debugging information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endParaRPr lang="zh-CN" altLang="en-US">
              <a:solidFill>
                <a:srgbClr val="000000"/>
              </a:solidFill>
            </a:endParaRPr>
          </a:p>
          <a:p>
            <a:pPr lvl="2">
              <a:spcBef>
                <a:spcPct val="50000"/>
              </a:spcBef>
              <a:buSzPct val="85000"/>
            </a:pPr>
            <a:r>
              <a:rPr lang="en-US" altLang="zh-CN">
                <a:solidFill>
                  <a:srgbClr val="000000"/>
                </a:solidFill>
              </a:rPr>
              <a:t> Place code and data modules symbolically in memory</a:t>
            </a:r>
            <a:endParaRPr lang="zh-CN" altLang="en-US">
              <a:solidFill>
                <a:srgbClr val="000000"/>
              </a:solidFill>
            </a:endParaRPr>
          </a:p>
          <a:p>
            <a:pPr lvl="2">
              <a:spcBef>
                <a:spcPct val="50000"/>
              </a:spcBef>
              <a:buSzPct val="85000"/>
            </a:pPr>
            <a:r>
              <a:rPr lang="en-US" altLang="zh-CN">
                <a:solidFill>
                  <a:srgbClr val="000000"/>
                </a:solidFill>
              </a:rPr>
              <a:t> Determine the addresses of data and instruction labels</a:t>
            </a:r>
            <a:endParaRPr lang="zh-CN" altLang="en-US">
              <a:solidFill>
                <a:srgbClr val="000000"/>
              </a:solidFill>
            </a:endParaRPr>
          </a:p>
          <a:p>
            <a:pPr lvl="2">
              <a:spcBef>
                <a:spcPct val="50000"/>
              </a:spcBef>
              <a:buSzPct val="85000"/>
            </a:pPr>
            <a:r>
              <a:rPr lang="en-US" altLang="zh-CN">
                <a:solidFill>
                  <a:srgbClr val="000000"/>
                </a:solidFill>
              </a:rPr>
              <a:t> Patch both the internal and external references</a:t>
            </a:r>
            <a:endParaRPr lang="zh-CN" altLang="en-US">
              <a:solidFill>
                <a:srgbClr val="000000"/>
              </a:solidFill>
            </a:endParaRPr>
          </a:p>
          <a:p>
            <a:pPr lvl="2">
              <a:spcBef>
                <a:spcPct val="50000"/>
              </a:spcBef>
              <a:buSzPct val="85000"/>
            </a:pPr>
            <a:endParaRPr lang="zh-CN" altLang="en-US">
              <a:solidFill>
                <a:srgbClr val="000000"/>
              </a:solidFill>
            </a:endParaRPr>
          </a:p>
          <a:p>
            <a:pPr lvl="2">
              <a:spcBef>
                <a:spcPct val="50000"/>
              </a:spcBef>
              <a:buSzPct val="85000"/>
            </a:pPr>
            <a:r>
              <a:rPr lang="zh-CN" altLang="en-US">
                <a:solidFill>
                  <a:srgbClr val="000000"/>
                </a:solidFill>
              </a:rPr>
              <a:t>文件头：通常可以用于记录该文件的类型</a:t>
            </a:r>
          </a:p>
          <a:p>
            <a:pPr lvl="2">
              <a:spcBef>
                <a:spcPct val="50000"/>
              </a:spcBef>
              <a:buSzPct val="85000"/>
            </a:pPr>
            <a:r>
              <a:rPr lang="zh-CN" altLang="en-US">
                <a:solidFill>
                  <a:srgbClr val="000000"/>
                </a:solidFill>
              </a:rPr>
              <a:t>问题：</a:t>
            </a:r>
            <a:r>
              <a:rPr lang="en-US" altLang="zh-CN">
                <a:solidFill>
                  <a:srgbClr val="000000"/>
                </a:solidFill>
              </a:rPr>
              <a:t>U</a:t>
            </a:r>
            <a:r>
              <a:rPr lang="zh-CN" altLang="en-US">
                <a:solidFill>
                  <a:srgbClr val="000000"/>
                </a:solidFill>
              </a:rPr>
              <a:t>盘上有且仅有一个</a:t>
            </a:r>
            <a:r>
              <a:rPr lang="en-US" altLang="zh-CN">
                <a:solidFill>
                  <a:srgbClr val="000000"/>
                </a:solidFill>
              </a:rPr>
              <a:t>65KB</a:t>
            </a:r>
            <a:r>
              <a:rPr lang="zh-CN" altLang="en-US">
                <a:solidFill>
                  <a:srgbClr val="000000"/>
                </a:solidFill>
              </a:rPr>
              <a:t>的</a:t>
            </a:r>
            <a:r>
              <a:rPr lang="en-US" altLang="zh-CN">
                <a:solidFill>
                  <a:srgbClr val="000000"/>
                </a:solidFill>
              </a:rPr>
              <a:t>winword</a:t>
            </a:r>
            <a:r>
              <a:rPr lang="zh-CN" altLang="en-US">
                <a:solidFill>
                  <a:srgbClr val="000000"/>
                </a:solidFill>
              </a:rPr>
              <a:t>文件，</a:t>
            </a:r>
            <a:r>
              <a:rPr lang="en-US" altLang="zh-CN">
                <a:solidFill>
                  <a:srgbClr val="000000"/>
                </a:solidFill>
              </a:rPr>
              <a:t>U</a:t>
            </a:r>
            <a:r>
              <a:rPr lang="zh-CN" altLang="en-US">
                <a:solidFill>
                  <a:srgbClr val="000000"/>
                </a:solidFill>
              </a:rPr>
              <a:t>盘被格式化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zh-CN" altLang="en-US">
                <a:solidFill>
                  <a:srgbClr val="000000"/>
                </a:solidFill>
              </a:rPr>
              <a:t>如何恢复</a:t>
            </a:r>
            <a:r>
              <a:rPr lang="en-US" altLang="zh-CN">
                <a:solidFill>
                  <a:srgbClr val="000000"/>
                </a:solidFill>
              </a:rPr>
              <a:t>?</a:t>
            </a:r>
            <a:endParaRPr lang="zh-CN" altLang="en-US">
              <a:solidFill>
                <a:srgbClr val="000000"/>
              </a:solidFill>
            </a:endParaRPr>
          </a:p>
          <a:p>
            <a:pPr lvl="3">
              <a:spcBef>
                <a:spcPct val="50000"/>
              </a:spcBef>
              <a:buSzPct val="85000"/>
              <a:buFont typeface="Wingdings" panose="05000000000000000000" pitchFamily="2" charset="2"/>
              <a:buChar char="v"/>
            </a:pPr>
            <a:r>
              <a:rPr lang="en-US" altLang="zh-CN" sz="2000">
                <a:solidFill>
                  <a:srgbClr val="000000"/>
                </a:solidFill>
              </a:rPr>
              <a:t>65KB</a:t>
            </a:r>
            <a:r>
              <a:rPr lang="zh-CN" altLang="en-US" sz="2000">
                <a:solidFill>
                  <a:srgbClr val="000000"/>
                </a:solidFill>
              </a:rPr>
              <a:t>为</a:t>
            </a:r>
            <a:r>
              <a:rPr lang="en-US" altLang="zh-CN" sz="2000">
                <a:solidFill>
                  <a:srgbClr val="000000"/>
                </a:solidFill>
              </a:rPr>
              <a:t>2</a:t>
            </a:r>
            <a:r>
              <a:rPr lang="zh-CN" altLang="en-US" sz="2000">
                <a:solidFill>
                  <a:srgbClr val="000000"/>
                </a:solidFill>
              </a:rPr>
              <a:t>扇区，读硬件扇区，利用文件头信息找到第一扇区，</a:t>
            </a:r>
          </a:p>
          <a:p>
            <a:pPr lvl="3">
              <a:spcBef>
                <a:spcPct val="50000"/>
              </a:spcBef>
              <a:buSzPct val="85000"/>
              <a:buFont typeface="Wingdings" panose="05000000000000000000" pitchFamily="2" charset="2"/>
              <a:buChar char="v"/>
            </a:pPr>
            <a:r>
              <a:rPr lang="zh-CN" altLang="en-US" sz="2000">
                <a:solidFill>
                  <a:srgbClr val="000000"/>
                </a:solidFill>
              </a:rPr>
              <a:t>找到非零的扇区为第二扇区，如有多个，穷举也可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0980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BE73CBDC-CF0F-407F-8C69-D09DC1EDDDF7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79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82947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smtClean="0"/>
              <a:t>关于文件的一些背景知识</a:t>
            </a:r>
          </a:p>
        </p:txBody>
      </p:sp>
      <p:sp>
        <p:nvSpPr>
          <p:cNvPr id="82948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019300" y="1905000"/>
            <a:ext cx="8540750" cy="47640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文件存在硬盘的逻辑分区中，具体存在扇区中，一般扇区为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32KB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因此，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100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个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字节的文件占据了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100*32KB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100KB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占据了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4*32KB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文件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起始扇区，存在目录中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多个扇区的顺序，存在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FAT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表（文件分配表中）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文件删除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将目录中对应该文件的文件名首字节清空，设置</a:t>
            </a: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fat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表的各扇区为空闲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目录也是一个文件，每个文件在目录中是一条记录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内存碎片整理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/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磁盘碎片整理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文件分配的原理：从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0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开始，找到一块整块的能存下，则放置文件；如果不够，分散分配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内存：执行某程序，则从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0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开始，找到一块整块的能存下，则分配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由于文件删除、内存释放造成碎片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37559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2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82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2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2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82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2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2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82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2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2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829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29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29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829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29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29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829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29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29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4" dur="500"/>
                                        <p:tgtEl>
                                          <p:spTgt spid="829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29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29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1" dur="500"/>
                                        <p:tgtEl>
                                          <p:spTgt spid="829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29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29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ldLvl="0" autoUpdateAnimBg="0"/>
      <p:bldP spid="82948" grpId="0" build="p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1DE8B0DE-B250-4C20-9531-6CABAA3E843F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8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4000">
                <a:solidFill>
                  <a:srgbClr val="000000"/>
                </a:solidFill>
              </a:rPr>
              <a:t>Example 2.1</a:t>
            </a:r>
            <a:endParaRPr lang="zh-CN" altLang="en-US" smtClean="0"/>
          </a:p>
        </p:txBody>
      </p:sp>
      <p:sp>
        <p:nvSpPr>
          <p:cNvPr id="9220" name="Rectangle 3"/>
          <p:cNvSpPr>
            <a:spLocks noGrp="1" noRot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000000"/>
                </a:solidFill>
              </a:rPr>
              <a:t>Compiling two simple C statements</a:t>
            </a:r>
            <a:endParaRPr lang="zh-CN" altLang="en-US" b="1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z="2800" b="1">
                <a:solidFill>
                  <a:srgbClr val="000000"/>
                </a:solidFill>
              </a:rPr>
              <a:t> C code:  </a:t>
            </a:r>
            <a:endParaRPr lang="zh-CN" altLang="en-US" sz="2800" b="1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a = b + c;</a:t>
            </a:r>
            <a:endParaRPr lang="zh-CN" altLang="en-US" b="1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d = a – e;</a:t>
            </a:r>
            <a:endParaRPr lang="zh-CN" altLang="en-US" b="1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/>
            <a:r>
              <a:rPr lang="en-US" altLang="zh-CN" smtClean="0"/>
              <a:t> </a:t>
            </a:r>
            <a:r>
              <a:rPr lang="en-US" altLang="zh-CN" b="1" smtClean="0">
                <a:solidFill>
                  <a:srgbClr val="000000"/>
                </a:solidFill>
              </a:rPr>
              <a:t>MIPS code:  </a:t>
            </a:r>
            <a:endParaRPr lang="zh-CN" altLang="en-US" b="1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</a:t>
            </a:r>
            <a:r>
              <a:rPr lang="en-US" altLang="zh-CN" b="1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add  a, b, c</a:t>
            </a:r>
            <a:endParaRPr lang="zh-CN" altLang="en-US" b="1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sub  d, a, e</a:t>
            </a:r>
            <a:endParaRPr lang="zh-CN" altLang="en-US" b="1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24820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ldLvl="0" autoUpdateAnimBg="0"/>
      <p:bldP spid="9220" grpId="0" build="p" bldLvl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C282D88D-B2D0-4E3A-AC46-E297D4C6273E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80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pic>
        <p:nvPicPr>
          <p:cNvPr id="82947" name="Picture 2" descr="f03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920751"/>
            <a:ext cx="6624638" cy="533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8" name="Rectangle 3"/>
          <p:cNvSpPr>
            <a:spLocks noRot="1" noChangeArrowheads="1"/>
          </p:cNvSpPr>
          <p:nvPr/>
        </p:nvSpPr>
        <p:spPr bwMode="auto">
          <a:xfrm>
            <a:off x="1828800" y="228601"/>
            <a:ext cx="859155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rgbClr val="000000"/>
                </a:solidFill>
              </a:rPr>
              <a:t>A translation hierarchy</a:t>
            </a:r>
            <a:endParaRPr lang="zh-CN" altLang="en-US" sz="1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4712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E046D509-78DD-4B22-A314-04C9920F9516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81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84995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smtClean="0"/>
              <a:t>静态链接库与动态链接库</a:t>
            </a:r>
          </a:p>
        </p:txBody>
      </p:sp>
      <p:sp>
        <p:nvSpPr>
          <p:cNvPr id="84996" name="Rectangle 3"/>
          <p:cNvSpPr>
            <a:spLocks noGrp="1" noRot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000"/>
              <a:t>库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800"/>
              <a:t>完成某个功能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/>
              <a:t>Printf</a:t>
            </a:r>
            <a:r>
              <a:rPr lang="zh-CN" altLang="en-US" sz="1800"/>
              <a:t>：调用字符发生器，产生点阵，传输到显存上，显示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800"/>
              <a:t>静态链接库：直接链接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800"/>
              <a:t>动态链接库：可以作为外部调用，如扫描仪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000"/>
              <a:t>静态链接库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/>
              <a:t>Windows:  *.lib</a:t>
            </a:r>
            <a:endParaRPr lang="zh-CN" altLang="en-US" sz="1800"/>
          </a:p>
          <a:p>
            <a:pPr lvl="1" eaLnBrk="1" hangingPunct="1">
              <a:lnSpc>
                <a:spcPct val="90000"/>
              </a:lnSpc>
            </a:pPr>
            <a:r>
              <a:rPr lang="en-US" altLang="zh-CN" sz="1800"/>
              <a:t>Linux : *.a</a:t>
            </a:r>
            <a:endParaRPr lang="zh-CN" altLang="en-US" sz="1800"/>
          </a:p>
          <a:p>
            <a:pPr eaLnBrk="1" hangingPunct="1">
              <a:lnSpc>
                <a:spcPct val="90000"/>
              </a:lnSpc>
            </a:pPr>
            <a:r>
              <a:rPr lang="zh-CN" altLang="en-US" sz="2000"/>
              <a:t>动态链接库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/>
              <a:t>Windows</a:t>
            </a:r>
            <a:r>
              <a:rPr lang="zh-CN" altLang="en-US" sz="1800"/>
              <a:t>：*</a:t>
            </a:r>
            <a:r>
              <a:rPr lang="en-US" altLang="zh-CN" sz="1800"/>
              <a:t>.dll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/>
              <a:t>Linux</a:t>
            </a:r>
            <a:r>
              <a:rPr lang="zh-CN" altLang="en-US" sz="1800"/>
              <a:t>： *</a:t>
            </a:r>
            <a:r>
              <a:rPr lang="en-US" altLang="zh-CN" sz="1800"/>
              <a:t>.so</a:t>
            </a:r>
            <a:endParaRPr lang="zh-CN" altLang="en-US" sz="1800"/>
          </a:p>
          <a:p>
            <a:pPr eaLnBrk="1" hangingPunct="1">
              <a:lnSpc>
                <a:spcPct val="90000"/>
              </a:lnSpc>
            </a:pPr>
            <a:r>
              <a:rPr lang="zh-CN" altLang="en-US" sz="2000"/>
              <a:t>类库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000"/>
              <a:t>注意：编译器可以把库编入执行程序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60684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4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84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4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4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84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4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4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84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4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4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84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4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4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84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4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84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4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4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84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4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4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84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4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4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849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49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49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849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49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49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4" dur="500"/>
                                        <p:tgtEl>
                                          <p:spTgt spid="849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49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49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1" dur="500"/>
                                        <p:tgtEl>
                                          <p:spTgt spid="849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49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49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8" dur="500"/>
                                        <p:tgtEl>
                                          <p:spTgt spid="849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49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49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ldLvl="0" autoUpdateAnimBg="0"/>
      <p:bldP spid="84996" grpId="0" build="p" bldLvl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47959892-7161-4253-8458-199647480D83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82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8601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524000" y="609600"/>
            <a:ext cx="8540750" cy="2736850"/>
          </a:xfrm>
        </p:spPr>
        <p:txBody>
          <a:bodyPr/>
          <a:lstStyle/>
          <a:p>
            <a:pPr lvl="3" eaLnBrk="1" hangingPunct="1">
              <a:lnSpc>
                <a:spcPct val="90000"/>
              </a:lnSpc>
            </a:pPr>
            <a:r>
              <a:rPr lang="en-US" altLang="zh-CN" sz="2000"/>
              <a:t> </a:t>
            </a:r>
            <a:r>
              <a:rPr lang="en-US" altLang="zh-CN" sz="2000">
                <a:solidFill>
                  <a:srgbClr val="000000"/>
                </a:solidFill>
              </a:rPr>
              <a:t>Loading</a:t>
            </a:r>
            <a:endParaRPr lang="zh-CN" altLang="en-US" sz="2000">
              <a:solidFill>
                <a:srgbClr val="000000"/>
              </a:solidFill>
            </a:endParaRPr>
          </a:p>
          <a:p>
            <a:pPr lvl="4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00"/>
                </a:solidFill>
              </a:rPr>
              <a:t> Determine size of text and data segments</a:t>
            </a:r>
            <a:endParaRPr lang="zh-CN" altLang="en-US" sz="2000">
              <a:solidFill>
                <a:srgbClr val="000000"/>
              </a:solidFill>
            </a:endParaRPr>
          </a:p>
          <a:p>
            <a:pPr lvl="4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00"/>
                </a:solidFill>
              </a:rPr>
              <a:t> Create an large enough address space 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00"/>
                </a:solidFill>
              </a:rPr>
              <a:t> Copy instructions and data from executable file to memory</a:t>
            </a:r>
            <a:endParaRPr lang="zh-CN" altLang="en-US" sz="2000">
              <a:solidFill>
                <a:srgbClr val="000000"/>
              </a:solidFill>
            </a:endParaRPr>
          </a:p>
          <a:p>
            <a:pPr lvl="4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00"/>
                </a:solidFill>
              </a:rPr>
              <a:t> Copy parameters (if any) to the main program onto the stack</a:t>
            </a:r>
            <a:endParaRPr lang="zh-CN" altLang="en-US" sz="2000">
              <a:solidFill>
                <a:srgbClr val="000000"/>
              </a:solidFill>
            </a:endParaRPr>
          </a:p>
          <a:p>
            <a:pPr lvl="4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00"/>
                </a:solidFill>
              </a:rPr>
              <a:t> Initialize registers and set sp to the first free location</a:t>
            </a:r>
            <a:endParaRPr lang="zh-CN" altLang="en-US" sz="2000">
              <a:solidFill>
                <a:srgbClr val="000000"/>
              </a:solidFill>
            </a:endParaRPr>
          </a:p>
          <a:p>
            <a:pPr lvl="4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00"/>
                </a:solidFill>
              </a:rPr>
              <a:t> Jump to a start-up routine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25360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bldLvl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90244631-3F40-4D68-90CA-412B43638CBF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83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86019" name="Rectangle 3"/>
          <p:cNvSpPr>
            <a:spLocks noRot="1" noChangeArrowheads="1"/>
          </p:cNvSpPr>
          <p:nvPr/>
        </p:nvSpPr>
        <p:spPr bwMode="auto">
          <a:xfrm>
            <a:off x="1774825" y="620714"/>
            <a:ext cx="8540750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r>
              <a:rPr lang="en-US" altLang="zh-CN">
                <a:solidFill>
                  <a:srgbClr val="007A7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Example 2.23</a:t>
            </a:r>
            <a:r>
              <a:rPr lang="en-US" altLang="zh-CN" sz="2400">
                <a:solidFill>
                  <a:srgbClr val="000000"/>
                </a:solidFill>
              </a:rPr>
              <a:t>     Linking object files</a:t>
            </a:r>
            <a:endParaRPr lang="zh-CN" altLang="en-US" sz="2400">
              <a:solidFill>
                <a:srgbClr val="000000"/>
              </a:solidFill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</a:rPr>
              <a:t> Link the two object files in the next page</a:t>
            </a:r>
            <a:endParaRPr lang="zh-CN" altLang="en-US">
              <a:solidFill>
                <a:srgbClr val="000000"/>
              </a:solidFill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</a:rPr>
              <a:t> Show updated addresses of the first few instructions of the executable file</a:t>
            </a:r>
            <a:endParaRPr lang="en-US" altLang="zh-CN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683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0EC7F2AB-8C9B-4FAB-B067-94F71A1F54C0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84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pic>
        <p:nvPicPr>
          <p:cNvPr id="87043" name="Picture 2" descr="f03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13" y="1125538"/>
            <a:ext cx="441960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4" name="Rectangle 3"/>
          <p:cNvSpPr>
            <a:spLocks noRot="1" noChangeArrowheads="1"/>
          </p:cNvSpPr>
          <p:nvPr/>
        </p:nvSpPr>
        <p:spPr bwMode="auto">
          <a:xfrm>
            <a:off x="1828800" y="304800"/>
            <a:ext cx="854075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2"/>
                </a:solidFill>
              </a:rPr>
              <a:t>MIPS memory allocation for program and data</a:t>
            </a:r>
            <a:endParaRPr lang="zh-CN" altLang="en-US" sz="1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0056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CBD2A48B-D3DE-4AF9-A16F-79369C7C77AC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85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3857625" y="1"/>
            <a:ext cx="914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zh-CN" sz="1400">
              <a:solidFill>
                <a:srgbClr val="007A77"/>
              </a:solidFill>
              <a:ea typeface="宋体" panose="02010600030101010101" pitchFamily="2" charset="-122"/>
            </a:endParaRPr>
          </a:p>
        </p:txBody>
      </p:sp>
      <p:pic>
        <p:nvPicPr>
          <p:cNvPr id="88068" name="Object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1" y="228600"/>
            <a:ext cx="4335463" cy="6324600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952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DE61A011-3E12-4593-BDD7-2CBFE87637AA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86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pic>
        <p:nvPicPr>
          <p:cNvPr id="89091" name="Object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81001"/>
            <a:ext cx="5562600" cy="3997325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092" name="Text Box 3"/>
          <p:cNvSpPr>
            <a:spLocks noChangeArrowheads="1"/>
          </p:cNvSpPr>
          <p:nvPr/>
        </p:nvSpPr>
        <p:spPr bwMode="auto">
          <a:xfrm>
            <a:off x="3276600" y="4632326"/>
            <a:ext cx="586740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</a:rPr>
              <a:t>Address of X: </a:t>
            </a:r>
            <a:endParaRPr lang="zh-CN" altLang="en-US" sz="200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</a:rPr>
              <a:t>           1000 8000  +  FFFF 8000  =  1000 0000 </a:t>
            </a:r>
            <a:endParaRPr lang="zh-CN" altLang="en-US" sz="200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</a:rPr>
              <a:t>Address of Y: </a:t>
            </a:r>
            <a:endParaRPr lang="zh-CN" altLang="en-US" sz="200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</a:rPr>
              <a:t>           1000 8000  +  FFFF 8020  =  1000 0020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89093" name="Text Box 4"/>
          <p:cNvSpPr>
            <a:spLocks noChangeArrowheads="1"/>
          </p:cNvSpPr>
          <p:nvPr/>
        </p:nvSpPr>
        <p:spPr bwMode="auto">
          <a:xfrm>
            <a:off x="1774825" y="4076700"/>
            <a:ext cx="1728788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1400" b="1">
                <a:solidFill>
                  <a:srgbClr val="FF0066"/>
                </a:solidFill>
                <a:ea typeface="宋体" panose="02010600030101010101" pitchFamily="2" charset="-122"/>
              </a:rPr>
              <a:t>微机的执行文件：</a:t>
            </a:r>
          </a:p>
          <a:p>
            <a:pPr>
              <a:spcBef>
                <a:spcPct val="50000"/>
              </a:spcBef>
              <a:buSzTx/>
              <a:buFont typeface="Arial" panose="020B0604020202020204" pitchFamily="34" charset="0"/>
              <a:buAutoNum type="arabicPeriod"/>
            </a:pPr>
            <a:r>
              <a:rPr lang="en-US" altLang="zh-CN" sz="1400" b="1">
                <a:solidFill>
                  <a:srgbClr val="FF0066"/>
                </a:solidFill>
                <a:ea typeface="宋体" panose="02010600030101010101" pitchFamily="2" charset="-122"/>
              </a:rPr>
              <a:t>Com</a:t>
            </a:r>
            <a:endParaRPr lang="zh-CN" altLang="en-US" sz="1400" b="1">
              <a:solidFill>
                <a:srgbClr val="FF0066"/>
              </a:solidFill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SzTx/>
              <a:buFont typeface="Arial" panose="020B0604020202020204" pitchFamily="34" charset="0"/>
              <a:buAutoNum type="arabicPeriod"/>
            </a:pPr>
            <a:r>
              <a:rPr lang="en-US" altLang="zh-CN" sz="1400" b="1">
                <a:solidFill>
                  <a:srgbClr val="FF0066"/>
                </a:solidFill>
                <a:ea typeface="宋体" panose="02010600030101010101" pitchFamily="2" charset="-122"/>
              </a:rPr>
              <a:t>Exe</a:t>
            </a:r>
            <a:endParaRPr lang="zh-CN" altLang="en-US" sz="1400" b="1">
              <a:solidFill>
                <a:srgbClr val="FF0066"/>
              </a:solidFill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SzTx/>
              <a:buFont typeface="Arial" panose="020B0604020202020204" pitchFamily="34" charset="0"/>
              <a:buAutoNum type="arabicPeriod"/>
            </a:pPr>
            <a:r>
              <a:rPr lang="en-US" altLang="zh-CN" sz="1400" b="1">
                <a:solidFill>
                  <a:srgbClr val="FF0066"/>
                </a:solidFill>
                <a:ea typeface="宋体" panose="02010600030101010101" pitchFamily="2" charset="-122"/>
              </a:rPr>
              <a:t>PE</a:t>
            </a:r>
          </a:p>
        </p:txBody>
      </p:sp>
    </p:spTree>
    <p:extLst>
      <p:ext uri="{BB962C8B-B14F-4D97-AF65-F5344CB8AC3E}">
        <p14:creationId xmlns:p14="http://schemas.microsoft.com/office/powerpoint/2010/main" val="3593928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8786455D-4D27-4785-9FDC-7D1D562BD419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87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91139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smtClean="0"/>
              <a:t>执行文件与进程</a:t>
            </a:r>
          </a:p>
        </p:txBody>
      </p:sp>
      <p:sp>
        <p:nvSpPr>
          <p:cNvPr id="91140" name="Rectangle 3"/>
          <p:cNvSpPr>
            <a:spLocks noGrp="1" noRot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执行文件</a:t>
            </a:r>
          </a:p>
          <a:p>
            <a:pPr lvl="1" eaLnBrk="1" hangingPunct="1"/>
            <a:r>
              <a:rPr lang="zh-CN" altLang="en-US" smtClean="0"/>
              <a:t>在硬盘上，非执行态</a:t>
            </a:r>
          </a:p>
          <a:p>
            <a:pPr lvl="1" eaLnBrk="1" hangingPunct="1"/>
            <a:r>
              <a:rPr lang="zh-CN" altLang="en-US" smtClean="0"/>
              <a:t>如病毒样本</a:t>
            </a:r>
          </a:p>
          <a:p>
            <a:pPr eaLnBrk="1" hangingPunct="1"/>
            <a:r>
              <a:rPr lang="zh-CN" altLang="en-US" smtClean="0"/>
              <a:t>进程</a:t>
            </a:r>
          </a:p>
          <a:p>
            <a:pPr lvl="1" eaLnBrk="1" hangingPunct="1"/>
            <a:r>
              <a:rPr lang="zh-CN" altLang="en-US" smtClean="0"/>
              <a:t>转载到内存</a:t>
            </a:r>
          </a:p>
          <a:p>
            <a:pPr lvl="1" eaLnBrk="1" hangingPunct="1"/>
            <a:r>
              <a:rPr lang="zh-CN" altLang="en-US" smtClean="0"/>
              <a:t>可以细分为多个可以并发执行的线程</a:t>
            </a:r>
          </a:p>
          <a:p>
            <a:pPr lvl="1" eaLnBrk="1" hangingPunct="1"/>
            <a:r>
              <a:rPr lang="zh-CN" altLang="en-US" smtClean="0"/>
              <a:t>如激活态病毒</a:t>
            </a:r>
          </a:p>
          <a:p>
            <a:pPr lvl="1" eaLnBrk="1" hangingPunct="1"/>
            <a:r>
              <a:rPr lang="zh-CN" altLang="en-US" smtClean="0"/>
              <a:t>如何看线程</a:t>
            </a:r>
            <a:r>
              <a:rPr lang="en-US" altLang="zh-CN" smtClean="0"/>
              <a:t>: </a:t>
            </a:r>
            <a:r>
              <a:rPr lang="zh-CN" altLang="en-US" smtClean="0"/>
              <a:t>任务管理器</a:t>
            </a:r>
          </a:p>
        </p:txBody>
      </p:sp>
    </p:spTree>
    <p:extLst>
      <p:ext uri="{BB962C8B-B14F-4D97-AF65-F5344CB8AC3E}">
        <p14:creationId xmlns:p14="http://schemas.microsoft.com/office/powerpoint/2010/main" val="1004973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9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9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9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9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91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1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1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91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1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1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91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1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1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ldLvl="0" autoUpdateAnimBg="0"/>
      <p:bldP spid="91140" grpId="0" build="p" bldLvl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563CA1DB-BEEB-4882-9F0C-313A2F4D2DFD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88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92163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smtClean="0"/>
              <a:t>计算机任何动作都是程序设计的</a:t>
            </a:r>
          </a:p>
        </p:txBody>
      </p:sp>
      <p:sp>
        <p:nvSpPr>
          <p:cNvPr id="92164" name="Rectangle 3"/>
          <p:cNvSpPr>
            <a:spLocks noGrp="1" noRot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/>
              <a:t>病毒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组成：感染能力（自我复制），隐藏，破坏能力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一个简单的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1800"/>
              <a:t>感染：看到一个执行程序，就把病毒程序拷贝到执行程序最后，程序启动时加一条无条件跳转指令，跳到病毒处，病毒程序执行完成跳回首地址后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1800"/>
              <a:t>隐藏：把执行程序拆封为</a:t>
            </a:r>
            <a:r>
              <a:rPr lang="en-US" altLang="zh-CN" sz="1800"/>
              <a:t>n</a:t>
            </a:r>
            <a:r>
              <a:rPr lang="zh-CN" altLang="en-US" sz="1800"/>
              <a:t>个，运行时组装为一体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1800"/>
              <a:t>破坏：随便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/>
              <a:t>程序都需要消耗内存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System ideal</a:t>
            </a:r>
            <a:r>
              <a:rPr lang="zh-CN" altLang="en-US" sz="2000"/>
              <a:t>也是程序，也消耗内存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屏幕贴图也需要内存，如用一张</a:t>
            </a:r>
            <a:r>
              <a:rPr lang="en-US" altLang="zh-CN" sz="2000"/>
              <a:t>10M</a:t>
            </a:r>
            <a:r>
              <a:rPr lang="zh-CN" altLang="en-US" sz="2000"/>
              <a:t>图片做背景与黑色做背景，内存不一样，会影响哪些功能？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95175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92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2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92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2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2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92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2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2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92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2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2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92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2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2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92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2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2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92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2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2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92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2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2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ldLvl="0" autoUpdateAnimBg="0"/>
      <p:bldP spid="92164" grpId="0" build="p" bldLvl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D6A64EEC-9861-4359-ACD7-3F4A5BB3EBFA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89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93187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EXE</a:t>
            </a:r>
            <a:r>
              <a:rPr lang="zh-CN" altLang="en-US" smtClean="0"/>
              <a:t>文件转移</a:t>
            </a:r>
          </a:p>
        </p:txBody>
      </p:sp>
      <p:sp>
        <p:nvSpPr>
          <p:cNvPr id="93188" name="Rectangle 3"/>
          <p:cNvSpPr>
            <a:spLocks noGrp="1" noRot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把</a:t>
            </a:r>
            <a:r>
              <a:rPr lang="en-US" altLang="zh-CN" smtClean="0"/>
              <a:t>EXE</a:t>
            </a:r>
            <a:r>
              <a:rPr lang="zh-CN" altLang="en-US" smtClean="0"/>
              <a:t>的代码段中的一个字节写成</a:t>
            </a:r>
            <a:r>
              <a:rPr lang="en-US" altLang="zh-CN" smtClean="0"/>
              <a:t>00</a:t>
            </a:r>
            <a:endParaRPr lang="zh-CN" altLang="en-US" smtClean="0"/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在运行时，用计算结果</a:t>
            </a:r>
            <a:r>
              <a:rPr lang="en-US" altLang="zh-CN" smtClean="0"/>
              <a:t>(</a:t>
            </a:r>
            <a:r>
              <a:rPr lang="zh-CN" altLang="en-US" smtClean="0"/>
              <a:t>或其他来源</a:t>
            </a:r>
            <a:r>
              <a:rPr lang="en-US" altLang="zh-CN" smtClean="0"/>
              <a:t>)</a:t>
            </a:r>
            <a:r>
              <a:rPr lang="zh-CN" altLang="en-US" smtClean="0"/>
              <a:t>写入该位置</a:t>
            </a:r>
          </a:p>
          <a:p>
            <a:pPr eaLnBrk="1" hangingPunct="1">
              <a:lnSpc>
                <a:spcPct val="90000"/>
              </a:lnSpc>
            </a:pPr>
            <a:endParaRPr lang="zh-CN" altLang="en-US" smtClean="0"/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作用：防拷贝</a:t>
            </a:r>
          </a:p>
          <a:p>
            <a:pPr eaLnBrk="1" hangingPunct="1">
              <a:lnSpc>
                <a:spcPct val="90000"/>
              </a:lnSpc>
            </a:pPr>
            <a:endParaRPr lang="zh-CN" altLang="en-US" smtClean="0"/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参考：经典的针孔加密方法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用针在磁盘上打孔，则该扇区的属性为坏块，以此为正版标记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如果是磁盘拷贝的，则该块为</a:t>
            </a:r>
            <a:r>
              <a:rPr lang="en-US" altLang="zh-CN" smtClean="0"/>
              <a:t>CRC</a:t>
            </a:r>
            <a:r>
              <a:rPr lang="zh-CN" altLang="en-US" smtClean="0"/>
              <a:t>校验错误</a:t>
            </a:r>
          </a:p>
        </p:txBody>
      </p:sp>
    </p:spTree>
    <p:extLst>
      <p:ext uri="{BB962C8B-B14F-4D97-AF65-F5344CB8AC3E}">
        <p14:creationId xmlns:p14="http://schemas.microsoft.com/office/powerpoint/2010/main" val="976593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ldLvl="0" autoUpdateAnimBg="0"/>
      <p:bldP spid="93188" grpId="0" build="p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019300" y="404813"/>
            <a:ext cx="8540750" cy="56943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/>
          </a:p>
          <a:p>
            <a:pPr lvl="1" eaLnBrk="1" hangingPunct="1"/>
            <a:r>
              <a:rPr lang="en-US" altLang="zh-CN" b="1" smtClean="0">
                <a:solidFill>
                  <a:srgbClr val="000000"/>
                </a:solidFill>
              </a:rPr>
              <a:t>Example 2.2     </a:t>
            </a:r>
            <a:r>
              <a:rPr lang="en-US" altLang="zh-CN" sz="2000" b="1">
                <a:solidFill>
                  <a:srgbClr val="000000"/>
                </a:solidFill>
              </a:rPr>
              <a:t>Compiling a complex C statement</a:t>
            </a:r>
            <a:endParaRPr lang="en-US" altLang="zh-CN" sz="1800" b="1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b="1" smtClean="0">
                <a:solidFill>
                  <a:srgbClr val="000000"/>
                </a:solidFill>
              </a:rPr>
              <a:t> C code:  </a:t>
            </a:r>
            <a:endParaRPr lang="zh-CN" altLang="en-US" b="1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</a:t>
            </a:r>
            <a:r>
              <a:rPr lang="en-US" altLang="zh-CN" b="1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f = ( g + h ) – ( i + j );</a:t>
            </a:r>
            <a:endParaRPr lang="zh-CN" altLang="en-US" b="1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/>
            <a:r>
              <a:rPr lang="en-US" altLang="zh-CN" b="1" smtClean="0">
                <a:solidFill>
                  <a:srgbClr val="000000"/>
                </a:solidFill>
              </a:rPr>
              <a:t> MIPS code: </a:t>
            </a:r>
            <a:endParaRPr lang="zh-CN" altLang="en-US" b="1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</a:t>
            </a:r>
            <a:r>
              <a:rPr lang="en-US" altLang="zh-CN" b="1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add  t0, g, h        # temporary variable t0 contains g + h</a:t>
            </a:r>
            <a:endParaRPr lang="zh-CN" altLang="en-US" b="1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add  t1, i, j         # temporary variable t1 contains i – j</a:t>
            </a:r>
            <a:endParaRPr lang="zh-CN" altLang="en-US" b="1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sub  f, t0, t1       # f gets t0 – t1</a:t>
            </a:r>
            <a:endParaRPr lang="zh-CN" altLang="en-US" b="1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    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588008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 bldLvl="0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A050F147-1890-46ED-B2E8-7CFC68C1E214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90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94211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EXE</a:t>
            </a:r>
            <a:r>
              <a:rPr lang="zh-CN" altLang="en-US" smtClean="0"/>
              <a:t>文件加密</a:t>
            </a:r>
          </a:p>
        </p:txBody>
      </p:sp>
      <p:sp>
        <p:nvSpPr>
          <p:cNvPr id="94212" name="Rectangle 3"/>
          <p:cNvSpPr>
            <a:spLocks noGrp="1" noRot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输入密码才能执行该文件？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普通的方法，先读密码，加密后判断是否继续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问题：简单的修改执行文件即可破解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一般方法：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第一段代码是密码验证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若通过，则解密后续代码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/>
              <a:t>解密后长度</a:t>
            </a:r>
            <a:r>
              <a:rPr lang="en-US" altLang="zh-CN" smtClean="0"/>
              <a:t>=</a:t>
            </a:r>
            <a:r>
              <a:rPr lang="zh-CN" altLang="en-US" smtClean="0"/>
              <a:t>加密前，简单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/>
              <a:t>随便压缩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高级方法：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分段加密，前一段的中间结果作为后续的解密用的密钥</a:t>
            </a:r>
          </a:p>
        </p:txBody>
      </p:sp>
    </p:spTree>
    <p:extLst>
      <p:ext uri="{BB962C8B-B14F-4D97-AF65-F5344CB8AC3E}">
        <p14:creationId xmlns:p14="http://schemas.microsoft.com/office/powerpoint/2010/main" val="2694836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4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4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9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9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9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94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4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4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942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42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42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ldLvl="0" autoUpdateAnimBg="0"/>
      <p:bldP spid="94212" grpId="0" build="p" bldLvl="0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2EB28FBC-4281-41A5-B812-5D55C277E827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91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95235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smtClean="0"/>
              <a:t>一些关于器件编号的小贴士</a:t>
            </a:r>
          </a:p>
        </p:txBody>
      </p:sp>
      <p:sp>
        <p:nvSpPr>
          <p:cNvPr id="95236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019300" y="1628775"/>
            <a:ext cx="8540750" cy="4953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400"/>
              <a:t>1. </a:t>
            </a:r>
            <a:r>
              <a:rPr lang="zh-CN" altLang="en-US" sz="2400"/>
              <a:t>磁盘，</a:t>
            </a:r>
            <a:r>
              <a:rPr lang="en-US" altLang="zh-CN" sz="2400"/>
              <a:t>0</a:t>
            </a:r>
            <a:r>
              <a:rPr lang="zh-CN" altLang="en-US" sz="2400"/>
              <a:t>磁道在最外，磁头到</a:t>
            </a:r>
            <a:r>
              <a:rPr lang="en-US" altLang="zh-CN" sz="2400"/>
              <a:t>0</a:t>
            </a:r>
            <a:r>
              <a:rPr lang="zh-CN" altLang="en-US" sz="2400"/>
              <a:t>道速度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/>
              <a:t>快多少？非常明显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/>
              <a:t>2. </a:t>
            </a:r>
            <a:r>
              <a:rPr lang="zh-CN" altLang="en-US" sz="2400"/>
              <a:t>主板上</a:t>
            </a:r>
            <a:r>
              <a:rPr lang="en-US" altLang="zh-CN" sz="2400"/>
              <a:t>2</a:t>
            </a:r>
            <a:r>
              <a:rPr lang="zh-CN" altLang="en-US" sz="2400"/>
              <a:t>个硬盘接口，</a:t>
            </a:r>
            <a:r>
              <a:rPr lang="en-US" altLang="zh-CN" sz="2400"/>
              <a:t>IDE0</a:t>
            </a:r>
            <a:r>
              <a:rPr lang="zh-CN" altLang="en-US" sz="2400"/>
              <a:t>，</a:t>
            </a:r>
            <a:r>
              <a:rPr lang="en-US" altLang="zh-CN" sz="2400"/>
              <a:t>IDE1</a:t>
            </a:r>
            <a:r>
              <a:rPr lang="zh-CN" altLang="en-US" sz="2400"/>
              <a:t>，分别有</a:t>
            </a:r>
            <a:r>
              <a:rPr lang="en-US" altLang="zh-CN" sz="2400"/>
              <a:t>master</a:t>
            </a:r>
            <a:r>
              <a:rPr lang="zh-CN" altLang="en-US" sz="2400"/>
              <a:t>，</a:t>
            </a:r>
            <a:r>
              <a:rPr lang="en-US" altLang="zh-CN" sz="2400"/>
              <a:t>slave</a:t>
            </a:r>
            <a:r>
              <a:rPr lang="zh-CN" altLang="en-US" sz="2400"/>
              <a:t>，能连接两个磁盘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/>
              <a:t>一个硬盘一个光驱，怎么连接？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1800"/>
              <a:t>硬盘连</a:t>
            </a:r>
            <a:r>
              <a:rPr lang="en-US" altLang="zh-CN" sz="1800"/>
              <a:t>IDE0 master</a:t>
            </a:r>
            <a:r>
              <a:rPr lang="zh-CN" altLang="en-US" sz="1800"/>
              <a:t>，光盘连</a:t>
            </a:r>
            <a:r>
              <a:rPr lang="en-US" altLang="zh-CN" sz="1800"/>
              <a:t>IDE1 master</a:t>
            </a:r>
            <a:endParaRPr lang="zh-CN" altLang="en-US" sz="1800"/>
          </a:p>
          <a:p>
            <a:pPr lvl="1" eaLnBrk="1" hangingPunct="1">
              <a:lnSpc>
                <a:spcPct val="80000"/>
              </a:lnSpc>
            </a:pPr>
            <a:r>
              <a:rPr lang="zh-CN" altLang="en-US" sz="2000"/>
              <a:t>两个硬盘一个光驱，怎么连接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/>
              <a:t>3. </a:t>
            </a:r>
            <a:r>
              <a:rPr lang="zh-CN" altLang="en-US" sz="2400"/>
              <a:t>两个内存，一个是四片组成，一个是一片组成，哪个好？片越少越好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/>
              <a:t>同理，硬盘有多个盘片，片越少越好。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/>
              <a:t>4. </a:t>
            </a:r>
            <a:r>
              <a:rPr lang="zh-CN" altLang="en-US" sz="2400"/>
              <a:t>内存四个插槽，一根</a:t>
            </a:r>
            <a:r>
              <a:rPr lang="en-US" altLang="zh-CN" sz="2400"/>
              <a:t>1G</a:t>
            </a:r>
            <a:r>
              <a:rPr lang="zh-CN" altLang="en-US" sz="2400"/>
              <a:t>（速度</a:t>
            </a:r>
            <a:r>
              <a:rPr lang="en-US" altLang="zh-CN" sz="2400"/>
              <a:t>100MHz</a:t>
            </a:r>
            <a:r>
              <a:rPr lang="zh-CN" altLang="en-US" sz="2400"/>
              <a:t>），一根</a:t>
            </a:r>
            <a:r>
              <a:rPr lang="en-US" altLang="zh-CN" sz="2400"/>
              <a:t>512M</a:t>
            </a:r>
            <a:r>
              <a:rPr lang="zh-CN" altLang="en-US" sz="2400"/>
              <a:t>（速度</a:t>
            </a:r>
            <a:r>
              <a:rPr lang="en-US" altLang="zh-CN" sz="2400"/>
              <a:t>133MHz</a:t>
            </a:r>
            <a:r>
              <a:rPr lang="zh-CN" altLang="en-US" sz="2400"/>
              <a:t>），怎么插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/>
              <a:t>速度快的插</a:t>
            </a:r>
            <a:r>
              <a:rPr lang="en-US" altLang="zh-CN" sz="2000"/>
              <a:t>0</a:t>
            </a:r>
            <a:r>
              <a:rPr lang="zh-CN" altLang="en-US" sz="2000"/>
              <a:t>槽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/>
              <a:t>推论，操作系统在内存最低端，因此系统程序对内存的读写速度快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/>
              <a:t>例外，通道无冲突或者访问非顺序的器件编号无效，如</a:t>
            </a:r>
            <a:r>
              <a:rPr lang="en-US" altLang="zh-CN" sz="2400"/>
              <a:t>USB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03219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9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9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9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95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5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5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95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5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5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95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5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5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95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5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5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95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5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5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95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5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5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952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52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52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4" dur="500"/>
                                        <p:tgtEl>
                                          <p:spTgt spid="952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52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52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1" dur="500"/>
                                        <p:tgtEl>
                                          <p:spTgt spid="952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52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52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ldLvl="0" autoUpdateAnimBg="0"/>
      <p:bldP spid="95236" grpId="0" build="p" bldLvl="0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286DCEF1-33CF-4DE7-ACB6-3D85D0D3CF89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92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905000" y="228600"/>
            <a:ext cx="8540750" cy="1219200"/>
          </a:xfrm>
        </p:spPr>
        <p:txBody>
          <a:bodyPr/>
          <a:lstStyle/>
          <a:p>
            <a:pPr algn="l" eaLnBrk="1" hangingPunct="1"/>
            <a:r>
              <a:rPr lang="en-US" altLang="zh-CN" sz="3200">
                <a:solidFill>
                  <a:srgbClr val="000000"/>
                </a:solidFill>
              </a:rPr>
              <a:t>2.10    An Example To Put it All Together</a:t>
            </a:r>
            <a:endParaRPr lang="zh-CN" altLang="en-US" smtClean="0"/>
          </a:p>
        </p:txBody>
      </p:sp>
      <p:sp>
        <p:nvSpPr>
          <p:cNvPr id="96260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919288" y="1412875"/>
            <a:ext cx="8540750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 </a:t>
            </a:r>
            <a:r>
              <a:rPr lang="en-US" altLang="zh-CN" smtClean="0">
                <a:solidFill>
                  <a:srgbClr val="33CD45"/>
                </a:solidFill>
              </a:rPr>
              <a:t>Three general steps for translating C procedures</a:t>
            </a:r>
            <a:endParaRPr lang="zh-CN" altLang="en-US" smtClean="0">
              <a:solidFill>
                <a:srgbClr val="33CD45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33CD45"/>
                </a:solidFill>
              </a:rPr>
              <a:t> Allocate registers to program variables</a:t>
            </a:r>
            <a:endParaRPr lang="zh-CN" altLang="en-US" smtClean="0">
              <a:solidFill>
                <a:srgbClr val="33CD45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33CD45"/>
                </a:solidFill>
              </a:rPr>
              <a:t> Produce code for the body of the procedures</a:t>
            </a:r>
            <a:endParaRPr lang="zh-CN" altLang="en-US" smtClean="0">
              <a:solidFill>
                <a:srgbClr val="33CD45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33CD45"/>
                </a:solidFill>
              </a:rPr>
              <a:t> Preserve registers across the  procedures invocation</a:t>
            </a:r>
            <a:endParaRPr lang="zh-CN" altLang="en-US" smtClean="0">
              <a:solidFill>
                <a:srgbClr val="33CD45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 Procedure </a:t>
            </a:r>
            <a:r>
              <a:rPr lang="en-US" altLang="zh-CN" i="1" smtClean="0">
                <a:solidFill>
                  <a:srgbClr val="000000"/>
                </a:solidFill>
              </a:rPr>
              <a:t>swap</a:t>
            </a:r>
            <a:endParaRPr lang="zh-CN" altLang="en-US" i="1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i="1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C code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swap ( int    v[  ] ,    int    k )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{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int    temp ;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temp  =  v[ k ] ;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v[ k ] =  v[ k + 1 ] ;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v[ k + 1 ]  =  temp ;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</a:rPr>
              <a:t>     }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56152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6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6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9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96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6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96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6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6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96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6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96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6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6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96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6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6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96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6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6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96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6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6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962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62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62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962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62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62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4" dur="500"/>
                                        <p:tgtEl>
                                          <p:spTgt spid="962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62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62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1" dur="500"/>
                                        <p:tgtEl>
                                          <p:spTgt spid="962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62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62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8" dur="500"/>
                                        <p:tgtEl>
                                          <p:spTgt spid="962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62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62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ldLvl="0" autoUpdateAnimBg="0"/>
      <p:bldP spid="96260" grpId="0" build="p" bldLvl="0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D066E059-3320-4768-BAAB-9D0F59EA0091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93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9728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703388" y="549275"/>
            <a:ext cx="8540750" cy="5545138"/>
          </a:xfrm>
        </p:spPr>
        <p:txBody>
          <a:bodyPr/>
          <a:lstStyle/>
          <a:p>
            <a:pPr lvl="1" eaLnBrk="1" hangingPunct="1"/>
            <a:r>
              <a:rPr lang="en-US" altLang="zh-CN" smtClean="0"/>
              <a:t> </a:t>
            </a:r>
            <a:r>
              <a:rPr lang="en-US" altLang="zh-CN" smtClean="0">
                <a:solidFill>
                  <a:srgbClr val="000000"/>
                </a:solidFill>
              </a:rPr>
              <a:t>Register allocation for </a:t>
            </a:r>
            <a:r>
              <a:rPr lang="en-US" altLang="zh-CN" i="1" smtClean="0">
                <a:solidFill>
                  <a:srgbClr val="000000"/>
                </a:solidFill>
              </a:rPr>
              <a:t>swap</a:t>
            </a:r>
            <a:endParaRPr lang="zh-CN" altLang="en-US" i="1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i="1" smtClean="0">
                <a:solidFill>
                  <a:srgbClr val="000000"/>
                </a:solidFill>
              </a:rPr>
              <a:t>     </a:t>
            </a: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v ---- $a0      k ---- $a1       temp  ---- $t0</a:t>
            </a:r>
            <a:endParaRPr lang="en-US" altLang="zh-CN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i="1" smtClean="0">
                <a:solidFill>
                  <a:srgbClr val="000000"/>
                </a:solidFill>
              </a:rPr>
              <a:t> swap </a:t>
            </a:r>
            <a:r>
              <a:rPr lang="en-US" altLang="zh-CN" smtClean="0">
                <a:solidFill>
                  <a:srgbClr val="000000"/>
                </a:solidFill>
              </a:rPr>
              <a:t>is a leaf procedure, nothing to preserve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 MIPS code for the procedure </a:t>
            </a:r>
            <a:r>
              <a:rPr lang="en-US" altLang="zh-CN" i="1" smtClean="0">
                <a:solidFill>
                  <a:srgbClr val="000000"/>
                </a:solidFill>
              </a:rPr>
              <a:t>swap</a:t>
            </a:r>
            <a:endParaRPr lang="zh-CN" altLang="en-US" i="1" smtClean="0">
              <a:solidFill>
                <a:srgbClr val="000000"/>
              </a:solidFill>
            </a:endParaRPr>
          </a:p>
          <a:p>
            <a:pPr lvl="2" eaLnBrk="1" hangingPunct="1"/>
            <a:r>
              <a:rPr lang="en-US" altLang="zh-CN" b="1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Procedure body</a:t>
            </a:r>
            <a:endParaRPr lang="en-US" altLang="zh-CN" i="1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swap:   add    $t1, $a1, $a1        #   $t1  =  k  *  2  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add    $t1, $t1, $t1          #   $t1  =  k  *  4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add    $t1, $a0, $t1         #   $t1  =  v  +  ( k  *  4 )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                                       #   $t1 has the address of  v[ k ]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 lw     $t0, 0($t1)            #   $t0 ( temp )  =  v[ k ]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 lw     $t2, 4($t1)            #   $t2  =  v[ k + 1 ]    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 sw     $t2, 0($t1)            #   v[ k ]  =  $t2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 sw     $t0, 4($t1)            #   v[ k + 1 ]  =  $t0 ( temp )                   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/>
            <a:r>
              <a:rPr lang="en-US" altLang="zh-CN" b="1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Arial Unicode MS" panose="020B0604020202020204" pitchFamily="34" charset="-122"/>
              </a:rPr>
              <a:t>    </a:t>
            </a:r>
            <a:r>
              <a:rPr lang="en-US" altLang="zh-CN" b="1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jr       $ra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  #    return to calling routine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24977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4" dur="500"/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1" dur="500"/>
                                        <p:tgtEl>
                                          <p:spTgt spid="97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7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7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8" dur="500"/>
                                        <p:tgtEl>
                                          <p:spTgt spid="97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7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7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bldLvl="0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90BB21CA-5DBF-4EAC-895C-9479E3696C63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94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9830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774825" y="620714"/>
            <a:ext cx="8540750" cy="58324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 </a:t>
            </a:r>
            <a:r>
              <a:rPr lang="en-US" altLang="zh-CN" smtClean="0">
                <a:solidFill>
                  <a:srgbClr val="000000"/>
                </a:solidFill>
              </a:rPr>
              <a:t>Procedure </a:t>
            </a:r>
            <a:r>
              <a:rPr lang="en-US" altLang="zh-CN" i="1" smtClean="0">
                <a:solidFill>
                  <a:srgbClr val="000000"/>
                </a:solidFill>
              </a:rPr>
              <a:t>sort</a:t>
            </a:r>
            <a:endParaRPr lang="zh-CN" altLang="en-US" i="1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i="1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C code</a:t>
            </a:r>
            <a:endParaRPr lang="zh-CN" altLang="en-US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sort ( int    v[  ] ,    int    n )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{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int    i ,  j ;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for ( i  =  0 ; i  &lt;  n ; i  =  i  +  1 ) {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  for ( j  =  i  -  1 ; j  &gt;=  0  &amp;&amp;  v[j]  &gt;  v[j+1] ; j  =  j  -  1 )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           swap ( v ,  j ) ;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}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}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 Register allocation for </a:t>
            </a:r>
            <a:r>
              <a:rPr lang="en-US" altLang="zh-CN" i="1" smtClean="0">
                <a:solidFill>
                  <a:srgbClr val="000000"/>
                </a:solidFill>
              </a:rPr>
              <a:t>sort</a:t>
            </a:r>
            <a:endParaRPr lang="zh-CN" altLang="en-US" i="1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i="1" smtClean="0">
                <a:solidFill>
                  <a:srgbClr val="000000"/>
                </a:solidFill>
              </a:rPr>
              <a:t>    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v ---- $a0      n ---- $a1       i ---- $s0      j ---- $s1</a:t>
            </a:r>
            <a:endParaRPr lang="en-US" altLang="zh-CN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 Passing parameters in </a:t>
            </a:r>
            <a:r>
              <a:rPr lang="en-US" altLang="zh-CN" i="1" smtClean="0">
                <a:solidFill>
                  <a:srgbClr val="000000"/>
                </a:solidFill>
              </a:rPr>
              <a:t>sort</a:t>
            </a:r>
            <a:endParaRPr lang="zh-CN" altLang="en-US" i="1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 Preserving registers in </a:t>
            </a:r>
            <a:r>
              <a:rPr lang="en-US" altLang="zh-CN" i="1" smtClean="0">
                <a:solidFill>
                  <a:srgbClr val="000000"/>
                </a:solidFill>
              </a:rPr>
              <a:t>sort</a:t>
            </a:r>
            <a:endParaRPr lang="zh-CN" altLang="en-US" i="1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i="1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$ra ,  $s0, $s1, $s2, $s3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27012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4" dur="500"/>
                                        <p:tgtEl>
                                          <p:spTgt spid="98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8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8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1" dur="500"/>
                                        <p:tgtEl>
                                          <p:spTgt spid="98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8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8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8" dur="500"/>
                                        <p:tgtEl>
                                          <p:spTgt spid="983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83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83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5" dur="500"/>
                                        <p:tgtEl>
                                          <p:spTgt spid="983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83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83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 bldLvl="0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275883FD-7188-46B7-A7F9-3673F7B58E45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95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9933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774825" y="620714"/>
            <a:ext cx="8540750" cy="5976937"/>
          </a:xfrm>
        </p:spPr>
        <p:txBody>
          <a:bodyPr/>
          <a:lstStyle/>
          <a:p>
            <a:pPr lvl="1" eaLnBrk="1" hangingPunct="1"/>
            <a:r>
              <a:rPr lang="en-US" altLang="zh-CN" smtClean="0"/>
              <a:t> </a:t>
            </a:r>
            <a:r>
              <a:rPr lang="en-US" altLang="zh-CN" smtClean="0">
                <a:solidFill>
                  <a:srgbClr val="000000"/>
                </a:solidFill>
              </a:rPr>
              <a:t>Code for the procedure </a:t>
            </a:r>
            <a:r>
              <a:rPr lang="en-US" altLang="zh-CN" i="1" smtClean="0">
                <a:solidFill>
                  <a:srgbClr val="000000"/>
                </a:solidFill>
              </a:rPr>
              <a:t>sort</a:t>
            </a:r>
            <a:endParaRPr lang="zh-CN" altLang="en-US" i="1" smtClean="0">
              <a:solidFill>
                <a:srgbClr val="000000"/>
              </a:solidFill>
            </a:endParaRPr>
          </a:p>
          <a:p>
            <a:pPr lvl="2" eaLnBrk="1" hangingPunct="1"/>
            <a:r>
              <a:rPr lang="en-US" altLang="zh-CN" b="1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Saving registers</a:t>
            </a:r>
            <a:endParaRPr lang="zh-CN" altLang="en-US" b="1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sort:       addi   $sp, $sp, -20       # make room on stack for 5 registers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   sw     $ra, 16($sp)        # save $ra on stack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   sw     $s3, 12($sp)       # save $s3 on stack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   sw     $s2,  8($sp)        # save $s2 on stack 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   sw     $s1,  4($sp)        # save $s1 on stack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   sw     $s0,  0($sp)        # save $s0 on stack 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/>
            <a:r>
              <a:rPr lang="en-US" altLang="zh-CN" b="1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Procedure body</a:t>
            </a:r>
            <a:endParaRPr lang="zh-CN" altLang="en-US" b="1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3" eaLnBrk="1" hangingPunct="1"/>
            <a:r>
              <a:rPr lang="en-US" altLang="zh-CN" b="1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Move parameters</a:t>
            </a:r>
            <a:endParaRPr lang="zh-CN" altLang="en-US" b="1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move  $s2, $a0         # copy parameter $a0 into $s2 ( save $a0 )  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move  $s3, $a1         # copy parameter $a1 into $s3 ( save $a1 ) 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3" eaLnBrk="1" hangingPunct="1"/>
            <a:r>
              <a:rPr lang="en-US" altLang="zh-CN" b="1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Outer loop</a:t>
            </a:r>
            <a:endParaRPr lang="en-US" altLang="zh-CN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move  $s0, $zero        # i = 0 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for1tst:  slt   $t0, $s0, $s3        # $t0 = 0 if $s0 &gt;= $s3 (I&gt;=  n)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beq   $t0, $zero, exit1 # go to exit1 if $s0 &gt;= $s3  (i &gt;= n)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33926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9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4" dur="500"/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1" dur="500"/>
                                        <p:tgtEl>
                                          <p:spTgt spid="99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9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9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8" dur="500"/>
                                        <p:tgtEl>
                                          <p:spTgt spid="993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93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93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5" dur="500"/>
                                        <p:tgtEl>
                                          <p:spTgt spid="993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93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93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2" dur="500"/>
                                        <p:tgtEl>
                                          <p:spTgt spid="993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93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93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 bldLvl="0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9B36D2D0-5F5D-49CD-B886-1B01A7C88523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96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0035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7850" y="981076"/>
            <a:ext cx="8540750" cy="5472113"/>
          </a:xfrm>
        </p:spPr>
        <p:txBody>
          <a:bodyPr/>
          <a:lstStyle/>
          <a:p>
            <a:pPr lvl="3" eaLnBrk="1" hangingPunct="1">
              <a:lnSpc>
                <a:spcPct val="90000"/>
              </a:lnSpc>
            </a:pP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b="1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Inner loop</a:t>
            </a:r>
            <a:endParaRPr lang="zh-CN" altLang="en-US" b="1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addi  $s1, $s0, -1        # j = i - 1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for2tst:    slti  $t0, $s1, 0             # $t0 = 1 if $s1 &lt; 0 (j &lt; 0) 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bne   $t0, $zero, exit2  # go to exit2 if $s1 &lt; 0 (j &lt; 0)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add   $t1, $s1, $s1        #   $t1 = j * 2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add   $t1, $t1, $t1         #  $t1 = j * 4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add   $t2, $s2, $t1        # $t2 = v + (j * 4)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lw    $t3, 0($t2)            #  $t3 = v[j]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lw    $t4, 4($t2)            # $t4 = v[j + 1]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slt   $t0, $t4, $t3           # $t0 = 0 if $t4  &gt;= $t3 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        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beq   $t0, $zero, exit2  # go to exit2 if $t4 &gt;= $t3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3" eaLnBrk="1" hangingPunct="1">
              <a:lnSpc>
                <a:spcPct val="90000"/>
              </a:lnSpc>
            </a:pPr>
            <a:r>
              <a:rPr lang="en-US" altLang="zh-CN" b="1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Pass parameters and call</a:t>
            </a:r>
            <a:endParaRPr lang="zh-CN" altLang="en-US" b="1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move  $a0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$s2          #   1st parameter of swap is v ( old $a0 )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move  $a1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$s1          #  2st parameter of swap is j  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jal   swap       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74693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4" dur="500"/>
                                        <p:tgtEl>
                                          <p:spTgt spid="10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1" dur="500"/>
                                        <p:tgtEl>
                                          <p:spTgt spid="10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8" dur="500"/>
                                        <p:tgtEl>
                                          <p:spTgt spid="100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0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0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5" dur="500"/>
                                        <p:tgtEl>
                                          <p:spTgt spid="100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00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0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 bldLvl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1A7356E3-BA9E-4F30-ABF0-5196EF014685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97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0137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919288" y="692151"/>
            <a:ext cx="8540750" cy="5616575"/>
          </a:xfrm>
        </p:spPr>
        <p:txBody>
          <a:bodyPr/>
          <a:lstStyle/>
          <a:p>
            <a:pPr lvl="3" eaLnBrk="1" hangingPunct="1"/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b="1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Inner loop</a:t>
            </a:r>
            <a:endParaRPr lang="zh-CN" altLang="en-US" b="1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addi  $s1, $s1, -1             #    j = j - 1 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j     for2tst                        # jump to test of inner loop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3" eaLnBrk="1" hangingPunct="1"/>
            <a:r>
              <a:rPr lang="en-US" altLang="zh-CN" b="1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Outer loop</a:t>
            </a:r>
            <a:endParaRPr lang="zh-CN" altLang="en-US" b="1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exit2:     addi  $s0, $s0, 1                #  i = i + 1 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j     for1tst                         #   jump to test of outer loop</a:t>
            </a:r>
            <a:r>
              <a:rPr lang="en-US" altLang="zh-CN" b="1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endParaRPr lang="zh-CN" altLang="en-US" b="1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/>
            <a:r>
              <a:rPr lang="en-US" altLang="zh-CN" b="1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Restoring registers</a:t>
            </a:r>
            <a:endParaRPr lang="zh-CN" altLang="en-US" b="1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exit1:     lw     $s0,  0($sp)               # restore $s0 from stack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lw     $s1,  4($sp)               # restore $s1 from stack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lw     $s2,  8($sp)               # restore $s2 from stack 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lw     $s3, 12($sp)              # restore $s3 from stack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lw     $ra, 16($sp)              # restore $ra from stack 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addi  $sp, $sp, 20              # restore stack pointer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/>
            <a:r>
              <a:rPr lang="en-US" altLang="zh-CN" b="1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Procedure return</a:t>
            </a:r>
            <a:endParaRPr lang="zh-CN" altLang="en-US" b="1" smtClean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jr        $ra                           # return to calling routine</a:t>
            </a:r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836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101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1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1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4" dur="500"/>
                                        <p:tgtEl>
                                          <p:spTgt spid="101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1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1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1" dur="500"/>
                                        <p:tgtEl>
                                          <p:spTgt spid="101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1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1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8" dur="500"/>
                                        <p:tgtEl>
                                          <p:spTgt spid="101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1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1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5" dur="500"/>
                                        <p:tgtEl>
                                          <p:spTgt spid="1013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013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13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 bldLvl="0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7045B50A-07E1-46E7-8259-9DF7E44EAF67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98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02403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s0, t0</a:t>
            </a:r>
            <a:endParaRPr lang="zh-CN" altLang="en-US" smtClean="0"/>
          </a:p>
        </p:txBody>
      </p:sp>
      <p:sp>
        <p:nvSpPr>
          <p:cNvPr id="102404" name="Rectangle 3"/>
          <p:cNvSpPr>
            <a:spLocks noGrp="1" noRot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父函数保证：子函数能随便使用</a:t>
            </a:r>
            <a:r>
              <a:rPr lang="en-US" altLang="zh-CN" smtClean="0"/>
              <a:t>t0-9</a:t>
            </a:r>
            <a:r>
              <a:rPr lang="zh-CN" altLang="en-US" smtClean="0"/>
              <a:t>，返回给父函数的时候，</a:t>
            </a:r>
            <a:r>
              <a:rPr lang="en-US" altLang="zh-CN" smtClean="0"/>
              <a:t>t0-9</a:t>
            </a:r>
            <a:r>
              <a:rPr lang="zh-CN" altLang="en-US" smtClean="0"/>
              <a:t>可以随便改变</a:t>
            </a:r>
          </a:p>
          <a:p>
            <a:pPr eaLnBrk="1" hangingPunct="1"/>
            <a:r>
              <a:rPr lang="zh-CN" altLang="en-US" smtClean="0"/>
              <a:t>子函数保证：返回给父函数的时候，</a:t>
            </a:r>
            <a:r>
              <a:rPr lang="en-US" altLang="zh-CN" smtClean="0"/>
              <a:t>s0-7</a:t>
            </a:r>
            <a:r>
              <a:rPr lang="zh-CN" altLang="en-US" smtClean="0"/>
              <a:t>保持父函数调用子函数的值</a:t>
            </a:r>
          </a:p>
        </p:txBody>
      </p:sp>
    </p:spTree>
    <p:extLst>
      <p:ext uri="{BB962C8B-B14F-4D97-AF65-F5344CB8AC3E}">
        <p14:creationId xmlns:p14="http://schemas.microsoft.com/office/powerpoint/2010/main" val="3465528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ldLvl="0" autoUpdateAnimBg="0"/>
      <p:bldP spid="102404" grpId="0" build="p" bldLvl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5"/>
          <p:cNvSpPr txBox="1">
            <a:spLocks noGrp="1" noChangeArrowheads="1"/>
          </p:cNvSpPr>
          <p:nvPr/>
        </p:nvSpPr>
        <p:spPr bwMode="auto">
          <a:xfrm>
            <a:off x="8112126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BF2491E7-38BD-4A00-9B8C-8C90BA34C724}" type="slidenum">
              <a:rPr lang="zh-CN" altLang="en-US" sz="180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99</a:t>
            </a:fld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03427" name="Rectangle 5"/>
          <p:cNvSpPr>
            <a:spLocks noGrp="1" noRot="1" noChangeArrowheads="1"/>
          </p:cNvSpPr>
          <p:nvPr>
            <p:ph sz="half" idx="4294967295"/>
          </p:nvPr>
        </p:nvSpPr>
        <p:spPr>
          <a:xfrm>
            <a:off x="2019301" y="333376"/>
            <a:ext cx="4194175" cy="58388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set: 	addi $sp,$sp,-52</a:t>
            </a:r>
            <a:endParaRPr lang="zh-CN" altLang="en-US" sz="1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		sw $ra,48($sp)</a:t>
            </a:r>
            <a:endParaRPr lang="zh-CN" altLang="en-US" sz="1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		</a:t>
            </a:r>
            <a:r>
              <a:rPr lang="zh-CN" altLang="en-US" sz="1800"/>
              <a:t>move $s1, $a0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		add $s0,$zero,$zero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loop:	add $a1,$s0,$zero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		slti $t0,$s0,10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		beq $t0,$zero,Exit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		jal lable1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		sll $t1,$s0,4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		add $t1,$t1,$sp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		</a:t>
            </a:r>
            <a:r>
              <a:rPr lang="en-US" altLang="zh-CN" sz="1800"/>
              <a:t>sw $v0,0($t1)</a:t>
            </a:r>
            <a:endParaRPr lang="zh-CN" altLang="en-US" sz="1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		addi $s0,$s0,1</a:t>
            </a:r>
            <a:endParaRPr lang="zh-CN" altLang="en-US" sz="1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		j loop</a:t>
            </a:r>
            <a:endParaRPr lang="zh-CN" altLang="en-US" sz="1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		sw $s1, 4($sp)</a:t>
            </a:r>
            <a:endParaRPr lang="zh-CN" altLang="en-US" sz="1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		sw $s0, 0($sp)</a:t>
            </a:r>
            <a:endParaRPr lang="zh-CN" altLang="en-US" sz="1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		addi $v0, $sp, 44</a:t>
            </a:r>
            <a:endParaRPr lang="zh-CN" altLang="en-US" sz="1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Exit: 	lw $ra, 48($sp)</a:t>
            </a:r>
            <a:endParaRPr lang="zh-CN" altLang="en-US" smtClean="0"/>
          </a:p>
        </p:txBody>
      </p:sp>
      <p:sp>
        <p:nvSpPr>
          <p:cNvPr id="103428" name="Rectangle 6"/>
          <p:cNvSpPr>
            <a:spLocks noGrp="1" noRot="1" noChangeArrowheads="1"/>
          </p:cNvSpPr>
          <p:nvPr>
            <p:ph sz="half" idx="4294967295"/>
          </p:nvPr>
        </p:nvSpPr>
        <p:spPr>
          <a:xfrm>
            <a:off x="6365876" y="333376"/>
            <a:ext cx="4194175" cy="58388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		addi $sp,$sp,52</a:t>
            </a:r>
            <a:endParaRPr lang="zh-CN" altLang="en-US" sz="1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		</a:t>
            </a:r>
            <a:r>
              <a:rPr lang="zh-CN" altLang="en-US" sz="1800"/>
              <a:t>jr $ra</a:t>
            </a:r>
            <a:endParaRPr lang="en-US" altLang="zh-CN" sz="1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lable1:	addi $sp,$sp,-4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		sw $ra,0($sp)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		jal lable2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		slt $t0,$v0,$zero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		beq $v0,$zero,Exit1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		add $v0,$zero,$zero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		lw $ra,0($sp)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		addi $sp,$sp,4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		jr $ra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Exit1:	addi $v0,$zero,1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		lw $ra,0(#sp)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		</a:t>
            </a:r>
            <a:r>
              <a:rPr lang="en-US" altLang="zh-CN" sz="1800"/>
              <a:t>addi $sp,$sp,4</a:t>
            </a:r>
            <a:endParaRPr lang="zh-CN" altLang="en-US" sz="1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		jr $ra</a:t>
            </a:r>
            <a:endParaRPr lang="zh-CN" altLang="en-US" sz="1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lable2: 	sub $v0, $s1,$s0</a:t>
            </a:r>
            <a:endParaRPr lang="zh-CN" altLang="en-US" sz="1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		jr 	$ra</a:t>
            </a:r>
            <a:endParaRPr lang="zh-CN" altLang="en-US" smtClean="0"/>
          </a:p>
        </p:txBody>
      </p:sp>
      <p:sp>
        <p:nvSpPr>
          <p:cNvPr id="102405" name="Text Box 7"/>
          <p:cNvSpPr>
            <a:spLocks noChangeArrowheads="1"/>
          </p:cNvSpPr>
          <p:nvPr/>
        </p:nvSpPr>
        <p:spPr bwMode="auto">
          <a:xfrm>
            <a:off x="5375276" y="6165851"/>
            <a:ext cx="3960813" cy="30777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defRPr>
            </a:lvl9pPr>
          </a:lstStyle>
          <a:p>
            <a:pPr>
              <a:spcBef>
                <a:spcPct val="50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007A77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很难翻译为</a:t>
            </a:r>
            <a:r>
              <a:rPr lang="en-US" altLang="zh-CN" sz="1400">
                <a:solidFill>
                  <a:srgbClr val="007A77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C</a:t>
            </a:r>
            <a:r>
              <a:rPr lang="zh-CN" altLang="en-US" sz="1400">
                <a:solidFill>
                  <a:srgbClr val="007A77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语言</a:t>
            </a:r>
            <a:endParaRPr lang="zh-CN" altLang="en-US" sz="1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8790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103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3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3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4" dur="500"/>
                                        <p:tgtEl>
                                          <p:spTgt spid="103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3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3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1" dur="500"/>
                                        <p:tgtEl>
                                          <p:spTgt spid="103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3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3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8" dur="500"/>
                                        <p:tgtEl>
                                          <p:spTgt spid="1034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34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34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5" dur="500"/>
                                        <p:tgtEl>
                                          <p:spTgt spid="1034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034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34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2" dur="500"/>
                                        <p:tgtEl>
                                          <p:spTgt spid="1034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34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34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9" dur="500"/>
                                        <p:tgtEl>
                                          <p:spTgt spid="1034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034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034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6" dur="500"/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3" dur="500"/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0" dur="500"/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7" dur="500"/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4" dur="500"/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1" dur="500"/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8" dur="500"/>
                                        <p:tgtEl>
                                          <p:spTgt spid="103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03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03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5" dur="500"/>
                                        <p:tgtEl>
                                          <p:spTgt spid="1034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034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034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2" dur="500"/>
                                        <p:tgtEl>
                                          <p:spTgt spid="1034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034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034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9" dur="500"/>
                                        <p:tgtEl>
                                          <p:spTgt spid="1034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034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034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6" dur="500"/>
                                        <p:tgtEl>
                                          <p:spTgt spid="1034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034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034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3" dur="500"/>
                                        <p:tgtEl>
                                          <p:spTgt spid="1034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034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034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0" dur="500"/>
                                        <p:tgtEl>
                                          <p:spTgt spid="1034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034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034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7" dur="500"/>
                                        <p:tgtEl>
                                          <p:spTgt spid="1034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034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034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4" dur="500"/>
                                        <p:tgtEl>
                                          <p:spTgt spid="1034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034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034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1" dur="500"/>
                                        <p:tgtEl>
                                          <p:spTgt spid="1034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1034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1034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8" dur="500"/>
                                        <p:tgtEl>
                                          <p:spTgt spid="10342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0342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10342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bldLvl="0" autoUpdateAnimBg="0"/>
      <p:bldP spid="103428" grpId="0" build="p" bldLvl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9606</Words>
  <Application>Microsoft Office PowerPoint</Application>
  <PresentationFormat>宽屏</PresentationFormat>
  <Paragraphs>1365</Paragraphs>
  <Slides>124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124</vt:i4>
      </vt:variant>
    </vt:vector>
  </HeadingPairs>
  <TitlesOfParts>
    <vt:vector size="136" baseType="lpstr">
      <vt:lpstr>Arial Unicode MS</vt:lpstr>
      <vt:lpstr>楷体_GB2312</vt:lpstr>
      <vt:lpstr>隶书</vt:lpstr>
      <vt:lpstr>宋体</vt:lpstr>
      <vt:lpstr>Arial</vt:lpstr>
      <vt:lpstr>Arial Black</vt:lpstr>
      <vt:lpstr>Calibri</vt:lpstr>
      <vt:lpstr>Calibri Light</vt:lpstr>
      <vt:lpstr>Times New Roman</vt:lpstr>
      <vt:lpstr>Verdana</vt:lpstr>
      <vt:lpstr>Wingdings</vt:lpstr>
      <vt:lpstr>Office 主题</vt:lpstr>
      <vt:lpstr>PowerPoint 演示文稿</vt:lpstr>
      <vt:lpstr>Computer  Organization &amp; Design</vt:lpstr>
      <vt:lpstr>Chapter  2 Instructions: Language of the Machine </vt:lpstr>
      <vt:lpstr>Contents of Chapter 2</vt:lpstr>
      <vt:lpstr>PowerPoint 演示文稿</vt:lpstr>
      <vt:lpstr>2.1    Introduction</vt:lpstr>
      <vt:lpstr>2.2    Operations of the Computer Hardware</vt:lpstr>
      <vt:lpstr>Example 2.1</vt:lpstr>
      <vt:lpstr>PowerPoint 演示文稿</vt:lpstr>
      <vt:lpstr>2.3    Operands of the Computer Hardware</vt:lpstr>
      <vt:lpstr>PowerPoint 演示文稿</vt:lpstr>
      <vt:lpstr>Memory addresses and contents at those locations</vt:lpstr>
      <vt:lpstr>PowerPoint 演示文稿</vt:lpstr>
      <vt:lpstr>Actual MIPS memory addresses and contents</vt:lpstr>
      <vt:lpstr>Memory Alignment</vt:lpstr>
      <vt:lpstr>PowerPoint 演示文稿</vt:lpstr>
      <vt:lpstr>PowerPoint 演示文稿</vt:lpstr>
      <vt:lpstr>PowerPoint 演示文稿</vt:lpstr>
      <vt:lpstr>PowerPoint 演示文稿</vt:lpstr>
      <vt:lpstr>2.4    Instruction Format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任务管理器1</vt:lpstr>
      <vt:lpstr>PowerPoint 演示文稿</vt:lpstr>
      <vt:lpstr>Trojan 最简单例子-密码窃取</vt:lpstr>
      <vt:lpstr>变形病毒原理</vt:lpstr>
      <vt:lpstr>Demo:Edit the execute file and memory</vt:lpstr>
      <vt:lpstr>脱壳shell</vt:lpstr>
      <vt:lpstr>变量初始值例子</vt:lpstr>
      <vt:lpstr>2.5    Instructions for making decisions</vt:lpstr>
      <vt:lpstr>PowerPoint 演示文稿</vt:lpstr>
      <vt:lpstr>The options in the if statement above</vt:lpstr>
      <vt:lpstr>PowerPoint 演示文稿</vt:lpstr>
      <vt:lpstr>PowerPoint 演示文稿</vt:lpstr>
      <vt:lpstr>PowerPoint 演示文稿</vt:lpstr>
      <vt:lpstr>PowerPoint 演示文稿</vt:lpstr>
      <vt:lpstr>Jump register &amp; jump address table</vt:lpstr>
      <vt:lpstr>PowerPoint 演示文稿</vt:lpstr>
      <vt:lpstr>PowerPoint 演示文稿</vt:lpstr>
      <vt:lpstr>2.6   Supporting Procedures in Computer Hardware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values of the stack pointer and stack before, during and after procedure called</vt:lpstr>
      <vt:lpstr>PowerPoint 演示文稿</vt:lpstr>
      <vt:lpstr>PowerPoint 演示文稿</vt:lpstr>
      <vt:lpstr>PowerPoint 演示文稿</vt:lpstr>
      <vt:lpstr>PowerPoint 演示文稿</vt:lpstr>
      <vt:lpstr>Stack allocation before, during and after procedure call </vt:lpstr>
      <vt:lpstr>PowerPoint 演示文稿</vt:lpstr>
      <vt:lpstr>最经典的黑客技术原理-缓冲区溢出</vt:lpstr>
      <vt:lpstr>2.7    Beyond Numbers (character) 字符指令</vt:lpstr>
      <vt:lpstr>PowerPoint 演示文稿</vt:lpstr>
      <vt:lpstr>PowerPoint 演示文稿</vt:lpstr>
      <vt:lpstr>PowerPoint 演示文稿</vt:lpstr>
      <vt:lpstr>2.8    Other Styles of MIPS Addressing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MIPS addressing modes</vt:lpstr>
      <vt:lpstr>PowerPoint 演示文稿</vt:lpstr>
      <vt:lpstr>**Summary of MIPS architecture in Chapter 2</vt:lpstr>
      <vt:lpstr>PowerPoint 演示文稿</vt:lpstr>
      <vt:lpstr>几点注意</vt:lpstr>
      <vt:lpstr>PowerPoint 演示文稿</vt:lpstr>
      <vt:lpstr>PowerPoint 演示文稿</vt:lpstr>
      <vt:lpstr>2.9    Starting a Program</vt:lpstr>
      <vt:lpstr>PowerPoint 演示文稿</vt:lpstr>
      <vt:lpstr>关于文件的一些背景知识</vt:lpstr>
      <vt:lpstr>PowerPoint 演示文稿</vt:lpstr>
      <vt:lpstr>静态链接库与动态链接库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执行文件与进程</vt:lpstr>
      <vt:lpstr>计算机任何动作都是程序设计的</vt:lpstr>
      <vt:lpstr>EXE文件转移</vt:lpstr>
      <vt:lpstr>EXE文件加密</vt:lpstr>
      <vt:lpstr>一些关于器件编号的小贴士</vt:lpstr>
      <vt:lpstr>2.10    An Example To Put it All Together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s0, t0</vt:lpstr>
      <vt:lpstr>PowerPoint 演示文稿</vt:lpstr>
      <vt:lpstr>问多少周期后程序运行结束，写出C语言</vt:lpstr>
      <vt:lpstr>问多少周期执行完成？并写出对应C语言。 </vt:lpstr>
      <vt:lpstr>已知fun函数输入为fun( int a[], i) 将a[i]与a[i+1]互换.写出对应的C语言</vt:lpstr>
      <vt:lpstr>PowerPoint 演示文稿</vt:lpstr>
      <vt:lpstr>2.11    Arrays versus Pointers    </vt:lpstr>
      <vt:lpstr>PowerPoint 演示文稿</vt:lpstr>
      <vt:lpstr>PowerPoint 演示文稿</vt:lpstr>
      <vt:lpstr>PowerPoint 演示文稿</vt:lpstr>
      <vt:lpstr>2.12    PowerPC and 80x86 Instructions</vt:lpstr>
      <vt:lpstr>Indexed and update addressing mode</vt:lpstr>
      <vt:lpstr>PowerPoint 演示文稿</vt:lpstr>
      <vt:lpstr>PowerPoint 演示文稿</vt:lpstr>
      <vt:lpstr>The 80386 register set</vt:lpstr>
      <vt:lpstr>PowerPoint 演示文稿</vt:lpstr>
      <vt:lpstr>Some typical 80x86 instructions and their functions</vt:lpstr>
      <vt:lpstr>Typical 80x86 instruction format</vt:lpstr>
      <vt:lpstr>2.13 History of Instruction Set Development </vt:lpstr>
      <vt:lpstr>PowerPoint 演示文稿</vt:lpstr>
      <vt:lpstr>PowerPoint 演示文稿</vt:lpstr>
      <vt:lpstr>PowerPoint 演示文稿</vt:lpstr>
      <vt:lpstr>2.14    Summary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4</cp:revision>
  <dcterms:created xsi:type="dcterms:W3CDTF">2018-04-10T01:31:44Z</dcterms:created>
  <dcterms:modified xsi:type="dcterms:W3CDTF">2018-04-10T03:53:24Z</dcterms:modified>
</cp:coreProperties>
</file>