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8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53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3AC00-0B97-4B7A-B624-43A286221903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A86F6-214C-4F85-8FC5-F0358E860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94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0"/>
            <a:ext cx="0" cy="2147483647"/>
          </a:xfrm>
          <a:ln/>
        </p:spPr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304800" y="1905000"/>
            <a:ext cx="4194175" cy="4194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MTBF= Mean Time Between Failures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861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71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DF8E-F456-441E-B73A-C97B20E52A46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F551-93AD-4FEB-BD9F-3F1461658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9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DF8E-F456-441E-B73A-C97B20E52A46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F551-93AD-4FEB-BD9F-3F1461658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91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DF8E-F456-441E-B73A-C97B20E52A46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F551-93AD-4FEB-BD9F-3F1461658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0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DF8E-F456-441E-B73A-C97B20E52A46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F551-93AD-4FEB-BD9F-3F1461658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78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DF8E-F456-441E-B73A-C97B20E52A46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F551-93AD-4FEB-BD9F-3F1461658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3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DF8E-F456-441E-B73A-C97B20E52A46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F551-93AD-4FEB-BD9F-3F1461658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9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DF8E-F456-441E-B73A-C97B20E52A46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F551-93AD-4FEB-BD9F-3F1461658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82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DF8E-F456-441E-B73A-C97B20E52A46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F551-93AD-4FEB-BD9F-3F1461658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9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DF8E-F456-441E-B73A-C97B20E52A46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F551-93AD-4FEB-BD9F-3F1461658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79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DF8E-F456-441E-B73A-C97B20E52A46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F551-93AD-4FEB-BD9F-3F1461658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40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DF8E-F456-441E-B73A-C97B20E52A46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F551-93AD-4FEB-BD9F-3F1461658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22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DDF8E-F456-441E-B73A-C97B20E52A46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2F551-93AD-4FEB-BD9F-3F1461658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26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0D6B-24E8-47FA-88AB-FE5BFF5E84CB}" type="slidenum">
              <a:rPr lang="zh-CN" altLang="en-US"/>
              <a:pPr/>
              <a:t>1</a:t>
            </a:fld>
            <a:endParaRPr lang="en-US" altLang="zh-CN" sz="1800"/>
          </a:p>
        </p:txBody>
      </p:sp>
      <p:sp>
        <p:nvSpPr>
          <p:cNvPr id="4098" name="Rectangle 2"/>
          <p:cNvSpPr>
            <a:spLocks noGrp="1" noRot="1" noChangeArrowheads="1"/>
          </p:cNvSpPr>
          <p:nvPr>
            <p:ph type="ctrTitle" idx="4294967295"/>
          </p:nvPr>
        </p:nvSpPr>
        <p:spPr>
          <a:xfrm>
            <a:off x="684213" y="981075"/>
            <a:ext cx="7772400" cy="1143000"/>
          </a:xfrm>
          <a:ln/>
        </p:spPr>
        <p:txBody>
          <a:bodyPr/>
          <a:lstStyle/>
          <a:p>
            <a:pPr eaLnBrk="1" hangingPunct="1"/>
            <a:r>
              <a:rPr lang="en-US" altLang="zh-CN" sz="4800" b="1"/>
              <a:t>Chapter  6</a:t>
            </a:r>
            <a:endParaRPr lang="zh-CN" altLang="en-US"/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403350" y="2349500"/>
            <a:ext cx="6400800" cy="1752600"/>
          </a:xfrm>
          <a:ln/>
        </p:spPr>
        <p:txBody>
          <a:bodyPr/>
          <a:lstStyle/>
          <a:p>
            <a:pPr eaLnBrk="1" hangingPunct="1"/>
            <a:r>
              <a:rPr lang="en-US" altLang="zh-CN" sz="4000" b="1">
                <a:solidFill>
                  <a:srgbClr val="000000"/>
                </a:solidFill>
              </a:rPr>
              <a:t>Storage and </a:t>
            </a:r>
            <a:r>
              <a:rPr lang="en-US" altLang="zh-CN" sz="4000">
                <a:solidFill>
                  <a:srgbClr val="000000"/>
                </a:solidFill>
              </a:rPr>
              <a:t>other</a:t>
            </a:r>
            <a:r>
              <a:rPr lang="en-US" altLang="zh-CN" sz="4000" b="1">
                <a:solidFill>
                  <a:srgbClr val="000000"/>
                </a:solidFill>
              </a:rPr>
              <a:t> I/O Topics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8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A8C1-BEF1-4ECF-BBE9-96511F90E175}" type="slidenum">
              <a:rPr lang="zh-CN" altLang="en-US"/>
              <a:pPr/>
              <a:t>10</a:t>
            </a:fld>
            <a:endParaRPr lang="en-US" altLang="zh-CN" sz="1800"/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765175"/>
            <a:ext cx="8540750" cy="5688013"/>
          </a:xfrm>
          <a:ln/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zh-CN">
                <a:solidFill>
                  <a:srgbClr val="000000"/>
                </a:solidFill>
              </a:rPr>
              <a:t>Amdahl’s law remind us that ignoring I/O is dangerous</a:t>
            </a:r>
            <a:endParaRPr lang="zh-CN" altLang="en-US">
              <a:solidFill>
                <a:srgbClr val="000000"/>
              </a:solidFill>
            </a:endParaRPr>
          </a:p>
          <a:p>
            <a:pPr marL="742950" lvl="1" indent="-285750" algn="l" eaLnBrk="1" hangingPunct="1">
              <a:lnSpc>
                <a:spcPct val="90000"/>
              </a:lnSpc>
              <a:buFont typeface="Wingdings" pitchFamily="2" charset="2"/>
              <a:buChar char=""/>
            </a:pPr>
            <a:r>
              <a:rPr lang="en-US" altLang="zh-CN"/>
              <a:t> </a:t>
            </a:r>
            <a:r>
              <a:rPr lang="en-US" altLang="zh-CN" b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Assume: </a:t>
            </a:r>
            <a:endParaRPr lang="zh-CN" altLang="en-US" b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zh-CN" b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a bench mark executes in 100 seconds of elapsed time ,  where 90 seconds is for CPU and the rest is for I/O. </a:t>
            </a:r>
            <a:endParaRPr lang="zh-CN" altLang="en-US" b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zh-CN" b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CPU time improves by 50% per year, but I/O time doesn’t improve. </a:t>
            </a:r>
            <a:endParaRPr lang="zh-CN" altLang="en-US" b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zh-CN" b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After five years, the improvement in CPU performance is 7.5  times. </a:t>
            </a:r>
            <a:endParaRPr lang="zh-CN" altLang="en-US" b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marL="742950" lvl="1" indent="-285750" algn="l" eaLnBrk="1" hangingPunct="1">
              <a:lnSpc>
                <a:spcPct val="90000"/>
              </a:lnSpc>
              <a:buFont typeface="Wingdings" pitchFamily="2" charset="2"/>
              <a:buChar char=""/>
            </a:pPr>
            <a:r>
              <a:rPr lang="en-US" altLang="zh-CN" b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The elapsed time is reduced to 	90/7.5+10=12+10=22 seconds.</a:t>
            </a:r>
            <a:endParaRPr lang="zh-CN" altLang="en-US" b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marL="742950" lvl="1" indent="-285750" algn="l" eaLnBrk="1" hangingPunct="1">
              <a:lnSpc>
                <a:spcPct val="90000"/>
              </a:lnSpc>
              <a:buFont typeface="Wingdings" pitchFamily="2" charset="2"/>
              <a:buChar char=""/>
            </a:pPr>
            <a:r>
              <a:rPr lang="en-US" altLang="zh-CN" b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So, the improvement in elapsed time is only 4.5 times. </a:t>
            </a:r>
            <a:r>
              <a:rPr lang="en-US" altLang="zh-CN">
                <a:latin typeface="Times New Roman" pitchFamily="18" charset="0"/>
                <a:sym typeface="Times New Roman" pitchFamily="18" charset="0"/>
              </a:rPr>
              <a:t> 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5480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A0F-710E-43B4-AE57-DAB29ED14CF2}" type="slidenum">
              <a:rPr lang="zh-CN" altLang="en-US"/>
              <a:pPr/>
              <a:t>11</a:t>
            </a:fld>
            <a:endParaRPr lang="en-US" altLang="zh-CN" sz="1800"/>
          </a:p>
        </p:txBody>
      </p:sp>
      <p:sp>
        <p:nvSpPr>
          <p:cNvPr id="1536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9388" y="609600"/>
            <a:ext cx="8662987" cy="1143000"/>
          </a:xfrm>
          <a:ln/>
        </p:spPr>
        <p:txBody>
          <a:bodyPr/>
          <a:lstStyle/>
          <a:p>
            <a:pPr eaLnBrk="1" hangingPunct="1"/>
            <a:r>
              <a:rPr lang="en-US" altLang="zh-CN" sz="3800" b="1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6.2 Disk Storage and Dependability</a:t>
            </a:r>
            <a:endParaRPr lang="zh-CN" altLang="en-US"/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905000"/>
            <a:ext cx="8540750" cy="4194175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>
                <a:solidFill>
                  <a:srgbClr val="000000"/>
                </a:solidFill>
              </a:rPr>
              <a:t>Two major types of magnetic disks</a:t>
            </a:r>
            <a:endParaRPr lang="zh-CN" altLang="en-US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3200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floppy disks</a:t>
            </a:r>
            <a:endParaRPr lang="zh-CN" altLang="en-US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>
                <a:solidFill>
                  <a:srgbClr val="000000"/>
                </a:solidFill>
              </a:rPr>
              <a:t> hard disks</a:t>
            </a:r>
            <a:endParaRPr lang="zh-CN" altLang="en-US">
              <a:solidFill>
                <a:srgbClr val="000000"/>
              </a:solidFill>
            </a:endParaRPr>
          </a:p>
          <a:p>
            <a:pPr marL="1143000" lvl="2" indent="-228600" algn="l" eaLnBrk="1" hangingPunct="1">
              <a:buFont typeface="Wingdings" pitchFamily="2" charset="2"/>
              <a:buChar char="v"/>
            </a:pPr>
            <a:r>
              <a:rPr lang="en-US" altLang="zh-CN" sz="2800">
                <a:solidFill>
                  <a:srgbClr val="000000"/>
                </a:solidFill>
              </a:rPr>
              <a:t> </a:t>
            </a:r>
            <a:r>
              <a:rPr lang="en-US" altLang="zh-CN" b="1">
                <a:solidFill>
                  <a:srgbClr val="000000"/>
                </a:solidFill>
              </a:rPr>
              <a:t>larger</a:t>
            </a:r>
            <a:endParaRPr lang="zh-CN" altLang="en-US" b="1">
              <a:solidFill>
                <a:srgbClr val="000000"/>
              </a:solidFill>
            </a:endParaRPr>
          </a:p>
          <a:p>
            <a:pPr marL="1143000" lvl="2" indent="-228600" algn="l" eaLnBrk="1" hangingPunct="1">
              <a:buFont typeface="Wingdings" pitchFamily="2" charset="2"/>
              <a:buChar char="v"/>
            </a:pPr>
            <a:r>
              <a:rPr lang="en-US" altLang="zh-CN" b="1">
                <a:solidFill>
                  <a:srgbClr val="000000"/>
                </a:solidFill>
              </a:rPr>
              <a:t> higher density</a:t>
            </a:r>
            <a:endParaRPr lang="zh-CN" altLang="en-US" b="1">
              <a:solidFill>
                <a:srgbClr val="000000"/>
              </a:solidFill>
            </a:endParaRPr>
          </a:p>
          <a:p>
            <a:pPr marL="1143000" lvl="2" indent="-228600" algn="l" eaLnBrk="1" hangingPunct="1">
              <a:buFont typeface="Wingdings" pitchFamily="2" charset="2"/>
              <a:buChar char="v"/>
            </a:pPr>
            <a:r>
              <a:rPr lang="en-US" altLang="zh-CN" b="1">
                <a:solidFill>
                  <a:srgbClr val="000000"/>
                </a:solidFill>
              </a:rPr>
              <a:t> higher data rate</a:t>
            </a:r>
            <a:endParaRPr lang="zh-CN" altLang="en-US" b="1">
              <a:solidFill>
                <a:srgbClr val="000000"/>
              </a:solidFill>
            </a:endParaRPr>
          </a:p>
          <a:p>
            <a:pPr marL="1143000" lvl="2" indent="-228600" algn="l" eaLnBrk="1" hangingPunct="1">
              <a:buFont typeface="Wingdings" pitchFamily="2" charset="2"/>
              <a:buChar char="v"/>
            </a:pPr>
            <a:r>
              <a:rPr lang="en-US" altLang="zh-CN" b="1">
                <a:solidFill>
                  <a:srgbClr val="000000"/>
                </a:solidFill>
              </a:rPr>
              <a:t> more than one platter</a:t>
            </a:r>
            <a:endParaRPr lang="zh-CN" altLang="en-US" b="1">
              <a:solidFill>
                <a:srgbClr val="000000"/>
              </a:solidFill>
            </a:endParaRPr>
          </a:p>
          <a:p>
            <a:pPr marL="342900" indent="-342900" algn="l" eaLnBrk="1" hangingPunct="1">
              <a:buFont typeface="Wingdings" pitchFamily="2" charset="2"/>
              <a:buChar char="v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02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FB42-B314-4625-A666-A45D80031FDD}" type="slidenum">
              <a:rPr lang="zh-CN" altLang="en-US"/>
              <a:pPr/>
              <a:t>12</a:t>
            </a:fld>
            <a:endParaRPr lang="en-US" altLang="zh-CN" sz="1800"/>
          </a:p>
        </p:txBody>
      </p:sp>
      <p:sp>
        <p:nvSpPr>
          <p:cNvPr id="16386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981075"/>
            <a:ext cx="8540750" cy="4194175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2800" dirty="0">
                <a:solidFill>
                  <a:srgbClr val="000000"/>
                </a:solidFill>
              </a:rPr>
              <a:t>The organization of hard disk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dirty="0"/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platters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en-US" altLang="zh-CN" sz="2400" dirty="0">
                <a:solidFill>
                  <a:schemeClr val="tx1"/>
                </a:solidFill>
              </a:rPr>
              <a:t> disk consists of a collection  of </a:t>
            </a:r>
            <a:r>
              <a:rPr lang="en-US" altLang="zh-CN" sz="2400" i="1" dirty="0">
                <a:solidFill>
                  <a:schemeClr val="tx1"/>
                </a:solidFill>
              </a:rPr>
              <a:t>platters</a:t>
            </a:r>
            <a:r>
              <a:rPr lang="en-US" altLang="zh-CN" sz="2400" dirty="0">
                <a:solidFill>
                  <a:schemeClr val="tx1"/>
                </a:solidFill>
              </a:rPr>
              <a:t>, each of which has two recordable disk surfaces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400" dirty="0">
                <a:solidFill>
                  <a:schemeClr val="tx1"/>
                </a:solidFill>
              </a:rPr>
              <a:t> tracks: each disk surface is divided into concentric circles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400" dirty="0">
                <a:solidFill>
                  <a:schemeClr val="tx1"/>
                </a:solidFill>
              </a:rPr>
              <a:t> sectors: each track is in turn divided into </a:t>
            </a:r>
            <a:r>
              <a:rPr lang="en-US" altLang="zh-CN" sz="2400" i="1" dirty="0">
                <a:solidFill>
                  <a:schemeClr val="tx1"/>
                </a:solidFill>
              </a:rPr>
              <a:t>sectors</a:t>
            </a:r>
            <a:r>
              <a:rPr lang="en-US" altLang="zh-CN" sz="2400" dirty="0">
                <a:solidFill>
                  <a:schemeClr val="tx1"/>
                </a:solidFill>
              </a:rPr>
              <a:t>, which is the smallest unit that can be read or written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Wingdings" pitchFamily="2" charset="2"/>
              <a:buChar char="v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15810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1B3E-AF72-4E0C-9BFF-F2A9C005808B}" type="slidenum">
              <a:rPr lang="zh-CN" altLang="en-US"/>
              <a:pPr/>
              <a:t>13</a:t>
            </a:fld>
            <a:endParaRPr lang="en-US" altLang="zh-CN" sz="1800"/>
          </a:p>
        </p:txBody>
      </p:sp>
      <p:sp>
        <p:nvSpPr>
          <p:cNvPr id="17410" name="Rectangle 2"/>
          <p:cNvSpPr>
            <a:spLocks noGrp="1" noRot="1" noChangeArrowheads="1"/>
          </p:cNvSpPr>
          <p:nvPr>
            <p:ph sz="half" idx="1"/>
          </p:nvPr>
        </p:nvSpPr>
        <p:spPr>
          <a:xfrm>
            <a:off x="468313" y="4724400"/>
            <a:ext cx="5472112" cy="1150938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2800" dirty="0">
                <a:solidFill>
                  <a:schemeClr val="tx1"/>
                </a:solidFill>
              </a:rPr>
              <a:t>Disks are organized into platters, tracks, and sectors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7411" name="Object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908050"/>
            <a:ext cx="6264275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78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3E72-1824-4997-886C-4B3BE67BAECC}" type="slidenum">
              <a:rPr lang="zh-CN" altLang="en-US"/>
              <a:pPr/>
              <a:t>14</a:t>
            </a:fld>
            <a:endParaRPr lang="en-US" altLang="zh-CN" sz="1800"/>
          </a:p>
        </p:txBody>
      </p:sp>
      <p:sp>
        <p:nvSpPr>
          <p:cNvPr id="1843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25" y="415925"/>
            <a:ext cx="8540750" cy="709613"/>
          </a:xfrm>
          <a:ln/>
        </p:spPr>
        <p:txBody>
          <a:bodyPr/>
          <a:lstStyle/>
          <a:p>
            <a:pPr eaLnBrk="1" hangingPunct="1"/>
            <a:r>
              <a:rPr lang="en-US" altLang="zh-CN" sz="4000">
                <a:solidFill>
                  <a:srgbClr val="000000"/>
                </a:solidFill>
              </a:rPr>
              <a:t>What</a:t>
            </a:r>
            <a:r>
              <a:rPr lang="en-US" altLang="zh-CN" sz="400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’</a:t>
            </a:r>
            <a:r>
              <a:rPr lang="en-US" altLang="zh-CN" sz="4000">
                <a:solidFill>
                  <a:srgbClr val="000000"/>
                </a:solidFill>
              </a:rPr>
              <a:t>s Inside A Disk Drive?</a:t>
            </a:r>
            <a:endParaRPr lang="zh-CN" altLang="en-US"/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905000"/>
            <a:ext cx="8540750" cy="4194175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endParaRPr lang="zh-CN" altLang="zh-CN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14425"/>
            <a:ext cx="8382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474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A293-D7BC-438F-9E9B-F6E7857912F3}" type="slidenum">
              <a:rPr lang="zh-CN" altLang="en-US"/>
              <a:pPr/>
              <a:t>15</a:t>
            </a:fld>
            <a:endParaRPr lang="en-US" altLang="zh-CN" sz="1800"/>
          </a:p>
        </p:txBody>
      </p:sp>
      <p:sp>
        <p:nvSpPr>
          <p:cNvPr id="19458" name="Rectangle 2"/>
          <p:cNvSpPr>
            <a:spLocks noGrp="1" noRot="1" noChangeArrowheads="1"/>
          </p:cNvSpPr>
          <p:nvPr>
            <p:ph sz="half" idx="1"/>
          </p:nvPr>
        </p:nvSpPr>
        <p:spPr>
          <a:xfrm>
            <a:off x="250825" y="549275"/>
            <a:ext cx="8642350" cy="4194175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To access data of disk(p562):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hlink"/>
                </a:solidFill>
              </a:rPr>
              <a:t>Seek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chemeClr val="tx1"/>
                </a:solidFill>
              </a:rPr>
              <a:t>position read/write head over the proper track</a:t>
            </a: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1143000" lvl="2" indent="-228600" algn="l" eaLnBrk="1" hangingPunct="1">
              <a:buFont typeface="Wingdings" pitchFamily="2" charset="2"/>
              <a:buChar char="v"/>
            </a:pPr>
            <a:r>
              <a:rPr lang="en-US" altLang="zh-CN" sz="2000" b="1" dirty="0">
                <a:solidFill>
                  <a:schemeClr val="tx1"/>
                </a:solidFill>
              </a:rPr>
              <a:t> minimum seek time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1143000" lvl="2" indent="-228600" algn="l" eaLnBrk="1" hangingPunct="1">
              <a:buFont typeface="Wingdings" pitchFamily="2" charset="2"/>
              <a:buChar char="v"/>
            </a:pPr>
            <a:r>
              <a:rPr lang="en-US" altLang="zh-CN" sz="2000" b="1" dirty="0">
                <a:solidFill>
                  <a:schemeClr val="tx1"/>
                </a:solidFill>
              </a:rPr>
              <a:t> maximum seek time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1143000" lvl="2" indent="-228600" algn="l" eaLnBrk="1" hangingPunct="1">
              <a:buFont typeface="Wingdings" pitchFamily="2" charset="2"/>
              <a:buChar char="v"/>
            </a:pPr>
            <a:r>
              <a:rPr lang="en-US" altLang="zh-CN" sz="2000" b="1" dirty="0">
                <a:solidFill>
                  <a:schemeClr val="tx1"/>
                </a:solidFill>
              </a:rPr>
              <a:t> average seek time (3 to 14 </a:t>
            </a:r>
            <a:r>
              <a:rPr lang="en-US" altLang="zh-CN" sz="2000" b="1" dirty="0" err="1">
                <a:solidFill>
                  <a:schemeClr val="tx1"/>
                </a:solidFill>
              </a:rPr>
              <a:t>ms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459" name="Rectangle 3"/>
          <p:cNvSpPr>
            <a:spLocks noRot="1" noChangeArrowheads="1"/>
          </p:cNvSpPr>
          <p:nvPr/>
        </p:nvSpPr>
        <p:spPr bwMode="auto">
          <a:xfrm>
            <a:off x="179388" y="2060575"/>
            <a:ext cx="854075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zh-CN" altLang="en-US" sz="2800" dirty="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800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400" dirty="0">
                <a:solidFill>
                  <a:schemeClr val="hlink"/>
                </a:solidFill>
                <a:sym typeface="Arial" pitchFamily="34" charset="0"/>
              </a:rPr>
              <a:t>Rotational latency</a:t>
            </a:r>
            <a:r>
              <a:rPr lang="en-US" altLang="zh-CN" sz="2400" dirty="0">
                <a:solidFill>
                  <a:srgbClr val="007A77"/>
                </a:solidFill>
                <a:sym typeface="Arial" pitchFamily="34" charset="0"/>
              </a:rPr>
              <a:t>:  wait for desired sector</a:t>
            </a:r>
            <a:endParaRPr lang="en-US" altLang="zh-CN" sz="2400" b="1" dirty="0">
              <a:solidFill>
                <a:srgbClr val="007A77"/>
              </a:solidFill>
              <a:sym typeface="Arial" pitchFamily="34" charset="0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altLang="zh-CN" sz="2000" b="1" dirty="0">
                <a:solidFill>
                  <a:srgbClr val="007A77"/>
                </a:solidFill>
                <a:sym typeface="Arial" pitchFamily="34" charset="0"/>
              </a:rPr>
              <a:t>average latency is the half-way round the disk.</a:t>
            </a:r>
            <a:endParaRPr lang="zh-CN" altLang="en-US" dirty="0"/>
          </a:p>
        </p:txBody>
      </p:sp>
      <p:sp>
        <p:nvSpPr>
          <p:cNvPr id="19460" name="Text Box 5"/>
          <p:cNvSpPr>
            <a:spLocks noChangeArrowheads="1"/>
          </p:cNvSpPr>
          <p:nvPr/>
        </p:nvSpPr>
        <p:spPr bwMode="auto">
          <a:xfrm>
            <a:off x="1042988" y="3789363"/>
            <a:ext cx="4176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9461" name="Group 5"/>
          <p:cNvGrpSpPr>
            <a:grpSpLocks/>
          </p:cNvGrpSpPr>
          <p:nvPr/>
        </p:nvGrpSpPr>
        <p:grpSpPr bwMode="auto">
          <a:xfrm>
            <a:off x="1187450" y="3573463"/>
            <a:ext cx="6985000" cy="1122362"/>
            <a:chOff x="0" y="0"/>
            <a:chExt cx="3584" cy="589"/>
          </a:xfrm>
        </p:grpSpPr>
        <p:sp>
          <p:nvSpPr>
            <p:cNvPr id="19462" name="AutoShape 8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3584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63" name="Line 10"/>
            <p:cNvSpPr>
              <a:spLocks noChangeShapeType="1"/>
            </p:cNvSpPr>
            <p:nvPr/>
          </p:nvSpPr>
          <p:spPr bwMode="auto">
            <a:xfrm>
              <a:off x="1577" y="184"/>
              <a:ext cx="675" cy="1"/>
            </a:xfrm>
            <a:prstGeom prst="line">
              <a:avLst/>
            </a:prstGeom>
            <a:noFill/>
            <a:ln w="15875" cap="rnd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64" name="Rectangle 11"/>
            <p:cNvSpPr>
              <a:spLocks noChangeArrowheads="1"/>
            </p:cNvSpPr>
            <p:nvPr/>
          </p:nvSpPr>
          <p:spPr bwMode="auto">
            <a:xfrm>
              <a:off x="7" y="105"/>
              <a:ext cx="1395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Average rotational latency =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65" name="Rectangle 12"/>
            <p:cNvSpPr>
              <a:spLocks noChangeArrowheads="1"/>
            </p:cNvSpPr>
            <p:nvPr/>
          </p:nvSpPr>
          <p:spPr bwMode="auto">
            <a:xfrm>
              <a:off x="1594" y="24"/>
              <a:ext cx="174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0.5 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66" name="Rectangle 13"/>
            <p:cNvSpPr>
              <a:spLocks noChangeArrowheads="1"/>
            </p:cNvSpPr>
            <p:nvPr/>
          </p:nvSpPr>
          <p:spPr bwMode="auto">
            <a:xfrm>
              <a:off x="1783" y="24"/>
              <a:ext cx="389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rotation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67" name="Rectangle 14"/>
            <p:cNvSpPr>
              <a:spLocks noChangeArrowheads="1"/>
            </p:cNvSpPr>
            <p:nvPr/>
          </p:nvSpPr>
          <p:spPr bwMode="auto">
            <a:xfrm>
              <a:off x="1659" y="193"/>
              <a:ext cx="46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5400RPM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68" name="Rectangle 15"/>
            <p:cNvSpPr>
              <a:spLocks noChangeArrowheads="1"/>
            </p:cNvSpPr>
            <p:nvPr/>
          </p:nvSpPr>
          <p:spPr bwMode="auto">
            <a:xfrm>
              <a:off x="2271" y="129"/>
              <a:ext cx="5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  <a:sym typeface="Arial" pitchFamily="34" charset="0"/>
                </a:rPr>
                <a:t>=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69" name="Line 16"/>
            <p:cNvSpPr>
              <a:spLocks noChangeShapeType="1"/>
            </p:cNvSpPr>
            <p:nvPr/>
          </p:nvSpPr>
          <p:spPr bwMode="auto">
            <a:xfrm>
              <a:off x="2368" y="184"/>
              <a:ext cx="1202" cy="1"/>
            </a:xfrm>
            <a:prstGeom prst="line">
              <a:avLst/>
            </a:prstGeom>
            <a:noFill/>
            <a:ln w="15875" cap="rnd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70" name="Rectangle 17"/>
            <p:cNvSpPr>
              <a:spLocks noChangeArrowheads="1"/>
            </p:cNvSpPr>
            <p:nvPr/>
          </p:nvSpPr>
          <p:spPr bwMode="auto">
            <a:xfrm>
              <a:off x="2365" y="225"/>
              <a:ext cx="46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5400RPM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71" name="Rectangle 18"/>
            <p:cNvSpPr>
              <a:spLocks noChangeArrowheads="1"/>
            </p:cNvSpPr>
            <p:nvPr/>
          </p:nvSpPr>
          <p:spPr bwMode="auto">
            <a:xfrm>
              <a:off x="1477" y="418"/>
              <a:ext cx="54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= 0.0056 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72" name="Rectangle 19"/>
            <p:cNvSpPr>
              <a:spLocks noChangeArrowheads="1"/>
            </p:cNvSpPr>
            <p:nvPr/>
          </p:nvSpPr>
          <p:spPr bwMode="auto">
            <a:xfrm>
              <a:off x="1958" y="418"/>
              <a:ext cx="51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seconds =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73" name="Rectangle 20"/>
            <p:cNvSpPr>
              <a:spLocks noChangeArrowheads="1"/>
            </p:cNvSpPr>
            <p:nvPr/>
          </p:nvSpPr>
          <p:spPr bwMode="auto">
            <a:xfrm>
              <a:off x="2525" y="418"/>
              <a:ext cx="35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 5.6 ms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74" name="Rectangle 21"/>
            <p:cNvSpPr>
              <a:spLocks noChangeArrowheads="1"/>
            </p:cNvSpPr>
            <p:nvPr/>
          </p:nvSpPr>
          <p:spPr bwMode="auto">
            <a:xfrm>
              <a:off x="2656" y="24"/>
              <a:ext cx="175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0.5 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75" name="Rectangle 22"/>
            <p:cNvSpPr>
              <a:spLocks noChangeArrowheads="1"/>
            </p:cNvSpPr>
            <p:nvPr/>
          </p:nvSpPr>
          <p:spPr bwMode="auto">
            <a:xfrm>
              <a:off x="2846" y="24"/>
              <a:ext cx="389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rotation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76" name="Rectangle 23"/>
            <p:cNvSpPr>
              <a:spLocks noChangeArrowheads="1"/>
            </p:cNvSpPr>
            <p:nvPr/>
          </p:nvSpPr>
          <p:spPr bwMode="auto">
            <a:xfrm>
              <a:off x="2889" y="249"/>
              <a:ext cx="2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  <a:sym typeface="Arial" pitchFamily="34" charset="0"/>
                </a:rPr>
                <a:t>/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77" name="Freeform 24"/>
            <p:cNvSpPr>
              <a:spLocks noChangeArrowheads="1"/>
            </p:cNvSpPr>
            <p:nvPr/>
          </p:nvSpPr>
          <p:spPr bwMode="auto">
            <a:xfrm>
              <a:off x="2937" y="215"/>
              <a:ext cx="23" cy="204"/>
            </a:xfrm>
            <a:custGeom>
              <a:avLst/>
              <a:gdLst>
                <a:gd name="T0" fmla="*/ 23 w 23"/>
                <a:gd name="T1" fmla="*/ 0 h 204"/>
                <a:gd name="T2" fmla="*/ 18 w 23"/>
                <a:gd name="T3" fmla="*/ 11 h 204"/>
                <a:gd name="T4" fmla="*/ 13 w 23"/>
                <a:gd name="T5" fmla="*/ 24 h 204"/>
                <a:gd name="T6" fmla="*/ 9 w 23"/>
                <a:gd name="T7" fmla="*/ 36 h 204"/>
                <a:gd name="T8" fmla="*/ 6 w 23"/>
                <a:gd name="T9" fmla="*/ 49 h 204"/>
                <a:gd name="T10" fmla="*/ 3 w 23"/>
                <a:gd name="T11" fmla="*/ 63 h 204"/>
                <a:gd name="T12" fmla="*/ 1 w 23"/>
                <a:gd name="T13" fmla="*/ 75 h 204"/>
                <a:gd name="T14" fmla="*/ 0 w 23"/>
                <a:gd name="T15" fmla="*/ 89 h 204"/>
                <a:gd name="T16" fmla="*/ 0 w 23"/>
                <a:gd name="T17" fmla="*/ 102 h 204"/>
                <a:gd name="T18" fmla="*/ 0 w 23"/>
                <a:gd name="T19" fmla="*/ 115 h 204"/>
                <a:gd name="T20" fmla="*/ 1 w 23"/>
                <a:gd name="T21" fmla="*/ 128 h 204"/>
                <a:gd name="T22" fmla="*/ 3 w 23"/>
                <a:gd name="T23" fmla="*/ 141 h 204"/>
                <a:gd name="T24" fmla="*/ 6 w 23"/>
                <a:gd name="T25" fmla="*/ 154 h 204"/>
                <a:gd name="T26" fmla="*/ 9 w 23"/>
                <a:gd name="T27" fmla="*/ 167 h 204"/>
                <a:gd name="T28" fmla="*/ 13 w 23"/>
                <a:gd name="T29" fmla="*/ 179 h 204"/>
                <a:gd name="T30" fmla="*/ 18 w 23"/>
                <a:gd name="T31" fmla="*/ 192 h 204"/>
                <a:gd name="T32" fmla="*/ 23 w 23"/>
                <a:gd name="T33" fmla="*/ 204 h 20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"/>
                <a:gd name="T52" fmla="*/ 0 h 204"/>
                <a:gd name="T53" fmla="*/ 23 w 23"/>
                <a:gd name="T54" fmla="*/ 204 h 20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" h="204">
                  <a:moveTo>
                    <a:pt x="23" y="0"/>
                  </a:moveTo>
                  <a:lnTo>
                    <a:pt x="18" y="11"/>
                  </a:lnTo>
                  <a:lnTo>
                    <a:pt x="13" y="24"/>
                  </a:lnTo>
                  <a:lnTo>
                    <a:pt x="9" y="36"/>
                  </a:lnTo>
                  <a:lnTo>
                    <a:pt x="6" y="49"/>
                  </a:lnTo>
                  <a:lnTo>
                    <a:pt x="3" y="63"/>
                  </a:lnTo>
                  <a:lnTo>
                    <a:pt x="1" y="75"/>
                  </a:lnTo>
                  <a:lnTo>
                    <a:pt x="0" y="89"/>
                  </a:lnTo>
                  <a:lnTo>
                    <a:pt x="0" y="102"/>
                  </a:lnTo>
                  <a:lnTo>
                    <a:pt x="0" y="115"/>
                  </a:lnTo>
                  <a:lnTo>
                    <a:pt x="1" y="128"/>
                  </a:lnTo>
                  <a:lnTo>
                    <a:pt x="3" y="141"/>
                  </a:lnTo>
                  <a:lnTo>
                    <a:pt x="6" y="154"/>
                  </a:lnTo>
                  <a:lnTo>
                    <a:pt x="9" y="167"/>
                  </a:lnTo>
                  <a:lnTo>
                    <a:pt x="13" y="179"/>
                  </a:lnTo>
                  <a:lnTo>
                    <a:pt x="18" y="192"/>
                  </a:lnTo>
                  <a:lnTo>
                    <a:pt x="23" y="204"/>
                  </a:lnTo>
                </a:path>
              </a:pathLst>
            </a:custGeom>
            <a:noFill/>
            <a:ln w="15875" cap="rnd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78" name="Rectangle 25"/>
            <p:cNvSpPr>
              <a:spLocks noChangeArrowheads="1"/>
            </p:cNvSpPr>
            <p:nvPr/>
          </p:nvSpPr>
          <p:spPr bwMode="auto">
            <a:xfrm>
              <a:off x="2984" y="241"/>
              <a:ext cx="94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  <a:sym typeface="Arial" pitchFamily="34" charset="0"/>
                </a:rPr>
                <a:t>60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79" name="Line 26"/>
            <p:cNvSpPr>
              <a:spLocks noChangeShapeType="1"/>
            </p:cNvSpPr>
            <p:nvPr/>
          </p:nvSpPr>
          <p:spPr bwMode="auto">
            <a:xfrm>
              <a:off x="3114" y="316"/>
              <a:ext cx="409" cy="1"/>
            </a:xfrm>
            <a:prstGeom prst="line">
              <a:avLst/>
            </a:prstGeom>
            <a:noFill/>
            <a:ln w="15875" cap="rnd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80" name="Rectangle 27"/>
            <p:cNvSpPr>
              <a:spLocks noChangeArrowheads="1"/>
            </p:cNvSpPr>
            <p:nvPr/>
          </p:nvSpPr>
          <p:spPr bwMode="auto">
            <a:xfrm>
              <a:off x="3122" y="177"/>
              <a:ext cx="34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  <a:sym typeface="Arial" pitchFamily="34" charset="0"/>
                </a:rPr>
                <a:t>seconds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81" name="Rectangle 28"/>
            <p:cNvSpPr>
              <a:spLocks noChangeArrowheads="1"/>
            </p:cNvSpPr>
            <p:nvPr/>
          </p:nvSpPr>
          <p:spPr bwMode="auto">
            <a:xfrm>
              <a:off x="3159" y="321"/>
              <a:ext cx="278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  <a:sym typeface="Arial" pitchFamily="34" charset="0"/>
                </a:rPr>
                <a:t>minute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82" name="Freeform 29"/>
            <p:cNvSpPr>
              <a:spLocks noChangeArrowheads="1"/>
            </p:cNvSpPr>
            <p:nvPr/>
          </p:nvSpPr>
          <p:spPr bwMode="auto">
            <a:xfrm>
              <a:off x="3533" y="213"/>
              <a:ext cx="23" cy="205"/>
            </a:xfrm>
            <a:custGeom>
              <a:avLst/>
              <a:gdLst>
                <a:gd name="T0" fmla="*/ 0 w 23"/>
                <a:gd name="T1" fmla="*/ 0 h 205"/>
                <a:gd name="T2" fmla="*/ 5 w 23"/>
                <a:gd name="T3" fmla="*/ 12 h 205"/>
                <a:gd name="T4" fmla="*/ 10 w 23"/>
                <a:gd name="T5" fmla="*/ 25 h 205"/>
                <a:gd name="T6" fmla="*/ 14 w 23"/>
                <a:gd name="T7" fmla="*/ 37 h 205"/>
                <a:gd name="T8" fmla="*/ 17 w 23"/>
                <a:gd name="T9" fmla="*/ 50 h 205"/>
                <a:gd name="T10" fmla="*/ 20 w 23"/>
                <a:gd name="T11" fmla="*/ 63 h 205"/>
                <a:gd name="T12" fmla="*/ 21 w 23"/>
                <a:gd name="T13" fmla="*/ 76 h 205"/>
                <a:gd name="T14" fmla="*/ 22 w 23"/>
                <a:gd name="T15" fmla="*/ 89 h 205"/>
                <a:gd name="T16" fmla="*/ 23 w 23"/>
                <a:gd name="T17" fmla="*/ 103 h 205"/>
                <a:gd name="T18" fmla="*/ 22 w 23"/>
                <a:gd name="T19" fmla="*/ 116 h 205"/>
                <a:gd name="T20" fmla="*/ 21 w 23"/>
                <a:gd name="T21" fmla="*/ 129 h 205"/>
                <a:gd name="T22" fmla="*/ 20 w 23"/>
                <a:gd name="T23" fmla="*/ 142 h 205"/>
                <a:gd name="T24" fmla="*/ 17 w 23"/>
                <a:gd name="T25" fmla="*/ 155 h 205"/>
                <a:gd name="T26" fmla="*/ 14 w 23"/>
                <a:gd name="T27" fmla="*/ 168 h 205"/>
                <a:gd name="T28" fmla="*/ 10 w 23"/>
                <a:gd name="T29" fmla="*/ 180 h 205"/>
                <a:gd name="T30" fmla="*/ 5 w 23"/>
                <a:gd name="T31" fmla="*/ 193 h 205"/>
                <a:gd name="T32" fmla="*/ 0 w 23"/>
                <a:gd name="T33" fmla="*/ 205 h 20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"/>
                <a:gd name="T52" fmla="*/ 0 h 205"/>
                <a:gd name="T53" fmla="*/ 23 w 23"/>
                <a:gd name="T54" fmla="*/ 205 h 20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" h="205">
                  <a:moveTo>
                    <a:pt x="0" y="0"/>
                  </a:moveTo>
                  <a:lnTo>
                    <a:pt x="5" y="12"/>
                  </a:lnTo>
                  <a:lnTo>
                    <a:pt x="10" y="25"/>
                  </a:lnTo>
                  <a:lnTo>
                    <a:pt x="14" y="37"/>
                  </a:lnTo>
                  <a:lnTo>
                    <a:pt x="17" y="50"/>
                  </a:lnTo>
                  <a:lnTo>
                    <a:pt x="20" y="63"/>
                  </a:lnTo>
                  <a:lnTo>
                    <a:pt x="21" y="76"/>
                  </a:lnTo>
                  <a:lnTo>
                    <a:pt x="22" y="89"/>
                  </a:lnTo>
                  <a:lnTo>
                    <a:pt x="23" y="103"/>
                  </a:lnTo>
                  <a:lnTo>
                    <a:pt x="22" y="116"/>
                  </a:lnTo>
                  <a:lnTo>
                    <a:pt x="21" y="129"/>
                  </a:lnTo>
                  <a:lnTo>
                    <a:pt x="20" y="142"/>
                  </a:lnTo>
                  <a:lnTo>
                    <a:pt x="17" y="155"/>
                  </a:lnTo>
                  <a:lnTo>
                    <a:pt x="14" y="168"/>
                  </a:lnTo>
                  <a:lnTo>
                    <a:pt x="10" y="180"/>
                  </a:lnTo>
                  <a:lnTo>
                    <a:pt x="5" y="193"/>
                  </a:lnTo>
                  <a:lnTo>
                    <a:pt x="0" y="205"/>
                  </a:lnTo>
                </a:path>
              </a:pathLst>
            </a:custGeom>
            <a:noFill/>
            <a:ln w="15875" cap="rnd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19483" name="Group 27"/>
          <p:cNvGrpSpPr>
            <a:grpSpLocks/>
          </p:cNvGrpSpPr>
          <p:nvPr/>
        </p:nvGrpSpPr>
        <p:grpSpPr bwMode="auto">
          <a:xfrm>
            <a:off x="971550" y="4797425"/>
            <a:ext cx="6985000" cy="1122363"/>
            <a:chOff x="0" y="0"/>
            <a:chExt cx="3584" cy="589"/>
          </a:xfrm>
        </p:grpSpPr>
        <p:sp>
          <p:nvSpPr>
            <p:cNvPr id="19484" name="AutoShape 31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3584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85" name="Line 32"/>
            <p:cNvSpPr>
              <a:spLocks noChangeShapeType="1"/>
            </p:cNvSpPr>
            <p:nvPr/>
          </p:nvSpPr>
          <p:spPr bwMode="auto">
            <a:xfrm>
              <a:off x="1577" y="184"/>
              <a:ext cx="675" cy="1"/>
            </a:xfrm>
            <a:prstGeom prst="line">
              <a:avLst/>
            </a:prstGeom>
            <a:noFill/>
            <a:ln w="15875" cap="rnd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86" name="Rectangle 33"/>
            <p:cNvSpPr>
              <a:spLocks noChangeArrowheads="1"/>
            </p:cNvSpPr>
            <p:nvPr/>
          </p:nvSpPr>
          <p:spPr bwMode="auto">
            <a:xfrm>
              <a:off x="7" y="105"/>
              <a:ext cx="1395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Average rotational latency =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87" name="Rectangle 34"/>
            <p:cNvSpPr>
              <a:spLocks noChangeArrowheads="1"/>
            </p:cNvSpPr>
            <p:nvPr/>
          </p:nvSpPr>
          <p:spPr bwMode="auto">
            <a:xfrm>
              <a:off x="1594" y="24"/>
              <a:ext cx="174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0.5 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88" name="Rectangle 35"/>
            <p:cNvSpPr>
              <a:spLocks noChangeArrowheads="1"/>
            </p:cNvSpPr>
            <p:nvPr/>
          </p:nvSpPr>
          <p:spPr bwMode="auto">
            <a:xfrm>
              <a:off x="1783" y="24"/>
              <a:ext cx="389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rotation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89" name="Rectangle 36"/>
            <p:cNvSpPr>
              <a:spLocks noChangeArrowheads="1"/>
            </p:cNvSpPr>
            <p:nvPr/>
          </p:nvSpPr>
          <p:spPr bwMode="auto">
            <a:xfrm>
              <a:off x="1659" y="193"/>
              <a:ext cx="52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15000RPM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90" name="Rectangle 37"/>
            <p:cNvSpPr>
              <a:spLocks noChangeArrowheads="1"/>
            </p:cNvSpPr>
            <p:nvPr/>
          </p:nvSpPr>
          <p:spPr bwMode="auto">
            <a:xfrm>
              <a:off x="2271" y="129"/>
              <a:ext cx="5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  <a:sym typeface="Arial" pitchFamily="34" charset="0"/>
                </a:rPr>
                <a:t>=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91" name="Line 38"/>
            <p:cNvSpPr>
              <a:spLocks noChangeShapeType="1"/>
            </p:cNvSpPr>
            <p:nvPr/>
          </p:nvSpPr>
          <p:spPr bwMode="auto">
            <a:xfrm>
              <a:off x="2368" y="184"/>
              <a:ext cx="1202" cy="1"/>
            </a:xfrm>
            <a:prstGeom prst="line">
              <a:avLst/>
            </a:prstGeom>
            <a:noFill/>
            <a:ln w="15875" cap="rnd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92" name="Rectangle 39"/>
            <p:cNvSpPr>
              <a:spLocks noChangeArrowheads="1"/>
            </p:cNvSpPr>
            <p:nvPr/>
          </p:nvSpPr>
          <p:spPr bwMode="auto">
            <a:xfrm>
              <a:off x="2365" y="225"/>
              <a:ext cx="5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15000RPM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93" name="Rectangle 40"/>
            <p:cNvSpPr>
              <a:spLocks noChangeArrowheads="1"/>
            </p:cNvSpPr>
            <p:nvPr/>
          </p:nvSpPr>
          <p:spPr bwMode="auto">
            <a:xfrm>
              <a:off x="1477" y="418"/>
              <a:ext cx="54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= 0.0020 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94" name="Rectangle 41"/>
            <p:cNvSpPr>
              <a:spLocks noChangeArrowheads="1"/>
            </p:cNvSpPr>
            <p:nvPr/>
          </p:nvSpPr>
          <p:spPr bwMode="auto">
            <a:xfrm>
              <a:off x="1958" y="418"/>
              <a:ext cx="51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seconds =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95" name="Rectangle 42"/>
            <p:cNvSpPr>
              <a:spLocks noChangeArrowheads="1"/>
            </p:cNvSpPr>
            <p:nvPr/>
          </p:nvSpPr>
          <p:spPr bwMode="auto">
            <a:xfrm>
              <a:off x="2525" y="418"/>
              <a:ext cx="35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 2.0 ms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96" name="Rectangle 43"/>
            <p:cNvSpPr>
              <a:spLocks noChangeArrowheads="1"/>
            </p:cNvSpPr>
            <p:nvPr/>
          </p:nvSpPr>
          <p:spPr bwMode="auto">
            <a:xfrm>
              <a:off x="2656" y="24"/>
              <a:ext cx="175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0.5 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97" name="Rectangle 44"/>
            <p:cNvSpPr>
              <a:spLocks noChangeArrowheads="1"/>
            </p:cNvSpPr>
            <p:nvPr/>
          </p:nvSpPr>
          <p:spPr bwMode="auto">
            <a:xfrm>
              <a:off x="2846" y="24"/>
              <a:ext cx="389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rotation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98" name="Rectangle 45"/>
            <p:cNvSpPr>
              <a:spLocks noChangeArrowheads="1"/>
            </p:cNvSpPr>
            <p:nvPr/>
          </p:nvSpPr>
          <p:spPr bwMode="auto">
            <a:xfrm>
              <a:off x="2889" y="249"/>
              <a:ext cx="2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  <a:sym typeface="Arial" pitchFamily="34" charset="0"/>
                </a:rPr>
                <a:t>/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99" name="Freeform 46"/>
            <p:cNvSpPr>
              <a:spLocks noChangeArrowheads="1"/>
            </p:cNvSpPr>
            <p:nvPr/>
          </p:nvSpPr>
          <p:spPr bwMode="auto">
            <a:xfrm>
              <a:off x="2937" y="215"/>
              <a:ext cx="23" cy="204"/>
            </a:xfrm>
            <a:custGeom>
              <a:avLst/>
              <a:gdLst>
                <a:gd name="T0" fmla="*/ 23 w 23"/>
                <a:gd name="T1" fmla="*/ 0 h 204"/>
                <a:gd name="T2" fmla="*/ 18 w 23"/>
                <a:gd name="T3" fmla="*/ 11 h 204"/>
                <a:gd name="T4" fmla="*/ 13 w 23"/>
                <a:gd name="T5" fmla="*/ 24 h 204"/>
                <a:gd name="T6" fmla="*/ 9 w 23"/>
                <a:gd name="T7" fmla="*/ 36 h 204"/>
                <a:gd name="T8" fmla="*/ 6 w 23"/>
                <a:gd name="T9" fmla="*/ 49 h 204"/>
                <a:gd name="T10" fmla="*/ 3 w 23"/>
                <a:gd name="T11" fmla="*/ 63 h 204"/>
                <a:gd name="T12" fmla="*/ 1 w 23"/>
                <a:gd name="T13" fmla="*/ 75 h 204"/>
                <a:gd name="T14" fmla="*/ 0 w 23"/>
                <a:gd name="T15" fmla="*/ 89 h 204"/>
                <a:gd name="T16" fmla="*/ 0 w 23"/>
                <a:gd name="T17" fmla="*/ 102 h 204"/>
                <a:gd name="T18" fmla="*/ 0 w 23"/>
                <a:gd name="T19" fmla="*/ 115 h 204"/>
                <a:gd name="T20" fmla="*/ 1 w 23"/>
                <a:gd name="T21" fmla="*/ 128 h 204"/>
                <a:gd name="T22" fmla="*/ 3 w 23"/>
                <a:gd name="T23" fmla="*/ 141 h 204"/>
                <a:gd name="T24" fmla="*/ 6 w 23"/>
                <a:gd name="T25" fmla="*/ 154 h 204"/>
                <a:gd name="T26" fmla="*/ 9 w 23"/>
                <a:gd name="T27" fmla="*/ 167 h 204"/>
                <a:gd name="T28" fmla="*/ 13 w 23"/>
                <a:gd name="T29" fmla="*/ 179 h 204"/>
                <a:gd name="T30" fmla="*/ 18 w 23"/>
                <a:gd name="T31" fmla="*/ 192 h 204"/>
                <a:gd name="T32" fmla="*/ 23 w 23"/>
                <a:gd name="T33" fmla="*/ 204 h 20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"/>
                <a:gd name="T52" fmla="*/ 0 h 204"/>
                <a:gd name="T53" fmla="*/ 23 w 23"/>
                <a:gd name="T54" fmla="*/ 204 h 20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" h="204">
                  <a:moveTo>
                    <a:pt x="23" y="0"/>
                  </a:moveTo>
                  <a:lnTo>
                    <a:pt x="18" y="11"/>
                  </a:lnTo>
                  <a:lnTo>
                    <a:pt x="13" y="24"/>
                  </a:lnTo>
                  <a:lnTo>
                    <a:pt x="9" y="36"/>
                  </a:lnTo>
                  <a:lnTo>
                    <a:pt x="6" y="49"/>
                  </a:lnTo>
                  <a:lnTo>
                    <a:pt x="3" y="63"/>
                  </a:lnTo>
                  <a:lnTo>
                    <a:pt x="1" y="75"/>
                  </a:lnTo>
                  <a:lnTo>
                    <a:pt x="0" y="89"/>
                  </a:lnTo>
                  <a:lnTo>
                    <a:pt x="0" y="102"/>
                  </a:lnTo>
                  <a:lnTo>
                    <a:pt x="0" y="115"/>
                  </a:lnTo>
                  <a:lnTo>
                    <a:pt x="1" y="128"/>
                  </a:lnTo>
                  <a:lnTo>
                    <a:pt x="3" y="141"/>
                  </a:lnTo>
                  <a:lnTo>
                    <a:pt x="6" y="154"/>
                  </a:lnTo>
                  <a:lnTo>
                    <a:pt x="9" y="167"/>
                  </a:lnTo>
                  <a:lnTo>
                    <a:pt x="13" y="179"/>
                  </a:lnTo>
                  <a:lnTo>
                    <a:pt x="18" y="192"/>
                  </a:lnTo>
                  <a:lnTo>
                    <a:pt x="23" y="204"/>
                  </a:lnTo>
                </a:path>
              </a:pathLst>
            </a:custGeom>
            <a:noFill/>
            <a:ln w="15875" cap="rnd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500" name="Rectangle 47"/>
            <p:cNvSpPr>
              <a:spLocks noChangeArrowheads="1"/>
            </p:cNvSpPr>
            <p:nvPr/>
          </p:nvSpPr>
          <p:spPr bwMode="auto">
            <a:xfrm>
              <a:off x="2984" y="241"/>
              <a:ext cx="94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  <a:sym typeface="Arial" pitchFamily="34" charset="0"/>
                </a:rPr>
                <a:t>60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501" name="Line 48"/>
            <p:cNvSpPr>
              <a:spLocks noChangeShapeType="1"/>
            </p:cNvSpPr>
            <p:nvPr/>
          </p:nvSpPr>
          <p:spPr bwMode="auto">
            <a:xfrm>
              <a:off x="3114" y="316"/>
              <a:ext cx="409" cy="1"/>
            </a:xfrm>
            <a:prstGeom prst="line">
              <a:avLst/>
            </a:prstGeom>
            <a:noFill/>
            <a:ln w="15875" cap="rnd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502" name="Rectangle 49"/>
            <p:cNvSpPr>
              <a:spLocks noChangeArrowheads="1"/>
            </p:cNvSpPr>
            <p:nvPr/>
          </p:nvSpPr>
          <p:spPr bwMode="auto">
            <a:xfrm>
              <a:off x="3122" y="177"/>
              <a:ext cx="34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  <a:sym typeface="Arial" pitchFamily="34" charset="0"/>
                </a:rPr>
                <a:t>seconds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503" name="Rectangle 50"/>
            <p:cNvSpPr>
              <a:spLocks noChangeArrowheads="1"/>
            </p:cNvSpPr>
            <p:nvPr/>
          </p:nvSpPr>
          <p:spPr bwMode="auto">
            <a:xfrm>
              <a:off x="3159" y="321"/>
              <a:ext cx="278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  <a:sym typeface="Arial" pitchFamily="34" charset="0"/>
                </a:rPr>
                <a:t>minute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504" name="Freeform 51"/>
            <p:cNvSpPr>
              <a:spLocks noChangeArrowheads="1"/>
            </p:cNvSpPr>
            <p:nvPr/>
          </p:nvSpPr>
          <p:spPr bwMode="auto">
            <a:xfrm>
              <a:off x="3533" y="213"/>
              <a:ext cx="23" cy="205"/>
            </a:xfrm>
            <a:custGeom>
              <a:avLst/>
              <a:gdLst>
                <a:gd name="T0" fmla="*/ 0 w 23"/>
                <a:gd name="T1" fmla="*/ 0 h 205"/>
                <a:gd name="T2" fmla="*/ 5 w 23"/>
                <a:gd name="T3" fmla="*/ 12 h 205"/>
                <a:gd name="T4" fmla="*/ 10 w 23"/>
                <a:gd name="T5" fmla="*/ 25 h 205"/>
                <a:gd name="T6" fmla="*/ 14 w 23"/>
                <a:gd name="T7" fmla="*/ 37 h 205"/>
                <a:gd name="T8" fmla="*/ 17 w 23"/>
                <a:gd name="T9" fmla="*/ 50 h 205"/>
                <a:gd name="T10" fmla="*/ 20 w 23"/>
                <a:gd name="T11" fmla="*/ 63 h 205"/>
                <a:gd name="T12" fmla="*/ 21 w 23"/>
                <a:gd name="T13" fmla="*/ 76 h 205"/>
                <a:gd name="T14" fmla="*/ 22 w 23"/>
                <a:gd name="T15" fmla="*/ 89 h 205"/>
                <a:gd name="T16" fmla="*/ 23 w 23"/>
                <a:gd name="T17" fmla="*/ 103 h 205"/>
                <a:gd name="T18" fmla="*/ 22 w 23"/>
                <a:gd name="T19" fmla="*/ 116 h 205"/>
                <a:gd name="T20" fmla="*/ 21 w 23"/>
                <a:gd name="T21" fmla="*/ 129 h 205"/>
                <a:gd name="T22" fmla="*/ 20 w 23"/>
                <a:gd name="T23" fmla="*/ 142 h 205"/>
                <a:gd name="T24" fmla="*/ 17 w 23"/>
                <a:gd name="T25" fmla="*/ 155 h 205"/>
                <a:gd name="T26" fmla="*/ 14 w 23"/>
                <a:gd name="T27" fmla="*/ 168 h 205"/>
                <a:gd name="T28" fmla="*/ 10 w 23"/>
                <a:gd name="T29" fmla="*/ 180 h 205"/>
                <a:gd name="T30" fmla="*/ 5 w 23"/>
                <a:gd name="T31" fmla="*/ 193 h 205"/>
                <a:gd name="T32" fmla="*/ 0 w 23"/>
                <a:gd name="T33" fmla="*/ 205 h 20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"/>
                <a:gd name="T52" fmla="*/ 0 h 205"/>
                <a:gd name="T53" fmla="*/ 23 w 23"/>
                <a:gd name="T54" fmla="*/ 205 h 20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" h="205">
                  <a:moveTo>
                    <a:pt x="0" y="0"/>
                  </a:moveTo>
                  <a:lnTo>
                    <a:pt x="5" y="12"/>
                  </a:lnTo>
                  <a:lnTo>
                    <a:pt x="10" y="25"/>
                  </a:lnTo>
                  <a:lnTo>
                    <a:pt x="14" y="37"/>
                  </a:lnTo>
                  <a:lnTo>
                    <a:pt x="17" y="50"/>
                  </a:lnTo>
                  <a:lnTo>
                    <a:pt x="20" y="63"/>
                  </a:lnTo>
                  <a:lnTo>
                    <a:pt x="21" y="76"/>
                  </a:lnTo>
                  <a:lnTo>
                    <a:pt x="22" y="89"/>
                  </a:lnTo>
                  <a:lnTo>
                    <a:pt x="23" y="103"/>
                  </a:lnTo>
                  <a:lnTo>
                    <a:pt x="22" y="116"/>
                  </a:lnTo>
                  <a:lnTo>
                    <a:pt x="21" y="129"/>
                  </a:lnTo>
                  <a:lnTo>
                    <a:pt x="20" y="142"/>
                  </a:lnTo>
                  <a:lnTo>
                    <a:pt x="17" y="155"/>
                  </a:lnTo>
                  <a:lnTo>
                    <a:pt x="14" y="168"/>
                  </a:lnTo>
                  <a:lnTo>
                    <a:pt x="10" y="180"/>
                  </a:lnTo>
                  <a:lnTo>
                    <a:pt x="5" y="193"/>
                  </a:lnTo>
                  <a:lnTo>
                    <a:pt x="0" y="205"/>
                  </a:lnTo>
                </a:path>
              </a:pathLst>
            </a:custGeom>
            <a:noFill/>
            <a:ln w="15875" cap="rnd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931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25B1-09DC-4BF4-914E-C661207B53AB}" type="slidenum">
              <a:rPr lang="zh-CN" altLang="en-US"/>
              <a:pPr/>
              <a:t>16</a:t>
            </a:fld>
            <a:endParaRPr lang="en-US" altLang="zh-CN" sz="1800"/>
          </a:p>
        </p:txBody>
      </p:sp>
      <p:sp>
        <p:nvSpPr>
          <p:cNvPr id="20482" name="Rectangle 3"/>
          <p:cNvSpPr>
            <a:spLocks noRot="1" noChangeArrowheads="1"/>
          </p:cNvSpPr>
          <p:nvPr/>
        </p:nvSpPr>
        <p:spPr bwMode="auto">
          <a:xfrm>
            <a:off x="179388" y="476250"/>
            <a:ext cx="8640762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400">
                <a:solidFill>
                  <a:schemeClr val="hlink"/>
                </a:solidFill>
                <a:sym typeface="Arial" pitchFamily="34" charset="0"/>
              </a:rPr>
              <a:t>Transfer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: </a:t>
            </a:r>
            <a:r>
              <a:rPr lang="en-US" altLang="zh-CN" b="1">
                <a:solidFill>
                  <a:srgbClr val="000000"/>
                </a:solidFill>
                <a:sym typeface="Arial" pitchFamily="34" charset="0"/>
              </a:rPr>
              <a:t>time to transfer a sector (1 KB/sector):  </a:t>
            </a:r>
            <a:r>
              <a:rPr lang="en-US" altLang="zh-CN" sz="1600" b="1">
                <a:solidFill>
                  <a:srgbClr val="000000"/>
                </a:solidFill>
                <a:sym typeface="Arial" pitchFamily="34" charset="0"/>
              </a:rPr>
              <a:t>function of rotation speed, Transfer rate of today</a:t>
            </a:r>
            <a:r>
              <a:rPr lang="en-US" altLang="zh-CN" sz="1600" b="1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’</a:t>
            </a:r>
            <a:r>
              <a:rPr lang="en-US" altLang="zh-CN" sz="1600" b="1">
                <a:solidFill>
                  <a:srgbClr val="000000"/>
                </a:solidFill>
                <a:sym typeface="Arial" pitchFamily="34" charset="0"/>
              </a:rPr>
              <a:t>s drives - 30 to 80 MBytes/second</a:t>
            </a: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 </a:t>
            </a:r>
            <a:endParaRPr lang="zh-CN" altLang="en-US" sz="28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chemeClr val="hlink"/>
                </a:solidFill>
                <a:sym typeface="Arial" pitchFamily="34" charset="0"/>
              </a:rPr>
              <a:t>Disk controller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, which controls the transfer between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    the disk and the memory</a:t>
            </a:r>
            <a:endParaRPr lang="zh-CN" altLang="en-US"/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1647825" y="2981325"/>
            <a:ext cx="5876925" cy="1311275"/>
            <a:chOff x="0" y="0"/>
            <a:chExt cx="3702" cy="826"/>
          </a:xfrm>
        </p:grpSpPr>
        <p:sp>
          <p:nvSpPr>
            <p:cNvPr id="20484" name="Rectangle 5"/>
            <p:cNvSpPr>
              <a:spLocks noChangeArrowheads="1"/>
            </p:cNvSpPr>
            <p:nvPr/>
          </p:nvSpPr>
          <p:spPr bwMode="auto">
            <a:xfrm>
              <a:off x="0" y="144"/>
              <a:ext cx="8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00"/>
                  </a:solidFill>
                  <a:sym typeface="Arial" pitchFamily="34" charset="0"/>
                </a:rPr>
                <a:t>＝</a:t>
              </a:r>
              <a:r>
                <a:rPr lang="en-US" altLang="zh-CN" sz="2000" b="1">
                  <a:solidFill>
                    <a:srgbClr val="000000"/>
                  </a:solidFill>
                  <a:sym typeface="Arial" pitchFamily="34" charset="0"/>
                </a:rPr>
                <a:t>6ms </a:t>
              </a:r>
              <a:r>
                <a:rPr lang="zh-CN" altLang="en-US" sz="2000" b="1">
                  <a:solidFill>
                    <a:srgbClr val="000000"/>
                  </a:solidFill>
                  <a:sym typeface="Arial" pitchFamily="34" charset="0"/>
                </a:rPr>
                <a:t>＋</a:t>
              </a:r>
              <a:endParaRPr lang="zh-CN" altLang="en-US"/>
            </a:p>
          </p:txBody>
        </p:sp>
        <p:sp>
          <p:nvSpPr>
            <p:cNvPr id="20485" name="Rectangle 6"/>
            <p:cNvSpPr>
              <a:spLocks noChangeArrowheads="1"/>
            </p:cNvSpPr>
            <p:nvPr/>
          </p:nvSpPr>
          <p:spPr bwMode="auto">
            <a:xfrm>
              <a:off x="1056" y="0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sym typeface="Arial" pitchFamily="34" charset="0"/>
                </a:rPr>
                <a:t>0.5</a:t>
              </a:r>
              <a:endParaRPr lang="zh-CN" altLang="en-US"/>
            </a:p>
          </p:txBody>
        </p:sp>
        <p:sp>
          <p:nvSpPr>
            <p:cNvPr id="20486" name="Rectangle 7"/>
            <p:cNvSpPr>
              <a:spLocks noChangeArrowheads="1"/>
            </p:cNvSpPr>
            <p:nvPr/>
          </p:nvSpPr>
          <p:spPr bwMode="auto">
            <a:xfrm>
              <a:off x="768" y="288"/>
              <a:ext cx="9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sym typeface="Arial" pitchFamily="34" charset="0"/>
                </a:rPr>
                <a:t>10,000PRM</a:t>
              </a:r>
              <a:endParaRPr lang="zh-CN" altLang="en-US"/>
            </a:p>
          </p:txBody>
        </p:sp>
        <p:sp>
          <p:nvSpPr>
            <p:cNvPr id="20487" name="Rectangle 8"/>
            <p:cNvSpPr>
              <a:spLocks noChangeArrowheads="1"/>
            </p:cNvSpPr>
            <p:nvPr/>
          </p:nvSpPr>
          <p:spPr bwMode="auto">
            <a:xfrm>
              <a:off x="1776" y="144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00"/>
                  </a:solidFill>
                  <a:sym typeface="Arial" pitchFamily="34" charset="0"/>
                </a:rPr>
                <a:t>＋</a:t>
              </a:r>
              <a:endParaRPr lang="zh-CN" altLang="en-US"/>
            </a:p>
          </p:txBody>
        </p:sp>
        <p:sp>
          <p:nvSpPr>
            <p:cNvPr id="20488" name="Line 9"/>
            <p:cNvSpPr>
              <a:spLocks noChangeShapeType="1"/>
            </p:cNvSpPr>
            <p:nvPr/>
          </p:nvSpPr>
          <p:spPr bwMode="auto">
            <a:xfrm>
              <a:off x="864" y="279"/>
              <a:ext cx="76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0489" name="Rectangle 10"/>
            <p:cNvSpPr>
              <a:spLocks noChangeArrowheads="1"/>
            </p:cNvSpPr>
            <p:nvPr/>
          </p:nvSpPr>
          <p:spPr bwMode="auto">
            <a:xfrm>
              <a:off x="2166" y="0"/>
              <a:ext cx="5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sym typeface="Arial" pitchFamily="34" charset="0"/>
                </a:rPr>
                <a:t>0.5KB</a:t>
              </a:r>
              <a:endParaRPr lang="zh-CN" altLang="en-US"/>
            </a:p>
          </p:txBody>
        </p:sp>
        <p:sp>
          <p:nvSpPr>
            <p:cNvPr id="20490" name="Rectangle 11"/>
            <p:cNvSpPr>
              <a:spLocks noChangeArrowheads="1"/>
            </p:cNvSpPr>
            <p:nvPr/>
          </p:nvSpPr>
          <p:spPr bwMode="auto">
            <a:xfrm>
              <a:off x="2016" y="288"/>
              <a:ext cx="8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sym typeface="Arial" pitchFamily="34" charset="0"/>
                </a:rPr>
                <a:t>50MB/sec</a:t>
              </a:r>
              <a:endParaRPr lang="zh-CN" altLang="en-US"/>
            </a:p>
          </p:txBody>
        </p:sp>
        <p:sp>
          <p:nvSpPr>
            <p:cNvPr id="20491" name="Line 12"/>
            <p:cNvSpPr>
              <a:spLocks noChangeShapeType="1"/>
            </p:cNvSpPr>
            <p:nvPr/>
          </p:nvSpPr>
          <p:spPr bwMode="auto">
            <a:xfrm>
              <a:off x="2112" y="279"/>
              <a:ext cx="76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0492" name="Rectangle 13"/>
            <p:cNvSpPr>
              <a:spLocks noChangeArrowheads="1"/>
            </p:cNvSpPr>
            <p:nvPr/>
          </p:nvSpPr>
          <p:spPr bwMode="auto">
            <a:xfrm>
              <a:off x="2928" y="144"/>
              <a:ext cx="7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00"/>
                  </a:solidFill>
                  <a:sym typeface="Arial" pitchFamily="34" charset="0"/>
                </a:rPr>
                <a:t>＋ </a:t>
              </a:r>
              <a:r>
                <a:rPr lang="en-US" altLang="zh-CN" sz="2000" b="1">
                  <a:solidFill>
                    <a:srgbClr val="000000"/>
                  </a:solidFill>
                  <a:sym typeface="Arial" pitchFamily="34" charset="0"/>
                </a:rPr>
                <a:t>0.2ms</a:t>
              </a:r>
              <a:endParaRPr lang="zh-CN" altLang="en-US"/>
            </a:p>
          </p:txBody>
        </p:sp>
        <p:sp>
          <p:nvSpPr>
            <p:cNvPr id="20493" name="Rectangle 14"/>
            <p:cNvSpPr>
              <a:spLocks noChangeArrowheads="1"/>
            </p:cNvSpPr>
            <p:nvPr/>
          </p:nvSpPr>
          <p:spPr bwMode="auto">
            <a:xfrm>
              <a:off x="14" y="576"/>
              <a:ext cx="31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000000"/>
                  </a:solidFill>
                  <a:sym typeface="Arial" pitchFamily="34" charset="0"/>
                </a:rPr>
                <a:t>＝</a:t>
              </a:r>
              <a:r>
                <a:rPr lang="en-US" altLang="zh-CN" sz="2000" b="1">
                  <a:solidFill>
                    <a:srgbClr val="000000"/>
                  </a:solidFill>
                  <a:sym typeface="Arial" pitchFamily="34" charset="0"/>
                </a:rPr>
                <a:t>6ms </a:t>
              </a:r>
              <a:r>
                <a:rPr lang="zh-CN" altLang="en-US" sz="2000" b="1">
                  <a:solidFill>
                    <a:srgbClr val="000000"/>
                  </a:solidFill>
                  <a:sym typeface="Arial" pitchFamily="34" charset="0"/>
                </a:rPr>
                <a:t>＋ </a:t>
              </a:r>
              <a:r>
                <a:rPr lang="en-US" altLang="zh-CN" sz="2000" b="1">
                  <a:solidFill>
                    <a:srgbClr val="000000"/>
                  </a:solidFill>
                  <a:sym typeface="Arial" pitchFamily="34" charset="0"/>
                </a:rPr>
                <a:t>3.0 </a:t>
              </a:r>
              <a:r>
                <a:rPr lang="zh-CN" altLang="en-US" sz="2000" b="1">
                  <a:solidFill>
                    <a:srgbClr val="000000"/>
                  </a:solidFill>
                  <a:sym typeface="Arial" pitchFamily="34" charset="0"/>
                </a:rPr>
                <a:t>＋ </a:t>
              </a:r>
              <a:r>
                <a:rPr lang="en-US" altLang="zh-CN" sz="2000" b="1">
                  <a:solidFill>
                    <a:srgbClr val="000000"/>
                  </a:solidFill>
                  <a:sym typeface="Arial" pitchFamily="34" charset="0"/>
                </a:rPr>
                <a:t>0.01 </a:t>
              </a:r>
              <a:r>
                <a:rPr lang="zh-CN" altLang="en-US" sz="2000" b="1">
                  <a:solidFill>
                    <a:srgbClr val="000000"/>
                  </a:solidFill>
                  <a:sym typeface="Arial" pitchFamily="34" charset="0"/>
                </a:rPr>
                <a:t>＋ </a:t>
              </a:r>
              <a:r>
                <a:rPr lang="en-US" altLang="zh-CN" sz="2000" b="1">
                  <a:solidFill>
                    <a:srgbClr val="000000"/>
                  </a:solidFill>
                  <a:sym typeface="Arial" pitchFamily="34" charset="0"/>
                </a:rPr>
                <a:t>0.2 </a:t>
              </a:r>
              <a:r>
                <a:rPr lang="zh-CN" altLang="en-US" sz="2000" b="1">
                  <a:solidFill>
                    <a:srgbClr val="000000"/>
                  </a:solidFill>
                  <a:sym typeface="Arial" pitchFamily="34" charset="0"/>
                </a:rPr>
                <a:t>＝</a:t>
              </a:r>
              <a:r>
                <a:rPr lang="en-US" altLang="zh-CN" sz="2000" b="1">
                  <a:solidFill>
                    <a:srgbClr val="FF3300"/>
                  </a:solidFill>
                  <a:sym typeface="Arial" pitchFamily="34" charset="0"/>
                </a:rPr>
                <a:t>9.2ms</a:t>
              </a:r>
              <a:endParaRPr lang="zh-CN" altLang="en-US"/>
            </a:p>
          </p:txBody>
        </p:sp>
      </p:grpSp>
      <p:sp>
        <p:nvSpPr>
          <p:cNvPr id="20494" name="Rectangle 15"/>
          <p:cNvSpPr>
            <a:spLocks noChangeArrowheads="1"/>
          </p:cNvSpPr>
          <p:nvPr/>
        </p:nvSpPr>
        <p:spPr bwMode="auto">
          <a:xfrm>
            <a:off x="179388" y="2708275"/>
            <a:ext cx="8870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b="1">
                <a:solidFill>
                  <a:srgbClr val="000000"/>
                </a:solidFill>
                <a:sym typeface="Arial" pitchFamily="34" charset="0"/>
              </a:rPr>
              <a:t>Access Time = Seek time + Rotational Latency + Transfer time + Controller Time</a:t>
            </a:r>
            <a:endParaRPr lang="zh-CN" altLang="en-US"/>
          </a:p>
        </p:txBody>
      </p:sp>
      <p:sp>
        <p:nvSpPr>
          <p:cNvPr id="20495" name="Rectangle 17"/>
          <p:cNvSpPr>
            <a:spLocks noChangeArrowheads="1"/>
          </p:cNvSpPr>
          <p:nvPr/>
        </p:nvSpPr>
        <p:spPr bwMode="auto">
          <a:xfrm>
            <a:off x="179388" y="2276475"/>
            <a:ext cx="5976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hlink"/>
                </a:solidFill>
                <a:sym typeface="Arial" pitchFamily="34" charset="0"/>
              </a:rPr>
              <a:t>Disk Read Time		</a:t>
            </a:r>
            <a:r>
              <a:rPr lang="en-US" altLang="zh-CN" sz="2400" b="1">
                <a:solidFill>
                  <a:srgbClr val="007A77"/>
                </a:solidFill>
                <a:sym typeface="Arial" pitchFamily="34" charset="0"/>
              </a:rPr>
              <a:t>512K/sector</a:t>
            </a:r>
          </a:p>
        </p:txBody>
      </p:sp>
      <p:sp>
        <p:nvSpPr>
          <p:cNvPr id="20496" name="Rectangle 18"/>
          <p:cNvSpPr>
            <a:spLocks noChangeArrowheads="1"/>
          </p:cNvSpPr>
          <p:nvPr/>
        </p:nvSpPr>
        <p:spPr bwMode="auto">
          <a:xfrm>
            <a:off x="250825" y="4437063"/>
            <a:ext cx="8320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sym typeface="Arial" pitchFamily="34" charset="0"/>
              </a:rPr>
              <a:t>Assuming the measured seek time is 25% of the calculated average</a:t>
            </a:r>
            <a:endParaRPr lang="zh-CN" altLang="en-US"/>
          </a:p>
        </p:txBody>
      </p:sp>
      <p:sp>
        <p:nvSpPr>
          <p:cNvPr id="20497" name="Rectangle 19"/>
          <p:cNvSpPr>
            <a:spLocks noChangeArrowheads="1"/>
          </p:cNvSpPr>
          <p:nvPr/>
        </p:nvSpPr>
        <p:spPr bwMode="auto">
          <a:xfrm>
            <a:off x="395288" y="5229225"/>
            <a:ext cx="838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sym typeface="Arial" pitchFamily="34" charset="0"/>
              </a:rPr>
              <a:t>Access Time </a:t>
            </a:r>
            <a:r>
              <a:rPr lang="zh-CN" altLang="en-US" sz="2000" b="1">
                <a:solidFill>
                  <a:srgbClr val="000000"/>
                </a:solidFill>
                <a:sym typeface="Arial" pitchFamily="34" charset="0"/>
              </a:rPr>
              <a:t>＝</a:t>
            </a:r>
            <a:r>
              <a:rPr lang="en-US" altLang="zh-CN" sz="2000" b="1">
                <a:solidFill>
                  <a:srgbClr val="000000"/>
                </a:solidFill>
                <a:sym typeface="Arial" pitchFamily="34" charset="0"/>
              </a:rPr>
              <a:t>25%×6ms </a:t>
            </a:r>
            <a:r>
              <a:rPr lang="zh-CN" altLang="en-US" sz="2000" b="1">
                <a:solidFill>
                  <a:srgbClr val="000000"/>
                </a:solidFill>
                <a:sym typeface="Arial" pitchFamily="34" charset="0"/>
              </a:rPr>
              <a:t>＋ </a:t>
            </a:r>
            <a:r>
              <a:rPr lang="en-US" altLang="zh-CN" sz="2000" b="1">
                <a:solidFill>
                  <a:srgbClr val="000000"/>
                </a:solidFill>
                <a:sym typeface="Arial" pitchFamily="34" charset="0"/>
              </a:rPr>
              <a:t>3.0 ms</a:t>
            </a:r>
            <a:r>
              <a:rPr lang="zh-CN" altLang="en-US" sz="2000" b="1">
                <a:solidFill>
                  <a:srgbClr val="000000"/>
                </a:solidFill>
                <a:sym typeface="Arial" pitchFamily="34" charset="0"/>
              </a:rPr>
              <a:t>＋ </a:t>
            </a:r>
            <a:r>
              <a:rPr lang="en-US" altLang="zh-CN" sz="2000" b="1">
                <a:solidFill>
                  <a:srgbClr val="000000"/>
                </a:solidFill>
                <a:sym typeface="Arial" pitchFamily="34" charset="0"/>
              </a:rPr>
              <a:t>0.01ms </a:t>
            </a:r>
            <a:r>
              <a:rPr lang="zh-CN" altLang="en-US" sz="2000" b="1">
                <a:solidFill>
                  <a:srgbClr val="000000"/>
                </a:solidFill>
                <a:sym typeface="Arial" pitchFamily="34" charset="0"/>
              </a:rPr>
              <a:t>＋ </a:t>
            </a:r>
            <a:r>
              <a:rPr lang="en-US" altLang="zh-CN" sz="2000" b="1">
                <a:solidFill>
                  <a:srgbClr val="000000"/>
                </a:solidFill>
                <a:sym typeface="Arial" pitchFamily="34" charset="0"/>
              </a:rPr>
              <a:t>0.2ms </a:t>
            </a:r>
            <a:r>
              <a:rPr lang="zh-CN" altLang="en-US" sz="2000" b="1">
                <a:solidFill>
                  <a:srgbClr val="000000"/>
                </a:solidFill>
                <a:sym typeface="Arial" pitchFamily="34" charset="0"/>
              </a:rPr>
              <a:t>＝</a:t>
            </a:r>
            <a:r>
              <a:rPr lang="en-US" altLang="zh-CN" sz="2000" b="1">
                <a:solidFill>
                  <a:srgbClr val="FF3300"/>
                </a:solidFill>
                <a:sym typeface="Arial" pitchFamily="34" charset="0"/>
              </a:rPr>
              <a:t>4.7ms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40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3064-BFAE-4EDB-927D-AFA778AF70A9}" type="slidenum">
              <a:rPr lang="zh-CN" altLang="en-US"/>
              <a:pPr/>
              <a:t>17</a:t>
            </a:fld>
            <a:endParaRPr lang="en-US" altLang="zh-CN" sz="1800"/>
          </a:p>
        </p:txBody>
      </p:sp>
      <p:sp>
        <p:nvSpPr>
          <p:cNvPr id="21506" name="Rectangle 2"/>
          <p:cNvSpPr>
            <a:spLocks noGrp="1" noRot="1" noChangeArrowheads="1"/>
          </p:cNvSpPr>
          <p:nvPr>
            <p:ph sz="half" idx="1"/>
          </p:nvPr>
        </p:nvSpPr>
        <p:spPr>
          <a:xfrm>
            <a:off x="0" y="1795463"/>
            <a:ext cx="8642350" cy="4010025"/>
          </a:xfrm>
          <a:ln/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zh-CN" sz="2400" i="1">
                <a:solidFill>
                  <a:srgbClr val="000000"/>
                </a:solidFill>
              </a:rPr>
              <a:t>   Computer system dependability is the quality of delivered service such that reliance can justifiably be placed on this service. The service delivered by a system is its observed actual behavior as perceived by other system (s) interacting with this system’s users. Each module also has an ideal specified behavior, where a service specification is an agreed  description of the expected behavior. A system failure occurs when the actual behavior deviates from the specified behavior.  (p559)</a:t>
            </a:r>
            <a:endParaRPr lang="zh-CN" altLang="en-US"/>
          </a:p>
        </p:txBody>
      </p:sp>
      <p:sp>
        <p:nvSpPr>
          <p:cNvPr id="21507" name="Text Box 5"/>
          <p:cNvSpPr>
            <a:spLocks noChangeArrowheads="1"/>
          </p:cNvSpPr>
          <p:nvPr/>
        </p:nvSpPr>
        <p:spPr bwMode="auto">
          <a:xfrm>
            <a:off x="1042988" y="3789363"/>
            <a:ext cx="4176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1508" name="Rectangle 9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25" y="609600"/>
            <a:ext cx="8540750" cy="1019175"/>
          </a:xfrm>
          <a:ln/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rgbClr val="000000"/>
                </a:solidFill>
              </a:rPr>
              <a:t>Dependability, Reliability, Availability</a:t>
            </a:r>
            <a:endParaRPr lang="zh-CN" altLang="en-US"/>
          </a:p>
        </p:txBody>
      </p:sp>
      <p:sp>
        <p:nvSpPr>
          <p:cNvPr id="21509" name="Text Box 10"/>
          <p:cNvSpPr>
            <a:spLocks noChangeArrowheads="1"/>
          </p:cNvSpPr>
          <p:nvPr/>
        </p:nvSpPr>
        <p:spPr bwMode="auto">
          <a:xfrm>
            <a:off x="684213" y="5157788"/>
            <a:ext cx="7704137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sym typeface="Arial" pitchFamily="34" charset="0"/>
              </a:rPr>
              <a:t>Service accomplishment</a:t>
            </a:r>
            <a:r>
              <a:rPr lang="en-US" altLang="zh-CN">
                <a:solidFill>
                  <a:srgbClr val="000000"/>
                </a:solidFill>
                <a:sym typeface="Arial" pitchFamily="34" charset="0"/>
              </a:rPr>
              <a:t>, where the service is delivered as specified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sym typeface="Arial" pitchFamily="34" charset="0"/>
              </a:rPr>
              <a:t>Service interruption</a:t>
            </a:r>
            <a:r>
              <a:rPr lang="en-US" altLang="zh-CN">
                <a:solidFill>
                  <a:srgbClr val="000000"/>
                </a:solidFill>
                <a:sym typeface="Arial" pitchFamily="34" charset="0"/>
              </a:rPr>
              <a:t>, where the delivered service is different from the specified service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26505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F1E7-BD99-407B-B372-D7C722C5B0C7}" type="slidenum">
              <a:rPr lang="zh-CN" altLang="en-US"/>
              <a:pPr/>
              <a:t>18</a:t>
            </a:fld>
            <a:endParaRPr lang="en-US" altLang="zh-CN" sz="180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sz="half" idx="1"/>
          </p:nvPr>
        </p:nvSpPr>
        <p:spPr>
          <a:xfrm>
            <a:off x="0" y="1795463"/>
            <a:ext cx="8642350" cy="4010025"/>
          </a:xfrm>
          <a:ln/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zh-CN" sz="2400" i="1" dirty="0">
                <a:solidFill>
                  <a:schemeClr val="tx1"/>
                </a:solidFill>
              </a:rPr>
              <a:t>MTTF    mean tine to failure</a:t>
            </a:r>
            <a:endParaRPr lang="zh-CN" altLang="en-US" sz="2400" i="1" dirty="0">
              <a:solidFill>
                <a:schemeClr val="tx1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zh-CN" sz="2400" i="1" dirty="0">
                <a:solidFill>
                  <a:schemeClr val="tx1"/>
                </a:solidFill>
              </a:rPr>
              <a:t>MTTR   mean time to repair</a:t>
            </a:r>
            <a:endParaRPr lang="zh-CN" altLang="en-US" sz="2400" i="1" dirty="0">
              <a:solidFill>
                <a:schemeClr val="tx1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zh-CN" sz="2400" i="1" dirty="0">
                <a:solidFill>
                  <a:schemeClr val="tx1"/>
                </a:solidFill>
              </a:rPr>
              <a:t>MTBF (</a:t>
            </a:r>
            <a:r>
              <a:rPr lang="en-US" altLang="zh-CN" sz="2400" dirty="0">
                <a:solidFill>
                  <a:schemeClr val="tx1"/>
                </a:solidFill>
              </a:rPr>
              <a:t>Mean Time Between Failures</a:t>
            </a:r>
            <a:r>
              <a:rPr lang="en-US" altLang="zh-CN" sz="2400" i="1" dirty="0">
                <a:solidFill>
                  <a:schemeClr val="tx1"/>
                </a:solidFill>
              </a:rPr>
              <a:t>)</a:t>
            </a:r>
            <a:r>
              <a:rPr lang="zh-CN" altLang="en-US" sz="2400" i="1" dirty="0">
                <a:solidFill>
                  <a:schemeClr val="tx1"/>
                </a:solidFill>
              </a:rPr>
              <a:t/>
            </a:r>
            <a:br>
              <a:rPr lang="zh-CN" altLang="en-US" sz="2400" i="1" dirty="0">
                <a:solidFill>
                  <a:schemeClr val="tx1"/>
                </a:solidFill>
              </a:rPr>
            </a:br>
            <a:r>
              <a:rPr lang="en-US" altLang="zh-CN" sz="2400" i="1" dirty="0">
                <a:solidFill>
                  <a:schemeClr val="tx1"/>
                </a:solidFill>
              </a:rPr>
              <a:t>		= MTTF+ MTTR</a:t>
            </a:r>
            <a:endParaRPr lang="zh-CN" altLang="en-US" sz="2400" i="1" dirty="0">
              <a:solidFill>
                <a:schemeClr val="tx1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buFont typeface="Wingdings" pitchFamily="2" charset="2"/>
              <a:buChar char="v"/>
            </a:pPr>
            <a:endParaRPr lang="zh-CN" altLang="en-US" sz="2400" i="1" dirty="0">
              <a:solidFill>
                <a:schemeClr val="tx1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zh-CN" sz="2400" i="1" dirty="0">
                <a:solidFill>
                  <a:schemeClr val="tx1"/>
                </a:solidFill>
              </a:rPr>
              <a:t>Availability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531" name="Text Box 3"/>
          <p:cNvSpPr>
            <a:spLocks noChangeArrowheads="1"/>
          </p:cNvSpPr>
          <p:nvPr/>
        </p:nvSpPr>
        <p:spPr bwMode="auto">
          <a:xfrm>
            <a:off x="1042988" y="3789363"/>
            <a:ext cx="4176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2532" name="Rectangle 4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25" y="609600"/>
            <a:ext cx="8540750" cy="1019175"/>
          </a:xfrm>
          <a:ln/>
        </p:spPr>
        <p:txBody>
          <a:bodyPr/>
          <a:lstStyle/>
          <a:p>
            <a:pPr algn="l" eaLnBrk="1" hangingPunct="1"/>
            <a:r>
              <a:rPr lang="en-US" altLang="zh-CN" sz="3600">
                <a:solidFill>
                  <a:srgbClr val="000000"/>
                </a:solidFill>
              </a:rPr>
              <a:t>Measure(p559)</a:t>
            </a:r>
            <a:r>
              <a:rPr lang="en-US" altLang="zh-CN" sz="3600"/>
              <a:t> </a:t>
            </a:r>
            <a:endParaRPr lang="zh-CN" altLang="en-US"/>
          </a:p>
        </p:txBody>
      </p:sp>
      <p:sp>
        <p:nvSpPr>
          <p:cNvPr id="22533" name="Text Box 5"/>
          <p:cNvSpPr>
            <a:spLocks noChangeArrowheads="1"/>
          </p:cNvSpPr>
          <p:nvPr/>
        </p:nvSpPr>
        <p:spPr bwMode="auto">
          <a:xfrm>
            <a:off x="3708400" y="4268788"/>
            <a:ext cx="122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MTTF</a:t>
            </a:r>
            <a:endParaRPr lang="zh-CN" altLang="en-US"/>
          </a:p>
        </p:txBody>
      </p:sp>
      <p:sp>
        <p:nvSpPr>
          <p:cNvPr id="22534" name="Text Box 6"/>
          <p:cNvSpPr>
            <a:spLocks noChangeArrowheads="1"/>
          </p:cNvSpPr>
          <p:nvPr/>
        </p:nvSpPr>
        <p:spPr bwMode="auto">
          <a:xfrm>
            <a:off x="3349625" y="4700588"/>
            <a:ext cx="215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MTTF+MTTR</a:t>
            </a:r>
            <a:endParaRPr lang="zh-CN" alt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3421063" y="4700588"/>
            <a:ext cx="1655762" cy="158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2536" name="Text Box 8"/>
          <p:cNvSpPr>
            <a:spLocks noChangeArrowheads="1"/>
          </p:cNvSpPr>
          <p:nvPr/>
        </p:nvSpPr>
        <p:spPr bwMode="auto">
          <a:xfrm>
            <a:off x="1657350" y="4459288"/>
            <a:ext cx="215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solidFill>
                  <a:srgbClr val="007A77"/>
                </a:solidFill>
                <a:sym typeface="Arial" pitchFamily="34" charset="0"/>
              </a:rPr>
              <a:t>Availability=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33565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8680-E52A-4C16-AB75-DB5CFE4B5EDE}" type="slidenum">
              <a:rPr lang="zh-CN" altLang="en-US"/>
              <a:pPr/>
              <a:t>19</a:t>
            </a:fld>
            <a:endParaRPr lang="en-US" altLang="zh-CN" sz="1800"/>
          </a:p>
        </p:txBody>
      </p:sp>
      <p:sp>
        <p:nvSpPr>
          <p:cNvPr id="24578" name="Rectangle 2"/>
          <p:cNvSpPr>
            <a:spLocks noGrp="1" noRot="1" noChangeArrowheads="1"/>
          </p:cNvSpPr>
          <p:nvPr>
            <p:ph sz="half" idx="1"/>
          </p:nvPr>
        </p:nvSpPr>
        <p:spPr>
          <a:xfrm>
            <a:off x="0" y="1795463"/>
            <a:ext cx="8964613" cy="4010025"/>
          </a:xfrm>
          <a:ln/>
        </p:spPr>
        <p:txBody>
          <a:bodyPr/>
          <a:lstStyle/>
          <a:p>
            <a:pPr marL="342900" indent="-342900" algn="l" eaLnBrk="1" hangingPunct="1">
              <a:lnSpc>
                <a:spcPct val="80000"/>
              </a:lnSpc>
            </a:pPr>
            <a:r>
              <a:rPr lang="en-US" altLang="zh-CN" sz="2400" b="1" i="1"/>
              <a:t>   </a:t>
            </a:r>
            <a:r>
              <a:rPr lang="en-US" altLang="zh-CN" sz="2400" b="1" i="1">
                <a:solidFill>
                  <a:srgbClr val="000000"/>
                </a:solidFill>
              </a:rPr>
              <a:t>Fault avoidance:</a:t>
            </a:r>
            <a:endParaRPr lang="zh-CN" altLang="en-US" sz="2400" b="1" i="1">
              <a:solidFill>
                <a:srgbClr val="000000"/>
              </a:solidFill>
            </a:endParaRPr>
          </a:p>
          <a:p>
            <a:pPr marL="742950" lvl="1" indent="-285750" algn="l" eaLnBrk="1" hangingPunct="1">
              <a:lnSpc>
                <a:spcPct val="80000"/>
              </a:lnSpc>
            </a:pPr>
            <a:r>
              <a:rPr lang="en-US" altLang="zh-CN" sz="2000" i="1">
                <a:solidFill>
                  <a:srgbClr val="000000"/>
                </a:solidFill>
              </a:rPr>
              <a:t> </a:t>
            </a:r>
            <a:r>
              <a:rPr lang="en-US" altLang="zh-CN" sz="2400" i="1">
                <a:solidFill>
                  <a:srgbClr val="000000"/>
                </a:solidFill>
              </a:rPr>
              <a:t>preventing fault occurrence by  construction</a:t>
            </a:r>
            <a:endParaRPr lang="zh-CN" altLang="en-US" sz="2400" i="1">
              <a:solidFill>
                <a:srgbClr val="000000"/>
              </a:solidFill>
            </a:endParaRPr>
          </a:p>
          <a:p>
            <a:pPr marL="742950" lvl="1" indent="-285750" algn="l" eaLnBrk="1" hangingPunct="1">
              <a:lnSpc>
                <a:spcPct val="80000"/>
              </a:lnSpc>
            </a:pPr>
            <a:r>
              <a:rPr lang="en-US" altLang="zh-CN" sz="2400" i="1">
                <a:solidFill>
                  <a:srgbClr val="000000"/>
                </a:solidFill>
              </a:rPr>
              <a:t>  </a:t>
            </a:r>
            <a:endParaRPr lang="zh-CN" altLang="en-US" sz="2400" i="1">
              <a:solidFill>
                <a:srgbClr val="000000"/>
              </a:solidFill>
            </a:endParaRPr>
          </a:p>
          <a:p>
            <a:pPr marL="742950" lvl="1" indent="-285750" algn="l" eaLnBrk="1" hangingPunct="1">
              <a:lnSpc>
                <a:spcPct val="80000"/>
              </a:lnSpc>
            </a:pPr>
            <a:r>
              <a:rPr lang="en-US" altLang="zh-CN" sz="2400" b="1" i="1">
                <a:solidFill>
                  <a:srgbClr val="000000"/>
                </a:solidFill>
              </a:rPr>
              <a:t>Fault tolerance:</a:t>
            </a:r>
            <a:r>
              <a:rPr lang="en-US" altLang="zh-CN" sz="2400" i="1">
                <a:solidFill>
                  <a:srgbClr val="000000"/>
                </a:solidFill>
              </a:rPr>
              <a:t> </a:t>
            </a:r>
            <a:endParaRPr lang="zh-CN" altLang="en-US" sz="2400" i="1">
              <a:solidFill>
                <a:srgbClr val="000000"/>
              </a:solidFill>
            </a:endParaRPr>
          </a:p>
          <a:p>
            <a:pPr marL="742950" lvl="1" indent="-285750" algn="l" eaLnBrk="1" hangingPunct="1">
              <a:lnSpc>
                <a:spcPct val="80000"/>
              </a:lnSpc>
            </a:pPr>
            <a:r>
              <a:rPr lang="en-US" altLang="zh-CN" sz="2400" i="1">
                <a:solidFill>
                  <a:srgbClr val="000000"/>
                </a:solidFill>
              </a:rPr>
              <a:t>	using redundancy to allow the service to comply with the service specification despite faults occurring, which applies primarily to hardware faults</a:t>
            </a:r>
            <a:endParaRPr lang="zh-CN" altLang="en-US" sz="2400" i="1">
              <a:solidFill>
                <a:srgbClr val="000000"/>
              </a:solidFill>
            </a:endParaRPr>
          </a:p>
          <a:p>
            <a:pPr marL="742950" lvl="1" indent="-285750" algn="l" eaLnBrk="1" hangingPunct="1">
              <a:lnSpc>
                <a:spcPct val="80000"/>
              </a:lnSpc>
            </a:pPr>
            <a:r>
              <a:rPr lang="en-US" altLang="zh-CN" sz="2400" i="1">
                <a:solidFill>
                  <a:srgbClr val="000000"/>
                </a:solidFill>
              </a:rPr>
              <a:t> </a:t>
            </a:r>
            <a:endParaRPr lang="zh-CN" altLang="en-US" sz="2400" i="1">
              <a:solidFill>
                <a:srgbClr val="000000"/>
              </a:solidFill>
            </a:endParaRPr>
          </a:p>
          <a:p>
            <a:pPr marL="742950" lvl="1" indent="-285750" algn="l" eaLnBrk="1" hangingPunct="1">
              <a:lnSpc>
                <a:spcPct val="80000"/>
              </a:lnSpc>
            </a:pPr>
            <a:r>
              <a:rPr lang="en-US" altLang="zh-CN" sz="2400" b="1" i="1">
                <a:solidFill>
                  <a:srgbClr val="000000"/>
                </a:solidFill>
              </a:rPr>
              <a:t>Fault forecasting:</a:t>
            </a:r>
            <a:r>
              <a:rPr lang="en-US" altLang="zh-CN" sz="2400" i="1">
                <a:solidFill>
                  <a:srgbClr val="000000"/>
                </a:solidFill>
              </a:rPr>
              <a:t> </a:t>
            </a:r>
            <a:endParaRPr lang="zh-CN" altLang="en-US" sz="2400" i="1">
              <a:solidFill>
                <a:srgbClr val="000000"/>
              </a:solidFill>
            </a:endParaRPr>
          </a:p>
          <a:p>
            <a:pPr marL="742950" lvl="1" indent="-285750" algn="l" eaLnBrk="1" hangingPunct="1">
              <a:lnSpc>
                <a:spcPct val="80000"/>
              </a:lnSpc>
            </a:pPr>
            <a:r>
              <a:rPr lang="en-US" altLang="zh-CN" sz="2400" i="1">
                <a:solidFill>
                  <a:srgbClr val="000000"/>
                </a:solidFill>
              </a:rPr>
              <a:t>	predicting the presence and creation of faults, which applies to hardware and software faults</a:t>
            </a:r>
            <a:endParaRPr lang="zh-CN" altLang="en-US" sz="2400" i="1">
              <a:solidFill>
                <a:srgbClr val="000000"/>
              </a:solidFill>
            </a:endParaRPr>
          </a:p>
          <a:p>
            <a:pPr marL="742950" lvl="1" indent="-285750" algn="l" eaLnBrk="1" hangingPunct="1">
              <a:lnSpc>
                <a:spcPct val="80000"/>
              </a:lnSpc>
            </a:pPr>
            <a:endParaRPr lang="zh-CN" altLang="en-US" sz="2400" i="1"/>
          </a:p>
        </p:txBody>
      </p:sp>
      <p:sp>
        <p:nvSpPr>
          <p:cNvPr id="24579" name="Text Box 3"/>
          <p:cNvSpPr>
            <a:spLocks noChangeArrowheads="1"/>
          </p:cNvSpPr>
          <p:nvPr/>
        </p:nvSpPr>
        <p:spPr bwMode="auto">
          <a:xfrm>
            <a:off x="1042988" y="3789363"/>
            <a:ext cx="4176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4580" name="Rectangle 4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25" y="609600"/>
            <a:ext cx="8540750" cy="1019175"/>
          </a:xfrm>
          <a:ln/>
        </p:spPr>
        <p:txBody>
          <a:bodyPr/>
          <a:lstStyle/>
          <a:p>
            <a:pPr algn="l" eaLnBrk="1" hangingPunct="1"/>
            <a:r>
              <a:rPr lang="en-US" altLang="zh-CN" sz="3600">
                <a:solidFill>
                  <a:srgbClr val="000000"/>
                </a:solidFill>
              </a:rPr>
              <a:t>Three way to improve MTTF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3394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9D4D-ECA7-4CEB-BD9E-DAFA10C8FD90}" type="slidenum">
              <a:rPr lang="zh-CN" altLang="en-US"/>
              <a:pPr/>
              <a:t>2</a:t>
            </a:fld>
            <a:endParaRPr lang="en-US" altLang="zh-CN" sz="1800"/>
          </a:p>
        </p:txBody>
      </p:sp>
      <p:sp>
        <p:nvSpPr>
          <p:cNvPr id="614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23850" y="188913"/>
            <a:ext cx="8540750" cy="1143000"/>
          </a:xfrm>
          <a:ln/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Contents of Chapter 6</a:t>
            </a:r>
            <a:endParaRPr lang="zh-CN" altLang="en-US"/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052513"/>
            <a:ext cx="8540750" cy="5445125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2800" b="1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6.1  Introduction</a:t>
            </a:r>
            <a:endParaRPr lang="zh-CN" altLang="en-US" sz="2800" b="1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2800" b="1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6.2  Disk Storage and Dependability</a:t>
            </a:r>
            <a:endParaRPr lang="zh-CN" altLang="en-US" sz="2800" b="1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2800" b="1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6.3  Networks </a:t>
            </a:r>
            <a:r>
              <a:rPr lang="en-US" altLang="zh-CN" sz="1600" b="1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(Skim)</a:t>
            </a:r>
            <a:endParaRPr lang="zh-CN" altLang="en-US" sz="1600" b="1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2800" b="1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6.4  Buses and Other Connections between</a:t>
            </a:r>
            <a:r>
              <a:rPr lang="zh-CN" altLang="en-US" sz="2800" b="1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/>
            </a:r>
            <a:br>
              <a:rPr lang="zh-CN" altLang="en-US" sz="2800" b="1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</a:br>
            <a:r>
              <a:rPr lang="en-US" altLang="zh-CN" sz="2800" b="1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	  Processors Memory, and  I/O Devices</a:t>
            </a:r>
            <a:endParaRPr lang="zh-CN" altLang="en-US" sz="2800" b="1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2800" b="1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6.5  Interfacing I/O Devices to the Memory,</a:t>
            </a:r>
            <a:r>
              <a:rPr lang="zh-CN" altLang="en-US" sz="2800" b="1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/>
            </a:r>
            <a:br>
              <a:rPr lang="zh-CN" altLang="en-US" sz="2800" b="1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</a:br>
            <a:r>
              <a:rPr lang="en-US" altLang="zh-CN" sz="2800" b="1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	  Processor, and Operating System</a:t>
            </a:r>
            <a:endParaRPr lang="zh-CN" altLang="en-US" sz="2800" b="1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2800" b="1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6.6  I/O Performance Measures: </a:t>
            </a:r>
            <a:r>
              <a:rPr lang="zh-CN" altLang="en-US" sz="2800" b="1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/>
            </a:r>
            <a:br>
              <a:rPr lang="zh-CN" altLang="en-US" sz="2800" b="1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</a:br>
            <a:r>
              <a:rPr lang="en-US" altLang="zh-CN" sz="2800" b="1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	  </a:t>
            </a:r>
            <a:r>
              <a:rPr lang="en-US" altLang="zh-CN" sz="2400" b="1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Examples from Disk and File Systems</a:t>
            </a:r>
            <a:endParaRPr lang="zh-CN" altLang="en-US" sz="2400" b="1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2800" b="1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6.7 Designing an I/O system</a:t>
            </a:r>
            <a:endParaRPr lang="zh-CN" altLang="en-US" sz="2800" b="1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2800" b="1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6.8 Real Stuff: </a:t>
            </a:r>
            <a:r>
              <a:rPr lang="en-US" altLang="zh-CN" sz="2400" b="1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A Typical Desktop I/O System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464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304800"/>
            <a:ext cx="8001000" cy="609600"/>
          </a:xfrm>
          <a:ln/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zh-CN">
                <a:solidFill>
                  <a:schemeClr val="tx1"/>
                </a:solidFill>
              </a:rPr>
              <a:t>RAID: </a:t>
            </a:r>
            <a:br>
              <a:rPr lang="zh-CN" altLang="zh-CN">
                <a:solidFill>
                  <a:schemeClr val="tx1"/>
                </a:solidFill>
              </a:rPr>
            </a:br>
            <a:r>
              <a:rPr lang="zh-CN" altLang="zh-CN">
                <a:solidFill>
                  <a:schemeClr val="tx1"/>
                </a:solidFill>
              </a:rPr>
              <a:t>	</a:t>
            </a:r>
            <a:r>
              <a:rPr lang="zh-CN" altLang="zh-CN" sz="2800">
                <a:solidFill>
                  <a:schemeClr val="tx1"/>
                </a:solidFill>
              </a:rPr>
              <a:t>Redundant Arrays of Inexpensive Disks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162800" cy="4114800"/>
          </a:xfrm>
          <a:ln/>
        </p:spPr>
        <p:txBody>
          <a:bodyPr/>
          <a:lstStyle/>
          <a:p>
            <a:pPr marL="285750" indent="-285750" algn="l" eaLnBrk="1" hangingPunct="1"/>
            <a:r>
              <a:rPr lang="zh-CN" altLang="zh-CN" sz="2800"/>
              <a:t>A disk arrays replace larger disk</a:t>
            </a:r>
            <a:endParaRPr lang="zh-CN" altLang="zh-CN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9800"/>
            <a:ext cx="8839200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443663" y="4005263"/>
            <a:ext cx="24479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sym typeface="Comic Sans MS" pitchFamily="66" charset="0"/>
              </a:rPr>
              <a:t>Error Checking and Correcting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2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381000"/>
            <a:ext cx="8153400" cy="920750"/>
          </a:xfrm>
          <a:ln/>
        </p:spPr>
        <p:txBody>
          <a:bodyPr lIns="90487" rIns="90487"/>
          <a:lstStyle/>
          <a:p>
            <a:pPr eaLnBrk="1" hangingPunct="1"/>
            <a:r>
              <a:rPr lang="zh-CN" altLang="zh-CN">
                <a:solidFill>
                  <a:schemeClr val="tx1"/>
                </a:solidFill>
              </a:rPr>
              <a:t>Use Arrays of Small Disks?</a:t>
            </a:r>
            <a:endParaRPr lang="zh-CN" altLang="zh-CN"/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2743200" y="4419600"/>
            <a:ext cx="4895850" cy="446088"/>
            <a:chOff x="0" y="0"/>
            <a:chExt cx="3596" cy="591"/>
          </a:xfrm>
        </p:grpSpPr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61" y="74"/>
              <a:ext cx="1114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200" b="1">
                  <a:solidFill>
                    <a:srgbClr val="00FF00"/>
                  </a:solidFill>
                  <a:sym typeface="Comic Sans MS" pitchFamily="66" charset="0"/>
                </a:rPr>
                <a:t>Low End</a:t>
              </a:r>
              <a:endParaRPr lang="zh-CN" altLang="en-US"/>
            </a:p>
          </p:txBody>
        </p:sp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2401" y="61"/>
              <a:ext cx="1115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200" b="1">
                  <a:solidFill>
                    <a:srgbClr val="00FF00"/>
                  </a:solidFill>
                  <a:sym typeface="Comic Sans MS" pitchFamily="66" charset="0"/>
                </a:rPr>
                <a:t>High End</a:t>
              </a:r>
              <a:endParaRPr lang="zh-CN" altLang="en-US"/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>
              <a:off x="1168" y="204"/>
              <a:ext cx="1264" cy="1"/>
            </a:xfrm>
            <a:prstGeom prst="line">
              <a:avLst/>
            </a:prstGeom>
            <a:noFill/>
            <a:ln w="508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 useBgFill="1"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3568" y="40"/>
              <a:ext cx="28" cy="28"/>
            </a:xfrm>
            <a:prstGeom prst="rect">
              <a:avLst/>
            </a:prstGeom>
            <a:ln w="127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>
              <a:off x="16" y="0"/>
              <a:ext cx="3544" cy="1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33" name="Line 9"/>
            <p:cNvSpPr>
              <a:spLocks noChangeShapeType="1"/>
            </p:cNvSpPr>
            <p:nvPr/>
          </p:nvSpPr>
          <p:spPr bwMode="auto">
            <a:xfrm>
              <a:off x="0" y="16"/>
              <a:ext cx="1" cy="47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>
              <a:off x="3564" y="4"/>
              <a:ext cx="1" cy="47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>
              <a:off x="16" y="504"/>
              <a:ext cx="3544" cy="1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</p:grpSp>
      <p:grpSp>
        <p:nvGrpSpPr>
          <p:cNvPr id="26636" name="Group 12"/>
          <p:cNvGrpSpPr>
            <a:grpSpLocks/>
          </p:cNvGrpSpPr>
          <p:nvPr/>
        </p:nvGrpSpPr>
        <p:grpSpPr bwMode="auto">
          <a:xfrm>
            <a:off x="838200" y="5029200"/>
            <a:ext cx="7326313" cy="1504950"/>
            <a:chOff x="0" y="0"/>
            <a:chExt cx="4615" cy="948"/>
          </a:xfrm>
        </p:grpSpPr>
        <p:sp>
          <p:nvSpPr>
            <p:cNvPr id="26637" name="Freeform 13"/>
            <p:cNvSpPr>
              <a:spLocks noChangeArrowheads="1"/>
            </p:cNvSpPr>
            <p:nvPr/>
          </p:nvSpPr>
          <p:spPr bwMode="auto">
            <a:xfrm>
              <a:off x="1858" y="739"/>
              <a:ext cx="482" cy="101"/>
            </a:xfrm>
            <a:custGeom>
              <a:avLst/>
              <a:gdLst>
                <a:gd name="T0" fmla="*/ 0 w 482"/>
                <a:gd name="T1" fmla="*/ 0 h 101"/>
                <a:gd name="T2" fmla="*/ 481 w 482"/>
                <a:gd name="T3" fmla="*/ 0 h 101"/>
                <a:gd name="T4" fmla="*/ 481 w 482"/>
                <a:gd name="T5" fmla="*/ 100 h 101"/>
                <a:gd name="T6" fmla="*/ 0 w 482"/>
                <a:gd name="T7" fmla="*/ 100 h 101"/>
                <a:gd name="T8" fmla="*/ 0 w 482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2"/>
                <a:gd name="T16" fmla="*/ 0 h 101"/>
                <a:gd name="T17" fmla="*/ 482 w 482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2" h="101">
                  <a:moveTo>
                    <a:pt x="0" y="0"/>
                  </a:moveTo>
                  <a:lnTo>
                    <a:pt x="481" y="0"/>
                  </a:lnTo>
                  <a:lnTo>
                    <a:pt x="481" y="100"/>
                  </a:lnTo>
                  <a:lnTo>
                    <a:pt x="0" y="10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38" name="Freeform 14"/>
            <p:cNvSpPr>
              <a:spLocks/>
            </p:cNvSpPr>
            <p:nvPr/>
          </p:nvSpPr>
          <p:spPr bwMode="auto">
            <a:xfrm>
              <a:off x="1852" y="709"/>
              <a:ext cx="512" cy="137"/>
            </a:xfrm>
            <a:custGeom>
              <a:avLst/>
              <a:gdLst>
                <a:gd name="T0" fmla="*/ 0 w 512"/>
                <a:gd name="T1" fmla="*/ 0 h 137"/>
                <a:gd name="T2" fmla="*/ 511 w 512"/>
                <a:gd name="T3" fmla="*/ 0 h 137"/>
                <a:gd name="T4" fmla="*/ 511 w 512"/>
                <a:gd name="T5" fmla="*/ 136 h 137"/>
                <a:gd name="T6" fmla="*/ 0 w 512"/>
                <a:gd name="T7" fmla="*/ 136 h 137"/>
                <a:gd name="T8" fmla="*/ 0 w 512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2"/>
                <a:gd name="T16" fmla="*/ 0 h 137"/>
                <a:gd name="T17" fmla="*/ 512 w 512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2" h="137">
                  <a:moveTo>
                    <a:pt x="0" y="0"/>
                  </a:moveTo>
                  <a:lnTo>
                    <a:pt x="511" y="0"/>
                  </a:lnTo>
                  <a:lnTo>
                    <a:pt x="511" y="136"/>
                  </a:lnTo>
                  <a:lnTo>
                    <a:pt x="0" y="136"/>
                  </a:lnTo>
                  <a:lnTo>
                    <a:pt x="0" y="0"/>
                  </a:lnTo>
                </a:path>
              </a:pathLst>
            </a:custGeom>
            <a:solidFill>
              <a:srgbClr val="EAEC5E"/>
            </a:solidFill>
            <a:ln w="12700" cap="rnd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 flipV="1">
              <a:off x="1856" y="621"/>
              <a:ext cx="176" cy="82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 flipV="1">
              <a:off x="2359" y="627"/>
              <a:ext cx="159" cy="82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 flipV="1">
              <a:off x="2347" y="727"/>
              <a:ext cx="169" cy="111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grpSp>
          <p:nvGrpSpPr>
            <p:cNvPr id="26642" name="Group 18"/>
            <p:cNvGrpSpPr>
              <a:grpSpLocks/>
            </p:cNvGrpSpPr>
            <p:nvPr/>
          </p:nvGrpSpPr>
          <p:grpSpPr bwMode="auto">
            <a:xfrm>
              <a:off x="2036" y="619"/>
              <a:ext cx="482" cy="102"/>
              <a:chOff x="0" y="0"/>
              <a:chExt cx="482" cy="102"/>
            </a:xfrm>
          </p:grpSpPr>
          <p:sp>
            <p:nvSpPr>
              <p:cNvPr id="26643" name="Line 19"/>
              <p:cNvSpPr>
                <a:spLocks noChangeShapeType="1"/>
              </p:cNvSpPr>
              <p:nvPr/>
            </p:nvSpPr>
            <p:spPr bwMode="auto">
              <a:xfrm>
                <a:off x="0" y="0"/>
                <a:ext cx="478" cy="1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644" name="Line 20"/>
              <p:cNvSpPr>
                <a:spLocks noChangeShapeType="1"/>
              </p:cNvSpPr>
              <p:nvPr/>
            </p:nvSpPr>
            <p:spPr bwMode="auto">
              <a:xfrm>
                <a:off x="482" y="4"/>
                <a:ext cx="1" cy="98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</p:grpSp>
        <p:sp>
          <p:nvSpPr>
            <p:cNvPr id="26645" name="Freeform 21"/>
            <p:cNvSpPr>
              <a:spLocks/>
            </p:cNvSpPr>
            <p:nvPr/>
          </p:nvSpPr>
          <p:spPr bwMode="auto">
            <a:xfrm>
              <a:off x="2540" y="608"/>
              <a:ext cx="799" cy="251"/>
            </a:xfrm>
            <a:custGeom>
              <a:avLst/>
              <a:gdLst>
                <a:gd name="T0" fmla="*/ 0 w 799"/>
                <a:gd name="T1" fmla="*/ 0 h 251"/>
                <a:gd name="T2" fmla="*/ 798 w 799"/>
                <a:gd name="T3" fmla="*/ 0 h 251"/>
                <a:gd name="T4" fmla="*/ 798 w 799"/>
                <a:gd name="T5" fmla="*/ 250 h 251"/>
                <a:gd name="T6" fmla="*/ 0 w 799"/>
                <a:gd name="T7" fmla="*/ 250 h 251"/>
                <a:gd name="T8" fmla="*/ 0 w 799"/>
                <a:gd name="T9" fmla="*/ 0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9"/>
                <a:gd name="T16" fmla="*/ 0 h 251"/>
                <a:gd name="T17" fmla="*/ 799 w 799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9" h="251">
                  <a:moveTo>
                    <a:pt x="0" y="0"/>
                  </a:moveTo>
                  <a:lnTo>
                    <a:pt x="798" y="0"/>
                  </a:lnTo>
                  <a:lnTo>
                    <a:pt x="798" y="250"/>
                  </a:lnTo>
                  <a:lnTo>
                    <a:pt x="0" y="250"/>
                  </a:lnTo>
                  <a:lnTo>
                    <a:pt x="0" y="0"/>
                  </a:lnTo>
                </a:path>
              </a:pathLst>
            </a:custGeom>
            <a:solidFill>
              <a:srgbClr val="EAEC5E"/>
            </a:solidFill>
            <a:ln w="12700" cap="rnd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 flipV="1">
              <a:off x="2562" y="533"/>
              <a:ext cx="122" cy="6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47" name="Line 23"/>
            <p:cNvSpPr>
              <a:spLocks noChangeShapeType="1"/>
            </p:cNvSpPr>
            <p:nvPr/>
          </p:nvSpPr>
          <p:spPr bwMode="auto">
            <a:xfrm flipV="1">
              <a:off x="3344" y="525"/>
              <a:ext cx="136" cy="93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grpSp>
          <p:nvGrpSpPr>
            <p:cNvPr id="26648" name="Group 24"/>
            <p:cNvGrpSpPr>
              <a:grpSpLocks/>
            </p:cNvGrpSpPr>
            <p:nvPr/>
          </p:nvGrpSpPr>
          <p:grpSpPr bwMode="auto">
            <a:xfrm>
              <a:off x="2688" y="527"/>
              <a:ext cx="790" cy="215"/>
              <a:chOff x="0" y="0"/>
              <a:chExt cx="790" cy="215"/>
            </a:xfrm>
          </p:grpSpPr>
          <p:sp>
            <p:nvSpPr>
              <p:cNvPr id="26649" name="Line 25"/>
              <p:cNvSpPr>
                <a:spLocks noChangeShapeType="1"/>
              </p:cNvSpPr>
              <p:nvPr/>
            </p:nvSpPr>
            <p:spPr bwMode="auto">
              <a:xfrm>
                <a:off x="0" y="0"/>
                <a:ext cx="786" cy="1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650" name="Line 26"/>
              <p:cNvSpPr>
                <a:spLocks noChangeShapeType="1"/>
              </p:cNvSpPr>
              <p:nvPr/>
            </p:nvSpPr>
            <p:spPr bwMode="auto">
              <a:xfrm>
                <a:off x="790" y="4"/>
                <a:ext cx="1" cy="211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</p:grpSp>
        <p:sp>
          <p:nvSpPr>
            <p:cNvPr id="26651" name="Line 27"/>
            <p:cNvSpPr>
              <a:spLocks noChangeShapeType="1"/>
            </p:cNvSpPr>
            <p:nvPr/>
          </p:nvSpPr>
          <p:spPr bwMode="auto">
            <a:xfrm flipV="1">
              <a:off x="3368" y="744"/>
              <a:ext cx="114" cy="102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grpSp>
          <p:nvGrpSpPr>
            <p:cNvPr id="26652" name="Group 28"/>
            <p:cNvGrpSpPr>
              <a:grpSpLocks/>
            </p:cNvGrpSpPr>
            <p:nvPr/>
          </p:nvGrpSpPr>
          <p:grpSpPr bwMode="auto">
            <a:xfrm>
              <a:off x="1337" y="737"/>
              <a:ext cx="341" cy="85"/>
              <a:chOff x="0" y="0"/>
              <a:chExt cx="341" cy="85"/>
            </a:xfrm>
          </p:grpSpPr>
          <p:sp>
            <p:nvSpPr>
              <p:cNvPr id="26653" name="Freeform 29"/>
              <p:cNvSpPr>
                <a:spLocks/>
              </p:cNvSpPr>
              <p:nvPr/>
            </p:nvSpPr>
            <p:spPr bwMode="auto">
              <a:xfrm>
                <a:off x="0" y="59"/>
                <a:ext cx="153" cy="20"/>
              </a:xfrm>
              <a:custGeom>
                <a:avLst/>
                <a:gdLst>
                  <a:gd name="T0" fmla="*/ 0 w 153"/>
                  <a:gd name="T1" fmla="*/ 0 h 20"/>
                  <a:gd name="T2" fmla="*/ 152 w 153"/>
                  <a:gd name="T3" fmla="*/ 0 h 20"/>
                  <a:gd name="T4" fmla="*/ 152 w 153"/>
                  <a:gd name="T5" fmla="*/ 19 h 20"/>
                  <a:gd name="T6" fmla="*/ 0 w 153"/>
                  <a:gd name="T7" fmla="*/ 19 h 20"/>
                  <a:gd name="T8" fmla="*/ 0 w 153"/>
                  <a:gd name="T9" fmla="*/ 0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3"/>
                  <a:gd name="T16" fmla="*/ 0 h 20"/>
                  <a:gd name="T17" fmla="*/ 153 w 153"/>
                  <a:gd name="T18" fmla="*/ 20 h 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3" h="20">
                    <a:moveTo>
                      <a:pt x="0" y="0"/>
                    </a:moveTo>
                    <a:lnTo>
                      <a:pt x="152" y="0"/>
                    </a:lnTo>
                    <a:lnTo>
                      <a:pt x="152" y="19"/>
                    </a:lnTo>
                    <a:lnTo>
                      <a:pt x="0" y="1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C5E"/>
              </a:solidFill>
              <a:ln w="12700" cap="rnd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654" name="Freeform 30"/>
              <p:cNvSpPr>
                <a:spLocks/>
              </p:cNvSpPr>
              <p:nvPr/>
            </p:nvSpPr>
            <p:spPr bwMode="auto">
              <a:xfrm>
                <a:off x="0" y="59"/>
                <a:ext cx="160" cy="26"/>
              </a:xfrm>
              <a:custGeom>
                <a:avLst/>
                <a:gdLst>
                  <a:gd name="T0" fmla="*/ 0 w 160"/>
                  <a:gd name="T1" fmla="*/ 0 h 26"/>
                  <a:gd name="T2" fmla="*/ 159 w 160"/>
                  <a:gd name="T3" fmla="*/ 0 h 26"/>
                  <a:gd name="T4" fmla="*/ 159 w 160"/>
                  <a:gd name="T5" fmla="*/ 25 h 26"/>
                  <a:gd name="T6" fmla="*/ 0 w 160"/>
                  <a:gd name="T7" fmla="*/ 25 h 26"/>
                  <a:gd name="T8" fmla="*/ 0 w 160"/>
                  <a:gd name="T9" fmla="*/ 0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"/>
                  <a:gd name="T16" fmla="*/ 0 h 26"/>
                  <a:gd name="T17" fmla="*/ 160 w 160"/>
                  <a:gd name="T18" fmla="*/ 26 h 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" h="26">
                    <a:moveTo>
                      <a:pt x="0" y="0"/>
                    </a:moveTo>
                    <a:lnTo>
                      <a:pt x="159" y="0"/>
                    </a:lnTo>
                    <a:lnTo>
                      <a:pt x="159" y="25"/>
                    </a:lnTo>
                    <a:lnTo>
                      <a:pt x="0" y="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C5E"/>
              </a:solidFill>
              <a:ln w="12700" cap="rnd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655" name="Line 31"/>
              <p:cNvSpPr>
                <a:spLocks noChangeShapeType="1"/>
              </p:cNvSpPr>
              <p:nvPr/>
            </p:nvSpPr>
            <p:spPr bwMode="auto">
              <a:xfrm flipV="1">
                <a:off x="4" y="0"/>
                <a:ext cx="176" cy="59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656" name="Line 32"/>
              <p:cNvSpPr>
                <a:spLocks noChangeShapeType="1"/>
              </p:cNvSpPr>
              <p:nvPr/>
            </p:nvSpPr>
            <p:spPr bwMode="auto">
              <a:xfrm flipV="1">
                <a:off x="163" y="0"/>
                <a:ext cx="174" cy="59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657" name="Line 33"/>
              <p:cNvSpPr>
                <a:spLocks noChangeShapeType="1"/>
              </p:cNvSpPr>
              <p:nvPr/>
            </p:nvSpPr>
            <p:spPr bwMode="auto">
              <a:xfrm flipV="1">
                <a:off x="163" y="25"/>
                <a:ext cx="174" cy="59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658" name="Line 34"/>
              <p:cNvSpPr>
                <a:spLocks noChangeShapeType="1"/>
              </p:cNvSpPr>
              <p:nvPr/>
            </p:nvSpPr>
            <p:spPr bwMode="auto">
              <a:xfrm>
                <a:off x="188" y="0"/>
                <a:ext cx="149" cy="1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659" name="Line 35"/>
              <p:cNvSpPr>
                <a:spLocks noChangeShapeType="1"/>
              </p:cNvSpPr>
              <p:nvPr/>
            </p:nvSpPr>
            <p:spPr bwMode="auto">
              <a:xfrm>
                <a:off x="341" y="4"/>
                <a:ext cx="1" cy="17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</p:grpSp>
        <p:sp>
          <p:nvSpPr>
            <p:cNvPr id="26660" name="Freeform 36"/>
            <p:cNvSpPr>
              <a:spLocks/>
            </p:cNvSpPr>
            <p:nvPr/>
          </p:nvSpPr>
          <p:spPr bwMode="auto">
            <a:xfrm>
              <a:off x="3587" y="127"/>
              <a:ext cx="810" cy="821"/>
            </a:xfrm>
            <a:custGeom>
              <a:avLst/>
              <a:gdLst>
                <a:gd name="T0" fmla="*/ 0 w 810"/>
                <a:gd name="T1" fmla="*/ 0 h 821"/>
                <a:gd name="T2" fmla="*/ 809 w 810"/>
                <a:gd name="T3" fmla="*/ 0 h 821"/>
                <a:gd name="T4" fmla="*/ 809 w 810"/>
                <a:gd name="T5" fmla="*/ 820 h 821"/>
                <a:gd name="T6" fmla="*/ 0 w 810"/>
                <a:gd name="T7" fmla="*/ 820 h 821"/>
                <a:gd name="T8" fmla="*/ 0 w 810"/>
                <a:gd name="T9" fmla="*/ 0 h 8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0"/>
                <a:gd name="T16" fmla="*/ 0 h 821"/>
                <a:gd name="T17" fmla="*/ 810 w 810"/>
                <a:gd name="T18" fmla="*/ 821 h 8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0" h="821">
                  <a:moveTo>
                    <a:pt x="0" y="0"/>
                  </a:moveTo>
                  <a:lnTo>
                    <a:pt x="809" y="0"/>
                  </a:lnTo>
                  <a:lnTo>
                    <a:pt x="809" y="820"/>
                  </a:lnTo>
                  <a:lnTo>
                    <a:pt x="0" y="820"/>
                  </a:lnTo>
                  <a:lnTo>
                    <a:pt x="0" y="0"/>
                  </a:lnTo>
                </a:path>
              </a:pathLst>
            </a:custGeom>
            <a:solidFill>
              <a:srgbClr val="EAEC5E"/>
            </a:solidFill>
            <a:ln w="12700" cap="rnd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61" name="Line 37"/>
            <p:cNvSpPr>
              <a:spLocks noChangeShapeType="1"/>
            </p:cNvSpPr>
            <p:nvPr/>
          </p:nvSpPr>
          <p:spPr bwMode="auto">
            <a:xfrm>
              <a:off x="3813" y="4"/>
              <a:ext cx="798" cy="1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62" name="Line 38"/>
            <p:cNvSpPr>
              <a:spLocks noChangeShapeType="1"/>
            </p:cNvSpPr>
            <p:nvPr/>
          </p:nvSpPr>
          <p:spPr bwMode="auto">
            <a:xfrm>
              <a:off x="4615" y="8"/>
              <a:ext cx="1" cy="793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63" name="Line 39"/>
            <p:cNvSpPr>
              <a:spLocks noChangeShapeType="1"/>
            </p:cNvSpPr>
            <p:nvPr/>
          </p:nvSpPr>
          <p:spPr bwMode="auto">
            <a:xfrm flipV="1">
              <a:off x="4380" y="13"/>
              <a:ext cx="223" cy="118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64" name="Line 40"/>
            <p:cNvSpPr>
              <a:spLocks noChangeShapeType="1"/>
            </p:cNvSpPr>
            <p:nvPr/>
          </p:nvSpPr>
          <p:spPr bwMode="auto">
            <a:xfrm flipV="1">
              <a:off x="4410" y="811"/>
              <a:ext cx="205" cy="112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65" name="Line 41"/>
            <p:cNvSpPr>
              <a:spLocks noChangeShapeType="1"/>
            </p:cNvSpPr>
            <p:nvPr/>
          </p:nvSpPr>
          <p:spPr bwMode="auto">
            <a:xfrm flipV="1">
              <a:off x="3566" y="0"/>
              <a:ext cx="239" cy="131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66" name="Rectangle 42"/>
            <p:cNvSpPr>
              <a:spLocks noChangeArrowheads="1"/>
            </p:cNvSpPr>
            <p:nvPr/>
          </p:nvSpPr>
          <p:spPr bwMode="auto">
            <a:xfrm>
              <a:off x="342" y="622"/>
              <a:ext cx="78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14141"/>
                  </a:solidFill>
                  <a:sym typeface="Comic Sans MS" pitchFamily="66" charset="0"/>
                </a:rPr>
                <a:t>3.5”</a:t>
              </a:r>
              <a:endParaRPr lang="zh-CN" altLang="en-US"/>
            </a:p>
          </p:txBody>
        </p:sp>
        <p:sp>
          <p:nvSpPr>
            <p:cNvPr id="26667" name="Rectangle 43"/>
            <p:cNvSpPr>
              <a:spLocks noChangeArrowheads="1"/>
            </p:cNvSpPr>
            <p:nvPr/>
          </p:nvSpPr>
          <p:spPr bwMode="auto">
            <a:xfrm>
              <a:off x="0" y="46"/>
              <a:ext cx="1666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114FFB"/>
                  </a:solidFill>
                  <a:sym typeface="Comic Sans MS" pitchFamily="66" charset="0"/>
                </a:rPr>
                <a:t>Disk Array:    1 disk design</a:t>
              </a:r>
              <a:endParaRPr lang="zh-CN" altLang="en-US"/>
            </a:p>
          </p:txBody>
        </p:sp>
        <p:sp>
          <p:nvSpPr>
            <p:cNvPr id="26668" name="Line 44"/>
            <p:cNvSpPr>
              <a:spLocks noChangeShapeType="1"/>
            </p:cNvSpPr>
            <p:nvPr/>
          </p:nvSpPr>
          <p:spPr bwMode="auto">
            <a:xfrm flipV="1">
              <a:off x="911" y="765"/>
              <a:ext cx="348" cy="12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69" name="Line 45"/>
            <p:cNvSpPr>
              <a:spLocks noChangeShapeType="1"/>
            </p:cNvSpPr>
            <p:nvPr/>
          </p:nvSpPr>
          <p:spPr bwMode="auto">
            <a:xfrm>
              <a:off x="3622" y="152"/>
              <a:ext cx="144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70" name="Line 46"/>
            <p:cNvSpPr>
              <a:spLocks noChangeShapeType="1"/>
            </p:cNvSpPr>
            <p:nvPr/>
          </p:nvSpPr>
          <p:spPr bwMode="auto">
            <a:xfrm>
              <a:off x="3623" y="249"/>
              <a:ext cx="141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71" name="Line 47"/>
            <p:cNvSpPr>
              <a:spLocks noChangeShapeType="1"/>
            </p:cNvSpPr>
            <p:nvPr/>
          </p:nvSpPr>
          <p:spPr bwMode="auto">
            <a:xfrm>
              <a:off x="3623" y="345"/>
              <a:ext cx="140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72" name="Line 48"/>
            <p:cNvSpPr>
              <a:spLocks noChangeShapeType="1"/>
            </p:cNvSpPr>
            <p:nvPr/>
          </p:nvSpPr>
          <p:spPr bwMode="auto">
            <a:xfrm>
              <a:off x="3619" y="431"/>
              <a:ext cx="144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73" name="Line 49"/>
            <p:cNvSpPr>
              <a:spLocks noChangeShapeType="1"/>
            </p:cNvSpPr>
            <p:nvPr/>
          </p:nvSpPr>
          <p:spPr bwMode="auto">
            <a:xfrm>
              <a:off x="3620" y="516"/>
              <a:ext cx="141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74" name="Line 50"/>
            <p:cNvSpPr>
              <a:spLocks noChangeShapeType="1"/>
            </p:cNvSpPr>
            <p:nvPr/>
          </p:nvSpPr>
          <p:spPr bwMode="auto">
            <a:xfrm>
              <a:off x="3620" y="624"/>
              <a:ext cx="140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75" name="Line 51"/>
            <p:cNvSpPr>
              <a:spLocks noChangeShapeType="1"/>
            </p:cNvSpPr>
            <p:nvPr/>
          </p:nvSpPr>
          <p:spPr bwMode="auto">
            <a:xfrm>
              <a:off x="3619" y="728"/>
              <a:ext cx="144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76" name="Line 52"/>
            <p:cNvSpPr>
              <a:spLocks noChangeShapeType="1"/>
            </p:cNvSpPr>
            <p:nvPr/>
          </p:nvSpPr>
          <p:spPr bwMode="auto">
            <a:xfrm>
              <a:off x="3620" y="825"/>
              <a:ext cx="141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77" name="Line 53"/>
            <p:cNvSpPr>
              <a:spLocks noChangeShapeType="1"/>
            </p:cNvSpPr>
            <p:nvPr/>
          </p:nvSpPr>
          <p:spPr bwMode="auto">
            <a:xfrm>
              <a:off x="3620" y="921"/>
              <a:ext cx="140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78" name="Line 54"/>
            <p:cNvSpPr>
              <a:spLocks noChangeShapeType="1"/>
            </p:cNvSpPr>
            <p:nvPr/>
          </p:nvSpPr>
          <p:spPr bwMode="auto">
            <a:xfrm>
              <a:off x="3931" y="155"/>
              <a:ext cx="144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79" name="Line 55"/>
            <p:cNvSpPr>
              <a:spLocks noChangeShapeType="1"/>
            </p:cNvSpPr>
            <p:nvPr/>
          </p:nvSpPr>
          <p:spPr bwMode="auto">
            <a:xfrm>
              <a:off x="3932" y="252"/>
              <a:ext cx="141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80" name="Line 56"/>
            <p:cNvSpPr>
              <a:spLocks noChangeShapeType="1"/>
            </p:cNvSpPr>
            <p:nvPr/>
          </p:nvSpPr>
          <p:spPr bwMode="auto">
            <a:xfrm>
              <a:off x="3932" y="348"/>
              <a:ext cx="140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81" name="Line 57"/>
            <p:cNvSpPr>
              <a:spLocks noChangeShapeType="1"/>
            </p:cNvSpPr>
            <p:nvPr/>
          </p:nvSpPr>
          <p:spPr bwMode="auto">
            <a:xfrm>
              <a:off x="3928" y="434"/>
              <a:ext cx="144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82" name="Line 58"/>
            <p:cNvSpPr>
              <a:spLocks noChangeShapeType="1"/>
            </p:cNvSpPr>
            <p:nvPr/>
          </p:nvSpPr>
          <p:spPr bwMode="auto">
            <a:xfrm>
              <a:off x="3929" y="519"/>
              <a:ext cx="141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83" name="Line 59"/>
            <p:cNvSpPr>
              <a:spLocks noChangeShapeType="1"/>
            </p:cNvSpPr>
            <p:nvPr/>
          </p:nvSpPr>
          <p:spPr bwMode="auto">
            <a:xfrm>
              <a:off x="3929" y="627"/>
              <a:ext cx="140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84" name="Line 60"/>
            <p:cNvSpPr>
              <a:spLocks noChangeShapeType="1"/>
            </p:cNvSpPr>
            <p:nvPr/>
          </p:nvSpPr>
          <p:spPr bwMode="auto">
            <a:xfrm>
              <a:off x="3928" y="731"/>
              <a:ext cx="144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85" name="Line 61"/>
            <p:cNvSpPr>
              <a:spLocks noChangeShapeType="1"/>
            </p:cNvSpPr>
            <p:nvPr/>
          </p:nvSpPr>
          <p:spPr bwMode="auto">
            <a:xfrm>
              <a:off x="3929" y="822"/>
              <a:ext cx="141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86" name="Line 62"/>
            <p:cNvSpPr>
              <a:spLocks noChangeShapeType="1"/>
            </p:cNvSpPr>
            <p:nvPr/>
          </p:nvSpPr>
          <p:spPr bwMode="auto">
            <a:xfrm>
              <a:off x="3929" y="918"/>
              <a:ext cx="140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87" name="Line 63"/>
            <p:cNvSpPr>
              <a:spLocks noChangeShapeType="1"/>
            </p:cNvSpPr>
            <p:nvPr/>
          </p:nvSpPr>
          <p:spPr bwMode="auto">
            <a:xfrm>
              <a:off x="4237" y="155"/>
              <a:ext cx="144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88" name="Line 64"/>
            <p:cNvSpPr>
              <a:spLocks noChangeShapeType="1"/>
            </p:cNvSpPr>
            <p:nvPr/>
          </p:nvSpPr>
          <p:spPr bwMode="auto">
            <a:xfrm>
              <a:off x="4226" y="252"/>
              <a:ext cx="141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89" name="Line 65"/>
            <p:cNvSpPr>
              <a:spLocks noChangeShapeType="1"/>
            </p:cNvSpPr>
            <p:nvPr/>
          </p:nvSpPr>
          <p:spPr bwMode="auto">
            <a:xfrm>
              <a:off x="4238" y="348"/>
              <a:ext cx="140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90" name="Line 66"/>
            <p:cNvSpPr>
              <a:spLocks noChangeShapeType="1"/>
            </p:cNvSpPr>
            <p:nvPr/>
          </p:nvSpPr>
          <p:spPr bwMode="auto">
            <a:xfrm>
              <a:off x="4234" y="434"/>
              <a:ext cx="144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91" name="Line 67"/>
            <p:cNvSpPr>
              <a:spLocks noChangeShapeType="1"/>
            </p:cNvSpPr>
            <p:nvPr/>
          </p:nvSpPr>
          <p:spPr bwMode="auto">
            <a:xfrm>
              <a:off x="4235" y="519"/>
              <a:ext cx="141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92" name="Line 68"/>
            <p:cNvSpPr>
              <a:spLocks noChangeShapeType="1"/>
            </p:cNvSpPr>
            <p:nvPr/>
          </p:nvSpPr>
          <p:spPr bwMode="auto">
            <a:xfrm>
              <a:off x="4235" y="627"/>
              <a:ext cx="140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93" name="Line 69"/>
            <p:cNvSpPr>
              <a:spLocks noChangeShapeType="1"/>
            </p:cNvSpPr>
            <p:nvPr/>
          </p:nvSpPr>
          <p:spPr bwMode="auto">
            <a:xfrm>
              <a:off x="4234" y="731"/>
              <a:ext cx="144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94" name="Line 70"/>
            <p:cNvSpPr>
              <a:spLocks noChangeShapeType="1"/>
            </p:cNvSpPr>
            <p:nvPr/>
          </p:nvSpPr>
          <p:spPr bwMode="auto">
            <a:xfrm>
              <a:off x="4235" y="828"/>
              <a:ext cx="141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95" name="Line 71"/>
            <p:cNvSpPr>
              <a:spLocks noChangeShapeType="1"/>
            </p:cNvSpPr>
            <p:nvPr/>
          </p:nvSpPr>
          <p:spPr bwMode="auto">
            <a:xfrm>
              <a:off x="4235" y="918"/>
              <a:ext cx="140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96" name="Line 72"/>
            <p:cNvSpPr>
              <a:spLocks noChangeShapeType="1"/>
            </p:cNvSpPr>
            <p:nvPr/>
          </p:nvSpPr>
          <p:spPr bwMode="auto">
            <a:xfrm>
              <a:off x="2581" y="647"/>
              <a:ext cx="144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97" name="Line 73"/>
            <p:cNvSpPr>
              <a:spLocks noChangeShapeType="1"/>
            </p:cNvSpPr>
            <p:nvPr/>
          </p:nvSpPr>
          <p:spPr bwMode="auto">
            <a:xfrm>
              <a:off x="2576" y="744"/>
              <a:ext cx="141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98" name="Line 74"/>
            <p:cNvSpPr>
              <a:spLocks noChangeShapeType="1"/>
            </p:cNvSpPr>
            <p:nvPr/>
          </p:nvSpPr>
          <p:spPr bwMode="auto">
            <a:xfrm>
              <a:off x="2582" y="846"/>
              <a:ext cx="140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99" name="Line 75"/>
            <p:cNvSpPr>
              <a:spLocks noChangeShapeType="1"/>
            </p:cNvSpPr>
            <p:nvPr/>
          </p:nvSpPr>
          <p:spPr bwMode="auto">
            <a:xfrm>
              <a:off x="2872" y="644"/>
              <a:ext cx="144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00" name="Line 76"/>
            <p:cNvSpPr>
              <a:spLocks noChangeShapeType="1"/>
            </p:cNvSpPr>
            <p:nvPr/>
          </p:nvSpPr>
          <p:spPr bwMode="auto">
            <a:xfrm>
              <a:off x="2873" y="741"/>
              <a:ext cx="141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01" name="Line 77"/>
            <p:cNvSpPr>
              <a:spLocks noChangeShapeType="1"/>
            </p:cNvSpPr>
            <p:nvPr/>
          </p:nvSpPr>
          <p:spPr bwMode="auto">
            <a:xfrm>
              <a:off x="2885" y="849"/>
              <a:ext cx="140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02" name="Line 78"/>
            <p:cNvSpPr>
              <a:spLocks noChangeShapeType="1"/>
            </p:cNvSpPr>
            <p:nvPr/>
          </p:nvSpPr>
          <p:spPr bwMode="auto">
            <a:xfrm>
              <a:off x="3166" y="632"/>
              <a:ext cx="144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03" name="Line 79"/>
            <p:cNvSpPr>
              <a:spLocks noChangeShapeType="1"/>
            </p:cNvSpPr>
            <p:nvPr/>
          </p:nvSpPr>
          <p:spPr bwMode="auto">
            <a:xfrm>
              <a:off x="3167" y="735"/>
              <a:ext cx="141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04" name="Line 80"/>
            <p:cNvSpPr>
              <a:spLocks noChangeShapeType="1"/>
            </p:cNvSpPr>
            <p:nvPr/>
          </p:nvSpPr>
          <p:spPr bwMode="auto">
            <a:xfrm>
              <a:off x="3179" y="849"/>
              <a:ext cx="140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05" name="Line 81"/>
            <p:cNvSpPr>
              <a:spLocks noChangeShapeType="1"/>
            </p:cNvSpPr>
            <p:nvPr/>
          </p:nvSpPr>
          <p:spPr bwMode="auto">
            <a:xfrm>
              <a:off x="1898" y="732"/>
              <a:ext cx="141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06" name="Line 82"/>
            <p:cNvSpPr>
              <a:spLocks noChangeShapeType="1"/>
            </p:cNvSpPr>
            <p:nvPr/>
          </p:nvSpPr>
          <p:spPr bwMode="auto">
            <a:xfrm>
              <a:off x="1892" y="822"/>
              <a:ext cx="140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07" name="Line 83"/>
            <p:cNvSpPr>
              <a:spLocks noChangeShapeType="1"/>
            </p:cNvSpPr>
            <p:nvPr/>
          </p:nvSpPr>
          <p:spPr bwMode="auto">
            <a:xfrm>
              <a:off x="2186" y="726"/>
              <a:ext cx="141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08" name="Line 84"/>
            <p:cNvSpPr>
              <a:spLocks noChangeShapeType="1"/>
            </p:cNvSpPr>
            <p:nvPr/>
          </p:nvSpPr>
          <p:spPr bwMode="auto">
            <a:xfrm>
              <a:off x="2198" y="822"/>
              <a:ext cx="140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09" name="Line 85"/>
            <p:cNvSpPr>
              <a:spLocks noChangeShapeType="1"/>
            </p:cNvSpPr>
            <p:nvPr/>
          </p:nvSpPr>
          <p:spPr bwMode="auto">
            <a:xfrm>
              <a:off x="1328" y="810"/>
              <a:ext cx="140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</p:grpSp>
      <p:grpSp>
        <p:nvGrpSpPr>
          <p:cNvPr id="26710" name="Group 86"/>
          <p:cNvGrpSpPr>
            <a:grpSpLocks/>
          </p:cNvGrpSpPr>
          <p:nvPr/>
        </p:nvGrpSpPr>
        <p:grpSpPr bwMode="auto">
          <a:xfrm>
            <a:off x="762000" y="2743200"/>
            <a:ext cx="7389813" cy="1684338"/>
            <a:chOff x="0" y="0"/>
            <a:chExt cx="4655" cy="1061"/>
          </a:xfrm>
        </p:grpSpPr>
        <p:sp>
          <p:nvSpPr>
            <p:cNvPr id="26711" name="Freeform 87"/>
            <p:cNvSpPr>
              <a:spLocks noChangeArrowheads="1"/>
            </p:cNvSpPr>
            <p:nvPr/>
          </p:nvSpPr>
          <p:spPr bwMode="auto">
            <a:xfrm>
              <a:off x="2568" y="416"/>
              <a:ext cx="793" cy="203"/>
            </a:xfrm>
            <a:custGeom>
              <a:avLst/>
              <a:gdLst>
                <a:gd name="T0" fmla="*/ 0 w 793"/>
                <a:gd name="T1" fmla="*/ 0 h 203"/>
                <a:gd name="T2" fmla="*/ 792 w 793"/>
                <a:gd name="T3" fmla="*/ 0 h 203"/>
                <a:gd name="T4" fmla="*/ 792 w 793"/>
                <a:gd name="T5" fmla="*/ 202 h 203"/>
                <a:gd name="T6" fmla="*/ 0 w 793"/>
                <a:gd name="T7" fmla="*/ 202 h 203"/>
                <a:gd name="T8" fmla="*/ 0 w 793"/>
                <a:gd name="T9" fmla="*/ 0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3"/>
                <a:gd name="T16" fmla="*/ 0 h 203"/>
                <a:gd name="T17" fmla="*/ 793 w 793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3" h="203">
                  <a:moveTo>
                    <a:pt x="0" y="0"/>
                  </a:moveTo>
                  <a:lnTo>
                    <a:pt x="792" y="0"/>
                  </a:lnTo>
                  <a:lnTo>
                    <a:pt x="792" y="202"/>
                  </a:ln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12" name="Freeform 88"/>
            <p:cNvSpPr>
              <a:spLocks/>
            </p:cNvSpPr>
            <p:nvPr/>
          </p:nvSpPr>
          <p:spPr bwMode="auto">
            <a:xfrm>
              <a:off x="2568" y="416"/>
              <a:ext cx="799" cy="209"/>
            </a:xfrm>
            <a:custGeom>
              <a:avLst/>
              <a:gdLst>
                <a:gd name="T0" fmla="*/ 0 w 799"/>
                <a:gd name="T1" fmla="*/ 0 h 209"/>
                <a:gd name="T2" fmla="*/ 798 w 799"/>
                <a:gd name="T3" fmla="*/ 0 h 209"/>
                <a:gd name="T4" fmla="*/ 798 w 799"/>
                <a:gd name="T5" fmla="*/ 208 h 209"/>
                <a:gd name="T6" fmla="*/ 0 w 799"/>
                <a:gd name="T7" fmla="*/ 208 h 209"/>
                <a:gd name="T8" fmla="*/ 0 w 799"/>
                <a:gd name="T9" fmla="*/ 0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9"/>
                <a:gd name="T16" fmla="*/ 0 h 209"/>
                <a:gd name="T17" fmla="*/ 799 w 799"/>
                <a:gd name="T18" fmla="*/ 209 h 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9" h="209">
                  <a:moveTo>
                    <a:pt x="0" y="0"/>
                  </a:moveTo>
                  <a:lnTo>
                    <a:pt x="798" y="0"/>
                  </a:lnTo>
                  <a:lnTo>
                    <a:pt x="798" y="208"/>
                  </a:lnTo>
                  <a:lnTo>
                    <a:pt x="0" y="208"/>
                  </a:lnTo>
                  <a:lnTo>
                    <a:pt x="0" y="0"/>
                  </a:lnTo>
                </a:path>
              </a:pathLst>
            </a:custGeom>
            <a:solidFill>
              <a:srgbClr val="EAEC5E"/>
            </a:solidFill>
            <a:ln w="12700" cap="rnd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13" name="Line 89"/>
            <p:cNvSpPr>
              <a:spLocks noChangeShapeType="1"/>
            </p:cNvSpPr>
            <p:nvPr/>
          </p:nvSpPr>
          <p:spPr bwMode="auto">
            <a:xfrm flipV="1">
              <a:off x="2572" y="334"/>
              <a:ext cx="175" cy="82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14" name="Line 90"/>
            <p:cNvSpPr>
              <a:spLocks noChangeShapeType="1"/>
            </p:cNvSpPr>
            <p:nvPr/>
          </p:nvSpPr>
          <p:spPr bwMode="auto">
            <a:xfrm flipV="1">
              <a:off x="3354" y="338"/>
              <a:ext cx="160" cy="82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grpSp>
          <p:nvGrpSpPr>
            <p:cNvPr id="26715" name="Group 91"/>
            <p:cNvGrpSpPr>
              <a:grpSpLocks/>
            </p:cNvGrpSpPr>
            <p:nvPr/>
          </p:nvGrpSpPr>
          <p:grpSpPr bwMode="auto">
            <a:xfrm>
              <a:off x="2739" y="334"/>
              <a:ext cx="779" cy="180"/>
              <a:chOff x="0" y="0"/>
              <a:chExt cx="779" cy="180"/>
            </a:xfrm>
          </p:grpSpPr>
          <p:sp>
            <p:nvSpPr>
              <p:cNvPr id="26716" name="Line 92"/>
              <p:cNvSpPr>
                <a:spLocks noChangeShapeType="1"/>
              </p:cNvSpPr>
              <p:nvPr/>
            </p:nvSpPr>
            <p:spPr bwMode="auto">
              <a:xfrm>
                <a:off x="0" y="0"/>
                <a:ext cx="775" cy="1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717" name="Line 93"/>
              <p:cNvSpPr>
                <a:spLocks noChangeShapeType="1"/>
              </p:cNvSpPr>
              <p:nvPr/>
            </p:nvSpPr>
            <p:spPr bwMode="auto">
              <a:xfrm>
                <a:off x="779" y="4"/>
                <a:ext cx="1" cy="176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</p:grpSp>
        <p:sp>
          <p:nvSpPr>
            <p:cNvPr id="26718" name="Line 94"/>
            <p:cNvSpPr>
              <a:spLocks noChangeShapeType="1"/>
            </p:cNvSpPr>
            <p:nvPr/>
          </p:nvSpPr>
          <p:spPr bwMode="auto">
            <a:xfrm flipV="1">
              <a:off x="3378" y="522"/>
              <a:ext cx="144" cy="9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grpSp>
          <p:nvGrpSpPr>
            <p:cNvPr id="26719" name="Group 95"/>
            <p:cNvGrpSpPr>
              <a:grpSpLocks/>
            </p:cNvGrpSpPr>
            <p:nvPr/>
          </p:nvGrpSpPr>
          <p:grpSpPr bwMode="auto">
            <a:xfrm>
              <a:off x="1411" y="489"/>
              <a:ext cx="327" cy="83"/>
              <a:chOff x="0" y="0"/>
              <a:chExt cx="327" cy="83"/>
            </a:xfrm>
          </p:grpSpPr>
          <p:sp>
            <p:nvSpPr>
              <p:cNvPr id="26720" name="Freeform 96"/>
              <p:cNvSpPr>
                <a:spLocks/>
              </p:cNvSpPr>
              <p:nvPr/>
            </p:nvSpPr>
            <p:spPr bwMode="auto">
              <a:xfrm>
                <a:off x="0" y="58"/>
                <a:ext cx="146" cy="19"/>
              </a:xfrm>
              <a:custGeom>
                <a:avLst/>
                <a:gdLst>
                  <a:gd name="T0" fmla="*/ 0 w 146"/>
                  <a:gd name="T1" fmla="*/ 0 h 19"/>
                  <a:gd name="T2" fmla="*/ 145 w 146"/>
                  <a:gd name="T3" fmla="*/ 0 h 19"/>
                  <a:gd name="T4" fmla="*/ 145 w 146"/>
                  <a:gd name="T5" fmla="*/ 18 h 19"/>
                  <a:gd name="T6" fmla="*/ 0 w 146"/>
                  <a:gd name="T7" fmla="*/ 18 h 19"/>
                  <a:gd name="T8" fmla="*/ 0 w 146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6"/>
                  <a:gd name="T16" fmla="*/ 0 h 19"/>
                  <a:gd name="T17" fmla="*/ 146 w 146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6" h="19">
                    <a:moveTo>
                      <a:pt x="0" y="0"/>
                    </a:moveTo>
                    <a:lnTo>
                      <a:pt x="145" y="0"/>
                    </a:lnTo>
                    <a:lnTo>
                      <a:pt x="145" y="18"/>
                    </a:lnTo>
                    <a:lnTo>
                      <a:pt x="0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C5E"/>
              </a:solidFill>
              <a:ln w="12700" cap="rnd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721" name="Freeform 97"/>
              <p:cNvSpPr>
                <a:spLocks/>
              </p:cNvSpPr>
              <p:nvPr/>
            </p:nvSpPr>
            <p:spPr bwMode="auto">
              <a:xfrm>
                <a:off x="0" y="58"/>
                <a:ext cx="152" cy="25"/>
              </a:xfrm>
              <a:custGeom>
                <a:avLst/>
                <a:gdLst>
                  <a:gd name="T0" fmla="*/ 0 w 152"/>
                  <a:gd name="T1" fmla="*/ 0 h 25"/>
                  <a:gd name="T2" fmla="*/ 151 w 152"/>
                  <a:gd name="T3" fmla="*/ 0 h 25"/>
                  <a:gd name="T4" fmla="*/ 151 w 152"/>
                  <a:gd name="T5" fmla="*/ 24 h 25"/>
                  <a:gd name="T6" fmla="*/ 0 w 152"/>
                  <a:gd name="T7" fmla="*/ 24 h 25"/>
                  <a:gd name="T8" fmla="*/ 0 w 152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2"/>
                  <a:gd name="T16" fmla="*/ 0 h 25"/>
                  <a:gd name="T17" fmla="*/ 152 w 152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2" h="25">
                    <a:moveTo>
                      <a:pt x="0" y="0"/>
                    </a:moveTo>
                    <a:lnTo>
                      <a:pt x="151" y="0"/>
                    </a:lnTo>
                    <a:lnTo>
                      <a:pt x="151" y="24"/>
                    </a:lnTo>
                    <a:lnTo>
                      <a:pt x="0" y="2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C5E"/>
              </a:solidFill>
              <a:ln w="12700" cap="rnd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722" name="Line 98"/>
              <p:cNvSpPr>
                <a:spLocks noChangeShapeType="1"/>
              </p:cNvSpPr>
              <p:nvPr/>
            </p:nvSpPr>
            <p:spPr bwMode="auto">
              <a:xfrm flipV="1">
                <a:off x="4" y="0"/>
                <a:ext cx="167" cy="58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723" name="Line 99"/>
              <p:cNvSpPr>
                <a:spLocks noChangeShapeType="1"/>
              </p:cNvSpPr>
              <p:nvPr/>
            </p:nvSpPr>
            <p:spPr bwMode="auto">
              <a:xfrm flipV="1">
                <a:off x="155" y="0"/>
                <a:ext cx="168" cy="58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724" name="Line 100"/>
              <p:cNvSpPr>
                <a:spLocks noChangeShapeType="1"/>
              </p:cNvSpPr>
              <p:nvPr/>
            </p:nvSpPr>
            <p:spPr bwMode="auto">
              <a:xfrm flipV="1">
                <a:off x="155" y="21"/>
                <a:ext cx="168" cy="57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725" name="Line 101"/>
              <p:cNvSpPr>
                <a:spLocks noChangeShapeType="1"/>
              </p:cNvSpPr>
              <p:nvPr/>
            </p:nvSpPr>
            <p:spPr bwMode="auto">
              <a:xfrm>
                <a:off x="179" y="0"/>
                <a:ext cx="144" cy="1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726" name="Line 102"/>
              <p:cNvSpPr>
                <a:spLocks noChangeShapeType="1"/>
              </p:cNvSpPr>
              <p:nvPr/>
            </p:nvSpPr>
            <p:spPr bwMode="auto">
              <a:xfrm>
                <a:off x="327" y="4"/>
                <a:ext cx="1" cy="17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</p:grpSp>
        <p:grpSp>
          <p:nvGrpSpPr>
            <p:cNvPr id="26727" name="Group 103"/>
            <p:cNvGrpSpPr>
              <a:grpSpLocks/>
            </p:cNvGrpSpPr>
            <p:nvPr/>
          </p:nvGrpSpPr>
          <p:grpSpPr bwMode="auto">
            <a:xfrm>
              <a:off x="1845" y="457"/>
              <a:ext cx="498" cy="162"/>
              <a:chOff x="0" y="0"/>
              <a:chExt cx="498" cy="162"/>
            </a:xfrm>
          </p:grpSpPr>
          <p:sp>
            <p:nvSpPr>
              <p:cNvPr id="26728" name="Freeform 104"/>
              <p:cNvSpPr>
                <a:spLocks/>
              </p:cNvSpPr>
              <p:nvPr/>
            </p:nvSpPr>
            <p:spPr bwMode="auto">
              <a:xfrm>
                <a:off x="0" y="113"/>
                <a:ext cx="228" cy="43"/>
              </a:xfrm>
              <a:custGeom>
                <a:avLst/>
                <a:gdLst>
                  <a:gd name="T0" fmla="*/ 0 w 228"/>
                  <a:gd name="T1" fmla="*/ 0 h 43"/>
                  <a:gd name="T2" fmla="*/ 227 w 228"/>
                  <a:gd name="T3" fmla="*/ 0 h 43"/>
                  <a:gd name="T4" fmla="*/ 227 w 228"/>
                  <a:gd name="T5" fmla="*/ 42 h 43"/>
                  <a:gd name="T6" fmla="*/ 0 w 228"/>
                  <a:gd name="T7" fmla="*/ 42 h 43"/>
                  <a:gd name="T8" fmla="*/ 0 w 228"/>
                  <a:gd name="T9" fmla="*/ 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8"/>
                  <a:gd name="T16" fmla="*/ 0 h 43"/>
                  <a:gd name="T17" fmla="*/ 228 w 228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8" h="43">
                    <a:moveTo>
                      <a:pt x="0" y="0"/>
                    </a:moveTo>
                    <a:lnTo>
                      <a:pt x="227" y="0"/>
                    </a:lnTo>
                    <a:lnTo>
                      <a:pt x="227" y="42"/>
                    </a:lnTo>
                    <a:lnTo>
                      <a:pt x="0" y="4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C5E"/>
              </a:solidFill>
              <a:ln w="12700" cap="rnd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729" name="Freeform 105"/>
              <p:cNvSpPr>
                <a:spLocks/>
              </p:cNvSpPr>
              <p:nvPr/>
            </p:nvSpPr>
            <p:spPr bwMode="auto">
              <a:xfrm>
                <a:off x="0" y="113"/>
                <a:ext cx="234" cy="49"/>
              </a:xfrm>
              <a:custGeom>
                <a:avLst/>
                <a:gdLst>
                  <a:gd name="T0" fmla="*/ 0 w 234"/>
                  <a:gd name="T1" fmla="*/ 0 h 49"/>
                  <a:gd name="T2" fmla="*/ 233 w 234"/>
                  <a:gd name="T3" fmla="*/ 0 h 49"/>
                  <a:gd name="T4" fmla="*/ 233 w 234"/>
                  <a:gd name="T5" fmla="*/ 48 h 49"/>
                  <a:gd name="T6" fmla="*/ 0 w 234"/>
                  <a:gd name="T7" fmla="*/ 48 h 49"/>
                  <a:gd name="T8" fmla="*/ 0 w 234"/>
                  <a:gd name="T9" fmla="*/ 0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4"/>
                  <a:gd name="T16" fmla="*/ 0 h 49"/>
                  <a:gd name="T17" fmla="*/ 234 w 234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4" h="49">
                    <a:moveTo>
                      <a:pt x="0" y="0"/>
                    </a:moveTo>
                    <a:lnTo>
                      <a:pt x="233" y="0"/>
                    </a:lnTo>
                    <a:lnTo>
                      <a:pt x="233" y="48"/>
                    </a:lnTo>
                    <a:lnTo>
                      <a:pt x="0" y="4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C5E"/>
              </a:solidFill>
              <a:ln w="12700" cap="rnd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730" name="Line 106"/>
              <p:cNvSpPr>
                <a:spLocks noChangeShapeType="1"/>
              </p:cNvSpPr>
              <p:nvPr/>
            </p:nvSpPr>
            <p:spPr bwMode="auto">
              <a:xfrm flipV="1">
                <a:off x="4" y="0"/>
                <a:ext cx="259" cy="113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731" name="Line 107"/>
              <p:cNvSpPr>
                <a:spLocks noChangeShapeType="1"/>
              </p:cNvSpPr>
              <p:nvPr/>
            </p:nvSpPr>
            <p:spPr bwMode="auto">
              <a:xfrm flipV="1">
                <a:off x="229" y="0"/>
                <a:ext cx="257" cy="113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732" name="Line 108"/>
              <p:cNvSpPr>
                <a:spLocks noChangeShapeType="1"/>
              </p:cNvSpPr>
              <p:nvPr/>
            </p:nvSpPr>
            <p:spPr bwMode="auto">
              <a:xfrm flipV="1">
                <a:off x="229" y="44"/>
                <a:ext cx="257" cy="113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733" name="Line 109"/>
              <p:cNvSpPr>
                <a:spLocks noChangeShapeType="1"/>
              </p:cNvSpPr>
              <p:nvPr/>
            </p:nvSpPr>
            <p:spPr bwMode="auto">
              <a:xfrm>
                <a:off x="271" y="0"/>
                <a:ext cx="223" cy="1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734" name="Line 110"/>
              <p:cNvSpPr>
                <a:spLocks noChangeShapeType="1"/>
              </p:cNvSpPr>
              <p:nvPr/>
            </p:nvSpPr>
            <p:spPr bwMode="auto">
              <a:xfrm>
                <a:off x="498" y="4"/>
                <a:ext cx="1" cy="40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</p:grpSp>
        <p:sp>
          <p:nvSpPr>
            <p:cNvPr id="26735" name="Freeform 111"/>
            <p:cNvSpPr>
              <a:spLocks/>
            </p:cNvSpPr>
            <p:nvPr/>
          </p:nvSpPr>
          <p:spPr bwMode="auto">
            <a:xfrm>
              <a:off x="3653" y="122"/>
              <a:ext cx="746" cy="660"/>
            </a:xfrm>
            <a:custGeom>
              <a:avLst/>
              <a:gdLst>
                <a:gd name="T0" fmla="*/ 0 w 746"/>
                <a:gd name="T1" fmla="*/ 0 h 660"/>
                <a:gd name="T2" fmla="*/ 745 w 746"/>
                <a:gd name="T3" fmla="*/ 0 h 660"/>
                <a:gd name="T4" fmla="*/ 745 w 746"/>
                <a:gd name="T5" fmla="*/ 659 h 660"/>
                <a:gd name="T6" fmla="*/ 0 w 746"/>
                <a:gd name="T7" fmla="*/ 659 h 660"/>
                <a:gd name="T8" fmla="*/ 0 w 746"/>
                <a:gd name="T9" fmla="*/ 0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6"/>
                <a:gd name="T16" fmla="*/ 0 h 660"/>
                <a:gd name="T17" fmla="*/ 746 w 746"/>
                <a:gd name="T18" fmla="*/ 660 h 6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6" h="660">
                  <a:moveTo>
                    <a:pt x="0" y="0"/>
                  </a:moveTo>
                  <a:lnTo>
                    <a:pt x="745" y="0"/>
                  </a:lnTo>
                  <a:lnTo>
                    <a:pt x="745" y="659"/>
                  </a:lnTo>
                  <a:lnTo>
                    <a:pt x="0" y="659"/>
                  </a:lnTo>
                  <a:lnTo>
                    <a:pt x="0" y="0"/>
                  </a:lnTo>
                </a:path>
              </a:pathLst>
            </a:custGeom>
            <a:solidFill>
              <a:srgbClr val="EAEC5E"/>
            </a:solidFill>
            <a:ln w="12700" cap="rnd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36" name="Freeform 112"/>
            <p:cNvSpPr>
              <a:spLocks/>
            </p:cNvSpPr>
            <p:nvPr/>
          </p:nvSpPr>
          <p:spPr bwMode="auto">
            <a:xfrm>
              <a:off x="3653" y="122"/>
              <a:ext cx="752" cy="666"/>
            </a:xfrm>
            <a:custGeom>
              <a:avLst/>
              <a:gdLst>
                <a:gd name="T0" fmla="*/ 0 w 752"/>
                <a:gd name="T1" fmla="*/ 0 h 666"/>
                <a:gd name="T2" fmla="*/ 751 w 752"/>
                <a:gd name="T3" fmla="*/ 0 h 666"/>
                <a:gd name="T4" fmla="*/ 751 w 752"/>
                <a:gd name="T5" fmla="*/ 665 h 666"/>
                <a:gd name="T6" fmla="*/ 0 w 752"/>
                <a:gd name="T7" fmla="*/ 665 h 666"/>
                <a:gd name="T8" fmla="*/ 0 w 752"/>
                <a:gd name="T9" fmla="*/ 0 h 6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666"/>
                <a:gd name="T17" fmla="*/ 752 w 752"/>
                <a:gd name="T18" fmla="*/ 666 h 6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666">
                  <a:moveTo>
                    <a:pt x="0" y="0"/>
                  </a:moveTo>
                  <a:lnTo>
                    <a:pt x="751" y="0"/>
                  </a:lnTo>
                  <a:lnTo>
                    <a:pt x="751" y="665"/>
                  </a:lnTo>
                  <a:lnTo>
                    <a:pt x="0" y="6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37" name="Line 113"/>
            <p:cNvSpPr>
              <a:spLocks noChangeShapeType="1"/>
            </p:cNvSpPr>
            <p:nvPr/>
          </p:nvSpPr>
          <p:spPr bwMode="auto">
            <a:xfrm>
              <a:off x="3857" y="0"/>
              <a:ext cx="774" cy="1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38" name="Line 114"/>
            <p:cNvSpPr>
              <a:spLocks noChangeShapeType="1"/>
            </p:cNvSpPr>
            <p:nvPr/>
          </p:nvSpPr>
          <p:spPr bwMode="auto">
            <a:xfrm>
              <a:off x="4635" y="4"/>
              <a:ext cx="1" cy="64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39" name="Line 115"/>
            <p:cNvSpPr>
              <a:spLocks noChangeShapeType="1"/>
            </p:cNvSpPr>
            <p:nvPr/>
          </p:nvSpPr>
          <p:spPr bwMode="auto">
            <a:xfrm flipV="1">
              <a:off x="3657" y="0"/>
              <a:ext cx="176" cy="122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40" name="Line 116"/>
            <p:cNvSpPr>
              <a:spLocks noChangeShapeType="1"/>
            </p:cNvSpPr>
            <p:nvPr/>
          </p:nvSpPr>
          <p:spPr bwMode="auto">
            <a:xfrm flipV="1">
              <a:off x="4408" y="4"/>
              <a:ext cx="223" cy="118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41" name="Line 117"/>
            <p:cNvSpPr>
              <a:spLocks noChangeShapeType="1"/>
            </p:cNvSpPr>
            <p:nvPr/>
          </p:nvSpPr>
          <p:spPr bwMode="auto">
            <a:xfrm flipH="1">
              <a:off x="4424" y="648"/>
              <a:ext cx="231" cy="123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42" name="Rectangle 118"/>
            <p:cNvSpPr>
              <a:spLocks noChangeArrowheads="1"/>
            </p:cNvSpPr>
            <p:nvPr/>
          </p:nvSpPr>
          <p:spPr bwMode="auto">
            <a:xfrm>
              <a:off x="3743" y="798"/>
              <a:ext cx="52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14141"/>
                  </a:solidFill>
                  <a:sym typeface="Comic Sans MS" pitchFamily="66" charset="0"/>
                </a:rPr>
                <a:t>14”</a:t>
              </a:r>
              <a:endParaRPr lang="zh-CN" altLang="en-US"/>
            </a:p>
          </p:txBody>
        </p:sp>
        <p:sp>
          <p:nvSpPr>
            <p:cNvPr id="26743" name="Rectangle 119"/>
            <p:cNvSpPr>
              <a:spLocks noChangeArrowheads="1"/>
            </p:cNvSpPr>
            <p:nvPr/>
          </p:nvSpPr>
          <p:spPr bwMode="auto">
            <a:xfrm>
              <a:off x="2724" y="643"/>
              <a:ext cx="562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14141"/>
                  </a:solidFill>
                  <a:sym typeface="Comic Sans MS" pitchFamily="66" charset="0"/>
                </a:rPr>
                <a:t>10”</a:t>
              </a:r>
              <a:endParaRPr lang="zh-CN" altLang="en-US"/>
            </a:p>
          </p:txBody>
        </p:sp>
        <p:sp>
          <p:nvSpPr>
            <p:cNvPr id="26744" name="Rectangle 120"/>
            <p:cNvSpPr>
              <a:spLocks noChangeArrowheads="1"/>
            </p:cNvSpPr>
            <p:nvPr/>
          </p:nvSpPr>
          <p:spPr bwMode="auto">
            <a:xfrm>
              <a:off x="1821" y="643"/>
              <a:ext cx="78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14141"/>
                  </a:solidFill>
                  <a:sym typeface="Comic Sans MS" pitchFamily="66" charset="0"/>
                </a:rPr>
                <a:t>5.25”</a:t>
              </a:r>
              <a:endParaRPr lang="zh-CN" altLang="en-US"/>
            </a:p>
          </p:txBody>
        </p:sp>
        <p:sp>
          <p:nvSpPr>
            <p:cNvPr id="26745" name="Rectangle 121"/>
            <p:cNvSpPr>
              <a:spLocks noChangeArrowheads="1"/>
            </p:cNvSpPr>
            <p:nvPr/>
          </p:nvSpPr>
          <p:spPr bwMode="auto">
            <a:xfrm>
              <a:off x="1254" y="643"/>
              <a:ext cx="78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14141"/>
                  </a:solidFill>
                  <a:sym typeface="Comic Sans MS" pitchFamily="66" charset="0"/>
                </a:rPr>
                <a:t>3.5”</a:t>
              </a:r>
              <a:endParaRPr lang="zh-CN" altLang="en-US"/>
            </a:p>
          </p:txBody>
        </p:sp>
        <p:sp>
          <p:nvSpPr>
            <p:cNvPr id="26746" name="Rectangle 122"/>
            <p:cNvSpPr>
              <a:spLocks noChangeArrowheads="1"/>
            </p:cNvSpPr>
            <p:nvPr/>
          </p:nvSpPr>
          <p:spPr bwMode="auto">
            <a:xfrm>
              <a:off x="0" y="151"/>
              <a:ext cx="1678" cy="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114FFB"/>
                  </a:solidFill>
                  <a:sym typeface="Comic Sans MS" pitchFamily="66" charset="0"/>
                </a:rPr>
                <a:t>Conventional:                 4 disk  designs</a:t>
              </a:r>
              <a:endParaRPr lang="zh-CN" altLang="en-US"/>
            </a:p>
          </p:txBody>
        </p:sp>
        <p:sp>
          <p:nvSpPr>
            <p:cNvPr id="26747" name="Line 123"/>
            <p:cNvSpPr>
              <a:spLocks noChangeShapeType="1"/>
            </p:cNvSpPr>
            <p:nvPr/>
          </p:nvSpPr>
          <p:spPr bwMode="auto">
            <a:xfrm>
              <a:off x="1426" y="557"/>
              <a:ext cx="144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48" name="Line 124"/>
            <p:cNvSpPr>
              <a:spLocks noChangeShapeType="1"/>
            </p:cNvSpPr>
            <p:nvPr/>
          </p:nvSpPr>
          <p:spPr bwMode="auto">
            <a:xfrm flipV="1">
              <a:off x="1888" y="593"/>
              <a:ext cx="180" cy="6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</p:grpSp>
      <p:sp>
        <p:nvSpPr>
          <p:cNvPr id="26749" name="Rectangle 125"/>
          <p:cNvSpPr>
            <a:spLocks noChangeArrowheads="1"/>
          </p:cNvSpPr>
          <p:nvPr/>
        </p:nvSpPr>
        <p:spPr bwMode="auto">
          <a:xfrm>
            <a:off x="609600" y="1447800"/>
            <a:ext cx="815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Katz and Patterson asked in 1987: </a:t>
            </a:r>
            <a:endParaRPr lang="zh-CN" altLang="en-US" sz="24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Can smaller disks be used  to close gap in performance between disks and CPUs?</a:t>
            </a:r>
            <a:endParaRPr lang="en-US" altLang="zh-CN" sz="24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9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98725" y="742950"/>
            <a:ext cx="4438650" cy="661988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>
                <a:solidFill>
                  <a:schemeClr val="tx1"/>
                </a:solidFill>
              </a:rPr>
              <a:t>Array Reliability</a:t>
            </a:r>
            <a:endParaRPr lang="zh-CN" altLang="zh-CN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06400" y="1812925"/>
            <a:ext cx="8528050" cy="201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  <a:buFont typeface="Arial" pitchFamily="34" charset="0"/>
              <a:buChar char="•"/>
            </a:pPr>
            <a:r>
              <a:rPr lang="en-US" altLang="zh-CN" sz="2400" b="1" dirty="0">
                <a:sym typeface="Comic Sans MS" pitchFamily="66" charset="0"/>
              </a:rPr>
              <a:t>  Reliability of N disks = Reliability of 1 Disk ÷ N</a:t>
            </a:r>
            <a:r>
              <a:rPr lang="zh-CN" altLang="en-US" sz="2400" b="1" dirty="0">
                <a:sym typeface="Comic Sans MS" pitchFamily="66" charset="0"/>
              </a:rPr>
              <a:t/>
            </a:r>
            <a:br>
              <a:rPr lang="zh-CN" altLang="en-US" sz="2400" b="1" dirty="0">
                <a:sym typeface="Comic Sans MS" pitchFamily="66" charset="0"/>
              </a:rPr>
            </a:br>
            <a:endParaRPr lang="en-US" altLang="zh-CN" sz="2400" b="1" dirty="0">
              <a:sym typeface="Comic Sans MS" pitchFamily="66" charset="0"/>
            </a:endParaRPr>
          </a:p>
          <a:p>
            <a:pPr lvl="1">
              <a:lnSpc>
                <a:spcPct val="85000"/>
              </a:lnSpc>
            </a:pPr>
            <a:r>
              <a:rPr lang="en-US" altLang="zh-CN" b="1" dirty="0">
                <a:sym typeface="Comic Sans MS" pitchFamily="66" charset="0"/>
              </a:rPr>
              <a:t>	50,000 Hours ÷ 70 disks = 700 hours</a:t>
            </a:r>
            <a:endParaRPr lang="zh-CN" altLang="en-US" b="1" dirty="0">
              <a:sym typeface="Comic Sans MS" pitchFamily="66" charset="0"/>
            </a:endParaRPr>
          </a:p>
          <a:p>
            <a:pPr>
              <a:lnSpc>
                <a:spcPct val="85000"/>
              </a:lnSpc>
            </a:pPr>
            <a:endParaRPr lang="zh-CN" altLang="en-US" b="1" dirty="0">
              <a:sym typeface="Comic Sans MS" pitchFamily="66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 dirty="0">
                <a:sym typeface="Comic Sans MS" pitchFamily="66" charset="0"/>
              </a:rPr>
              <a:t>   	Disk system MTTF: Drops from 6 years  to 1 month!</a:t>
            </a:r>
            <a:endParaRPr lang="zh-CN" altLang="en-US" b="1" dirty="0">
              <a:sym typeface="Comic Sans MS" pitchFamily="66" charset="0"/>
            </a:endParaRPr>
          </a:p>
          <a:p>
            <a:pPr>
              <a:lnSpc>
                <a:spcPct val="85000"/>
              </a:lnSpc>
            </a:pPr>
            <a:endParaRPr lang="zh-CN" altLang="en-US" sz="2400" b="1" dirty="0">
              <a:sym typeface="Comic Sans MS" pitchFamily="66" charset="0"/>
            </a:endParaRPr>
          </a:p>
          <a:p>
            <a:pPr>
              <a:lnSpc>
                <a:spcPct val="85000"/>
              </a:lnSpc>
            </a:pPr>
            <a:r>
              <a:rPr lang="en-US" altLang="zh-CN" sz="2400" b="1" dirty="0">
                <a:sym typeface="Comic Sans MS" pitchFamily="66" charset="0"/>
              </a:rPr>
              <a:t>• Arrays (without redundancy) too unreliable to be useful!</a:t>
            </a:r>
            <a:endParaRPr lang="zh-CN" altLang="en-US" dirty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79388" y="4918075"/>
            <a:ext cx="8713787" cy="74295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lnSpc>
                <a:spcPct val="88000"/>
              </a:lnSpc>
            </a:pPr>
            <a:r>
              <a:rPr lang="en-US" altLang="zh-CN" sz="2400" b="1">
                <a:solidFill>
                  <a:srgbClr val="000000"/>
                </a:solidFill>
                <a:sym typeface="Comic Sans MS" pitchFamily="66" charset="0"/>
              </a:rPr>
              <a:t>Hot spares support reconstruction in parallel with access: very high media availability can be achieved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68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260350"/>
            <a:ext cx="8534400" cy="762000"/>
          </a:xfrm>
          <a:ln/>
        </p:spPr>
        <p:txBody>
          <a:bodyPr lIns="90487" rIns="90487">
            <a:normAutofit fontScale="90000"/>
          </a:bodyPr>
          <a:lstStyle/>
          <a:p>
            <a:pPr eaLnBrk="1" hangingPunct="1"/>
            <a:r>
              <a:rPr lang="zh-CN" altLang="zh-CN" u="sng">
                <a:solidFill>
                  <a:schemeClr val="tx1"/>
                </a:solidFill>
              </a:rPr>
              <a:t>Redundant</a:t>
            </a:r>
            <a:r>
              <a:rPr lang="zh-CN" altLang="zh-CN">
                <a:solidFill>
                  <a:schemeClr val="tx1"/>
                </a:solidFill>
              </a:rPr>
              <a:t> Arrays of (Inexpensive) Disks</a:t>
            </a:r>
            <a:endParaRPr lang="zh-CN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534400" cy="4754122"/>
          </a:xfrm>
          <a:ln/>
        </p:spPr>
        <p:txBody>
          <a:bodyPr lIns="63500" tIns="25400" rIns="63500" bIns="25400">
            <a:spAutoFit/>
          </a:bodyPr>
          <a:lstStyle/>
          <a:p>
            <a:pPr marL="285750" indent="-285750" algn="l" eaLnBrk="1" hangingPunct="1">
              <a:lnSpc>
                <a:spcPct val="110000"/>
              </a:lnSpc>
              <a:buFontTx/>
              <a:buChar char="•"/>
            </a:pPr>
            <a:r>
              <a:rPr lang="zh-CN" altLang="zh-CN" dirty="0">
                <a:solidFill>
                  <a:schemeClr val="tx1"/>
                </a:solidFill>
              </a:rPr>
              <a:t>Files are "striped" across multiple disks</a:t>
            </a:r>
          </a:p>
          <a:p>
            <a:pPr marL="285750" indent="-285750" algn="l" eaLnBrk="1" hangingPunct="1">
              <a:lnSpc>
                <a:spcPct val="110000"/>
              </a:lnSpc>
              <a:buFontTx/>
              <a:buChar char="•"/>
            </a:pPr>
            <a:r>
              <a:rPr lang="zh-CN" altLang="zh-CN" dirty="0">
                <a:solidFill>
                  <a:schemeClr val="tx1"/>
                </a:solidFill>
              </a:rPr>
              <a:t>Redundancy yields high data availability</a:t>
            </a:r>
          </a:p>
          <a:p>
            <a:pPr marL="685800" lvl="1" indent="-228600" algn="l" eaLnBrk="1" hangingPunct="1">
              <a:lnSpc>
                <a:spcPct val="110000"/>
              </a:lnSpc>
              <a:buFontTx/>
              <a:buChar char="–"/>
            </a:pPr>
            <a:r>
              <a:rPr lang="zh-CN" altLang="zh-CN" u="sng" dirty="0">
                <a:solidFill>
                  <a:schemeClr val="tx1"/>
                </a:solidFill>
              </a:rPr>
              <a:t>Availability</a:t>
            </a:r>
            <a:r>
              <a:rPr lang="zh-CN" altLang="zh-CN" dirty="0">
                <a:solidFill>
                  <a:schemeClr val="tx1"/>
                </a:solidFill>
              </a:rPr>
              <a:t>: service still provided to user, even if some components failed</a:t>
            </a:r>
          </a:p>
          <a:p>
            <a:pPr marL="285750" indent="-285750" algn="l" eaLnBrk="1" hangingPunct="1">
              <a:lnSpc>
                <a:spcPct val="85000"/>
              </a:lnSpc>
              <a:buFontTx/>
              <a:buChar char="•"/>
            </a:pPr>
            <a:r>
              <a:rPr lang="zh-CN" altLang="zh-CN" dirty="0">
                <a:solidFill>
                  <a:schemeClr val="tx1"/>
                </a:solidFill>
              </a:rPr>
              <a:t>Disks will still fail</a:t>
            </a:r>
          </a:p>
          <a:p>
            <a:pPr marL="285750" indent="-285750" algn="l" eaLnBrk="1" hangingPunct="1">
              <a:lnSpc>
                <a:spcPct val="85000"/>
              </a:lnSpc>
              <a:buFontTx/>
              <a:buChar char="•"/>
            </a:pPr>
            <a:r>
              <a:rPr lang="zh-CN" altLang="zh-CN" dirty="0">
                <a:solidFill>
                  <a:schemeClr val="tx1"/>
                </a:solidFill>
              </a:rPr>
              <a:t>Contents reconstructed from data   redundantly stored in the array</a:t>
            </a:r>
          </a:p>
          <a:p>
            <a:pPr marL="685800" lvl="1" indent="-228600" algn="l" eaLnBrk="1" hangingPunct="1"/>
            <a:r>
              <a:rPr lang="zh-CN" altLang="zh-CN" dirty="0">
                <a:solidFill>
                  <a:schemeClr val="tx1"/>
                </a:solidFill>
                <a:latin typeface="Symbol" pitchFamily="18" charset="2"/>
                <a:sym typeface="Symbol" pitchFamily="18" charset="2"/>
              </a:rPr>
              <a:t></a:t>
            </a:r>
            <a:r>
              <a:rPr lang="zh-CN" altLang="zh-CN" dirty="0">
                <a:solidFill>
                  <a:schemeClr val="tx1"/>
                </a:solidFill>
              </a:rPr>
              <a:t> Capacity penalty to store redundant info</a:t>
            </a:r>
          </a:p>
          <a:p>
            <a:pPr marL="685800" lvl="1" indent="-228600" algn="l" eaLnBrk="1" hangingPunct="1"/>
            <a:r>
              <a:rPr lang="zh-CN" altLang="zh-CN" dirty="0">
                <a:solidFill>
                  <a:schemeClr val="tx1"/>
                </a:solidFill>
                <a:latin typeface="Symbol" pitchFamily="18" charset="2"/>
                <a:sym typeface="Symbol" pitchFamily="18" charset="2"/>
              </a:rPr>
              <a:t></a:t>
            </a:r>
            <a:r>
              <a:rPr lang="zh-CN" altLang="zh-CN" dirty="0">
                <a:solidFill>
                  <a:schemeClr val="tx1"/>
                </a:solidFill>
              </a:rPr>
              <a:t> Bandwidth penalty to update redundant info</a:t>
            </a:r>
          </a:p>
        </p:txBody>
      </p:sp>
    </p:spTree>
    <p:extLst>
      <p:ext uri="{BB962C8B-B14F-4D97-AF65-F5344CB8AC3E}">
        <p14:creationId xmlns:p14="http://schemas.microsoft.com/office/powerpoint/2010/main" val="393387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31300" cy="1143000"/>
          </a:xfrm>
          <a:ln/>
        </p:spPr>
        <p:txBody>
          <a:bodyPr lIns="90487" rIns="90487"/>
          <a:lstStyle/>
          <a:p>
            <a:pPr eaLnBrk="1" hangingPunct="1"/>
            <a:r>
              <a:rPr lang="zh-CN" altLang="zh-CN">
                <a:solidFill>
                  <a:schemeClr val="tx1"/>
                </a:solidFill>
              </a:rPr>
              <a:t>RAID 0: No Redundancy(p587)</a:t>
            </a:r>
            <a:endParaRPr lang="zh-CN" altLang="zh-CN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74638" y="1905000"/>
            <a:ext cx="8474075" cy="384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•  </a:t>
            </a:r>
            <a:r>
              <a:rPr lang="en-US" altLang="zh-CN" sz="2800" b="1">
                <a:solidFill>
                  <a:srgbClr val="000000"/>
                </a:solidFill>
                <a:latin typeface="Times-Roman" charset="0"/>
                <a:sym typeface="Times-Roman" charset="0"/>
              </a:rPr>
              <a:t>Data is striped across a disk array but there is no redundancy to tolerate disk failure.</a:t>
            </a:r>
            <a:endParaRPr lang="zh-CN" altLang="en-US" sz="2800" b="1">
              <a:solidFill>
                <a:srgbClr val="000000"/>
              </a:solidFill>
              <a:latin typeface="Times-Roman" charset="0"/>
              <a:sym typeface="Times-Roman" charset="0"/>
            </a:endParaRPr>
          </a:p>
          <a:p>
            <a:r>
              <a:rPr lang="en-US" altLang="zh-CN" sz="2800" b="1">
                <a:solidFill>
                  <a:srgbClr val="000000"/>
                </a:solidFill>
                <a:latin typeface="Times-Roman" charset="0"/>
                <a:sym typeface="Times-Roman" charset="0"/>
              </a:rPr>
              <a:t>It also improves performance for large accesses, </a:t>
            </a:r>
            <a:endParaRPr lang="zh-CN" altLang="en-US" sz="2800" b="1">
              <a:solidFill>
                <a:srgbClr val="000000"/>
              </a:solidFill>
              <a:latin typeface="Times-Roman" charset="0"/>
              <a:sym typeface="Times-Roman" charset="0"/>
            </a:endParaRPr>
          </a:p>
          <a:p>
            <a:r>
              <a:rPr lang="en-US" altLang="zh-CN" sz="2800" b="1">
                <a:solidFill>
                  <a:srgbClr val="000000"/>
                </a:solidFill>
                <a:latin typeface="Times-Roman" charset="0"/>
                <a:sym typeface="Times-Roman" charset="0"/>
              </a:rPr>
              <a:t>since many disks can operate at once.</a:t>
            </a:r>
            <a:endParaRPr lang="zh-CN" altLang="en-US" sz="2800" b="1">
              <a:solidFill>
                <a:srgbClr val="000000"/>
              </a:solidFill>
              <a:latin typeface="Times-Roman" charset="0"/>
              <a:sym typeface="Times-Roman" charset="0"/>
            </a:endParaRPr>
          </a:p>
          <a:p>
            <a:endParaRPr lang="zh-CN" altLang="en-US" sz="2800" b="1">
              <a:solidFill>
                <a:srgbClr val="000000"/>
              </a:solidFill>
              <a:latin typeface="Times-Roman" charset="0"/>
              <a:sym typeface="Times-Roman" charset="0"/>
            </a:endParaRPr>
          </a:p>
          <a:p>
            <a:r>
              <a:rPr lang="en-US" altLang="zh-CN" sz="2800" b="1">
                <a:solidFill>
                  <a:srgbClr val="000000"/>
                </a:solidFill>
                <a:latin typeface="Times-Roman" charset="0"/>
                <a:sym typeface="Times-Roman" charset="0"/>
              </a:rPr>
              <a:t>RAID 0 something of a </a:t>
            </a:r>
            <a:r>
              <a:rPr lang="en-US" altLang="zh-CN" sz="2800" b="1">
                <a:solidFill>
                  <a:srgbClr val="FF3300"/>
                </a:solidFill>
                <a:latin typeface="Times-Roman" charset="0"/>
                <a:sym typeface="Times-Roman" charset="0"/>
              </a:rPr>
              <a:t>misnomer </a:t>
            </a:r>
            <a:r>
              <a:rPr lang="en-US" altLang="zh-CN" sz="2800" b="1">
                <a:solidFill>
                  <a:srgbClr val="000000"/>
                </a:solidFill>
                <a:latin typeface="Times-Roman" charset="0"/>
                <a:sym typeface="Times-Roman" charset="0"/>
              </a:rPr>
              <a:t>as there is no Redundancy,(p587)</a:t>
            </a:r>
          </a:p>
          <a:p>
            <a:endParaRPr lang="zh-CN" altLang="en-US" sz="2400">
              <a:solidFill>
                <a:srgbClr val="000000"/>
              </a:solidFill>
              <a:latin typeface="Times-Roman" charset="0"/>
              <a:sym typeface="Times-Roman" charset="0"/>
            </a:endParaRPr>
          </a:p>
          <a:p>
            <a:endParaRPr lang="zh-CN" altLang="en-US" sz="24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5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bldLvl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31300" cy="1143000"/>
          </a:xfrm>
          <a:ln/>
        </p:spPr>
        <p:txBody>
          <a:bodyPr lIns="90487" rIns="90487"/>
          <a:lstStyle/>
          <a:p>
            <a:pPr eaLnBrk="1" hangingPunct="1"/>
            <a:r>
              <a:rPr lang="zh-CN" altLang="zh-CN">
                <a:solidFill>
                  <a:schemeClr val="tx1"/>
                </a:solidFill>
              </a:rPr>
              <a:t>RAID 1: Disk Mirroring/Shadowing</a:t>
            </a:r>
            <a:endParaRPr lang="zh-CN" altLang="zh-CN"/>
          </a:p>
        </p:txBody>
      </p:sp>
      <p:sp useBgFill="1">
        <p:nvSpPr>
          <p:cNvPr id="30723" name="Oval 3"/>
          <p:cNvSpPr>
            <a:spLocks noChangeArrowheads="1"/>
          </p:cNvSpPr>
          <p:nvPr/>
        </p:nvSpPr>
        <p:spPr bwMode="auto">
          <a:xfrm>
            <a:off x="6140450" y="1593850"/>
            <a:ext cx="850900" cy="279400"/>
          </a:xfrm>
          <a:prstGeom prst="ellipse">
            <a:avLst/>
          </a:prstGeom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 useBgFill="1">
        <p:nvSpPr>
          <p:cNvPr id="30724" name="Oval 4"/>
          <p:cNvSpPr>
            <a:spLocks noChangeArrowheads="1"/>
          </p:cNvSpPr>
          <p:nvPr/>
        </p:nvSpPr>
        <p:spPr bwMode="auto">
          <a:xfrm>
            <a:off x="6140450" y="2190750"/>
            <a:ext cx="850900" cy="279400"/>
          </a:xfrm>
          <a:prstGeom prst="ellipse">
            <a:avLst/>
          </a:prstGeom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6127750" y="1771650"/>
            <a:ext cx="0" cy="5588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7004050" y="1746250"/>
            <a:ext cx="0" cy="5588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 useBgFill="1">
        <p:nvSpPr>
          <p:cNvPr id="30727" name="Oval 7"/>
          <p:cNvSpPr>
            <a:spLocks noChangeArrowheads="1"/>
          </p:cNvSpPr>
          <p:nvPr/>
        </p:nvSpPr>
        <p:spPr bwMode="auto">
          <a:xfrm>
            <a:off x="7296150" y="1593850"/>
            <a:ext cx="850900" cy="279400"/>
          </a:xfrm>
          <a:prstGeom prst="ellipse">
            <a:avLst/>
          </a:prstGeom>
          <a:ln w="38100" cmpd="sng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 useBgFill="1">
        <p:nvSpPr>
          <p:cNvPr id="30728" name="Oval 8"/>
          <p:cNvSpPr>
            <a:spLocks noChangeArrowheads="1"/>
          </p:cNvSpPr>
          <p:nvPr/>
        </p:nvSpPr>
        <p:spPr bwMode="auto">
          <a:xfrm>
            <a:off x="7296150" y="2190750"/>
            <a:ext cx="850900" cy="279400"/>
          </a:xfrm>
          <a:prstGeom prst="ellipse">
            <a:avLst/>
          </a:prstGeom>
          <a:ln w="38100" cmpd="sng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7283450" y="1771650"/>
            <a:ext cx="0" cy="558800"/>
          </a:xfrm>
          <a:prstGeom prst="line">
            <a:avLst/>
          </a:prstGeom>
          <a:noFill/>
          <a:ln w="38100" cmpd="sng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8159750" y="1746250"/>
            <a:ext cx="0" cy="558800"/>
          </a:xfrm>
          <a:prstGeom prst="line">
            <a:avLst/>
          </a:prstGeom>
          <a:noFill/>
          <a:ln w="38100" cmpd="sng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5873750" y="1339850"/>
            <a:ext cx="2628900" cy="15113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 useBgFill="1">
        <p:nvSpPr>
          <p:cNvPr id="30732" name="Oval 12"/>
          <p:cNvSpPr>
            <a:spLocks noChangeArrowheads="1"/>
          </p:cNvSpPr>
          <p:nvPr/>
        </p:nvSpPr>
        <p:spPr bwMode="auto">
          <a:xfrm>
            <a:off x="1111250" y="1568450"/>
            <a:ext cx="850900" cy="279400"/>
          </a:xfrm>
          <a:prstGeom prst="ellipse">
            <a:avLst/>
          </a:prstGeom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 useBgFill="1">
        <p:nvSpPr>
          <p:cNvPr id="30733" name="Oval 13"/>
          <p:cNvSpPr>
            <a:spLocks noChangeArrowheads="1"/>
          </p:cNvSpPr>
          <p:nvPr/>
        </p:nvSpPr>
        <p:spPr bwMode="auto">
          <a:xfrm>
            <a:off x="1111250" y="2165350"/>
            <a:ext cx="850900" cy="279400"/>
          </a:xfrm>
          <a:prstGeom prst="ellipse">
            <a:avLst/>
          </a:prstGeom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>
            <a:off x="1098550" y="1746250"/>
            <a:ext cx="0" cy="5588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1974850" y="1720850"/>
            <a:ext cx="0" cy="5588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 useBgFill="1">
        <p:nvSpPr>
          <p:cNvPr id="30736" name="Oval 16"/>
          <p:cNvSpPr>
            <a:spLocks noChangeArrowheads="1"/>
          </p:cNvSpPr>
          <p:nvPr/>
        </p:nvSpPr>
        <p:spPr bwMode="auto">
          <a:xfrm>
            <a:off x="2266950" y="1568450"/>
            <a:ext cx="850900" cy="279400"/>
          </a:xfrm>
          <a:prstGeom prst="ellipse">
            <a:avLst/>
          </a:prstGeom>
          <a:ln w="38100" cmpd="sng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 useBgFill="1">
        <p:nvSpPr>
          <p:cNvPr id="30737" name="Oval 17"/>
          <p:cNvSpPr>
            <a:spLocks noChangeArrowheads="1"/>
          </p:cNvSpPr>
          <p:nvPr/>
        </p:nvSpPr>
        <p:spPr bwMode="auto">
          <a:xfrm>
            <a:off x="2266950" y="2165350"/>
            <a:ext cx="850900" cy="279400"/>
          </a:xfrm>
          <a:prstGeom prst="ellipse">
            <a:avLst/>
          </a:prstGeom>
          <a:ln w="38100" cmpd="sng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2254250" y="1746250"/>
            <a:ext cx="0" cy="558800"/>
          </a:xfrm>
          <a:prstGeom prst="line">
            <a:avLst/>
          </a:prstGeom>
          <a:noFill/>
          <a:ln w="38100" cmpd="sng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3130550" y="1720850"/>
            <a:ext cx="0" cy="558800"/>
          </a:xfrm>
          <a:prstGeom prst="line">
            <a:avLst/>
          </a:prstGeom>
          <a:noFill/>
          <a:ln w="38100" cmpd="sng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844550" y="1314450"/>
            <a:ext cx="2628900" cy="15113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266700" y="2895600"/>
            <a:ext cx="88773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• Each disk is fully duplicated onto its “</a:t>
            </a:r>
            <a:r>
              <a:rPr lang="en-US" altLang="zh-CN" sz="2800" b="1" u="sng">
                <a:solidFill>
                  <a:srgbClr val="FF0000"/>
                </a:solidFill>
                <a:latin typeface="Helvetica" pitchFamily="2" charset="0"/>
                <a:sym typeface="Helvetica" pitchFamily="2" charset="0"/>
              </a:rPr>
              <a:t>mirror</a:t>
            </a: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”</a:t>
            </a:r>
            <a:endParaRPr lang="zh-CN" altLang="en-US" sz="28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      Very high availability can be achieved</a:t>
            </a:r>
            <a:endParaRPr lang="zh-CN" altLang="en-US" sz="28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• Bandwidth sacrifice on write:</a:t>
            </a:r>
            <a:endParaRPr lang="zh-CN" altLang="en-US" sz="28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      Logical write = two physical writes</a:t>
            </a:r>
            <a:endParaRPr lang="zh-CN" altLang="en-US" sz="28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 lvl="1"/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• Reads may be optimized</a:t>
            </a:r>
            <a:endParaRPr lang="zh-CN" altLang="en-US" sz="28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• Most expensive solution: 100% capacity overhead</a:t>
            </a:r>
            <a:endParaRPr lang="zh-CN" altLang="en-US" sz="28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endParaRPr lang="zh-CN" altLang="en-US" sz="28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 (</a:t>
            </a: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RAID 2 not interesting, so skip)</a:t>
            </a:r>
            <a:endParaRPr lang="en-US" altLang="zh-CN" sz="24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30742" name="Oval 22"/>
          <p:cNvSpPr>
            <a:spLocks noChangeArrowheads="1"/>
          </p:cNvSpPr>
          <p:nvPr/>
        </p:nvSpPr>
        <p:spPr bwMode="auto">
          <a:xfrm>
            <a:off x="4032250" y="1987550"/>
            <a:ext cx="127000" cy="127000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0743" name="Oval 23"/>
          <p:cNvSpPr>
            <a:spLocks noChangeArrowheads="1"/>
          </p:cNvSpPr>
          <p:nvPr/>
        </p:nvSpPr>
        <p:spPr bwMode="auto">
          <a:xfrm>
            <a:off x="4464050" y="1987550"/>
            <a:ext cx="127000" cy="127000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0744" name="Oval 24"/>
          <p:cNvSpPr>
            <a:spLocks noChangeArrowheads="1"/>
          </p:cNvSpPr>
          <p:nvPr/>
        </p:nvSpPr>
        <p:spPr bwMode="auto">
          <a:xfrm>
            <a:off x="4883150" y="1987550"/>
            <a:ext cx="127000" cy="127000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 flipH="1">
            <a:off x="3505200" y="1600200"/>
            <a:ext cx="381000" cy="24765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3733800" y="1143000"/>
            <a:ext cx="166687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recovery</a:t>
            </a:r>
            <a:endParaRPr lang="zh-CN" altLang="en-US" sz="28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 algn="ctr"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group</a:t>
            </a:r>
            <a:endParaRPr lang="en-US" altLang="zh-CN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>
            <a:off x="5410200" y="1676400"/>
            <a:ext cx="457200" cy="2286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20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1" grpId="0" build="p" bldLvl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52400"/>
            <a:ext cx="8382000" cy="1143000"/>
          </a:xfrm>
          <a:ln/>
        </p:spPr>
        <p:txBody>
          <a:bodyPr lIns="90487" rIns="90487"/>
          <a:lstStyle/>
          <a:p>
            <a:pPr eaLnBrk="1" hangingPunct="1"/>
            <a:r>
              <a:rPr lang="zh-CN" altLang="zh-CN">
                <a:solidFill>
                  <a:schemeClr val="tx1"/>
                </a:solidFill>
              </a:rPr>
              <a:t>RAID 3: Bit-Interleaved Parity Disk</a:t>
            </a:r>
            <a:endParaRPr lang="zh-CN" altLang="zh-CN"/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3644900" y="1238250"/>
            <a:ext cx="4851400" cy="1219200"/>
            <a:chOff x="0" y="0"/>
            <a:chExt cx="3056" cy="768"/>
          </a:xfrm>
        </p:grpSpPr>
        <p:sp useBgFill="1">
          <p:nvSpPr>
            <p:cNvPr id="31748" name="Oval 4"/>
            <p:cNvSpPr>
              <a:spLocks noChangeArrowheads="1"/>
            </p:cNvSpPr>
            <p:nvPr/>
          </p:nvSpPr>
          <p:spPr bwMode="auto">
            <a:xfrm>
              <a:off x="176" y="96"/>
              <a:ext cx="536" cy="176"/>
            </a:xfrm>
            <a:prstGeom prst="ellipse">
              <a:avLst/>
            </a:prstGeom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 useBgFill="1">
          <p:nvSpPr>
            <p:cNvPr id="31749" name="Oval 5"/>
            <p:cNvSpPr>
              <a:spLocks noChangeArrowheads="1"/>
            </p:cNvSpPr>
            <p:nvPr/>
          </p:nvSpPr>
          <p:spPr bwMode="auto">
            <a:xfrm>
              <a:off x="176" y="472"/>
              <a:ext cx="536" cy="176"/>
            </a:xfrm>
            <a:prstGeom prst="ellipse">
              <a:avLst/>
            </a:prstGeom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31750" name="Line 6"/>
            <p:cNvSpPr>
              <a:spLocks noChangeShapeType="1"/>
            </p:cNvSpPr>
            <p:nvPr/>
          </p:nvSpPr>
          <p:spPr bwMode="auto">
            <a:xfrm>
              <a:off x="168" y="208"/>
              <a:ext cx="1" cy="352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31751" name="Line 7"/>
            <p:cNvSpPr>
              <a:spLocks noChangeShapeType="1"/>
            </p:cNvSpPr>
            <p:nvPr/>
          </p:nvSpPr>
          <p:spPr bwMode="auto">
            <a:xfrm>
              <a:off x="720" y="192"/>
              <a:ext cx="1" cy="352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 useBgFill="1">
          <p:nvSpPr>
            <p:cNvPr id="31752" name="Oval 8"/>
            <p:cNvSpPr>
              <a:spLocks noChangeArrowheads="1"/>
            </p:cNvSpPr>
            <p:nvPr/>
          </p:nvSpPr>
          <p:spPr bwMode="auto">
            <a:xfrm>
              <a:off x="904" y="96"/>
              <a:ext cx="536" cy="176"/>
            </a:xfrm>
            <a:prstGeom prst="ellipse">
              <a:avLst/>
            </a:prstGeom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 useBgFill="1">
          <p:nvSpPr>
            <p:cNvPr id="31753" name="Oval 9"/>
            <p:cNvSpPr>
              <a:spLocks noChangeArrowheads="1"/>
            </p:cNvSpPr>
            <p:nvPr/>
          </p:nvSpPr>
          <p:spPr bwMode="auto">
            <a:xfrm>
              <a:off x="904" y="472"/>
              <a:ext cx="536" cy="176"/>
            </a:xfrm>
            <a:prstGeom prst="ellipse">
              <a:avLst/>
            </a:prstGeom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>
              <a:off x="896" y="208"/>
              <a:ext cx="1" cy="352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31755" name="Line 11"/>
            <p:cNvSpPr>
              <a:spLocks noChangeShapeType="1"/>
            </p:cNvSpPr>
            <p:nvPr/>
          </p:nvSpPr>
          <p:spPr bwMode="auto">
            <a:xfrm>
              <a:off x="1448" y="192"/>
              <a:ext cx="1" cy="352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 useBgFill="1">
          <p:nvSpPr>
            <p:cNvPr id="31756" name="Oval 12"/>
            <p:cNvSpPr>
              <a:spLocks noChangeArrowheads="1"/>
            </p:cNvSpPr>
            <p:nvPr/>
          </p:nvSpPr>
          <p:spPr bwMode="auto">
            <a:xfrm>
              <a:off x="1616" y="96"/>
              <a:ext cx="536" cy="176"/>
            </a:xfrm>
            <a:prstGeom prst="ellipse">
              <a:avLst/>
            </a:prstGeom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 useBgFill="1">
          <p:nvSpPr>
            <p:cNvPr id="31757" name="Oval 13"/>
            <p:cNvSpPr>
              <a:spLocks noChangeArrowheads="1"/>
            </p:cNvSpPr>
            <p:nvPr/>
          </p:nvSpPr>
          <p:spPr bwMode="auto">
            <a:xfrm>
              <a:off x="1616" y="472"/>
              <a:ext cx="536" cy="176"/>
            </a:xfrm>
            <a:prstGeom prst="ellipse">
              <a:avLst/>
            </a:prstGeom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31758" name="Line 14"/>
            <p:cNvSpPr>
              <a:spLocks noChangeShapeType="1"/>
            </p:cNvSpPr>
            <p:nvPr/>
          </p:nvSpPr>
          <p:spPr bwMode="auto">
            <a:xfrm>
              <a:off x="1608" y="208"/>
              <a:ext cx="1" cy="352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31759" name="Line 15"/>
            <p:cNvSpPr>
              <a:spLocks noChangeShapeType="1"/>
            </p:cNvSpPr>
            <p:nvPr/>
          </p:nvSpPr>
          <p:spPr bwMode="auto">
            <a:xfrm>
              <a:off x="2160" y="192"/>
              <a:ext cx="1" cy="352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 useBgFill="1">
          <p:nvSpPr>
            <p:cNvPr id="31760" name="Oval 16"/>
            <p:cNvSpPr>
              <a:spLocks noChangeArrowheads="1"/>
            </p:cNvSpPr>
            <p:nvPr/>
          </p:nvSpPr>
          <p:spPr bwMode="auto">
            <a:xfrm>
              <a:off x="2344" y="96"/>
              <a:ext cx="536" cy="176"/>
            </a:xfrm>
            <a:prstGeom prst="ellipse">
              <a:avLst/>
            </a:prstGeom>
            <a:ln w="38100" cmpd="sng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 useBgFill="1">
          <p:nvSpPr>
            <p:cNvPr id="31761" name="Oval 17"/>
            <p:cNvSpPr>
              <a:spLocks noChangeArrowheads="1"/>
            </p:cNvSpPr>
            <p:nvPr/>
          </p:nvSpPr>
          <p:spPr bwMode="auto">
            <a:xfrm>
              <a:off x="2344" y="472"/>
              <a:ext cx="536" cy="176"/>
            </a:xfrm>
            <a:prstGeom prst="ellipse">
              <a:avLst/>
            </a:prstGeom>
            <a:ln w="38100" cmpd="sng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31762" name="Line 18"/>
            <p:cNvSpPr>
              <a:spLocks noChangeShapeType="1"/>
            </p:cNvSpPr>
            <p:nvPr/>
          </p:nvSpPr>
          <p:spPr bwMode="auto">
            <a:xfrm>
              <a:off x="2336" y="208"/>
              <a:ext cx="1" cy="352"/>
            </a:xfrm>
            <a:prstGeom prst="line">
              <a:avLst/>
            </a:prstGeom>
            <a:noFill/>
            <a:ln w="38100" cmpd="sng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31763" name="Line 19"/>
            <p:cNvSpPr>
              <a:spLocks noChangeShapeType="1"/>
            </p:cNvSpPr>
            <p:nvPr/>
          </p:nvSpPr>
          <p:spPr bwMode="auto">
            <a:xfrm>
              <a:off x="2888" y="192"/>
              <a:ext cx="1" cy="352"/>
            </a:xfrm>
            <a:prstGeom prst="line">
              <a:avLst/>
            </a:prstGeom>
            <a:noFill/>
            <a:ln w="38100" cmpd="sng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31764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3056" cy="768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31765" name="Rectangle 21"/>
            <p:cNvSpPr>
              <a:spLocks noChangeArrowheads="1"/>
            </p:cNvSpPr>
            <p:nvPr/>
          </p:nvSpPr>
          <p:spPr bwMode="auto">
            <a:xfrm>
              <a:off x="2487" y="300"/>
              <a:ext cx="263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P</a:t>
              </a:r>
              <a:endPara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</p:txBody>
        </p:sp>
      </p:grpSp>
      <p:grpSp>
        <p:nvGrpSpPr>
          <p:cNvPr id="31766" name="Group 22"/>
          <p:cNvGrpSpPr>
            <a:grpSpLocks/>
          </p:cNvGrpSpPr>
          <p:nvPr/>
        </p:nvGrpSpPr>
        <p:grpSpPr bwMode="auto">
          <a:xfrm>
            <a:off x="304800" y="1127125"/>
            <a:ext cx="2514600" cy="1992313"/>
            <a:chOff x="0" y="0"/>
            <a:chExt cx="1584" cy="1255"/>
          </a:xfrm>
        </p:grpSpPr>
        <p:sp useBgFill="1">
          <p:nvSpPr>
            <p:cNvPr id="31767" name="Rectangle 23"/>
            <p:cNvSpPr>
              <a:spLocks noChangeArrowheads="1"/>
            </p:cNvSpPr>
            <p:nvPr/>
          </p:nvSpPr>
          <p:spPr bwMode="auto">
            <a:xfrm>
              <a:off x="226" y="0"/>
              <a:ext cx="1130" cy="988"/>
            </a:xfrm>
            <a:prstGeom prst="rect">
              <a:avLst/>
            </a:prstGeom>
            <a:ln w="254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10010011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 algn="ctr">
                <a:lnSpc>
                  <a:spcPct val="85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11001101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 algn="ctr">
                <a:lnSpc>
                  <a:spcPct val="85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10010011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 algn="ctr">
                <a:lnSpc>
                  <a:spcPct val="85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. . .</a:t>
              </a:r>
              <a:endParaRPr lang="zh-CN" altLang="en-US"/>
            </a:p>
          </p:txBody>
        </p:sp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0" y="970"/>
              <a:ext cx="1584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logical record</a:t>
              </a:r>
              <a:endParaRPr lang="zh-CN" altLang="en-US"/>
            </a:p>
          </p:txBody>
        </p:sp>
      </p:grpSp>
      <p:grpSp>
        <p:nvGrpSpPr>
          <p:cNvPr id="31769" name="Group 25"/>
          <p:cNvGrpSpPr>
            <a:grpSpLocks/>
          </p:cNvGrpSpPr>
          <p:nvPr/>
        </p:nvGrpSpPr>
        <p:grpSpPr bwMode="auto">
          <a:xfrm>
            <a:off x="4189413" y="2603500"/>
            <a:ext cx="3859212" cy="3213100"/>
            <a:chOff x="0" y="0"/>
            <a:chExt cx="2431" cy="2024"/>
          </a:xfrm>
        </p:grpSpPr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0" y="0"/>
              <a:ext cx="239" cy="1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0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0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0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0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/>
            </a:p>
          </p:txBody>
        </p:sp>
        <p:sp>
          <p:nvSpPr>
            <p:cNvPr id="31771" name="Rectangle 27"/>
            <p:cNvSpPr>
              <a:spLocks noChangeArrowheads="1"/>
            </p:cNvSpPr>
            <p:nvPr/>
          </p:nvSpPr>
          <p:spPr bwMode="auto">
            <a:xfrm>
              <a:off x="728" y="8"/>
              <a:ext cx="239" cy="1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0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0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0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/>
            </a:p>
          </p:txBody>
        </p:sp>
        <p:sp>
          <p:nvSpPr>
            <p:cNvPr id="31772" name="Rectangle 28"/>
            <p:cNvSpPr>
              <a:spLocks noChangeArrowheads="1"/>
            </p:cNvSpPr>
            <p:nvPr/>
          </p:nvSpPr>
          <p:spPr bwMode="auto">
            <a:xfrm>
              <a:off x="1456" y="24"/>
              <a:ext cx="239" cy="1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0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0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0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0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/>
            </a:p>
          </p:txBody>
        </p:sp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2192" y="32"/>
              <a:ext cx="239" cy="1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FF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 sz="2800" b="1">
                <a:solidFill>
                  <a:srgbClr val="00FF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FF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 sz="2800" b="1">
                <a:solidFill>
                  <a:srgbClr val="00FF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FF00"/>
                  </a:solidFill>
                  <a:latin typeface="Helvetica" pitchFamily="2" charset="0"/>
                  <a:sym typeface="Helvetica" pitchFamily="2" charset="0"/>
                </a:rPr>
                <a:t>0</a:t>
              </a:r>
              <a:endParaRPr lang="zh-CN" altLang="en-US" sz="2800" b="1">
                <a:solidFill>
                  <a:srgbClr val="00FF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FF00"/>
                  </a:solidFill>
                  <a:latin typeface="Helvetica" pitchFamily="2" charset="0"/>
                  <a:sym typeface="Helvetica" pitchFamily="2" charset="0"/>
                </a:rPr>
                <a:t>0</a:t>
              </a:r>
              <a:endParaRPr lang="zh-CN" altLang="en-US" sz="2800" b="1">
                <a:solidFill>
                  <a:srgbClr val="00FF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FF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 sz="2800" b="1">
                <a:solidFill>
                  <a:srgbClr val="00FF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FF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 sz="2800" b="1">
                <a:solidFill>
                  <a:srgbClr val="00FF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FF00"/>
                  </a:solidFill>
                  <a:latin typeface="Helvetica" pitchFamily="2" charset="0"/>
                  <a:sym typeface="Helvetica" pitchFamily="2" charset="0"/>
                </a:rPr>
                <a:t>0</a:t>
              </a:r>
              <a:endParaRPr lang="zh-CN" altLang="en-US" sz="2800" b="1">
                <a:solidFill>
                  <a:srgbClr val="00FF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FF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/>
            </a:p>
          </p:txBody>
        </p:sp>
      </p:grpSp>
      <p:sp>
        <p:nvSpPr>
          <p:cNvPr id="31774" name="Rectangle 30"/>
          <p:cNvSpPr>
            <a:spLocks noChangeArrowheads="1"/>
          </p:cNvSpPr>
          <p:nvPr/>
        </p:nvSpPr>
        <p:spPr bwMode="auto">
          <a:xfrm>
            <a:off x="304800" y="4114800"/>
            <a:ext cx="5776913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P contains sum of</a:t>
            </a:r>
            <a:endParaRPr lang="zh-CN" altLang="en-US" sz="28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other disks per stripe </a:t>
            </a:r>
            <a:r>
              <a: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/>
            </a:r>
            <a:br>
              <a: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</a:b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mod 2 (“</a:t>
            </a:r>
            <a:r>
              <a:rPr lang="en-US" altLang="zh-CN" sz="2800" b="1" u="sng">
                <a:solidFill>
                  <a:srgbClr val="FF0000"/>
                </a:solidFill>
                <a:latin typeface="Helvetica" pitchFamily="2" charset="0"/>
                <a:sym typeface="Helvetica" pitchFamily="2" charset="0"/>
              </a:rPr>
              <a:t>parity</a:t>
            </a: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”)</a:t>
            </a:r>
            <a:endParaRPr lang="zh-CN" altLang="en-US" sz="28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If disk fails, subtract </a:t>
            </a:r>
            <a:endParaRPr lang="zh-CN" altLang="en-US" sz="28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P from sum of other </a:t>
            </a:r>
            <a:r>
              <a: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/>
            </a:r>
            <a:br>
              <a: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</a:b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disks to find missing information</a:t>
            </a:r>
            <a:endParaRPr lang="zh-CN" altLang="en-US"/>
          </a:p>
        </p:txBody>
      </p:sp>
      <p:grpSp>
        <p:nvGrpSpPr>
          <p:cNvPr id="31775" name="Group 31"/>
          <p:cNvGrpSpPr>
            <a:grpSpLocks/>
          </p:cNvGrpSpPr>
          <p:nvPr/>
        </p:nvGrpSpPr>
        <p:grpSpPr bwMode="auto">
          <a:xfrm>
            <a:off x="304800" y="3200400"/>
            <a:ext cx="8153400" cy="815975"/>
            <a:chOff x="0" y="0"/>
            <a:chExt cx="5136" cy="514"/>
          </a:xfrm>
        </p:grpSpPr>
        <p:sp>
          <p:nvSpPr>
            <p:cNvPr id="31776" name="Line 32"/>
            <p:cNvSpPr>
              <a:spLocks noChangeShapeType="1"/>
            </p:cNvSpPr>
            <p:nvPr/>
          </p:nvSpPr>
          <p:spPr bwMode="auto">
            <a:xfrm flipV="1">
              <a:off x="1584" y="288"/>
              <a:ext cx="848" cy="8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grpSp>
          <p:nvGrpSpPr>
            <p:cNvPr id="31777" name="Group 33"/>
            <p:cNvGrpSpPr>
              <a:grpSpLocks/>
            </p:cNvGrpSpPr>
            <p:nvPr/>
          </p:nvGrpSpPr>
          <p:grpSpPr bwMode="auto">
            <a:xfrm>
              <a:off x="0" y="0"/>
              <a:ext cx="5136" cy="514"/>
              <a:chOff x="0" y="0"/>
              <a:chExt cx="5136" cy="514"/>
            </a:xfrm>
          </p:grpSpPr>
          <p:sp>
            <p:nvSpPr>
              <p:cNvPr id="31778" name="Rectangle 3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46" cy="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altLang="zh-CN" sz="2800" b="1">
                    <a:solidFill>
                      <a:srgbClr val="000000"/>
                    </a:solidFill>
                    <a:latin typeface="Helvetica" pitchFamily="2" charset="0"/>
                    <a:sym typeface="Helvetica" pitchFamily="2" charset="0"/>
                  </a:rPr>
                  <a:t>Striped physical</a:t>
                </a:r>
                <a:endParaRPr lang="zh-CN" altLang="en-US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endParaRPr>
              </a:p>
              <a:p>
                <a:pPr algn="ctr">
                  <a:lnSpc>
                    <a:spcPct val="85000"/>
                  </a:lnSpc>
                </a:pPr>
                <a:r>
                  <a:rPr lang="en-US" altLang="zh-CN" sz="2800" b="1">
                    <a:solidFill>
                      <a:srgbClr val="000000"/>
                    </a:solidFill>
                    <a:latin typeface="Helvetica" pitchFamily="2" charset="0"/>
                    <a:sym typeface="Helvetica" pitchFamily="2" charset="0"/>
                  </a:rPr>
                  <a:t>records</a:t>
                </a:r>
                <a:endParaRPr lang="zh-CN" altLang="en-US"/>
              </a:p>
            </p:txBody>
          </p:sp>
          <p:sp>
            <p:nvSpPr>
              <p:cNvPr id="31779" name="Rectangle 35"/>
              <p:cNvSpPr>
                <a:spLocks noChangeArrowheads="1"/>
              </p:cNvSpPr>
              <p:nvPr/>
            </p:nvSpPr>
            <p:spPr bwMode="auto">
              <a:xfrm>
                <a:off x="2400" y="144"/>
                <a:ext cx="2736" cy="24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</p:grpSp>
      </p:grpSp>
      <p:grpSp>
        <p:nvGrpSpPr>
          <p:cNvPr id="31780" name="Group 36"/>
          <p:cNvGrpSpPr>
            <a:grpSpLocks/>
          </p:cNvGrpSpPr>
          <p:nvPr/>
        </p:nvGrpSpPr>
        <p:grpSpPr bwMode="auto">
          <a:xfrm>
            <a:off x="5029200" y="1111250"/>
            <a:ext cx="990600" cy="4603750"/>
            <a:chOff x="0" y="0"/>
            <a:chExt cx="624" cy="2900"/>
          </a:xfrm>
        </p:grpSpPr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>
              <a:off x="0" y="16"/>
              <a:ext cx="624" cy="944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31782" name="Line 38"/>
            <p:cNvSpPr>
              <a:spLocks noChangeShapeType="1"/>
            </p:cNvSpPr>
            <p:nvPr/>
          </p:nvSpPr>
          <p:spPr bwMode="auto">
            <a:xfrm flipH="1">
              <a:off x="40" y="0"/>
              <a:ext cx="552" cy="944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31783" name="Line 39"/>
            <p:cNvSpPr>
              <a:spLocks noChangeShapeType="1"/>
            </p:cNvSpPr>
            <p:nvPr/>
          </p:nvSpPr>
          <p:spPr bwMode="auto">
            <a:xfrm>
              <a:off x="96" y="1076"/>
              <a:ext cx="480" cy="1824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31784" name="Line 40"/>
            <p:cNvSpPr>
              <a:spLocks noChangeShapeType="1"/>
            </p:cNvSpPr>
            <p:nvPr/>
          </p:nvSpPr>
          <p:spPr bwMode="auto">
            <a:xfrm flipH="1">
              <a:off x="192" y="1028"/>
              <a:ext cx="240" cy="1872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374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74" grpId="0" build="p" bldLvl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476250"/>
            <a:ext cx="6402388" cy="476250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600">
                <a:solidFill>
                  <a:schemeClr val="tx1"/>
                </a:solidFill>
              </a:rPr>
              <a:t>Inspiration for RAID 4</a:t>
            </a:r>
            <a:endParaRPr lang="zh-CN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686800" cy="3429000"/>
          </a:xfrm>
          <a:ln/>
        </p:spPr>
        <p:txBody>
          <a:bodyPr/>
          <a:lstStyle/>
          <a:p>
            <a:pPr marL="285750" indent="-285750" algn="l" eaLnBrk="1" hangingPunct="1">
              <a:lnSpc>
                <a:spcPct val="85000"/>
              </a:lnSpc>
              <a:buFontTx/>
              <a:buChar char="•"/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sym typeface="Times New Roman" pitchFamily="18" charset="0"/>
              </a:rPr>
              <a:t>RAID 3 relies on parity disk to discover errors </a:t>
            </a:r>
            <a:b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sym typeface="Times New Roman" pitchFamily="18" charset="0"/>
              </a:rPr>
              <a:t>on Read</a:t>
            </a:r>
          </a:p>
          <a:p>
            <a:pPr marL="285750" indent="-285750" algn="l" eaLnBrk="1" hangingPunct="1">
              <a:lnSpc>
                <a:spcPct val="85000"/>
              </a:lnSpc>
              <a:buFontTx/>
              <a:buChar char="•"/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sym typeface="Times New Roman" pitchFamily="18" charset="0"/>
              </a:rPr>
              <a:t>Every sector has an error detection field</a:t>
            </a:r>
          </a:p>
          <a:p>
            <a:pPr marL="285750" indent="-285750" algn="l" eaLnBrk="1" hangingPunct="1">
              <a:lnSpc>
                <a:spcPct val="85000"/>
              </a:lnSpc>
              <a:buFontTx/>
              <a:buChar char="•"/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sym typeface="Times New Roman" pitchFamily="18" charset="0"/>
              </a:rPr>
              <a:t>Relies on error detection field to catch errors on read, not on the parity disk</a:t>
            </a:r>
          </a:p>
          <a:p>
            <a:pPr marL="285750" indent="-285750" algn="l" eaLnBrk="1" hangingPunct="1">
              <a:lnSpc>
                <a:spcPct val="85000"/>
              </a:lnSpc>
              <a:buFontTx/>
              <a:buChar char="•"/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sym typeface="Times New Roman" pitchFamily="18" charset="0"/>
              </a:rPr>
              <a:t>Allows independent reads to different disks simultaneously</a:t>
            </a:r>
            <a:endParaRPr lang="zh-CN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270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8153400" cy="1143000"/>
          </a:xfrm>
          <a:ln/>
        </p:spPr>
        <p:txBody>
          <a:bodyPr lIns="90487" rIns="90487"/>
          <a:lstStyle/>
          <a:p>
            <a:pPr eaLnBrk="1" hangingPunct="1"/>
            <a:r>
              <a:rPr lang="zh-CN" altLang="zh-CN">
                <a:solidFill>
                  <a:schemeClr val="tx1"/>
                </a:solidFill>
              </a:rPr>
              <a:t>RAID 4: High I/O Rate Parity</a:t>
            </a:r>
            <a:endParaRPr lang="zh-CN" altLang="zh-CN"/>
          </a:p>
        </p:txBody>
      </p:sp>
      <p:pic>
        <p:nvPicPr>
          <p:cNvPr id="33795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206500"/>
            <a:ext cx="215900" cy="279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206500"/>
            <a:ext cx="215900" cy="279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7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1206500"/>
            <a:ext cx="215900" cy="279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8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206500"/>
            <a:ext cx="215900" cy="279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9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206500"/>
            <a:ext cx="215900" cy="279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215900" y="1193800"/>
            <a:ext cx="2120900" cy="3175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2667000" y="1371600"/>
            <a:ext cx="4762500" cy="52578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190500" y="1206500"/>
            <a:ext cx="2451100" cy="139700"/>
          </a:xfrm>
          <a:prstGeom prst="line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2362200" y="1181100"/>
            <a:ext cx="4978400" cy="152400"/>
          </a:xfrm>
          <a:prstGeom prst="line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2362200" y="1511300"/>
            <a:ext cx="279400" cy="292100"/>
          </a:xfrm>
          <a:prstGeom prst="line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2813050" y="15240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D0</a:t>
            </a:r>
            <a:endParaRPr lang="zh-CN" altLang="en-US"/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3670300" y="15240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</a:t>
            </a:r>
            <a:endParaRPr lang="zh-CN" alt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591050" y="15240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D2</a:t>
            </a:r>
            <a:endParaRPr lang="zh-CN" altLang="en-US"/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5543550" y="15367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D3</a:t>
            </a:r>
            <a:endParaRPr lang="zh-CN" altLang="en-US"/>
          </a:p>
        </p:txBody>
      </p:sp>
      <p:sp>
        <p:nvSpPr>
          <p:cNvPr id="33809" name="Rectangle 17" descr="10%"/>
          <p:cNvSpPr>
            <a:spLocks noChangeArrowheads="1"/>
          </p:cNvSpPr>
          <p:nvPr/>
        </p:nvSpPr>
        <p:spPr bwMode="auto">
          <a:xfrm>
            <a:off x="6470650" y="1562100"/>
            <a:ext cx="571500" cy="5715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P</a:t>
            </a:r>
            <a:endParaRPr lang="zh-CN" alt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2813050" y="22733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D4</a:t>
            </a:r>
            <a:endParaRPr lang="zh-CN" altLang="en-US"/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3670300" y="22733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D5</a:t>
            </a:r>
            <a:endParaRPr lang="zh-CN" alt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591050" y="22733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D6</a:t>
            </a:r>
            <a:endParaRPr lang="zh-CN" altLang="en-US"/>
          </a:p>
        </p:txBody>
      </p:sp>
      <p:sp>
        <p:nvSpPr>
          <p:cNvPr id="33813" name="Rectangle 21" descr="10%"/>
          <p:cNvSpPr>
            <a:spLocks noChangeArrowheads="1"/>
          </p:cNvSpPr>
          <p:nvPr/>
        </p:nvSpPr>
        <p:spPr bwMode="auto">
          <a:xfrm>
            <a:off x="6470650" y="2260600"/>
            <a:ext cx="571500" cy="5715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P</a:t>
            </a:r>
            <a:endParaRPr lang="zh-CN" altLang="en-US"/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5543550" y="22606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D7</a:t>
            </a:r>
            <a:endParaRPr lang="zh-CN" alt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2813050" y="30099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D8</a:t>
            </a:r>
            <a:endParaRPr lang="zh-CN" altLang="en-US"/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3670300" y="30099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D9</a:t>
            </a:r>
            <a:endParaRPr lang="zh-CN" altLang="en-US"/>
          </a:p>
        </p:txBody>
      </p:sp>
      <p:sp>
        <p:nvSpPr>
          <p:cNvPr id="33817" name="Rectangle 25" descr="10%"/>
          <p:cNvSpPr>
            <a:spLocks noChangeArrowheads="1"/>
          </p:cNvSpPr>
          <p:nvPr/>
        </p:nvSpPr>
        <p:spPr bwMode="auto">
          <a:xfrm>
            <a:off x="6470650" y="3022600"/>
            <a:ext cx="571500" cy="5715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P</a:t>
            </a:r>
            <a:endParaRPr lang="zh-CN" altLang="en-US"/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4591050" y="30226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D10</a:t>
            </a:r>
            <a:endParaRPr lang="zh-CN" alt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5543550" y="30480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D11</a:t>
            </a:r>
            <a:endParaRPr lang="zh-CN" altLang="en-US"/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2813050" y="37592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D12</a:t>
            </a:r>
            <a:endParaRPr lang="zh-CN" altLang="en-US"/>
          </a:p>
        </p:txBody>
      </p:sp>
      <p:sp>
        <p:nvSpPr>
          <p:cNvPr id="33821" name="Rectangle 29" descr="10%"/>
          <p:cNvSpPr>
            <a:spLocks noChangeArrowheads="1"/>
          </p:cNvSpPr>
          <p:nvPr/>
        </p:nvSpPr>
        <p:spPr bwMode="auto">
          <a:xfrm>
            <a:off x="6470650" y="3784600"/>
            <a:ext cx="571500" cy="5715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P</a:t>
            </a:r>
            <a:endParaRPr lang="zh-CN" altLang="en-US"/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3670300" y="37846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D13</a:t>
            </a:r>
            <a:endParaRPr lang="zh-CN" altLang="en-US"/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4591050" y="37973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D14</a:t>
            </a:r>
            <a:endParaRPr lang="zh-CN" altLang="en-US"/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5543550" y="38227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D15</a:t>
            </a:r>
            <a:endParaRPr lang="zh-CN" altLang="en-US"/>
          </a:p>
        </p:txBody>
      </p:sp>
      <p:sp>
        <p:nvSpPr>
          <p:cNvPr id="33825" name="Rectangle 33" descr="10%"/>
          <p:cNvSpPr>
            <a:spLocks noChangeArrowheads="1"/>
          </p:cNvSpPr>
          <p:nvPr/>
        </p:nvSpPr>
        <p:spPr bwMode="auto">
          <a:xfrm>
            <a:off x="6470650" y="4622800"/>
            <a:ext cx="571500" cy="5715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P</a:t>
            </a:r>
            <a:endParaRPr lang="zh-CN" altLang="en-US"/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2813050" y="45466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D16</a:t>
            </a:r>
            <a:endParaRPr lang="zh-CN" altLang="en-US"/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3670300" y="45466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D17</a:t>
            </a:r>
            <a:endParaRPr lang="zh-CN" altLang="en-US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4591050" y="45593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D18</a:t>
            </a:r>
            <a:endParaRPr lang="zh-CN" altLang="en-US"/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5543550" y="45847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D19</a:t>
            </a:r>
            <a:endParaRPr lang="zh-CN" altLang="en-US"/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2813050" y="53213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D20</a:t>
            </a:r>
            <a:endParaRPr lang="zh-CN" altLang="en-US"/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3670300" y="53213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D21</a:t>
            </a:r>
            <a:endParaRPr lang="zh-CN" altLang="en-US"/>
          </a:p>
        </p:txBody>
      </p:sp>
      <p:sp>
        <p:nvSpPr>
          <p:cNvPr id="33832" name="Rectangle 40"/>
          <p:cNvSpPr>
            <a:spLocks noChangeArrowheads="1"/>
          </p:cNvSpPr>
          <p:nvPr/>
        </p:nvSpPr>
        <p:spPr bwMode="auto">
          <a:xfrm>
            <a:off x="4591050" y="53213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D22</a:t>
            </a:r>
            <a:endParaRPr lang="zh-CN" altLang="en-US"/>
          </a:p>
        </p:txBody>
      </p:sp>
      <p:sp>
        <p:nvSpPr>
          <p:cNvPr id="33833" name="Rectangle 41"/>
          <p:cNvSpPr>
            <a:spLocks noChangeArrowheads="1"/>
          </p:cNvSpPr>
          <p:nvPr/>
        </p:nvSpPr>
        <p:spPr bwMode="auto">
          <a:xfrm>
            <a:off x="5543550" y="53340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D23</a:t>
            </a:r>
            <a:endParaRPr lang="zh-CN" altLang="en-US"/>
          </a:p>
        </p:txBody>
      </p:sp>
      <p:sp>
        <p:nvSpPr>
          <p:cNvPr id="33834" name="Rectangle 42" descr="10%"/>
          <p:cNvSpPr>
            <a:spLocks noChangeArrowheads="1"/>
          </p:cNvSpPr>
          <p:nvPr/>
        </p:nvSpPr>
        <p:spPr bwMode="auto">
          <a:xfrm>
            <a:off x="6470650" y="5359400"/>
            <a:ext cx="571500" cy="5715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P</a:t>
            </a:r>
            <a:endParaRPr lang="zh-CN" altLang="en-US"/>
          </a:p>
        </p:txBody>
      </p:sp>
      <p:sp>
        <p:nvSpPr>
          <p:cNvPr id="33835" name="Rectangle 43"/>
          <p:cNvSpPr>
            <a:spLocks noChangeArrowheads="1"/>
          </p:cNvSpPr>
          <p:nvPr/>
        </p:nvSpPr>
        <p:spPr bwMode="auto">
          <a:xfrm>
            <a:off x="3021013" y="5848350"/>
            <a:ext cx="24447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/>
          </a:p>
        </p:txBody>
      </p:sp>
      <p:sp>
        <p:nvSpPr>
          <p:cNvPr id="33836" name="Rectangle 44"/>
          <p:cNvSpPr>
            <a:spLocks noChangeArrowheads="1"/>
          </p:cNvSpPr>
          <p:nvPr/>
        </p:nvSpPr>
        <p:spPr bwMode="auto">
          <a:xfrm>
            <a:off x="3884613" y="5822950"/>
            <a:ext cx="24447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/>
          </a:p>
        </p:txBody>
      </p:sp>
      <p:sp>
        <p:nvSpPr>
          <p:cNvPr id="33837" name="Rectangle 45"/>
          <p:cNvSpPr>
            <a:spLocks noChangeArrowheads="1"/>
          </p:cNvSpPr>
          <p:nvPr/>
        </p:nvSpPr>
        <p:spPr bwMode="auto">
          <a:xfrm>
            <a:off x="4799013" y="5848350"/>
            <a:ext cx="24447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/>
          </a:p>
        </p:txBody>
      </p:sp>
      <p:sp>
        <p:nvSpPr>
          <p:cNvPr id="33838" name="Rectangle 46"/>
          <p:cNvSpPr>
            <a:spLocks noChangeArrowheads="1"/>
          </p:cNvSpPr>
          <p:nvPr/>
        </p:nvSpPr>
        <p:spPr bwMode="auto">
          <a:xfrm>
            <a:off x="5726113" y="5886450"/>
            <a:ext cx="24447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/>
          </a:p>
        </p:txBody>
      </p:sp>
      <p:sp>
        <p:nvSpPr>
          <p:cNvPr id="33839" name="Rectangle 47"/>
          <p:cNvSpPr>
            <a:spLocks noChangeArrowheads="1"/>
          </p:cNvSpPr>
          <p:nvPr/>
        </p:nvSpPr>
        <p:spPr bwMode="auto">
          <a:xfrm>
            <a:off x="6678613" y="5848350"/>
            <a:ext cx="24447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/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auto">
          <a:xfrm>
            <a:off x="3581400" y="6096000"/>
            <a:ext cx="255428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Disk Columns</a:t>
            </a:r>
            <a:endParaRPr lang="en-US" altLang="zh-CN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33841" name="Rectangle 49"/>
          <p:cNvSpPr>
            <a:spLocks noChangeArrowheads="1"/>
          </p:cNvSpPr>
          <p:nvPr/>
        </p:nvSpPr>
        <p:spPr bwMode="auto">
          <a:xfrm>
            <a:off x="7181850" y="914400"/>
            <a:ext cx="19621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Increasing</a:t>
            </a:r>
            <a:endParaRPr lang="zh-CN" altLang="en-US" sz="28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 algn="ctr"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Logical</a:t>
            </a:r>
            <a:endParaRPr lang="zh-CN" altLang="en-US" sz="28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 algn="ctr"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Disk </a:t>
            </a:r>
            <a:endParaRPr lang="zh-CN" altLang="en-US" sz="28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 algn="ctr"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Address</a:t>
            </a:r>
            <a:endParaRPr lang="zh-CN" altLang="en-US"/>
          </a:p>
        </p:txBody>
      </p:sp>
      <p:sp>
        <p:nvSpPr>
          <p:cNvPr id="33842" name="Line 50"/>
          <p:cNvSpPr>
            <a:spLocks noChangeShapeType="1"/>
          </p:cNvSpPr>
          <p:nvPr/>
        </p:nvSpPr>
        <p:spPr bwMode="auto">
          <a:xfrm>
            <a:off x="8077200" y="2514600"/>
            <a:ext cx="0" cy="11811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grpSp>
        <p:nvGrpSpPr>
          <p:cNvPr id="33843" name="Group 51"/>
          <p:cNvGrpSpPr>
            <a:grpSpLocks/>
          </p:cNvGrpSpPr>
          <p:nvPr/>
        </p:nvGrpSpPr>
        <p:grpSpPr bwMode="auto">
          <a:xfrm>
            <a:off x="2768600" y="3683000"/>
            <a:ext cx="5938838" cy="858838"/>
            <a:chOff x="0" y="0"/>
            <a:chExt cx="3741" cy="541"/>
          </a:xfrm>
        </p:grpSpPr>
        <p:sp>
          <p:nvSpPr>
            <p:cNvPr id="33844" name="Rectangle 52"/>
            <p:cNvSpPr>
              <a:spLocks noChangeArrowheads="1"/>
            </p:cNvSpPr>
            <p:nvPr/>
          </p:nvSpPr>
          <p:spPr bwMode="auto">
            <a:xfrm>
              <a:off x="0" y="0"/>
              <a:ext cx="2760" cy="480"/>
            </a:xfrm>
            <a:prstGeom prst="rect">
              <a:avLst/>
            </a:prstGeom>
            <a:noFill/>
            <a:ln w="38100" cmpd="sng">
              <a:solidFill>
                <a:srgbClr val="FC012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33845" name="Line 53"/>
            <p:cNvSpPr>
              <a:spLocks noChangeShapeType="1"/>
            </p:cNvSpPr>
            <p:nvPr/>
          </p:nvSpPr>
          <p:spPr bwMode="auto">
            <a:xfrm>
              <a:off x="2752" y="208"/>
              <a:ext cx="288" cy="14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33846" name="Rectangle 54"/>
            <p:cNvSpPr>
              <a:spLocks noChangeArrowheads="1"/>
            </p:cNvSpPr>
            <p:nvPr/>
          </p:nvSpPr>
          <p:spPr bwMode="auto">
            <a:xfrm>
              <a:off x="2992" y="256"/>
              <a:ext cx="749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800" b="1" i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Stripe</a:t>
              </a:r>
              <a:endParaRPr lang="zh-CN" altLang="en-US"/>
            </a:p>
          </p:txBody>
        </p:sp>
      </p:grpSp>
      <p:sp>
        <p:nvSpPr>
          <p:cNvPr id="33847" name="Line 55"/>
          <p:cNvSpPr>
            <a:spLocks noChangeShapeType="1"/>
          </p:cNvSpPr>
          <p:nvPr/>
        </p:nvSpPr>
        <p:spPr bwMode="auto">
          <a:xfrm>
            <a:off x="203200" y="1498600"/>
            <a:ext cx="2463800" cy="5143500"/>
          </a:xfrm>
          <a:prstGeom prst="line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3848" name="Rectangle 56"/>
          <p:cNvSpPr>
            <a:spLocks noChangeArrowheads="1"/>
          </p:cNvSpPr>
          <p:nvPr/>
        </p:nvSpPr>
        <p:spPr bwMode="auto">
          <a:xfrm>
            <a:off x="685800" y="1981200"/>
            <a:ext cx="1905000" cy="841375"/>
          </a:xfrm>
          <a:prstGeom prst="rect">
            <a:avLst/>
          </a:prstGeom>
          <a:solidFill>
            <a:srgbClr val="FFFFFF"/>
          </a:soli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Insides of 5 disks</a:t>
            </a:r>
            <a:endParaRPr lang="en-US" altLang="zh-CN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33849" name="Rectangle 57"/>
          <p:cNvSpPr>
            <a:spLocks noChangeArrowheads="1"/>
          </p:cNvSpPr>
          <p:nvPr/>
        </p:nvSpPr>
        <p:spPr bwMode="auto">
          <a:xfrm>
            <a:off x="2743200" y="1447800"/>
            <a:ext cx="762000" cy="685800"/>
          </a:xfrm>
          <a:prstGeom prst="rect">
            <a:avLst/>
          </a:prstGeom>
          <a:noFill/>
          <a:ln w="38100" cmpd="sng">
            <a:solidFill>
              <a:srgbClr val="FC012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3850" name="Rectangle 58"/>
          <p:cNvSpPr>
            <a:spLocks noChangeArrowheads="1"/>
          </p:cNvSpPr>
          <p:nvPr/>
        </p:nvSpPr>
        <p:spPr bwMode="auto">
          <a:xfrm>
            <a:off x="3581400" y="2209800"/>
            <a:ext cx="762000" cy="685800"/>
          </a:xfrm>
          <a:prstGeom prst="rect">
            <a:avLst/>
          </a:prstGeom>
          <a:noFill/>
          <a:ln w="38100" cmpd="sng">
            <a:solidFill>
              <a:srgbClr val="FC012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3851" name="Rectangle 59"/>
          <p:cNvSpPr>
            <a:spLocks noChangeArrowheads="1"/>
          </p:cNvSpPr>
          <p:nvPr/>
        </p:nvSpPr>
        <p:spPr bwMode="auto">
          <a:xfrm>
            <a:off x="228600" y="3733800"/>
            <a:ext cx="2209800" cy="1931988"/>
          </a:xfrm>
          <a:prstGeom prst="rect">
            <a:avLst/>
          </a:prstGeom>
          <a:solidFill>
            <a:srgbClr val="FFFFFF"/>
          </a:soli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Example:</a:t>
            </a:r>
            <a:endParaRPr lang="zh-CN" altLang="en-US" sz="28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small read D0 &amp; D5, </a:t>
            </a:r>
            <a:r>
              <a: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/>
            </a:r>
            <a:br>
              <a: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</a:b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large write D12-D15</a:t>
            </a:r>
            <a:endParaRPr lang="en-US" altLang="zh-CN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7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49" grpId="0" bldLvl="0" animBg="1" autoUpdateAnimBg="0"/>
      <p:bldP spid="33850" grpId="0" bldLvl="0" animBg="1" autoUpdateAnimBg="0"/>
      <p:bldP spid="33851" grpId="0" bldLvl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114300"/>
            <a:ext cx="8807450" cy="1143000"/>
          </a:xfrm>
          <a:ln/>
        </p:spPr>
        <p:txBody>
          <a:bodyPr/>
          <a:lstStyle/>
          <a:p>
            <a:pPr algn="l" eaLnBrk="1" hangingPunct="1"/>
            <a:r>
              <a:rPr lang="zh-CN" altLang="zh-CN" sz="3200">
                <a:solidFill>
                  <a:srgbClr val="000000"/>
                </a:solidFill>
              </a:rPr>
              <a:t>Problems of Disk Arrays: Small Writes</a:t>
            </a:r>
            <a:endParaRPr lang="zh-CN" altLang="zh-CN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692400" y="21844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D0</a:t>
            </a:r>
            <a:endParaRPr lang="zh-CN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568700" y="21844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D1</a:t>
            </a:r>
            <a:endParaRPr lang="zh-CN" alt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4470400" y="21844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D2</a:t>
            </a:r>
            <a:endParaRPr lang="zh-CN" alt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5397500" y="21971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D3</a:t>
            </a:r>
            <a:endParaRPr lang="zh-CN" altLang="en-US"/>
          </a:p>
        </p:txBody>
      </p:sp>
      <p:sp>
        <p:nvSpPr>
          <p:cNvPr id="34823" name="Rectangle 7" descr="10%"/>
          <p:cNvSpPr>
            <a:spLocks noChangeArrowheads="1"/>
          </p:cNvSpPr>
          <p:nvPr/>
        </p:nvSpPr>
        <p:spPr bwMode="auto">
          <a:xfrm>
            <a:off x="6350000" y="2222500"/>
            <a:ext cx="571500" cy="5715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P</a:t>
            </a:r>
            <a:endParaRPr lang="zh-CN" altLang="en-US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1282700" y="2197100"/>
            <a:ext cx="571500" cy="571500"/>
          </a:xfrm>
          <a:prstGeom prst="rect">
            <a:avLst/>
          </a:prstGeom>
          <a:noFill/>
          <a:ln w="25400" cmpd="sng">
            <a:solidFill>
              <a:srgbClr val="FE9B0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D0'</a:t>
            </a:r>
            <a:endParaRPr lang="zh-CN" altLang="en-US"/>
          </a:p>
        </p:txBody>
      </p:sp>
      <p:sp useBgFill="1">
        <p:nvSpPr>
          <p:cNvPr id="34825" name="Oval 9"/>
          <p:cNvSpPr>
            <a:spLocks noChangeArrowheads="1"/>
          </p:cNvSpPr>
          <p:nvPr/>
        </p:nvSpPr>
        <p:spPr bwMode="auto">
          <a:xfrm>
            <a:off x="2387600" y="3771900"/>
            <a:ext cx="266700" cy="266700"/>
          </a:xfrm>
          <a:prstGeom prst="ellipse">
            <a:avLst/>
          </a:prstGeom>
          <a:ln w="254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2373313" y="3765550"/>
            <a:ext cx="31432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+</a:t>
            </a:r>
            <a:endParaRPr lang="zh-CN" alt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1600200" y="2781300"/>
            <a:ext cx="787400" cy="97790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 flipH="1">
            <a:off x="2578100" y="2794000"/>
            <a:ext cx="393700" cy="99060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 useBgFill="1">
        <p:nvSpPr>
          <p:cNvPr id="34829" name="Oval 13"/>
          <p:cNvSpPr>
            <a:spLocks noChangeArrowheads="1"/>
          </p:cNvSpPr>
          <p:nvPr/>
        </p:nvSpPr>
        <p:spPr bwMode="auto">
          <a:xfrm>
            <a:off x="4343400" y="4286250"/>
            <a:ext cx="266700" cy="266700"/>
          </a:xfrm>
          <a:prstGeom prst="ellipse">
            <a:avLst/>
          </a:prstGeom>
          <a:ln w="254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4303713" y="4267200"/>
            <a:ext cx="31432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+</a:t>
            </a:r>
            <a:endParaRPr lang="zh-CN" alt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2667000" y="3975100"/>
            <a:ext cx="1663700" cy="59690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 flipH="1">
            <a:off x="4597400" y="2819400"/>
            <a:ext cx="2057400" cy="171450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2590800" y="5822950"/>
            <a:ext cx="571500" cy="571500"/>
          </a:xfrm>
          <a:prstGeom prst="rect">
            <a:avLst/>
          </a:prstGeom>
          <a:noFill/>
          <a:ln w="25400" cmpd="sng">
            <a:solidFill>
              <a:srgbClr val="FE9B0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zh-CN" b="1" u="sng">
                <a:solidFill>
                  <a:srgbClr val="000000"/>
                </a:solidFill>
                <a:sym typeface="Comic Sans MS" pitchFamily="66" charset="0"/>
              </a:rPr>
              <a:t>D0'</a:t>
            </a:r>
            <a:endParaRPr lang="zh-CN" altLang="en-US"/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3467100" y="582295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D1</a:t>
            </a:r>
            <a:endParaRPr lang="zh-CN" altLang="en-US"/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4368800" y="582295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D2</a:t>
            </a:r>
            <a:endParaRPr lang="zh-CN" altLang="en-US"/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5295900" y="583565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D3</a:t>
            </a:r>
            <a:endParaRPr lang="zh-CN" altLang="en-US"/>
          </a:p>
        </p:txBody>
      </p:sp>
      <p:sp>
        <p:nvSpPr>
          <p:cNvPr id="34837" name="Rectangle 21" descr="10%"/>
          <p:cNvSpPr>
            <a:spLocks noChangeArrowheads="1"/>
          </p:cNvSpPr>
          <p:nvPr/>
        </p:nvSpPr>
        <p:spPr bwMode="auto">
          <a:xfrm>
            <a:off x="6248400" y="5861050"/>
            <a:ext cx="571500" cy="5715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altLang="zh-CN" b="1" u="sng">
                <a:solidFill>
                  <a:srgbClr val="000000"/>
                </a:solidFill>
                <a:sym typeface="Comic Sans MS" pitchFamily="66" charset="0"/>
              </a:rPr>
              <a:t>P'</a:t>
            </a:r>
            <a:endParaRPr lang="zh-CN" altLang="en-US"/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>
            <a:off x="4610100" y="4540250"/>
            <a:ext cx="1905000" cy="130810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>
            <a:off x="1600200" y="2590800"/>
            <a:ext cx="1270000" cy="323850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989013" y="3054350"/>
            <a:ext cx="6508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 i="1">
                <a:solidFill>
                  <a:srgbClr val="000000"/>
                </a:solidFill>
                <a:sym typeface="Comic Sans MS" pitchFamily="66" charset="0"/>
              </a:rPr>
              <a:t>new</a:t>
            </a:r>
            <a:endParaRPr lang="zh-CN" altLang="en-US" b="1" i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 i="1">
                <a:solidFill>
                  <a:srgbClr val="000000"/>
                </a:solidFill>
                <a:sym typeface="Comic Sans MS" pitchFamily="66" charset="0"/>
              </a:rPr>
              <a:t>data</a:t>
            </a:r>
            <a:endParaRPr lang="zh-CN" altLang="en-US"/>
          </a:p>
        </p:txBody>
      </p: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2881313" y="3028950"/>
            <a:ext cx="6508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 i="1">
                <a:solidFill>
                  <a:srgbClr val="000000"/>
                </a:solidFill>
                <a:sym typeface="Comic Sans MS" pitchFamily="66" charset="0"/>
              </a:rPr>
              <a:t>old</a:t>
            </a:r>
            <a:endParaRPr lang="zh-CN" altLang="en-US" b="1" i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 i="1">
                <a:solidFill>
                  <a:srgbClr val="000000"/>
                </a:solidFill>
                <a:sym typeface="Comic Sans MS" pitchFamily="66" charset="0"/>
              </a:rPr>
              <a:t>data</a:t>
            </a:r>
            <a:endParaRPr lang="zh-CN" altLang="en-US"/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6297613" y="3092450"/>
            <a:ext cx="8032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 i="1">
                <a:solidFill>
                  <a:srgbClr val="000000"/>
                </a:solidFill>
                <a:sym typeface="Comic Sans MS" pitchFamily="66" charset="0"/>
              </a:rPr>
              <a:t>old </a:t>
            </a:r>
            <a:endParaRPr lang="zh-CN" altLang="en-US" b="1" i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 i="1">
                <a:solidFill>
                  <a:srgbClr val="000000"/>
                </a:solidFill>
                <a:sym typeface="Comic Sans MS" pitchFamily="66" charset="0"/>
              </a:rPr>
              <a:t>parity</a:t>
            </a:r>
            <a:endParaRPr lang="zh-CN" altLang="en-US"/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4646613" y="4292600"/>
            <a:ext cx="6762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XOR</a:t>
            </a:r>
            <a:endParaRPr lang="zh-CN" altLang="en-US"/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2652713" y="3752850"/>
            <a:ext cx="6762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XOR</a:t>
            </a:r>
            <a:endParaRPr lang="zh-CN" altLang="en-US"/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3490913" y="3168650"/>
            <a:ext cx="11461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(1. Read)</a:t>
            </a:r>
            <a:endParaRPr lang="zh-CN" altLang="en-US"/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7072313" y="3206750"/>
            <a:ext cx="11461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(2. Read)</a:t>
            </a:r>
            <a:endParaRPr lang="zh-CN" altLang="en-US"/>
          </a:p>
        </p:txBody>
      </p:sp>
      <p:sp>
        <p:nvSpPr>
          <p:cNvPr id="34847" name="Rectangle 31"/>
          <p:cNvSpPr>
            <a:spLocks noChangeArrowheads="1"/>
          </p:cNvSpPr>
          <p:nvPr/>
        </p:nvSpPr>
        <p:spPr bwMode="auto">
          <a:xfrm>
            <a:off x="2805113" y="5207000"/>
            <a:ext cx="11588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(3. Write)</a:t>
            </a:r>
            <a:endParaRPr lang="zh-CN" altLang="en-US"/>
          </a:p>
        </p:txBody>
      </p:sp>
      <p:sp>
        <p:nvSpPr>
          <p:cNvPr id="34848" name="Rectangle 32"/>
          <p:cNvSpPr>
            <a:spLocks noChangeArrowheads="1"/>
          </p:cNvSpPr>
          <p:nvPr/>
        </p:nvSpPr>
        <p:spPr bwMode="auto">
          <a:xfrm>
            <a:off x="6132513" y="5232400"/>
            <a:ext cx="11588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(4. Write)</a:t>
            </a:r>
            <a:endParaRPr lang="zh-CN" altLang="en-US"/>
          </a:p>
        </p:txBody>
      </p:sp>
      <p:sp>
        <p:nvSpPr>
          <p:cNvPr id="34849" name="Rectangle 33"/>
          <p:cNvSpPr>
            <a:spLocks noChangeArrowheads="1"/>
          </p:cNvSpPr>
          <p:nvPr/>
        </p:nvSpPr>
        <p:spPr bwMode="auto">
          <a:xfrm>
            <a:off x="938213" y="1371600"/>
            <a:ext cx="3096298" cy="32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 i="1" dirty="0" smtClean="0">
                <a:solidFill>
                  <a:srgbClr val="000000"/>
                </a:solidFill>
                <a:sym typeface="Comic Sans MS" pitchFamily="66" charset="0"/>
              </a:rPr>
              <a:t>RAID-4: </a:t>
            </a:r>
            <a:r>
              <a:rPr lang="en-US" altLang="zh-CN" b="1" i="1" dirty="0">
                <a:solidFill>
                  <a:srgbClr val="000000"/>
                </a:solidFill>
                <a:sym typeface="Comic Sans MS" pitchFamily="66" charset="0"/>
              </a:rPr>
              <a:t>Small Write Algorithm</a:t>
            </a:r>
            <a:endParaRPr lang="zh-CN" altLang="en-US" dirty="0"/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1293813" y="1752600"/>
            <a:ext cx="61372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1 Logical Write = 2 Physical Reads + 2  Physical Writes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97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9FDE-446B-4F9D-B828-B0093343EA8B}" type="slidenum">
              <a:rPr lang="zh-CN" altLang="en-US"/>
              <a:pPr/>
              <a:t>3</a:t>
            </a:fld>
            <a:endParaRPr lang="en-US" altLang="zh-CN" sz="1800"/>
          </a:p>
        </p:txBody>
      </p:sp>
      <p:sp>
        <p:nvSpPr>
          <p:cNvPr id="717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1412875"/>
            <a:ext cx="8785225" cy="5184775"/>
          </a:xfrm>
          <a:ln/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zh-CN"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I/O Designers must consider  many factors</a:t>
            </a:r>
            <a:endParaRPr lang="zh-CN" altLang="en-US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  <a:p>
            <a:pPr marL="742950" lvl="1" indent="-285750" algn="l" eaLnBrk="1" hangingPunct="1">
              <a:lnSpc>
                <a:spcPct val="90000"/>
              </a:lnSpc>
              <a:buFont typeface="Wingdings" pitchFamily="2" charset="2"/>
              <a:buChar char=""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such as expandability and resilience(resume),as well as performance.</a:t>
            </a:r>
            <a:endParaRPr lang="zh-CN" altLang="en-US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Assessing I/O system performance is very difficult. </a:t>
            </a:r>
            <a:endParaRPr lang="zh-CN" altLang="en-US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  <a:p>
            <a:pPr marL="742950" lvl="1" indent="-285750" algn="l" eaLnBrk="1" hangingPunct="1">
              <a:lnSpc>
                <a:spcPct val="90000"/>
              </a:lnSpc>
              <a:buFont typeface="Wingdings" pitchFamily="2" charset="2"/>
              <a:buChar char=""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Different situations need different measurements. </a:t>
            </a:r>
            <a:endParaRPr lang="zh-CN" altLang="en-US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Performance of I/O system depends on:</a:t>
            </a:r>
            <a:endParaRPr lang="zh-CN" altLang="en-US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  <a:p>
            <a:pPr marL="742950" lvl="1" indent="-285750" algn="l" eaLnBrk="1" hangingPunct="1">
              <a:lnSpc>
                <a:spcPct val="90000"/>
              </a:lnSpc>
              <a:buFont typeface="Wingdings" pitchFamily="2" charset="2"/>
              <a:buChar char=""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connection between devices and the system</a:t>
            </a:r>
            <a:endParaRPr lang="zh-CN" altLang="en-US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  <a:p>
            <a:pPr marL="742950" lvl="1" indent="-285750" algn="l" eaLnBrk="1" hangingPunct="1">
              <a:lnSpc>
                <a:spcPct val="90000"/>
              </a:lnSpc>
              <a:buFont typeface="Wingdings" pitchFamily="2" charset="2"/>
              <a:buChar char=""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the memory hierarchy</a:t>
            </a:r>
            <a:endParaRPr lang="zh-CN" altLang="en-US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  <a:p>
            <a:pPr marL="742950" lvl="1" indent="-285750" algn="l" eaLnBrk="1" hangingPunct="1">
              <a:lnSpc>
                <a:spcPct val="90000"/>
              </a:lnSpc>
              <a:buFont typeface="Wingdings" pitchFamily="2" charset="2"/>
              <a:buChar char=""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the operating system</a:t>
            </a:r>
            <a:endParaRPr lang="zh-CN" altLang="en-US"/>
          </a:p>
        </p:txBody>
      </p:sp>
      <p:sp>
        <p:nvSpPr>
          <p:cNvPr id="7171" name="Text Box 3"/>
          <p:cNvSpPr>
            <a:spLocks noChangeArrowheads="1"/>
          </p:cNvSpPr>
          <p:nvPr/>
        </p:nvSpPr>
        <p:spPr bwMode="auto">
          <a:xfrm>
            <a:off x="0" y="476250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7172" name="Text Box 4"/>
          <p:cNvSpPr>
            <a:spLocks noChangeArrowheads="1"/>
          </p:cNvSpPr>
          <p:nvPr/>
        </p:nvSpPr>
        <p:spPr bwMode="auto">
          <a:xfrm>
            <a:off x="0" y="476250"/>
            <a:ext cx="914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000" b="1">
                <a:solidFill>
                  <a:srgbClr val="000000"/>
                </a:solidFill>
                <a:sym typeface="Arial" pitchFamily="34" charset="0"/>
              </a:rPr>
              <a:t>6.1    Introduction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23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52400"/>
            <a:ext cx="5105400" cy="4746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>
                <a:solidFill>
                  <a:srgbClr val="000000"/>
                </a:solidFill>
              </a:rPr>
              <a:t>Inspiration for RAID 5</a:t>
            </a:r>
            <a:endParaRPr lang="zh-CN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686800" cy="4781550"/>
          </a:xfrm>
          <a:ln/>
        </p:spPr>
        <p:txBody>
          <a:bodyPr/>
          <a:lstStyle/>
          <a:p>
            <a:pPr marL="285750" indent="-285750" algn="l" eaLnBrk="1" hangingPunct="1">
              <a:lnSpc>
                <a:spcPct val="85000"/>
              </a:lnSpc>
              <a:buFontTx/>
              <a:buChar char="•"/>
            </a:pPr>
            <a:r>
              <a:rPr lang="zh-CN" altLang="zh-CN" dirty="0">
                <a:solidFill>
                  <a:schemeClr val="tx1"/>
                </a:solidFill>
              </a:rPr>
              <a:t>RAID 4 works well for small reads</a:t>
            </a:r>
          </a:p>
          <a:p>
            <a:pPr marL="285750" indent="-285750" algn="l" eaLnBrk="1" hangingPunct="1">
              <a:lnSpc>
                <a:spcPct val="85000"/>
              </a:lnSpc>
              <a:buFontTx/>
              <a:buChar char="•"/>
            </a:pPr>
            <a:r>
              <a:rPr lang="zh-CN" altLang="zh-CN" dirty="0">
                <a:solidFill>
                  <a:schemeClr val="tx1"/>
                </a:solidFill>
              </a:rPr>
              <a:t>Small writes (write to one disk): </a:t>
            </a:r>
          </a:p>
          <a:p>
            <a:pPr marL="685800" lvl="1" indent="-228600" algn="l" eaLnBrk="1" hangingPunct="1">
              <a:buFontTx/>
              <a:buChar char="–"/>
            </a:pPr>
            <a:r>
              <a:rPr lang="zh-CN" altLang="zh-CN" dirty="0">
                <a:solidFill>
                  <a:schemeClr val="tx1"/>
                </a:solidFill>
              </a:rPr>
              <a:t>Option 1: read other data disks, create new sum and write to Parity Disk</a:t>
            </a:r>
          </a:p>
          <a:p>
            <a:pPr marL="685800" lvl="1" indent="-228600" algn="l" eaLnBrk="1" hangingPunct="1">
              <a:buFontTx/>
              <a:buChar char="–"/>
            </a:pPr>
            <a:r>
              <a:rPr lang="zh-CN" altLang="zh-CN" dirty="0">
                <a:solidFill>
                  <a:schemeClr val="tx1"/>
                </a:solidFill>
              </a:rPr>
              <a:t>Option 2: since P has old sum, compare old data to new data, add the difference to P</a:t>
            </a:r>
          </a:p>
          <a:p>
            <a:pPr marL="285750" indent="-285750" algn="l" eaLnBrk="1" hangingPunct="1">
              <a:lnSpc>
                <a:spcPct val="85000"/>
              </a:lnSpc>
              <a:buFontTx/>
              <a:buChar char="•"/>
            </a:pPr>
            <a:r>
              <a:rPr lang="zh-CN" altLang="zh-CN" dirty="0">
                <a:solidFill>
                  <a:schemeClr val="tx1"/>
                </a:solidFill>
              </a:rPr>
              <a:t>Small writes are limited by Parity Disk: Both Writes to D0 and D5 also write to P disk </a:t>
            </a:r>
            <a:endParaRPr lang="zh-CN" altLang="zh-CN" sz="2000" dirty="0">
              <a:solidFill>
                <a:schemeClr val="tx1"/>
              </a:solidFill>
            </a:endParaRPr>
          </a:p>
          <a:p>
            <a:pPr marL="285750" indent="-285750" algn="l" eaLnBrk="1" hangingPunct="1">
              <a:lnSpc>
                <a:spcPct val="85000"/>
              </a:lnSpc>
              <a:buFontTx/>
              <a:buChar char="•"/>
            </a:pPr>
            <a:endParaRPr lang="zh-CN" altLang="zh-CN" sz="2000" dirty="0"/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2258074" y="4583113"/>
            <a:ext cx="4343400" cy="1981200"/>
            <a:chOff x="0" y="0"/>
            <a:chExt cx="2736" cy="1248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48" y="240"/>
              <a:ext cx="360" cy="360"/>
            </a:xfrm>
            <a:prstGeom prst="rect">
              <a:avLst/>
            </a:prstGeom>
            <a:noFill/>
            <a:ln w="76200" cmpd="sng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D0</a:t>
              </a:r>
              <a:endParaRPr lang="zh-CN" altLang="en-US"/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588" y="240"/>
              <a:ext cx="360" cy="36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D1</a:t>
              </a:r>
              <a:endParaRPr lang="zh-CN" altLang="en-US"/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1168" y="240"/>
              <a:ext cx="360" cy="36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D2</a:t>
              </a:r>
              <a:endParaRPr lang="zh-CN" altLang="en-US"/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1768" y="248"/>
              <a:ext cx="360" cy="36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D3</a:t>
              </a:r>
              <a:endParaRPr lang="zh-CN" altLang="en-US"/>
            </a:p>
          </p:txBody>
        </p:sp>
        <p:sp>
          <p:nvSpPr>
            <p:cNvPr id="35849" name="Rectangle 9" descr="10%"/>
            <p:cNvSpPr>
              <a:spLocks noChangeArrowheads="1"/>
            </p:cNvSpPr>
            <p:nvPr/>
          </p:nvSpPr>
          <p:spPr bwMode="auto">
            <a:xfrm>
              <a:off x="2352" y="264"/>
              <a:ext cx="360" cy="360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571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P</a:t>
              </a:r>
              <a:endParaRPr lang="zh-CN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8" y="712"/>
              <a:ext cx="360" cy="36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D4</a:t>
              </a:r>
              <a:endParaRPr lang="zh-CN" alt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588" y="712"/>
              <a:ext cx="360" cy="360"/>
            </a:xfrm>
            <a:prstGeom prst="rect">
              <a:avLst/>
            </a:prstGeom>
            <a:noFill/>
            <a:ln w="76200" cmpd="sng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D5</a:t>
              </a:r>
              <a:endParaRPr lang="zh-CN" altLang="en-US"/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1168" y="712"/>
              <a:ext cx="360" cy="36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D6</a:t>
              </a:r>
              <a:endParaRPr lang="zh-CN" altLang="en-US"/>
            </a:p>
          </p:txBody>
        </p:sp>
        <p:sp>
          <p:nvSpPr>
            <p:cNvPr id="35853" name="Rectangle 13" descr="10%"/>
            <p:cNvSpPr>
              <a:spLocks noChangeArrowheads="1"/>
            </p:cNvSpPr>
            <p:nvPr/>
          </p:nvSpPr>
          <p:spPr bwMode="auto">
            <a:xfrm>
              <a:off x="2352" y="704"/>
              <a:ext cx="360" cy="360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571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P</a:t>
              </a:r>
              <a:endParaRPr lang="zh-CN" altLang="en-US"/>
            </a:p>
          </p:txBody>
        </p:sp>
        <p:sp>
          <p:nvSpPr>
            <p:cNvPr id="35854" name="Rectangle 14"/>
            <p:cNvSpPr>
              <a:spLocks noChangeArrowheads="1"/>
            </p:cNvSpPr>
            <p:nvPr/>
          </p:nvSpPr>
          <p:spPr bwMode="auto">
            <a:xfrm>
              <a:off x="1768" y="704"/>
              <a:ext cx="360" cy="36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D7</a:t>
              </a:r>
              <a:endParaRPr lang="zh-CN" altLang="en-US"/>
            </a:p>
          </p:txBody>
        </p:sp>
        <p:grpSp>
          <p:nvGrpSpPr>
            <p:cNvPr id="35855" name="Group 15"/>
            <p:cNvGrpSpPr>
              <a:grpSpLocks/>
            </p:cNvGrpSpPr>
            <p:nvPr/>
          </p:nvGrpSpPr>
          <p:grpSpPr bwMode="auto">
            <a:xfrm>
              <a:off x="0" y="0"/>
              <a:ext cx="432" cy="1248"/>
              <a:chOff x="0" y="0"/>
              <a:chExt cx="432" cy="1248"/>
            </a:xfrm>
          </p:grpSpPr>
          <p:sp>
            <p:nvSpPr>
              <p:cNvPr id="35856" name="Oval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2" cy="14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35857" name="Line 17"/>
              <p:cNvSpPr>
                <a:spLocks noChangeShapeType="1"/>
              </p:cNvSpPr>
              <p:nvPr/>
            </p:nvSpPr>
            <p:spPr bwMode="auto">
              <a:xfrm>
                <a:off x="0" y="96"/>
                <a:ext cx="1" cy="1104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35858" name="Line 18"/>
              <p:cNvSpPr>
                <a:spLocks noChangeShapeType="1"/>
              </p:cNvSpPr>
              <p:nvPr/>
            </p:nvSpPr>
            <p:spPr bwMode="auto">
              <a:xfrm>
                <a:off x="432" y="96"/>
                <a:ext cx="1" cy="1104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35859" name="Oval 19"/>
              <p:cNvSpPr>
                <a:spLocks noChangeArrowheads="1"/>
              </p:cNvSpPr>
              <p:nvPr/>
            </p:nvSpPr>
            <p:spPr bwMode="auto">
              <a:xfrm>
                <a:off x="0" y="1104"/>
                <a:ext cx="432" cy="14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</p:grpSp>
        <p:grpSp>
          <p:nvGrpSpPr>
            <p:cNvPr id="35860" name="Group 20"/>
            <p:cNvGrpSpPr>
              <a:grpSpLocks/>
            </p:cNvGrpSpPr>
            <p:nvPr/>
          </p:nvGrpSpPr>
          <p:grpSpPr bwMode="auto">
            <a:xfrm>
              <a:off x="576" y="0"/>
              <a:ext cx="432" cy="1248"/>
              <a:chOff x="0" y="0"/>
              <a:chExt cx="432" cy="1248"/>
            </a:xfrm>
          </p:grpSpPr>
          <p:sp>
            <p:nvSpPr>
              <p:cNvPr id="35861" name="Oval 2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2" cy="14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35862" name="Line 22"/>
              <p:cNvSpPr>
                <a:spLocks noChangeShapeType="1"/>
              </p:cNvSpPr>
              <p:nvPr/>
            </p:nvSpPr>
            <p:spPr bwMode="auto">
              <a:xfrm>
                <a:off x="0" y="96"/>
                <a:ext cx="1" cy="1104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35863" name="Line 23"/>
              <p:cNvSpPr>
                <a:spLocks noChangeShapeType="1"/>
              </p:cNvSpPr>
              <p:nvPr/>
            </p:nvSpPr>
            <p:spPr bwMode="auto">
              <a:xfrm>
                <a:off x="432" y="96"/>
                <a:ext cx="1" cy="1104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35864" name="Oval 24"/>
              <p:cNvSpPr>
                <a:spLocks noChangeArrowheads="1"/>
              </p:cNvSpPr>
              <p:nvPr/>
            </p:nvSpPr>
            <p:spPr bwMode="auto">
              <a:xfrm>
                <a:off x="0" y="1104"/>
                <a:ext cx="432" cy="14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</p:grpSp>
        <p:grpSp>
          <p:nvGrpSpPr>
            <p:cNvPr id="35865" name="Group 25"/>
            <p:cNvGrpSpPr>
              <a:grpSpLocks/>
            </p:cNvGrpSpPr>
            <p:nvPr/>
          </p:nvGrpSpPr>
          <p:grpSpPr bwMode="auto">
            <a:xfrm>
              <a:off x="1104" y="0"/>
              <a:ext cx="432" cy="1248"/>
              <a:chOff x="0" y="0"/>
              <a:chExt cx="432" cy="1248"/>
            </a:xfrm>
          </p:grpSpPr>
          <p:sp>
            <p:nvSpPr>
              <p:cNvPr id="35866" name="Oval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2" cy="14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35867" name="Line 27"/>
              <p:cNvSpPr>
                <a:spLocks noChangeShapeType="1"/>
              </p:cNvSpPr>
              <p:nvPr/>
            </p:nvSpPr>
            <p:spPr bwMode="auto">
              <a:xfrm>
                <a:off x="0" y="96"/>
                <a:ext cx="1" cy="1104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35868" name="Line 28"/>
              <p:cNvSpPr>
                <a:spLocks noChangeShapeType="1"/>
              </p:cNvSpPr>
              <p:nvPr/>
            </p:nvSpPr>
            <p:spPr bwMode="auto">
              <a:xfrm>
                <a:off x="432" y="96"/>
                <a:ext cx="1" cy="1104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35869" name="Oval 29"/>
              <p:cNvSpPr>
                <a:spLocks noChangeArrowheads="1"/>
              </p:cNvSpPr>
              <p:nvPr/>
            </p:nvSpPr>
            <p:spPr bwMode="auto">
              <a:xfrm>
                <a:off x="0" y="1104"/>
                <a:ext cx="432" cy="14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</p:grpSp>
        <p:grpSp>
          <p:nvGrpSpPr>
            <p:cNvPr id="35870" name="Group 30"/>
            <p:cNvGrpSpPr>
              <a:grpSpLocks/>
            </p:cNvGrpSpPr>
            <p:nvPr/>
          </p:nvGrpSpPr>
          <p:grpSpPr bwMode="auto">
            <a:xfrm>
              <a:off x="1728" y="0"/>
              <a:ext cx="432" cy="1248"/>
              <a:chOff x="0" y="0"/>
              <a:chExt cx="432" cy="1248"/>
            </a:xfrm>
          </p:grpSpPr>
          <p:sp>
            <p:nvSpPr>
              <p:cNvPr id="35871" name="Oval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2" cy="14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35872" name="Line 32"/>
              <p:cNvSpPr>
                <a:spLocks noChangeShapeType="1"/>
              </p:cNvSpPr>
              <p:nvPr/>
            </p:nvSpPr>
            <p:spPr bwMode="auto">
              <a:xfrm>
                <a:off x="0" y="96"/>
                <a:ext cx="1" cy="1104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35873" name="Line 33"/>
              <p:cNvSpPr>
                <a:spLocks noChangeShapeType="1"/>
              </p:cNvSpPr>
              <p:nvPr/>
            </p:nvSpPr>
            <p:spPr bwMode="auto">
              <a:xfrm>
                <a:off x="432" y="96"/>
                <a:ext cx="1" cy="1104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35874" name="Oval 34"/>
              <p:cNvSpPr>
                <a:spLocks noChangeArrowheads="1"/>
              </p:cNvSpPr>
              <p:nvPr/>
            </p:nvSpPr>
            <p:spPr bwMode="auto">
              <a:xfrm>
                <a:off x="0" y="1104"/>
                <a:ext cx="432" cy="14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</p:grpSp>
        <p:grpSp>
          <p:nvGrpSpPr>
            <p:cNvPr id="35875" name="Group 35"/>
            <p:cNvGrpSpPr>
              <a:grpSpLocks/>
            </p:cNvGrpSpPr>
            <p:nvPr/>
          </p:nvGrpSpPr>
          <p:grpSpPr bwMode="auto">
            <a:xfrm>
              <a:off x="2304" y="0"/>
              <a:ext cx="432" cy="1248"/>
              <a:chOff x="0" y="0"/>
              <a:chExt cx="432" cy="1248"/>
            </a:xfrm>
          </p:grpSpPr>
          <p:sp>
            <p:nvSpPr>
              <p:cNvPr id="35876" name="Oval 3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2" cy="144"/>
              </a:xfrm>
              <a:prstGeom prst="ellipse">
                <a:avLst/>
              </a:prstGeom>
              <a:noFill/>
              <a:ln w="38100" cmpd="sng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35877" name="Line 37"/>
              <p:cNvSpPr>
                <a:spLocks noChangeShapeType="1"/>
              </p:cNvSpPr>
              <p:nvPr/>
            </p:nvSpPr>
            <p:spPr bwMode="auto">
              <a:xfrm>
                <a:off x="0" y="96"/>
                <a:ext cx="1" cy="1104"/>
              </a:xfrm>
              <a:prstGeom prst="line">
                <a:avLst/>
              </a:prstGeom>
              <a:noFill/>
              <a:ln w="38100" cmpd="sng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35878" name="Line 38"/>
              <p:cNvSpPr>
                <a:spLocks noChangeShapeType="1"/>
              </p:cNvSpPr>
              <p:nvPr/>
            </p:nvSpPr>
            <p:spPr bwMode="auto">
              <a:xfrm>
                <a:off x="432" y="96"/>
                <a:ext cx="1" cy="1104"/>
              </a:xfrm>
              <a:prstGeom prst="line">
                <a:avLst/>
              </a:prstGeom>
              <a:noFill/>
              <a:ln w="38100" cmpd="sng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35879" name="Oval 39"/>
              <p:cNvSpPr>
                <a:spLocks noChangeArrowheads="1"/>
              </p:cNvSpPr>
              <p:nvPr/>
            </p:nvSpPr>
            <p:spPr bwMode="auto">
              <a:xfrm>
                <a:off x="0" y="1104"/>
                <a:ext cx="432" cy="144"/>
              </a:xfrm>
              <a:prstGeom prst="ellipse">
                <a:avLst/>
              </a:prstGeom>
              <a:noFill/>
              <a:ln w="38100" cmpd="sng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1214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8534400" cy="914400"/>
          </a:xfrm>
          <a:ln/>
        </p:spPr>
        <p:txBody>
          <a:bodyPr lIns="90487" rIns="90487">
            <a:normAutofit fontScale="90000"/>
          </a:bodyPr>
          <a:lstStyle/>
          <a:p>
            <a:pPr eaLnBrk="1" hangingPunct="1"/>
            <a:r>
              <a:rPr lang="zh-CN" altLang="zh-CN">
                <a:solidFill>
                  <a:srgbClr val="000000"/>
                </a:solidFill>
              </a:rPr>
              <a:t>RAID 5: High I/O Rate Interleaved Parity</a:t>
            </a:r>
            <a:endParaRPr lang="zh-CN" altLang="zh-CN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81000" y="1752600"/>
            <a:ext cx="2362200" cy="2295525"/>
          </a:xfrm>
          <a:prstGeom prst="rect">
            <a:avLst/>
          </a:prstGeom>
          <a:solidFill>
            <a:srgbClr val="FFFFFF"/>
          </a:soli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Independent writes are</a:t>
            </a:r>
          </a:p>
          <a:p>
            <a:pPr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possible because of</a:t>
            </a:r>
            <a:endParaRPr lang="zh-CN" altLang="en-US" sz="28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interleaved parity</a:t>
            </a:r>
            <a:endParaRPr lang="en-US" altLang="zh-CN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36868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231900"/>
            <a:ext cx="2159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231900"/>
            <a:ext cx="2159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1231900"/>
            <a:ext cx="2159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1231900"/>
            <a:ext cx="2159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1231900"/>
            <a:ext cx="2159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469900" y="1219200"/>
            <a:ext cx="2120900" cy="3175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2921000" y="1397000"/>
            <a:ext cx="4762500" cy="52578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444500" y="1231900"/>
            <a:ext cx="2451100" cy="139700"/>
          </a:xfrm>
          <a:prstGeom prst="line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2616200" y="1206500"/>
            <a:ext cx="4978400" cy="152400"/>
          </a:xfrm>
          <a:prstGeom prst="line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2616200" y="1536700"/>
            <a:ext cx="279400" cy="292100"/>
          </a:xfrm>
          <a:prstGeom prst="line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3073400" y="15494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D0</a:t>
            </a:r>
            <a:endParaRPr lang="zh-CN" altLang="en-US"/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3949700" y="15494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</a:t>
            </a:r>
            <a:endParaRPr lang="zh-CN" altLang="en-US"/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4851400" y="15494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D2</a:t>
            </a:r>
            <a:endParaRPr lang="zh-CN" altLang="en-US"/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5778500" y="15621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D3</a:t>
            </a:r>
            <a:endParaRPr lang="zh-CN" altLang="en-US"/>
          </a:p>
        </p:txBody>
      </p:sp>
      <p:sp>
        <p:nvSpPr>
          <p:cNvPr id="36882" name="Rectangle 18" descr="10%"/>
          <p:cNvSpPr>
            <a:spLocks noChangeArrowheads="1"/>
          </p:cNvSpPr>
          <p:nvPr/>
        </p:nvSpPr>
        <p:spPr bwMode="auto">
          <a:xfrm>
            <a:off x="6731000" y="1587500"/>
            <a:ext cx="571500" cy="5715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P</a:t>
            </a:r>
            <a:endParaRPr lang="zh-CN" altLang="en-US"/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3073400" y="22987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D4</a:t>
            </a:r>
            <a:endParaRPr lang="zh-CN" altLang="en-US"/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3949700" y="22987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D5</a:t>
            </a:r>
            <a:endParaRPr lang="zh-CN" altLang="en-US"/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4851400" y="22987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D6</a:t>
            </a:r>
            <a:endParaRPr lang="zh-CN" altLang="en-US"/>
          </a:p>
        </p:txBody>
      </p:sp>
      <p:sp>
        <p:nvSpPr>
          <p:cNvPr id="36886" name="Rectangle 22" descr="10%"/>
          <p:cNvSpPr>
            <a:spLocks noChangeArrowheads="1"/>
          </p:cNvSpPr>
          <p:nvPr/>
        </p:nvSpPr>
        <p:spPr bwMode="auto">
          <a:xfrm>
            <a:off x="5778500" y="2311400"/>
            <a:ext cx="571500" cy="5715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P</a:t>
            </a:r>
            <a:endParaRPr lang="zh-CN" altLang="en-US"/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6731000" y="23368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D7</a:t>
            </a:r>
            <a:endParaRPr lang="zh-CN" altLang="en-US"/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3073400" y="30353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D8</a:t>
            </a:r>
            <a:endParaRPr lang="zh-CN" altLang="en-US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3949700" y="30353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D9</a:t>
            </a:r>
            <a:endParaRPr lang="zh-CN" altLang="en-US"/>
          </a:p>
        </p:txBody>
      </p:sp>
      <p:sp>
        <p:nvSpPr>
          <p:cNvPr id="36890" name="Rectangle 26" descr="10%"/>
          <p:cNvSpPr>
            <a:spLocks noChangeArrowheads="1"/>
          </p:cNvSpPr>
          <p:nvPr/>
        </p:nvSpPr>
        <p:spPr bwMode="auto">
          <a:xfrm>
            <a:off x="4851400" y="3035300"/>
            <a:ext cx="571500" cy="5715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P</a:t>
            </a:r>
            <a:endParaRPr lang="zh-CN" altLang="en-US"/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5778500" y="30480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D10</a:t>
            </a:r>
            <a:endParaRPr lang="zh-CN" altLang="en-US"/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6731000" y="30734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D11</a:t>
            </a:r>
            <a:endParaRPr lang="zh-CN" altLang="en-US"/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3073400" y="37846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D12</a:t>
            </a:r>
            <a:endParaRPr lang="zh-CN" altLang="en-US"/>
          </a:p>
        </p:txBody>
      </p:sp>
      <p:sp>
        <p:nvSpPr>
          <p:cNvPr id="36894" name="Rectangle 30" descr="10%"/>
          <p:cNvSpPr>
            <a:spLocks noChangeArrowheads="1"/>
          </p:cNvSpPr>
          <p:nvPr/>
        </p:nvSpPr>
        <p:spPr bwMode="auto">
          <a:xfrm>
            <a:off x="3949700" y="3784600"/>
            <a:ext cx="571500" cy="5715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P</a:t>
            </a:r>
            <a:endParaRPr lang="zh-CN" altLang="en-US"/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4851400" y="37846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D13</a:t>
            </a:r>
            <a:endParaRPr lang="zh-CN" altLang="en-US"/>
          </a:p>
        </p:txBody>
      </p:sp>
      <p:sp>
        <p:nvSpPr>
          <p:cNvPr id="36896" name="Rectangle 32"/>
          <p:cNvSpPr>
            <a:spLocks noChangeArrowheads="1"/>
          </p:cNvSpPr>
          <p:nvPr/>
        </p:nvSpPr>
        <p:spPr bwMode="auto">
          <a:xfrm>
            <a:off x="5778500" y="37973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D14</a:t>
            </a:r>
            <a:endParaRPr lang="zh-CN" altLang="en-US"/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6731000" y="38227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D15</a:t>
            </a:r>
            <a:endParaRPr lang="zh-CN" altLang="en-US"/>
          </a:p>
        </p:txBody>
      </p:sp>
      <p:sp>
        <p:nvSpPr>
          <p:cNvPr id="36898" name="Rectangle 34" descr="10%"/>
          <p:cNvSpPr>
            <a:spLocks noChangeArrowheads="1"/>
          </p:cNvSpPr>
          <p:nvPr/>
        </p:nvSpPr>
        <p:spPr bwMode="auto">
          <a:xfrm>
            <a:off x="3073400" y="4559300"/>
            <a:ext cx="571500" cy="5715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P</a:t>
            </a:r>
            <a:endParaRPr lang="zh-CN" altLang="en-US"/>
          </a:p>
        </p:txBody>
      </p:sp>
      <p:sp>
        <p:nvSpPr>
          <p:cNvPr id="36899" name="Rectangle 35"/>
          <p:cNvSpPr>
            <a:spLocks noChangeArrowheads="1"/>
          </p:cNvSpPr>
          <p:nvPr/>
        </p:nvSpPr>
        <p:spPr bwMode="auto">
          <a:xfrm>
            <a:off x="3949700" y="45593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D16</a:t>
            </a:r>
            <a:endParaRPr lang="zh-CN" altLang="en-US"/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4851400" y="45593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D17</a:t>
            </a:r>
            <a:endParaRPr lang="zh-CN" altLang="en-US"/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5778500" y="45720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D18</a:t>
            </a:r>
            <a:endParaRPr lang="zh-CN" altLang="en-US"/>
          </a:p>
        </p:txBody>
      </p:sp>
      <p:sp>
        <p:nvSpPr>
          <p:cNvPr id="36902" name="Rectangle 38"/>
          <p:cNvSpPr>
            <a:spLocks noChangeArrowheads="1"/>
          </p:cNvSpPr>
          <p:nvPr/>
        </p:nvSpPr>
        <p:spPr bwMode="auto">
          <a:xfrm>
            <a:off x="6731000" y="45974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D19</a:t>
            </a:r>
            <a:endParaRPr lang="zh-CN" altLang="en-US"/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3086100" y="53467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D20</a:t>
            </a:r>
            <a:endParaRPr lang="zh-CN" altLang="en-US"/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3962400" y="53467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D21</a:t>
            </a:r>
            <a:endParaRPr lang="zh-CN" altLang="en-US"/>
          </a:p>
        </p:txBody>
      </p:sp>
      <p:sp>
        <p:nvSpPr>
          <p:cNvPr id="36905" name="Rectangle 41"/>
          <p:cNvSpPr>
            <a:spLocks noChangeArrowheads="1"/>
          </p:cNvSpPr>
          <p:nvPr/>
        </p:nvSpPr>
        <p:spPr bwMode="auto">
          <a:xfrm>
            <a:off x="4864100" y="53467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D22</a:t>
            </a:r>
            <a:endParaRPr lang="zh-CN" altLang="en-US"/>
          </a:p>
        </p:txBody>
      </p:sp>
      <p:sp>
        <p:nvSpPr>
          <p:cNvPr id="36906" name="Rectangle 42"/>
          <p:cNvSpPr>
            <a:spLocks noChangeArrowheads="1"/>
          </p:cNvSpPr>
          <p:nvPr/>
        </p:nvSpPr>
        <p:spPr bwMode="auto">
          <a:xfrm>
            <a:off x="5791200" y="53594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D23</a:t>
            </a:r>
            <a:endParaRPr lang="zh-CN" altLang="en-US"/>
          </a:p>
        </p:txBody>
      </p:sp>
      <p:sp>
        <p:nvSpPr>
          <p:cNvPr id="36907" name="Rectangle 43" descr="10%"/>
          <p:cNvSpPr>
            <a:spLocks noChangeArrowheads="1"/>
          </p:cNvSpPr>
          <p:nvPr/>
        </p:nvSpPr>
        <p:spPr bwMode="auto">
          <a:xfrm>
            <a:off x="6743700" y="5384800"/>
            <a:ext cx="571500" cy="5715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P</a:t>
            </a:r>
            <a:endParaRPr lang="zh-CN" altLang="en-US"/>
          </a:p>
        </p:txBody>
      </p:sp>
      <p:sp>
        <p:nvSpPr>
          <p:cNvPr id="36908" name="Rectangle 44"/>
          <p:cNvSpPr>
            <a:spLocks noChangeArrowheads="1"/>
          </p:cNvSpPr>
          <p:nvPr/>
        </p:nvSpPr>
        <p:spPr bwMode="auto">
          <a:xfrm>
            <a:off x="3275013" y="5873750"/>
            <a:ext cx="24447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/>
          </a:p>
        </p:txBody>
      </p:sp>
      <p:sp>
        <p:nvSpPr>
          <p:cNvPr id="36909" name="Rectangle 45"/>
          <p:cNvSpPr>
            <a:spLocks noChangeArrowheads="1"/>
          </p:cNvSpPr>
          <p:nvPr/>
        </p:nvSpPr>
        <p:spPr bwMode="auto">
          <a:xfrm>
            <a:off x="4138613" y="5848350"/>
            <a:ext cx="24447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/>
          </a:p>
        </p:txBody>
      </p:sp>
      <p:sp>
        <p:nvSpPr>
          <p:cNvPr id="36910" name="Rectangle 46"/>
          <p:cNvSpPr>
            <a:spLocks noChangeArrowheads="1"/>
          </p:cNvSpPr>
          <p:nvPr/>
        </p:nvSpPr>
        <p:spPr bwMode="auto">
          <a:xfrm>
            <a:off x="5053013" y="5873750"/>
            <a:ext cx="24447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/>
          </a:p>
        </p:txBody>
      </p:sp>
      <p:sp>
        <p:nvSpPr>
          <p:cNvPr id="36911" name="Rectangle 47"/>
          <p:cNvSpPr>
            <a:spLocks noChangeArrowheads="1"/>
          </p:cNvSpPr>
          <p:nvPr/>
        </p:nvSpPr>
        <p:spPr bwMode="auto">
          <a:xfrm>
            <a:off x="5980113" y="5911850"/>
            <a:ext cx="24447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/>
          </a:p>
        </p:txBody>
      </p:sp>
      <p:sp>
        <p:nvSpPr>
          <p:cNvPr id="36912" name="Rectangle 48"/>
          <p:cNvSpPr>
            <a:spLocks noChangeArrowheads="1"/>
          </p:cNvSpPr>
          <p:nvPr/>
        </p:nvSpPr>
        <p:spPr bwMode="auto">
          <a:xfrm>
            <a:off x="6932613" y="5873750"/>
            <a:ext cx="24447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/>
          </a:p>
        </p:txBody>
      </p:sp>
      <p:sp>
        <p:nvSpPr>
          <p:cNvPr id="36913" name="Rectangle 49"/>
          <p:cNvSpPr>
            <a:spLocks noChangeArrowheads="1"/>
          </p:cNvSpPr>
          <p:nvPr/>
        </p:nvSpPr>
        <p:spPr bwMode="auto">
          <a:xfrm>
            <a:off x="4500563" y="6178550"/>
            <a:ext cx="17049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Disk Columns</a:t>
            </a:r>
            <a:endParaRPr lang="zh-CN" altLang="en-US"/>
          </a:p>
        </p:txBody>
      </p:sp>
      <p:sp>
        <p:nvSpPr>
          <p:cNvPr id="36914" name="Rectangle 50"/>
          <p:cNvSpPr>
            <a:spLocks noChangeArrowheads="1"/>
          </p:cNvSpPr>
          <p:nvPr/>
        </p:nvSpPr>
        <p:spPr bwMode="auto">
          <a:xfrm>
            <a:off x="7681913" y="1530350"/>
            <a:ext cx="1349375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Increasing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 algn="ctr"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Logical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 algn="ctr"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Disk 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 algn="ctr"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Addresses</a:t>
            </a:r>
            <a:endParaRPr lang="zh-CN" altLang="en-US"/>
          </a:p>
        </p:txBody>
      </p:sp>
      <p:sp>
        <p:nvSpPr>
          <p:cNvPr id="36915" name="Line 51"/>
          <p:cNvSpPr>
            <a:spLocks noChangeShapeType="1"/>
          </p:cNvSpPr>
          <p:nvPr/>
        </p:nvSpPr>
        <p:spPr bwMode="auto">
          <a:xfrm>
            <a:off x="8369300" y="2527300"/>
            <a:ext cx="0" cy="118110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6916" name="Line 52"/>
          <p:cNvSpPr>
            <a:spLocks noChangeShapeType="1"/>
          </p:cNvSpPr>
          <p:nvPr/>
        </p:nvSpPr>
        <p:spPr bwMode="auto">
          <a:xfrm>
            <a:off x="2590800" y="5943600"/>
            <a:ext cx="330200" cy="723900"/>
          </a:xfrm>
          <a:prstGeom prst="line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6917" name="Line 53"/>
          <p:cNvSpPr>
            <a:spLocks noChangeShapeType="1"/>
          </p:cNvSpPr>
          <p:nvPr/>
        </p:nvSpPr>
        <p:spPr bwMode="auto">
          <a:xfrm>
            <a:off x="469900" y="1549400"/>
            <a:ext cx="63500" cy="165100"/>
          </a:xfrm>
          <a:prstGeom prst="line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6918" name="Rectangle 54"/>
          <p:cNvSpPr>
            <a:spLocks noChangeArrowheads="1"/>
          </p:cNvSpPr>
          <p:nvPr/>
        </p:nvSpPr>
        <p:spPr bwMode="auto">
          <a:xfrm>
            <a:off x="3048000" y="1524000"/>
            <a:ext cx="609600" cy="609600"/>
          </a:xfrm>
          <a:prstGeom prst="rect">
            <a:avLst/>
          </a:prstGeom>
          <a:noFill/>
          <a:ln w="57150" cmpd="sng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6919" name="Rectangle 55"/>
          <p:cNvSpPr>
            <a:spLocks noChangeArrowheads="1"/>
          </p:cNvSpPr>
          <p:nvPr/>
        </p:nvSpPr>
        <p:spPr bwMode="auto">
          <a:xfrm>
            <a:off x="6705600" y="1524000"/>
            <a:ext cx="609600" cy="609600"/>
          </a:xfrm>
          <a:prstGeom prst="rect">
            <a:avLst/>
          </a:prstGeom>
          <a:noFill/>
          <a:ln w="57150" cmpd="sng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6920" name="Rectangle 56"/>
          <p:cNvSpPr>
            <a:spLocks noChangeArrowheads="1"/>
          </p:cNvSpPr>
          <p:nvPr/>
        </p:nvSpPr>
        <p:spPr bwMode="auto">
          <a:xfrm>
            <a:off x="3962400" y="2286000"/>
            <a:ext cx="609600" cy="609600"/>
          </a:xfrm>
          <a:prstGeom prst="rect">
            <a:avLst/>
          </a:prstGeom>
          <a:noFill/>
          <a:ln w="57150" cmpd="sng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6921" name="Rectangle 57"/>
          <p:cNvSpPr>
            <a:spLocks noChangeArrowheads="1"/>
          </p:cNvSpPr>
          <p:nvPr/>
        </p:nvSpPr>
        <p:spPr bwMode="auto">
          <a:xfrm>
            <a:off x="5791200" y="2286000"/>
            <a:ext cx="609600" cy="609600"/>
          </a:xfrm>
          <a:prstGeom prst="rect">
            <a:avLst/>
          </a:prstGeom>
          <a:noFill/>
          <a:ln w="57150" cmpd="sng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6922" name="Rectangle 58"/>
          <p:cNvSpPr>
            <a:spLocks noChangeArrowheads="1"/>
          </p:cNvSpPr>
          <p:nvPr/>
        </p:nvSpPr>
        <p:spPr bwMode="auto">
          <a:xfrm>
            <a:off x="609600" y="4267200"/>
            <a:ext cx="2057400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Example: write to D0, D5 uses disks 0, 1, 3, 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29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18" grpId="0" bldLvl="0" animBg="1" autoUpdateAnimBg="0"/>
      <p:bldP spid="36919" grpId="0" bldLvl="0" animBg="1" autoUpdateAnimBg="0"/>
      <p:bldP spid="36920" grpId="0" bldLvl="0" animBg="1" autoUpdateAnimBg="0"/>
      <p:bldP spid="36921" grpId="0" bldLvl="0" animBg="1" autoUpdateAnimBg="0"/>
      <p:bldP spid="36922" grpId="0" build="p" bldLvl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eaLnBrk="1" hangingPunct="1"/>
            <a:r>
              <a:rPr lang="zh-CN" altLang="zh-CN">
                <a:solidFill>
                  <a:srgbClr val="000000"/>
                </a:solidFill>
              </a:rPr>
              <a:t>RAID 6: P+Q Redundancy</a:t>
            </a:r>
            <a:endParaRPr lang="zh-CN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81200"/>
            <a:ext cx="7920037" cy="4114800"/>
          </a:xfrm>
          <a:ln/>
        </p:spPr>
        <p:txBody>
          <a:bodyPr/>
          <a:lstStyle/>
          <a:p>
            <a:pPr marL="285750" indent="-285750" algn="l" eaLnBrk="1" hangingPunct="1">
              <a:buFontTx/>
              <a:buChar char="•"/>
            </a:pPr>
            <a:r>
              <a:rPr lang="zh-CN" altLang="zh-CN" dirty="0">
                <a:solidFill>
                  <a:schemeClr val="tx1"/>
                </a:solidFill>
              </a:rPr>
              <a:t>When a single failure correction is not sufficient, Parity can be generalized to have a second calculation over data and another check disk of information. </a:t>
            </a:r>
          </a:p>
        </p:txBody>
      </p:sp>
    </p:spTree>
    <p:extLst>
      <p:ext uri="{BB962C8B-B14F-4D97-AF65-F5344CB8AC3E}">
        <p14:creationId xmlns:p14="http://schemas.microsoft.com/office/powerpoint/2010/main" val="238683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5715000" y="5221288"/>
            <a:ext cx="704850" cy="1203325"/>
          </a:xfrm>
          <a:prstGeom prst="rect">
            <a:avLst/>
          </a:prstGeom>
          <a:noFill/>
          <a:ln w="25400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5715000" y="5021263"/>
            <a:ext cx="704850" cy="434975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5715000" y="6215063"/>
            <a:ext cx="704850" cy="433387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6540500" y="5221288"/>
            <a:ext cx="704850" cy="1203325"/>
          </a:xfrm>
          <a:prstGeom prst="rect">
            <a:avLst/>
          </a:prstGeom>
          <a:noFill/>
          <a:ln w="25400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6540500" y="5021263"/>
            <a:ext cx="704850" cy="434975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6540500" y="6215063"/>
            <a:ext cx="704850" cy="433387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7340600" y="5221288"/>
            <a:ext cx="704850" cy="1203325"/>
          </a:xfrm>
          <a:prstGeom prst="rect">
            <a:avLst/>
          </a:prstGeom>
          <a:noFill/>
          <a:ln w="25400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21" name="Oval 9"/>
          <p:cNvSpPr>
            <a:spLocks noChangeArrowheads="1"/>
          </p:cNvSpPr>
          <p:nvPr/>
        </p:nvSpPr>
        <p:spPr bwMode="auto">
          <a:xfrm>
            <a:off x="7340600" y="5021263"/>
            <a:ext cx="704850" cy="434975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22" name="Oval 10"/>
          <p:cNvSpPr>
            <a:spLocks noChangeArrowheads="1"/>
          </p:cNvSpPr>
          <p:nvPr/>
        </p:nvSpPr>
        <p:spPr bwMode="auto">
          <a:xfrm>
            <a:off x="7340600" y="6215063"/>
            <a:ext cx="704850" cy="433387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8140700" y="5233988"/>
            <a:ext cx="704850" cy="1203325"/>
          </a:xfrm>
          <a:prstGeom prst="rect">
            <a:avLst/>
          </a:prstGeom>
          <a:noFill/>
          <a:ln w="25400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24" name="Oval 12"/>
          <p:cNvSpPr>
            <a:spLocks noChangeArrowheads="1"/>
          </p:cNvSpPr>
          <p:nvPr/>
        </p:nvSpPr>
        <p:spPr bwMode="auto">
          <a:xfrm>
            <a:off x="8140700" y="5033963"/>
            <a:ext cx="704850" cy="434975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25" name="Oval 13"/>
          <p:cNvSpPr>
            <a:spLocks noChangeArrowheads="1"/>
          </p:cNvSpPr>
          <p:nvPr/>
        </p:nvSpPr>
        <p:spPr bwMode="auto">
          <a:xfrm>
            <a:off x="8140700" y="6227763"/>
            <a:ext cx="704850" cy="433387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26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190500"/>
            <a:ext cx="8640763" cy="1143000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RAID Techniques: Goal is performance, popularity due to reliability of storage</a:t>
            </a:r>
            <a:endParaRPr lang="zh-CN" altLang="zh-CN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290513" y="1301750"/>
            <a:ext cx="42481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 i="1">
                <a:solidFill>
                  <a:srgbClr val="000000"/>
                </a:solidFill>
                <a:sym typeface="Comic Sans MS" pitchFamily="66" charset="0"/>
              </a:rPr>
              <a:t>•  Disk Mirroring, Shadowing (RAID 1)</a:t>
            </a:r>
            <a:endParaRPr lang="zh-CN" altLang="en-US"/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963613" y="1720850"/>
            <a:ext cx="526097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Each disk is fully duplicated onto its "shadow"</a:t>
            </a:r>
            <a:endParaRPr lang="zh-CN" altLang="en-US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      </a:t>
            </a:r>
            <a:endParaRPr lang="zh-CN" altLang="en-US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Logical write = two physical writes</a:t>
            </a:r>
            <a:endParaRPr lang="zh-CN" altLang="en-US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85000"/>
              </a:lnSpc>
            </a:pPr>
            <a:endParaRPr lang="zh-CN" altLang="en-US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100% capacity overhead</a:t>
            </a:r>
            <a:endParaRPr lang="zh-CN" altLang="en-US"/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328613" y="3200400"/>
            <a:ext cx="44386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 i="1">
                <a:solidFill>
                  <a:srgbClr val="000000"/>
                </a:solidFill>
                <a:sym typeface="Comic Sans MS" pitchFamily="66" charset="0"/>
              </a:rPr>
              <a:t>•  Parity Data Bandwidth Array (RAID 3)</a:t>
            </a:r>
            <a:endParaRPr lang="zh-CN" altLang="en-US"/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912813" y="3632200"/>
            <a:ext cx="406717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Parity computed horizontally</a:t>
            </a:r>
            <a:endParaRPr lang="zh-CN" altLang="en-US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85000"/>
              </a:lnSpc>
            </a:pPr>
            <a:endParaRPr lang="zh-CN" altLang="en-US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Logically a single high data bw disk</a:t>
            </a:r>
            <a:endParaRPr lang="zh-CN" altLang="en-US"/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385763" y="4692650"/>
            <a:ext cx="41465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 i="1">
                <a:solidFill>
                  <a:srgbClr val="000000"/>
                </a:solidFill>
                <a:sym typeface="Comic Sans MS" pitchFamily="66" charset="0"/>
              </a:rPr>
              <a:t>•  High I/O Rate Parity Array (RAID 5)</a:t>
            </a:r>
            <a:endParaRPr lang="zh-CN" altLang="en-US"/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969963" y="5073650"/>
            <a:ext cx="374967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Interleaved parity blocks</a:t>
            </a:r>
            <a:endParaRPr lang="zh-CN" altLang="en-US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85000"/>
              </a:lnSpc>
            </a:pPr>
            <a:endParaRPr lang="zh-CN" altLang="en-US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Independent reads and writes</a:t>
            </a:r>
            <a:endParaRPr lang="zh-CN" altLang="en-US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85000"/>
              </a:lnSpc>
            </a:pPr>
            <a:endParaRPr lang="zh-CN" altLang="en-US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Logical write = 2 reads + 2 writes</a:t>
            </a:r>
            <a:endParaRPr lang="zh-CN" altLang="en-US"/>
          </a:p>
        </p:txBody>
      </p:sp>
      <p:sp>
        <p:nvSpPr>
          <p:cNvPr id="38933" name="Rectangle 21" descr="50%"/>
          <p:cNvSpPr>
            <a:spLocks noChangeArrowheads="1"/>
          </p:cNvSpPr>
          <p:nvPr/>
        </p:nvSpPr>
        <p:spPr bwMode="auto">
          <a:xfrm>
            <a:off x="5861050" y="6356350"/>
            <a:ext cx="419100" cy="2159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34" name="Rectangle 22" descr="50%"/>
          <p:cNvSpPr>
            <a:spLocks noChangeArrowheads="1"/>
          </p:cNvSpPr>
          <p:nvPr/>
        </p:nvSpPr>
        <p:spPr bwMode="auto">
          <a:xfrm>
            <a:off x="6699250" y="5162550"/>
            <a:ext cx="419100" cy="2159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35" name="Rectangle 23" descr="50%"/>
          <p:cNvSpPr>
            <a:spLocks noChangeArrowheads="1"/>
          </p:cNvSpPr>
          <p:nvPr/>
        </p:nvSpPr>
        <p:spPr bwMode="auto">
          <a:xfrm>
            <a:off x="7486650" y="5175250"/>
            <a:ext cx="419100" cy="2159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36" name="Rectangle 24" descr="50%"/>
          <p:cNvSpPr>
            <a:spLocks noChangeArrowheads="1"/>
          </p:cNvSpPr>
          <p:nvPr/>
        </p:nvSpPr>
        <p:spPr bwMode="auto">
          <a:xfrm>
            <a:off x="5861050" y="5492750"/>
            <a:ext cx="419100" cy="2159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37" name="Rectangle 25" descr="50%"/>
          <p:cNvSpPr>
            <a:spLocks noChangeArrowheads="1"/>
          </p:cNvSpPr>
          <p:nvPr/>
        </p:nvSpPr>
        <p:spPr bwMode="auto">
          <a:xfrm>
            <a:off x="6699250" y="5492750"/>
            <a:ext cx="419100" cy="2159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38" name="Rectangle 26" descr="50%"/>
          <p:cNvSpPr>
            <a:spLocks noChangeArrowheads="1"/>
          </p:cNvSpPr>
          <p:nvPr/>
        </p:nvSpPr>
        <p:spPr bwMode="auto">
          <a:xfrm>
            <a:off x="8299450" y="5518150"/>
            <a:ext cx="419100" cy="2159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39" name="Rectangle 27" descr="50%"/>
          <p:cNvSpPr>
            <a:spLocks noChangeArrowheads="1"/>
          </p:cNvSpPr>
          <p:nvPr/>
        </p:nvSpPr>
        <p:spPr bwMode="auto">
          <a:xfrm>
            <a:off x="5861050" y="5784850"/>
            <a:ext cx="419100" cy="2159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40" name="Rectangle 28" descr="50%"/>
          <p:cNvSpPr>
            <a:spLocks noChangeArrowheads="1"/>
          </p:cNvSpPr>
          <p:nvPr/>
        </p:nvSpPr>
        <p:spPr bwMode="auto">
          <a:xfrm>
            <a:off x="7499350" y="5784850"/>
            <a:ext cx="419100" cy="2159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41" name="Rectangle 29" descr="50%"/>
          <p:cNvSpPr>
            <a:spLocks noChangeArrowheads="1"/>
          </p:cNvSpPr>
          <p:nvPr/>
        </p:nvSpPr>
        <p:spPr bwMode="auto">
          <a:xfrm>
            <a:off x="8299450" y="5797550"/>
            <a:ext cx="419100" cy="2159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42" name="Rectangle 30" descr="50%"/>
          <p:cNvSpPr>
            <a:spLocks noChangeArrowheads="1"/>
          </p:cNvSpPr>
          <p:nvPr/>
        </p:nvSpPr>
        <p:spPr bwMode="auto">
          <a:xfrm>
            <a:off x="7499350" y="6064250"/>
            <a:ext cx="419100" cy="2159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43" name="Rectangle 31" descr="50%"/>
          <p:cNvSpPr>
            <a:spLocks noChangeArrowheads="1"/>
          </p:cNvSpPr>
          <p:nvPr/>
        </p:nvSpPr>
        <p:spPr bwMode="auto">
          <a:xfrm>
            <a:off x="8299450" y="6089650"/>
            <a:ext cx="419100" cy="2159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44" name="Rectangle 32" descr="50%"/>
          <p:cNvSpPr>
            <a:spLocks noChangeArrowheads="1"/>
          </p:cNvSpPr>
          <p:nvPr/>
        </p:nvSpPr>
        <p:spPr bwMode="auto">
          <a:xfrm>
            <a:off x="6699250" y="6089650"/>
            <a:ext cx="419100" cy="2159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45" name="Rectangle 33" descr="50%"/>
          <p:cNvSpPr>
            <a:spLocks noChangeArrowheads="1"/>
          </p:cNvSpPr>
          <p:nvPr/>
        </p:nvSpPr>
        <p:spPr bwMode="auto">
          <a:xfrm>
            <a:off x="5861050" y="5175250"/>
            <a:ext cx="419100" cy="2159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46" name="Rectangle 34" descr="50%"/>
          <p:cNvSpPr>
            <a:spLocks noChangeArrowheads="1"/>
          </p:cNvSpPr>
          <p:nvPr/>
        </p:nvSpPr>
        <p:spPr bwMode="auto">
          <a:xfrm>
            <a:off x="6699250" y="6369050"/>
            <a:ext cx="419100" cy="2159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47" name="Rectangle 35" descr="50%"/>
          <p:cNvSpPr>
            <a:spLocks noChangeArrowheads="1"/>
          </p:cNvSpPr>
          <p:nvPr/>
        </p:nvSpPr>
        <p:spPr bwMode="auto">
          <a:xfrm>
            <a:off x="7499350" y="6356350"/>
            <a:ext cx="419100" cy="2159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48" name="Rectangle 36" descr="Light vertical"/>
          <p:cNvSpPr>
            <a:spLocks noChangeArrowheads="1"/>
          </p:cNvSpPr>
          <p:nvPr/>
        </p:nvSpPr>
        <p:spPr bwMode="auto">
          <a:xfrm>
            <a:off x="8286750" y="5187950"/>
            <a:ext cx="419100" cy="2159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49" name="Rectangle 37" descr="Light vertical"/>
          <p:cNvSpPr>
            <a:spLocks noChangeArrowheads="1"/>
          </p:cNvSpPr>
          <p:nvPr/>
        </p:nvSpPr>
        <p:spPr bwMode="auto">
          <a:xfrm>
            <a:off x="7499350" y="5492750"/>
            <a:ext cx="419100" cy="2159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50" name="Rectangle 38" descr="Light vertical"/>
          <p:cNvSpPr>
            <a:spLocks noChangeArrowheads="1"/>
          </p:cNvSpPr>
          <p:nvPr/>
        </p:nvSpPr>
        <p:spPr bwMode="auto">
          <a:xfrm>
            <a:off x="6699250" y="5784850"/>
            <a:ext cx="419100" cy="2159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51" name="Rectangle 39" descr="Light vertical"/>
          <p:cNvSpPr>
            <a:spLocks noChangeArrowheads="1"/>
          </p:cNvSpPr>
          <p:nvPr/>
        </p:nvSpPr>
        <p:spPr bwMode="auto">
          <a:xfrm>
            <a:off x="5861050" y="6064250"/>
            <a:ext cx="419100" cy="2159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52" name="Rectangle 40" descr="Light vertical"/>
          <p:cNvSpPr>
            <a:spLocks noChangeArrowheads="1"/>
          </p:cNvSpPr>
          <p:nvPr/>
        </p:nvSpPr>
        <p:spPr bwMode="auto">
          <a:xfrm>
            <a:off x="8299450" y="6369050"/>
            <a:ext cx="419100" cy="2159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53" name="Rectangle 41"/>
          <p:cNvSpPr>
            <a:spLocks noChangeArrowheads="1"/>
          </p:cNvSpPr>
          <p:nvPr/>
        </p:nvSpPr>
        <p:spPr bwMode="auto">
          <a:xfrm>
            <a:off x="6445250" y="1449388"/>
            <a:ext cx="704850" cy="1203325"/>
          </a:xfrm>
          <a:prstGeom prst="rect">
            <a:avLst/>
          </a:prstGeom>
          <a:noFill/>
          <a:ln w="25400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54" name="Oval 42"/>
          <p:cNvSpPr>
            <a:spLocks noChangeArrowheads="1"/>
          </p:cNvSpPr>
          <p:nvPr/>
        </p:nvSpPr>
        <p:spPr bwMode="auto">
          <a:xfrm>
            <a:off x="6445250" y="1249363"/>
            <a:ext cx="704850" cy="434975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55" name="Oval 43"/>
          <p:cNvSpPr>
            <a:spLocks noChangeArrowheads="1"/>
          </p:cNvSpPr>
          <p:nvPr/>
        </p:nvSpPr>
        <p:spPr bwMode="auto">
          <a:xfrm>
            <a:off x="6445250" y="2443163"/>
            <a:ext cx="704850" cy="433387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56" name="Rectangle 44"/>
          <p:cNvSpPr>
            <a:spLocks noChangeArrowheads="1"/>
          </p:cNvSpPr>
          <p:nvPr/>
        </p:nvSpPr>
        <p:spPr bwMode="auto">
          <a:xfrm>
            <a:off x="7359650" y="1436688"/>
            <a:ext cx="704850" cy="1203325"/>
          </a:xfrm>
          <a:prstGeom prst="rect">
            <a:avLst/>
          </a:prstGeom>
          <a:noFill/>
          <a:ln w="25400" cmpd="sng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57" name="Oval 45"/>
          <p:cNvSpPr>
            <a:spLocks noChangeArrowheads="1"/>
          </p:cNvSpPr>
          <p:nvPr/>
        </p:nvSpPr>
        <p:spPr bwMode="auto">
          <a:xfrm>
            <a:off x="7359650" y="1236663"/>
            <a:ext cx="704850" cy="434975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58" name="Oval 46"/>
          <p:cNvSpPr>
            <a:spLocks noChangeArrowheads="1"/>
          </p:cNvSpPr>
          <p:nvPr/>
        </p:nvSpPr>
        <p:spPr bwMode="auto">
          <a:xfrm>
            <a:off x="7359650" y="2430463"/>
            <a:ext cx="704850" cy="433387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59" name="Rectangle 47"/>
          <p:cNvSpPr>
            <a:spLocks noChangeArrowheads="1"/>
          </p:cNvSpPr>
          <p:nvPr/>
        </p:nvSpPr>
        <p:spPr bwMode="auto">
          <a:xfrm>
            <a:off x="5715000" y="3322638"/>
            <a:ext cx="704850" cy="1203325"/>
          </a:xfrm>
          <a:prstGeom prst="rect">
            <a:avLst/>
          </a:prstGeom>
          <a:noFill/>
          <a:ln w="25400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60" name="Oval 48"/>
          <p:cNvSpPr>
            <a:spLocks noChangeArrowheads="1"/>
          </p:cNvSpPr>
          <p:nvPr/>
        </p:nvSpPr>
        <p:spPr bwMode="auto">
          <a:xfrm>
            <a:off x="5715000" y="3122613"/>
            <a:ext cx="704850" cy="434975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61" name="Oval 49"/>
          <p:cNvSpPr>
            <a:spLocks noChangeArrowheads="1"/>
          </p:cNvSpPr>
          <p:nvPr/>
        </p:nvSpPr>
        <p:spPr bwMode="auto">
          <a:xfrm>
            <a:off x="5715000" y="4316413"/>
            <a:ext cx="704850" cy="433387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62" name="Rectangle 50"/>
          <p:cNvSpPr>
            <a:spLocks noChangeArrowheads="1"/>
          </p:cNvSpPr>
          <p:nvPr/>
        </p:nvSpPr>
        <p:spPr bwMode="auto">
          <a:xfrm>
            <a:off x="6540500" y="3322638"/>
            <a:ext cx="704850" cy="1203325"/>
          </a:xfrm>
          <a:prstGeom prst="rect">
            <a:avLst/>
          </a:prstGeom>
          <a:noFill/>
          <a:ln w="25400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63" name="Oval 51"/>
          <p:cNvSpPr>
            <a:spLocks noChangeArrowheads="1"/>
          </p:cNvSpPr>
          <p:nvPr/>
        </p:nvSpPr>
        <p:spPr bwMode="auto">
          <a:xfrm>
            <a:off x="6540500" y="3122613"/>
            <a:ext cx="704850" cy="434975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64" name="Oval 52"/>
          <p:cNvSpPr>
            <a:spLocks noChangeArrowheads="1"/>
          </p:cNvSpPr>
          <p:nvPr/>
        </p:nvSpPr>
        <p:spPr bwMode="auto">
          <a:xfrm>
            <a:off x="6540500" y="4316413"/>
            <a:ext cx="704850" cy="433387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65" name="Rectangle 53"/>
          <p:cNvSpPr>
            <a:spLocks noChangeArrowheads="1"/>
          </p:cNvSpPr>
          <p:nvPr/>
        </p:nvSpPr>
        <p:spPr bwMode="auto">
          <a:xfrm>
            <a:off x="7340600" y="3322638"/>
            <a:ext cx="704850" cy="1203325"/>
          </a:xfrm>
          <a:prstGeom prst="rect">
            <a:avLst/>
          </a:prstGeom>
          <a:noFill/>
          <a:ln w="25400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66" name="Oval 54"/>
          <p:cNvSpPr>
            <a:spLocks noChangeArrowheads="1"/>
          </p:cNvSpPr>
          <p:nvPr/>
        </p:nvSpPr>
        <p:spPr bwMode="auto">
          <a:xfrm>
            <a:off x="7340600" y="3122613"/>
            <a:ext cx="704850" cy="434975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67" name="Oval 55"/>
          <p:cNvSpPr>
            <a:spLocks noChangeArrowheads="1"/>
          </p:cNvSpPr>
          <p:nvPr/>
        </p:nvSpPr>
        <p:spPr bwMode="auto">
          <a:xfrm>
            <a:off x="7340600" y="4316413"/>
            <a:ext cx="704850" cy="433387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68" name="Rectangle 56"/>
          <p:cNvSpPr>
            <a:spLocks noChangeArrowheads="1"/>
          </p:cNvSpPr>
          <p:nvPr/>
        </p:nvSpPr>
        <p:spPr bwMode="auto">
          <a:xfrm>
            <a:off x="8140700" y="3335338"/>
            <a:ext cx="704850" cy="1203325"/>
          </a:xfrm>
          <a:prstGeom prst="rect">
            <a:avLst/>
          </a:prstGeom>
          <a:noFill/>
          <a:ln w="25400" cmpd="sng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69" name="Oval 57"/>
          <p:cNvSpPr>
            <a:spLocks noChangeArrowheads="1"/>
          </p:cNvSpPr>
          <p:nvPr/>
        </p:nvSpPr>
        <p:spPr bwMode="auto">
          <a:xfrm>
            <a:off x="8140700" y="3135313"/>
            <a:ext cx="704850" cy="434975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70" name="Oval 58"/>
          <p:cNvSpPr>
            <a:spLocks noChangeArrowheads="1"/>
          </p:cNvSpPr>
          <p:nvPr/>
        </p:nvSpPr>
        <p:spPr bwMode="auto">
          <a:xfrm>
            <a:off x="8140700" y="4329113"/>
            <a:ext cx="704850" cy="433387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71" name="Rectangle 59"/>
          <p:cNvSpPr>
            <a:spLocks noChangeArrowheads="1"/>
          </p:cNvSpPr>
          <p:nvPr/>
        </p:nvSpPr>
        <p:spPr bwMode="auto">
          <a:xfrm>
            <a:off x="5922963" y="3155950"/>
            <a:ext cx="2794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1</a:t>
            </a:r>
            <a:endParaRPr lang="zh-CN" altLang="en-US"/>
          </a:p>
        </p:txBody>
      </p:sp>
      <p:sp>
        <p:nvSpPr>
          <p:cNvPr id="38972" name="Rectangle 60"/>
          <p:cNvSpPr>
            <a:spLocks noChangeArrowheads="1"/>
          </p:cNvSpPr>
          <p:nvPr/>
        </p:nvSpPr>
        <p:spPr bwMode="auto">
          <a:xfrm>
            <a:off x="6773863" y="3143250"/>
            <a:ext cx="2794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1</a:t>
            </a:r>
            <a:endParaRPr lang="zh-CN" altLang="en-US"/>
          </a:p>
        </p:txBody>
      </p:sp>
      <p:sp>
        <p:nvSpPr>
          <p:cNvPr id="38973" name="Rectangle 61"/>
          <p:cNvSpPr>
            <a:spLocks noChangeArrowheads="1"/>
          </p:cNvSpPr>
          <p:nvPr/>
        </p:nvSpPr>
        <p:spPr bwMode="auto">
          <a:xfrm>
            <a:off x="7561263" y="3130550"/>
            <a:ext cx="2794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1</a:t>
            </a:r>
            <a:endParaRPr lang="zh-CN" altLang="en-US"/>
          </a:p>
        </p:txBody>
      </p:sp>
      <p:sp>
        <p:nvSpPr>
          <p:cNvPr id="38974" name="Rectangle 62"/>
          <p:cNvSpPr>
            <a:spLocks noChangeArrowheads="1"/>
          </p:cNvSpPr>
          <p:nvPr/>
        </p:nvSpPr>
        <p:spPr bwMode="auto">
          <a:xfrm>
            <a:off x="8374063" y="3130550"/>
            <a:ext cx="2794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FF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FF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FF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FF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FF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FF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FF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FF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FF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FF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FF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FF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FF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FF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FF00"/>
                </a:solidFill>
                <a:sym typeface="Comic Sans MS" pitchFamily="66" charset="0"/>
              </a:rPr>
              <a:t>0</a:t>
            </a:r>
            <a:endParaRPr lang="zh-CN" altLang="en-US"/>
          </a:p>
        </p:txBody>
      </p:sp>
      <p:sp>
        <p:nvSpPr>
          <p:cNvPr id="38975" name="Rectangle 63"/>
          <p:cNvSpPr>
            <a:spLocks noChangeArrowheads="1"/>
          </p:cNvSpPr>
          <p:nvPr/>
        </p:nvSpPr>
        <p:spPr bwMode="auto">
          <a:xfrm>
            <a:off x="6653213" y="1282700"/>
            <a:ext cx="2794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1</a:t>
            </a:r>
            <a:endParaRPr lang="zh-CN" altLang="en-US"/>
          </a:p>
        </p:txBody>
      </p:sp>
      <p:sp>
        <p:nvSpPr>
          <p:cNvPr id="38976" name="Rectangle 64"/>
          <p:cNvSpPr>
            <a:spLocks noChangeArrowheads="1"/>
          </p:cNvSpPr>
          <p:nvPr/>
        </p:nvSpPr>
        <p:spPr bwMode="auto">
          <a:xfrm>
            <a:off x="7567613" y="1270000"/>
            <a:ext cx="2794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FF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FF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FF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FF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FF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FF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FF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FF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FF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FF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FF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FF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FF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FF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FF00"/>
                </a:solidFill>
                <a:sym typeface="Comic Sans MS" pitchFamily="66" charset="0"/>
              </a:rPr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82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054E-8930-432E-89D8-B018792B3071}" type="slidenum">
              <a:rPr lang="zh-CN" altLang="en-US"/>
              <a:pPr/>
              <a:t>34</a:t>
            </a:fld>
            <a:endParaRPr lang="en-US" altLang="zh-CN" sz="1800"/>
          </a:p>
        </p:txBody>
      </p:sp>
      <p:sp>
        <p:nvSpPr>
          <p:cNvPr id="39938" name="Rectangle 2"/>
          <p:cNvSpPr>
            <a:spLocks noGrp="1" noRot="1" noChangeArrowheads="1"/>
          </p:cNvSpPr>
          <p:nvPr>
            <p:ph sz="half" idx="1"/>
          </p:nvPr>
        </p:nvSpPr>
        <p:spPr>
          <a:xfrm>
            <a:off x="0" y="549275"/>
            <a:ext cx="8642350" cy="3794125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2800">
                <a:solidFill>
                  <a:srgbClr val="000000"/>
                </a:solidFill>
              </a:rPr>
              <a:t> 6.3 </a:t>
            </a:r>
            <a:r>
              <a:rPr lang="en-US" altLang="zh-CN">
                <a:solidFill>
                  <a:srgbClr val="000000"/>
                </a:solidFill>
              </a:rPr>
              <a:t>Networks </a:t>
            </a:r>
            <a:r>
              <a:rPr lang="en-US" altLang="zh-CN" sz="2000">
                <a:solidFill>
                  <a:srgbClr val="000000"/>
                </a:solidFill>
              </a:rPr>
              <a:t>(skim)</a:t>
            </a:r>
            <a:endParaRPr lang="zh-CN" altLang="en-US" sz="2000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>
                <a:solidFill>
                  <a:srgbClr val="000000"/>
                </a:solidFill>
              </a:rPr>
              <a:t> Key characteristics of typical networks include </a:t>
            </a:r>
            <a:endParaRPr lang="zh-CN" altLang="en-US">
              <a:solidFill>
                <a:srgbClr val="000000"/>
              </a:solidFill>
            </a:endParaRPr>
          </a:p>
          <a:p>
            <a:pPr marL="742950" lvl="1" indent="-285750" algn="l" eaLnBrk="1" hangingPunct="1"/>
            <a:r>
              <a:rPr lang="en-US" altLang="zh-CN">
                <a:solidFill>
                  <a:srgbClr val="000000"/>
                </a:solidFill>
              </a:rPr>
              <a:t>    the following</a:t>
            </a:r>
            <a:endParaRPr lang="en-US" altLang="zh-CN" b="1">
              <a:solidFill>
                <a:srgbClr val="000000"/>
              </a:solidFill>
            </a:endParaRPr>
          </a:p>
          <a:p>
            <a:pPr marL="1143000" lvl="2" indent="-228600" algn="l" eaLnBrk="1" hangingPunct="1">
              <a:buFont typeface="Wingdings" pitchFamily="2" charset="2"/>
              <a:buChar char="v"/>
            </a:pPr>
            <a:r>
              <a:rPr lang="en-US" altLang="zh-CN" sz="2000" b="1">
                <a:solidFill>
                  <a:srgbClr val="000000"/>
                </a:solidFill>
              </a:rPr>
              <a:t> </a:t>
            </a:r>
            <a:r>
              <a:rPr lang="en-US" altLang="zh-CN" b="1">
                <a:solidFill>
                  <a:srgbClr val="000000"/>
                </a:solidFill>
              </a:rPr>
              <a:t>Distance: 0.01 to 10,000 kilometers</a:t>
            </a:r>
            <a:endParaRPr lang="zh-CN" altLang="en-US" b="1">
              <a:solidFill>
                <a:srgbClr val="000000"/>
              </a:solidFill>
            </a:endParaRPr>
          </a:p>
          <a:p>
            <a:pPr marL="1143000" lvl="2" indent="-228600" algn="l" eaLnBrk="1" hangingPunct="1">
              <a:buFont typeface="Wingdings" pitchFamily="2" charset="2"/>
              <a:buChar char="v"/>
            </a:pPr>
            <a:r>
              <a:rPr lang="en-US" altLang="zh-CN" b="1">
                <a:solidFill>
                  <a:srgbClr val="000000"/>
                </a:solidFill>
              </a:rPr>
              <a:t> Speed: 0.001MB/sec to 100MB/sec</a:t>
            </a:r>
            <a:endParaRPr lang="zh-CN" altLang="en-US" b="1">
              <a:solidFill>
                <a:srgbClr val="000000"/>
              </a:solidFill>
            </a:endParaRPr>
          </a:p>
          <a:p>
            <a:pPr marL="1143000" lvl="2" indent="-228600" algn="l" eaLnBrk="1" hangingPunct="1">
              <a:buFont typeface="Wingdings" pitchFamily="2" charset="2"/>
              <a:buChar char="v"/>
            </a:pPr>
            <a:r>
              <a:rPr lang="en-US" altLang="zh-CN" b="1">
                <a:solidFill>
                  <a:srgbClr val="000000"/>
                </a:solidFill>
              </a:rPr>
              <a:t> Topology: Bus, ring, star, tree</a:t>
            </a:r>
            <a:endParaRPr lang="zh-CN" altLang="en-US" b="1">
              <a:solidFill>
                <a:srgbClr val="000000"/>
              </a:solidFill>
            </a:endParaRPr>
          </a:p>
          <a:p>
            <a:pPr marL="1143000" lvl="2" indent="-228600" algn="l" eaLnBrk="1" hangingPunct="1">
              <a:buFont typeface="Wingdings" pitchFamily="2" charset="2"/>
              <a:buChar char="v"/>
            </a:pPr>
            <a:r>
              <a:rPr lang="en-US" altLang="zh-CN" b="1">
                <a:solidFill>
                  <a:srgbClr val="000000"/>
                </a:solidFill>
              </a:rPr>
              <a:t> Shared lines: None (point-to-point) or shared (multidrop)</a:t>
            </a:r>
            <a:endParaRPr lang="zh-CN" altLang="en-US"/>
          </a:p>
        </p:txBody>
      </p:sp>
      <p:sp>
        <p:nvSpPr>
          <p:cNvPr id="39939" name="Text Box 3"/>
          <p:cNvSpPr>
            <a:spLocks noChangeArrowheads="1"/>
          </p:cNvSpPr>
          <p:nvPr/>
        </p:nvSpPr>
        <p:spPr bwMode="auto">
          <a:xfrm>
            <a:off x="1042988" y="3789363"/>
            <a:ext cx="4176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56605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A279-95DD-4D4B-B5FF-7A2A981D4CB2}" type="slidenum">
              <a:rPr lang="zh-CN" altLang="en-US"/>
              <a:pPr/>
              <a:t>35</a:t>
            </a:fld>
            <a:endParaRPr lang="en-US" altLang="zh-CN" sz="1800"/>
          </a:p>
        </p:txBody>
      </p:sp>
      <p:sp>
        <p:nvSpPr>
          <p:cNvPr id="40962" name="Rectangle 5"/>
          <p:cNvSpPr>
            <a:spLocks noRot="1" noChangeArrowheads="1"/>
          </p:cNvSpPr>
          <p:nvPr/>
        </p:nvSpPr>
        <p:spPr bwMode="auto">
          <a:xfrm>
            <a:off x="685800" y="762000"/>
            <a:ext cx="7924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800">
                <a:solidFill>
                  <a:srgbClr val="000000"/>
                </a:solidFill>
                <a:sym typeface="Arial" pitchFamily="34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sym typeface="Arial" pitchFamily="34" charset="0"/>
              </a:rPr>
              <a:t>Local area network (LAN)  </a:t>
            </a:r>
            <a:r>
              <a:rPr lang="en-US" altLang="zh-CN" sz="2000" b="1">
                <a:solidFill>
                  <a:srgbClr val="000000"/>
                </a:solidFill>
                <a:sym typeface="Arial" pitchFamily="34" charset="0"/>
              </a:rPr>
              <a:t>e.g., Ethernet</a:t>
            </a:r>
            <a:endParaRPr lang="zh-CN" altLang="en-US" sz="2000" b="1">
              <a:solidFill>
                <a:srgbClr val="000000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800">
                <a:solidFill>
                  <a:srgbClr val="000000"/>
                </a:solidFill>
                <a:sym typeface="Arial" pitchFamily="34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sym typeface="Arial" pitchFamily="34" charset="0"/>
              </a:rPr>
              <a:t>Packet</a:t>
            </a:r>
            <a:r>
              <a:rPr lang="en-US" altLang="zh-CN" sz="2800">
                <a:solidFill>
                  <a:srgbClr val="000000"/>
                </a:solidFill>
                <a:sym typeface="Arial" pitchFamily="34" charset="0"/>
              </a:rPr>
              <a:t>-</a:t>
            </a:r>
            <a:r>
              <a:rPr lang="en-US" altLang="zh-CN" sz="2400">
                <a:solidFill>
                  <a:srgbClr val="000000"/>
                </a:solidFill>
                <a:sym typeface="Arial" pitchFamily="34" charset="0"/>
              </a:rPr>
              <a:t>switched network </a:t>
            </a:r>
            <a:r>
              <a:rPr lang="en-US" altLang="zh-CN" sz="2000" b="1">
                <a:solidFill>
                  <a:srgbClr val="000000"/>
                </a:solidFill>
                <a:sym typeface="Arial" pitchFamily="34" charset="0"/>
              </a:rPr>
              <a:t>,</a:t>
            </a:r>
            <a:r>
              <a:rPr lang="en-US" altLang="zh-CN" sz="2400">
                <a:solidFill>
                  <a:srgbClr val="000000"/>
                </a:solidFill>
                <a:sym typeface="Arial" pitchFamily="34" charset="0"/>
              </a:rPr>
              <a:t>which are common in long-haul networks</a:t>
            </a:r>
            <a:r>
              <a:rPr lang="en-US" altLang="zh-CN" sz="2000" b="1">
                <a:solidFill>
                  <a:srgbClr val="000000"/>
                </a:solidFill>
                <a:sym typeface="Arial" pitchFamily="34" charset="0"/>
              </a:rPr>
              <a:t> </a:t>
            </a:r>
            <a:endParaRPr lang="zh-CN" altLang="en-US" sz="2000" b="1">
              <a:solidFill>
                <a:srgbClr val="000000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sym typeface="Arial" pitchFamily="34" charset="0"/>
              </a:rPr>
              <a:t>     </a:t>
            </a:r>
            <a:r>
              <a:rPr lang="en-US" altLang="zh-CN" sz="2000" b="1">
                <a:solidFill>
                  <a:srgbClr val="000000"/>
                </a:solidFill>
                <a:sym typeface="Arial" pitchFamily="34" charset="0"/>
              </a:rPr>
              <a:t>e.g., ARPANET</a:t>
            </a:r>
            <a:endParaRPr lang="zh-CN" altLang="en-US" sz="2000" b="1">
              <a:solidFill>
                <a:srgbClr val="000000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rgbClr val="000000"/>
                </a:solidFill>
                <a:sym typeface="Arial" pitchFamily="34" charset="0"/>
              </a:rPr>
              <a:t> TCP/IP is the key to interconnecting different networks</a:t>
            </a:r>
            <a:endParaRPr lang="zh-CN" altLang="en-US" sz="2400">
              <a:solidFill>
                <a:srgbClr val="000000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rgbClr val="000000"/>
                </a:solidFill>
                <a:sym typeface="Arial" pitchFamily="34" charset="0"/>
              </a:rPr>
              <a:t> The bandwidths of networks are probably growing faster than the bandwidth of any other type of device at present.</a:t>
            </a:r>
            <a:endParaRPr lang="en-US" altLang="zh-CN" sz="2000">
              <a:solidFill>
                <a:srgbClr val="000000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98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ldLvl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AB0-942F-4352-9A48-1D37AACC3E65}" type="slidenum">
              <a:rPr lang="zh-CN" altLang="en-US"/>
              <a:pPr/>
              <a:t>36</a:t>
            </a:fld>
            <a:endParaRPr lang="en-US" altLang="zh-CN" sz="1800"/>
          </a:p>
        </p:txBody>
      </p:sp>
      <p:sp>
        <p:nvSpPr>
          <p:cNvPr id="4198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9388" y="609600"/>
            <a:ext cx="8842375" cy="1019175"/>
          </a:xfrm>
          <a:ln/>
        </p:spPr>
        <p:txBody>
          <a:bodyPr/>
          <a:lstStyle/>
          <a:p>
            <a:pPr algn="l" eaLnBrk="1" hangingPunct="1"/>
            <a:r>
              <a:rPr lang="en-US" altLang="zh-CN" sz="2800" b="1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6.4</a:t>
            </a:r>
            <a:r>
              <a:rPr lang="en-US" altLang="zh-CN" sz="2800"/>
              <a:t>  </a:t>
            </a:r>
            <a:r>
              <a:rPr lang="en-US" altLang="zh-CN" sz="2800" b="1">
                <a:solidFill>
                  <a:srgbClr val="FF3300"/>
                </a:solidFill>
                <a:latin typeface="Comic Sans MS" pitchFamily="66" charset="0"/>
                <a:sym typeface="Comic Sans MS" pitchFamily="66" charset="0"/>
              </a:rPr>
              <a:t>Buses</a:t>
            </a:r>
            <a:r>
              <a:rPr lang="en-US" altLang="zh-CN" sz="2800" b="1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 and Other Connections between Processors Memory, and  I/O Devices(p568)</a:t>
            </a:r>
            <a:endParaRPr lang="zh-CN" altLang="en-US"/>
          </a:p>
        </p:txBody>
      </p:sp>
      <p:sp>
        <p:nvSpPr>
          <p:cNvPr id="41987" name="Rectangle 5"/>
          <p:cNvSpPr>
            <a:spLocks noRot="1" noChangeArrowheads="1"/>
          </p:cNvSpPr>
          <p:nvPr/>
        </p:nvSpPr>
        <p:spPr bwMode="auto">
          <a:xfrm>
            <a:off x="609600" y="1125538"/>
            <a:ext cx="8153400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zh-CN" altLang="en-US" sz="280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en-US" altLang="zh-CN" sz="32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800">
                <a:solidFill>
                  <a:srgbClr val="000000"/>
                </a:solidFill>
                <a:sym typeface="Arial" pitchFamily="34" charset="0"/>
              </a:rPr>
              <a:t>Shared communication link (one or more wires)</a:t>
            </a:r>
            <a:endParaRPr lang="zh-CN" altLang="en-US" sz="2800">
              <a:solidFill>
                <a:srgbClr val="000000"/>
              </a:solidFill>
              <a:sym typeface="Arial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en-US" altLang="zh-CN" sz="3200">
                <a:solidFill>
                  <a:srgbClr val="000000"/>
                </a:solidFill>
                <a:sym typeface="Arial" pitchFamily="34" charset="0"/>
              </a:rPr>
              <a:t> </a:t>
            </a:r>
            <a:r>
              <a:rPr lang="en-US" altLang="zh-CN" sz="2800">
                <a:solidFill>
                  <a:srgbClr val="000000"/>
                </a:solidFill>
                <a:sym typeface="Arial" pitchFamily="34" charset="0"/>
              </a:rPr>
              <a:t>Difficult design:</a:t>
            </a:r>
            <a:endParaRPr lang="zh-CN" altLang="en-US" sz="2800">
              <a:solidFill>
                <a:srgbClr val="000000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rgbClr val="000000"/>
                </a:solidFill>
                <a:sym typeface="Arial" pitchFamily="34" charset="0"/>
              </a:rPr>
              <a:t> may be bottleneck</a:t>
            </a:r>
            <a:endParaRPr lang="zh-CN" altLang="en-US" sz="2400">
              <a:solidFill>
                <a:srgbClr val="000000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rgbClr val="000000"/>
                </a:solidFill>
                <a:sym typeface="Arial" pitchFamily="34" charset="0"/>
              </a:rPr>
              <a:t> length of the bus</a:t>
            </a:r>
            <a:endParaRPr lang="zh-CN" altLang="en-US" sz="2400">
              <a:solidFill>
                <a:srgbClr val="000000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rgbClr val="000000"/>
                </a:solidFill>
                <a:sym typeface="Arial" pitchFamily="34" charset="0"/>
              </a:rPr>
              <a:t> number of devices</a:t>
            </a:r>
            <a:endParaRPr lang="zh-CN" altLang="en-US" sz="2400">
              <a:solidFill>
                <a:srgbClr val="000000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rgbClr val="000000"/>
                </a:solidFill>
                <a:sym typeface="Arial" pitchFamily="34" charset="0"/>
              </a:rPr>
              <a:t> tradeoffs (fast bus accesses and high bandwidth)</a:t>
            </a:r>
            <a:endParaRPr lang="zh-CN" altLang="en-US" sz="2400">
              <a:solidFill>
                <a:srgbClr val="000000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rgbClr val="000000"/>
                </a:solidFill>
                <a:sym typeface="Arial" pitchFamily="34" charset="0"/>
              </a:rPr>
              <a:t> support for many different devices</a:t>
            </a:r>
            <a:endParaRPr lang="zh-CN" altLang="en-US" sz="2400">
              <a:solidFill>
                <a:srgbClr val="000000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rgbClr val="000000"/>
                </a:solidFill>
                <a:sym typeface="Arial" pitchFamily="34" charset="0"/>
              </a:rPr>
              <a:t> cost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6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216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41987">
                                            <p:txEl>
                                              <p:charRg st="216" end="2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987">
                                            <p:txEl>
                                              <p:charRg st="216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987">
                                            <p:txEl>
                                              <p:charRg st="216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8539-C803-4856-8BE1-2884162ABF12}" type="slidenum">
              <a:rPr lang="zh-CN" altLang="en-US"/>
              <a:pPr/>
              <a:t>37</a:t>
            </a:fld>
            <a:endParaRPr lang="en-US" altLang="zh-CN" sz="1800"/>
          </a:p>
        </p:txBody>
      </p:sp>
      <p:sp>
        <p:nvSpPr>
          <p:cNvPr id="43010" name="Rectangle 2"/>
          <p:cNvSpPr>
            <a:spLocks noGrp="1" noRot="1" noChangeArrowheads="1"/>
          </p:cNvSpPr>
          <p:nvPr>
            <p:ph sz="half" idx="1"/>
          </p:nvPr>
        </p:nvSpPr>
        <p:spPr>
          <a:xfrm>
            <a:off x="0" y="549275"/>
            <a:ext cx="8964613" cy="4194175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A bus contains two types of lines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dirty="0"/>
              <a:t> </a:t>
            </a:r>
            <a:r>
              <a:rPr lang="en-US" altLang="zh-CN" sz="2400" dirty="0">
                <a:solidFill>
                  <a:schemeClr val="hlink"/>
                </a:solidFill>
              </a:rPr>
              <a:t>Control lines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chemeClr val="tx1"/>
                </a:solidFill>
              </a:rPr>
              <a:t>which are used to signal requests and 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algn="l" eaLnBrk="1" hangingPunct="1"/>
            <a:r>
              <a:rPr lang="en-US" altLang="zh-CN" sz="2400" dirty="0">
                <a:solidFill>
                  <a:schemeClr val="tx1"/>
                </a:solidFill>
              </a:rPr>
              <a:t>     acknowledgments, and to indicate what types of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algn="l" eaLnBrk="1" hangingPunct="1"/>
            <a:r>
              <a:rPr lang="en-US" altLang="zh-CN" sz="2400" dirty="0">
                <a:solidFill>
                  <a:schemeClr val="tx1"/>
                </a:solidFill>
              </a:rPr>
              <a:t>     information is on the data lines.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43011" name="Text Box 3"/>
          <p:cNvSpPr>
            <a:spLocks noChangeArrowheads="1"/>
          </p:cNvSpPr>
          <p:nvPr/>
        </p:nvSpPr>
        <p:spPr bwMode="auto">
          <a:xfrm>
            <a:off x="1042988" y="3789363"/>
            <a:ext cx="4176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43012" name="Rectangle 4"/>
          <p:cNvSpPr>
            <a:spLocks noRot="1" noChangeArrowheads="1"/>
          </p:cNvSpPr>
          <p:nvPr/>
        </p:nvSpPr>
        <p:spPr bwMode="auto">
          <a:xfrm>
            <a:off x="0" y="2420938"/>
            <a:ext cx="954087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400">
                <a:solidFill>
                  <a:schemeClr val="hlink"/>
                </a:solidFill>
                <a:sym typeface="Arial" pitchFamily="34" charset="0"/>
              </a:rPr>
              <a:t>Data lines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, which carry information (</a:t>
            </a:r>
            <a:r>
              <a:rPr lang="en-US" altLang="zh-CN" sz="2000" b="1">
                <a:solidFill>
                  <a:srgbClr val="000404"/>
                </a:solidFill>
                <a:sym typeface="Arial" pitchFamily="34" charset="0"/>
              </a:rPr>
              <a:t>e.g., data, addresses, and </a:t>
            </a:r>
            <a:endParaRPr lang="zh-CN" altLang="en-US" sz="2000" b="1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404"/>
                </a:solidFill>
                <a:sym typeface="Arial" pitchFamily="34" charset="0"/>
              </a:rPr>
              <a:t>      complex commands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) between the source and the destination.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000">
                <a:solidFill>
                  <a:srgbClr val="007A77"/>
                </a:solidFill>
                <a:sym typeface="Arial" pitchFamily="34" charset="0"/>
              </a:rPr>
              <a:t>     </a:t>
            </a:r>
            <a:endParaRPr lang="zh-CN" altLang="en-US"/>
          </a:p>
        </p:txBody>
      </p:sp>
      <p:sp>
        <p:nvSpPr>
          <p:cNvPr id="43013" name="Rectangle 5"/>
          <p:cNvSpPr>
            <a:spLocks noRot="1" noChangeArrowheads="1"/>
          </p:cNvSpPr>
          <p:nvPr/>
        </p:nvSpPr>
        <p:spPr bwMode="auto">
          <a:xfrm>
            <a:off x="0" y="3357563"/>
            <a:ext cx="8964613" cy="29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800">
                <a:solidFill>
                  <a:srgbClr val="000000"/>
                </a:solidFill>
                <a:sym typeface="Arial" pitchFamily="34" charset="0"/>
              </a:rPr>
              <a:t>Bus transaction</a:t>
            </a:r>
            <a:endParaRPr lang="zh-CN" altLang="en-US" sz="2800">
              <a:solidFill>
                <a:srgbClr val="000000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include two parts: sending the address and receiving or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   sending the data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   </a:t>
            </a:r>
            <a:endParaRPr lang="zh-CN" altLang="en-US"/>
          </a:p>
        </p:txBody>
      </p:sp>
      <p:sp>
        <p:nvSpPr>
          <p:cNvPr id="43014" name="Rectangle 6"/>
          <p:cNvSpPr>
            <a:spLocks noRot="1" noChangeArrowheads="1"/>
          </p:cNvSpPr>
          <p:nvPr/>
        </p:nvSpPr>
        <p:spPr bwMode="auto">
          <a:xfrm>
            <a:off x="0" y="4149725"/>
            <a:ext cx="8642350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zh-CN" altLang="en-US" sz="32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two operations</a:t>
            </a:r>
            <a:endParaRPr lang="en-US" altLang="zh-CN" sz="2400" b="1">
              <a:solidFill>
                <a:srgbClr val="007A77"/>
              </a:solidFill>
              <a:sym typeface="Arial" pitchFamily="34" charset="0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altLang="zh-CN" sz="2000" b="1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sym typeface="Arial" pitchFamily="34" charset="0"/>
              </a:rPr>
              <a:t>input</a:t>
            </a:r>
            <a:r>
              <a:rPr lang="en-US" altLang="zh-CN" sz="2000" b="1">
                <a:solidFill>
                  <a:srgbClr val="007A77"/>
                </a:solidFill>
                <a:sym typeface="Arial" pitchFamily="34" charset="0"/>
              </a:rPr>
              <a:t>: inputting data from the device to memory</a:t>
            </a:r>
            <a:endParaRPr lang="zh-CN" altLang="en-US" sz="2000" b="1">
              <a:solidFill>
                <a:srgbClr val="007A77"/>
              </a:solidFill>
              <a:sym typeface="Arial" pitchFamily="34" charset="0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altLang="zh-CN" sz="2000" b="1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sym typeface="Arial" pitchFamily="34" charset="0"/>
              </a:rPr>
              <a:t>output</a:t>
            </a:r>
            <a:r>
              <a:rPr lang="en-US" altLang="zh-CN" sz="2000" b="1">
                <a:solidFill>
                  <a:srgbClr val="007A77"/>
                </a:solidFill>
                <a:sym typeface="Arial" pitchFamily="34" charset="0"/>
              </a:rPr>
              <a:t>: outputting data to a device from memory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6783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43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43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ED49-B896-4CE8-9D39-F007E29ACA3E}" type="slidenum">
              <a:rPr lang="zh-CN" altLang="en-US"/>
              <a:pPr/>
              <a:t>38</a:t>
            </a:fld>
            <a:endParaRPr lang="en-US" altLang="zh-CN" sz="1800"/>
          </a:p>
        </p:txBody>
      </p:sp>
      <p:sp>
        <p:nvSpPr>
          <p:cNvPr id="44034" name="Rectangle 3"/>
          <p:cNvSpPr>
            <a:spLocks noGrp="1" noRot="1" noChangeArrowheads="1"/>
          </p:cNvSpPr>
          <p:nvPr>
            <p:ph sz="half" idx="1"/>
          </p:nvPr>
        </p:nvSpPr>
        <p:spPr>
          <a:xfrm>
            <a:off x="250825" y="404813"/>
            <a:ext cx="8662988" cy="576262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2800">
                <a:solidFill>
                  <a:srgbClr val="000000"/>
                </a:solidFill>
              </a:rPr>
              <a:t>The steps of an output operation.</a:t>
            </a:r>
            <a:endParaRPr lang="zh-CN" altLang="en-US"/>
          </a:p>
        </p:txBody>
      </p:sp>
      <p:pic>
        <p:nvPicPr>
          <p:cNvPr id="44035" name="Object 2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052513"/>
            <a:ext cx="6697663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Object 2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924175"/>
            <a:ext cx="6697663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Object 2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581525"/>
            <a:ext cx="6840537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Text Box 209"/>
          <p:cNvSpPr>
            <a:spLocks noChangeArrowheads="1"/>
          </p:cNvSpPr>
          <p:nvPr/>
        </p:nvSpPr>
        <p:spPr bwMode="auto">
          <a:xfrm>
            <a:off x="4859338" y="1989138"/>
            <a:ext cx="42846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i="1">
                <a:solidFill>
                  <a:srgbClr val="000404"/>
                </a:solidFill>
                <a:sym typeface="Arial" pitchFamily="34" charset="0"/>
              </a:rPr>
              <a:t>Initial a read from memory. Control lines signal a read request  to memory, while the data lines contain the address</a:t>
            </a:r>
            <a:endParaRPr lang="zh-CN" altLang="en-US"/>
          </a:p>
        </p:txBody>
      </p:sp>
      <p:sp>
        <p:nvSpPr>
          <p:cNvPr id="44039" name="Text Box 210"/>
          <p:cNvSpPr>
            <a:spLocks noChangeArrowheads="1"/>
          </p:cNvSpPr>
          <p:nvPr/>
        </p:nvSpPr>
        <p:spPr bwMode="auto">
          <a:xfrm>
            <a:off x="7164388" y="3213100"/>
            <a:ext cx="1727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i="1">
                <a:solidFill>
                  <a:srgbClr val="000404"/>
                </a:solidFill>
                <a:sym typeface="Arial" pitchFamily="34" charset="0"/>
              </a:rPr>
              <a:t>Memory access the data.</a:t>
            </a:r>
            <a:endParaRPr lang="zh-CN" altLang="en-US"/>
          </a:p>
        </p:txBody>
      </p:sp>
      <p:sp>
        <p:nvSpPr>
          <p:cNvPr id="44040" name="Text Box 211"/>
          <p:cNvSpPr>
            <a:spLocks noChangeArrowheads="1"/>
          </p:cNvSpPr>
          <p:nvPr/>
        </p:nvSpPr>
        <p:spPr bwMode="auto">
          <a:xfrm>
            <a:off x="4932363" y="5373688"/>
            <a:ext cx="42116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44041" name="Text Box 212"/>
          <p:cNvSpPr>
            <a:spLocks noChangeArrowheads="1"/>
          </p:cNvSpPr>
          <p:nvPr/>
        </p:nvSpPr>
        <p:spPr bwMode="auto">
          <a:xfrm>
            <a:off x="5076825" y="5373688"/>
            <a:ext cx="40671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i="1">
                <a:solidFill>
                  <a:srgbClr val="000404"/>
                </a:solidFill>
                <a:sym typeface="Arial" pitchFamily="34" charset="0"/>
              </a:rPr>
              <a:t>Memory transfers data and signal data is available. The device stores data as it appears on the bus.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96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bldLvl="0" autoUpdateAnimBg="0"/>
      <p:bldP spid="44039" grpId="0" bldLvl="0" autoUpdateAnimBg="0"/>
      <p:bldP spid="44041" grpId="0" bldLvl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1B7B-14B8-4D3F-9271-98620A76562B}" type="slidenum">
              <a:rPr lang="zh-CN" altLang="en-US"/>
              <a:pPr/>
              <a:t>39</a:t>
            </a:fld>
            <a:endParaRPr lang="en-US" altLang="zh-CN" sz="1800"/>
          </a:p>
        </p:txBody>
      </p:sp>
      <p:sp>
        <p:nvSpPr>
          <p:cNvPr id="45058" name="Rectangle 2"/>
          <p:cNvSpPr>
            <a:spLocks noGrp="1" noRot="1" noChangeArrowheads="1"/>
          </p:cNvSpPr>
          <p:nvPr>
            <p:ph sz="half" idx="1"/>
          </p:nvPr>
        </p:nvSpPr>
        <p:spPr>
          <a:xfrm>
            <a:off x="0" y="404813"/>
            <a:ext cx="8662988" cy="576262"/>
          </a:xfrm>
          <a:ln/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zh-CN">
                <a:solidFill>
                  <a:srgbClr val="000000"/>
                </a:solidFill>
              </a:rPr>
              <a:t>The steps of an input operation.</a:t>
            </a:r>
            <a:endParaRPr lang="zh-CN" altLang="en-US"/>
          </a:p>
        </p:txBody>
      </p:sp>
      <p:pic>
        <p:nvPicPr>
          <p:cNvPr id="45059" name="Object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96975"/>
            <a:ext cx="73453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 Box 6"/>
          <p:cNvSpPr>
            <a:spLocks noChangeArrowheads="1"/>
          </p:cNvSpPr>
          <p:nvPr/>
        </p:nvSpPr>
        <p:spPr bwMode="auto">
          <a:xfrm>
            <a:off x="323850" y="2781300"/>
            <a:ext cx="8496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rgbClr val="000404"/>
                </a:solidFill>
                <a:sym typeface="Arial" pitchFamily="34" charset="0"/>
              </a:rPr>
              <a:t>Control lines indicate a write request  for memory, while the data lines contain the address</a:t>
            </a:r>
            <a:endParaRPr lang="zh-CN" altLang="en-US"/>
          </a:p>
        </p:txBody>
      </p:sp>
      <p:sp>
        <p:nvSpPr>
          <p:cNvPr id="45061" name="Text Box 8"/>
          <p:cNvSpPr>
            <a:spLocks noChangeArrowheads="1"/>
          </p:cNvSpPr>
          <p:nvPr/>
        </p:nvSpPr>
        <p:spPr bwMode="auto">
          <a:xfrm>
            <a:off x="4932363" y="5373688"/>
            <a:ext cx="42116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45062" name="Text Box 9"/>
          <p:cNvSpPr>
            <a:spLocks noChangeArrowheads="1"/>
          </p:cNvSpPr>
          <p:nvPr/>
        </p:nvSpPr>
        <p:spPr bwMode="auto">
          <a:xfrm>
            <a:off x="323850" y="5373688"/>
            <a:ext cx="84963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rgbClr val="000404"/>
                </a:solidFill>
                <a:sym typeface="Arial" pitchFamily="34" charset="0"/>
              </a:rPr>
              <a:t>When the memory is ready, it signals the device, which then transfers the data. The memory will store the data as it receives it . The device need not wait for the store to be completed.</a:t>
            </a:r>
            <a:endParaRPr lang="zh-CN" altLang="en-US"/>
          </a:p>
        </p:txBody>
      </p:sp>
      <p:pic>
        <p:nvPicPr>
          <p:cNvPr id="45063" name="Object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3573463"/>
            <a:ext cx="7272338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47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ldLvl="0" autoUpdateAnimBg="0"/>
      <p:bldP spid="45062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061C-84A1-4951-A7F0-A8BD03F3C1B3}" type="slidenum">
              <a:rPr lang="zh-CN" altLang="en-US"/>
              <a:pPr/>
              <a:t>4</a:t>
            </a:fld>
            <a:endParaRPr lang="en-US" altLang="zh-CN" sz="1800"/>
          </a:p>
        </p:txBody>
      </p:sp>
      <p:sp>
        <p:nvSpPr>
          <p:cNvPr id="8194" name="Rectangle 3"/>
          <p:cNvSpPr>
            <a:spLocks noGrp="1" noRot="1" noChangeArrowheads="1"/>
          </p:cNvSpPr>
          <p:nvPr>
            <p:ph sz="half" idx="1"/>
          </p:nvPr>
        </p:nvSpPr>
        <p:spPr>
          <a:xfrm>
            <a:off x="301625" y="476250"/>
            <a:ext cx="8662988" cy="5622925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>
                <a:solidFill>
                  <a:srgbClr val="000000"/>
                </a:solidFill>
              </a:rPr>
              <a:t>Typical collection of I/O devices</a:t>
            </a:r>
            <a:endParaRPr lang="zh-CN" altLang="en-US"/>
          </a:p>
        </p:txBody>
      </p:sp>
      <p:pic>
        <p:nvPicPr>
          <p:cNvPr id="8195" name="Object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341438"/>
            <a:ext cx="8207375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32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3E29-008A-46D3-AC2C-E6D5A18F0D91}" type="slidenum">
              <a:rPr lang="zh-CN" altLang="en-US"/>
              <a:pPr/>
              <a:t>40</a:t>
            </a:fld>
            <a:endParaRPr lang="en-US" altLang="zh-CN" sz="1800"/>
          </a:p>
        </p:txBody>
      </p:sp>
      <p:sp>
        <p:nvSpPr>
          <p:cNvPr id="46082" name="Rectangle 4"/>
          <p:cNvSpPr>
            <a:spLocks noGrp="1" noRot="1" noChangeArrowheads="1"/>
          </p:cNvSpPr>
          <p:nvPr>
            <p:ph sz="half" idx="1"/>
          </p:nvPr>
        </p:nvSpPr>
        <p:spPr>
          <a:xfrm>
            <a:off x="301625" y="549275"/>
            <a:ext cx="8662988" cy="5549900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000000"/>
                </a:solidFill>
              </a:rPr>
              <a:t>Types of buses: (p566) </a:t>
            </a:r>
            <a:endParaRPr lang="zh-CN" altLang="en-US" dirty="0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400" dirty="0">
                <a:solidFill>
                  <a:schemeClr val="tx1"/>
                </a:solidFill>
              </a:rPr>
              <a:t>  processor-memory (short high speed, custom design)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400" dirty="0">
                <a:solidFill>
                  <a:schemeClr val="tx1"/>
                </a:solidFill>
              </a:rPr>
              <a:t>  backplane (high speed, often standardized, e.g., PCI)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400" dirty="0">
                <a:solidFill>
                  <a:schemeClr val="tx1"/>
                </a:solidFill>
              </a:rPr>
              <a:t>  I/O (lengthy, different devices, standardized, e.g., SCSI)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6083" name="Object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2781300"/>
            <a:ext cx="77771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Text Box 9"/>
          <p:cNvSpPr>
            <a:spLocks noChangeArrowheads="1"/>
          </p:cNvSpPr>
          <p:nvPr/>
        </p:nvSpPr>
        <p:spPr bwMode="auto">
          <a:xfrm>
            <a:off x="611188" y="4581525"/>
            <a:ext cx="7416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rgbClr val="000404"/>
                </a:solidFill>
                <a:sym typeface="Arial" pitchFamily="34" charset="0"/>
              </a:rPr>
              <a:t>Older PCs often use a </a:t>
            </a:r>
            <a:r>
              <a:rPr lang="en-US" altLang="zh-CN" b="1" i="1">
                <a:solidFill>
                  <a:srgbClr val="FF3300"/>
                </a:solidFill>
                <a:sym typeface="Arial" pitchFamily="34" charset="0"/>
              </a:rPr>
              <a:t>single bus</a:t>
            </a:r>
            <a:r>
              <a:rPr lang="en-US" altLang="zh-CN" b="1" i="1">
                <a:solidFill>
                  <a:srgbClr val="000404"/>
                </a:solidFill>
                <a:sym typeface="Arial" pitchFamily="34" charset="0"/>
              </a:rPr>
              <a:t> for processor-to-memory communication, as well as communication between I/O devices and memory.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4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ldLvl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7497-6A01-4BD6-B760-2161A1D0ADD8}" type="slidenum">
              <a:rPr lang="zh-CN" altLang="en-US"/>
              <a:pPr/>
              <a:t>41</a:t>
            </a:fld>
            <a:endParaRPr lang="en-US" altLang="zh-CN" sz="1800"/>
          </a:p>
        </p:txBody>
      </p:sp>
      <p:pic>
        <p:nvPicPr>
          <p:cNvPr id="47106" name="Object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92150"/>
            <a:ext cx="6121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Object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29000"/>
            <a:ext cx="6156325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Text Box 9"/>
          <p:cNvSpPr>
            <a:spLocks noChangeArrowheads="1"/>
          </p:cNvSpPr>
          <p:nvPr/>
        </p:nvSpPr>
        <p:spPr bwMode="auto">
          <a:xfrm>
            <a:off x="5508625" y="1341438"/>
            <a:ext cx="363537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i="1">
                <a:solidFill>
                  <a:srgbClr val="000404"/>
                </a:solidFill>
                <a:sym typeface="Arial" pitchFamily="34" charset="0"/>
              </a:rPr>
              <a:t>A </a:t>
            </a:r>
            <a:r>
              <a:rPr lang="en-US" altLang="zh-CN" sz="1600" b="1" i="1">
                <a:solidFill>
                  <a:srgbClr val="FF3300"/>
                </a:solidFill>
                <a:sym typeface="Arial" pitchFamily="34" charset="0"/>
              </a:rPr>
              <a:t>separate bus</a:t>
            </a:r>
            <a:r>
              <a:rPr lang="en-US" altLang="zh-CN" sz="1600" b="1" i="1">
                <a:solidFill>
                  <a:srgbClr val="000404"/>
                </a:solidFill>
                <a:sym typeface="Arial" pitchFamily="34" charset="0"/>
              </a:rPr>
              <a:t> is used for processor-memory traffic. The I/O bus use a </a:t>
            </a:r>
            <a:r>
              <a:rPr lang="en-US" altLang="zh-CN" sz="1600" b="1" i="1">
                <a:solidFill>
                  <a:srgbClr val="FF3300"/>
                </a:solidFill>
                <a:sym typeface="Arial" pitchFamily="34" charset="0"/>
              </a:rPr>
              <a:t>bus adapter</a:t>
            </a:r>
            <a:r>
              <a:rPr lang="en-US" altLang="zh-CN" sz="1600" b="1" i="1">
                <a:solidFill>
                  <a:srgbClr val="000404"/>
                </a:solidFill>
                <a:sym typeface="Arial" pitchFamily="34" charset="0"/>
              </a:rPr>
              <a:t> to interface to the processor-memory bus.</a:t>
            </a:r>
            <a:endParaRPr lang="zh-CN" altLang="en-US"/>
          </a:p>
        </p:txBody>
      </p:sp>
      <p:sp>
        <p:nvSpPr>
          <p:cNvPr id="47109" name="Text Box 10"/>
          <p:cNvSpPr>
            <a:spLocks noChangeArrowheads="1"/>
          </p:cNvSpPr>
          <p:nvPr/>
        </p:nvSpPr>
        <p:spPr bwMode="auto">
          <a:xfrm>
            <a:off x="4859338" y="4221163"/>
            <a:ext cx="41052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rgbClr val="000404"/>
                </a:solidFill>
                <a:sym typeface="Arial" pitchFamily="34" charset="0"/>
              </a:rPr>
              <a:t>A </a:t>
            </a:r>
            <a:r>
              <a:rPr lang="en-US" altLang="zh-CN" b="1" i="1">
                <a:solidFill>
                  <a:srgbClr val="FF3300"/>
                </a:solidFill>
                <a:sym typeface="Arial" pitchFamily="34" charset="0"/>
              </a:rPr>
              <a:t>separate bus</a:t>
            </a:r>
            <a:r>
              <a:rPr lang="en-US" altLang="zh-CN" b="1" i="1">
                <a:solidFill>
                  <a:srgbClr val="000404"/>
                </a:solidFill>
                <a:sym typeface="Arial" pitchFamily="34" charset="0"/>
              </a:rPr>
              <a:t> is used for processor-memory traffic. A small number of </a:t>
            </a:r>
            <a:r>
              <a:rPr lang="en-US" altLang="zh-CN" b="1" i="1">
                <a:solidFill>
                  <a:srgbClr val="FF3300"/>
                </a:solidFill>
                <a:sym typeface="Arial" pitchFamily="34" charset="0"/>
              </a:rPr>
              <a:t>backplane buses</a:t>
            </a:r>
            <a:r>
              <a:rPr lang="en-US" altLang="zh-CN" b="1" i="1">
                <a:solidFill>
                  <a:srgbClr val="000404"/>
                </a:solidFill>
                <a:sym typeface="Arial" pitchFamily="34" charset="0"/>
              </a:rPr>
              <a:t> tap into the processor-memory bus.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47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ldLvl="0" autoUpdateAnimBg="0"/>
      <p:bldP spid="47109" grpId="0" bldLvl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AFDDD-442E-44A4-AEFB-43F4721580A2}" type="slidenum">
              <a:rPr lang="zh-CN" altLang="en-US"/>
              <a:pPr/>
              <a:t>42</a:t>
            </a:fld>
            <a:endParaRPr lang="en-US" altLang="zh-CN" sz="1800"/>
          </a:p>
        </p:txBody>
      </p:sp>
      <p:sp>
        <p:nvSpPr>
          <p:cNvPr id="48130" name="Rectangle 4"/>
          <p:cNvSpPr>
            <a:spLocks noGrp="1" noRot="1" noChangeArrowheads="1"/>
          </p:cNvSpPr>
          <p:nvPr>
            <p:ph sz="half" idx="1"/>
          </p:nvPr>
        </p:nvSpPr>
        <p:spPr>
          <a:xfrm>
            <a:off x="0" y="549275"/>
            <a:ext cx="8964613" cy="2879725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Synchronous vs. Asynchronous 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chemeClr val="tx1"/>
                </a:solidFill>
              </a:rPr>
              <a:t>Synchronous bus use a clock and a synchronous protocol,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algn="l" eaLnBrk="1" hangingPunct="1"/>
            <a:r>
              <a:rPr lang="en-US" altLang="zh-CN" sz="2400" dirty="0">
                <a:solidFill>
                  <a:schemeClr val="tx1"/>
                </a:solidFill>
              </a:rPr>
              <a:t>     fast and small but every device must operate at same rate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algn="l" eaLnBrk="1" hangingPunct="1"/>
            <a:r>
              <a:rPr lang="en-US" altLang="zh-CN" sz="2400" dirty="0">
                <a:solidFill>
                  <a:schemeClr val="tx1"/>
                </a:solidFill>
              </a:rPr>
              <a:t>     and clock skew requires the bus to be short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400" dirty="0">
                <a:solidFill>
                  <a:schemeClr val="tx1"/>
                </a:solidFill>
              </a:rPr>
              <a:t>  Asynchronous bus don’t use a clock and instead use 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algn="l" eaLnBrk="1" hangingPunct="1"/>
            <a:r>
              <a:rPr lang="en-US" altLang="zh-CN" sz="2400" i="1" dirty="0">
                <a:solidFill>
                  <a:schemeClr val="tx1"/>
                </a:solidFill>
              </a:rPr>
              <a:t>     handshaking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131" name="Rectangle 7"/>
          <p:cNvSpPr>
            <a:spLocks noRot="1" noChangeArrowheads="1"/>
          </p:cNvSpPr>
          <p:nvPr/>
        </p:nvSpPr>
        <p:spPr bwMode="auto">
          <a:xfrm>
            <a:off x="0" y="3141663"/>
            <a:ext cx="9396413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zh-CN" altLang="en-US" sz="32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Our example ,which illustrates how asynchronous buses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use handshaking, assumes there are three control lines.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altLang="zh-CN" sz="2000" b="1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b="1" i="1">
                <a:solidFill>
                  <a:schemeClr val="hlink"/>
                </a:solidFill>
                <a:latin typeface="Times New Roman" pitchFamily="18" charset="0"/>
                <a:sym typeface="Times New Roman" pitchFamily="18" charset="0"/>
              </a:rPr>
              <a:t>ReadReq</a:t>
            </a:r>
            <a:r>
              <a:rPr lang="en-US" altLang="zh-CN" b="1">
                <a:solidFill>
                  <a:srgbClr val="007A77"/>
                </a:solidFill>
                <a:sym typeface="Arial" pitchFamily="34" charset="0"/>
              </a:rPr>
              <a:t>: </a:t>
            </a:r>
            <a:r>
              <a:rPr lang="en-US" altLang="zh-CN" b="1" i="1">
                <a:solidFill>
                  <a:srgbClr val="007A77"/>
                </a:solidFill>
                <a:sym typeface="Arial" pitchFamily="34" charset="0"/>
              </a:rPr>
              <a:t>Used to indicate a read request for memory. The address is </a:t>
            </a:r>
            <a:endParaRPr lang="zh-CN" altLang="en-US" b="1" i="1">
              <a:solidFill>
                <a:srgbClr val="007A77"/>
              </a:solidFill>
              <a:sym typeface="Arial" pitchFamily="34" charset="0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en-US" altLang="zh-CN" b="1" i="1">
                <a:solidFill>
                  <a:srgbClr val="007A77"/>
                </a:solidFill>
                <a:sym typeface="Arial" pitchFamily="34" charset="0"/>
              </a:rPr>
              <a:t>     put on the data lines at the same time.</a:t>
            </a:r>
            <a:endParaRPr lang="zh-CN" altLang="en-US" b="1" i="1">
              <a:solidFill>
                <a:srgbClr val="007A77"/>
              </a:solidFill>
              <a:sym typeface="Arial" pitchFamily="34" charset="0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altLang="zh-CN" b="1" i="1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b="1" i="1">
                <a:solidFill>
                  <a:schemeClr val="hlink"/>
                </a:solidFill>
                <a:latin typeface="Times New Roman" pitchFamily="18" charset="0"/>
                <a:sym typeface="Times New Roman" pitchFamily="18" charset="0"/>
              </a:rPr>
              <a:t>DataRdy</a:t>
            </a:r>
            <a:r>
              <a:rPr lang="en-US" altLang="zh-CN" b="1" i="1">
                <a:solidFill>
                  <a:srgbClr val="007A77"/>
                </a:solidFill>
                <a:sym typeface="Arial" pitchFamily="34" charset="0"/>
              </a:rPr>
              <a:t>: Used to indicate that data word is now ready on the data lines.</a:t>
            </a:r>
            <a:endParaRPr lang="zh-CN" altLang="en-US" b="1" i="1">
              <a:solidFill>
                <a:srgbClr val="007A77"/>
              </a:solidFill>
              <a:sym typeface="Arial" pitchFamily="34" charset="0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altLang="zh-CN" b="1" i="1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en-US" altLang="zh-CN" b="1" i="1">
                <a:solidFill>
                  <a:schemeClr val="hlink"/>
                </a:solidFill>
                <a:latin typeface="Times New Roman" pitchFamily="18" charset="0"/>
                <a:sym typeface="Times New Roman" pitchFamily="18" charset="0"/>
              </a:rPr>
              <a:t>Ack</a:t>
            </a:r>
            <a:r>
              <a:rPr lang="en-US" altLang="zh-CN" b="1" i="1">
                <a:solidFill>
                  <a:srgbClr val="007A77"/>
                </a:solidFill>
                <a:sym typeface="Arial" pitchFamily="34" charset="0"/>
              </a:rPr>
              <a:t>: Used to acknowledge the ReadReq or the DataRdy signal of the  </a:t>
            </a:r>
            <a:endParaRPr lang="zh-CN" altLang="en-US" b="1" i="1">
              <a:solidFill>
                <a:srgbClr val="007A77"/>
              </a:solidFill>
              <a:sym typeface="Arial" pitchFamily="34" charset="0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en-US" altLang="zh-CN" b="1" i="1">
                <a:solidFill>
                  <a:srgbClr val="007A77"/>
                </a:solidFill>
                <a:sym typeface="Arial" pitchFamily="34" charset="0"/>
              </a:rPr>
              <a:t>     other party</a:t>
            </a:r>
            <a:endParaRPr lang="en-US" altLang="zh-CN" sz="2000" b="1">
              <a:solidFill>
                <a:schemeClr val="hlink"/>
              </a:solidFill>
              <a:sym typeface="Arial" pitchFamily="34" charset="0"/>
            </a:endParaRPr>
          </a:p>
        </p:txBody>
      </p:sp>
      <p:sp>
        <p:nvSpPr>
          <p:cNvPr id="48132" name="Rectangle 6"/>
          <p:cNvSpPr>
            <a:spLocks noRot="1" noChangeArrowheads="1"/>
          </p:cNvSpPr>
          <p:nvPr/>
        </p:nvSpPr>
        <p:spPr bwMode="auto">
          <a:xfrm>
            <a:off x="0" y="3213100"/>
            <a:ext cx="89646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800">
                <a:solidFill>
                  <a:srgbClr val="000000"/>
                </a:solidFill>
                <a:sym typeface="Arial" pitchFamily="34" charset="0"/>
              </a:rPr>
              <a:t>Handshaking protocol</a:t>
            </a:r>
            <a:endParaRPr lang="zh-CN" altLang="en-US" sz="2800">
              <a:solidFill>
                <a:srgbClr val="000000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 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83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DC87-A35B-456E-8B14-A5E3EB5364E2}" type="slidenum">
              <a:rPr lang="zh-CN" altLang="en-US"/>
              <a:pPr/>
              <a:t>43</a:t>
            </a:fld>
            <a:endParaRPr lang="en-US" altLang="zh-CN" sz="1800"/>
          </a:p>
        </p:txBody>
      </p:sp>
      <p:pic>
        <p:nvPicPr>
          <p:cNvPr id="49154" name="Object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84313"/>
            <a:ext cx="755967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71"/>
          <p:cNvSpPr>
            <a:spLocks noRot="1" noChangeArrowheads="1"/>
          </p:cNvSpPr>
          <p:nvPr/>
        </p:nvSpPr>
        <p:spPr bwMode="auto">
          <a:xfrm>
            <a:off x="0" y="620713"/>
            <a:ext cx="896461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en-US" altLang="zh-CN" sz="2000" b="1">
                <a:solidFill>
                  <a:schemeClr val="hlink"/>
                </a:solidFill>
                <a:sym typeface="Arial" pitchFamily="34" charset="0"/>
              </a:rPr>
              <a:t>Example:</a:t>
            </a:r>
            <a:r>
              <a:rPr lang="en-US" altLang="zh-CN" sz="2000" b="1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sym typeface="Arial" pitchFamily="34" charset="0"/>
              </a:rPr>
              <a:t>The asynchronous handshaking consists of seven steps to read a word from memory and receive it in an I/O device.</a:t>
            </a:r>
            <a:r>
              <a:rPr lang="en-US" altLang="zh-CN" sz="2400">
                <a:solidFill>
                  <a:srgbClr val="000000"/>
                </a:solidFill>
                <a:sym typeface="Arial" pitchFamily="34" charset="0"/>
              </a:rPr>
              <a:t>   </a:t>
            </a:r>
            <a:endParaRPr lang="zh-CN" altLang="en-US"/>
          </a:p>
        </p:txBody>
      </p:sp>
      <p:sp>
        <p:nvSpPr>
          <p:cNvPr id="49156" name="Text Box 72"/>
          <p:cNvSpPr>
            <a:spLocks noChangeArrowheads="1"/>
          </p:cNvSpPr>
          <p:nvPr/>
        </p:nvSpPr>
        <p:spPr bwMode="auto">
          <a:xfrm>
            <a:off x="395288" y="3933825"/>
            <a:ext cx="8748712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When memory saw the </a:t>
            </a:r>
            <a:r>
              <a:rPr lang="en-US" altLang="zh-CN" b="1" i="1" dirty="0" err="1">
                <a:solidFill>
                  <a:srgbClr val="000404"/>
                </a:solidFill>
                <a:sym typeface="Arial" pitchFamily="34" charset="0"/>
              </a:rPr>
              <a:t>ReadReq</a:t>
            </a: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 line, it reads the address from the data bus, starts the memory read operation</a:t>
            </a:r>
            <a:r>
              <a:rPr lang="zh-CN" altLang="en-US" dirty="0">
                <a:solidFill>
                  <a:srgbClr val="000404"/>
                </a:solidFill>
                <a:sym typeface="Arial" pitchFamily="34" charset="0"/>
              </a:rPr>
              <a:t>，</a:t>
            </a: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then raises </a:t>
            </a:r>
            <a:r>
              <a:rPr lang="en-US" altLang="zh-CN" b="1" i="1" dirty="0" err="1">
                <a:solidFill>
                  <a:srgbClr val="000404"/>
                </a:solidFill>
                <a:sym typeface="Arial" pitchFamily="34" charset="0"/>
              </a:rPr>
              <a:t>Ack</a:t>
            </a: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 to tell the device that the </a:t>
            </a:r>
            <a:r>
              <a:rPr lang="en-US" altLang="zh-CN" dirty="0" err="1">
                <a:solidFill>
                  <a:srgbClr val="000404"/>
                </a:solidFill>
                <a:sym typeface="Arial" pitchFamily="34" charset="0"/>
              </a:rPr>
              <a:t>ReadReq</a:t>
            </a: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 signal has been seen.</a:t>
            </a:r>
            <a:endParaRPr lang="zh-CN" altLang="en-US" dirty="0">
              <a:solidFill>
                <a:srgbClr val="000404"/>
              </a:solidFill>
              <a:sym typeface="Arial" pitchFamily="34" charset="0"/>
            </a:endParaRPr>
          </a:p>
          <a:p>
            <a:pPr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 I/O device saw the </a:t>
            </a:r>
            <a:r>
              <a:rPr lang="en-US" altLang="zh-CN" dirty="0" err="1">
                <a:solidFill>
                  <a:srgbClr val="000404"/>
                </a:solidFill>
                <a:sym typeface="Arial" pitchFamily="34" charset="0"/>
              </a:rPr>
              <a:t>Ack</a:t>
            </a: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 line high and releases the </a:t>
            </a:r>
            <a:r>
              <a:rPr lang="en-US" altLang="zh-CN" b="1" i="1" dirty="0" err="1">
                <a:solidFill>
                  <a:srgbClr val="000404"/>
                </a:solidFill>
                <a:sym typeface="Arial" pitchFamily="34" charset="0"/>
              </a:rPr>
              <a:t>ReadReq</a:t>
            </a: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 data lines.</a:t>
            </a:r>
            <a:endParaRPr lang="zh-CN" altLang="en-US" dirty="0">
              <a:solidFill>
                <a:srgbClr val="000404"/>
              </a:solidFill>
              <a:sym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3.  Memory sees that </a:t>
            </a:r>
            <a:r>
              <a:rPr lang="en-US" altLang="zh-CN" dirty="0" err="1">
                <a:solidFill>
                  <a:srgbClr val="000404"/>
                </a:solidFill>
                <a:sym typeface="Arial" pitchFamily="34" charset="0"/>
              </a:rPr>
              <a:t>ReadReq</a:t>
            </a: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 is low and drops the </a:t>
            </a:r>
            <a:r>
              <a:rPr lang="en-US" altLang="zh-CN" b="1" i="1" dirty="0" err="1">
                <a:solidFill>
                  <a:srgbClr val="000404"/>
                </a:solidFill>
                <a:sym typeface="Arial" pitchFamily="34" charset="0"/>
              </a:rPr>
              <a:t>Ack</a:t>
            </a: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 line.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16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ldLvl="0" autoUpdateAnimBg="0"/>
      <p:bldP spid="49156" grpId="0" bldLvl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A55D-3745-459E-B15F-498072C22132}" type="slidenum">
              <a:rPr lang="zh-CN" altLang="en-US"/>
              <a:pPr/>
              <a:t>44</a:t>
            </a:fld>
            <a:endParaRPr lang="en-US" altLang="zh-CN" sz="1800"/>
          </a:p>
        </p:txBody>
      </p:sp>
      <p:sp>
        <p:nvSpPr>
          <p:cNvPr id="50178" name="Text Box 2"/>
          <p:cNvSpPr>
            <a:spLocks noChangeArrowheads="1"/>
          </p:cNvSpPr>
          <p:nvPr/>
        </p:nvSpPr>
        <p:spPr bwMode="auto">
          <a:xfrm>
            <a:off x="395288" y="3933825"/>
            <a:ext cx="8748712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Arial" pitchFamily="34" charset="0"/>
              <a:buAutoNum type="arabicPeriod" startAt="4"/>
            </a:pP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When the memory has the data ready, it places the data on the data lines and raises </a:t>
            </a:r>
            <a:r>
              <a:rPr lang="en-US" altLang="zh-CN" b="1" i="1" dirty="0" err="1">
                <a:solidFill>
                  <a:srgbClr val="000404"/>
                </a:solidFill>
                <a:sym typeface="Arial" pitchFamily="34" charset="0"/>
              </a:rPr>
              <a:t>DataRdy</a:t>
            </a: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.</a:t>
            </a:r>
            <a:endParaRPr lang="zh-CN" altLang="en-US" dirty="0">
              <a:solidFill>
                <a:srgbClr val="000404"/>
              </a:solidFill>
              <a:sym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5.  The I/O device sees </a:t>
            </a:r>
            <a:r>
              <a:rPr lang="en-US" altLang="zh-CN" dirty="0" err="1">
                <a:solidFill>
                  <a:srgbClr val="000404"/>
                </a:solidFill>
                <a:sym typeface="Arial" pitchFamily="34" charset="0"/>
              </a:rPr>
              <a:t>DataRdy</a:t>
            </a: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, reads the data from the bus , and signals that it has the data by raising </a:t>
            </a:r>
            <a:r>
              <a:rPr lang="en-US" altLang="zh-CN" b="1" i="1" dirty="0">
                <a:solidFill>
                  <a:srgbClr val="000404"/>
                </a:solidFill>
                <a:sym typeface="Arial" pitchFamily="34" charset="0"/>
              </a:rPr>
              <a:t>ACK</a:t>
            </a: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. </a:t>
            </a:r>
            <a:endParaRPr lang="zh-CN" altLang="en-US" dirty="0">
              <a:solidFill>
                <a:srgbClr val="000404"/>
              </a:solidFill>
              <a:sym typeface="Arial" pitchFamily="34" charset="0"/>
            </a:endParaRPr>
          </a:p>
          <a:p>
            <a:pPr>
              <a:spcBef>
                <a:spcPct val="50000"/>
              </a:spcBef>
              <a:buFont typeface="Arial" pitchFamily="34" charset="0"/>
              <a:buAutoNum type="arabicPeriod" startAt="6"/>
            </a:pP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The memory sees </a:t>
            </a:r>
            <a:r>
              <a:rPr lang="en-US" altLang="zh-CN" dirty="0" err="1">
                <a:solidFill>
                  <a:srgbClr val="000404"/>
                </a:solidFill>
                <a:sym typeface="Arial" pitchFamily="34" charset="0"/>
              </a:rPr>
              <a:t>Ack</a:t>
            </a: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 signals, drops </a:t>
            </a:r>
            <a:r>
              <a:rPr lang="en-US" altLang="zh-CN" b="1" i="1" dirty="0" err="1">
                <a:solidFill>
                  <a:srgbClr val="000404"/>
                </a:solidFill>
                <a:sym typeface="Arial" pitchFamily="34" charset="0"/>
              </a:rPr>
              <a:t>DataRdy</a:t>
            </a: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, and releases the data lines.</a:t>
            </a:r>
            <a:endParaRPr lang="zh-CN" altLang="en-US" dirty="0">
              <a:solidFill>
                <a:srgbClr val="000404"/>
              </a:solidFill>
              <a:sym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7.  Finally, the I/O device, seeing </a:t>
            </a:r>
            <a:r>
              <a:rPr lang="en-US" altLang="zh-CN" dirty="0" err="1">
                <a:solidFill>
                  <a:srgbClr val="000404"/>
                </a:solidFill>
                <a:sym typeface="Arial" pitchFamily="34" charset="0"/>
              </a:rPr>
              <a:t>DataRdy</a:t>
            </a: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 go low, drops the </a:t>
            </a:r>
            <a:r>
              <a:rPr lang="en-US" altLang="zh-CN" b="1" i="1" dirty="0">
                <a:solidFill>
                  <a:srgbClr val="000404"/>
                </a:solidFill>
                <a:sym typeface="Arial" pitchFamily="34" charset="0"/>
              </a:rPr>
              <a:t>ACK</a:t>
            </a: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 line, which indicates that the transmission is completed.</a:t>
            </a:r>
            <a:endParaRPr lang="zh-CN" altLang="en-US" dirty="0"/>
          </a:p>
        </p:txBody>
      </p:sp>
      <p:pic>
        <p:nvPicPr>
          <p:cNvPr id="50179" name="Object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84313"/>
            <a:ext cx="755967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Rectangle 4"/>
          <p:cNvSpPr>
            <a:spLocks noRot="1" noChangeArrowheads="1"/>
          </p:cNvSpPr>
          <p:nvPr/>
        </p:nvSpPr>
        <p:spPr bwMode="auto">
          <a:xfrm>
            <a:off x="0" y="620713"/>
            <a:ext cx="896461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en-US" altLang="zh-CN" sz="2000" b="1">
                <a:solidFill>
                  <a:schemeClr val="hlink"/>
                </a:solidFill>
                <a:sym typeface="Arial" pitchFamily="34" charset="0"/>
              </a:rPr>
              <a:t>Example:</a:t>
            </a:r>
            <a:r>
              <a:rPr lang="en-US" altLang="zh-CN" sz="2000" b="1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sym typeface="Arial" pitchFamily="34" charset="0"/>
              </a:rPr>
              <a:t>The asynchronous handshaking consists of seven steps to read a word from memory and receive it in an I/O device.</a:t>
            </a:r>
            <a:r>
              <a:rPr lang="en-US" altLang="zh-CN" sz="2400">
                <a:solidFill>
                  <a:srgbClr val="000000"/>
                </a:solidFill>
                <a:sym typeface="Arial" pitchFamily="34" charset="0"/>
              </a:rPr>
              <a:t>   </a:t>
            </a:r>
            <a:endParaRPr lang="zh-CN" altLang="en-US"/>
          </a:p>
        </p:txBody>
      </p:sp>
      <p:sp>
        <p:nvSpPr>
          <p:cNvPr id="50181" name="Line 6"/>
          <p:cNvSpPr>
            <a:spLocks noChangeShapeType="1"/>
          </p:cNvSpPr>
          <p:nvPr/>
        </p:nvSpPr>
        <p:spPr bwMode="auto">
          <a:xfrm flipH="1">
            <a:off x="4643438" y="1341438"/>
            <a:ext cx="12700" cy="2016125"/>
          </a:xfrm>
          <a:prstGeom prst="line">
            <a:avLst/>
          </a:prstGeom>
          <a:noFill/>
          <a:ln w="28575" cmpd="sng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65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ldLvl="0" autoUpdateAnimBg="0"/>
      <p:bldP spid="50180" grpId="0" bldLvl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E99FC-2CA1-4C1F-9F7A-3EB6EB7BF4E0}" type="slidenum">
              <a:rPr lang="zh-CN" altLang="en-US"/>
              <a:pPr/>
              <a:t>45</a:t>
            </a:fld>
            <a:endParaRPr lang="en-US" altLang="zh-CN" sz="1800"/>
          </a:p>
        </p:txBody>
      </p:sp>
      <p:pic>
        <p:nvPicPr>
          <p:cNvPr id="51202" name="Object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981075"/>
            <a:ext cx="6265862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7"/>
          <p:cNvSpPr>
            <a:spLocks noRot="1" noChangeArrowheads="1"/>
          </p:cNvSpPr>
          <p:nvPr/>
        </p:nvSpPr>
        <p:spPr bwMode="auto">
          <a:xfrm>
            <a:off x="107950" y="549275"/>
            <a:ext cx="2808288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en-US" altLang="zh-CN" sz="2400">
                <a:solidFill>
                  <a:srgbClr val="000000"/>
                </a:solidFill>
                <a:sym typeface="Arial" pitchFamily="34" charset="0"/>
              </a:rPr>
              <a:t>These finite state machines implement the control  for handshaking protocol illustrated in former example.</a:t>
            </a:r>
            <a:endParaRPr lang="zh-CN" altLang="en-US" sz="2400">
              <a:solidFill>
                <a:srgbClr val="000000"/>
              </a:solidFill>
              <a:sym typeface="Arial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  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64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ldLvl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A780-D770-4003-A5D1-7918680DFA94}" type="slidenum">
              <a:rPr lang="zh-CN" altLang="en-US"/>
              <a:pPr/>
              <a:t>46</a:t>
            </a:fld>
            <a:endParaRPr lang="en-US" altLang="zh-CN" sz="1800"/>
          </a:p>
        </p:txBody>
      </p:sp>
      <p:sp>
        <p:nvSpPr>
          <p:cNvPr id="52226" name="Rectangle 2"/>
          <p:cNvSpPr>
            <a:spLocks noGrp="1" noRot="1" noChangeArrowheads="1"/>
          </p:cNvSpPr>
          <p:nvPr>
            <p:ph sz="half" idx="1"/>
          </p:nvPr>
        </p:nvSpPr>
        <p:spPr>
          <a:xfrm>
            <a:off x="0" y="549275"/>
            <a:ext cx="8610600" cy="3794125"/>
          </a:xfrm>
          <a:ln/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zh-CN" sz="2800" b="1" dirty="0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 Obtaining Access to the Bus</a:t>
            </a:r>
            <a:endParaRPr lang="zh-CN" altLang="en-US" sz="2800" b="1" dirty="0">
              <a:solidFill>
                <a:srgbClr val="000404"/>
              </a:solidFill>
              <a:latin typeface="Comic Sans MS" pitchFamily="66" charset="0"/>
              <a:sym typeface="Comic Sans MS" pitchFamily="66" charset="0"/>
            </a:endParaRPr>
          </a:p>
          <a:p>
            <a:pPr marL="742950" lvl="1" indent="-285750" algn="l" eaLnBrk="1" hangingPunct="1">
              <a:lnSpc>
                <a:spcPct val="90000"/>
              </a:lnSpc>
              <a:buFont typeface="Wingdings" pitchFamily="2" charset="2"/>
              <a:buChar char=""/>
            </a:pPr>
            <a:r>
              <a:rPr lang="en-US" altLang="zh-CN" sz="2400" dirty="0">
                <a:solidFill>
                  <a:schemeClr val="tx1"/>
                </a:solidFill>
              </a:rPr>
              <a:t>  “Without any control, multiple device desiring to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communicate could each try to assert the control and   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data lines for different transfers!”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lnSpc>
                <a:spcPct val="90000"/>
              </a:lnSpc>
              <a:buFont typeface="Wingdings" pitchFamily="2" charset="2"/>
              <a:buChar char=""/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So,a</a:t>
            </a:r>
            <a:r>
              <a:rPr lang="en-US" altLang="zh-CN" sz="2400" dirty="0">
                <a:solidFill>
                  <a:schemeClr val="tx1"/>
                </a:solidFill>
              </a:rPr>
              <a:t> bus master is needed. Bus masters initiate and control all bus requests.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</a:t>
            </a:r>
            <a:r>
              <a:rPr lang="en-US" altLang="zh-CN" sz="2000" b="1" dirty="0">
                <a:solidFill>
                  <a:schemeClr val="tx1"/>
                </a:solidFill>
              </a:rPr>
              <a:t>e.g., processor is always a bus master.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lnSpc>
                <a:spcPct val="90000"/>
              </a:lnSpc>
              <a:buFont typeface="Wingdings" pitchFamily="2" charset="2"/>
              <a:buChar char=""/>
            </a:pPr>
            <a:r>
              <a:rPr lang="en-US" altLang="zh-CN" sz="2400" dirty="0">
                <a:solidFill>
                  <a:schemeClr val="tx1"/>
                </a:solidFill>
              </a:rPr>
              <a:t>Example: the initial steps in a bus transaction with a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single master (the processor).</a:t>
            </a:r>
            <a:endParaRPr lang="en-US" altLang="zh-CN" sz="2400" i="1" dirty="0">
              <a:solidFill>
                <a:schemeClr val="tx1"/>
              </a:solidFill>
            </a:endParaRPr>
          </a:p>
        </p:txBody>
      </p:sp>
      <p:pic>
        <p:nvPicPr>
          <p:cNvPr id="52227" name="Object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437063"/>
            <a:ext cx="6553200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Text Box 4"/>
          <p:cNvSpPr>
            <a:spLocks noChangeArrowheads="1"/>
          </p:cNvSpPr>
          <p:nvPr/>
        </p:nvSpPr>
        <p:spPr bwMode="auto">
          <a:xfrm>
            <a:off x="6807200" y="4292600"/>
            <a:ext cx="208597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i="1">
                <a:solidFill>
                  <a:srgbClr val="000404"/>
                </a:solidFill>
                <a:sym typeface="Arial" pitchFamily="34" charset="0"/>
              </a:rPr>
              <a:t>First, the device generates a bus request to indicate to the processor that it wants to use the bus.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62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bldLvl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7A8B-8E2E-4C32-BF30-65971206F833}" type="slidenum">
              <a:rPr lang="zh-CN" altLang="en-US"/>
              <a:pPr/>
              <a:t>47</a:t>
            </a:fld>
            <a:endParaRPr lang="en-US" altLang="zh-CN" sz="1800"/>
          </a:p>
        </p:txBody>
      </p:sp>
      <p:sp>
        <p:nvSpPr>
          <p:cNvPr id="53250" name="Text Box 2"/>
          <p:cNvSpPr>
            <a:spLocks noChangeArrowheads="1"/>
          </p:cNvSpPr>
          <p:nvPr/>
        </p:nvSpPr>
        <p:spPr bwMode="auto">
          <a:xfrm>
            <a:off x="323850" y="2420938"/>
            <a:ext cx="8820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rgbClr val="000404"/>
                </a:solidFill>
                <a:sym typeface="Arial" pitchFamily="34" charset="0"/>
              </a:rPr>
              <a:t>The processor responds and generates appropriate bus control signals. For example, if the devices wants to perform output from memory, the processor  asserts the read request lines to memory.</a:t>
            </a:r>
            <a:endParaRPr lang="zh-CN" altLang="en-US"/>
          </a:p>
        </p:txBody>
      </p:sp>
      <p:sp>
        <p:nvSpPr>
          <p:cNvPr id="53251" name="Text Box 3"/>
          <p:cNvSpPr>
            <a:spLocks noChangeArrowheads="1"/>
          </p:cNvSpPr>
          <p:nvPr/>
        </p:nvSpPr>
        <p:spPr bwMode="auto">
          <a:xfrm>
            <a:off x="4932363" y="5373688"/>
            <a:ext cx="42116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53252" name="Text Box 4"/>
          <p:cNvSpPr>
            <a:spLocks noChangeArrowheads="1"/>
          </p:cNvSpPr>
          <p:nvPr/>
        </p:nvSpPr>
        <p:spPr bwMode="auto">
          <a:xfrm>
            <a:off x="323850" y="5373688"/>
            <a:ext cx="8820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rgbClr val="000404"/>
                </a:solidFill>
                <a:sym typeface="Arial" pitchFamily="34" charset="0"/>
              </a:rPr>
              <a:t> The processor also notifies the device that its bus request is being processed; as a result, the device knows it can use the bus and places the address for the request on the bus.</a:t>
            </a:r>
            <a:endParaRPr lang="zh-CN" altLang="en-US"/>
          </a:p>
        </p:txBody>
      </p:sp>
      <p:pic>
        <p:nvPicPr>
          <p:cNvPr id="53253" name="Object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20713"/>
            <a:ext cx="7200900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Object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3573463"/>
            <a:ext cx="734377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26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ldLvl="0" autoUpdateAnimBg="0"/>
      <p:bldP spid="53252" grpId="0" bldLvl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BB01-BE70-4547-82C2-25C164B046F5}" type="slidenum">
              <a:rPr lang="zh-CN" altLang="en-US"/>
              <a:pPr/>
              <a:t>48</a:t>
            </a:fld>
            <a:endParaRPr lang="en-US" altLang="zh-CN" sz="1800"/>
          </a:p>
        </p:txBody>
      </p:sp>
      <p:sp>
        <p:nvSpPr>
          <p:cNvPr id="54274" name="Rectangle 2"/>
          <p:cNvSpPr>
            <a:spLocks noGrp="1" noRot="1" noChangeArrowheads="1"/>
          </p:cNvSpPr>
          <p:nvPr>
            <p:ph sz="half" idx="1"/>
          </p:nvPr>
        </p:nvSpPr>
        <p:spPr>
          <a:xfrm>
            <a:off x="0" y="549275"/>
            <a:ext cx="9144000" cy="2303463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b="1" dirty="0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 </a:t>
            </a:r>
            <a:r>
              <a:rPr lang="en-US" altLang="zh-CN" sz="2800" b="1" dirty="0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Bus Arbitration</a:t>
            </a:r>
            <a:endParaRPr lang="zh-CN" altLang="en-US" sz="2800" b="1" dirty="0">
              <a:solidFill>
                <a:srgbClr val="000404"/>
              </a:solidFill>
              <a:latin typeface="Comic Sans MS" pitchFamily="66" charset="0"/>
              <a:sym typeface="Comic Sans MS" pitchFamily="66" charset="0"/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Deciding which bus master gets to use the bus next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i="1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In a bus  arbitration scheme, a device wanting to use the 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algn="l" eaLnBrk="1" hangingPunct="1"/>
            <a:r>
              <a:rPr lang="en-US" altLang="zh-CN" sz="2400" dirty="0">
                <a:solidFill>
                  <a:schemeClr val="tx1"/>
                </a:solidFill>
              </a:rPr>
              <a:t>     bus signals a bus request and is later granted the bus.</a:t>
            </a:r>
            <a:r>
              <a:rPr lang="en-US" altLang="zh-CN" sz="2400" i="1" dirty="0">
                <a:solidFill>
                  <a:schemeClr val="tx1"/>
                </a:solidFill>
              </a:rPr>
              <a:t> </a:t>
            </a:r>
            <a:endParaRPr lang="zh-CN" altLang="en-US" sz="2400" i="1" dirty="0">
              <a:solidFill>
                <a:schemeClr val="tx1"/>
              </a:solidFill>
            </a:endParaRPr>
          </a:p>
          <a:p>
            <a:pPr marL="742950" lvl="1" indent="-285750" algn="l" eaLnBrk="1" hangingPunct="1"/>
            <a:endParaRPr lang="zh-CN" altLang="en-US" sz="2400" dirty="0"/>
          </a:p>
        </p:txBody>
      </p:sp>
      <p:sp>
        <p:nvSpPr>
          <p:cNvPr id="54275" name="Rectangle 3"/>
          <p:cNvSpPr>
            <a:spLocks noRot="1" noChangeArrowheads="1"/>
          </p:cNvSpPr>
          <p:nvPr/>
        </p:nvSpPr>
        <p:spPr bwMode="auto">
          <a:xfrm>
            <a:off x="0" y="3213100"/>
            <a:ext cx="89646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zh-CN" altLang="en-US" sz="28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   </a:t>
            </a:r>
            <a:endParaRPr lang="zh-CN" altLang="en-US"/>
          </a:p>
        </p:txBody>
      </p:sp>
      <p:sp>
        <p:nvSpPr>
          <p:cNvPr id="54276" name="Rectangle 4"/>
          <p:cNvSpPr>
            <a:spLocks noRot="1" noChangeArrowheads="1"/>
          </p:cNvSpPr>
          <p:nvPr/>
        </p:nvSpPr>
        <p:spPr bwMode="auto">
          <a:xfrm>
            <a:off x="0" y="1916113"/>
            <a:ext cx="8893175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zh-CN" altLang="en-US" sz="3200" dirty="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800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400" dirty="0">
                <a:solidFill>
                  <a:srgbClr val="007A77"/>
                </a:solidFill>
                <a:sym typeface="Arial" pitchFamily="34" charset="0"/>
              </a:rPr>
              <a:t>four bus arbitration schemes:</a:t>
            </a:r>
            <a:endParaRPr lang="en-US" altLang="zh-CN" sz="2400" b="1" dirty="0">
              <a:solidFill>
                <a:srgbClr val="007A77"/>
              </a:solidFill>
              <a:sym typeface="Arial" pitchFamily="34" charset="0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altLang="zh-CN" sz="2000" b="1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000" i="1" dirty="0">
                <a:solidFill>
                  <a:srgbClr val="FF3300"/>
                </a:solidFill>
                <a:sym typeface="Arial" pitchFamily="34" charset="0"/>
              </a:rPr>
              <a:t>daisy chain</a:t>
            </a:r>
            <a:r>
              <a:rPr lang="en-US" altLang="zh-CN" sz="2000" b="1" i="1" dirty="0">
                <a:solidFill>
                  <a:srgbClr val="007A77"/>
                </a:solidFill>
                <a:sym typeface="Arial" pitchFamily="34" charset="0"/>
              </a:rPr>
              <a:t> arbitration (not very fair</a:t>
            </a:r>
            <a:r>
              <a:rPr lang="en-US" altLang="zh-CN" sz="2000" b="1" i="1" dirty="0" smtClean="0">
                <a:solidFill>
                  <a:srgbClr val="007A77"/>
                </a:solidFill>
                <a:sym typeface="Arial" pitchFamily="34" charset="0"/>
              </a:rPr>
              <a:t>):</a:t>
            </a:r>
            <a:r>
              <a:rPr lang="zh-CN" altLang="en-US" sz="2000" b="1" i="1" dirty="0" smtClean="0">
                <a:solidFill>
                  <a:srgbClr val="007A77"/>
                </a:solidFill>
                <a:sym typeface="Arial" pitchFamily="34" charset="0"/>
              </a:rPr>
              <a:t>菊花链，阻塞式级联</a:t>
            </a:r>
            <a:endParaRPr lang="en-US" altLang="zh-CN" sz="2000" b="1" i="1" dirty="0">
              <a:solidFill>
                <a:srgbClr val="007A77"/>
              </a:solidFill>
              <a:sym typeface="Arial" pitchFamily="34" charset="0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altLang="zh-CN" sz="2000" b="1" i="1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000" b="1" i="1" dirty="0">
                <a:solidFill>
                  <a:srgbClr val="FF3300"/>
                </a:solidFill>
                <a:sym typeface="Arial" pitchFamily="34" charset="0"/>
              </a:rPr>
              <a:t>centralized</a:t>
            </a:r>
            <a:r>
              <a:rPr lang="en-US" altLang="zh-CN" sz="2000" b="1" i="1" dirty="0">
                <a:solidFill>
                  <a:srgbClr val="007A77"/>
                </a:solidFill>
                <a:sym typeface="Arial" pitchFamily="34" charset="0"/>
              </a:rPr>
              <a:t>, parallel arbitration (requires an arbiter),  </a:t>
            </a:r>
            <a:r>
              <a:rPr lang="en-US" altLang="zh-CN" sz="2000" b="1" i="1" dirty="0">
                <a:solidFill>
                  <a:srgbClr val="000404"/>
                </a:solidFill>
                <a:sym typeface="Arial" pitchFamily="34" charset="0"/>
              </a:rPr>
              <a:t>e.g., PCI</a:t>
            </a:r>
            <a:endParaRPr lang="zh-CN" altLang="en-US" sz="2000" b="1" i="1" dirty="0">
              <a:solidFill>
                <a:srgbClr val="000404"/>
              </a:solidFill>
              <a:sym typeface="Arial" pitchFamily="34" charset="0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altLang="zh-CN" sz="2000" b="1" i="1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000" b="1" i="1" dirty="0">
                <a:solidFill>
                  <a:srgbClr val="FF3300"/>
                </a:solidFill>
                <a:sym typeface="Arial" pitchFamily="34" charset="0"/>
              </a:rPr>
              <a:t>self selection,</a:t>
            </a:r>
            <a:r>
              <a:rPr lang="en-US" altLang="zh-CN" sz="2000" b="1" i="1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000" b="1" i="1" dirty="0">
                <a:solidFill>
                  <a:srgbClr val="000404"/>
                </a:solidFill>
                <a:sym typeface="Arial" pitchFamily="34" charset="0"/>
              </a:rPr>
              <a:t>e.g., </a:t>
            </a:r>
            <a:r>
              <a:rPr lang="en-US" altLang="zh-CN" sz="2000" b="1" i="1" dirty="0" err="1">
                <a:solidFill>
                  <a:srgbClr val="000404"/>
                </a:solidFill>
                <a:sym typeface="Arial" pitchFamily="34" charset="0"/>
              </a:rPr>
              <a:t>NuBus</a:t>
            </a:r>
            <a:r>
              <a:rPr lang="en-US" altLang="zh-CN" sz="2000" b="1" i="1" dirty="0">
                <a:solidFill>
                  <a:srgbClr val="000404"/>
                </a:solidFill>
                <a:sym typeface="Arial" pitchFamily="34" charset="0"/>
              </a:rPr>
              <a:t> used in Macintosh</a:t>
            </a:r>
            <a:endParaRPr lang="zh-CN" altLang="en-US" sz="2000" b="1" i="1" dirty="0">
              <a:solidFill>
                <a:srgbClr val="000404"/>
              </a:solidFill>
              <a:sym typeface="Arial" pitchFamily="34" charset="0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altLang="zh-CN" sz="2000" b="1" i="1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000" b="1" i="1" dirty="0">
                <a:solidFill>
                  <a:srgbClr val="FF3300"/>
                </a:solidFill>
                <a:sym typeface="Arial" pitchFamily="34" charset="0"/>
              </a:rPr>
              <a:t>collision detection</a:t>
            </a:r>
            <a:r>
              <a:rPr lang="en-US" altLang="zh-CN" sz="2000" b="1" i="1" dirty="0">
                <a:solidFill>
                  <a:srgbClr val="007A77"/>
                </a:solidFill>
                <a:sym typeface="Arial" pitchFamily="34" charset="0"/>
              </a:rPr>
              <a:t>, </a:t>
            </a:r>
            <a:r>
              <a:rPr lang="en-US" altLang="zh-CN" sz="2000" b="1" i="1" dirty="0">
                <a:solidFill>
                  <a:srgbClr val="000404"/>
                </a:solidFill>
                <a:sym typeface="Arial" pitchFamily="34" charset="0"/>
              </a:rPr>
              <a:t>e.g., Ethernet</a:t>
            </a:r>
            <a:endParaRPr lang="zh-CN" altLang="en-US" sz="2000" b="1" i="1" dirty="0">
              <a:solidFill>
                <a:srgbClr val="000404"/>
              </a:solidFill>
              <a:sym typeface="Arial" pitchFamily="34" charset="0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endParaRPr lang="zh-CN" altLang="en-US" sz="2000" b="1" dirty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54277" name="Rectangle 5"/>
          <p:cNvSpPr>
            <a:spLocks noRot="1" noChangeArrowheads="1"/>
          </p:cNvSpPr>
          <p:nvPr/>
        </p:nvSpPr>
        <p:spPr bwMode="auto">
          <a:xfrm>
            <a:off x="0" y="4554538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800" b="1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Two factors in choosing which device to grant the bus:</a:t>
            </a:r>
            <a:endParaRPr lang="zh-CN" altLang="en-US" sz="2800" b="1">
              <a:solidFill>
                <a:srgbClr val="000404"/>
              </a:solidFill>
              <a:latin typeface="Comic Sans MS" pitchFamily="66" charset="0"/>
              <a:sym typeface="Comic Sans MS" pitchFamily="66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7A77"/>
                </a:solidFill>
                <a:sym typeface="Arial" pitchFamily="34" charset="0"/>
              </a:rPr>
              <a:t>     bus priority</a:t>
            </a:r>
            <a:endParaRPr lang="zh-CN" altLang="en-US" sz="2800" b="1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7A77"/>
                </a:solidFill>
                <a:sym typeface="Arial" pitchFamily="34" charset="0"/>
              </a:rPr>
              <a:t>     fairness</a:t>
            </a:r>
            <a:endParaRPr lang="en-US" altLang="zh-CN" sz="2400">
              <a:solidFill>
                <a:srgbClr val="007A77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19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30" dur="1000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37" dur="1000"/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44" dur="1000"/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Bus </a:t>
            </a:r>
            <a:r>
              <a:rPr lang="en-US" altLang="zh-CN" b="1" dirty="0" smtClean="0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Arbitration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一般</a:t>
            </a:r>
            <a:r>
              <a:rPr lang="zh-CN" altLang="en-US" dirty="0"/>
              <a:t>都是多个设备共享一条总线进行数据通信，其中如果多个设备同时发送接收数据的话，从而产生总线竞争，会导致通信冲突导致通信失败，所以在总线上要引入一个仲裁机制来决定什么时间谁来占用总线的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r>
              <a:rPr lang="en-US" altLang="zh-CN" dirty="0" smtClean="0"/>
              <a:t>CAN</a:t>
            </a:r>
            <a:r>
              <a:rPr lang="zh-CN" altLang="en-US" dirty="0"/>
              <a:t>采用优先级方式，</a:t>
            </a:r>
            <a:r>
              <a:rPr lang="en-US" altLang="zh-CN" dirty="0"/>
              <a:t>TCP/IP</a:t>
            </a:r>
            <a:r>
              <a:rPr lang="zh-CN" altLang="en-US" dirty="0"/>
              <a:t>采用</a:t>
            </a:r>
            <a:r>
              <a:rPr lang="en-US" altLang="zh-CN" dirty="0"/>
              <a:t>CSMA/CD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(</a:t>
            </a:r>
            <a:r>
              <a:rPr lang="zh-CN" altLang="en-US" dirty="0"/>
              <a:t>基于载波侦听多路复用冲突</a:t>
            </a:r>
            <a:r>
              <a:rPr lang="zh-CN" altLang="en-US" dirty="0" smtClean="0"/>
              <a:t>检测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而</a:t>
            </a:r>
            <a:r>
              <a:rPr lang="en-US" altLang="zh-CN" dirty="0"/>
              <a:t>RS-485</a:t>
            </a:r>
            <a:r>
              <a:rPr lang="zh-CN" altLang="en-US" dirty="0"/>
              <a:t>则采用主机轮询的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4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7158-61A0-4A4F-8FF6-4E5E9CE44738}" type="slidenum">
              <a:rPr lang="zh-CN" altLang="en-US"/>
              <a:pPr/>
              <a:t>5</a:t>
            </a:fld>
            <a:endParaRPr lang="en-US" altLang="zh-CN" sz="1800"/>
          </a:p>
        </p:txBody>
      </p:sp>
      <p:sp>
        <p:nvSpPr>
          <p:cNvPr id="921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908050"/>
            <a:ext cx="8540750" cy="5473700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4000">
                <a:solidFill>
                  <a:srgbClr val="000000"/>
                </a:solidFill>
              </a:rPr>
              <a:t>Three characteristics</a:t>
            </a:r>
            <a:endParaRPr lang="zh-CN" altLang="en-US" sz="4000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>
                <a:solidFill>
                  <a:srgbClr val="000000"/>
                </a:solidFill>
              </a:rPr>
              <a:t>Behavior</a:t>
            </a:r>
            <a:endParaRPr lang="zh-CN" altLang="en-US">
              <a:solidFill>
                <a:srgbClr val="000000"/>
              </a:solidFill>
            </a:endParaRPr>
          </a:p>
          <a:p>
            <a:pPr marL="1143000" lvl="2" indent="-228600" algn="l" eaLnBrk="1" hangingPunct="1">
              <a:buFont typeface="Wingdings" pitchFamily="2" charset="2"/>
              <a:buChar char="v"/>
            </a:pPr>
            <a:r>
              <a:rPr lang="en-US" altLang="zh-CN">
                <a:solidFill>
                  <a:srgbClr val="000000"/>
                </a:solidFill>
              </a:rPr>
              <a:t>Input (read once), output (write only, cannot read) ,or storage (can be reread and usually rewritten)</a:t>
            </a:r>
            <a:endParaRPr lang="zh-CN" altLang="en-US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>
                <a:solidFill>
                  <a:srgbClr val="000000"/>
                </a:solidFill>
              </a:rPr>
              <a:t>Partner</a:t>
            </a:r>
            <a:endParaRPr lang="zh-CN" altLang="en-US">
              <a:solidFill>
                <a:srgbClr val="000000"/>
              </a:solidFill>
            </a:endParaRPr>
          </a:p>
          <a:p>
            <a:pPr marL="1143000" lvl="2" indent="-228600" algn="l" eaLnBrk="1" hangingPunct="1">
              <a:buFont typeface="Wingdings" pitchFamily="2" charset="2"/>
              <a:buChar char="v"/>
            </a:pPr>
            <a:r>
              <a:rPr lang="en-US" altLang="zh-CN">
                <a:solidFill>
                  <a:srgbClr val="000000"/>
                </a:solidFill>
              </a:rPr>
              <a:t>Either a human or a machine is at the other end of the I/O device, either feeding data on input or reading data on output.</a:t>
            </a:r>
            <a:endParaRPr lang="zh-CN" altLang="en-US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>
                <a:solidFill>
                  <a:srgbClr val="000000"/>
                </a:solidFill>
              </a:rPr>
              <a:t>Data rate</a:t>
            </a:r>
            <a:endParaRPr lang="zh-CN" altLang="en-US">
              <a:solidFill>
                <a:srgbClr val="000000"/>
              </a:solidFill>
            </a:endParaRPr>
          </a:p>
          <a:p>
            <a:pPr marL="1143000" lvl="2" indent="-228600" algn="l" eaLnBrk="1" hangingPunct="1">
              <a:buFont typeface="Wingdings" pitchFamily="2" charset="2"/>
              <a:buChar char="v"/>
            </a:pPr>
            <a:r>
              <a:rPr lang="en-US" altLang="zh-CN">
                <a:solidFill>
                  <a:srgbClr val="000000"/>
                </a:solidFill>
              </a:rPr>
              <a:t>The peak rate at which data can be transferred between the I/O device and the main memory or processor.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0687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C567-0F4F-44D8-9694-C1FBCE333B80}" type="slidenum">
              <a:rPr lang="zh-CN" altLang="en-US"/>
              <a:pPr/>
              <a:t>50</a:t>
            </a:fld>
            <a:endParaRPr lang="en-US" altLang="zh-CN" sz="1800"/>
          </a:p>
        </p:txBody>
      </p:sp>
      <p:sp>
        <p:nvSpPr>
          <p:cNvPr id="55298" name="Rectangle 2"/>
          <p:cNvSpPr>
            <a:spLocks noGrp="1" noRot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552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905000"/>
            <a:ext cx="8540750" cy="4194175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dirty="0">
                <a:solidFill>
                  <a:srgbClr val="000000"/>
                </a:solidFill>
              </a:rPr>
              <a:t>Bus Standards</a:t>
            </a:r>
            <a:endParaRPr lang="zh-CN" altLang="en-US" dirty="0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SCSI </a:t>
            </a:r>
            <a:r>
              <a:rPr lang="en-US" altLang="zh-CN" i="1" dirty="0">
                <a:solidFill>
                  <a:schemeClr val="tx1"/>
                </a:solidFill>
              </a:rPr>
              <a:t>(small computer system interface)</a:t>
            </a:r>
            <a:endParaRPr lang="zh-CN" altLang="en-US" i="1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i="1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PCI </a:t>
            </a:r>
            <a:r>
              <a:rPr lang="en-US" altLang="zh-CN" i="1" dirty="0">
                <a:solidFill>
                  <a:schemeClr val="tx1"/>
                </a:solidFill>
              </a:rPr>
              <a:t> (peripheral component interconnect)</a:t>
            </a:r>
            <a:endParaRPr lang="zh-CN" altLang="en-US" i="1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i="1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IPI   </a:t>
            </a:r>
            <a:r>
              <a:rPr lang="en-US" altLang="zh-CN" i="1" dirty="0">
                <a:solidFill>
                  <a:schemeClr val="tx1"/>
                </a:solidFill>
              </a:rPr>
              <a:t>(intelligent peripheral interface)</a:t>
            </a:r>
            <a:endParaRPr lang="zh-CN" altLang="en-US" i="1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i="1" dirty="0"/>
              <a:t> </a:t>
            </a:r>
            <a:r>
              <a:rPr lang="en-US" altLang="zh-CN" dirty="0">
                <a:solidFill>
                  <a:schemeClr val="hlink"/>
                </a:solidFill>
              </a:rPr>
              <a:t>IBMPC-AT   IBMPC-XT</a:t>
            </a:r>
            <a:endParaRPr lang="zh-CN" altLang="en-US" dirty="0">
              <a:solidFill>
                <a:schemeClr val="hlink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dirty="0">
                <a:solidFill>
                  <a:schemeClr val="hlink"/>
                </a:solidFill>
              </a:rPr>
              <a:t>ISA	EISA</a:t>
            </a:r>
            <a:endParaRPr lang="en-US" altLang="zh-CN" i="1" dirty="0"/>
          </a:p>
          <a:p>
            <a:pPr marL="342900" indent="-342900" algn="l" eaLnBrk="1" hangingPunct="1">
              <a:buFont typeface="Wingdings" pitchFamily="2" charset="2"/>
              <a:buChar char="v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3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1048-DDCB-4EF4-9F10-06CFD90A3600}" type="slidenum">
              <a:rPr lang="zh-CN" altLang="en-US"/>
              <a:pPr/>
              <a:t>51</a:t>
            </a:fld>
            <a:endParaRPr lang="en-US" altLang="zh-CN" sz="1800"/>
          </a:p>
        </p:txBody>
      </p:sp>
      <p:sp>
        <p:nvSpPr>
          <p:cNvPr id="563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50825" y="188913"/>
            <a:ext cx="8591550" cy="1143000"/>
          </a:xfrm>
          <a:ln/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The Buses and Networks of Pentium(p571)</a:t>
            </a:r>
            <a:endParaRPr lang="zh-CN" altLang="en-US"/>
          </a:p>
        </p:txBody>
      </p:sp>
      <p:grpSp>
        <p:nvGrpSpPr>
          <p:cNvPr id="56323" name="Group 3"/>
          <p:cNvGrpSpPr>
            <a:grpSpLocks/>
          </p:cNvGrpSpPr>
          <p:nvPr/>
        </p:nvGrpSpPr>
        <p:grpSpPr bwMode="auto">
          <a:xfrm>
            <a:off x="633413" y="1196975"/>
            <a:ext cx="7970837" cy="5530850"/>
            <a:chOff x="0" y="0"/>
            <a:chExt cx="4172" cy="3369"/>
          </a:xfrm>
        </p:grpSpPr>
        <p:sp>
          <p:nvSpPr>
            <p:cNvPr id="56324" name="Rectangle 113"/>
            <p:cNvSpPr>
              <a:spLocks noChangeArrowheads="1"/>
            </p:cNvSpPr>
            <p:nvPr/>
          </p:nvSpPr>
          <p:spPr bwMode="auto">
            <a:xfrm>
              <a:off x="1593" y="0"/>
              <a:ext cx="741" cy="248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Processor</a:t>
              </a:r>
              <a:endParaRPr lang="zh-CN" altLang="en-US"/>
            </a:p>
          </p:txBody>
        </p:sp>
        <p:sp>
          <p:nvSpPr>
            <p:cNvPr id="56325" name="Line 114"/>
            <p:cNvSpPr>
              <a:spLocks noChangeShapeType="1"/>
            </p:cNvSpPr>
            <p:nvPr/>
          </p:nvSpPr>
          <p:spPr bwMode="auto">
            <a:xfrm>
              <a:off x="1951" y="268"/>
              <a:ext cx="1" cy="318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26" name="Rectangle 115"/>
            <p:cNvSpPr>
              <a:spLocks noChangeArrowheads="1"/>
            </p:cNvSpPr>
            <p:nvPr/>
          </p:nvSpPr>
          <p:spPr bwMode="auto">
            <a:xfrm>
              <a:off x="1580" y="272"/>
              <a:ext cx="35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FSB</a:t>
              </a:r>
              <a:endParaRPr lang="zh-CN" altLang="en-US"/>
            </a:p>
          </p:txBody>
        </p:sp>
        <p:sp>
          <p:nvSpPr>
            <p:cNvPr id="56327" name="Rectangle 116"/>
            <p:cNvSpPr>
              <a:spLocks noChangeArrowheads="1"/>
            </p:cNvSpPr>
            <p:nvPr/>
          </p:nvSpPr>
          <p:spPr bwMode="auto">
            <a:xfrm>
              <a:off x="1588" y="597"/>
              <a:ext cx="717" cy="619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 sz="2000" b="1">
                <a:solidFill>
                  <a:srgbClr val="FF3300"/>
                </a:solidFill>
                <a:latin typeface="Verdana" pitchFamily="34" charset="0"/>
                <a:sym typeface="Arial" pitchFamily="34" charset="0"/>
              </a:endParaRPr>
            </a:p>
            <a:p>
              <a:pPr algn="ctr"/>
              <a:r>
                <a:rPr lang="en-US" altLang="zh-CN" sz="2000" b="1">
                  <a:solidFill>
                    <a:srgbClr val="FF3300"/>
                  </a:solidFill>
                  <a:latin typeface="Verdana" pitchFamily="34" charset="0"/>
                  <a:sym typeface="Arial" pitchFamily="34" charset="0"/>
                </a:rPr>
                <a:t>(G)MCH</a:t>
              </a:r>
              <a:endParaRPr lang="zh-CN" altLang="en-US" sz="2000" b="1">
                <a:solidFill>
                  <a:srgbClr val="FF3300"/>
                </a:solidFill>
                <a:latin typeface="Verdana" pitchFamily="34" charset="0"/>
                <a:sym typeface="Arial" pitchFamily="34" charset="0"/>
              </a:endParaRPr>
            </a:p>
            <a:p>
              <a:pPr algn="ctr"/>
              <a:endParaRPr lang="zh-CN" altLang="en-US" sz="2000" b="1">
                <a:solidFill>
                  <a:srgbClr val="FF3300"/>
                </a:solidFill>
                <a:latin typeface="Verdana" pitchFamily="34" charset="0"/>
                <a:sym typeface="Arial" pitchFamily="34" charset="0"/>
              </a:endParaRPr>
            </a:p>
          </p:txBody>
        </p:sp>
        <p:sp>
          <p:nvSpPr>
            <p:cNvPr id="56328" name="Line 117"/>
            <p:cNvSpPr>
              <a:spLocks noChangeShapeType="1"/>
            </p:cNvSpPr>
            <p:nvPr/>
          </p:nvSpPr>
          <p:spPr bwMode="auto">
            <a:xfrm rot="16200000">
              <a:off x="1337" y="470"/>
              <a:ext cx="1" cy="499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29" name="Rectangle 118"/>
            <p:cNvSpPr>
              <a:spLocks noChangeArrowheads="1"/>
            </p:cNvSpPr>
            <p:nvPr/>
          </p:nvSpPr>
          <p:spPr bwMode="auto">
            <a:xfrm>
              <a:off x="1154" y="453"/>
              <a:ext cx="38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Analog</a:t>
              </a:r>
              <a:endParaRPr lang="zh-CN" altLang="en-US" sz="1200">
                <a:solidFill>
                  <a:srgbClr val="000404"/>
                </a:solidFill>
                <a:latin typeface="Verdana" pitchFamily="34" charset="0"/>
                <a:sym typeface="Arial" pitchFamily="34" charset="0"/>
              </a:endParaRPr>
            </a:p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Display</a:t>
              </a:r>
              <a:endParaRPr lang="zh-CN" altLang="en-US"/>
            </a:p>
          </p:txBody>
        </p:sp>
        <p:sp>
          <p:nvSpPr>
            <p:cNvPr id="56330" name="Line 119"/>
            <p:cNvSpPr>
              <a:spLocks noChangeShapeType="1"/>
            </p:cNvSpPr>
            <p:nvPr/>
          </p:nvSpPr>
          <p:spPr bwMode="auto">
            <a:xfrm>
              <a:off x="1951" y="1221"/>
              <a:ext cx="1" cy="318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31" name="Rectangle 120"/>
            <p:cNvSpPr>
              <a:spLocks noChangeArrowheads="1"/>
            </p:cNvSpPr>
            <p:nvPr/>
          </p:nvSpPr>
          <p:spPr bwMode="auto">
            <a:xfrm>
              <a:off x="671" y="544"/>
              <a:ext cx="386" cy="248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VGA</a:t>
              </a:r>
              <a:endParaRPr lang="zh-CN" altLang="en-US"/>
            </a:p>
          </p:txBody>
        </p:sp>
        <p:sp>
          <p:nvSpPr>
            <p:cNvPr id="56332" name="Line 121"/>
            <p:cNvSpPr>
              <a:spLocks noChangeShapeType="1"/>
            </p:cNvSpPr>
            <p:nvPr/>
          </p:nvSpPr>
          <p:spPr bwMode="auto">
            <a:xfrm rot="16200000">
              <a:off x="1337" y="879"/>
              <a:ext cx="1" cy="499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33" name="Rectangle 122"/>
            <p:cNvSpPr>
              <a:spLocks noChangeArrowheads="1"/>
            </p:cNvSpPr>
            <p:nvPr/>
          </p:nvSpPr>
          <p:spPr bwMode="auto">
            <a:xfrm>
              <a:off x="1089" y="862"/>
              <a:ext cx="59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AGP or</a:t>
              </a:r>
              <a:endParaRPr lang="zh-CN" altLang="en-US" sz="1200">
                <a:solidFill>
                  <a:srgbClr val="000404"/>
                </a:solidFill>
                <a:latin typeface="Verdana" pitchFamily="34" charset="0"/>
                <a:sym typeface="Arial" pitchFamily="34" charset="0"/>
              </a:endParaRPr>
            </a:p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PCI Exp.</a:t>
              </a:r>
              <a:endParaRPr lang="zh-CN" altLang="en-US"/>
            </a:p>
          </p:txBody>
        </p:sp>
        <p:sp>
          <p:nvSpPr>
            <p:cNvPr id="56334" name="Rectangle 123"/>
            <p:cNvSpPr>
              <a:spLocks noChangeArrowheads="1"/>
            </p:cNvSpPr>
            <p:nvPr/>
          </p:nvSpPr>
          <p:spPr bwMode="auto">
            <a:xfrm>
              <a:off x="358" y="865"/>
              <a:ext cx="682" cy="434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Graphics</a:t>
              </a:r>
              <a:endParaRPr lang="zh-CN" altLang="en-US" sz="2000">
                <a:solidFill>
                  <a:srgbClr val="000404"/>
                </a:solidFill>
                <a:latin typeface="Verdana" pitchFamily="34" charset="0"/>
                <a:sym typeface="Arial" pitchFamily="34" charset="0"/>
              </a:endParaRPr>
            </a:p>
            <a:p>
              <a:pPr algn="ctr"/>
              <a:r>
                <a:rPr lang="en-US" altLang="zh-CN" sz="20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Card</a:t>
              </a:r>
              <a:endParaRPr lang="zh-CN" altLang="en-US"/>
            </a:p>
          </p:txBody>
        </p:sp>
        <p:sp>
          <p:nvSpPr>
            <p:cNvPr id="56335" name="Line 124"/>
            <p:cNvSpPr>
              <a:spLocks noChangeShapeType="1"/>
            </p:cNvSpPr>
            <p:nvPr/>
          </p:nvSpPr>
          <p:spPr bwMode="auto">
            <a:xfrm rot="16200000">
              <a:off x="157" y="1016"/>
              <a:ext cx="1" cy="318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36" name="Line 125"/>
            <p:cNvSpPr>
              <a:spLocks noChangeShapeType="1"/>
            </p:cNvSpPr>
            <p:nvPr/>
          </p:nvSpPr>
          <p:spPr bwMode="auto">
            <a:xfrm rot="16200000">
              <a:off x="2562" y="787"/>
              <a:ext cx="1" cy="499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37" name="Rectangle 126"/>
            <p:cNvSpPr>
              <a:spLocks noChangeArrowheads="1"/>
            </p:cNvSpPr>
            <p:nvPr/>
          </p:nvSpPr>
          <p:spPr bwMode="auto">
            <a:xfrm>
              <a:off x="2843" y="774"/>
              <a:ext cx="639" cy="433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System</a:t>
              </a:r>
              <a:endParaRPr lang="zh-CN" altLang="en-US" sz="2000">
                <a:solidFill>
                  <a:srgbClr val="000404"/>
                </a:solidFill>
                <a:latin typeface="Verdana" pitchFamily="34" charset="0"/>
                <a:sym typeface="Arial" pitchFamily="34" charset="0"/>
              </a:endParaRPr>
            </a:p>
            <a:p>
              <a:pPr algn="ctr"/>
              <a:r>
                <a:rPr lang="en-US" altLang="zh-CN" sz="20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Memory</a:t>
              </a:r>
              <a:endParaRPr lang="zh-CN" altLang="en-US"/>
            </a:p>
          </p:txBody>
        </p:sp>
        <p:sp>
          <p:nvSpPr>
            <p:cNvPr id="56338" name="Rectangle 127"/>
            <p:cNvSpPr>
              <a:spLocks noChangeArrowheads="1"/>
            </p:cNvSpPr>
            <p:nvPr/>
          </p:nvSpPr>
          <p:spPr bwMode="auto">
            <a:xfrm>
              <a:off x="1588" y="1558"/>
              <a:ext cx="717" cy="1176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 sz="2000" b="1">
                <a:solidFill>
                  <a:srgbClr val="FF3300"/>
                </a:solidFill>
                <a:latin typeface="Verdana" pitchFamily="34" charset="0"/>
                <a:sym typeface="Arial" pitchFamily="34" charset="0"/>
              </a:endParaRPr>
            </a:p>
            <a:p>
              <a:pPr algn="ctr"/>
              <a:endParaRPr lang="zh-CN" altLang="en-US" sz="2000" b="1">
                <a:solidFill>
                  <a:srgbClr val="FF3300"/>
                </a:solidFill>
                <a:latin typeface="Verdana" pitchFamily="34" charset="0"/>
                <a:sym typeface="Arial" pitchFamily="34" charset="0"/>
              </a:endParaRPr>
            </a:p>
            <a:p>
              <a:pPr algn="ctr"/>
              <a:r>
                <a:rPr lang="en-US" altLang="zh-CN" sz="2000" b="1">
                  <a:solidFill>
                    <a:srgbClr val="FF3300"/>
                  </a:solidFill>
                  <a:latin typeface="Verdana" pitchFamily="34" charset="0"/>
                  <a:sym typeface="Arial" pitchFamily="34" charset="0"/>
                </a:rPr>
                <a:t>ICH</a:t>
              </a:r>
              <a:endParaRPr lang="zh-CN" altLang="en-US" sz="2000" b="1">
                <a:solidFill>
                  <a:srgbClr val="FF3300"/>
                </a:solidFill>
                <a:latin typeface="Verdana" pitchFamily="34" charset="0"/>
                <a:sym typeface="Arial" pitchFamily="34" charset="0"/>
              </a:endParaRPr>
            </a:p>
            <a:p>
              <a:pPr algn="ctr"/>
              <a:endParaRPr lang="zh-CN" altLang="en-US" sz="2000" b="1">
                <a:solidFill>
                  <a:srgbClr val="FF3300"/>
                </a:solidFill>
                <a:latin typeface="Verdana" pitchFamily="34" charset="0"/>
                <a:sym typeface="Arial" pitchFamily="34" charset="0"/>
              </a:endParaRPr>
            </a:p>
            <a:p>
              <a:pPr algn="ctr"/>
              <a:endParaRPr lang="zh-CN" altLang="en-US" sz="2000" b="1">
                <a:solidFill>
                  <a:srgbClr val="FF3300"/>
                </a:solidFill>
                <a:latin typeface="Verdana" pitchFamily="34" charset="0"/>
                <a:sym typeface="Arial" pitchFamily="34" charset="0"/>
              </a:endParaRPr>
            </a:p>
            <a:p>
              <a:pPr algn="ctr"/>
              <a:endParaRPr lang="zh-CN" altLang="en-US" sz="2000" b="1">
                <a:solidFill>
                  <a:srgbClr val="FF3300"/>
                </a:solidFill>
                <a:latin typeface="Verdana" pitchFamily="34" charset="0"/>
                <a:sym typeface="Arial" pitchFamily="34" charset="0"/>
              </a:endParaRPr>
            </a:p>
          </p:txBody>
        </p:sp>
        <p:sp>
          <p:nvSpPr>
            <p:cNvPr id="56339" name="Rectangle 128"/>
            <p:cNvSpPr>
              <a:spLocks noChangeArrowheads="1"/>
            </p:cNvSpPr>
            <p:nvPr/>
          </p:nvSpPr>
          <p:spPr bwMode="auto">
            <a:xfrm>
              <a:off x="1262" y="1287"/>
              <a:ext cx="139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3300"/>
                  </a:solidFill>
                  <a:latin typeface="Verdana" pitchFamily="34" charset="0"/>
                  <a:sym typeface="Arial" pitchFamily="34" charset="0"/>
                </a:rPr>
                <a:t>DMI/Hub Interface</a:t>
              </a:r>
              <a:endParaRPr lang="zh-CN" altLang="en-US"/>
            </a:p>
          </p:txBody>
        </p:sp>
        <p:sp>
          <p:nvSpPr>
            <p:cNvPr id="56340" name="Line 129"/>
            <p:cNvSpPr>
              <a:spLocks noChangeShapeType="1"/>
            </p:cNvSpPr>
            <p:nvPr/>
          </p:nvSpPr>
          <p:spPr bwMode="auto">
            <a:xfrm rot="16200000">
              <a:off x="1337" y="1422"/>
              <a:ext cx="1" cy="499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41" name="Rectangle 130"/>
            <p:cNvSpPr>
              <a:spLocks noChangeArrowheads="1"/>
            </p:cNvSpPr>
            <p:nvPr/>
          </p:nvSpPr>
          <p:spPr bwMode="auto">
            <a:xfrm>
              <a:off x="349" y="1586"/>
              <a:ext cx="685" cy="173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IDE (&amp; SATA))</a:t>
              </a:r>
              <a:endParaRPr lang="zh-CN" altLang="en-US"/>
            </a:p>
          </p:txBody>
        </p:sp>
        <p:sp>
          <p:nvSpPr>
            <p:cNvPr id="56342" name="Line 131"/>
            <p:cNvSpPr>
              <a:spLocks noChangeShapeType="1"/>
            </p:cNvSpPr>
            <p:nvPr/>
          </p:nvSpPr>
          <p:spPr bwMode="auto">
            <a:xfrm rot="16200000">
              <a:off x="1337" y="1649"/>
              <a:ext cx="1" cy="499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43" name="Rectangle 132"/>
            <p:cNvSpPr>
              <a:spLocks noChangeArrowheads="1"/>
            </p:cNvSpPr>
            <p:nvPr/>
          </p:nvSpPr>
          <p:spPr bwMode="auto">
            <a:xfrm>
              <a:off x="798" y="1813"/>
              <a:ext cx="269" cy="173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USB</a:t>
              </a:r>
              <a:endParaRPr lang="zh-CN" altLang="en-US"/>
            </a:p>
          </p:txBody>
        </p:sp>
        <p:sp>
          <p:nvSpPr>
            <p:cNvPr id="56344" name="Line 133"/>
            <p:cNvSpPr>
              <a:spLocks noChangeShapeType="1"/>
            </p:cNvSpPr>
            <p:nvPr/>
          </p:nvSpPr>
          <p:spPr bwMode="auto">
            <a:xfrm rot="16200000">
              <a:off x="1337" y="2420"/>
              <a:ext cx="1" cy="499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45" name="Rectangle 134"/>
            <p:cNvSpPr>
              <a:spLocks noChangeArrowheads="1"/>
            </p:cNvSpPr>
            <p:nvPr/>
          </p:nvSpPr>
          <p:spPr bwMode="auto">
            <a:xfrm>
              <a:off x="754" y="2584"/>
              <a:ext cx="307" cy="173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GPIO</a:t>
              </a:r>
              <a:endParaRPr lang="zh-CN" altLang="en-US"/>
            </a:p>
          </p:txBody>
        </p:sp>
        <p:sp>
          <p:nvSpPr>
            <p:cNvPr id="56346" name="Line 135"/>
            <p:cNvSpPr>
              <a:spLocks noChangeShapeType="1"/>
            </p:cNvSpPr>
            <p:nvPr/>
          </p:nvSpPr>
          <p:spPr bwMode="auto">
            <a:xfrm rot="16200000">
              <a:off x="2539" y="1445"/>
              <a:ext cx="1" cy="453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47" name="Rectangle 136"/>
            <p:cNvSpPr>
              <a:spLocks noChangeArrowheads="1"/>
            </p:cNvSpPr>
            <p:nvPr/>
          </p:nvSpPr>
          <p:spPr bwMode="auto">
            <a:xfrm>
              <a:off x="2810" y="1586"/>
              <a:ext cx="892" cy="173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Power Management</a:t>
              </a:r>
              <a:endParaRPr lang="zh-CN" altLang="en-US"/>
            </a:p>
          </p:txBody>
        </p:sp>
        <p:sp>
          <p:nvSpPr>
            <p:cNvPr id="56348" name="Line 137"/>
            <p:cNvSpPr>
              <a:spLocks noChangeShapeType="1"/>
            </p:cNvSpPr>
            <p:nvPr/>
          </p:nvSpPr>
          <p:spPr bwMode="auto">
            <a:xfrm>
              <a:off x="2541" y="1674"/>
              <a:ext cx="1" cy="182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49" name="Line 138"/>
            <p:cNvSpPr>
              <a:spLocks noChangeShapeType="1"/>
            </p:cNvSpPr>
            <p:nvPr/>
          </p:nvSpPr>
          <p:spPr bwMode="auto">
            <a:xfrm>
              <a:off x="2541" y="1855"/>
              <a:ext cx="226" cy="1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50" name="Rectangle 139"/>
            <p:cNvSpPr>
              <a:spLocks noChangeArrowheads="1"/>
            </p:cNvSpPr>
            <p:nvPr/>
          </p:nvSpPr>
          <p:spPr bwMode="auto">
            <a:xfrm>
              <a:off x="2804" y="1768"/>
              <a:ext cx="786" cy="173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Clock Generation</a:t>
              </a:r>
              <a:endParaRPr lang="zh-CN" altLang="en-US"/>
            </a:p>
          </p:txBody>
        </p:sp>
        <p:sp>
          <p:nvSpPr>
            <p:cNvPr id="56351" name="Line 140"/>
            <p:cNvSpPr>
              <a:spLocks noChangeShapeType="1"/>
            </p:cNvSpPr>
            <p:nvPr/>
          </p:nvSpPr>
          <p:spPr bwMode="auto">
            <a:xfrm rot="16200000">
              <a:off x="2539" y="1899"/>
              <a:ext cx="1" cy="453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52" name="Rectangle 141"/>
            <p:cNvSpPr>
              <a:spLocks noChangeArrowheads="1"/>
            </p:cNvSpPr>
            <p:nvPr/>
          </p:nvSpPr>
          <p:spPr bwMode="auto">
            <a:xfrm>
              <a:off x="2791" y="2040"/>
              <a:ext cx="260" cy="173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LAN</a:t>
              </a:r>
              <a:endParaRPr lang="zh-CN" altLang="en-US"/>
            </a:p>
          </p:txBody>
        </p:sp>
        <p:sp>
          <p:nvSpPr>
            <p:cNvPr id="56353" name="Line 142"/>
            <p:cNvSpPr>
              <a:spLocks noChangeShapeType="1"/>
            </p:cNvSpPr>
            <p:nvPr/>
          </p:nvSpPr>
          <p:spPr bwMode="auto">
            <a:xfrm rot="16200000">
              <a:off x="2539" y="2126"/>
              <a:ext cx="1" cy="453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54" name="Rectangle 143"/>
            <p:cNvSpPr>
              <a:spLocks noChangeArrowheads="1"/>
            </p:cNvSpPr>
            <p:nvPr/>
          </p:nvSpPr>
          <p:spPr bwMode="auto">
            <a:xfrm>
              <a:off x="2806" y="2267"/>
              <a:ext cx="948" cy="173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System Management</a:t>
              </a:r>
              <a:endParaRPr lang="zh-CN" altLang="en-US"/>
            </a:p>
          </p:txBody>
        </p:sp>
        <p:sp>
          <p:nvSpPr>
            <p:cNvPr id="56355" name="Line 144"/>
            <p:cNvSpPr>
              <a:spLocks noChangeShapeType="1"/>
            </p:cNvSpPr>
            <p:nvPr/>
          </p:nvSpPr>
          <p:spPr bwMode="auto">
            <a:xfrm rot="16200000">
              <a:off x="2539" y="2353"/>
              <a:ext cx="1" cy="453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56" name="Rectangle 145"/>
            <p:cNvSpPr>
              <a:spLocks noChangeArrowheads="1"/>
            </p:cNvSpPr>
            <p:nvPr/>
          </p:nvSpPr>
          <p:spPr bwMode="auto">
            <a:xfrm>
              <a:off x="2799" y="2494"/>
              <a:ext cx="546" cy="173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SMBus/I2C</a:t>
              </a:r>
              <a:endParaRPr lang="zh-CN" altLang="en-US"/>
            </a:p>
          </p:txBody>
        </p:sp>
        <p:sp>
          <p:nvSpPr>
            <p:cNvPr id="56357" name="Line 146"/>
            <p:cNvSpPr>
              <a:spLocks noChangeShapeType="1"/>
            </p:cNvSpPr>
            <p:nvPr/>
          </p:nvSpPr>
          <p:spPr bwMode="auto">
            <a:xfrm>
              <a:off x="1951" y="2763"/>
              <a:ext cx="1" cy="408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58" name="Line 147"/>
            <p:cNvSpPr>
              <a:spLocks noChangeShapeType="1"/>
            </p:cNvSpPr>
            <p:nvPr/>
          </p:nvSpPr>
          <p:spPr bwMode="auto">
            <a:xfrm>
              <a:off x="1951" y="2899"/>
              <a:ext cx="816" cy="1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59" name="Line 148"/>
            <p:cNvSpPr>
              <a:spLocks noChangeShapeType="1"/>
            </p:cNvSpPr>
            <p:nvPr/>
          </p:nvSpPr>
          <p:spPr bwMode="auto">
            <a:xfrm>
              <a:off x="1951" y="3171"/>
              <a:ext cx="363" cy="1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60" name="Line 149"/>
            <p:cNvSpPr>
              <a:spLocks noChangeShapeType="1"/>
            </p:cNvSpPr>
            <p:nvPr/>
          </p:nvSpPr>
          <p:spPr bwMode="auto">
            <a:xfrm>
              <a:off x="1588" y="2990"/>
              <a:ext cx="363" cy="1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61" name="Rectangle 150"/>
            <p:cNvSpPr>
              <a:spLocks noChangeArrowheads="1"/>
            </p:cNvSpPr>
            <p:nvPr/>
          </p:nvSpPr>
          <p:spPr bwMode="auto">
            <a:xfrm>
              <a:off x="1004" y="2801"/>
              <a:ext cx="555" cy="285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Other ASIC</a:t>
              </a:r>
              <a:endParaRPr lang="zh-CN" altLang="en-US" sz="1200">
                <a:solidFill>
                  <a:srgbClr val="000404"/>
                </a:solidFill>
                <a:latin typeface="Verdana" pitchFamily="34" charset="0"/>
                <a:sym typeface="Arial" pitchFamily="34" charset="0"/>
              </a:endParaRPr>
            </a:p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(Optional)</a:t>
              </a:r>
              <a:endParaRPr lang="zh-CN" altLang="en-US"/>
            </a:p>
          </p:txBody>
        </p:sp>
        <p:sp>
          <p:nvSpPr>
            <p:cNvPr id="56362" name="Rectangle 151"/>
            <p:cNvSpPr>
              <a:spLocks noChangeArrowheads="1"/>
            </p:cNvSpPr>
            <p:nvPr/>
          </p:nvSpPr>
          <p:spPr bwMode="auto">
            <a:xfrm>
              <a:off x="2789" y="2722"/>
              <a:ext cx="462" cy="322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800">
                <a:solidFill>
                  <a:srgbClr val="000404"/>
                </a:solidFill>
                <a:latin typeface="Verdana" pitchFamily="34" charset="0"/>
                <a:sym typeface="Arial" pitchFamily="34" charset="0"/>
              </a:endParaRPr>
            </a:p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Super IO</a:t>
              </a:r>
              <a:endParaRPr lang="zh-CN" altLang="en-US" sz="1200">
                <a:solidFill>
                  <a:srgbClr val="000404"/>
                </a:solidFill>
                <a:latin typeface="Verdana" pitchFamily="34" charset="0"/>
                <a:sym typeface="Arial" pitchFamily="34" charset="0"/>
              </a:endParaRPr>
            </a:p>
            <a:p>
              <a:pPr algn="ctr"/>
              <a:endParaRPr lang="zh-CN" altLang="en-US" sz="800">
                <a:solidFill>
                  <a:srgbClr val="000404"/>
                </a:solidFill>
                <a:latin typeface="Verdana" pitchFamily="34" charset="0"/>
                <a:sym typeface="Arial" pitchFamily="34" charset="0"/>
              </a:endParaRPr>
            </a:p>
          </p:txBody>
        </p:sp>
        <p:sp>
          <p:nvSpPr>
            <p:cNvPr id="56363" name="Rectangle 152"/>
            <p:cNvSpPr>
              <a:spLocks noChangeArrowheads="1"/>
            </p:cNvSpPr>
            <p:nvPr/>
          </p:nvSpPr>
          <p:spPr bwMode="auto">
            <a:xfrm>
              <a:off x="2337" y="3085"/>
              <a:ext cx="728" cy="284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BIOS Support</a:t>
              </a:r>
              <a:endParaRPr lang="zh-CN" altLang="en-US" sz="1200">
                <a:solidFill>
                  <a:srgbClr val="000404"/>
                </a:solidFill>
                <a:latin typeface="Verdana" pitchFamily="34" charset="0"/>
                <a:sym typeface="Arial" pitchFamily="34" charset="0"/>
              </a:endParaRPr>
            </a:p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/ Firmware Hub</a:t>
              </a:r>
              <a:endParaRPr lang="zh-CN" altLang="en-US"/>
            </a:p>
          </p:txBody>
        </p:sp>
        <p:sp>
          <p:nvSpPr>
            <p:cNvPr id="56364" name="Rectangle 153"/>
            <p:cNvSpPr>
              <a:spLocks noChangeArrowheads="1"/>
            </p:cNvSpPr>
            <p:nvPr/>
          </p:nvSpPr>
          <p:spPr bwMode="auto">
            <a:xfrm>
              <a:off x="1752" y="2767"/>
              <a:ext cx="64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Low Pin Count </a:t>
              </a:r>
              <a:endParaRPr lang="zh-CN" altLang="en-US" sz="1000">
                <a:solidFill>
                  <a:srgbClr val="000404"/>
                </a:solidFill>
                <a:latin typeface="Verdana" pitchFamily="34" charset="0"/>
                <a:sym typeface="Arial" pitchFamily="34" charset="0"/>
              </a:endParaRPr>
            </a:p>
            <a:p>
              <a:pPr algn="ctr"/>
              <a:r>
                <a:rPr lang="en-US" altLang="zh-CN" sz="10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(LPC) Interfaces</a:t>
              </a:r>
              <a:endParaRPr lang="zh-CN" altLang="en-US"/>
            </a:p>
          </p:txBody>
        </p:sp>
        <p:sp>
          <p:nvSpPr>
            <p:cNvPr id="56365" name="Line 154"/>
            <p:cNvSpPr>
              <a:spLocks noChangeShapeType="1"/>
            </p:cNvSpPr>
            <p:nvPr/>
          </p:nvSpPr>
          <p:spPr bwMode="auto">
            <a:xfrm>
              <a:off x="3266" y="2763"/>
              <a:ext cx="363" cy="1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66" name="Line 155"/>
            <p:cNvSpPr>
              <a:spLocks noChangeShapeType="1"/>
            </p:cNvSpPr>
            <p:nvPr/>
          </p:nvSpPr>
          <p:spPr bwMode="auto">
            <a:xfrm>
              <a:off x="3266" y="2990"/>
              <a:ext cx="363" cy="1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67" name="Rectangle 156"/>
            <p:cNvSpPr>
              <a:spLocks noChangeArrowheads="1"/>
            </p:cNvSpPr>
            <p:nvPr/>
          </p:nvSpPr>
          <p:spPr bwMode="auto">
            <a:xfrm>
              <a:off x="3656" y="2630"/>
              <a:ext cx="516" cy="173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Key Board</a:t>
              </a:r>
              <a:endParaRPr lang="zh-CN" altLang="en-US"/>
            </a:p>
          </p:txBody>
        </p:sp>
        <p:sp>
          <p:nvSpPr>
            <p:cNvPr id="56368" name="Rectangle 157"/>
            <p:cNvSpPr>
              <a:spLocks noChangeArrowheads="1"/>
            </p:cNvSpPr>
            <p:nvPr/>
          </p:nvSpPr>
          <p:spPr bwMode="auto">
            <a:xfrm>
              <a:off x="3655" y="2947"/>
              <a:ext cx="356" cy="173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Mouse</a:t>
              </a:r>
              <a:endParaRPr lang="zh-CN" altLang="en-US"/>
            </a:p>
          </p:txBody>
        </p:sp>
        <p:sp>
          <p:nvSpPr>
            <p:cNvPr id="56369" name="Rectangle 158"/>
            <p:cNvSpPr>
              <a:spLocks noChangeArrowheads="1"/>
            </p:cNvSpPr>
            <p:nvPr/>
          </p:nvSpPr>
          <p:spPr bwMode="auto">
            <a:xfrm>
              <a:off x="3380" y="2766"/>
              <a:ext cx="163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…</a:t>
              </a:r>
              <a:endParaRPr lang="zh-CN" altLang="en-US"/>
            </a:p>
          </p:txBody>
        </p:sp>
        <p:sp>
          <p:nvSpPr>
            <p:cNvPr id="56370" name="Line 159"/>
            <p:cNvSpPr>
              <a:spLocks noChangeShapeType="1"/>
            </p:cNvSpPr>
            <p:nvPr/>
          </p:nvSpPr>
          <p:spPr bwMode="auto">
            <a:xfrm>
              <a:off x="545" y="2491"/>
              <a:ext cx="1043" cy="1"/>
            </a:xfrm>
            <a:prstGeom prst="line">
              <a:avLst/>
            </a:prstGeom>
            <a:noFill/>
            <a:ln w="38100" cmpd="sng">
              <a:solidFill>
                <a:srgbClr val="00040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71" name="Rectangle 160"/>
            <p:cNvSpPr>
              <a:spLocks noChangeArrowheads="1"/>
            </p:cNvSpPr>
            <p:nvPr/>
          </p:nvSpPr>
          <p:spPr bwMode="auto">
            <a:xfrm>
              <a:off x="664" y="2357"/>
              <a:ext cx="40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PCI Bus</a:t>
              </a:r>
              <a:endParaRPr lang="zh-CN" altLang="en-US"/>
            </a:p>
          </p:txBody>
        </p:sp>
        <p:sp>
          <p:nvSpPr>
            <p:cNvPr id="56372" name="Rectangle 161"/>
            <p:cNvSpPr>
              <a:spLocks noChangeArrowheads="1"/>
            </p:cNvSpPr>
            <p:nvPr/>
          </p:nvSpPr>
          <p:spPr bwMode="auto">
            <a:xfrm>
              <a:off x="2839" y="543"/>
              <a:ext cx="558" cy="174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G_Ethernet</a:t>
              </a:r>
              <a:endParaRPr lang="zh-CN" altLang="en-US"/>
            </a:p>
          </p:txBody>
        </p:sp>
        <p:sp>
          <p:nvSpPr>
            <p:cNvPr id="56373" name="Line 162"/>
            <p:cNvSpPr>
              <a:spLocks noChangeShapeType="1"/>
            </p:cNvSpPr>
            <p:nvPr/>
          </p:nvSpPr>
          <p:spPr bwMode="auto">
            <a:xfrm rot="16200000">
              <a:off x="2562" y="424"/>
              <a:ext cx="1" cy="499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74" name="Line 163"/>
            <p:cNvSpPr>
              <a:spLocks noChangeShapeType="1"/>
            </p:cNvSpPr>
            <p:nvPr/>
          </p:nvSpPr>
          <p:spPr bwMode="auto">
            <a:xfrm>
              <a:off x="545" y="2354"/>
              <a:ext cx="1043" cy="1"/>
            </a:xfrm>
            <a:prstGeom prst="line">
              <a:avLst/>
            </a:prstGeom>
            <a:noFill/>
            <a:ln w="12700" cmpd="sng">
              <a:solidFill>
                <a:srgbClr val="00040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75" name="Rectangle 164"/>
            <p:cNvSpPr>
              <a:spLocks noChangeArrowheads="1"/>
            </p:cNvSpPr>
            <p:nvPr/>
          </p:nvSpPr>
          <p:spPr bwMode="auto">
            <a:xfrm>
              <a:off x="664" y="2221"/>
              <a:ext cx="43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PCI Exp.</a:t>
              </a:r>
              <a:endParaRPr lang="zh-CN" altLang="en-US"/>
            </a:p>
          </p:txBody>
        </p:sp>
        <p:sp>
          <p:nvSpPr>
            <p:cNvPr id="56376" name="Line 165"/>
            <p:cNvSpPr>
              <a:spLocks noChangeShapeType="1"/>
            </p:cNvSpPr>
            <p:nvPr/>
          </p:nvSpPr>
          <p:spPr bwMode="auto">
            <a:xfrm rot="16200000">
              <a:off x="1337" y="1876"/>
              <a:ext cx="1" cy="499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77" name="Rectangle 166"/>
            <p:cNvSpPr>
              <a:spLocks noChangeArrowheads="1"/>
            </p:cNvSpPr>
            <p:nvPr/>
          </p:nvSpPr>
          <p:spPr bwMode="auto">
            <a:xfrm>
              <a:off x="406" y="2039"/>
              <a:ext cx="647" cy="173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AC’97 Codecs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19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0783-C575-4C9B-AE42-31B71AC08648}" type="slidenum">
              <a:rPr lang="zh-CN" altLang="en-US"/>
              <a:pPr/>
              <a:t>52</a:t>
            </a:fld>
            <a:endParaRPr lang="en-US" altLang="zh-CN" sz="1800"/>
          </a:p>
        </p:txBody>
      </p:sp>
      <p:sp>
        <p:nvSpPr>
          <p:cNvPr id="5734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9388" y="549275"/>
            <a:ext cx="8842375" cy="1143000"/>
          </a:xfrm>
          <a:ln/>
        </p:spPr>
        <p:txBody>
          <a:bodyPr/>
          <a:lstStyle/>
          <a:p>
            <a:pPr algn="l" eaLnBrk="1" hangingPunct="1"/>
            <a:r>
              <a:rPr lang="en-US" altLang="zh-CN" sz="2800" b="1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6.5  </a:t>
            </a:r>
            <a:r>
              <a:rPr lang="en-US" altLang="zh-CN" sz="2800" b="1">
                <a:solidFill>
                  <a:srgbClr val="FF3300"/>
                </a:solidFill>
                <a:latin typeface="Comic Sans MS" pitchFamily="66" charset="0"/>
                <a:sym typeface="Comic Sans MS" pitchFamily="66" charset="0"/>
              </a:rPr>
              <a:t>Interfacing</a:t>
            </a:r>
            <a:r>
              <a:rPr lang="en-US" altLang="zh-CN" sz="2800" b="1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 I/O Devices to the Memory, Processor, and Operating System(p572)</a:t>
            </a:r>
            <a:endParaRPr lang="zh-CN" altLang="en-US"/>
          </a:p>
        </p:txBody>
      </p:sp>
      <p:sp>
        <p:nvSpPr>
          <p:cNvPr id="5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1844675"/>
            <a:ext cx="8864600" cy="4941888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2800" b="1" dirty="0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Three characteristics of I/O systems</a:t>
            </a:r>
            <a:endParaRPr lang="zh-CN" altLang="en-US" sz="2800" b="1" dirty="0">
              <a:solidFill>
                <a:srgbClr val="000404"/>
              </a:solidFill>
              <a:latin typeface="Comic Sans MS" pitchFamily="66" charset="0"/>
              <a:sym typeface="Comic Sans MS" pitchFamily="66" charset="0"/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b="1" i="1" dirty="0">
                <a:solidFill>
                  <a:schemeClr val="tx1"/>
                </a:solidFill>
              </a:rPr>
              <a:t>shared by multiple programs using the processor.</a:t>
            </a:r>
            <a:endParaRPr lang="zh-CN" altLang="en-US" sz="2400" b="1" i="1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400" b="1" i="1" dirty="0">
                <a:solidFill>
                  <a:schemeClr val="tx1"/>
                </a:solidFill>
              </a:rPr>
              <a:t>often use interrupts to communicate information about I/O operations.</a:t>
            </a:r>
            <a:endParaRPr lang="zh-CN" altLang="en-US" sz="2400" b="1" i="1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400" b="1" i="1" dirty="0">
                <a:solidFill>
                  <a:schemeClr val="tx1"/>
                </a:solidFill>
              </a:rPr>
              <a:t> The low-level control of an I/O devices is complex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342900" indent="-342900" algn="l" eaLnBrk="1" hangingPunct="1"/>
            <a:r>
              <a:rPr lang="en-US" altLang="zh-CN" sz="2800" b="1" dirty="0">
                <a:solidFill>
                  <a:schemeClr val="tx1"/>
                </a:solidFill>
                <a:latin typeface="Comic Sans MS" pitchFamily="66" charset="0"/>
                <a:sym typeface="Comic Sans MS" pitchFamily="66" charset="0"/>
              </a:rPr>
              <a:t>Three types of communication are required:</a:t>
            </a:r>
            <a:endParaRPr lang="zh-CN" altLang="en-US" sz="2800" b="1" dirty="0">
              <a:solidFill>
                <a:schemeClr val="tx1"/>
              </a:solidFill>
              <a:latin typeface="Comic Sans MS" pitchFamily="66" charset="0"/>
              <a:sym typeface="Comic Sans MS" pitchFamily="66" charset="0"/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200" b="1" i="1" dirty="0">
                <a:solidFill>
                  <a:schemeClr val="tx1"/>
                </a:solidFill>
              </a:rPr>
              <a:t>The OS must be able to give commands to the I/O devices.</a:t>
            </a:r>
            <a:endParaRPr lang="zh-CN" altLang="en-US" sz="2200" b="1" i="1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200" b="1" i="1" dirty="0">
                <a:solidFill>
                  <a:schemeClr val="tx1"/>
                </a:solidFill>
              </a:rPr>
              <a:t> The device must be able to notify the OS, when I/O device completed an operation or has encountered an error. </a:t>
            </a:r>
            <a:endParaRPr lang="zh-CN" altLang="en-US" sz="2200" b="1" i="1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200" b="1" i="1" dirty="0">
                <a:solidFill>
                  <a:schemeClr val="tx1"/>
                </a:solidFill>
              </a:rPr>
              <a:t> Data must be transferred between memory and an I/O device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7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2454-B34A-42B0-A116-FDB3769CECB2}" type="slidenum">
              <a:rPr lang="zh-CN" altLang="en-US"/>
              <a:pPr/>
              <a:t>53</a:t>
            </a:fld>
            <a:endParaRPr lang="en-US" altLang="zh-CN" sz="1800"/>
          </a:p>
        </p:txBody>
      </p:sp>
      <p:sp>
        <p:nvSpPr>
          <p:cNvPr id="58370" name="Rectangle 4"/>
          <p:cNvSpPr>
            <a:spLocks noRot="1" noChangeArrowheads="1"/>
          </p:cNvSpPr>
          <p:nvPr/>
        </p:nvSpPr>
        <p:spPr bwMode="auto">
          <a:xfrm>
            <a:off x="179388" y="719138"/>
            <a:ext cx="8659812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800" b="1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Giving Commands to I/O Devices</a:t>
            </a:r>
            <a:endParaRPr lang="zh-CN" altLang="en-US" sz="2800" b="1">
              <a:solidFill>
                <a:srgbClr val="000404"/>
              </a:solidFill>
              <a:latin typeface="Comic Sans MS" pitchFamily="66" charset="0"/>
              <a:sym typeface="Comic Sans MS" pitchFamily="66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				</a:t>
            </a:r>
            <a:r>
              <a:rPr lang="en-US" altLang="zh-CN" sz="2400">
                <a:solidFill>
                  <a:srgbClr val="000404"/>
                </a:solidFill>
                <a:sym typeface="Arial" pitchFamily="34" charset="0"/>
              </a:rPr>
              <a:t>Two methods used to address the device</a:t>
            </a:r>
            <a:endParaRPr lang="zh-CN" altLang="en-US" sz="2400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800" b="1">
                <a:solidFill>
                  <a:schemeClr val="hlink"/>
                </a:solidFill>
                <a:sym typeface="Arial" pitchFamily="34" charset="0"/>
              </a:rPr>
              <a:t>memory-mapped I/O</a:t>
            </a:r>
            <a:r>
              <a:rPr lang="en-US" altLang="zh-CN" sz="2800" b="1">
                <a:solidFill>
                  <a:srgbClr val="007A77"/>
                </a:solidFill>
                <a:sym typeface="Arial" pitchFamily="34" charset="0"/>
              </a:rPr>
              <a:t>:</a:t>
            </a:r>
            <a:endParaRPr lang="zh-CN" altLang="en-US" sz="2800" b="1">
              <a:solidFill>
                <a:srgbClr val="007A77"/>
              </a:solidFill>
              <a:sym typeface="Arial" pitchFamily="34" charset="0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portions of the memory address space are assigned to I/O devices,and lw and sw instructions can be used to access the I/O port.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800" b="1" i="1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800" b="1">
                <a:solidFill>
                  <a:schemeClr val="hlink"/>
                </a:solidFill>
                <a:sym typeface="Arial" pitchFamily="34" charset="0"/>
              </a:rPr>
              <a:t>special I/O instructions</a:t>
            </a:r>
            <a:endParaRPr lang="zh-CN" altLang="en-US" sz="2800" b="1">
              <a:solidFill>
                <a:schemeClr val="hlink"/>
              </a:solidFill>
              <a:sym typeface="Arial" pitchFamily="34" charset="0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altLang="zh-CN" sz="2400" b="1">
                <a:solidFill>
                  <a:srgbClr val="007A77"/>
                </a:solidFill>
                <a:sym typeface="Arial" pitchFamily="34" charset="0"/>
              </a:rPr>
              <a:t>Give a command to an I/O device</a:t>
            </a:r>
            <a:endParaRPr lang="en-US" altLang="zh-CN" sz="2400" b="1">
              <a:solidFill>
                <a:schemeClr val="hlink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800" b="1">
                <a:solidFill>
                  <a:schemeClr val="hlink"/>
                </a:solidFill>
                <a:sym typeface="Arial" pitchFamily="34" charset="0"/>
              </a:rPr>
              <a:t>command port ,data port</a:t>
            </a:r>
            <a:endParaRPr lang="zh-CN" altLang="en-US" sz="2800" b="1">
              <a:solidFill>
                <a:schemeClr val="hlink"/>
              </a:solidFill>
              <a:sym typeface="Arial" pitchFamily="34" charset="0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altLang="zh-CN" sz="2400" b="1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en-US" altLang="zh-CN" sz="2400" b="1">
                <a:solidFill>
                  <a:srgbClr val="007A77"/>
                </a:solidFill>
                <a:sym typeface="Arial" pitchFamily="34" charset="0"/>
              </a:rPr>
              <a:t>The Status register (a done bit, an error bit……)</a:t>
            </a:r>
            <a:endParaRPr lang="zh-CN" altLang="en-US" sz="2400" b="1">
              <a:solidFill>
                <a:srgbClr val="007A77"/>
              </a:solidFill>
              <a:sym typeface="Arial" pitchFamily="34" charset="0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altLang="zh-CN" sz="2400" b="1">
                <a:solidFill>
                  <a:srgbClr val="007A77"/>
                </a:solidFill>
                <a:sym typeface="Arial" pitchFamily="34" charset="0"/>
              </a:rPr>
              <a:t> The Data register, The command register</a:t>
            </a:r>
            <a:endParaRPr lang="zh-CN" altLang="en-US" sz="2400" b="1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zh-CN" altLang="en-US" sz="2400">
              <a:solidFill>
                <a:schemeClr val="hlink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06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charRg st="1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370">
                                            <p:txEl>
                                              <p:charRg st="1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70">
                                            <p:txEl>
                                              <p:charRg st="1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58370">
                                            <p:txEl>
                                              <p:charRg st="1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charRg st="42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58370">
                                            <p:txEl>
                                              <p:charRg st="42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70">
                                            <p:txEl>
                                              <p:charRg st="42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8370">
                                            <p:txEl>
                                              <p:charRg st="42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charRg st="97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8370">
                                            <p:txEl>
                                              <p:charRg st="97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370">
                                            <p:txEl>
                                              <p:charRg st="97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370">
                                            <p:txEl>
                                              <p:charRg st="97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charRg st="126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58370">
                                            <p:txEl>
                                              <p:charRg st="126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370">
                                            <p:txEl>
                                              <p:charRg st="126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370">
                                            <p:txEl>
                                              <p:charRg st="126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423-C233-4F8F-9EE7-249A2B3F66F7}" type="slidenum">
              <a:rPr lang="zh-CN" altLang="en-US"/>
              <a:pPr/>
              <a:t>54</a:t>
            </a:fld>
            <a:endParaRPr lang="en-US" altLang="zh-CN" sz="1800"/>
          </a:p>
        </p:txBody>
      </p:sp>
      <p:sp>
        <p:nvSpPr>
          <p:cNvPr id="59394" name="Rectangle 3"/>
          <p:cNvSpPr>
            <a:spLocks noRot="1" noChangeArrowheads="1"/>
          </p:cNvSpPr>
          <p:nvPr/>
        </p:nvSpPr>
        <p:spPr bwMode="auto">
          <a:xfrm>
            <a:off x="34925" y="549275"/>
            <a:ext cx="8964613" cy="596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800" b="1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Communication with the Processor</a:t>
            </a:r>
            <a:endParaRPr lang="zh-CN" altLang="en-US" sz="2800" b="1">
              <a:solidFill>
                <a:srgbClr val="000404"/>
              </a:solidFill>
              <a:latin typeface="Comic Sans MS" pitchFamily="66" charset="0"/>
              <a:sym typeface="Comic Sans MS" pitchFamily="66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800">
                <a:solidFill>
                  <a:srgbClr val="FF3300"/>
                </a:solidFill>
                <a:sym typeface="Arial" pitchFamily="34" charset="0"/>
              </a:rPr>
              <a:t>I/O SYTEM </a:t>
            </a:r>
            <a:r>
              <a:rPr lang="en-US" altLang="zh-CN" sz="2800" b="1">
                <a:solidFill>
                  <a:srgbClr val="FF3300"/>
                </a:solidFill>
                <a:sym typeface="Arial" pitchFamily="34" charset="0"/>
              </a:rPr>
              <a:t>DATA TRANSFER CONTROL MODE</a:t>
            </a:r>
            <a:endParaRPr lang="zh-CN" altLang="en-US" sz="2800" b="1">
              <a:solidFill>
                <a:srgbClr val="FF3300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zh-CN" altLang="en-US" sz="2400" b="1">
              <a:solidFill>
                <a:srgbClr val="FF3300"/>
              </a:solidFill>
              <a:latin typeface="Comic Sans MS" pitchFamily="66" charset="0"/>
              <a:sym typeface="Comic Sans MS" pitchFamily="66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800">
                <a:solidFill>
                  <a:schemeClr val="hlink"/>
                </a:solidFill>
                <a:sym typeface="Arial" pitchFamily="34" charset="0"/>
              </a:rPr>
              <a:t>Polling</a:t>
            </a: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: The processor periodically checks status bit to see if it is time for the next I/O operation. </a:t>
            </a:r>
            <a:endParaRPr lang="zh-CN" altLang="en-US" sz="28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800" i="1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800">
                <a:solidFill>
                  <a:schemeClr val="hlink"/>
                </a:solidFill>
                <a:sym typeface="Arial" pitchFamily="34" charset="0"/>
              </a:rPr>
              <a:t>Interrupt</a:t>
            </a: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en-US" altLang="zh-CN" sz="2800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When an I/O device wants to notify  processor that it has completed some operation or needs attentions, it causes processor to be interrupted.</a:t>
            </a:r>
            <a:endParaRPr lang="zh-CN" altLang="en-US" sz="28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800">
                <a:solidFill>
                  <a:schemeClr val="hlink"/>
                </a:solidFill>
                <a:sym typeface="Arial" pitchFamily="34" charset="0"/>
              </a:rPr>
              <a:t> DMA </a:t>
            </a:r>
            <a:r>
              <a:rPr lang="en-US" altLang="zh-CN" sz="2800" i="1">
                <a:solidFill>
                  <a:srgbClr val="007A77"/>
                </a:solidFill>
                <a:sym typeface="Arial" pitchFamily="34" charset="0"/>
              </a:rPr>
              <a:t>(direct memory access):</a:t>
            </a:r>
            <a:r>
              <a:rPr lang="en-US" altLang="zh-CN" sz="2800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the device controller transfer data directly to or from memory without involving processor.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8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charRg st="1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394">
                                            <p:txEl>
                                              <p:charRg st="1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394">
                                            <p:txEl>
                                              <p:charRg st="1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59394">
                                            <p:txEl>
                                              <p:charRg st="1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charRg st="35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59394">
                                            <p:txEl>
                                              <p:charRg st="35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394">
                                            <p:txEl>
                                              <p:charRg st="35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9394">
                                            <p:txEl>
                                              <p:charRg st="35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charRg st="265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59394">
                                            <p:txEl>
                                              <p:charRg st="265" end="3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394">
                                            <p:txEl>
                                              <p:charRg st="265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394">
                                            <p:txEl>
                                              <p:charRg st="265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charRg st="368" end="4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59394">
                                            <p:txEl>
                                              <p:charRg st="368" end="4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394">
                                            <p:txEl>
                                              <p:charRg st="368" end="4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394">
                                            <p:txEl>
                                              <p:charRg st="368" end="4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8377-3DA9-403B-A40A-60EA0F88A58E}" type="slidenum">
              <a:rPr lang="zh-CN" altLang="en-US"/>
              <a:pPr/>
              <a:t>55</a:t>
            </a:fld>
            <a:endParaRPr lang="en-US" altLang="zh-CN" sz="1800"/>
          </a:p>
        </p:txBody>
      </p:sp>
      <p:sp>
        <p:nvSpPr>
          <p:cNvPr id="60418" name="Rectangle 4"/>
          <p:cNvSpPr>
            <a:spLocks noRot="1" noChangeArrowheads="1"/>
          </p:cNvSpPr>
          <p:nvPr/>
        </p:nvSpPr>
        <p:spPr bwMode="auto">
          <a:xfrm>
            <a:off x="228600" y="533400"/>
            <a:ext cx="8686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zh-CN" altLang="en-US" sz="280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en-US" altLang="zh-CN" sz="32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800" b="1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Compare polling, interrupts, DMA</a:t>
            </a:r>
            <a:endParaRPr lang="zh-CN" altLang="en-US" sz="2800" b="1">
              <a:solidFill>
                <a:srgbClr val="000404"/>
              </a:solidFill>
              <a:latin typeface="Comic Sans MS" pitchFamily="66" charset="0"/>
              <a:sym typeface="Comic Sans MS" pitchFamily="66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The disadvantage of polling:  wasting processor time. When the CPU polls the I/O devices periodically, the I/O devices maybe have no request or have not get ready.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chemeClr val="hlink"/>
                </a:solidFill>
                <a:sym typeface="Arial" pitchFamily="34" charset="0"/>
              </a:rPr>
              <a:t>  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If the I/O operations is interrupt driven, the OS can work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    on other tasks while data is being read from or written to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    the device.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chemeClr val="hlink"/>
                </a:solidFill>
                <a:sym typeface="Arial" pitchFamily="34" charset="0"/>
              </a:rPr>
              <a:t>  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Because DMA doesn’t need the control of processor, it 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    will not consume much of processor time.</a:t>
            </a:r>
            <a:endParaRPr lang="en-US" altLang="zh-CN" sz="2400">
              <a:solidFill>
                <a:schemeClr val="hlink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37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charRg st="92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60418">
                                            <p:txEl>
                                              <p:charRg st="92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418">
                                            <p:txEl>
                                              <p:charRg st="92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418">
                                            <p:txEl>
                                              <p:charRg st="92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charRg st="151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60418">
                                            <p:txEl>
                                              <p:charRg st="151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418">
                                            <p:txEl>
                                              <p:charRg st="151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418">
                                            <p:txEl>
                                              <p:charRg st="151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charRg st="174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60418">
                                            <p:txEl>
                                              <p:charRg st="174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418">
                                            <p:txEl>
                                              <p:charRg st="174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418">
                                            <p:txEl>
                                              <p:charRg st="174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charRg st="235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60418">
                                            <p:txEl>
                                              <p:charRg st="235" end="2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418">
                                            <p:txEl>
                                              <p:charRg st="235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418">
                                            <p:txEl>
                                              <p:charRg st="235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charRg st="299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0418">
                                            <p:txEl>
                                              <p:charRg st="299" end="3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418">
                                            <p:txEl>
                                              <p:charRg st="299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418">
                                            <p:txEl>
                                              <p:charRg st="299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charRg st="316" end="3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500"/>
                                        <p:tgtEl>
                                          <p:spTgt spid="60418">
                                            <p:txEl>
                                              <p:charRg st="316" end="3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418">
                                            <p:txEl>
                                              <p:charRg st="316" end="3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418">
                                            <p:txEl>
                                              <p:charRg st="316" end="3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charRg st="373" end="4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500"/>
                                        <p:tgtEl>
                                          <p:spTgt spid="60418">
                                            <p:txEl>
                                              <p:charRg st="373" end="4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0418">
                                            <p:txEl>
                                              <p:charRg st="373" end="4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418">
                                            <p:txEl>
                                              <p:charRg st="373" end="4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灯片编号占位符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8E57-0CF7-4444-82EA-19FA49AFAB72}" type="slidenum">
              <a:rPr lang="zh-CN" altLang="en-US"/>
              <a:pPr/>
              <a:t>56</a:t>
            </a:fld>
            <a:endParaRPr lang="en-US" altLang="zh-CN" sz="1800"/>
          </a:p>
        </p:txBody>
      </p:sp>
      <p:sp>
        <p:nvSpPr>
          <p:cNvPr id="6144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25" y="260350"/>
            <a:ext cx="8540750" cy="865188"/>
          </a:xfrm>
          <a:ln/>
        </p:spPr>
        <p:txBody>
          <a:bodyPr/>
          <a:lstStyle/>
          <a:p>
            <a:pPr algn="l" eaLnBrk="1" hangingPunct="1"/>
            <a:r>
              <a:rPr lang="en-US" altLang="zh-CN" sz="4000" b="1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Interrupt-Driven I/O mode</a:t>
            </a:r>
            <a:endParaRPr lang="zh-CN" altLang="en-US"/>
          </a:p>
        </p:txBody>
      </p:sp>
      <p:grpSp>
        <p:nvGrpSpPr>
          <p:cNvPr id="61443" name="Group 3"/>
          <p:cNvGrpSpPr>
            <a:grpSpLocks/>
          </p:cNvGrpSpPr>
          <p:nvPr/>
        </p:nvGrpSpPr>
        <p:grpSpPr bwMode="auto">
          <a:xfrm>
            <a:off x="457200" y="1700213"/>
            <a:ext cx="8458200" cy="4953000"/>
            <a:chOff x="0" y="0"/>
            <a:chExt cx="5328" cy="3120"/>
          </a:xfrm>
        </p:grpSpPr>
        <p:sp>
          <p:nvSpPr>
            <p:cNvPr id="61444" name="Line 6"/>
            <p:cNvSpPr>
              <a:spLocks noChangeShapeType="1"/>
            </p:cNvSpPr>
            <p:nvPr/>
          </p:nvSpPr>
          <p:spPr bwMode="auto">
            <a:xfrm>
              <a:off x="467" y="522"/>
              <a:ext cx="4485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45" name="Freeform 7"/>
            <p:cNvSpPr>
              <a:spLocks/>
            </p:cNvSpPr>
            <p:nvPr/>
          </p:nvSpPr>
          <p:spPr bwMode="auto">
            <a:xfrm>
              <a:off x="467" y="725"/>
              <a:ext cx="1869" cy="418"/>
            </a:xfrm>
            <a:custGeom>
              <a:avLst/>
              <a:gdLst>
                <a:gd name="T0" fmla="*/ 0 w 2100"/>
                <a:gd name="T1" fmla="*/ 0 h 468"/>
                <a:gd name="T2" fmla="*/ 935 w 2100"/>
                <a:gd name="T3" fmla="*/ 0 h 468"/>
                <a:gd name="T4" fmla="*/ 935 w 2100"/>
                <a:gd name="T5" fmla="*/ 418 h 468"/>
                <a:gd name="T6" fmla="*/ 1215 w 2100"/>
                <a:gd name="T7" fmla="*/ 418 h 468"/>
                <a:gd name="T8" fmla="*/ 1215 w 2100"/>
                <a:gd name="T9" fmla="*/ 0 h 468"/>
                <a:gd name="T10" fmla="*/ 1869 w 2100"/>
                <a:gd name="T11" fmla="*/ 0 h 468"/>
                <a:gd name="T12" fmla="*/ 1869 w 2100"/>
                <a:gd name="T13" fmla="*/ 418 h 4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00"/>
                <a:gd name="T22" fmla="*/ 0 h 468"/>
                <a:gd name="T23" fmla="*/ 2100 w 2100"/>
                <a:gd name="T24" fmla="*/ 468 h 4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00" h="468">
                  <a:moveTo>
                    <a:pt x="0" y="0"/>
                  </a:moveTo>
                  <a:lnTo>
                    <a:pt x="1050" y="0"/>
                  </a:lnTo>
                  <a:lnTo>
                    <a:pt x="1050" y="468"/>
                  </a:lnTo>
                  <a:lnTo>
                    <a:pt x="1365" y="468"/>
                  </a:lnTo>
                  <a:lnTo>
                    <a:pt x="1365" y="0"/>
                  </a:lnTo>
                  <a:lnTo>
                    <a:pt x="2100" y="0"/>
                  </a:lnTo>
                  <a:lnTo>
                    <a:pt x="2100" y="468"/>
                  </a:lnTo>
                </a:path>
              </a:pathLst>
            </a:custGeom>
            <a:noFill/>
            <a:ln w="9525" cmpd="sng">
              <a:solidFill>
                <a:srgbClr val="000000"/>
              </a:solidFill>
              <a:miter lim="800000"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46" name="Freeform 8"/>
            <p:cNvSpPr>
              <a:spLocks/>
            </p:cNvSpPr>
            <p:nvPr/>
          </p:nvSpPr>
          <p:spPr bwMode="auto">
            <a:xfrm>
              <a:off x="2338" y="725"/>
              <a:ext cx="467" cy="418"/>
            </a:xfrm>
            <a:custGeom>
              <a:avLst/>
              <a:gdLst>
                <a:gd name="T0" fmla="*/ 0 w 525"/>
                <a:gd name="T1" fmla="*/ 418 h 468"/>
                <a:gd name="T2" fmla="*/ 467 w 525"/>
                <a:gd name="T3" fmla="*/ 418 h 468"/>
                <a:gd name="T4" fmla="*/ 467 w 525"/>
                <a:gd name="T5" fmla="*/ 0 h 468"/>
                <a:gd name="T6" fmla="*/ 0 60000 65536"/>
                <a:gd name="T7" fmla="*/ 0 60000 65536"/>
                <a:gd name="T8" fmla="*/ 0 60000 65536"/>
                <a:gd name="T9" fmla="*/ 0 w 525"/>
                <a:gd name="T10" fmla="*/ 0 h 468"/>
                <a:gd name="T11" fmla="*/ 525 w 525"/>
                <a:gd name="T12" fmla="*/ 468 h 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5" h="468">
                  <a:moveTo>
                    <a:pt x="0" y="468"/>
                  </a:moveTo>
                  <a:lnTo>
                    <a:pt x="525" y="468"/>
                  </a:lnTo>
                  <a:lnTo>
                    <a:pt x="525" y="0"/>
                  </a:lnTo>
                </a:path>
              </a:pathLst>
            </a:custGeom>
            <a:noFill/>
            <a:ln w="9525" cmpd="sng">
              <a:solidFill>
                <a:srgbClr val="000000"/>
              </a:solidFill>
              <a:miter lim="800000"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47" name="Freeform 9"/>
            <p:cNvSpPr>
              <a:spLocks/>
            </p:cNvSpPr>
            <p:nvPr/>
          </p:nvSpPr>
          <p:spPr bwMode="auto">
            <a:xfrm>
              <a:off x="2803" y="739"/>
              <a:ext cx="1028" cy="417"/>
            </a:xfrm>
            <a:custGeom>
              <a:avLst/>
              <a:gdLst>
                <a:gd name="T0" fmla="*/ 0 w 1155"/>
                <a:gd name="T1" fmla="*/ 0 h 468"/>
                <a:gd name="T2" fmla="*/ 1028 w 1155"/>
                <a:gd name="T3" fmla="*/ 0 h 468"/>
                <a:gd name="T4" fmla="*/ 1028 w 1155"/>
                <a:gd name="T5" fmla="*/ 417 h 468"/>
                <a:gd name="T6" fmla="*/ 0 60000 65536"/>
                <a:gd name="T7" fmla="*/ 0 60000 65536"/>
                <a:gd name="T8" fmla="*/ 0 60000 65536"/>
                <a:gd name="T9" fmla="*/ 0 w 1155"/>
                <a:gd name="T10" fmla="*/ 0 h 468"/>
                <a:gd name="T11" fmla="*/ 1155 w 1155"/>
                <a:gd name="T12" fmla="*/ 468 h 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5" h="468">
                  <a:moveTo>
                    <a:pt x="0" y="0"/>
                  </a:moveTo>
                  <a:lnTo>
                    <a:pt x="1155" y="0"/>
                  </a:lnTo>
                  <a:lnTo>
                    <a:pt x="1155" y="468"/>
                  </a:lnTo>
                </a:path>
              </a:pathLst>
            </a:custGeom>
            <a:noFill/>
            <a:ln w="9525" cmpd="sng">
              <a:solidFill>
                <a:srgbClr val="000000"/>
              </a:solidFill>
              <a:miter lim="800000"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48" name="Freeform 10"/>
            <p:cNvSpPr>
              <a:spLocks/>
            </p:cNvSpPr>
            <p:nvPr/>
          </p:nvSpPr>
          <p:spPr bwMode="auto">
            <a:xfrm>
              <a:off x="3831" y="725"/>
              <a:ext cx="467" cy="418"/>
            </a:xfrm>
            <a:custGeom>
              <a:avLst/>
              <a:gdLst>
                <a:gd name="T0" fmla="*/ 0 w 525"/>
                <a:gd name="T1" fmla="*/ 418 h 468"/>
                <a:gd name="T2" fmla="*/ 467 w 525"/>
                <a:gd name="T3" fmla="*/ 418 h 468"/>
                <a:gd name="T4" fmla="*/ 467 w 525"/>
                <a:gd name="T5" fmla="*/ 0 h 468"/>
                <a:gd name="T6" fmla="*/ 0 60000 65536"/>
                <a:gd name="T7" fmla="*/ 0 60000 65536"/>
                <a:gd name="T8" fmla="*/ 0 60000 65536"/>
                <a:gd name="T9" fmla="*/ 0 w 525"/>
                <a:gd name="T10" fmla="*/ 0 h 468"/>
                <a:gd name="T11" fmla="*/ 525 w 525"/>
                <a:gd name="T12" fmla="*/ 468 h 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5" h="468">
                  <a:moveTo>
                    <a:pt x="0" y="468"/>
                  </a:moveTo>
                  <a:lnTo>
                    <a:pt x="525" y="468"/>
                  </a:lnTo>
                  <a:lnTo>
                    <a:pt x="525" y="0"/>
                  </a:lnTo>
                </a:path>
              </a:pathLst>
            </a:custGeom>
            <a:noFill/>
            <a:ln w="9525" cmpd="sng">
              <a:solidFill>
                <a:srgbClr val="000000"/>
              </a:solidFill>
              <a:miter lim="800000"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49" name="Line 11"/>
            <p:cNvSpPr>
              <a:spLocks noChangeShapeType="1"/>
            </p:cNvSpPr>
            <p:nvPr/>
          </p:nvSpPr>
          <p:spPr bwMode="auto">
            <a:xfrm>
              <a:off x="4298" y="725"/>
              <a:ext cx="654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50" name="Line 12"/>
            <p:cNvSpPr>
              <a:spLocks noChangeShapeType="1"/>
            </p:cNvSpPr>
            <p:nvPr/>
          </p:nvSpPr>
          <p:spPr bwMode="auto">
            <a:xfrm>
              <a:off x="5048" y="725"/>
              <a:ext cx="280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51" name="Freeform 13"/>
            <p:cNvSpPr>
              <a:spLocks/>
            </p:cNvSpPr>
            <p:nvPr/>
          </p:nvSpPr>
          <p:spPr bwMode="auto">
            <a:xfrm>
              <a:off x="467" y="1959"/>
              <a:ext cx="940" cy="449"/>
            </a:xfrm>
            <a:custGeom>
              <a:avLst/>
              <a:gdLst>
                <a:gd name="T0" fmla="*/ 0 w 1050"/>
                <a:gd name="T1" fmla="*/ 449 h 156"/>
                <a:gd name="T2" fmla="*/ 940 w 1050"/>
                <a:gd name="T3" fmla="*/ 449 h 156"/>
                <a:gd name="T4" fmla="*/ 940 w 1050"/>
                <a:gd name="T5" fmla="*/ 0 h 156"/>
                <a:gd name="T6" fmla="*/ 0 60000 65536"/>
                <a:gd name="T7" fmla="*/ 0 60000 65536"/>
                <a:gd name="T8" fmla="*/ 0 60000 65536"/>
                <a:gd name="T9" fmla="*/ 0 w 1050"/>
                <a:gd name="T10" fmla="*/ 0 h 156"/>
                <a:gd name="T11" fmla="*/ 1050 w 1050"/>
                <a:gd name="T12" fmla="*/ 156 h 1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0" h="156">
                  <a:moveTo>
                    <a:pt x="0" y="156"/>
                  </a:moveTo>
                  <a:lnTo>
                    <a:pt x="1050" y="156"/>
                  </a:lnTo>
                  <a:lnTo>
                    <a:pt x="1050" y="0"/>
                  </a:lnTo>
                </a:path>
              </a:pathLst>
            </a:custGeom>
            <a:noFill/>
            <a:ln w="9525" cmpd="sng">
              <a:solidFill>
                <a:srgbClr val="000000"/>
              </a:solidFill>
              <a:miter lim="800000"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52" name="Freeform 14"/>
            <p:cNvSpPr>
              <a:spLocks/>
            </p:cNvSpPr>
            <p:nvPr/>
          </p:nvSpPr>
          <p:spPr bwMode="auto">
            <a:xfrm>
              <a:off x="1401" y="1961"/>
              <a:ext cx="935" cy="418"/>
            </a:xfrm>
            <a:custGeom>
              <a:avLst/>
              <a:gdLst>
                <a:gd name="T0" fmla="*/ 0 w 1050"/>
                <a:gd name="T1" fmla="*/ 0 h 468"/>
                <a:gd name="T2" fmla="*/ 935 w 1050"/>
                <a:gd name="T3" fmla="*/ 0 h 468"/>
                <a:gd name="T4" fmla="*/ 935 w 1050"/>
                <a:gd name="T5" fmla="*/ 418 h 468"/>
                <a:gd name="T6" fmla="*/ 0 60000 65536"/>
                <a:gd name="T7" fmla="*/ 0 60000 65536"/>
                <a:gd name="T8" fmla="*/ 0 60000 65536"/>
                <a:gd name="T9" fmla="*/ 0 w 1050"/>
                <a:gd name="T10" fmla="*/ 0 h 468"/>
                <a:gd name="T11" fmla="*/ 1050 w 1050"/>
                <a:gd name="T12" fmla="*/ 468 h 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0" h="468">
                  <a:moveTo>
                    <a:pt x="0" y="0"/>
                  </a:moveTo>
                  <a:lnTo>
                    <a:pt x="1050" y="0"/>
                  </a:lnTo>
                  <a:lnTo>
                    <a:pt x="1050" y="468"/>
                  </a:lnTo>
                </a:path>
              </a:pathLst>
            </a:custGeom>
            <a:noFill/>
            <a:ln w="9525" cmpd="sng">
              <a:solidFill>
                <a:srgbClr val="000000"/>
              </a:solidFill>
              <a:miter lim="800000"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53" name="Freeform 15"/>
            <p:cNvSpPr>
              <a:spLocks/>
            </p:cNvSpPr>
            <p:nvPr/>
          </p:nvSpPr>
          <p:spPr bwMode="auto">
            <a:xfrm>
              <a:off x="2338" y="1961"/>
              <a:ext cx="467" cy="418"/>
            </a:xfrm>
            <a:custGeom>
              <a:avLst/>
              <a:gdLst>
                <a:gd name="T0" fmla="*/ 0 w 525"/>
                <a:gd name="T1" fmla="*/ 418 h 468"/>
                <a:gd name="T2" fmla="*/ 467 w 525"/>
                <a:gd name="T3" fmla="*/ 418 h 468"/>
                <a:gd name="T4" fmla="*/ 467 w 525"/>
                <a:gd name="T5" fmla="*/ 0 h 468"/>
                <a:gd name="T6" fmla="*/ 0 60000 65536"/>
                <a:gd name="T7" fmla="*/ 0 60000 65536"/>
                <a:gd name="T8" fmla="*/ 0 60000 65536"/>
                <a:gd name="T9" fmla="*/ 0 w 525"/>
                <a:gd name="T10" fmla="*/ 0 h 468"/>
                <a:gd name="T11" fmla="*/ 525 w 525"/>
                <a:gd name="T12" fmla="*/ 468 h 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5" h="468">
                  <a:moveTo>
                    <a:pt x="0" y="468"/>
                  </a:moveTo>
                  <a:lnTo>
                    <a:pt x="525" y="468"/>
                  </a:lnTo>
                  <a:lnTo>
                    <a:pt x="525" y="0"/>
                  </a:lnTo>
                </a:path>
              </a:pathLst>
            </a:custGeom>
            <a:noFill/>
            <a:ln w="9525" cmpd="sng">
              <a:solidFill>
                <a:srgbClr val="000000"/>
              </a:solidFill>
              <a:miter lim="800000"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54" name="Freeform 16"/>
            <p:cNvSpPr>
              <a:spLocks/>
            </p:cNvSpPr>
            <p:nvPr/>
          </p:nvSpPr>
          <p:spPr bwMode="auto">
            <a:xfrm>
              <a:off x="2803" y="1975"/>
              <a:ext cx="1028" cy="417"/>
            </a:xfrm>
            <a:custGeom>
              <a:avLst/>
              <a:gdLst>
                <a:gd name="T0" fmla="*/ 0 w 1155"/>
                <a:gd name="T1" fmla="*/ 0 h 468"/>
                <a:gd name="T2" fmla="*/ 1028 w 1155"/>
                <a:gd name="T3" fmla="*/ 0 h 468"/>
                <a:gd name="T4" fmla="*/ 1028 w 1155"/>
                <a:gd name="T5" fmla="*/ 417 h 468"/>
                <a:gd name="T6" fmla="*/ 0 60000 65536"/>
                <a:gd name="T7" fmla="*/ 0 60000 65536"/>
                <a:gd name="T8" fmla="*/ 0 60000 65536"/>
                <a:gd name="T9" fmla="*/ 0 w 1155"/>
                <a:gd name="T10" fmla="*/ 0 h 468"/>
                <a:gd name="T11" fmla="*/ 1155 w 1155"/>
                <a:gd name="T12" fmla="*/ 468 h 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5" h="468">
                  <a:moveTo>
                    <a:pt x="0" y="0"/>
                  </a:moveTo>
                  <a:lnTo>
                    <a:pt x="1155" y="0"/>
                  </a:lnTo>
                  <a:lnTo>
                    <a:pt x="1155" y="468"/>
                  </a:lnTo>
                </a:path>
              </a:pathLst>
            </a:custGeom>
            <a:noFill/>
            <a:ln w="9525" cmpd="sng">
              <a:solidFill>
                <a:srgbClr val="000000"/>
              </a:solidFill>
              <a:miter lim="800000"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55" name="Freeform 17"/>
            <p:cNvSpPr>
              <a:spLocks/>
            </p:cNvSpPr>
            <p:nvPr/>
          </p:nvSpPr>
          <p:spPr bwMode="auto">
            <a:xfrm>
              <a:off x="3831" y="1961"/>
              <a:ext cx="467" cy="418"/>
            </a:xfrm>
            <a:custGeom>
              <a:avLst/>
              <a:gdLst>
                <a:gd name="T0" fmla="*/ 0 w 525"/>
                <a:gd name="T1" fmla="*/ 418 h 468"/>
                <a:gd name="T2" fmla="*/ 467 w 525"/>
                <a:gd name="T3" fmla="*/ 418 h 468"/>
                <a:gd name="T4" fmla="*/ 467 w 525"/>
                <a:gd name="T5" fmla="*/ 0 h 468"/>
                <a:gd name="T6" fmla="*/ 0 60000 65536"/>
                <a:gd name="T7" fmla="*/ 0 60000 65536"/>
                <a:gd name="T8" fmla="*/ 0 60000 65536"/>
                <a:gd name="T9" fmla="*/ 0 w 525"/>
                <a:gd name="T10" fmla="*/ 0 h 468"/>
                <a:gd name="T11" fmla="*/ 525 w 525"/>
                <a:gd name="T12" fmla="*/ 468 h 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5" h="468">
                  <a:moveTo>
                    <a:pt x="0" y="468"/>
                  </a:moveTo>
                  <a:lnTo>
                    <a:pt x="525" y="468"/>
                  </a:lnTo>
                  <a:lnTo>
                    <a:pt x="525" y="0"/>
                  </a:lnTo>
                </a:path>
              </a:pathLst>
            </a:custGeom>
            <a:noFill/>
            <a:ln w="9525" cmpd="sng">
              <a:solidFill>
                <a:srgbClr val="000000"/>
              </a:solidFill>
              <a:miter lim="800000"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56" name="Line 18"/>
            <p:cNvSpPr>
              <a:spLocks noChangeShapeType="1"/>
            </p:cNvSpPr>
            <p:nvPr/>
          </p:nvSpPr>
          <p:spPr bwMode="auto">
            <a:xfrm>
              <a:off x="4298" y="1961"/>
              <a:ext cx="654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57" name="Line 19"/>
            <p:cNvSpPr>
              <a:spLocks noChangeShapeType="1"/>
            </p:cNvSpPr>
            <p:nvPr/>
          </p:nvSpPr>
          <p:spPr bwMode="auto">
            <a:xfrm>
              <a:off x="5048" y="1961"/>
              <a:ext cx="280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58" name="Freeform 20"/>
            <p:cNvSpPr>
              <a:spLocks/>
            </p:cNvSpPr>
            <p:nvPr/>
          </p:nvSpPr>
          <p:spPr bwMode="auto">
            <a:xfrm>
              <a:off x="2336" y="725"/>
              <a:ext cx="467" cy="418"/>
            </a:xfrm>
            <a:custGeom>
              <a:avLst/>
              <a:gdLst>
                <a:gd name="T0" fmla="*/ 0 w 525"/>
                <a:gd name="T1" fmla="*/ 418 h 468"/>
                <a:gd name="T2" fmla="*/ 467 w 525"/>
                <a:gd name="T3" fmla="*/ 418 h 468"/>
                <a:gd name="T4" fmla="*/ 467 w 525"/>
                <a:gd name="T5" fmla="*/ 0 h 468"/>
                <a:gd name="T6" fmla="*/ 0 60000 65536"/>
                <a:gd name="T7" fmla="*/ 0 60000 65536"/>
                <a:gd name="T8" fmla="*/ 0 60000 65536"/>
                <a:gd name="T9" fmla="*/ 0 w 525"/>
                <a:gd name="T10" fmla="*/ 0 h 468"/>
                <a:gd name="T11" fmla="*/ 525 w 525"/>
                <a:gd name="T12" fmla="*/ 468 h 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5" h="468">
                  <a:moveTo>
                    <a:pt x="0" y="468"/>
                  </a:moveTo>
                  <a:lnTo>
                    <a:pt x="525" y="468"/>
                  </a:lnTo>
                  <a:lnTo>
                    <a:pt x="525" y="0"/>
                  </a:lnTo>
                </a:path>
              </a:pathLst>
            </a:custGeom>
            <a:noFill/>
            <a:ln w="9525" cmpd="sng">
              <a:solidFill>
                <a:srgbClr val="000000"/>
              </a:solidFill>
              <a:miter lim="800000"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59" name="Line 21"/>
            <p:cNvSpPr>
              <a:spLocks noChangeShapeType="1"/>
            </p:cNvSpPr>
            <p:nvPr/>
          </p:nvSpPr>
          <p:spPr bwMode="auto">
            <a:xfrm>
              <a:off x="3831" y="2537"/>
              <a:ext cx="467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60" name="Line 22"/>
            <p:cNvSpPr>
              <a:spLocks noChangeShapeType="1"/>
            </p:cNvSpPr>
            <p:nvPr/>
          </p:nvSpPr>
          <p:spPr bwMode="auto">
            <a:xfrm>
              <a:off x="3831" y="1282"/>
              <a:ext cx="467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61" name="Line 23"/>
            <p:cNvSpPr>
              <a:spLocks noChangeShapeType="1"/>
            </p:cNvSpPr>
            <p:nvPr/>
          </p:nvSpPr>
          <p:spPr bwMode="auto">
            <a:xfrm>
              <a:off x="3831" y="522"/>
              <a:ext cx="467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62" name="Line 24"/>
            <p:cNvSpPr>
              <a:spLocks noChangeShapeType="1"/>
            </p:cNvSpPr>
            <p:nvPr/>
          </p:nvSpPr>
          <p:spPr bwMode="auto">
            <a:xfrm>
              <a:off x="2336" y="522"/>
              <a:ext cx="467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63" name="Line 25"/>
            <p:cNvSpPr>
              <a:spLocks noChangeShapeType="1"/>
            </p:cNvSpPr>
            <p:nvPr/>
          </p:nvSpPr>
          <p:spPr bwMode="auto">
            <a:xfrm>
              <a:off x="2336" y="1282"/>
              <a:ext cx="467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64" name="Line 26"/>
            <p:cNvSpPr>
              <a:spLocks noChangeShapeType="1"/>
            </p:cNvSpPr>
            <p:nvPr/>
          </p:nvSpPr>
          <p:spPr bwMode="auto">
            <a:xfrm>
              <a:off x="2336" y="2534"/>
              <a:ext cx="467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65" name="Line 27"/>
            <p:cNvSpPr>
              <a:spLocks noChangeShapeType="1"/>
            </p:cNvSpPr>
            <p:nvPr/>
          </p:nvSpPr>
          <p:spPr bwMode="auto">
            <a:xfrm>
              <a:off x="2256" y="522"/>
              <a:ext cx="93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66" name="Line 28"/>
            <p:cNvSpPr>
              <a:spLocks noChangeShapeType="1"/>
            </p:cNvSpPr>
            <p:nvPr/>
          </p:nvSpPr>
          <p:spPr bwMode="auto">
            <a:xfrm>
              <a:off x="3750" y="522"/>
              <a:ext cx="94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67" name="Line 29"/>
            <p:cNvSpPr>
              <a:spLocks noChangeShapeType="1"/>
            </p:cNvSpPr>
            <p:nvPr/>
          </p:nvSpPr>
          <p:spPr bwMode="auto">
            <a:xfrm flipH="1">
              <a:off x="4298" y="522"/>
              <a:ext cx="186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68" name="Line 30"/>
            <p:cNvSpPr>
              <a:spLocks noChangeShapeType="1"/>
            </p:cNvSpPr>
            <p:nvPr/>
          </p:nvSpPr>
          <p:spPr bwMode="auto">
            <a:xfrm flipH="1">
              <a:off x="2803" y="522"/>
              <a:ext cx="187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69" name="Line 31"/>
            <p:cNvSpPr>
              <a:spLocks noChangeShapeType="1"/>
            </p:cNvSpPr>
            <p:nvPr/>
          </p:nvSpPr>
          <p:spPr bwMode="auto">
            <a:xfrm>
              <a:off x="2338" y="1212"/>
              <a:ext cx="1" cy="15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70" name="Line 32"/>
            <p:cNvSpPr>
              <a:spLocks noChangeShapeType="1"/>
            </p:cNvSpPr>
            <p:nvPr/>
          </p:nvSpPr>
          <p:spPr bwMode="auto">
            <a:xfrm>
              <a:off x="2336" y="1282"/>
              <a:ext cx="467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71" name="Line 33"/>
            <p:cNvSpPr>
              <a:spLocks noChangeShapeType="1"/>
            </p:cNvSpPr>
            <p:nvPr/>
          </p:nvSpPr>
          <p:spPr bwMode="auto">
            <a:xfrm>
              <a:off x="2338" y="1212"/>
              <a:ext cx="1" cy="15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72" name="Line 34"/>
            <p:cNvSpPr>
              <a:spLocks noChangeShapeType="1"/>
            </p:cNvSpPr>
            <p:nvPr/>
          </p:nvSpPr>
          <p:spPr bwMode="auto">
            <a:xfrm>
              <a:off x="2336" y="1282"/>
              <a:ext cx="467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73" name="Line 35"/>
            <p:cNvSpPr>
              <a:spLocks noChangeShapeType="1"/>
            </p:cNvSpPr>
            <p:nvPr/>
          </p:nvSpPr>
          <p:spPr bwMode="auto">
            <a:xfrm>
              <a:off x="2338" y="1212"/>
              <a:ext cx="1" cy="15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74" name="Line 36"/>
            <p:cNvSpPr>
              <a:spLocks noChangeShapeType="1"/>
            </p:cNvSpPr>
            <p:nvPr/>
          </p:nvSpPr>
          <p:spPr bwMode="auto">
            <a:xfrm>
              <a:off x="2803" y="1212"/>
              <a:ext cx="1" cy="15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75" name="Line 37"/>
            <p:cNvSpPr>
              <a:spLocks noChangeShapeType="1"/>
            </p:cNvSpPr>
            <p:nvPr/>
          </p:nvSpPr>
          <p:spPr bwMode="auto">
            <a:xfrm>
              <a:off x="3833" y="1212"/>
              <a:ext cx="1" cy="15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76" name="Line 38"/>
            <p:cNvSpPr>
              <a:spLocks noChangeShapeType="1"/>
            </p:cNvSpPr>
            <p:nvPr/>
          </p:nvSpPr>
          <p:spPr bwMode="auto">
            <a:xfrm>
              <a:off x="4298" y="1212"/>
              <a:ext cx="1" cy="15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77" name="Line 39"/>
            <p:cNvSpPr>
              <a:spLocks noChangeShapeType="1"/>
            </p:cNvSpPr>
            <p:nvPr/>
          </p:nvSpPr>
          <p:spPr bwMode="auto">
            <a:xfrm>
              <a:off x="3833" y="2464"/>
              <a:ext cx="1" cy="15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78" name="Line 40"/>
            <p:cNvSpPr>
              <a:spLocks noChangeShapeType="1"/>
            </p:cNvSpPr>
            <p:nvPr/>
          </p:nvSpPr>
          <p:spPr bwMode="auto">
            <a:xfrm>
              <a:off x="4298" y="2464"/>
              <a:ext cx="1" cy="15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79" name="Line 41"/>
            <p:cNvSpPr>
              <a:spLocks noChangeShapeType="1"/>
            </p:cNvSpPr>
            <p:nvPr/>
          </p:nvSpPr>
          <p:spPr bwMode="auto">
            <a:xfrm>
              <a:off x="2338" y="2464"/>
              <a:ext cx="1" cy="15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80" name="Line 42"/>
            <p:cNvSpPr>
              <a:spLocks noChangeShapeType="1"/>
            </p:cNvSpPr>
            <p:nvPr/>
          </p:nvSpPr>
          <p:spPr bwMode="auto">
            <a:xfrm>
              <a:off x="2803" y="2464"/>
              <a:ext cx="1" cy="15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81" name="Arc 43"/>
            <p:cNvSpPr>
              <a:spLocks/>
            </p:cNvSpPr>
            <p:nvPr/>
          </p:nvSpPr>
          <p:spPr bwMode="auto">
            <a:xfrm rot="5400000">
              <a:off x="643" y="1391"/>
              <a:ext cx="1291" cy="519"/>
            </a:xfrm>
            <a:custGeom>
              <a:avLst/>
              <a:gdLst>
                <a:gd name="T0" fmla="*/ 40 w 41452"/>
                <a:gd name="T1" fmla="*/ 4 h 21600"/>
                <a:gd name="T2" fmla="*/ 0 w 41452"/>
                <a:gd name="T3" fmla="*/ 3 h 21600"/>
                <a:gd name="T4" fmla="*/ 20 w 41452"/>
                <a:gd name="T5" fmla="*/ 0 h 21600"/>
                <a:gd name="T6" fmla="*/ 0 60000 65536"/>
                <a:gd name="T7" fmla="*/ 0 60000 65536"/>
                <a:gd name="T8" fmla="*/ 0 60000 65536"/>
                <a:gd name="T9" fmla="*/ 0 w 41452"/>
                <a:gd name="T10" fmla="*/ 0 h 21600"/>
                <a:gd name="T11" fmla="*/ 41452 w 4145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452" h="21600">
                  <a:moveTo>
                    <a:pt x="41451" y="6416"/>
                  </a:moveTo>
                  <a:cubicBezTo>
                    <a:pt x="38642" y="15447"/>
                    <a:pt x="30284" y="21599"/>
                    <a:pt x="20827" y="21600"/>
                  </a:cubicBezTo>
                  <a:cubicBezTo>
                    <a:pt x="11103" y="21600"/>
                    <a:pt x="2578" y="15102"/>
                    <a:pt x="0" y="5726"/>
                  </a:cubicBezTo>
                </a:path>
                <a:path w="41452" h="21600">
                  <a:moveTo>
                    <a:pt x="41451" y="6416"/>
                  </a:moveTo>
                  <a:cubicBezTo>
                    <a:pt x="38642" y="15447"/>
                    <a:pt x="30284" y="21599"/>
                    <a:pt x="20827" y="21600"/>
                  </a:cubicBezTo>
                  <a:cubicBezTo>
                    <a:pt x="11103" y="21600"/>
                    <a:pt x="2578" y="15102"/>
                    <a:pt x="0" y="5726"/>
                  </a:cubicBezTo>
                  <a:lnTo>
                    <a:pt x="20827" y="0"/>
                  </a:lnTo>
                  <a:close/>
                </a:path>
              </a:pathLst>
            </a:custGeom>
            <a:noFill/>
            <a:ln w="9525" cmpd="sng">
              <a:solidFill>
                <a:srgbClr val="000000"/>
              </a:solidFill>
              <a:miter lim="800000"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82" name="Text Box 44"/>
            <p:cNvSpPr>
              <a:spLocks noChangeArrowheads="1"/>
            </p:cNvSpPr>
            <p:nvPr/>
          </p:nvSpPr>
          <p:spPr bwMode="auto">
            <a:xfrm>
              <a:off x="5072" y="725"/>
              <a:ext cx="18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t</a:t>
              </a:r>
              <a:endParaRPr lang="zh-CN" altLang="en-US"/>
            </a:p>
          </p:txBody>
        </p:sp>
        <p:sp>
          <p:nvSpPr>
            <p:cNvPr id="61483" name="Text Box 45"/>
            <p:cNvSpPr>
              <a:spLocks noChangeArrowheads="1"/>
            </p:cNvSpPr>
            <p:nvPr/>
          </p:nvSpPr>
          <p:spPr bwMode="auto">
            <a:xfrm>
              <a:off x="5085" y="1951"/>
              <a:ext cx="18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t</a:t>
              </a:r>
              <a:endParaRPr lang="zh-CN" altLang="en-US"/>
            </a:p>
          </p:txBody>
        </p:sp>
        <p:sp>
          <p:nvSpPr>
            <p:cNvPr id="61484" name="Line 46"/>
            <p:cNvSpPr>
              <a:spLocks noChangeShapeType="1"/>
            </p:cNvSpPr>
            <p:nvPr/>
          </p:nvSpPr>
          <p:spPr bwMode="auto">
            <a:xfrm flipH="1">
              <a:off x="3590" y="867"/>
              <a:ext cx="241" cy="13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85" name="Line 47"/>
            <p:cNvSpPr>
              <a:spLocks noChangeShapeType="1"/>
            </p:cNvSpPr>
            <p:nvPr/>
          </p:nvSpPr>
          <p:spPr bwMode="auto">
            <a:xfrm flipH="1">
              <a:off x="3550" y="2117"/>
              <a:ext cx="281" cy="278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86" name="Line 48"/>
            <p:cNvSpPr>
              <a:spLocks noChangeShapeType="1"/>
            </p:cNvSpPr>
            <p:nvPr/>
          </p:nvSpPr>
          <p:spPr bwMode="auto">
            <a:xfrm flipH="1">
              <a:off x="2055" y="2117"/>
              <a:ext cx="281" cy="278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87" name="Line 49"/>
            <p:cNvSpPr>
              <a:spLocks noChangeShapeType="1"/>
            </p:cNvSpPr>
            <p:nvPr/>
          </p:nvSpPr>
          <p:spPr bwMode="auto">
            <a:xfrm flipH="1">
              <a:off x="2055" y="864"/>
              <a:ext cx="281" cy="279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88" name="Line 50"/>
            <p:cNvSpPr>
              <a:spLocks noChangeShapeType="1"/>
            </p:cNvSpPr>
            <p:nvPr/>
          </p:nvSpPr>
          <p:spPr bwMode="auto">
            <a:xfrm>
              <a:off x="2803" y="977"/>
              <a:ext cx="152" cy="293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89" name="Line 51"/>
            <p:cNvSpPr>
              <a:spLocks noChangeShapeType="1"/>
            </p:cNvSpPr>
            <p:nvPr/>
          </p:nvSpPr>
          <p:spPr bwMode="auto">
            <a:xfrm>
              <a:off x="4298" y="977"/>
              <a:ext cx="252" cy="224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90" name="Text Box 52"/>
            <p:cNvSpPr>
              <a:spLocks noChangeArrowheads="1"/>
            </p:cNvSpPr>
            <p:nvPr/>
          </p:nvSpPr>
          <p:spPr bwMode="auto">
            <a:xfrm>
              <a:off x="187" y="752"/>
              <a:ext cx="467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CPU</a:t>
              </a:r>
              <a:endParaRPr lang="zh-CN" altLang="en-US"/>
            </a:p>
          </p:txBody>
        </p:sp>
        <p:sp>
          <p:nvSpPr>
            <p:cNvPr id="61491" name="Text Box 53"/>
            <p:cNvSpPr>
              <a:spLocks noChangeArrowheads="1"/>
            </p:cNvSpPr>
            <p:nvPr/>
          </p:nvSpPr>
          <p:spPr bwMode="auto">
            <a:xfrm>
              <a:off x="0" y="2117"/>
              <a:ext cx="654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600" b="1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Printer</a:t>
              </a:r>
              <a:endParaRPr lang="zh-CN" altLang="en-US"/>
            </a:p>
          </p:txBody>
        </p:sp>
        <p:sp>
          <p:nvSpPr>
            <p:cNvPr id="61492" name="Text Box 54"/>
            <p:cNvSpPr>
              <a:spLocks noChangeArrowheads="1"/>
            </p:cNvSpPr>
            <p:nvPr/>
          </p:nvSpPr>
          <p:spPr bwMode="auto">
            <a:xfrm>
              <a:off x="467" y="2422"/>
              <a:ext cx="467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Idle</a:t>
              </a:r>
              <a:endParaRPr lang="zh-CN" altLang="en-US"/>
            </a:p>
          </p:txBody>
        </p:sp>
        <p:sp>
          <p:nvSpPr>
            <p:cNvPr id="61493" name="Text Box 55"/>
            <p:cNvSpPr>
              <a:spLocks noChangeArrowheads="1"/>
            </p:cNvSpPr>
            <p:nvPr/>
          </p:nvSpPr>
          <p:spPr bwMode="auto">
            <a:xfrm>
              <a:off x="1682" y="1977"/>
              <a:ext cx="467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Ready</a:t>
              </a:r>
              <a:endParaRPr lang="zh-CN" altLang="en-US"/>
            </a:p>
          </p:txBody>
        </p:sp>
        <p:sp>
          <p:nvSpPr>
            <p:cNvPr id="61494" name="Text Box 56"/>
            <p:cNvSpPr>
              <a:spLocks noChangeArrowheads="1"/>
            </p:cNvSpPr>
            <p:nvPr/>
          </p:nvSpPr>
          <p:spPr bwMode="auto">
            <a:xfrm>
              <a:off x="1308" y="2395"/>
              <a:ext cx="467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start</a:t>
              </a:r>
              <a:endParaRPr lang="zh-CN" altLang="en-US"/>
            </a:p>
          </p:txBody>
        </p:sp>
        <p:sp>
          <p:nvSpPr>
            <p:cNvPr id="61495" name="Text Box 57"/>
            <p:cNvSpPr>
              <a:spLocks noChangeArrowheads="1"/>
            </p:cNvSpPr>
            <p:nvPr/>
          </p:nvSpPr>
          <p:spPr bwMode="auto">
            <a:xfrm>
              <a:off x="1682" y="2395"/>
              <a:ext cx="654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Request</a:t>
              </a:r>
              <a:endParaRPr lang="zh-CN" altLang="en-US" sz="1600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interrupt</a:t>
              </a:r>
              <a:endParaRPr lang="zh-CN" altLang="en-US"/>
            </a:p>
          </p:txBody>
        </p:sp>
        <p:sp>
          <p:nvSpPr>
            <p:cNvPr id="61496" name="Text Box 58"/>
            <p:cNvSpPr>
              <a:spLocks noChangeArrowheads="1"/>
            </p:cNvSpPr>
            <p:nvPr/>
          </p:nvSpPr>
          <p:spPr bwMode="auto">
            <a:xfrm>
              <a:off x="2269" y="2673"/>
              <a:ext cx="504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Incept Data</a:t>
              </a:r>
              <a:endParaRPr lang="zh-CN" altLang="en-US"/>
            </a:p>
          </p:txBody>
        </p:sp>
        <p:sp>
          <p:nvSpPr>
            <p:cNvPr id="61497" name="Text Box 59"/>
            <p:cNvSpPr>
              <a:spLocks noChangeArrowheads="1"/>
            </p:cNvSpPr>
            <p:nvPr/>
          </p:nvSpPr>
          <p:spPr bwMode="auto">
            <a:xfrm>
              <a:off x="3083" y="1977"/>
              <a:ext cx="467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Printing </a:t>
              </a:r>
              <a:endParaRPr lang="zh-CN" altLang="en-US"/>
            </a:p>
          </p:txBody>
        </p:sp>
        <p:sp>
          <p:nvSpPr>
            <p:cNvPr id="61498" name="Text Box 60"/>
            <p:cNvSpPr>
              <a:spLocks noChangeArrowheads="1"/>
            </p:cNvSpPr>
            <p:nvPr/>
          </p:nvSpPr>
          <p:spPr bwMode="auto">
            <a:xfrm>
              <a:off x="3083" y="2395"/>
              <a:ext cx="654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Request</a:t>
              </a:r>
              <a:endParaRPr lang="zh-CN" altLang="en-US" sz="1600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interrupt</a:t>
              </a:r>
              <a:endParaRPr lang="zh-CN" altLang="en-US"/>
            </a:p>
          </p:txBody>
        </p:sp>
        <p:sp>
          <p:nvSpPr>
            <p:cNvPr id="61499" name="Text Box 61"/>
            <p:cNvSpPr>
              <a:spLocks noChangeArrowheads="1"/>
            </p:cNvSpPr>
            <p:nvPr/>
          </p:nvSpPr>
          <p:spPr bwMode="auto">
            <a:xfrm>
              <a:off x="3817" y="2673"/>
              <a:ext cx="484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Incept Data</a:t>
              </a:r>
              <a:endParaRPr lang="zh-CN" altLang="en-US"/>
            </a:p>
          </p:txBody>
        </p:sp>
        <p:sp>
          <p:nvSpPr>
            <p:cNvPr id="61500" name="Text Box 62"/>
            <p:cNvSpPr>
              <a:spLocks noChangeArrowheads="1"/>
            </p:cNvSpPr>
            <p:nvPr/>
          </p:nvSpPr>
          <p:spPr bwMode="auto">
            <a:xfrm>
              <a:off x="4484" y="1977"/>
              <a:ext cx="46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Printing </a:t>
              </a:r>
              <a:endParaRPr lang="zh-CN" altLang="en-US"/>
            </a:p>
          </p:txBody>
        </p:sp>
        <p:sp>
          <p:nvSpPr>
            <p:cNvPr id="61501" name="Line 63"/>
            <p:cNvSpPr>
              <a:spLocks noChangeShapeType="1"/>
            </p:cNvSpPr>
            <p:nvPr/>
          </p:nvSpPr>
          <p:spPr bwMode="auto">
            <a:xfrm>
              <a:off x="2338" y="436"/>
              <a:ext cx="1" cy="15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502" name="Line 64"/>
            <p:cNvSpPr>
              <a:spLocks noChangeShapeType="1"/>
            </p:cNvSpPr>
            <p:nvPr/>
          </p:nvSpPr>
          <p:spPr bwMode="auto">
            <a:xfrm>
              <a:off x="2803" y="436"/>
              <a:ext cx="1" cy="15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503" name="Line 65"/>
            <p:cNvSpPr>
              <a:spLocks noChangeShapeType="1"/>
            </p:cNvSpPr>
            <p:nvPr/>
          </p:nvSpPr>
          <p:spPr bwMode="auto">
            <a:xfrm>
              <a:off x="3833" y="436"/>
              <a:ext cx="1" cy="15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504" name="Line 66"/>
            <p:cNvSpPr>
              <a:spLocks noChangeShapeType="1"/>
            </p:cNvSpPr>
            <p:nvPr/>
          </p:nvSpPr>
          <p:spPr bwMode="auto">
            <a:xfrm>
              <a:off x="4298" y="436"/>
              <a:ext cx="1" cy="15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505" name="Text Box 67"/>
            <p:cNvSpPr>
              <a:spLocks noChangeArrowheads="1"/>
            </p:cNvSpPr>
            <p:nvPr/>
          </p:nvSpPr>
          <p:spPr bwMode="auto">
            <a:xfrm>
              <a:off x="1228" y="1228"/>
              <a:ext cx="563" cy="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start</a:t>
              </a:r>
              <a:endParaRPr lang="zh-CN" altLang="en-US" sz="1600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I/O</a:t>
              </a:r>
              <a:endParaRPr lang="zh-CN" altLang="en-US"/>
            </a:p>
          </p:txBody>
        </p:sp>
        <p:sp>
          <p:nvSpPr>
            <p:cNvPr id="61506" name="Text Box 68"/>
            <p:cNvSpPr>
              <a:spLocks noChangeArrowheads="1"/>
            </p:cNvSpPr>
            <p:nvPr/>
          </p:nvSpPr>
          <p:spPr bwMode="auto">
            <a:xfrm>
              <a:off x="1682" y="1169"/>
              <a:ext cx="523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Response</a:t>
              </a:r>
              <a:endParaRPr lang="zh-CN" altLang="en-US" sz="1600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interrupt</a:t>
              </a:r>
              <a:endParaRPr lang="zh-CN" altLang="en-US"/>
            </a:p>
          </p:txBody>
        </p:sp>
        <p:sp>
          <p:nvSpPr>
            <p:cNvPr id="61507" name="Text Box 69"/>
            <p:cNvSpPr>
              <a:spLocks noChangeArrowheads="1"/>
            </p:cNvSpPr>
            <p:nvPr/>
          </p:nvSpPr>
          <p:spPr bwMode="auto">
            <a:xfrm>
              <a:off x="2242" y="1407"/>
              <a:ext cx="654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Transfer</a:t>
              </a:r>
              <a:endParaRPr lang="zh-CN" altLang="en-US" sz="1600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Data</a:t>
              </a:r>
              <a:endParaRPr lang="zh-CN" altLang="en-US"/>
            </a:p>
          </p:txBody>
        </p:sp>
        <p:sp>
          <p:nvSpPr>
            <p:cNvPr id="61508" name="Text Box 70"/>
            <p:cNvSpPr>
              <a:spLocks noChangeArrowheads="1"/>
            </p:cNvSpPr>
            <p:nvPr/>
          </p:nvSpPr>
          <p:spPr bwMode="auto">
            <a:xfrm>
              <a:off x="3067" y="817"/>
              <a:ext cx="523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Response</a:t>
              </a:r>
              <a:endParaRPr lang="zh-CN" altLang="en-US" sz="1600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interrupt</a:t>
              </a:r>
              <a:endParaRPr lang="zh-CN" altLang="en-US"/>
            </a:p>
          </p:txBody>
        </p:sp>
        <p:sp>
          <p:nvSpPr>
            <p:cNvPr id="61509" name="Text Box 71"/>
            <p:cNvSpPr>
              <a:spLocks noChangeArrowheads="1"/>
            </p:cNvSpPr>
            <p:nvPr/>
          </p:nvSpPr>
          <p:spPr bwMode="auto">
            <a:xfrm>
              <a:off x="3750" y="1407"/>
              <a:ext cx="654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Transfer</a:t>
              </a:r>
              <a:endParaRPr lang="zh-CN" altLang="en-US" sz="1600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Data</a:t>
              </a:r>
              <a:endParaRPr lang="zh-CN" altLang="en-US"/>
            </a:p>
          </p:txBody>
        </p:sp>
        <p:sp>
          <p:nvSpPr>
            <p:cNvPr id="61510" name="Text Box 72"/>
            <p:cNvSpPr>
              <a:spLocks noChangeArrowheads="1"/>
            </p:cNvSpPr>
            <p:nvPr/>
          </p:nvSpPr>
          <p:spPr bwMode="auto">
            <a:xfrm>
              <a:off x="2883" y="1275"/>
              <a:ext cx="52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Interrupt return</a:t>
              </a:r>
              <a:endParaRPr lang="zh-CN" altLang="en-US"/>
            </a:p>
          </p:txBody>
        </p:sp>
        <p:sp>
          <p:nvSpPr>
            <p:cNvPr id="61511" name="Text Box 73"/>
            <p:cNvSpPr>
              <a:spLocks noChangeArrowheads="1"/>
            </p:cNvSpPr>
            <p:nvPr/>
          </p:nvSpPr>
          <p:spPr bwMode="auto">
            <a:xfrm>
              <a:off x="4391" y="1196"/>
              <a:ext cx="43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return</a:t>
              </a:r>
              <a:endParaRPr lang="zh-CN" altLang="en-US"/>
            </a:p>
          </p:txBody>
        </p:sp>
        <p:sp>
          <p:nvSpPr>
            <p:cNvPr id="61512" name="Text Box 74"/>
            <p:cNvSpPr>
              <a:spLocks noChangeArrowheads="1"/>
            </p:cNvSpPr>
            <p:nvPr/>
          </p:nvSpPr>
          <p:spPr bwMode="auto">
            <a:xfrm>
              <a:off x="2229" y="0"/>
              <a:ext cx="654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Service for interruption</a:t>
              </a:r>
              <a:endParaRPr lang="zh-CN" altLang="en-US"/>
            </a:p>
          </p:txBody>
        </p:sp>
        <p:sp>
          <p:nvSpPr>
            <p:cNvPr id="61513" name="Text Box 75"/>
            <p:cNvSpPr>
              <a:spLocks noChangeArrowheads="1"/>
            </p:cNvSpPr>
            <p:nvPr/>
          </p:nvSpPr>
          <p:spPr bwMode="auto">
            <a:xfrm>
              <a:off x="3737" y="0"/>
              <a:ext cx="654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Service for interruption</a:t>
              </a:r>
              <a:endParaRPr lang="zh-CN" altLang="en-US"/>
            </a:p>
          </p:txBody>
        </p:sp>
        <p:sp>
          <p:nvSpPr>
            <p:cNvPr id="61514" name="Text Box 76"/>
            <p:cNvSpPr>
              <a:spLocks noChangeArrowheads="1"/>
            </p:cNvSpPr>
            <p:nvPr/>
          </p:nvSpPr>
          <p:spPr bwMode="auto">
            <a:xfrm>
              <a:off x="505" y="136"/>
              <a:ext cx="934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Running</a:t>
              </a:r>
              <a:endParaRPr lang="zh-CN" altLang="en-US" sz="1600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 main program</a:t>
              </a:r>
              <a:endParaRPr lang="zh-CN" altLang="en-US"/>
            </a:p>
          </p:txBody>
        </p:sp>
        <p:sp>
          <p:nvSpPr>
            <p:cNvPr id="61515" name="Text Box 77"/>
            <p:cNvSpPr>
              <a:spLocks noChangeArrowheads="1"/>
            </p:cNvSpPr>
            <p:nvPr/>
          </p:nvSpPr>
          <p:spPr bwMode="auto">
            <a:xfrm>
              <a:off x="2864" y="94"/>
              <a:ext cx="935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go on doing </a:t>
              </a:r>
              <a:endParaRPr lang="zh-CN" altLang="en-US" sz="1600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main program</a:t>
              </a:r>
              <a:endParaRPr lang="zh-CN" altLang="en-US"/>
            </a:p>
          </p:txBody>
        </p:sp>
        <p:sp>
          <p:nvSpPr>
            <p:cNvPr id="61516" name="Text Box 78"/>
            <p:cNvSpPr>
              <a:spLocks noChangeArrowheads="1"/>
            </p:cNvSpPr>
            <p:nvPr/>
          </p:nvSpPr>
          <p:spPr bwMode="auto">
            <a:xfrm>
              <a:off x="4431" y="91"/>
              <a:ext cx="561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main program</a:t>
              </a:r>
              <a:endParaRPr lang="zh-CN" altLang="en-US"/>
            </a:p>
          </p:txBody>
        </p:sp>
      </p:grpSp>
      <p:sp>
        <p:nvSpPr>
          <p:cNvPr id="61517" name="Rectangle 80"/>
          <p:cNvSpPr>
            <a:spLocks noChangeArrowheads="1"/>
          </p:cNvSpPr>
          <p:nvPr/>
        </p:nvSpPr>
        <p:spPr bwMode="auto">
          <a:xfrm>
            <a:off x="546100" y="981075"/>
            <a:ext cx="79613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FF3300"/>
                </a:solidFill>
                <a:latin typeface="Comic Sans MS" pitchFamily="66" charset="0"/>
                <a:sym typeface="Comic Sans MS" pitchFamily="66" charset="0"/>
              </a:rPr>
              <a:t>Advantage: concurrent operation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87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299AD-0868-4CA3-852D-A7E38E26CA70}" type="slidenum">
              <a:rPr lang="zh-CN" altLang="en-US"/>
              <a:pPr/>
              <a:t>57</a:t>
            </a:fld>
            <a:endParaRPr lang="en-US" altLang="zh-CN" sz="1800"/>
          </a:p>
        </p:txBody>
      </p:sp>
      <p:sp>
        <p:nvSpPr>
          <p:cNvPr id="6246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50825" y="404813"/>
            <a:ext cx="8540750" cy="792162"/>
          </a:xfrm>
          <a:ln/>
        </p:spPr>
        <p:txBody>
          <a:bodyPr/>
          <a:lstStyle/>
          <a:p>
            <a:pPr algn="l" eaLnBrk="1" hangingPunct="1"/>
            <a:r>
              <a:rPr lang="en-US" altLang="zh-CN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DMA transfer </a:t>
            </a:r>
            <a:r>
              <a:rPr lang="en-US" altLang="zh-CN" sz="4000" b="1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mode</a:t>
            </a:r>
            <a:endParaRPr lang="zh-CN" altLang="en-US"/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762000" y="1295400"/>
            <a:ext cx="1447800" cy="9906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62468" name="Text Box 5"/>
          <p:cNvSpPr>
            <a:spLocks noChangeArrowheads="1"/>
          </p:cNvSpPr>
          <p:nvPr/>
        </p:nvSpPr>
        <p:spPr bwMode="auto">
          <a:xfrm>
            <a:off x="990600" y="16002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404"/>
                </a:solidFill>
                <a:sym typeface="Arial" pitchFamily="34" charset="0"/>
              </a:rPr>
              <a:t>CPU </a:t>
            </a:r>
            <a:endParaRPr lang="zh-CN" altLang="en-US"/>
          </a:p>
        </p:txBody>
      </p:sp>
      <p:sp>
        <p:nvSpPr>
          <p:cNvPr id="62469" name="Rectangle 6"/>
          <p:cNvSpPr>
            <a:spLocks noChangeArrowheads="1"/>
          </p:cNvSpPr>
          <p:nvPr/>
        </p:nvSpPr>
        <p:spPr bwMode="auto">
          <a:xfrm>
            <a:off x="1828800" y="3733800"/>
            <a:ext cx="1676400" cy="12192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62470" name="Text Box 7"/>
          <p:cNvSpPr>
            <a:spLocks noChangeArrowheads="1"/>
          </p:cNvSpPr>
          <p:nvPr/>
        </p:nvSpPr>
        <p:spPr bwMode="auto">
          <a:xfrm>
            <a:off x="2133600" y="41148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404"/>
                </a:solidFill>
                <a:sym typeface="Arial" pitchFamily="34" charset="0"/>
              </a:rPr>
              <a:t>memory</a:t>
            </a:r>
            <a:endParaRPr lang="zh-CN" altLang="en-US"/>
          </a:p>
        </p:txBody>
      </p:sp>
      <p:sp>
        <p:nvSpPr>
          <p:cNvPr id="62471" name="Rectangle 8"/>
          <p:cNvSpPr>
            <a:spLocks noChangeArrowheads="1"/>
          </p:cNvSpPr>
          <p:nvPr/>
        </p:nvSpPr>
        <p:spPr bwMode="auto">
          <a:xfrm>
            <a:off x="6400800" y="2438400"/>
            <a:ext cx="1676400" cy="12192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62472" name="Text Box 9"/>
          <p:cNvSpPr>
            <a:spLocks noChangeArrowheads="1"/>
          </p:cNvSpPr>
          <p:nvPr/>
        </p:nvSpPr>
        <p:spPr bwMode="auto">
          <a:xfrm>
            <a:off x="6553200" y="28956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404"/>
                </a:solidFill>
                <a:sym typeface="Arial" pitchFamily="34" charset="0"/>
              </a:rPr>
              <a:t>I/O DEVICE</a:t>
            </a:r>
            <a:endParaRPr lang="zh-CN" altLang="en-US"/>
          </a:p>
        </p:txBody>
      </p:sp>
      <p:sp>
        <p:nvSpPr>
          <p:cNvPr id="62473" name="Rectangle 10"/>
          <p:cNvSpPr>
            <a:spLocks noChangeArrowheads="1"/>
          </p:cNvSpPr>
          <p:nvPr/>
        </p:nvSpPr>
        <p:spPr bwMode="auto">
          <a:xfrm>
            <a:off x="3810000" y="2286000"/>
            <a:ext cx="1676400" cy="12192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62474" name="Text Box 11"/>
          <p:cNvSpPr>
            <a:spLocks noChangeArrowheads="1"/>
          </p:cNvSpPr>
          <p:nvPr/>
        </p:nvSpPr>
        <p:spPr bwMode="auto">
          <a:xfrm>
            <a:off x="3886200" y="26670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404"/>
                </a:solidFill>
                <a:sym typeface="Arial" pitchFamily="34" charset="0"/>
              </a:rPr>
              <a:t>DMA</a:t>
            </a:r>
            <a:endParaRPr lang="zh-CN" altLang="en-US"/>
          </a:p>
        </p:txBody>
      </p:sp>
      <p:sp>
        <p:nvSpPr>
          <p:cNvPr id="62475" name="Line 12"/>
          <p:cNvSpPr>
            <a:spLocks noChangeShapeType="1"/>
          </p:cNvSpPr>
          <p:nvPr/>
        </p:nvSpPr>
        <p:spPr bwMode="auto">
          <a:xfrm>
            <a:off x="5486400" y="2895600"/>
            <a:ext cx="914400" cy="76200"/>
          </a:xfrm>
          <a:prstGeom prst="line">
            <a:avLst/>
          </a:prstGeom>
          <a:noFill/>
          <a:ln w="76200" cmpd="sng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62476" name="Line 13"/>
          <p:cNvSpPr>
            <a:spLocks noChangeShapeType="1"/>
          </p:cNvSpPr>
          <p:nvPr/>
        </p:nvSpPr>
        <p:spPr bwMode="auto">
          <a:xfrm flipV="1">
            <a:off x="2895600" y="3124200"/>
            <a:ext cx="914400" cy="609600"/>
          </a:xfrm>
          <a:prstGeom prst="line">
            <a:avLst/>
          </a:prstGeom>
          <a:noFill/>
          <a:ln w="76200" cmpd="sng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62477" name="Line 14"/>
          <p:cNvSpPr>
            <a:spLocks noChangeShapeType="1"/>
          </p:cNvSpPr>
          <p:nvPr/>
        </p:nvSpPr>
        <p:spPr bwMode="auto">
          <a:xfrm>
            <a:off x="2209800" y="1600200"/>
            <a:ext cx="4495800" cy="762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62478" name="Line 15"/>
          <p:cNvSpPr>
            <a:spLocks noChangeShapeType="1"/>
          </p:cNvSpPr>
          <p:nvPr/>
        </p:nvSpPr>
        <p:spPr bwMode="auto">
          <a:xfrm>
            <a:off x="6705600" y="1676400"/>
            <a:ext cx="533400" cy="7620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62479" name="Line 16"/>
          <p:cNvSpPr>
            <a:spLocks noChangeShapeType="1"/>
          </p:cNvSpPr>
          <p:nvPr/>
        </p:nvSpPr>
        <p:spPr bwMode="auto">
          <a:xfrm>
            <a:off x="1600200" y="2286000"/>
            <a:ext cx="609600" cy="14478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62480" name="Line 17"/>
          <p:cNvSpPr>
            <a:spLocks noChangeShapeType="1"/>
          </p:cNvSpPr>
          <p:nvPr/>
        </p:nvSpPr>
        <p:spPr bwMode="auto">
          <a:xfrm>
            <a:off x="2209800" y="1981200"/>
            <a:ext cx="1600200" cy="609600"/>
          </a:xfrm>
          <a:prstGeom prst="line">
            <a:avLst/>
          </a:prstGeom>
          <a:noFill/>
          <a:ln w="57150" cmpd="sng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62481" name="Line 18"/>
          <p:cNvSpPr>
            <a:spLocks noChangeShapeType="1"/>
          </p:cNvSpPr>
          <p:nvPr/>
        </p:nvSpPr>
        <p:spPr bwMode="auto">
          <a:xfrm>
            <a:off x="4495800" y="4953000"/>
            <a:ext cx="838200" cy="0"/>
          </a:xfrm>
          <a:prstGeom prst="line">
            <a:avLst/>
          </a:prstGeom>
          <a:noFill/>
          <a:ln w="57150" cmpd="sng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62482" name="Text Box 19"/>
          <p:cNvSpPr>
            <a:spLocks noChangeArrowheads="1"/>
          </p:cNvSpPr>
          <p:nvPr/>
        </p:nvSpPr>
        <p:spPr bwMode="auto">
          <a:xfrm>
            <a:off x="5486400" y="4724400"/>
            <a:ext cx="312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404"/>
                </a:solidFill>
                <a:sym typeface="Arial" pitchFamily="34" charset="0"/>
              </a:rPr>
              <a:t>CPU INITIATION DMA</a:t>
            </a:r>
            <a:endParaRPr lang="zh-CN" altLang="en-US"/>
          </a:p>
        </p:txBody>
      </p:sp>
      <p:sp>
        <p:nvSpPr>
          <p:cNvPr id="62483" name="Line 20"/>
          <p:cNvSpPr>
            <a:spLocks noChangeShapeType="1"/>
          </p:cNvSpPr>
          <p:nvPr/>
        </p:nvSpPr>
        <p:spPr bwMode="auto">
          <a:xfrm>
            <a:off x="990600" y="5486400"/>
            <a:ext cx="9144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62484" name="Text Box 21"/>
          <p:cNvSpPr>
            <a:spLocks noChangeArrowheads="1"/>
          </p:cNvSpPr>
          <p:nvPr/>
        </p:nvSpPr>
        <p:spPr bwMode="auto">
          <a:xfrm>
            <a:off x="2133600" y="5181600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404"/>
                </a:solidFill>
                <a:sym typeface="Arial" pitchFamily="34" charset="0"/>
              </a:rPr>
              <a:t>NO DMA I/O-CPU--M</a:t>
            </a:r>
            <a:endParaRPr lang="zh-CN" altLang="en-US"/>
          </a:p>
        </p:txBody>
      </p:sp>
      <p:sp>
        <p:nvSpPr>
          <p:cNvPr id="62485" name="Line 22"/>
          <p:cNvSpPr>
            <a:spLocks noChangeShapeType="1"/>
          </p:cNvSpPr>
          <p:nvPr/>
        </p:nvSpPr>
        <p:spPr bwMode="auto">
          <a:xfrm>
            <a:off x="914400" y="6172200"/>
            <a:ext cx="914400" cy="0"/>
          </a:xfrm>
          <a:prstGeom prst="line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62486" name="Text Box 23"/>
          <p:cNvSpPr>
            <a:spLocks noChangeArrowheads="1"/>
          </p:cNvSpPr>
          <p:nvPr/>
        </p:nvSpPr>
        <p:spPr bwMode="auto">
          <a:xfrm>
            <a:off x="2057400" y="6019800"/>
            <a:ext cx="708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404"/>
                </a:solidFill>
                <a:sym typeface="Arial" pitchFamily="34" charset="0"/>
              </a:rPr>
              <a:t> DMA-- I/O---M        I/O DIRECT ACCESS MEMORY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36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5C8E-E476-43A7-8BEE-14895D5AF800}" type="slidenum">
              <a:rPr lang="zh-CN" altLang="en-US"/>
              <a:pPr/>
              <a:t>58</a:t>
            </a:fld>
            <a:endParaRPr lang="en-US" altLang="zh-CN" sz="1800"/>
          </a:p>
        </p:txBody>
      </p:sp>
      <p:sp>
        <p:nvSpPr>
          <p:cNvPr id="63490" name="Rectangle 4"/>
          <p:cNvSpPr>
            <a:spLocks noRot="1" noChangeArrowheads="1"/>
          </p:cNvSpPr>
          <p:nvPr/>
        </p:nvSpPr>
        <p:spPr bwMode="auto">
          <a:xfrm>
            <a:off x="179388" y="0"/>
            <a:ext cx="8964612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zh-CN" altLang="en-US" sz="280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en-US" altLang="zh-CN" sz="32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800" b="1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A DMA transfer need three steps:</a:t>
            </a:r>
            <a:endParaRPr lang="zh-CN" altLang="en-US" sz="2800" b="1">
              <a:solidFill>
                <a:srgbClr val="000404"/>
              </a:solidFill>
              <a:latin typeface="Comic Sans MS" pitchFamily="66" charset="0"/>
              <a:sym typeface="Comic Sans MS" pitchFamily="66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The processor </a:t>
            </a:r>
            <a:r>
              <a:rPr lang="en-US" altLang="zh-CN" sz="2400">
                <a:solidFill>
                  <a:srgbClr val="FF3300"/>
                </a:solidFill>
                <a:sym typeface="Arial" pitchFamily="34" charset="0"/>
              </a:rPr>
              <a:t>sets up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the DMA by supplying some 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    information, including the </a:t>
            </a:r>
            <a:r>
              <a:rPr lang="en-US" altLang="zh-CN" sz="2400" b="1" i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identity </a:t>
            </a:r>
            <a:r>
              <a:rPr lang="en-US" altLang="zh-CN" sz="2400" b="1" i="1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rPr>
              <a:t>of the device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, </a:t>
            </a:r>
            <a:r>
              <a:rPr lang="en-US" altLang="zh-CN" sz="2400" b="1" i="1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rPr>
              <a:t>the  </a:t>
            </a:r>
            <a:endParaRPr lang="zh-CN" altLang="en-US" sz="2400" b="1" i="1">
              <a:solidFill>
                <a:srgbClr val="007A77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altLang="zh-CN" sz="2400" b="1" i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operation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, </a:t>
            </a:r>
            <a:r>
              <a:rPr lang="en-US" altLang="zh-CN" sz="2400" b="1" i="1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rPr>
              <a:t>the memory address that is the </a:t>
            </a:r>
            <a:r>
              <a:rPr lang="en-US" altLang="zh-CN" sz="2400" b="1" i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sourc</a:t>
            </a:r>
            <a:r>
              <a:rPr lang="en-US" altLang="zh-CN" sz="2400" b="1" i="1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rPr>
              <a:t>e or </a:t>
            </a:r>
            <a:endParaRPr lang="zh-CN" altLang="en-US" sz="2400" b="1" i="1">
              <a:solidFill>
                <a:srgbClr val="007A77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altLang="zh-CN" sz="2400" b="1" i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destination</a:t>
            </a:r>
            <a:r>
              <a:rPr lang="en-US" altLang="zh-CN" sz="2400" b="1" i="1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rPr>
              <a:t> of the data to be transferred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, and </a:t>
            </a:r>
            <a:r>
              <a:rPr lang="en-US" altLang="zh-CN" sz="2400" b="1" i="1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rPr>
              <a:t>the </a:t>
            </a:r>
            <a:r>
              <a:rPr lang="en-US" altLang="zh-CN" sz="2400" b="1" i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number </a:t>
            </a:r>
            <a:endParaRPr lang="zh-CN" altLang="en-US" sz="2400" b="1" i="1">
              <a:solidFill>
                <a:srgbClr val="FF3300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 i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     of</a:t>
            </a:r>
            <a:r>
              <a:rPr lang="en-US" altLang="zh-CN" sz="2400" b="1" i="1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rPr>
              <a:t> bytes to transfer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. 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The DMA </a:t>
            </a:r>
            <a:r>
              <a:rPr lang="en-US" altLang="zh-CN" sz="2400">
                <a:solidFill>
                  <a:srgbClr val="FF3300"/>
                </a:solidFill>
                <a:sym typeface="Arial" pitchFamily="34" charset="0"/>
              </a:rPr>
              <a:t>starts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the </a:t>
            </a:r>
            <a:r>
              <a:rPr lang="en-US" altLang="zh-CN" sz="2400">
                <a:solidFill>
                  <a:srgbClr val="FF3300"/>
                </a:solidFill>
                <a:sym typeface="Arial" pitchFamily="34" charset="0"/>
              </a:rPr>
              <a:t>operation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on the device and arbitrates 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    for the </a:t>
            </a:r>
            <a:r>
              <a:rPr lang="en-US" altLang="zh-CN" sz="2400">
                <a:solidFill>
                  <a:srgbClr val="FF3300"/>
                </a:solidFill>
                <a:sym typeface="Arial" pitchFamily="34" charset="0"/>
              </a:rPr>
              <a:t>bus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. If the request requires more than one transfer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    on the bus, the DMA unit generates the next memory  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    address and initiates the next transfer.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 Once the DMA transfer is complete, the controller 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 altLang="zh-CN" sz="2400">
                <a:solidFill>
                  <a:srgbClr val="FF3300"/>
                </a:solidFill>
                <a:sym typeface="Arial" pitchFamily="34" charset="0"/>
              </a:rPr>
              <a:t> interrupts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the processor, which then examines whether 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     errors occur.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6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63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3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63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3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3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8" dur="500"/>
                                        <p:tgtEl>
                                          <p:spTgt spid="634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34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34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3" dur="500"/>
                                        <p:tgtEl>
                                          <p:spTgt spid="634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34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34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E3DA-0DF8-45E5-B723-38AC0BEBD898}" type="slidenum">
              <a:rPr lang="zh-CN" altLang="en-US"/>
              <a:pPr/>
              <a:t>59</a:t>
            </a:fld>
            <a:endParaRPr lang="en-US" altLang="zh-CN" sz="1800"/>
          </a:p>
        </p:txBody>
      </p:sp>
      <p:sp>
        <p:nvSpPr>
          <p:cNvPr id="6451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7950" y="609600"/>
            <a:ext cx="8842375" cy="1143000"/>
          </a:xfrm>
          <a:ln/>
        </p:spPr>
        <p:txBody>
          <a:bodyPr/>
          <a:lstStyle/>
          <a:p>
            <a:pPr algn="l" eaLnBrk="1" hangingPunct="1"/>
            <a:r>
              <a:rPr lang="en-US" altLang="zh-CN" sz="3400" b="1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6.6 </a:t>
            </a:r>
            <a:r>
              <a:rPr lang="en-US" altLang="zh-CN" sz="2800" b="1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I/O Performance Measures: Examples 					from Disk and File Systems</a:t>
            </a:r>
            <a:endParaRPr lang="zh-CN" altLang="en-US"/>
          </a:p>
        </p:txBody>
      </p:sp>
      <p:sp>
        <p:nvSpPr>
          <p:cNvPr id="645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905000"/>
            <a:ext cx="8540750" cy="4194175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dirty="0">
                <a:solidFill>
                  <a:schemeClr val="tx1"/>
                </a:solidFill>
              </a:rPr>
              <a:t>Supercomputer I/O Benchmarks</a:t>
            </a:r>
            <a:endParaRPr lang="zh-CN" altLang="en-US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dirty="0">
                <a:solidFill>
                  <a:schemeClr val="tx1"/>
                </a:solidFill>
              </a:rPr>
              <a:t> Transaction Processing I/O Benchmarks</a:t>
            </a:r>
            <a:endParaRPr lang="zh-CN" altLang="en-US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I/O rate: the number of disk access per second, as opposed to data rate.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36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File System I/O Benchmarks</a:t>
            </a:r>
            <a:endParaRPr lang="zh-CN" altLang="en-US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MakeDir</a:t>
            </a:r>
            <a:r>
              <a:rPr lang="en-US" altLang="zh-CN" dirty="0">
                <a:solidFill>
                  <a:schemeClr val="tx1"/>
                </a:solidFill>
              </a:rPr>
              <a:t>, Copy, </a:t>
            </a:r>
            <a:r>
              <a:rPr lang="en-US" altLang="zh-CN" dirty="0" err="1">
                <a:solidFill>
                  <a:schemeClr val="tx1"/>
                </a:solidFill>
              </a:rPr>
              <a:t>ScanDir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ReadAll</a:t>
            </a:r>
            <a:r>
              <a:rPr lang="en-US" altLang="zh-CN" dirty="0">
                <a:solidFill>
                  <a:schemeClr val="tx1"/>
                </a:solidFill>
              </a:rPr>
              <a:t>, Make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76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4C29-9902-4151-90AC-FDB63CD42B3C}" type="slidenum">
              <a:rPr lang="zh-CN" altLang="en-US"/>
              <a:pPr/>
              <a:t>6</a:t>
            </a:fld>
            <a:endParaRPr lang="en-US" altLang="zh-CN" sz="1800"/>
          </a:p>
        </p:txBody>
      </p:sp>
      <p:sp>
        <p:nvSpPr>
          <p:cNvPr id="1024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762000"/>
            <a:ext cx="8540750" cy="5337175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2800">
                <a:solidFill>
                  <a:srgbClr val="000000"/>
                </a:solidFill>
              </a:rPr>
              <a:t>I/O performance depends on the application:</a:t>
            </a:r>
            <a:endParaRPr lang="zh-CN" altLang="en-US" sz="2800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400">
                <a:solidFill>
                  <a:srgbClr val="000000"/>
                </a:solidFill>
              </a:rPr>
              <a:t>  </a:t>
            </a:r>
            <a:r>
              <a:rPr lang="en-US" altLang="zh-CN" sz="2400" i="1">
                <a:solidFill>
                  <a:srgbClr val="000000"/>
                </a:solidFill>
              </a:rPr>
              <a:t>throughput:</a:t>
            </a:r>
            <a:endParaRPr lang="zh-CN" altLang="en-US" sz="2400" i="1">
              <a:solidFill>
                <a:srgbClr val="000000"/>
              </a:solidFill>
            </a:endParaRPr>
          </a:p>
          <a:p>
            <a:pPr marL="1143000" lvl="2" indent="-228600" algn="l" eaLnBrk="1" hangingPunct="1"/>
            <a:r>
              <a:rPr lang="en-US" altLang="zh-CN">
                <a:solidFill>
                  <a:srgbClr val="000000"/>
                </a:solidFill>
              </a:rPr>
              <a:t>In these cases, I/O bandwidth is the most important. Even</a:t>
            </a:r>
            <a:r>
              <a:rPr lang="en-US" altLang="zh-CN" i="1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I/</a:t>
            </a:r>
            <a:r>
              <a:rPr lang="en-US" altLang="zh-CN" i="1">
                <a:solidFill>
                  <a:srgbClr val="000000"/>
                </a:solidFill>
              </a:rPr>
              <a:t>O </a:t>
            </a:r>
            <a:r>
              <a:rPr lang="en-US" altLang="zh-CN">
                <a:solidFill>
                  <a:srgbClr val="000000"/>
                </a:solidFill>
              </a:rPr>
              <a:t>bandwidth can be measured in two different ways according to different situations:</a:t>
            </a:r>
            <a:endParaRPr lang="zh-CN" altLang="en-US">
              <a:solidFill>
                <a:srgbClr val="000000"/>
              </a:solidFill>
            </a:endParaRPr>
          </a:p>
          <a:p>
            <a:pPr marL="1600200" lvl="3" indent="-228600" algn="l" eaLnBrk="1" hangingPunct="1"/>
            <a:r>
              <a:rPr lang="en-US" altLang="zh-CN" sz="2400">
                <a:solidFill>
                  <a:srgbClr val="000000"/>
                </a:solidFill>
              </a:rPr>
              <a:t>1.How much data can we move through the system in a certain time?</a:t>
            </a:r>
            <a:r>
              <a:rPr lang="zh-CN" altLang="en-US" sz="2400">
                <a:solidFill>
                  <a:srgbClr val="000000"/>
                </a:solidFill>
              </a:rPr>
              <a:t/>
            </a:r>
            <a:br>
              <a:rPr lang="zh-CN" altLang="en-US" sz="2400">
                <a:solidFill>
                  <a:srgbClr val="000000"/>
                </a:solidFill>
              </a:rPr>
            </a:br>
            <a:r>
              <a:rPr lang="en-US" altLang="zh-CN" sz="2400">
                <a:solidFill>
                  <a:srgbClr val="000000"/>
                </a:solidFill>
              </a:rPr>
              <a:t>For example, in many supercomputer applications, most I/O requires are for long streams of data, and transfer bandwidth is an important characteristic.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599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FA5B-2E89-4C97-A70C-5F69F2B6CFFC}" type="slidenum">
              <a:rPr lang="zh-CN" altLang="en-US"/>
              <a:pPr/>
              <a:t>60</a:t>
            </a:fld>
            <a:endParaRPr lang="en-US" altLang="zh-CN" sz="1800"/>
          </a:p>
        </p:txBody>
      </p:sp>
      <p:sp>
        <p:nvSpPr>
          <p:cNvPr id="6553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404813"/>
            <a:ext cx="8713788" cy="3384550"/>
          </a:xfrm>
          <a:ln/>
        </p:spPr>
        <p:txBody>
          <a:bodyPr/>
          <a:lstStyle/>
          <a:p>
            <a:pPr marL="342900" indent="-342900" algn="l" eaLnBrk="1" hangingPunct="1"/>
            <a:r>
              <a:rPr lang="en-US" altLang="zh-CN" sz="2800"/>
              <a:t> </a:t>
            </a:r>
            <a:r>
              <a:rPr lang="en-US" altLang="zh-CN" sz="2800" b="1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Performance analysis of Synchronous versus </a:t>
            </a:r>
            <a:endParaRPr lang="zh-CN" altLang="en-US" sz="2800" b="1">
              <a:solidFill>
                <a:srgbClr val="000404"/>
              </a:solidFill>
              <a:latin typeface="Comic Sans MS" pitchFamily="66" charset="0"/>
              <a:sym typeface="Comic Sans MS" pitchFamily="66" charset="0"/>
            </a:endParaRPr>
          </a:p>
          <a:p>
            <a:pPr marL="342900" indent="-342900" algn="l" eaLnBrk="1" hangingPunct="1"/>
            <a:r>
              <a:rPr lang="en-US" altLang="zh-CN" sz="2800" b="1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    					 Asynchronous buses</a:t>
            </a:r>
            <a:endParaRPr lang="zh-CN" altLang="en-US" sz="2800" b="1">
              <a:solidFill>
                <a:srgbClr val="000404"/>
              </a:solidFill>
              <a:latin typeface="Comic Sans MS" pitchFamily="66" charset="0"/>
              <a:sym typeface="Comic Sans MS" pitchFamily="66" charset="0"/>
            </a:endParaRPr>
          </a:p>
          <a:p>
            <a:pPr marL="342900" indent="-342900" algn="l" eaLnBrk="1" hangingPunct="1"/>
            <a:r>
              <a:rPr lang="en-US" altLang="zh-CN" sz="1800" b="1">
                <a:solidFill>
                  <a:schemeClr val="hlink"/>
                </a:solidFill>
              </a:rPr>
              <a:t>      Assume: </a:t>
            </a:r>
            <a:r>
              <a:rPr lang="en-US" altLang="zh-CN" sz="1800" b="1">
                <a:solidFill>
                  <a:srgbClr val="000404"/>
                </a:solidFill>
              </a:rPr>
              <a:t>The synchronous bus has a clock cycle time of 50 ns, and each  </a:t>
            </a:r>
            <a:endParaRPr lang="zh-CN" altLang="en-US" sz="1800" b="1">
              <a:solidFill>
                <a:srgbClr val="000404"/>
              </a:solidFill>
            </a:endParaRPr>
          </a:p>
          <a:p>
            <a:pPr marL="342900" indent="-342900" algn="l" eaLnBrk="1" hangingPunct="1"/>
            <a:r>
              <a:rPr lang="en-US" altLang="zh-CN" sz="1800" b="1">
                <a:solidFill>
                  <a:srgbClr val="000404"/>
                </a:solidFill>
              </a:rPr>
              <a:t>                        bus transmission takes 1 clock cycle .</a:t>
            </a:r>
            <a:endParaRPr lang="zh-CN" altLang="en-US" sz="1800" b="1">
              <a:solidFill>
                <a:srgbClr val="000404"/>
              </a:solidFill>
            </a:endParaRPr>
          </a:p>
          <a:p>
            <a:pPr marL="342900" indent="-342900" algn="l" eaLnBrk="1" hangingPunct="1"/>
            <a:r>
              <a:rPr lang="en-US" altLang="zh-CN" sz="1800" b="1">
                <a:solidFill>
                  <a:srgbClr val="000404"/>
                </a:solidFill>
              </a:rPr>
              <a:t>		        The asynchronous bus requires 40 ns per handshake. </a:t>
            </a:r>
            <a:endParaRPr lang="zh-CN" altLang="en-US" sz="1800" b="1">
              <a:solidFill>
                <a:srgbClr val="000404"/>
              </a:solidFill>
            </a:endParaRPr>
          </a:p>
          <a:p>
            <a:pPr marL="342900" indent="-342900" algn="l" eaLnBrk="1" hangingPunct="1"/>
            <a:r>
              <a:rPr lang="en-US" altLang="zh-CN" sz="1800" b="1">
                <a:solidFill>
                  <a:srgbClr val="000404"/>
                </a:solidFill>
              </a:rPr>
              <a:t>		        The data portion of both buses is  32 bits wide.</a:t>
            </a:r>
            <a:endParaRPr lang="zh-CN" altLang="en-US" sz="1800" b="1">
              <a:solidFill>
                <a:srgbClr val="000404"/>
              </a:solidFill>
            </a:endParaRPr>
          </a:p>
          <a:p>
            <a:pPr marL="342900" indent="-342900" algn="l" eaLnBrk="1" hangingPunct="1"/>
            <a:r>
              <a:rPr lang="en-US" altLang="zh-CN" sz="1800" b="1">
                <a:solidFill>
                  <a:srgbClr val="000404"/>
                </a:solidFill>
              </a:rPr>
              <a:t>	</a:t>
            </a:r>
            <a:r>
              <a:rPr lang="en-US" altLang="zh-CN" sz="1800" b="1">
                <a:solidFill>
                  <a:schemeClr val="hlink"/>
                </a:solidFill>
              </a:rPr>
              <a:t>Question:</a:t>
            </a:r>
            <a:r>
              <a:rPr lang="en-US" altLang="zh-CN" sz="1800" b="1">
                <a:solidFill>
                  <a:srgbClr val="000404"/>
                </a:solidFill>
              </a:rPr>
              <a:t> Find the </a:t>
            </a:r>
            <a:r>
              <a:rPr lang="en-US" altLang="zh-CN" sz="1800" b="1">
                <a:solidFill>
                  <a:srgbClr val="000808"/>
                </a:solidFill>
              </a:rPr>
              <a:t>bandwidth for each bus when reading one word from a 	         200-ns memory.</a:t>
            </a:r>
            <a:endParaRPr lang="en-US" altLang="zh-CN" sz="1800"/>
          </a:p>
        </p:txBody>
      </p:sp>
      <p:sp>
        <p:nvSpPr>
          <p:cNvPr id="65539" name="Rectangle 3"/>
          <p:cNvSpPr>
            <a:spLocks noRot="1" noChangeArrowheads="1"/>
          </p:cNvSpPr>
          <p:nvPr/>
        </p:nvSpPr>
        <p:spPr bwMode="auto">
          <a:xfrm>
            <a:off x="1187450" y="3213100"/>
            <a:ext cx="7777163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000" b="1" i="1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synchronous bus:</a:t>
            </a:r>
            <a:endParaRPr lang="zh-CN" altLang="en-US" sz="2000" b="1" i="1">
              <a:solidFill>
                <a:srgbClr val="000404"/>
              </a:solidFill>
              <a:latin typeface="Comic Sans MS" pitchFamily="66" charset="0"/>
              <a:sym typeface="Comic Sans MS" pitchFamily="66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b="1">
                <a:solidFill>
                  <a:srgbClr val="000404"/>
                </a:solidFill>
                <a:sym typeface="Arial" pitchFamily="34" charset="0"/>
              </a:rPr>
              <a:t>      the bus cycles is 50 ns. The steps and times required for the</a:t>
            </a:r>
            <a:endParaRPr lang="zh-CN" altLang="en-US" b="1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b="1">
                <a:solidFill>
                  <a:srgbClr val="000404"/>
                </a:solidFill>
                <a:sym typeface="Arial" pitchFamily="34" charset="0"/>
              </a:rPr>
              <a:t>      synchronous bus are follows:</a:t>
            </a:r>
            <a:endParaRPr lang="zh-CN" altLang="en-US" b="1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b="1">
                <a:solidFill>
                  <a:srgbClr val="000404"/>
                </a:solidFill>
                <a:sym typeface="Arial" pitchFamily="34" charset="0"/>
              </a:rPr>
              <a:t>            </a:t>
            </a:r>
            <a:r>
              <a:rPr lang="en-US" altLang="zh-CN" b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1. </a:t>
            </a:r>
            <a:r>
              <a:rPr lang="en-US" altLang="zh-CN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Send the address to memory : 50ns  </a:t>
            </a:r>
            <a:endParaRPr lang="zh-CN" altLang="en-US" b="1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       2. Read the memory : 200ns</a:t>
            </a:r>
            <a:endParaRPr lang="zh-CN" altLang="en-US" b="1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       3. Send the data to the device : 50ns</a:t>
            </a:r>
            <a:endParaRPr lang="zh-CN" altLang="en-US" b="1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b="1">
                <a:solidFill>
                  <a:srgbClr val="000404"/>
                </a:solidFill>
                <a:sym typeface="Arial" pitchFamily="34" charset="0"/>
              </a:rPr>
              <a:t>      Thus, the total time is 300 ns. So,</a:t>
            </a:r>
            <a:endParaRPr lang="zh-CN" altLang="en-US" b="1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b="1">
                <a:solidFill>
                  <a:srgbClr val="000404"/>
                </a:solidFill>
                <a:sym typeface="Arial" pitchFamily="34" charset="0"/>
              </a:rPr>
              <a:t>      </a:t>
            </a:r>
            <a:r>
              <a:rPr lang="en-US" altLang="zh-CN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the bandwidth = 4bytes/300ns = 4MB/0.3seconds</a:t>
            </a:r>
            <a:endParaRPr lang="zh-CN" altLang="en-US" b="1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                          = 13.3MB/second</a:t>
            </a:r>
            <a:r>
              <a:rPr lang="en-US" altLang="zh-CN" b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endParaRPr lang="zh-CN" altLang="en-US"/>
          </a:p>
        </p:txBody>
      </p:sp>
      <p:sp>
        <p:nvSpPr>
          <p:cNvPr id="65540" name="Text Box 4"/>
          <p:cNvSpPr>
            <a:spLocks noChangeArrowheads="1"/>
          </p:cNvSpPr>
          <p:nvPr/>
        </p:nvSpPr>
        <p:spPr bwMode="auto">
          <a:xfrm>
            <a:off x="611188" y="3357563"/>
            <a:ext cx="1081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sym typeface="Arial" pitchFamily="34" charset="0"/>
              </a:rPr>
              <a:t>Answer: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66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ldLvl="0" autoUpdateAnimBg="0"/>
      <p:bldP spid="65540" grpId="0" bldLvl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535A-BAD2-4641-BA9D-140900F8C446}" type="slidenum">
              <a:rPr lang="zh-CN" altLang="en-US"/>
              <a:pPr/>
              <a:t>61</a:t>
            </a:fld>
            <a:endParaRPr lang="en-US" altLang="zh-CN" sz="1800"/>
          </a:p>
        </p:txBody>
      </p:sp>
      <p:sp>
        <p:nvSpPr>
          <p:cNvPr id="66562" name="Rectangle 2"/>
          <p:cNvSpPr>
            <a:spLocks noRot="1" noChangeArrowheads="1"/>
          </p:cNvSpPr>
          <p:nvPr/>
        </p:nvSpPr>
        <p:spPr bwMode="auto">
          <a:xfrm>
            <a:off x="228600" y="404813"/>
            <a:ext cx="8664575" cy="592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400" b="1" i="1" dirty="0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asynchronous bus:</a:t>
            </a:r>
            <a:endParaRPr lang="zh-CN" altLang="en-US" sz="2400" b="1" i="1" dirty="0">
              <a:solidFill>
                <a:srgbClr val="000404"/>
              </a:solidFill>
              <a:latin typeface="Comic Sans MS" pitchFamily="66" charset="0"/>
              <a:sym typeface="Comic Sans MS" pitchFamily="66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404"/>
                </a:solidFill>
                <a:sym typeface="Arial" pitchFamily="34" charset="0"/>
              </a:rPr>
              <a:t>     If we look carefully at the right Figure, we realize that several of the steps can be overlapped with the memory  access time. </a:t>
            </a:r>
            <a:endParaRPr lang="zh-CN" altLang="en-US" sz="2000" b="1" dirty="0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404"/>
                </a:solidFill>
                <a:sym typeface="Arial" pitchFamily="34" charset="0"/>
              </a:rPr>
              <a:t>	In particular, the memory receives the address at the end of step 1 and does not need to put  the data on the bus until the beginning of step 5; steps 2, 3, and 4 can overlap with the memory access time.</a:t>
            </a:r>
            <a:endParaRPr lang="zh-CN" altLang="en-US" sz="2000" b="1" dirty="0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404"/>
                </a:solidFill>
                <a:sym typeface="Arial" pitchFamily="34" charset="0"/>
              </a:rPr>
              <a:t>    This leads to the following timing:</a:t>
            </a:r>
            <a:endParaRPr lang="zh-CN" altLang="en-US" sz="2000" b="1" dirty="0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404"/>
                </a:solidFill>
                <a:sym typeface="Arial" pitchFamily="34" charset="0"/>
              </a:rPr>
              <a:t>            </a:t>
            </a:r>
            <a:r>
              <a:rPr lang="en-US" altLang="zh-CN" sz="2000" b="1" i="1" dirty="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step1: 40ns</a:t>
            </a:r>
            <a:endParaRPr lang="zh-CN" altLang="en-US" sz="2000" b="1" i="1" dirty="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       step2,3,4: </a:t>
            </a:r>
            <a:r>
              <a:rPr lang="en-US" altLang="zh-CN" sz="2000" b="1" i="1" dirty="0" smtClean="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maximum(3×40ns,200ns</a:t>
            </a:r>
            <a:r>
              <a:rPr lang="en-US" altLang="zh-CN" sz="2000" b="1" i="1" dirty="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)=200ns</a:t>
            </a:r>
            <a:endParaRPr lang="zh-CN" altLang="en-US" sz="2000" b="1" i="1" dirty="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       step5,6,7: 3×40ns=120ns</a:t>
            </a:r>
            <a:endParaRPr lang="zh-CN" altLang="en-US" sz="2000" b="1" i="1" dirty="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404"/>
                </a:solidFill>
                <a:sym typeface="Arial" pitchFamily="34" charset="0"/>
              </a:rPr>
              <a:t>     Thus, the total time is 360ns, so </a:t>
            </a:r>
            <a:endParaRPr lang="zh-CN" altLang="en-US" sz="2000" b="1" dirty="0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altLang="zh-CN" sz="2000" b="1" i="1" dirty="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the maximum bandwidth = 4bytes/360ns = 4MB/0.36seconds</a:t>
            </a:r>
            <a:endParaRPr lang="zh-CN" altLang="en-US" sz="2000" b="1" i="1" dirty="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                                            =11.1MB/second</a:t>
            </a:r>
            <a:endParaRPr lang="zh-CN" altLang="en-US" sz="2000" b="1" i="1" dirty="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404"/>
                </a:solidFill>
                <a:sym typeface="Arial" pitchFamily="34" charset="0"/>
              </a:rPr>
              <a:t>    Accordingly, the synchronous bus is only about 20% faster. (Why?)</a:t>
            </a:r>
            <a:endParaRPr lang="zh-CN" altLang="en-US" sz="2000" b="1" dirty="0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b="1" dirty="0">
                <a:solidFill>
                  <a:srgbClr val="000404"/>
                </a:solidFill>
                <a:sym typeface="Arial" pitchFamily="34" charset="0"/>
              </a:rPr>
              <a:t>      </a:t>
            </a:r>
            <a:endParaRPr lang="zh-CN" altLang="en-US" dirty="0"/>
          </a:p>
        </p:txBody>
      </p:sp>
      <p:pic>
        <p:nvPicPr>
          <p:cNvPr id="66563" name="Object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492375"/>
            <a:ext cx="31686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05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bldLvl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E33D-C708-47FA-A00B-D7433FB22357}" type="slidenum">
              <a:rPr lang="zh-CN" altLang="en-US"/>
              <a:pPr/>
              <a:t>62</a:t>
            </a:fld>
            <a:endParaRPr lang="en-US" altLang="zh-CN" sz="1800"/>
          </a:p>
        </p:txBody>
      </p:sp>
      <p:sp>
        <p:nvSpPr>
          <p:cNvPr id="67586" name="Rectangle 2"/>
          <p:cNvSpPr>
            <a:spLocks noRot="1" noChangeArrowheads="1"/>
          </p:cNvSpPr>
          <p:nvPr/>
        </p:nvSpPr>
        <p:spPr bwMode="auto">
          <a:xfrm>
            <a:off x="323850" y="2708275"/>
            <a:ext cx="8675688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200" b="1">
                <a:solidFill>
                  <a:srgbClr val="FF3300"/>
                </a:solidFill>
                <a:latin typeface="Comic Sans MS" pitchFamily="66" charset="0"/>
                <a:sym typeface="Comic Sans MS" pitchFamily="66" charset="0"/>
              </a:rPr>
              <a:t>Suppose</a:t>
            </a:r>
            <a:r>
              <a:rPr lang="en-US" altLang="zh-CN" sz="2200">
                <a:solidFill>
                  <a:srgbClr val="000404"/>
                </a:solidFill>
                <a:sym typeface="Arial" pitchFamily="34" charset="0"/>
              </a:rPr>
              <a:t> </a:t>
            </a:r>
            <a:r>
              <a:rPr lang="en-US" altLang="zh-CN" sz="2200" b="1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we have a system with the following characteristic</a:t>
            </a:r>
            <a:r>
              <a:rPr lang="en-US" altLang="zh-CN" sz="2200">
                <a:solidFill>
                  <a:srgbClr val="000404"/>
                </a:solidFill>
                <a:sym typeface="Arial" pitchFamily="34" charset="0"/>
              </a:rPr>
              <a:t>:</a:t>
            </a:r>
            <a:endParaRPr lang="zh-CN" altLang="en-US" sz="2200">
              <a:solidFill>
                <a:srgbClr val="000404"/>
              </a:solidFill>
              <a:sym typeface="Arial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     1. A memory and bus system supporting block access of 4 to 16 32-bit words</a:t>
            </a:r>
            <a:endParaRPr lang="zh-CN" altLang="en-US" sz="20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     2. A 64-bit synchronous bus clocked at 200 MHz, with each 64-bit  transfer taking 1 clock cycle, and </a:t>
            </a:r>
            <a:r>
              <a:rPr lang="en-US" altLang="zh-CN" sz="2000">
                <a:solidFill>
                  <a:srgbClr val="0070C0"/>
                </a:solidFill>
                <a:latin typeface="Times New Roman" pitchFamily="18" charset="0"/>
                <a:sym typeface="Times New Roman" pitchFamily="18" charset="0"/>
              </a:rPr>
              <a:t>1 clock cycle </a:t>
            </a:r>
            <a:r>
              <a:rPr lang="en-US" altLang="zh-CN" sz="20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required to send an address to memory.</a:t>
            </a:r>
            <a:endParaRPr lang="zh-CN" altLang="en-US" sz="20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     3. </a:t>
            </a:r>
            <a:r>
              <a:rPr lang="en-US" altLang="zh-CN" sz="2000">
                <a:solidFill>
                  <a:srgbClr val="0070C0"/>
                </a:solidFill>
                <a:latin typeface="Times New Roman" pitchFamily="18" charset="0"/>
                <a:sym typeface="Times New Roman" pitchFamily="18" charset="0"/>
              </a:rPr>
              <a:t>Two clock cycles </a:t>
            </a:r>
            <a:r>
              <a:rPr lang="en-US" altLang="zh-CN" sz="20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needed between each bus operation. </a:t>
            </a:r>
            <a:endParaRPr lang="zh-CN" altLang="en-US" sz="20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     4. A memory access time for the first four words of 200ns; </a:t>
            </a:r>
            <a:r>
              <a:rPr lang="en-US" altLang="zh-CN" sz="20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each additional set of four words can be read in 20 ns.</a:t>
            </a:r>
            <a:r>
              <a:rPr lang="en-US" altLang="zh-CN" sz="20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Assume that a bus transfer of the most recently read data and a read of the next four words  can be overlapped.</a:t>
            </a:r>
            <a:r>
              <a:rPr lang="en-US" altLang="zh-CN" sz="2000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rPr>
              <a:t> 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Find</a:t>
            </a:r>
            <a:r>
              <a:rPr lang="en-US" altLang="zh-CN" sz="20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the sustained bandwidth and the latency for a read of 256 words for transfers that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use 4-word blocks</a:t>
            </a:r>
            <a:r>
              <a:rPr lang="en-US" altLang="zh-CN" sz="20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and for transfers that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use 16-word blocks</a:t>
            </a:r>
            <a:r>
              <a:rPr lang="en-US" altLang="zh-CN" sz="20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. Also compute effective number of bus transactions per second for each case</a:t>
            </a:r>
            <a:r>
              <a:rPr lang="en-US" altLang="zh-CN" sz="2000" b="1">
                <a:solidFill>
                  <a:srgbClr val="000404"/>
                </a:solidFill>
                <a:sym typeface="Arial" pitchFamily="34" charset="0"/>
              </a:rPr>
              <a:t>.</a:t>
            </a:r>
            <a:r>
              <a:rPr lang="en-US" altLang="zh-CN" sz="2000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rPr>
              <a:t>  </a:t>
            </a:r>
          </a:p>
        </p:txBody>
      </p:sp>
      <p:sp>
        <p:nvSpPr>
          <p:cNvPr id="67587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457200"/>
            <a:ext cx="8540750" cy="2466975"/>
          </a:xfrm>
          <a:ln/>
        </p:spPr>
        <p:txBody>
          <a:bodyPr/>
          <a:lstStyle/>
          <a:p>
            <a:pPr marL="342900" indent="-342900" algn="l" eaLnBrk="1" hangingPunct="1"/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Increasing the Bus Bandwidth</a:t>
            </a:r>
            <a:endParaRPr lang="zh-CN" altLang="en-US" sz="2400" b="1" dirty="0">
              <a:solidFill>
                <a:srgbClr val="000404"/>
              </a:solidFill>
              <a:latin typeface="Comic Sans MS" pitchFamily="66" charset="0"/>
              <a:sym typeface="Comic Sans MS" pitchFamily="66" charset="0"/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en-US" altLang="zh-CN" sz="2200" dirty="0">
                <a:solidFill>
                  <a:schemeClr val="tx1"/>
                </a:solidFill>
              </a:rPr>
              <a:t>Increasing data bus width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200" dirty="0">
                <a:solidFill>
                  <a:schemeClr val="tx1"/>
                </a:solidFill>
              </a:rPr>
              <a:t>  Use separate address and data lines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200" dirty="0">
                <a:solidFill>
                  <a:schemeClr val="tx1"/>
                </a:solidFill>
              </a:rPr>
              <a:t>  transfer multiple words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marL="342900" indent="-342900" algn="l" eaLnBrk="1" hangingPunct="1"/>
            <a:r>
              <a:rPr lang="en-US" altLang="zh-CN" sz="2400" b="1" dirty="0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Performance Analysis of Two Synchronous Bus Schemes.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81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bldLvl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B181-17AF-4800-9A3E-839962BEDB74}" type="slidenum">
              <a:rPr lang="zh-CN" altLang="en-US"/>
              <a:pPr/>
              <a:t>63</a:t>
            </a:fld>
            <a:endParaRPr lang="en-US" altLang="zh-CN" sz="1800"/>
          </a:p>
        </p:txBody>
      </p:sp>
      <p:sp>
        <p:nvSpPr>
          <p:cNvPr id="68610" name="Rectangle 2"/>
          <p:cNvSpPr>
            <a:spLocks noRot="1" noChangeArrowheads="1"/>
          </p:cNvSpPr>
          <p:nvPr/>
        </p:nvSpPr>
        <p:spPr bwMode="auto">
          <a:xfrm>
            <a:off x="838200" y="1123950"/>
            <a:ext cx="777716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800" b="1">
                <a:solidFill>
                  <a:srgbClr val="FF3300"/>
                </a:solidFill>
                <a:sym typeface="Arial" pitchFamily="34" charset="0"/>
              </a:rPr>
              <a:t> </a:t>
            </a:r>
            <a:r>
              <a:rPr lang="en-US" altLang="zh-CN" sz="2400" b="1" i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The 4-word block transfers:</a:t>
            </a:r>
            <a:endParaRPr lang="zh-CN" altLang="en-US" sz="2400" b="1" i="1">
              <a:solidFill>
                <a:srgbClr val="FF3300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  each block takes</a:t>
            </a:r>
            <a:endParaRPr lang="zh-CN" altLang="en-US" sz="2400" b="1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  </a:t>
            </a:r>
            <a:r>
              <a:rPr lang="en-US" altLang="zh-CN" sz="2400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1. 1 clock cycle to send the address to memory</a:t>
            </a:r>
            <a:endParaRPr lang="zh-CN" altLang="en-US" sz="2400" b="1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2.  200ns/(5ns/cycle) = 40 clock cycles to read memory</a:t>
            </a:r>
            <a:endParaRPr lang="zh-CN" altLang="en-US" sz="2400" b="1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3.  2 clock cycles to send the data from the memory</a:t>
            </a:r>
            <a:endParaRPr lang="zh-CN" altLang="en-US" sz="2400" b="1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4. Two clock cycles needed between each bus operation.</a:t>
            </a:r>
            <a:endParaRPr lang="zh-CN" altLang="en-US" sz="2400" b="1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0404"/>
                </a:solidFill>
                <a:sym typeface="Arial" pitchFamily="34" charset="0"/>
              </a:rPr>
              <a:t>This is a total of 45cycles.</a:t>
            </a:r>
            <a:endParaRPr lang="zh-CN" altLang="en-US" sz="2400" b="1" i="1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 There are </a:t>
            </a:r>
            <a:r>
              <a:rPr lang="en-US" altLang="zh-CN" sz="2400" b="1" i="1">
                <a:solidFill>
                  <a:srgbClr val="000404"/>
                </a:solidFill>
                <a:sym typeface="Arial" pitchFamily="34" charset="0"/>
              </a:rPr>
              <a:t>256/4 = </a:t>
            </a:r>
            <a:r>
              <a:rPr lang="en-US" altLang="zh-CN" sz="2400" b="1" i="1">
                <a:solidFill>
                  <a:srgbClr val="FF3300"/>
                </a:solidFill>
                <a:sym typeface="Arial" pitchFamily="34" charset="0"/>
              </a:rPr>
              <a:t>64</a:t>
            </a:r>
            <a:r>
              <a:rPr lang="en-US" altLang="zh-CN" sz="2400" b="1" i="1">
                <a:solidFill>
                  <a:srgbClr val="000404"/>
                </a:solidFill>
                <a:sym typeface="Arial" pitchFamily="34" charset="0"/>
              </a:rPr>
              <a:t> blocks</a:t>
            </a: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. </a:t>
            </a:r>
            <a:endParaRPr lang="zh-CN" altLang="en-US" sz="2400" b="1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So the transfer of 256 words takes</a:t>
            </a:r>
            <a:endParaRPr lang="zh-CN" altLang="en-US" sz="2400" b="1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				 </a:t>
            </a:r>
            <a:r>
              <a:rPr lang="en-US" altLang="zh-CN" sz="2400" b="1" i="1">
                <a:solidFill>
                  <a:srgbClr val="000404"/>
                </a:solidFill>
                <a:sym typeface="Arial" pitchFamily="34" charset="0"/>
              </a:rPr>
              <a:t>45×64=2880 clock cycles</a:t>
            </a:r>
            <a:endParaRPr lang="zh-CN" altLang="en-US" sz="2400" b="1" i="1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  The latency for the transfer of 256 words is:</a:t>
            </a:r>
            <a:endParaRPr lang="zh-CN" altLang="en-US" sz="2400" b="1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      </a:t>
            </a:r>
            <a:r>
              <a:rPr lang="en-US" altLang="zh-CN" sz="2400" b="1" i="1">
                <a:solidFill>
                  <a:srgbClr val="000404"/>
                </a:solidFill>
                <a:sym typeface="Arial" pitchFamily="34" charset="0"/>
              </a:rPr>
              <a:t>2880 cycles× 5ns/cycle</a:t>
            </a: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 </a:t>
            </a:r>
            <a:r>
              <a:rPr lang="en-US" altLang="zh-CN" sz="2400" b="1" i="1">
                <a:solidFill>
                  <a:srgbClr val="000404"/>
                </a:solidFill>
                <a:sym typeface="Arial" pitchFamily="34" charset="0"/>
              </a:rPr>
              <a:t>=</a:t>
            </a: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 </a:t>
            </a:r>
            <a:r>
              <a:rPr lang="en-US" altLang="zh-CN" sz="2400" b="1" i="1">
                <a:solidFill>
                  <a:srgbClr val="000404"/>
                </a:solidFill>
                <a:sym typeface="Arial" pitchFamily="34" charset="0"/>
              </a:rPr>
              <a:t>14,400ns</a:t>
            </a: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.</a:t>
            </a:r>
            <a:endParaRPr lang="zh-CN" altLang="en-US"/>
          </a:p>
        </p:txBody>
      </p:sp>
      <p:sp>
        <p:nvSpPr>
          <p:cNvPr id="68611" name="Text Box 3"/>
          <p:cNvSpPr>
            <a:spLocks noChangeArrowheads="1"/>
          </p:cNvSpPr>
          <p:nvPr/>
        </p:nvSpPr>
        <p:spPr bwMode="auto">
          <a:xfrm>
            <a:off x="395288" y="404813"/>
            <a:ext cx="1497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hlink"/>
                </a:solidFill>
                <a:sym typeface="Arial" pitchFamily="34" charset="0"/>
              </a:rPr>
              <a:t>Answer:</a:t>
            </a:r>
            <a:endParaRPr lang="zh-CN" altLang="en-US"/>
          </a:p>
        </p:txBody>
      </p:sp>
      <p:sp>
        <p:nvSpPr>
          <p:cNvPr id="68612" name="Rectangle 5"/>
          <p:cNvSpPr>
            <a:spLocks noChangeArrowheads="1"/>
          </p:cNvSpPr>
          <p:nvPr/>
        </p:nvSpPr>
        <p:spPr bwMode="auto">
          <a:xfrm>
            <a:off x="6199188" y="620713"/>
            <a:ext cx="2944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3300"/>
                </a:solidFill>
                <a:latin typeface="Comic Sans MS" pitchFamily="66" charset="0"/>
                <a:sym typeface="Comic Sans MS" pitchFamily="66" charset="0"/>
              </a:rPr>
              <a:t>64-bit synchronous bus</a:t>
            </a:r>
            <a:endParaRPr lang="zh-CN" altLang="en-US"/>
          </a:p>
        </p:txBody>
      </p:sp>
      <p:sp>
        <p:nvSpPr>
          <p:cNvPr id="68613" name="Line 6"/>
          <p:cNvSpPr>
            <a:spLocks noChangeShapeType="1"/>
          </p:cNvSpPr>
          <p:nvPr/>
        </p:nvSpPr>
        <p:spPr bwMode="auto">
          <a:xfrm flipV="1">
            <a:off x="6443663" y="1125538"/>
            <a:ext cx="720725" cy="2016125"/>
          </a:xfrm>
          <a:prstGeom prst="line">
            <a:avLst/>
          </a:prstGeom>
          <a:noFill/>
          <a:ln w="9525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6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bldLvl="0" autoUpdateAnimBg="0"/>
      <p:bldP spid="68611" grpId="0" bldLvl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1548-82A5-41CE-AC8F-32AD0C361A41}" type="slidenum">
              <a:rPr lang="zh-CN" altLang="en-US"/>
              <a:pPr/>
              <a:t>64</a:t>
            </a:fld>
            <a:endParaRPr lang="en-US" altLang="zh-CN" sz="1800"/>
          </a:p>
        </p:txBody>
      </p:sp>
      <p:pic>
        <p:nvPicPr>
          <p:cNvPr id="69634" name="Object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716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3"/>
          <p:cNvSpPr>
            <a:spLocks noGrp="1" noRot="1" noChangeArrowheads="1"/>
          </p:cNvSpPr>
          <p:nvPr>
            <p:ph sz="half" idx="1"/>
          </p:nvPr>
        </p:nvSpPr>
        <p:spPr>
          <a:xfrm>
            <a:off x="612775" y="2819400"/>
            <a:ext cx="4876800" cy="457200"/>
          </a:xfrm>
          <a:ln/>
        </p:spPr>
        <p:txBody>
          <a:bodyPr>
            <a:normAutofit fontScale="77500" lnSpcReduction="20000"/>
          </a:bodyPr>
          <a:lstStyle/>
          <a:p>
            <a:pPr marL="342900" indent="-342900" algn="l" eaLnBrk="1" hangingPunct="1">
              <a:lnSpc>
                <a:spcPct val="90000"/>
              </a:lnSpc>
            </a:pPr>
            <a:r>
              <a:rPr lang="en-US" altLang="zh-CN" sz="1400" b="1">
                <a:solidFill>
                  <a:srgbClr val="000404"/>
                </a:solidFill>
              </a:rPr>
              <a:t>                </a:t>
            </a:r>
            <a:r>
              <a:rPr lang="en-US" altLang="zh-CN" sz="2400" b="1">
                <a:solidFill>
                  <a:srgbClr val="000404"/>
                </a:solidFill>
              </a:rPr>
              <a:t>The bus bandwidth is:</a:t>
            </a:r>
            <a:endParaRPr lang="zh-CN" altLang="en-US" sz="2400" b="1">
              <a:solidFill>
                <a:srgbClr val="000404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</a:pPr>
            <a:r>
              <a:rPr lang="en-US" altLang="zh-CN" sz="1400" b="1">
                <a:solidFill>
                  <a:srgbClr val="000404"/>
                </a:solidFill>
              </a:rPr>
              <a:t>                </a:t>
            </a:r>
            <a:endParaRPr lang="zh-CN" altLang="en-US"/>
          </a:p>
        </p:txBody>
      </p:sp>
      <p:grpSp>
        <p:nvGrpSpPr>
          <p:cNvPr id="69636" name="Group 4"/>
          <p:cNvGrpSpPr>
            <a:grpSpLocks/>
          </p:cNvGrpSpPr>
          <p:nvPr/>
        </p:nvGrpSpPr>
        <p:grpSpPr bwMode="auto">
          <a:xfrm>
            <a:off x="1295400" y="3505200"/>
            <a:ext cx="6589713" cy="1292225"/>
            <a:chOff x="0" y="0"/>
            <a:chExt cx="2812" cy="409"/>
          </a:xfrm>
        </p:grpSpPr>
        <p:sp>
          <p:nvSpPr>
            <p:cNvPr id="69637" name="AutoShape 5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2812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9638" name="Rectangle 6"/>
            <p:cNvSpPr>
              <a:spLocks noChangeArrowheads="1"/>
            </p:cNvSpPr>
            <p:nvPr/>
          </p:nvSpPr>
          <p:spPr bwMode="auto">
            <a:xfrm>
              <a:off x="8" y="127"/>
              <a:ext cx="26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sym typeface="Arial" pitchFamily="34" charset="0"/>
                </a:rPr>
                <a:t>(256</a:t>
              </a:r>
              <a:endParaRPr lang="en-US" altLang="zh-CN" sz="24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>
              <a:off x="262" y="136"/>
              <a:ext cx="13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×</a:t>
              </a:r>
              <a:endParaRPr lang="en-US" altLang="zh-CN" sz="24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9640" name="Rectangle 8"/>
            <p:cNvSpPr>
              <a:spLocks noChangeArrowheads="1"/>
            </p:cNvSpPr>
            <p:nvPr/>
          </p:nvSpPr>
          <p:spPr bwMode="auto">
            <a:xfrm>
              <a:off x="398" y="127"/>
              <a:ext cx="45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sym typeface="Arial" pitchFamily="34" charset="0"/>
                </a:rPr>
                <a:t>4)bytes</a:t>
              </a:r>
              <a:endParaRPr lang="en-US" altLang="zh-CN" sz="24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9641" name="Rectangle 9"/>
            <p:cNvSpPr>
              <a:spLocks noChangeArrowheads="1"/>
            </p:cNvSpPr>
            <p:nvPr/>
          </p:nvSpPr>
          <p:spPr bwMode="auto">
            <a:xfrm>
              <a:off x="846" y="136"/>
              <a:ext cx="13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×</a:t>
              </a:r>
              <a:endParaRPr lang="en-US" altLang="zh-CN" sz="24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9642" name="Line 10"/>
            <p:cNvSpPr>
              <a:spLocks noChangeShapeType="1"/>
            </p:cNvSpPr>
            <p:nvPr/>
          </p:nvSpPr>
          <p:spPr bwMode="auto">
            <a:xfrm>
              <a:off x="1070" y="208"/>
              <a:ext cx="619" cy="1"/>
            </a:xfrm>
            <a:prstGeom prst="line">
              <a:avLst/>
            </a:prstGeom>
            <a:noFill/>
            <a:ln w="19050" cap="rnd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9643" name="Rectangle 11"/>
            <p:cNvSpPr>
              <a:spLocks noChangeArrowheads="1"/>
            </p:cNvSpPr>
            <p:nvPr/>
          </p:nvSpPr>
          <p:spPr bwMode="auto">
            <a:xfrm>
              <a:off x="1108" y="28"/>
              <a:ext cx="52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sym typeface="Arial" pitchFamily="34" charset="0"/>
                </a:rPr>
                <a:t>1second</a:t>
              </a:r>
              <a:endParaRPr lang="en-US" altLang="zh-CN" sz="24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9644" name="Rectangle 12"/>
            <p:cNvSpPr>
              <a:spLocks noChangeArrowheads="1"/>
            </p:cNvSpPr>
            <p:nvPr/>
          </p:nvSpPr>
          <p:spPr bwMode="auto">
            <a:xfrm>
              <a:off x="1083" y="226"/>
              <a:ext cx="18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sym typeface="Arial" pitchFamily="34" charset="0"/>
                </a:rPr>
                <a:t>14,</a:t>
              </a:r>
              <a:endParaRPr lang="en-US" altLang="zh-CN" sz="24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9645" name="Rectangle 13"/>
            <p:cNvSpPr>
              <a:spLocks noChangeArrowheads="1"/>
            </p:cNvSpPr>
            <p:nvPr/>
          </p:nvSpPr>
          <p:spPr bwMode="auto">
            <a:xfrm>
              <a:off x="1261" y="226"/>
              <a:ext cx="21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sym typeface="Arial" pitchFamily="34" charset="0"/>
                </a:rPr>
                <a:t>400</a:t>
              </a:r>
              <a:endParaRPr lang="en-US" altLang="zh-CN" sz="24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1472" y="226"/>
              <a:ext cx="18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sym typeface="Arial" pitchFamily="34" charset="0"/>
                </a:rPr>
                <a:t> ns</a:t>
              </a:r>
              <a:endParaRPr lang="en-US" altLang="zh-CN" sz="24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9647" name="Rectangle 15"/>
            <p:cNvSpPr>
              <a:spLocks noChangeArrowheads="1"/>
            </p:cNvSpPr>
            <p:nvPr/>
          </p:nvSpPr>
          <p:spPr bwMode="auto">
            <a:xfrm>
              <a:off x="1726" y="145"/>
              <a:ext cx="13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 b="1" i="1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＝</a:t>
              </a:r>
              <a:endParaRPr lang="zh-CN" altLang="en-US" sz="24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9648" name="Rectangle 16"/>
            <p:cNvSpPr>
              <a:spLocks noChangeArrowheads="1"/>
            </p:cNvSpPr>
            <p:nvPr/>
          </p:nvSpPr>
          <p:spPr bwMode="auto">
            <a:xfrm>
              <a:off x="1861" y="136"/>
              <a:ext cx="85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sym typeface="Arial" pitchFamily="34" charset="0"/>
                </a:rPr>
                <a:t> 71.11 MB/sec</a:t>
              </a:r>
              <a:endParaRPr lang="en-US" altLang="zh-CN" sz="24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69649" name="Text Box 17"/>
          <p:cNvSpPr>
            <a:spLocks noChangeArrowheads="1"/>
          </p:cNvSpPr>
          <p:nvPr/>
        </p:nvSpPr>
        <p:spPr bwMode="auto">
          <a:xfrm>
            <a:off x="1143000" y="762000"/>
            <a:ext cx="586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69650" name="Text Box 18"/>
          <p:cNvSpPr>
            <a:spLocks noChangeArrowheads="1"/>
          </p:cNvSpPr>
          <p:nvPr/>
        </p:nvSpPr>
        <p:spPr bwMode="auto">
          <a:xfrm>
            <a:off x="838200" y="12192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so the number of bus transactions per second is: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76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9F7D-E230-4B10-8EBE-E975D4B9303C}" type="slidenum">
              <a:rPr lang="zh-CN" altLang="en-US"/>
              <a:pPr/>
              <a:t>65</a:t>
            </a:fld>
            <a:endParaRPr lang="en-US" altLang="zh-CN" sz="1800"/>
          </a:p>
        </p:txBody>
      </p:sp>
      <p:sp>
        <p:nvSpPr>
          <p:cNvPr id="70658" name="Rectangle 2"/>
          <p:cNvSpPr>
            <a:spLocks noRot="1" noChangeArrowheads="1"/>
          </p:cNvSpPr>
          <p:nvPr/>
        </p:nvSpPr>
        <p:spPr bwMode="auto">
          <a:xfrm>
            <a:off x="533400" y="762000"/>
            <a:ext cx="80772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 b="1">
                <a:solidFill>
                  <a:srgbClr val="FF3300"/>
                </a:solidFill>
                <a:sym typeface="Arial" pitchFamily="34" charset="0"/>
              </a:rPr>
              <a:t> </a:t>
            </a:r>
            <a:r>
              <a:rPr lang="en-US" altLang="zh-CN" sz="2400" b="1" i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the 16-word block transfers:</a:t>
            </a:r>
            <a:endParaRPr lang="zh-CN" altLang="en-US" sz="2400" b="1" i="1">
              <a:solidFill>
                <a:srgbClr val="FF3300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   the first block requires </a:t>
            </a:r>
            <a:endParaRPr lang="zh-CN" altLang="en-US" sz="2400" b="1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    </a:t>
            </a:r>
            <a:r>
              <a:rPr lang="en-US" altLang="zh-CN" sz="2400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1.  1 clock cycle to send an address to memory </a:t>
            </a:r>
            <a:endParaRPr lang="zh-CN" altLang="en-US" sz="2400" b="1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2.  200ns or 40 cycles to read the first four words in        memory.</a:t>
            </a:r>
            <a:endParaRPr lang="zh-CN" altLang="en-US" sz="2400" b="1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3.  2 cycles to transfer the data of the set, during which time the read of the next 4-word set is started.</a:t>
            </a:r>
            <a:endParaRPr lang="zh-CN" altLang="en-US" sz="2400" b="1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4.  It only takes 20ns or 4 cycles to read the next set. After the read is completed, the set will  be transferred.</a:t>
            </a: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 </a:t>
            </a:r>
            <a:r>
              <a:rPr lang="en-US" altLang="zh-CN" sz="2400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Each of the three remaining sets requires repeating only the last two steps.</a:t>
            </a:r>
            <a:endParaRPr lang="zh-CN" altLang="en-US" sz="2400" b="1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5. Two clock cycles needed between each bus operation.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74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ldLvl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DC82-F348-4480-9C3D-E3DB1E05183A}" type="slidenum">
              <a:rPr lang="zh-CN" altLang="en-US"/>
              <a:pPr/>
              <a:t>66</a:t>
            </a:fld>
            <a:endParaRPr lang="en-US" altLang="zh-CN" sz="1800"/>
          </a:p>
        </p:txBody>
      </p:sp>
      <p:sp>
        <p:nvSpPr>
          <p:cNvPr id="7168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914400"/>
            <a:ext cx="8540750" cy="3124200"/>
          </a:xfrm>
          <a:ln/>
        </p:spPr>
        <p:txBody>
          <a:bodyPr/>
          <a:lstStyle/>
          <a:p>
            <a:pPr marL="742950" lvl="1" indent="-285750" algn="l" eaLnBrk="1" hangingPunct="1"/>
            <a:r>
              <a:rPr lang="en-US" altLang="zh-CN" sz="2400" b="1" dirty="0">
                <a:solidFill>
                  <a:srgbClr val="000404"/>
                </a:solidFill>
              </a:rPr>
              <a:t>Thus, the total number of cycles for each 16- word block is:</a:t>
            </a:r>
            <a:endParaRPr lang="zh-CN" altLang="en-US" sz="2400" b="1" dirty="0">
              <a:solidFill>
                <a:srgbClr val="000404"/>
              </a:solidFill>
            </a:endParaRPr>
          </a:p>
          <a:p>
            <a:pPr marL="742950" lvl="1" indent="-285750" algn="l" eaLnBrk="1" hangingPunct="1"/>
            <a:r>
              <a:rPr lang="en-US" altLang="zh-CN" sz="2400" b="1" dirty="0">
                <a:solidFill>
                  <a:srgbClr val="000404"/>
                </a:solidFill>
              </a:rPr>
              <a:t> 1+40+4×3+2+2=57 cycles.</a:t>
            </a:r>
            <a:endParaRPr lang="zh-CN" altLang="en-US" sz="2400" b="1" dirty="0">
              <a:solidFill>
                <a:srgbClr val="000404"/>
              </a:solidFill>
            </a:endParaRPr>
          </a:p>
          <a:p>
            <a:pPr marL="742950" lvl="1" indent="-285750" algn="l" eaLnBrk="1" hangingPunct="1"/>
            <a:r>
              <a:rPr lang="en-US" altLang="zh-CN" sz="2400" b="1" dirty="0">
                <a:solidFill>
                  <a:srgbClr val="000404"/>
                </a:solidFill>
              </a:rPr>
              <a:t>There are 256/16=16 blocks.</a:t>
            </a:r>
            <a:endParaRPr lang="zh-CN" altLang="en-US" sz="2400" b="1" dirty="0">
              <a:solidFill>
                <a:srgbClr val="000404"/>
              </a:solidFill>
            </a:endParaRPr>
          </a:p>
          <a:p>
            <a:pPr marL="742950" lvl="1" indent="-285750" algn="l" eaLnBrk="1" hangingPunct="1"/>
            <a:r>
              <a:rPr lang="en-US" altLang="zh-CN" sz="2400" b="1" dirty="0">
                <a:solidFill>
                  <a:srgbClr val="000404"/>
                </a:solidFill>
              </a:rPr>
              <a:t>so the transfer of 256 words takes </a:t>
            </a:r>
            <a:r>
              <a:rPr lang="en-US" altLang="zh-CN" sz="2400" b="1" i="1" dirty="0">
                <a:solidFill>
                  <a:srgbClr val="000404"/>
                </a:solidFill>
              </a:rPr>
              <a:t>57×16=912 cycles</a:t>
            </a:r>
            <a:r>
              <a:rPr lang="en-US" altLang="zh-CN" sz="2400" b="1" dirty="0">
                <a:solidFill>
                  <a:srgbClr val="000404"/>
                </a:solidFill>
              </a:rPr>
              <a:t>. </a:t>
            </a:r>
            <a:endParaRPr lang="zh-CN" altLang="en-US" sz="2400" b="1" dirty="0">
              <a:solidFill>
                <a:srgbClr val="000404"/>
              </a:solidFill>
            </a:endParaRPr>
          </a:p>
          <a:p>
            <a:pPr marL="742950" lvl="1" indent="-285750" algn="l" eaLnBrk="1" hangingPunct="1"/>
            <a:r>
              <a:rPr lang="en-US" altLang="zh-CN" sz="2400" b="1" dirty="0">
                <a:solidFill>
                  <a:srgbClr val="000404"/>
                </a:solidFill>
              </a:rPr>
              <a:t>Thus the latency is:</a:t>
            </a:r>
            <a:endParaRPr lang="zh-CN" altLang="en-US" sz="2400" b="1" dirty="0">
              <a:solidFill>
                <a:srgbClr val="000404"/>
              </a:solidFill>
            </a:endParaRPr>
          </a:p>
          <a:p>
            <a:pPr marL="742950" lvl="1" indent="-285750" algn="l" eaLnBrk="1" hangingPunct="1"/>
            <a:r>
              <a:rPr lang="en-US" altLang="zh-CN" sz="2400" b="1" dirty="0">
                <a:solidFill>
                  <a:srgbClr val="000404"/>
                </a:solidFill>
              </a:rPr>
              <a:t> </a:t>
            </a:r>
            <a:r>
              <a:rPr lang="en-US" altLang="zh-CN" sz="2400" b="1" i="1" dirty="0">
                <a:solidFill>
                  <a:srgbClr val="000404"/>
                </a:solidFill>
              </a:rPr>
              <a:t>912cycles× 5ns/cycles = 4560ns.    </a:t>
            </a:r>
            <a:endParaRPr lang="en-US" altLang="zh-CN" sz="2000" dirty="0"/>
          </a:p>
        </p:txBody>
      </p:sp>
      <p:grpSp>
        <p:nvGrpSpPr>
          <p:cNvPr id="71683" name="Group 3"/>
          <p:cNvGrpSpPr>
            <a:grpSpLocks/>
          </p:cNvGrpSpPr>
          <p:nvPr/>
        </p:nvGrpSpPr>
        <p:grpSpPr bwMode="auto">
          <a:xfrm>
            <a:off x="2266950" y="-58494613"/>
            <a:ext cx="8496300" cy="10990263"/>
            <a:chOff x="0" y="0"/>
            <a:chExt cx="5352" cy="6923"/>
          </a:xfrm>
        </p:grpSpPr>
        <p:sp>
          <p:nvSpPr>
            <p:cNvPr id="71684" name="Rectangle 5"/>
            <p:cNvSpPr>
              <a:spLocks noChangeArrowheads="1"/>
            </p:cNvSpPr>
            <p:nvPr/>
          </p:nvSpPr>
          <p:spPr bwMode="auto">
            <a:xfrm>
              <a:off x="0" y="59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404"/>
                  </a:solidFill>
                  <a:sym typeface="Arial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71685" name="Rectangle 6"/>
            <p:cNvSpPr>
              <a:spLocks noChangeArrowheads="1"/>
            </p:cNvSpPr>
            <p:nvPr/>
          </p:nvSpPr>
          <p:spPr bwMode="auto">
            <a:xfrm>
              <a:off x="771" y="63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404"/>
                  </a:solidFill>
                  <a:sym typeface="Arial" pitchFamily="34" charset="0"/>
                </a:rPr>
                <a:t>40</a:t>
              </a:r>
              <a:endParaRPr lang="zh-CN" altLang="en-US"/>
            </a:p>
          </p:txBody>
        </p:sp>
        <p:sp>
          <p:nvSpPr>
            <p:cNvPr id="71686" name="Rectangle 12"/>
            <p:cNvSpPr>
              <a:spLocks noChangeArrowheads="1"/>
            </p:cNvSpPr>
            <p:nvPr/>
          </p:nvSpPr>
          <p:spPr bwMode="auto">
            <a:xfrm>
              <a:off x="1769" y="635"/>
              <a:ext cx="6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404"/>
                  </a:solidFill>
                  <a:sym typeface="Arial" pitchFamily="34" charset="0"/>
                </a:rPr>
                <a:t>4(20ns)</a:t>
              </a:r>
              <a:endParaRPr lang="zh-CN" altLang="en-US"/>
            </a:p>
          </p:txBody>
        </p:sp>
        <p:sp>
          <p:nvSpPr>
            <p:cNvPr id="71687" name="Rectangle 26"/>
            <p:cNvSpPr>
              <a:spLocks noChangeArrowheads="1"/>
            </p:cNvSpPr>
            <p:nvPr/>
          </p:nvSpPr>
          <p:spPr bwMode="auto">
            <a:xfrm>
              <a:off x="3039" y="639"/>
              <a:ext cx="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404"/>
                  </a:solidFill>
                  <a:sym typeface="Arial" pitchFamily="34" charset="0"/>
                </a:rPr>
                <a:t>4(next)</a:t>
              </a:r>
              <a:endParaRPr lang="zh-CN" altLang="en-US"/>
            </a:p>
          </p:txBody>
        </p:sp>
        <p:sp>
          <p:nvSpPr>
            <p:cNvPr id="71688" name="Line 3"/>
            <p:cNvSpPr>
              <a:spLocks noChangeShapeType="1"/>
            </p:cNvSpPr>
            <p:nvPr/>
          </p:nvSpPr>
          <p:spPr bwMode="auto">
            <a:xfrm>
              <a:off x="0" y="458"/>
              <a:ext cx="199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71689" name="Line 4"/>
            <p:cNvSpPr>
              <a:spLocks noChangeShapeType="1"/>
            </p:cNvSpPr>
            <p:nvPr/>
          </p:nvSpPr>
          <p:spPr bwMode="auto">
            <a:xfrm>
              <a:off x="320" y="458"/>
              <a:ext cx="878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71690" name="AutoShape 7"/>
            <p:cNvSpPr>
              <a:spLocks noChangeArrowheads="1"/>
            </p:cNvSpPr>
            <p:nvPr/>
          </p:nvSpPr>
          <p:spPr bwMode="auto">
            <a:xfrm rot="16200000">
              <a:off x="603" y="398"/>
              <a:ext cx="272" cy="120"/>
            </a:xfrm>
            <a:prstGeom prst="wave">
              <a:avLst>
                <a:gd name="adj1" fmla="val 20644"/>
                <a:gd name="adj2" fmla="val 10000"/>
              </a:avLst>
            </a:prstGeom>
            <a:noFill/>
            <a:ln w="28575" cmpd="sng">
              <a:solidFill>
                <a:srgbClr val="00040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grpSp>
          <p:nvGrpSpPr>
            <p:cNvPr id="71691" name="Group 11"/>
            <p:cNvGrpSpPr>
              <a:grpSpLocks/>
            </p:cNvGrpSpPr>
            <p:nvPr/>
          </p:nvGrpSpPr>
          <p:grpSpPr bwMode="auto">
            <a:xfrm>
              <a:off x="1318" y="458"/>
              <a:ext cx="1077" cy="1"/>
              <a:chOff x="0" y="0"/>
              <a:chExt cx="1223" cy="1"/>
            </a:xfrm>
          </p:grpSpPr>
          <p:sp>
            <p:nvSpPr>
              <p:cNvPr id="71692" name="Line 8"/>
              <p:cNvSpPr>
                <a:spLocks noChangeShapeType="1"/>
              </p:cNvSpPr>
              <p:nvPr/>
            </p:nvSpPr>
            <p:spPr bwMode="auto">
              <a:xfrm>
                <a:off x="0" y="0"/>
                <a:ext cx="226" cy="1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71693" name="Line 9"/>
              <p:cNvSpPr>
                <a:spLocks noChangeShapeType="1"/>
              </p:cNvSpPr>
              <p:nvPr/>
            </p:nvSpPr>
            <p:spPr bwMode="auto">
              <a:xfrm>
                <a:off x="317" y="0"/>
                <a:ext cx="226" cy="1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71694" name="Line 10"/>
              <p:cNvSpPr>
                <a:spLocks noChangeShapeType="1"/>
              </p:cNvSpPr>
              <p:nvPr/>
            </p:nvSpPr>
            <p:spPr bwMode="auto">
              <a:xfrm>
                <a:off x="680" y="0"/>
                <a:ext cx="226" cy="1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71695" name="Line 11"/>
              <p:cNvSpPr>
                <a:spLocks noChangeShapeType="1"/>
              </p:cNvSpPr>
              <p:nvPr/>
            </p:nvSpPr>
            <p:spPr bwMode="auto">
              <a:xfrm>
                <a:off x="997" y="0"/>
                <a:ext cx="226" cy="1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grpSp>
          <p:nvGrpSpPr>
            <p:cNvPr id="71696" name="Group 16"/>
            <p:cNvGrpSpPr>
              <a:grpSpLocks/>
            </p:cNvGrpSpPr>
            <p:nvPr/>
          </p:nvGrpSpPr>
          <p:grpSpPr bwMode="auto">
            <a:xfrm>
              <a:off x="4874" y="276"/>
              <a:ext cx="478" cy="1"/>
              <a:chOff x="0" y="0"/>
              <a:chExt cx="543" cy="1"/>
            </a:xfrm>
          </p:grpSpPr>
          <p:sp>
            <p:nvSpPr>
              <p:cNvPr id="71697" name="Line 1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26" cy="1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71698" name="Line 16"/>
              <p:cNvSpPr>
                <a:spLocks noChangeShapeType="1"/>
              </p:cNvSpPr>
              <p:nvPr/>
            </p:nvSpPr>
            <p:spPr bwMode="auto">
              <a:xfrm>
                <a:off x="317" y="0"/>
                <a:ext cx="226" cy="1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71699" name="Line 18"/>
            <p:cNvSpPr>
              <a:spLocks noChangeShapeType="1"/>
            </p:cNvSpPr>
            <p:nvPr/>
          </p:nvSpPr>
          <p:spPr bwMode="auto">
            <a:xfrm>
              <a:off x="1587" y="280"/>
              <a:ext cx="199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grpSp>
          <p:nvGrpSpPr>
            <p:cNvPr id="71700" name="Group 20"/>
            <p:cNvGrpSpPr>
              <a:grpSpLocks/>
            </p:cNvGrpSpPr>
            <p:nvPr/>
          </p:nvGrpSpPr>
          <p:grpSpPr bwMode="auto">
            <a:xfrm>
              <a:off x="2516" y="458"/>
              <a:ext cx="1077" cy="1"/>
              <a:chOff x="0" y="0"/>
              <a:chExt cx="1223" cy="1"/>
            </a:xfrm>
          </p:grpSpPr>
          <p:sp>
            <p:nvSpPr>
              <p:cNvPr id="71701" name="Line 22"/>
              <p:cNvSpPr>
                <a:spLocks noChangeShapeType="1"/>
              </p:cNvSpPr>
              <p:nvPr/>
            </p:nvSpPr>
            <p:spPr bwMode="auto">
              <a:xfrm>
                <a:off x="0" y="0"/>
                <a:ext cx="226" cy="1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71702" name="Line 23"/>
              <p:cNvSpPr>
                <a:spLocks noChangeShapeType="1"/>
              </p:cNvSpPr>
              <p:nvPr/>
            </p:nvSpPr>
            <p:spPr bwMode="auto">
              <a:xfrm>
                <a:off x="317" y="0"/>
                <a:ext cx="226" cy="1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71703" name="Line 24"/>
              <p:cNvSpPr>
                <a:spLocks noChangeShapeType="1"/>
              </p:cNvSpPr>
              <p:nvPr/>
            </p:nvSpPr>
            <p:spPr bwMode="auto">
              <a:xfrm>
                <a:off x="680" y="0"/>
                <a:ext cx="226" cy="1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71704" name="Line 25"/>
              <p:cNvSpPr>
                <a:spLocks noChangeShapeType="1"/>
              </p:cNvSpPr>
              <p:nvPr/>
            </p:nvSpPr>
            <p:spPr bwMode="auto">
              <a:xfrm>
                <a:off x="997" y="0"/>
                <a:ext cx="226" cy="1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grpSp>
          <p:nvGrpSpPr>
            <p:cNvPr id="71705" name="Group 25"/>
            <p:cNvGrpSpPr>
              <a:grpSpLocks/>
            </p:cNvGrpSpPr>
            <p:nvPr/>
          </p:nvGrpSpPr>
          <p:grpSpPr bwMode="auto">
            <a:xfrm>
              <a:off x="3714" y="458"/>
              <a:ext cx="1077" cy="1"/>
              <a:chOff x="0" y="0"/>
              <a:chExt cx="1223" cy="1"/>
            </a:xfrm>
          </p:grpSpPr>
          <p:sp>
            <p:nvSpPr>
              <p:cNvPr id="71706" name="Line 28"/>
              <p:cNvSpPr>
                <a:spLocks noChangeShapeType="1"/>
              </p:cNvSpPr>
              <p:nvPr/>
            </p:nvSpPr>
            <p:spPr bwMode="auto">
              <a:xfrm>
                <a:off x="0" y="0"/>
                <a:ext cx="226" cy="1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71707" name="Line 29"/>
              <p:cNvSpPr>
                <a:spLocks noChangeShapeType="1"/>
              </p:cNvSpPr>
              <p:nvPr/>
            </p:nvSpPr>
            <p:spPr bwMode="auto">
              <a:xfrm>
                <a:off x="317" y="0"/>
                <a:ext cx="226" cy="1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71708" name="Line 30"/>
              <p:cNvSpPr>
                <a:spLocks noChangeShapeType="1"/>
              </p:cNvSpPr>
              <p:nvPr/>
            </p:nvSpPr>
            <p:spPr bwMode="auto">
              <a:xfrm>
                <a:off x="680" y="0"/>
                <a:ext cx="226" cy="1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71709" name="Line 31"/>
              <p:cNvSpPr>
                <a:spLocks noChangeShapeType="1"/>
              </p:cNvSpPr>
              <p:nvPr/>
            </p:nvSpPr>
            <p:spPr bwMode="auto">
              <a:xfrm>
                <a:off x="997" y="0"/>
                <a:ext cx="226" cy="1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grpSp>
          <p:nvGrpSpPr>
            <p:cNvPr id="71710" name="Group 30"/>
            <p:cNvGrpSpPr>
              <a:grpSpLocks/>
            </p:cNvGrpSpPr>
            <p:nvPr/>
          </p:nvGrpSpPr>
          <p:grpSpPr bwMode="auto">
            <a:xfrm>
              <a:off x="2495" y="276"/>
              <a:ext cx="1699" cy="6647"/>
              <a:chOff x="0" y="0"/>
              <a:chExt cx="1930" cy="6647"/>
            </a:xfrm>
          </p:grpSpPr>
          <p:sp>
            <p:nvSpPr>
              <p:cNvPr id="71711" name="Line 33"/>
              <p:cNvSpPr>
                <a:spLocks noChangeShapeType="1"/>
              </p:cNvSpPr>
              <p:nvPr/>
            </p:nvSpPr>
            <p:spPr bwMode="auto">
              <a:xfrm>
                <a:off x="0" y="6647"/>
                <a:ext cx="226" cy="1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71712" name="Line 34"/>
              <p:cNvSpPr>
                <a:spLocks noChangeShapeType="1"/>
              </p:cNvSpPr>
              <p:nvPr/>
            </p:nvSpPr>
            <p:spPr bwMode="auto">
              <a:xfrm>
                <a:off x="1704" y="0"/>
                <a:ext cx="226" cy="1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71713" name="Rectangle 36"/>
            <p:cNvSpPr>
              <a:spLocks noChangeArrowheads="1"/>
            </p:cNvSpPr>
            <p:nvPr/>
          </p:nvSpPr>
          <p:spPr bwMode="auto">
            <a:xfrm>
              <a:off x="3901" y="639"/>
              <a:ext cx="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404"/>
                  </a:solidFill>
                  <a:sym typeface="Arial" pitchFamily="34" charset="0"/>
                </a:rPr>
                <a:t>4(next)</a:t>
              </a:r>
              <a:endParaRPr lang="zh-CN" altLang="en-US"/>
            </a:p>
          </p:txBody>
        </p:sp>
        <p:sp>
          <p:nvSpPr>
            <p:cNvPr id="71714" name="Rectangle 37"/>
            <p:cNvSpPr>
              <a:spLocks noChangeArrowheads="1"/>
            </p:cNvSpPr>
            <p:nvPr/>
          </p:nvSpPr>
          <p:spPr bwMode="auto">
            <a:xfrm>
              <a:off x="3719" y="0"/>
              <a:ext cx="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404"/>
                  </a:solidFill>
                  <a:sym typeface="Arial" pitchFamily="34" charset="0"/>
                </a:rPr>
                <a:t>send</a:t>
              </a:r>
              <a:endParaRPr lang="zh-CN" altLang="en-US"/>
            </a:p>
          </p:txBody>
        </p:sp>
        <p:sp>
          <p:nvSpPr>
            <p:cNvPr id="71715" name="Rectangle 38"/>
            <p:cNvSpPr>
              <a:spLocks noChangeArrowheads="1"/>
            </p:cNvSpPr>
            <p:nvPr/>
          </p:nvSpPr>
          <p:spPr bwMode="auto">
            <a:xfrm>
              <a:off x="1814" y="144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3300"/>
                  </a:solidFill>
                  <a:sym typeface="Arial" pitchFamily="34" charset="0"/>
                </a:rPr>
                <a:t>interval</a:t>
              </a:r>
              <a:endParaRPr lang="zh-CN" altLang="en-US"/>
            </a:p>
          </p:txBody>
        </p:sp>
        <p:sp>
          <p:nvSpPr>
            <p:cNvPr id="71716" name="Rectangle 39"/>
            <p:cNvSpPr>
              <a:spLocks noChangeArrowheads="1"/>
            </p:cNvSpPr>
            <p:nvPr/>
          </p:nvSpPr>
          <p:spPr bwMode="auto">
            <a:xfrm>
              <a:off x="4218" y="140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3300"/>
                  </a:solidFill>
                  <a:sym typeface="Arial" pitchFamily="34" charset="0"/>
                </a:rPr>
                <a:t>interval</a:t>
              </a:r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27584" y="42210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63688" y="4221088"/>
            <a:ext cx="101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40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74242" y="4233210"/>
            <a:ext cx="94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990974" y="4797152"/>
            <a:ext cx="93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4000623" y="5418499"/>
            <a:ext cx="93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4000623" y="4797152"/>
            <a:ext cx="93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4938712" y="5418499"/>
            <a:ext cx="93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938712" y="5985514"/>
            <a:ext cx="93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792055" y="5981706"/>
            <a:ext cx="93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900658" y="5156917"/>
            <a:ext cx="93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1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3E1E-C516-4CFC-B531-A2A41C0A00FD}" type="slidenum">
              <a:rPr lang="zh-CN" altLang="en-US"/>
              <a:pPr/>
              <a:t>67</a:t>
            </a:fld>
            <a:endParaRPr lang="en-US" altLang="zh-CN" sz="1800"/>
          </a:p>
        </p:txBody>
      </p:sp>
      <p:sp>
        <p:nvSpPr>
          <p:cNvPr id="72706" name="Rectangle 2"/>
          <p:cNvSpPr>
            <a:spLocks noGrp="1" noRot="1" noChangeArrowheads="1"/>
          </p:cNvSpPr>
          <p:nvPr>
            <p:ph sz="half" idx="1"/>
          </p:nvPr>
        </p:nvSpPr>
        <p:spPr>
          <a:xfrm>
            <a:off x="323850" y="620713"/>
            <a:ext cx="8820150" cy="750887"/>
          </a:xfrm>
          <a:ln/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</a:pPr>
            <a:r>
              <a:rPr lang="en-US" altLang="zh-CN" sz="1800" b="1"/>
              <a:t>     </a:t>
            </a:r>
            <a:r>
              <a:rPr lang="en-US" altLang="zh-CN" sz="2400" b="1">
                <a:solidFill>
                  <a:srgbClr val="000404"/>
                </a:solidFill>
              </a:rPr>
              <a:t>The number of bus transactions per second with 16-word blocks is:</a:t>
            </a:r>
            <a:endParaRPr lang="en-US" altLang="zh-CN" sz="2400"/>
          </a:p>
        </p:txBody>
      </p:sp>
      <p:pic>
        <p:nvPicPr>
          <p:cNvPr id="72707" name="Object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691356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Rectangle 4"/>
          <p:cNvSpPr>
            <a:spLocks noRot="1" noChangeArrowheads="1"/>
          </p:cNvSpPr>
          <p:nvPr/>
        </p:nvSpPr>
        <p:spPr bwMode="auto">
          <a:xfrm>
            <a:off x="685800" y="2362200"/>
            <a:ext cx="691038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The bus bandwidth with 16-word blocks is:</a:t>
            </a:r>
            <a:endParaRPr lang="en-US" altLang="zh-CN" sz="28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72709" name="Text Box 5"/>
          <p:cNvSpPr>
            <a:spLocks noChangeArrowheads="1"/>
          </p:cNvSpPr>
          <p:nvPr/>
        </p:nvSpPr>
        <p:spPr bwMode="auto">
          <a:xfrm>
            <a:off x="755650" y="3284538"/>
            <a:ext cx="6840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72710" name="Text Box 6"/>
          <p:cNvSpPr>
            <a:spLocks noChangeArrowheads="1"/>
          </p:cNvSpPr>
          <p:nvPr/>
        </p:nvSpPr>
        <p:spPr bwMode="auto">
          <a:xfrm>
            <a:off x="762000" y="3962400"/>
            <a:ext cx="8066088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Now,let’s put two bus bandwidth together:</a:t>
            </a:r>
            <a:endParaRPr lang="zh-CN" altLang="en-US" sz="2400" b="1">
              <a:solidFill>
                <a:srgbClr val="000404"/>
              </a:solidFill>
              <a:sym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4-word blocks: </a:t>
            </a:r>
            <a:r>
              <a:rPr lang="en-US" altLang="zh-CN" sz="2400" b="1">
                <a:solidFill>
                  <a:srgbClr val="000000"/>
                </a:solidFill>
                <a:sym typeface="Arial" pitchFamily="34" charset="0"/>
              </a:rPr>
              <a:t>71.11 MB/sec</a:t>
            </a:r>
            <a:endParaRPr lang="zh-CN" altLang="en-US" sz="2400" b="1">
              <a:solidFill>
                <a:srgbClr val="000000"/>
              </a:solidFill>
              <a:sym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sym typeface="Arial" pitchFamily="34" charset="0"/>
              </a:rPr>
              <a:t>16-word blocks:224.56 MB/sec</a:t>
            </a:r>
            <a:endParaRPr lang="en-US" altLang="zh-CN" sz="2400" b="1">
              <a:solidFill>
                <a:srgbClr val="000404"/>
              </a:solidFill>
              <a:sym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 The bandwidth for the 16-word blocks is 3.16 times higher than for the 4-word blocks. </a:t>
            </a:r>
            <a:endParaRPr lang="en-US" altLang="zh-CN" sz="2400" b="1">
              <a:solidFill>
                <a:schemeClr val="hlink"/>
              </a:solidFill>
              <a:sym typeface="Arial" pitchFamily="34" charset="0"/>
            </a:endParaRPr>
          </a:p>
        </p:txBody>
      </p:sp>
      <p:grpSp>
        <p:nvGrpSpPr>
          <p:cNvPr id="72711" name="Group 7"/>
          <p:cNvGrpSpPr>
            <a:grpSpLocks/>
          </p:cNvGrpSpPr>
          <p:nvPr/>
        </p:nvGrpSpPr>
        <p:grpSpPr bwMode="auto">
          <a:xfrm>
            <a:off x="1371600" y="3124200"/>
            <a:ext cx="5761038" cy="647700"/>
            <a:chOff x="0" y="0"/>
            <a:chExt cx="3629" cy="408"/>
          </a:xfrm>
        </p:grpSpPr>
        <p:sp>
          <p:nvSpPr>
            <p:cNvPr id="72712" name="AutoShape 8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3629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72713" name="Rectangle 9"/>
            <p:cNvSpPr>
              <a:spLocks noChangeArrowheads="1"/>
            </p:cNvSpPr>
            <p:nvPr/>
          </p:nvSpPr>
          <p:spPr bwMode="auto">
            <a:xfrm>
              <a:off x="11" y="126"/>
              <a:ext cx="27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 i="1">
                  <a:solidFill>
                    <a:srgbClr val="000000"/>
                  </a:solidFill>
                  <a:sym typeface="Arial" pitchFamily="34" charset="0"/>
                </a:rPr>
                <a:t>(256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72714" name="Rectangle 10"/>
            <p:cNvSpPr>
              <a:spLocks noChangeArrowheads="1"/>
            </p:cNvSpPr>
            <p:nvPr/>
          </p:nvSpPr>
          <p:spPr bwMode="auto">
            <a:xfrm>
              <a:off x="334" y="135"/>
              <a:ext cx="13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 i="1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×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507" y="126"/>
              <a:ext cx="47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 i="1">
                  <a:solidFill>
                    <a:srgbClr val="000000"/>
                  </a:solidFill>
                  <a:sym typeface="Arial" pitchFamily="34" charset="0"/>
                </a:rPr>
                <a:t>4)bytes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1078" y="135"/>
              <a:ext cx="13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 i="1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×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72717" name="Line 13"/>
            <p:cNvSpPr>
              <a:spLocks noChangeShapeType="1"/>
            </p:cNvSpPr>
            <p:nvPr/>
          </p:nvSpPr>
          <p:spPr bwMode="auto">
            <a:xfrm>
              <a:off x="1363" y="208"/>
              <a:ext cx="790" cy="1"/>
            </a:xfrm>
            <a:prstGeom prst="line">
              <a:avLst/>
            </a:prstGeom>
            <a:noFill/>
            <a:ln w="23813" cap="rnd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72718" name="Rectangle 14"/>
            <p:cNvSpPr>
              <a:spLocks noChangeArrowheads="1"/>
            </p:cNvSpPr>
            <p:nvPr/>
          </p:nvSpPr>
          <p:spPr bwMode="auto">
            <a:xfrm>
              <a:off x="1413" y="27"/>
              <a:ext cx="55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 i="1">
                  <a:solidFill>
                    <a:srgbClr val="000000"/>
                  </a:solidFill>
                  <a:sym typeface="Arial" pitchFamily="34" charset="0"/>
                </a:rPr>
                <a:t>1second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1445" y="225"/>
              <a:ext cx="30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 i="1">
                  <a:solidFill>
                    <a:srgbClr val="000000"/>
                  </a:solidFill>
                  <a:sym typeface="Arial" pitchFamily="34" charset="0"/>
                </a:rPr>
                <a:t>4560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72720" name="Rectangle 16"/>
            <p:cNvSpPr>
              <a:spLocks noChangeArrowheads="1"/>
            </p:cNvSpPr>
            <p:nvPr/>
          </p:nvSpPr>
          <p:spPr bwMode="auto">
            <a:xfrm>
              <a:off x="1812" y="225"/>
              <a:ext cx="19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 i="1">
                  <a:solidFill>
                    <a:srgbClr val="000000"/>
                  </a:solidFill>
                  <a:sym typeface="Arial" pitchFamily="34" charset="0"/>
                </a:rPr>
                <a:t> ns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72721" name="Rectangle 17"/>
            <p:cNvSpPr>
              <a:spLocks noChangeArrowheads="1"/>
            </p:cNvSpPr>
            <p:nvPr/>
          </p:nvSpPr>
          <p:spPr bwMode="auto">
            <a:xfrm>
              <a:off x="2157" y="144"/>
              <a:ext cx="13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700" b="1" i="1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＝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72722" name="Rectangle 18"/>
            <p:cNvSpPr>
              <a:spLocks noChangeArrowheads="1"/>
            </p:cNvSpPr>
            <p:nvPr/>
          </p:nvSpPr>
          <p:spPr bwMode="auto">
            <a:xfrm>
              <a:off x="2329" y="135"/>
              <a:ext cx="97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 i="1">
                  <a:solidFill>
                    <a:srgbClr val="000000"/>
                  </a:solidFill>
                  <a:sym typeface="Arial" pitchFamily="34" charset="0"/>
                </a:rPr>
                <a:t> 224.56 MB/sec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40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bldLvl="0" autoUpdateAnimBg="0"/>
      <p:bldP spid="72710" grpId="0" bldLvl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0EC7-6922-4462-8F8E-4D71EF2B3851}" type="slidenum">
              <a:rPr lang="zh-CN" altLang="en-US"/>
              <a:pPr/>
              <a:t>68</a:t>
            </a:fld>
            <a:endParaRPr lang="en-US" altLang="zh-CN" sz="1800"/>
          </a:p>
        </p:txBody>
      </p:sp>
      <p:sp>
        <p:nvSpPr>
          <p:cNvPr id="7373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549275"/>
            <a:ext cx="8540750" cy="6308725"/>
          </a:xfrm>
          <a:ln/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</a:pPr>
            <a:r>
              <a:rPr lang="en-US" altLang="zh-CN" sz="3600"/>
              <a:t> **</a:t>
            </a:r>
            <a:r>
              <a:rPr lang="en-US" altLang="zh-CN" b="1">
                <a:solidFill>
                  <a:srgbClr val="FF3300"/>
                </a:solidFill>
                <a:latin typeface="Comic Sans MS" pitchFamily="66" charset="0"/>
                <a:sym typeface="Comic Sans MS" pitchFamily="66" charset="0"/>
              </a:rPr>
              <a:t>Overhead of Polling in an I/O System</a:t>
            </a:r>
            <a:endParaRPr lang="zh-CN" altLang="en-US" b="1">
              <a:solidFill>
                <a:srgbClr val="FF3300"/>
              </a:solidFill>
              <a:latin typeface="Comic Sans MS" pitchFamily="66" charset="0"/>
              <a:sym typeface="Comic Sans MS" pitchFamily="66" charset="0"/>
            </a:endParaRPr>
          </a:p>
          <a:p>
            <a:pPr marL="342900" indent="-342900" algn="l" eaLnBrk="1" hangingPunct="1">
              <a:lnSpc>
                <a:spcPct val="90000"/>
              </a:lnSpc>
            </a:pPr>
            <a:r>
              <a:rPr lang="en-US" altLang="zh-CN" sz="2400" b="1">
                <a:solidFill>
                  <a:srgbClr val="FF3300"/>
                </a:solidFill>
                <a:latin typeface="Comic Sans MS" pitchFamily="66" charset="0"/>
                <a:sym typeface="Comic Sans MS" pitchFamily="66" charset="0"/>
              </a:rPr>
              <a:t>Assume:</a:t>
            </a:r>
            <a:r>
              <a:rPr lang="en-US" altLang="zh-CN" sz="2200" b="1">
                <a:solidFill>
                  <a:srgbClr val="000404"/>
                </a:solidFill>
              </a:rPr>
              <a:t> that the number of clock cycles for a polling 	 	   	    operation is 400 and that processor executes 	     	     	    with a 500-Mhz clock. </a:t>
            </a:r>
            <a:endParaRPr lang="zh-CN" altLang="en-US" sz="2200" b="1">
              <a:solidFill>
                <a:srgbClr val="000404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</a:pPr>
            <a:r>
              <a:rPr lang="en-US" altLang="zh-CN" sz="2200" b="1">
                <a:solidFill>
                  <a:srgbClr val="FF3300"/>
                </a:solidFill>
              </a:rPr>
              <a:t>Determine</a:t>
            </a:r>
            <a:r>
              <a:rPr lang="en-US" altLang="zh-CN" sz="2200" b="1">
                <a:solidFill>
                  <a:srgbClr val="000404"/>
                </a:solidFill>
              </a:rPr>
              <a:t> the fraction of CPU time consumed for the mouse,  	       floppy disk, and hard disk.</a:t>
            </a:r>
            <a:endParaRPr lang="zh-CN" altLang="en-US" sz="2200" b="1">
              <a:solidFill>
                <a:srgbClr val="000404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</a:pPr>
            <a:r>
              <a:rPr lang="en-US" altLang="zh-CN" sz="2200" b="1">
                <a:solidFill>
                  <a:srgbClr val="000404"/>
                </a:solidFill>
              </a:rPr>
              <a:t>	 We assuming that you poll often enough so that no data is ever lost and that those devices are potentially always busy.</a:t>
            </a:r>
            <a:endParaRPr lang="zh-CN" altLang="en-US" sz="2200" b="1">
              <a:solidFill>
                <a:srgbClr val="000404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</a:pPr>
            <a:r>
              <a:rPr lang="en-US" altLang="zh-CN" sz="2400" b="1" i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We assume again that:</a:t>
            </a:r>
            <a:endParaRPr lang="zh-CN" altLang="en-US" sz="2400" b="1" i="1">
              <a:solidFill>
                <a:srgbClr val="FF3300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 eaLnBrk="1" hangingPunct="1">
              <a:lnSpc>
                <a:spcPct val="90000"/>
              </a:lnSpc>
            </a:pPr>
            <a:r>
              <a:rPr lang="en-US" altLang="zh-CN" sz="2400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1. The mouse must be polled 30 times per second to ensure that we do not miss any movement made by the user.</a:t>
            </a:r>
            <a:endParaRPr lang="zh-CN" altLang="en-US" sz="2400" b="1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 eaLnBrk="1" hangingPunct="1">
              <a:lnSpc>
                <a:spcPct val="90000"/>
              </a:lnSpc>
            </a:pPr>
            <a:r>
              <a:rPr lang="en-US" altLang="zh-CN" sz="2400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2.  The floppy disk transfers data to the processor in 16-bit units and has a data rate of 50 KB/sec. No data transfer can be missed.</a:t>
            </a:r>
            <a:endParaRPr lang="zh-CN" altLang="en-US" sz="2400" b="1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 eaLnBrk="1" hangingPunct="1">
              <a:lnSpc>
                <a:spcPct val="90000"/>
              </a:lnSpc>
            </a:pPr>
            <a:r>
              <a:rPr lang="en-US" altLang="zh-CN" sz="2400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3.  The hard disk transfers data in four-word chunks and can transfer at 4 MB/sec. Again, no transfer can be  missed.</a:t>
            </a:r>
            <a:endParaRPr lang="en-US" altLang="zh-CN" sz="2000" b="1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07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75E0-8F2F-4EF1-995F-B3D941F7D347}" type="slidenum">
              <a:rPr lang="zh-CN" altLang="en-US"/>
              <a:pPr/>
              <a:t>69</a:t>
            </a:fld>
            <a:endParaRPr lang="en-US" altLang="zh-CN" sz="1800"/>
          </a:p>
        </p:txBody>
      </p:sp>
      <p:pic>
        <p:nvPicPr>
          <p:cNvPr id="74754" name="Object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5" y="2636838"/>
            <a:ext cx="2971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3"/>
          <p:cNvSpPr>
            <a:spLocks noRot="1" noChangeArrowheads="1"/>
          </p:cNvSpPr>
          <p:nvPr/>
        </p:nvSpPr>
        <p:spPr bwMode="auto">
          <a:xfrm>
            <a:off x="827088" y="857250"/>
            <a:ext cx="831691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16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400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the mouse:</a:t>
            </a:r>
            <a:endParaRPr lang="zh-CN" altLang="en-US" sz="2400" b="1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    </a:t>
            </a:r>
            <a:r>
              <a:rPr lang="en-US" altLang="zh-CN" sz="2400" b="1" i="1">
                <a:solidFill>
                  <a:srgbClr val="000404"/>
                </a:solidFill>
                <a:sym typeface="Arial" pitchFamily="34" charset="0"/>
              </a:rPr>
              <a:t>clock cycles per second for polling :       30×400=12,000 cycles</a:t>
            </a:r>
            <a:endParaRPr lang="zh-CN" altLang="en-US" sz="2400" b="1" i="1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  Fraction of the processor clock cycles consumed is</a:t>
            </a:r>
            <a:r>
              <a:rPr lang="en-US" altLang="zh-CN" sz="1600" b="1">
                <a:solidFill>
                  <a:srgbClr val="000404"/>
                </a:solidFill>
                <a:sym typeface="Arial" pitchFamily="34" charset="0"/>
              </a:rPr>
              <a:t>                   </a:t>
            </a:r>
            <a:endParaRPr lang="en-US" altLang="zh-CN" sz="1600" b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4756" name="Text Box 4"/>
          <p:cNvSpPr>
            <a:spLocks noChangeArrowheads="1"/>
          </p:cNvSpPr>
          <p:nvPr/>
        </p:nvSpPr>
        <p:spPr bwMode="auto">
          <a:xfrm>
            <a:off x="381000" y="476250"/>
            <a:ext cx="1425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hlink"/>
                </a:solidFill>
                <a:sym typeface="Arial" pitchFamily="34" charset="0"/>
              </a:rPr>
              <a:t>Answer:</a:t>
            </a:r>
            <a:endParaRPr lang="zh-CN" altLang="en-US"/>
          </a:p>
        </p:txBody>
      </p:sp>
      <p:sp>
        <p:nvSpPr>
          <p:cNvPr id="74757" name="Rectangle 5"/>
          <p:cNvSpPr>
            <a:spLocks noRot="1" noChangeArrowheads="1"/>
          </p:cNvSpPr>
          <p:nvPr/>
        </p:nvSpPr>
        <p:spPr bwMode="auto">
          <a:xfrm>
            <a:off x="684213" y="3425825"/>
            <a:ext cx="8610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16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400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the floppy disk:</a:t>
            </a:r>
            <a:endParaRPr lang="zh-CN" altLang="en-US" sz="2400" b="1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2400" b="1" i="1">
                <a:solidFill>
                  <a:srgbClr val="000404"/>
                </a:solidFill>
                <a:sym typeface="Arial" pitchFamily="34" charset="0"/>
              </a:rPr>
              <a:t>the number of polling access per second:</a:t>
            </a:r>
            <a:endParaRPr lang="zh-CN" altLang="en-US" sz="2400" b="1" i="1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0404"/>
                </a:solidFill>
                <a:sym typeface="Arial" pitchFamily="34" charset="0"/>
              </a:rPr>
              <a:t>         50KB/2B = 25K </a:t>
            </a:r>
            <a:endParaRPr lang="zh-CN" altLang="en-US" sz="2400" b="1" i="1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   clock cycles per second for polling: 25K×400cycles</a:t>
            </a:r>
            <a:endParaRPr lang="zh-CN" altLang="en-US" sz="2400" b="1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   Fraction of the processor clock cycles consumed:</a:t>
            </a:r>
            <a:r>
              <a:rPr lang="en-US" altLang="zh-CN" sz="1600" b="1">
                <a:solidFill>
                  <a:srgbClr val="000404"/>
                </a:solidFill>
                <a:sym typeface="Arial" pitchFamily="34" charset="0"/>
              </a:rPr>
              <a:t>                   </a:t>
            </a:r>
            <a:endParaRPr lang="en-US" altLang="zh-CN" sz="1600" b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74758" name="Object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3" y="5662613"/>
            <a:ext cx="27146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14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ldLvl="0" autoUpdateAnimBg="0"/>
      <p:bldP spid="74756" grpId="0" bldLvl="0" autoUpdateAnimBg="0"/>
      <p:bldP spid="74757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66A5-EAC1-4C9B-9C48-4A9D8E268DDA}" type="slidenum">
              <a:rPr lang="zh-CN" altLang="en-US"/>
              <a:pPr/>
              <a:t>7</a:t>
            </a:fld>
            <a:endParaRPr lang="en-US" altLang="zh-CN" sz="1800"/>
          </a:p>
        </p:txBody>
      </p:sp>
      <p:sp>
        <p:nvSpPr>
          <p:cNvPr id="1126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3250" y="762000"/>
            <a:ext cx="8540750" cy="4194175"/>
          </a:xfrm>
          <a:ln/>
        </p:spPr>
        <p:txBody>
          <a:bodyPr/>
          <a:lstStyle/>
          <a:p>
            <a:pPr marL="1600200" lvl="3" indent="-228600" algn="l" eaLnBrk="1" hangingPunct="1"/>
            <a:r>
              <a:rPr lang="en-US" altLang="zh-CN" sz="2800" dirty="0" err="1">
                <a:solidFill>
                  <a:srgbClr val="000000"/>
                </a:solidFill>
              </a:rPr>
              <a:t>2.How</a:t>
            </a:r>
            <a:r>
              <a:rPr lang="en-US" altLang="zh-CN" sz="2800" dirty="0">
                <a:solidFill>
                  <a:srgbClr val="000000"/>
                </a:solidFill>
              </a:rPr>
              <a:t> many I/O operations can we do per unit of time? 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1600200" lvl="3" indent="-228600" algn="l" eaLnBrk="1" hangingPunct="1"/>
            <a:r>
              <a:rPr lang="en-US" altLang="zh-CN" sz="2800" dirty="0">
                <a:solidFill>
                  <a:srgbClr val="000000"/>
                </a:solidFill>
              </a:rPr>
              <a:t>     For example, National Income Tax Service mainly processes large number of small files.</a:t>
            </a:r>
            <a:endParaRPr lang="en-US" altLang="zh-CN" i="1" dirty="0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i="1" dirty="0" smtClean="0">
                <a:solidFill>
                  <a:srgbClr val="000000"/>
                </a:solidFill>
              </a:rPr>
              <a:t> Response </a:t>
            </a:r>
            <a:r>
              <a:rPr lang="en-US" altLang="zh-CN" i="1" dirty="0">
                <a:solidFill>
                  <a:srgbClr val="000000"/>
                </a:solidFill>
              </a:rPr>
              <a:t>time</a:t>
            </a:r>
            <a:r>
              <a:rPr lang="en-US" altLang="zh-CN" dirty="0">
                <a:solidFill>
                  <a:srgbClr val="000000"/>
                </a:solidFill>
              </a:rPr>
              <a:t> (e.g., workstation and PC)</a:t>
            </a:r>
            <a:endParaRPr lang="zh-CN" altLang="en-US" dirty="0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en-US" altLang="zh-CN" smtClean="0">
                <a:solidFill>
                  <a:srgbClr val="000000"/>
                </a:solidFill>
              </a:rPr>
              <a:t>Both </a:t>
            </a:r>
            <a:r>
              <a:rPr lang="en-US" altLang="zh-CN" i="1" dirty="0">
                <a:solidFill>
                  <a:srgbClr val="000000"/>
                </a:solidFill>
              </a:rPr>
              <a:t>throughput</a:t>
            </a:r>
            <a:r>
              <a:rPr lang="en-US" altLang="zh-CN" dirty="0">
                <a:solidFill>
                  <a:srgbClr val="000000"/>
                </a:solidFill>
              </a:rPr>
              <a:t> and </a:t>
            </a:r>
            <a:r>
              <a:rPr lang="en-US" altLang="zh-CN" i="1" dirty="0">
                <a:solidFill>
                  <a:srgbClr val="000000"/>
                </a:solidFill>
              </a:rPr>
              <a:t>response time</a:t>
            </a:r>
            <a:r>
              <a:rPr lang="en-US" altLang="zh-CN" dirty="0">
                <a:solidFill>
                  <a:srgbClr val="000000"/>
                </a:solidFill>
              </a:rPr>
              <a:t> (e.g., ATM)</a:t>
            </a:r>
            <a:endParaRPr lang="zh-CN" altLang="en-US" dirty="0">
              <a:solidFill>
                <a:srgbClr val="000000"/>
              </a:solidFill>
            </a:endParaRPr>
          </a:p>
          <a:p>
            <a:pPr marL="342900" indent="-342900" algn="l" eaLnBrk="1" hangingPunct="1">
              <a:buFont typeface="Wingdings" pitchFamily="2" charset="2"/>
              <a:buChar char="v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2295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F043-B3C4-4972-A57F-CCF1420A92ED}" type="slidenum">
              <a:rPr lang="zh-CN" altLang="en-US"/>
              <a:pPr/>
              <a:t>70</a:t>
            </a:fld>
            <a:endParaRPr lang="en-US" altLang="zh-CN" sz="1800"/>
          </a:p>
        </p:txBody>
      </p:sp>
      <p:sp>
        <p:nvSpPr>
          <p:cNvPr id="75778" name="Rectangle 2"/>
          <p:cNvSpPr>
            <a:spLocks noRot="1" noChangeArrowheads="1"/>
          </p:cNvSpPr>
          <p:nvPr/>
        </p:nvSpPr>
        <p:spPr bwMode="auto">
          <a:xfrm>
            <a:off x="381000" y="404813"/>
            <a:ext cx="8458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1600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400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The hard disk:</a:t>
            </a:r>
            <a:endParaRPr lang="zh-CN" altLang="en-US" sz="2400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The number of polling access per second :</a:t>
            </a:r>
            <a:endParaRPr lang="zh-CN" altLang="en-US" sz="2400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     4MB/16B = 250K </a:t>
            </a:r>
            <a:endParaRPr lang="zh-CN" altLang="en-US" sz="2400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altLang="zh-CN" sz="22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Clock cycles per second for polling = 250K×400</a:t>
            </a:r>
            <a:endParaRPr lang="zh-CN" altLang="en-US" sz="22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2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Fraction of the processor clock cycles consumed:</a:t>
            </a:r>
            <a:r>
              <a:rPr lang="en-US" altLang="zh-CN" sz="16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              </a:t>
            </a:r>
            <a:endParaRPr lang="zh-CN" altLang="en-US"/>
          </a:p>
        </p:txBody>
      </p:sp>
      <p:pic>
        <p:nvPicPr>
          <p:cNvPr id="75779" name="Object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92375"/>
            <a:ext cx="2947988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0" name="Text Box 4"/>
          <p:cNvSpPr>
            <a:spLocks noChangeArrowheads="1"/>
          </p:cNvSpPr>
          <p:nvPr/>
        </p:nvSpPr>
        <p:spPr bwMode="auto">
          <a:xfrm>
            <a:off x="323850" y="5157788"/>
            <a:ext cx="8496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Clearly, polling can be used for the mouse without much performance impact on the processor, but it is unacceptable for a hard disk on this machine. </a:t>
            </a:r>
            <a:endParaRPr lang="zh-CN" altLang="en-US"/>
          </a:p>
        </p:txBody>
      </p:sp>
      <p:sp>
        <p:nvSpPr>
          <p:cNvPr id="75781" name="Text Box 5"/>
          <p:cNvSpPr>
            <a:spLocks noChangeArrowheads="1"/>
          </p:cNvSpPr>
          <p:nvPr/>
        </p:nvSpPr>
        <p:spPr bwMode="auto">
          <a:xfrm>
            <a:off x="990600" y="3284538"/>
            <a:ext cx="670560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Now, let’s put three fractions together:</a:t>
            </a:r>
            <a:endParaRPr lang="zh-CN" altLang="en-US" sz="22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2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Mouse:           0.002%</a:t>
            </a:r>
            <a:endParaRPr lang="zh-CN" altLang="en-US" sz="22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2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Floppy disk:   2%</a:t>
            </a:r>
            <a:endParaRPr lang="zh-CN" altLang="en-US" sz="22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2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Hard disk:      20%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05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bldLvl="0" autoUpdateAnimBg="0"/>
      <p:bldP spid="75780" grpId="0" bldLvl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15C4-289B-4C6E-AD5A-B2DDB1E55599}" type="slidenum">
              <a:rPr lang="zh-CN" altLang="en-US"/>
              <a:pPr/>
              <a:t>71</a:t>
            </a:fld>
            <a:endParaRPr lang="en-US" altLang="zh-CN" sz="1800"/>
          </a:p>
        </p:txBody>
      </p:sp>
      <p:sp>
        <p:nvSpPr>
          <p:cNvPr id="76802" name="Rectangle 2"/>
          <p:cNvSpPr>
            <a:spLocks noGrp="1" noRot="1" noChangeArrowheads="1"/>
          </p:cNvSpPr>
          <p:nvPr>
            <p:ph sz="half" idx="1"/>
          </p:nvPr>
        </p:nvSpPr>
        <p:spPr>
          <a:xfrm>
            <a:off x="179388" y="381000"/>
            <a:ext cx="8842375" cy="4343400"/>
          </a:xfrm>
          <a:ln/>
        </p:spPr>
        <p:txBody>
          <a:bodyPr/>
          <a:lstStyle/>
          <a:p>
            <a:pPr marL="342900" indent="-342900" algn="l" eaLnBrk="1" hangingPunct="1"/>
            <a:r>
              <a:rPr lang="en-US" altLang="zh-CN" sz="2800"/>
              <a:t> </a:t>
            </a:r>
            <a:r>
              <a:rPr lang="en-US" altLang="zh-CN" b="1">
                <a:latin typeface="Comic Sans MS" pitchFamily="66" charset="0"/>
                <a:sym typeface="Comic Sans MS" pitchFamily="66" charset="0"/>
              </a:rPr>
              <a:t>Overhead of Interrupt-Driven I/O</a:t>
            </a:r>
            <a:endParaRPr lang="zh-CN" altLang="en-US" b="1">
              <a:latin typeface="Comic Sans MS" pitchFamily="66" charset="0"/>
              <a:sym typeface="Comic Sans MS" pitchFamily="66" charset="0"/>
            </a:endParaRPr>
          </a:p>
          <a:p>
            <a:pPr marL="342900" indent="-342900" algn="l" eaLnBrk="1" hangingPunct="1"/>
            <a:r>
              <a:rPr lang="en-US" altLang="zh-CN" sz="2400">
                <a:solidFill>
                  <a:srgbClr val="FF3300"/>
                </a:solidFill>
              </a:rPr>
              <a:t>     </a:t>
            </a:r>
            <a:r>
              <a:rPr lang="en-US" altLang="zh-CN" sz="2400" b="1">
                <a:solidFill>
                  <a:srgbClr val="FF3300"/>
                </a:solidFill>
              </a:rPr>
              <a:t>    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Suppose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we have the same hard disk and processor we used in the former example, but we used interrupt-driven I/O. The overhead for each transfer, including the interrupt, is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500 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clock cycles. Find the fraction of the processor consumed if the hard disk is only transferring data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5% 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of the time.</a:t>
            </a:r>
            <a:endParaRPr lang="zh-CN" altLang="en-US" sz="24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 eaLnBrk="1" hangingPunct="1"/>
            <a:r>
              <a:rPr lang="en-US" altLang="zh-CN" sz="2400" b="1">
                <a:solidFill>
                  <a:srgbClr val="000404"/>
                </a:solidFill>
              </a:rPr>
              <a:t>     </a:t>
            </a:r>
            <a:endParaRPr lang="zh-CN" altLang="en-US"/>
          </a:p>
        </p:txBody>
      </p:sp>
      <p:sp>
        <p:nvSpPr>
          <p:cNvPr id="76803" name="Text Box 3"/>
          <p:cNvSpPr>
            <a:spLocks noChangeArrowheads="1"/>
          </p:cNvSpPr>
          <p:nvPr/>
        </p:nvSpPr>
        <p:spPr bwMode="auto">
          <a:xfrm>
            <a:off x="179388" y="2997200"/>
            <a:ext cx="8964612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190500" indent="48418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  <a:sym typeface="Times New Roman" pitchFamily="18" charset="0"/>
              </a:rPr>
              <a:t>Answer: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First, we assume the disk is 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transferring data 100%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of the time. </a:t>
            </a:r>
            <a:r>
              <a:rPr lang="en-US" altLang="zh-CN" sz="22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So, the interrupt rate is the same as the polling rate. </a:t>
            </a:r>
            <a:endParaRPr lang="zh-CN" altLang="en-US" sz="22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C</a:t>
            </a:r>
            <a:r>
              <a:rPr lang="en-US" altLang="zh-CN" sz="2400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ycles per second for disk is:</a:t>
            </a:r>
            <a:endParaRPr lang="zh-CN" altLang="en-US" sz="2400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400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          250K×500=125×10</a:t>
            </a:r>
            <a:r>
              <a:rPr lang="en-US" altLang="zh-CN" sz="2400" i="1" baseline="300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6</a:t>
            </a:r>
            <a:r>
              <a:rPr lang="en-US" altLang="zh-CN" sz="2400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cycles per second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Fraction of the processor consumed during a transfer is:</a:t>
            </a:r>
            <a:endParaRPr lang="zh-CN" altLang="en-US"/>
          </a:p>
        </p:txBody>
      </p:sp>
      <p:pic>
        <p:nvPicPr>
          <p:cNvPr id="76804" name="Object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5229225"/>
            <a:ext cx="32004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32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ldLvl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D45A-5BCE-4EF2-A7C5-48FB652D51C1}" type="slidenum">
              <a:rPr lang="zh-CN" altLang="en-US"/>
              <a:pPr/>
              <a:t>72</a:t>
            </a:fld>
            <a:endParaRPr lang="en-US" altLang="zh-CN" sz="1800"/>
          </a:p>
        </p:txBody>
      </p:sp>
      <p:sp>
        <p:nvSpPr>
          <p:cNvPr id="77826" name="Text Box 2"/>
          <p:cNvSpPr>
            <a:spLocks noChangeArrowheads="1"/>
          </p:cNvSpPr>
          <p:nvPr/>
        </p:nvSpPr>
        <p:spPr bwMode="auto">
          <a:xfrm>
            <a:off x="609600" y="914400"/>
            <a:ext cx="807720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778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Now,we assume that the disk is only transferring data 5% of the time.The fraction of the processor time consumed on average is:  </a:t>
            </a:r>
            <a:endParaRPr lang="zh-CN" altLang="en-US" sz="24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          </a:t>
            </a:r>
            <a:r>
              <a:rPr lang="en-US" altLang="zh-CN" sz="2400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25%×5%=1.25%</a:t>
            </a:r>
            <a:endParaRPr lang="zh-CN" altLang="en-US" sz="2400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As we can see, no CPU time is needed when an interrupt-driven I/O device is not actually transferring. This is the major advantage of an interrupt-driven interface versus polling.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03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bldLvl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9AED-A6AF-4238-9E54-8EA8F34BC3D0}" type="slidenum">
              <a:rPr lang="zh-CN" altLang="en-US"/>
              <a:pPr/>
              <a:t>73</a:t>
            </a:fld>
            <a:endParaRPr lang="en-US" altLang="zh-CN" sz="1800"/>
          </a:p>
        </p:txBody>
      </p:sp>
      <p:sp>
        <p:nvSpPr>
          <p:cNvPr id="78850" name="Rectangle 2"/>
          <p:cNvSpPr>
            <a:spLocks noGrp="1" noRot="1" noChangeArrowheads="1"/>
          </p:cNvSpPr>
          <p:nvPr>
            <p:ph sz="half" idx="1"/>
          </p:nvPr>
        </p:nvSpPr>
        <p:spPr>
          <a:xfrm>
            <a:off x="381000" y="404813"/>
            <a:ext cx="8153400" cy="5386387"/>
          </a:xfrm>
          <a:ln/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</a:pPr>
            <a:r>
              <a:rPr lang="en-US" altLang="zh-CN" b="1">
                <a:latin typeface="Comic Sans MS" pitchFamily="66" charset="0"/>
                <a:sym typeface="Comic Sans MS" pitchFamily="66" charset="0"/>
              </a:rPr>
              <a:t> </a:t>
            </a:r>
            <a:r>
              <a:rPr lang="en-US" altLang="zh-CN" sz="2800" b="1">
                <a:latin typeface="Comic Sans MS" pitchFamily="66" charset="0"/>
                <a:sym typeface="Comic Sans MS" pitchFamily="66" charset="0"/>
              </a:rPr>
              <a:t>Overhead of I/O Using DMA</a:t>
            </a:r>
            <a:endParaRPr lang="zh-CN" altLang="en-US" sz="2800" b="1">
              <a:latin typeface="Comic Sans MS" pitchFamily="66" charset="0"/>
              <a:sym typeface="Comic Sans MS" pitchFamily="66" charset="0"/>
            </a:endParaRPr>
          </a:p>
          <a:p>
            <a:pPr marL="342900" indent="-342900" algn="l"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FF3300"/>
                </a:solidFill>
              </a:rPr>
              <a:t>     </a:t>
            </a:r>
            <a:r>
              <a:rPr lang="en-US" altLang="zh-CN" sz="2800" b="1">
                <a:solidFill>
                  <a:srgbClr val="FF3300"/>
                </a:solidFill>
              </a:rPr>
              <a:t>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Suppose</a:t>
            </a:r>
            <a:r>
              <a:rPr lang="en-US" altLang="zh-CN" sz="28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we have the same hard disk and  processor we used in the former example. </a:t>
            </a:r>
            <a:endParaRPr lang="zh-CN" altLang="en-US" sz="28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marL="533400" lvl="1" indent="419100" algn="l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Assume that the initial setup of a DMA transfer takes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1000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clock cycles for the processor, and assume the handling of the interrupt at DMA completion requires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500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clock cycles for the processor. </a:t>
            </a:r>
            <a:endParaRPr lang="zh-CN" altLang="en-US" sz="24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marL="533400" lvl="1" indent="419100" algn="l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The hard disk has a transfer rate of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4MB/sec 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and uses DMA. The average transfer from disk is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8 KB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. Assume the disk is actively transferring 100% of the time. </a:t>
            </a:r>
            <a:endParaRPr lang="zh-CN" altLang="en-US" sz="24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marL="533400" lvl="1" indent="419100" algn="l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Please find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what fraction of the processor time is consumed.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66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467D-8439-47A9-9648-D7059E984C3C}" type="slidenum">
              <a:rPr lang="zh-CN" altLang="en-US"/>
              <a:pPr/>
              <a:t>74</a:t>
            </a:fld>
            <a:endParaRPr lang="en-US" altLang="zh-CN" sz="1800"/>
          </a:p>
        </p:txBody>
      </p:sp>
      <p:sp>
        <p:nvSpPr>
          <p:cNvPr id="7987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25" y="609600"/>
            <a:ext cx="8537575" cy="1752600"/>
          </a:xfrm>
          <a:ln/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chemeClr val="hlink"/>
                </a:solidFill>
              </a:rPr>
              <a:t>Answer:  </a:t>
            </a:r>
            <a:r>
              <a:rPr lang="zh-CN" altLang="en-US" sz="2400" b="1">
                <a:solidFill>
                  <a:schemeClr val="hlink"/>
                </a:solidFill>
              </a:rPr>
              <a:t/>
            </a:r>
            <a:br>
              <a:rPr lang="zh-CN" altLang="en-US" sz="2400" b="1">
                <a:solidFill>
                  <a:schemeClr val="hlink"/>
                </a:solidFill>
              </a:rPr>
            </a:br>
            <a:r>
              <a:rPr lang="en-US" altLang="zh-CN" sz="2400" b="1">
                <a:solidFill>
                  <a:schemeClr val="hlink"/>
                </a:solidFill>
              </a:rPr>
              <a:t>     </a:t>
            </a:r>
            <a:r>
              <a:rPr lang="en-US" altLang="zh-CN" sz="2400" b="1">
                <a:solidFill>
                  <a:srgbClr val="000404"/>
                </a:solidFill>
              </a:rPr>
              <a:t>Time for each 8KB transfer is:</a:t>
            </a:r>
            <a:r>
              <a:rPr lang="zh-CN" altLang="en-US" sz="2400" b="1">
                <a:solidFill>
                  <a:srgbClr val="000404"/>
                </a:solidFill>
              </a:rPr>
              <a:t/>
            </a:r>
            <a:br>
              <a:rPr lang="zh-CN" altLang="en-US" sz="2400" b="1">
                <a:solidFill>
                  <a:srgbClr val="000404"/>
                </a:solidFill>
              </a:rPr>
            </a:br>
            <a:r>
              <a:rPr lang="en-US" altLang="zh-CN" sz="2400" b="1">
                <a:solidFill>
                  <a:srgbClr val="000404"/>
                </a:solidFill>
              </a:rPr>
              <a:t>         </a:t>
            </a:r>
            <a:r>
              <a:rPr lang="en-US" altLang="zh-CN" sz="2400" b="1" i="1">
                <a:solidFill>
                  <a:srgbClr val="000404"/>
                </a:solidFill>
              </a:rPr>
              <a:t>8KB/(4MB/second)=2×10</a:t>
            </a:r>
            <a:r>
              <a:rPr lang="en-US" altLang="zh-CN" sz="2400" b="1" i="1" baseline="30000">
                <a:solidFill>
                  <a:srgbClr val="000404"/>
                </a:solidFill>
              </a:rPr>
              <a:t>-3</a:t>
            </a:r>
            <a:r>
              <a:rPr lang="en-US" altLang="zh-CN" sz="2400" b="1" i="1">
                <a:solidFill>
                  <a:srgbClr val="000404"/>
                </a:solidFill>
              </a:rPr>
              <a:t>seconds.</a:t>
            </a:r>
            <a:r>
              <a:rPr lang="zh-CN" altLang="en-US" sz="2400" b="1" i="1">
                <a:solidFill>
                  <a:srgbClr val="000404"/>
                </a:solidFill>
              </a:rPr>
              <a:t/>
            </a:r>
            <a:br>
              <a:rPr lang="zh-CN" altLang="en-US" sz="2400" b="1" i="1">
                <a:solidFill>
                  <a:srgbClr val="000404"/>
                </a:solidFill>
              </a:rPr>
            </a:br>
            <a:r>
              <a:rPr lang="en-US" altLang="zh-CN" sz="2400" b="1" i="1">
                <a:solidFill>
                  <a:srgbClr val="000404"/>
                </a:solidFill>
              </a:rPr>
              <a:t>     </a:t>
            </a:r>
            <a:r>
              <a:rPr lang="en-US" altLang="zh-CN" sz="2400" b="1">
                <a:solidFill>
                  <a:srgbClr val="000404"/>
                </a:solidFill>
              </a:rPr>
              <a:t>It requires the following cycles per second:</a:t>
            </a:r>
            <a:endParaRPr lang="zh-CN" altLang="en-US"/>
          </a:p>
        </p:txBody>
      </p:sp>
      <p:pic>
        <p:nvPicPr>
          <p:cNvPr id="79875" name="Object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2362200"/>
            <a:ext cx="6248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6" name="Object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3733800"/>
            <a:ext cx="3352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7" name="Text Box 5"/>
          <p:cNvSpPr>
            <a:spLocks noChangeArrowheads="1"/>
          </p:cNvSpPr>
          <p:nvPr/>
        </p:nvSpPr>
        <p:spPr bwMode="auto">
          <a:xfrm>
            <a:off x="838200" y="39624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Fraction of processor time:</a:t>
            </a:r>
            <a:endParaRPr lang="zh-CN" altLang="en-US"/>
          </a:p>
        </p:txBody>
      </p:sp>
      <p:sp>
        <p:nvSpPr>
          <p:cNvPr id="79878" name="Text Box 6"/>
          <p:cNvSpPr>
            <a:spLocks noChangeArrowheads="1"/>
          </p:cNvSpPr>
          <p:nvPr/>
        </p:nvSpPr>
        <p:spPr bwMode="auto">
          <a:xfrm>
            <a:off x="685800" y="4419600"/>
            <a:ext cx="79930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Unlike either polling or interrupt-driven I/O, DMA can be used to interface a hard disk without consuming all the processor cycles for a single I/O.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94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bldLvl="0" autoUpdateAnimBg="0"/>
      <p:bldP spid="79878" grpId="0" bldLvl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F2DB-591F-48EC-ABA6-37284444B1FC}" type="slidenum">
              <a:rPr lang="zh-CN" altLang="en-US"/>
              <a:pPr/>
              <a:t>75</a:t>
            </a:fld>
            <a:endParaRPr lang="en-US" altLang="zh-CN" sz="1800"/>
          </a:p>
        </p:txBody>
      </p:sp>
      <p:sp>
        <p:nvSpPr>
          <p:cNvPr id="80898" name="Rectangle 2"/>
          <p:cNvSpPr>
            <a:spLocks noRot="1" noChangeArrowheads="1"/>
          </p:cNvSpPr>
          <p:nvPr/>
        </p:nvSpPr>
        <p:spPr bwMode="auto">
          <a:xfrm>
            <a:off x="395288" y="1495425"/>
            <a:ext cx="843121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600" b="1">
                <a:solidFill>
                  <a:srgbClr val="007A77"/>
                </a:solidFill>
                <a:latin typeface="Comic Sans MS" pitchFamily="66" charset="0"/>
                <a:sym typeface="Comic Sans MS" pitchFamily="66" charset="0"/>
              </a:rPr>
              <a:t> </a:t>
            </a:r>
            <a:r>
              <a:rPr lang="en-US" altLang="zh-CN" sz="2600" b="1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The general approaches to designing I/O system</a:t>
            </a:r>
            <a:endParaRPr lang="en-US" altLang="zh-CN" sz="2800">
              <a:solidFill>
                <a:srgbClr val="000404"/>
              </a:solidFill>
              <a:sym typeface="Arial" pitchFamily="34" charset="0"/>
            </a:endParaRP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zh-CN" altLang="en-US" sz="1000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rgbClr val="000404"/>
                </a:solidFill>
                <a:sym typeface="Arial" pitchFamily="34" charset="0"/>
              </a:rPr>
              <a:t> 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Find the 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weakest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link in the I/O system, which is the component in the I/O path that will constrain the design. Both the workload and configuration limits may dictate where the weakest link is located.</a:t>
            </a:r>
            <a:endParaRPr lang="zh-CN" altLang="en-US" sz="24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Configure this component to sustain the required bandwidth.</a:t>
            </a:r>
            <a:endParaRPr lang="zh-CN" altLang="en-US" sz="24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Determine the requirements for the rest of the system and configure them to support this bandwidth.</a:t>
            </a:r>
            <a:endParaRPr lang="zh-CN" altLang="en-US"/>
          </a:p>
        </p:txBody>
      </p:sp>
      <p:sp>
        <p:nvSpPr>
          <p:cNvPr id="80899" name="Rectangle 4"/>
          <p:cNvSpPr>
            <a:spLocks noRot="1" noChangeArrowheads="1"/>
          </p:cNvSpPr>
          <p:nvPr/>
        </p:nvSpPr>
        <p:spPr bwMode="auto">
          <a:xfrm>
            <a:off x="179388" y="2743200"/>
            <a:ext cx="896461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 </a:t>
            </a:r>
            <a:endParaRPr lang="en-US" altLang="zh-CN" sz="2400">
              <a:solidFill>
                <a:schemeClr val="hlink"/>
              </a:solidFill>
              <a:sym typeface="Arial" pitchFamily="34" charset="0"/>
            </a:endParaRPr>
          </a:p>
        </p:txBody>
      </p:sp>
      <p:sp>
        <p:nvSpPr>
          <p:cNvPr id="80900" name="Rectangle 5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50825" y="260350"/>
            <a:ext cx="8540750" cy="1143000"/>
          </a:xfrm>
          <a:ln/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6.7 Designing an I/O system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42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1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0898">
                                            <p:txEl>
                                              <p:charRg st="1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8">
                                            <p:txEl>
                                              <p:charRg st="1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898">
                                            <p:txEl>
                                              <p:charRg st="1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32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80898">
                                            <p:txEl>
                                              <p:charRg st="32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898">
                                            <p:txEl>
                                              <p:charRg st="32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898">
                                            <p:txEl>
                                              <p:charRg st="32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66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80898">
                                            <p:txEl>
                                              <p:charRg st="66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0898">
                                            <p:txEl>
                                              <p:charRg st="66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0898">
                                            <p:txEl>
                                              <p:charRg st="66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8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80898">
                                            <p:txEl>
                                              <p:charRg st="82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898">
                                            <p:txEl>
                                              <p:charRg st="8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898">
                                            <p:txEl>
                                              <p:charRg st="8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94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80898">
                                            <p:txEl>
                                              <p:charRg st="94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0898">
                                            <p:txEl>
                                              <p:charRg st="94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0898">
                                            <p:txEl>
                                              <p:charRg st="94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1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80899">
                                            <p:txEl>
                                              <p:charRg st="1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0899">
                                            <p:txEl>
                                              <p:charRg st="1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899">
                                            <p:txEl>
                                              <p:charRg st="1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500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500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500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5" dur="500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2" dur="500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35D6-ED2D-405F-B562-59B8E9988FF7}" type="slidenum">
              <a:rPr lang="zh-CN" altLang="en-US"/>
              <a:pPr/>
              <a:t>76</a:t>
            </a:fld>
            <a:endParaRPr lang="en-US" altLang="zh-CN" sz="1800"/>
          </a:p>
        </p:txBody>
      </p:sp>
      <p:sp>
        <p:nvSpPr>
          <p:cNvPr id="8192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855663"/>
            <a:ext cx="8507412" cy="5165725"/>
          </a:xfrm>
          <a:ln/>
        </p:spPr>
        <p:txBody>
          <a:bodyPr/>
          <a:lstStyle/>
          <a:p>
            <a:pPr marL="609600" indent="-609600" algn="l" eaLnBrk="1" hangingPunct="1">
              <a:buFont typeface="Wingdings" pitchFamily="2" charset="2"/>
              <a:buChar char="v"/>
            </a:pPr>
            <a:r>
              <a:rPr lang="en-US" altLang="zh-CN" b="1">
                <a:latin typeface="Comic Sans MS" pitchFamily="66" charset="0"/>
                <a:sym typeface="Comic Sans MS" pitchFamily="66" charset="0"/>
              </a:rPr>
              <a:t>I/O System Design</a:t>
            </a:r>
            <a:endParaRPr lang="zh-CN" altLang="en-US" b="1">
              <a:latin typeface="Comic Sans MS" pitchFamily="66" charset="0"/>
              <a:sym typeface="Comic Sans MS" pitchFamily="66" charset="0"/>
            </a:endParaRPr>
          </a:p>
          <a:p>
            <a:pPr marL="609600" indent="-609600" algn="l" eaLnBrk="1" hangingPunct="1"/>
            <a:r>
              <a:rPr lang="en-US" altLang="zh-CN" sz="2800" b="1">
                <a:solidFill>
                  <a:schemeClr val="hlink"/>
                </a:solidFill>
              </a:rPr>
              <a:t>Examples:</a:t>
            </a:r>
            <a:r>
              <a:rPr lang="en-US" altLang="zh-CN" sz="2800" b="1">
                <a:solidFill>
                  <a:srgbClr val="000404"/>
                </a:solidFill>
              </a:rPr>
              <a:t> </a:t>
            </a:r>
            <a:endParaRPr lang="zh-CN" altLang="en-US" sz="2800" b="1">
              <a:solidFill>
                <a:srgbClr val="000404"/>
              </a:solidFill>
            </a:endParaRPr>
          </a:p>
          <a:p>
            <a:pPr marL="609600" indent="-609600" algn="l" eaLnBrk="1" hangingPunct="1"/>
            <a:r>
              <a:rPr lang="en-US" altLang="zh-CN" sz="2400" b="1">
                <a:solidFill>
                  <a:srgbClr val="000404"/>
                </a:solidFill>
              </a:rPr>
              <a:t>Consider the following computer system:</a:t>
            </a:r>
            <a:r>
              <a:rPr lang="en-US" altLang="zh-CN" sz="2400" b="1">
                <a:solidFill>
                  <a:schemeClr val="hlink"/>
                </a:solidFill>
              </a:rPr>
              <a:t> </a:t>
            </a:r>
            <a:r>
              <a:rPr lang="en-US" altLang="zh-CN" sz="2400" b="1"/>
              <a:t> </a:t>
            </a:r>
            <a:endParaRPr lang="zh-CN" altLang="en-US" sz="2400" b="1"/>
          </a:p>
          <a:p>
            <a:pPr marL="1200150" lvl="1" indent="-533400" algn="l" eaLnBrk="1" hangingPunct="1"/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1.  A CPU  sustains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3 billion instructions per second 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and it takes average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100,000 instructions 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in the operating system  per I/O operation.</a:t>
            </a:r>
            <a:endParaRPr lang="zh-CN" altLang="en-US" sz="24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marL="1200150" lvl="1" indent="-533400" algn="l" eaLnBrk="1" hangingPunct="1"/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2.  A memory backplane bus is capable of sustaining a transfer rate of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1000 MB/sec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.</a:t>
            </a:r>
            <a:endParaRPr lang="zh-CN" altLang="en-US" sz="24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marL="1200150" lvl="1" indent="-533400" algn="l" eaLnBrk="1" hangingPunct="1"/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3.  SCSI-Ultra320 controllers with a transfer rate of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320 MB/sec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and accommodating up to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7 disks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.</a:t>
            </a:r>
            <a:endParaRPr lang="zh-CN" altLang="en-US" sz="24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marL="1200150" lvl="1" indent="-533400" algn="l" eaLnBrk="1" hangingPunct="1"/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4.  Disk drives with a read/write bandwidth of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75 MB/sec 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and an  average seek plus rotational latency of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6 ms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.</a:t>
            </a:r>
            <a:endParaRPr lang="en-US" altLang="zh-CN" sz="1800">
              <a:solidFill>
                <a:srgbClr val="0004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53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4582-89AD-4006-A223-89F491946780}" type="slidenum">
              <a:rPr lang="zh-CN" altLang="en-US"/>
              <a:pPr/>
              <a:t>77</a:t>
            </a:fld>
            <a:endParaRPr lang="en-US" altLang="zh-CN" sz="1800"/>
          </a:p>
        </p:txBody>
      </p:sp>
      <p:sp>
        <p:nvSpPr>
          <p:cNvPr id="8294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219200"/>
            <a:ext cx="8229600" cy="1905000"/>
          </a:xfrm>
          <a:ln/>
        </p:spPr>
        <p:txBody>
          <a:bodyPr/>
          <a:lstStyle/>
          <a:p>
            <a:pPr marL="100013" indent="376238" algn="l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If the workload consists of 64-KB reads (assuming the data block is sequential on a track), and the user program need 200,000 instructions per I/O operation, 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please find the maximum sustainable I/O rate and the number of disks and SCSI controllers required. </a:t>
            </a:r>
            <a:endParaRPr lang="zh-CN" altLang="en-US"/>
          </a:p>
        </p:txBody>
      </p:sp>
      <p:sp>
        <p:nvSpPr>
          <p:cNvPr id="82947" name="Rectangle 4"/>
          <p:cNvSpPr>
            <a:spLocks noRot="1" noChangeArrowheads="1"/>
          </p:cNvSpPr>
          <p:nvPr/>
        </p:nvSpPr>
        <p:spPr bwMode="auto">
          <a:xfrm>
            <a:off x="479425" y="3810000"/>
            <a:ext cx="81835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778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The two fixed component of the system are the memory bus and the CPU. Let’s first find the I/O rate that these two components can sustain and determine which of these is the </a:t>
            </a:r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  <a:sym typeface="Times New Roman" pitchFamily="18" charset="0"/>
              </a:rPr>
              <a:t>bottleneck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. </a:t>
            </a:r>
            <a:endParaRPr lang="zh-CN" altLang="en-US"/>
          </a:p>
        </p:txBody>
      </p:sp>
      <p:sp>
        <p:nvSpPr>
          <p:cNvPr id="82948" name="Text Box 5"/>
          <p:cNvSpPr>
            <a:spLocks noChangeArrowheads="1"/>
          </p:cNvSpPr>
          <p:nvPr/>
        </p:nvSpPr>
        <p:spPr bwMode="auto">
          <a:xfrm>
            <a:off x="685800" y="326072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hlink"/>
                </a:solidFill>
                <a:latin typeface="Comic Sans MS" pitchFamily="66" charset="0"/>
                <a:sym typeface="Comic Sans MS" pitchFamily="66" charset="0"/>
              </a:rPr>
              <a:t>Answer: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52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ldLvl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9C8-B7A5-405B-BCB6-18EB5367504E}" type="slidenum">
              <a:rPr lang="zh-CN" altLang="en-US"/>
              <a:pPr/>
              <a:t>78</a:t>
            </a:fld>
            <a:endParaRPr lang="en-US" altLang="zh-CN" sz="1800"/>
          </a:p>
        </p:txBody>
      </p:sp>
      <p:sp>
        <p:nvSpPr>
          <p:cNvPr id="83970" name="Rectangle 8"/>
          <p:cNvSpPr>
            <a:spLocks noRot="1" noChangeArrowheads="1"/>
          </p:cNvSpPr>
          <p:nvPr/>
        </p:nvSpPr>
        <p:spPr bwMode="auto">
          <a:xfrm>
            <a:off x="381000" y="4508500"/>
            <a:ext cx="84582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778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The CPU is the 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bottleneck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, so we can now configure the rest of the system to perform at the level dictated by the bus, 10000 I/Os per second.</a:t>
            </a:r>
            <a:endParaRPr lang="zh-CN" altLang="en-US"/>
          </a:p>
        </p:txBody>
      </p:sp>
      <p:sp>
        <p:nvSpPr>
          <p:cNvPr id="83971" name="Rectangle 3"/>
          <p:cNvSpPr>
            <a:spLocks noRot="1" noChangeArrowheads="1"/>
          </p:cNvSpPr>
          <p:nvPr/>
        </p:nvSpPr>
        <p:spPr bwMode="auto">
          <a:xfrm>
            <a:off x="466725" y="692150"/>
            <a:ext cx="831691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zh-CN" altLang="zh-CN" sz="1600" b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83972" name="Group 4"/>
          <p:cNvGrpSpPr>
            <a:grpSpLocks/>
          </p:cNvGrpSpPr>
          <p:nvPr/>
        </p:nvGrpSpPr>
        <p:grpSpPr bwMode="auto">
          <a:xfrm>
            <a:off x="396875" y="620713"/>
            <a:ext cx="7991475" cy="2166937"/>
            <a:chOff x="0" y="0"/>
            <a:chExt cx="5034" cy="1365"/>
          </a:xfrm>
        </p:grpSpPr>
        <p:sp>
          <p:nvSpPr>
            <p:cNvPr id="83973" name="AutoShape 87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4989" cy="1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74" name="Line 89"/>
            <p:cNvSpPr>
              <a:spLocks noChangeShapeType="1"/>
            </p:cNvSpPr>
            <p:nvPr/>
          </p:nvSpPr>
          <p:spPr bwMode="auto">
            <a:xfrm>
              <a:off x="2251" y="364"/>
              <a:ext cx="2155" cy="1"/>
            </a:xfrm>
            <a:prstGeom prst="line">
              <a:avLst/>
            </a:prstGeom>
            <a:noFill/>
            <a:ln w="25400" cap="rnd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75" name="Rectangle 90"/>
            <p:cNvSpPr>
              <a:spLocks noChangeArrowheads="1"/>
            </p:cNvSpPr>
            <p:nvPr/>
          </p:nvSpPr>
          <p:spPr bwMode="auto">
            <a:xfrm>
              <a:off x="13" y="234"/>
              <a:ext cx="204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Maximum I/O rate of CPU =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76" name="Rectangle 91"/>
            <p:cNvSpPr>
              <a:spLocks noChangeArrowheads="1"/>
            </p:cNvSpPr>
            <p:nvPr/>
          </p:nvSpPr>
          <p:spPr bwMode="auto">
            <a:xfrm>
              <a:off x="2283" y="33"/>
              <a:ext cx="19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Instruction execution rate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77" name="Rectangle 92"/>
            <p:cNvSpPr>
              <a:spLocks noChangeArrowheads="1"/>
            </p:cNvSpPr>
            <p:nvPr/>
          </p:nvSpPr>
          <p:spPr bwMode="auto">
            <a:xfrm>
              <a:off x="2457" y="436"/>
              <a:ext cx="137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Instruction per I/O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78" name="Rectangle 93"/>
            <p:cNvSpPr>
              <a:spLocks noChangeArrowheads="1"/>
            </p:cNvSpPr>
            <p:nvPr/>
          </p:nvSpPr>
          <p:spPr bwMode="auto">
            <a:xfrm>
              <a:off x="2083" y="887"/>
              <a:ext cx="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=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79" name="Line 94"/>
            <p:cNvSpPr>
              <a:spLocks noChangeShapeType="1"/>
            </p:cNvSpPr>
            <p:nvPr/>
          </p:nvSpPr>
          <p:spPr bwMode="auto">
            <a:xfrm>
              <a:off x="2312" y="1043"/>
              <a:ext cx="1276" cy="2"/>
            </a:xfrm>
            <a:prstGeom prst="line">
              <a:avLst/>
            </a:prstGeom>
            <a:noFill/>
            <a:ln w="25400" cap="rnd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80" name="Rectangle 95"/>
            <p:cNvSpPr>
              <a:spLocks noChangeArrowheads="1"/>
            </p:cNvSpPr>
            <p:nvPr/>
          </p:nvSpPr>
          <p:spPr bwMode="auto">
            <a:xfrm>
              <a:off x="2539" y="789"/>
              <a:ext cx="3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     3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81" name="Rectangle 96"/>
            <p:cNvSpPr>
              <a:spLocks noChangeArrowheads="1"/>
            </p:cNvSpPr>
            <p:nvPr/>
          </p:nvSpPr>
          <p:spPr bwMode="auto">
            <a:xfrm>
              <a:off x="2877" y="771"/>
              <a:ext cx="1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×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82" name="Rectangle 97"/>
            <p:cNvSpPr>
              <a:spLocks noChangeArrowheads="1"/>
            </p:cNvSpPr>
            <p:nvPr/>
          </p:nvSpPr>
          <p:spPr bwMode="auto">
            <a:xfrm>
              <a:off x="3082" y="7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10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83" name="Rectangle 98"/>
            <p:cNvSpPr>
              <a:spLocks noChangeArrowheads="1"/>
            </p:cNvSpPr>
            <p:nvPr/>
          </p:nvSpPr>
          <p:spPr bwMode="auto">
            <a:xfrm>
              <a:off x="3293" y="705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9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84" name="Rectangle 99"/>
            <p:cNvSpPr>
              <a:spLocks noChangeArrowheads="1"/>
            </p:cNvSpPr>
            <p:nvPr/>
          </p:nvSpPr>
          <p:spPr bwMode="auto">
            <a:xfrm>
              <a:off x="2267" y="1106"/>
              <a:ext cx="3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(200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85" name="Rectangle 100"/>
            <p:cNvSpPr>
              <a:spLocks noChangeArrowheads="1"/>
            </p:cNvSpPr>
            <p:nvPr/>
          </p:nvSpPr>
          <p:spPr bwMode="auto">
            <a:xfrm>
              <a:off x="2557" y="1123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 i="1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＋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86" name="Rectangle 101"/>
            <p:cNvSpPr>
              <a:spLocks noChangeArrowheads="1"/>
            </p:cNvSpPr>
            <p:nvPr/>
          </p:nvSpPr>
          <p:spPr bwMode="auto">
            <a:xfrm>
              <a:off x="2764" y="1123"/>
              <a:ext cx="3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100)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87" name="Rectangle 102"/>
            <p:cNvSpPr>
              <a:spLocks noChangeArrowheads="1"/>
            </p:cNvSpPr>
            <p:nvPr/>
          </p:nvSpPr>
          <p:spPr bwMode="auto">
            <a:xfrm>
              <a:off x="3069" y="1123"/>
              <a:ext cx="1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×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88" name="Rectangle 103"/>
            <p:cNvSpPr>
              <a:spLocks noChangeArrowheads="1"/>
            </p:cNvSpPr>
            <p:nvPr/>
          </p:nvSpPr>
          <p:spPr bwMode="auto">
            <a:xfrm>
              <a:off x="3231" y="110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10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89" name="Rectangle 104"/>
            <p:cNvSpPr>
              <a:spLocks noChangeArrowheads="1"/>
            </p:cNvSpPr>
            <p:nvPr/>
          </p:nvSpPr>
          <p:spPr bwMode="auto">
            <a:xfrm>
              <a:off x="3401" y="1043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3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90" name="Rectangle 105"/>
            <p:cNvSpPr>
              <a:spLocks noChangeArrowheads="1"/>
            </p:cNvSpPr>
            <p:nvPr/>
          </p:nvSpPr>
          <p:spPr bwMode="auto">
            <a:xfrm>
              <a:off x="3605" y="921"/>
              <a:ext cx="16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 b="1" i="1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＝</a:t>
              </a:r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91" name="Rectangle 106"/>
            <p:cNvSpPr>
              <a:spLocks noChangeArrowheads="1"/>
            </p:cNvSpPr>
            <p:nvPr/>
          </p:nvSpPr>
          <p:spPr bwMode="auto">
            <a:xfrm>
              <a:off x="3780" y="904"/>
              <a:ext cx="489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 10000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92" name="Line 107"/>
            <p:cNvSpPr>
              <a:spLocks noChangeShapeType="1"/>
            </p:cNvSpPr>
            <p:nvPr/>
          </p:nvSpPr>
          <p:spPr bwMode="auto">
            <a:xfrm>
              <a:off x="4316" y="1028"/>
              <a:ext cx="718" cy="1"/>
            </a:xfrm>
            <a:prstGeom prst="line">
              <a:avLst/>
            </a:prstGeom>
            <a:noFill/>
            <a:ln w="25400" cap="rnd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93" name="Rectangle 108"/>
            <p:cNvSpPr>
              <a:spLocks noChangeArrowheads="1"/>
            </p:cNvSpPr>
            <p:nvPr/>
          </p:nvSpPr>
          <p:spPr bwMode="auto">
            <a:xfrm>
              <a:off x="4473" y="771"/>
              <a:ext cx="3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I/Os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94" name="Rectangle 109"/>
            <p:cNvSpPr>
              <a:spLocks noChangeArrowheads="1"/>
            </p:cNvSpPr>
            <p:nvPr/>
          </p:nvSpPr>
          <p:spPr bwMode="auto">
            <a:xfrm>
              <a:off x="4322" y="1006"/>
              <a:ext cx="6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seconds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83995" name="Group 27"/>
          <p:cNvGrpSpPr>
            <a:grpSpLocks/>
          </p:cNvGrpSpPr>
          <p:nvPr/>
        </p:nvGrpSpPr>
        <p:grpSpPr bwMode="auto">
          <a:xfrm>
            <a:off x="-33338" y="2930525"/>
            <a:ext cx="8709026" cy="1219200"/>
            <a:chOff x="0" y="0"/>
            <a:chExt cx="5488" cy="768"/>
          </a:xfrm>
        </p:grpSpPr>
        <p:sp>
          <p:nvSpPr>
            <p:cNvPr id="83996" name="AutoShape 110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5280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97" name="Line 112"/>
            <p:cNvSpPr>
              <a:spLocks noChangeShapeType="1"/>
            </p:cNvSpPr>
            <p:nvPr/>
          </p:nvSpPr>
          <p:spPr bwMode="auto">
            <a:xfrm>
              <a:off x="2247" y="404"/>
              <a:ext cx="1100" cy="1"/>
            </a:xfrm>
            <a:prstGeom prst="line">
              <a:avLst/>
            </a:prstGeom>
            <a:noFill/>
            <a:ln w="22225" cap="rnd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98" name="Rectangle 113"/>
            <p:cNvSpPr>
              <a:spLocks noChangeArrowheads="1"/>
            </p:cNvSpPr>
            <p:nvPr/>
          </p:nvSpPr>
          <p:spPr bwMode="auto">
            <a:xfrm>
              <a:off x="227" y="304"/>
              <a:ext cx="19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Maximum I/O rate of bus =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99" name="Rectangle 114"/>
            <p:cNvSpPr>
              <a:spLocks noChangeArrowheads="1"/>
            </p:cNvSpPr>
            <p:nvPr/>
          </p:nvSpPr>
          <p:spPr bwMode="auto">
            <a:xfrm>
              <a:off x="2302" y="116"/>
              <a:ext cx="11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Bus bandwidth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4000" name="Rectangle 115"/>
            <p:cNvSpPr>
              <a:spLocks noChangeArrowheads="1"/>
            </p:cNvSpPr>
            <p:nvPr/>
          </p:nvSpPr>
          <p:spPr bwMode="auto">
            <a:xfrm>
              <a:off x="2365" y="415"/>
              <a:ext cx="9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Bytes per I/O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4001" name="Rectangle 116"/>
            <p:cNvSpPr>
              <a:spLocks noChangeArrowheads="1"/>
            </p:cNvSpPr>
            <p:nvPr/>
          </p:nvSpPr>
          <p:spPr bwMode="auto">
            <a:xfrm>
              <a:off x="3442" y="266"/>
              <a:ext cx="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=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4002" name="Line 117"/>
            <p:cNvSpPr>
              <a:spLocks noChangeShapeType="1"/>
            </p:cNvSpPr>
            <p:nvPr/>
          </p:nvSpPr>
          <p:spPr bwMode="auto">
            <a:xfrm>
              <a:off x="3560" y="404"/>
              <a:ext cx="633" cy="1"/>
            </a:xfrm>
            <a:prstGeom prst="line">
              <a:avLst/>
            </a:prstGeom>
            <a:noFill/>
            <a:ln w="22225" cap="rnd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4003" name="Rectangle 118"/>
            <p:cNvSpPr>
              <a:spLocks noChangeArrowheads="1"/>
            </p:cNvSpPr>
            <p:nvPr/>
          </p:nvSpPr>
          <p:spPr bwMode="auto">
            <a:xfrm>
              <a:off x="3587" y="133"/>
              <a:ext cx="3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1000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4004" name="Rectangle 119"/>
            <p:cNvSpPr>
              <a:spLocks noChangeArrowheads="1"/>
            </p:cNvSpPr>
            <p:nvPr/>
          </p:nvSpPr>
          <p:spPr bwMode="auto">
            <a:xfrm>
              <a:off x="3876" y="133"/>
              <a:ext cx="1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×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4005" name="Rectangle 120"/>
            <p:cNvSpPr>
              <a:spLocks noChangeArrowheads="1"/>
            </p:cNvSpPr>
            <p:nvPr/>
          </p:nvSpPr>
          <p:spPr bwMode="auto">
            <a:xfrm>
              <a:off x="4040" y="13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10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4006" name="Rectangle 121"/>
            <p:cNvSpPr>
              <a:spLocks noChangeArrowheads="1"/>
            </p:cNvSpPr>
            <p:nvPr/>
          </p:nvSpPr>
          <p:spPr bwMode="auto">
            <a:xfrm>
              <a:off x="4220" y="50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6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4007" name="Rectangle 122"/>
            <p:cNvSpPr>
              <a:spLocks noChangeArrowheads="1"/>
            </p:cNvSpPr>
            <p:nvPr/>
          </p:nvSpPr>
          <p:spPr bwMode="auto">
            <a:xfrm>
              <a:off x="3609" y="465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64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4008" name="Rectangle 123"/>
            <p:cNvSpPr>
              <a:spLocks noChangeArrowheads="1"/>
            </p:cNvSpPr>
            <p:nvPr/>
          </p:nvSpPr>
          <p:spPr bwMode="auto">
            <a:xfrm>
              <a:off x="3765" y="482"/>
              <a:ext cx="1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×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4009" name="Rectangle 124"/>
            <p:cNvSpPr>
              <a:spLocks noChangeArrowheads="1"/>
            </p:cNvSpPr>
            <p:nvPr/>
          </p:nvSpPr>
          <p:spPr bwMode="auto">
            <a:xfrm>
              <a:off x="3911" y="465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10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4010" name="Rectangle 125"/>
            <p:cNvSpPr>
              <a:spLocks noChangeArrowheads="1"/>
            </p:cNvSpPr>
            <p:nvPr/>
          </p:nvSpPr>
          <p:spPr bwMode="auto">
            <a:xfrm>
              <a:off x="4077" y="399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3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4011" name="Rectangle 126"/>
            <p:cNvSpPr>
              <a:spLocks noChangeArrowheads="1"/>
            </p:cNvSpPr>
            <p:nvPr/>
          </p:nvSpPr>
          <p:spPr bwMode="auto">
            <a:xfrm>
              <a:off x="4223" y="282"/>
              <a:ext cx="5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= 15625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4012" name="Line 127"/>
            <p:cNvSpPr>
              <a:spLocks noChangeShapeType="1"/>
            </p:cNvSpPr>
            <p:nvPr/>
          </p:nvSpPr>
          <p:spPr bwMode="auto">
            <a:xfrm>
              <a:off x="4834" y="398"/>
              <a:ext cx="601" cy="1"/>
            </a:xfrm>
            <a:prstGeom prst="line">
              <a:avLst/>
            </a:prstGeom>
            <a:noFill/>
            <a:ln w="22225" cap="rnd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4013" name="Rectangle 128"/>
            <p:cNvSpPr>
              <a:spLocks noChangeArrowheads="1"/>
            </p:cNvSpPr>
            <p:nvPr/>
          </p:nvSpPr>
          <p:spPr bwMode="auto">
            <a:xfrm>
              <a:off x="4963" y="166"/>
              <a:ext cx="3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I/Os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4014" name="Rectangle 129"/>
            <p:cNvSpPr>
              <a:spLocks noChangeArrowheads="1"/>
            </p:cNvSpPr>
            <p:nvPr/>
          </p:nvSpPr>
          <p:spPr bwMode="auto">
            <a:xfrm>
              <a:off x="4838" y="432"/>
              <a:ext cx="6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seconds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84015" name="Line 133"/>
          <p:cNvSpPr>
            <a:spLocks noChangeShapeType="1"/>
          </p:cNvSpPr>
          <p:nvPr/>
        </p:nvSpPr>
        <p:spPr bwMode="auto">
          <a:xfrm>
            <a:off x="6804025" y="2420938"/>
            <a:ext cx="288925" cy="936625"/>
          </a:xfrm>
          <a:prstGeom prst="line">
            <a:avLst/>
          </a:prstGeom>
          <a:noFill/>
          <a:ln w="9525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74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bldLvl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378C-BFCF-4067-A386-CA8E4FF4482D}" type="slidenum">
              <a:rPr lang="zh-CN" altLang="en-US"/>
              <a:pPr/>
              <a:t>79</a:t>
            </a:fld>
            <a:endParaRPr lang="en-US" altLang="zh-CN" sz="1800"/>
          </a:p>
        </p:txBody>
      </p:sp>
      <p:sp>
        <p:nvSpPr>
          <p:cNvPr id="84994" name="Rectangle 3"/>
          <p:cNvSpPr>
            <a:spLocks noRot="1" noChangeArrowheads="1"/>
          </p:cNvSpPr>
          <p:nvPr/>
        </p:nvSpPr>
        <p:spPr bwMode="auto">
          <a:xfrm>
            <a:off x="827088" y="692150"/>
            <a:ext cx="8316912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zh-CN" altLang="zh-CN" sz="1600" b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84995" name="Rectangle 5"/>
          <p:cNvSpPr>
            <a:spLocks noRot="1" noChangeArrowheads="1"/>
          </p:cNvSpPr>
          <p:nvPr/>
        </p:nvSpPr>
        <p:spPr bwMode="auto">
          <a:xfrm>
            <a:off x="457200" y="620713"/>
            <a:ext cx="8458200" cy="158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778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Now, let’s determine how many disks we need to be able to Accommodate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10000 I/Os 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per second. To find the number of disks, we first find the time per I/O operation at the disk:</a:t>
            </a:r>
            <a:endParaRPr lang="zh-CN" altLang="en-US"/>
          </a:p>
        </p:txBody>
      </p:sp>
      <p:sp>
        <p:nvSpPr>
          <p:cNvPr id="84996" name="Text Box 10"/>
          <p:cNvSpPr>
            <a:spLocks noChangeArrowheads="1"/>
          </p:cNvSpPr>
          <p:nvPr/>
        </p:nvSpPr>
        <p:spPr bwMode="auto">
          <a:xfrm>
            <a:off x="574675" y="4038600"/>
            <a:ext cx="8264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778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This means each disk can complete 1000ms/6.9ms, or 146 I/Os per second. To saturate the bus, the system need 10000/146≈69 disks.</a:t>
            </a:r>
            <a:endParaRPr lang="zh-CN" altLang="en-US"/>
          </a:p>
        </p:txBody>
      </p:sp>
      <p:grpSp>
        <p:nvGrpSpPr>
          <p:cNvPr id="84997" name="Group 5"/>
          <p:cNvGrpSpPr>
            <a:grpSpLocks/>
          </p:cNvGrpSpPr>
          <p:nvPr/>
        </p:nvGrpSpPr>
        <p:grpSpPr bwMode="auto">
          <a:xfrm>
            <a:off x="684213" y="2362200"/>
            <a:ext cx="7991475" cy="1473200"/>
            <a:chOff x="0" y="0"/>
            <a:chExt cx="5034" cy="928"/>
          </a:xfrm>
        </p:grpSpPr>
        <p:sp>
          <p:nvSpPr>
            <p:cNvPr id="84998" name="AutoShape 14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4717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4999" name="Rectangle 16"/>
            <p:cNvSpPr>
              <a:spLocks noChangeArrowheads="1"/>
            </p:cNvSpPr>
            <p:nvPr/>
          </p:nvSpPr>
          <p:spPr bwMode="auto">
            <a:xfrm>
              <a:off x="0" y="34"/>
              <a:ext cx="17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  <a:sym typeface="Arial" pitchFamily="34" charset="0"/>
                </a:rPr>
                <a:t>Time per I/O at disk =</a:t>
              </a:r>
              <a:endParaRPr lang="en-US" altLang="zh-CN" sz="22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5000" name="Rectangle 17"/>
            <p:cNvSpPr>
              <a:spLocks noChangeArrowheads="1"/>
            </p:cNvSpPr>
            <p:nvPr/>
          </p:nvSpPr>
          <p:spPr bwMode="auto">
            <a:xfrm>
              <a:off x="1847" y="34"/>
              <a:ext cx="318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sym typeface="Arial" pitchFamily="34" charset="0"/>
                </a:rPr>
                <a:t>Seek/rotational time + Transfer time</a:t>
              </a:r>
              <a:endParaRPr lang="en-US" altLang="zh-CN" sz="22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5001" name="Rectangle 18"/>
            <p:cNvSpPr>
              <a:spLocks noChangeArrowheads="1"/>
            </p:cNvSpPr>
            <p:nvPr/>
          </p:nvSpPr>
          <p:spPr bwMode="auto">
            <a:xfrm>
              <a:off x="1647" y="460"/>
              <a:ext cx="55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  <a:sym typeface="Arial" pitchFamily="34" charset="0"/>
                </a:rPr>
                <a:t>= 6 ms</a:t>
              </a:r>
              <a:endParaRPr lang="en-US" altLang="zh-CN" sz="22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5002" name="Rectangle 19"/>
            <p:cNvSpPr>
              <a:spLocks noChangeArrowheads="1"/>
            </p:cNvSpPr>
            <p:nvPr/>
          </p:nvSpPr>
          <p:spPr bwMode="auto">
            <a:xfrm>
              <a:off x="2222" y="477"/>
              <a:ext cx="17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200" b="1" i="1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＋</a:t>
              </a:r>
              <a:endParaRPr lang="zh-CN" altLang="en-US" sz="22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5003" name="Line 20"/>
            <p:cNvSpPr>
              <a:spLocks noChangeShapeType="1"/>
            </p:cNvSpPr>
            <p:nvPr/>
          </p:nvSpPr>
          <p:spPr bwMode="auto">
            <a:xfrm>
              <a:off x="2458" y="607"/>
              <a:ext cx="777" cy="1"/>
            </a:xfrm>
            <a:prstGeom prst="line">
              <a:avLst/>
            </a:prstGeom>
            <a:noFill/>
            <a:ln w="26988" cap="rnd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5004" name="Rectangle 21"/>
            <p:cNvSpPr>
              <a:spLocks noChangeArrowheads="1"/>
            </p:cNvSpPr>
            <p:nvPr/>
          </p:nvSpPr>
          <p:spPr bwMode="auto">
            <a:xfrm>
              <a:off x="2623" y="307"/>
              <a:ext cx="45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  <a:sym typeface="Arial" pitchFamily="34" charset="0"/>
                </a:rPr>
                <a:t>64KB</a:t>
              </a:r>
              <a:endParaRPr lang="en-US" altLang="zh-CN" sz="22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5005" name="Rectangle 22"/>
            <p:cNvSpPr>
              <a:spLocks noChangeArrowheads="1"/>
            </p:cNvSpPr>
            <p:nvPr/>
          </p:nvSpPr>
          <p:spPr bwMode="auto">
            <a:xfrm>
              <a:off x="2497" y="614"/>
              <a:ext cx="81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  <a:sym typeface="Arial" pitchFamily="34" charset="0"/>
                </a:rPr>
                <a:t>75MB/sec</a:t>
              </a:r>
              <a:endParaRPr lang="en-US" altLang="zh-CN" sz="22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5006" name="Rectangle 23"/>
            <p:cNvSpPr>
              <a:spLocks noChangeArrowheads="1"/>
            </p:cNvSpPr>
            <p:nvPr/>
          </p:nvSpPr>
          <p:spPr bwMode="auto">
            <a:xfrm>
              <a:off x="3372" y="477"/>
              <a:ext cx="89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  <a:sym typeface="Arial" pitchFamily="34" charset="0"/>
                </a:rPr>
                <a:t>= 6.9 ms</a:t>
              </a:r>
              <a:endParaRPr lang="en-US" altLang="zh-CN" sz="22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176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ldLvl="0" autoUpdateAnimBg="0"/>
      <p:bldP spid="84996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130C-CB86-43B9-BCED-4B16C03C2553}" type="slidenum">
              <a:rPr lang="zh-CN" altLang="en-US"/>
              <a:pPr/>
              <a:t>8</a:t>
            </a:fld>
            <a:endParaRPr lang="en-US" altLang="zh-CN" sz="1800"/>
          </a:p>
        </p:txBody>
      </p:sp>
      <p:sp>
        <p:nvSpPr>
          <p:cNvPr id="12290" name="Rectangle 3"/>
          <p:cNvSpPr>
            <a:spLocks noGrp="1" noRot="1" noChangeArrowheads="1"/>
          </p:cNvSpPr>
          <p:nvPr>
            <p:ph sz="half" idx="1"/>
          </p:nvPr>
        </p:nvSpPr>
        <p:spPr>
          <a:xfrm>
            <a:off x="179388" y="549275"/>
            <a:ext cx="8713787" cy="4194175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>
                <a:solidFill>
                  <a:srgbClr val="000000"/>
                </a:solidFill>
              </a:rPr>
              <a:t>The diversity of I/O devices</a:t>
            </a:r>
            <a:endParaRPr lang="zh-CN" altLang="en-US"/>
          </a:p>
        </p:txBody>
      </p:sp>
      <p:pic>
        <p:nvPicPr>
          <p:cNvPr id="12291" name="Object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341438"/>
            <a:ext cx="8207375" cy="455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15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72C4-FB2E-490A-A1FD-5CF172C3CB85}" type="slidenum">
              <a:rPr lang="zh-CN" altLang="en-US"/>
              <a:pPr/>
              <a:t>80</a:t>
            </a:fld>
            <a:endParaRPr lang="en-US" altLang="zh-CN" sz="1800"/>
          </a:p>
        </p:txBody>
      </p:sp>
      <p:sp>
        <p:nvSpPr>
          <p:cNvPr id="86018" name="Rectangle 4"/>
          <p:cNvSpPr>
            <a:spLocks noRot="1" noChangeArrowheads="1"/>
          </p:cNvSpPr>
          <p:nvPr/>
        </p:nvSpPr>
        <p:spPr bwMode="auto">
          <a:xfrm>
            <a:off x="457200" y="106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778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To compute the number of SCSI buses, we need to know the average transfer rate per disk, which is given by:</a:t>
            </a:r>
            <a:endParaRPr lang="zh-CN" altLang="en-US"/>
          </a:p>
        </p:txBody>
      </p:sp>
      <p:sp>
        <p:nvSpPr>
          <p:cNvPr id="86019" name="Text Box 6"/>
          <p:cNvSpPr>
            <a:spLocks noChangeArrowheads="1"/>
          </p:cNvSpPr>
          <p:nvPr/>
        </p:nvSpPr>
        <p:spPr bwMode="auto">
          <a:xfrm>
            <a:off x="252413" y="4221163"/>
            <a:ext cx="8712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778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Assuming the disk accesses are not clustered so that we can use all the bus bandwidth, we can place 7 disks per bus and controller. This means we will need 69/7, or 10 SCSI buses and controllers.</a:t>
            </a:r>
            <a:endParaRPr lang="zh-CN" altLang="en-US"/>
          </a:p>
        </p:txBody>
      </p:sp>
      <p:grpSp>
        <p:nvGrpSpPr>
          <p:cNvPr id="86020" name="Group 4"/>
          <p:cNvGrpSpPr>
            <a:grpSpLocks/>
          </p:cNvGrpSpPr>
          <p:nvPr/>
        </p:nvGrpSpPr>
        <p:grpSpPr bwMode="auto">
          <a:xfrm>
            <a:off x="612775" y="2268538"/>
            <a:ext cx="7488238" cy="944562"/>
            <a:chOff x="0" y="0"/>
            <a:chExt cx="4717" cy="595"/>
          </a:xfrm>
        </p:grpSpPr>
        <p:sp>
          <p:nvSpPr>
            <p:cNvPr id="86021" name="Rectangle 9"/>
            <p:cNvSpPr>
              <a:spLocks noChangeArrowheads="1"/>
            </p:cNvSpPr>
            <p:nvPr/>
          </p:nvSpPr>
          <p:spPr bwMode="auto">
            <a:xfrm>
              <a:off x="0" y="192"/>
              <a:ext cx="122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  <a:sym typeface="Arial" pitchFamily="34" charset="0"/>
                </a:rPr>
                <a:t>Transfer rate =</a:t>
              </a:r>
              <a:endParaRPr lang="en-US" altLang="zh-CN" sz="22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6022" name="Line 10"/>
            <p:cNvSpPr>
              <a:spLocks noChangeShapeType="1"/>
            </p:cNvSpPr>
            <p:nvPr/>
          </p:nvSpPr>
          <p:spPr bwMode="auto">
            <a:xfrm>
              <a:off x="1347" y="326"/>
              <a:ext cx="1225" cy="1"/>
            </a:xfrm>
            <a:prstGeom prst="line">
              <a:avLst/>
            </a:prstGeom>
            <a:noFill/>
            <a:ln w="25400" cap="rnd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6023" name="Rectangle 11"/>
            <p:cNvSpPr>
              <a:spLocks noChangeArrowheads="1"/>
            </p:cNvSpPr>
            <p:nvPr/>
          </p:nvSpPr>
          <p:spPr bwMode="auto">
            <a:xfrm>
              <a:off x="1361" y="0"/>
              <a:ext cx="108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  <a:sym typeface="Arial" pitchFamily="34" charset="0"/>
                </a:rPr>
                <a:t>Transfer size</a:t>
              </a:r>
              <a:endParaRPr lang="en-US" altLang="zh-CN" sz="22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6024" name="Rectangle 12"/>
            <p:cNvSpPr>
              <a:spLocks noChangeArrowheads="1"/>
            </p:cNvSpPr>
            <p:nvPr/>
          </p:nvSpPr>
          <p:spPr bwMode="auto">
            <a:xfrm>
              <a:off x="1347" y="384"/>
              <a:ext cx="111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  <a:sym typeface="Arial" pitchFamily="34" charset="0"/>
                </a:rPr>
                <a:t>Transfer time</a:t>
              </a:r>
              <a:endParaRPr lang="en-US" altLang="zh-CN" sz="22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6025" name="Rectangle 13"/>
            <p:cNvSpPr>
              <a:spLocks noChangeArrowheads="1"/>
            </p:cNvSpPr>
            <p:nvPr/>
          </p:nvSpPr>
          <p:spPr bwMode="auto">
            <a:xfrm>
              <a:off x="2617" y="190"/>
              <a:ext cx="2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60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=</a:t>
              </a:r>
              <a:endParaRPr lang="en-US" altLang="zh-CN" sz="26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6026" name="Line 14"/>
            <p:cNvSpPr>
              <a:spLocks noChangeShapeType="1"/>
            </p:cNvSpPr>
            <p:nvPr/>
          </p:nvSpPr>
          <p:spPr bwMode="auto">
            <a:xfrm>
              <a:off x="2844" y="326"/>
              <a:ext cx="589" cy="1"/>
            </a:xfrm>
            <a:prstGeom prst="line">
              <a:avLst/>
            </a:prstGeom>
            <a:noFill/>
            <a:ln w="25400" cap="rnd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6027" name="Rectangle 15"/>
            <p:cNvSpPr>
              <a:spLocks noChangeArrowheads="1"/>
            </p:cNvSpPr>
            <p:nvPr/>
          </p:nvSpPr>
          <p:spPr bwMode="auto">
            <a:xfrm>
              <a:off x="2897" y="44"/>
              <a:ext cx="4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  <a:sym typeface="Arial" pitchFamily="34" charset="0"/>
                </a:rPr>
                <a:t>64KB</a:t>
              </a:r>
              <a:endParaRPr lang="en-US" altLang="zh-CN" sz="22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6028" name="Rectangle 16"/>
            <p:cNvSpPr>
              <a:spLocks noChangeArrowheads="1"/>
            </p:cNvSpPr>
            <p:nvPr/>
          </p:nvSpPr>
          <p:spPr bwMode="auto">
            <a:xfrm>
              <a:off x="2883" y="384"/>
              <a:ext cx="49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  <a:sym typeface="Arial" pitchFamily="34" charset="0"/>
                </a:rPr>
                <a:t>6.9ms</a:t>
              </a:r>
              <a:endParaRPr lang="en-US" altLang="zh-CN" sz="22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6029" name="Rectangle 18"/>
            <p:cNvSpPr>
              <a:spLocks noChangeArrowheads="1"/>
            </p:cNvSpPr>
            <p:nvPr/>
          </p:nvSpPr>
          <p:spPr bwMode="auto">
            <a:xfrm>
              <a:off x="3570" y="235"/>
              <a:ext cx="114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b="1" i="1">
                  <a:solidFill>
                    <a:srgbClr val="000000"/>
                  </a:solidFill>
                  <a:sym typeface="Arial" pitchFamily="34" charset="0"/>
                </a:rPr>
                <a:t>≈</a:t>
              </a:r>
              <a:r>
                <a:rPr lang="en-US" altLang="zh-CN">
                  <a:solidFill>
                    <a:srgbClr val="007A77"/>
                  </a:solidFill>
                  <a:sym typeface="Arial" pitchFamily="34" charset="0"/>
                </a:rPr>
                <a:t> </a:t>
              </a:r>
              <a:r>
                <a:rPr lang="en-US" altLang="zh-CN" sz="2200" b="1" i="1">
                  <a:solidFill>
                    <a:srgbClr val="000000"/>
                  </a:solidFill>
                  <a:sym typeface="Arial" pitchFamily="34" charset="0"/>
                </a:rPr>
                <a:t>9.56MB/sec</a:t>
              </a:r>
              <a:endParaRPr lang="zh-CN" altLang="en-US"/>
            </a:p>
          </p:txBody>
        </p:sp>
      </p:grpSp>
      <p:sp>
        <p:nvSpPr>
          <p:cNvPr id="86030" name="Rectangle 20"/>
          <p:cNvSpPr>
            <a:spLocks noChangeArrowheads="1"/>
          </p:cNvSpPr>
          <p:nvPr/>
        </p:nvSpPr>
        <p:spPr bwMode="auto">
          <a:xfrm>
            <a:off x="2627313" y="3284538"/>
            <a:ext cx="35337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i="1">
                <a:solidFill>
                  <a:srgbClr val="000000"/>
                </a:solidFill>
                <a:sym typeface="Arial" pitchFamily="34" charset="0"/>
              </a:rPr>
              <a:t>7 </a:t>
            </a:r>
            <a:r>
              <a:rPr lang="en-US" altLang="zh-CN" b="1" i="1">
                <a:solidFill>
                  <a:srgbClr val="000000"/>
                </a:solidFill>
                <a:sym typeface="Arial" pitchFamily="34" charset="0"/>
              </a:rPr>
              <a:t>×</a:t>
            </a:r>
            <a:r>
              <a:rPr lang="en-US" altLang="zh-CN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200" b="1" i="1">
                <a:solidFill>
                  <a:srgbClr val="000000"/>
                </a:solidFill>
                <a:sym typeface="Arial" pitchFamily="34" charset="0"/>
              </a:rPr>
              <a:t>9.56MB/sec&lt;320MB/s</a:t>
            </a:r>
            <a:endParaRPr lang="zh-CN" altLang="en-US"/>
          </a:p>
        </p:txBody>
      </p:sp>
      <p:sp>
        <p:nvSpPr>
          <p:cNvPr id="86031" name="Rectangle 21"/>
          <p:cNvSpPr>
            <a:spLocks noChangeArrowheads="1"/>
          </p:cNvSpPr>
          <p:nvPr/>
        </p:nvSpPr>
        <p:spPr bwMode="auto">
          <a:xfrm>
            <a:off x="3563938" y="3789363"/>
            <a:ext cx="17049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i="1">
                <a:solidFill>
                  <a:srgbClr val="FF3300"/>
                </a:solidFill>
                <a:sym typeface="Arial" pitchFamily="34" charset="0"/>
              </a:rPr>
              <a:t>69 </a:t>
            </a:r>
            <a:r>
              <a:rPr lang="en-US" altLang="zh-CN" b="1" i="1">
                <a:solidFill>
                  <a:srgbClr val="FF3300"/>
                </a:solidFill>
                <a:sym typeface="Arial" pitchFamily="34" charset="0"/>
              </a:rPr>
              <a:t>÷</a:t>
            </a:r>
            <a:r>
              <a:rPr lang="en-US" altLang="zh-CN">
                <a:solidFill>
                  <a:srgbClr val="FF3300"/>
                </a:solidFill>
                <a:sym typeface="Arial" pitchFamily="34" charset="0"/>
              </a:rPr>
              <a:t> </a:t>
            </a:r>
            <a:r>
              <a:rPr lang="en-US" altLang="zh-CN" sz="2200" b="1" i="1">
                <a:solidFill>
                  <a:srgbClr val="FF3300"/>
                </a:solidFill>
                <a:sym typeface="Arial" pitchFamily="34" charset="0"/>
              </a:rPr>
              <a:t>7 </a:t>
            </a:r>
            <a:r>
              <a:rPr lang="en-US" altLang="zh-CN" b="1" i="1">
                <a:solidFill>
                  <a:srgbClr val="FF3300"/>
                </a:solidFill>
                <a:sym typeface="Arial" pitchFamily="34" charset="0"/>
              </a:rPr>
              <a:t>≈</a:t>
            </a:r>
            <a:r>
              <a:rPr lang="en-US" altLang="zh-CN">
                <a:solidFill>
                  <a:srgbClr val="FF3300"/>
                </a:solidFill>
                <a:sym typeface="Arial" pitchFamily="34" charset="0"/>
              </a:rPr>
              <a:t> </a:t>
            </a:r>
            <a:r>
              <a:rPr lang="en-US" altLang="zh-CN" sz="2200" b="1" i="1">
                <a:solidFill>
                  <a:srgbClr val="FF3300"/>
                </a:solidFill>
                <a:sym typeface="Arial" pitchFamily="34" charset="0"/>
              </a:rPr>
              <a:t>10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12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ldLvl="0" autoUpdateAnimBg="0"/>
      <p:bldP spid="86019" grpId="0" bldLvl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1425-936F-43D1-A568-3AB3E0D5DB15}" type="slidenum">
              <a:rPr lang="zh-CN" altLang="en-US"/>
              <a:pPr/>
              <a:t>81</a:t>
            </a:fld>
            <a:endParaRPr lang="en-US" altLang="zh-CN" sz="1800"/>
          </a:p>
        </p:txBody>
      </p:sp>
      <p:sp>
        <p:nvSpPr>
          <p:cNvPr id="87042" name="Rectangle 2"/>
          <p:cNvSpPr>
            <a:spLocks noGrp="1" noRot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eaLnBrk="1" hangingPunct="1"/>
            <a:r>
              <a:rPr lang="zh-CN" altLang="en-US"/>
              <a:t>计算题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870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905000"/>
            <a:ext cx="8540750" cy="4194175"/>
          </a:xfrm>
          <a:ln/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rgbClr val="000404"/>
                </a:solidFill>
              </a:rPr>
              <a:t>已知一硬盘单个盘片，有磁道</a:t>
            </a:r>
            <a:r>
              <a:rPr lang="en-US" altLang="zh-CN" sz="2800" b="1">
                <a:solidFill>
                  <a:srgbClr val="000404"/>
                </a:solidFill>
              </a:rPr>
              <a:t>2048</a:t>
            </a:r>
            <a:r>
              <a:rPr lang="zh-CN" altLang="en-US" sz="2800" b="1">
                <a:solidFill>
                  <a:srgbClr val="000404"/>
                </a:solidFill>
              </a:rPr>
              <a:t>个，硬盘每磁道分为</a:t>
            </a:r>
            <a:r>
              <a:rPr lang="en-US" altLang="zh-CN" sz="2800" b="1">
                <a:solidFill>
                  <a:srgbClr val="000404"/>
                </a:solidFill>
              </a:rPr>
              <a:t>64</a:t>
            </a:r>
            <a:r>
              <a:rPr lang="zh-CN" altLang="en-US" sz="2800" b="1">
                <a:solidFill>
                  <a:srgbClr val="000404"/>
                </a:solidFill>
              </a:rPr>
              <a:t>扇区，每扇区大小为</a:t>
            </a:r>
            <a:r>
              <a:rPr lang="en-US" altLang="zh-CN" sz="2800" b="1">
                <a:solidFill>
                  <a:srgbClr val="000404"/>
                </a:solidFill>
              </a:rPr>
              <a:t>4KB</a:t>
            </a:r>
            <a:r>
              <a:rPr lang="zh-CN" altLang="en-US" sz="2800" b="1">
                <a:solidFill>
                  <a:srgbClr val="000404"/>
                </a:solidFill>
              </a:rPr>
              <a:t>。</a:t>
            </a:r>
          </a:p>
          <a:p>
            <a:pPr algn="l" eaLnBrk="1" hangingPunct="1"/>
            <a:r>
              <a:rPr lang="zh-CN" altLang="en-US" sz="2800" b="1">
                <a:solidFill>
                  <a:srgbClr val="000404"/>
                </a:solidFill>
              </a:rPr>
              <a:t>已知磁盘平均寻道时间为</a:t>
            </a:r>
            <a:r>
              <a:rPr lang="en-US" altLang="zh-CN" sz="2800" b="1">
                <a:solidFill>
                  <a:srgbClr val="000404"/>
                </a:solidFill>
              </a:rPr>
              <a:t>6ms</a:t>
            </a:r>
            <a:r>
              <a:rPr lang="zh-CN" altLang="en-US" sz="2800" b="1">
                <a:solidFill>
                  <a:srgbClr val="000404"/>
                </a:solidFill>
              </a:rPr>
              <a:t>，最大寻道时间</a:t>
            </a:r>
            <a:r>
              <a:rPr lang="en-US" altLang="zh-CN" sz="2800" b="1">
                <a:solidFill>
                  <a:srgbClr val="000404"/>
                </a:solidFill>
              </a:rPr>
              <a:t>8ms</a:t>
            </a:r>
            <a:r>
              <a:rPr lang="zh-CN" altLang="en-US" sz="2800" b="1">
                <a:solidFill>
                  <a:srgbClr val="000404"/>
                </a:solidFill>
              </a:rPr>
              <a:t>，最小寻道时间</a:t>
            </a:r>
            <a:r>
              <a:rPr lang="en-US" altLang="zh-CN" sz="2800" b="1">
                <a:solidFill>
                  <a:srgbClr val="000404"/>
                </a:solidFill>
              </a:rPr>
              <a:t>4ms</a:t>
            </a:r>
            <a:r>
              <a:rPr lang="zh-CN" altLang="en-US" sz="2800" b="1">
                <a:solidFill>
                  <a:srgbClr val="000404"/>
                </a:solidFill>
              </a:rPr>
              <a:t>。控制时间为</a:t>
            </a:r>
            <a:r>
              <a:rPr lang="en-US" altLang="zh-CN" sz="2800" b="1">
                <a:solidFill>
                  <a:srgbClr val="000404"/>
                </a:solidFill>
              </a:rPr>
              <a:t>0.5ms</a:t>
            </a:r>
            <a:r>
              <a:rPr lang="zh-CN" altLang="en-US" sz="2800" b="1">
                <a:solidFill>
                  <a:srgbClr val="000404"/>
                </a:solidFill>
              </a:rPr>
              <a:t>，转速</a:t>
            </a:r>
            <a:r>
              <a:rPr lang="en-US" altLang="zh-CN" sz="2800" b="1">
                <a:solidFill>
                  <a:srgbClr val="000404"/>
                </a:solidFill>
              </a:rPr>
              <a:t>15000RPM</a:t>
            </a:r>
            <a:r>
              <a:rPr lang="zh-CN" altLang="en-US" sz="2800" b="1">
                <a:solidFill>
                  <a:srgbClr val="000404"/>
                </a:solidFill>
              </a:rPr>
              <a:t>，</a:t>
            </a:r>
            <a:r>
              <a:rPr lang="en-US" altLang="zh-CN" sz="2800" b="1">
                <a:solidFill>
                  <a:srgbClr val="000404"/>
                </a:solidFill>
              </a:rPr>
              <a:t>IDE</a:t>
            </a:r>
            <a:r>
              <a:rPr lang="zh-CN" altLang="en-US" sz="2800" b="1">
                <a:solidFill>
                  <a:srgbClr val="000404"/>
                </a:solidFill>
              </a:rPr>
              <a:t>接口传输速率为</a:t>
            </a:r>
            <a:r>
              <a:rPr lang="en-US" altLang="zh-CN" sz="2800" b="1">
                <a:solidFill>
                  <a:srgbClr val="000404"/>
                </a:solidFill>
              </a:rPr>
              <a:t>133MB/s</a:t>
            </a:r>
            <a:r>
              <a:rPr lang="zh-CN" altLang="en-US" sz="2800" b="1">
                <a:solidFill>
                  <a:srgbClr val="000404"/>
                </a:solidFill>
              </a:rPr>
              <a:t>。</a:t>
            </a:r>
          </a:p>
          <a:p>
            <a:pPr algn="l" eaLnBrk="1" hangingPunct="1"/>
            <a:r>
              <a:rPr lang="zh-CN" altLang="en-US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问</a:t>
            </a:r>
            <a:r>
              <a:rPr lang="en-US" altLang="zh-CN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）磁盘容量</a:t>
            </a:r>
          </a:p>
          <a:p>
            <a:pPr algn="l" eaLnBrk="1" hangingPunct="1"/>
            <a:r>
              <a:rPr lang="zh-CN" altLang="en-US" sz="28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解答：</a:t>
            </a:r>
            <a:r>
              <a:rPr lang="en-US" altLang="zh-CN" sz="28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2048*64*4KB=512MB</a:t>
            </a:r>
            <a:endParaRPr lang="zh-CN" altLang="en-US" sz="2800" b="1">
              <a:solidFill>
                <a:srgbClr val="000404"/>
              </a:solidFill>
              <a:latin typeface="宋体" pitchFamily="2" charset="-122"/>
              <a:sym typeface="宋体" pitchFamily="2" charset="-122"/>
            </a:endParaRPr>
          </a:p>
          <a:p>
            <a:pPr algn="l" eaLnBrk="1" hangingPunct="1"/>
            <a:r>
              <a:rPr lang="zh-CN" altLang="en-US" sz="28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每个磁道数据</a:t>
            </a:r>
            <a:r>
              <a:rPr lang="en-US" altLang="zh-CN" sz="28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=64*4K=256KB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2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29C2-59D0-48DD-94D4-BFD247FA37B9}" type="slidenum">
              <a:rPr lang="zh-CN" altLang="en-US"/>
              <a:pPr/>
              <a:t>82</a:t>
            </a:fld>
            <a:endParaRPr lang="en-US" altLang="zh-CN" sz="1800"/>
          </a:p>
        </p:txBody>
      </p:sp>
      <p:sp>
        <p:nvSpPr>
          <p:cNvPr id="8806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476250"/>
            <a:ext cx="9144000" cy="6165850"/>
          </a:xfrm>
          <a:ln/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zh-CN" altLang="en-US" sz="2400" b="1">
                <a:solidFill>
                  <a:srgbClr val="000404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有一个游戏连连看执行程序，大小为</a:t>
            </a:r>
            <a:r>
              <a:rPr lang="en-US" altLang="zh-CN" sz="2400" b="1">
                <a:solidFill>
                  <a:srgbClr val="000404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1.78 MB</a:t>
            </a:r>
            <a:r>
              <a:rPr lang="zh-CN" altLang="en-US" sz="2400" b="1">
                <a:solidFill>
                  <a:srgbClr val="000404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。连续存放在硬盘</a:t>
            </a:r>
            <a:r>
              <a:rPr lang="en-US" altLang="zh-CN" sz="2400" b="1">
                <a:solidFill>
                  <a:srgbClr val="000404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0</a:t>
            </a:r>
            <a:r>
              <a:rPr lang="zh-CN" altLang="en-US" sz="2400" b="1">
                <a:solidFill>
                  <a:srgbClr val="000404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磁道位置起始，点击连连看把执行程序转载</a:t>
            </a:r>
            <a:r>
              <a:rPr lang="en-US" altLang="zh-CN" sz="2400" b="1">
                <a:solidFill>
                  <a:srgbClr val="000404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(loader)</a:t>
            </a:r>
            <a:r>
              <a:rPr lang="zh-CN" altLang="en-US" sz="2400" b="1">
                <a:solidFill>
                  <a:srgbClr val="000404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到内存。</a:t>
            </a:r>
          </a:p>
          <a:p>
            <a:pPr algn="l" eaLnBrk="1" hangingPunct="1">
              <a:lnSpc>
                <a:spcPct val="8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问</a:t>
            </a:r>
            <a:r>
              <a:rPr lang="en-US" altLang="zh-CN" sz="2400" b="1">
                <a:solidFill>
                  <a:srgbClr val="FF0000"/>
                </a:solidFill>
              </a:rPr>
              <a:t>2</a:t>
            </a:r>
            <a:r>
              <a:rPr lang="zh-CN" altLang="en-US" sz="2400" b="1">
                <a:solidFill>
                  <a:srgbClr val="FF0000"/>
                </a:solidFill>
              </a:rPr>
              <a:t>）所需要的时间、带宽、吞吐率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1.78M/4KB=445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个扇区，需要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445/64=7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个磁道，其中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6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个磁道满扇区共计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384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，还有一个磁道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61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扇区</a:t>
            </a:r>
          </a:p>
          <a:p>
            <a:pPr algn="l" eaLnBrk="1" hangingPunct="1">
              <a:lnSpc>
                <a:spcPct val="80000"/>
              </a:lnSpc>
            </a:pPr>
            <a:r>
              <a:rPr lang="zh-CN" altLang="en-US" sz="2000" b="1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相邻磁道寻道时间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=(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最大时间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-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最小时间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)/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磁道数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=(8ms-4ms)/2K=0.002ms</a:t>
            </a:r>
            <a:endParaRPr lang="zh-CN" altLang="en-US" sz="2000" b="1">
              <a:solidFill>
                <a:srgbClr val="000404"/>
              </a:solidFill>
              <a:latin typeface="宋体" pitchFamily="2" charset="-122"/>
              <a:sym typeface="宋体" pitchFamily="2" charset="-122"/>
            </a:endParaRPr>
          </a:p>
          <a:p>
            <a:pPr algn="l" eaLnBrk="1" hangingPunct="1">
              <a:lnSpc>
                <a:spcPct val="80000"/>
              </a:lnSpc>
            </a:pPr>
            <a:r>
              <a:rPr lang="zh-CN" altLang="en-US" sz="2000" b="1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一圈时间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=60s/15000RPM=0.004ms; 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半圈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0.002ms</a:t>
            </a:r>
            <a:endParaRPr lang="zh-CN" altLang="en-US" sz="2000" b="1">
              <a:solidFill>
                <a:srgbClr val="000404"/>
              </a:solidFill>
              <a:latin typeface="宋体" pitchFamily="2" charset="-122"/>
              <a:sym typeface="宋体" pitchFamily="2" charset="-122"/>
            </a:endParaRPr>
          </a:p>
          <a:p>
            <a:pPr algn="l" eaLnBrk="1" hangingPunct="1">
              <a:lnSpc>
                <a:spcPct val="80000"/>
              </a:lnSpc>
            </a:pPr>
            <a:endParaRPr lang="zh-CN" altLang="en-US" sz="2400" b="1">
              <a:solidFill>
                <a:srgbClr val="FF3300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zh-CN" altLang="en-US" sz="2400" b="1">
                <a:solidFill>
                  <a:srgbClr val="FF3300"/>
                </a:solidFill>
              </a:rPr>
              <a:t>读取连连看的时间</a:t>
            </a:r>
            <a:r>
              <a:rPr lang="en-US" altLang="zh-CN" sz="2400" b="1">
                <a:solidFill>
                  <a:srgbClr val="000404"/>
                </a:solidFill>
              </a:rPr>
              <a:t>=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控制时间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+(0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磁道寻道时间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+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半圈时间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+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读取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圈的所有扇区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)+(0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磁道换到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磁道时间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+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半圈时间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+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读取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圈的所有扇区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) +…+(5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磁道换到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6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磁道时间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+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半圈时间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+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读取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61/64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圈的扇区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)+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传输时间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zh-CN" sz="2400" b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=</a:t>
            </a:r>
            <a:r>
              <a:rPr lang="en-US" altLang="zh-CN" sz="2000" b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0.5ms+(4ms+0.002ms+0.004ms)+ </a:t>
            </a:r>
            <a:r>
              <a:rPr lang="zh-CN" altLang="en-US" sz="2000" b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（</a:t>
            </a:r>
            <a:r>
              <a:rPr lang="en-US" altLang="zh-CN" sz="2000" b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0.002ms+0.002ms+0.004ms)*5+(0.002ms+0.002ms+0.004ms*61/63)+1.78/133</a:t>
            </a:r>
            <a:endParaRPr lang="zh-CN" altLang="en-US" sz="2000" b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=0.5ms+4.006ms+0.040ms+0.008+13.383ms=17.937ms</a:t>
            </a:r>
            <a:endParaRPr lang="zh-CN" altLang="en-US" sz="2000" b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 eaLnBrk="1" hangingPunct="1">
              <a:lnSpc>
                <a:spcPct val="80000"/>
              </a:lnSpc>
            </a:pPr>
            <a:endParaRPr lang="zh-CN" altLang="en-US" sz="2000" b="1">
              <a:solidFill>
                <a:srgbClr val="000404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0404"/>
                </a:solidFill>
              </a:rPr>
              <a:t>17.937ms</a:t>
            </a:r>
            <a:r>
              <a:rPr lang="zh-CN" altLang="en-US" sz="2000" b="1">
                <a:solidFill>
                  <a:srgbClr val="000404"/>
                </a:solidFill>
              </a:rPr>
              <a:t>读取了</a:t>
            </a:r>
            <a:r>
              <a:rPr lang="en-US" altLang="zh-CN" sz="2000" b="1">
                <a:solidFill>
                  <a:srgbClr val="000404"/>
                </a:solidFill>
              </a:rPr>
              <a:t>1.78M</a:t>
            </a:r>
            <a:r>
              <a:rPr lang="zh-CN" altLang="en-US" sz="2000" b="1">
                <a:solidFill>
                  <a:srgbClr val="000404"/>
                </a:solidFill>
              </a:rPr>
              <a:t>数据，带宽为一秒能传输的</a:t>
            </a:r>
            <a:r>
              <a:rPr lang="zh-CN" altLang="en-US" sz="2000" b="1">
                <a:solidFill>
                  <a:srgbClr val="FF3300"/>
                </a:solidFill>
              </a:rPr>
              <a:t>数据量</a:t>
            </a:r>
            <a:r>
              <a:rPr lang="en-US" altLang="zh-CN" sz="2000" b="1">
                <a:solidFill>
                  <a:srgbClr val="000404"/>
                </a:solidFill>
              </a:rPr>
              <a:t>=1.78MB/17.937ms=99.2MBps=793.9Mbps</a:t>
            </a:r>
            <a:endParaRPr lang="zh-CN" altLang="en-US" sz="2000" b="1">
              <a:solidFill>
                <a:srgbClr val="000404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zh-CN" altLang="en-US" sz="2000" b="1">
              <a:solidFill>
                <a:srgbClr val="000404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0404"/>
                </a:solidFill>
              </a:rPr>
              <a:t>17.937ms</a:t>
            </a:r>
            <a:r>
              <a:rPr lang="zh-CN" altLang="en-US" sz="2000" b="1">
                <a:solidFill>
                  <a:srgbClr val="000404"/>
                </a:solidFill>
              </a:rPr>
              <a:t>读取了一个文件，即进行了一次</a:t>
            </a:r>
            <a:r>
              <a:rPr lang="en-US" altLang="zh-CN" sz="2000" b="1">
                <a:solidFill>
                  <a:srgbClr val="000404"/>
                </a:solidFill>
              </a:rPr>
              <a:t>IO</a:t>
            </a:r>
            <a:r>
              <a:rPr lang="zh-CN" altLang="en-US" sz="2000" b="1">
                <a:solidFill>
                  <a:srgbClr val="000404"/>
                </a:solidFill>
              </a:rPr>
              <a:t>操作，吞吐率为</a:t>
            </a:r>
            <a:r>
              <a:rPr lang="en-US" altLang="zh-CN" sz="2000" b="1">
                <a:solidFill>
                  <a:srgbClr val="000404"/>
                </a:solidFill>
              </a:rPr>
              <a:t>1</a:t>
            </a:r>
            <a:r>
              <a:rPr lang="zh-CN" altLang="en-US" sz="2000" b="1">
                <a:solidFill>
                  <a:srgbClr val="000404"/>
                </a:solidFill>
              </a:rPr>
              <a:t>秒能进行几次</a:t>
            </a:r>
            <a:r>
              <a:rPr lang="en-US" altLang="zh-CN" sz="2000" b="1">
                <a:solidFill>
                  <a:srgbClr val="000404"/>
                </a:solidFill>
              </a:rPr>
              <a:t>IO</a:t>
            </a:r>
            <a:r>
              <a:rPr lang="zh-CN" altLang="en-US" sz="2000" b="1">
                <a:solidFill>
                  <a:srgbClr val="000404"/>
                </a:solidFill>
              </a:rPr>
              <a:t>操作，因此</a:t>
            </a:r>
            <a:r>
              <a:rPr lang="zh-CN" altLang="en-US" sz="2000" b="1">
                <a:solidFill>
                  <a:srgbClr val="FF3300"/>
                </a:solidFill>
              </a:rPr>
              <a:t>吞吐率</a:t>
            </a:r>
            <a:r>
              <a:rPr lang="en-US" altLang="zh-CN" sz="2000" b="1">
                <a:solidFill>
                  <a:srgbClr val="000404"/>
                </a:solidFill>
              </a:rPr>
              <a:t>=1/17.937=55.75(tps</a:t>
            </a:r>
            <a:r>
              <a:rPr lang="zh-CN" altLang="en-US" sz="2000" b="1">
                <a:solidFill>
                  <a:srgbClr val="000404"/>
                </a:solidFill>
              </a:rPr>
              <a:t>：每秒事务数</a:t>
            </a:r>
            <a:r>
              <a:rPr lang="en-US" altLang="zh-CN" sz="2000" b="1">
                <a:solidFill>
                  <a:srgbClr val="000404"/>
                </a:solidFill>
              </a:rPr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5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8346-65DB-40BD-9E59-053E1F86BCA2}" type="slidenum">
              <a:rPr lang="zh-CN" altLang="en-US"/>
              <a:pPr/>
              <a:t>83</a:t>
            </a:fld>
            <a:endParaRPr lang="en-US" altLang="zh-CN" sz="1800"/>
          </a:p>
        </p:txBody>
      </p:sp>
      <p:sp>
        <p:nvSpPr>
          <p:cNvPr id="8909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476250"/>
            <a:ext cx="8666162" cy="5473700"/>
          </a:xfrm>
          <a:ln/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zh-CN" altLang="en-US" sz="2400" b="1">
                <a:solidFill>
                  <a:srgbClr val="000404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把该硬盘分为</a:t>
            </a:r>
            <a:r>
              <a:rPr lang="en-US" altLang="zh-CN" sz="2400" b="1">
                <a:solidFill>
                  <a:srgbClr val="000404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C/D</a:t>
            </a:r>
            <a:r>
              <a:rPr lang="zh-CN" altLang="en-US" sz="2400" b="1">
                <a:solidFill>
                  <a:srgbClr val="000404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两个逻辑分区，分别为</a:t>
            </a:r>
            <a:r>
              <a:rPr lang="en-US" altLang="zh-CN" sz="2400" b="1">
                <a:solidFill>
                  <a:srgbClr val="000404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1024</a:t>
            </a:r>
            <a:r>
              <a:rPr lang="zh-CN" altLang="en-US" sz="2400" b="1">
                <a:solidFill>
                  <a:srgbClr val="000404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个磁道。如果连连看不是连续存放，在连连看</a:t>
            </a:r>
            <a:r>
              <a:rPr lang="en-US" altLang="zh-CN" sz="2400" b="1">
                <a:solidFill>
                  <a:srgbClr val="000404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copy</a:t>
            </a:r>
            <a:r>
              <a:rPr lang="zh-CN" altLang="en-US" sz="2400" b="1">
                <a:solidFill>
                  <a:srgbClr val="000404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到</a:t>
            </a:r>
            <a:r>
              <a:rPr lang="en-US" altLang="zh-CN" sz="2400" b="1">
                <a:solidFill>
                  <a:srgbClr val="000404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D</a:t>
            </a:r>
            <a:r>
              <a:rPr lang="zh-CN" altLang="en-US" sz="2400" b="1">
                <a:solidFill>
                  <a:srgbClr val="000404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盘时候，</a:t>
            </a:r>
            <a:r>
              <a:rPr lang="en-US" altLang="zh-CN" sz="2400" b="1">
                <a:solidFill>
                  <a:srgbClr val="000404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D</a:t>
            </a:r>
            <a:r>
              <a:rPr lang="zh-CN" altLang="en-US" sz="2400" b="1">
                <a:solidFill>
                  <a:srgbClr val="000404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盘有很多碎片且随机分配在各个磁道的各个扇区。</a:t>
            </a:r>
          </a:p>
          <a:p>
            <a:pPr algn="l" eaLnBrk="1" hangingPunct="1">
              <a:lnSpc>
                <a:spcPct val="8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问</a:t>
            </a:r>
            <a:r>
              <a:rPr lang="en-US" altLang="zh-CN" sz="2400" b="1">
                <a:solidFill>
                  <a:srgbClr val="FF0000"/>
                </a:solidFill>
              </a:rPr>
              <a:t>3</a:t>
            </a:r>
            <a:r>
              <a:rPr lang="zh-CN" altLang="en-US" sz="2400" b="1">
                <a:solidFill>
                  <a:srgbClr val="FF0000"/>
                </a:solidFill>
              </a:rPr>
              <a:t>）连连看转载</a:t>
            </a:r>
            <a:r>
              <a:rPr lang="en-US" altLang="zh-CN" sz="2400" b="1">
                <a:solidFill>
                  <a:srgbClr val="FF0000"/>
                </a:solidFill>
              </a:rPr>
              <a:t>(loader)</a:t>
            </a:r>
            <a:r>
              <a:rPr lang="zh-CN" altLang="en-US" sz="2400" b="1">
                <a:solidFill>
                  <a:srgbClr val="FF0000"/>
                </a:solidFill>
              </a:rPr>
              <a:t>时间比前题慢多少倍</a:t>
            </a:r>
            <a:r>
              <a:rPr lang="en-US" altLang="zh-CN" sz="2400" b="1">
                <a:solidFill>
                  <a:srgbClr val="FF0000"/>
                </a:solidFill>
              </a:rPr>
              <a:t>?</a:t>
            </a:r>
            <a:endParaRPr lang="zh-CN" altLang="en-US" sz="2400" b="1">
              <a:solidFill>
                <a:srgbClr val="FF0000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第一次寻道的平均时间</a:t>
            </a:r>
            <a:r>
              <a:rPr lang="en-US" altLang="zh-CN" sz="2400" b="1">
                <a:solidFill>
                  <a:srgbClr val="000404"/>
                </a:solidFill>
              </a:rPr>
              <a:t>=</a:t>
            </a:r>
            <a:r>
              <a:rPr lang="zh-CN" altLang="en-US" sz="2400" b="1">
                <a:solidFill>
                  <a:srgbClr val="000404"/>
                </a:solidFill>
              </a:rPr>
              <a:t>寻到</a:t>
            </a:r>
            <a:r>
              <a:rPr lang="en-US" altLang="zh-CN" sz="2400" b="1">
                <a:solidFill>
                  <a:srgbClr val="000404"/>
                </a:solidFill>
              </a:rPr>
              <a:t>3/4</a:t>
            </a:r>
            <a:r>
              <a:rPr lang="zh-CN" altLang="en-US" sz="2400" b="1">
                <a:solidFill>
                  <a:srgbClr val="000404"/>
                </a:solidFill>
              </a:rPr>
              <a:t>道的时间</a:t>
            </a:r>
            <a:r>
              <a:rPr lang="en-US" altLang="zh-CN" sz="2400" b="1">
                <a:solidFill>
                  <a:srgbClr val="000404"/>
                </a:solidFill>
              </a:rPr>
              <a:t>=7ms</a:t>
            </a:r>
            <a:endParaRPr lang="zh-CN" altLang="en-US" sz="2400" b="1">
              <a:solidFill>
                <a:srgbClr val="000404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zh-CN" altLang="en-US" sz="18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在</a:t>
            </a:r>
            <a:r>
              <a:rPr lang="en-US" altLang="zh-CN" sz="18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D</a:t>
            </a:r>
            <a:r>
              <a:rPr lang="zh-CN" altLang="en-US" sz="18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盘的各个磁道之间的寻道范围在</a:t>
            </a:r>
            <a:r>
              <a:rPr lang="en-US" altLang="zh-CN" sz="18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6~8ms</a:t>
            </a:r>
            <a:r>
              <a:rPr lang="zh-CN" altLang="en-US" sz="18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，在磁道之间的平均寻道时间为</a:t>
            </a:r>
            <a:r>
              <a:rPr lang="en-US" altLang="zh-CN" sz="18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1ms</a:t>
            </a:r>
            <a:endParaRPr lang="zh-CN" altLang="en-US" sz="1800" b="1">
              <a:solidFill>
                <a:srgbClr val="000404"/>
              </a:solidFill>
              <a:latin typeface="宋体" pitchFamily="2" charset="-122"/>
              <a:sym typeface="宋体" pitchFamily="2" charset="-122"/>
            </a:endParaRPr>
          </a:p>
          <a:p>
            <a:pPr algn="l" eaLnBrk="1" hangingPunct="1">
              <a:lnSpc>
                <a:spcPct val="80000"/>
              </a:lnSpc>
            </a:pPr>
            <a:r>
              <a:rPr lang="zh-CN" altLang="en-US" sz="2400" b="1">
                <a:solidFill>
                  <a:srgbClr val="000404"/>
                </a:solidFill>
              </a:rPr>
              <a:t>需要读取</a:t>
            </a:r>
            <a:r>
              <a:rPr lang="en-US" altLang="zh-CN" sz="2400" b="1">
                <a:solidFill>
                  <a:srgbClr val="000404"/>
                </a:solidFill>
              </a:rPr>
              <a:t>445</a:t>
            </a:r>
            <a:r>
              <a:rPr lang="zh-CN" altLang="en-US" sz="2400" b="1">
                <a:solidFill>
                  <a:srgbClr val="000404"/>
                </a:solidFill>
              </a:rPr>
              <a:t>个扇区</a:t>
            </a:r>
          </a:p>
          <a:p>
            <a:pPr algn="l" eaLnBrk="1" hangingPunct="1">
              <a:lnSpc>
                <a:spcPct val="80000"/>
              </a:lnSpc>
            </a:pPr>
            <a:r>
              <a:rPr lang="zh-CN" altLang="en-US" sz="2400" b="1">
                <a:solidFill>
                  <a:srgbClr val="000404"/>
                </a:solidFill>
              </a:rPr>
              <a:t>一圈时间</a:t>
            </a:r>
            <a:r>
              <a:rPr lang="en-US" altLang="zh-CN" sz="2400" b="1">
                <a:solidFill>
                  <a:srgbClr val="000404"/>
                </a:solidFill>
              </a:rPr>
              <a:t>=60s/15000RPM=0.004ms; 1/64</a:t>
            </a:r>
            <a:r>
              <a:rPr lang="zh-CN" altLang="en-US" sz="2400" b="1">
                <a:solidFill>
                  <a:srgbClr val="000404"/>
                </a:solidFill>
              </a:rPr>
              <a:t>圈</a:t>
            </a:r>
            <a:r>
              <a:rPr lang="en-US" altLang="zh-CN" sz="2400" b="1">
                <a:solidFill>
                  <a:srgbClr val="000404"/>
                </a:solidFill>
              </a:rPr>
              <a:t>=0.0000625ms</a:t>
            </a:r>
            <a:endParaRPr lang="zh-CN" altLang="en-US" sz="2400" b="1">
              <a:solidFill>
                <a:srgbClr val="000404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读取时间</a:t>
            </a:r>
            <a:r>
              <a:rPr lang="en-US" altLang="zh-CN" sz="2400" b="1">
                <a:solidFill>
                  <a:srgbClr val="000404"/>
                </a:solidFill>
              </a:rPr>
              <a:t>=</a:t>
            </a:r>
            <a:r>
              <a:rPr lang="zh-CN" altLang="en-US" sz="2400" b="1">
                <a:solidFill>
                  <a:srgbClr val="000404"/>
                </a:solidFill>
              </a:rPr>
              <a:t>控制时间</a:t>
            </a:r>
            <a:r>
              <a:rPr lang="en-US" altLang="zh-CN" sz="2400" b="1">
                <a:solidFill>
                  <a:srgbClr val="000404"/>
                </a:solidFill>
              </a:rPr>
              <a:t>+(</a:t>
            </a:r>
            <a:r>
              <a:rPr lang="zh-CN" altLang="en-US" sz="2400" b="1">
                <a:solidFill>
                  <a:srgbClr val="000404"/>
                </a:solidFill>
              </a:rPr>
              <a:t>第一次磁道寻道平均时间</a:t>
            </a:r>
            <a:r>
              <a:rPr lang="en-US" altLang="zh-CN" sz="2400" b="1">
                <a:solidFill>
                  <a:srgbClr val="000404"/>
                </a:solidFill>
              </a:rPr>
              <a:t>+</a:t>
            </a:r>
            <a:r>
              <a:rPr lang="zh-CN" altLang="en-US" sz="2400" b="1">
                <a:solidFill>
                  <a:srgbClr val="000404"/>
                </a:solidFill>
              </a:rPr>
              <a:t>半圈时间</a:t>
            </a:r>
            <a:r>
              <a:rPr lang="en-US" altLang="zh-CN" sz="2400" b="1">
                <a:solidFill>
                  <a:srgbClr val="000404"/>
                </a:solidFill>
              </a:rPr>
              <a:t>+</a:t>
            </a:r>
            <a:r>
              <a:rPr lang="zh-CN" altLang="en-US" sz="2400" b="1">
                <a:solidFill>
                  <a:srgbClr val="000404"/>
                </a:solidFill>
              </a:rPr>
              <a:t>读取</a:t>
            </a:r>
            <a:r>
              <a:rPr lang="en-US" altLang="zh-CN" sz="2400" b="1">
                <a:solidFill>
                  <a:srgbClr val="000404"/>
                </a:solidFill>
              </a:rPr>
              <a:t>1/64</a:t>
            </a:r>
            <a:r>
              <a:rPr lang="zh-CN" altLang="en-US" sz="2400" b="1">
                <a:solidFill>
                  <a:srgbClr val="000404"/>
                </a:solidFill>
              </a:rPr>
              <a:t>圈的扇区</a:t>
            </a:r>
            <a:r>
              <a:rPr lang="en-US" altLang="zh-CN" sz="2400" b="1">
                <a:solidFill>
                  <a:srgbClr val="000404"/>
                </a:solidFill>
              </a:rPr>
              <a:t>)+444*(</a:t>
            </a:r>
            <a:r>
              <a:rPr lang="zh-CN" altLang="en-US" sz="2400" b="1">
                <a:solidFill>
                  <a:srgbClr val="000404"/>
                </a:solidFill>
              </a:rPr>
              <a:t>磁道转换时间</a:t>
            </a:r>
            <a:r>
              <a:rPr lang="en-US" altLang="zh-CN" sz="2400" b="1">
                <a:solidFill>
                  <a:srgbClr val="000404"/>
                </a:solidFill>
              </a:rPr>
              <a:t>+</a:t>
            </a:r>
            <a:r>
              <a:rPr lang="zh-CN" altLang="en-US" sz="2400" b="1">
                <a:solidFill>
                  <a:srgbClr val="000404"/>
                </a:solidFill>
              </a:rPr>
              <a:t>半圈时间</a:t>
            </a:r>
            <a:r>
              <a:rPr lang="en-US" altLang="zh-CN" sz="2400" b="1">
                <a:solidFill>
                  <a:srgbClr val="000404"/>
                </a:solidFill>
              </a:rPr>
              <a:t>+</a:t>
            </a:r>
            <a:r>
              <a:rPr lang="zh-CN" altLang="en-US" sz="2400" b="1">
                <a:solidFill>
                  <a:srgbClr val="000404"/>
                </a:solidFill>
              </a:rPr>
              <a:t>读取</a:t>
            </a:r>
            <a:r>
              <a:rPr lang="en-US" altLang="zh-CN" sz="2400" b="1">
                <a:solidFill>
                  <a:srgbClr val="000404"/>
                </a:solidFill>
              </a:rPr>
              <a:t>1/64</a:t>
            </a:r>
            <a:r>
              <a:rPr lang="zh-CN" altLang="en-US" sz="2400" b="1">
                <a:solidFill>
                  <a:srgbClr val="000404"/>
                </a:solidFill>
              </a:rPr>
              <a:t>圈的扇区</a:t>
            </a:r>
            <a:r>
              <a:rPr lang="en-US" altLang="zh-CN" sz="2400" b="1">
                <a:solidFill>
                  <a:srgbClr val="000404"/>
                </a:solidFill>
              </a:rPr>
              <a:t>) +</a:t>
            </a:r>
            <a:r>
              <a:rPr lang="zh-CN" altLang="en-US" sz="2400" b="1">
                <a:solidFill>
                  <a:srgbClr val="000404"/>
                </a:solidFill>
              </a:rPr>
              <a:t>传输时间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=0.5+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（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7+0.002+0.0000625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）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+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（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1+0.002+0.0000625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）*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444+ 1.78/133</a:t>
            </a:r>
            <a:endParaRPr lang="zh-CN" altLang="en-US" sz="2000" b="1">
              <a:solidFill>
                <a:srgbClr val="000404"/>
              </a:solidFill>
              <a:latin typeface="宋体" pitchFamily="2" charset="-122"/>
              <a:sym typeface="宋体" pitchFamily="2" charset="-122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=0.5+7.0020625+1.0020625*444+13.383ms</a:t>
            </a:r>
            <a:endParaRPr lang="zh-CN" altLang="en-US" sz="2000" b="1">
              <a:solidFill>
                <a:srgbClr val="000404"/>
              </a:solidFill>
              <a:latin typeface="宋体" pitchFamily="2" charset="-122"/>
              <a:sym typeface="宋体" pitchFamily="2" charset="-122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=465.8008125ms</a:t>
            </a:r>
            <a:endParaRPr lang="zh-CN" altLang="en-US" sz="2000" b="1">
              <a:solidFill>
                <a:srgbClr val="000404"/>
              </a:solidFill>
              <a:latin typeface="宋体" pitchFamily="2" charset="-122"/>
              <a:sym typeface="宋体" pitchFamily="2" charset="-122"/>
            </a:endParaRPr>
          </a:p>
          <a:p>
            <a:pPr algn="l" eaLnBrk="1" hangingPunct="1">
              <a:lnSpc>
                <a:spcPct val="80000"/>
              </a:lnSpc>
            </a:pPr>
            <a:r>
              <a:rPr lang="zh-CN" altLang="en-US" sz="2400" b="1">
                <a:solidFill>
                  <a:srgbClr val="000404"/>
                </a:solidFill>
              </a:rPr>
              <a:t>速度慢了</a:t>
            </a:r>
            <a:r>
              <a:rPr lang="en-US" altLang="zh-CN" sz="2400" b="1">
                <a:solidFill>
                  <a:srgbClr val="000404"/>
                </a:solidFill>
              </a:rPr>
              <a:t>465.8ms/17.937ms=25.97</a:t>
            </a:r>
            <a:r>
              <a:rPr lang="zh-CN" altLang="en-US" sz="2400" b="1">
                <a:solidFill>
                  <a:srgbClr val="000404"/>
                </a:solidFill>
              </a:rPr>
              <a:t>倍</a:t>
            </a:r>
          </a:p>
          <a:p>
            <a:pPr algn="l" eaLnBrk="1" hangingPunct="1">
              <a:lnSpc>
                <a:spcPct val="80000"/>
              </a:lnSpc>
            </a:pPr>
            <a:r>
              <a:rPr lang="zh-CN" altLang="en-US" sz="24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说明：文件存储位置越连续，速度越快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4869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D8AC-717D-4CDB-803F-7132B134CB2E}" type="slidenum">
              <a:rPr lang="zh-CN" altLang="en-US"/>
              <a:pPr/>
              <a:t>84</a:t>
            </a:fld>
            <a:endParaRPr lang="en-US" altLang="zh-CN" sz="1800"/>
          </a:p>
        </p:txBody>
      </p:sp>
      <p:sp>
        <p:nvSpPr>
          <p:cNvPr id="9011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549275"/>
            <a:ext cx="8540750" cy="5549900"/>
          </a:xfrm>
          <a:ln/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有两种储存方式：</a:t>
            </a:r>
            <a:r>
              <a:rPr lang="en-US" altLang="zh-CN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1</a:t>
            </a:r>
            <a:r>
              <a:rPr lang="zh-CN" altLang="en-US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、把该硬盘分为</a:t>
            </a:r>
            <a:r>
              <a:rPr lang="en-US" altLang="zh-CN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C/D</a:t>
            </a:r>
            <a:r>
              <a:rPr lang="zh-CN" altLang="en-US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两个逻辑分区，分别为</a:t>
            </a:r>
            <a:r>
              <a:rPr lang="en-US" altLang="zh-CN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1024</a:t>
            </a:r>
            <a:r>
              <a:rPr lang="zh-CN" altLang="en-US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个磁道。连连看连续存放在</a:t>
            </a:r>
            <a:r>
              <a:rPr lang="en-US" altLang="zh-CN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D</a:t>
            </a:r>
            <a:r>
              <a:rPr lang="zh-CN" altLang="en-US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盘起始位置；</a:t>
            </a:r>
            <a:r>
              <a:rPr lang="en-US" altLang="zh-CN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2</a:t>
            </a:r>
            <a:r>
              <a:rPr lang="zh-CN" altLang="en-US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、该硬盘分为一个逻辑分区</a:t>
            </a:r>
            <a:r>
              <a:rPr lang="en-US" altLang="zh-CN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C</a:t>
            </a:r>
            <a:r>
              <a:rPr lang="zh-CN" altLang="en-US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盘，前</a:t>
            </a:r>
            <a:r>
              <a:rPr lang="en-US" altLang="zh-CN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1/4</a:t>
            </a:r>
            <a:r>
              <a:rPr lang="zh-CN" altLang="en-US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磁盘用于存储</a:t>
            </a:r>
            <a:r>
              <a:rPr lang="en-US" altLang="zh-CN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windows</a:t>
            </a:r>
            <a:r>
              <a:rPr lang="zh-CN" altLang="en-US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，连连看连续存储在</a:t>
            </a:r>
            <a:r>
              <a:rPr lang="en-US" altLang="zh-CN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C</a:t>
            </a:r>
            <a:r>
              <a:rPr lang="zh-CN" altLang="en-US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盘</a:t>
            </a:r>
            <a:r>
              <a:rPr lang="en-US" altLang="zh-CN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1/4</a:t>
            </a:r>
            <a:r>
              <a:rPr lang="zh-CN" altLang="en-US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位置</a:t>
            </a:r>
          </a:p>
          <a:p>
            <a:pPr algn="l"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问</a:t>
            </a:r>
            <a:r>
              <a:rPr lang="en-US" altLang="zh-CN" sz="2400" b="1">
                <a:solidFill>
                  <a:srgbClr val="FF0000"/>
                </a:solidFill>
              </a:rPr>
              <a:t>4</a:t>
            </a:r>
            <a:r>
              <a:rPr lang="zh-CN" altLang="en-US" sz="2400" b="1">
                <a:solidFill>
                  <a:srgbClr val="FF0000"/>
                </a:solidFill>
              </a:rPr>
              <a:t>）问两个存储方式，转载</a:t>
            </a:r>
            <a:r>
              <a:rPr lang="en-US" altLang="zh-CN" sz="2400" b="1">
                <a:solidFill>
                  <a:srgbClr val="FF0000"/>
                </a:solidFill>
              </a:rPr>
              <a:t>(loader)</a:t>
            </a:r>
            <a:r>
              <a:rPr lang="zh-CN" altLang="en-US" sz="2400" b="1">
                <a:solidFill>
                  <a:srgbClr val="FF0000"/>
                </a:solidFill>
              </a:rPr>
              <a:t>时间的速度比？</a:t>
            </a:r>
          </a:p>
          <a:p>
            <a:pPr algn="l" eaLnBrk="1" hangingPunct="1">
              <a:lnSpc>
                <a:spcPct val="90000"/>
              </a:lnSpc>
            </a:pPr>
            <a:r>
              <a:rPr lang="zh-CN" altLang="en-US" sz="2000" b="1">
                <a:solidFill>
                  <a:srgbClr val="000404"/>
                </a:solidFill>
              </a:rPr>
              <a:t>前者 </a:t>
            </a:r>
            <a:endParaRPr lang="en-US" altLang="zh-CN" sz="2000" b="1">
              <a:solidFill>
                <a:srgbClr val="000404"/>
              </a:solidFill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b="1">
                <a:solidFill>
                  <a:srgbClr val="000404"/>
                </a:solidFill>
              </a:rPr>
              <a:t>0.5ms+</a:t>
            </a:r>
            <a:r>
              <a:rPr lang="zh-CN" altLang="en-US" sz="2000" b="1">
                <a:solidFill>
                  <a:srgbClr val="000404"/>
                </a:solidFill>
              </a:rPr>
              <a:t>（</a:t>
            </a:r>
            <a:r>
              <a:rPr lang="en-US" altLang="zh-CN" sz="2000" b="1">
                <a:solidFill>
                  <a:srgbClr val="000404"/>
                </a:solidFill>
              </a:rPr>
              <a:t>6ms+0.002ms+0.004ms)+(0.002ms+0.002ms+0.004ms)*5 +(0.002ms+0.002ms+0.004ms*61/63)+1.78/133</a:t>
            </a:r>
            <a:endParaRPr lang="zh-CN" altLang="en-US" sz="2000" b="1">
              <a:solidFill>
                <a:srgbClr val="000404"/>
              </a:solidFill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b="1">
                <a:solidFill>
                  <a:srgbClr val="000404"/>
                </a:solidFill>
              </a:rPr>
              <a:t>=0.5+6.006+0.040+0.008+13.383ms=19.937ms</a:t>
            </a:r>
            <a:endParaRPr lang="zh-CN" altLang="en-US" sz="2000" b="1">
              <a:solidFill>
                <a:srgbClr val="000404"/>
              </a:solidFill>
            </a:endParaRPr>
          </a:p>
          <a:p>
            <a:pPr algn="l" eaLnBrk="1" hangingPunct="1">
              <a:lnSpc>
                <a:spcPct val="90000"/>
              </a:lnSpc>
            </a:pPr>
            <a:r>
              <a:rPr lang="zh-CN" altLang="en-US" sz="2000" b="1">
                <a:solidFill>
                  <a:srgbClr val="000404"/>
                </a:solidFill>
              </a:rPr>
              <a:t>后者</a:t>
            </a:r>
            <a:endParaRPr lang="en-US" altLang="zh-CN" sz="2000" b="1">
              <a:solidFill>
                <a:srgbClr val="000404"/>
              </a:solidFill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b="1">
                <a:solidFill>
                  <a:srgbClr val="000404"/>
                </a:solidFill>
              </a:rPr>
              <a:t>0.5ms+(5ms+0.002ms+0.004ms)+(0.002ms+0.002ms+0.004ms)*5+(0.002ms+0.002ms+0.004ms*61/63)+1.78/133</a:t>
            </a:r>
            <a:endParaRPr lang="zh-CN" altLang="en-US" sz="2000" b="1">
              <a:solidFill>
                <a:srgbClr val="000404"/>
              </a:solidFill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b="1">
                <a:solidFill>
                  <a:srgbClr val="000404"/>
                </a:solidFill>
              </a:rPr>
              <a:t>=0.5+5.006+0.040+0.008+13.383ms=18.937ms</a:t>
            </a:r>
            <a:endParaRPr lang="zh-CN" altLang="en-US" sz="2000" b="1">
              <a:solidFill>
                <a:srgbClr val="000404"/>
              </a:solidFill>
            </a:endParaRPr>
          </a:p>
          <a:p>
            <a:pPr algn="l"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0404"/>
                </a:solidFill>
              </a:rPr>
              <a:t>快</a:t>
            </a:r>
            <a:r>
              <a:rPr lang="en-US" altLang="zh-CN" sz="2400" b="1">
                <a:solidFill>
                  <a:srgbClr val="000404"/>
                </a:solidFill>
              </a:rPr>
              <a:t>1ms</a:t>
            </a:r>
            <a:r>
              <a:rPr lang="zh-CN" altLang="en-US" sz="2400" b="1">
                <a:solidFill>
                  <a:srgbClr val="000404"/>
                </a:solidFill>
              </a:rPr>
              <a:t>，就是寻道时间的差异</a:t>
            </a:r>
          </a:p>
          <a:p>
            <a:pPr algn="l"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说明：越接近</a:t>
            </a:r>
            <a:r>
              <a:rPr lang="en-US" altLang="zh-CN" sz="24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0</a:t>
            </a:r>
            <a:r>
              <a:rPr lang="zh-CN" altLang="en-US" sz="24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磁道，速度越快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4251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017A-B504-4157-9DBC-B69F49A5A444}" type="slidenum">
              <a:rPr lang="zh-CN" altLang="en-US"/>
              <a:pPr/>
              <a:t>85</a:t>
            </a:fld>
            <a:endParaRPr lang="en-US" altLang="zh-CN" sz="1800"/>
          </a:p>
        </p:txBody>
      </p:sp>
      <p:sp>
        <p:nvSpPr>
          <p:cNvPr id="9113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333375"/>
            <a:ext cx="8540750" cy="6191250"/>
          </a:xfrm>
          <a:ln/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zh-CN" altLang="en-US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如果连连看放在</a:t>
            </a:r>
            <a:r>
              <a:rPr lang="en-US" altLang="zh-CN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IDE</a:t>
            </a:r>
            <a:r>
              <a:rPr lang="zh-CN" altLang="en-US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硬盘的</a:t>
            </a:r>
            <a:r>
              <a:rPr lang="en-US" altLang="zh-CN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0</a:t>
            </a:r>
            <a:r>
              <a:rPr lang="zh-CN" altLang="en-US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磁道；或者换成</a:t>
            </a:r>
            <a:r>
              <a:rPr lang="en-US" altLang="zh-CN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SCSI</a:t>
            </a:r>
            <a:r>
              <a:rPr lang="zh-CN" altLang="en-US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硬盘的</a:t>
            </a:r>
            <a:r>
              <a:rPr lang="en-US" altLang="zh-CN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0</a:t>
            </a:r>
            <a:r>
              <a:rPr lang="zh-CN" altLang="en-US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磁道，传输速率</a:t>
            </a:r>
            <a:r>
              <a:rPr lang="en-US" altLang="zh-CN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320MB/s</a:t>
            </a:r>
            <a:r>
              <a:rPr lang="zh-CN" altLang="en-US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；或者换成</a:t>
            </a:r>
            <a:r>
              <a:rPr lang="en-US" altLang="zh-CN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USB</a:t>
            </a:r>
            <a:r>
              <a:rPr lang="zh-CN" altLang="en-US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硬盘的</a:t>
            </a:r>
            <a:r>
              <a:rPr lang="en-US" altLang="zh-CN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0</a:t>
            </a:r>
            <a:r>
              <a:rPr lang="zh-CN" altLang="en-US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磁道，</a:t>
            </a:r>
            <a:r>
              <a:rPr lang="en-US" altLang="zh-CN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USB2.0</a:t>
            </a:r>
            <a:r>
              <a:rPr lang="zh-CN" altLang="en-US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全速模式的传输速率为</a:t>
            </a:r>
            <a:r>
              <a:rPr lang="en-US" altLang="zh-CN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12MB/s</a:t>
            </a:r>
            <a:r>
              <a:rPr lang="zh-CN" altLang="en-US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（</a:t>
            </a:r>
            <a:r>
              <a:rPr lang="en-US" altLang="zh-CN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U</a:t>
            </a:r>
            <a:r>
              <a:rPr lang="zh-CN" altLang="en-US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盘速度一般写入</a:t>
            </a:r>
            <a:r>
              <a:rPr lang="en-US" altLang="zh-CN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12M</a:t>
            </a:r>
            <a:r>
              <a:rPr lang="zh-CN" altLang="en-US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读取</a:t>
            </a:r>
            <a:r>
              <a:rPr lang="en-US" altLang="zh-CN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32M</a:t>
            </a:r>
            <a:r>
              <a:rPr lang="zh-CN" altLang="en-US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）</a:t>
            </a:r>
          </a:p>
          <a:p>
            <a:pPr algn="l" eaLnBrk="1" hangingPunct="1">
              <a:lnSpc>
                <a:spcPct val="8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问</a:t>
            </a:r>
            <a:r>
              <a:rPr lang="en-US" altLang="zh-CN" sz="2400" b="1">
                <a:solidFill>
                  <a:srgbClr val="FF0000"/>
                </a:solidFill>
              </a:rPr>
              <a:t>5</a:t>
            </a:r>
            <a:r>
              <a:rPr lang="zh-CN" altLang="en-US" sz="2400" b="1">
                <a:solidFill>
                  <a:srgbClr val="FF0000"/>
                </a:solidFill>
              </a:rPr>
              <a:t>）三种硬件接口，各自的速度为？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IDE</a:t>
            </a:r>
            <a:r>
              <a:rPr lang="zh-CN" altLang="en-US" sz="2000" b="1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硬盘时间</a:t>
            </a:r>
            <a:r>
              <a:rPr lang="en-US" altLang="zh-CN" sz="2000" b="1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: </a:t>
            </a:r>
            <a:r>
              <a:rPr lang="zh-CN" altLang="en-US" sz="2000" b="1">
                <a:solidFill>
                  <a:srgbClr val="000404"/>
                </a:solidFill>
              </a:rPr>
              <a:t>其中传输耗时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13.383</a:t>
            </a:r>
            <a:endParaRPr lang="zh-CN" altLang="en-US" sz="2000" b="1">
              <a:solidFill>
                <a:srgbClr val="000404"/>
              </a:solidFill>
              <a:latin typeface="宋体" pitchFamily="2" charset="-122"/>
              <a:sym typeface="宋体" pitchFamily="2" charset="-122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=0.5ms+(4ms+0.002ms+0.004ms)+(0.002ms+0.002ms+0.004ms)*5+(0.002ms+0.002ms+0.004ms*61/63)+1.78/133 =17.937ms   </a:t>
            </a:r>
            <a:endParaRPr lang="zh-CN" altLang="en-US" sz="2000" b="1">
              <a:solidFill>
                <a:srgbClr val="000404"/>
              </a:solidFill>
              <a:latin typeface="宋体" pitchFamily="2" charset="-122"/>
              <a:sym typeface="宋体" pitchFamily="2" charset="-122"/>
            </a:endParaRPr>
          </a:p>
          <a:p>
            <a:pPr algn="l" eaLnBrk="1" hangingPunct="1">
              <a:lnSpc>
                <a:spcPct val="80000"/>
              </a:lnSpc>
            </a:pPr>
            <a:endParaRPr lang="zh-CN" altLang="en-US" sz="2000" b="1">
              <a:solidFill>
                <a:srgbClr val="FF0000"/>
              </a:solidFill>
              <a:latin typeface="宋体" pitchFamily="2" charset="-122"/>
              <a:sym typeface="宋体" pitchFamily="2" charset="-122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SCSI</a:t>
            </a:r>
            <a:r>
              <a:rPr lang="zh-CN" altLang="en-US" sz="2000" b="1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硬盘时间</a:t>
            </a:r>
            <a:r>
              <a:rPr lang="en-US" altLang="zh-CN" sz="2000" b="1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: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其中传输耗时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5.5625</a:t>
            </a:r>
            <a:endParaRPr lang="zh-CN" altLang="en-US" sz="2000" b="1">
              <a:solidFill>
                <a:srgbClr val="000404"/>
              </a:solidFill>
              <a:latin typeface="宋体" pitchFamily="2" charset="-122"/>
              <a:sym typeface="宋体" pitchFamily="2" charset="-122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=0.5ms+(4ms+0.002ms+0.004ms)+(0.002ms+0.002ms+0.004ms)*5+(0.002ms+0.002ms+0.004ms*61/63)+1.78/320 =10.1165ms   </a:t>
            </a:r>
            <a:endParaRPr lang="zh-CN" altLang="en-US" sz="2000" b="1">
              <a:solidFill>
                <a:srgbClr val="000404"/>
              </a:solidFill>
              <a:latin typeface="宋体" pitchFamily="2" charset="-122"/>
              <a:sym typeface="宋体" pitchFamily="2" charset="-122"/>
            </a:endParaRPr>
          </a:p>
          <a:p>
            <a:pPr algn="l" eaLnBrk="1" hangingPunct="1">
              <a:lnSpc>
                <a:spcPct val="80000"/>
              </a:lnSpc>
            </a:pPr>
            <a:endParaRPr lang="zh-CN" altLang="en-US" sz="2400" b="1">
              <a:solidFill>
                <a:srgbClr val="000404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U</a:t>
            </a:r>
            <a:r>
              <a:rPr lang="zh-CN" altLang="en-US" sz="2000" b="1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盘时间</a:t>
            </a:r>
            <a:r>
              <a:rPr lang="en-US" altLang="zh-CN" sz="2000" b="1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: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  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其中传输耗时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148.333</a:t>
            </a:r>
            <a:endParaRPr lang="zh-CN" altLang="en-US" sz="2000" b="1">
              <a:solidFill>
                <a:srgbClr val="000404"/>
              </a:solidFill>
              <a:latin typeface="宋体" pitchFamily="2" charset="-122"/>
              <a:sym typeface="宋体" pitchFamily="2" charset="-122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0.5ms+(4ms+0.002ms+0.004ms)+(0.002ms+0.002ms+0.004ms)*5+(0.002ms+0.002ms+0.004ms*61/63)+1.78/12 =152.887ms</a:t>
            </a:r>
            <a:endParaRPr lang="zh-CN" altLang="en-US" sz="2000" b="1">
              <a:solidFill>
                <a:srgbClr val="000404"/>
              </a:solidFill>
              <a:latin typeface="宋体" pitchFamily="2" charset="-122"/>
              <a:sym typeface="宋体" pitchFamily="2" charset="-122"/>
            </a:endParaRPr>
          </a:p>
          <a:p>
            <a:pPr algn="l" eaLnBrk="1" hangingPunct="1">
              <a:lnSpc>
                <a:spcPct val="80000"/>
              </a:lnSpc>
            </a:pPr>
            <a:endParaRPr lang="zh-CN" altLang="en-US" sz="2400" b="1">
              <a:solidFill>
                <a:srgbClr val="000404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400" b="1">
                <a:solidFill>
                  <a:srgbClr val="000404"/>
                </a:solidFill>
              </a:rPr>
              <a:t>U</a:t>
            </a:r>
            <a:r>
              <a:rPr lang="zh-CN" altLang="en-US" sz="2400" b="1">
                <a:solidFill>
                  <a:srgbClr val="000404"/>
                </a:solidFill>
              </a:rPr>
              <a:t>盘最慢，</a:t>
            </a:r>
            <a:r>
              <a:rPr lang="en-US" altLang="zh-CN" sz="2400" b="1">
                <a:solidFill>
                  <a:srgbClr val="000404"/>
                </a:solidFill>
              </a:rPr>
              <a:t>IDE</a:t>
            </a:r>
            <a:r>
              <a:rPr lang="zh-CN" altLang="en-US" sz="2400" b="1">
                <a:solidFill>
                  <a:srgbClr val="000404"/>
                </a:solidFill>
              </a:rPr>
              <a:t>居中，</a:t>
            </a:r>
            <a:r>
              <a:rPr lang="en-US" altLang="zh-CN" sz="2400" b="1">
                <a:solidFill>
                  <a:srgbClr val="000404"/>
                </a:solidFill>
              </a:rPr>
              <a:t>SCSI</a:t>
            </a:r>
            <a:r>
              <a:rPr lang="zh-CN" altLang="en-US" sz="2400" b="1">
                <a:solidFill>
                  <a:srgbClr val="000404"/>
                </a:solidFill>
              </a:rPr>
              <a:t>最快，耗时比例为：</a:t>
            </a:r>
            <a:r>
              <a:rPr lang="en-US" altLang="zh-CN" sz="2400" b="1">
                <a:solidFill>
                  <a:srgbClr val="000404"/>
                </a:solidFill>
              </a:rPr>
              <a:t>15</a:t>
            </a:r>
            <a:r>
              <a:rPr lang="zh-CN" altLang="en-US" sz="2400" b="1">
                <a:solidFill>
                  <a:srgbClr val="000404"/>
                </a:solidFill>
              </a:rPr>
              <a:t>：</a:t>
            </a:r>
            <a:r>
              <a:rPr lang="en-US" altLang="zh-CN" sz="2400" b="1">
                <a:solidFill>
                  <a:srgbClr val="000404"/>
                </a:solidFill>
              </a:rPr>
              <a:t>1.7</a:t>
            </a:r>
            <a:r>
              <a:rPr lang="zh-CN" altLang="en-US" sz="2400" b="1">
                <a:solidFill>
                  <a:srgbClr val="000404"/>
                </a:solidFill>
              </a:rPr>
              <a:t>：</a:t>
            </a:r>
            <a:r>
              <a:rPr lang="en-US" altLang="zh-CN" sz="2400" b="1">
                <a:solidFill>
                  <a:srgbClr val="000404"/>
                </a:solidFill>
              </a:rPr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75464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F446-02BA-4590-9BE5-E27C163A5CC4}" type="slidenum">
              <a:rPr lang="zh-CN" altLang="en-US"/>
              <a:pPr/>
              <a:t>86</a:t>
            </a:fld>
            <a:endParaRPr lang="en-US" altLang="zh-CN" sz="1800"/>
          </a:p>
        </p:txBody>
      </p:sp>
      <p:sp>
        <p:nvSpPr>
          <p:cNvPr id="9216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333375"/>
            <a:ext cx="8540750" cy="6191250"/>
          </a:xfrm>
          <a:ln/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zh-CN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IDE</a:t>
            </a:r>
            <a:r>
              <a:rPr lang="zh-CN" altLang="en-US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硬盘，连连看存储在</a:t>
            </a:r>
            <a:r>
              <a:rPr lang="en-US" altLang="zh-CN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0</a:t>
            </a:r>
            <a:r>
              <a:rPr lang="zh-CN" altLang="en-US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磁道。如果连连看每过一关，就读取一个新的文件作为新一关的数据，该文件大小为</a:t>
            </a:r>
            <a:r>
              <a:rPr lang="en-US" altLang="zh-CN" sz="24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512MB</a:t>
            </a:r>
            <a:r>
              <a:rPr lang="zh-CN" altLang="en-US" sz="2400" b="1">
                <a:solidFill>
                  <a:srgbClr val="000404"/>
                </a:solidFill>
              </a:rPr>
              <a:t>。</a:t>
            </a:r>
          </a:p>
          <a:p>
            <a:pPr algn="l"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问</a:t>
            </a:r>
            <a:r>
              <a:rPr lang="en-US" altLang="zh-CN" sz="2400" b="1">
                <a:solidFill>
                  <a:srgbClr val="FF0000"/>
                </a:solidFill>
              </a:rPr>
              <a:t>6</a:t>
            </a:r>
            <a:r>
              <a:rPr lang="zh-CN" altLang="en-US" sz="2400" b="1">
                <a:solidFill>
                  <a:srgbClr val="FF0000"/>
                </a:solidFill>
              </a:rPr>
              <a:t>）：怎么样的高手，其过关速度，使得计算机无法实现新的关卡数据装载。</a:t>
            </a:r>
          </a:p>
          <a:p>
            <a:pPr algn="l"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问</a:t>
            </a:r>
            <a:r>
              <a:rPr lang="en-US" altLang="zh-CN" sz="2400" b="1">
                <a:solidFill>
                  <a:srgbClr val="FF0000"/>
                </a:solidFill>
              </a:rPr>
              <a:t>7</a:t>
            </a:r>
            <a:r>
              <a:rPr lang="zh-CN" altLang="en-US" sz="2400" b="1">
                <a:solidFill>
                  <a:srgbClr val="FF0000"/>
                </a:solidFill>
              </a:rPr>
              <a:t>）：哪个器件是瓶颈</a:t>
            </a:r>
          </a:p>
          <a:p>
            <a:pPr algn="l" eaLnBrk="1" hangingPunct="1">
              <a:lnSpc>
                <a:spcPct val="90000"/>
              </a:lnSpc>
            </a:pP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从前述可知，读取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512M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数据，需要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512M/256K=2K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磁道</a:t>
            </a:r>
          </a:p>
          <a:p>
            <a:pPr algn="l" eaLnBrk="1" hangingPunct="1">
              <a:lnSpc>
                <a:spcPct val="90000"/>
              </a:lnSpc>
            </a:pP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控制时间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+(0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磁道寻道时间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+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半圈时间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+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读取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圈的所有扇区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)+(0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磁道换到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磁道时间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+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半圈时间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+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读取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圈的所有扇区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) +…+(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最后磁道换道时间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+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半圈时间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+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读取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14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圈的所有扇区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)+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传输时间</a:t>
            </a:r>
          </a:p>
          <a:p>
            <a:pPr algn="l" eaLnBrk="1" hangingPunct="1">
              <a:lnSpc>
                <a:spcPct val="90000"/>
              </a:lnSpc>
            </a:pP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≈控制时间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+ 0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磁道寻道时间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+2K*(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换道时间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+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半圈时间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+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读取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圈的所有扇区</a:t>
            </a: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) +</a:t>
            </a:r>
            <a:r>
              <a:rPr lang="zh-CN" altLang="en-US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传输时间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=0.5+4+2k*(0.002+0.002+0.004)+512M/133MBps</a:t>
            </a:r>
            <a:endParaRPr lang="zh-CN" altLang="en-US" sz="2000" b="1">
              <a:solidFill>
                <a:srgbClr val="000404"/>
              </a:solidFill>
              <a:latin typeface="宋体" pitchFamily="2" charset="-122"/>
              <a:sym typeface="宋体" pitchFamily="2" charset="-122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b="1">
                <a:solidFill>
                  <a:srgbClr val="000404"/>
                </a:solidFill>
                <a:latin typeface="宋体" pitchFamily="2" charset="-122"/>
                <a:sym typeface="宋体" pitchFamily="2" charset="-122"/>
              </a:rPr>
              <a:t>=0.5ms+4ms+16ms+3850ms=3.87s</a:t>
            </a:r>
            <a:endParaRPr lang="zh-CN" altLang="en-US" sz="2000" b="1">
              <a:solidFill>
                <a:srgbClr val="000404"/>
              </a:solidFill>
              <a:latin typeface="宋体" pitchFamily="2" charset="-122"/>
              <a:sym typeface="宋体" pitchFamily="2" charset="-122"/>
            </a:endParaRPr>
          </a:p>
          <a:p>
            <a:pPr algn="l"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如果高手在</a:t>
            </a:r>
            <a:r>
              <a:rPr lang="en-US" altLang="zh-CN" sz="2400" b="1">
                <a:solidFill>
                  <a:srgbClr val="FF0000"/>
                </a:solidFill>
              </a:rPr>
              <a:t>3.87</a:t>
            </a:r>
            <a:r>
              <a:rPr lang="zh-CN" altLang="en-US" sz="2400" b="1">
                <a:solidFill>
                  <a:srgbClr val="FF0000"/>
                </a:solidFill>
              </a:rPr>
              <a:t>秒内过关，计算机来不及转入新的场景数据</a:t>
            </a:r>
          </a:p>
          <a:p>
            <a:pPr algn="l"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耗时最多是数据传输时间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996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72165-A69D-424F-980A-A7E3C4688487}" type="slidenum">
              <a:rPr lang="zh-CN" altLang="en-US"/>
              <a:pPr/>
              <a:t>87</a:t>
            </a:fld>
            <a:endParaRPr lang="en-US" altLang="zh-CN" sz="1800"/>
          </a:p>
        </p:txBody>
      </p:sp>
      <p:sp>
        <p:nvSpPr>
          <p:cNvPr id="9318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476250"/>
            <a:ext cx="9144000" cy="5761038"/>
          </a:xfrm>
          <a:ln/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zh-CN" altLang="en-US" sz="20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如前的</a:t>
            </a:r>
            <a:r>
              <a:rPr lang="en-US" altLang="zh-CN" sz="20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IDE</a:t>
            </a:r>
            <a:r>
              <a:rPr lang="zh-CN" altLang="en-US" sz="20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硬盘分为</a:t>
            </a:r>
            <a:r>
              <a:rPr lang="en-US" altLang="zh-CN" sz="20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2</a:t>
            </a:r>
            <a:r>
              <a:rPr lang="zh-CN" altLang="en-US" sz="20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个逻辑硬盘。已知理想</a:t>
            </a:r>
            <a:r>
              <a:rPr lang="en-US" altLang="zh-CN" sz="20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CPI</a:t>
            </a:r>
            <a:r>
              <a:rPr lang="zh-CN" altLang="en-US" sz="20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为</a:t>
            </a:r>
            <a:r>
              <a:rPr lang="en-US" altLang="zh-CN" sz="20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1</a:t>
            </a:r>
            <a:r>
              <a:rPr lang="zh-CN" altLang="en-US" sz="20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，</a:t>
            </a:r>
            <a:r>
              <a:rPr lang="en-US" altLang="zh-CN" sz="20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1cc=1ns</a:t>
            </a:r>
            <a:r>
              <a:rPr lang="zh-CN" altLang="en-US" sz="20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。</a:t>
            </a:r>
            <a:r>
              <a:rPr lang="en-US" altLang="zh-CN" sz="20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L1 cache</a:t>
            </a:r>
            <a:r>
              <a:rPr lang="zh-CN" altLang="en-US" sz="20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访问时间为</a:t>
            </a:r>
            <a:r>
              <a:rPr lang="en-US" altLang="zh-CN" sz="20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1cc</a:t>
            </a:r>
            <a:r>
              <a:rPr lang="zh-CN" altLang="en-US" sz="20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，命中率为</a:t>
            </a:r>
            <a:r>
              <a:rPr lang="en-US" altLang="zh-CN" sz="20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99%</a:t>
            </a:r>
            <a:r>
              <a:rPr lang="zh-CN" altLang="en-US" sz="20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，</a:t>
            </a:r>
            <a:r>
              <a:rPr lang="en-US" altLang="zh-CN" sz="20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L2</a:t>
            </a:r>
            <a:r>
              <a:rPr lang="zh-CN" altLang="en-US" sz="20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访问时间为</a:t>
            </a:r>
            <a:r>
              <a:rPr lang="en-US" altLang="zh-CN" sz="20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2cc</a:t>
            </a:r>
            <a:r>
              <a:rPr lang="zh-CN" altLang="en-US" sz="20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，命中率为</a:t>
            </a:r>
            <a:r>
              <a:rPr lang="en-US" altLang="zh-CN" sz="20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95%</a:t>
            </a:r>
            <a:r>
              <a:rPr lang="zh-CN" altLang="en-US" sz="20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。虚拟内存管理，内存页与物理扇区一样大。物理内存访问速度为</a:t>
            </a:r>
            <a:r>
              <a:rPr lang="en-US" altLang="zh-CN" sz="20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20cc</a:t>
            </a:r>
            <a:r>
              <a:rPr lang="zh-CN" altLang="en-US" sz="20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，辅存</a:t>
            </a:r>
            <a:r>
              <a:rPr lang="en-US" altLang="zh-CN" sz="20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2M</a:t>
            </a:r>
            <a:r>
              <a:rPr lang="zh-CN" altLang="en-US" sz="20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存放在</a:t>
            </a:r>
            <a:r>
              <a:rPr lang="en-US" altLang="zh-CN" sz="20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C</a:t>
            </a:r>
            <a:r>
              <a:rPr lang="zh-CN" altLang="en-US" sz="20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盘与放在</a:t>
            </a:r>
            <a:r>
              <a:rPr lang="en-US" altLang="zh-CN" sz="20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D</a:t>
            </a:r>
            <a:r>
              <a:rPr lang="zh-CN" altLang="en-US" sz="20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盘第一个磁道，虚拟内存命中率</a:t>
            </a:r>
            <a:r>
              <a:rPr lang="en-US" altLang="zh-CN" sz="20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99.999%</a:t>
            </a:r>
            <a:r>
              <a:rPr lang="zh-CN" altLang="en-US" sz="2000" b="1">
                <a:solidFill>
                  <a:srgbClr val="000404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。</a:t>
            </a:r>
          </a:p>
          <a:p>
            <a:pPr algn="l" eaLnBrk="1" hangingPunct="1">
              <a:lnSpc>
                <a:spcPct val="8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问</a:t>
            </a:r>
            <a:r>
              <a:rPr lang="en-US" altLang="zh-CN" sz="2400" b="1">
                <a:solidFill>
                  <a:srgbClr val="FF0000"/>
                </a:solidFill>
              </a:rPr>
              <a:t>8</a:t>
            </a:r>
            <a:r>
              <a:rPr lang="zh-CN" altLang="en-US" sz="2400" b="1">
                <a:solidFill>
                  <a:srgbClr val="FF0000"/>
                </a:solidFill>
              </a:rPr>
              <a:t>）</a:t>
            </a:r>
            <a:r>
              <a:rPr lang="en-US" altLang="zh-CN" sz="2400" b="1">
                <a:solidFill>
                  <a:srgbClr val="FF0000"/>
                </a:solidFill>
              </a:rPr>
              <a:t>C</a:t>
            </a:r>
            <a:r>
              <a:rPr lang="zh-CN" altLang="en-US" sz="2400" b="1">
                <a:solidFill>
                  <a:srgbClr val="FF0000"/>
                </a:solidFill>
              </a:rPr>
              <a:t>盘虚拟内存与</a:t>
            </a:r>
            <a:r>
              <a:rPr lang="en-US" altLang="zh-CN" sz="2400" b="1">
                <a:solidFill>
                  <a:srgbClr val="FF0000"/>
                </a:solidFill>
              </a:rPr>
              <a:t>D</a:t>
            </a:r>
            <a:r>
              <a:rPr lang="zh-CN" altLang="en-US" sz="2400" b="1">
                <a:solidFill>
                  <a:srgbClr val="FF0000"/>
                </a:solidFill>
              </a:rPr>
              <a:t>盘虚拟内存对</a:t>
            </a:r>
            <a:r>
              <a:rPr lang="en-US" altLang="zh-CN" sz="2400" b="1">
                <a:solidFill>
                  <a:srgbClr val="FF0000"/>
                </a:solidFill>
              </a:rPr>
              <a:t>CPI</a:t>
            </a:r>
            <a:r>
              <a:rPr lang="zh-CN" altLang="en-US" sz="2400" b="1">
                <a:solidFill>
                  <a:srgbClr val="FF0000"/>
                </a:solidFill>
              </a:rPr>
              <a:t>有多少影响</a:t>
            </a:r>
          </a:p>
          <a:p>
            <a:pPr algn="l" eaLnBrk="1" hangingPunct="1">
              <a:lnSpc>
                <a:spcPct val="80000"/>
              </a:lnSpc>
            </a:pPr>
            <a:r>
              <a:rPr lang="zh-CN" altLang="en-US" sz="2000" b="1">
                <a:solidFill>
                  <a:srgbClr val="000404"/>
                </a:solidFill>
              </a:rPr>
              <a:t>辅存</a:t>
            </a:r>
            <a:r>
              <a:rPr lang="en-US" altLang="zh-CN" sz="2000" b="1">
                <a:solidFill>
                  <a:srgbClr val="000404"/>
                </a:solidFill>
              </a:rPr>
              <a:t>2M=8</a:t>
            </a:r>
            <a:r>
              <a:rPr lang="zh-CN" altLang="en-US" sz="2000" b="1">
                <a:solidFill>
                  <a:srgbClr val="000404"/>
                </a:solidFill>
              </a:rPr>
              <a:t>个磁道；内存页</a:t>
            </a:r>
            <a:r>
              <a:rPr lang="en-US" altLang="zh-CN" sz="2000" b="1">
                <a:solidFill>
                  <a:srgbClr val="000404"/>
                </a:solidFill>
              </a:rPr>
              <a:t>4K</a:t>
            </a:r>
            <a:endParaRPr lang="zh-CN" altLang="en-US" sz="2000" b="1">
              <a:solidFill>
                <a:srgbClr val="000404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0404"/>
                </a:solidFill>
              </a:rPr>
              <a:t>C</a:t>
            </a:r>
            <a:r>
              <a:rPr lang="zh-CN" altLang="en-US" sz="2000" b="1">
                <a:solidFill>
                  <a:srgbClr val="000404"/>
                </a:solidFill>
              </a:rPr>
              <a:t>盘读写时间</a:t>
            </a:r>
            <a:r>
              <a:rPr lang="en-US" altLang="zh-CN" sz="2000" b="1">
                <a:solidFill>
                  <a:srgbClr val="000404"/>
                </a:solidFill>
              </a:rPr>
              <a:t>=</a:t>
            </a:r>
            <a:r>
              <a:rPr lang="zh-CN" altLang="en-US" sz="2000" b="1">
                <a:solidFill>
                  <a:srgbClr val="000404"/>
                </a:solidFill>
              </a:rPr>
              <a:t>控制时间</a:t>
            </a:r>
            <a:r>
              <a:rPr lang="en-US" altLang="zh-CN" sz="2000" b="1">
                <a:solidFill>
                  <a:srgbClr val="000404"/>
                </a:solidFill>
              </a:rPr>
              <a:t>+ </a:t>
            </a:r>
            <a:r>
              <a:rPr lang="zh-CN" altLang="en-US" sz="2000" b="1">
                <a:solidFill>
                  <a:srgbClr val="000404"/>
                </a:solidFill>
              </a:rPr>
              <a:t>寻道时间</a:t>
            </a:r>
            <a:r>
              <a:rPr lang="en-US" altLang="zh-CN" sz="2000" b="1">
                <a:solidFill>
                  <a:srgbClr val="000404"/>
                </a:solidFill>
              </a:rPr>
              <a:t>+</a:t>
            </a:r>
            <a:r>
              <a:rPr lang="zh-CN" altLang="en-US" sz="2000" b="1">
                <a:solidFill>
                  <a:srgbClr val="000404"/>
                </a:solidFill>
              </a:rPr>
              <a:t>半圈时间</a:t>
            </a:r>
            <a:r>
              <a:rPr lang="en-US" altLang="zh-CN" sz="2000" b="1">
                <a:solidFill>
                  <a:srgbClr val="000404"/>
                </a:solidFill>
              </a:rPr>
              <a:t>+</a:t>
            </a:r>
            <a:r>
              <a:rPr lang="zh-CN" altLang="en-US" sz="2000" b="1">
                <a:solidFill>
                  <a:srgbClr val="000404"/>
                </a:solidFill>
              </a:rPr>
              <a:t>传输时间  </a:t>
            </a:r>
            <a:endParaRPr lang="en-US" altLang="zh-CN" sz="2000" b="1">
              <a:solidFill>
                <a:srgbClr val="000404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0404"/>
                </a:solidFill>
              </a:rPr>
              <a:t>                     =0.5+</a:t>
            </a:r>
            <a:r>
              <a:rPr lang="en-US" altLang="zh-CN" sz="2000" b="1">
                <a:solidFill>
                  <a:srgbClr val="FF0000"/>
                </a:solidFill>
              </a:rPr>
              <a:t>4</a:t>
            </a:r>
            <a:r>
              <a:rPr lang="en-US" altLang="zh-CN" sz="2000" b="1">
                <a:solidFill>
                  <a:srgbClr val="000404"/>
                </a:solidFill>
              </a:rPr>
              <a:t>+0.002+4K/133M=0.5ms+4ms+0.002ms+0.03ms</a:t>
            </a:r>
            <a:endParaRPr lang="zh-CN" altLang="en-US" sz="2000" b="1">
              <a:solidFill>
                <a:srgbClr val="000404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0404"/>
                </a:solidFill>
              </a:rPr>
              <a:t>                     =4.532ms=4.532*10</a:t>
            </a:r>
            <a:r>
              <a:rPr lang="en-US" altLang="zh-CN" sz="2000" b="1" baseline="30000">
                <a:solidFill>
                  <a:srgbClr val="000404"/>
                </a:solidFill>
              </a:rPr>
              <a:t>6</a:t>
            </a:r>
            <a:r>
              <a:rPr lang="en-US" altLang="zh-CN" sz="2000" b="1">
                <a:solidFill>
                  <a:srgbClr val="000404"/>
                </a:solidFill>
              </a:rPr>
              <a:t>ns</a:t>
            </a:r>
            <a:endParaRPr lang="zh-CN" altLang="en-US" sz="2000" b="1">
              <a:solidFill>
                <a:srgbClr val="000404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0404"/>
                </a:solidFill>
              </a:rPr>
              <a:t>D</a:t>
            </a:r>
            <a:r>
              <a:rPr lang="zh-CN" altLang="en-US" sz="2000" b="1">
                <a:solidFill>
                  <a:srgbClr val="000404"/>
                </a:solidFill>
              </a:rPr>
              <a:t>盘读写时间</a:t>
            </a:r>
            <a:r>
              <a:rPr lang="en-US" altLang="zh-CN" sz="2000" b="1">
                <a:solidFill>
                  <a:srgbClr val="000404"/>
                </a:solidFill>
              </a:rPr>
              <a:t>=</a:t>
            </a:r>
            <a:r>
              <a:rPr lang="zh-CN" altLang="en-US" sz="2000" b="1">
                <a:solidFill>
                  <a:srgbClr val="000404"/>
                </a:solidFill>
              </a:rPr>
              <a:t>控制时间</a:t>
            </a:r>
            <a:r>
              <a:rPr lang="en-US" altLang="zh-CN" sz="2000" b="1">
                <a:solidFill>
                  <a:srgbClr val="000404"/>
                </a:solidFill>
              </a:rPr>
              <a:t>+ </a:t>
            </a:r>
            <a:r>
              <a:rPr lang="zh-CN" altLang="en-US" sz="2000" b="1">
                <a:solidFill>
                  <a:srgbClr val="000404"/>
                </a:solidFill>
              </a:rPr>
              <a:t>寻道时间</a:t>
            </a:r>
            <a:r>
              <a:rPr lang="en-US" altLang="zh-CN" sz="2000" b="1">
                <a:solidFill>
                  <a:srgbClr val="000404"/>
                </a:solidFill>
              </a:rPr>
              <a:t>+</a:t>
            </a:r>
            <a:r>
              <a:rPr lang="zh-CN" altLang="en-US" sz="2000" b="1">
                <a:solidFill>
                  <a:srgbClr val="000404"/>
                </a:solidFill>
              </a:rPr>
              <a:t>半圈时间</a:t>
            </a:r>
            <a:r>
              <a:rPr lang="en-US" altLang="zh-CN" sz="2000" b="1">
                <a:solidFill>
                  <a:srgbClr val="000404"/>
                </a:solidFill>
              </a:rPr>
              <a:t>+</a:t>
            </a:r>
            <a:r>
              <a:rPr lang="zh-CN" altLang="en-US" sz="2000" b="1">
                <a:solidFill>
                  <a:srgbClr val="000404"/>
                </a:solidFill>
              </a:rPr>
              <a:t>传输时间   </a:t>
            </a:r>
            <a:endParaRPr lang="en-US" altLang="zh-CN" sz="2000" b="1">
              <a:solidFill>
                <a:srgbClr val="000404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0404"/>
                </a:solidFill>
              </a:rPr>
              <a:t>                     =0.5+</a:t>
            </a:r>
            <a:r>
              <a:rPr lang="en-US" altLang="zh-CN" sz="2000" b="1">
                <a:solidFill>
                  <a:srgbClr val="FF0000"/>
                </a:solidFill>
              </a:rPr>
              <a:t>6</a:t>
            </a:r>
            <a:r>
              <a:rPr lang="en-US" altLang="zh-CN" sz="2000" b="1">
                <a:solidFill>
                  <a:srgbClr val="000404"/>
                </a:solidFill>
              </a:rPr>
              <a:t>+0.002+4K/133M=0.5ms+6ms+0.002ms+0.03ms</a:t>
            </a:r>
            <a:endParaRPr lang="zh-CN" altLang="en-US" sz="2000" b="1">
              <a:solidFill>
                <a:srgbClr val="000404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0404"/>
                </a:solidFill>
              </a:rPr>
              <a:t>                     =6.532ms=6.532*10</a:t>
            </a:r>
            <a:r>
              <a:rPr lang="en-US" altLang="zh-CN" sz="2000" b="1" baseline="30000">
                <a:solidFill>
                  <a:srgbClr val="000404"/>
                </a:solidFill>
              </a:rPr>
              <a:t>6</a:t>
            </a:r>
            <a:r>
              <a:rPr lang="en-US" altLang="zh-CN" sz="2000" b="1">
                <a:solidFill>
                  <a:srgbClr val="000404"/>
                </a:solidFill>
              </a:rPr>
              <a:t>ns</a:t>
            </a:r>
            <a:endParaRPr lang="zh-CN" altLang="en-US" sz="2000" b="1">
              <a:solidFill>
                <a:srgbClr val="000404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zh-CN" altLang="en-US" sz="2000" b="1">
                <a:solidFill>
                  <a:srgbClr val="FF0000"/>
                </a:solidFill>
              </a:rPr>
              <a:t>虚拟内存在</a:t>
            </a:r>
            <a:r>
              <a:rPr lang="en-US" altLang="zh-CN" sz="2000" b="1">
                <a:solidFill>
                  <a:srgbClr val="FF0000"/>
                </a:solidFill>
              </a:rPr>
              <a:t>C</a:t>
            </a:r>
            <a:r>
              <a:rPr lang="zh-CN" altLang="en-US" sz="2000" b="1">
                <a:solidFill>
                  <a:srgbClr val="FF0000"/>
                </a:solidFill>
              </a:rPr>
              <a:t>盘的</a:t>
            </a:r>
            <a:r>
              <a:rPr lang="en-US" altLang="zh-CN" sz="2000" b="1">
                <a:solidFill>
                  <a:srgbClr val="FF0000"/>
                </a:solidFill>
              </a:rPr>
              <a:t>CPI</a:t>
            </a:r>
            <a:r>
              <a:rPr lang="en-US" altLang="zh-CN" sz="2000" b="1">
                <a:solidFill>
                  <a:srgbClr val="000404"/>
                </a:solidFill>
              </a:rPr>
              <a:t>=1+1%*(2+5%*(20+0.001%*4.532*10</a:t>
            </a:r>
            <a:r>
              <a:rPr lang="en-US" altLang="zh-CN" sz="2000" b="1" baseline="30000">
                <a:solidFill>
                  <a:srgbClr val="000404"/>
                </a:solidFill>
              </a:rPr>
              <a:t>6</a:t>
            </a:r>
            <a:r>
              <a:rPr lang="en-US" altLang="zh-CN" sz="2000" b="1">
                <a:solidFill>
                  <a:srgbClr val="000404"/>
                </a:solidFill>
              </a:rPr>
              <a:t>))=1+1%*(2+5%*</a:t>
            </a:r>
            <a:r>
              <a:rPr lang="zh-CN" altLang="en-US" sz="2000" b="1">
                <a:solidFill>
                  <a:srgbClr val="000404"/>
                </a:solidFill>
              </a:rPr>
              <a:t>（</a:t>
            </a:r>
            <a:r>
              <a:rPr lang="en-US" altLang="zh-CN" sz="2000" b="1">
                <a:solidFill>
                  <a:srgbClr val="000404"/>
                </a:solidFill>
              </a:rPr>
              <a:t>20+45.32))=1+1%*(2+5%*65.32</a:t>
            </a:r>
            <a:r>
              <a:rPr lang="zh-CN" altLang="en-US" sz="2000" b="1">
                <a:solidFill>
                  <a:srgbClr val="000404"/>
                </a:solidFill>
              </a:rPr>
              <a:t>）</a:t>
            </a:r>
            <a:r>
              <a:rPr lang="en-US" altLang="zh-CN" sz="2000" b="1">
                <a:solidFill>
                  <a:srgbClr val="000404"/>
                </a:solidFill>
              </a:rPr>
              <a:t>= 1+1%*(2+3.266</a:t>
            </a:r>
            <a:r>
              <a:rPr lang="zh-CN" altLang="en-US" sz="2000" b="1">
                <a:solidFill>
                  <a:srgbClr val="000404"/>
                </a:solidFill>
              </a:rPr>
              <a:t>）</a:t>
            </a:r>
            <a:r>
              <a:rPr lang="en-US" altLang="zh-CN" sz="2000" b="1">
                <a:solidFill>
                  <a:srgbClr val="000404"/>
                </a:solidFill>
              </a:rPr>
              <a:t>=1.05266</a:t>
            </a:r>
            <a:endParaRPr lang="zh-CN" altLang="en-US" sz="2000" b="1">
              <a:solidFill>
                <a:srgbClr val="000404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zh-CN" altLang="en-US" sz="2000" b="1">
                <a:solidFill>
                  <a:srgbClr val="FF0000"/>
                </a:solidFill>
              </a:rPr>
              <a:t>虚拟内存在</a:t>
            </a:r>
            <a:r>
              <a:rPr lang="en-US" altLang="zh-CN" sz="2000" b="1">
                <a:solidFill>
                  <a:srgbClr val="FF0000"/>
                </a:solidFill>
              </a:rPr>
              <a:t>D</a:t>
            </a:r>
            <a:r>
              <a:rPr lang="zh-CN" altLang="en-US" sz="2000" b="1">
                <a:solidFill>
                  <a:srgbClr val="FF0000"/>
                </a:solidFill>
              </a:rPr>
              <a:t>盘的</a:t>
            </a:r>
            <a:r>
              <a:rPr lang="en-US" altLang="zh-CN" sz="2000" b="1">
                <a:solidFill>
                  <a:srgbClr val="FF0000"/>
                </a:solidFill>
              </a:rPr>
              <a:t>CPI</a:t>
            </a:r>
            <a:r>
              <a:rPr lang="en-US" altLang="zh-CN" sz="2000" b="1">
                <a:solidFill>
                  <a:srgbClr val="000404"/>
                </a:solidFill>
              </a:rPr>
              <a:t>=1+1%*(2+5%*(20+0.001%*6.532*10</a:t>
            </a:r>
            <a:r>
              <a:rPr lang="en-US" altLang="zh-CN" sz="2000" b="1" baseline="30000">
                <a:solidFill>
                  <a:srgbClr val="000404"/>
                </a:solidFill>
              </a:rPr>
              <a:t>6</a:t>
            </a:r>
            <a:r>
              <a:rPr lang="en-US" altLang="zh-CN" sz="2000" b="1">
                <a:solidFill>
                  <a:srgbClr val="000404"/>
                </a:solidFill>
              </a:rPr>
              <a:t>))=1+1%*(2+5%*</a:t>
            </a:r>
            <a:r>
              <a:rPr lang="zh-CN" altLang="en-US" sz="2000" b="1">
                <a:solidFill>
                  <a:srgbClr val="000404"/>
                </a:solidFill>
              </a:rPr>
              <a:t>（</a:t>
            </a:r>
            <a:r>
              <a:rPr lang="en-US" altLang="zh-CN" sz="2000" b="1">
                <a:solidFill>
                  <a:srgbClr val="000404"/>
                </a:solidFill>
              </a:rPr>
              <a:t>20+65.32))=1+1%*(2+5%*85.32</a:t>
            </a:r>
            <a:r>
              <a:rPr lang="zh-CN" altLang="en-US" sz="2000" b="1">
                <a:solidFill>
                  <a:srgbClr val="000404"/>
                </a:solidFill>
              </a:rPr>
              <a:t>）</a:t>
            </a:r>
            <a:r>
              <a:rPr lang="en-US" altLang="zh-CN" sz="2000" b="1">
                <a:solidFill>
                  <a:srgbClr val="000404"/>
                </a:solidFill>
              </a:rPr>
              <a:t>= 1+1%*(2+4.266</a:t>
            </a:r>
            <a:r>
              <a:rPr lang="zh-CN" altLang="en-US" sz="2000" b="1">
                <a:solidFill>
                  <a:srgbClr val="000404"/>
                </a:solidFill>
              </a:rPr>
              <a:t>）</a:t>
            </a:r>
            <a:r>
              <a:rPr lang="en-US" altLang="zh-CN" sz="2000" b="1">
                <a:solidFill>
                  <a:srgbClr val="000404"/>
                </a:solidFill>
              </a:rPr>
              <a:t>=1.06266</a:t>
            </a:r>
            <a:endParaRPr lang="zh-CN" altLang="en-US" sz="2000" b="1">
              <a:solidFill>
                <a:srgbClr val="000404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zh-CN" altLang="en-US" sz="2000" b="1">
              <a:solidFill>
                <a:srgbClr val="000404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zh-CN" altLang="en-US" sz="2000" b="1">
                <a:solidFill>
                  <a:srgbClr val="FF0000"/>
                </a:solidFill>
              </a:rPr>
              <a:t>结论：虚拟内存放在</a:t>
            </a:r>
            <a:r>
              <a:rPr lang="en-US" altLang="zh-CN" sz="2000" b="1">
                <a:solidFill>
                  <a:srgbClr val="FF0000"/>
                </a:solidFill>
              </a:rPr>
              <a:t>C</a:t>
            </a:r>
            <a:r>
              <a:rPr lang="zh-CN" altLang="en-US" sz="2000" b="1">
                <a:solidFill>
                  <a:srgbClr val="FF0000"/>
                </a:solidFill>
              </a:rPr>
              <a:t>盘与</a:t>
            </a:r>
            <a:r>
              <a:rPr lang="en-US" altLang="zh-CN" sz="2000" b="1">
                <a:solidFill>
                  <a:srgbClr val="FF0000"/>
                </a:solidFill>
              </a:rPr>
              <a:t>D</a:t>
            </a:r>
            <a:r>
              <a:rPr lang="zh-CN" altLang="en-US" sz="2000" b="1">
                <a:solidFill>
                  <a:srgbClr val="FF0000"/>
                </a:solidFill>
              </a:rPr>
              <a:t>盘，对</a:t>
            </a:r>
            <a:r>
              <a:rPr lang="en-US" altLang="zh-CN" sz="2000" b="1">
                <a:solidFill>
                  <a:srgbClr val="FF0000"/>
                </a:solidFill>
              </a:rPr>
              <a:t>CPI</a:t>
            </a:r>
            <a:r>
              <a:rPr lang="zh-CN" altLang="en-US" sz="2000" b="1">
                <a:solidFill>
                  <a:srgbClr val="FF0000"/>
                </a:solidFill>
              </a:rPr>
              <a:t>影响差距为</a:t>
            </a:r>
            <a:r>
              <a:rPr lang="en-US" altLang="zh-CN" sz="2000" b="1">
                <a:solidFill>
                  <a:srgbClr val="FF0000"/>
                </a:solidFill>
              </a:rPr>
              <a:t>0.01</a:t>
            </a:r>
            <a:r>
              <a:rPr lang="zh-CN" altLang="en-US" sz="2000" b="1">
                <a:solidFill>
                  <a:srgbClr val="FF0000"/>
                </a:solidFill>
              </a:rPr>
              <a:t>（绝对值）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39D2-8452-44BD-9A1D-FEAB38A2AE5E}" type="slidenum">
              <a:rPr lang="zh-CN" altLang="en-US"/>
              <a:pPr/>
              <a:t>88</a:t>
            </a:fld>
            <a:endParaRPr lang="en-US" altLang="zh-CN" sz="1800"/>
          </a:p>
        </p:txBody>
      </p:sp>
      <p:sp>
        <p:nvSpPr>
          <p:cNvPr id="94210" name="Rectangle 2"/>
          <p:cNvSpPr>
            <a:spLocks noGrp="1" noRot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eaLnBrk="1" hangingPunct="1"/>
            <a:r>
              <a:rPr lang="zh-CN" altLang="en-US" b="1"/>
              <a:t>计算题</a:t>
            </a:r>
            <a:r>
              <a:rPr lang="en-US" altLang="zh-CN" b="1"/>
              <a:t>2</a:t>
            </a:r>
            <a:endParaRPr lang="zh-CN" altLang="en-US"/>
          </a:p>
        </p:txBody>
      </p:sp>
      <p:sp>
        <p:nvSpPr>
          <p:cNvPr id="942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905000"/>
            <a:ext cx="8540750" cy="4194175"/>
          </a:xfrm>
          <a:ln/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zh-CN" altLang="en-US" sz="2800" b="1">
                <a:solidFill>
                  <a:srgbClr val="000404"/>
                </a:solidFill>
              </a:rPr>
              <a:t>已知一个软件流媒体广播软件，利用硬件上的</a:t>
            </a:r>
            <a:r>
              <a:rPr lang="en-US" altLang="zh-CN" sz="2800" b="1">
                <a:solidFill>
                  <a:srgbClr val="000404"/>
                </a:solidFill>
              </a:rPr>
              <a:t>DMA</a:t>
            </a:r>
            <a:r>
              <a:rPr lang="zh-CN" altLang="en-US" sz="2800" b="1">
                <a:solidFill>
                  <a:srgbClr val="000404"/>
                </a:solidFill>
              </a:rPr>
              <a:t>系统，把内存的流媒体数据送到网卡向外发送，数据量为</a:t>
            </a:r>
            <a:r>
              <a:rPr lang="en-US" altLang="zh-CN" sz="2800" b="1">
                <a:solidFill>
                  <a:srgbClr val="000404"/>
                </a:solidFill>
              </a:rPr>
              <a:t>256MB</a:t>
            </a:r>
            <a:r>
              <a:rPr lang="zh-CN" altLang="en-US" sz="2800" b="1">
                <a:solidFill>
                  <a:srgbClr val="000404"/>
                </a:solidFill>
              </a:rPr>
              <a:t>，时间长度为</a:t>
            </a:r>
            <a:r>
              <a:rPr lang="en-US" altLang="zh-CN" sz="2800" b="1">
                <a:solidFill>
                  <a:srgbClr val="000404"/>
                </a:solidFill>
              </a:rPr>
              <a:t>90</a:t>
            </a:r>
            <a:r>
              <a:rPr lang="zh-CN" altLang="en-US" sz="2800" b="1">
                <a:solidFill>
                  <a:srgbClr val="000404"/>
                </a:solidFill>
              </a:rPr>
              <a:t>分钟。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0404"/>
                </a:solidFill>
              </a:rPr>
              <a:t>DMA</a:t>
            </a:r>
            <a:r>
              <a:rPr lang="zh-CN" altLang="en-US" sz="2800" b="1">
                <a:solidFill>
                  <a:srgbClr val="000404"/>
                </a:solidFill>
              </a:rPr>
              <a:t>通过中断与</a:t>
            </a:r>
            <a:r>
              <a:rPr lang="en-US" altLang="zh-CN" sz="2800" b="1">
                <a:solidFill>
                  <a:srgbClr val="000404"/>
                </a:solidFill>
              </a:rPr>
              <a:t>CPU</a:t>
            </a:r>
            <a:r>
              <a:rPr lang="zh-CN" altLang="en-US" sz="2800" b="1">
                <a:solidFill>
                  <a:srgbClr val="000404"/>
                </a:solidFill>
              </a:rPr>
              <a:t>通讯。</a:t>
            </a:r>
            <a:r>
              <a:rPr lang="en-US" altLang="zh-CN" sz="2800" b="1">
                <a:solidFill>
                  <a:srgbClr val="000404"/>
                </a:solidFill>
              </a:rPr>
              <a:t>DMA</a:t>
            </a:r>
            <a:r>
              <a:rPr lang="zh-CN" altLang="en-US" sz="2800" b="1">
                <a:solidFill>
                  <a:srgbClr val="000404"/>
                </a:solidFill>
              </a:rPr>
              <a:t>内含</a:t>
            </a:r>
            <a:r>
              <a:rPr lang="en-US" altLang="zh-CN" sz="2800" b="1">
                <a:solidFill>
                  <a:srgbClr val="000404"/>
                </a:solidFill>
              </a:rPr>
              <a:t>32</a:t>
            </a:r>
            <a:r>
              <a:rPr lang="zh-CN" altLang="en-US" sz="2800" b="1">
                <a:solidFill>
                  <a:srgbClr val="000404"/>
                </a:solidFill>
              </a:rPr>
              <a:t>位地址寄存器、</a:t>
            </a:r>
            <a:r>
              <a:rPr lang="en-US" altLang="zh-CN" sz="2800" b="1">
                <a:solidFill>
                  <a:srgbClr val="000404"/>
                </a:solidFill>
              </a:rPr>
              <a:t>16</a:t>
            </a:r>
            <a:r>
              <a:rPr lang="zh-CN" altLang="en-US" sz="2800" b="1">
                <a:solidFill>
                  <a:srgbClr val="000404"/>
                </a:solidFill>
              </a:rPr>
              <a:t>位大小寄存器以及其他控制器，初始化一次需要</a:t>
            </a:r>
            <a:r>
              <a:rPr lang="en-US" altLang="zh-CN" sz="2800" b="1">
                <a:solidFill>
                  <a:srgbClr val="000404"/>
                </a:solidFill>
              </a:rPr>
              <a:t>1cc</a:t>
            </a:r>
            <a:r>
              <a:rPr lang="zh-CN" altLang="en-US" sz="2800" b="1">
                <a:solidFill>
                  <a:srgbClr val="000404"/>
                </a:solidFill>
              </a:rPr>
              <a:t>。</a:t>
            </a:r>
          </a:p>
          <a:p>
            <a:pPr algn="l" eaLnBrk="1" hangingPunct="1">
              <a:lnSpc>
                <a:spcPct val="80000"/>
              </a:lnSpc>
            </a:pPr>
            <a:r>
              <a:rPr lang="zh-CN" altLang="en-US" sz="2800" b="1">
                <a:solidFill>
                  <a:srgbClr val="000404"/>
                </a:solidFill>
              </a:rPr>
              <a:t>内存一次可以读取</a:t>
            </a:r>
            <a:r>
              <a:rPr lang="en-US" altLang="zh-CN" sz="2800" b="1">
                <a:solidFill>
                  <a:srgbClr val="000404"/>
                </a:solidFill>
              </a:rPr>
              <a:t>128bit</a:t>
            </a:r>
            <a:r>
              <a:rPr lang="zh-CN" altLang="en-US" sz="2800" b="1">
                <a:solidFill>
                  <a:srgbClr val="000404"/>
                </a:solidFill>
              </a:rPr>
              <a:t>，读取一次花费</a:t>
            </a:r>
            <a:r>
              <a:rPr lang="en-US" altLang="zh-CN" sz="2800" b="1">
                <a:solidFill>
                  <a:srgbClr val="000404"/>
                </a:solidFill>
              </a:rPr>
              <a:t>20cc</a:t>
            </a:r>
            <a:r>
              <a:rPr lang="zh-CN" altLang="en-US" sz="2800" b="1">
                <a:solidFill>
                  <a:srgbClr val="000404"/>
                </a:solidFill>
              </a:rPr>
              <a:t>，分</a:t>
            </a:r>
            <a:r>
              <a:rPr lang="en-US" altLang="zh-CN" sz="2800" b="1">
                <a:solidFill>
                  <a:srgbClr val="000404"/>
                </a:solidFill>
              </a:rPr>
              <a:t>4</a:t>
            </a:r>
            <a:r>
              <a:rPr lang="zh-CN" altLang="en-US" sz="2800" b="1">
                <a:solidFill>
                  <a:srgbClr val="000404"/>
                </a:solidFill>
              </a:rPr>
              <a:t>次发送到总线上。</a:t>
            </a:r>
          </a:p>
          <a:p>
            <a:pPr algn="l" eaLnBrk="1" hangingPunct="1">
              <a:lnSpc>
                <a:spcPct val="80000"/>
              </a:lnSpc>
            </a:pPr>
            <a:r>
              <a:rPr lang="zh-CN" altLang="en-US" sz="2800" b="1">
                <a:solidFill>
                  <a:srgbClr val="000404"/>
                </a:solidFill>
              </a:rPr>
              <a:t>总线位宽为</a:t>
            </a:r>
            <a:r>
              <a:rPr lang="en-US" altLang="zh-CN" sz="2800" b="1">
                <a:solidFill>
                  <a:srgbClr val="000404"/>
                </a:solidFill>
              </a:rPr>
              <a:t>32bit</a:t>
            </a:r>
            <a:r>
              <a:rPr lang="zh-CN" altLang="en-US" sz="2800" b="1">
                <a:solidFill>
                  <a:srgbClr val="000404"/>
                </a:solidFill>
              </a:rPr>
              <a:t>。</a:t>
            </a:r>
          </a:p>
          <a:p>
            <a:pPr algn="l" eaLnBrk="1" hangingPunct="1">
              <a:lnSpc>
                <a:spcPct val="80000"/>
              </a:lnSpc>
            </a:pPr>
            <a:r>
              <a:rPr lang="zh-CN" altLang="en-US" sz="2800" b="1">
                <a:solidFill>
                  <a:srgbClr val="000404"/>
                </a:solidFill>
              </a:rPr>
              <a:t>问：这段视频发送期间对总线占有率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6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F807-12AE-4D99-B549-151498E8B012}" type="slidenum">
              <a:rPr lang="zh-CN" altLang="en-US"/>
              <a:pPr/>
              <a:t>89</a:t>
            </a:fld>
            <a:endParaRPr lang="en-US" altLang="zh-CN" sz="1800"/>
          </a:p>
        </p:txBody>
      </p:sp>
      <p:sp>
        <p:nvSpPr>
          <p:cNvPr id="9523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476250"/>
            <a:ext cx="8540750" cy="6048375"/>
          </a:xfrm>
          <a:ln/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rgbClr val="000404"/>
                </a:solidFill>
              </a:rPr>
              <a:t>解答：计算总线占有率？</a:t>
            </a:r>
          </a:p>
          <a:p>
            <a:pPr algn="l" eaLnBrk="1" hangingPunct="1"/>
            <a:r>
              <a:rPr lang="zh-CN" altLang="en-US" sz="2800" b="1">
                <a:solidFill>
                  <a:srgbClr val="000404"/>
                </a:solidFill>
              </a:rPr>
              <a:t>计算如果全速运行，把所有数据发送到网卡上，需要花费多少时间。然后计算时间比例。</a:t>
            </a:r>
          </a:p>
          <a:p>
            <a:pPr algn="l" eaLnBrk="1" hangingPunct="1"/>
            <a:r>
              <a:rPr lang="zh-CN" altLang="en-US" sz="2800" b="1">
                <a:solidFill>
                  <a:srgbClr val="000404"/>
                </a:solidFill>
              </a:rPr>
              <a:t>流程：</a:t>
            </a:r>
          </a:p>
          <a:p>
            <a:pPr algn="l" eaLnBrk="1" hangingPunct="1"/>
            <a:r>
              <a:rPr lang="en-US" altLang="zh-CN" sz="2800" b="1">
                <a:solidFill>
                  <a:srgbClr val="000404"/>
                </a:solidFill>
              </a:rPr>
              <a:t>1</a:t>
            </a:r>
            <a:r>
              <a:rPr lang="zh-CN" altLang="en-US" sz="2800" b="1">
                <a:solidFill>
                  <a:srgbClr val="000404"/>
                </a:solidFill>
              </a:rPr>
              <a:t>）</a:t>
            </a:r>
            <a:r>
              <a:rPr lang="en-US" altLang="zh-CN" sz="2800" b="1">
                <a:solidFill>
                  <a:srgbClr val="000404"/>
                </a:solidFill>
              </a:rPr>
              <a:t>CPU</a:t>
            </a:r>
            <a:r>
              <a:rPr lang="zh-CN" altLang="en-US" sz="2800" b="1">
                <a:solidFill>
                  <a:srgbClr val="000404"/>
                </a:solidFill>
              </a:rPr>
              <a:t>初始化</a:t>
            </a:r>
            <a:r>
              <a:rPr lang="en-US" altLang="zh-CN" sz="2800" b="1">
                <a:solidFill>
                  <a:srgbClr val="000404"/>
                </a:solidFill>
              </a:rPr>
              <a:t>DMA→</a:t>
            </a:r>
            <a:endParaRPr lang="zh-CN" altLang="en-US" sz="2800" b="1">
              <a:solidFill>
                <a:srgbClr val="000404"/>
              </a:solidFill>
            </a:endParaRPr>
          </a:p>
          <a:p>
            <a:pPr algn="l" eaLnBrk="1" hangingPunct="1"/>
            <a:r>
              <a:rPr lang="en-US" altLang="zh-CN" sz="2800" b="1">
                <a:solidFill>
                  <a:srgbClr val="000404"/>
                </a:solidFill>
              </a:rPr>
              <a:t>2</a:t>
            </a:r>
            <a:r>
              <a:rPr lang="zh-CN" altLang="en-US" sz="2800" b="1">
                <a:solidFill>
                  <a:srgbClr val="000404"/>
                </a:solidFill>
              </a:rPr>
              <a:t>）</a:t>
            </a:r>
            <a:r>
              <a:rPr lang="en-US" altLang="zh-CN" sz="2800" b="1">
                <a:solidFill>
                  <a:srgbClr val="000404"/>
                </a:solidFill>
              </a:rPr>
              <a:t>DMA</a:t>
            </a:r>
            <a:r>
              <a:rPr lang="zh-CN" altLang="en-US" sz="2800" b="1">
                <a:solidFill>
                  <a:srgbClr val="000404"/>
                </a:solidFill>
              </a:rPr>
              <a:t>发送读取地址给内存→</a:t>
            </a:r>
          </a:p>
          <a:p>
            <a:pPr algn="l" eaLnBrk="1" hangingPunct="1"/>
            <a:r>
              <a:rPr lang="en-US" altLang="zh-CN" sz="2800" b="1">
                <a:solidFill>
                  <a:srgbClr val="000404"/>
                </a:solidFill>
              </a:rPr>
              <a:t>3</a:t>
            </a:r>
            <a:r>
              <a:rPr lang="zh-CN" altLang="en-US" sz="2800" b="1">
                <a:solidFill>
                  <a:srgbClr val="000404"/>
                </a:solidFill>
              </a:rPr>
              <a:t>）内存读取</a:t>
            </a:r>
            <a:r>
              <a:rPr lang="en-US" altLang="zh-CN" sz="2800" b="1">
                <a:solidFill>
                  <a:srgbClr val="000404"/>
                </a:solidFill>
              </a:rPr>
              <a:t>128bit →</a:t>
            </a:r>
            <a:endParaRPr lang="zh-CN" altLang="en-US" sz="2800" b="1">
              <a:solidFill>
                <a:srgbClr val="000404"/>
              </a:solidFill>
            </a:endParaRPr>
          </a:p>
          <a:p>
            <a:pPr algn="l" eaLnBrk="1" hangingPunct="1"/>
            <a:r>
              <a:rPr lang="en-US" altLang="zh-CN" sz="2800" b="1">
                <a:solidFill>
                  <a:srgbClr val="000404"/>
                </a:solidFill>
              </a:rPr>
              <a:t>4</a:t>
            </a:r>
            <a:r>
              <a:rPr lang="zh-CN" altLang="en-US" sz="2800" b="1">
                <a:solidFill>
                  <a:srgbClr val="000404"/>
                </a:solidFill>
              </a:rPr>
              <a:t>）分</a:t>
            </a:r>
            <a:r>
              <a:rPr lang="en-US" altLang="zh-CN" sz="2800" b="1">
                <a:solidFill>
                  <a:srgbClr val="000404"/>
                </a:solidFill>
              </a:rPr>
              <a:t>4</a:t>
            </a:r>
            <a:r>
              <a:rPr lang="zh-CN" altLang="en-US" sz="2800" b="1">
                <a:solidFill>
                  <a:srgbClr val="000404"/>
                </a:solidFill>
              </a:rPr>
              <a:t>次发送到总线传输给网卡→</a:t>
            </a:r>
          </a:p>
          <a:p>
            <a:pPr algn="l" eaLnBrk="1" hangingPunct="1"/>
            <a:r>
              <a:rPr lang="en-US" altLang="zh-CN" sz="2800" b="1">
                <a:solidFill>
                  <a:srgbClr val="000404"/>
                </a:solidFill>
              </a:rPr>
              <a:t>5</a:t>
            </a:r>
            <a:r>
              <a:rPr lang="zh-CN" altLang="en-US" sz="2800" b="1">
                <a:solidFill>
                  <a:srgbClr val="000404"/>
                </a:solidFill>
              </a:rPr>
              <a:t>）检查</a:t>
            </a:r>
            <a:r>
              <a:rPr lang="en-US" altLang="zh-CN" sz="2800" b="1">
                <a:solidFill>
                  <a:srgbClr val="000404"/>
                </a:solidFill>
              </a:rPr>
              <a:t>DMA</a:t>
            </a:r>
            <a:r>
              <a:rPr lang="zh-CN" altLang="en-US" sz="2800" b="1">
                <a:solidFill>
                  <a:srgbClr val="000404"/>
                </a:solidFill>
              </a:rPr>
              <a:t>大小是否完成，如果没有完成，</a:t>
            </a:r>
            <a:r>
              <a:rPr lang="en-US" altLang="zh-CN" sz="2800" b="1">
                <a:solidFill>
                  <a:srgbClr val="000404"/>
                </a:solidFill>
              </a:rPr>
              <a:t>goto 3</a:t>
            </a:r>
            <a:endParaRPr lang="zh-CN" altLang="en-US" sz="2800" b="1">
              <a:solidFill>
                <a:srgbClr val="000404"/>
              </a:solidFill>
            </a:endParaRPr>
          </a:p>
          <a:p>
            <a:pPr algn="l" eaLnBrk="1" hangingPunct="1"/>
            <a:r>
              <a:rPr lang="en-US" altLang="zh-CN" sz="2800" b="1">
                <a:solidFill>
                  <a:srgbClr val="000404"/>
                </a:solidFill>
              </a:rPr>
              <a:t>6</a:t>
            </a:r>
            <a:r>
              <a:rPr lang="zh-CN" altLang="en-US" sz="2800" b="1">
                <a:solidFill>
                  <a:srgbClr val="000404"/>
                </a:solidFill>
              </a:rPr>
              <a:t>）检查流媒体有没有传输完毕，如果没有完毕，</a:t>
            </a:r>
            <a:r>
              <a:rPr lang="en-US" altLang="zh-CN" sz="2800" b="1">
                <a:solidFill>
                  <a:srgbClr val="000404"/>
                </a:solidFill>
              </a:rPr>
              <a:t>goto 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83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EC05-C12F-46E7-A38D-75AA825E95F3}" type="slidenum">
              <a:rPr lang="zh-CN" altLang="en-US"/>
              <a:pPr/>
              <a:t>9</a:t>
            </a:fld>
            <a:endParaRPr lang="en-US" altLang="zh-CN" sz="1800"/>
          </a:p>
        </p:txBody>
      </p:sp>
      <p:sp>
        <p:nvSpPr>
          <p:cNvPr id="1331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549275"/>
            <a:ext cx="8540750" cy="5688013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/>
              <a:t> </a:t>
            </a:r>
            <a:r>
              <a:rPr lang="en-US" altLang="zh-CN">
                <a:solidFill>
                  <a:srgbClr val="000000"/>
                </a:solidFill>
              </a:rPr>
              <a:t>Important but neglected</a:t>
            </a:r>
            <a:endParaRPr lang="zh-CN" altLang="en-US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>
                <a:solidFill>
                  <a:srgbClr val="000000"/>
                </a:solidFill>
              </a:rPr>
              <a:t> “</a:t>
            </a:r>
            <a:r>
              <a:rPr lang="en-US" altLang="zh-CN" i="1">
                <a:solidFill>
                  <a:srgbClr val="000000"/>
                </a:solidFill>
              </a:rPr>
              <a:t>The difficulties in assessing and designing I/O  </a:t>
            </a:r>
            <a:endParaRPr lang="zh-CN" altLang="en-US" i="1">
              <a:solidFill>
                <a:srgbClr val="000000"/>
              </a:solidFill>
            </a:endParaRPr>
          </a:p>
          <a:p>
            <a:pPr marL="742950" lvl="1" indent="-285750" algn="l" eaLnBrk="1" hangingPunct="1"/>
            <a:r>
              <a:rPr lang="en-US" altLang="zh-CN" i="1">
                <a:solidFill>
                  <a:srgbClr val="000000"/>
                </a:solidFill>
              </a:rPr>
              <a:t>    systems have often relegated I/O to second </a:t>
            </a:r>
            <a:endParaRPr lang="zh-CN" altLang="en-US" i="1">
              <a:solidFill>
                <a:srgbClr val="000000"/>
              </a:solidFill>
            </a:endParaRPr>
          </a:p>
          <a:p>
            <a:pPr marL="742950" lvl="1" indent="-285750" algn="l" eaLnBrk="1" hangingPunct="1"/>
            <a:r>
              <a:rPr lang="en-US" altLang="zh-CN" i="1">
                <a:solidFill>
                  <a:srgbClr val="000000"/>
                </a:solidFill>
              </a:rPr>
              <a:t>    class status</a:t>
            </a:r>
            <a:r>
              <a:rPr lang="en-US" altLang="zh-CN">
                <a:solidFill>
                  <a:srgbClr val="000000"/>
                </a:solidFill>
              </a:rPr>
              <a:t>”</a:t>
            </a:r>
            <a:endParaRPr lang="zh-CN" altLang="en-US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>
                <a:solidFill>
                  <a:srgbClr val="000000"/>
                </a:solidFill>
              </a:rPr>
              <a:t> “</a:t>
            </a:r>
            <a:r>
              <a:rPr lang="en-US" altLang="zh-CN" i="1">
                <a:solidFill>
                  <a:srgbClr val="000000"/>
                </a:solidFill>
              </a:rPr>
              <a:t>courses in every aspect of computing, from </a:t>
            </a:r>
            <a:endParaRPr lang="zh-CN" altLang="en-US" i="1">
              <a:solidFill>
                <a:srgbClr val="000000"/>
              </a:solidFill>
            </a:endParaRPr>
          </a:p>
          <a:p>
            <a:pPr marL="742950" lvl="1" indent="-285750" algn="l" eaLnBrk="1" hangingPunct="1"/>
            <a:r>
              <a:rPr lang="en-US" altLang="zh-CN" i="1">
                <a:solidFill>
                  <a:srgbClr val="000000"/>
                </a:solidFill>
              </a:rPr>
              <a:t>    programming to computer architecture often </a:t>
            </a:r>
            <a:endParaRPr lang="zh-CN" altLang="en-US" i="1">
              <a:solidFill>
                <a:srgbClr val="000000"/>
              </a:solidFill>
            </a:endParaRPr>
          </a:p>
          <a:p>
            <a:pPr marL="742950" lvl="1" indent="-285750" algn="l" eaLnBrk="1" hangingPunct="1"/>
            <a:r>
              <a:rPr lang="en-US" altLang="zh-CN" i="1">
                <a:solidFill>
                  <a:srgbClr val="000000"/>
                </a:solidFill>
              </a:rPr>
              <a:t>    ignore I/O or give it scanty coverage</a:t>
            </a:r>
            <a:r>
              <a:rPr lang="en-US" altLang="zh-CN">
                <a:solidFill>
                  <a:srgbClr val="000000"/>
                </a:solidFill>
              </a:rPr>
              <a:t>”</a:t>
            </a:r>
            <a:endParaRPr lang="zh-CN" altLang="en-US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>
                <a:solidFill>
                  <a:srgbClr val="000000"/>
                </a:solidFill>
              </a:rPr>
              <a:t> “</a:t>
            </a:r>
            <a:r>
              <a:rPr lang="en-US" altLang="zh-CN" i="1">
                <a:solidFill>
                  <a:srgbClr val="000000"/>
                </a:solidFill>
              </a:rPr>
              <a:t>textbooks leave the subject to near the end, </a:t>
            </a:r>
            <a:endParaRPr lang="zh-CN" altLang="en-US" i="1">
              <a:solidFill>
                <a:srgbClr val="000000"/>
              </a:solidFill>
            </a:endParaRPr>
          </a:p>
          <a:p>
            <a:pPr marL="742950" lvl="1" indent="-285750" algn="l" eaLnBrk="1" hangingPunct="1"/>
            <a:r>
              <a:rPr lang="en-US" altLang="zh-CN" i="1">
                <a:solidFill>
                  <a:srgbClr val="000000"/>
                </a:solidFill>
              </a:rPr>
              <a:t>    making it easier for students and instructors to </a:t>
            </a:r>
            <a:endParaRPr lang="zh-CN" altLang="en-US" i="1">
              <a:solidFill>
                <a:srgbClr val="000000"/>
              </a:solidFill>
            </a:endParaRPr>
          </a:p>
          <a:p>
            <a:pPr marL="742950" lvl="1" indent="-285750" algn="l" eaLnBrk="1" hangingPunct="1"/>
            <a:r>
              <a:rPr lang="en-US" altLang="zh-CN" i="1">
                <a:solidFill>
                  <a:srgbClr val="000000"/>
                </a:solidFill>
              </a:rPr>
              <a:t>    skip it!</a:t>
            </a:r>
            <a:r>
              <a:rPr lang="en-US" altLang="zh-CN">
                <a:solidFill>
                  <a:srgbClr val="000000"/>
                </a:solidFill>
              </a:rPr>
              <a:t>”</a:t>
            </a:r>
            <a:r>
              <a:rPr lang="zh-CN" altLang="en-US"/>
              <a:t/>
            </a:r>
            <a:br>
              <a:rPr lang="zh-CN" altLang="en-US"/>
            </a:b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6152813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86AA-CB13-4C71-BB51-0EB761EA01DD}" type="slidenum">
              <a:rPr lang="zh-CN" altLang="en-US"/>
              <a:pPr/>
              <a:t>90</a:t>
            </a:fld>
            <a:endParaRPr lang="en-US" altLang="zh-CN" sz="1800"/>
          </a:p>
        </p:txBody>
      </p:sp>
      <p:sp>
        <p:nvSpPr>
          <p:cNvPr id="96258" name="Rectangle 2"/>
          <p:cNvSpPr>
            <a:spLocks noGrp="1" noRot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962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905000"/>
            <a:ext cx="8540750" cy="4194175"/>
          </a:xfrm>
          <a:ln/>
        </p:spPr>
        <p:txBody>
          <a:bodyPr/>
          <a:lstStyle/>
          <a:p>
            <a:pPr algn="l" eaLnBrk="1" hangingPunct="1"/>
            <a:r>
              <a:rPr lang="zh-CN" altLang="en-US" b="1">
                <a:solidFill>
                  <a:srgbClr val="000404"/>
                </a:solidFill>
              </a:rPr>
              <a:t>因此首先计算</a:t>
            </a:r>
            <a:r>
              <a:rPr lang="en-US" altLang="zh-CN" b="1">
                <a:solidFill>
                  <a:srgbClr val="000404"/>
                </a:solidFill>
              </a:rPr>
              <a:t>1-6</a:t>
            </a:r>
            <a:r>
              <a:rPr lang="zh-CN" altLang="en-US" b="1">
                <a:solidFill>
                  <a:srgbClr val="000404"/>
                </a:solidFill>
              </a:rPr>
              <a:t>的循环次数</a:t>
            </a:r>
          </a:p>
          <a:p>
            <a:pPr algn="l" eaLnBrk="1" hangingPunct="1"/>
            <a:r>
              <a:rPr lang="zh-CN" altLang="en-US" b="1">
                <a:solidFill>
                  <a:srgbClr val="000404"/>
                </a:solidFill>
              </a:rPr>
              <a:t>一次</a:t>
            </a:r>
            <a:r>
              <a:rPr lang="en-US" altLang="zh-CN" b="1">
                <a:solidFill>
                  <a:srgbClr val="000404"/>
                </a:solidFill>
              </a:rPr>
              <a:t>DMA</a:t>
            </a:r>
            <a:r>
              <a:rPr lang="zh-CN" altLang="en-US" b="1">
                <a:solidFill>
                  <a:srgbClr val="000404"/>
                </a:solidFill>
              </a:rPr>
              <a:t>初始化能传输多少数据</a:t>
            </a:r>
          </a:p>
          <a:p>
            <a:pPr algn="l" eaLnBrk="1" hangingPunct="1"/>
            <a:r>
              <a:rPr lang="zh-CN" altLang="en-US" b="1">
                <a:solidFill>
                  <a:srgbClr val="000404"/>
                </a:solidFill>
              </a:rPr>
              <a:t>因为</a:t>
            </a:r>
            <a:r>
              <a:rPr lang="en-US" altLang="zh-CN" b="1">
                <a:solidFill>
                  <a:srgbClr val="000404"/>
                </a:solidFill>
              </a:rPr>
              <a:t>DMA</a:t>
            </a:r>
            <a:r>
              <a:rPr lang="zh-CN" altLang="en-US" b="1">
                <a:solidFill>
                  <a:srgbClr val="000404"/>
                </a:solidFill>
              </a:rPr>
              <a:t>内含</a:t>
            </a:r>
            <a:r>
              <a:rPr lang="en-US" altLang="zh-CN" b="1">
                <a:solidFill>
                  <a:srgbClr val="000404"/>
                </a:solidFill>
              </a:rPr>
              <a:t>16</a:t>
            </a:r>
            <a:r>
              <a:rPr lang="zh-CN" altLang="en-US" b="1">
                <a:solidFill>
                  <a:srgbClr val="000404"/>
                </a:solidFill>
              </a:rPr>
              <a:t>位大小寄存器，因此最大尺寸为</a:t>
            </a:r>
            <a:r>
              <a:rPr lang="en-US" altLang="zh-CN" b="1">
                <a:solidFill>
                  <a:srgbClr val="000404"/>
                </a:solidFill>
              </a:rPr>
              <a:t>2</a:t>
            </a:r>
            <a:r>
              <a:rPr lang="en-US" altLang="zh-CN" b="1" baseline="30000">
                <a:solidFill>
                  <a:srgbClr val="000404"/>
                </a:solidFill>
              </a:rPr>
              <a:t>16</a:t>
            </a:r>
            <a:r>
              <a:rPr lang="en-US" altLang="zh-CN" b="1">
                <a:solidFill>
                  <a:srgbClr val="000404"/>
                </a:solidFill>
              </a:rPr>
              <a:t>=64KB</a:t>
            </a:r>
            <a:endParaRPr lang="zh-CN" altLang="en-US" b="1">
              <a:solidFill>
                <a:srgbClr val="000404"/>
              </a:solidFill>
            </a:endParaRPr>
          </a:p>
          <a:p>
            <a:pPr algn="l" eaLnBrk="1" hangingPunct="1"/>
            <a:r>
              <a:rPr lang="zh-CN" altLang="en-US" b="1">
                <a:solidFill>
                  <a:srgbClr val="000404"/>
                </a:solidFill>
              </a:rPr>
              <a:t>视频大小为</a:t>
            </a:r>
            <a:r>
              <a:rPr lang="en-US" altLang="zh-CN" b="1">
                <a:solidFill>
                  <a:srgbClr val="000404"/>
                </a:solidFill>
              </a:rPr>
              <a:t>256MB</a:t>
            </a:r>
            <a:r>
              <a:rPr lang="zh-CN" altLang="en-US" b="1">
                <a:solidFill>
                  <a:srgbClr val="000404"/>
                </a:solidFill>
              </a:rPr>
              <a:t>，因此需要做</a:t>
            </a:r>
            <a:r>
              <a:rPr lang="en-US" altLang="zh-CN" b="1">
                <a:solidFill>
                  <a:srgbClr val="000404"/>
                </a:solidFill>
              </a:rPr>
              <a:t>256M/64K=4K</a:t>
            </a:r>
            <a:r>
              <a:rPr lang="zh-CN" altLang="en-US" b="1">
                <a:solidFill>
                  <a:srgbClr val="000404"/>
                </a:solidFill>
              </a:rPr>
              <a:t>次</a:t>
            </a:r>
            <a:r>
              <a:rPr lang="en-US" altLang="zh-CN" b="1">
                <a:solidFill>
                  <a:srgbClr val="000404"/>
                </a:solidFill>
              </a:rPr>
              <a:t>DMA</a:t>
            </a:r>
            <a:endParaRPr lang="zh-CN" altLang="en-US" b="1">
              <a:solidFill>
                <a:srgbClr val="000404"/>
              </a:solidFill>
            </a:endParaRPr>
          </a:p>
          <a:p>
            <a:pPr algn="l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373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C109-CC2D-4791-AC91-1E6B61A79FC1}" type="slidenum">
              <a:rPr lang="zh-CN" altLang="en-US"/>
              <a:pPr/>
              <a:t>91</a:t>
            </a:fld>
            <a:endParaRPr lang="en-US" altLang="zh-CN" sz="1800"/>
          </a:p>
        </p:txBody>
      </p:sp>
      <p:sp>
        <p:nvSpPr>
          <p:cNvPr id="97282" name="Rectangle 5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476250"/>
            <a:ext cx="8540750" cy="6048375"/>
          </a:xfrm>
          <a:ln/>
        </p:spPr>
        <p:txBody>
          <a:bodyPr/>
          <a:lstStyle/>
          <a:p>
            <a:pPr algn="l" eaLnBrk="1" hangingPunct="1"/>
            <a:r>
              <a:rPr lang="zh-CN" altLang="en-US" b="1">
                <a:solidFill>
                  <a:srgbClr val="000404"/>
                </a:solidFill>
              </a:rPr>
              <a:t>然后计算</a:t>
            </a:r>
            <a:r>
              <a:rPr lang="en-US" altLang="zh-CN" b="1">
                <a:solidFill>
                  <a:srgbClr val="000404"/>
                </a:solidFill>
              </a:rPr>
              <a:t>3-5</a:t>
            </a:r>
            <a:r>
              <a:rPr lang="zh-CN" altLang="en-US" b="1">
                <a:solidFill>
                  <a:srgbClr val="000404"/>
                </a:solidFill>
              </a:rPr>
              <a:t>的循环次数：</a:t>
            </a:r>
          </a:p>
          <a:p>
            <a:pPr algn="l" eaLnBrk="1" hangingPunct="1"/>
            <a:r>
              <a:rPr lang="zh-CN" altLang="en-US" b="1">
                <a:solidFill>
                  <a:srgbClr val="000404"/>
                </a:solidFill>
              </a:rPr>
              <a:t>一次</a:t>
            </a:r>
            <a:r>
              <a:rPr lang="en-US" altLang="zh-CN" b="1">
                <a:solidFill>
                  <a:srgbClr val="000404"/>
                </a:solidFill>
              </a:rPr>
              <a:t>DMA</a:t>
            </a:r>
            <a:r>
              <a:rPr lang="zh-CN" altLang="en-US" b="1">
                <a:solidFill>
                  <a:srgbClr val="000404"/>
                </a:solidFill>
              </a:rPr>
              <a:t>传输</a:t>
            </a:r>
            <a:r>
              <a:rPr lang="en-US" altLang="zh-CN" b="1">
                <a:solidFill>
                  <a:srgbClr val="000404"/>
                </a:solidFill>
              </a:rPr>
              <a:t>64KB</a:t>
            </a:r>
            <a:r>
              <a:rPr lang="zh-CN" altLang="en-US" b="1">
                <a:solidFill>
                  <a:srgbClr val="000404"/>
                </a:solidFill>
              </a:rPr>
              <a:t>，而内存一次</a:t>
            </a:r>
            <a:r>
              <a:rPr lang="en-US" altLang="zh-CN" b="1">
                <a:solidFill>
                  <a:srgbClr val="000404"/>
                </a:solidFill>
              </a:rPr>
              <a:t>128bit=16B</a:t>
            </a:r>
            <a:endParaRPr lang="zh-CN" altLang="en-US" b="1">
              <a:solidFill>
                <a:srgbClr val="000404"/>
              </a:solidFill>
            </a:endParaRPr>
          </a:p>
          <a:p>
            <a:pPr algn="l" eaLnBrk="1" hangingPunct="1"/>
            <a:r>
              <a:rPr lang="zh-CN" altLang="en-US" b="1">
                <a:solidFill>
                  <a:srgbClr val="000404"/>
                </a:solidFill>
              </a:rPr>
              <a:t>则（内存读，传输</a:t>
            </a:r>
            <a:r>
              <a:rPr lang="en-US" altLang="zh-CN" b="1">
                <a:solidFill>
                  <a:srgbClr val="000404"/>
                </a:solidFill>
              </a:rPr>
              <a:t>4</a:t>
            </a:r>
            <a:r>
              <a:rPr lang="zh-CN" altLang="en-US" b="1">
                <a:solidFill>
                  <a:srgbClr val="000404"/>
                </a:solidFill>
              </a:rPr>
              <a:t>次）在一次</a:t>
            </a:r>
            <a:r>
              <a:rPr lang="en-US" altLang="zh-CN" b="1">
                <a:solidFill>
                  <a:srgbClr val="000404"/>
                </a:solidFill>
              </a:rPr>
              <a:t>DMA</a:t>
            </a:r>
            <a:r>
              <a:rPr lang="zh-CN" altLang="en-US" b="1">
                <a:solidFill>
                  <a:srgbClr val="000404"/>
                </a:solidFill>
              </a:rPr>
              <a:t>内，循环</a:t>
            </a:r>
            <a:r>
              <a:rPr lang="en-US" altLang="zh-CN" b="1">
                <a:solidFill>
                  <a:srgbClr val="000404"/>
                </a:solidFill>
              </a:rPr>
              <a:t>64KB/16B=4K</a:t>
            </a:r>
            <a:r>
              <a:rPr lang="zh-CN" altLang="en-US" b="1">
                <a:solidFill>
                  <a:srgbClr val="000404"/>
                </a:solidFill>
              </a:rPr>
              <a:t>次</a:t>
            </a:r>
          </a:p>
          <a:p>
            <a:pPr algn="l" eaLnBrk="1" hangingPunct="1"/>
            <a:endParaRPr lang="zh-CN" altLang="en-US" b="1">
              <a:solidFill>
                <a:srgbClr val="000404"/>
              </a:solidFill>
            </a:endParaRPr>
          </a:p>
          <a:p>
            <a:pPr algn="l" eaLnBrk="1" hangingPunct="1"/>
            <a:endParaRPr lang="zh-CN" altLang="en-US" b="1">
              <a:solidFill>
                <a:srgbClr val="0004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3475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17F4-9A39-48C0-9E1F-9DBA39715178}" type="slidenum">
              <a:rPr lang="zh-CN" altLang="en-US"/>
              <a:pPr/>
              <a:t>92</a:t>
            </a:fld>
            <a:endParaRPr lang="en-US" altLang="zh-CN" sz="1800"/>
          </a:p>
        </p:txBody>
      </p:sp>
      <p:sp>
        <p:nvSpPr>
          <p:cNvPr id="9830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549275"/>
            <a:ext cx="8540750" cy="5694363"/>
          </a:xfrm>
          <a:ln/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zh-CN" altLang="en-US" sz="2800" b="1">
                <a:solidFill>
                  <a:srgbClr val="000404"/>
                </a:solidFill>
              </a:rPr>
              <a:t>最后做计算时间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0404"/>
                </a:solidFill>
              </a:rPr>
              <a:t>=DMA</a:t>
            </a:r>
            <a:r>
              <a:rPr lang="zh-CN" altLang="en-US" sz="2800" b="1">
                <a:solidFill>
                  <a:srgbClr val="000404"/>
                </a:solidFill>
              </a:rPr>
              <a:t>次数*（ </a:t>
            </a:r>
            <a:r>
              <a:rPr lang="en-US" altLang="zh-CN" sz="2800" b="1">
                <a:solidFill>
                  <a:srgbClr val="000404"/>
                </a:solidFill>
              </a:rPr>
              <a:t>CPU</a:t>
            </a:r>
            <a:r>
              <a:rPr lang="zh-CN" altLang="en-US" sz="2800" b="1">
                <a:solidFill>
                  <a:srgbClr val="000404"/>
                </a:solidFill>
              </a:rPr>
              <a:t>初始化</a:t>
            </a:r>
            <a:r>
              <a:rPr lang="en-US" altLang="zh-CN" sz="2800" b="1">
                <a:solidFill>
                  <a:srgbClr val="000404"/>
                </a:solidFill>
              </a:rPr>
              <a:t>DMA </a:t>
            </a:r>
            <a:r>
              <a:rPr lang="zh-CN" altLang="en-US" sz="2800" b="1">
                <a:solidFill>
                  <a:srgbClr val="000404"/>
                </a:solidFill>
              </a:rPr>
              <a:t>时间</a:t>
            </a:r>
            <a:r>
              <a:rPr lang="en-US" altLang="zh-CN" sz="2800" b="1">
                <a:solidFill>
                  <a:srgbClr val="000404"/>
                </a:solidFill>
              </a:rPr>
              <a:t>+ DMA</a:t>
            </a:r>
            <a:r>
              <a:rPr lang="zh-CN" altLang="en-US" sz="2800" b="1">
                <a:solidFill>
                  <a:srgbClr val="000404"/>
                </a:solidFill>
              </a:rPr>
              <a:t>发送读取地址给内存时间</a:t>
            </a:r>
            <a:r>
              <a:rPr lang="en-US" altLang="zh-CN" sz="2800" b="1">
                <a:solidFill>
                  <a:srgbClr val="000404"/>
                </a:solidFill>
              </a:rPr>
              <a:t>+DMA</a:t>
            </a:r>
            <a:r>
              <a:rPr lang="zh-CN" altLang="en-US" sz="2800" b="1">
                <a:solidFill>
                  <a:srgbClr val="000404"/>
                </a:solidFill>
              </a:rPr>
              <a:t>内的循环次数*（内存读取时间</a:t>
            </a:r>
            <a:r>
              <a:rPr lang="en-US" altLang="zh-CN" sz="2800" b="1">
                <a:solidFill>
                  <a:srgbClr val="000404"/>
                </a:solidFill>
              </a:rPr>
              <a:t>+</a:t>
            </a:r>
            <a:r>
              <a:rPr lang="zh-CN" altLang="en-US" sz="2800" b="1">
                <a:solidFill>
                  <a:srgbClr val="000404"/>
                </a:solidFill>
              </a:rPr>
              <a:t>数据发送时间）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0404"/>
                </a:solidFill>
              </a:rPr>
              <a:t>=4K*</a:t>
            </a:r>
            <a:r>
              <a:rPr lang="zh-CN" altLang="en-US" sz="2800" b="1">
                <a:solidFill>
                  <a:srgbClr val="000404"/>
                </a:solidFill>
              </a:rPr>
              <a:t>（</a:t>
            </a:r>
            <a:r>
              <a:rPr lang="en-US" altLang="zh-CN" sz="2800" b="1">
                <a:solidFill>
                  <a:srgbClr val="000404"/>
                </a:solidFill>
              </a:rPr>
              <a:t>1cc+1cc+4k*</a:t>
            </a:r>
            <a:r>
              <a:rPr lang="zh-CN" altLang="en-US" sz="2800" b="1">
                <a:solidFill>
                  <a:srgbClr val="000404"/>
                </a:solidFill>
              </a:rPr>
              <a:t>（</a:t>
            </a:r>
            <a:r>
              <a:rPr lang="en-US" altLang="zh-CN" sz="2800" b="1">
                <a:solidFill>
                  <a:srgbClr val="000404"/>
                </a:solidFill>
              </a:rPr>
              <a:t>20cc+4cc</a:t>
            </a:r>
            <a:r>
              <a:rPr lang="zh-CN" altLang="en-US" sz="2800" b="1">
                <a:solidFill>
                  <a:srgbClr val="000404"/>
                </a:solidFill>
              </a:rPr>
              <a:t>））</a:t>
            </a:r>
          </a:p>
          <a:p>
            <a:pPr algn="l" eaLnBrk="1" hangingPunct="1">
              <a:lnSpc>
                <a:spcPct val="80000"/>
              </a:lnSpc>
            </a:pPr>
            <a:r>
              <a:rPr lang="zh-CN" altLang="en-US" sz="2800" b="1">
                <a:solidFill>
                  <a:srgbClr val="000404"/>
                </a:solidFill>
              </a:rPr>
              <a:t>再用这个数据除以流媒体时间</a:t>
            </a:r>
            <a:r>
              <a:rPr lang="en-US" altLang="zh-CN" sz="2800" b="1">
                <a:solidFill>
                  <a:srgbClr val="000404"/>
                </a:solidFill>
              </a:rPr>
              <a:t>90</a:t>
            </a:r>
            <a:r>
              <a:rPr lang="zh-CN" altLang="en-US" sz="2800" b="1">
                <a:solidFill>
                  <a:srgbClr val="000404"/>
                </a:solidFill>
              </a:rPr>
              <a:t>分钟，就是这</a:t>
            </a:r>
            <a:r>
              <a:rPr lang="en-US" altLang="zh-CN" sz="2800" b="1">
                <a:solidFill>
                  <a:srgbClr val="000404"/>
                </a:solidFill>
              </a:rPr>
              <a:t>90</a:t>
            </a:r>
            <a:r>
              <a:rPr lang="zh-CN" altLang="en-US" sz="2800" b="1">
                <a:solidFill>
                  <a:srgbClr val="000404"/>
                </a:solidFill>
              </a:rPr>
              <a:t>分钟内总线的利用率</a:t>
            </a:r>
          </a:p>
          <a:p>
            <a:pPr algn="l" eaLnBrk="1" hangingPunct="1">
              <a:lnSpc>
                <a:spcPct val="80000"/>
              </a:lnSpc>
            </a:pPr>
            <a:r>
              <a:rPr lang="zh-CN" altLang="en-US" sz="2800" b="1">
                <a:solidFill>
                  <a:srgbClr val="000404"/>
                </a:solidFill>
              </a:rPr>
              <a:t>注意：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0404"/>
                </a:solidFill>
              </a:rPr>
              <a:t>CPU</a:t>
            </a:r>
            <a:r>
              <a:rPr lang="zh-CN" altLang="en-US" sz="2800" b="1">
                <a:solidFill>
                  <a:srgbClr val="000404"/>
                </a:solidFill>
              </a:rPr>
              <a:t>初始化</a:t>
            </a:r>
            <a:r>
              <a:rPr lang="en-US" altLang="zh-CN" sz="2800" b="1">
                <a:solidFill>
                  <a:srgbClr val="000404"/>
                </a:solidFill>
              </a:rPr>
              <a:t>DMA </a:t>
            </a:r>
            <a:r>
              <a:rPr lang="zh-CN" altLang="en-US" sz="2800" b="1">
                <a:solidFill>
                  <a:srgbClr val="000404"/>
                </a:solidFill>
              </a:rPr>
              <a:t>时间</a:t>
            </a:r>
            <a:r>
              <a:rPr lang="en-US" altLang="zh-CN" sz="2800" b="1">
                <a:solidFill>
                  <a:srgbClr val="000404"/>
                </a:solidFill>
              </a:rPr>
              <a:t>=1cc</a:t>
            </a:r>
            <a:endParaRPr lang="zh-CN" altLang="en-US" sz="2800" b="1">
              <a:solidFill>
                <a:srgbClr val="000404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0404"/>
                </a:solidFill>
              </a:rPr>
              <a:t>DMA</a:t>
            </a:r>
            <a:r>
              <a:rPr lang="zh-CN" altLang="en-US" sz="2800" b="1">
                <a:solidFill>
                  <a:srgbClr val="000404"/>
                </a:solidFill>
              </a:rPr>
              <a:t>发送读取地址给内存时间</a:t>
            </a:r>
            <a:r>
              <a:rPr lang="en-US" altLang="zh-CN" sz="2800" b="1">
                <a:solidFill>
                  <a:srgbClr val="000404"/>
                </a:solidFill>
              </a:rPr>
              <a:t>=</a:t>
            </a:r>
            <a:r>
              <a:rPr lang="zh-CN" altLang="en-US" sz="2800" b="1">
                <a:solidFill>
                  <a:srgbClr val="000404"/>
                </a:solidFill>
              </a:rPr>
              <a:t>总线发送一次时间</a:t>
            </a:r>
            <a:r>
              <a:rPr lang="en-US" altLang="zh-CN" sz="2800" b="1">
                <a:solidFill>
                  <a:srgbClr val="000404"/>
                </a:solidFill>
              </a:rPr>
              <a:t>=1cc</a:t>
            </a:r>
            <a:endParaRPr lang="zh-CN" altLang="en-US" sz="2800" b="1">
              <a:solidFill>
                <a:srgbClr val="000404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zh-CN" altLang="en-US" sz="2800" b="1">
                <a:solidFill>
                  <a:srgbClr val="000404"/>
                </a:solidFill>
              </a:rPr>
              <a:t>内存读取时间</a:t>
            </a:r>
            <a:r>
              <a:rPr lang="en-US" altLang="zh-CN" sz="2800" b="1">
                <a:solidFill>
                  <a:srgbClr val="000404"/>
                </a:solidFill>
              </a:rPr>
              <a:t>=</a:t>
            </a:r>
            <a:r>
              <a:rPr lang="zh-CN" altLang="en-US" sz="2800" b="1">
                <a:solidFill>
                  <a:srgbClr val="000404"/>
                </a:solidFill>
              </a:rPr>
              <a:t>读取</a:t>
            </a:r>
            <a:r>
              <a:rPr lang="en-US" altLang="zh-CN" sz="2800" b="1">
                <a:solidFill>
                  <a:srgbClr val="000404"/>
                </a:solidFill>
              </a:rPr>
              <a:t>128bit</a:t>
            </a:r>
            <a:r>
              <a:rPr lang="zh-CN" altLang="en-US" sz="2800" b="1">
                <a:solidFill>
                  <a:srgbClr val="000404"/>
                </a:solidFill>
              </a:rPr>
              <a:t>时间，根据题干为</a:t>
            </a:r>
            <a:r>
              <a:rPr lang="en-US" altLang="zh-CN" sz="2800" b="1">
                <a:solidFill>
                  <a:srgbClr val="000404"/>
                </a:solidFill>
              </a:rPr>
              <a:t>20cc</a:t>
            </a:r>
            <a:endParaRPr lang="zh-CN" altLang="en-US" sz="2800" b="1">
              <a:solidFill>
                <a:srgbClr val="000404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zh-CN" altLang="en-US" sz="2800" b="1">
                <a:solidFill>
                  <a:srgbClr val="000404"/>
                </a:solidFill>
              </a:rPr>
              <a:t>数据发送时间</a:t>
            </a:r>
            <a:r>
              <a:rPr lang="en-US" altLang="zh-CN" sz="2800" b="1">
                <a:solidFill>
                  <a:srgbClr val="000404"/>
                </a:solidFill>
              </a:rPr>
              <a:t>=</a:t>
            </a:r>
            <a:r>
              <a:rPr lang="zh-CN" altLang="en-US" sz="2800" b="1">
                <a:solidFill>
                  <a:srgbClr val="000404"/>
                </a:solidFill>
              </a:rPr>
              <a:t>发送数据除以</a:t>
            </a:r>
            <a:r>
              <a:rPr lang="en-US" altLang="zh-CN" sz="2800" b="1">
                <a:solidFill>
                  <a:srgbClr val="000404"/>
                </a:solidFill>
              </a:rPr>
              <a:t>32bit/cc</a:t>
            </a:r>
            <a:r>
              <a:rPr lang="zh-CN" altLang="en-US" sz="2800" b="1">
                <a:solidFill>
                  <a:srgbClr val="000404"/>
                </a:solidFill>
              </a:rPr>
              <a:t>（总线</a:t>
            </a:r>
            <a:r>
              <a:rPr lang="en-US" altLang="zh-CN" sz="2800" b="1">
                <a:solidFill>
                  <a:srgbClr val="000404"/>
                </a:solidFill>
              </a:rPr>
              <a:t>32bit</a:t>
            </a:r>
            <a:r>
              <a:rPr lang="zh-CN" altLang="en-US" sz="2800" b="1">
                <a:solidFill>
                  <a:srgbClr val="000404"/>
                </a:solidFill>
              </a:rPr>
              <a:t>位宽）</a:t>
            </a:r>
            <a:r>
              <a:rPr lang="en-US" altLang="zh-CN" sz="2800" b="1">
                <a:solidFill>
                  <a:srgbClr val="000404"/>
                </a:solidFill>
              </a:rPr>
              <a:t>=4cc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620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9978-CE0A-491E-81E1-E849B297F59F}" type="slidenum">
              <a:rPr lang="zh-CN" altLang="en-US"/>
              <a:pPr/>
              <a:t>93</a:t>
            </a:fld>
            <a:endParaRPr lang="en-US" altLang="zh-CN" sz="1800"/>
          </a:p>
        </p:txBody>
      </p:sp>
      <p:sp>
        <p:nvSpPr>
          <p:cNvPr id="9933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549275"/>
            <a:ext cx="8540750" cy="5694363"/>
          </a:xfrm>
          <a:ln/>
        </p:spPr>
        <p:txBody>
          <a:bodyPr/>
          <a:lstStyle/>
          <a:p>
            <a:pPr algn="l" eaLnBrk="1" hangingPunct="1"/>
            <a:r>
              <a:rPr lang="zh-CN" altLang="en-US" b="1">
                <a:solidFill>
                  <a:srgbClr val="000404"/>
                </a:solidFill>
              </a:rPr>
              <a:t>题目变化</a:t>
            </a:r>
          </a:p>
          <a:p>
            <a:pPr algn="l" eaLnBrk="1" hangingPunct="1"/>
            <a:r>
              <a:rPr lang="en-US" altLang="zh-CN" b="1">
                <a:solidFill>
                  <a:srgbClr val="000404"/>
                </a:solidFill>
              </a:rPr>
              <a:t>1</a:t>
            </a:r>
            <a:r>
              <a:rPr lang="zh-CN" altLang="en-US" b="1">
                <a:solidFill>
                  <a:srgbClr val="000404"/>
                </a:solidFill>
              </a:rPr>
              <a:t>、增加数据块</a:t>
            </a:r>
            <a:r>
              <a:rPr lang="en-US" altLang="zh-CN" b="1">
                <a:solidFill>
                  <a:srgbClr val="000404"/>
                </a:solidFill>
              </a:rPr>
              <a:t>block</a:t>
            </a:r>
            <a:r>
              <a:rPr lang="zh-CN" altLang="en-US" b="1">
                <a:solidFill>
                  <a:srgbClr val="000404"/>
                </a:solidFill>
              </a:rPr>
              <a:t>概念</a:t>
            </a:r>
          </a:p>
          <a:p>
            <a:pPr algn="l" eaLnBrk="1" hangingPunct="1"/>
            <a:r>
              <a:rPr lang="zh-CN" altLang="en-US" b="1">
                <a:solidFill>
                  <a:srgbClr val="000404"/>
                </a:solidFill>
              </a:rPr>
              <a:t>要求每次</a:t>
            </a:r>
            <a:r>
              <a:rPr lang="en-US" altLang="zh-CN" b="1">
                <a:solidFill>
                  <a:srgbClr val="000404"/>
                </a:solidFill>
              </a:rPr>
              <a:t>DMA</a:t>
            </a:r>
            <a:r>
              <a:rPr lang="zh-CN" altLang="en-US" b="1">
                <a:solidFill>
                  <a:srgbClr val="000404"/>
                </a:solidFill>
              </a:rPr>
              <a:t>操作以数据块为单位进行。</a:t>
            </a:r>
          </a:p>
          <a:p>
            <a:pPr algn="l" eaLnBrk="1" hangingPunct="1"/>
            <a:r>
              <a:rPr lang="zh-CN" altLang="en-US" b="1">
                <a:solidFill>
                  <a:srgbClr val="000404"/>
                </a:solidFill>
              </a:rPr>
              <a:t>例如，数据块为</a:t>
            </a:r>
            <a:r>
              <a:rPr lang="en-US" altLang="zh-CN" b="1">
                <a:solidFill>
                  <a:srgbClr val="000404"/>
                </a:solidFill>
              </a:rPr>
              <a:t>512B</a:t>
            </a:r>
            <a:endParaRPr lang="zh-CN" altLang="en-US" b="1">
              <a:solidFill>
                <a:srgbClr val="000404"/>
              </a:solidFill>
            </a:endParaRPr>
          </a:p>
          <a:p>
            <a:pPr algn="l" eaLnBrk="1" hangingPunct="1"/>
            <a:r>
              <a:rPr lang="en-US" altLang="zh-CN" b="1">
                <a:solidFill>
                  <a:srgbClr val="000404"/>
                </a:solidFill>
              </a:rPr>
              <a:t>DMA</a:t>
            </a:r>
            <a:r>
              <a:rPr lang="zh-CN" altLang="en-US" b="1">
                <a:solidFill>
                  <a:srgbClr val="000404"/>
                </a:solidFill>
              </a:rPr>
              <a:t>内的循环次数为</a:t>
            </a:r>
            <a:r>
              <a:rPr lang="en-US" altLang="zh-CN" b="1">
                <a:solidFill>
                  <a:srgbClr val="000404"/>
                </a:solidFill>
              </a:rPr>
              <a:t>64KB/512B=128</a:t>
            </a:r>
            <a:r>
              <a:rPr lang="zh-CN" altLang="en-US" b="1">
                <a:solidFill>
                  <a:srgbClr val="000404"/>
                </a:solidFill>
              </a:rPr>
              <a:t>次</a:t>
            </a:r>
          </a:p>
          <a:p>
            <a:pPr algn="l" eaLnBrk="1" hangingPunct="1"/>
            <a:r>
              <a:rPr lang="zh-CN" altLang="en-US" b="1">
                <a:solidFill>
                  <a:srgbClr val="000404"/>
                </a:solidFill>
              </a:rPr>
              <a:t>每次循环内：</a:t>
            </a:r>
          </a:p>
          <a:p>
            <a:pPr algn="l" eaLnBrk="1" hangingPunct="1"/>
            <a:r>
              <a:rPr lang="zh-CN" altLang="en-US" b="1">
                <a:solidFill>
                  <a:srgbClr val="000404"/>
                </a:solidFill>
              </a:rPr>
              <a:t>内存读取时间变成</a:t>
            </a:r>
            <a:r>
              <a:rPr lang="en-US" altLang="zh-CN" b="1">
                <a:solidFill>
                  <a:srgbClr val="000404"/>
                </a:solidFill>
              </a:rPr>
              <a:t>4</a:t>
            </a:r>
            <a:r>
              <a:rPr lang="zh-CN" altLang="en-US" b="1">
                <a:solidFill>
                  <a:srgbClr val="000404"/>
                </a:solidFill>
              </a:rPr>
              <a:t>次读</a:t>
            </a:r>
            <a:r>
              <a:rPr lang="en-US" altLang="zh-CN" b="1">
                <a:solidFill>
                  <a:srgbClr val="000404"/>
                </a:solidFill>
              </a:rPr>
              <a:t>128bit</a:t>
            </a:r>
            <a:endParaRPr lang="zh-CN" altLang="en-US" b="1">
              <a:solidFill>
                <a:srgbClr val="000404"/>
              </a:solidFill>
            </a:endParaRPr>
          </a:p>
          <a:p>
            <a:pPr algn="l" eaLnBrk="1" hangingPunct="1"/>
            <a:r>
              <a:rPr lang="zh-CN" altLang="en-US" b="1">
                <a:solidFill>
                  <a:srgbClr val="000404"/>
                </a:solidFill>
              </a:rPr>
              <a:t>每次数据传输变成</a:t>
            </a:r>
            <a:r>
              <a:rPr lang="en-US" altLang="zh-CN" b="1">
                <a:solidFill>
                  <a:srgbClr val="000404"/>
                </a:solidFill>
              </a:rPr>
              <a:t>512cc</a:t>
            </a:r>
            <a:endParaRPr lang="zh-CN" altLang="en-US" b="1">
              <a:solidFill>
                <a:srgbClr val="000404"/>
              </a:solidFill>
            </a:endParaRPr>
          </a:p>
          <a:p>
            <a:pPr algn="l" eaLnBrk="1" hangingPunct="1"/>
            <a:r>
              <a:rPr lang="zh-CN" altLang="en-US" b="1">
                <a:solidFill>
                  <a:srgbClr val="000404"/>
                </a:solidFill>
              </a:rPr>
              <a:t>显然，仅仅增加</a:t>
            </a:r>
            <a:r>
              <a:rPr lang="en-US" altLang="zh-CN" b="1">
                <a:solidFill>
                  <a:srgbClr val="000404"/>
                </a:solidFill>
              </a:rPr>
              <a:t>block</a:t>
            </a:r>
            <a:r>
              <a:rPr lang="zh-CN" altLang="en-US" b="1">
                <a:solidFill>
                  <a:srgbClr val="000404"/>
                </a:solidFill>
              </a:rPr>
              <a:t>不会改变传输时间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3068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E0DE-9B30-4B63-B41C-7EAF36D0C076}" type="slidenum">
              <a:rPr lang="zh-CN" altLang="en-US"/>
              <a:pPr/>
              <a:t>94</a:t>
            </a:fld>
            <a:endParaRPr lang="en-US" altLang="zh-CN" sz="1800"/>
          </a:p>
        </p:txBody>
      </p:sp>
      <p:sp>
        <p:nvSpPr>
          <p:cNvPr id="10035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404813"/>
            <a:ext cx="8540750" cy="5694362"/>
          </a:xfrm>
          <a:ln/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000404"/>
                </a:solidFill>
              </a:rPr>
              <a:t>题目变化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CN" sz="2800" b="1">
                <a:solidFill>
                  <a:srgbClr val="000404"/>
                </a:solidFill>
              </a:rPr>
              <a:t>2</a:t>
            </a:r>
            <a:r>
              <a:rPr lang="zh-CN" altLang="en-US" sz="2800" b="1">
                <a:solidFill>
                  <a:srgbClr val="000404"/>
                </a:solidFill>
              </a:rPr>
              <a:t>、增加总线位宽</a:t>
            </a:r>
          </a:p>
          <a:p>
            <a:pPr algn="l"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000404"/>
                </a:solidFill>
              </a:rPr>
              <a:t>例如：增加位宽到</a:t>
            </a:r>
            <a:r>
              <a:rPr lang="en-US" altLang="zh-CN" sz="2800" b="1">
                <a:solidFill>
                  <a:srgbClr val="000404"/>
                </a:solidFill>
              </a:rPr>
              <a:t>128bit</a:t>
            </a:r>
            <a:endParaRPr lang="zh-CN" altLang="en-US" sz="2800" b="1">
              <a:solidFill>
                <a:srgbClr val="000404"/>
              </a:solidFill>
            </a:endParaRPr>
          </a:p>
          <a:p>
            <a:pPr algn="l"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000404"/>
                </a:solidFill>
              </a:rPr>
              <a:t>后果：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CN" sz="2800" b="1">
                <a:solidFill>
                  <a:srgbClr val="000404"/>
                </a:solidFill>
              </a:rPr>
              <a:t>1</a:t>
            </a:r>
            <a:r>
              <a:rPr lang="zh-CN" altLang="en-US" sz="2800" b="1">
                <a:solidFill>
                  <a:srgbClr val="000404"/>
                </a:solidFill>
              </a:rPr>
              <a:t>）传输地址时间有变化么？</a:t>
            </a:r>
          </a:p>
          <a:p>
            <a:pPr algn="l"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000404"/>
                </a:solidFill>
              </a:rPr>
              <a:t>无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CN" sz="2800" b="1">
                <a:solidFill>
                  <a:srgbClr val="000404"/>
                </a:solidFill>
              </a:rPr>
              <a:t>2</a:t>
            </a:r>
            <a:r>
              <a:rPr lang="zh-CN" altLang="en-US" sz="2800" b="1">
                <a:solidFill>
                  <a:srgbClr val="000404"/>
                </a:solidFill>
              </a:rPr>
              <a:t>）读内存速度有变化么？</a:t>
            </a:r>
          </a:p>
          <a:p>
            <a:pPr algn="l"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000404"/>
                </a:solidFill>
              </a:rPr>
              <a:t>无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CN" sz="2800" b="1">
                <a:solidFill>
                  <a:srgbClr val="000404"/>
                </a:solidFill>
              </a:rPr>
              <a:t>3</a:t>
            </a:r>
            <a:r>
              <a:rPr lang="zh-CN" altLang="en-US" sz="2800" b="1">
                <a:solidFill>
                  <a:srgbClr val="000404"/>
                </a:solidFill>
              </a:rPr>
              <a:t>）循环次数有变化么？</a:t>
            </a:r>
          </a:p>
          <a:p>
            <a:pPr algn="l"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000404"/>
                </a:solidFill>
              </a:rPr>
              <a:t>无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CN" sz="2800" b="1">
                <a:solidFill>
                  <a:srgbClr val="000404"/>
                </a:solidFill>
              </a:rPr>
              <a:t>4</a:t>
            </a:r>
            <a:r>
              <a:rPr lang="zh-CN" altLang="en-US" sz="2800" b="1">
                <a:solidFill>
                  <a:srgbClr val="000404"/>
                </a:solidFill>
              </a:rPr>
              <a:t>）每次数据传输变化么？</a:t>
            </a:r>
          </a:p>
          <a:p>
            <a:pPr algn="l"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000404"/>
                </a:solidFill>
              </a:rPr>
              <a:t>有，每次内存读</a:t>
            </a:r>
            <a:r>
              <a:rPr lang="en-US" altLang="zh-CN" sz="2800" b="1">
                <a:solidFill>
                  <a:srgbClr val="000404"/>
                </a:solidFill>
              </a:rPr>
              <a:t>128bit</a:t>
            </a:r>
            <a:r>
              <a:rPr lang="zh-CN" altLang="en-US" sz="2800" b="1">
                <a:solidFill>
                  <a:srgbClr val="000404"/>
                </a:solidFill>
              </a:rPr>
              <a:t>，之后</a:t>
            </a:r>
            <a:r>
              <a:rPr lang="en-US" altLang="zh-CN" sz="2800" b="1">
                <a:solidFill>
                  <a:srgbClr val="000404"/>
                </a:solidFill>
              </a:rPr>
              <a:t>1cc</a:t>
            </a:r>
            <a:r>
              <a:rPr lang="zh-CN" altLang="en-US" sz="2800" b="1">
                <a:solidFill>
                  <a:srgbClr val="000404"/>
                </a:solidFill>
              </a:rPr>
              <a:t>就发送到总线上了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074417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7302-D7F0-4C4F-8AF2-59BC7522EC97}" type="slidenum">
              <a:rPr lang="zh-CN" altLang="en-US"/>
              <a:pPr/>
              <a:t>95</a:t>
            </a:fld>
            <a:endParaRPr lang="en-US" altLang="zh-CN" sz="1800"/>
          </a:p>
        </p:txBody>
      </p:sp>
      <p:sp>
        <p:nvSpPr>
          <p:cNvPr id="10137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476250"/>
            <a:ext cx="8540750" cy="5622925"/>
          </a:xfrm>
          <a:ln/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zh-CN" altLang="en-US" sz="2400" b="1">
                <a:solidFill>
                  <a:srgbClr val="000404"/>
                </a:solidFill>
              </a:rPr>
              <a:t>题目变化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zh-CN" sz="2400" b="1">
                <a:solidFill>
                  <a:srgbClr val="000404"/>
                </a:solidFill>
              </a:rPr>
              <a:t>3</a:t>
            </a:r>
            <a:r>
              <a:rPr lang="zh-CN" altLang="en-US" sz="2400" b="1">
                <a:solidFill>
                  <a:srgbClr val="000404"/>
                </a:solidFill>
              </a:rPr>
              <a:t>、增加</a:t>
            </a:r>
            <a:r>
              <a:rPr lang="en-US" altLang="zh-CN" sz="2400" b="1">
                <a:solidFill>
                  <a:srgbClr val="000404"/>
                </a:solidFill>
              </a:rPr>
              <a:t>overlaped</a:t>
            </a:r>
            <a:r>
              <a:rPr lang="zh-CN" altLang="en-US" sz="2400" b="1">
                <a:solidFill>
                  <a:srgbClr val="000404"/>
                </a:solidFill>
              </a:rPr>
              <a:t>概念</a:t>
            </a:r>
          </a:p>
          <a:p>
            <a:pPr algn="l" eaLnBrk="1" hangingPunct="1">
              <a:lnSpc>
                <a:spcPct val="80000"/>
              </a:lnSpc>
            </a:pPr>
            <a:r>
              <a:rPr lang="zh-CN" altLang="en-US" sz="2400" b="1">
                <a:solidFill>
                  <a:srgbClr val="000404"/>
                </a:solidFill>
              </a:rPr>
              <a:t>一般做法是在一个</a:t>
            </a:r>
            <a:r>
              <a:rPr lang="en-US" altLang="zh-CN" sz="2400" b="1">
                <a:solidFill>
                  <a:srgbClr val="000404"/>
                </a:solidFill>
              </a:rPr>
              <a:t>block</a:t>
            </a:r>
            <a:r>
              <a:rPr lang="zh-CN" altLang="en-US" sz="2400" b="1">
                <a:solidFill>
                  <a:srgbClr val="000404"/>
                </a:solidFill>
              </a:rPr>
              <a:t>操作内，内存读出与数据发送到总线这两个操作，可以重叠执行。</a:t>
            </a:r>
          </a:p>
          <a:p>
            <a:pPr algn="l" eaLnBrk="1" hangingPunct="1">
              <a:lnSpc>
                <a:spcPct val="80000"/>
              </a:lnSpc>
            </a:pPr>
            <a:r>
              <a:rPr lang="zh-CN" altLang="en-US" sz="2400" b="1">
                <a:solidFill>
                  <a:srgbClr val="000404"/>
                </a:solidFill>
              </a:rPr>
              <a:t>要求</a:t>
            </a:r>
            <a:r>
              <a:rPr lang="en-US" altLang="zh-CN" sz="2400" b="1">
                <a:solidFill>
                  <a:srgbClr val="000404"/>
                </a:solidFill>
              </a:rPr>
              <a:t>block</a:t>
            </a:r>
            <a:r>
              <a:rPr lang="zh-CN" altLang="en-US" sz="2400" b="1">
                <a:solidFill>
                  <a:srgbClr val="000404"/>
                </a:solidFill>
              </a:rPr>
              <a:t>大于内存一次读出的数据，意味着一次</a:t>
            </a:r>
            <a:r>
              <a:rPr lang="en-US" altLang="zh-CN" sz="2400" b="1">
                <a:solidFill>
                  <a:srgbClr val="000404"/>
                </a:solidFill>
              </a:rPr>
              <a:t>block</a:t>
            </a:r>
            <a:r>
              <a:rPr lang="zh-CN" altLang="en-US" sz="2400" b="1">
                <a:solidFill>
                  <a:srgbClr val="000404"/>
                </a:solidFill>
              </a:rPr>
              <a:t>操作，会有多次内存读与内存发送到总线。</a:t>
            </a:r>
          </a:p>
          <a:p>
            <a:pPr algn="l" eaLnBrk="1" hangingPunct="1">
              <a:lnSpc>
                <a:spcPct val="80000"/>
              </a:lnSpc>
            </a:pPr>
            <a:r>
              <a:rPr lang="zh-CN" altLang="en-US" sz="2400" b="1">
                <a:solidFill>
                  <a:srgbClr val="000404"/>
                </a:solidFill>
              </a:rPr>
              <a:t>后果：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zh-CN" sz="2400" b="1">
                <a:solidFill>
                  <a:srgbClr val="000404"/>
                </a:solidFill>
              </a:rPr>
              <a:t>1</a:t>
            </a:r>
            <a:r>
              <a:rPr lang="zh-CN" altLang="en-US" sz="2400" b="1">
                <a:solidFill>
                  <a:srgbClr val="000404"/>
                </a:solidFill>
              </a:rPr>
              <a:t>）传输地址时间有变化么？</a:t>
            </a:r>
          </a:p>
          <a:p>
            <a:pPr algn="l" eaLnBrk="1" hangingPunct="1">
              <a:lnSpc>
                <a:spcPct val="80000"/>
              </a:lnSpc>
            </a:pPr>
            <a:r>
              <a:rPr lang="zh-CN" altLang="en-US" sz="2400" b="1">
                <a:solidFill>
                  <a:srgbClr val="000404"/>
                </a:solidFill>
              </a:rPr>
              <a:t>无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zh-CN" sz="2400" b="1">
                <a:solidFill>
                  <a:srgbClr val="000404"/>
                </a:solidFill>
              </a:rPr>
              <a:t>2</a:t>
            </a:r>
            <a:r>
              <a:rPr lang="zh-CN" altLang="en-US" sz="2400" b="1">
                <a:solidFill>
                  <a:srgbClr val="000404"/>
                </a:solidFill>
              </a:rPr>
              <a:t>）循环次数有变化么？</a:t>
            </a:r>
          </a:p>
          <a:p>
            <a:pPr algn="l" eaLnBrk="1" hangingPunct="1">
              <a:lnSpc>
                <a:spcPct val="80000"/>
              </a:lnSpc>
            </a:pPr>
            <a:r>
              <a:rPr lang="zh-CN" altLang="en-US" sz="2400" b="1">
                <a:solidFill>
                  <a:srgbClr val="000404"/>
                </a:solidFill>
              </a:rPr>
              <a:t>无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zh-CN" sz="2400" b="1">
                <a:solidFill>
                  <a:srgbClr val="000404"/>
                </a:solidFill>
              </a:rPr>
              <a:t>3</a:t>
            </a:r>
            <a:r>
              <a:rPr lang="zh-CN" altLang="en-US" sz="2400" b="1">
                <a:solidFill>
                  <a:srgbClr val="000404"/>
                </a:solidFill>
              </a:rPr>
              <a:t>）每次数据传输变化么？</a:t>
            </a:r>
          </a:p>
          <a:p>
            <a:pPr algn="l" eaLnBrk="1" hangingPunct="1">
              <a:lnSpc>
                <a:spcPct val="80000"/>
              </a:lnSpc>
            </a:pPr>
            <a:r>
              <a:rPr lang="zh-CN" altLang="en-US" sz="2400" b="1">
                <a:solidFill>
                  <a:srgbClr val="000404"/>
                </a:solidFill>
              </a:rPr>
              <a:t>有，第一单位时间读内存；第二及以后单位时间做</a:t>
            </a:r>
            <a:r>
              <a:rPr lang="en-US" altLang="zh-CN" sz="2400" b="1">
                <a:solidFill>
                  <a:srgbClr val="000404"/>
                </a:solidFill>
              </a:rPr>
              <a:t>{</a:t>
            </a:r>
            <a:r>
              <a:rPr lang="zh-CN" altLang="en-US" sz="2400" b="1">
                <a:solidFill>
                  <a:srgbClr val="000404"/>
                </a:solidFill>
              </a:rPr>
              <a:t>发送第一单位的数据到总线，同时读取第二次内存</a:t>
            </a:r>
            <a:r>
              <a:rPr lang="en-US" altLang="zh-CN" sz="2400" b="1">
                <a:solidFill>
                  <a:srgbClr val="000404"/>
                </a:solidFill>
              </a:rPr>
              <a:t>}</a:t>
            </a:r>
            <a:r>
              <a:rPr lang="zh-CN" altLang="en-US" sz="2400" b="1">
                <a:solidFill>
                  <a:srgbClr val="000404"/>
                </a:solidFill>
              </a:rPr>
              <a:t>；最后一个单位时间要注意，没有读取内存操作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78842430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4F7-777F-4A0C-B186-10B0874D3C6C}" type="slidenum">
              <a:rPr lang="zh-CN" altLang="en-US"/>
              <a:pPr/>
              <a:t>96</a:t>
            </a:fld>
            <a:endParaRPr lang="en-US" altLang="zh-CN" sz="1800"/>
          </a:p>
        </p:txBody>
      </p:sp>
      <p:sp>
        <p:nvSpPr>
          <p:cNvPr id="10240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549275"/>
            <a:ext cx="8540750" cy="5549900"/>
          </a:xfrm>
          <a:ln/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zh-CN" altLang="en-US" sz="2800" b="1">
                <a:solidFill>
                  <a:srgbClr val="000404"/>
                </a:solidFill>
              </a:rPr>
              <a:t>题目变化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0404"/>
                </a:solidFill>
              </a:rPr>
              <a:t>4</a:t>
            </a:r>
            <a:r>
              <a:rPr lang="zh-CN" altLang="en-US" sz="2800" b="1">
                <a:solidFill>
                  <a:srgbClr val="000404"/>
                </a:solidFill>
              </a:rPr>
              <a:t>、增加目标设备的信息</a:t>
            </a:r>
          </a:p>
          <a:p>
            <a:pPr algn="l" eaLnBrk="1" hangingPunct="1">
              <a:lnSpc>
                <a:spcPct val="80000"/>
              </a:lnSpc>
            </a:pPr>
            <a:r>
              <a:rPr lang="zh-CN" altLang="en-US" sz="2800" b="1">
                <a:solidFill>
                  <a:srgbClr val="000404"/>
                </a:solidFill>
              </a:rPr>
              <a:t>例如：增加网卡的数据，网卡上有个缓冲区，大小为</a:t>
            </a:r>
            <a:r>
              <a:rPr lang="en-US" altLang="zh-CN" sz="2800" b="1">
                <a:solidFill>
                  <a:srgbClr val="000404"/>
                </a:solidFill>
              </a:rPr>
              <a:t>16bit</a:t>
            </a:r>
            <a:r>
              <a:rPr lang="zh-CN" altLang="en-US" sz="2800" b="1">
                <a:solidFill>
                  <a:srgbClr val="000404"/>
                </a:solidFill>
              </a:rPr>
              <a:t>，写入缓冲区就能马上发送到网络上。</a:t>
            </a:r>
          </a:p>
          <a:p>
            <a:pPr algn="l" eaLnBrk="1" hangingPunct="1">
              <a:lnSpc>
                <a:spcPct val="80000"/>
              </a:lnSpc>
            </a:pPr>
            <a:r>
              <a:rPr lang="zh-CN" altLang="en-US" sz="2800" b="1">
                <a:solidFill>
                  <a:srgbClr val="000404"/>
                </a:solidFill>
              </a:rPr>
              <a:t>后果：</a:t>
            </a:r>
          </a:p>
          <a:p>
            <a:pPr algn="l" eaLnBrk="1" hangingPunct="1">
              <a:lnSpc>
                <a:spcPct val="80000"/>
              </a:lnSpc>
            </a:pPr>
            <a:r>
              <a:rPr lang="zh-CN" altLang="en-US" sz="2800" b="1">
                <a:solidFill>
                  <a:srgbClr val="000404"/>
                </a:solidFill>
              </a:rPr>
              <a:t>每次数据发送到网卡，要等待一个</a:t>
            </a:r>
            <a:r>
              <a:rPr lang="en-US" altLang="zh-CN" sz="2800" b="1">
                <a:solidFill>
                  <a:srgbClr val="000404"/>
                </a:solidFill>
              </a:rPr>
              <a:t>cc</a:t>
            </a:r>
            <a:r>
              <a:rPr lang="zh-CN" altLang="en-US" sz="2800" b="1">
                <a:solidFill>
                  <a:srgbClr val="000404"/>
                </a:solidFill>
              </a:rPr>
              <a:t>，因为网卡</a:t>
            </a:r>
            <a:r>
              <a:rPr lang="en-US" altLang="zh-CN" sz="2800" b="1">
                <a:solidFill>
                  <a:srgbClr val="000404"/>
                </a:solidFill>
              </a:rPr>
              <a:t>1cc</a:t>
            </a:r>
            <a:r>
              <a:rPr lang="zh-CN" altLang="en-US" sz="2800" b="1">
                <a:solidFill>
                  <a:srgbClr val="000404"/>
                </a:solidFill>
              </a:rPr>
              <a:t>只能从</a:t>
            </a:r>
            <a:r>
              <a:rPr lang="en-US" altLang="zh-CN" sz="2800" b="1">
                <a:solidFill>
                  <a:srgbClr val="000404"/>
                </a:solidFill>
              </a:rPr>
              <a:t>32bit</a:t>
            </a:r>
            <a:r>
              <a:rPr lang="zh-CN" altLang="en-US" sz="2800" b="1">
                <a:solidFill>
                  <a:srgbClr val="000404"/>
                </a:solidFill>
              </a:rPr>
              <a:t>总线中选取</a:t>
            </a:r>
            <a:r>
              <a:rPr lang="en-US" altLang="zh-CN" sz="2800" b="1">
                <a:solidFill>
                  <a:srgbClr val="000404"/>
                </a:solidFill>
              </a:rPr>
              <a:t>16bit</a:t>
            </a:r>
            <a:r>
              <a:rPr lang="zh-CN" altLang="en-US" sz="2800" b="1">
                <a:solidFill>
                  <a:srgbClr val="000404"/>
                </a:solidFill>
              </a:rPr>
              <a:t>写入缓冲，下</a:t>
            </a:r>
            <a:r>
              <a:rPr lang="en-US" altLang="zh-CN" sz="2800" b="1">
                <a:solidFill>
                  <a:srgbClr val="000404"/>
                </a:solidFill>
              </a:rPr>
              <a:t>1cc</a:t>
            </a:r>
            <a:r>
              <a:rPr lang="zh-CN" altLang="en-US" sz="2800" b="1">
                <a:solidFill>
                  <a:srgbClr val="000404"/>
                </a:solidFill>
              </a:rPr>
              <a:t>写另外的</a:t>
            </a:r>
            <a:r>
              <a:rPr lang="en-US" altLang="zh-CN" sz="2800" b="1">
                <a:solidFill>
                  <a:srgbClr val="000404"/>
                </a:solidFill>
              </a:rPr>
              <a:t>16bit</a:t>
            </a:r>
            <a:r>
              <a:rPr lang="zh-CN" altLang="en-US" sz="2800" b="1">
                <a:solidFill>
                  <a:srgbClr val="000404"/>
                </a:solidFill>
              </a:rPr>
              <a:t>。因此需要通知发送方（内存），发送</a:t>
            </a:r>
            <a:r>
              <a:rPr lang="en-US" altLang="zh-CN" sz="2800" b="1">
                <a:solidFill>
                  <a:srgbClr val="000404"/>
                </a:solidFill>
              </a:rPr>
              <a:t>32bit</a:t>
            </a:r>
            <a:r>
              <a:rPr lang="zh-CN" altLang="en-US" sz="2800" b="1">
                <a:solidFill>
                  <a:srgbClr val="000404"/>
                </a:solidFill>
              </a:rPr>
              <a:t>后休息</a:t>
            </a:r>
            <a:r>
              <a:rPr lang="en-US" altLang="zh-CN" sz="2800" b="1">
                <a:solidFill>
                  <a:srgbClr val="000404"/>
                </a:solidFill>
              </a:rPr>
              <a:t>1cc</a:t>
            </a:r>
            <a:endParaRPr lang="zh-CN" altLang="en-US" sz="2800" b="1">
              <a:solidFill>
                <a:srgbClr val="000404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zh-CN" altLang="en-US" sz="2800" b="1">
                <a:solidFill>
                  <a:srgbClr val="000404"/>
                </a:solidFill>
              </a:rPr>
              <a:t>例如：网卡缓冲区</a:t>
            </a:r>
            <a:r>
              <a:rPr lang="en-US" altLang="zh-CN" sz="2800" b="1">
                <a:solidFill>
                  <a:srgbClr val="000404"/>
                </a:solidFill>
              </a:rPr>
              <a:t>64bit</a:t>
            </a:r>
            <a:endParaRPr lang="zh-CN" altLang="en-US" sz="2800" b="1">
              <a:solidFill>
                <a:srgbClr val="000404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zh-CN" altLang="en-US" sz="2800" b="1">
                <a:solidFill>
                  <a:srgbClr val="000404"/>
                </a:solidFill>
              </a:rPr>
              <a:t>没有上述问题，内存发送无需等待</a:t>
            </a:r>
          </a:p>
          <a:p>
            <a:pPr algn="l" eaLnBrk="1" hangingPunct="1">
              <a:lnSpc>
                <a:spcPct val="80000"/>
              </a:lnSpc>
            </a:pPr>
            <a:r>
              <a:rPr lang="zh-CN" altLang="en-US" sz="2800" b="1">
                <a:solidFill>
                  <a:srgbClr val="000404"/>
                </a:solidFill>
              </a:rPr>
              <a:t>例如：网卡缓冲区满，需要</a:t>
            </a:r>
            <a:r>
              <a:rPr lang="en-US" altLang="zh-CN" sz="2800" b="1">
                <a:solidFill>
                  <a:srgbClr val="000404"/>
                </a:solidFill>
              </a:rPr>
              <a:t>1cc</a:t>
            </a:r>
            <a:r>
              <a:rPr lang="zh-CN" altLang="en-US" sz="2800" b="1">
                <a:solidFill>
                  <a:srgbClr val="000404"/>
                </a:solidFill>
              </a:rPr>
              <a:t>发送到网络上</a:t>
            </a:r>
          </a:p>
          <a:p>
            <a:pPr algn="l" eaLnBrk="1" hangingPunct="1">
              <a:lnSpc>
                <a:spcPct val="80000"/>
              </a:lnSpc>
            </a:pPr>
            <a:r>
              <a:rPr lang="zh-CN" altLang="en-US" sz="2800" b="1">
                <a:solidFill>
                  <a:srgbClr val="000404"/>
                </a:solidFill>
              </a:rPr>
              <a:t>对应通知总线发送方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53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7A77"/>
    </a:dk1>
    <a:lt1>
      <a:srgbClr val="FFFFFF"/>
    </a:lt1>
    <a:dk2>
      <a:srgbClr val="003399"/>
    </a:dk2>
    <a:lt2>
      <a:srgbClr val="C0C0C0"/>
    </a:lt2>
    <a:accent1>
      <a:srgbClr val="EBF7FF"/>
    </a:accent1>
    <a:accent2>
      <a:srgbClr val="3366FF"/>
    </a:accent2>
    <a:accent3>
      <a:srgbClr val="FFFFFF"/>
    </a:accent3>
    <a:accent4>
      <a:srgbClr val="006765"/>
    </a:accent4>
    <a:accent5>
      <a:srgbClr val="F3FAFF"/>
    </a:accent5>
    <a:accent6>
      <a:srgbClr val="2D5CE7"/>
    </a:accent6>
    <a:hlink>
      <a:srgbClr val="DC5900"/>
    </a:hlink>
    <a:folHlink>
      <a:srgbClr val="7979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7156</Words>
  <Application>Microsoft Office PowerPoint</Application>
  <PresentationFormat>全屏显示(4:3)</PresentationFormat>
  <Paragraphs>1175</Paragraphs>
  <Slides>96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109" baseType="lpstr">
      <vt:lpstr>Times-Roman</vt:lpstr>
      <vt:lpstr>华文楷体</vt:lpstr>
      <vt:lpstr>楷体_GB2312</vt:lpstr>
      <vt:lpstr>宋体</vt:lpstr>
      <vt:lpstr>Arial</vt:lpstr>
      <vt:lpstr>Calibri</vt:lpstr>
      <vt:lpstr>Comic Sans MS</vt:lpstr>
      <vt:lpstr>Helvetica</vt:lpstr>
      <vt:lpstr>Symbol</vt:lpstr>
      <vt:lpstr>Times New Roman</vt:lpstr>
      <vt:lpstr>Verdana</vt:lpstr>
      <vt:lpstr>Wingdings</vt:lpstr>
      <vt:lpstr>Office 主题​​</vt:lpstr>
      <vt:lpstr>Chapter  6</vt:lpstr>
      <vt:lpstr>Contents of Chapter 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 Disk Storage and Dependability</vt:lpstr>
      <vt:lpstr>PowerPoint 演示文稿</vt:lpstr>
      <vt:lpstr>PowerPoint 演示文稿</vt:lpstr>
      <vt:lpstr>What’s Inside A Disk Drive?</vt:lpstr>
      <vt:lpstr>PowerPoint 演示文稿</vt:lpstr>
      <vt:lpstr>PowerPoint 演示文稿</vt:lpstr>
      <vt:lpstr>Dependability, Reliability, Availability</vt:lpstr>
      <vt:lpstr>Measure(p559) </vt:lpstr>
      <vt:lpstr>Three way to improve MTTF</vt:lpstr>
      <vt:lpstr>RAID:   Redundant Arrays of Inexpensive Disks</vt:lpstr>
      <vt:lpstr>Use Arrays of Small Disks?</vt:lpstr>
      <vt:lpstr>Array Reliability</vt:lpstr>
      <vt:lpstr>Redundant Arrays of (Inexpensive) Disks</vt:lpstr>
      <vt:lpstr>RAID 0: No Redundancy(p587)</vt:lpstr>
      <vt:lpstr>RAID 1: Disk Mirroring/Shadowing</vt:lpstr>
      <vt:lpstr>RAID 3: Bit-Interleaved Parity Disk</vt:lpstr>
      <vt:lpstr>Inspiration for RAID 4</vt:lpstr>
      <vt:lpstr>RAID 4: High I/O Rate Parity</vt:lpstr>
      <vt:lpstr>Problems of Disk Arrays: Small Writes</vt:lpstr>
      <vt:lpstr>Inspiration for RAID 5</vt:lpstr>
      <vt:lpstr>RAID 5: High I/O Rate Interleaved Parity</vt:lpstr>
      <vt:lpstr>RAID 6: P+Q Redundancy</vt:lpstr>
      <vt:lpstr>RAID Techniques: Goal is performance, popularity due to reliability of storage</vt:lpstr>
      <vt:lpstr>PowerPoint 演示文稿</vt:lpstr>
      <vt:lpstr>PowerPoint 演示文稿</vt:lpstr>
      <vt:lpstr>6.4  Buses and Other Connections between Processors Memory, and  I/O Devices(p568)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Bus Arbitration</vt:lpstr>
      <vt:lpstr>PowerPoint 演示文稿</vt:lpstr>
      <vt:lpstr>The Buses and Networks of Pentium(p571)</vt:lpstr>
      <vt:lpstr>6.5  Interfacing I/O Devices to the Memory, Processor, and Operating System(p572)</vt:lpstr>
      <vt:lpstr>PowerPoint 演示文稿</vt:lpstr>
      <vt:lpstr>PowerPoint 演示文稿</vt:lpstr>
      <vt:lpstr>PowerPoint 演示文稿</vt:lpstr>
      <vt:lpstr>Interrupt-Driven I/O mode</vt:lpstr>
      <vt:lpstr>DMA transfer mode</vt:lpstr>
      <vt:lpstr>PowerPoint 演示文稿</vt:lpstr>
      <vt:lpstr>6.6 I/O Performance Measures: Examples      from Disk and File Systems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Answer:        Time for each 8KB transfer is:          8KB/(4MB/second)=2×10-3seconds.      It requires the following cycles per second:</vt:lpstr>
      <vt:lpstr>6.7 Designing an I/O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计算题1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计算题2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 6</dc:title>
  <dc:creator>Windows 用户</dc:creator>
  <cp:lastModifiedBy>lenovo</cp:lastModifiedBy>
  <cp:revision>11</cp:revision>
  <dcterms:created xsi:type="dcterms:W3CDTF">2014-05-22T02:55:41Z</dcterms:created>
  <dcterms:modified xsi:type="dcterms:W3CDTF">2018-06-15T01:37:21Z</dcterms:modified>
</cp:coreProperties>
</file>