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7"/>
  </p:notesMasterIdLst>
  <p:handoutMasterIdLst>
    <p:handoutMasterId r:id="rId78"/>
  </p:handoutMasterIdLst>
  <p:sldIdLst>
    <p:sldId id="483" r:id="rId2"/>
    <p:sldId id="293" r:id="rId3"/>
    <p:sldId id="264" r:id="rId4"/>
    <p:sldId id="309" r:id="rId5"/>
    <p:sldId id="319" r:id="rId6"/>
    <p:sldId id="410" r:id="rId7"/>
    <p:sldId id="445" r:id="rId8"/>
    <p:sldId id="411" r:id="rId9"/>
    <p:sldId id="432" r:id="rId10"/>
    <p:sldId id="412" r:id="rId11"/>
    <p:sldId id="435" r:id="rId12"/>
    <p:sldId id="413" r:id="rId13"/>
    <p:sldId id="433" r:id="rId14"/>
    <p:sldId id="414" r:id="rId15"/>
    <p:sldId id="415" r:id="rId16"/>
    <p:sldId id="434" r:id="rId17"/>
    <p:sldId id="420" r:id="rId18"/>
    <p:sldId id="417" r:id="rId19"/>
    <p:sldId id="446" r:id="rId20"/>
    <p:sldId id="447" r:id="rId21"/>
    <p:sldId id="418" r:id="rId22"/>
    <p:sldId id="456" r:id="rId23"/>
    <p:sldId id="455" r:id="rId24"/>
    <p:sldId id="422" r:id="rId25"/>
    <p:sldId id="439" r:id="rId26"/>
    <p:sldId id="436" r:id="rId27"/>
    <p:sldId id="437" r:id="rId28"/>
    <p:sldId id="438" r:id="rId29"/>
    <p:sldId id="448" r:id="rId30"/>
    <p:sldId id="449" r:id="rId31"/>
    <p:sldId id="450" r:id="rId32"/>
    <p:sldId id="451" r:id="rId33"/>
    <p:sldId id="452" r:id="rId34"/>
    <p:sldId id="453" r:id="rId35"/>
    <p:sldId id="454" r:id="rId36"/>
    <p:sldId id="424" r:id="rId37"/>
    <p:sldId id="425" r:id="rId38"/>
    <p:sldId id="426" r:id="rId39"/>
    <p:sldId id="427" r:id="rId40"/>
    <p:sldId id="457" r:id="rId41"/>
    <p:sldId id="440" r:id="rId42"/>
    <p:sldId id="441" r:id="rId43"/>
    <p:sldId id="442" r:id="rId44"/>
    <p:sldId id="484" r:id="rId45"/>
    <p:sldId id="459" r:id="rId46"/>
    <p:sldId id="460" r:id="rId47"/>
    <p:sldId id="461" r:id="rId48"/>
    <p:sldId id="462" r:id="rId49"/>
    <p:sldId id="463" r:id="rId50"/>
    <p:sldId id="464" r:id="rId51"/>
    <p:sldId id="465" r:id="rId52"/>
    <p:sldId id="466" r:id="rId53"/>
    <p:sldId id="467" r:id="rId54"/>
    <p:sldId id="468" r:id="rId55"/>
    <p:sldId id="469" r:id="rId56"/>
    <p:sldId id="470" r:id="rId57"/>
    <p:sldId id="471" r:id="rId58"/>
    <p:sldId id="472" r:id="rId59"/>
    <p:sldId id="473" r:id="rId60"/>
    <p:sldId id="428" r:id="rId61"/>
    <p:sldId id="429" r:id="rId62"/>
    <p:sldId id="430" r:id="rId63"/>
    <p:sldId id="431" r:id="rId64"/>
    <p:sldId id="443" r:id="rId65"/>
    <p:sldId id="444" r:id="rId66"/>
    <p:sldId id="475" r:id="rId67"/>
    <p:sldId id="476" r:id="rId68"/>
    <p:sldId id="477" r:id="rId69"/>
    <p:sldId id="478" r:id="rId70"/>
    <p:sldId id="479" r:id="rId71"/>
    <p:sldId id="480" r:id="rId72"/>
    <p:sldId id="481" r:id="rId73"/>
    <p:sldId id="482" r:id="rId74"/>
    <p:sldId id="474" r:id="rId75"/>
    <p:sldId id="394" r:id="rId76"/>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49">
          <p15:clr>
            <a:srgbClr val="A4A3A4"/>
          </p15:clr>
        </p15:guide>
        <p15:guide id="2" pos="2902">
          <p15:clr>
            <a:srgbClr val="A4A3A4"/>
          </p15:clr>
        </p15:guide>
      </p15:sldGuideLst>
    </p:ext>
    <p:ext uri="{2D200454-40CA-4A62-9FC3-DE9A4176ACB9}">
      <p15:notesGuideLst xmlns:p15="http://schemas.microsoft.com/office/powerpoint/2012/main">
        <p15:guide id="1" orient="horz" pos="2932">
          <p15:clr>
            <a:srgbClr val="A4A3A4"/>
          </p15:clr>
        </p15:guide>
        <p15:guide id="2" pos="217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DA2"/>
    <a:srgbClr val="73D4B9"/>
    <a:srgbClr val="8EB4E3"/>
    <a:srgbClr val="DBEEF4"/>
    <a:srgbClr val="DBEEE1"/>
    <a:srgbClr val="3992DB"/>
    <a:srgbClr val="009999"/>
    <a:srgbClr val="75CFE5"/>
    <a:srgbClr val="BAE2E9"/>
    <a:srgbClr val="B7E9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35" autoAdjust="0"/>
    <p:restoredTop sz="94660" autoAdjust="0"/>
  </p:normalViewPr>
  <p:slideViewPr>
    <p:cSldViewPr>
      <p:cViewPr varScale="1">
        <p:scale>
          <a:sx n="105" d="100"/>
          <a:sy n="105" d="100"/>
        </p:scale>
        <p:origin x="82" y="703"/>
      </p:cViewPr>
      <p:guideLst>
        <p:guide orient="horz" pos="1649"/>
        <p:guide pos="290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4810"/>
    </p:cViewPr>
  </p:sorterViewPr>
  <p:notesViewPr>
    <p:cSldViewPr>
      <p:cViewPr varScale="1">
        <p:scale>
          <a:sx n="86" d="100"/>
          <a:sy n="86" d="100"/>
        </p:scale>
        <p:origin x="-3810" y="-90"/>
      </p:cViewPr>
      <p:guideLst>
        <p:guide orient="horz" pos="2932"/>
        <p:guide pos="2176"/>
      </p:guideLst>
    </p:cSldViewPr>
  </p:notes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pPr/>
              <a:t>2022/9/8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pPr/>
              <a:t>‹#›</a:t>
            </a:fld>
            <a:endParaRPr lang="zh-CN" altLang="en-US"/>
          </a:p>
        </p:txBody>
      </p:sp>
    </p:spTree>
    <p:extLst>
      <p:ext uri="{BB962C8B-B14F-4D97-AF65-F5344CB8AC3E}">
        <p14:creationId xmlns:p14="http://schemas.microsoft.com/office/powerpoint/2010/main" val="36500210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pPr/>
              <a:t>2022/9/8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pPr/>
              <a:t>‹#›</a:t>
            </a:fld>
            <a:endParaRPr lang="zh-CN" altLang="en-US"/>
          </a:p>
        </p:txBody>
      </p:sp>
    </p:spTree>
    <p:extLst>
      <p:ext uri="{BB962C8B-B14F-4D97-AF65-F5344CB8AC3E}">
        <p14:creationId xmlns:p14="http://schemas.microsoft.com/office/powerpoint/2010/main" val="2470047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7202" name="幻灯片图像占位符 1"/>
          <p:cNvSpPr>
            <a:spLocks noGrp="1" noRot="1" noChangeAspect="1" noTextEdit="1"/>
          </p:cNvSpPr>
          <p:nvPr>
            <p:ph type="sldImg"/>
          </p:nvPr>
        </p:nvSpPr>
        <p:spPr>
          <a:ln/>
        </p:spPr>
      </p:sp>
      <p:sp>
        <p:nvSpPr>
          <p:cNvPr id="947203" name="备注占位符 2"/>
          <p:cNvSpPr>
            <a:spLocks noGrp="1"/>
          </p:cNvSpPr>
          <p:nvPr>
            <p:ph type="body" idx="1"/>
          </p:nvPr>
        </p:nvSpPr>
        <p:spPr/>
        <p:txBody>
          <a:bodyPr/>
          <a:lstStyle/>
          <a:p>
            <a:pPr defTabSz="1217613">
              <a:spcBef>
                <a:spcPct val="0"/>
              </a:spcBef>
            </a:pPr>
            <a:endParaRPr lang="zh-CN" altLang="en-US"/>
          </a:p>
        </p:txBody>
      </p:sp>
      <p:sp>
        <p:nvSpPr>
          <p:cNvPr id="947204"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fld id="{815CD8F7-F5A7-4D10-9D0D-642CC0C89D7C}" type="slidenum">
              <a:rPr lang="zh-CN" altLang="en-US" sz="1200">
                <a:latin typeface="Calibri" pitchFamily="34" charset="0"/>
                <a:ea typeface="微软雅黑" pitchFamily="34" charset="-122"/>
              </a:rPr>
              <a:pPr algn="r" eaLnBrk="1" hangingPunct="1"/>
              <a:t>1</a:t>
            </a:fld>
            <a:endParaRPr lang="en-US" altLang="zh-CN" sz="1200">
              <a:latin typeface="Calibri" pitchFamily="34" charset="0"/>
              <a:ea typeface="微软雅黑" pitchFamily="34" charset="-122"/>
            </a:endParaRPr>
          </a:p>
        </p:txBody>
      </p:sp>
    </p:spTree>
    <p:extLst>
      <p:ext uri="{BB962C8B-B14F-4D97-AF65-F5344CB8AC3E}">
        <p14:creationId xmlns:p14="http://schemas.microsoft.com/office/powerpoint/2010/main" val="853820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11</a:t>
            </a:fld>
            <a:endParaRPr lang="zh-CN" altLang="en-US"/>
          </a:p>
        </p:txBody>
      </p:sp>
    </p:spTree>
    <p:extLst>
      <p:ext uri="{BB962C8B-B14F-4D97-AF65-F5344CB8AC3E}">
        <p14:creationId xmlns:p14="http://schemas.microsoft.com/office/powerpoint/2010/main" val="7589223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13</a:t>
            </a:fld>
            <a:endParaRPr lang="zh-CN" altLang="en-US"/>
          </a:p>
        </p:txBody>
      </p:sp>
    </p:spTree>
    <p:extLst>
      <p:ext uri="{BB962C8B-B14F-4D97-AF65-F5344CB8AC3E}">
        <p14:creationId xmlns:p14="http://schemas.microsoft.com/office/powerpoint/2010/main" val="1174644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16</a:t>
            </a:fld>
            <a:endParaRPr lang="zh-CN" altLang="en-US"/>
          </a:p>
        </p:txBody>
      </p:sp>
    </p:spTree>
    <p:extLst>
      <p:ext uri="{BB962C8B-B14F-4D97-AF65-F5344CB8AC3E}">
        <p14:creationId xmlns:p14="http://schemas.microsoft.com/office/powerpoint/2010/main" val="37670754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E1C7AB01-5F66-41D9-9AE9-221ED6B88FED}" type="slidenum">
              <a:rPr lang="zh-CN" altLang="en-US"/>
              <a:pPr eaLnBrk="1" hangingPunct="1">
                <a:spcBef>
                  <a:spcPct val="0"/>
                </a:spcBef>
              </a:pPr>
              <a:t>19</a:t>
            </a:fld>
            <a:endParaRPr lang="en-US" altLang="zh-CN"/>
          </a:p>
        </p:txBody>
      </p:sp>
      <p:sp>
        <p:nvSpPr>
          <p:cNvPr id="65539" name="Rectangle 2"/>
          <p:cNvSpPr>
            <a:spLocks noGrp="1" noRot="1" noChangeAspect="1" noChangeArrowheads="1" noTextEdit="1"/>
          </p:cNvSpPr>
          <p:nvPr>
            <p:ph type="sldImg"/>
          </p:nvPr>
        </p:nvSpPr>
        <p:spPr>
          <a:xfrm>
            <a:off x="3429000" y="2400300"/>
            <a:ext cx="0" cy="0"/>
          </a:xfrm>
          <a:solidFill>
            <a:srgbClr val="FFFFFF"/>
          </a:solidFill>
          <a:ln/>
        </p:spPr>
      </p:sp>
      <p:sp>
        <p:nvSpPr>
          <p:cNvPr id="65540"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endParaRPr lang="zh-CN" altLang="en-US" smtClean="0"/>
          </a:p>
        </p:txBody>
      </p:sp>
    </p:spTree>
    <p:extLst>
      <p:ext uri="{BB962C8B-B14F-4D97-AF65-F5344CB8AC3E}">
        <p14:creationId xmlns:p14="http://schemas.microsoft.com/office/powerpoint/2010/main" val="1835346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5ADEAD22-CCF0-46F7-977C-DC240FA8ECC7}" type="slidenum">
              <a:rPr lang="zh-CN" altLang="en-US"/>
              <a:pPr eaLnBrk="1" hangingPunct="1">
                <a:spcBef>
                  <a:spcPct val="0"/>
                </a:spcBef>
              </a:pPr>
              <a:t>20</a:t>
            </a:fld>
            <a:endParaRPr lang="en-US" altLang="zh-CN"/>
          </a:p>
        </p:txBody>
      </p:sp>
      <p:sp>
        <p:nvSpPr>
          <p:cNvPr id="66563" name="Rectangle 2"/>
          <p:cNvSpPr>
            <a:spLocks noGrp="1" noRot="1" noChangeAspect="1" noChangeArrowheads="1" noTextEdit="1"/>
          </p:cNvSpPr>
          <p:nvPr>
            <p:ph type="sldImg"/>
          </p:nvPr>
        </p:nvSpPr>
        <p:spPr>
          <a:xfrm>
            <a:off x="3429000" y="2400300"/>
            <a:ext cx="0" cy="0"/>
          </a:xfrm>
          <a:solidFill>
            <a:srgbClr val="FFFFFF"/>
          </a:solidFill>
          <a:ln/>
        </p:spPr>
      </p:sp>
      <p:sp>
        <p:nvSpPr>
          <p:cNvPr id="66564"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endParaRPr lang="zh-CN" altLang="en-US" smtClean="0"/>
          </a:p>
        </p:txBody>
      </p:sp>
    </p:spTree>
    <p:extLst>
      <p:ext uri="{BB962C8B-B14F-4D97-AF65-F5344CB8AC3E}">
        <p14:creationId xmlns:p14="http://schemas.microsoft.com/office/powerpoint/2010/main" val="25824609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22</a:t>
            </a:fld>
            <a:endParaRPr lang="zh-CN" altLang="en-US"/>
          </a:p>
        </p:txBody>
      </p:sp>
    </p:spTree>
    <p:extLst>
      <p:ext uri="{BB962C8B-B14F-4D97-AF65-F5344CB8AC3E}">
        <p14:creationId xmlns:p14="http://schemas.microsoft.com/office/powerpoint/2010/main" val="22974692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23</a:t>
            </a:fld>
            <a:endParaRPr lang="zh-CN" altLang="en-US"/>
          </a:p>
        </p:txBody>
      </p:sp>
    </p:spTree>
    <p:extLst>
      <p:ext uri="{BB962C8B-B14F-4D97-AF65-F5344CB8AC3E}">
        <p14:creationId xmlns:p14="http://schemas.microsoft.com/office/powerpoint/2010/main" val="35543723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25</a:t>
            </a:fld>
            <a:endParaRPr lang="zh-CN" altLang="en-US"/>
          </a:p>
        </p:txBody>
      </p:sp>
    </p:spTree>
    <p:extLst>
      <p:ext uri="{BB962C8B-B14F-4D97-AF65-F5344CB8AC3E}">
        <p14:creationId xmlns:p14="http://schemas.microsoft.com/office/powerpoint/2010/main" val="5275001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26</a:t>
            </a:fld>
            <a:endParaRPr lang="zh-CN" altLang="en-US"/>
          </a:p>
        </p:txBody>
      </p:sp>
    </p:spTree>
    <p:extLst>
      <p:ext uri="{BB962C8B-B14F-4D97-AF65-F5344CB8AC3E}">
        <p14:creationId xmlns:p14="http://schemas.microsoft.com/office/powerpoint/2010/main" val="42233614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27</a:t>
            </a:fld>
            <a:endParaRPr lang="zh-CN" altLang="en-US"/>
          </a:p>
        </p:txBody>
      </p:sp>
    </p:spTree>
    <p:extLst>
      <p:ext uri="{BB962C8B-B14F-4D97-AF65-F5344CB8AC3E}">
        <p14:creationId xmlns:p14="http://schemas.microsoft.com/office/powerpoint/2010/main" val="13947779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28</a:t>
            </a:fld>
            <a:endParaRPr lang="zh-CN" altLang="en-US"/>
          </a:p>
        </p:txBody>
      </p:sp>
    </p:spTree>
    <p:extLst>
      <p:ext uri="{BB962C8B-B14F-4D97-AF65-F5344CB8AC3E}">
        <p14:creationId xmlns:p14="http://schemas.microsoft.com/office/powerpoint/2010/main" val="12682263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29</a:t>
            </a:fld>
            <a:endParaRPr lang="zh-CN" altLang="en-US"/>
          </a:p>
        </p:txBody>
      </p:sp>
    </p:spTree>
    <p:extLst>
      <p:ext uri="{BB962C8B-B14F-4D97-AF65-F5344CB8AC3E}">
        <p14:creationId xmlns:p14="http://schemas.microsoft.com/office/powerpoint/2010/main" val="3066865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064D3C02-3476-49EB-9084-29B2EC0230F3}" type="slidenum">
              <a:rPr lang="zh-CN" altLang="en-US"/>
              <a:pPr eaLnBrk="1" hangingPunct="1">
                <a:spcBef>
                  <a:spcPct val="0"/>
                </a:spcBef>
              </a:pPr>
              <a:t>30</a:t>
            </a:fld>
            <a:endParaRPr lang="en-US" altLang="zh-CN"/>
          </a:p>
        </p:txBody>
      </p:sp>
      <p:sp>
        <p:nvSpPr>
          <p:cNvPr id="74755" name="Rectangle 2"/>
          <p:cNvSpPr>
            <a:spLocks noGrp="1" noRot="1" noChangeAspect="1" noChangeArrowheads="1" noTextEdit="1"/>
          </p:cNvSpPr>
          <p:nvPr>
            <p:ph type="sldImg"/>
          </p:nvPr>
        </p:nvSpPr>
        <p:spPr>
          <a:xfrm>
            <a:off x="3429000" y="2400300"/>
            <a:ext cx="0" cy="0"/>
          </a:xfrm>
          <a:solidFill>
            <a:srgbClr val="FFFFFF"/>
          </a:solidFill>
          <a:ln/>
        </p:spPr>
      </p:sp>
      <p:sp>
        <p:nvSpPr>
          <p:cNvPr id="74756"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endParaRPr lang="zh-CN" altLang="en-US" smtClean="0"/>
          </a:p>
        </p:txBody>
      </p:sp>
    </p:spTree>
    <p:extLst>
      <p:ext uri="{BB962C8B-B14F-4D97-AF65-F5344CB8AC3E}">
        <p14:creationId xmlns:p14="http://schemas.microsoft.com/office/powerpoint/2010/main" val="33113855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DA90A4A3-F2C7-45F5-8173-74E3D87E2DF2}" type="slidenum">
              <a:rPr lang="zh-CN" altLang="en-US"/>
              <a:pPr eaLnBrk="1" hangingPunct="1">
                <a:spcBef>
                  <a:spcPct val="0"/>
                </a:spcBef>
              </a:pPr>
              <a:t>31</a:t>
            </a:fld>
            <a:endParaRPr lang="en-US" altLang="zh-CN"/>
          </a:p>
        </p:txBody>
      </p:sp>
      <p:sp>
        <p:nvSpPr>
          <p:cNvPr id="75779" name="Rectangle 2"/>
          <p:cNvSpPr>
            <a:spLocks noGrp="1" noRot="1" noChangeAspect="1" noChangeArrowheads="1" noTextEdit="1"/>
          </p:cNvSpPr>
          <p:nvPr>
            <p:ph type="sldImg"/>
          </p:nvPr>
        </p:nvSpPr>
        <p:spPr>
          <a:xfrm>
            <a:off x="3429000" y="2400300"/>
            <a:ext cx="0" cy="0"/>
          </a:xfrm>
          <a:solidFill>
            <a:srgbClr val="FFFFFF"/>
          </a:solidFill>
          <a:ln/>
        </p:spPr>
      </p:sp>
      <p:sp>
        <p:nvSpPr>
          <p:cNvPr id="75780"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endParaRPr lang="zh-CN" altLang="en-US" smtClean="0"/>
          </a:p>
        </p:txBody>
      </p:sp>
    </p:spTree>
    <p:extLst>
      <p:ext uri="{BB962C8B-B14F-4D97-AF65-F5344CB8AC3E}">
        <p14:creationId xmlns:p14="http://schemas.microsoft.com/office/powerpoint/2010/main" val="23379368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29EF55BD-5B69-4DD6-9F98-B196F1D7C637}" type="slidenum">
              <a:rPr lang="zh-CN" altLang="en-US"/>
              <a:pPr eaLnBrk="1" hangingPunct="1">
                <a:spcBef>
                  <a:spcPct val="0"/>
                </a:spcBef>
              </a:pPr>
              <a:t>32</a:t>
            </a:fld>
            <a:endParaRPr lang="en-US" altLang="zh-CN"/>
          </a:p>
        </p:txBody>
      </p:sp>
      <p:sp>
        <p:nvSpPr>
          <p:cNvPr id="76803" name="Rectangle 2"/>
          <p:cNvSpPr>
            <a:spLocks noGrp="1" noRot="1" noChangeAspect="1" noChangeArrowheads="1" noTextEdit="1"/>
          </p:cNvSpPr>
          <p:nvPr>
            <p:ph type="sldImg"/>
          </p:nvPr>
        </p:nvSpPr>
        <p:spPr>
          <a:xfrm>
            <a:off x="3429000" y="2400300"/>
            <a:ext cx="0" cy="0"/>
          </a:xfrm>
          <a:solidFill>
            <a:srgbClr val="FFFFFF"/>
          </a:solidFill>
          <a:ln/>
        </p:spPr>
      </p:sp>
      <p:sp>
        <p:nvSpPr>
          <p:cNvPr id="76804"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endParaRPr lang="zh-CN" altLang="en-US" smtClean="0"/>
          </a:p>
        </p:txBody>
      </p:sp>
    </p:spTree>
    <p:extLst>
      <p:ext uri="{BB962C8B-B14F-4D97-AF65-F5344CB8AC3E}">
        <p14:creationId xmlns:p14="http://schemas.microsoft.com/office/powerpoint/2010/main" val="9646033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3B241372-3607-4202-81A1-CEB9E8E7D9A8}" type="slidenum">
              <a:rPr lang="zh-CN" altLang="en-US"/>
              <a:pPr eaLnBrk="1" hangingPunct="1">
                <a:spcBef>
                  <a:spcPct val="0"/>
                </a:spcBef>
              </a:pPr>
              <a:t>33</a:t>
            </a:fld>
            <a:endParaRPr lang="en-US" altLang="zh-CN"/>
          </a:p>
        </p:txBody>
      </p:sp>
      <p:sp>
        <p:nvSpPr>
          <p:cNvPr id="77827" name="Rectangle 2"/>
          <p:cNvSpPr>
            <a:spLocks noGrp="1" noRot="1" noChangeAspect="1" noChangeArrowheads="1" noTextEdit="1"/>
          </p:cNvSpPr>
          <p:nvPr>
            <p:ph type="sldImg"/>
          </p:nvPr>
        </p:nvSpPr>
        <p:spPr>
          <a:xfrm>
            <a:off x="3429000" y="2400300"/>
            <a:ext cx="0" cy="0"/>
          </a:xfrm>
          <a:solidFill>
            <a:srgbClr val="FFFFFF"/>
          </a:solidFill>
          <a:ln/>
        </p:spPr>
      </p:sp>
      <p:sp>
        <p:nvSpPr>
          <p:cNvPr id="77828"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endParaRPr lang="zh-CN" altLang="en-US" smtClean="0"/>
          </a:p>
        </p:txBody>
      </p:sp>
    </p:spTree>
    <p:extLst>
      <p:ext uri="{BB962C8B-B14F-4D97-AF65-F5344CB8AC3E}">
        <p14:creationId xmlns:p14="http://schemas.microsoft.com/office/powerpoint/2010/main" val="5152568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D907BD5D-726B-41AD-B5C1-D0A314689CBE}" type="slidenum">
              <a:rPr lang="zh-CN" altLang="en-US"/>
              <a:pPr eaLnBrk="1" hangingPunct="1">
                <a:spcBef>
                  <a:spcPct val="0"/>
                </a:spcBef>
              </a:pPr>
              <a:t>34</a:t>
            </a:fld>
            <a:endParaRPr lang="en-US" altLang="zh-CN"/>
          </a:p>
        </p:txBody>
      </p:sp>
      <p:sp>
        <p:nvSpPr>
          <p:cNvPr id="78851" name="Rectangle 2"/>
          <p:cNvSpPr>
            <a:spLocks noGrp="1" noRot="1" noChangeAspect="1" noChangeArrowheads="1" noTextEdit="1"/>
          </p:cNvSpPr>
          <p:nvPr>
            <p:ph type="sldImg"/>
          </p:nvPr>
        </p:nvSpPr>
        <p:spPr>
          <a:xfrm>
            <a:off x="3429000" y="2400300"/>
            <a:ext cx="0" cy="0"/>
          </a:xfrm>
          <a:solidFill>
            <a:srgbClr val="FFFFFF"/>
          </a:solidFill>
          <a:ln/>
        </p:spPr>
      </p:sp>
      <p:sp>
        <p:nvSpPr>
          <p:cNvPr id="78852"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endParaRPr lang="zh-CN" altLang="en-US" smtClean="0"/>
          </a:p>
        </p:txBody>
      </p:sp>
    </p:spTree>
    <p:extLst>
      <p:ext uri="{BB962C8B-B14F-4D97-AF65-F5344CB8AC3E}">
        <p14:creationId xmlns:p14="http://schemas.microsoft.com/office/powerpoint/2010/main" val="20822294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9B22BF8C-E1F2-48B0-A62B-FFCE9F122A21}" type="slidenum">
              <a:rPr lang="zh-CN" altLang="en-US"/>
              <a:pPr eaLnBrk="1" hangingPunct="1">
                <a:spcBef>
                  <a:spcPct val="0"/>
                </a:spcBef>
              </a:pPr>
              <a:t>35</a:t>
            </a:fld>
            <a:endParaRPr lang="en-US" altLang="zh-CN"/>
          </a:p>
        </p:txBody>
      </p:sp>
      <p:sp>
        <p:nvSpPr>
          <p:cNvPr id="79875" name="Rectangle 2"/>
          <p:cNvSpPr>
            <a:spLocks noGrp="1" noRot="1" noChangeAspect="1" noChangeArrowheads="1" noTextEdit="1"/>
          </p:cNvSpPr>
          <p:nvPr>
            <p:ph type="sldImg"/>
          </p:nvPr>
        </p:nvSpPr>
        <p:spPr>
          <a:xfrm>
            <a:off x="3429000" y="2400300"/>
            <a:ext cx="0" cy="0"/>
          </a:xfrm>
          <a:solidFill>
            <a:srgbClr val="FFFFFF"/>
          </a:solidFill>
          <a:ln/>
        </p:spPr>
      </p:sp>
      <p:sp>
        <p:nvSpPr>
          <p:cNvPr id="79876"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endParaRPr lang="zh-CN" altLang="en-US" smtClean="0"/>
          </a:p>
        </p:txBody>
      </p:sp>
    </p:spTree>
    <p:extLst>
      <p:ext uri="{BB962C8B-B14F-4D97-AF65-F5344CB8AC3E}">
        <p14:creationId xmlns:p14="http://schemas.microsoft.com/office/powerpoint/2010/main" val="14328845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40</a:t>
            </a:fld>
            <a:endParaRPr lang="zh-CN" altLang="en-US"/>
          </a:p>
        </p:txBody>
      </p:sp>
    </p:spTree>
    <p:extLst>
      <p:ext uri="{BB962C8B-B14F-4D97-AF65-F5344CB8AC3E}">
        <p14:creationId xmlns:p14="http://schemas.microsoft.com/office/powerpoint/2010/main" val="1402804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41</a:t>
            </a:fld>
            <a:endParaRPr lang="zh-CN" altLang="en-US"/>
          </a:p>
        </p:txBody>
      </p:sp>
    </p:spTree>
    <p:extLst>
      <p:ext uri="{BB962C8B-B14F-4D97-AF65-F5344CB8AC3E}">
        <p14:creationId xmlns:p14="http://schemas.microsoft.com/office/powerpoint/2010/main" val="14305089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42</a:t>
            </a:fld>
            <a:endParaRPr lang="zh-CN" altLang="en-US"/>
          </a:p>
        </p:txBody>
      </p:sp>
    </p:spTree>
    <p:extLst>
      <p:ext uri="{BB962C8B-B14F-4D97-AF65-F5344CB8AC3E}">
        <p14:creationId xmlns:p14="http://schemas.microsoft.com/office/powerpoint/2010/main" val="9439672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43</a:t>
            </a:fld>
            <a:endParaRPr lang="zh-CN" altLang="en-US"/>
          </a:p>
        </p:txBody>
      </p:sp>
    </p:spTree>
    <p:extLst>
      <p:ext uri="{BB962C8B-B14F-4D97-AF65-F5344CB8AC3E}">
        <p14:creationId xmlns:p14="http://schemas.microsoft.com/office/powerpoint/2010/main" val="371014674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44</a:t>
            </a:fld>
            <a:endParaRPr lang="zh-CN" altLang="en-US"/>
          </a:p>
        </p:txBody>
      </p:sp>
    </p:spTree>
    <p:extLst>
      <p:ext uri="{BB962C8B-B14F-4D97-AF65-F5344CB8AC3E}">
        <p14:creationId xmlns:p14="http://schemas.microsoft.com/office/powerpoint/2010/main" val="39460153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9FA1A47B-E5C0-47EB-8106-F1E1D9457E5B}" type="slidenum">
              <a:rPr lang="zh-CN" altLang="en-US"/>
              <a:pPr eaLnBrk="1" hangingPunct="1">
                <a:spcBef>
                  <a:spcPct val="0"/>
                </a:spcBef>
              </a:pPr>
              <a:t>45</a:t>
            </a:fld>
            <a:endParaRPr lang="en-US" altLang="zh-CN"/>
          </a:p>
        </p:txBody>
      </p:sp>
      <p:sp>
        <p:nvSpPr>
          <p:cNvPr id="92163" name="Rectangle 2"/>
          <p:cNvSpPr>
            <a:spLocks noGrp="1" noRot="1" noChangeAspect="1" noChangeArrowheads="1" noTextEdit="1"/>
          </p:cNvSpPr>
          <p:nvPr>
            <p:ph type="sldImg"/>
          </p:nvPr>
        </p:nvSpPr>
        <p:spPr>
          <a:xfrm>
            <a:off x="3429000" y="2400300"/>
            <a:ext cx="0" cy="0"/>
          </a:xfrm>
          <a:solidFill>
            <a:srgbClr val="FFFFFF"/>
          </a:solidFill>
          <a:ln/>
        </p:spPr>
      </p:sp>
      <p:sp>
        <p:nvSpPr>
          <p:cNvPr id="92164"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endParaRPr lang="zh-CN" altLang="en-US" smtClean="0"/>
          </a:p>
        </p:txBody>
      </p:sp>
    </p:spTree>
    <p:extLst>
      <p:ext uri="{BB962C8B-B14F-4D97-AF65-F5344CB8AC3E}">
        <p14:creationId xmlns:p14="http://schemas.microsoft.com/office/powerpoint/2010/main" val="227051517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AFDFA9BB-02A7-4822-B5D7-05EAC386E356}" type="slidenum">
              <a:rPr lang="zh-CN" altLang="en-US"/>
              <a:pPr eaLnBrk="1" hangingPunct="1">
                <a:spcBef>
                  <a:spcPct val="0"/>
                </a:spcBef>
              </a:pPr>
              <a:t>46</a:t>
            </a:fld>
            <a:endParaRPr lang="en-US" altLang="zh-CN"/>
          </a:p>
        </p:txBody>
      </p:sp>
      <p:sp>
        <p:nvSpPr>
          <p:cNvPr id="93187" name="Rectangle 2"/>
          <p:cNvSpPr>
            <a:spLocks noGrp="1" noRot="1" noChangeAspect="1" noChangeArrowheads="1" noTextEdit="1"/>
          </p:cNvSpPr>
          <p:nvPr>
            <p:ph type="sldImg"/>
          </p:nvPr>
        </p:nvSpPr>
        <p:spPr>
          <a:xfrm>
            <a:off x="3429000" y="2400300"/>
            <a:ext cx="0" cy="0"/>
          </a:xfrm>
          <a:solidFill>
            <a:srgbClr val="FFFFFF"/>
          </a:solidFill>
          <a:ln/>
        </p:spPr>
      </p:sp>
      <p:sp>
        <p:nvSpPr>
          <p:cNvPr id="93188"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endParaRPr lang="zh-CN" altLang="en-US" smtClean="0"/>
          </a:p>
        </p:txBody>
      </p:sp>
    </p:spTree>
    <p:extLst>
      <p:ext uri="{BB962C8B-B14F-4D97-AF65-F5344CB8AC3E}">
        <p14:creationId xmlns:p14="http://schemas.microsoft.com/office/powerpoint/2010/main" val="87141751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658AF721-3E78-4B6D-9760-F855C2BDAF79}" type="slidenum">
              <a:rPr lang="zh-CN" altLang="en-US"/>
              <a:pPr eaLnBrk="1" hangingPunct="1">
                <a:spcBef>
                  <a:spcPct val="0"/>
                </a:spcBef>
              </a:pPr>
              <a:t>47</a:t>
            </a:fld>
            <a:endParaRPr lang="en-US" altLang="zh-CN"/>
          </a:p>
        </p:txBody>
      </p:sp>
      <p:sp>
        <p:nvSpPr>
          <p:cNvPr id="94211" name="Rectangle 2"/>
          <p:cNvSpPr>
            <a:spLocks noGrp="1" noRot="1" noChangeAspect="1" noChangeArrowheads="1" noTextEdit="1"/>
          </p:cNvSpPr>
          <p:nvPr>
            <p:ph type="sldImg"/>
          </p:nvPr>
        </p:nvSpPr>
        <p:spPr>
          <a:xfrm>
            <a:off x="3429000" y="2400300"/>
            <a:ext cx="0" cy="0"/>
          </a:xfrm>
          <a:solidFill>
            <a:srgbClr val="FFFFFF"/>
          </a:solidFill>
          <a:ln/>
        </p:spPr>
      </p:sp>
      <p:sp>
        <p:nvSpPr>
          <p:cNvPr id="94212"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endParaRPr lang="zh-CN" altLang="en-US" smtClean="0"/>
          </a:p>
        </p:txBody>
      </p:sp>
    </p:spTree>
    <p:extLst>
      <p:ext uri="{BB962C8B-B14F-4D97-AF65-F5344CB8AC3E}">
        <p14:creationId xmlns:p14="http://schemas.microsoft.com/office/powerpoint/2010/main" val="416230926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8E5B7EEF-24A8-42EF-894E-F357B15C6E4A}" type="slidenum">
              <a:rPr lang="zh-CN" altLang="en-US"/>
              <a:pPr eaLnBrk="1" hangingPunct="1">
                <a:spcBef>
                  <a:spcPct val="0"/>
                </a:spcBef>
              </a:pPr>
              <a:t>48</a:t>
            </a:fld>
            <a:endParaRPr lang="en-US" altLang="zh-CN"/>
          </a:p>
        </p:txBody>
      </p:sp>
      <p:sp>
        <p:nvSpPr>
          <p:cNvPr id="95235" name="Rectangle 2"/>
          <p:cNvSpPr>
            <a:spLocks noGrp="1" noRot="1" noChangeAspect="1" noChangeArrowheads="1" noTextEdit="1"/>
          </p:cNvSpPr>
          <p:nvPr>
            <p:ph type="sldImg"/>
          </p:nvPr>
        </p:nvSpPr>
        <p:spPr>
          <a:xfrm>
            <a:off x="3429000" y="2400300"/>
            <a:ext cx="0" cy="0"/>
          </a:xfrm>
          <a:solidFill>
            <a:srgbClr val="FFFFFF"/>
          </a:solidFill>
          <a:ln/>
        </p:spPr>
      </p:sp>
      <p:sp>
        <p:nvSpPr>
          <p:cNvPr id="95236"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endParaRPr lang="zh-CN" altLang="en-US" smtClean="0"/>
          </a:p>
        </p:txBody>
      </p:sp>
    </p:spTree>
    <p:extLst>
      <p:ext uri="{BB962C8B-B14F-4D97-AF65-F5344CB8AC3E}">
        <p14:creationId xmlns:p14="http://schemas.microsoft.com/office/powerpoint/2010/main" val="426678906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BB625618-8DC8-4D8F-A1A4-C601FFD60D48}" type="slidenum">
              <a:rPr lang="zh-CN" altLang="en-US"/>
              <a:pPr eaLnBrk="1" hangingPunct="1">
                <a:spcBef>
                  <a:spcPct val="0"/>
                </a:spcBef>
              </a:pPr>
              <a:t>49</a:t>
            </a:fld>
            <a:endParaRPr lang="en-US" altLang="zh-CN"/>
          </a:p>
        </p:txBody>
      </p:sp>
      <p:sp>
        <p:nvSpPr>
          <p:cNvPr id="96259" name="Rectangle 2"/>
          <p:cNvSpPr>
            <a:spLocks noGrp="1" noRot="1" noChangeAspect="1" noChangeArrowheads="1" noTextEdit="1"/>
          </p:cNvSpPr>
          <p:nvPr>
            <p:ph type="sldImg"/>
          </p:nvPr>
        </p:nvSpPr>
        <p:spPr>
          <a:xfrm>
            <a:off x="3429000" y="2400300"/>
            <a:ext cx="0" cy="0"/>
          </a:xfrm>
          <a:solidFill>
            <a:srgbClr val="FFFFFF"/>
          </a:solidFill>
          <a:ln/>
        </p:spPr>
      </p:sp>
      <p:sp>
        <p:nvSpPr>
          <p:cNvPr id="96260"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endParaRPr lang="zh-CN" altLang="en-US" smtClean="0"/>
          </a:p>
        </p:txBody>
      </p:sp>
    </p:spTree>
    <p:extLst>
      <p:ext uri="{BB962C8B-B14F-4D97-AF65-F5344CB8AC3E}">
        <p14:creationId xmlns:p14="http://schemas.microsoft.com/office/powerpoint/2010/main" val="2089176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8FCC19E1-E45F-42B6-970D-6A85CBD2C40C}" type="slidenum">
              <a:rPr lang="zh-CN" altLang="en-US"/>
              <a:pPr eaLnBrk="1" hangingPunct="1">
                <a:spcBef>
                  <a:spcPct val="0"/>
                </a:spcBef>
              </a:pPr>
              <a:t>50</a:t>
            </a:fld>
            <a:endParaRPr lang="en-US" altLang="zh-CN"/>
          </a:p>
        </p:txBody>
      </p:sp>
      <p:sp>
        <p:nvSpPr>
          <p:cNvPr id="97283" name="Rectangle 2"/>
          <p:cNvSpPr>
            <a:spLocks noGrp="1" noRot="1" noChangeAspect="1" noChangeArrowheads="1" noTextEdit="1"/>
          </p:cNvSpPr>
          <p:nvPr>
            <p:ph type="sldImg"/>
          </p:nvPr>
        </p:nvSpPr>
        <p:spPr>
          <a:xfrm>
            <a:off x="3429000" y="2400300"/>
            <a:ext cx="0" cy="0"/>
          </a:xfrm>
          <a:solidFill>
            <a:srgbClr val="FFFFFF"/>
          </a:solidFill>
          <a:ln/>
        </p:spPr>
      </p:sp>
      <p:sp>
        <p:nvSpPr>
          <p:cNvPr id="97284"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endParaRPr lang="zh-CN" altLang="en-US" smtClean="0"/>
          </a:p>
        </p:txBody>
      </p:sp>
    </p:spTree>
    <p:extLst>
      <p:ext uri="{BB962C8B-B14F-4D97-AF65-F5344CB8AC3E}">
        <p14:creationId xmlns:p14="http://schemas.microsoft.com/office/powerpoint/2010/main" val="17061803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EF5C7C92-A847-4B16-B6DA-B7512E239525}" type="slidenum">
              <a:rPr lang="zh-CN" altLang="en-US"/>
              <a:pPr eaLnBrk="1" hangingPunct="1">
                <a:spcBef>
                  <a:spcPct val="0"/>
                </a:spcBef>
              </a:pPr>
              <a:t>51</a:t>
            </a:fld>
            <a:endParaRPr lang="en-US" altLang="zh-CN"/>
          </a:p>
        </p:txBody>
      </p:sp>
      <p:sp>
        <p:nvSpPr>
          <p:cNvPr id="98307" name="Rectangle 2"/>
          <p:cNvSpPr>
            <a:spLocks noGrp="1" noRot="1" noChangeAspect="1" noChangeArrowheads="1" noTextEdit="1"/>
          </p:cNvSpPr>
          <p:nvPr>
            <p:ph type="sldImg"/>
          </p:nvPr>
        </p:nvSpPr>
        <p:spPr>
          <a:xfrm>
            <a:off x="3429000" y="2400300"/>
            <a:ext cx="0" cy="0"/>
          </a:xfrm>
          <a:solidFill>
            <a:srgbClr val="FFFFFF"/>
          </a:solidFill>
          <a:ln/>
        </p:spPr>
      </p:sp>
      <p:sp>
        <p:nvSpPr>
          <p:cNvPr id="98308"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endParaRPr lang="zh-CN" altLang="en-US" smtClean="0"/>
          </a:p>
        </p:txBody>
      </p:sp>
    </p:spTree>
    <p:extLst>
      <p:ext uri="{BB962C8B-B14F-4D97-AF65-F5344CB8AC3E}">
        <p14:creationId xmlns:p14="http://schemas.microsoft.com/office/powerpoint/2010/main" val="36951687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A87C597F-B496-4690-839A-8C96896939D5}" type="slidenum">
              <a:rPr lang="zh-CN" altLang="en-US"/>
              <a:pPr eaLnBrk="1" hangingPunct="1">
                <a:spcBef>
                  <a:spcPct val="0"/>
                </a:spcBef>
              </a:pPr>
              <a:t>52</a:t>
            </a:fld>
            <a:endParaRPr lang="en-US" altLang="zh-CN"/>
          </a:p>
        </p:txBody>
      </p:sp>
      <p:sp>
        <p:nvSpPr>
          <p:cNvPr id="99331" name="Rectangle 2"/>
          <p:cNvSpPr>
            <a:spLocks noGrp="1" noRot="1" noChangeAspect="1" noChangeArrowheads="1" noTextEdit="1"/>
          </p:cNvSpPr>
          <p:nvPr>
            <p:ph type="sldImg"/>
          </p:nvPr>
        </p:nvSpPr>
        <p:spPr>
          <a:xfrm>
            <a:off x="3429000" y="2400300"/>
            <a:ext cx="0" cy="0"/>
          </a:xfrm>
          <a:solidFill>
            <a:srgbClr val="FFFFFF"/>
          </a:solidFill>
          <a:ln/>
        </p:spPr>
      </p:sp>
      <p:sp>
        <p:nvSpPr>
          <p:cNvPr id="99332"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endParaRPr lang="zh-CN" altLang="en-US" smtClean="0"/>
          </a:p>
        </p:txBody>
      </p:sp>
    </p:spTree>
    <p:extLst>
      <p:ext uri="{BB962C8B-B14F-4D97-AF65-F5344CB8AC3E}">
        <p14:creationId xmlns:p14="http://schemas.microsoft.com/office/powerpoint/2010/main" val="384400723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D30FE389-064E-40DC-AC1B-81EC4B957EA2}" type="slidenum">
              <a:rPr lang="zh-CN" altLang="en-US"/>
              <a:pPr eaLnBrk="1" hangingPunct="1">
                <a:spcBef>
                  <a:spcPct val="0"/>
                </a:spcBef>
              </a:pPr>
              <a:t>53</a:t>
            </a:fld>
            <a:endParaRPr lang="en-US" altLang="zh-CN"/>
          </a:p>
        </p:txBody>
      </p:sp>
      <p:sp>
        <p:nvSpPr>
          <p:cNvPr id="100355" name="Rectangle 2"/>
          <p:cNvSpPr>
            <a:spLocks noGrp="1" noRot="1" noChangeAspect="1" noChangeArrowheads="1" noTextEdit="1"/>
          </p:cNvSpPr>
          <p:nvPr>
            <p:ph type="sldImg"/>
          </p:nvPr>
        </p:nvSpPr>
        <p:spPr>
          <a:xfrm>
            <a:off x="3429000" y="2400300"/>
            <a:ext cx="0" cy="0"/>
          </a:xfrm>
          <a:solidFill>
            <a:srgbClr val="FFFFFF"/>
          </a:solidFill>
          <a:ln/>
        </p:spPr>
      </p:sp>
      <p:sp>
        <p:nvSpPr>
          <p:cNvPr id="100356"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endParaRPr lang="zh-CN" altLang="en-US" smtClean="0"/>
          </a:p>
        </p:txBody>
      </p:sp>
    </p:spTree>
    <p:extLst>
      <p:ext uri="{BB962C8B-B14F-4D97-AF65-F5344CB8AC3E}">
        <p14:creationId xmlns:p14="http://schemas.microsoft.com/office/powerpoint/2010/main" val="400931298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4EB23CD3-05E5-4113-83BF-9F23F0EEBC3D}" type="slidenum">
              <a:rPr lang="zh-CN" altLang="en-US"/>
              <a:pPr eaLnBrk="1" hangingPunct="1">
                <a:spcBef>
                  <a:spcPct val="0"/>
                </a:spcBef>
              </a:pPr>
              <a:t>54</a:t>
            </a:fld>
            <a:endParaRPr lang="en-US" altLang="zh-CN"/>
          </a:p>
        </p:txBody>
      </p:sp>
      <p:sp>
        <p:nvSpPr>
          <p:cNvPr id="101379" name="Rectangle 2"/>
          <p:cNvSpPr>
            <a:spLocks noGrp="1" noRot="1" noChangeAspect="1" noChangeArrowheads="1" noTextEdit="1"/>
          </p:cNvSpPr>
          <p:nvPr>
            <p:ph type="sldImg"/>
          </p:nvPr>
        </p:nvSpPr>
        <p:spPr>
          <a:xfrm>
            <a:off x="3429000" y="2400300"/>
            <a:ext cx="0" cy="0"/>
          </a:xfrm>
          <a:solidFill>
            <a:srgbClr val="FFFFFF"/>
          </a:solidFill>
          <a:ln/>
        </p:spPr>
      </p:sp>
      <p:sp>
        <p:nvSpPr>
          <p:cNvPr id="101380"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endParaRPr lang="zh-CN" altLang="en-US" smtClean="0"/>
          </a:p>
        </p:txBody>
      </p:sp>
    </p:spTree>
    <p:extLst>
      <p:ext uri="{BB962C8B-B14F-4D97-AF65-F5344CB8AC3E}">
        <p14:creationId xmlns:p14="http://schemas.microsoft.com/office/powerpoint/2010/main" val="142200912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0E9CB7CC-4046-4F20-A9AF-D3E20940E06B}" type="slidenum">
              <a:rPr lang="zh-CN" altLang="en-US"/>
              <a:pPr eaLnBrk="1" hangingPunct="1">
                <a:spcBef>
                  <a:spcPct val="0"/>
                </a:spcBef>
              </a:pPr>
              <a:t>55</a:t>
            </a:fld>
            <a:endParaRPr lang="en-US" altLang="zh-CN"/>
          </a:p>
        </p:txBody>
      </p:sp>
      <p:sp>
        <p:nvSpPr>
          <p:cNvPr id="102403" name="Rectangle 2"/>
          <p:cNvSpPr>
            <a:spLocks noGrp="1" noRot="1" noChangeAspect="1" noChangeArrowheads="1" noTextEdit="1"/>
          </p:cNvSpPr>
          <p:nvPr>
            <p:ph type="sldImg"/>
          </p:nvPr>
        </p:nvSpPr>
        <p:spPr>
          <a:xfrm>
            <a:off x="3429000" y="2400300"/>
            <a:ext cx="0" cy="0"/>
          </a:xfrm>
          <a:solidFill>
            <a:srgbClr val="FFFFFF"/>
          </a:solidFill>
          <a:ln/>
        </p:spPr>
      </p:sp>
      <p:sp>
        <p:nvSpPr>
          <p:cNvPr id="102404"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endParaRPr lang="zh-CN" altLang="en-US" smtClean="0"/>
          </a:p>
        </p:txBody>
      </p:sp>
    </p:spTree>
    <p:extLst>
      <p:ext uri="{BB962C8B-B14F-4D97-AF65-F5344CB8AC3E}">
        <p14:creationId xmlns:p14="http://schemas.microsoft.com/office/powerpoint/2010/main" val="334429467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DAAD509C-1EB5-4B3D-9440-5DDA27B2B124}" type="slidenum">
              <a:rPr lang="zh-CN" altLang="en-US"/>
              <a:pPr eaLnBrk="1" hangingPunct="1">
                <a:spcBef>
                  <a:spcPct val="0"/>
                </a:spcBef>
              </a:pPr>
              <a:t>56</a:t>
            </a:fld>
            <a:endParaRPr lang="en-US" altLang="zh-CN"/>
          </a:p>
        </p:txBody>
      </p:sp>
      <p:sp>
        <p:nvSpPr>
          <p:cNvPr id="103427" name="Rectangle 2"/>
          <p:cNvSpPr>
            <a:spLocks noGrp="1" noRot="1" noChangeAspect="1" noChangeArrowheads="1" noTextEdit="1"/>
          </p:cNvSpPr>
          <p:nvPr>
            <p:ph type="sldImg"/>
          </p:nvPr>
        </p:nvSpPr>
        <p:spPr>
          <a:xfrm>
            <a:off x="3429000" y="2400300"/>
            <a:ext cx="0" cy="0"/>
          </a:xfrm>
          <a:solidFill>
            <a:srgbClr val="FFFFFF"/>
          </a:solidFill>
          <a:ln/>
        </p:spPr>
      </p:sp>
      <p:sp>
        <p:nvSpPr>
          <p:cNvPr id="103428"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endParaRPr lang="zh-CN" altLang="en-US" smtClean="0"/>
          </a:p>
        </p:txBody>
      </p:sp>
    </p:spTree>
    <p:extLst>
      <p:ext uri="{BB962C8B-B14F-4D97-AF65-F5344CB8AC3E}">
        <p14:creationId xmlns:p14="http://schemas.microsoft.com/office/powerpoint/2010/main" val="102863349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BB684E52-0302-4D8A-B645-1F2AE0A0EE7B}" type="slidenum">
              <a:rPr lang="zh-CN" altLang="en-US"/>
              <a:pPr eaLnBrk="1" hangingPunct="1">
                <a:spcBef>
                  <a:spcPct val="0"/>
                </a:spcBef>
              </a:pPr>
              <a:t>57</a:t>
            </a:fld>
            <a:endParaRPr lang="en-US" altLang="zh-CN"/>
          </a:p>
        </p:txBody>
      </p:sp>
      <p:sp>
        <p:nvSpPr>
          <p:cNvPr id="104451" name="Rectangle 2"/>
          <p:cNvSpPr>
            <a:spLocks noGrp="1" noRot="1" noChangeAspect="1" noChangeArrowheads="1" noTextEdit="1"/>
          </p:cNvSpPr>
          <p:nvPr>
            <p:ph type="sldImg"/>
          </p:nvPr>
        </p:nvSpPr>
        <p:spPr>
          <a:xfrm>
            <a:off x="3429000" y="2400300"/>
            <a:ext cx="0" cy="0"/>
          </a:xfrm>
          <a:solidFill>
            <a:srgbClr val="FFFFFF"/>
          </a:solidFill>
          <a:ln/>
        </p:spPr>
      </p:sp>
      <p:sp>
        <p:nvSpPr>
          <p:cNvPr id="104452"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endParaRPr lang="zh-CN" altLang="en-US" smtClean="0"/>
          </a:p>
        </p:txBody>
      </p:sp>
    </p:spTree>
    <p:extLst>
      <p:ext uri="{BB962C8B-B14F-4D97-AF65-F5344CB8AC3E}">
        <p14:creationId xmlns:p14="http://schemas.microsoft.com/office/powerpoint/2010/main" val="232373468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896BF702-8E35-4823-8D15-339A5260CC80}" type="slidenum">
              <a:rPr lang="zh-CN" altLang="en-US"/>
              <a:pPr eaLnBrk="1" hangingPunct="1">
                <a:spcBef>
                  <a:spcPct val="0"/>
                </a:spcBef>
              </a:pPr>
              <a:t>58</a:t>
            </a:fld>
            <a:endParaRPr lang="en-US" altLang="zh-CN"/>
          </a:p>
        </p:txBody>
      </p:sp>
      <p:sp>
        <p:nvSpPr>
          <p:cNvPr id="105475" name="Rectangle 2"/>
          <p:cNvSpPr>
            <a:spLocks noGrp="1" noRot="1" noChangeAspect="1" noChangeArrowheads="1" noTextEdit="1"/>
          </p:cNvSpPr>
          <p:nvPr>
            <p:ph type="sldImg"/>
          </p:nvPr>
        </p:nvSpPr>
        <p:spPr>
          <a:xfrm>
            <a:off x="3429000" y="2400300"/>
            <a:ext cx="0" cy="0"/>
          </a:xfrm>
          <a:solidFill>
            <a:srgbClr val="FFFFFF"/>
          </a:solidFill>
          <a:ln/>
        </p:spPr>
      </p:sp>
      <p:sp>
        <p:nvSpPr>
          <p:cNvPr id="105476"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endParaRPr lang="zh-CN" altLang="en-US" smtClean="0"/>
          </a:p>
        </p:txBody>
      </p:sp>
    </p:spTree>
    <p:extLst>
      <p:ext uri="{BB962C8B-B14F-4D97-AF65-F5344CB8AC3E}">
        <p14:creationId xmlns:p14="http://schemas.microsoft.com/office/powerpoint/2010/main" val="127886110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82090443-5028-4174-80F3-91E42DEB3CDC}" type="slidenum">
              <a:rPr lang="zh-CN" altLang="en-US"/>
              <a:pPr eaLnBrk="1" hangingPunct="1">
                <a:spcBef>
                  <a:spcPct val="0"/>
                </a:spcBef>
              </a:pPr>
              <a:t>59</a:t>
            </a:fld>
            <a:endParaRPr lang="en-US" altLang="zh-CN"/>
          </a:p>
        </p:txBody>
      </p:sp>
      <p:sp>
        <p:nvSpPr>
          <p:cNvPr id="106499" name="Rectangle 2"/>
          <p:cNvSpPr>
            <a:spLocks noGrp="1" noRot="1" noChangeAspect="1" noChangeArrowheads="1" noTextEdit="1"/>
          </p:cNvSpPr>
          <p:nvPr>
            <p:ph type="sldImg"/>
          </p:nvPr>
        </p:nvSpPr>
        <p:spPr>
          <a:xfrm>
            <a:off x="3429000" y="2400300"/>
            <a:ext cx="0" cy="0"/>
          </a:xfrm>
          <a:solidFill>
            <a:srgbClr val="FFFFFF"/>
          </a:solidFill>
          <a:ln/>
        </p:spPr>
      </p:sp>
      <p:sp>
        <p:nvSpPr>
          <p:cNvPr id="106500"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endParaRPr lang="zh-CN" altLang="en-US" smtClean="0"/>
          </a:p>
        </p:txBody>
      </p:sp>
    </p:spTree>
    <p:extLst>
      <p:ext uri="{BB962C8B-B14F-4D97-AF65-F5344CB8AC3E}">
        <p14:creationId xmlns:p14="http://schemas.microsoft.com/office/powerpoint/2010/main" val="1955194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6</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60</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61</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62</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63</a:t>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64</a:t>
            </a:fld>
            <a:endParaRPr lang="zh-CN" altLang="en-US"/>
          </a:p>
        </p:txBody>
      </p:sp>
    </p:spTree>
    <p:extLst>
      <p:ext uri="{BB962C8B-B14F-4D97-AF65-F5344CB8AC3E}">
        <p14:creationId xmlns:p14="http://schemas.microsoft.com/office/powerpoint/2010/main" val="165322843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65</a:t>
            </a:fld>
            <a:endParaRPr lang="zh-CN" altLang="en-US"/>
          </a:p>
        </p:txBody>
      </p:sp>
    </p:spTree>
    <p:extLst>
      <p:ext uri="{BB962C8B-B14F-4D97-AF65-F5344CB8AC3E}">
        <p14:creationId xmlns:p14="http://schemas.microsoft.com/office/powerpoint/2010/main" val="253893821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66</a:t>
            </a:fld>
            <a:endParaRPr lang="zh-CN" altLang="en-US"/>
          </a:p>
        </p:txBody>
      </p:sp>
    </p:spTree>
    <p:extLst>
      <p:ext uri="{BB962C8B-B14F-4D97-AF65-F5344CB8AC3E}">
        <p14:creationId xmlns:p14="http://schemas.microsoft.com/office/powerpoint/2010/main" val="501330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67</a:t>
            </a:fld>
            <a:endParaRPr lang="zh-CN" altLang="en-US"/>
          </a:p>
        </p:txBody>
      </p:sp>
    </p:spTree>
    <p:extLst>
      <p:ext uri="{BB962C8B-B14F-4D97-AF65-F5344CB8AC3E}">
        <p14:creationId xmlns:p14="http://schemas.microsoft.com/office/powerpoint/2010/main" val="7174740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68</a:t>
            </a:fld>
            <a:endParaRPr lang="zh-CN" altLang="en-US"/>
          </a:p>
        </p:txBody>
      </p:sp>
    </p:spTree>
    <p:extLst>
      <p:ext uri="{BB962C8B-B14F-4D97-AF65-F5344CB8AC3E}">
        <p14:creationId xmlns:p14="http://schemas.microsoft.com/office/powerpoint/2010/main" val="383084741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69</a:t>
            </a:fld>
            <a:endParaRPr lang="zh-CN" altLang="en-US"/>
          </a:p>
        </p:txBody>
      </p:sp>
    </p:spTree>
    <p:extLst>
      <p:ext uri="{BB962C8B-B14F-4D97-AF65-F5344CB8AC3E}">
        <p14:creationId xmlns:p14="http://schemas.microsoft.com/office/powerpoint/2010/main" val="13776337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7</a:t>
            </a:fld>
            <a:endParaRPr lang="zh-CN" altLang="en-US"/>
          </a:p>
        </p:txBody>
      </p:sp>
    </p:spTree>
    <p:extLst>
      <p:ext uri="{BB962C8B-B14F-4D97-AF65-F5344CB8AC3E}">
        <p14:creationId xmlns:p14="http://schemas.microsoft.com/office/powerpoint/2010/main" val="270002257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70</a:t>
            </a:fld>
            <a:endParaRPr lang="zh-CN" altLang="en-US"/>
          </a:p>
        </p:txBody>
      </p:sp>
    </p:spTree>
    <p:extLst>
      <p:ext uri="{BB962C8B-B14F-4D97-AF65-F5344CB8AC3E}">
        <p14:creationId xmlns:p14="http://schemas.microsoft.com/office/powerpoint/2010/main" val="402665024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71</a:t>
            </a:fld>
            <a:endParaRPr lang="zh-CN" altLang="en-US"/>
          </a:p>
        </p:txBody>
      </p:sp>
    </p:spTree>
    <p:extLst>
      <p:ext uri="{BB962C8B-B14F-4D97-AF65-F5344CB8AC3E}">
        <p14:creationId xmlns:p14="http://schemas.microsoft.com/office/powerpoint/2010/main" val="250221261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72</a:t>
            </a:fld>
            <a:endParaRPr lang="zh-CN" altLang="en-US"/>
          </a:p>
        </p:txBody>
      </p:sp>
    </p:spTree>
    <p:extLst>
      <p:ext uri="{BB962C8B-B14F-4D97-AF65-F5344CB8AC3E}">
        <p14:creationId xmlns:p14="http://schemas.microsoft.com/office/powerpoint/2010/main" val="304475165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73</a:t>
            </a:fld>
            <a:endParaRPr lang="zh-CN" altLang="en-US"/>
          </a:p>
        </p:txBody>
      </p:sp>
    </p:spTree>
    <p:extLst>
      <p:ext uri="{BB962C8B-B14F-4D97-AF65-F5344CB8AC3E}">
        <p14:creationId xmlns:p14="http://schemas.microsoft.com/office/powerpoint/2010/main" val="285030637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74</a:t>
            </a:fld>
            <a:endParaRPr lang="zh-CN" altLang="en-US"/>
          </a:p>
        </p:txBody>
      </p:sp>
    </p:spTree>
    <p:extLst>
      <p:ext uri="{BB962C8B-B14F-4D97-AF65-F5344CB8AC3E}">
        <p14:creationId xmlns:p14="http://schemas.microsoft.com/office/powerpoint/2010/main" val="232271288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75</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9</a:t>
            </a:fld>
            <a:endParaRPr lang="zh-CN" altLang="en-US"/>
          </a:p>
        </p:txBody>
      </p:sp>
    </p:spTree>
    <p:extLst>
      <p:ext uri="{BB962C8B-B14F-4D97-AF65-F5344CB8AC3E}">
        <p14:creationId xmlns:p14="http://schemas.microsoft.com/office/powerpoint/2010/main" val="2008150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2022/9/8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2022/9/8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2022/9/8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2022/9/8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2022/9/8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17" name="图片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cxnSp>
        <p:nvCxnSpPr>
          <p:cNvPr id="7" name="直接连接符 6"/>
          <p:cNvCxnSpPr/>
          <p:nvPr userDrawn="1"/>
        </p:nvCxnSpPr>
        <p:spPr>
          <a:xfrm>
            <a:off x="755576" y="625398"/>
            <a:ext cx="78488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323528" y="292895"/>
            <a:ext cx="390372" cy="205979"/>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8" name="TextBox 15"/>
          <p:cNvSpPr txBox="1"/>
          <p:nvPr userDrawn="1"/>
        </p:nvSpPr>
        <p:spPr>
          <a:xfrm>
            <a:off x="8100392" y="241995"/>
            <a:ext cx="671347" cy="369332"/>
          </a:xfrm>
          <a:prstGeom prst="rect">
            <a:avLst/>
          </a:prstGeom>
          <a:noFill/>
        </p:spPr>
        <p:txBody>
          <a:bodyPr wrap="square" rtlCol="0">
            <a:spAutoFit/>
          </a:bodyPr>
          <a:lstStyle/>
          <a:p>
            <a:pPr algn="ctr"/>
            <a:fld id="{2EEF1883-7A0E-4F66-9932-E581691AD397}" type="slidenum">
              <a:rPr lang="zh-CN" altLang="en-US" sz="1800" b="0" smtClean="0">
                <a:solidFill>
                  <a:schemeClr val="accent1"/>
                </a:solidFill>
                <a:latin typeface="微软雅黑 Light" panose="020B0502040204020203" pitchFamily="34" charset="-122"/>
                <a:ea typeface="微软雅黑 Light" panose="020B0502040204020203" pitchFamily="34" charset="-122"/>
              </a:rPr>
              <a:pPr algn="ctr"/>
              <a:t>‹#›</a:t>
            </a:fld>
            <a:r>
              <a:rPr lang="zh-CN" altLang="en-US" sz="1800" b="0" dirty="0">
                <a:solidFill>
                  <a:schemeClr val="accent1"/>
                </a:solidFill>
                <a:latin typeface="微软雅黑 Light" panose="020B0502040204020203" pitchFamily="34" charset="-122"/>
                <a:ea typeface="微软雅黑 Light" panose="020B0502040204020203" pitchFamily="34"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2022/9/8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2022/9/8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2022/9/8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2022/9/8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2022/9/8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2022/9/8</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8.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9.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0.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8.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9.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8.wmf"/><Relationship Id="rId4" Type="http://schemas.openxmlformats.org/officeDocument/2006/relationships/oleObject" Target="../embeddings/oleObject1.bin"/></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hyperlink" Target="http://c.biancheng.net/c/80/" TargetMode="External"/><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 name="图片 106">
            <a:extLst>
              <a:ext uri="{FF2B5EF4-FFF2-40B4-BE49-F238E27FC236}">
                <a16:creationId xmlns:a16="http://schemas.microsoft.com/office/drawing/2014/main" id="{36E7B933-2CBB-4285-9C01-8265D4BDB7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2" y="744"/>
            <a:ext cx="9141418" cy="5146618"/>
          </a:xfrm>
          <a:prstGeom prst="rect">
            <a:avLst/>
          </a:prstGeom>
        </p:spPr>
      </p:pic>
      <p:sp>
        <p:nvSpPr>
          <p:cNvPr id="112" name="TextBox 26">
            <a:extLst>
              <a:ext uri="{FF2B5EF4-FFF2-40B4-BE49-F238E27FC236}">
                <a16:creationId xmlns:a16="http://schemas.microsoft.com/office/drawing/2014/main" id="{676899CD-5C83-4B53-BFA7-53ABDA795D87}"/>
              </a:ext>
            </a:extLst>
          </p:cNvPr>
          <p:cNvSpPr txBox="1"/>
          <p:nvPr/>
        </p:nvSpPr>
        <p:spPr>
          <a:xfrm>
            <a:off x="443383" y="1077253"/>
            <a:ext cx="5280617" cy="1961114"/>
          </a:xfrm>
          <a:prstGeom prst="rect">
            <a:avLst/>
          </a:prstGeom>
          <a:noFill/>
        </p:spPr>
        <p:txBody>
          <a:bodyPr wrap="square" rtlCol="0">
            <a:spAutoFit/>
          </a:bodyPr>
          <a:lstStyle/>
          <a:p>
            <a:r>
              <a:rPr lang="zh-CN" altLang="en-US" sz="4048" b="1" dirty="0">
                <a:solidFill>
                  <a:schemeClr val="bg1"/>
                </a:solidFill>
                <a:latin typeface="华文楷体" panose="02010600040101010101" pitchFamily="2" charset="-122"/>
                <a:ea typeface="华文楷体" panose="02010600040101010101" pitchFamily="2" charset="-122"/>
              </a:rPr>
              <a:t>面向对象程序设计</a:t>
            </a:r>
            <a:endParaRPr lang="en-US" altLang="zh-CN" sz="4048" b="1" dirty="0">
              <a:solidFill>
                <a:schemeClr val="bg1"/>
              </a:solidFill>
              <a:latin typeface="华文楷体" panose="02010600040101010101" pitchFamily="2" charset="-122"/>
              <a:ea typeface="华文楷体" panose="02010600040101010101" pitchFamily="2" charset="-122"/>
            </a:endParaRPr>
          </a:p>
          <a:p>
            <a:endParaRPr lang="en-US" altLang="zh-CN" sz="4048" b="1" dirty="0">
              <a:solidFill>
                <a:schemeClr val="bg1"/>
              </a:solidFill>
              <a:latin typeface="华文楷体" panose="02010600040101010101" pitchFamily="2" charset="-122"/>
              <a:ea typeface="华文楷体" panose="02010600040101010101" pitchFamily="2" charset="-122"/>
            </a:endParaRPr>
          </a:p>
          <a:p>
            <a:r>
              <a:rPr lang="zh-CN" altLang="en-US" sz="4048" b="1" dirty="0" smtClean="0">
                <a:solidFill>
                  <a:schemeClr val="bg1"/>
                </a:solidFill>
                <a:latin typeface="华文楷体" panose="02010600040101010101" pitchFamily="2" charset="-122"/>
                <a:ea typeface="华文楷体" panose="02010600040101010101" pitchFamily="2" charset="-122"/>
              </a:rPr>
              <a:t>第九讲：  异常处理</a:t>
            </a:r>
            <a:endParaRPr lang="zh-CN" altLang="en-US" sz="4048" b="1" dirty="0">
              <a:solidFill>
                <a:schemeClr val="bg1"/>
              </a:solidFill>
              <a:latin typeface="华文楷体" panose="02010600040101010101" pitchFamily="2" charset="-122"/>
              <a:ea typeface="华文楷体" panose="02010600040101010101" pitchFamily="2" charset="-122"/>
            </a:endParaRPr>
          </a:p>
        </p:txBody>
      </p:sp>
      <p:sp>
        <p:nvSpPr>
          <p:cNvPr id="117" name="TextBox 12">
            <a:extLst>
              <a:ext uri="{FF2B5EF4-FFF2-40B4-BE49-F238E27FC236}">
                <a16:creationId xmlns:a16="http://schemas.microsoft.com/office/drawing/2014/main" id="{479E23A7-7B83-4AF3-8795-3B16207A7272}"/>
              </a:ext>
            </a:extLst>
          </p:cNvPr>
          <p:cNvSpPr txBox="1"/>
          <p:nvPr/>
        </p:nvSpPr>
        <p:spPr>
          <a:xfrm>
            <a:off x="253769" y="177475"/>
            <a:ext cx="2083241" cy="922881"/>
          </a:xfrm>
          <a:prstGeom prst="rect">
            <a:avLst/>
          </a:prstGeom>
          <a:noFill/>
        </p:spPr>
        <p:txBody>
          <a:bodyPr wrap="square" rtlCol="0">
            <a:spAutoFit/>
          </a:bodyPr>
          <a:lstStyle/>
          <a:p>
            <a:r>
              <a:rPr lang="en-US" altLang="zh-CN" sz="5397" spc="-225" dirty="0" smtClean="0">
                <a:solidFill>
                  <a:schemeClr val="bg1"/>
                </a:solidFill>
                <a:latin typeface="华文楷体" panose="02010600040101010101" pitchFamily="2" charset="-122"/>
                <a:ea typeface="华文楷体" panose="02010600040101010101" pitchFamily="2" charset="-122"/>
              </a:rPr>
              <a:t>2022</a:t>
            </a:r>
            <a:endParaRPr lang="zh-CN" altLang="en-US" sz="5397" spc="-225" dirty="0">
              <a:solidFill>
                <a:schemeClr val="bg1"/>
              </a:solidFill>
              <a:latin typeface="华文楷体" panose="02010600040101010101" pitchFamily="2" charset="-122"/>
              <a:ea typeface="华文楷体" panose="02010600040101010101" pitchFamily="2" charset="-122"/>
            </a:endParaRPr>
          </a:p>
        </p:txBody>
      </p:sp>
      <p:sp>
        <p:nvSpPr>
          <p:cNvPr id="121" name="TextBox 33">
            <a:extLst>
              <a:ext uri="{FF2B5EF4-FFF2-40B4-BE49-F238E27FC236}">
                <a16:creationId xmlns:a16="http://schemas.microsoft.com/office/drawing/2014/main" id="{FFD3213A-B971-4F8D-8915-020533E32684}"/>
              </a:ext>
            </a:extLst>
          </p:cNvPr>
          <p:cNvSpPr txBox="1"/>
          <p:nvPr/>
        </p:nvSpPr>
        <p:spPr>
          <a:xfrm>
            <a:off x="631614" y="3380891"/>
            <a:ext cx="4652602" cy="461537"/>
          </a:xfrm>
          <a:prstGeom prst="rect">
            <a:avLst/>
          </a:prstGeom>
          <a:noFill/>
        </p:spPr>
        <p:txBody>
          <a:bodyPr wrap="square" rtlCol="0">
            <a:spAutoFit/>
          </a:bodyPr>
          <a:lstStyle/>
          <a:p>
            <a:r>
              <a:rPr lang="zh-CN" altLang="en-US" sz="2399" dirty="0">
                <a:solidFill>
                  <a:schemeClr val="bg1"/>
                </a:solidFill>
                <a:latin typeface="华文隶书" panose="02010800040101010101" pitchFamily="2" charset="-122"/>
                <a:ea typeface="华文隶书" panose="02010800040101010101" pitchFamily="2" charset="-122"/>
              </a:rPr>
              <a:t>李际军  </a:t>
            </a:r>
            <a:r>
              <a:rPr lang="en-US" altLang="zh-CN" sz="2399" dirty="0">
                <a:solidFill>
                  <a:schemeClr val="bg1"/>
                </a:solidFill>
                <a:latin typeface="华文隶书" panose="02010800040101010101" pitchFamily="2" charset="-122"/>
                <a:ea typeface="华文隶书" panose="02010800040101010101" pitchFamily="2" charset="-122"/>
              </a:rPr>
              <a:t>lijijun@cs.zju.edu.cn</a:t>
            </a:r>
            <a:endParaRPr lang="zh-CN" altLang="en-US" sz="2399" dirty="0">
              <a:solidFill>
                <a:schemeClr val="bg1"/>
              </a:solidFill>
              <a:latin typeface="华文隶书" panose="02010800040101010101" pitchFamily="2" charset="-122"/>
              <a:ea typeface="华文隶书" panose="02010800040101010101" pitchFamily="2" charset="-122"/>
            </a:endParaRPr>
          </a:p>
        </p:txBody>
      </p:sp>
    </p:spTree>
    <p:extLst>
      <p:ext uri="{BB962C8B-B14F-4D97-AF65-F5344CB8AC3E}">
        <p14:creationId xmlns:p14="http://schemas.microsoft.com/office/powerpoint/2010/main" val="2408252159"/>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anim calcmode="lin" valueType="num">
                                      <p:cBhvr>
                                        <p:cTn id="7" dur="1000" fill="hold"/>
                                        <p:tgtEl>
                                          <p:spTgt spid="107"/>
                                        </p:tgtEl>
                                        <p:attrNameLst>
                                          <p:attrName>ppt_w</p:attrName>
                                        </p:attrNameLst>
                                      </p:cBhvr>
                                      <p:tavLst>
                                        <p:tav tm="0">
                                          <p:val>
                                            <p:strVal val="#ppt_w+.3"/>
                                          </p:val>
                                        </p:tav>
                                        <p:tav tm="100000">
                                          <p:val>
                                            <p:strVal val="#ppt_w"/>
                                          </p:val>
                                        </p:tav>
                                      </p:tavLst>
                                    </p:anim>
                                    <p:anim calcmode="lin" valueType="num">
                                      <p:cBhvr>
                                        <p:cTn id="8" dur="1000" fill="hold"/>
                                        <p:tgtEl>
                                          <p:spTgt spid="107"/>
                                        </p:tgtEl>
                                        <p:attrNameLst>
                                          <p:attrName>ppt_h</p:attrName>
                                        </p:attrNameLst>
                                      </p:cBhvr>
                                      <p:tavLst>
                                        <p:tav tm="0">
                                          <p:val>
                                            <p:strVal val="#ppt_h"/>
                                          </p:val>
                                        </p:tav>
                                        <p:tav tm="100000">
                                          <p:val>
                                            <p:strVal val="#ppt_h"/>
                                          </p:val>
                                        </p:tav>
                                      </p:tavLst>
                                    </p:anim>
                                    <p:animEffect transition="in" filter="fade">
                                      <p:cBhvr>
                                        <p:cTn id="9" dur="1000"/>
                                        <p:tgtEl>
                                          <p:spTgt spid="107"/>
                                        </p:tgtEl>
                                      </p:cBhvr>
                                    </p:animEffect>
                                  </p:childTnLst>
                                </p:cTn>
                              </p:par>
                            </p:childTnLst>
                          </p:cTn>
                        </p:par>
                        <p:par>
                          <p:cTn id="10" fill="hold">
                            <p:stCondLst>
                              <p:cond delay="1000"/>
                            </p:stCondLst>
                            <p:childTnLst>
                              <p:par>
                                <p:cTn id="11" presetID="45" presetClass="entr" presetSubtype="0" fill="hold" grpId="0" nodeType="afterEffect">
                                  <p:stCondLst>
                                    <p:cond delay="0"/>
                                  </p:stCondLst>
                                  <p:iterate type="lt">
                                    <p:tmPct val="10000"/>
                                  </p:iterate>
                                  <p:childTnLst>
                                    <p:set>
                                      <p:cBhvr>
                                        <p:cTn id="12" dur="1" fill="hold">
                                          <p:stCondLst>
                                            <p:cond delay="0"/>
                                          </p:stCondLst>
                                        </p:cTn>
                                        <p:tgtEl>
                                          <p:spTgt spid="117"/>
                                        </p:tgtEl>
                                        <p:attrNameLst>
                                          <p:attrName>style.visibility</p:attrName>
                                        </p:attrNameLst>
                                      </p:cBhvr>
                                      <p:to>
                                        <p:strVal val="visible"/>
                                      </p:to>
                                    </p:set>
                                    <p:animEffect transition="in" filter="fade">
                                      <p:cBhvr>
                                        <p:cTn id="13" dur="1000"/>
                                        <p:tgtEl>
                                          <p:spTgt spid="117"/>
                                        </p:tgtEl>
                                      </p:cBhvr>
                                    </p:animEffect>
                                    <p:anim calcmode="lin" valueType="num">
                                      <p:cBhvr>
                                        <p:cTn id="14" dur="1000" fill="hold"/>
                                        <p:tgtEl>
                                          <p:spTgt spid="117"/>
                                        </p:tgtEl>
                                        <p:attrNameLst>
                                          <p:attrName>ppt_w</p:attrName>
                                        </p:attrNameLst>
                                      </p:cBhvr>
                                      <p:tavLst>
                                        <p:tav tm="0" fmla="#ppt_w*sin(2.5*pi*$)">
                                          <p:val>
                                            <p:fltVal val="0"/>
                                          </p:val>
                                        </p:tav>
                                        <p:tav tm="100000">
                                          <p:val>
                                            <p:fltVal val="1"/>
                                          </p:val>
                                        </p:tav>
                                      </p:tavLst>
                                    </p:anim>
                                    <p:anim calcmode="lin" valueType="num">
                                      <p:cBhvr>
                                        <p:cTn id="15" dur="1000" fill="hold"/>
                                        <p:tgtEl>
                                          <p:spTgt spid="117"/>
                                        </p:tgtEl>
                                        <p:attrNameLst>
                                          <p:attrName>ppt_h</p:attrName>
                                        </p:attrNameLst>
                                      </p:cBhvr>
                                      <p:tavLst>
                                        <p:tav tm="0">
                                          <p:val>
                                            <p:strVal val="#ppt_h"/>
                                          </p:val>
                                        </p:tav>
                                        <p:tav tm="100000">
                                          <p:val>
                                            <p:strVal val="#ppt_h"/>
                                          </p:val>
                                        </p:tav>
                                      </p:tavLst>
                                    </p:anim>
                                  </p:childTnLst>
                                </p:cTn>
                              </p:par>
                            </p:childTnLst>
                          </p:cTn>
                        </p:par>
                        <p:par>
                          <p:cTn id="16" fill="hold">
                            <p:stCondLst>
                              <p:cond delay="2300"/>
                            </p:stCondLst>
                            <p:childTnLst>
                              <p:par>
                                <p:cTn id="17" presetID="56" presetClass="entr" presetSubtype="0" fill="hold" grpId="0" nodeType="afterEffect">
                                  <p:stCondLst>
                                    <p:cond delay="0"/>
                                  </p:stCondLst>
                                  <p:iterate type="lt">
                                    <p:tmPct val="10000"/>
                                  </p:iterate>
                                  <p:childTnLst>
                                    <p:set>
                                      <p:cBhvr>
                                        <p:cTn id="18" dur="1" fill="hold">
                                          <p:stCondLst>
                                            <p:cond delay="0"/>
                                          </p:stCondLst>
                                        </p:cTn>
                                        <p:tgtEl>
                                          <p:spTgt spid="112"/>
                                        </p:tgtEl>
                                        <p:attrNameLst>
                                          <p:attrName>style.visibility</p:attrName>
                                        </p:attrNameLst>
                                      </p:cBhvr>
                                      <p:to>
                                        <p:strVal val="visible"/>
                                      </p:to>
                                    </p:set>
                                    <p:anim by="(-#ppt_w*2)" calcmode="lin" valueType="num">
                                      <p:cBhvr rctx="PPT">
                                        <p:cTn id="19" dur="500" autoRev="1" fill="hold">
                                          <p:stCondLst>
                                            <p:cond delay="0"/>
                                          </p:stCondLst>
                                        </p:cTn>
                                        <p:tgtEl>
                                          <p:spTgt spid="112"/>
                                        </p:tgtEl>
                                        <p:attrNameLst>
                                          <p:attrName>ppt_w</p:attrName>
                                        </p:attrNameLst>
                                      </p:cBhvr>
                                    </p:anim>
                                    <p:anim by="(#ppt_w*0.50)" calcmode="lin" valueType="num">
                                      <p:cBhvr>
                                        <p:cTn id="20" dur="500" decel="50000" autoRev="1" fill="hold">
                                          <p:stCondLst>
                                            <p:cond delay="0"/>
                                          </p:stCondLst>
                                        </p:cTn>
                                        <p:tgtEl>
                                          <p:spTgt spid="112"/>
                                        </p:tgtEl>
                                        <p:attrNameLst>
                                          <p:attrName>ppt_x</p:attrName>
                                        </p:attrNameLst>
                                      </p:cBhvr>
                                    </p:anim>
                                    <p:anim from="(-#ppt_h/2)" to="(#ppt_y)" calcmode="lin" valueType="num">
                                      <p:cBhvr>
                                        <p:cTn id="21" dur="1000" fill="hold">
                                          <p:stCondLst>
                                            <p:cond delay="0"/>
                                          </p:stCondLst>
                                        </p:cTn>
                                        <p:tgtEl>
                                          <p:spTgt spid="112"/>
                                        </p:tgtEl>
                                        <p:attrNameLst>
                                          <p:attrName>ppt_y</p:attrName>
                                        </p:attrNameLst>
                                      </p:cBhvr>
                                    </p:anim>
                                    <p:animRot by="21600000">
                                      <p:cBhvr>
                                        <p:cTn id="22" dur="1000" fill="hold">
                                          <p:stCondLst>
                                            <p:cond delay="0"/>
                                          </p:stCondLst>
                                        </p:cTn>
                                        <p:tgtEl>
                                          <p:spTgt spid="112"/>
                                        </p:tgtEl>
                                        <p:attrNameLst>
                                          <p:attrName>r</p:attrName>
                                        </p:attrNameLst>
                                      </p:cBhvr>
                                    </p:animRot>
                                  </p:childTnLst>
                                </p:cTn>
                              </p:par>
                            </p:childTnLst>
                          </p:cTn>
                        </p:par>
                        <p:par>
                          <p:cTn id="23" fill="hold">
                            <p:stCondLst>
                              <p:cond delay="4800"/>
                            </p:stCondLst>
                            <p:childTnLst>
                              <p:par>
                                <p:cTn id="24" presetID="42" presetClass="entr" presetSubtype="0" fill="hold" grpId="0" nodeType="afterEffect">
                                  <p:stCondLst>
                                    <p:cond delay="0"/>
                                  </p:stCondLst>
                                  <p:childTnLst>
                                    <p:set>
                                      <p:cBhvr>
                                        <p:cTn id="25" dur="1" fill="hold">
                                          <p:stCondLst>
                                            <p:cond delay="0"/>
                                          </p:stCondLst>
                                        </p:cTn>
                                        <p:tgtEl>
                                          <p:spTgt spid="121"/>
                                        </p:tgtEl>
                                        <p:attrNameLst>
                                          <p:attrName>style.visibility</p:attrName>
                                        </p:attrNameLst>
                                      </p:cBhvr>
                                      <p:to>
                                        <p:strVal val="visible"/>
                                      </p:to>
                                    </p:set>
                                    <p:animEffect transition="in" filter="fade">
                                      <p:cBhvr>
                                        <p:cTn id="26" dur="1000"/>
                                        <p:tgtEl>
                                          <p:spTgt spid="121"/>
                                        </p:tgtEl>
                                      </p:cBhvr>
                                    </p:animEffect>
                                    <p:anim calcmode="lin" valueType="num">
                                      <p:cBhvr>
                                        <p:cTn id="27" dur="1000" fill="hold"/>
                                        <p:tgtEl>
                                          <p:spTgt spid="121"/>
                                        </p:tgtEl>
                                        <p:attrNameLst>
                                          <p:attrName>ppt_x</p:attrName>
                                        </p:attrNameLst>
                                      </p:cBhvr>
                                      <p:tavLst>
                                        <p:tav tm="0">
                                          <p:val>
                                            <p:strVal val="#ppt_x"/>
                                          </p:val>
                                        </p:tav>
                                        <p:tav tm="100000">
                                          <p:val>
                                            <p:strVal val="#ppt_x"/>
                                          </p:val>
                                        </p:tav>
                                      </p:tavLst>
                                    </p:anim>
                                    <p:anim calcmode="lin" valueType="num">
                                      <p:cBhvr>
                                        <p:cTn id="28" dur="1000" fill="hold"/>
                                        <p:tgtEl>
                                          <p:spTgt spid="1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P spid="117" grpId="0"/>
      <p:bldP spid="12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smtClean="0">
                  <a:solidFill>
                    <a:schemeClr val="bg1">
                      <a:lumMod val="95000"/>
                    </a:schemeClr>
                  </a:solidFill>
                  <a:latin typeface="Impact" panose="020B0806030902050204" pitchFamily="34" charset="0"/>
                </a:rPr>
                <a:t>02</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769763" y="2004718"/>
            <a:ext cx="4970590" cy="623250"/>
          </a:xfrm>
          <a:prstGeom prst="rect">
            <a:avLst/>
          </a:prstGeom>
          <a:noFill/>
        </p:spPr>
        <p:txBody>
          <a:bodyPr wrap="square" lIns="68584" tIns="34291" rIns="68584" bIns="34291" rtlCol="0">
            <a:spAutoFit/>
          </a:bodyPr>
          <a:lstStyle/>
          <a:p>
            <a:pPr algn="ctr"/>
            <a:r>
              <a:rPr lang="zh-CN" altLang="en-US" sz="3600" b="1" dirty="0" smtClean="0">
                <a:solidFill>
                  <a:schemeClr val="tx1">
                    <a:lumMod val="75000"/>
                    <a:lumOff val="25000"/>
                  </a:schemeClr>
                </a:solidFill>
                <a:latin typeface="微软雅黑" panose="020B0503020204020204" pitchFamily="34" charset="-122"/>
                <a:ea typeface="微软雅黑" panose="020B0503020204020204" pitchFamily="34" charset="-122"/>
              </a:rPr>
              <a:t>异常处理的实现</a:t>
            </a:r>
            <a:endParaRPr lang="en-GB"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extLst>
      <p:ext uri="{BB962C8B-B14F-4D97-AF65-F5344CB8AC3E}">
        <p14:creationId xmlns:p14="http://schemas.microsoft.com/office/powerpoint/2010/main" val="1032997884"/>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23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9.2.1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异常处理的</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实现模式</a:t>
            </a:r>
          </a:p>
        </p:txBody>
      </p:sp>
      <p:sp>
        <p:nvSpPr>
          <p:cNvPr id="11" name="Rectangle 4"/>
          <p:cNvSpPr>
            <a:spLocks noChangeArrowheads="1"/>
          </p:cNvSpPr>
          <p:nvPr/>
        </p:nvSpPr>
        <p:spPr bwMode="auto">
          <a:xfrm>
            <a:off x="108000" y="843750"/>
            <a:ext cx="3883924" cy="4115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96" tIns="46049" rIns="92096" bIns="46049"/>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1" b="1">
                <a:solidFill>
                  <a:srgbClr val="3232C8"/>
                </a:solidFill>
                <a:latin typeface="宋体" panose="02010600030101010101" pitchFamily="2" charset="-122"/>
                <a:ea typeface="黑体" panose="02010609060101010101" pitchFamily="49" charset="-122"/>
              </a:rPr>
              <a:t>抛掷异常的程序段</a:t>
            </a:r>
          </a:p>
          <a:p>
            <a:pPr lvl="1" eaLnBrk="1" hangingPunct="1">
              <a:buClr>
                <a:schemeClr val="hlink"/>
              </a:buClr>
              <a:buSzPct val="55000"/>
              <a:buFont typeface="Wingdings" panose="05000000000000000000" pitchFamily="2" charset="2"/>
              <a:buNone/>
            </a:pPr>
            <a:endParaRPr lang="zh-CN" altLang="en-US">
              <a:latin typeface="宋体" panose="02010600030101010101" pitchFamily="2" charset="-122"/>
            </a:endParaRPr>
          </a:p>
          <a:p>
            <a:pPr lvl="1" eaLnBrk="1" hangingPunct="1">
              <a:buClr>
                <a:schemeClr val="hlink"/>
              </a:buClr>
              <a:buSzPct val="55000"/>
              <a:buFont typeface="Wingdings" panose="05000000000000000000" pitchFamily="2" charset="2"/>
              <a:buNone/>
            </a:pPr>
            <a:r>
              <a:rPr lang="en-US" altLang="zh-CN" sz="2801">
                <a:latin typeface="宋体" panose="02010600030101010101" pitchFamily="2" charset="-122"/>
                <a:ea typeface="黑体" panose="02010609060101010101" pitchFamily="49" charset="-122"/>
              </a:rPr>
              <a:t>……</a:t>
            </a:r>
            <a:endParaRPr lang="en-US" altLang="zh-CN" sz="2801">
              <a:latin typeface="黑体" panose="02010609060101010101" pitchFamily="49" charset="-122"/>
              <a:ea typeface="黑体" panose="02010609060101010101" pitchFamily="49" charset="-122"/>
            </a:endParaRPr>
          </a:p>
          <a:p>
            <a:pPr lvl="1" eaLnBrk="1" hangingPunct="1">
              <a:buClr>
                <a:schemeClr val="hlink"/>
              </a:buClr>
              <a:buSzPct val="55000"/>
              <a:buFont typeface="Wingdings" panose="05000000000000000000" pitchFamily="2" charset="2"/>
              <a:buNone/>
            </a:pPr>
            <a:r>
              <a:rPr lang="en-US" altLang="zh-CN" sz="2801">
                <a:solidFill>
                  <a:srgbClr val="CC0000"/>
                </a:solidFill>
                <a:latin typeface="Tahoma" panose="020B0604030504040204" pitchFamily="34" charset="0"/>
                <a:ea typeface="黑体" panose="02010609060101010101" pitchFamily="49" charset="-122"/>
              </a:rPr>
              <a:t>throw </a:t>
            </a:r>
            <a:r>
              <a:rPr lang="en-US" altLang="zh-CN" sz="2801">
                <a:latin typeface="黑体" panose="02010609060101010101" pitchFamily="49" charset="-122"/>
                <a:ea typeface="黑体" panose="02010609060101010101" pitchFamily="49" charset="-122"/>
              </a:rPr>
              <a:t> </a:t>
            </a:r>
            <a:r>
              <a:rPr lang="zh-CN" altLang="en-US" sz="2801">
                <a:latin typeface="黑体" panose="02010609060101010101" pitchFamily="49" charset="-122"/>
                <a:ea typeface="黑体" panose="02010609060101010101" pitchFamily="49" charset="-122"/>
              </a:rPr>
              <a:t>表达式</a:t>
            </a:r>
            <a:r>
              <a:rPr lang="en-US" altLang="zh-CN" sz="2801">
                <a:latin typeface="黑体" panose="02010609060101010101" pitchFamily="49" charset="-122"/>
                <a:ea typeface="黑体" panose="02010609060101010101" pitchFamily="49" charset="-122"/>
              </a:rPr>
              <a:t>;</a:t>
            </a:r>
          </a:p>
          <a:p>
            <a:pPr lvl="1" eaLnBrk="1" hangingPunct="1">
              <a:buClr>
                <a:schemeClr val="hlink"/>
              </a:buClr>
              <a:buSzPct val="55000"/>
              <a:buFont typeface="Wingdings" panose="05000000000000000000" pitchFamily="2" charset="2"/>
              <a:buNone/>
            </a:pPr>
            <a:r>
              <a:rPr lang="zh-CN" altLang="en-US" sz="2801">
                <a:latin typeface="黑体" panose="02010609060101010101" pitchFamily="49" charset="-122"/>
                <a:ea typeface="黑体" panose="02010609060101010101" pitchFamily="49" charset="-122"/>
              </a:rPr>
              <a:t>（异常抛出）</a:t>
            </a:r>
          </a:p>
          <a:p>
            <a:pPr lvl="1" eaLnBrk="1" hangingPunct="1">
              <a:buClr>
                <a:schemeClr val="hlink"/>
              </a:buClr>
              <a:buSzPct val="55000"/>
              <a:buFont typeface="Wingdings" panose="05000000000000000000" pitchFamily="2" charset="2"/>
              <a:buNone/>
            </a:pPr>
            <a:r>
              <a:rPr lang="en-US" altLang="zh-CN" sz="2801">
                <a:latin typeface="宋体" panose="02010600030101010101" pitchFamily="2" charset="-122"/>
                <a:ea typeface="黑体" panose="02010609060101010101" pitchFamily="49" charset="-122"/>
              </a:rPr>
              <a:t>……</a:t>
            </a:r>
            <a:endParaRPr lang="en-US" altLang="zh-CN" sz="2801">
              <a:latin typeface="黑体" panose="02010609060101010101" pitchFamily="49" charset="-122"/>
              <a:ea typeface="黑体" panose="02010609060101010101" pitchFamily="49" charset="-122"/>
            </a:endParaRPr>
          </a:p>
          <a:p>
            <a:pPr lvl="1" eaLnBrk="1" hangingPunct="1">
              <a:buClr>
                <a:schemeClr val="hlink"/>
              </a:buClr>
              <a:buSzPct val="55000"/>
              <a:buFont typeface="Wingdings" panose="05000000000000000000" pitchFamily="2" charset="2"/>
              <a:buNone/>
            </a:pPr>
            <a:endParaRPr lang="en-US" altLang="zh-CN" sz="2801">
              <a:latin typeface="黑体" panose="02010609060101010101" pitchFamily="49" charset="-122"/>
              <a:ea typeface="黑体" panose="02010609060101010101" pitchFamily="49" charset="-122"/>
            </a:endParaRPr>
          </a:p>
        </p:txBody>
      </p:sp>
      <p:sp>
        <p:nvSpPr>
          <p:cNvPr id="12" name="Rectangle 5"/>
          <p:cNvSpPr>
            <a:spLocks noChangeArrowheads="1"/>
          </p:cNvSpPr>
          <p:nvPr/>
        </p:nvSpPr>
        <p:spPr bwMode="auto">
          <a:xfrm>
            <a:off x="3998275" y="843750"/>
            <a:ext cx="4968437" cy="4115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96" tIns="46049" rIns="92096" bIns="46049"/>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1" b="1">
                <a:solidFill>
                  <a:srgbClr val="3232C8"/>
                </a:solidFill>
                <a:latin typeface="宋体" panose="02010600030101010101" pitchFamily="2" charset="-122"/>
                <a:ea typeface="黑体" panose="02010609060101010101" pitchFamily="49" charset="-122"/>
              </a:rPr>
              <a:t>捕获并处理异常的程序段</a:t>
            </a:r>
          </a:p>
          <a:p>
            <a:pPr lvl="1" eaLnBrk="1" hangingPunct="1">
              <a:buClr>
                <a:schemeClr val="hlink"/>
              </a:buClr>
              <a:buSzPct val="55000"/>
              <a:buFont typeface="Wingdings" panose="05000000000000000000" pitchFamily="2" charset="2"/>
              <a:buNone/>
            </a:pPr>
            <a:r>
              <a:rPr lang="en-US" altLang="zh-CN" sz="2801">
                <a:solidFill>
                  <a:srgbClr val="CC0000"/>
                </a:solidFill>
                <a:latin typeface="Tahoma" panose="020B0604030504040204" pitchFamily="34" charset="0"/>
                <a:ea typeface="黑体" panose="02010609060101010101" pitchFamily="49" charset="-122"/>
              </a:rPr>
              <a:t>try</a:t>
            </a:r>
            <a:endParaRPr lang="en-US" altLang="zh-CN" sz="2801">
              <a:solidFill>
                <a:srgbClr val="CC0000"/>
              </a:solidFill>
              <a:latin typeface="黑体" panose="02010609060101010101" pitchFamily="49" charset="-122"/>
              <a:ea typeface="黑体" panose="02010609060101010101" pitchFamily="49" charset="-122"/>
            </a:endParaRPr>
          </a:p>
          <a:p>
            <a:pPr lvl="1" eaLnBrk="1" hangingPunct="1">
              <a:buClr>
                <a:schemeClr val="hlink"/>
              </a:buClr>
              <a:buSzPct val="55000"/>
              <a:buFont typeface="Wingdings" panose="05000000000000000000" pitchFamily="2" charset="2"/>
              <a:buNone/>
            </a:pPr>
            <a:r>
              <a:rPr lang="en-US" altLang="zh-CN" sz="2801">
                <a:latin typeface="黑体" panose="02010609060101010101" pitchFamily="49" charset="-122"/>
                <a:ea typeface="黑体" panose="02010609060101010101" pitchFamily="49" charset="-122"/>
              </a:rPr>
              <a:t>   </a:t>
            </a:r>
            <a:r>
              <a:rPr lang="zh-CN" altLang="en-US" sz="2801">
                <a:latin typeface="黑体" panose="02010609060101010101" pitchFamily="49" charset="-122"/>
                <a:ea typeface="黑体" panose="02010609060101010101" pitchFamily="49" charset="-122"/>
              </a:rPr>
              <a:t>复合语句（保护段）</a:t>
            </a:r>
          </a:p>
          <a:p>
            <a:pPr lvl="1" eaLnBrk="1" hangingPunct="1">
              <a:buClr>
                <a:schemeClr val="hlink"/>
              </a:buClr>
              <a:buSzPct val="55000"/>
              <a:buFont typeface="Wingdings" panose="05000000000000000000" pitchFamily="2" charset="2"/>
              <a:buNone/>
            </a:pPr>
            <a:r>
              <a:rPr lang="en-US" altLang="zh-CN" sz="2801">
                <a:solidFill>
                  <a:srgbClr val="CC0000"/>
                </a:solidFill>
                <a:latin typeface="Tahoma" panose="020B0604030504040204" pitchFamily="34" charset="0"/>
                <a:ea typeface="黑体" panose="02010609060101010101" pitchFamily="49" charset="-122"/>
              </a:rPr>
              <a:t>catch</a:t>
            </a:r>
            <a:r>
              <a:rPr lang="zh-CN" altLang="en-US" sz="2801">
                <a:latin typeface="黑体" panose="02010609060101010101" pitchFamily="49" charset="-122"/>
                <a:ea typeface="黑体" panose="02010609060101010101" pitchFamily="49" charset="-122"/>
              </a:rPr>
              <a:t>（异常类型声明）</a:t>
            </a:r>
          </a:p>
          <a:p>
            <a:pPr lvl="1" eaLnBrk="1" hangingPunct="1">
              <a:buClr>
                <a:schemeClr val="hlink"/>
              </a:buClr>
              <a:buSzPct val="55000"/>
              <a:buFont typeface="Wingdings" panose="05000000000000000000" pitchFamily="2" charset="2"/>
              <a:buNone/>
            </a:pPr>
            <a:r>
              <a:rPr lang="zh-CN" altLang="en-US" sz="2801">
                <a:latin typeface="黑体" panose="02010609060101010101" pitchFamily="49" charset="-122"/>
                <a:ea typeface="黑体" panose="02010609060101010101" pitchFamily="49" charset="-122"/>
              </a:rPr>
              <a:t>    复合语句（处理段）</a:t>
            </a:r>
          </a:p>
          <a:p>
            <a:pPr lvl="1" eaLnBrk="1" hangingPunct="1">
              <a:buClr>
                <a:schemeClr val="hlink"/>
              </a:buClr>
              <a:buSzPct val="55000"/>
              <a:buFont typeface="Wingdings" panose="05000000000000000000" pitchFamily="2" charset="2"/>
              <a:buNone/>
            </a:pPr>
            <a:r>
              <a:rPr lang="en-US" altLang="zh-CN" sz="2801">
                <a:solidFill>
                  <a:srgbClr val="CC0000"/>
                </a:solidFill>
                <a:latin typeface="Tahoma" panose="020B0604030504040204" pitchFamily="34" charset="0"/>
                <a:ea typeface="黑体" panose="02010609060101010101" pitchFamily="49" charset="-122"/>
              </a:rPr>
              <a:t>catch</a:t>
            </a:r>
            <a:r>
              <a:rPr lang="zh-CN" altLang="en-US" sz="2801">
                <a:latin typeface="黑体" panose="02010609060101010101" pitchFamily="49" charset="-122"/>
                <a:ea typeface="黑体" panose="02010609060101010101" pitchFamily="49" charset="-122"/>
              </a:rPr>
              <a:t>（异常类型声明）</a:t>
            </a:r>
          </a:p>
          <a:p>
            <a:pPr lvl="1" eaLnBrk="1" hangingPunct="1">
              <a:buClr>
                <a:schemeClr val="hlink"/>
              </a:buClr>
              <a:buSzPct val="55000"/>
              <a:buFont typeface="Wingdings" panose="05000000000000000000" pitchFamily="2" charset="2"/>
              <a:buNone/>
            </a:pPr>
            <a:r>
              <a:rPr lang="zh-CN" altLang="en-US" sz="2801">
                <a:latin typeface="黑体" panose="02010609060101010101" pitchFamily="49" charset="-122"/>
                <a:ea typeface="黑体" panose="02010609060101010101" pitchFamily="49" charset="-122"/>
              </a:rPr>
              <a:t>    复合语句（处理段）</a:t>
            </a:r>
          </a:p>
          <a:p>
            <a:pPr lvl="1" eaLnBrk="1" hangingPunct="1">
              <a:buClr>
                <a:schemeClr val="hlink"/>
              </a:buClr>
              <a:buSzPct val="55000"/>
              <a:buFont typeface="Wingdings" panose="05000000000000000000" pitchFamily="2" charset="2"/>
              <a:buNone/>
            </a:pPr>
            <a:r>
              <a:rPr lang="en-US" altLang="zh-CN" sz="2801">
                <a:latin typeface="宋体" panose="02010600030101010101" pitchFamily="2" charset="-122"/>
                <a:ea typeface="黑体" panose="02010609060101010101" pitchFamily="49" charset="-122"/>
              </a:rPr>
              <a:t>……</a:t>
            </a:r>
            <a:endParaRPr lang="en-US" altLang="zh-CN" sz="2801">
              <a:latin typeface="黑体" panose="02010609060101010101" pitchFamily="49" charset="-122"/>
              <a:ea typeface="黑体" panose="02010609060101010101" pitchFamily="49" charset="-122"/>
            </a:endParaRPr>
          </a:p>
        </p:txBody>
      </p:sp>
      <p:sp>
        <p:nvSpPr>
          <p:cNvPr id="13" name="Line 6"/>
          <p:cNvSpPr>
            <a:spLocks noChangeShapeType="1"/>
          </p:cNvSpPr>
          <p:nvPr/>
        </p:nvSpPr>
        <p:spPr bwMode="auto">
          <a:xfrm>
            <a:off x="3853778" y="711958"/>
            <a:ext cx="0" cy="4420623"/>
          </a:xfrm>
          <a:prstGeom prst="line">
            <a:avLst/>
          </a:prstGeom>
          <a:noFill/>
          <a:ln w="38100">
            <a:solidFill>
              <a:schemeClr val="tx1"/>
            </a:solidFill>
            <a:prstDash val="lg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AutoShape 8"/>
          <p:cNvSpPr>
            <a:spLocks/>
          </p:cNvSpPr>
          <p:nvPr/>
        </p:nvSpPr>
        <p:spPr bwMode="auto">
          <a:xfrm>
            <a:off x="3205929" y="1504007"/>
            <a:ext cx="790758" cy="2088343"/>
          </a:xfrm>
          <a:prstGeom prst="rightBrace">
            <a:avLst>
              <a:gd name="adj1" fmla="val 16700"/>
              <a:gd name="adj2" fmla="val 50153"/>
            </a:avLst>
          </a:prstGeom>
          <a:noFill/>
          <a:ln w="88900">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341942007"/>
      </p:ext>
    </p:extLst>
  </p:cSld>
  <p:clrMapOvr>
    <a:masterClrMapping/>
  </p:clrMapOvr>
  <p:transition spd="slow" advClick="0" advTm="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9.2.1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异常处理的</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执行机制</a:t>
            </a:r>
          </a:p>
        </p:txBody>
      </p:sp>
      <p:sp>
        <p:nvSpPr>
          <p:cNvPr id="11" name="Rectangle 3"/>
          <p:cNvSpPr txBox="1">
            <a:spLocks noChangeArrowheads="1"/>
          </p:cNvSpPr>
          <p:nvPr/>
        </p:nvSpPr>
        <p:spPr>
          <a:xfrm>
            <a:off x="324000" y="771750"/>
            <a:ext cx="8568000" cy="41148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a:lnSpc>
                <a:spcPct val="150000"/>
              </a:lnSpc>
              <a:spcBef>
                <a:spcPts val="0"/>
              </a:spcBef>
            </a:pPr>
            <a:r>
              <a:rPr lang="zh-CN" altLang="en-US" sz="2000" dirty="0"/>
              <a:t>若有异常则通过</a:t>
            </a:r>
            <a:r>
              <a:rPr lang="en-US" altLang="zh-CN" sz="2000" dirty="0"/>
              <a:t>throw</a:t>
            </a:r>
            <a:r>
              <a:rPr lang="zh-CN" altLang="en-US" sz="2000" dirty="0"/>
              <a:t>操作创建一个异常对象并抛出；</a:t>
            </a:r>
            <a:endParaRPr lang="en-US" altLang="zh-CN" sz="2000" dirty="0"/>
          </a:p>
          <a:p>
            <a:pPr marL="0">
              <a:lnSpc>
                <a:spcPct val="150000"/>
              </a:lnSpc>
              <a:spcBef>
                <a:spcPts val="0"/>
              </a:spcBef>
            </a:pPr>
            <a:r>
              <a:rPr lang="zh-CN" altLang="en-US" sz="2000" dirty="0"/>
              <a:t>将可能抛出异常的程序段嵌在</a:t>
            </a:r>
            <a:r>
              <a:rPr lang="en-US" altLang="zh-CN" sz="2000" dirty="0"/>
              <a:t>try</a:t>
            </a:r>
            <a:r>
              <a:rPr lang="zh-CN" altLang="en-US" sz="2000" dirty="0"/>
              <a:t>块之中。控制通过正常的顺序执行到达</a:t>
            </a:r>
            <a:r>
              <a:rPr lang="en-US" altLang="zh-CN" sz="2000" dirty="0"/>
              <a:t>try</a:t>
            </a:r>
            <a:r>
              <a:rPr lang="zh-CN" altLang="en-US" sz="2000" dirty="0"/>
              <a:t>块，然后执行</a:t>
            </a:r>
            <a:r>
              <a:rPr lang="en-US" altLang="zh-CN" sz="2000" dirty="0"/>
              <a:t>try</a:t>
            </a:r>
            <a:r>
              <a:rPr lang="zh-CN" altLang="en-US" sz="2000" dirty="0"/>
              <a:t>子块内的保护段；</a:t>
            </a:r>
            <a:endParaRPr lang="en-US" altLang="zh-CN" sz="2000" dirty="0"/>
          </a:p>
          <a:p>
            <a:pPr marL="0" lvl="1" indent="-342900">
              <a:lnSpc>
                <a:spcPct val="150000"/>
              </a:lnSpc>
              <a:spcBef>
                <a:spcPts val="0"/>
              </a:spcBef>
              <a:buFont typeface="Arial" panose="020B0604020202020204" pitchFamily="34" charset="0"/>
              <a:buChar char="•"/>
            </a:pPr>
            <a:r>
              <a:rPr lang="zh-CN" altLang="en-US" sz="2000" dirty="0"/>
              <a:t>如果在保护段执行期间没有引发异常，那么跟在</a:t>
            </a:r>
            <a:r>
              <a:rPr lang="en-US" altLang="zh-CN" sz="2000" dirty="0"/>
              <a:t>try</a:t>
            </a:r>
            <a:r>
              <a:rPr lang="zh-CN" altLang="en-US" sz="2000" dirty="0"/>
              <a:t>子块后的</a:t>
            </a:r>
            <a:r>
              <a:rPr lang="en-US" altLang="zh-CN" sz="2000" dirty="0"/>
              <a:t>catch</a:t>
            </a:r>
            <a:r>
              <a:rPr lang="zh-CN" altLang="en-US" sz="2000" dirty="0"/>
              <a:t>子句就不执行。程序继续执行紧跟在</a:t>
            </a:r>
            <a:r>
              <a:rPr lang="en-US" altLang="zh-CN" sz="2000" dirty="0"/>
              <a:t>try</a:t>
            </a:r>
            <a:r>
              <a:rPr lang="zh-CN" altLang="en-US" sz="2000" dirty="0"/>
              <a:t>块中最后一个</a:t>
            </a:r>
            <a:r>
              <a:rPr lang="en-US" altLang="zh-CN" sz="2000" dirty="0"/>
              <a:t>catch</a:t>
            </a:r>
            <a:r>
              <a:rPr lang="zh-CN" altLang="en-US" sz="2000" dirty="0"/>
              <a:t>子句后面的语句；</a:t>
            </a:r>
          </a:p>
          <a:p>
            <a:pPr marL="0" lvl="1" indent="-342900">
              <a:lnSpc>
                <a:spcPct val="150000"/>
              </a:lnSpc>
              <a:spcBef>
                <a:spcPts val="0"/>
              </a:spcBef>
              <a:buFont typeface="Arial" panose="020B0604020202020204" pitchFamily="34" charset="0"/>
              <a:buChar char="•"/>
            </a:pPr>
            <a:r>
              <a:rPr lang="en-US" altLang="zh-CN" sz="2000" dirty="0"/>
              <a:t>catch</a:t>
            </a:r>
            <a:r>
              <a:rPr lang="zh-CN" altLang="en-US" sz="2000" dirty="0"/>
              <a:t>子句按其在</a:t>
            </a:r>
            <a:r>
              <a:rPr lang="en-US" altLang="zh-CN" sz="2000" dirty="0"/>
              <a:t>try</a:t>
            </a:r>
            <a:r>
              <a:rPr lang="zh-CN" altLang="en-US" sz="2000" dirty="0"/>
              <a:t>块后出现的顺序被检查。类型匹配的</a:t>
            </a:r>
            <a:r>
              <a:rPr lang="en-US" altLang="zh-CN" sz="2000" dirty="0"/>
              <a:t>catch</a:t>
            </a:r>
            <a:r>
              <a:rPr lang="zh-CN" altLang="en-US" sz="2000" dirty="0"/>
              <a:t>子句将捕获并处理异常（或继续抛出异常）；</a:t>
            </a:r>
          </a:p>
          <a:p>
            <a:pPr marL="0" lvl="1" indent="-342900">
              <a:lnSpc>
                <a:spcPct val="150000"/>
              </a:lnSpc>
              <a:spcBef>
                <a:spcPts val="0"/>
              </a:spcBef>
              <a:buFont typeface="Arial" panose="020B0604020202020204" pitchFamily="34" charset="0"/>
              <a:buChar char="•"/>
            </a:pPr>
            <a:r>
              <a:rPr lang="zh-CN" altLang="en-US" sz="2000" dirty="0"/>
              <a:t>如果找不到匹配的处理代码，则自动调用标准库函数</a:t>
            </a:r>
            <a:r>
              <a:rPr lang="en-US" altLang="zh-CN" sz="2000" dirty="0"/>
              <a:t>terminate</a:t>
            </a:r>
            <a:r>
              <a:rPr lang="zh-CN" altLang="en-US" sz="2000" dirty="0"/>
              <a:t>，其默认功能是调用</a:t>
            </a:r>
            <a:r>
              <a:rPr lang="en-US" altLang="zh-CN" sz="2000" dirty="0"/>
              <a:t>abort( )</a:t>
            </a:r>
            <a:r>
              <a:rPr lang="zh-CN" altLang="en-US" sz="2000" dirty="0"/>
              <a:t>终止程序。</a:t>
            </a:r>
          </a:p>
        </p:txBody>
      </p:sp>
    </p:spTree>
    <p:extLst>
      <p:ext uri="{BB962C8B-B14F-4D97-AF65-F5344CB8AC3E}">
        <p14:creationId xmlns:p14="http://schemas.microsoft.com/office/powerpoint/2010/main" val="2485040788"/>
      </p:ext>
    </p:extLst>
  </p:cSld>
  <p:clrMapOvr>
    <a:masterClrMapping/>
  </p:clrMapOvr>
  <p:transition spd="slow" advClick="0" advTm="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9.2.1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异常处理的语句</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Rectangle 2"/>
          <p:cNvSpPr txBox="1">
            <a:spLocks noChangeArrowheads="1"/>
          </p:cNvSpPr>
          <p:nvPr/>
        </p:nvSpPr>
        <p:spPr>
          <a:xfrm>
            <a:off x="108000" y="771750"/>
            <a:ext cx="9381314" cy="476847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738336" indent="-457291">
              <a:buFont typeface="Wingdings" panose="05000000000000000000" pitchFamily="2" charset="2"/>
              <a:buChar char="l"/>
              <a:defRPr/>
            </a:pPr>
            <a:r>
              <a:rPr lang="zh-CN" altLang="en-US" sz="2000" dirty="0" smtClean="0"/>
              <a:t>异常处理的语法</a:t>
            </a:r>
          </a:p>
          <a:p>
            <a:pPr marL="336549" indent="0">
              <a:buNone/>
              <a:defRPr/>
            </a:pPr>
            <a:r>
              <a:rPr lang="en-US" altLang="zh-CN" sz="2000" dirty="0" smtClean="0"/>
              <a:t>throw</a:t>
            </a:r>
            <a:r>
              <a:rPr lang="zh-CN" altLang="en-US" sz="2000" dirty="0" smtClean="0"/>
              <a:t>语句一般是由</a:t>
            </a:r>
            <a:r>
              <a:rPr lang="en-US" altLang="zh-CN" sz="2000" dirty="0" smtClean="0">
                <a:solidFill>
                  <a:srgbClr val="FF0000"/>
                </a:solidFill>
              </a:rPr>
              <a:t>throw</a:t>
            </a:r>
            <a:r>
              <a:rPr lang="zh-CN" altLang="en-US" sz="2000" dirty="0" smtClean="0">
                <a:solidFill>
                  <a:srgbClr val="FF0000"/>
                </a:solidFill>
              </a:rPr>
              <a:t>运算符和一个数据组成</a:t>
            </a:r>
            <a:r>
              <a:rPr lang="zh-CN" altLang="en-US" sz="2000" dirty="0" smtClean="0"/>
              <a:t>的，其形式为：</a:t>
            </a:r>
          </a:p>
          <a:p>
            <a:pPr marL="336549" indent="0">
              <a:buNone/>
              <a:defRPr/>
            </a:pPr>
            <a:r>
              <a:rPr lang="en-US" altLang="zh-CN" sz="2000" dirty="0" smtClean="0">
                <a:solidFill>
                  <a:srgbClr val="FF0000"/>
                </a:solidFill>
              </a:rPr>
              <a:t>throw </a:t>
            </a:r>
            <a:r>
              <a:rPr lang="zh-CN" altLang="en-US" sz="2000" b="1" dirty="0" smtClean="0">
                <a:solidFill>
                  <a:srgbClr val="0D94D7"/>
                </a:solidFill>
              </a:rPr>
              <a:t>表达式</a:t>
            </a:r>
            <a:r>
              <a:rPr lang="zh-CN" altLang="en-US" sz="2000" dirty="0" smtClean="0"/>
              <a:t>;</a:t>
            </a:r>
          </a:p>
          <a:p>
            <a:pPr marL="336549" indent="0">
              <a:buNone/>
              <a:defRPr/>
            </a:pPr>
            <a:r>
              <a:rPr lang="en-US" altLang="zh-CN" sz="2000" dirty="0" smtClean="0">
                <a:solidFill>
                  <a:srgbClr val="FF0000"/>
                </a:solidFill>
              </a:rPr>
              <a:t>try-catch</a:t>
            </a:r>
            <a:r>
              <a:rPr lang="zh-CN" altLang="en-US" sz="2000" dirty="0" smtClean="0"/>
              <a:t>的结构为</a:t>
            </a:r>
          </a:p>
          <a:p>
            <a:pPr marL="336549" indent="0">
              <a:buNone/>
              <a:defRPr/>
            </a:pPr>
            <a:r>
              <a:rPr lang="en-US" altLang="zh-CN" sz="2000" dirty="0" smtClean="0">
                <a:solidFill>
                  <a:srgbClr val="FF0000"/>
                </a:solidFill>
              </a:rPr>
              <a:t>try</a:t>
            </a:r>
          </a:p>
          <a:p>
            <a:pPr marL="336549" indent="0">
              <a:buNone/>
              <a:defRPr/>
            </a:pPr>
            <a:r>
              <a:rPr lang="en-US" altLang="zh-CN" sz="2000" dirty="0" smtClean="0">
                <a:solidFill>
                  <a:srgbClr val="FF0000"/>
                </a:solidFill>
              </a:rPr>
              <a:t>      </a:t>
            </a:r>
            <a:r>
              <a:rPr lang="en-US" altLang="zh-CN" sz="2000" dirty="0" smtClean="0"/>
              <a:t>{</a:t>
            </a:r>
            <a:r>
              <a:rPr lang="zh-CN" altLang="en-US" sz="2000" dirty="0" smtClean="0"/>
              <a:t>被检查的语句} </a:t>
            </a:r>
          </a:p>
          <a:p>
            <a:pPr marL="336549" indent="0">
              <a:buNone/>
              <a:defRPr/>
            </a:pPr>
            <a:r>
              <a:rPr lang="en-US" altLang="zh-CN" sz="2000" dirty="0" smtClean="0">
                <a:solidFill>
                  <a:srgbClr val="FF0000"/>
                </a:solidFill>
              </a:rPr>
              <a:t>catch</a:t>
            </a:r>
            <a:r>
              <a:rPr lang="en-US" altLang="zh-CN" sz="2000" dirty="0" smtClean="0"/>
              <a:t>(</a:t>
            </a:r>
            <a:r>
              <a:rPr lang="zh-CN" altLang="en-US" sz="2000" b="1" dirty="0" smtClean="0">
                <a:solidFill>
                  <a:srgbClr val="10BDD4"/>
                </a:solidFill>
              </a:rPr>
              <a:t>异常信息类型 [变量名]</a:t>
            </a:r>
            <a:r>
              <a:rPr lang="zh-CN" altLang="en-US" sz="2000" dirty="0" smtClean="0"/>
              <a:t>)</a:t>
            </a:r>
          </a:p>
          <a:p>
            <a:pPr marL="336549" indent="0">
              <a:buNone/>
              <a:defRPr/>
            </a:pPr>
            <a:r>
              <a:rPr lang="zh-CN" altLang="en-US" sz="2000" dirty="0" smtClean="0">
                <a:solidFill>
                  <a:srgbClr val="FF0000"/>
                </a:solidFill>
              </a:rPr>
              <a:t>      </a:t>
            </a:r>
            <a:r>
              <a:rPr lang="zh-CN" altLang="en-US" sz="2000" dirty="0" smtClean="0"/>
              <a:t>{进行异常处理的语句}</a:t>
            </a:r>
          </a:p>
        </p:txBody>
      </p:sp>
    </p:spTree>
    <p:extLst>
      <p:ext uri="{BB962C8B-B14F-4D97-AF65-F5344CB8AC3E}">
        <p14:creationId xmlns:p14="http://schemas.microsoft.com/office/powerpoint/2010/main" val="2128615065"/>
      </p:ext>
    </p:extLst>
  </p:cSld>
  <p:clrMapOvr>
    <a:masterClrMapping/>
  </p:clrMapOvr>
  <p:transition spd="slow" advClick="0" advTm="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9.2.1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异常处理的语句</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540000" y="579676"/>
            <a:ext cx="6192000" cy="4601260"/>
          </a:xfrm>
          <a:prstGeom prst="rect">
            <a:avLst/>
          </a:prstGeom>
        </p:spPr>
        <p:txBody>
          <a:bodyPr wrap="square">
            <a:spAutoFit/>
          </a:bodyPr>
          <a:lstStyle/>
          <a:p>
            <a:pPr algn="just">
              <a:buFont typeface="Wingdings 2" pitchFamily="18" charset="2"/>
              <a:buNone/>
            </a:pPr>
            <a:r>
              <a:rPr lang="en-US" altLang="zh-CN" sz="2000" b="1" dirty="0"/>
              <a:t>2</a:t>
            </a:r>
            <a:r>
              <a:rPr lang="en-US" altLang="zh-CN" sz="2000" b="1" dirty="0" smtClean="0"/>
              <a:t>.  try-catch</a:t>
            </a:r>
            <a:r>
              <a:rPr lang="zh-CN" altLang="en-US" sz="2000" b="1" dirty="0" smtClean="0"/>
              <a:t>语句</a:t>
            </a:r>
            <a:endParaRPr lang="en-US" altLang="zh-CN" sz="2000" b="1" dirty="0" smtClean="0"/>
          </a:p>
          <a:p>
            <a:pPr algn="just">
              <a:lnSpc>
                <a:spcPct val="150000"/>
              </a:lnSpc>
              <a:buFont typeface="Wingdings 2" pitchFamily="18" charset="2"/>
              <a:buNone/>
            </a:pPr>
            <a:r>
              <a:rPr lang="en-US" altLang="zh-CN" sz="1400" dirty="0" smtClean="0"/>
              <a:t>try {</a:t>
            </a:r>
            <a:r>
              <a:rPr lang="en-US" altLang="zh-CN" sz="1400" dirty="0"/>
              <a:t>	</a:t>
            </a:r>
            <a:endParaRPr lang="en-US" altLang="zh-CN" sz="1400" dirty="0" smtClean="0"/>
          </a:p>
          <a:p>
            <a:pPr>
              <a:lnSpc>
                <a:spcPct val="150000"/>
              </a:lnSpc>
            </a:pPr>
            <a:r>
              <a:rPr lang="en-US" altLang="zh-CN" sz="1400" dirty="0"/>
              <a:t> </a:t>
            </a:r>
            <a:r>
              <a:rPr lang="en-US" altLang="zh-CN" sz="1400" dirty="0" smtClean="0"/>
              <a:t>        </a:t>
            </a:r>
            <a:r>
              <a:rPr lang="zh-CN" altLang="en-US" sz="1400" dirty="0" smtClean="0"/>
              <a:t>可能</a:t>
            </a:r>
            <a:r>
              <a:rPr lang="zh-CN" altLang="en-US" sz="1400" dirty="0"/>
              <a:t>引发异常的语句序列</a:t>
            </a:r>
            <a:r>
              <a:rPr lang="zh-CN" altLang="en-US" sz="1400" dirty="0" smtClean="0"/>
              <a:t>；</a:t>
            </a:r>
            <a:endParaRPr lang="en-US" altLang="zh-CN" sz="1400" dirty="0" smtClean="0"/>
          </a:p>
          <a:p>
            <a:pPr>
              <a:lnSpc>
                <a:spcPct val="150000"/>
              </a:lnSpc>
            </a:pPr>
            <a:r>
              <a:rPr lang="en-US" altLang="zh-CN" sz="1400" dirty="0" smtClean="0"/>
              <a:t>}   </a:t>
            </a:r>
            <a:r>
              <a:rPr lang="en-US" altLang="zh-CN" sz="1400" dirty="0"/>
              <a:t>//</a:t>
            </a:r>
            <a:r>
              <a:rPr lang="zh-CN" altLang="en-US" sz="1400" dirty="0"/>
              <a:t>受保护代码</a:t>
            </a:r>
          </a:p>
          <a:p>
            <a:pPr>
              <a:lnSpc>
                <a:spcPct val="150000"/>
              </a:lnSpc>
            </a:pPr>
            <a:r>
              <a:rPr lang="en-US" altLang="zh-CN" sz="1400" dirty="0"/>
              <a:t>catch(</a:t>
            </a:r>
            <a:r>
              <a:rPr lang="zh-CN" altLang="en-US" sz="1400" dirty="0"/>
              <a:t>异常类型</a:t>
            </a:r>
            <a:r>
              <a:rPr lang="en-US" altLang="zh-CN" sz="1400" dirty="0"/>
              <a:t>1  </a:t>
            </a:r>
            <a:r>
              <a:rPr lang="zh-CN" altLang="en-US" sz="1400" dirty="0"/>
              <a:t>异常变量</a:t>
            </a:r>
            <a:r>
              <a:rPr lang="en-US" altLang="zh-CN" sz="1400" dirty="0"/>
              <a:t>1</a:t>
            </a:r>
            <a:r>
              <a:rPr lang="en-US" altLang="zh-CN" sz="1400" dirty="0" smtClean="0"/>
              <a:t>) {</a:t>
            </a:r>
            <a:r>
              <a:rPr lang="en-US" altLang="zh-CN" sz="1400" dirty="0"/>
              <a:t>	</a:t>
            </a:r>
            <a:endParaRPr lang="en-US" altLang="zh-CN" sz="1400" dirty="0" smtClean="0"/>
          </a:p>
          <a:p>
            <a:pPr>
              <a:lnSpc>
                <a:spcPct val="150000"/>
              </a:lnSpc>
            </a:pPr>
            <a:r>
              <a:rPr lang="en-US" altLang="zh-CN" sz="1400" dirty="0"/>
              <a:t> </a:t>
            </a:r>
            <a:r>
              <a:rPr lang="en-US" altLang="zh-CN" sz="1400" dirty="0" smtClean="0"/>
              <a:t>    </a:t>
            </a:r>
            <a:r>
              <a:rPr lang="zh-CN" altLang="en-US" sz="1400" dirty="0" smtClean="0"/>
              <a:t>处理</a:t>
            </a:r>
            <a:r>
              <a:rPr lang="zh-CN" altLang="en-US" sz="1400" dirty="0"/>
              <a:t>代码</a:t>
            </a:r>
            <a:r>
              <a:rPr lang="en-US" altLang="zh-CN" sz="1400" dirty="0"/>
              <a:t>1</a:t>
            </a:r>
            <a:r>
              <a:rPr lang="zh-CN" altLang="en-US" sz="1400" dirty="0" smtClean="0"/>
              <a:t>；</a:t>
            </a:r>
            <a:endParaRPr lang="en-US" altLang="zh-CN" sz="1400" dirty="0" smtClean="0"/>
          </a:p>
          <a:p>
            <a:pPr>
              <a:lnSpc>
                <a:spcPct val="150000"/>
              </a:lnSpc>
            </a:pPr>
            <a:r>
              <a:rPr lang="en-US" altLang="zh-CN" sz="1400" dirty="0" smtClean="0"/>
              <a:t>}</a:t>
            </a:r>
            <a:r>
              <a:rPr lang="en-US" altLang="zh-CN" sz="1400" dirty="0"/>
              <a:t>	</a:t>
            </a:r>
            <a:r>
              <a:rPr lang="en-US" altLang="zh-CN" sz="1400" dirty="0" smtClean="0"/>
              <a:t>           //</a:t>
            </a:r>
            <a:r>
              <a:rPr lang="zh-CN" altLang="en-US" sz="1400" dirty="0"/>
              <a:t>异常处理器</a:t>
            </a:r>
            <a:r>
              <a:rPr lang="en-US" altLang="zh-CN" sz="1400" dirty="0"/>
              <a:t>1</a:t>
            </a:r>
            <a:endParaRPr lang="zh-CN" altLang="en-US" sz="1400" dirty="0"/>
          </a:p>
          <a:p>
            <a:pPr>
              <a:lnSpc>
                <a:spcPct val="150000"/>
              </a:lnSpc>
            </a:pPr>
            <a:r>
              <a:rPr lang="en-US" altLang="zh-CN" sz="1400" dirty="0"/>
              <a:t>catch(</a:t>
            </a:r>
            <a:r>
              <a:rPr lang="zh-CN" altLang="en-US" sz="1400" dirty="0"/>
              <a:t>异常类型</a:t>
            </a:r>
            <a:r>
              <a:rPr lang="en-US" altLang="zh-CN" sz="1400" dirty="0"/>
              <a:t>2  </a:t>
            </a:r>
            <a:r>
              <a:rPr lang="zh-CN" altLang="en-US" sz="1400" dirty="0"/>
              <a:t>异常变量</a:t>
            </a:r>
            <a:r>
              <a:rPr lang="en-US" altLang="zh-CN" sz="1400" dirty="0"/>
              <a:t>2</a:t>
            </a:r>
            <a:r>
              <a:rPr lang="en-US" altLang="zh-CN" sz="1400" dirty="0" smtClean="0"/>
              <a:t>){</a:t>
            </a:r>
            <a:r>
              <a:rPr lang="en-US" altLang="zh-CN" sz="1400" dirty="0"/>
              <a:t>	</a:t>
            </a:r>
            <a:endParaRPr lang="en-US" altLang="zh-CN" sz="1400" dirty="0" smtClean="0"/>
          </a:p>
          <a:p>
            <a:pPr>
              <a:lnSpc>
                <a:spcPct val="150000"/>
              </a:lnSpc>
            </a:pPr>
            <a:r>
              <a:rPr lang="en-US" altLang="zh-CN" sz="1400" dirty="0"/>
              <a:t> </a:t>
            </a:r>
            <a:r>
              <a:rPr lang="en-US" altLang="zh-CN" sz="1400" dirty="0" smtClean="0"/>
              <a:t>    </a:t>
            </a:r>
            <a:r>
              <a:rPr lang="zh-CN" altLang="en-US" sz="1400" dirty="0" smtClean="0"/>
              <a:t>处理</a:t>
            </a:r>
            <a:r>
              <a:rPr lang="zh-CN" altLang="en-US" sz="1400" dirty="0"/>
              <a:t>代码</a:t>
            </a:r>
            <a:r>
              <a:rPr lang="en-US" altLang="zh-CN" sz="1400" dirty="0"/>
              <a:t>2</a:t>
            </a:r>
            <a:r>
              <a:rPr lang="zh-CN" altLang="en-US" sz="1400" dirty="0" smtClean="0"/>
              <a:t>；</a:t>
            </a:r>
            <a:endParaRPr lang="en-US" altLang="zh-CN" sz="1400" dirty="0" smtClean="0"/>
          </a:p>
          <a:p>
            <a:pPr>
              <a:lnSpc>
                <a:spcPct val="150000"/>
              </a:lnSpc>
            </a:pPr>
            <a:r>
              <a:rPr lang="en-US" altLang="zh-CN" sz="1400" dirty="0" smtClean="0"/>
              <a:t>}</a:t>
            </a:r>
            <a:r>
              <a:rPr lang="en-US" altLang="zh-CN" sz="1400" dirty="0"/>
              <a:t>	           //</a:t>
            </a:r>
            <a:r>
              <a:rPr lang="zh-CN" altLang="en-US" sz="1400" dirty="0"/>
              <a:t>异常处理器</a:t>
            </a:r>
            <a:r>
              <a:rPr lang="en-US" altLang="zh-CN" sz="1400" dirty="0"/>
              <a:t>2</a:t>
            </a:r>
            <a:endParaRPr lang="zh-CN" altLang="en-US" sz="1400" dirty="0"/>
          </a:p>
          <a:p>
            <a:pPr>
              <a:lnSpc>
                <a:spcPct val="150000"/>
              </a:lnSpc>
            </a:pPr>
            <a:r>
              <a:rPr lang="en-US" altLang="zh-CN" sz="1400" dirty="0"/>
              <a:t>...</a:t>
            </a:r>
            <a:endParaRPr lang="zh-CN" altLang="en-US" sz="1400" dirty="0"/>
          </a:p>
          <a:p>
            <a:pPr>
              <a:lnSpc>
                <a:spcPct val="150000"/>
              </a:lnSpc>
            </a:pPr>
            <a:r>
              <a:rPr lang="en-US" altLang="zh-CN" sz="1400" dirty="0"/>
              <a:t>catch</a:t>
            </a:r>
            <a:r>
              <a:rPr lang="en-US" altLang="zh-CN" sz="1400" dirty="0" smtClean="0"/>
              <a:t>(...){   </a:t>
            </a:r>
          </a:p>
          <a:p>
            <a:pPr>
              <a:lnSpc>
                <a:spcPct val="150000"/>
              </a:lnSpc>
            </a:pPr>
            <a:r>
              <a:rPr lang="en-US" altLang="zh-CN" sz="1400" dirty="0"/>
              <a:t> </a:t>
            </a:r>
            <a:r>
              <a:rPr lang="en-US" altLang="zh-CN" sz="1400" dirty="0" smtClean="0"/>
              <a:t>    </a:t>
            </a:r>
            <a:r>
              <a:rPr lang="zh-CN" altLang="en-US" sz="1400" dirty="0" smtClean="0"/>
              <a:t>处理</a:t>
            </a:r>
            <a:r>
              <a:rPr lang="zh-CN" altLang="en-US" sz="1400" dirty="0"/>
              <a:t>代码；</a:t>
            </a:r>
            <a:r>
              <a:rPr lang="en-US" altLang="zh-CN" sz="1400" dirty="0"/>
              <a:t>	</a:t>
            </a:r>
            <a:endParaRPr lang="en-US" altLang="zh-CN" sz="1400" dirty="0" smtClean="0"/>
          </a:p>
          <a:p>
            <a:pPr>
              <a:lnSpc>
                <a:spcPct val="150000"/>
              </a:lnSpc>
            </a:pPr>
            <a:r>
              <a:rPr lang="en-US" altLang="zh-CN" sz="1400" dirty="0" smtClean="0"/>
              <a:t>}               </a:t>
            </a:r>
            <a:r>
              <a:rPr lang="en-US" altLang="zh-CN" sz="1400" dirty="0"/>
              <a:t>//</a:t>
            </a:r>
            <a:r>
              <a:rPr lang="zh-CN" altLang="en-US" sz="1400" dirty="0"/>
              <a:t>异常处理器</a:t>
            </a:r>
          </a:p>
        </p:txBody>
      </p:sp>
    </p:spTree>
    <p:extLst>
      <p:ext uri="{BB962C8B-B14F-4D97-AF65-F5344CB8AC3E}">
        <p14:creationId xmlns:p14="http://schemas.microsoft.com/office/powerpoint/2010/main" val="2997390379"/>
      </p:ext>
    </p:extLst>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9.2.1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异常处理的语句</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80000" y="843750"/>
            <a:ext cx="8856000" cy="3570208"/>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000" dirty="0" smtClean="0"/>
              <a:t> try</a:t>
            </a:r>
            <a:r>
              <a:rPr lang="zh-CN" altLang="en-US" sz="2000" dirty="0"/>
              <a:t>语句后的复合语句是代码的保护段。如果预料某段程序代码</a:t>
            </a:r>
            <a:r>
              <a:rPr lang="en-US" altLang="zh-CN" sz="2000" dirty="0"/>
              <a:t>(</a:t>
            </a:r>
            <a:r>
              <a:rPr lang="zh-CN" altLang="en-US" sz="2000" dirty="0"/>
              <a:t>或对某个函数的调用</a:t>
            </a:r>
            <a:r>
              <a:rPr lang="en-US" altLang="zh-CN" sz="2000" dirty="0"/>
              <a:t>)</a:t>
            </a:r>
            <a:r>
              <a:rPr lang="zh-CN" altLang="en-US" sz="2000" dirty="0"/>
              <a:t>有可能发生异常，就将它放在</a:t>
            </a:r>
            <a:r>
              <a:rPr lang="en-US" altLang="zh-CN" sz="2000" dirty="0"/>
              <a:t>try</a:t>
            </a:r>
            <a:r>
              <a:rPr lang="zh-CN" altLang="en-US" sz="2000" dirty="0"/>
              <a:t>语句之后。如果这段代码</a:t>
            </a:r>
            <a:r>
              <a:rPr lang="en-US" altLang="zh-CN" sz="2000" dirty="0"/>
              <a:t>(</a:t>
            </a:r>
            <a:r>
              <a:rPr lang="zh-CN" altLang="en-US" sz="2000" dirty="0"/>
              <a:t>或被调函数</a:t>
            </a:r>
            <a:r>
              <a:rPr lang="en-US" altLang="zh-CN" sz="2000" dirty="0"/>
              <a:t>)</a:t>
            </a:r>
            <a:r>
              <a:rPr lang="zh-CN" altLang="en-US" sz="2000" dirty="0"/>
              <a:t>运行时真的遇到异常情况，其中的</a:t>
            </a:r>
            <a:r>
              <a:rPr lang="en-US" altLang="zh-CN" sz="2000" dirty="0"/>
              <a:t>throw</a:t>
            </a:r>
            <a:r>
              <a:rPr lang="zh-CN" altLang="en-US" sz="2000" dirty="0"/>
              <a:t>表达式就会抛掷这个异常。 </a:t>
            </a:r>
            <a:endParaRPr lang="en-US" altLang="zh-CN" sz="2000" dirty="0" smtClean="0"/>
          </a:p>
          <a:p>
            <a:pPr marL="342900" indent="-342900">
              <a:lnSpc>
                <a:spcPct val="150000"/>
              </a:lnSpc>
              <a:buFont typeface="Arial" panose="020B0604020202020204" pitchFamily="34" charset="0"/>
              <a:buChar char="•"/>
            </a:pPr>
            <a:r>
              <a:rPr lang="en-US" altLang="zh-CN" sz="2000" dirty="0" smtClean="0"/>
              <a:t>catch</a:t>
            </a:r>
            <a:r>
              <a:rPr lang="zh-CN" altLang="en-US" sz="2000" dirty="0"/>
              <a:t>语句后的复合语句是异常处理程序，捕获由</a:t>
            </a:r>
            <a:r>
              <a:rPr lang="en-US" altLang="zh-CN" sz="2000" dirty="0"/>
              <a:t>throw</a:t>
            </a:r>
            <a:r>
              <a:rPr lang="zh-CN" altLang="en-US" sz="2000" dirty="0"/>
              <a:t>表达式抛掷的异常。异常类型声明部分指明语句所处理的异常类型，它与函数的形参相类似，可以是某个类型的值，也可以是引用。这里的类型可以是任何有效的数据类型，包括</a:t>
            </a:r>
            <a:r>
              <a:rPr lang="en-US" altLang="zh-CN" sz="2000" dirty="0"/>
              <a:t>C++</a:t>
            </a:r>
            <a:r>
              <a:rPr lang="zh-CN" altLang="en-US" sz="2000" dirty="0"/>
              <a:t>的类。当异常被抛掷以后，</a:t>
            </a:r>
            <a:r>
              <a:rPr lang="en-US" altLang="zh-CN" sz="2000" dirty="0"/>
              <a:t>catch</a:t>
            </a:r>
            <a:r>
              <a:rPr lang="zh-CN" altLang="en-US" sz="2000" dirty="0"/>
              <a:t>语句便依次被检查。</a:t>
            </a:r>
          </a:p>
          <a:p>
            <a:pPr algn="just"/>
            <a:endParaRPr lang="zh-CN" altLang="en-US" sz="1600" dirty="0"/>
          </a:p>
        </p:txBody>
      </p:sp>
    </p:spTree>
    <p:extLst>
      <p:ext uri="{BB962C8B-B14F-4D97-AF65-F5344CB8AC3E}">
        <p14:creationId xmlns:p14="http://schemas.microsoft.com/office/powerpoint/2010/main" val="1462238052"/>
      </p:ext>
    </p:extLst>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9.2.1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异常处理的语句</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396000" y="579676"/>
            <a:ext cx="8344161" cy="3939540"/>
          </a:xfrm>
          <a:prstGeom prst="rect">
            <a:avLst/>
          </a:prstGeom>
        </p:spPr>
        <p:txBody>
          <a:bodyPr wrap="square">
            <a:spAutoFit/>
          </a:bodyPr>
          <a:lstStyle/>
          <a:p>
            <a:pPr algn="just">
              <a:buFont typeface="Wingdings 2" pitchFamily="18" charset="2"/>
              <a:buNone/>
            </a:pPr>
            <a:r>
              <a:rPr lang="en-US" altLang="zh-CN" sz="2000" b="1" dirty="0"/>
              <a:t>3</a:t>
            </a:r>
            <a:r>
              <a:rPr lang="en-US" altLang="zh-CN" sz="2000" b="1" dirty="0" smtClean="0"/>
              <a:t>.  </a:t>
            </a:r>
            <a:r>
              <a:rPr lang="zh-CN" altLang="en-US" sz="2000" b="1" dirty="0" smtClean="0"/>
              <a:t>异常处理</a:t>
            </a:r>
            <a:r>
              <a:rPr lang="zh-CN" altLang="en-US" sz="2000" b="1" dirty="0"/>
              <a:t>的执行</a:t>
            </a:r>
            <a:r>
              <a:rPr lang="zh-CN" altLang="en-US" sz="2000" b="1" dirty="0" smtClean="0"/>
              <a:t>过程</a:t>
            </a:r>
            <a:endParaRPr lang="en-US" altLang="zh-CN" sz="2000" b="1" dirty="0" smtClean="0"/>
          </a:p>
          <a:p>
            <a:pPr algn="just">
              <a:buFont typeface="Wingdings 2" pitchFamily="18" charset="2"/>
              <a:buNone/>
            </a:pPr>
            <a:endParaRPr lang="zh-CN" altLang="en-US" sz="2000" b="1" dirty="0"/>
          </a:p>
          <a:p>
            <a:pPr algn="just">
              <a:lnSpc>
                <a:spcPct val="150000"/>
              </a:lnSpc>
              <a:buFont typeface="Wingdings 2" pitchFamily="18" charset="2"/>
              <a:buNone/>
            </a:pPr>
            <a:r>
              <a:rPr lang="zh-CN" altLang="en-US" sz="2000" dirty="0"/>
              <a:t> </a:t>
            </a:r>
            <a:r>
              <a:rPr lang="en-US" altLang="zh-CN" sz="2000" dirty="0" smtClean="0"/>
              <a:t> </a:t>
            </a:r>
            <a:r>
              <a:rPr lang="en-US" altLang="zh-CN" sz="2000" dirty="0"/>
              <a:t>①</a:t>
            </a:r>
            <a:r>
              <a:rPr lang="zh-CN" altLang="en-US" sz="2000" dirty="0"/>
              <a:t>控制通过正常的顺序执行到达</a:t>
            </a:r>
            <a:r>
              <a:rPr lang="en-US" altLang="zh-CN" sz="2000" dirty="0">
                <a:solidFill>
                  <a:srgbClr val="FF0000"/>
                </a:solidFill>
              </a:rPr>
              <a:t>try</a:t>
            </a:r>
            <a:r>
              <a:rPr lang="zh-CN" altLang="en-US" sz="2000" dirty="0">
                <a:solidFill>
                  <a:srgbClr val="FF0000"/>
                </a:solidFill>
              </a:rPr>
              <a:t>语句</a:t>
            </a:r>
            <a:r>
              <a:rPr lang="zh-CN" altLang="en-US" sz="2000" dirty="0"/>
              <a:t>，然后执行</a:t>
            </a:r>
            <a:r>
              <a:rPr lang="en-US" altLang="zh-CN" sz="2000" dirty="0"/>
              <a:t>try</a:t>
            </a:r>
            <a:r>
              <a:rPr lang="zh-CN" altLang="en-US" sz="2000" dirty="0"/>
              <a:t>块内的保护段</a:t>
            </a:r>
            <a:r>
              <a:rPr lang="zh-CN" altLang="en-US" sz="2000" dirty="0" smtClean="0"/>
              <a:t>。</a:t>
            </a:r>
            <a:endParaRPr lang="en-US" altLang="zh-CN" sz="2000" dirty="0" smtClean="0"/>
          </a:p>
          <a:p>
            <a:pPr algn="just">
              <a:lnSpc>
                <a:spcPct val="150000"/>
              </a:lnSpc>
              <a:buFont typeface="Wingdings 2" pitchFamily="18" charset="2"/>
              <a:buNone/>
            </a:pPr>
            <a:r>
              <a:rPr lang="zh-CN" altLang="en-US" sz="2000" dirty="0" smtClean="0"/>
              <a:t> </a:t>
            </a:r>
            <a:r>
              <a:rPr lang="zh-CN" altLang="en-US" sz="2000" dirty="0"/>
              <a:t>②如果在保护段执行期间没有引起异常，那么跟在</a:t>
            </a:r>
            <a:r>
              <a:rPr lang="en-US" altLang="zh-CN" sz="2000" dirty="0"/>
              <a:t>try</a:t>
            </a:r>
            <a:r>
              <a:rPr lang="zh-CN" altLang="en-US" sz="2000" dirty="0"/>
              <a:t>块后的</a:t>
            </a:r>
            <a:r>
              <a:rPr lang="en-US" altLang="zh-CN" sz="2000" dirty="0">
                <a:solidFill>
                  <a:srgbClr val="FF0000"/>
                </a:solidFill>
              </a:rPr>
              <a:t>catch</a:t>
            </a:r>
            <a:r>
              <a:rPr lang="zh-CN" altLang="en-US" sz="2000" dirty="0">
                <a:solidFill>
                  <a:srgbClr val="FF0000"/>
                </a:solidFill>
              </a:rPr>
              <a:t>语句</a:t>
            </a:r>
            <a:r>
              <a:rPr lang="zh-CN" altLang="en-US" sz="2000" dirty="0"/>
              <a:t>就不执行，程序从异常被抛掷的</a:t>
            </a:r>
            <a:r>
              <a:rPr lang="en-US" altLang="zh-CN" sz="2000" dirty="0"/>
              <a:t>try</a:t>
            </a:r>
            <a:r>
              <a:rPr lang="zh-CN" altLang="en-US" sz="2000" dirty="0"/>
              <a:t>块后跟随的最后一个</a:t>
            </a:r>
            <a:r>
              <a:rPr lang="en-US" altLang="zh-CN" sz="2000" dirty="0"/>
              <a:t>catch</a:t>
            </a:r>
            <a:r>
              <a:rPr lang="zh-CN" altLang="en-US" sz="2000" dirty="0"/>
              <a:t>语句后面的语句继续执行下去</a:t>
            </a:r>
            <a:r>
              <a:rPr lang="zh-CN" altLang="en-US" sz="2000" dirty="0" smtClean="0"/>
              <a:t>。</a:t>
            </a:r>
            <a:endParaRPr lang="en-US" altLang="zh-CN" sz="2000" dirty="0" smtClean="0"/>
          </a:p>
          <a:p>
            <a:pPr>
              <a:lnSpc>
                <a:spcPct val="150000"/>
              </a:lnSpc>
              <a:buFont typeface="Wingdings 2" pitchFamily="18" charset="2"/>
              <a:buNone/>
            </a:pPr>
            <a:r>
              <a:rPr lang="zh-CN" altLang="en-US" sz="2000" dirty="0" smtClean="0"/>
              <a:t> </a:t>
            </a:r>
            <a:r>
              <a:rPr lang="zh-CN" altLang="en-US" sz="2000" dirty="0"/>
              <a:t>③如果在保护段执行期间或在保护段调用的任何函数中</a:t>
            </a:r>
            <a:r>
              <a:rPr lang="en-US" altLang="zh-CN" sz="2000" dirty="0"/>
              <a:t>(</a:t>
            </a:r>
            <a:r>
              <a:rPr lang="zh-CN" altLang="en-US" sz="2000" dirty="0"/>
              <a:t>直接或间接的调用</a:t>
            </a:r>
            <a:r>
              <a:rPr lang="en-US" altLang="zh-CN" sz="2000" dirty="0"/>
              <a:t>)</a:t>
            </a:r>
            <a:r>
              <a:rPr lang="zh-CN" altLang="en-US" sz="2000" dirty="0"/>
              <a:t>有异常被抛掷，则从通过</a:t>
            </a:r>
            <a:r>
              <a:rPr lang="en-US" altLang="zh-CN" sz="2000" dirty="0">
                <a:solidFill>
                  <a:srgbClr val="FF0000"/>
                </a:solidFill>
              </a:rPr>
              <a:t>throw</a:t>
            </a:r>
            <a:r>
              <a:rPr lang="zh-CN" altLang="en-US" sz="2000" dirty="0">
                <a:solidFill>
                  <a:srgbClr val="FF0000"/>
                </a:solidFill>
              </a:rPr>
              <a:t>创建的对象</a:t>
            </a:r>
            <a:r>
              <a:rPr lang="zh-CN" altLang="en-US" sz="2000" dirty="0"/>
              <a:t>中创建一个异常对象</a:t>
            </a:r>
            <a:r>
              <a:rPr lang="en-US" altLang="zh-CN" sz="2000" dirty="0" smtClean="0"/>
              <a:t>(</a:t>
            </a:r>
            <a:r>
              <a:rPr lang="zh-CN" altLang="en-US" sz="2000" dirty="0" smtClean="0">
                <a:solidFill>
                  <a:schemeClr val="accent1">
                    <a:lumMod val="60000"/>
                    <a:lumOff val="40000"/>
                  </a:schemeClr>
                </a:solidFill>
              </a:rPr>
              <a:t>隐含</a:t>
            </a:r>
            <a:r>
              <a:rPr lang="zh-CN" altLang="en-US" sz="2000" dirty="0">
                <a:solidFill>
                  <a:schemeClr val="accent1">
                    <a:lumMod val="60000"/>
                    <a:lumOff val="40000"/>
                  </a:schemeClr>
                </a:solidFill>
              </a:rPr>
              <a:t>调用</a:t>
            </a:r>
            <a:r>
              <a:rPr lang="zh-CN" altLang="en-US" sz="2000" dirty="0" smtClean="0">
                <a:solidFill>
                  <a:schemeClr val="accent1">
                    <a:lumMod val="60000"/>
                    <a:lumOff val="40000"/>
                  </a:schemeClr>
                </a:solidFill>
              </a:rPr>
              <a:t>一</a:t>
            </a:r>
            <a:r>
              <a:rPr lang="zh-CN" altLang="en-US" sz="2000" dirty="0">
                <a:solidFill>
                  <a:schemeClr val="accent1">
                    <a:lumMod val="60000"/>
                    <a:lumOff val="40000"/>
                  </a:schemeClr>
                </a:solidFill>
              </a:rPr>
              <a:t>个拷贝构造函数</a:t>
            </a:r>
            <a:r>
              <a:rPr lang="en-US" altLang="zh-CN" sz="2000" dirty="0"/>
              <a:t>)</a:t>
            </a:r>
            <a:r>
              <a:rPr lang="zh-CN" altLang="en-US" sz="2000" dirty="0"/>
              <a:t>，程序转到</a:t>
            </a:r>
            <a:r>
              <a:rPr lang="en-US" altLang="zh-CN" sz="2000" dirty="0">
                <a:solidFill>
                  <a:srgbClr val="FF0000"/>
                </a:solidFill>
              </a:rPr>
              <a:t>catch</a:t>
            </a:r>
            <a:r>
              <a:rPr lang="zh-CN" altLang="en-US" sz="2000" dirty="0">
                <a:solidFill>
                  <a:srgbClr val="FF0000"/>
                </a:solidFill>
              </a:rPr>
              <a:t>处理段</a:t>
            </a:r>
            <a:r>
              <a:rPr lang="zh-CN" altLang="en-US" sz="2000" dirty="0"/>
              <a:t> 。 </a:t>
            </a:r>
          </a:p>
        </p:txBody>
      </p:sp>
    </p:spTree>
    <p:extLst>
      <p:ext uri="{BB962C8B-B14F-4D97-AF65-F5344CB8AC3E}">
        <p14:creationId xmlns:p14="http://schemas.microsoft.com/office/powerpoint/2010/main" val="4126100026"/>
      </p:ext>
    </p:extLst>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9.2.1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异常处理的语句</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493604" y="876480"/>
            <a:ext cx="8182396" cy="2347950"/>
          </a:xfrm>
          <a:prstGeom prst="rect">
            <a:avLst/>
          </a:prstGeom>
        </p:spPr>
        <p:txBody>
          <a:bodyPr wrap="square">
            <a:spAutoFit/>
          </a:bodyPr>
          <a:lstStyle/>
          <a:p>
            <a:pPr algn="just">
              <a:lnSpc>
                <a:spcPct val="150000"/>
              </a:lnSpc>
            </a:pPr>
            <a:r>
              <a:rPr lang="zh-CN" altLang="en-US" sz="2000" dirty="0" smtClean="0"/>
              <a:t>         这</a:t>
            </a:r>
            <a:r>
              <a:rPr lang="zh-CN" altLang="en-US" sz="2000" dirty="0"/>
              <a:t>一点上，编译器能够处理抛掷类型的异常，在更高执行上下文中寻找一个</a:t>
            </a:r>
            <a:r>
              <a:rPr lang="en-US" altLang="zh-CN" sz="2000" dirty="0"/>
              <a:t>catch</a:t>
            </a:r>
            <a:r>
              <a:rPr lang="zh-CN" altLang="en-US" sz="2000" dirty="0"/>
              <a:t>语句</a:t>
            </a:r>
            <a:r>
              <a:rPr lang="en-US" altLang="zh-CN" sz="2000" dirty="0"/>
              <a:t>(</a:t>
            </a:r>
            <a:r>
              <a:rPr lang="zh-CN" altLang="en-US" sz="2000" dirty="0"/>
              <a:t>或一个能处理任何类型异常的</a:t>
            </a:r>
            <a:r>
              <a:rPr lang="en-US" altLang="zh-CN" sz="2000" dirty="0"/>
              <a:t>catch</a:t>
            </a:r>
            <a:r>
              <a:rPr lang="zh-CN" altLang="en-US" sz="2000" dirty="0"/>
              <a:t>处理程序</a:t>
            </a:r>
            <a:r>
              <a:rPr lang="en-US" altLang="zh-CN" sz="2000" dirty="0"/>
              <a:t>)</a:t>
            </a:r>
            <a:r>
              <a:rPr lang="zh-CN" altLang="en-US" sz="2000" dirty="0"/>
              <a:t>。</a:t>
            </a:r>
            <a:r>
              <a:rPr lang="en-US" altLang="zh-CN" sz="2000" dirty="0"/>
              <a:t>catch</a:t>
            </a:r>
            <a:r>
              <a:rPr lang="zh-CN" altLang="en-US" sz="2000" dirty="0"/>
              <a:t>处理程序按其在</a:t>
            </a:r>
            <a:r>
              <a:rPr lang="en-US" altLang="zh-CN" sz="2000" dirty="0"/>
              <a:t>try</a:t>
            </a:r>
            <a:r>
              <a:rPr lang="zh-CN" altLang="en-US" sz="2000" dirty="0"/>
              <a:t>块后出现的顺序被检查。如果没有找到合适的处理程序，则继续检查下一个动态封闭的</a:t>
            </a:r>
            <a:r>
              <a:rPr lang="en-US" altLang="zh-CN" sz="2000" dirty="0"/>
              <a:t>try</a:t>
            </a:r>
            <a:r>
              <a:rPr lang="zh-CN" altLang="en-US" sz="2000" dirty="0"/>
              <a:t>块。此处理继续下去，直到最外层的封闭</a:t>
            </a:r>
            <a:r>
              <a:rPr lang="en-US" altLang="zh-CN" sz="2000" dirty="0"/>
              <a:t>try</a:t>
            </a:r>
            <a:r>
              <a:rPr lang="zh-CN" altLang="en-US" sz="2000" dirty="0"/>
              <a:t>块被检查完。</a:t>
            </a:r>
          </a:p>
        </p:txBody>
      </p:sp>
    </p:spTree>
    <p:extLst>
      <p:ext uri="{BB962C8B-B14F-4D97-AF65-F5344CB8AC3E}">
        <p14:creationId xmlns:p14="http://schemas.microsoft.com/office/powerpoint/2010/main" val="3031174897"/>
      </p:ext>
    </p:extLst>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9.2.1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异常处理的语句</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396000" y="915750"/>
            <a:ext cx="8110668" cy="3508846"/>
          </a:xfrm>
          <a:prstGeom prst="rect">
            <a:avLst/>
          </a:prstGeom>
        </p:spPr>
        <p:txBody>
          <a:bodyPr wrap="square">
            <a:spAutoFit/>
          </a:bodyPr>
          <a:lstStyle/>
          <a:p>
            <a:pPr algn="just">
              <a:lnSpc>
                <a:spcPct val="150000"/>
              </a:lnSpc>
              <a:buFont typeface="Wingdings 2" pitchFamily="18" charset="2"/>
              <a:buNone/>
            </a:pPr>
            <a:r>
              <a:rPr lang="en-US" altLang="zh-CN" sz="2000" dirty="0"/>
              <a:t>④</a:t>
            </a:r>
            <a:r>
              <a:rPr lang="zh-CN" altLang="en-US" sz="2000" dirty="0"/>
              <a:t>如果匹配</a:t>
            </a:r>
            <a:r>
              <a:rPr lang="zh-CN" altLang="en-US" sz="2000" dirty="0" smtClean="0"/>
              <a:t>的</a:t>
            </a:r>
            <a:r>
              <a:rPr lang="en-US" altLang="zh-CN" sz="2400" kern="0" dirty="0">
                <a:solidFill>
                  <a:srgbClr val="FF0000"/>
                </a:solidFill>
              </a:rPr>
              <a:t>catch</a:t>
            </a:r>
            <a:r>
              <a:rPr lang="zh-CN" altLang="en-US" sz="2000" dirty="0" smtClean="0"/>
              <a:t>处理器</a:t>
            </a:r>
            <a:r>
              <a:rPr lang="zh-CN" altLang="en-US" sz="2000" dirty="0"/>
              <a:t>未找到，则</a:t>
            </a:r>
            <a:r>
              <a:rPr lang="en-US" altLang="zh-CN" sz="2000" dirty="0">
                <a:solidFill>
                  <a:srgbClr val="FF0000"/>
                </a:solidFill>
              </a:rPr>
              <a:t>terminate()</a:t>
            </a:r>
            <a:r>
              <a:rPr lang="zh-CN" altLang="en-US" sz="2000" dirty="0">
                <a:solidFill>
                  <a:srgbClr val="FF0000"/>
                </a:solidFill>
              </a:rPr>
              <a:t>将被自动调用</a:t>
            </a:r>
            <a:r>
              <a:rPr lang="zh-CN" altLang="en-US" sz="2000" dirty="0"/>
              <a:t>，而函数</a:t>
            </a:r>
            <a:r>
              <a:rPr lang="en-US" altLang="zh-CN" sz="2000" dirty="0"/>
              <a:t>terminate()</a:t>
            </a:r>
            <a:r>
              <a:rPr lang="zh-CN" altLang="en-US" sz="2000" dirty="0"/>
              <a:t>的默认功能是调用</a:t>
            </a:r>
            <a:r>
              <a:rPr lang="en-US" altLang="zh-CN" sz="2000" dirty="0"/>
              <a:t>abort</a:t>
            </a:r>
            <a:r>
              <a:rPr lang="zh-CN" altLang="en-US" sz="2000" dirty="0"/>
              <a:t>终止程序</a:t>
            </a:r>
            <a:r>
              <a:rPr lang="zh-CN" altLang="en-US" sz="2000" dirty="0" smtClean="0"/>
              <a:t>。</a:t>
            </a:r>
            <a:endParaRPr lang="en-US" altLang="zh-CN" sz="2000" dirty="0" smtClean="0"/>
          </a:p>
          <a:p>
            <a:pPr>
              <a:lnSpc>
                <a:spcPct val="150000"/>
              </a:lnSpc>
              <a:buFont typeface="Wingdings 2" pitchFamily="18" charset="2"/>
              <a:buNone/>
            </a:pPr>
            <a:r>
              <a:rPr lang="zh-CN" altLang="en-US" sz="2000" dirty="0" smtClean="0"/>
              <a:t>⑤</a:t>
            </a:r>
            <a:r>
              <a:rPr lang="zh-CN" altLang="en-US" sz="2000" dirty="0"/>
              <a:t>如果找到了一个匹配的</a:t>
            </a:r>
            <a:r>
              <a:rPr lang="en-US" altLang="zh-CN" sz="2000" dirty="0"/>
              <a:t>catch</a:t>
            </a:r>
            <a:r>
              <a:rPr lang="zh-CN" altLang="en-US" sz="2000" dirty="0"/>
              <a:t>处理程序，且它通过值进行捕获，则其形参通过拷贝异常对象进行初始化。如果它通过引用进行捕获，则参量被初始化为指向异常对象，在形参被初始化之后，“循环展开栈”的过程开始。这包括对那些在与</a:t>
            </a:r>
            <a:r>
              <a:rPr lang="en-US" altLang="zh-CN" sz="2000" dirty="0"/>
              <a:t>catch</a:t>
            </a:r>
            <a:r>
              <a:rPr lang="zh-CN" altLang="en-US" sz="2000" dirty="0"/>
              <a:t>处理器相对应的</a:t>
            </a:r>
            <a:r>
              <a:rPr lang="en-US" altLang="zh-CN" sz="2000" dirty="0"/>
              <a:t>try</a:t>
            </a:r>
            <a:r>
              <a:rPr lang="zh-CN" altLang="en-US" sz="2000" dirty="0"/>
              <a:t>块开始和异常丢弃地点之间创建的</a:t>
            </a:r>
            <a:r>
              <a:rPr lang="en-US" altLang="zh-CN" sz="2000" dirty="0"/>
              <a:t>(</a:t>
            </a:r>
            <a:r>
              <a:rPr lang="zh-CN" altLang="en-US" sz="2000" dirty="0"/>
              <a:t>但尚未析构的</a:t>
            </a:r>
            <a:r>
              <a:rPr lang="en-US" altLang="zh-CN" sz="2000" dirty="0"/>
              <a:t>)</a:t>
            </a:r>
            <a:r>
              <a:rPr lang="zh-CN" altLang="en-US" sz="2000" dirty="0"/>
              <a:t>所有自动对象的析构。 </a:t>
            </a:r>
          </a:p>
        </p:txBody>
      </p:sp>
    </p:spTree>
    <p:extLst>
      <p:ext uri="{BB962C8B-B14F-4D97-AF65-F5344CB8AC3E}">
        <p14:creationId xmlns:p14="http://schemas.microsoft.com/office/powerpoint/2010/main" val="3031174897"/>
      </p:ext>
    </p:extLst>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304042" y="748831"/>
            <a:ext cx="8705408" cy="4197946"/>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a:lnSpc>
                <a:spcPct val="150000"/>
              </a:lnSpc>
              <a:spcBef>
                <a:spcPts val="0"/>
              </a:spcBef>
              <a:defRPr/>
            </a:pPr>
            <a:r>
              <a:rPr lang="en-US" altLang="zh-CN" sz="2100" b="0" kern="0" dirty="0">
                <a:solidFill>
                  <a:srgbClr val="FF0000"/>
                </a:solidFill>
              </a:rPr>
              <a:t>try</a:t>
            </a:r>
            <a:r>
              <a:rPr lang="zh-CN" altLang="en-US" sz="2100" b="0" kern="0" dirty="0"/>
              <a:t>块的重要性</a:t>
            </a:r>
          </a:p>
          <a:p>
            <a:pPr marL="127329" indent="-342717">
              <a:lnSpc>
                <a:spcPct val="150000"/>
              </a:lnSpc>
              <a:spcBef>
                <a:spcPts val="0"/>
              </a:spcBef>
              <a:buFont typeface="Wingdings" panose="05000000000000000000" pitchFamily="2" charset="2"/>
              <a:buChar char="Ø"/>
              <a:defRPr/>
            </a:pPr>
            <a:r>
              <a:rPr lang="en-US" altLang="zh-CN" sz="2250" b="0" kern="0" dirty="0">
                <a:solidFill>
                  <a:srgbClr val="FF0000"/>
                </a:solidFill>
              </a:rPr>
              <a:t>try</a:t>
            </a:r>
            <a:r>
              <a:rPr lang="zh-CN" altLang="en-US" sz="2250" b="0" kern="0" dirty="0"/>
              <a:t>块包含了异常出现的语句。异常出现时，</a:t>
            </a:r>
            <a:r>
              <a:rPr lang="en-US" altLang="zh-CN" sz="2250" b="0" kern="0" dirty="0">
                <a:solidFill>
                  <a:srgbClr val="FF0000"/>
                </a:solidFill>
              </a:rPr>
              <a:t>try</a:t>
            </a:r>
            <a:r>
              <a:rPr lang="zh-CN" altLang="en-US" sz="2250" b="0" kern="0" dirty="0"/>
              <a:t>块提示编译器到哪里去查找</a:t>
            </a:r>
            <a:r>
              <a:rPr lang="en-US" altLang="zh-CN" sz="2250" b="0" kern="0" dirty="0"/>
              <a:t>catch</a:t>
            </a:r>
            <a:r>
              <a:rPr lang="zh-CN" altLang="en-US" sz="2250" b="0" kern="0" dirty="0"/>
              <a:t>块</a:t>
            </a:r>
            <a:r>
              <a:rPr lang="en-US" altLang="zh-CN" sz="2250" b="0" kern="0" dirty="0"/>
              <a:t>;</a:t>
            </a:r>
            <a:endParaRPr lang="zh-CN" altLang="en-US" sz="2250" b="0" kern="0" dirty="0"/>
          </a:p>
          <a:p>
            <a:pPr marL="127329" indent="-342717">
              <a:lnSpc>
                <a:spcPct val="150000"/>
              </a:lnSpc>
              <a:spcBef>
                <a:spcPts val="0"/>
              </a:spcBef>
              <a:buFont typeface="Wingdings" panose="05000000000000000000" pitchFamily="2" charset="2"/>
              <a:buChar char="Ø"/>
              <a:defRPr/>
            </a:pPr>
            <a:r>
              <a:rPr lang="zh-CN" altLang="en-US" sz="2250" b="0" kern="0" dirty="0"/>
              <a:t>异常未出现时，几乎没有额外的运行成本。（异常的成本取决于编译器）</a:t>
            </a:r>
          </a:p>
          <a:p>
            <a:pPr marL="0">
              <a:lnSpc>
                <a:spcPct val="150000"/>
              </a:lnSpc>
              <a:spcBef>
                <a:spcPts val="0"/>
              </a:spcBef>
              <a:defRPr/>
            </a:pPr>
            <a:r>
              <a:rPr lang="en-US" altLang="zh-CN" sz="2100" b="0" kern="0" dirty="0">
                <a:solidFill>
                  <a:srgbClr val="FF0000"/>
                </a:solidFill>
              </a:rPr>
              <a:t>throw</a:t>
            </a:r>
            <a:r>
              <a:rPr lang="zh-CN" altLang="en-US" sz="2100" b="0" kern="0" dirty="0"/>
              <a:t>块的重要性</a:t>
            </a:r>
          </a:p>
          <a:p>
            <a:pPr marL="0">
              <a:lnSpc>
                <a:spcPct val="150000"/>
              </a:lnSpc>
              <a:spcBef>
                <a:spcPts val="0"/>
              </a:spcBef>
              <a:buNone/>
              <a:defRPr/>
            </a:pPr>
            <a:r>
              <a:rPr lang="zh-CN" altLang="en-US" sz="2250" b="0" kern="0" dirty="0"/>
              <a:t>   异常出现时，发出一个对象。（编译器初始化一个</a:t>
            </a:r>
            <a:r>
              <a:rPr lang="en-US" altLang="zh-CN" sz="2250" b="0" kern="0" dirty="0">
                <a:solidFill>
                  <a:srgbClr val="FF0000"/>
                </a:solidFill>
              </a:rPr>
              <a:t>throw</a:t>
            </a:r>
            <a:r>
              <a:rPr lang="zh-CN" altLang="en-US" sz="2250" b="0" kern="0" dirty="0"/>
              <a:t>操作数的</a:t>
            </a:r>
            <a:r>
              <a:rPr lang="zh-CN" altLang="en-US" sz="2250" b="0" kern="0" dirty="0">
                <a:solidFill>
                  <a:srgbClr val="CC0000"/>
                </a:solidFill>
              </a:rPr>
              <a:t>静态类型的临时对象</a:t>
            </a:r>
            <a:r>
              <a:rPr lang="zh-CN" altLang="en-US" sz="2250" b="0" kern="0" dirty="0"/>
              <a:t>。）</a:t>
            </a:r>
          </a:p>
          <a:p>
            <a:pPr>
              <a:defRPr/>
            </a:pPr>
            <a:endParaRPr lang="en-US" altLang="zh-CN" sz="2100" kern="0" dirty="0"/>
          </a:p>
        </p:txBody>
      </p:sp>
      <p:pic>
        <p:nvPicPr>
          <p:cNvPr id="4" name="矩形 1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454" y="-19188"/>
            <a:ext cx="4041647" cy="498613"/>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145813" y="54592"/>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solidFill>
                      <a:srgbClr val="FFFFFF"/>
                    </a:solidFill>
                  </a:endParaRPr>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solidFill>
                  <a:srgbClr val="FFFFFF"/>
                </a:solidFill>
              </a:endParaRPr>
            </a:p>
          </p:txBody>
        </p:sp>
      </p:grpSp>
      <p:sp>
        <p:nvSpPr>
          <p:cNvPr id="12" name="TextBox 64"/>
          <p:cNvSpPr txBox="1">
            <a:spLocks noChangeArrowheads="1"/>
          </p:cNvSpPr>
          <p:nvPr/>
        </p:nvSpPr>
        <p:spPr bwMode="auto">
          <a:xfrm>
            <a:off x="581789" y="21272"/>
            <a:ext cx="3612893"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399" kern="0" dirty="0">
                <a:solidFill>
                  <a:schemeClr val="bg1"/>
                </a:solidFill>
              </a:rPr>
              <a:t>2. </a:t>
            </a:r>
            <a:r>
              <a:rPr lang="zh-CN" altLang="en-US" sz="2399" kern="0" dirty="0">
                <a:solidFill>
                  <a:schemeClr val="bg1"/>
                </a:solidFill>
              </a:rPr>
              <a:t>异常处理的执行过程</a:t>
            </a:r>
            <a:endParaRPr lang="zh-CN" altLang="en-US" sz="2249" dirty="0">
              <a:solidFill>
                <a:schemeClr val="bg1"/>
              </a:solidFill>
              <a:latin typeface="Rockwell" pitchFamily="18" charset="0"/>
              <a:ea typeface="微软雅黑" pitchFamily="34" charset="-122"/>
            </a:endParaRPr>
          </a:p>
        </p:txBody>
      </p:sp>
      <p:grpSp>
        <p:nvGrpSpPr>
          <p:cNvPr id="13" name="组合 12"/>
          <p:cNvGrpSpPr>
            <a:grpSpLocks/>
          </p:cNvGrpSpPr>
          <p:nvPr/>
        </p:nvGrpSpPr>
        <p:grpSpPr bwMode="auto">
          <a:xfrm>
            <a:off x="7432828" y="88767"/>
            <a:ext cx="1580327" cy="456962"/>
            <a:chOff x="755298" y="2917165"/>
            <a:chExt cx="1584454" cy="447077"/>
          </a:xfrm>
        </p:grpSpPr>
        <p:sp>
          <p:nvSpPr>
            <p:cNvPr id="14" name="Freeform 60"/>
            <p:cNvSpPr>
              <a:spLocks/>
            </p:cNvSpPr>
            <p:nvPr/>
          </p:nvSpPr>
          <p:spPr bwMode="auto">
            <a:xfrm>
              <a:off x="755298" y="2917165"/>
              <a:ext cx="416207" cy="447076"/>
            </a:xfrm>
            <a:custGeom>
              <a:avLst/>
              <a:gdLst>
                <a:gd name="T0" fmla="*/ 395254 w 437"/>
                <a:gd name="T1" fmla="*/ 346246 h 470"/>
                <a:gd name="T2" fmla="*/ 369538 w 437"/>
                <a:gd name="T3" fmla="*/ 318661 h 470"/>
                <a:gd name="T4" fmla="*/ 292393 w 437"/>
                <a:gd name="T5" fmla="*/ 276807 h 470"/>
                <a:gd name="T6" fmla="*/ 260010 w 437"/>
                <a:gd name="T7" fmla="*/ 244465 h 470"/>
                <a:gd name="T8" fmla="*/ 249534 w 437"/>
                <a:gd name="T9" fmla="*/ 228294 h 470"/>
                <a:gd name="T10" fmla="*/ 274297 w 437"/>
                <a:gd name="T11" fmla="*/ 189294 h 470"/>
                <a:gd name="T12" fmla="*/ 280011 w 437"/>
                <a:gd name="T13" fmla="*/ 175977 h 470"/>
                <a:gd name="T14" fmla="*/ 283821 w 437"/>
                <a:gd name="T15" fmla="*/ 139830 h 470"/>
                <a:gd name="T16" fmla="*/ 271439 w 437"/>
                <a:gd name="T17" fmla="*/ 54220 h 470"/>
                <a:gd name="T18" fmla="*/ 266677 w 437"/>
                <a:gd name="T19" fmla="*/ 49464 h 470"/>
                <a:gd name="T20" fmla="*/ 249534 w 437"/>
                <a:gd name="T21" fmla="*/ 35195 h 470"/>
                <a:gd name="T22" fmla="*/ 147625 w 437"/>
                <a:gd name="T23" fmla="*/ 47561 h 470"/>
                <a:gd name="T24" fmla="*/ 133339 w 437"/>
                <a:gd name="T25" fmla="*/ 133172 h 470"/>
                <a:gd name="T26" fmla="*/ 135243 w 437"/>
                <a:gd name="T27" fmla="*/ 170269 h 470"/>
                <a:gd name="T28" fmla="*/ 142863 w 437"/>
                <a:gd name="T29" fmla="*/ 185489 h 470"/>
                <a:gd name="T30" fmla="*/ 145720 w 437"/>
                <a:gd name="T31" fmla="*/ 192148 h 470"/>
                <a:gd name="T32" fmla="*/ 147625 w 437"/>
                <a:gd name="T33" fmla="*/ 191196 h 470"/>
                <a:gd name="T34" fmla="*/ 169531 w 437"/>
                <a:gd name="T35" fmla="*/ 227343 h 470"/>
                <a:gd name="T36" fmla="*/ 151435 w 437"/>
                <a:gd name="T37" fmla="*/ 243514 h 470"/>
                <a:gd name="T38" fmla="*/ 122862 w 437"/>
                <a:gd name="T39" fmla="*/ 276807 h 470"/>
                <a:gd name="T40" fmla="*/ 45716 w 437"/>
                <a:gd name="T41" fmla="*/ 318661 h 470"/>
                <a:gd name="T42" fmla="*/ 20001 w 437"/>
                <a:gd name="T43" fmla="*/ 346246 h 470"/>
                <a:gd name="T44" fmla="*/ 0 w 437"/>
                <a:gd name="T45" fmla="*/ 429003 h 470"/>
                <a:gd name="T46" fmla="*/ 0 w 437"/>
                <a:gd name="T47" fmla="*/ 447076 h 470"/>
                <a:gd name="T48" fmla="*/ 416207 w 437"/>
                <a:gd name="T49" fmla="*/ 447076 h 470"/>
                <a:gd name="T50" fmla="*/ 416207 w 437"/>
                <a:gd name="T51" fmla="*/ 429003 h 470"/>
                <a:gd name="T52" fmla="*/ 395254 w 437"/>
                <a:gd name="T53" fmla="*/ 346246 h 47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37"/>
                <a:gd name="T82" fmla="*/ 0 h 470"/>
                <a:gd name="T83" fmla="*/ 437 w 437"/>
                <a:gd name="T84" fmla="*/ 470 h 47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37" h="470">
                  <a:moveTo>
                    <a:pt x="415" y="364"/>
                  </a:moveTo>
                  <a:cubicBezTo>
                    <a:pt x="415" y="364"/>
                    <a:pt x="422" y="351"/>
                    <a:pt x="388" y="335"/>
                  </a:cubicBezTo>
                  <a:cubicBezTo>
                    <a:pt x="307" y="291"/>
                    <a:pt x="307" y="291"/>
                    <a:pt x="307" y="291"/>
                  </a:cubicBezTo>
                  <a:cubicBezTo>
                    <a:pt x="273" y="257"/>
                    <a:pt x="273" y="257"/>
                    <a:pt x="273" y="257"/>
                  </a:cubicBezTo>
                  <a:cubicBezTo>
                    <a:pt x="256" y="248"/>
                    <a:pt x="246" y="251"/>
                    <a:pt x="262" y="240"/>
                  </a:cubicBezTo>
                  <a:cubicBezTo>
                    <a:pt x="274" y="230"/>
                    <a:pt x="282" y="216"/>
                    <a:pt x="288" y="199"/>
                  </a:cubicBezTo>
                  <a:cubicBezTo>
                    <a:pt x="289" y="198"/>
                    <a:pt x="292" y="194"/>
                    <a:pt x="294" y="185"/>
                  </a:cubicBezTo>
                  <a:cubicBezTo>
                    <a:pt x="294" y="185"/>
                    <a:pt x="325" y="148"/>
                    <a:pt x="298" y="147"/>
                  </a:cubicBezTo>
                  <a:cubicBezTo>
                    <a:pt x="298" y="147"/>
                    <a:pt x="326" y="96"/>
                    <a:pt x="285" y="57"/>
                  </a:cubicBezTo>
                  <a:cubicBezTo>
                    <a:pt x="285" y="57"/>
                    <a:pt x="283" y="55"/>
                    <a:pt x="280" y="52"/>
                  </a:cubicBezTo>
                  <a:cubicBezTo>
                    <a:pt x="271" y="42"/>
                    <a:pt x="262" y="37"/>
                    <a:pt x="262" y="37"/>
                  </a:cubicBezTo>
                  <a:cubicBezTo>
                    <a:pt x="203" y="0"/>
                    <a:pt x="155" y="50"/>
                    <a:pt x="155" y="50"/>
                  </a:cubicBezTo>
                  <a:cubicBezTo>
                    <a:pt x="113" y="88"/>
                    <a:pt x="140" y="140"/>
                    <a:pt x="140" y="140"/>
                  </a:cubicBezTo>
                  <a:cubicBezTo>
                    <a:pt x="112" y="140"/>
                    <a:pt x="142" y="179"/>
                    <a:pt x="142" y="179"/>
                  </a:cubicBezTo>
                  <a:cubicBezTo>
                    <a:pt x="146" y="197"/>
                    <a:pt x="150" y="195"/>
                    <a:pt x="150" y="195"/>
                  </a:cubicBezTo>
                  <a:cubicBezTo>
                    <a:pt x="152" y="195"/>
                    <a:pt x="152" y="198"/>
                    <a:pt x="153" y="202"/>
                  </a:cubicBezTo>
                  <a:cubicBezTo>
                    <a:pt x="154" y="201"/>
                    <a:pt x="154" y="201"/>
                    <a:pt x="155" y="201"/>
                  </a:cubicBezTo>
                  <a:cubicBezTo>
                    <a:pt x="160" y="216"/>
                    <a:pt x="168" y="229"/>
                    <a:pt x="178" y="239"/>
                  </a:cubicBezTo>
                  <a:cubicBezTo>
                    <a:pt x="187" y="251"/>
                    <a:pt x="163" y="251"/>
                    <a:pt x="159" y="256"/>
                  </a:cubicBezTo>
                  <a:cubicBezTo>
                    <a:pt x="157" y="259"/>
                    <a:pt x="129" y="291"/>
                    <a:pt x="129" y="291"/>
                  </a:cubicBezTo>
                  <a:cubicBezTo>
                    <a:pt x="48" y="335"/>
                    <a:pt x="48" y="335"/>
                    <a:pt x="48" y="335"/>
                  </a:cubicBezTo>
                  <a:cubicBezTo>
                    <a:pt x="15" y="351"/>
                    <a:pt x="21" y="364"/>
                    <a:pt x="21" y="364"/>
                  </a:cubicBezTo>
                  <a:cubicBezTo>
                    <a:pt x="0" y="451"/>
                    <a:pt x="0" y="451"/>
                    <a:pt x="0" y="451"/>
                  </a:cubicBezTo>
                  <a:cubicBezTo>
                    <a:pt x="0" y="470"/>
                    <a:pt x="0" y="470"/>
                    <a:pt x="0" y="470"/>
                  </a:cubicBezTo>
                  <a:cubicBezTo>
                    <a:pt x="437" y="470"/>
                    <a:pt x="437" y="470"/>
                    <a:pt x="437" y="470"/>
                  </a:cubicBezTo>
                  <a:cubicBezTo>
                    <a:pt x="437" y="451"/>
                    <a:pt x="437" y="451"/>
                    <a:pt x="437" y="451"/>
                  </a:cubicBezTo>
                  <a:lnTo>
                    <a:pt x="415" y="364"/>
                  </a:lnTo>
                  <a:close/>
                </a:path>
              </a:pathLst>
            </a:custGeom>
            <a:solidFill>
              <a:srgbClr val="A23C82"/>
            </a:solidFill>
            <a:ln>
              <a:noFill/>
            </a:ln>
            <a:extLst>
              <a:ext uri="{91240B29-F687-4F45-9708-019B960494DF}">
                <a14:hiddenLine xmlns:a14="http://schemas.microsoft.com/office/drawing/2010/main" w="9525">
                  <a:solidFill>
                    <a:srgbClr val="000000"/>
                  </a:solidFill>
                  <a:round/>
                  <a:headEnd/>
                  <a:tailEnd/>
                </a14:hiddenLine>
              </a:ext>
            </a:extLst>
          </p:spPr>
          <p:txBody>
            <a:bodyPr lIns="51408" tIns="25704" rIns="51408" bIns="25704"/>
            <a:lstStyle/>
            <a:p>
              <a:endParaRPr lang="zh-CN" altLang="en-US" sz="1349"/>
            </a:p>
          </p:txBody>
        </p:sp>
        <p:sp>
          <p:nvSpPr>
            <p:cNvPr id="15" name="圆角矩形 14"/>
            <p:cNvSpPr/>
            <p:nvPr/>
          </p:nvSpPr>
          <p:spPr>
            <a:xfrm>
              <a:off x="1256405" y="3037084"/>
              <a:ext cx="1083347" cy="327158"/>
            </a:xfrm>
            <a:prstGeom prst="roundRect">
              <a:avLst>
                <a:gd name="adj" fmla="val 9938"/>
              </a:avLst>
            </a:prstGeom>
            <a:solidFill>
              <a:srgbClr val="A23C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921052"/>
              <a:r>
                <a:rPr lang="zh-CN" altLang="en-US" sz="1349">
                  <a:solidFill>
                    <a:srgbClr val="FFFFFF"/>
                  </a:solidFill>
                  <a:latin typeface="微软雅黑" pitchFamily="34" charset="-122"/>
                  <a:ea typeface="微软雅黑" pitchFamily="34" charset="-122"/>
                  <a:cs typeface="Arial Unicode MS" pitchFamily="34" charset="-122"/>
                </a:rPr>
                <a:t>简要说明</a:t>
              </a:r>
            </a:p>
          </p:txBody>
        </p:sp>
        <p:sp>
          <p:nvSpPr>
            <p:cNvPr id="16" name="等腰三角形 29"/>
            <p:cNvSpPr>
              <a:spLocks noChangeArrowheads="1"/>
            </p:cNvSpPr>
            <p:nvPr/>
          </p:nvSpPr>
          <p:spPr bwMode="auto">
            <a:xfrm rot="-5400000">
              <a:off x="1200093" y="3087287"/>
              <a:ext cx="55973" cy="113148"/>
            </a:xfrm>
            <a:prstGeom prst="triangle">
              <a:avLst>
                <a:gd name="adj" fmla="val 50000"/>
              </a:avLst>
            </a:prstGeom>
            <a:solidFill>
              <a:srgbClr val="A23C82"/>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vert="eaVert" lIns="0" tIns="0" rIns="0" bIns="0" anchor="ctr"/>
            <a:lstStyle/>
            <a:p>
              <a:pPr algn="ctr" defTabSz="921052"/>
              <a:endParaRPr lang="zh-CN" altLang="en-US" sz="1349">
                <a:solidFill>
                  <a:srgbClr val="FFFFFF"/>
                </a:solidFill>
                <a:latin typeface="微软雅黑" pitchFamily="34" charset="-122"/>
                <a:ea typeface="微软雅黑" pitchFamily="34" charset="-122"/>
                <a:cs typeface="Arial Unicode MS" pitchFamily="34" charset="-122"/>
              </a:endParaRPr>
            </a:p>
          </p:txBody>
        </p:sp>
      </p:grpSp>
    </p:spTree>
    <p:extLst>
      <p:ext uri="{BB962C8B-B14F-4D97-AF65-F5344CB8AC3E}">
        <p14:creationId xmlns:p14="http://schemas.microsoft.com/office/powerpoint/2010/main" val="88412877"/>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p:nvPr/>
        </p:nvSpPr>
        <p:spPr>
          <a:xfrm>
            <a:off x="683568" y="267494"/>
            <a:ext cx="3128092" cy="504056"/>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chemeClr val="accent1"/>
                </a:solidFill>
                <a:latin typeface="微软雅黑" panose="020B0503020204020204" pitchFamily="34" charset="-122"/>
                <a:ea typeface="微软雅黑" panose="020B0503020204020204" pitchFamily="34" charset="-122"/>
              </a:rPr>
              <a:t>学习目标</a:t>
            </a:r>
            <a:r>
              <a:rPr lang="en-US" altLang="zh-CN" b="1" dirty="0">
                <a:solidFill>
                  <a:schemeClr val="accent1"/>
                </a:solidFill>
                <a:latin typeface="微软雅黑" panose="020B0503020204020204" pitchFamily="34" charset="-122"/>
                <a:ea typeface="微软雅黑" panose="020B0503020204020204" pitchFamily="34" charset="-122"/>
              </a:rPr>
              <a:t>/</a:t>
            </a:r>
            <a:r>
              <a:rPr lang="en-US" altLang="zh-CN" sz="1800" b="1" dirty="0">
                <a:solidFill>
                  <a:schemeClr val="accent1"/>
                </a:solidFill>
                <a:latin typeface="微软雅黑" panose="020B0503020204020204" pitchFamily="34" charset="-122"/>
                <a:ea typeface="微软雅黑" panose="020B0503020204020204" pitchFamily="34" charset="-122"/>
              </a:rPr>
              <a:t>GOALS</a:t>
            </a:r>
            <a:endParaRPr lang="en-GB" sz="1800" b="1" dirty="0">
              <a:solidFill>
                <a:schemeClr val="accent1"/>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410637" y="1203750"/>
            <a:ext cx="8136000" cy="2773967"/>
          </a:xfrm>
          <a:prstGeom prst="rect">
            <a:avLst/>
          </a:prstGeom>
          <a:noFill/>
        </p:spPr>
        <p:txBody>
          <a:bodyPr wrap="square" lIns="68584" tIns="34291" rIns="68584" bIns="34291" rtlCol="0">
            <a:spAutoFit/>
          </a:bodyPr>
          <a:lstStyle/>
          <a:p>
            <a:pPr marL="457200" indent="-457200">
              <a:lnSpc>
                <a:spcPct val="150000"/>
              </a:lnSpc>
              <a:buFont typeface="Wingdings" pitchFamily="2" charset="2"/>
              <a:buChar char="u"/>
              <a:defRPr/>
            </a:pPr>
            <a:r>
              <a:rPr lang="zh-CN" altLang="en-US" sz="2400" dirty="0">
                <a:latin typeface="微软雅黑" panose="020B0503020204020204" pitchFamily="34" charset="-122"/>
                <a:ea typeface="微软雅黑" panose="020B0503020204020204" pitchFamily="34" charset="-122"/>
              </a:rPr>
              <a:t>理解异常、异常处理的概念；</a:t>
            </a:r>
          </a:p>
          <a:p>
            <a:pPr marL="457200" indent="-457200">
              <a:lnSpc>
                <a:spcPct val="150000"/>
              </a:lnSpc>
              <a:buFont typeface="Wingdings" pitchFamily="2" charset="2"/>
              <a:buChar char="u"/>
              <a:defRPr/>
            </a:pPr>
            <a:r>
              <a:rPr lang="zh-CN" altLang="en-US" sz="2400" dirty="0">
                <a:latin typeface="微软雅黑" panose="020B0503020204020204" pitchFamily="34" charset="-122"/>
                <a:ea typeface="微软雅黑" panose="020B0503020204020204" pitchFamily="34" charset="-122"/>
              </a:rPr>
              <a:t>掌握用</a:t>
            </a:r>
            <a:r>
              <a:rPr lang="en-US" altLang="zh-CN" sz="2400" dirty="0">
                <a:latin typeface="微软雅黑" panose="020B0503020204020204" pitchFamily="34" charset="-122"/>
                <a:ea typeface="微软雅黑" panose="020B0503020204020204" pitchFamily="34" charset="-122"/>
              </a:rPr>
              <a:t>try</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throw</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catch</a:t>
            </a:r>
            <a:r>
              <a:rPr lang="zh-CN" altLang="en-US" sz="2400" dirty="0">
                <a:latin typeface="微软雅黑" panose="020B0503020204020204" pitchFamily="34" charset="-122"/>
                <a:ea typeface="微软雅黑" panose="020B0503020204020204" pitchFamily="34" charset="-122"/>
              </a:rPr>
              <a:t>分别监视、指定和处理异常；掌握面向对象程序设计的特点</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457200" indent="-457200">
              <a:lnSpc>
                <a:spcPct val="150000"/>
              </a:lnSpc>
              <a:buFont typeface="Wingdings" pitchFamily="2" charset="2"/>
              <a:buChar char="u"/>
              <a:defRPr/>
            </a:pPr>
            <a:r>
              <a:rPr lang="zh-CN" altLang="en-US" sz="2400" dirty="0">
                <a:latin typeface="微软雅黑" panose="020B0503020204020204" pitchFamily="34" charset="-122"/>
                <a:ea typeface="微软雅黑" panose="020B0503020204020204" pitchFamily="34" charset="-122"/>
              </a:rPr>
              <a:t>掌握处理未捕获和未预料的异常；</a:t>
            </a:r>
          </a:p>
          <a:p>
            <a:pPr marL="457200" indent="-457200">
              <a:lnSpc>
                <a:spcPct val="150000"/>
              </a:lnSpc>
              <a:buFont typeface="Wingdings" pitchFamily="2" charset="2"/>
              <a:buChar char="u"/>
              <a:defRPr/>
            </a:pPr>
            <a:r>
              <a:rPr lang="zh-CN" altLang="en-US" sz="2400" dirty="0">
                <a:latin typeface="微软雅黑" panose="020B0503020204020204" pitchFamily="34" charset="-122"/>
                <a:ea typeface="微软雅黑" panose="020B0503020204020204" pitchFamily="34" charset="-122"/>
              </a:rPr>
              <a:t>理解标准异常层次结构。</a:t>
            </a:r>
          </a:p>
        </p:txBody>
      </p:sp>
      <p:cxnSp>
        <p:nvCxnSpPr>
          <p:cNvPr id="13" name="直接连接符 12"/>
          <p:cNvCxnSpPr/>
          <p:nvPr/>
        </p:nvCxnSpPr>
        <p:spPr>
          <a:xfrm>
            <a:off x="795216" y="895967"/>
            <a:ext cx="547260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5968533" y="429794"/>
            <a:ext cx="341135" cy="341756"/>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29" name="组合 28"/>
          <p:cNvGrpSpPr/>
          <p:nvPr/>
        </p:nvGrpSpPr>
        <p:grpSpPr>
          <a:xfrm>
            <a:off x="4983313" y="430021"/>
            <a:ext cx="341135" cy="341135"/>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2" name="组合 31"/>
          <p:cNvGrpSpPr/>
          <p:nvPr/>
        </p:nvGrpSpPr>
        <p:grpSpPr>
          <a:xfrm>
            <a:off x="5486749" y="429794"/>
            <a:ext cx="341755" cy="341756"/>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5" name="组合 34"/>
          <p:cNvGrpSpPr/>
          <p:nvPr/>
        </p:nvGrpSpPr>
        <p:grpSpPr>
          <a:xfrm>
            <a:off x="3974581" y="429794"/>
            <a:ext cx="341755" cy="341756"/>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8" name="组合 37"/>
          <p:cNvGrpSpPr/>
          <p:nvPr/>
        </p:nvGrpSpPr>
        <p:grpSpPr>
          <a:xfrm>
            <a:off x="4478637" y="429794"/>
            <a:ext cx="341755" cy="341756"/>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30000"/>
                                  </p:iterate>
                                  <p:childTnLst>
                                    <p:set>
                                      <p:cBhvr>
                                        <p:cTn id="6" dur="1" fill="hold">
                                          <p:stCondLst>
                                            <p:cond delay="0"/>
                                          </p:stCondLst>
                                        </p:cTn>
                                        <p:tgtEl>
                                          <p:spTgt spid="5"/>
                                        </p:tgtEl>
                                        <p:attrNameLst>
                                          <p:attrName>style.visibility</p:attrName>
                                        </p:attrNameLst>
                                      </p:cBhvr>
                                      <p:to>
                                        <p:strVal val="visible"/>
                                      </p:to>
                                    </p:set>
                                    <p:animEffect transition="in" filter="wipe(left)">
                                      <p:cBhvr>
                                        <p:cTn id="7" dur="100"/>
                                        <p:tgtEl>
                                          <p:spTgt spid="5"/>
                                        </p:tgtEl>
                                      </p:cBhvr>
                                    </p:animEffect>
                                  </p:childTnLst>
                                </p:cTn>
                              </p:par>
                              <p:par>
                                <p:cTn id="8" presetID="36" presetClass="emph" presetSubtype="0" fill="hold" grpId="1" nodeType="withEffect">
                                  <p:stCondLst>
                                    <p:cond delay="0"/>
                                  </p:stCondLst>
                                  <p:iterate type="lt">
                                    <p:tmPct val="30000"/>
                                  </p:iterate>
                                  <p:childTnLst>
                                    <p:animScale>
                                      <p:cBhvr>
                                        <p:cTn id="9" dur="50" autoRev="1" fill="hold">
                                          <p:stCondLst>
                                            <p:cond delay="0"/>
                                          </p:stCondLst>
                                        </p:cTn>
                                        <p:tgtEl>
                                          <p:spTgt spid="5"/>
                                        </p:tgtEl>
                                      </p:cBhvr>
                                      <p:to x="80000" y="100000"/>
                                    </p:animScale>
                                    <p:anim by="(#ppt_w*0.10)" calcmode="lin" valueType="num">
                                      <p:cBhvr>
                                        <p:cTn id="10" dur="50" autoRev="1" fill="hold">
                                          <p:stCondLst>
                                            <p:cond delay="0"/>
                                          </p:stCondLst>
                                        </p:cTn>
                                        <p:tgtEl>
                                          <p:spTgt spid="5"/>
                                        </p:tgtEl>
                                        <p:attrNameLst>
                                          <p:attrName>ppt_x</p:attrName>
                                        </p:attrNameLst>
                                      </p:cBhvr>
                                    </p:anim>
                                    <p:anim by="(-#ppt_w*0.10)" calcmode="lin" valueType="num">
                                      <p:cBhvr>
                                        <p:cTn id="11" dur="50" autoRev="1" fill="hold">
                                          <p:stCondLst>
                                            <p:cond delay="0"/>
                                          </p:stCondLst>
                                        </p:cTn>
                                        <p:tgtEl>
                                          <p:spTgt spid="5"/>
                                        </p:tgtEl>
                                        <p:attrNameLst>
                                          <p:attrName>ppt_y</p:attrName>
                                        </p:attrNameLst>
                                      </p:cBhvr>
                                    </p:anim>
                                    <p:animRot by="-480000">
                                      <p:cBhvr>
                                        <p:cTn id="12" dur="50" autoRev="1"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87669" y="1060369"/>
            <a:ext cx="8928864" cy="332326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a:lnSpc>
                <a:spcPct val="150000"/>
              </a:lnSpc>
              <a:spcBef>
                <a:spcPts val="0"/>
              </a:spcBef>
              <a:defRPr/>
            </a:pPr>
            <a:r>
              <a:rPr lang="zh-CN" altLang="en-US" sz="2100" b="0" kern="0" dirty="0"/>
              <a:t>编译器处理说明</a:t>
            </a:r>
          </a:p>
          <a:p>
            <a:pPr marL="768733" lvl="2" indent="-342717">
              <a:lnSpc>
                <a:spcPct val="150000"/>
              </a:lnSpc>
              <a:spcBef>
                <a:spcPts val="0"/>
              </a:spcBef>
              <a:buFont typeface="Wingdings" panose="05000000000000000000" pitchFamily="2" charset="2"/>
              <a:buChar char="Ø"/>
              <a:defRPr/>
            </a:pPr>
            <a:r>
              <a:rPr lang="zh-CN" altLang="en-US" sz="2100" b="0" kern="0" dirty="0"/>
              <a:t>编译器能够处理抛掷某种类型对象的异常，在更高执行上下文中寻找一个</a:t>
            </a:r>
            <a:r>
              <a:rPr lang="en-US" altLang="zh-CN" sz="2100" b="0" kern="0" dirty="0">
                <a:solidFill>
                  <a:srgbClr val="FF0000"/>
                </a:solidFill>
              </a:rPr>
              <a:t>catch</a:t>
            </a:r>
            <a:r>
              <a:rPr lang="zh-CN" altLang="en-US" sz="2100" b="0" kern="0" dirty="0"/>
              <a:t>语句（或一个能处理任何类型异常的</a:t>
            </a:r>
            <a:r>
              <a:rPr lang="en-US" altLang="zh-CN" sz="2100" b="0" kern="0" dirty="0">
                <a:solidFill>
                  <a:srgbClr val="FF0000"/>
                </a:solidFill>
              </a:rPr>
              <a:t>catch</a:t>
            </a:r>
            <a:r>
              <a:rPr lang="zh-CN" altLang="en-US" sz="2100" b="0" kern="0" dirty="0"/>
              <a:t>处理程序）。</a:t>
            </a:r>
          </a:p>
          <a:p>
            <a:pPr marL="768733" lvl="2" indent="-342717">
              <a:lnSpc>
                <a:spcPct val="150000"/>
              </a:lnSpc>
              <a:spcBef>
                <a:spcPts val="0"/>
              </a:spcBef>
              <a:buFont typeface="Wingdings" panose="05000000000000000000" pitchFamily="2" charset="2"/>
              <a:buChar char="Ø"/>
              <a:defRPr/>
            </a:pPr>
            <a:r>
              <a:rPr lang="en-US" altLang="zh-CN" sz="2100" b="0" kern="0" dirty="0">
                <a:solidFill>
                  <a:srgbClr val="FF0000"/>
                </a:solidFill>
              </a:rPr>
              <a:t>catch</a:t>
            </a:r>
            <a:r>
              <a:rPr lang="zh-CN" altLang="en-US" sz="2100" b="0" kern="0" dirty="0"/>
              <a:t>处理程序按其在</a:t>
            </a:r>
            <a:r>
              <a:rPr lang="en-US" altLang="zh-CN" sz="2100" b="0" kern="0" dirty="0">
                <a:solidFill>
                  <a:srgbClr val="FF0000"/>
                </a:solidFill>
              </a:rPr>
              <a:t>try</a:t>
            </a:r>
            <a:r>
              <a:rPr lang="zh-CN" altLang="en-US" sz="2100" b="0" kern="0" dirty="0"/>
              <a:t>块后出现的顺序被检查。如果没有找到合适的处理程序，则继续检查下一个外层动态封闭的</a:t>
            </a:r>
            <a:r>
              <a:rPr lang="en-US" altLang="zh-CN" sz="2100" b="0" kern="0" dirty="0">
                <a:solidFill>
                  <a:srgbClr val="FF0000"/>
                </a:solidFill>
              </a:rPr>
              <a:t>try</a:t>
            </a:r>
            <a:r>
              <a:rPr lang="zh-CN" altLang="en-US" sz="2100" b="0" kern="0" dirty="0"/>
              <a:t>块。此处理继续下去，直到最外层的封闭</a:t>
            </a:r>
            <a:r>
              <a:rPr lang="en-US" altLang="zh-CN" sz="2100" b="0" kern="0" dirty="0">
                <a:solidFill>
                  <a:srgbClr val="FF0000"/>
                </a:solidFill>
              </a:rPr>
              <a:t>try</a:t>
            </a:r>
            <a:r>
              <a:rPr lang="zh-CN" altLang="en-US" sz="2100" b="0" kern="0" dirty="0"/>
              <a:t>块被检查完。</a:t>
            </a:r>
          </a:p>
        </p:txBody>
      </p:sp>
      <p:pic>
        <p:nvPicPr>
          <p:cNvPr id="4" name="矩形 1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454" y="-19188"/>
            <a:ext cx="4041647" cy="498613"/>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145813" y="54592"/>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solidFill>
                      <a:srgbClr val="FFFFFF"/>
                    </a:solidFill>
                  </a:endParaRPr>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solidFill>
                  <a:srgbClr val="FFFFFF"/>
                </a:solidFill>
              </a:endParaRPr>
            </a:p>
          </p:txBody>
        </p:sp>
      </p:grpSp>
      <p:sp>
        <p:nvSpPr>
          <p:cNvPr id="12" name="TextBox 64"/>
          <p:cNvSpPr txBox="1">
            <a:spLocks noChangeArrowheads="1"/>
          </p:cNvSpPr>
          <p:nvPr/>
        </p:nvSpPr>
        <p:spPr bwMode="auto">
          <a:xfrm>
            <a:off x="581789" y="21272"/>
            <a:ext cx="3612893"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399" kern="0" dirty="0">
                <a:solidFill>
                  <a:schemeClr val="bg1"/>
                </a:solidFill>
              </a:rPr>
              <a:t>2. </a:t>
            </a:r>
            <a:r>
              <a:rPr lang="zh-CN" altLang="en-US" sz="2399" kern="0" dirty="0">
                <a:solidFill>
                  <a:schemeClr val="bg1"/>
                </a:solidFill>
              </a:rPr>
              <a:t>异常处理的执行过程</a:t>
            </a:r>
            <a:endParaRPr lang="zh-CN" altLang="en-US" sz="2249" dirty="0">
              <a:solidFill>
                <a:schemeClr val="bg1"/>
              </a:solidFill>
              <a:latin typeface="Rockwell" pitchFamily="18" charset="0"/>
              <a:ea typeface="微软雅黑" pitchFamily="34" charset="-122"/>
            </a:endParaRPr>
          </a:p>
        </p:txBody>
      </p:sp>
      <p:grpSp>
        <p:nvGrpSpPr>
          <p:cNvPr id="13" name="组合 12"/>
          <p:cNvGrpSpPr>
            <a:grpSpLocks/>
          </p:cNvGrpSpPr>
          <p:nvPr/>
        </p:nvGrpSpPr>
        <p:grpSpPr bwMode="auto">
          <a:xfrm>
            <a:off x="7432828" y="88767"/>
            <a:ext cx="1580327" cy="456962"/>
            <a:chOff x="755298" y="2917165"/>
            <a:chExt cx="1584454" cy="447077"/>
          </a:xfrm>
        </p:grpSpPr>
        <p:sp>
          <p:nvSpPr>
            <p:cNvPr id="14" name="Freeform 60"/>
            <p:cNvSpPr>
              <a:spLocks/>
            </p:cNvSpPr>
            <p:nvPr/>
          </p:nvSpPr>
          <p:spPr bwMode="auto">
            <a:xfrm>
              <a:off x="755298" y="2917165"/>
              <a:ext cx="416207" cy="447076"/>
            </a:xfrm>
            <a:custGeom>
              <a:avLst/>
              <a:gdLst>
                <a:gd name="T0" fmla="*/ 395254 w 437"/>
                <a:gd name="T1" fmla="*/ 346246 h 470"/>
                <a:gd name="T2" fmla="*/ 369538 w 437"/>
                <a:gd name="T3" fmla="*/ 318661 h 470"/>
                <a:gd name="T4" fmla="*/ 292393 w 437"/>
                <a:gd name="T5" fmla="*/ 276807 h 470"/>
                <a:gd name="T6" fmla="*/ 260010 w 437"/>
                <a:gd name="T7" fmla="*/ 244465 h 470"/>
                <a:gd name="T8" fmla="*/ 249534 w 437"/>
                <a:gd name="T9" fmla="*/ 228294 h 470"/>
                <a:gd name="T10" fmla="*/ 274297 w 437"/>
                <a:gd name="T11" fmla="*/ 189294 h 470"/>
                <a:gd name="T12" fmla="*/ 280011 w 437"/>
                <a:gd name="T13" fmla="*/ 175977 h 470"/>
                <a:gd name="T14" fmla="*/ 283821 w 437"/>
                <a:gd name="T15" fmla="*/ 139830 h 470"/>
                <a:gd name="T16" fmla="*/ 271439 w 437"/>
                <a:gd name="T17" fmla="*/ 54220 h 470"/>
                <a:gd name="T18" fmla="*/ 266677 w 437"/>
                <a:gd name="T19" fmla="*/ 49464 h 470"/>
                <a:gd name="T20" fmla="*/ 249534 w 437"/>
                <a:gd name="T21" fmla="*/ 35195 h 470"/>
                <a:gd name="T22" fmla="*/ 147625 w 437"/>
                <a:gd name="T23" fmla="*/ 47561 h 470"/>
                <a:gd name="T24" fmla="*/ 133339 w 437"/>
                <a:gd name="T25" fmla="*/ 133172 h 470"/>
                <a:gd name="T26" fmla="*/ 135243 w 437"/>
                <a:gd name="T27" fmla="*/ 170269 h 470"/>
                <a:gd name="T28" fmla="*/ 142863 w 437"/>
                <a:gd name="T29" fmla="*/ 185489 h 470"/>
                <a:gd name="T30" fmla="*/ 145720 w 437"/>
                <a:gd name="T31" fmla="*/ 192148 h 470"/>
                <a:gd name="T32" fmla="*/ 147625 w 437"/>
                <a:gd name="T33" fmla="*/ 191196 h 470"/>
                <a:gd name="T34" fmla="*/ 169531 w 437"/>
                <a:gd name="T35" fmla="*/ 227343 h 470"/>
                <a:gd name="T36" fmla="*/ 151435 w 437"/>
                <a:gd name="T37" fmla="*/ 243514 h 470"/>
                <a:gd name="T38" fmla="*/ 122862 w 437"/>
                <a:gd name="T39" fmla="*/ 276807 h 470"/>
                <a:gd name="T40" fmla="*/ 45716 w 437"/>
                <a:gd name="T41" fmla="*/ 318661 h 470"/>
                <a:gd name="T42" fmla="*/ 20001 w 437"/>
                <a:gd name="T43" fmla="*/ 346246 h 470"/>
                <a:gd name="T44" fmla="*/ 0 w 437"/>
                <a:gd name="T45" fmla="*/ 429003 h 470"/>
                <a:gd name="T46" fmla="*/ 0 w 437"/>
                <a:gd name="T47" fmla="*/ 447076 h 470"/>
                <a:gd name="T48" fmla="*/ 416207 w 437"/>
                <a:gd name="T49" fmla="*/ 447076 h 470"/>
                <a:gd name="T50" fmla="*/ 416207 w 437"/>
                <a:gd name="T51" fmla="*/ 429003 h 470"/>
                <a:gd name="T52" fmla="*/ 395254 w 437"/>
                <a:gd name="T53" fmla="*/ 346246 h 47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37"/>
                <a:gd name="T82" fmla="*/ 0 h 470"/>
                <a:gd name="T83" fmla="*/ 437 w 437"/>
                <a:gd name="T84" fmla="*/ 470 h 47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37" h="470">
                  <a:moveTo>
                    <a:pt x="415" y="364"/>
                  </a:moveTo>
                  <a:cubicBezTo>
                    <a:pt x="415" y="364"/>
                    <a:pt x="422" y="351"/>
                    <a:pt x="388" y="335"/>
                  </a:cubicBezTo>
                  <a:cubicBezTo>
                    <a:pt x="307" y="291"/>
                    <a:pt x="307" y="291"/>
                    <a:pt x="307" y="291"/>
                  </a:cubicBezTo>
                  <a:cubicBezTo>
                    <a:pt x="273" y="257"/>
                    <a:pt x="273" y="257"/>
                    <a:pt x="273" y="257"/>
                  </a:cubicBezTo>
                  <a:cubicBezTo>
                    <a:pt x="256" y="248"/>
                    <a:pt x="246" y="251"/>
                    <a:pt x="262" y="240"/>
                  </a:cubicBezTo>
                  <a:cubicBezTo>
                    <a:pt x="274" y="230"/>
                    <a:pt x="282" y="216"/>
                    <a:pt x="288" y="199"/>
                  </a:cubicBezTo>
                  <a:cubicBezTo>
                    <a:pt x="289" y="198"/>
                    <a:pt x="292" y="194"/>
                    <a:pt x="294" y="185"/>
                  </a:cubicBezTo>
                  <a:cubicBezTo>
                    <a:pt x="294" y="185"/>
                    <a:pt x="325" y="148"/>
                    <a:pt x="298" y="147"/>
                  </a:cubicBezTo>
                  <a:cubicBezTo>
                    <a:pt x="298" y="147"/>
                    <a:pt x="326" y="96"/>
                    <a:pt x="285" y="57"/>
                  </a:cubicBezTo>
                  <a:cubicBezTo>
                    <a:pt x="285" y="57"/>
                    <a:pt x="283" y="55"/>
                    <a:pt x="280" y="52"/>
                  </a:cubicBezTo>
                  <a:cubicBezTo>
                    <a:pt x="271" y="42"/>
                    <a:pt x="262" y="37"/>
                    <a:pt x="262" y="37"/>
                  </a:cubicBezTo>
                  <a:cubicBezTo>
                    <a:pt x="203" y="0"/>
                    <a:pt x="155" y="50"/>
                    <a:pt x="155" y="50"/>
                  </a:cubicBezTo>
                  <a:cubicBezTo>
                    <a:pt x="113" y="88"/>
                    <a:pt x="140" y="140"/>
                    <a:pt x="140" y="140"/>
                  </a:cubicBezTo>
                  <a:cubicBezTo>
                    <a:pt x="112" y="140"/>
                    <a:pt x="142" y="179"/>
                    <a:pt x="142" y="179"/>
                  </a:cubicBezTo>
                  <a:cubicBezTo>
                    <a:pt x="146" y="197"/>
                    <a:pt x="150" y="195"/>
                    <a:pt x="150" y="195"/>
                  </a:cubicBezTo>
                  <a:cubicBezTo>
                    <a:pt x="152" y="195"/>
                    <a:pt x="152" y="198"/>
                    <a:pt x="153" y="202"/>
                  </a:cubicBezTo>
                  <a:cubicBezTo>
                    <a:pt x="154" y="201"/>
                    <a:pt x="154" y="201"/>
                    <a:pt x="155" y="201"/>
                  </a:cubicBezTo>
                  <a:cubicBezTo>
                    <a:pt x="160" y="216"/>
                    <a:pt x="168" y="229"/>
                    <a:pt x="178" y="239"/>
                  </a:cubicBezTo>
                  <a:cubicBezTo>
                    <a:pt x="187" y="251"/>
                    <a:pt x="163" y="251"/>
                    <a:pt x="159" y="256"/>
                  </a:cubicBezTo>
                  <a:cubicBezTo>
                    <a:pt x="157" y="259"/>
                    <a:pt x="129" y="291"/>
                    <a:pt x="129" y="291"/>
                  </a:cubicBezTo>
                  <a:cubicBezTo>
                    <a:pt x="48" y="335"/>
                    <a:pt x="48" y="335"/>
                    <a:pt x="48" y="335"/>
                  </a:cubicBezTo>
                  <a:cubicBezTo>
                    <a:pt x="15" y="351"/>
                    <a:pt x="21" y="364"/>
                    <a:pt x="21" y="364"/>
                  </a:cubicBezTo>
                  <a:cubicBezTo>
                    <a:pt x="0" y="451"/>
                    <a:pt x="0" y="451"/>
                    <a:pt x="0" y="451"/>
                  </a:cubicBezTo>
                  <a:cubicBezTo>
                    <a:pt x="0" y="470"/>
                    <a:pt x="0" y="470"/>
                    <a:pt x="0" y="470"/>
                  </a:cubicBezTo>
                  <a:cubicBezTo>
                    <a:pt x="437" y="470"/>
                    <a:pt x="437" y="470"/>
                    <a:pt x="437" y="470"/>
                  </a:cubicBezTo>
                  <a:cubicBezTo>
                    <a:pt x="437" y="451"/>
                    <a:pt x="437" y="451"/>
                    <a:pt x="437" y="451"/>
                  </a:cubicBezTo>
                  <a:lnTo>
                    <a:pt x="415" y="364"/>
                  </a:lnTo>
                  <a:close/>
                </a:path>
              </a:pathLst>
            </a:custGeom>
            <a:solidFill>
              <a:srgbClr val="A23C82"/>
            </a:solidFill>
            <a:ln>
              <a:noFill/>
            </a:ln>
            <a:extLst>
              <a:ext uri="{91240B29-F687-4F45-9708-019B960494DF}">
                <a14:hiddenLine xmlns:a14="http://schemas.microsoft.com/office/drawing/2010/main" w="9525">
                  <a:solidFill>
                    <a:srgbClr val="000000"/>
                  </a:solidFill>
                  <a:round/>
                  <a:headEnd/>
                  <a:tailEnd/>
                </a14:hiddenLine>
              </a:ext>
            </a:extLst>
          </p:spPr>
          <p:txBody>
            <a:bodyPr lIns="51408" tIns="25704" rIns="51408" bIns="25704"/>
            <a:lstStyle/>
            <a:p>
              <a:endParaRPr lang="zh-CN" altLang="en-US" sz="1349"/>
            </a:p>
          </p:txBody>
        </p:sp>
        <p:sp>
          <p:nvSpPr>
            <p:cNvPr id="15" name="圆角矩形 14"/>
            <p:cNvSpPr/>
            <p:nvPr/>
          </p:nvSpPr>
          <p:spPr>
            <a:xfrm>
              <a:off x="1256405" y="3037084"/>
              <a:ext cx="1083347" cy="327158"/>
            </a:xfrm>
            <a:prstGeom prst="roundRect">
              <a:avLst>
                <a:gd name="adj" fmla="val 9938"/>
              </a:avLst>
            </a:prstGeom>
            <a:solidFill>
              <a:srgbClr val="A23C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921052"/>
              <a:r>
                <a:rPr lang="zh-CN" altLang="en-US" sz="1349">
                  <a:solidFill>
                    <a:srgbClr val="FFFFFF"/>
                  </a:solidFill>
                  <a:latin typeface="微软雅黑" pitchFamily="34" charset="-122"/>
                  <a:ea typeface="微软雅黑" pitchFamily="34" charset="-122"/>
                  <a:cs typeface="Arial Unicode MS" pitchFamily="34" charset="-122"/>
                </a:rPr>
                <a:t>简要说明</a:t>
              </a:r>
            </a:p>
          </p:txBody>
        </p:sp>
        <p:sp>
          <p:nvSpPr>
            <p:cNvPr id="16" name="等腰三角形 29"/>
            <p:cNvSpPr>
              <a:spLocks noChangeArrowheads="1"/>
            </p:cNvSpPr>
            <p:nvPr/>
          </p:nvSpPr>
          <p:spPr bwMode="auto">
            <a:xfrm rot="-5400000">
              <a:off x="1200093" y="3087287"/>
              <a:ext cx="55973" cy="113148"/>
            </a:xfrm>
            <a:prstGeom prst="triangle">
              <a:avLst>
                <a:gd name="adj" fmla="val 50000"/>
              </a:avLst>
            </a:prstGeom>
            <a:solidFill>
              <a:srgbClr val="A23C82"/>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vert="eaVert" lIns="0" tIns="0" rIns="0" bIns="0" anchor="ctr"/>
            <a:lstStyle/>
            <a:p>
              <a:pPr algn="ctr" defTabSz="921052"/>
              <a:endParaRPr lang="zh-CN" altLang="en-US" sz="1349">
                <a:solidFill>
                  <a:srgbClr val="FFFFFF"/>
                </a:solidFill>
                <a:latin typeface="微软雅黑" pitchFamily="34" charset="-122"/>
                <a:ea typeface="微软雅黑" pitchFamily="34" charset="-122"/>
                <a:cs typeface="Arial Unicode MS" pitchFamily="34" charset="-122"/>
              </a:endParaRPr>
            </a:p>
          </p:txBody>
        </p:sp>
      </p:grpSp>
    </p:spTree>
    <p:extLst>
      <p:ext uri="{BB962C8B-B14F-4D97-AF65-F5344CB8AC3E}">
        <p14:creationId xmlns:p14="http://schemas.microsoft.com/office/powerpoint/2010/main" val="136179924"/>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540000" y="483750"/>
            <a:ext cx="8064000" cy="345553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a:lnSpc>
                <a:spcPct val="150000"/>
              </a:lnSpc>
              <a:spcBef>
                <a:spcPts val="0"/>
              </a:spcBef>
              <a:defRPr/>
            </a:pPr>
            <a:r>
              <a:rPr lang="en-US" altLang="zh-CN" sz="2400" b="0" kern="0" dirty="0">
                <a:solidFill>
                  <a:srgbClr val="CC0000"/>
                </a:solidFill>
              </a:rPr>
              <a:t>catch</a:t>
            </a:r>
            <a:r>
              <a:rPr lang="zh-CN" altLang="en-US" sz="2400" b="0" kern="0" dirty="0">
                <a:solidFill>
                  <a:srgbClr val="CC0000"/>
                </a:solidFill>
              </a:rPr>
              <a:t>处理程序的出现顺序很重要</a:t>
            </a:r>
            <a:r>
              <a:rPr lang="zh-CN" altLang="en-US" sz="2400" b="0" kern="0" dirty="0"/>
              <a:t>，因为在一个</a:t>
            </a:r>
            <a:r>
              <a:rPr lang="en-US" altLang="zh-CN" sz="2400" b="0" kern="0" dirty="0"/>
              <a:t>try</a:t>
            </a:r>
            <a:r>
              <a:rPr lang="zh-CN" altLang="en-US" sz="2400" b="0" kern="0" dirty="0"/>
              <a:t>块中，异常处理程序是按照它出现的顺序被检查的。只要找到一个匹配的异常类型，后面的异常处理都将被忽略。</a:t>
            </a:r>
          </a:p>
          <a:p>
            <a:pPr marL="0">
              <a:lnSpc>
                <a:spcPct val="150000"/>
              </a:lnSpc>
              <a:spcBef>
                <a:spcPts val="0"/>
              </a:spcBef>
              <a:defRPr/>
            </a:pPr>
            <a:r>
              <a:rPr lang="en-US" altLang="zh-CN" sz="2400" b="0" kern="0" dirty="0"/>
              <a:t>C++</a:t>
            </a:r>
            <a:r>
              <a:rPr lang="zh-CN" altLang="en-US" sz="2400" b="0" kern="0" dirty="0"/>
              <a:t>异常处理块中，比较特殊的是</a:t>
            </a:r>
            <a:r>
              <a:rPr lang="en-US" altLang="zh-CN" sz="2400" b="0" kern="0" dirty="0">
                <a:solidFill>
                  <a:srgbClr val="CC0000"/>
                </a:solidFill>
              </a:rPr>
              <a:t>catch(...)</a:t>
            </a:r>
            <a:r>
              <a:rPr lang="zh-CN" altLang="en-US" sz="2400" b="0" kern="0" dirty="0"/>
              <a:t>，它可以捕获任何异常，在它首发的情况下，其它的</a:t>
            </a:r>
            <a:r>
              <a:rPr lang="en-US" altLang="zh-CN" sz="2400" b="0" kern="0" dirty="0">
                <a:solidFill>
                  <a:srgbClr val="FF0000"/>
                </a:solidFill>
              </a:rPr>
              <a:t>catch</a:t>
            </a:r>
            <a:r>
              <a:rPr lang="zh-CN" altLang="en-US" sz="2400" b="0" kern="0" dirty="0"/>
              <a:t>语句都不被检查。因此，</a:t>
            </a:r>
            <a:r>
              <a:rPr lang="en-US" altLang="zh-CN" sz="2400" b="0" kern="0" dirty="0">
                <a:solidFill>
                  <a:srgbClr val="FF0000"/>
                </a:solidFill>
              </a:rPr>
              <a:t>catch</a:t>
            </a:r>
            <a:r>
              <a:rPr lang="en-US" altLang="zh-CN" sz="2400" b="0" kern="0" dirty="0"/>
              <a:t>(...)</a:t>
            </a:r>
            <a:r>
              <a:rPr lang="zh-CN" altLang="en-US" sz="2400" b="0" kern="0" dirty="0"/>
              <a:t>应该放在最后。</a:t>
            </a:r>
          </a:p>
        </p:txBody>
      </p:sp>
    </p:spTree>
    <p:extLst>
      <p:ext uri="{BB962C8B-B14F-4D97-AF65-F5344CB8AC3E}">
        <p14:creationId xmlns:p14="http://schemas.microsoft.com/office/powerpoint/2010/main" val="3031174897"/>
      </p:ext>
    </p:extLst>
  </p:cSld>
  <p:clrMapOvr>
    <a:masterClrMapping/>
  </p:clrMapOvr>
  <p:transition spd="slow" advClick="0" advTm="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ChangeArrowheads="1"/>
          </p:cNvSpPr>
          <p:nvPr/>
        </p:nvSpPr>
        <p:spPr bwMode="auto">
          <a:xfrm>
            <a:off x="7773" y="699750"/>
            <a:ext cx="8928992" cy="5112568"/>
          </a:xfrm>
          <a:prstGeom prst="rect">
            <a:avLst/>
          </a:prstGeom>
          <a:solidFill>
            <a:srgbClr val="FFFFFF"/>
          </a:solidFill>
          <a:ln w="381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96" tIns="46049" rIns="92096" bIns="46049"/>
          <a:lstStyle>
            <a:lvl1pPr marL="342900" indent="-342900" algn="l">
              <a:buChar char="n"/>
              <a:defRPr sz="3200" b="1">
                <a:solidFill>
                  <a:srgbClr val="3232C8"/>
                </a:solidFill>
                <a:latin typeface="Tahoma" pitchFamily="34" charset="0"/>
                <a:ea typeface="黑体" pitchFamily="2" charset="-122"/>
              </a:defRPr>
            </a:lvl1pPr>
            <a:lvl2pPr marL="742950" indent="-285750" algn="l">
              <a:buClr>
                <a:schemeClr val="hlink"/>
              </a:buClr>
              <a:buSzPct val="55000"/>
              <a:buChar char="n"/>
              <a:defRPr sz="2800">
                <a:solidFill>
                  <a:schemeClr val="tx1"/>
                </a:solidFill>
                <a:latin typeface="Tahoma" pitchFamily="34" charset="0"/>
                <a:ea typeface="宋体" pitchFamily="2" charset="-122"/>
              </a:defRPr>
            </a:lvl2pPr>
            <a:lvl3pPr marL="1143000" indent="-228600" algn="l">
              <a:buSzPct val="50000"/>
              <a:buChar char="n"/>
              <a:defRPr sz="2400">
                <a:solidFill>
                  <a:schemeClr val="tx1"/>
                </a:solidFill>
                <a:latin typeface="Tahoma" pitchFamily="34" charset="0"/>
                <a:ea typeface="宋体" pitchFamily="2" charset="-122"/>
              </a:defRPr>
            </a:lvl3pPr>
            <a:lvl4pPr marL="1600200" indent="-228600" algn="l">
              <a:buClr>
                <a:schemeClr val="accent2"/>
              </a:buClr>
              <a:buSzPct val="55000"/>
              <a:buChar char="n"/>
              <a:defRPr sz="2000">
                <a:solidFill>
                  <a:schemeClr val="tx1"/>
                </a:solidFill>
                <a:latin typeface="Tahoma" pitchFamily="34" charset="0"/>
                <a:ea typeface="宋体" pitchFamily="2" charset="-122"/>
              </a:defRPr>
            </a:lvl4pPr>
            <a:lvl5pPr marL="2057400" indent="-228600" algn="l">
              <a:buClr>
                <a:schemeClr val="accent1"/>
              </a:buClr>
              <a:buSzPct val="50000"/>
              <a:buChar char="n"/>
              <a:defRPr sz="2000">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80000"/>
              </a:lnSpc>
              <a:buFont typeface="Wingdings" pitchFamily="2" charset="2"/>
              <a:buNone/>
              <a:defRPr/>
            </a:pPr>
            <a:r>
              <a:rPr lang="en-US" altLang="zh-CN" sz="2000" dirty="0">
                <a:effectLst>
                  <a:outerShdw blurRad="38100" dist="38100" dir="2700000" algn="tl">
                    <a:srgbClr val="C0C0C0"/>
                  </a:outerShdw>
                </a:effectLst>
                <a:latin typeface="宋体" pitchFamily="2" charset="-122"/>
                <a:ea typeface="宋体" pitchFamily="2" charset="-122"/>
              </a:rPr>
              <a:t>void </a:t>
            </a:r>
            <a:r>
              <a:rPr lang="en-US" altLang="zh-CN" sz="2000" dirty="0">
                <a:solidFill>
                  <a:schemeClr val="tx1"/>
                </a:solidFill>
                <a:effectLst>
                  <a:outerShdw blurRad="38100" dist="38100" dir="2700000" algn="tl">
                    <a:srgbClr val="C0C0C0"/>
                  </a:outerShdw>
                </a:effectLst>
                <a:latin typeface="宋体" pitchFamily="2" charset="-122"/>
                <a:ea typeface="宋体" pitchFamily="2" charset="-122"/>
              </a:rPr>
              <a:t>main()</a:t>
            </a:r>
            <a:r>
              <a:rPr lang="en-US" altLang="zh-CN" sz="2000" dirty="0">
                <a:effectLst>
                  <a:outerShdw blurRad="38100" dist="38100" dir="2700000" algn="tl">
                    <a:srgbClr val="C0C0C0"/>
                  </a:outerShdw>
                </a:effectLst>
                <a:latin typeface="宋体" pitchFamily="2" charset="-122"/>
                <a:ea typeface="宋体" pitchFamily="2" charset="-122"/>
              </a:rPr>
              <a:t>   </a:t>
            </a:r>
          </a:p>
          <a:p>
            <a:pPr>
              <a:lnSpc>
                <a:spcPct val="80000"/>
              </a:lnSpc>
              <a:buFont typeface="Wingdings" pitchFamily="2" charset="2"/>
              <a:buNone/>
              <a:defRPr/>
            </a:pPr>
            <a:r>
              <a:rPr lang="en-US" altLang="zh-CN" sz="2000" dirty="0">
                <a:solidFill>
                  <a:schemeClr val="tx1"/>
                </a:solidFill>
                <a:effectLst>
                  <a:outerShdw blurRad="38100" dist="38100" dir="2700000" algn="tl">
                    <a:srgbClr val="C0C0C0"/>
                  </a:outerShdw>
                </a:effectLst>
                <a:latin typeface="宋体" pitchFamily="2" charset="-122"/>
                <a:ea typeface="宋体" pitchFamily="2" charset="-122"/>
              </a:rPr>
              <a:t>{</a:t>
            </a:r>
            <a:r>
              <a:rPr lang="en-US" altLang="zh-CN" sz="2000" dirty="0">
                <a:effectLst>
                  <a:outerShdw blurRad="38100" dist="38100" dir="2700000" algn="tl">
                    <a:srgbClr val="C0C0C0"/>
                  </a:outerShdw>
                </a:effectLst>
                <a:latin typeface="宋体" pitchFamily="2" charset="-122"/>
                <a:ea typeface="宋体" pitchFamily="2" charset="-122"/>
              </a:rPr>
              <a:t>   </a:t>
            </a:r>
          </a:p>
          <a:p>
            <a:pPr>
              <a:lnSpc>
                <a:spcPct val="80000"/>
              </a:lnSpc>
              <a:buFont typeface="Wingdings" pitchFamily="2" charset="2"/>
              <a:buNone/>
              <a:defRPr/>
            </a:pPr>
            <a:r>
              <a:rPr lang="en-US" altLang="zh-CN" sz="2000" dirty="0">
                <a:effectLst>
                  <a:outerShdw blurRad="38100" dist="38100" dir="2700000" algn="tl">
                    <a:srgbClr val="C0C0C0"/>
                  </a:outerShdw>
                </a:effectLst>
                <a:latin typeface="宋体" pitchFamily="2" charset="-122"/>
                <a:ea typeface="宋体" pitchFamily="2" charset="-122"/>
              </a:rPr>
              <a:t>    try</a:t>
            </a:r>
            <a:r>
              <a:rPr lang="en-US" altLang="zh-CN" sz="2000" dirty="0">
                <a:solidFill>
                  <a:schemeClr val="tx1"/>
                </a:solidFill>
                <a:effectLst>
                  <a:outerShdw blurRad="38100" dist="38100" dir="2700000" algn="tl">
                    <a:srgbClr val="C0C0C0"/>
                  </a:outerShdw>
                </a:effectLst>
                <a:latin typeface="宋体" pitchFamily="2" charset="-122"/>
                <a:ea typeface="宋体" pitchFamily="2" charset="-122"/>
              </a:rPr>
              <a:t>  {  	 </a:t>
            </a:r>
            <a:r>
              <a:rPr lang="en-US" altLang="zh-CN" sz="2000" dirty="0">
                <a:solidFill>
                  <a:srgbClr val="008000"/>
                </a:solidFill>
                <a:effectLst>
                  <a:outerShdw blurRad="38100" dist="38100" dir="2700000" algn="tl">
                    <a:srgbClr val="C0C0C0"/>
                  </a:outerShdw>
                </a:effectLst>
                <a:latin typeface="宋体" pitchFamily="2" charset="-122"/>
                <a:ea typeface="宋体" pitchFamily="2" charset="-122"/>
              </a:rPr>
              <a:t>//</a:t>
            </a:r>
            <a:r>
              <a:rPr lang="zh-CN" altLang="en-US" sz="2000" dirty="0">
                <a:solidFill>
                  <a:srgbClr val="008000"/>
                </a:solidFill>
                <a:effectLst>
                  <a:outerShdw blurRad="38100" dist="38100" dir="2700000" algn="tl">
                    <a:srgbClr val="C0C0C0"/>
                  </a:outerShdw>
                </a:effectLst>
                <a:latin typeface="宋体" pitchFamily="2" charset="-122"/>
                <a:ea typeface="宋体" pitchFamily="2" charset="-122"/>
              </a:rPr>
              <a:t>异常可能被抛出的代码段</a:t>
            </a:r>
            <a:r>
              <a:rPr lang="zh-CN" altLang="en-US" sz="2000" dirty="0">
                <a:solidFill>
                  <a:schemeClr val="tx1"/>
                </a:solidFill>
                <a:effectLst>
                  <a:outerShdw blurRad="38100" dist="38100" dir="2700000" algn="tl">
                    <a:srgbClr val="C0C0C0"/>
                  </a:outerShdw>
                </a:effectLst>
                <a:latin typeface="宋体" pitchFamily="2" charset="-122"/>
                <a:ea typeface="宋体" pitchFamily="2" charset="-122"/>
              </a:rPr>
              <a:t>	 </a:t>
            </a:r>
            <a:r>
              <a:rPr lang="en-US" altLang="zh-CN" sz="2000" dirty="0">
                <a:solidFill>
                  <a:schemeClr val="tx1"/>
                </a:solidFill>
                <a:effectLst>
                  <a:outerShdw blurRad="38100" dist="38100" dir="2700000" algn="tl">
                    <a:srgbClr val="C0C0C0"/>
                  </a:outerShdw>
                </a:effectLst>
                <a:latin typeface="宋体" pitchFamily="2" charset="-122"/>
                <a:ea typeface="宋体" pitchFamily="2" charset="-122"/>
              </a:rPr>
              <a:t>}        </a:t>
            </a:r>
          </a:p>
          <a:p>
            <a:pPr algn="just">
              <a:lnSpc>
                <a:spcPct val="120000"/>
              </a:lnSpc>
              <a:buFont typeface="Wingdings" pitchFamily="2" charset="2"/>
              <a:buNone/>
              <a:defRPr/>
            </a:pPr>
            <a:r>
              <a:rPr lang="en-US" altLang="zh-CN" sz="2000" dirty="0">
                <a:solidFill>
                  <a:schemeClr val="tx1"/>
                </a:solidFill>
                <a:effectLst>
                  <a:outerShdw blurRad="38100" dist="38100" dir="2700000" algn="tl">
                    <a:srgbClr val="C0C0C0"/>
                  </a:outerShdw>
                </a:effectLst>
                <a:latin typeface="宋体" pitchFamily="2" charset="-122"/>
                <a:ea typeface="宋体" pitchFamily="2" charset="-122"/>
              </a:rPr>
              <a:t>	 </a:t>
            </a:r>
            <a:r>
              <a:rPr lang="en-US" altLang="zh-CN" sz="2000" dirty="0">
                <a:effectLst>
                  <a:outerShdw blurRad="38100" dist="38100" dir="2700000" algn="tl">
                    <a:srgbClr val="C0C0C0"/>
                  </a:outerShdw>
                </a:effectLst>
                <a:latin typeface="宋体" pitchFamily="2" charset="-122"/>
                <a:ea typeface="宋体" pitchFamily="2" charset="-122"/>
              </a:rPr>
              <a:t>catch</a:t>
            </a:r>
            <a:r>
              <a:rPr lang="en-US" altLang="zh-CN" sz="2000" dirty="0">
                <a:solidFill>
                  <a:schemeClr val="tx1"/>
                </a:solidFill>
                <a:effectLst>
                  <a:outerShdw blurRad="38100" dist="38100" dir="2700000" algn="tl">
                    <a:srgbClr val="C0C0C0"/>
                  </a:outerShdw>
                </a:effectLst>
                <a:latin typeface="宋体" pitchFamily="2" charset="-122"/>
                <a:ea typeface="宋体" pitchFamily="2" charset="-122"/>
              </a:rPr>
              <a:t>(</a:t>
            </a:r>
            <a:r>
              <a:rPr lang="en-US" altLang="zh-CN" sz="2000" dirty="0">
                <a:effectLst>
                  <a:outerShdw blurRad="38100" dist="38100" dir="2700000" algn="tl">
                    <a:srgbClr val="C0C0C0"/>
                  </a:outerShdw>
                </a:effectLst>
                <a:latin typeface="宋体" pitchFamily="2" charset="-122"/>
                <a:ea typeface="宋体" pitchFamily="2" charset="-122"/>
              </a:rPr>
              <a:t>…</a:t>
            </a:r>
            <a:r>
              <a:rPr lang="en-US" altLang="zh-CN" sz="2000" dirty="0">
                <a:solidFill>
                  <a:schemeClr val="tx1"/>
                </a:solidFill>
                <a:effectLst>
                  <a:outerShdw blurRad="38100" dist="38100" dir="2700000" algn="tl">
                    <a:srgbClr val="C0C0C0"/>
                  </a:outerShdw>
                </a:effectLst>
                <a:latin typeface="宋体" pitchFamily="2" charset="-122"/>
                <a:ea typeface="宋体" pitchFamily="2" charset="-122"/>
              </a:rPr>
              <a:t>)   </a:t>
            </a:r>
            <a:r>
              <a:rPr lang="en-US" altLang="zh-CN" sz="2000" dirty="0">
                <a:solidFill>
                  <a:srgbClr val="008000"/>
                </a:solidFill>
                <a:effectLst>
                  <a:outerShdw blurRad="38100" dist="38100" dir="2700000" algn="tl">
                    <a:srgbClr val="C0C0C0"/>
                  </a:outerShdw>
                </a:effectLst>
                <a:latin typeface="宋体" pitchFamily="2" charset="-122"/>
                <a:ea typeface="宋体" pitchFamily="2" charset="-122"/>
              </a:rPr>
              <a:t>//</a:t>
            </a:r>
            <a:r>
              <a:rPr lang="zh-CN" altLang="en-US" sz="2000" dirty="0">
                <a:solidFill>
                  <a:srgbClr val="008000"/>
                </a:solidFill>
                <a:effectLst>
                  <a:outerShdw blurRad="38100" dist="38100" dir="2700000" algn="tl">
                    <a:srgbClr val="C0C0C0"/>
                  </a:outerShdw>
                </a:effectLst>
                <a:latin typeface="宋体" pitchFamily="2" charset="-122"/>
                <a:ea typeface="宋体" pitchFamily="2" charset="-122"/>
              </a:rPr>
              <a:t>捕获所有异常</a:t>
            </a:r>
          </a:p>
          <a:p>
            <a:pPr algn="just">
              <a:lnSpc>
                <a:spcPct val="120000"/>
              </a:lnSpc>
              <a:buFont typeface="Wingdings" pitchFamily="2" charset="2"/>
              <a:buNone/>
              <a:defRPr/>
            </a:pPr>
            <a:r>
              <a:rPr lang="zh-CN" altLang="en-US" sz="2000" dirty="0">
                <a:solidFill>
                  <a:schemeClr val="tx1"/>
                </a:solidFill>
                <a:effectLst>
                  <a:outerShdw blurRad="38100" dist="38100" dir="2700000" algn="tl">
                    <a:srgbClr val="C0C0C0"/>
                  </a:outerShdw>
                </a:effectLst>
                <a:latin typeface="宋体" pitchFamily="2" charset="-122"/>
                <a:ea typeface="宋体" pitchFamily="2" charset="-122"/>
              </a:rPr>
              <a:t>	      </a:t>
            </a:r>
            <a:r>
              <a:rPr lang="en-US" altLang="zh-CN" sz="2000" dirty="0">
                <a:solidFill>
                  <a:schemeClr val="tx1"/>
                </a:solidFill>
                <a:effectLst>
                  <a:outerShdw blurRad="38100" dist="38100" dir="2700000" algn="tl">
                    <a:srgbClr val="C0C0C0"/>
                  </a:outerShdw>
                </a:effectLst>
                <a:latin typeface="宋体" pitchFamily="2" charset="-122"/>
                <a:ea typeface="宋体" pitchFamily="2" charset="-122"/>
              </a:rPr>
              <a:t>{  </a:t>
            </a:r>
            <a:r>
              <a:rPr lang="en-US" altLang="zh-CN" sz="2000" dirty="0" err="1">
                <a:solidFill>
                  <a:schemeClr val="tx1"/>
                </a:solidFill>
                <a:effectLst>
                  <a:outerShdw blurRad="38100" dist="38100" dir="2700000" algn="tl">
                    <a:srgbClr val="C0C0C0"/>
                  </a:outerShdw>
                </a:effectLst>
                <a:latin typeface="宋体" pitchFamily="2" charset="-122"/>
                <a:ea typeface="宋体" pitchFamily="2" charset="-122"/>
              </a:rPr>
              <a:t>cout</a:t>
            </a:r>
            <a:r>
              <a:rPr lang="en-US" altLang="zh-CN" sz="2000" dirty="0">
                <a:solidFill>
                  <a:schemeClr val="tx1"/>
                </a:solidFill>
                <a:effectLst>
                  <a:outerShdw blurRad="38100" dist="38100" dir="2700000" algn="tl">
                    <a:srgbClr val="C0C0C0"/>
                  </a:outerShdw>
                </a:effectLst>
                <a:latin typeface="宋体" pitchFamily="2" charset="-122"/>
                <a:ea typeface="宋体" pitchFamily="2" charset="-122"/>
              </a:rPr>
              <a:t>&lt;&lt;"exception of everything!"&lt;&lt;</a:t>
            </a:r>
            <a:r>
              <a:rPr lang="en-US" altLang="zh-CN" sz="2000" dirty="0" err="1">
                <a:solidFill>
                  <a:schemeClr val="tx1"/>
                </a:solidFill>
                <a:effectLst>
                  <a:outerShdw blurRad="38100" dist="38100" dir="2700000" algn="tl">
                    <a:srgbClr val="C0C0C0"/>
                  </a:outerShdw>
                </a:effectLst>
                <a:latin typeface="宋体" pitchFamily="2" charset="-122"/>
                <a:ea typeface="宋体" pitchFamily="2" charset="-122"/>
              </a:rPr>
              <a:t>endl</a:t>
            </a:r>
            <a:r>
              <a:rPr lang="en-US" altLang="zh-CN" sz="2000" dirty="0">
                <a:solidFill>
                  <a:schemeClr val="tx1"/>
                </a:solidFill>
                <a:effectLst>
                  <a:outerShdw blurRad="38100" dist="38100" dir="2700000" algn="tl">
                    <a:srgbClr val="C0C0C0"/>
                  </a:outerShdw>
                </a:effectLst>
                <a:latin typeface="宋体" pitchFamily="2" charset="-122"/>
                <a:ea typeface="宋体" pitchFamily="2" charset="-122"/>
              </a:rPr>
              <a:t>; }</a:t>
            </a:r>
          </a:p>
          <a:p>
            <a:pPr algn="just">
              <a:lnSpc>
                <a:spcPct val="120000"/>
              </a:lnSpc>
              <a:buFont typeface="Wingdings" pitchFamily="2" charset="2"/>
              <a:buNone/>
              <a:defRPr/>
            </a:pPr>
            <a:r>
              <a:rPr lang="en-US" altLang="zh-CN" sz="2000" dirty="0">
                <a:solidFill>
                  <a:schemeClr val="tx1"/>
                </a:solidFill>
                <a:effectLst>
                  <a:outerShdw blurRad="38100" dist="38100" dir="2700000" algn="tl">
                    <a:srgbClr val="C0C0C0"/>
                  </a:outerShdw>
                </a:effectLst>
                <a:latin typeface="宋体" pitchFamily="2" charset="-122"/>
                <a:ea typeface="宋体" pitchFamily="2" charset="-122"/>
              </a:rPr>
              <a:t>	 </a:t>
            </a:r>
            <a:r>
              <a:rPr lang="en-US" altLang="zh-CN" sz="2000" dirty="0">
                <a:solidFill>
                  <a:srgbClr val="008000"/>
                </a:solidFill>
                <a:effectLst>
                  <a:outerShdw blurRad="38100" dist="38100" dir="2700000" algn="tl">
                    <a:srgbClr val="C0C0C0"/>
                  </a:outerShdw>
                </a:effectLst>
                <a:latin typeface="宋体" pitchFamily="2" charset="-122"/>
                <a:ea typeface="宋体" pitchFamily="2" charset="-122"/>
              </a:rPr>
              <a:t>//</a:t>
            </a:r>
            <a:r>
              <a:rPr lang="zh-CN" altLang="en-US" sz="2000" dirty="0">
                <a:solidFill>
                  <a:srgbClr val="008000"/>
                </a:solidFill>
                <a:effectLst>
                  <a:outerShdw blurRad="38100" dist="38100" dir="2700000" algn="tl">
                    <a:srgbClr val="C0C0C0"/>
                  </a:outerShdw>
                </a:effectLst>
                <a:latin typeface="宋体" pitchFamily="2" charset="-122"/>
                <a:ea typeface="宋体" pitchFamily="2" charset="-122"/>
              </a:rPr>
              <a:t>错误：后面的两个异常处理程序段不会被检查</a:t>
            </a:r>
          </a:p>
          <a:p>
            <a:pPr algn="just">
              <a:lnSpc>
                <a:spcPct val="120000"/>
              </a:lnSpc>
              <a:buFont typeface="Wingdings" pitchFamily="2" charset="2"/>
              <a:buNone/>
              <a:defRPr/>
            </a:pPr>
            <a:r>
              <a:rPr lang="zh-CN" altLang="en-US" sz="2000" dirty="0">
                <a:solidFill>
                  <a:schemeClr val="tx1"/>
                </a:solidFill>
                <a:effectLst>
                  <a:outerShdw blurRad="38100" dist="38100" dir="2700000" algn="tl">
                    <a:srgbClr val="C0C0C0"/>
                  </a:outerShdw>
                </a:effectLst>
                <a:latin typeface="宋体" pitchFamily="2" charset="-122"/>
                <a:ea typeface="宋体" pitchFamily="2" charset="-122"/>
              </a:rPr>
              <a:t>    </a:t>
            </a:r>
            <a:r>
              <a:rPr lang="en-US" altLang="zh-CN" sz="2000" dirty="0">
                <a:effectLst>
                  <a:outerShdw blurRad="38100" dist="38100" dir="2700000" algn="tl">
                    <a:srgbClr val="C0C0C0"/>
                  </a:outerShdw>
                </a:effectLst>
                <a:latin typeface="宋体" pitchFamily="2" charset="-122"/>
                <a:ea typeface="宋体" pitchFamily="2" charset="-122"/>
              </a:rPr>
              <a:t>catch</a:t>
            </a:r>
            <a:r>
              <a:rPr lang="en-US" altLang="zh-CN" sz="2000" dirty="0">
                <a:solidFill>
                  <a:schemeClr val="tx1"/>
                </a:solidFill>
                <a:effectLst>
                  <a:outerShdw blurRad="38100" dist="38100" dir="2700000" algn="tl">
                    <a:srgbClr val="C0C0C0"/>
                  </a:outerShdw>
                </a:effectLst>
                <a:latin typeface="宋体" pitchFamily="2" charset="-122"/>
                <a:ea typeface="宋体" pitchFamily="2" charset="-122"/>
              </a:rPr>
              <a:t>(</a:t>
            </a:r>
            <a:r>
              <a:rPr lang="en-US" altLang="zh-CN" sz="2000" dirty="0" err="1">
                <a:effectLst>
                  <a:outerShdw blurRad="38100" dist="38100" dir="2700000" algn="tl">
                    <a:srgbClr val="C0C0C0"/>
                  </a:outerShdw>
                </a:effectLst>
                <a:latin typeface="宋体" pitchFamily="2" charset="-122"/>
                <a:ea typeface="宋体" pitchFamily="2" charset="-122"/>
              </a:rPr>
              <a:t>const</a:t>
            </a:r>
            <a:r>
              <a:rPr lang="en-US" altLang="zh-CN" sz="2000" dirty="0">
                <a:solidFill>
                  <a:schemeClr val="tx1"/>
                </a:solidFill>
                <a:effectLst>
                  <a:outerShdw blurRad="38100" dist="38100" dir="2700000" algn="tl">
                    <a:srgbClr val="C0C0C0"/>
                  </a:outerShdw>
                </a:effectLst>
                <a:latin typeface="宋体" pitchFamily="2" charset="-122"/>
                <a:ea typeface="宋体" pitchFamily="2" charset="-122"/>
              </a:rPr>
              <a:t> </a:t>
            </a:r>
            <a:r>
              <a:rPr lang="en-US" altLang="zh-CN" sz="2000" dirty="0">
                <a:effectLst>
                  <a:outerShdw blurRad="38100" dist="38100" dir="2700000" algn="tl">
                    <a:srgbClr val="C0C0C0"/>
                  </a:outerShdw>
                </a:effectLst>
                <a:latin typeface="宋体" pitchFamily="2" charset="-122"/>
                <a:ea typeface="宋体" pitchFamily="2" charset="-122"/>
              </a:rPr>
              <a:t>char</a:t>
            </a:r>
            <a:r>
              <a:rPr lang="en-US" altLang="zh-CN" sz="2000" dirty="0">
                <a:solidFill>
                  <a:schemeClr val="tx1"/>
                </a:solidFill>
                <a:effectLst>
                  <a:outerShdw blurRad="38100" dist="38100" dir="2700000" algn="tl">
                    <a:srgbClr val="C0C0C0"/>
                  </a:outerShdw>
                </a:effectLst>
                <a:latin typeface="宋体" pitchFamily="2" charset="-122"/>
                <a:ea typeface="宋体" pitchFamily="2" charset="-122"/>
              </a:rPr>
              <a:t>* </a:t>
            </a:r>
            <a:r>
              <a:rPr lang="en-US" altLang="zh-CN" sz="2000" dirty="0" err="1">
                <a:solidFill>
                  <a:schemeClr val="tx1"/>
                </a:solidFill>
                <a:effectLst>
                  <a:outerShdw blurRad="38100" dist="38100" dir="2700000" algn="tl">
                    <a:srgbClr val="C0C0C0"/>
                  </a:outerShdw>
                </a:effectLst>
                <a:latin typeface="宋体" pitchFamily="2" charset="-122"/>
                <a:ea typeface="宋体" pitchFamily="2" charset="-122"/>
              </a:rPr>
              <a:t>str</a:t>
            </a:r>
            <a:r>
              <a:rPr lang="en-US" altLang="zh-CN" sz="2000" dirty="0">
                <a:solidFill>
                  <a:schemeClr val="tx1"/>
                </a:solidFill>
                <a:effectLst>
                  <a:outerShdw blurRad="38100" dist="38100" dir="2700000" algn="tl">
                    <a:srgbClr val="C0C0C0"/>
                  </a:outerShdw>
                </a:effectLst>
                <a:latin typeface="宋体" pitchFamily="2" charset="-122"/>
                <a:ea typeface="宋体" pitchFamily="2" charset="-122"/>
              </a:rPr>
              <a:t>) </a:t>
            </a:r>
          </a:p>
          <a:p>
            <a:pPr algn="just">
              <a:lnSpc>
                <a:spcPct val="120000"/>
              </a:lnSpc>
              <a:buFont typeface="Wingdings" pitchFamily="2" charset="2"/>
              <a:buNone/>
              <a:defRPr/>
            </a:pPr>
            <a:r>
              <a:rPr lang="en-US" altLang="zh-CN" sz="2000" dirty="0">
                <a:solidFill>
                  <a:schemeClr val="tx1"/>
                </a:solidFill>
                <a:effectLst>
                  <a:outerShdw blurRad="38100" dist="38100" dir="2700000" algn="tl">
                    <a:srgbClr val="C0C0C0"/>
                  </a:outerShdw>
                </a:effectLst>
                <a:latin typeface="宋体" pitchFamily="2" charset="-122"/>
                <a:ea typeface="宋体" pitchFamily="2" charset="-122"/>
              </a:rPr>
              <a:t>         {  </a:t>
            </a:r>
            <a:r>
              <a:rPr lang="en-US" altLang="zh-CN" sz="2000" dirty="0" err="1">
                <a:solidFill>
                  <a:schemeClr val="tx1"/>
                </a:solidFill>
                <a:effectLst>
                  <a:outerShdw blurRad="38100" dist="38100" dir="2700000" algn="tl">
                    <a:srgbClr val="C0C0C0"/>
                  </a:outerShdw>
                </a:effectLst>
                <a:latin typeface="宋体" pitchFamily="2" charset="-122"/>
                <a:ea typeface="宋体" pitchFamily="2" charset="-122"/>
              </a:rPr>
              <a:t>cout</a:t>
            </a:r>
            <a:r>
              <a:rPr lang="en-US" altLang="zh-CN" sz="2000" dirty="0">
                <a:solidFill>
                  <a:schemeClr val="tx1"/>
                </a:solidFill>
                <a:effectLst>
                  <a:outerShdw blurRad="38100" dist="38100" dir="2700000" algn="tl">
                    <a:srgbClr val="C0C0C0"/>
                  </a:outerShdw>
                </a:effectLst>
                <a:latin typeface="宋体" pitchFamily="2" charset="-122"/>
                <a:ea typeface="宋体" pitchFamily="2" charset="-122"/>
              </a:rPr>
              <a:t>&lt;&lt;“exception of:"&lt;&lt;</a:t>
            </a:r>
            <a:r>
              <a:rPr lang="en-US" altLang="zh-CN" sz="2000" dirty="0" err="1">
                <a:solidFill>
                  <a:schemeClr val="tx1"/>
                </a:solidFill>
                <a:effectLst>
                  <a:outerShdw blurRad="38100" dist="38100" dir="2700000" algn="tl">
                    <a:srgbClr val="C0C0C0"/>
                  </a:outerShdw>
                </a:effectLst>
                <a:latin typeface="宋体" pitchFamily="2" charset="-122"/>
                <a:ea typeface="宋体" pitchFamily="2" charset="-122"/>
              </a:rPr>
              <a:t>str</a:t>
            </a:r>
            <a:r>
              <a:rPr lang="en-US" altLang="zh-CN" sz="2000" dirty="0">
                <a:solidFill>
                  <a:schemeClr val="tx1"/>
                </a:solidFill>
                <a:effectLst>
                  <a:outerShdw blurRad="38100" dist="38100" dir="2700000" algn="tl">
                    <a:srgbClr val="C0C0C0"/>
                  </a:outerShdw>
                </a:effectLst>
                <a:latin typeface="宋体" pitchFamily="2" charset="-122"/>
                <a:ea typeface="宋体" pitchFamily="2" charset="-122"/>
              </a:rPr>
              <a:t>&lt;&lt;</a:t>
            </a:r>
            <a:r>
              <a:rPr lang="en-US" altLang="zh-CN" sz="2000" dirty="0" err="1">
                <a:solidFill>
                  <a:schemeClr val="tx1"/>
                </a:solidFill>
                <a:effectLst>
                  <a:outerShdw blurRad="38100" dist="38100" dir="2700000" algn="tl">
                    <a:srgbClr val="C0C0C0"/>
                  </a:outerShdw>
                </a:effectLst>
                <a:latin typeface="宋体" pitchFamily="2" charset="-122"/>
                <a:ea typeface="宋体" pitchFamily="2" charset="-122"/>
              </a:rPr>
              <a:t>endl</a:t>
            </a:r>
            <a:r>
              <a:rPr lang="en-US" altLang="zh-CN" sz="2000" dirty="0">
                <a:solidFill>
                  <a:schemeClr val="tx1"/>
                </a:solidFill>
                <a:effectLst>
                  <a:outerShdw blurRad="38100" dist="38100" dir="2700000" algn="tl">
                    <a:srgbClr val="C0C0C0"/>
                  </a:outerShdw>
                </a:effectLst>
                <a:latin typeface="宋体" pitchFamily="2" charset="-122"/>
                <a:ea typeface="宋体" pitchFamily="2" charset="-122"/>
              </a:rPr>
              <a:t>;   }</a:t>
            </a:r>
          </a:p>
          <a:p>
            <a:pPr algn="just">
              <a:lnSpc>
                <a:spcPct val="120000"/>
              </a:lnSpc>
              <a:buFont typeface="Wingdings" pitchFamily="2" charset="2"/>
              <a:buNone/>
              <a:defRPr/>
            </a:pPr>
            <a:r>
              <a:rPr lang="en-US" altLang="zh-CN" sz="2000" dirty="0">
                <a:solidFill>
                  <a:schemeClr val="tx1"/>
                </a:solidFill>
                <a:effectLst>
                  <a:outerShdw blurRad="38100" dist="38100" dir="2700000" algn="tl">
                    <a:srgbClr val="C0C0C0"/>
                  </a:outerShdw>
                </a:effectLst>
                <a:latin typeface="宋体" pitchFamily="2" charset="-122"/>
                <a:ea typeface="宋体" pitchFamily="2" charset="-122"/>
              </a:rPr>
              <a:t>    </a:t>
            </a:r>
            <a:r>
              <a:rPr lang="en-US" altLang="zh-CN" sz="2000" dirty="0">
                <a:effectLst>
                  <a:outerShdw blurRad="38100" dist="38100" dir="2700000" algn="tl">
                    <a:srgbClr val="C0C0C0"/>
                  </a:outerShdw>
                </a:effectLst>
                <a:latin typeface="宋体" pitchFamily="2" charset="-122"/>
                <a:ea typeface="宋体" pitchFamily="2" charset="-122"/>
              </a:rPr>
              <a:t>catch</a:t>
            </a:r>
            <a:r>
              <a:rPr lang="en-US" altLang="zh-CN" sz="2000" dirty="0">
                <a:solidFill>
                  <a:schemeClr val="tx1"/>
                </a:solidFill>
                <a:effectLst>
                  <a:outerShdw blurRad="38100" dist="38100" dir="2700000" algn="tl">
                    <a:srgbClr val="C0C0C0"/>
                  </a:outerShdw>
                </a:effectLst>
                <a:latin typeface="宋体" pitchFamily="2" charset="-122"/>
                <a:ea typeface="宋体" pitchFamily="2" charset="-122"/>
              </a:rPr>
              <a:t>(</a:t>
            </a:r>
            <a:r>
              <a:rPr lang="en-US" altLang="zh-CN" sz="2000" dirty="0" err="1">
                <a:effectLst>
                  <a:outerShdw blurRad="38100" dist="38100" dir="2700000" algn="tl">
                    <a:srgbClr val="C0C0C0"/>
                  </a:outerShdw>
                </a:effectLst>
                <a:latin typeface="宋体" pitchFamily="2" charset="-122"/>
                <a:ea typeface="宋体" pitchFamily="2" charset="-122"/>
              </a:rPr>
              <a:t>int</a:t>
            </a:r>
            <a:r>
              <a:rPr lang="en-US" altLang="zh-CN" sz="2000" dirty="0">
                <a:solidFill>
                  <a:schemeClr val="tx1"/>
                </a:solidFill>
                <a:effectLst>
                  <a:outerShdw blurRad="38100" dist="38100" dir="2700000" algn="tl">
                    <a:srgbClr val="C0C0C0"/>
                  </a:outerShdw>
                </a:effectLst>
                <a:latin typeface="宋体" pitchFamily="2" charset="-122"/>
                <a:ea typeface="宋体" pitchFamily="2" charset="-122"/>
              </a:rPr>
              <a:t>&amp; e)</a:t>
            </a:r>
          </a:p>
          <a:p>
            <a:pPr algn="just">
              <a:lnSpc>
                <a:spcPct val="120000"/>
              </a:lnSpc>
              <a:buFont typeface="Wingdings" pitchFamily="2" charset="2"/>
              <a:buNone/>
              <a:defRPr/>
            </a:pPr>
            <a:r>
              <a:rPr lang="en-US" altLang="zh-CN" sz="2000" dirty="0">
                <a:solidFill>
                  <a:schemeClr val="tx1"/>
                </a:solidFill>
                <a:effectLst>
                  <a:outerShdw blurRad="38100" dist="38100" dir="2700000" algn="tl">
                    <a:srgbClr val="C0C0C0"/>
                  </a:outerShdw>
                </a:effectLst>
                <a:latin typeface="宋体" pitchFamily="2" charset="-122"/>
                <a:ea typeface="宋体" pitchFamily="2" charset="-122"/>
              </a:rPr>
              <a:t>         {  </a:t>
            </a:r>
            <a:r>
              <a:rPr lang="en-US" altLang="zh-CN" sz="2000" dirty="0" err="1">
                <a:solidFill>
                  <a:schemeClr val="tx1"/>
                </a:solidFill>
                <a:effectLst>
                  <a:outerShdw blurRad="38100" dist="38100" dir="2700000" algn="tl">
                    <a:srgbClr val="C0C0C0"/>
                  </a:outerShdw>
                </a:effectLst>
                <a:latin typeface="宋体" pitchFamily="2" charset="-122"/>
                <a:ea typeface="宋体" pitchFamily="2" charset="-122"/>
              </a:rPr>
              <a:t>cout</a:t>
            </a:r>
            <a:r>
              <a:rPr lang="en-US" altLang="zh-CN" sz="2000" dirty="0">
                <a:solidFill>
                  <a:schemeClr val="tx1"/>
                </a:solidFill>
                <a:effectLst>
                  <a:outerShdw blurRad="38100" dist="38100" dir="2700000" algn="tl">
                    <a:srgbClr val="C0C0C0"/>
                  </a:outerShdw>
                </a:effectLst>
                <a:latin typeface="宋体" pitchFamily="2" charset="-122"/>
                <a:ea typeface="宋体" pitchFamily="2" charset="-122"/>
              </a:rPr>
              <a:t>&lt;&lt;“exception of type:"&lt;&lt;e&lt;&lt;</a:t>
            </a:r>
            <a:r>
              <a:rPr lang="en-US" altLang="zh-CN" sz="2000" dirty="0" err="1">
                <a:solidFill>
                  <a:schemeClr val="tx1"/>
                </a:solidFill>
                <a:effectLst>
                  <a:outerShdw blurRad="38100" dist="38100" dir="2700000" algn="tl">
                    <a:srgbClr val="C0C0C0"/>
                  </a:outerShdw>
                </a:effectLst>
                <a:latin typeface="宋体" pitchFamily="2" charset="-122"/>
                <a:ea typeface="宋体" pitchFamily="2" charset="-122"/>
              </a:rPr>
              <a:t>endl</a:t>
            </a:r>
            <a:r>
              <a:rPr lang="en-US" altLang="zh-CN" sz="2000" dirty="0">
                <a:solidFill>
                  <a:schemeClr val="tx1"/>
                </a:solidFill>
                <a:effectLst>
                  <a:outerShdw blurRad="38100" dist="38100" dir="2700000" algn="tl">
                    <a:srgbClr val="C0C0C0"/>
                  </a:outerShdw>
                </a:effectLst>
                <a:latin typeface="宋体" pitchFamily="2" charset="-122"/>
                <a:ea typeface="宋体" pitchFamily="2" charset="-122"/>
              </a:rPr>
              <a:t>; }</a:t>
            </a:r>
          </a:p>
          <a:p>
            <a:pPr algn="just">
              <a:lnSpc>
                <a:spcPct val="120000"/>
              </a:lnSpc>
              <a:buFont typeface="Wingdings" pitchFamily="2" charset="2"/>
              <a:buNone/>
              <a:defRPr/>
            </a:pPr>
            <a:r>
              <a:rPr lang="en-US" altLang="zh-CN" sz="2000" dirty="0">
                <a:solidFill>
                  <a:schemeClr val="tx1"/>
                </a:solidFill>
                <a:effectLst>
                  <a:outerShdw blurRad="38100" dist="38100" dir="2700000" algn="tl">
                    <a:srgbClr val="C0C0C0"/>
                  </a:outerShdw>
                </a:effectLst>
                <a:latin typeface="宋体" pitchFamily="2" charset="-122"/>
                <a:ea typeface="宋体" pitchFamily="2" charset="-122"/>
              </a:rPr>
              <a:t>}</a:t>
            </a:r>
          </a:p>
          <a:p>
            <a:pPr algn="just">
              <a:lnSpc>
                <a:spcPct val="120000"/>
              </a:lnSpc>
              <a:buFont typeface="Wingdings" pitchFamily="2" charset="2"/>
              <a:buNone/>
              <a:defRPr/>
            </a:pPr>
            <a:endParaRPr lang="en-US" altLang="zh-CN" sz="2000" dirty="0">
              <a:solidFill>
                <a:schemeClr val="tx1"/>
              </a:solidFill>
              <a:effectLst>
                <a:outerShdw blurRad="38100" dist="38100" dir="2700000" algn="tl">
                  <a:srgbClr val="C0C0C0"/>
                </a:outerShdw>
              </a:effectLst>
              <a:latin typeface="宋体" pitchFamily="2" charset="-122"/>
              <a:ea typeface="宋体" pitchFamily="2" charset="-122"/>
            </a:endParaRPr>
          </a:p>
        </p:txBody>
      </p:sp>
    </p:spTree>
    <p:extLst>
      <p:ext uri="{BB962C8B-B14F-4D97-AF65-F5344CB8AC3E}">
        <p14:creationId xmlns:p14="http://schemas.microsoft.com/office/powerpoint/2010/main" val="3272029199"/>
      </p:ext>
    </p:extLst>
  </p:cSld>
  <p:clrMapOvr>
    <a:masterClrMapping/>
  </p:clrMapOvr>
  <p:transition spd="slow" advClick="0" advTm="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9.2.1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异常处理的语句</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493604" y="627750"/>
            <a:ext cx="7318396" cy="2357568"/>
          </a:xfrm>
          <a:prstGeom prst="rect">
            <a:avLst/>
          </a:prstGeom>
        </p:spPr>
        <p:txBody>
          <a:bodyPr wrap="square">
            <a:spAutoFit/>
          </a:bodyPr>
          <a:lstStyle/>
          <a:p>
            <a:pPr algn="just">
              <a:lnSpc>
                <a:spcPct val="120000"/>
              </a:lnSpc>
              <a:buFont typeface="Wingdings 2" pitchFamily="18" charset="2"/>
              <a:buNone/>
            </a:pPr>
            <a:r>
              <a:rPr lang="en-US" altLang="zh-CN" sz="1600" dirty="0"/>
              <a:t>【</a:t>
            </a:r>
            <a:r>
              <a:rPr lang="zh-CN" altLang="en-US" sz="1600" dirty="0"/>
              <a:t>例</a:t>
            </a:r>
            <a:r>
              <a:rPr lang="en-US" altLang="zh-CN" sz="1600" dirty="0"/>
              <a:t>9-1】</a:t>
            </a:r>
            <a:r>
              <a:rPr lang="zh-CN" altLang="en-US" sz="1600" dirty="0"/>
              <a:t>处理除零</a:t>
            </a:r>
            <a:r>
              <a:rPr lang="zh-CN" altLang="en-US" sz="1600" dirty="0" smtClean="0"/>
              <a:t>异常</a:t>
            </a:r>
            <a:endParaRPr lang="en-US" altLang="zh-CN" sz="1600" dirty="0" smtClean="0"/>
          </a:p>
          <a:p>
            <a:r>
              <a:rPr lang="en-US" altLang="zh-CN" sz="1600" dirty="0" smtClean="0"/>
              <a:t>#</a:t>
            </a:r>
            <a:r>
              <a:rPr lang="en-US" altLang="zh-CN" sz="1600" dirty="0"/>
              <a:t>include </a:t>
            </a:r>
            <a:r>
              <a:rPr lang="en-US" altLang="zh-CN" sz="1600" dirty="0" smtClean="0"/>
              <a:t>&lt;</a:t>
            </a:r>
            <a:r>
              <a:rPr lang="en-US" altLang="zh-CN" sz="1600" dirty="0" err="1" smtClean="0"/>
              <a:t>iostream</a:t>
            </a:r>
            <a:r>
              <a:rPr lang="en-US" altLang="zh-CN" sz="1600" dirty="0" smtClean="0"/>
              <a:t> &gt;</a:t>
            </a:r>
            <a:endParaRPr lang="zh-CN" altLang="en-US" sz="1600" dirty="0"/>
          </a:p>
          <a:p>
            <a:r>
              <a:rPr lang="en-US" altLang="zh-CN" sz="1600" dirty="0"/>
              <a:t>using namespace </a:t>
            </a:r>
            <a:r>
              <a:rPr lang="en-US" altLang="zh-CN" sz="1600" dirty="0" err="1"/>
              <a:t>std</a:t>
            </a:r>
            <a:r>
              <a:rPr lang="en-US" altLang="zh-CN" sz="1600" dirty="0"/>
              <a:t>;</a:t>
            </a:r>
            <a:endParaRPr lang="zh-CN" altLang="en-US" sz="1600" dirty="0"/>
          </a:p>
          <a:p>
            <a:r>
              <a:rPr lang="en-US" altLang="zh-CN" sz="1600" dirty="0" smtClean="0"/>
              <a:t>double</a:t>
            </a:r>
            <a:r>
              <a:rPr lang="en-US" altLang="zh-CN" sz="1600" dirty="0"/>
              <a:t> fun(double a, double b) //</a:t>
            </a:r>
            <a:r>
              <a:rPr lang="zh-CN" altLang="en-US" sz="1600" dirty="0"/>
              <a:t>定义除法函数</a:t>
            </a:r>
            <a:r>
              <a:rPr lang="en-US" altLang="zh-CN" sz="1600" dirty="0"/>
              <a:t>  </a:t>
            </a:r>
            <a:endParaRPr lang="zh-CN" altLang="en-US" sz="1600" dirty="0"/>
          </a:p>
          <a:p>
            <a:r>
              <a:rPr lang="en-US" altLang="zh-CN" sz="1600" dirty="0"/>
              <a:t>{  </a:t>
            </a:r>
            <a:endParaRPr lang="zh-CN" altLang="en-US" sz="1600" dirty="0"/>
          </a:p>
          <a:p>
            <a:r>
              <a:rPr lang="en-US" altLang="zh-CN" sz="1600" dirty="0"/>
              <a:t>    if(b==0)  </a:t>
            </a:r>
            <a:endParaRPr lang="zh-CN" altLang="en-US" sz="1600" dirty="0"/>
          </a:p>
          <a:p>
            <a:r>
              <a:rPr lang="en-US" altLang="zh-CN" sz="1600" dirty="0"/>
              <a:t>    {  throw b;  }   //</a:t>
            </a:r>
            <a:r>
              <a:rPr lang="zh-CN" altLang="en-US" sz="1600" dirty="0"/>
              <a:t>除数为</a:t>
            </a:r>
            <a:r>
              <a:rPr lang="en-US" altLang="zh-CN" sz="1600" dirty="0"/>
              <a:t>0</a:t>
            </a:r>
            <a:r>
              <a:rPr lang="zh-CN" altLang="en-US" sz="1600" dirty="0"/>
              <a:t>，抛出异常</a:t>
            </a:r>
            <a:r>
              <a:rPr lang="en-US" altLang="zh-CN" sz="1600" dirty="0"/>
              <a:t>  </a:t>
            </a:r>
            <a:endParaRPr lang="zh-CN" altLang="en-US" sz="1600" dirty="0"/>
          </a:p>
          <a:p>
            <a:r>
              <a:rPr lang="en-US" altLang="zh-CN" sz="1600" dirty="0"/>
              <a:t>    return a/b;     //</a:t>
            </a:r>
            <a:r>
              <a:rPr lang="zh-CN" altLang="en-US" sz="1600" dirty="0"/>
              <a:t>否则返回两个数的商</a:t>
            </a:r>
            <a:r>
              <a:rPr lang="en-US" altLang="zh-CN" sz="1600" dirty="0"/>
              <a:t>  </a:t>
            </a:r>
            <a:endParaRPr lang="zh-CN" altLang="en-US" sz="1600" dirty="0"/>
          </a:p>
          <a:p>
            <a:r>
              <a:rPr lang="en-US" altLang="zh-CN" sz="1600" dirty="0"/>
              <a:t>}  </a:t>
            </a:r>
            <a:endParaRPr lang="zh-CN" altLang="en-US" sz="1600" dirty="0"/>
          </a:p>
        </p:txBody>
      </p:sp>
      <p:sp>
        <p:nvSpPr>
          <p:cNvPr id="6" name="矩形 5"/>
          <p:cNvSpPr/>
          <p:nvPr/>
        </p:nvSpPr>
        <p:spPr>
          <a:xfrm>
            <a:off x="421332" y="2968092"/>
            <a:ext cx="7462668" cy="2123658"/>
          </a:xfrm>
          <a:prstGeom prst="rect">
            <a:avLst/>
          </a:prstGeom>
        </p:spPr>
        <p:txBody>
          <a:bodyPr wrap="square">
            <a:spAutoFit/>
          </a:bodyPr>
          <a:lstStyle/>
          <a:p>
            <a:r>
              <a:rPr lang="en-US" altLang="zh-CN" sz="1600" dirty="0" err="1"/>
              <a:t>int</a:t>
            </a:r>
            <a:r>
              <a:rPr lang="en-US" altLang="zh-CN" sz="1600" dirty="0"/>
              <a:t> main()  </a:t>
            </a:r>
            <a:endParaRPr lang="zh-CN" altLang="en-US" sz="1600" dirty="0"/>
          </a:p>
          <a:p>
            <a:r>
              <a:rPr lang="en-US" altLang="zh-CN" sz="1600" dirty="0"/>
              <a:t>{    </a:t>
            </a:r>
            <a:endParaRPr lang="zh-CN" altLang="en-US" sz="1600" dirty="0"/>
          </a:p>
          <a:p>
            <a:r>
              <a:rPr lang="en-US" altLang="zh-CN" sz="1600" dirty="0"/>
              <a:t>  double res;</a:t>
            </a:r>
            <a:endParaRPr lang="zh-CN" altLang="en-US" sz="1600" dirty="0"/>
          </a:p>
          <a:p>
            <a:r>
              <a:rPr lang="en-US" altLang="zh-CN" sz="1600" dirty="0"/>
              <a:t>  try  //</a:t>
            </a:r>
            <a:r>
              <a:rPr lang="zh-CN" altLang="en-US" sz="1600" dirty="0"/>
              <a:t>定义异常</a:t>
            </a:r>
            <a:r>
              <a:rPr lang="en-US" altLang="zh-CN" sz="1600" dirty="0"/>
              <a:t>  </a:t>
            </a:r>
            <a:endParaRPr lang="zh-CN" altLang="en-US" sz="1600" dirty="0"/>
          </a:p>
          <a:p>
            <a:r>
              <a:rPr lang="en-US" altLang="zh-CN" sz="1600" dirty="0"/>
              <a:t>  { res=fun(4,5);  </a:t>
            </a:r>
            <a:endParaRPr lang="zh-CN" altLang="en-US" sz="1600" dirty="0"/>
          </a:p>
          <a:p>
            <a:r>
              <a:rPr lang="en-US" altLang="zh-CN" sz="1600" dirty="0"/>
              <a:t>    </a:t>
            </a:r>
            <a:r>
              <a:rPr lang="en-US" altLang="zh-CN" sz="1600" dirty="0" err="1"/>
              <a:t>cout</a:t>
            </a:r>
            <a:r>
              <a:rPr lang="en-US" altLang="zh-CN" sz="1600" dirty="0"/>
              <a:t>&lt;&lt;"The result of" &lt;&lt;4&lt;&lt;"/"&lt;&lt;5&lt;&lt;" is : "&lt;&lt;res&lt;&lt;</a:t>
            </a:r>
            <a:r>
              <a:rPr lang="en-US" altLang="zh-CN" sz="1600" dirty="0" err="1"/>
              <a:t>endl</a:t>
            </a:r>
            <a:r>
              <a:rPr lang="en-US" altLang="zh-CN" sz="1600" dirty="0"/>
              <a:t>;  </a:t>
            </a:r>
            <a:endParaRPr lang="zh-CN" altLang="en-US" sz="1600" dirty="0"/>
          </a:p>
          <a:p>
            <a:r>
              <a:rPr lang="en-US" altLang="zh-CN" sz="1600" dirty="0"/>
              <a:t>    res=fun(6,0); //</a:t>
            </a:r>
            <a:r>
              <a:rPr lang="zh-CN" altLang="en-US" sz="1600" dirty="0"/>
              <a:t>出现异常，函数内部会抛出异常</a:t>
            </a:r>
            <a:r>
              <a:rPr lang="en-US" altLang="zh-CN" sz="1600" dirty="0"/>
              <a:t>  </a:t>
            </a:r>
            <a:endParaRPr lang="zh-CN" altLang="en-US" sz="1600" dirty="0"/>
          </a:p>
          <a:p>
            <a:r>
              <a:rPr lang="en-US" altLang="zh-CN" sz="1600" dirty="0"/>
              <a:t>  }  </a:t>
            </a:r>
            <a:endParaRPr lang="zh-CN" altLang="en-US" sz="1600" dirty="0"/>
          </a:p>
        </p:txBody>
      </p:sp>
    </p:spTree>
    <p:extLst>
      <p:ext uri="{BB962C8B-B14F-4D97-AF65-F5344CB8AC3E}">
        <p14:creationId xmlns:p14="http://schemas.microsoft.com/office/powerpoint/2010/main" val="1089383412"/>
      </p:ext>
    </p:extLst>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9.2.1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异常处理的语句</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468000" y="699750"/>
            <a:ext cx="8182396" cy="3785652"/>
          </a:xfrm>
          <a:prstGeom prst="rect">
            <a:avLst/>
          </a:prstGeom>
        </p:spPr>
        <p:txBody>
          <a:bodyPr wrap="square">
            <a:spAutoFit/>
          </a:bodyPr>
          <a:lstStyle/>
          <a:p>
            <a:r>
              <a:rPr lang="en-US" altLang="zh-CN" sz="1600" dirty="0"/>
              <a:t>catch(double)             //</a:t>
            </a:r>
            <a:r>
              <a:rPr lang="zh-CN" altLang="en-US" sz="1600" dirty="0"/>
              <a:t>捕获并处理异常</a:t>
            </a:r>
            <a:r>
              <a:rPr lang="en-US" altLang="zh-CN" sz="1600" dirty="0"/>
              <a:t>  </a:t>
            </a:r>
            <a:endParaRPr lang="zh-CN" altLang="en-US" sz="1600" dirty="0"/>
          </a:p>
          <a:p>
            <a:r>
              <a:rPr lang="en-US" altLang="zh-CN" sz="1600" dirty="0"/>
              <a:t>  { </a:t>
            </a:r>
            <a:r>
              <a:rPr lang="en-US" altLang="zh-CN" sz="1600" dirty="0" err="1"/>
              <a:t>cerr</a:t>
            </a:r>
            <a:r>
              <a:rPr lang="en-US" altLang="zh-CN" sz="1600" dirty="0"/>
              <a:t>&lt;&lt;"error of dividing zero.\n";  </a:t>
            </a:r>
            <a:endParaRPr lang="zh-CN" altLang="en-US" sz="1600" dirty="0"/>
          </a:p>
          <a:p>
            <a:r>
              <a:rPr lang="en-US" altLang="zh-CN" sz="1600" dirty="0"/>
              <a:t>    exit(1);              //</a:t>
            </a:r>
            <a:r>
              <a:rPr lang="zh-CN" altLang="en-US" sz="1600" dirty="0"/>
              <a:t>异常退出程序</a:t>
            </a:r>
            <a:r>
              <a:rPr lang="en-US" altLang="zh-CN" sz="1600" dirty="0"/>
              <a:t>  </a:t>
            </a:r>
            <a:endParaRPr lang="zh-CN" altLang="en-US" sz="1600" dirty="0"/>
          </a:p>
          <a:p>
            <a:r>
              <a:rPr lang="en-US" altLang="zh-CN" sz="1600" dirty="0"/>
              <a:t>  }  </a:t>
            </a:r>
            <a:endParaRPr lang="zh-CN" altLang="en-US" sz="1600" dirty="0"/>
          </a:p>
          <a:p>
            <a:r>
              <a:rPr lang="en-US" altLang="zh-CN" sz="1600" dirty="0"/>
              <a:t>return 0;</a:t>
            </a:r>
            <a:endParaRPr lang="zh-CN" altLang="en-US" sz="1600" dirty="0"/>
          </a:p>
          <a:p>
            <a:r>
              <a:rPr lang="en-US" altLang="zh-CN" sz="1600" dirty="0"/>
              <a:t>} </a:t>
            </a:r>
            <a:endParaRPr lang="zh-CN" altLang="en-US" sz="1600" dirty="0"/>
          </a:p>
          <a:p>
            <a:pPr algn="just"/>
            <a:endParaRPr lang="en-US" altLang="zh-CN" sz="1600" dirty="0"/>
          </a:p>
          <a:p>
            <a:pPr algn="just"/>
            <a:r>
              <a:rPr lang="zh-CN" altLang="en-US" sz="1600" dirty="0"/>
              <a:t>程序运行结果</a:t>
            </a:r>
            <a:r>
              <a:rPr lang="zh-CN" altLang="en-US" sz="1600" dirty="0" smtClean="0"/>
              <a:t>：</a:t>
            </a:r>
            <a:endParaRPr lang="en-US" altLang="zh-CN" sz="1600" dirty="0" smtClean="0"/>
          </a:p>
          <a:p>
            <a:pPr algn="just"/>
            <a:endParaRPr lang="en-US" altLang="zh-CN" sz="1600" dirty="0"/>
          </a:p>
          <a:p>
            <a:pPr algn="just"/>
            <a:endParaRPr lang="en-US" altLang="zh-CN" sz="1600" dirty="0" smtClean="0"/>
          </a:p>
          <a:p>
            <a:pPr algn="just"/>
            <a:endParaRPr lang="en-US" altLang="zh-CN" sz="1600" dirty="0"/>
          </a:p>
          <a:p>
            <a:pPr algn="just"/>
            <a:endParaRPr lang="en-US" altLang="zh-CN" sz="1600" dirty="0"/>
          </a:p>
          <a:p>
            <a:pPr algn="just"/>
            <a:endParaRPr lang="en-US" altLang="zh-CN" sz="1600" dirty="0"/>
          </a:p>
          <a:p>
            <a:pPr algn="just">
              <a:buFont typeface="Wingdings 2" pitchFamily="18" charset="2"/>
              <a:buNone/>
            </a:pPr>
            <a:r>
              <a:rPr lang="zh-CN" altLang="en-US" sz="1600" dirty="0"/>
              <a:t>  </a:t>
            </a:r>
            <a:endParaRPr lang="en-US" altLang="zh-CN" sz="1600" dirty="0" smtClean="0"/>
          </a:p>
          <a:p>
            <a:pPr algn="just">
              <a:buFont typeface="Wingdings 2" pitchFamily="18" charset="2"/>
              <a:buNone/>
            </a:pPr>
            <a:r>
              <a:rPr lang="en-US" altLang="zh-CN" sz="1600" dirty="0"/>
              <a:t> </a:t>
            </a:r>
            <a:r>
              <a:rPr lang="en-US" altLang="zh-CN" sz="1600" dirty="0" smtClean="0"/>
              <a:t>     </a:t>
            </a:r>
            <a:r>
              <a:rPr lang="zh-CN" altLang="en-US" sz="1600" dirty="0" smtClean="0"/>
              <a:t>   </a:t>
            </a:r>
            <a:r>
              <a:rPr lang="zh-CN" altLang="en-US" sz="1600" dirty="0"/>
              <a:t>从运行结果可以看出，当执行</a:t>
            </a:r>
            <a:r>
              <a:rPr lang="en-US" altLang="zh-CN" sz="1600" dirty="0"/>
              <a:t>res=fun(6,0);</a:t>
            </a:r>
            <a:r>
              <a:rPr lang="zh-CN" altLang="en-US" sz="1600" dirty="0"/>
              <a:t>语句时，在函数</a:t>
            </a:r>
            <a:r>
              <a:rPr lang="en-US" altLang="zh-CN" sz="1600" dirty="0"/>
              <a:t>fun()</a:t>
            </a:r>
            <a:r>
              <a:rPr lang="zh-CN" altLang="en-US" sz="1600" dirty="0"/>
              <a:t>中发生除零异常。</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b="85175"/>
          <a:stretch>
            <a:fillRect/>
          </a:stretch>
        </p:blipFill>
        <p:spPr bwMode="auto">
          <a:xfrm>
            <a:off x="756000" y="2787750"/>
            <a:ext cx="6286500"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5240090"/>
      </p:ext>
    </p:extLst>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9.2.1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异常处理的语句</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396000" y="771750"/>
            <a:ext cx="8136000" cy="3271280"/>
          </a:xfrm>
          <a:prstGeom prst="rect">
            <a:avLst/>
          </a:prstGeom>
        </p:spPr>
        <p:txBody>
          <a:bodyPr wrap="square">
            <a:spAutoFit/>
          </a:bodyPr>
          <a:lstStyle/>
          <a:p>
            <a:pPr>
              <a:lnSpc>
                <a:spcPct val="150000"/>
              </a:lnSpc>
              <a:buFont typeface="Wingdings 2" pitchFamily="18" charset="2"/>
              <a:buNone/>
            </a:pPr>
            <a:r>
              <a:rPr lang="zh-CN" altLang="en-US" sz="1600" dirty="0" smtClean="0"/>
              <a:t>         </a:t>
            </a:r>
            <a:r>
              <a:rPr lang="zh-CN" altLang="en-US" sz="2000" dirty="0" smtClean="0"/>
              <a:t>异常</a:t>
            </a:r>
            <a:r>
              <a:rPr lang="zh-CN" altLang="en-US" sz="2000" dirty="0"/>
              <a:t>被抛出后，在</a:t>
            </a:r>
            <a:r>
              <a:rPr lang="en-US" altLang="zh-CN" sz="2000" dirty="0"/>
              <a:t>main()</a:t>
            </a:r>
            <a:r>
              <a:rPr lang="zh-CN" altLang="en-US" sz="2000" dirty="0"/>
              <a:t>函数中被捕获，异常处理程序输出有关信息后，程序流程跳转到主函数的</a:t>
            </a:r>
            <a:r>
              <a:rPr lang="en-US" altLang="zh-CN" sz="2000" dirty="0"/>
              <a:t>catch</a:t>
            </a:r>
            <a:r>
              <a:rPr lang="zh-CN" altLang="en-US" sz="2000" dirty="0"/>
              <a:t>子句，</a:t>
            </a:r>
            <a:r>
              <a:rPr lang="zh-CN" altLang="en-US" sz="2000" dirty="0" smtClean="0"/>
              <a:t>输出</a:t>
            </a:r>
            <a:r>
              <a:rPr lang="zh-CN" altLang="en-US" sz="2000" dirty="0" smtClean="0">
                <a:latin typeface="Courier New" pitchFamily="49" charset="0"/>
              </a:rPr>
              <a:t>“</a:t>
            </a:r>
            <a:r>
              <a:rPr lang="en-US" altLang="zh-CN" sz="2000" dirty="0"/>
              <a:t>error of dividing zero.</a:t>
            </a:r>
            <a:r>
              <a:rPr lang="en-US" altLang="zh-CN" sz="2000" dirty="0">
                <a:latin typeface="Courier New" pitchFamily="49" charset="0"/>
              </a:rPr>
              <a:t>”</a:t>
            </a:r>
            <a:r>
              <a:rPr lang="zh-CN" altLang="en-US" sz="2000" dirty="0">
                <a:latin typeface="Courier New" pitchFamily="49" charset="0"/>
              </a:rPr>
              <a:t>。</a:t>
            </a:r>
            <a:r>
              <a:rPr lang="en-US" altLang="zh-CN" sz="2000" dirty="0"/>
              <a:t> catch</a:t>
            </a:r>
            <a:r>
              <a:rPr lang="zh-CN" altLang="en-US" sz="2000" dirty="0"/>
              <a:t>处理程序的出现顺序很重要，因为在一个</a:t>
            </a:r>
            <a:r>
              <a:rPr lang="en-US" altLang="zh-CN" sz="2000" dirty="0"/>
              <a:t>try</a:t>
            </a:r>
            <a:r>
              <a:rPr lang="zh-CN" altLang="en-US" sz="2000" dirty="0"/>
              <a:t>块中，异常处理程序是按照它出现的顺序被检查的。只要找到一个匹配的异常类型，后面的异常处理都将被忽略。例如，在下面的异常处理块中，首先出现的是</a:t>
            </a:r>
            <a:r>
              <a:rPr lang="en-US" altLang="zh-CN" sz="2000" dirty="0"/>
              <a:t>catch(...)</a:t>
            </a:r>
            <a:r>
              <a:rPr lang="zh-CN" altLang="en-US" sz="2000" dirty="0"/>
              <a:t>，它可以捕获任何异常，在任何情况下，其它的</a:t>
            </a:r>
            <a:r>
              <a:rPr lang="en-US" altLang="zh-CN" sz="2000" dirty="0"/>
              <a:t>catch</a:t>
            </a:r>
            <a:r>
              <a:rPr lang="zh-CN" altLang="en-US" sz="2000" dirty="0"/>
              <a:t>语句都不被检查。因此，</a:t>
            </a:r>
            <a:r>
              <a:rPr lang="en-US" altLang="zh-CN" sz="2000" dirty="0"/>
              <a:t>catch(...)</a:t>
            </a:r>
            <a:r>
              <a:rPr lang="zh-CN" altLang="en-US" sz="2000" dirty="0"/>
              <a:t>应该放在最后。 </a:t>
            </a:r>
          </a:p>
        </p:txBody>
      </p:sp>
    </p:spTree>
    <p:extLst>
      <p:ext uri="{BB962C8B-B14F-4D97-AF65-F5344CB8AC3E}">
        <p14:creationId xmlns:p14="http://schemas.microsoft.com/office/powerpoint/2010/main" val="3280685041"/>
      </p:ext>
    </p:extLst>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9.2.1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异常处理的语句</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501804" y="627750"/>
            <a:ext cx="8174195" cy="4281172"/>
          </a:xfrm>
          <a:prstGeom prst="rect">
            <a:avLst/>
          </a:prstGeom>
        </p:spPr>
        <p:txBody>
          <a:bodyPr wrap="square">
            <a:spAutoFit/>
          </a:bodyPr>
          <a:lstStyle/>
          <a:p>
            <a:pPr algn="just">
              <a:lnSpc>
                <a:spcPct val="120000"/>
              </a:lnSpc>
              <a:buFont typeface="Wingdings 2" pitchFamily="18" charset="2"/>
              <a:buNone/>
            </a:pPr>
            <a:r>
              <a:rPr lang="en-US" altLang="zh-CN" sz="1600" dirty="0"/>
              <a:t>【</a:t>
            </a:r>
            <a:r>
              <a:rPr lang="zh-CN" altLang="en-US" sz="1600" dirty="0"/>
              <a:t>例</a:t>
            </a:r>
            <a:r>
              <a:rPr lang="en-US" altLang="zh-CN" sz="1600" dirty="0" smtClean="0"/>
              <a:t>9-2】</a:t>
            </a:r>
            <a:r>
              <a:rPr lang="zh-CN" altLang="en-US" sz="1600" b="1" dirty="0">
                <a:solidFill>
                  <a:schemeClr val="folHlink"/>
                </a:solidFill>
              </a:rPr>
              <a:t>异常处理代码的</a:t>
            </a:r>
            <a:r>
              <a:rPr lang="zh-CN" altLang="en-US" sz="1600" b="1" dirty="0" smtClean="0">
                <a:solidFill>
                  <a:schemeClr val="folHlink"/>
                </a:solidFill>
              </a:rPr>
              <a:t>搜索</a:t>
            </a:r>
            <a:endParaRPr lang="en-US" altLang="zh-CN" sz="1600" b="1" dirty="0" smtClean="0">
              <a:solidFill>
                <a:schemeClr val="folHlink"/>
              </a:solidFill>
            </a:endParaRPr>
          </a:p>
          <a:p>
            <a:r>
              <a:rPr lang="en-US" altLang="zh-CN" sz="1100" dirty="0"/>
              <a:t>#include &lt;</a:t>
            </a:r>
            <a:r>
              <a:rPr lang="en-US" altLang="zh-CN" sz="1100" dirty="0" err="1"/>
              <a:t>iostream</a:t>
            </a:r>
            <a:r>
              <a:rPr lang="en-US" altLang="zh-CN" sz="1100" dirty="0"/>
              <a:t>&gt;</a:t>
            </a:r>
          </a:p>
          <a:p>
            <a:r>
              <a:rPr lang="en-US" altLang="zh-CN" sz="1100" dirty="0"/>
              <a:t>using namespace </a:t>
            </a:r>
            <a:r>
              <a:rPr lang="en-US" altLang="zh-CN" sz="1100" dirty="0" err="1"/>
              <a:t>std</a:t>
            </a:r>
            <a:r>
              <a:rPr lang="en-US" altLang="zh-CN" sz="1100" dirty="0"/>
              <a:t>;</a:t>
            </a:r>
          </a:p>
          <a:p>
            <a:pPr indent="-6351"/>
            <a:r>
              <a:rPr lang="en-US" altLang="zh-CN" sz="1100" dirty="0"/>
              <a:t>void f3( )</a:t>
            </a:r>
          </a:p>
          <a:p>
            <a:pPr indent="-6351"/>
            <a:r>
              <a:rPr lang="en-US" altLang="zh-CN" sz="1100" dirty="0"/>
              <a:t>{</a:t>
            </a:r>
          </a:p>
          <a:p>
            <a:pPr indent="-6351"/>
            <a:r>
              <a:rPr lang="en-US" altLang="zh-CN" sz="1100" dirty="0"/>
              <a:t>        double a=0;</a:t>
            </a:r>
          </a:p>
          <a:p>
            <a:pPr indent="-6351"/>
            <a:r>
              <a:rPr lang="en-US" altLang="zh-CN" sz="1100" dirty="0"/>
              <a:t>         try </a:t>
            </a:r>
          </a:p>
          <a:p>
            <a:pPr indent="-6351"/>
            <a:r>
              <a:rPr lang="en-US" altLang="zh-CN" sz="1100" dirty="0"/>
              <a:t>         {throw a;}               //</a:t>
            </a:r>
            <a:r>
              <a:rPr lang="zh-CN" altLang="en-US" sz="1100" dirty="0"/>
              <a:t>抛出</a:t>
            </a:r>
            <a:r>
              <a:rPr lang="en-US" altLang="zh-CN" sz="1100" dirty="0"/>
              <a:t>double</a:t>
            </a:r>
            <a:r>
              <a:rPr lang="zh-CN" altLang="en-US" sz="1100" dirty="0"/>
              <a:t>类型异常信息</a:t>
            </a:r>
          </a:p>
          <a:p>
            <a:pPr indent="-6351"/>
            <a:r>
              <a:rPr lang="zh-CN" altLang="en-US" sz="1100" dirty="0"/>
              <a:t>         </a:t>
            </a:r>
            <a:r>
              <a:rPr lang="en-US" altLang="zh-CN" sz="1100" dirty="0"/>
              <a:t>catch(float)</a:t>
            </a:r>
          </a:p>
          <a:p>
            <a:pPr indent="-6351"/>
            <a:r>
              <a:rPr lang="en-US" altLang="zh-CN" sz="1100" dirty="0"/>
              <a:t>         {</a:t>
            </a:r>
            <a:r>
              <a:rPr lang="en-US" altLang="zh-CN" sz="1100" dirty="0" err="1"/>
              <a:t>cout</a:t>
            </a:r>
            <a:r>
              <a:rPr lang="en-US" altLang="zh-CN" sz="1100" dirty="0"/>
              <a:t>&lt;&lt;″OK3!″&lt;&lt;</a:t>
            </a:r>
            <a:r>
              <a:rPr lang="en-US" altLang="zh-CN" sz="1100" dirty="0" err="1"/>
              <a:t>endl</a:t>
            </a:r>
            <a:r>
              <a:rPr lang="en-US" altLang="zh-CN" sz="1100" dirty="0"/>
              <a:t>;}</a:t>
            </a:r>
          </a:p>
          <a:p>
            <a:pPr indent="-6351"/>
            <a:endParaRPr lang="en-US" altLang="zh-CN" sz="1100" dirty="0"/>
          </a:p>
          <a:p>
            <a:pPr indent="-6351"/>
            <a:r>
              <a:rPr lang="en-US" altLang="zh-CN" sz="1100" dirty="0"/>
              <a:t>         </a:t>
            </a:r>
            <a:r>
              <a:rPr lang="en-US" altLang="zh-CN" sz="1100" dirty="0" err="1"/>
              <a:t>cout</a:t>
            </a:r>
            <a:r>
              <a:rPr lang="en-US" altLang="zh-CN" sz="1100" dirty="0"/>
              <a:t>&lt;&lt;″end3″&lt;&lt;</a:t>
            </a:r>
            <a:r>
              <a:rPr lang="en-US" altLang="zh-CN" sz="1100" dirty="0" err="1"/>
              <a:t>endl</a:t>
            </a:r>
            <a:r>
              <a:rPr lang="en-US" altLang="zh-CN" sz="1100" dirty="0"/>
              <a:t>;</a:t>
            </a:r>
          </a:p>
          <a:p>
            <a:pPr indent="-6351"/>
            <a:r>
              <a:rPr lang="en-US" altLang="zh-CN" sz="1100" dirty="0"/>
              <a:t>}</a:t>
            </a:r>
            <a:endParaRPr lang="zh-CN" altLang="en-US" sz="1100" dirty="0"/>
          </a:p>
          <a:p>
            <a:pPr indent="-6351"/>
            <a:r>
              <a:rPr lang="en-US" altLang="zh-CN" sz="1100" dirty="0"/>
              <a:t>void f2( )</a:t>
            </a:r>
          </a:p>
          <a:p>
            <a:pPr indent="-6351"/>
            <a:r>
              <a:rPr lang="en-US" altLang="zh-CN" sz="1100" dirty="0"/>
              <a:t>{  </a:t>
            </a:r>
          </a:p>
          <a:p>
            <a:pPr indent="-6351"/>
            <a:r>
              <a:rPr lang="en-US" altLang="zh-CN" sz="1100" dirty="0" smtClean="0"/>
              <a:t>   //     void f3( );</a:t>
            </a:r>
          </a:p>
          <a:p>
            <a:pPr indent="-6351"/>
            <a:r>
              <a:rPr lang="en-US" altLang="zh-CN" sz="1100" dirty="0" smtClean="0"/>
              <a:t>        try</a:t>
            </a:r>
          </a:p>
          <a:p>
            <a:pPr indent="-6351"/>
            <a:r>
              <a:rPr lang="en-US" altLang="zh-CN" sz="1100" dirty="0" smtClean="0"/>
              <a:t>        </a:t>
            </a:r>
            <a:r>
              <a:rPr lang="en-US" altLang="zh-CN" sz="1100" dirty="0"/>
              <a:t>{   f3( );    }                      //</a:t>
            </a:r>
            <a:r>
              <a:rPr lang="zh-CN" altLang="en-US" sz="1100" dirty="0"/>
              <a:t>调用</a:t>
            </a:r>
            <a:r>
              <a:rPr lang="en-US" altLang="zh-CN" sz="1100" dirty="0"/>
              <a:t>f3( )</a:t>
            </a:r>
          </a:p>
          <a:p>
            <a:pPr indent="-6351"/>
            <a:r>
              <a:rPr lang="en-US" altLang="zh-CN" sz="1100" dirty="0"/>
              <a:t>         catch(</a:t>
            </a:r>
            <a:r>
              <a:rPr lang="en-US" altLang="zh-CN" sz="1100" dirty="0" err="1"/>
              <a:t>int</a:t>
            </a:r>
            <a:r>
              <a:rPr lang="en-US" altLang="zh-CN" sz="1100" dirty="0"/>
              <a:t>)</a:t>
            </a:r>
          </a:p>
          <a:p>
            <a:pPr indent="-6351"/>
            <a:r>
              <a:rPr lang="en-US" altLang="zh-CN" sz="1100" dirty="0"/>
              <a:t>         {</a:t>
            </a:r>
            <a:r>
              <a:rPr lang="en-US" altLang="zh-CN" sz="1100" dirty="0" err="1"/>
              <a:t>cout</a:t>
            </a:r>
            <a:r>
              <a:rPr lang="en-US" altLang="zh-CN" sz="1100" dirty="0"/>
              <a:t>&lt;&lt;″Ok2!″&lt;&lt;</a:t>
            </a:r>
            <a:r>
              <a:rPr lang="en-US" altLang="zh-CN" sz="1100" dirty="0" err="1"/>
              <a:t>endl</a:t>
            </a:r>
            <a:r>
              <a:rPr lang="en-US" altLang="zh-CN" sz="1100" dirty="0"/>
              <a:t>;}</a:t>
            </a:r>
          </a:p>
          <a:p>
            <a:pPr indent="-6351"/>
            <a:endParaRPr lang="en-US" altLang="zh-CN" sz="1100" dirty="0"/>
          </a:p>
          <a:p>
            <a:pPr indent="-6351"/>
            <a:r>
              <a:rPr lang="en-US" altLang="zh-CN" sz="1100" dirty="0"/>
              <a:t>         </a:t>
            </a:r>
            <a:r>
              <a:rPr lang="en-US" altLang="zh-CN" sz="1100" dirty="0" err="1"/>
              <a:t>cout</a:t>
            </a:r>
            <a:r>
              <a:rPr lang="en-US" altLang="zh-CN" sz="1100" dirty="0"/>
              <a:t>&lt;&lt;″end2″&lt;&lt;</a:t>
            </a:r>
            <a:r>
              <a:rPr lang="en-US" altLang="zh-CN" sz="1100" dirty="0" err="1"/>
              <a:t>endl</a:t>
            </a:r>
            <a:r>
              <a:rPr lang="en-US" altLang="zh-CN" sz="1100" dirty="0"/>
              <a:t>;</a:t>
            </a:r>
          </a:p>
          <a:p>
            <a:pPr indent="-6351"/>
            <a:r>
              <a:rPr lang="en-US" altLang="zh-CN" sz="1100" dirty="0"/>
              <a:t>}</a:t>
            </a:r>
          </a:p>
          <a:p>
            <a:r>
              <a:rPr lang="en-US" altLang="zh-CN" sz="1100" dirty="0"/>
              <a:t> </a:t>
            </a:r>
            <a:endParaRPr lang="zh-CN" altLang="en-US" sz="1100" dirty="0"/>
          </a:p>
        </p:txBody>
      </p:sp>
    </p:spTree>
    <p:extLst>
      <p:ext uri="{BB962C8B-B14F-4D97-AF65-F5344CB8AC3E}">
        <p14:creationId xmlns:p14="http://schemas.microsoft.com/office/powerpoint/2010/main" val="3943935364"/>
      </p:ext>
    </p:extLst>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9.2.1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异常处理的语句</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501804" y="627750"/>
            <a:ext cx="8174195" cy="3970318"/>
          </a:xfrm>
          <a:prstGeom prst="rect">
            <a:avLst/>
          </a:prstGeom>
        </p:spPr>
        <p:txBody>
          <a:bodyPr wrap="square">
            <a:spAutoFit/>
          </a:bodyPr>
          <a:lstStyle/>
          <a:p>
            <a:pPr indent="-6351"/>
            <a:r>
              <a:rPr lang="en-US" altLang="zh-CN" sz="1200" dirty="0"/>
              <a:t>void f1( )</a:t>
            </a:r>
          </a:p>
          <a:p>
            <a:pPr indent="-6351"/>
            <a:r>
              <a:rPr lang="en-US" altLang="zh-CN" sz="1200" dirty="0"/>
              <a:t>{</a:t>
            </a:r>
          </a:p>
          <a:p>
            <a:pPr indent="-6351"/>
            <a:r>
              <a:rPr lang="en-US" altLang="zh-CN" sz="1200" dirty="0"/>
              <a:t> </a:t>
            </a:r>
            <a:r>
              <a:rPr lang="en-US" altLang="zh-CN" sz="1200" dirty="0" smtClean="0"/>
              <a:t>//        </a:t>
            </a:r>
            <a:r>
              <a:rPr lang="en-US" altLang="zh-CN" sz="1200" dirty="0"/>
              <a:t>void f2( );</a:t>
            </a:r>
          </a:p>
          <a:p>
            <a:pPr indent="-6351"/>
            <a:r>
              <a:rPr lang="en-US" altLang="zh-CN" sz="1200" dirty="0"/>
              <a:t>         try</a:t>
            </a:r>
          </a:p>
          <a:p>
            <a:pPr indent="-6351"/>
            <a:r>
              <a:rPr lang="en-US" altLang="zh-CN" sz="1200" dirty="0"/>
              <a:t>          {f2( );}                        //</a:t>
            </a:r>
            <a:r>
              <a:rPr lang="zh-CN" altLang="en-US" sz="1200" dirty="0"/>
              <a:t>调用</a:t>
            </a:r>
            <a:r>
              <a:rPr lang="en-US" altLang="zh-CN" sz="1200" dirty="0"/>
              <a:t>f2( )</a:t>
            </a:r>
          </a:p>
          <a:p>
            <a:pPr indent="-6351"/>
            <a:r>
              <a:rPr lang="en-US" altLang="zh-CN" sz="1200" dirty="0"/>
              <a:t>         catch(char)</a:t>
            </a:r>
          </a:p>
          <a:p>
            <a:pPr indent="-6351"/>
            <a:r>
              <a:rPr lang="en-US" altLang="zh-CN" sz="1200" dirty="0"/>
              <a:t>          {  </a:t>
            </a:r>
            <a:r>
              <a:rPr lang="en-US" altLang="zh-CN" sz="1200" dirty="0" err="1"/>
              <a:t>cout</a:t>
            </a:r>
            <a:r>
              <a:rPr lang="en-US" altLang="zh-CN" sz="1200" dirty="0"/>
              <a:t>&lt;&lt;″OK1!″;   }</a:t>
            </a:r>
          </a:p>
          <a:p>
            <a:pPr indent="-6351"/>
            <a:r>
              <a:rPr lang="en-US" altLang="zh-CN" sz="1200" dirty="0"/>
              <a:t>          </a:t>
            </a:r>
            <a:r>
              <a:rPr lang="en-US" altLang="zh-CN" sz="1200" dirty="0" err="1"/>
              <a:t>cout</a:t>
            </a:r>
            <a:r>
              <a:rPr lang="en-US" altLang="zh-CN" sz="1200" dirty="0"/>
              <a:t>&lt;&lt;″end1″&lt;&lt;</a:t>
            </a:r>
            <a:r>
              <a:rPr lang="en-US" altLang="zh-CN" sz="1200" dirty="0" err="1"/>
              <a:t>endl</a:t>
            </a:r>
            <a:r>
              <a:rPr lang="en-US" altLang="zh-CN" sz="1200" dirty="0"/>
              <a:t>;</a:t>
            </a:r>
          </a:p>
          <a:p>
            <a:pPr indent="-6351"/>
            <a:r>
              <a:rPr lang="en-US" altLang="zh-CN" sz="1200" dirty="0" smtClean="0"/>
              <a:t>}</a:t>
            </a:r>
          </a:p>
          <a:p>
            <a:pPr indent="-6351"/>
            <a:endParaRPr lang="en-US" altLang="zh-CN" sz="1200" dirty="0"/>
          </a:p>
          <a:p>
            <a:pPr indent="-6351"/>
            <a:r>
              <a:rPr lang="en-US" altLang="zh-CN" sz="1200" dirty="0" err="1"/>
              <a:t>int</a:t>
            </a:r>
            <a:r>
              <a:rPr lang="en-US" altLang="zh-CN" sz="1200" dirty="0"/>
              <a:t> main( )</a:t>
            </a:r>
          </a:p>
          <a:p>
            <a:pPr indent="-6351"/>
            <a:r>
              <a:rPr lang="en-US" altLang="zh-CN" sz="1200" dirty="0"/>
              <a:t>{</a:t>
            </a:r>
          </a:p>
          <a:p>
            <a:pPr indent="-6351"/>
            <a:r>
              <a:rPr lang="en-US" altLang="zh-CN" sz="1200" dirty="0"/>
              <a:t>  </a:t>
            </a:r>
            <a:r>
              <a:rPr lang="en-US" altLang="zh-CN" sz="1200" dirty="0" smtClean="0"/>
              <a:t>//     </a:t>
            </a:r>
            <a:r>
              <a:rPr lang="en-US" altLang="zh-CN" sz="1200" dirty="0"/>
              <a:t>void f1( );</a:t>
            </a:r>
          </a:p>
          <a:p>
            <a:pPr indent="-6351"/>
            <a:r>
              <a:rPr lang="en-US" altLang="zh-CN" sz="1200" dirty="0"/>
              <a:t>       try</a:t>
            </a:r>
          </a:p>
          <a:p>
            <a:pPr indent="-6351"/>
            <a:r>
              <a:rPr lang="en-US" altLang="zh-CN" sz="1200" dirty="0"/>
              <a:t>       {f1( );}                    //</a:t>
            </a:r>
            <a:r>
              <a:rPr lang="zh-CN" altLang="en-US" sz="1200" dirty="0"/>
              <a:t>调用</a:t>
            </a:r>
            <a:r>
              <a:rPr lang="en-US" altLang="zh-CN" sz="1200" dirty="0"/>
              <a:t>f1( )</a:t>
            </a:r>
          </a:p>
          <a:p>
            <a:pPr indent="-6351"/>
            <a:r>
              <a:rPr lang="en-US" altLang="zh-CN" sz="1200" dirty="0"/>
              <a:t>       catch(double)</a:t>
            </a:r>
          </a:p>
          <a:p>
            <a:pPr indent="-6351"/>
            <a:r>
              <a:rPr lang="en-US" altLang="zh-CN" sz="1200" dirty="0"/>
              <a:t>       {</a:t>
            </a:r>
            <a:r>
              <a:rPr lang="en-US" altLang="zh-CN" sz="1200" dirty="0" err="1"/>
              <a:t>cout</a:t>
            </a:r>
            <a:r>
              <a:rPr lang="en-US" altLang="zh-CN" sz="1200" dirty="0"/>
              <a:t>&lt;&lt;″OK0!″&lt;&lt;</a:t>
            </a:r>
            <a:r>
              <a:rPr lang="en-US" altLang="zh-CN" sz="1200" dirty="0" err="1"/>
              <a:t>endl</a:t>
            </a:r>
            <a:r>
              <a:rPr lang="en-US" altLang="zh-CN" sz="1200" dirty="0"/>
              <a:t>;}</a:t>
            </a:r>
          </a:p>
          <a:p>
            <a:pPr indent="-6351"/>
            <a:r>
              <a:rPr lang="en-US" altLang="zh-CN" sz="1200" dirty="0"/>
              <a:t>       </a:t>
            </a:r>
            <a:r>
              <a:rPr lang="en-US" altLang="zh-CN" sz="1200" dirty="0" err="1"/>
              <a:t>cout</a:t>
            </a:r>
            <a:r>
              <a:rPr lang="en-US" altLang="zh-CN" sz="1200" dirty="0"/>
              <a:t>&lt;&lt;″end0″&lt;&lt;</a:t>
            </a:r>
            <a:r>
              <a:rPr lang="en-US" altLang="zh-CN" sz="1200" dirty="0" err="1"/>
              <a:t>endl</a:t>
            </a:r>
            <a:r>
              <a:rPr lang="en-US" altLang="zh-CN" sz="1200" dirty="0"/>
              <a:t>;</a:t>
            </a:r>
          </a:p>
          <a:p>
            <a:pPr indent="-6351"/>
            <a:r>
              <a:rPr lang="en-US" altLang="zh-CN" sz="1200" dirty="0"/>
              <a:t>       return 0;</a:t>
            </a:r>
          </a:p>
          <a:p>
            <a:pPr indent="-6351"/>
            <a:r>
              <a:rPr lang="en-US" altLang="zh-CN" sz="1200" dirty="0"/>
              <a:t>}</a:t>
            </a:r>
          </a:p>
          <a:p>
            <a:pPr indent="-6351"/>
            <a:endParaRPr lang="en-US" altLang="zh-CN" sz="1200" dirty="0"/>
          </a:p>
        </p:txBody>
      </p:sp>
    </p:spTree>
    <p:extLst>
      <p:ext uri="{BB962C8B-B14F-4D97-AF65-F5344CB8AC3E}">
        <p14:creationId xmlns:p14="http://schemas.microsoft.com/office/powerpoint/2010/main" val="3285495282"/>
      </p:ext>
    </p:extLst>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9.2.1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异常处理的语句</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Rectangle 2"/>
          <p:cNvSpPr txBox="1">
            <a:spLocks noChangeArrowheads="1"/>
          </p:cNvSpPr>
          <p:nvPr/>
        </p:nvSpPr>
        <p:spPr>
          <a:xfrm>
            <a:off x="252000" y="627750"/>
            <a:ext cx="8568000" cy="4392000"/>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36549" indent="0">
              <a:buNone/>
            </a:pPr>
            <a:r>
              <a:rPr lang="zh-CN" altLang="en-US" sz="1800" dirty="0" smtClean="0"/>
              <a:t>分3种情况分析运行情况: </a:t>
            </a:r>
          </a:p>
          <a:p>
            <a:pPr marL="336549" indent="0">
              <a:buNone/>
            </a:pPr>
            <a:r>
              <a:rPr lang="zh-CN" altLang="en-US" sz="1800" dirty="0" smtClean="0"/>
              <a:t>（1） 执行上面的程序。图 为有函数嵌套时异常处理示意图。</a:t>
            </a:r>
          </a:p>
          <a:p>
            <a:pPr indent="-6351"/>
            <a:endParaRPr lang="zh-CN" altLang="en-US" sz="1800" dirty="0" smtClean="0"/>
          </a:p>
          <a:p>
            <a:pPr indent="-6351"/>
            <a:endParaRPr lang="en-US" altLang="zh-CN" sz="1800" dirty="0" smtClean="0"/>
          </a:p>
          <a:p>
            <a:pPr indent="-6351"/>
            <a:endParaRPr lang="en-US" altLang="zh-CN" sz="1800" dirty="0"/>
          </a:p>
          <a:p>
            <a:pPr indent="-6351"/>
            <a:endParaRPr lang="en-US" altLang="zh-CN" sz="1800" dirty="0" smtClean="0"/>
          </a:p>
          <a:p>
            <a:pPr indent="-6351"/>
            <a:endParaRPr lang="en-US" altLang="zh-CN" sz="1800" dirty="0"/>
          </a:p>
          <a:p>
            <a:pPr indent="-6351"/>
            <a:endParaRPr lang="en-US" altLang="zh-CN" sz="1800" dirty="0" smtClean="0"/>
          </a:p>
          <a:p>
            <a:pPr indent="-6351"/>
            <a:endParaRPr lang="zh-CN" altLang="en-US" sz="1800" dirty="0" smtClean="0"/>
          </a:p>
          <a:p>
            <a:pPr marL="336549" indent="0">
              <a:buNone/>
            </a:pPr>
            <a:r>
              <a:rPr lang="zh-CN" altLang="en-US" sz="1800" dirty="0" smtClean="0"/>
              <a:t> </a:t>
            </a:r>
          </a:p>
          <a:p>
            <a:pPr marL="336549" indent="0">
              <a:buNone/>
            </a:pPr>
            <a:r>
              <a:rPr lang="zh-CN" altLang="en-US" sz="1800" dirty="0" smtClean="0"/>
              <a:t>程序运行结果如下: </a:t>
            </a:r>
          </a:p>
          <a:p>
            <a:pPr marL="336549" indent="0">
              <a:buNone/>
            </a:pPr>
            <a:r>
              <a:rPr lang="en-US" altLang="zh-CN" sz="1800" dirty="0" smtClean="0"/>
              <a:t>OK0!                (</a:t>
            </a:r>
            <a:r>
              <a:rPr lang="zh-CN" altLang="en-US" sz="1800" dirty="0" smtClean="0"/>
              <a:t>在主函数中捕获异常)</a:t>
            </a:r>
          </a:p>
          <a:p>
            <a:pPr marL="336549" indent="0">
              <a:buNone/>
            </a:pPr>
            <a:r>
              <a:rPr lang="en-US" altLang="zh-CN" sz="1800" dirty="0" smtClean="0"/>
              <a:t>end0                (</a:t>
            </a:r>
            <a:r>
              <a:rPr lang="zh-CN" altLang="en-US" sz="1800" dirty="0" smtClean="0"/>
              <a:t>执行主函数中最后一个语句时的输出)</a:t>
            </a:r>
            <a:endParaRPr lang="zh-CN" altLang="en-US" sz="1800" dirty="0"/>
          </a:p>
        </p:txBody>
      </p:sp>
      <p:pic>
        <p:nvPicPr>
          <p:cNvPr id="8" name="Picture 3" descr="F:\计算机事业部电子教案\C++程序设计\tu\tu\图14.1.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6001" y="1563750"/>
            <a:ext cx="7488000" cy="1718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4601462"/>
      </p:ext>
    </p:extLst>
  </p:cSld>
  <p:clrMapOvr>
    <a:masterClrMapping/>
  </p:clrMapOvr>
  <p:transition spd="slow" advClick="0" advTm="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9.2.1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异常处理的语句</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Rectangle 2"/>
          <p:cNvSpPr txBox="1">
            <a:spLocks noChangeArrowheads="1"/>
          </p:cNvSpPr>
          <p:nvPr/>
        </p:nvSpPr>
        <p:spPr>
          <a:xfrm>
            <a:off x="-180000" y="579676"/>
            <a:ext cx="9072000" cy="4563824"/>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36549" indent="0">
              <a:buNone/>
            </a:pPr>
            <a:r>
              <a:rPr lang="zh-CN" altLang="en-US" sz="1800" dirty="0" smtClean="0"/>
              <a:t>(2) 如果将</a:t>
            </a:r>
            <a:r>
              <a:rPr lang="en-US" altLang="zh-CN" sz="1800" dirty="0" smtClean="0"/>
              <a:t>f3</a:t>
            </a:r>
            <a:r>
              <a:rPr lang="zh-CN" altLang="en-US" sz="1800" dirty="0" smtClean="0"/>
              <a:t>函数中的</a:t>
            </a:r>
            <a:r>
              <a:rPr lang="en-US" altLang="zh-CN" sz="1800" dirty="0" smtClean="0"/>
              <a:t>catch</a:t>
            </a:r>
            <a:r>
              <a:rPr lang="zh-CN" altLang="en-US" sz="1800" dirty="0" smtClean="0"/>
              <a:t>子句改为</a:t>
            </a:r>
            <a:r>
              <a:rPr lang="en-US" altLang="zh-CN" sz="1800" dirty="0" smtClean="0"/>
              <a:t>catch(double)，</a:t>
            </a:r>
            <a:r>
              <a:rPr lang="zh-CN" altLang="en-US" sz="1800" dirty="0" smtClean="0"/>
              <a:t>而程序中其他部分不变，则程序运行结果如下:</a:t>
            </a:r>
          </a:p>
          <a:p>
            <a:pPr marL="336549" indent="0">
              <a:buNone/>
            </a:pPr>
            <a:r>
              <a:rPr lang="en-US" altLang="zh-CN" sz="1800" dirty="0" smtClean="0"/>
              <a:t>OK3!(</a:t>
            </a:r>
            <a:r>
              <a:rPr lang="zh-CN" altLang="en-US" sz="1800" dirty="0" smtClean="0"/>
              <a:t>在</a:t>
            </a:r>
            <a:r>
              <a:rPr lang="en-US" altLang="zh-CN" sz="1800" dirty="0" smtClean="0"/>
              <a:t>f3</a:t>
            </a:r>
            <a:r>
              <a:rPr lang="zh-CN" altLang="en-US" sz="1800" dirty="0" smtClean="0"/>
              <a:t>函数中捕获异常)</a:t>
            </a:r>
          </a:p>
          <a:p>
            <a:pPr marL="336549" indent="0">
              <a:buNone/>
            </a:pPr>
            <a:r>
              <a:rPr lang="en-US" altLang="zh-CN" sz="1800" dirty="0" smtClean="0"/>
              <a:t>end3                   (</a:t>
            </a:r>
            <a:r>
              <a:rPr lang="zh-CN" altLang="en-US" sz="1800" dirty="0" smtClean="0"/>
              <a:t>执行</a:t>
            </a:r>
            <a:r>
              <a:rPr lang="en-US" altLang="zh-CN" sz="1800" dirty="0" smtClean="0"/>
              <a:t>f3</a:t>
            </a:r>
            <a:r>
              <a:rPr lang="zh-CN" altLang="en-US" sz="1800" dirty="0" smtClean="0"/>
              <a:t>函数中最后一个语句时的输出)</a:t>
            </a:r>
          </a:p>
          <a:p>
            <a:pPr marL="336549" indent="0">
              <a:buNone/>
            </a:pPr>
            <a:r>
              <a:rPr lang="en-US" altLang="zh-CN" sz="1800" dirty="0" smtClean="0"/>
              <a:t>end2                   (</a:t>
            </a:r>
            <a:r>
              <a:rPr lang="zh-CN" altLang="en-US" sz="1800" dirty="0" smtClean="0"/>
              <a:t>执行</a:t>
            </a:r>
            <a:r>
              <a:rPr lang="en-US" altLang="zh-CN" sz="1800" dirty="0" smtClean="0"/>
              <a:t>f2</a:t>
            </a:r>
            <a:r>
              <a:rPr lang="zh-CN" altLang="en-US" sz="1800" dirty="0" smtClean="0"/>
              <a:t>函数中最后一个语句时的输出)</a:t>
            </a:r>
          </a:p>
          <a:p>
            <a:pPr marL="336549" indent="0">
              <a:buNone/>
            </a:pPr>
            <a:r>
              <a:rPr lang="en-US" altLang="zh-CN" sz="1800" dirty="0" smtClean="0"/>
              <a:t>end1                   (</a:t>
            </a:r>
            <a:r>
              <a:rPr lang="zh-CN" altLang="en-US" sz="1800" dirty="0" smtClean="0"/>
              <a:t>执行</a:t>
            </a:r>
            <a:r>
              <a:rPr lang="en-US" altLang="zh-CN" sz="1800" dirty="0" smtClean="0"/>
              <a:t>f1</a:t>
            </a:r>
            <a:r>
              <a:rPr lang="zh-CN" altLang="en-US" sz="1800" dirty="0" smtClean="0"/>
              <a:t>函数中最后一个语句时的输出)</a:t>
            </a:r>
          </a:p>
          <a:p>
            <a:pPr marL="336549" indent="0">
              <a:buNone/>
            </a:pPr>
            <a:r>
              <a:rPr lang="en-US" altLang="zh-CN" sz="1800" dirty="0" smtClean="0"/>
              <a:t>end0                   (</a:t>
            </a:r>
            <a:r>
              <a:rPr lang="zh-CN" altLang="en-US" sz="1800" dirty="0" smtClean="0"/>
              <a:t>执行主函数中最后一个语句时的输出)</a:t>
            </a:r>
          </a:p>
          <a:p>
            <a:pPr marL="336549" indent="0">
              <a:buNone/>
            </a:pPr>
            <a:r>
              <a:rPr lang="zh-CN" altLang="en-US" sz="1800" dirty="0" smtClean="0"/>
              <a:t>(3) 如果在此基础上再将</a:t>
            </a:r>
            <a:r>
              <a:rPr lang="en-US" altLang="zh-CN" sz="1800" dirty="0" smtClean="0"/>
              <a:t>f3</a:t>
            </a:r>
            <a:r>
              <a:rPr lang="zh-CN" altLang="en-US" sz="1800" dirty="0" smtClean="0"/>
              <a:t>函数中的</a:t>
            </a:r>
            <a:r>
              <a:rPr lang="en-US" altLang="zh-CN" sz="1800" dirty="0" smtClean="0"/>
              <a:t>catch</a:t>
            </a:r>
            <a:r>
              <a:rPr lang="zh-CN" altLang="en-US" sz="1800" dirty="0" smtClean="0"/>
              <a:t>块改为</a:t>
            </a:r>
          </a:p>
          <a:p>
            <a:pPr marL="336549" indent="0">
              <a:buNone/>
            </a:pPr>
            <a:r>
              <a:rPr lang="en-US" altLang="zh-CN" sz="1800" dirty="0" smtClean="0"/>
              <a:t>catch(double)</a:t>
            </a:r>
          </a:p>
          <a:p>
            <a:pPr marL="336549" indent="0">
              <a:buNone/>
            </a:pPr>
            <a:r>
              <a:rPr lang="en-US" altLang="zh-CN" sz="1800" dirty="0" smtClean="0"/>
              <a:t>  {</a:t>
            </a:r>
            <a:r>
              <a:rPr lang="en-US" altLang="zh-CN" sz="1800" dirty="0" err="1" smtClean="0"/>
              <a:t>cout</a:t>
            </a:r>
            <a:r>
              <a:rPr lang="en-US" altLang="zh-CN" sz="1800" dirty="0" smtClean="0"/>
              <a:t>&lt;&lt;″OK3!″&lt;&lt;</a:t>
            </a:r>
            <a:r>
              <a:rPr lang="en-US" altLang="zh-CN" sz="1800" dirty="0" err="1" smtClean="0"/>
              <a:t>endl;throw</a:t>
            </a:r>
            <a:r>
              <a:rPr lang="en-US" altLang="zh-CN" sz="1800" dirty="0" smtClean="0"/>
              <a:t>;}</a:t>
            </a:r>
          </a:p>
          <a:p>
            <a:pPr marL="336549" indent="0">
              <a:buNone/>
            </a:pPr>
            <a:r>
              <a:rPr lang="zh-CN" altLang="en-US" sz="1800" dirty="0" smtClean="0"/>
              <a:t>程序运行结果如下: </a:t>
            </a:r>
          </a:p>
          <a:p>
            <a:pPr marL="336549" indent="0">
              <a:buNone/>
            </a:pPr>
            <a:r>
              <a:rPr lang="en-US" altLang="zh-CN" sz="1800" dirty="0" smtClean="0"/>
              <a:t>OK3!(</a:t>
            </a:r>
            <a:r>
              <a:rPr lang="zh-CN" altLang="en-US" sz="1800" dirty="0" smtClean="0"/>
              <a:t>在</a:t>
            </a:r>
            <a:r>
              <a:rPr lang="en-US" altLang="zh-CN" sz="1800" dirty="0" smtClean="0"/>
              <a:t>f3</a:t>
            </a:r>
            <a:r>
              <a:rPr lang="zh-CN" altLang="en-US" sz="1800" dirty="0" smtClean="0"/>
              <a:t>函数中捕获异常)</a:t>
            </a:r>
          </a:p>
          <a:p>
            <a:pPr marL="336549" indent="0">
              <a:buNone/>
            </a:pPr>
            <a:r>
              <a:rPr lang="en-US" altLang="zh-CN" sz="1800" dirty="0" smtClean="0"/>
              <a:t>OK0!                  (</a:t>
            </a:r>
            <a:r>
              <a:rPr lang="zh-CN" altLang="en-US" sz="1800" dirty="0" smtClean="0"/>
              <a:t>在主函数中捕获异常)</a:t>
            </a:r>
          </a:p>
          <a:p>
            <a:pPr marL="336549" indent="0">
              <a:buNone/>
            </a:pPr>
            <a:r>
              <a:rPr lang="en-US" altLang="zh-CN" sz="1800" dirty="0" smtClean="0"/>
              <a:t>end0                  (</a:t>
            </a:r>
            <a:r>
              <a:rPr lang="zh-CN" altLang="en-US" sz="1800" dirty="0" smtClean="0"/>
              <a:t>执行主函数中最后一个语句时的输出)</a:t>
            </a:r>
            <a:endParaRPr lang="zh-CN" altLang="en-US" sz="1800" dirty="0"/>
          </a:p>
        </p:txBody>
      </p:sp>
    </p:spTree>
    <p:extLst>
      <p:ext uri="{BB962C8B-B14F-4D97-AF65-F5344CB8AC3E}">
        <p14:creationId xmlns:p14="http://schemas.microsoft.com/office/powerpoint/2010/main" val="925799298"/>
      </p:ext>
    </p:extLst>
  </p:cSld>
  <p:clrMapOvr>
    <a:masterClrMapping/>
  </p:clrMapOvr>
  <p:transition spd="slow" advClick="0" advTm="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11560" y="429469"/>
            <a:ext cx="2256285" cy="49678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chemeClr val="accent1"/>
                </a:solidFill>
                <a:latin typeface="微软雅黑" panose="020B0503020204020204" pitchFamily="34" charset="-122"/>
                <a:ea typeface="微软雅黑" panose="020B0503020204020204" pitchFamily="34" charset="-122"/>
              </a:rPr>
              <a:t>目录</a:t>
            </a:r>
            <a:r>
              <a:rPr lang="en-US" altLang="zh-CN" b="1" dirty="0">
                <a:solidFill>
                  <a:schemeClr val="accent1"/>
                </a:solidFill>
                <a:latin typeface="微软雅黑" panose="020B0503020204020204" pitchFamily="34" charset="-122"/>
                <a:ea typeface="微软雅黑" panose="020B0503020204020204" pitchFamily="34" charset="-122"/>
              </a:rPr>
              <a:t>/</a:t>
            </a:r>
            <a:r>
              <a:rPr lang="en-US" altLang="zh-CN" sz="1800" b="1" dirty="0">
                <a:solidFill>
                  <a:schemeClr val="accent1"/>
                </a:solidFill>
                <a:latin typeface="微软雅黑" panose="020B0503020204020204" pitchFamily="34" charset="-122"/>
                <a:ea typeface="微软雅黑" panose="020B0503020204020204" pitchFamily="34" charset="-122"/>
              </a:rPr>
              <a:t>Contents</a:t>
            </a:r>
            <a:endParaRPr lang="en-GB" sz="1800" b="1" dirty="0">
              <a:solidFill>
                <a:schemeClr val="accent1"/>
              </a:solidFill>
              <a:latin typeface="微软雅黑" panose="020B0503020204020204" pitchFamily="34" charset="-122"/>
              <a:ea typeface="微软雅黑" panose="020B0503020204020204" pitchFamily="34" charset="-122"/>
            </a:endParaRPr>
          </a:p>
        </p:txBody>
      </p:sp>
      <p:cxnSp>
        <p:nvCxnSpPr>
          <p:cNvPr id="43" name="直接连接符 42"/>
          <p:cNvCxnSpPr/>
          <p:nvPr/>
        </p:nvCxnSpPr>
        <p:spPr>
          <a:xfrm>
            <a:off x="738572" y="1059582"/>
            <a:ext cx="764985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5" name="组合 44"/>
          <p:cNvGrpSpPr/>
          <p:nvPr/>
        </p:nvGrpSpPr>
        <p:grpSpPr>
          <a:xfrm>
            <a:off x="1547665" y="1131590"/>
            <a:ext cx="894259" cy="523220"/>
            <a:chOff x="2215144" y="927951"/>
            <a:chExt cx="1244730" cy="959254"/>
          </a:xfrm>
        </p:grpSpPr>
        <p:sp>
          <p:nvSpPr>
            <p:cNvPr id="46" name="平行四边形 45"/>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47" name="文本框 9"/>
            <p:cNvSpPr txBox="1"/>
            <p:nvPr/>
          </p:nvSpPr>
          <p:spPr>
            <a:xfrm>
              <a:off x="2393075" y="927951"/>
              <a:ext cx="1066799" cy="959254"/>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01</a:t>
              </a:r>
              <a:endParaRPr lang="zh-CN" altLang="en-US" sz="2800" dirty="0">
                <a:solidFill>
                  <a:schemeClr val="bg1"/>
                </a:solidFill>
                <a:latin typeface="Impact" panose="020B0806030902050204" pitchFamily="34" charset="0"/>
              </a:endParaRPr>
            </a:p>
          </p:txBody>
        </p:sp>
      </p:grpSp>
      <p:grpSp>
        <p:nvGrpSpPr>
          <p:cNvPr id="48" name="组合 47"/>
          <p:cNvGrpSpPr/>
          <p:nvPr/>
        </p:nvGrpSpPr>
        <p:grpSpPr>
          <a:xfrm>
            <a:off x="1547665" y="1811204"/>
            <a:ext cx="894259" cy="523220"/>
            <a:chOff x="2215144" y="1952311"/>
            <a:chExt cx="1244730" cy="959257"/>
          </a:xfrm>
        </p:grpSpPr>
        <p:sp>
          <p:nvSpPr>
            <p:cNvPr id="49" name="平行四边形 48"/>
            <p:cNvSpPr/>
            <p:nvPr/>
          </p:nvSpPr>
          <p:spPr>
            <a:xfrm>
              <a:off x="2215144" y="2033848"/>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50" name="文本框 10"/>
            <p:cNvSpPr txBox="1"/>
            <p:nvPr/>
          </p:nvSpPr>
          <p:spPr>
            <a:xfrm>
              <a:off x="2393075" y="1952311"/>
              <a:ext cx="1066799" cy="959257"/>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02</a:t>
              </a:r>
              <a:endParaRPr lang="zh-CN" altLang="en-US" sz="2800" dirty="0">
                <a:solidFill>
                  <a:schemeClr val="bg1"/>
                </a:solidFill>
                <a:latin typeface="Impact" panose="020B0806030902050204" pitchFamily="34" charset="0"/>
              </a:endParaRPr>
            </a:p>
          </p:txBody>
        </p:sp>
      </p:grpSp>
      <p:grpSp>
        <p:nvGrpSpPr>
          <p:cNvPr id="51" name="组合 50"/>
          <p:cNvGrpSpPr/>
          <p:nvPr/>
        </p:nvGrpSpPr>
        <p:grpSpPr>
          <a:xfrm>
            <a:off x="1547665" y="2513052"/>
            <a:ext cx="894259" cy="523220"/>
            <a:chOff x="2215144" y="3018134"/>
            <a:chExt cx="1244730" cy="959255"/>
          </a:xfrm>
        </p:grpSpPr>
        <p:sp>
          <p:nvSpPr>
            <p:cNvPr id="52" name="平行四边形 51"/>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53" name="文本框 11"/>
            <p:cNvSpPr txBox="1"/>
            <p:nvPr/>
          </p:nvSpPr>
          <p:spPr>
            <a:xfrm>
              <a:off x="2393075" y="3018134"/>
              <a:ext cx="1066799" cy="959255"/>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03</a:t>
              </a:r>
              <a:endParaRPr lang="zh-CN" altLang="en-US" sz="2800" dirty="0">
                <a:solidFill>
                  <a:schemeClr val="bg1"/>
                </a:solidFill>
                <a:latin typeface="Impact" panose="020B0806030902050204" pitchFamily="34" charset="0"/>
              </a:endParaRPr>
            </a:p>
          </p:txBody>
        </p:sp>
      </p:grpSp>
      <p:grpSp>
        <p:nvGrpSpPr>
          <p:cNvPr id="54" name="组合 53"/>
          <p:cNvGrpSpPr/>
          <p:nvPr/>
        </p:nvGrpSpPr>
        <p:grpSpPr>
          <a:xfrm>
            <a:off x="1547665" y="3195543"/>
            <a:ext cx="894259" cy="523220"/>
            <a:chOff x="2215144" y="4047039"/>
            <a:chExt cx="1244730" cy="959256"/>
          </a:xfrm>
        </p:grpSpPr>
        <p:sp>
          <p:nvSpPr>
            <p:cNvPr id="55" name="平行四边形 54"/>
            <p:cNvSpPr/>
            <p:nvPr/>
          </p:nvSpPr>
          <p:spPr>
            <a:xfrm>
              <a:off x="2215144" y="4135856"/>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56" name="文本框 12"/>
            <p:cNvSpPr txBox="1"/>
            <p:nvPr/>
          </p:nvSpPr>
          <p:spPr>
            <a:xfrm>
              <a:off x="2393075" y="4047039"/>
              <a:ext cx="1066799" cy="959256"/>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04</a:t>
              </a:r>
              <a:endParaRPr lang="zh-CN" altLang="en-US" sz="2800" dirty="0">
                <a:solidFill>
                  <a:schemeClr val="bg1"/>
                </a:solidFill>
                <a:latin typeface="Impact" panose="020B0806030902050204" pitchFamily="34" charset="0"/>
              </a:endParaRPr>
            </a:p>
          </p:txBody>
        </p:sp>
      </p:grpSp>
      <p:grpSp>
        <p:nvGrpSpPr>
          <p:cNvPr id="57" name="组合 56"/>
          <p:cNvGrpSpPr/>
          <p:nvPr/>
        </p:nvGrpSpPr>
        <p:grpSpPr>
          <a:xfrm>
            <a:off x="1547664" y="3895082"/>
            <a:ext cx="884486" cy="523220"/>
            <a:chOff x="2215144" y="5107938"/>
            <a:chExt cx="1231128" cy="959259"/>
          </a:xfrm>
        </p:grpSpPr>
        <p:sp>
          <p:nvSpPr>
            <p:cNvPr id="58" name="平行四边形 57"/>
            <p:cNvSpPr/>
            <p:nvPr/>
          </p:nvSpPr>
          <p:spPr>
            <a:xfrm>
              <a:off x="2215144" y="5186859"/>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59" name="文本框 13"/>
            <p:cNvSpPr txBox="1"/>
            <p:nvPr/>
          </p:nvSpPr>
          <p:spPr>
            <a:xfrm>
              <a:off x="2379473" y="5107938"/>
              <a:ext cx="1066799" cy="959259"/>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05</a:t>
              </a:r>
              <a:endParaRPr lang="zh-CN" altLang="en-US" sz="2800" dirty="0">
                <a:solidFill>
                  <a:schemeClr val="bg1"/>
                </a:solidFill>
                <a:latin typeface="Impact" panose="020B0806030902050204" pitchFamily="34" charset="0"/>
              </a:endParaRPr>
            </a:p>
          </p:txBody>
        </p:sp>
      </p:grpSp>
      <p:grpSp>
        <p:nvGrpSpPr>
          <p:cNvPr id="60" name="组合 59"/>
          <p:cNvGrpSpPr/>
          <p:nvPr/>
        </p:nvGrpSpPr>
        <p:grpSpPr>
          <a:xfrm>
            <a:off x="2226918" y="1144901"/>
            <a:ext cx="5537556" cy="459690"/>
            <a:chOff x="4315150" y="953426"/>
            <a:chExt cx="3857250" cy="540057"/>
          </a:xfrm>
        </p:grpSpPr>
        <p:sp>
          <p:nvSpPr>
            <p:cNvPr id="61" name="矩形 60"/>
            <p:cNvSpPr/>
            <p:nvPr/>
          </p:nvSpPr>
          <p:spPr>
            <a:xfrm>
              <a:off x="4540341" y="1036090"/>
              <a:ext cx="3519112"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异常处理概述</a:t>
              </a: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3" name="组合 62"/>
          <p:cNvGrpSpPr/>
          <p:nvPr/>
        </p:nvGrpSpPr>
        <p:grpSpPr>
          <a:xfrm>
            <a:off x="2226917" y="1839054"/>
            <a:ext cx="5537557" cy="459690"/>
            <a:chOff x="4315150" y="1647579"/>
            <a:chExt cx="3857250" cy="540057"/>
          </a:xfrm>
        </p:grpSpPr>
        <p:sp>
          <p:nvSpPr>
            <p:cNvPr id="64" name="矩形 63"/>
            <p:cNvSpPr/>
            <p:nvPr/>
          </p:nvSpPr>
          <p:spPr>
            <a:xfrm>
              <a:off x="4540343" y="1730243"/>
              <a:ext cx="3199837"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异常处理的实现</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6" name="组合 65"/>
          <p:cNvGrpSpPr/>
          <p:nvPr/>
        </p:nvGrpSpPr>
        <p:grpSpPr>
          <a:xfrm>
            <a:off x="2226917" y="2533206"/>
            <a:ext cx="5537558" cy="459690"/>
            <a:chOff x="4315150" y="2341731"/>
            <a:chExt cx="3857250" cy="540057"/>
          </a:xfrm>
        </p:grpSpPr>
        <p:sp>
          <p:nvSpPr>
            <p:cNvPr id="67" name="矩形 66"/>
            <p:cNvSpPr/>
            <p:nvPr/>
          </p:nvSpPr>
          <p:spPr>
            <a:xfrm>
              <a:off x="4540343" y="2424395"/>
              <a:ext cx="3128000"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构造函数、析构函数与异常处理</a:t>
              </a: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9" name="组合 68"/>
          <p:cNvGrpSpPr/>
          <p:nvPr/>
        </p:nvGrpSpPr>
        <p:grpSpPr>
          <a:xfrm>
            <a:off x="2226917" y="3243986"/>
            <a:ext cx="5537558" cy="459690"/>
            <a:chOff x="4315150" y="3035884"/>
            <a:chExt cx="3857250" cy="540057"/>
          </a:xfrm>
        </p:grpSpPr>
        <p:sp>
          <p:nvSpPr>
            <p:cNvPr id="70" name="矩形 69"/>
            <p:cNvSpPr/>
            <p:nvPr/>
          </p:nvSpPr>
          <p:spPr>
            <a:xfrm>
              <a:off x="4540343" y="3118548"/>
              <a:ext cx="3128000"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异常匹配 </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1" name="平行四边形 70"/>
            <p:cNvSpPr/>
            <p:nvPr/>
          </p:nvSpPr>
          <p:spPr>
            <a:xfrm>
              <a:off x="4315150" y="3035884"/>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72" name="组合 71"/>
          <p:cNvGrpSpPr/>
          <p:nvPr/>
        </p:nvGrpSpPr>
        <p:grpSpPr>
          <a:xfrm>
            <a:off x="2226917" y="3921513"/>
            <a:ext cx="5537559" cy="459690"/>
            <a:chOff x="4315150" y="3730038"/>
            <a:chExt cx="3857250" cy="540057"/>
          </a:xfrm>
        </p:grpSpPr>
        <p:sp>
          <p:nvSpPr>
            <p:cNvPr id="73" name="矩形 72"/>
            <p:cNvSpPr/>
            <p:nvPr/>
          </p:nvSpPr>
          <p:spPr>
            <a:xfrm>
              <a:off x="4540343" y="3812702"/>
              <a:ext cx="3127999"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标准异常及层次结构</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4" name="平行四边形 73"/>
            <p:cNvSpPr/>
            <p:nvPr/>
          </p:nvSpPr>
          <p:spPr>
            <a:xfrm>
              <a:off x="4315150" y="3730038"/>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34" name="组合 33"/>
          <p:cNvGrpSpPr/>
          <p:nvPr/>
        </p:nvGrpSpPr>
        <p:grpSpPr>
          <a:xfrm>
            <a:off x="7956376" y="490833"/>
            <a:ext cx="432048" cy="432834"/>
            <a:chOff x="6084168" y="1274820"/>
            <a:chExt cx="432048" cy="432834"/>
          </a:xfrm>
        </p:grpSpPr>
        <p:sp>
          <p:nvSpPr>
            <p:cNvPr id="35"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6"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7" name="组合 36"/>
          <p:cNvGrpSpPr/>
          <p:nvPr/>
        </p:nvGrpSpPr>
        <p:grpSpPr>
          <a:xfrm>
            <a:off x="6660232" y="491226"/>
            <a:ext cx="432048" cy="432048"/>
            <a:chOff x="4788024" y="1275213"/>
            <a:chExt cx="432048" cy="432048"/>
          </a:xfrm>
        </p:grpSpPr>
        <p:sp>
          <p:nvSpPr>
            <p:cNvPr id="38"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9"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0" name="组合 39"/>
          <p:cNvGrpSpPr/>
          <p:nvPr/>
        </p:nvGrpSpPr>
        <p:grpSpPr>
          <a:xfrm>
            <a:off x="7308304" y="490833"/>
            <a:ext cx="432833" cy="432834"/>
            <a:chOff x="5436096" y="1274820"/>
            <a:chExt cx="432833" cy="432834"/>
          </a:xfrm>
        </p:grpSpPr>
        <p:sp>
          <p:nvSpPr>
            <p:cNvPr id="41"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2"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4" name="组合 43"/>
          <p:cNvGrpSpPr/>
          <p:nvPr/>
        </p:nvGrpSpPr>
        <p:grpSpPr>
          <a:xfrm>
            <a:off x="5364088" y="490833"/>
            <a:ext cx="432833" cy="432834"/>
            <a:chOff x="3491880" y="1274820"/>
            <a:chExt cx="432833" cy="432834"/>
          </a:xfrm>
        </p:grpSpPr>
        <p:sp>
          <p:nvSpPr>
            <p:cNvPr id="75"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76"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77" name="组合 76"/>
          <p:cNvGrpSpPr/>
          <p:nvPr/>
        </p:nvGrpSpPr>
        <p:grpSpPr>
          <a:xfrm>
            <a:off x="6012160" y="490833"/>
            <a:ext cx="432833" cy="432834"/>
            <a:chOff x="4139952" y="1274820"/>
            <a:chExt cx="432833" cy="432834"/>
          </a:xfrm>
        </p:grpSpPr>
        <p:sp>
          <p:nvSpPr>
            <p:cNvPr id="78"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79"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0-#ppt_w/2"/>
                                          </p:val>
                                        </p:tav>
                                        <p:tav tm="100000">
                                          <p:val>
                                            <p:strVal val="#ppt_x"/>
                                          </p:val>
                                        </p:tav>
                                      </p:tavLst>
                                    </p:anim>
                                    <p:anim calcmode="lin" valueType="num">
                                      <p:cBhvr additive="base">
                                        <p:cTn id="8" dur="500" fill="hold"/>
                                        <p:tgtEl>
                                          <p:spTgt spid="4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0"/>
                                        </p:tgtEl>
                                        <p:attrNameLst>
                                          <p:attrName>style.visibility</p:attrName>
                                        </p:attrNameLst>
                                      </p:cBhvr>
                                      <p:to>
                                        <p:strVal val="visible"/>
                                      </p:to>
                                    </p:set>
                                    <p:anim calcmode="lin" valueType="num">
                                      <p:cBhvr additive="base">
                                        <p:cTn id="11" dur="500" fill="hold"/>
                                        <p:tgtEl>
                                          <p:spTgt spid="60"/>
                                        </p:tgtEl>
                                        <p:attrNameLst>
                                          <p:attrName>ppt_x</p:attrName>
                                        </p:attrNameLst>
                                      </p:cBhvr>
                                      <p:tavLst>
                                        <p:tav tm="0">
                                          <p:val>
                                            <p:strVal val="1+#ppt_w/2"/>
                                          </p:val>
                                        </p:tav>
                                        <p:tav tm="100000">
                                          <p:val>
                                            <p:strVal val="#ppt_x"/>
                                          </p:val>
                                        </p:tav>
                                      </p:tavLst>
                                    </p:anim>
                                    <p:anim calcmode="lin" valueType="num">
                                      <p:cBhvr additive="base">
                                        <p:cTn id="12" dur="500" fill="hold"/>
                                        <p:tgtEl>
                                          <p:spTgt spid="6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fill="hold" nodeType="afterEffect">
                                  <p:stCondLst>
                                    <p:cond delay="0"/>
                                  </p:stCondLst>
                                  <p:childTnLst>
                                    <p:set>
                                      <p:cBhvr>
                                        <p:cTn id="15" dur="1" fill="hold">
                                          <p:stCondLst>
                                            <p:cond delay="0"/>
                                          </p:stCondLst>
                                        </p:cTn>
                                        <p:tgtEl>
                                          <p:spTgt spid="48"/>
                                        </p:tgtEl>
                                        <p:attrNameLst>
                                          <p:attrName>style.visibility</p:attrName>
                                        </p:attrNameLst>
                                      </p:cBhvr>
                                      <p:to>
                                        <p:strVal val="visible"/>
                                      </p:to>
                                    </p:set>
                                    <p:anim calcmode="lin" valueType="num">
                                      <p:cBhvr additive="base">
                                        <p:cTn id="16" dur="500" fill="hold"/>
                                        <p:tgtEl>
                                          <p:spTgt spid="48"/>
                                        </p:tgtEl>
                                        <p:attrNameLst>
                                          <p:attrName>ppt_x</p:attrName>
                                        </p:attrNameLst>
                                      </p:cBhvr>
                                      <p:tavLst>
                                        <p:tav tm="0">
                                          <p:val>
                                            <p:strVal val="0-#ppt_w/2"/>
                                          </p:val>
                                        </p:tav>
                                        <p:tav tm="100000">
                                          <p:val>
                                            <p:strVal val="#ppt_x"/>
                                          </p:val>
                                        </p:tav>
                                      </p:tavLst>
                                    </p:anim>
                                    <p:anim calcmode="lin" valueType="num">
                                      <p:cBhvr additive="base">
                                        <p:cTn id="17" dur="500" fill="hold"/>
                                        <p:tgtEl>
                                          <p:spTgt spid="48"/>
                                        </p:tgtEl>
                                        <p:attrNameLst>
                                          <p:attrName>ppt_y</p:attrName>
                                        </p:attrNameLst>
                                      </p:cBhvr>
                                      <p:tavLst>
                                        <p:tav tm="0">
                                          <p:val>
                                            <p:strVal val="#ppt_y"/>
                                          </p:val>
                                        </p:tav>
                                        <p:tav tm="100000">
                                          <p:val>
                                            <p:strVal val="#ppt_y"/>
                                          </p:val>
                                        </p:tav>
                                      </p:tavLst>
                                    </p:anim>
                                  </p:childTnLst>
                                </p:cTn>
                              </p:par>
                              <p:par>
                                <p:cTn id="18" presetID="2" presetClass="entr" presetSubtype="2" fill="hold" nodeType="withEffect">
                                  <p:stCondLst>
                                    <p:cond delay="0"/>
                                  </p:stCondLst>
                                  <p:childTnLst>
                                    <p:set>
                                      <p:cBhvr>
                                        <p:cTn id="19" dur="1" fill="hold">
                                          <p:stCondLst>
                                            <p:cond delay="0"/>
                                          </p:stCondLst>
                                        </p:cTn>
                                        <p:tgtEl>
                                          <p:spTgt spid="63"/>
                                        </p:tgtEl>
                                        <p:attrNameLst>
                                          <p:attrName>style.visibility</p:attrName>
                                        </p:attrNameLst>
                                      </p:cBhvr>
                                      <p:to>
                                        <p:strVal val="visible"/>
                                      </p:to>
                                    </p:set>
                                    <p:anim calcmode="lin" valueType="num">
                                      <p:cBhvr additive="base">
                                        <p:cTn id="20" dur="500" fill="hold"/>
                                        <p:tgtEl>
                                          <p:spTgt spid="63"/>
                                        </p:tgtEl>
                                        <p:attrNameLst>
                                          <p:attrName>ppt_x</p:attrName>
                                        </p:attrNameLst>
                                      </p:cBhvr>
                                      <p:tavLst>
                                        <p:tav tm="0">
                                          <p:val>
                                            <p:strVal val="1+#ppt_w/2"/>
                                          </p:val>
                                        </p:tav>
                                        <p:tav tm="100000">
                                          <p:val>
                                            <p:strVal val="#ppt_x"/>
                                          </p:val>
                                        </p:tav>
                                      </p:tavLst>
                                    </p:anim>
                                    <p:anim calcmode="lin" valueType="num">
                                      <p:cBhvr additive="base">
                                        <p:cTn id="21" dur="500" fill="hold"/>
                                        <p:tgtEl>
                                          <p:spTgt spid="63"/>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nodeType="afterEffect">
                                  <p:stCondLst>
                                    <p:cond delay="0"/>
                                  </p:stCondLst>
                                  <p:childTnLst>
                                    <p:set>
                                      <p:cBhvr>
                                        <p:cTn id="24" dur="1" fill="hold">
                                          <p:stCondLst>
                                            <p:cond delay="0"/>
                                          </p:stCondLst>
                                        </p:cTn>
                                        <p:tgtEl>
                                          <p:spTgt spid="51"/>
                                        </p:tgtEl>
                                        <p:attrNameLst>
                                          <p:attrName>style.visibility</p:attrName>
                                        </p:attrNameLst>
                                      </p:cBhvr>
                                      <p:to>
                                        <p:strVal val="visible"/>
                                      </p:to>
                                    </p:set>
                                    <p:anim calcmode="lin" valueType="num">
                                      <p:cBhvr additive="base">
                                        <p:cTn id="25" dur="500" fill="hold"/>
                                        <p:tgtEl>
                                          <p:spTgt spid="51"/>
                                        </p:tgtEl>
                                        <p:attrNameLst>
                                          <p:attrName>ppt_x</p:attrName>
                                        </p:attrNameLst>
                                      </p:cBhvr>
                                      <p:tavLst>
                                        <p:tav tm="0">
                                          <p:val>
                                            <p:strVal val="0-#ppt_w/2"/>
                                          </p:val>
                                        </p:tav>
                                        <p:tav tm="100000">
                                          <p:val>
                                            <p:strVal val="#ppt_x"/>
                                          </p:val>
                                        </p:tav>
                                      </p:tavLst>
                                    </p:anim>
                                    <p:anim calcmode="lin" valueType="num">
                                      <p:cBhvr additive="base">
                                        <p:cTn id="26" dur="500" fill="hold"/>
                                        <p:tgtEl>
                                          <p:spTgt spid="51"/>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66"/>
                                        </p:tgtEl>
                                        <p:attrNameLst>
                                          <p:attrName>style.visibility</p:attrName>
                                        </p:attrNameLst>
                                      </p:cBhvr>
                                      <p:to>
                                        <p:strVal val="visible"/>
                                      </p:to>
                                    </p:set>
                                    <p:anim calcmode="lin" valueType="num">
                                      <p:cBhvr additive="base">
                                        <p:cTn id="29" dur="500" fill="hold"/>
                                        <p:tgtEl>
                                          <p:spTgt spid="66"/>
                                        </p:tgtEl>
                                        <p:attrNameLst>
                                          <p:attrName>ppt_x</p:attrName>
                                        </p:attrNameLst>
                                      </p:cBhvr>
                                      <p:tavLst>
                                        <p:tav tm="0">
                                          <p:val>
                                            <p:strVal val="1+#ppt_w/2"/>
                                          </p:val>
                                        </p:tav>
                                        <p:tav tm="100000">
                                          <p:val>
                                            <p:strVal val="#ppt_x"/>
                                          </p:val>
                                        </p:tav>
                                      </p:tavLst>
                                    </p:anim>
                                    <p:anim calcmode="lin" valueType="num">
                                      <p:cBhvr additive="base">
                                        <p:cTn id="30" dur="500" fill="hold"/>
                                        <p:tgtEl>
                                          <p:spTgt spid="66"/>
                                        </p:tgtEl>
                                        <p:attrNameLst>
                                          <p:attrName>ppt_y</p:attrName>
                                        </p:attrNameLst>
                                      </p:cBhvr>
                                      <p:tavLst>
                                        <p:tav tm="0">
                                          <p:val>
                                            <p:strVal val="#ppt_y"/>
                                          </p:val>
                                        </p:tav>
                                        <p:tav tm="100000">
                                          <p:val>
                                            <p:strVal val="#ppt_y"/>
                                          </p:val>
                                        </p:tav>
                                      </p:tavLst>
                                    </p:anim>
                                  </p:childTnLst>
                                </p:cTn>
                              </p:par>
                            </p:childTnLst>
                          </p:cTn>
                        </p:par>
                        <p:par>
                          <p:cTn id="31" fill="hold">
                            <p:stCondLst>
                              <p:cond delay="1500"/>
                            </p:stCondLst>
                            <p:childTnLst>
                              <p:par>
                                <p:cTn id="32" presetID="2" presetClass="entr" presetSubtype="8" fill="hold" nodeType="afterEffect">
                                  <p:stCondLst>
                                    <p:cond delay="0"/>
                                  </p:stCondLst>
                                  <p:childTnLst>
                                    <p:set>
                                      <p:cBhvr>
                                        <p:cTn id="33" dur="1" fill="hold">
                                          <p:stCondLst>
                                            <p:cond delay="0"/>
                                          </p:stCondLst>
                                        </p:cTn>
                                        <p:tgtEl>
                                          <p:spTgt spid="54"/>
                                        </p:tgtEl>
                                        <p:attrNameLst>
                                          <p:attrName>style.visibility</p:attrName>
                                        </p:attrNameLst>
                                      </p:cBhvr>
                                      <p:to>
                                        <p:strVal val="visible"/>
                                      </p:to>
                                    </p:set>
                                    <p:anim calcmode="lin" valueType="num">
                                      <p:cBhvr additive="base">
                                        <p:cTn id="34" dur="500" fill="hold"/>
                                        <p:tgtEl>
                                          <p:spTgt spid="54"/>
                                        </p:tgtEl>
                                        <p:attrNameLst>
                                          <p:attrName>ppt_x</p:attrName>
                                        </p:attrNameLst>
                                      </p:cBhvr>
                                      <p:tavLst>
                                        <p:tav tm="0">
                                          <p:val>
                                            <p:strVal val="0-#ppt_w/2"/>
                                          </p:val>
                                        </p:tav>
                                        <p:tav tm="100000">
                                          <p:val>
                                            <p:strVal val="#ppt_x"/>
                                          </p:val>
                                        </p:tav>
                                      </p:tavLst>
                                    </p:anim>
                                    <p:anim calcmode="lin" valueType="num">
                                      <p:cBhvr additive="base">
                                        <p:cTn id="35" dur="500" fill="hold"/>
                                        <p:tgtEl>
                                          <p:spTgt spid="54"/>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69"/>
                                        </p:tgtEl>
                                        <p:attrNameLst>
                                          <p:attrName>style.visibility</p:attrName>
                                        </p:attrNameLst>
                                      </p:cBhvr>
                                      <p:to>
                                        <p:strVal val="visible"/>
                                      </p:to>
                                    </p:set>
                                    <p:anim calcmode="lin" valueType="num">
                                      <p:cBhvr additive="base">
                                        <p:cTn id="38" dur="500" fill="hold"/>
                                        <p:tgtEl>
                                          <p:spTgt spid="69"/>
                                        </p:tgtEl>
                                        <p:attrNameLst>
                                          <p:attrName>ppt_x</p:attrName>
                                        </p:attrNameLst>
                                      </p:cBhvr>
                                      <p:tavLst>
                                        <p:tav tm="0">
                                          <p:val>
                                            <p:strVal val="1+#ppt_w/2"/>
                                          </p:val>
                                        </p:tav>
                                        <p:tav tm="100000">
                                          <p:val>
                                            <p:strVal val="#ppt_x"/>
                                          </p:val>
                                        </p:tav>
                                      </p:tavLst>
                                    </p:anim>
                                    <p:anim calcmode="lin" valueType="num">
                                      <p:cBhvr additive="base">
                                        <p:cTn id="39" dur="500" fill="hold"/>
                                        <p:tgtEl>
                                          <p:spTgt spid="69"/>
                                        </p:tgtEl>
                                        <p:attrNameLst>
                                          <p:attrName>ppt_y</p:attrName>
                                        </p:attrNameLst>
                                      </p:cBhvr>
                                      <p:tavLst>
                                        <p:tav tm="0">
                                          <p:val>
                                            <p:strVal val="#ppt_y"/>
                                          </p:val>
                                        </p:tav>
                                        <p:tav tm="100000">
                                          <p:val>
                                            <p:strVal val="#ppt_y"/>
                                          </p:val>
                                        </p:tav>
                                      </p:tavLst>
                                    </p:anim>
                                  </p:childTnLst>
                                </p:cTn>
                              </p:par>
                            </p:childTnLst>
                          </p:cTn>
                        </p:par>
                        <p:par>
                          <p:cTn id="40" fill="hold">
                            <p:stCondLst>
                              <p:cond delay="2000"/>
                            </p:stCondLst>
                            <p:childTnLst>
                              <p:par>
                                <p:cTn id="41" presetID="2" presetClass="entr" presetSubtype="8" fill="hold" nodeType="afterEffect">
                                  <p:stCondLst>
                                    <p:cond delay="0"/>
                                  </p:stCondLst>
                                  <p:childTnLst>
                                    <p:set>
                                      <p:cBhvr>
                                        <p:cTn id="42" dur="1" fill="hold">
                                          <p:stCondLst>
                                            <p:cond delay="0"/>
                                          </p:stCondLst>
                                        </p:cTn>
                                        <p:tgtEl>
                                          <p:spTgt spid="57"/>
                                        </p:tgtEl>
                                        <p:attrNameLst>
                                          <p:attrName>style.visibility</p:attrName>
                                        </p:attrNameLst>
                                      </p:cBhvr>
                                      <p:to>
                                        <p:strVal val="visible"/>
                                      </p:to>
                                    </p:set>
                                    <p:anim calcmode="lin" valueType="num">
                                      <p:cBhvr additive="base">
                                        <p:cTn id="43" dur="500" fill="hold"/>
                                        <p:tgtEl>
                                          <p:spTgt spid="57"/>
                                        </p:tgtEl>
                                        <p:attrNameLst>
                                          <p:attrName>ppt_x</p:attrName>
                                        </p:attrNameLst>
                                      </p:cBhvr>
                                      <p:tavLst>
                                        <p:tav tm="0">
                                          <p:val>
                                            <p:strVal val="0-#ppt_w/2"/>
                                          </p:val>
                                        </p:tav>
                                        <p:tav tm="100000">
                                          <p:val>
                                            <p:strVal val="#ppt_x"/>
                                          </p:val>
                                        </p:tav>
                                      </p:tavLst>
                                    </p:anim>
                                    <p:anim calcmode="lin" valueType="num">
                                      <p:cBhvr additive="base">
                                        <p:cTn id="44" dur="500" fill="hold"/>
                                        <p:tgtEl>
                                          <p:spTgt spid="57"/>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stCondLst>
                                    <p:cond delay="0"/>
                                  </p:stCondLst>
                                  <p:childTnLst>
                                    <p:set>
                                      <p:cBhvr>
                                        <p:cTn id="46" dur="1" fill="hold">
                                          <p:stCondLst>
                                            <p:cond delay="0"/>
                                          </p:stCondLst>
                                        </p:cTn>
                                        <p:tgtEl>
                                          <p:spTgt spid="72"/>
                                        </p:tgtEl>
                                        <p:attrNameLst>
                                          <p:attrName>style.visibility</p:attrName>
                                        </p:attrNameLst>
                                      </p:cBhvr>
                                      <p:to>
                                        <p:strVal val="visible"/>
                                      </p:to>
                                    </p:set>
                                    <p:anim calcmode="lin" valueType="num">
                                      <p:cBhvr additive="base">
                                        <p:cTn id="47" dur="500" fill="hold"/>
                                        <p:tgtEl>
                                          <p:spTgt spid="72"/>
                                        </p:tgtEl>
                                        <p:attrNameLst>
                                          <p:attrName>ppt_x</p:attrName>
                                        </p:attrNameLst>
                                      </p:cBhvr>
                                      <p:tavLst>
                                        <p:tav tm="0">
                                          <p:val>
                                            <p:strVal val="1+#ppt_w/2"/>
                                          </p:val>
                                        </p:tav>
                                        <p:tav tm="100000">
                                          <p:val>
                                            <p:strVal val="#ppt_x"/>
                                          </p:val>
                                        </p:tav>
                                      </p:tavLst>
                                    </p:anim>
                                    <p:anim calcmode="lin" valueType="num">
                                      <p:cBhvr additive="base">
                                        <p:cTn id="48" dur="500" fill="hold"/>
                                        <p:tgtEl>
                                          <p:spTgt spid="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subTitle" idx="1"/>
          </p:nvPr>
        </p:nvSpPr>
        <p:spPr>
          <a:xfrm>
            <a:off x="146638" y="536166"/>
            <a:ext cx="8906351" cy="4318231"/>
          </a:xfrm>
          <a:noFill/>
        </p:spPr>
        <p:txBody>
          <a:bodyPr>
            <a:normAutofit lnSpcReduction="10000"/>
          </a:bodyPr>
          <a:lstStyle/>
          <a:p>
            <a:pPr indent="-4761" algn="l"/>
            <a:r>
              <a:rPr lang="zh-CN" altLang="en-US" sz="1499" dirty="0"/>
              <a:t>只有</a:t>
            </a:r>
            <a:r>
              <a:rPr lang="en-US" altLang="zh-CN" sz="1499" dirty="0" err="1"/>
              <a:t>a+b</a:t>
            </a:r>
            <a:r>
              <a:rPr lang="en-US" altLang="zh-CN" sz="1499" dirty="0"/>
              <a:t>&gt;</a:t>
            </a:r>
            <a:r>
              <a:rPr lang="en-US" altLang="zh-CN" sz="1499" dirty="0" err="1"/>
              <a:t>c,b+c</a:t>
            </a:r>
            <a:r>
              <a:rPr lang="en-US" altLang="zh-CN" sz="1499" dirty="0"/>
              <a:t>&gt;</a:t>
            </a:r>
            <a:r>
              <a:rPr lang="en-US" altLang="zh-CN" sz="1499" dirty="0" err="1"/>
              <a:t>a,c+a</a:t>
            </a:r>
            <a:r>
              <a:rPr lang="en-US" altLang="zh-CN" sz="1499" dirty="0"/>
              <a:t>&gt;b</a:t>
            </a:r>
            <a:r>
              <a:rPr lang="zh-CN" altLang="en-US" sz="1499" dirty="0"/>
              <a:t>时才能构成三角形。设置异常处理，对不符合三角形条件的输出警告信息，不予计算。   </a:t>
            </a:r>
            <a:r>
              <a:rPr lang="en-US" altLang="zh-CN" sz="1499" dirty="0"/>
              <a:t>1</a:t>
            </a:r>
            <a:r>
              <a:rPr lang="zh-CN" altLang="en-US" sz="1499" dirty="0"/>
              <a:t>）先写出没有异常处理时的程序:</a:t>
            </a:r>
          </a:p>
          <a:p>
            <a:pPr indent="-4761" algn="l"/>
            <a:r>
              <a:rPr lang="zh-CN" altLang="en-US" sz="1499" dirty="0"/>
              <a:t>#</a:t>
            </a:r>
            <a:r>
              <a:rPr lang="en-US" altLang="zh-CN" sz="1499" dirty="0"/>
              <a:t>include &lt;</a:t>
            </a:r>
            <a:r>
              <a:rPr lang="en-US" altLang="zh-CN" sz="1499" dirty="0" err="1"/>
              <a:t>iostream</a:t>
            </a:r>
            <a:r>
              <a:rPr lang="en-US" altLang="zh-CN" sz="1499" dirty="0"/>
              <a:t>&gt;</a:t>
            </a:r>
          </a:p>
          <a:p>
            <a:pPr indent="-4761" algn="l"/>
            <a:r>
              <a:rPr lang="en-US" altLang="zh-CN" sz="1499" dirty="0"/>
              <a:t>#include &lt;</a:t>
            </a:r>
            <a:r>
              <a:rPr lang="en-US" altLang="zh-CN" sz="1499" dirty="0" err="1"/>
              <a:t>cmath</a:t>
            </a:r>
            <a:r>
              <a:rPr lang="en-US" altLang="zh-CN" sz="1499" dirty="0"/>
              <a:t>&gt;</a:t>
            </a:r>
          </a:p>
          <a:p>
            <a:pPr indent="-4761" algn="l"/>
            <a:r>
              <a:rPr lang="en-US" altLang="zh-CN" sz="1499" dirty="0"/>
              <a:t>using namespace </a:t>
            </a:r>
            <a:r>
              <a:rPr lang="en-US" altLang="zh-CN" sz="1499" dirty="0" err="1"/>
              <a:t>std</a:t>
            </a:r>
            <a:r>
              <a:rPr lang="en-US" altLang="zh-CN" sz="1499" dirty="0"/>
              <a:t>;</a:t>
            </a:r>
          </a:p>
          <a:p>
            <a:pPr indent="-4761" algn="l"/>
            <a:r>
              <a:rPr lang="en-US" altLang="zh-CN" sz="1499" dirty="0" err="1"/>
              <a:t>int</a:t>
            </a:r>
            <a:r>
              <a:rPr lang="en-US" altLang="zh-CN" sz="1499" dirty="0"/>
              <a:t> main( )</a:t>
            </a:r>
          </a:p>
          <a:p>
            <a:pPr indent="-4761" algn="l"/>
            <a:r>
              <a:rPr lang="en-US" altLang="zh-CN" sz="1499" dirty="0"/>
              <a:t>{</a:t>
            </a:r>
          </a:p>
          <a:p>
            <a:pPr indent="-4761" algn="l"/>
            <a:r>
              <a:rPr lang="en-US" altLang="zh-CN" sz="1499" dirty="0"/>
              <a:t>        double triangle(</a:t>
            </a:r>
            <a:r>
              <a:rPr lang="en-US" altLang="zh-CN" sz="1499" dirty="0" err="1"/>
              <a:t>double,double,double</a:t>
            </a:r>
            <a:r>
              <a:rPr lang="en-US" altLang="zh-CN" sz="1499" dirty="0"/>
              <a:t>);</a:t>
            </a:r>
          </a:p>
          <a:p>
            <a:pPr indent="-4761" algn="l"/>
            <a:r>
              <a:rPr lang="en-US" altLang="zh-CN" sz="1499" dirty="0"/>
              <a:t>        double </a:t>
            </a:r>
            <a:r>
              <a:rPr lang="en-US" altLang="zh-CN" sz="1499" dirty="0" err="1"/>
              <a:t>a,b,c</a:t>
            </a:r>
            <a:r>
              <a:rPr lang="en-US" altLang="zh-CN" sz="1499" dirty="0"/>
              <a:t>;</a:t>
            </a:r>
          </a:p>
          <a:p>
            <a:pPr indent="-4761" algn="l"/>
            <a:r>
              <a:rPr lang="en-US" altLang="zh-CN" sz="1499" dirty="0"/>
              <a:t>        </a:t>
            </a:r>
            <a:r>
              <a:rPr lang="en-US" altLang="zh-CN" sz="1499" dirty="0" err="1"/>
              <a:t>cin</a:t>
            </a:r>
            <a:r>
              <a:rPr lang="en-US" altLang="zh-CN" sz="1499" dirty="0"/>
              <a:t>&gt;&gt;a&gt;&gt;b&gt;&gt;c;</a:t>
            </a:r>
          </a:p>
          <a:p>
            <a:pPr indent="-4761" algn="l"/>
            <a:r>
              <a:rPr lang="en-US" altLang="zh-CN" sz="1499" dirty="0"/>
              <a:t>        while(a&gt;0 &amp;&amp; b&gt;0 &amp;&amp; c&gt;0)</a:t>
            </a:r>
          </a:p>
          <a:p>
            <a:pPr indent="-4761" algn="l"/>
            <a:r>
              <a:rPr lang="en-US" altLang="zh-CN" sz="1499" dirty="0"/>
              <a:t>        {</a:t>
            </a:r>
          </a:p>
          <a:p>
            <a:pPr indent="-4761" algn="l"/>
            <a:r>
              <a:rPr lang="en-US" altLang="zh-CN" sz="1499" dirty="0"/>
              <a:t>                </a:t>
            </a:r>
            <a:r>
              <a:rPr lang="en-US" altLang="zh-CN" sz="1499" dirty="0" err="1"/>
              <a:t>cout</a:t>
            </a:r>
            <a:r>
              <a:rPr lang="en-US" altLang="zh-CN" sz="1499" dirty="0"/>
              <a:t>&lt;&lt;triangle(</a:t>
            </a:r>
            <a:r>
              <a:rPr lang="en-US" altLang="zh-CN" sz="1499" dirty="0" err="1"/>
              <a:t>a,b,c</a:t>
            </a:r>
            <a:r>
              <a:rPr lang="en-US" altLang="zh-CN" sz="1499" dirty="0"/>
              <a:t>)&lt;&lt;</a:t>
            </a:r>
            <a:r>
              <a:rPr lang="en-US" altLang="zh-CN" sz="1499" dirty="0" err="1"/>
              <a:t>endl</a:t>
            </a:r>
            <a:r>
              <a:rPr lang="en-US" altLang="zh-CN" sz="1499" dirty="0"/>
              <a:t>;</a:t>
            </a:r>
          </a:p>
          <a:p>
            <a:pPr indent="-4761" algn="l"/>
            <a:r>
              <a:rPr lang="en-US" altLang="zh-CN" sz="1499" dirty="0"/>
              <a:t>                </a:t>
            </a:r>
            <a:r>
              <a:rPr lang="en-US" altLang="zh-CN" sz="1499" dirty="0" err="1"/>
              <a:t>cin</a:t>
            </a:r>
            <a:r>
              <a:rPr lang="en-US" altLang="zh-CN" sz="1499" dirty="0"/>
              <a:t>&gt;&gt;a&gt;&gt;b&gt;&gt;c;</a:t>
            </a:r>
          </a:p>
          <a:p>
            <a:pPr indent="-4761" algn="l"/>
            <a:r>
              <a:rPr lang="en-US" altLang="zh-CN" sz="1499" dirty="0"/>
              <a:t>        }</a:t>
            </a:r>
          </a:p>
          <a:p>
            <a:pPr indent="-4761" algn="l"/>
            <a:r>
              <a:rPr lang="en-US" altLang="zh-CN" sz="1499" dirty="0"/>
              <a:t>        return 0;</a:t>
            </a:r>
          </a:p>
          <a:p>
            <a:pPr indent="-4761" algn="l"/>
            <a:r>
              <a:rPr lang="en-US" altLang="zh-CN" sz="1499" dirty="0"/>
              <a:t>}</a:t>
            </a:r>
          </a:p>
        </p:txBody>
      </p:sp>
      <p:pic>
        <p:nvPicPr>
          <p:cNvPr id="3" name="矩形 1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453" y="-19188"/>
            <a:ext cx="6706463" cy="498613"/>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p:cNvGrpSpPr>
            <a:grpSpLocks/>
          </p:cNvGrpSpPr>
          <p:nvPr/>
        </p:nvGrpSpPr>
        <p:grpSpPr bwMode="auto">
          <a:xfrm>
            <a:off x="145813" y="54592"/>
            <a:ext cx="349862" cy="351052"/>
            <a:chOff x="1192404" y="608225"/>
            <a:chExt cx="1755828" cy="1759616"/>
          </a:xfrm>
        </p:grpSpPr>
        <p:grpSp>
          <p:nvGrpSpPr>
            <p:cNvPr id="5" name="组合 79"/>
            <p:cNvGrpSpPr>
              <a:grpSpLocks/>
            </p:cNvGrpSpPr>
            <p:nvPr/>
          </p:nvGrpSpPr>
          <p:grpSpPr bwMode="auto">
            <a:xfrm>
              <a:off x="1192404" y="608225"/>
              <a:ext cx="1755828" cy="1759616"/>
              <a:chOff x="6379729" y="2488774"/>
              <a:chExt cx="2513016" cy="2513016"/>
            </a:xfrm>
          </p:grpSpPr>
          <p:sp>
            <p:nvSpPr>
              <p:cNvPr id="7"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8" name="任意多边形 83"/>
              <p:cNvGrpSpPr>
                <a:grpSpLocks/>
              </p:cNvGrpSpPr>
              <p:nvPr/>
            </p:nvGrpSpPr>
            <p:grpSpPr bwMode="auto">
              <a:xfrm>
                <a:off x="6397313" y="2490687"/>
                <a:ext cx="2505748" cy="2500354"/>
                <a:chOff x="1883664" y="1987296"/>
                <a:chExt cx="1322832" cy="1322832"/>
              </a:xfrm>
            </p:grpSpPr>
            <p:pic>
              <p:nvPicPr>
                <p:cNvPr id="9" name="任意多边形 8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solidFill>
                      <a:srgbClr val="FFFFFF"/>
                    </a:solidFill>
                  </a:endParaRPr>
                </a:p>
              </p:txBody>
            </p:sp>
          </p:grpSp>
        </p:grpSp>
        <p:sp>
          <p:nvSpPr>
            <p:cNvPr id="6"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solidFill>
                  <a:srgbClr val="FFFFFF"/>
                </a:solidFill>
              </a:endParaRPr>
            </a:p>
          </p:txBody>
        </p:sp>
      </p:grpSp>
      <p:sp>
        <p:nvSpPr>
          <p:cNvPr id="11" name="TextBox 64"/>
          <p:cNvSpPr txBox="1">
            <a:spLocks noChangeArrowheads="1"/>
          </p:cNvSpPr>
          <p:nvPr/>
        </p:nvSpPr>
        <p:spPr bwMode="auto">
          <a:xfrm>
            <a:off x="581788" y="21272"/>
            <a:ext cx="6473195"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399" kern="0" dirty="0">
                <a:solidFill>
                  <a:schemeClr val="bg1"/>
                </a:solidFill>
              </a:rPr>
              <a:t>例</a:t>
            </a:r>
            <a:r>
              <a:rPr lang="en-US" altLang="zh-CN" sz="2399" kern="0" dirty="0">
                <a:solidFill>
                  <a:schemeClr val="bg1"/>
                </a:solidFill>
              </a:rPr>
              <a:t>3.</a:t>
            </a:r>
            <a:r>
              <a:rPr lang="zh-CN" altLang="en-US" sz="2399" kern="0" dirty="0">
                <a:solidFill>
                  <a:schemeClr val="bg1"/>
                </a:solidFill>
              </a:rPr>
              <a:t>给出三角形的三边</a:t>
            </a:r>
            <a:r>
              <a:rPr lang="en-US" altLang="zh-CN" sz="2399" kern="0" dirty="0" err="1">
                <a:solidFill>
                  <a:schemeClr val="bg1"/>
                </a:solidFill>
              </a:rPr>
              <a:t>a,b,c</a:t>
            </a:r>
            <a:r>
              <a:rPr lang="en-US" altLang="zh-CN" sz="2399" kern="0" dirty="0">
                <a:solidFill>
                  <a:schemeClr val="bg1"/>
                </a:solidFill>
              </a:rPr>
              <a:t>，</a:t>
            </a:r>
            <a:r>
              <a:rPr lang="zh-CN" altLang="en-US" sz="2399" kern="0" dirty="0">
                <a:solidFill>
                  <a:schemeClr val="bg1"/>
                </a:solidFill>
              </a:rPr>
              <a:t>求三角形的面积</a:t>
            </a:r>
          </a:p>
        </p:txBody>
      </p:sp>
      <p:grpSp>
        <p:nvGrpSpPr>
          <p:cNvPr id="12" name="组合 11"/>
          <p:cNvGrpSpPr>
            <a:grpSpLocks/>
          </p:cNvGrpSpPr>
          <p:nvPr/>
        </p:nvGrpSpPr>
        <p:grpSpPr bwMode="auto">
          <a:xfrm>
            <a:off x="7432828" y="88767"/>
            <a:ext cx="1580327" cy="456962"/>
            <a:chOff x="755298" y="2917165"/>
            <a:chExt cx="1584454" cy="447077"/>
          </a:xfrm>
        </p:grpSpPr>
        <p:sp>
          <p:nvSpPr>
            <p:cNvPr id="13" name="Freeform 60"/>
            <p:cNvSpPr>
              <a:spLocks/>
            </p:cNvSpPr>
            <p:nvPr/>
          </p:nvSpPr>
          <p:spPr bwMode="auto">
            <a:xfrm>
              <a:off x="755298" y="2917165"/>
              <a:ext cx="416207" cy="447076"/>
            </a:xfrm>
            <a:custGeom>
              <a:avLst/>
              <a:gdLst>
                <a:gd name="T0" fmla="*/ 395254 w 437"/>
                <a:gd name="T1" fmla="*/ 346246 h 470"/>
                <a:gd name="T2" fmla="*/ 369538 w 437"/>
                <a:gd name="T3" fmla="*/ 318661 h 470"/>
                <a:gd name="T4" fmla="*/ 292393 w 437"/>
                <a:gd name="T5" fmla="*/ 276807 h 470"/>
                <a:gd name="T6" fmla="*/ 260010 w 437"/>
                <a:gd name="T7" fmla="*/ 244465 h 470"/>
                <a:gd name="T8" fmla="*/ 249534 w 437"/>
                <a:gd name="T9" fmla="*/ 228294 h 470"/>
                <a:gd name="T10" fmla="*/ 274297 w 437"/>
                <a:gd name="T11" fmla="*/ 189294 h 470"/>
                <a:gd name="T12" fmla="*/ 280011 w 437"/>
                <a:gd name="T13" fmla="*/ 175977 h 470"/>
                <a:gd name="T14" fmla="*/ 283821 w 437"/>
                <a:gd name="T15" fmla="*/ 139830 h 470"/>
                <a:gd name="T16" fmla="*/ 271439 w 437"/>
                <a:gd name="T17" fmla="*/ 54220 h 470"/>
                <a:gd name="T18" fmla="*/ 266677 w 437"/>
                <a:gd name="T19" fmla="*/ 49464 h 470"/>
                <a:gd name="T20" fmla="*/ 249534 w 437"/>
                <a:gd name="T21" fmla="*/ 35195 h 470"/>
                <a:gd name="T22" fmla="*/ 147625 w 437"/>
                <a:gd name="T23" fmla="*/ 47561 h 470"/>
                <a:gd name="T24" fmla="*/ 133339 w 437"/>
                <a:gd name="T25" fmla="*/ 133172 h 470"/>
                <a:gd name="T26" fmla="*/ 135243 w 437"/>
                <a:gd name="T27" fmla="*/ 170269 h 470"/>
                <a:gd name="T28" fmla="*/ 142863 w 437"/>
                <a:gd name="T29" fmla="*/ 185489 h 470"/>
                <a:gd name="T30" fmla="*/ 145720 w 437"/>
                <a:gd name="T31" fmla="*/ 192148 h 470"/>
                <a:gd name="T32" fmla="*/ 147625 w 437"/>
                <a:gd name="T33" fmla="*/ 191196 h 470"/>
                <a:gd name="T34" fmla="*/ 169531 w 437"/>
                <a:gd name="T35" fmla="*/ 227343 h 470"/>
                <a:gd name="T36" fmla="*/ 151435 w 437"/>
                <a:gd name="T37" fmla="*/ 243514 h 470"/>
                <a:gd name="T38" fmla="*/ 122862 w 437"/>
                <a:gd name="T39" fmla="*/ 276807 h 470"/>
                <a:gd name="T40" fmla="*/ 45716 w 437"/>
                <a:gd name="T41" fmla="*/ 318661 h 470"/>
                <a:gd name="T42" fmla="*/ 20001 w 437"/>
                <a:gd name="T43" fmla="*/ 346246 h 470"/>
                <a:gd name="T44" fmla="*/ 0 w 437"/>
                <a:gd name="T45" fmla="*/ 429003 h 470"/>
                <a:gd name="T46" fmla="*/ 0 w 437"/>
                <a:gd name="T47" fmla="*/ 447076 h 470"/>
                <a:gd name="T48" fmla="*/ 416207 w 437"/>
                <a:gd name="T49" fmla="*/ 447076 h 470"/>
                <a:gd name="T50" fmla="*/ 416207 w 437"/>
                <a:gd name="T51" fmla="*/ 429003 h 470"/>
                <a:gd name="T52" fmla="*/ 395254 w 437"/>
                <a:gd name="T53" fmla="*/ 346246 h 47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37"/>
                <a:gd name="T82" fmla="*/ 0 h 470"/>
                <a:gd name="T83" fmla="*/ 437 w 437"/>
                <a:gd name="T84" fmla="*/ 470 h 47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37" h="470">
                  <a:moveTo>
                    <a:pt x="415" y="364"/>
                  </a:moveTo>
                  <a:cubicBezTo>
                    <a:pt x="415" y="364"/>
                    <a:pt x="422" y="351"/>
                    <a:pt x="388" y="335"/>
                  </a:cubicBezTo>
                  <a:cubicBezTo>
                    <a:pt x="307" y="291"/>
                    <a:pt x="307" y="291"/>
                    <a:pt x="307" y="291"/>
                  </a:cubicBezTo>
                  <a:cubicBezTo>
                    <a:pt x="273" y="257"/>
                    <a:pt x="273" y="257"/>
                    <a:pt x="273" y="257"/>
                  </a:cubicBezTo>
                  <a:cubicBezTo>
                    <a:pt x="256" y="248"/>
                    <a:pt x="246" y="251"/>
                    <a:pt x="262" y="240"/>
                  </a:cubicBezTo>
                  <a:cubicBezTo>
                    <a:pt x="274" y="230"/>
                    <a:pt x="282" y="216"/>
                    <a:pt x="288" y="199"/>
                  </a:cubicBezTo>
                  <a:cubicBezTo>
                    <a:pt x="289" y="198"/>
                    <a:pt x="292" y="194"/>
                    <a:pt x="294" y="185"/>
                  </a:cubicBezTo>
                  <a:cubicBezTo>
                    <a:pt x="294" y="185"/>
                    <a:pt x="325" y="148"/>
                    <a:pt x="298" y="147"/>
                  </a:cubicBezTo>
                  <a:cubicBezTo>
                    <a:pt x="298" y="147"/>
                    <a:pt x="326" y="96"/>
                    <a:pt x="285" y="57"/>
                  </a:cubicBezTo>
                  <a:cubicBezTo>
                    <a:pt x="285" y="57"/>
                    <a:pt x="283" y="55"/>
                    <a:pt x="280" y="52"/>
                  </a:cubicBezTo>
                  <a:cubicBezTo>
                    <a:pt x="271" y="42"/>
                    <a:pt x="262" y="37"/>
                    <a:pt x="262" y="37"/>
                  </a:cubicBezTo>
                  <a:cubicBezTo>
                    <a:pt x="203" y="0"/>
                    <a:pt x="155" y="50"/>
                    <a:pt x="155" y="50"/>
                  </a:cubicBezTo>
                  <a:cubicBezTo>
                    <a:pt x="113" y="88"/>
                    <a:pt x="140" y="140"/>
                    <a:pt x="140" y="140"/>
                  </a:cubicBezTo>
                  <a:cubicBezTo>
                    <a:pt x="112" y="140"/>
                    <a:pt x="142" y="179"/>
                    <a:pt x="142" y="179"/>
                  </a:cubicBezTo>
                  <a:cubicBezTo>
                    <a:pt x="146" y="197"/>
                    <a:pt x="150" y="195"/>
                    <a:pt x="150" y="195"/>
                  </a:cubicBezTo>
                  <a:cubicBezTo>
                    <a:pt x="152" y="195"/>
                    <a:pt x="152" y="198"/>
                    <a:pt x="153" y="202"/>
                  </a:cubicBezTo>
                  <a:cubicBezTo>
                    <a:pt x="154" y="201"/>
                    <a:pt x="154" y="201"/>
                    <a:pt x="155" y="201"/>
                  </a:cubicBezTo>
                  <a:cubicBezTo>
                    <a:pt x="160" y="216"/>
                    <a:pt x="168" y="229"/>
                    <a:pt x="178" y="239"/>
                  </a:cubicBezTo>
                  <a:cubicBezTo>
                    <a:pt x="187" y="251"/>
                    <a:pt x="163" y="251"/>
                    <a:pt x="159" y="256"/>
                  </a:cubicBezTo>
                  <a:cubicBezTo>
                    <a:pt x="157" y="259"/>
                    <a:pt x="129" y="291"/>
                    <a:pt x="129" y="291"/>
                  </a:cubicBezTo>
                  <a:cubicBezTo>
                    <a:pt x="48" y="335"/>
                    <a:pt x="48" y="335"/>
                    <a:pt x="48" y="335"/>
                  </a:cubicBezTo>
                  <a:cubicBezTo>
                    <a:pt x="15" y="351"/>
                    <a:pt x="21" y="364"/>
                    <a:pt x="21" y="364"/>
                  </a:cubicBezTo>
                  <a:cubicBezTo>
                    <a:pt x="0" y="451"/>
                    <a:pt x="0" y="451"/>
                    <a:pt x="0" y="451"/>
                  </a:cubicBezTo>
                  <a:cubicBezTo>
                    <a:pt x="0" y="470"/>
                    <a:pt x="0" y="470"/>
                    <a:pt x="0" y="470"/>
                  </a:cubicBezTo>
                  <a:cubicBezTo>
                    <a:pt x="437" y="470"/>
                    <a:pt x="437" y="470"/>
                    <a:pt x="437" y="470"/>
                  </a:cubicBezTo>
                  <a:cubicBezTo>
                    <a:pt x="437" y="451"/>
                    <a:pt x="437" y="451"/>
                    <a:pt x="437" y="451"/>
                  </a:cubicBezTo>
                  <a:lnTo>
                    <a:pt x="415" y="364"/>
                  </a:lnTo>
                  <a:close/>
                </a:path>
              </a:pathLst>
            </a:custGeom>
            <a:solidFill>
              <a:srgbClr val="A23C82"/>
            </a:solidFill>
            <a:ln>
              <a:noFill/>
            </a:ln>
            <a:extLst>
              <a:ext uri="{91240B29-F687-4F45-9708-019B960494DF}">
                <a14:hiddenLine xmlns:a14="http://schemas.microsoft.com/office/drawing/2010/main" w="9525">
                  <a:solidFill>
                    <a:srgbClr val="000000"/>
                  </a:solidFill>
                  <a:round/>
                  <a:headEnd/>
                  <a:tailEnd/>
                </a14:hiddenLine>
              </a:ext>
            </a:extLst>
          </p:spPr>
          <p:txBody>
            <a:bodyPr lIns="51408" tIns="25704" rIns="51408" bIns="25704"/>
            <a:lstStyle/>
            <a:p>
              <a:endParaRPr lang="zh-CN" altLang="en-US" sz="1349"/>
            </a:p>
          </p:txBody>
        </p:sp>
        <p:sp>
          <p:nvSpPr>
            <p:cNvPr id="14" name="圆角矩形 13"/>
            <p:cNvSpPr/>
            <p:nvPr/>
          </p:nvSpPr>
          <p:spPr>
            <a:xfrm>
              <a:off x="1256405" y="3037084"/>
              <a:ext cx="1083347" cy="327158"/>
            </a:xfrm>
            <a:prstGeom prst="roundRect">
              <a:avLst>
                <a:gd name="adj" fmla="val 9938"/>
              </a:avLst>
            </a:prstGeom>
            <a:solidFill>
              <a:srgbClr val="A23C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921052"/>
              <a:r>
                <a:rPr lang="zh-CN" altLang="en-US" sz="1349">
                  <a:solidFill>
                    <a:srgbClr val="FFFFFF"/>
                  </a:solidFill>
                  <a:latin typeface="微软雅黑" pitchFamily="34" charset="-122"/>
                  <a:ea typeface="微软雅黑" pitchFamily="34" charset="-122"/>
                  <a:cs typeface="Arial Unicode MS" pitchFamily="34" charset="-122"/>
                </a:rPr>
                <a:t>简要说明</a:t>
              </a:r>
            </a:p>
          </p:txBody>
        </p:sp>
        <p:sp>
          <p:nvSpPr>
            <p:cNvPr id="15" name="等腰三角形 29"/>
            <p:cNvSpPr>
              <a:spLocks noChangeArrowheads="1"/>
            </p:cNvSpPr>
            <p:nvPr/>
          </p:nvSpPr>
          <p:spPr bwMode="auto">
            <a:xfrm rot="-5400000">
              <a:off x="1200093" y="3087287"/>
              <a:ext cx="55973" cy="113148"/>
            </a:xfrm>
            <a:prstGeom prst="triangle">
              <a:avLst>
                <a:gd name="adj" fmla="val 50000"/>
              </a:avLst>
            </a:prstGeom>
            <a:solidFill>
              <a:srgbClr val="A23C82"/>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vert="eaVert" lIns="0" tIns="0" rIns="0" bIns="0" anchor="ctr"/>
            <a:lstStyle/>
            <a:p>
              <a:pPr algn="ctr" defTabSz="921052"/>
              <a:endParaRPr lang="zh-CN" altLang="en-US" sz="1349">
                <a:solidFill>
                  <a:srgbClr val="FFFFFF"/>
                </a:solidFill>
                <a:latin typeface="微软雅黑" pitchFamily="34" charset="-122"/>
                <a:ea typeface="微软雅黑" pitchFamily="34" charset="-122"/>
                <a:cs typeface="Arial Unicode MS" pitchFamily="34" charset="-122"/>
              </a:endParaRPr>
            </a:p>
          </p:txBody>
        </p:sp>
      </p:grpSp>
    </p:spTree>
    <p:extLst>
      <p:ext uri="{BB962C8B-B14F-4D97-AF65-F5344CB8AC3E}">
        <p14:creationId xmlns:p14="http://schemas.microsoft.com/office/powerpoint/2010/main" val="1124975178"/>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subTitle" idx="1"/>
          </p:nvPr>
        </p:nvSpPr>
        <p:spPr>
          <a:xfrm>
            <a:off x="739570" y="650637"/>
            <a:ext cx="6284682" cy="4492119"/>
          </a:xfrm>
          <a:noFill/>
        </p:spPr>
        <p:txBody>
          <a:bodyPr/>
          <a:lstStyle/>
          <a:p>
            <a:pPr indent="-4761" algn="l"/>
            <a:r>
              <a:rPr lang="en-US" altLang="zh-CN" sz="1349" dirty="0"/>
              <a:t>double triangle(double </a:t>
            </a:r>
            <a:r>
              <a:rPr lang="en-US" altLang="zh-CN" sz="1349" dirty="0" err="1"/>
              <a:t>a,double</a:t>
            </a:r>
            <a:r>
              <a:rPr lang="en-US" altLang="zh-CN" sz="1349" dirty="0"/>
              <a:t> </a:t>
            </a:r>
            <a:r>
              <a:rPr lang="en-US" altLang="zh-CN" sz="1349" dirty="0" err="1"/>
              <a:t>b,double</a:t>
            </a:r>
            <a:r>
              <a:rPr lang="en-US" altLang="zh-CN" sz="1349" dirty="0"/>
              <a:t> c)</a:t>
            </a:r>
          </a:p>
          <a:p>
            <a:pPr indent="-4761" algn="l"/>
            <a:r>
              <a:rPr lang="en-US" altLang="zh-CN" sz="1349" dirty="0"/>
              <a:t>{</a:t>
            </a:r>
          </a:p>
          <a:p>
            <a:pPr indent="-4761" algn="l"/>
            <a:r>
              <a:rPr lang="en-US" altLang="zh-CN" sz="1349" dirty="0"/>
              <a:t>        double area;</a:t>
            </a:r>
          </a:p>
          <a:p>
            <a:pPr indent="-4761" algn="l"/>
            <a:r>
              <a:rPr lang="en-US" altLang="zh-CN" sz="1349" dirty="0"/>
              <a:t>        double s=(</a:t>
            </a:r>
            <a:r>
              <a:rPr lang="en-US" altLang="zh-CN" sz="1349" dirty="0" err="1"/>
              <a:t>a+b+c</a:t>
            </a:r>
            <a:r>
              <a:rPr lang="en-US" altLang="zh-CN" sz="1349" dirty="0"/>
              <a:t>)/2;</a:t>
            </a:r>
          </a:p>
          <a:p>
            <a:pPr indent="-4761" algn="l"/>
            <a:r>
              <a:rPr lang="en-US" altLang="zh-CN" sz="1349" dirty="0"/>
              <a:t>        area=</a:t>
            </a:r>
            <a:r>
              <a:rPr lang="en-US" altLang="zh-CN" sz="1349" dirty="0" err="1"/>
              <a:t>sqrt</a:t>
            </a:r>
            <a:r>
              <a:rPr lang="en-US" altLang="zh-CN" sz="1349" dirty="0"/>
              <a:t>(s*(s-a)*(s-b)*(s-c));</a:t>
            </a:r>
          </a:p>
          <a:p>
            <a:pPr indent="-4761" algn="l"/>
            <a:r>
              <a:rPr lang="en-US" altLang="zh-CN" sz="1349" dirty="0"/>
              <a:t>        return area;</a:t>
            </a:r>
          </a:p>
          <a:p>
            <a:pPr indent="-4761" algn="l"/>
            <a:r>
              <a:rPr lang="en-US" altLang="zh-CN" sz="1349" dirty="0"/>
              <a:t>}</a:t>
            </a:r>
            <a:endParaRPr lang="zh-CN" altLang="en-US" sz="1349" dirty="0"/>
          </a:p>
          <a:p>
            <a:pPr indent="-4761" algn="l"/>
            <a:r>
              <a:rPr lang="zh-CN" altLang="en-US" b="0" dirty="0" smtClean="0"/>
              <a:t>运行情况如下:</a:t>
            </a:r>
          </a:p>
          <a:p>
            <a:pPr indent="-4761" algn="l"/>
            <a:r>
              <a:rPr lang="zh-CN" altLang="en-US" sz="1349" u="sng" dirty="0"/>
              <a:t>6 5 4↙</a:t>
            </a:r>
            <a:r>
              <a:rPr lang="zh-CN" altLang="en-US" sz="1349" dirty="0"/>
              <a:t>               (输入</a:t>
            </a:r>
            <a:r>
              <a:rPr lang="en-US" altLang="zh-CN" sz="1349" dirty="0" err="1"/>
              <a:t>a,b,c</a:t>
            </a:r>
            <a:r>
              <a:rPr lang="zh-CN" altLang="en-US" sz="1349" dirty="0"/>
              <a:t>的值) </a:t>
            </a:r>
          </a:p>
          <a:p>
            <a:pPr indent="-4761" algn="l"/>
            <a:r>
              <a:rPr lang="zh-CN" altLang="en-US" sz="1349" dirty="0"/>
              <a:t>9.92157              (输出三角形的面积)</a:t>
            </a:r>
          </a:p>
          <a:p>
            <a:pPr indent="-4761" algn="l"/>
            <a:r>
              <a:rPr lang="zh-CN" altLang="en-US" sz="1349" u="sng" dirty="0"/>
              <a:t>1 1.5 2↙</a:t>
            </a:r>
            <a:r>
              <a:rPr lang="zh-CN" altLang="en-US" sz="1349" dirty="0"/>
              <a:t>            (输入</a:t>
            </a:r>
            <a:r>
              <a:rPr lang="en-US" altLang="zh-CN" sz="1349" dirty="0" err="1"/>
              <a:t>a,b,c</a:t>
            </a:r>
            <a:r>
              <a:rPr lang="zh-CN" altLang="en-US" sz="1349" dirty="0"/>
              <a:t>的值)</a:t>
            </a:r>
          </a:p>
          <a:p>
            <a:pPr indent="-4761" algn="l"/>
            <a:r>
              <a:rPr lang="zh-CN" altLang="en-US" sz="1349" dirty="0"/>
              <a:t>0.726184            (输出三角形的面积)</a:t>
            </a:r>
          </a:p>
          <a:p>
            <a:pPr indent="-4761" algn="l"/>
            <a:r>
              <a:rPr lang="zh-CN" altLang="en-US" sz="1349" u="sng" dirty="0"/>
              <a:t>1 2 1↙</a:t>
            </a:r>
            <a:r>
              <a:rPr lang="zh-CN" altLang="en-US" sz="1349" dirty="0"/>
              <a:t>               (输入</a:t>
            </a:r>
            <a:r>
              <a:rPr lang="en-US" altLang="zh-CN" sz="1349" dirty="0" err="1"/>
              <a:t>a,b,c</a:t>
            </a:r>
            <a:r>
              <a:rPr lang="zh-CN" altLang="en-US" sz="1349" dirty="0"/>
              <a:t>的值)</a:t>
            </a:r>
          </a:p>
          <a:p>
            <a:pPr indent="-4761" algn="l"/>
            <a:r>
              <a:rPr lang="zh-CN" altLang="en-US" sz="1349" dirty="0"/>
              <a:t>0                         (输出三角形的面积，此结果显然不对,因为不是三角形)</a:t>
            </a:r>
          </a:p>
          <a:p>
            <a:pPr indent="-4761" algn="l"/>
            <a:r>
              <a:rPr lang="zh-CN" altLang="en-US" sz="1349" u="sng" dirty="0"/>
              <a:t>1 0 6↙</a:t>
            </a:r>
            <a:r>
              <a:rPr lang="zh-CN" altLang="en-US" sz="1349" dirty="0"/>
              <a:t>               (输入</a:t>
            </a:r>
            <a:r>
              <a:rPr lang="en-US" altLang="zh-CN" sz="1349" dirty="0" err="1"/>
              <a:t>a,b,c</a:t>
            </a:r>
            <a:r>
              <a:rPr lang="zh-CN" altLang="en-US" sz="1349" dirty="0"/>
              <a:t>的值) </a:t>
            </a:r>
          </a:p>
          <a:p>
            <a:pPr indent="-4761" algn="l"/>
            <a:r>
              <a:rPr lang="zh-CN" altLang="en-US" sz="1349" dirty="0"/>
              <a:t>(结束)</a:t>
            </a:r>
          </a:p>
        </p:txBody>
      </p:sp>
      <p:pic>
        <p:nvPicPr>
          <p:cNvPr id="3" name="矩形 1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453" y="-19188"/>
            <a:ext cx="6706463" cy="498613"/>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p:cNvGrpSpPr>
            <a:grpSpLocks/>
          </p:cNvGrpSpPr>
          <p:nvPr/>
        </p:nvGrpSpPr>
        <p:grpSpPr bwMode="auto">
          <a:xfrm>
            <a:off x="145813" y="54592"/>
            <a:ext cx="349862" cy="351052"/>
            <a:chOff x="1192404" y="608225"/>
            <a:chExt cx="1755828" cy="1759616"/>
          </a:xfrm>
        </p:grpSpPr>
        <p:grpSp>
          <p:nvGrpSpPr>
            <p:cNvPr id="5" name="组合 79"/>
            <p:cNvGrpSpPr>
              <a:grpSpLocks/>
            </p:cNvGrpSpPr>
            <p:nvPr/>
          </p:nvGrpSpPr>
          <p:grpSpPr bwMode="auto">
            <a:xfrm>
              <a:off x="1192404" y="608225"/>
              <a:ext cx="1755828" cy="1759616"/>
              <a:chOff x="6379729" y="2488774"/>
              <a:chExt cx="2513016" cy="2513016"/>
            </a:xfrm>
          </p:grpSpPr>
          <p:sp>
            <p:nvSpPr>
              <p:cNvPr id="7"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8" name="任意多边形 83"/>
              <p:cNvGrpSpPr>
                <a:grpSpLocks/>
              </p:cNvGrpSpPr>
              <p:nvPr/>
            </p:nvGrpSpPr>
            <p:grpSpPr bwMode="auto">
              <a:xfrm>
                <a:off x="6397313" y="2490687"/>
                <a:ext cx="2505748" cy="2500354"/>
                <a:chOff x="1883664" y="1987296"/>
                <a:chExt cx="1322832" cy="1322832"/>
              </a:xfrm>
            </p:grpSpPr>
            <p:pic>
              <p:nvPicPr>
                <p:cNvPr id="9" name="任意多边形 8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solidFill>
                      <a:srgbClr val="FFFFFF"/>
                    </a:solidFill>
                  </a:endParaRPr>
                </a:p>
              </p:txBody>
            </p:sp>
          </p:grpSp>
        </p:grpSp>
        <p:sp>
          <p:nvSpPr>
            <p:cNvPr id="6"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solidFill>
                  <a:srgbClr val="FFFFFF"/>
                </a:solidFill>
              </a:endParaRPr>
            </a:p>
          </p:txBody>
        </p:sp>
      </p:grpSp>
      <p:sp>
        <p:nvSpPr>
          <p:cNvPr id="11" name="TextBox 64"/>
          <p:cNvSpPr txBox="1">
            <a:spLocks noChangeArrowheads="1"/>
          </p:cNvSpPr>
          <p:nvPr/>
        </p:nvSpPr>
        <p:spPr bwMode="auto">
          <a:xfrm>
            <a:off x="581788" y="21272"/>
            <a:ext cx="6473195"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399" kern="0" dirty="0">
                <a:solidFill>
                  <a:schemeClr val="bg1"/>
                </a:solidFill>
              </a:rPr>
              <a:t>例</a:t>
            </a:r>
            <a:r>
              <a:rPr lang="en-US" altLang="zh-CN" sz="2399" kern="0" dirty="0">
                <a:solidFill>
                  <a:schemeClr val="bg1"/>
                </a:solidFill>
              </a:rPr>
              <a:t>3.</a:t>
            </a:r>
            <a:r>
              <a:rPr lang="zh-CN" altLang="en-US" sz="2399" kern="0" dirty="0">
                <a:solidFill>
                  <a:schemeClr val="bg1"/>
                </a:solidFill>
              </a:rPr>
              <a:t>给出三角形的三边</a:t>
            </a:r>
            <a:r>
              <a:rPr lang="en-US" altLang="zh-CN" sz="2399" kern="0" dirty="0" err="1">
                <a:solidFill>
                  <a:schemeClr val="bg1"/>
                </a:solidFill>
              </a:rPr>
              <a:t>a,b,c</a:t>
            </a:r>
            <a:r>
              <a:rPr lang="en-US" altLang="zh-CN" sz="2399" kern="0" dirty="0">
                <a:solidFill>
                  <a:schemeClr val="bg1"/>
                </a:solidFill>
              </a:rPr>
              <a:t>，</a:t>
            </a:r>
            <a:r>
              <a:rPr lang="zh-CN" altLang="en-US" sz="2399" kern="0" dirty="0">
                <a:solidFill>
                  <a:schemeClr val="bg1"/>
                </a:solidFill>
              </a:rPr>
              <a:t>求三角形的面积</a:t>
            </a:r>
          </a:p>
        </p:txBody>
      </p:sp>
      <p:grpSp>
        <p:nvGrpSpPr>
          <p:cNvPr id="12" name="组合 11"/>
          <p:cNvGrpSpPr>
            <a:grpSpLocks/>
          </p:cNvGrpSpPr>
          <p:nvPr/>
        </p:nvGrpSpPr>
        <p:grpSpPr bwMode="auto">
          <a:xfrm>
            <a:off x="7432828" y="88767"/>
            <a:ext cx="1580327" cy="456962"/>
            <a:chOff x="755298" y="2917165"/>
            <a:chExt cx="1584454" cy="447077"/>
          </a:xfrm>
        </p:grpSpPr>
        <p:sp>
          <p:nvSpPr>
            <p:cNvPr id="13" name="Freeform 60"/>
            <p:cNvSpPr>
              <a:spLocks/>
            </p:cNvSpPr>
            <p:nvPr/>
          </p:nvSpPr>
          <p:spPr bwMode="auto">
            <a:xfrm>
              <a:off x="755298" y="2917165"/>
              <a:ext cx="416207" cy="447076"/>
            </a:xfrm>
            <a:custGeom>
              <a:avLst/>
              <a:gdLst>
                <a:gd name="T0" fmla="*/ 395254 w 437"/>
                <a:gd name="T1" fmla="*/ 346246 h 470"/>
                <a:gd name="T2" fmla="*/ 369538 w 437"/>
                <a:gd name="T3" fmla="*/ 318661 h 470"/>
                <a:gd name="T4" fmla="*/ 292393 w 437"/>
                <a:gd name="T5" fmla="*/ 276807 h 470"/>
                <a:gd name="T6" fmla="*/ 260010 w 437"/>
                <a:gd name="T7" fmla="*/ 244465 h 470"/>
                <a:gd name="T8" fmla="*/ 249534 w 437"/>
                <a:gd name="T9" fmla="*/ 228294 h 470"/>
                <a:gd name="T10" fmla="*/ 274297 w 437"/>
                <a:gd name="T11" fmla="*/ 189294 h 470"/>
                <a:gd name="T12" fmla="*/ 280011 w 437"/>
                <a:gd name="T13" fmla="*/ 175977 h 470"/>
                <a:gd name="T14" fmla="*/ 283821 w 437"/>
                <a:gd name="T15" fmla="*/ 139830 h 470"/>
                <a:gd name="T16" fmla="*/ 271439 w 437"/>
                <a:gd name="T17" fmla="*/ 54220 h 470"/>
                <a:gd name="T18" fmla="*/ 266677 w 437"/>
                <a:gd name="T19" fmla="*/ 49464 h 470"/>
                <a:gd name="T20" fmla="*/ 249534 w 437"/>
                <a:gd name="T21" fmla="*/ 35195 h 470"/>
                <a:gd name="T22" fmla="*/ 147625 w 437"/>
                <a:gd name="T23" fmla="*/ 47561 h 470"/>
                <a:gd name="T24" fmla="*/ 133339 w 437"/>
                <a:gd name="T25" fmla="*/ 133172 h 470"/>
                <a:gd name="T26" fmla="*/ 135243 w 437"/>
                <a:gd name="T27" fmla="*/ 170269 h 470"/>
                <a:gd name="T28" fmla="*/ 142863 w 437"/>
                <a:gd name="T29" fmla="*/ 185489 h 470"/>
                <a:gd name="T30" fmla="*/ 145720 w 437"/>
                <a:gd name="T31" fmla="*/ 192148 h 470"/>
                <a:gd name="T32" fmla="*/ 147625 w 437"/>
                <a:gd name="T33" fmla="*/ 191196 h 470"/>
                <a:gd name="T34" fmla="*/ 169531 w 437"/>
                <a:gd name="T35" fmla="*/ 227343 h 470"/>
                <a:gd name="T36" fmla="*/ 151435 w 437"/>
                <a:gd name="T37" fmla="*/ 243514 h 470"/>
                <a:gd name="T38" fmla="*/ 122862 w 437"/>
                <a:gd name="T39" fmla="*/ 276807 h 470"/>
                <a:gd name="T40" fmla="*/ 45716 w 437"/>
                <a:gd name="T41" fmla="*/ 318661 h 470"/>
                <a:gd name="T42" fmla="*/ 20001 w 437"/>
                <a:gd name="T43" fmla="*/ 346246 h 470"/>
                <a:gd name="T44" fmla="*/ 0 w 437"/>
                <a:gd name="T45" fmla="*/ 429003 h 470"/>
                <a:gd name="T46" fmla="*/ 0 w 437"/>
                <a:gd name="T47" fmla="*/ 447076 h 470"/>
                <a:gd name="T48" fmla="*/ 416207 w 437"/>
                <a:gd name="T49" fmla="*/ 447076 h 470"/>
                <a:gd name="T50" fmla="*/ 416207 w 437"/>
                <a:gd name="T51" fmla="*/ 429003 h 470"/>
                <a:gd name="T52" fmla="*/ 395254 w 437"/>
                <a:gd name="T53" fmla="*/ 346246 h 47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37"/>
                <a:gd name="T82" fmla="*/ 0 h 470"/>
                <a:gd name="T83" fmla="*/ 437 w 437"/>
                <a:gd name="T84" fmla="*/ 470 h 47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37" h="470">
                  <a:moveTo>
                    <a:pt x="415" y="364"/>
                  </a:moveTo>
                  <a:cubicBezTo>
                    <a:pt x="415" y="364"/>
                    <a:pt x="422" y="351"/>
                    <a:pt x="388" y="335"/>
                  </a:cubicBezTo>
                  <a:cubicBezTo>
                    <a:pt x="307" y="291"/>
                    <a:pt x="307" y="291"/>
                    <a:pt x="307" y="291"/>
                  </a:cubicBezTo>
                  <a:cubicBezTo>
                    <a:pt x="273" y="257"/>
                    <a:pt x="273" y="257"/>
                    <a:pt x="273" y="257"/>
                  </a:cubicBezTo>
                  <a:cubicBezTo>
                    <a:pt x="256" y="248"/>
                    <a:pt x="246" y="251"/>
                    <a:pt x="262" y="240"/>
                  </a:cubicBezTo>
                  <a:cubicBezTo>
                    <a:pt x="274" y="230"/>
                    <a:pt x="282" y="216"/>
                    <a:pt x="288" y="199"/>
                  </a:cubicBezTo>
                  <a:cubicBezTo>
                    <a:pt x="289" y="198"/>
                    <a:pt x="292" y="194"/>
                    <a:pt x="294" y="185"/>
                  </a:cubicBezTo>
                  <a:cubicBezTo>
                    <a:pt x="294" y="185"/>
                    <a:pt x="325" y="148"/>
                    <a:pt x="298" y="147"/>
                  </a:cubicBezTo>
                  <a:cubicBezTo>
                    <a:pt x="298" y="147"/>
                    <a:pt x="326" y="96"/>
                    <a:pt x="285" y="57"/>
                  </a:cubicBezTo>
                  <a:cubicBezTo>
                    <a:pt x="285" y="57"/>
                    <a:pt x="283" y="55"/>
                    <a:pt x="280" y="52"/>
                  </a:cubicBezTo>
                  <a:cubicBezTo>
                    <a:pt x="271" y="42"/>
                    <a:pt x="262" y="37"/>
                    <a:pt x="262" y="37"/>
                  </a:cubicBezTo>
                  <a:cubicBezTo>
                    <a:pt x="203" y="0"/>
                    <a:pt x="155" y="50"/>
                    <a:pt x="155" y="50"/>
                  </a:cubicBezTo>
                  <a:cubicBezTo>
                    <a:pt x="113" y="88"/>
                    <a:pt x="140" y="140"/>
                    <a:pt x="140" y="140"/>
                  </a:cubicBezTo>
                  <a:cubicBezTo>
                    <a:pt x="112" y="140"/>
                    <a:pt x="142" y="179"/>
                    <a:pt x="142" y="179"/>
                  </a:cubicBezTo>
                  <a:cubicBezTo>
                    <a:pt x="146" y="197"/>
                    <a:pt x="150" y="195"/>
                    <a:pt x="150" y="195"/>
                  </a:cubicBezTo>
                  <a:cubicBezTo>
                    <a:pt x="152" y="195"/>
                    <a:pt x="152" y="198"/>
                    <a:pt x="153" y="202"/>
                  </a:cubicBezTo>
                  <a:cubicBezTo>
                    <a:pt x="154" y="201"/>
                    <a:pt x="154" y="201"/>
                    <a:pt x="155" y="201"/>
                  </a:cubicBezTo>
                  <a:cubicBezTo>
                    <a:pt x="160" y="216"/>
                    <a:pt x="168" y="229"/>
                    <a:pt x="178" y="239"/>
                  </a:cubicBezTo>
                  <a:cubicBezTo>
                    <a:pt x="187" y="251"/>
                    <a:pt x="163" y="251"/>
                    <a:pt x="159" y="256"/>
                  </a:cubicBezTo>
                  <a:cubicBezTo>
                    <a:pt x="157" y="259"/>
                    <a:pt x="129" y="291"/>
                    <a:pt x="129" y="291"/>
                  </a:cubicBezTo>
                  <a:cubicBezTo>
                    <a:pt x="48" y="335"/>
                    <a:pt x="48" y="335"/>
                    <a:pt x="48" y="335"/>
                  </a:cubicBezTo>
                  <a:cubicBezTo>
                    <a:pt x="15" y="351"/>
                    <a:pt x="21" y="364"/>
                    <a:pt x="21" y="364"/>
                  </a:cubicBezTo>
                  <a:cubicBezTo>
                    <a:pt x="0" y="451"/>
                    <a:pt x="0" y="451"/>
                    <a:pt x="0" y="451"/>
                  </a:cubicBezTo>
                  <a:cubicBezTo>
                    <a:pt x="0" y="470"/>
                    <a:pt x="0" y="470"/>
                    <a:pt x="0" y="470"/>
                  </a:cubicBezTo>
                  <a:cubicBezTo>
                    <a:pt x="437" y="470"/>
                    <a:pt x="437" y="470"/>
                    <a:pt x="437" y="470"/>
                  </a:cubicBezTo>
                  <a:cubicBezTo>
                    <a:pt x="437" y="451"/>
                    <a:pt x="437" y="451"/>
                    <a:pt x="437" y="451"/>
                  </a:cubicBezTo>
                  <a:lnTo>
                    <a:pt x="415" y="364"/>
                  </a:lnTo>
                  <a:close/>
                </a:path>
              </a:pathLst>
            </a:custGeom>
            <a:solidFill>
              <a:srgbClr val="A23C82"/>
            </a:solidFill>
            <a:ln>
              <a:noFill/>
            </a:ln>
            <a:extLst>
              <a:ext uri="{91240B29-F687-4F45-9708-019B960494DF}">
                <a14:hiddenLine xmlns:a14="http://schemas.microsoft.com/office/drawing/2010/main" w="9525">
                  <a:solidFill>
                    <a:srgbClr val="000000"/>
                  </a:solidFill>
                  <a:round/>
                  <a:headEnd/>
                  <a:tailEnd/>
                </a14:hiddenLine>
              </a:ext>
            </a:extLst>
          </p:spPr>
          <p:txBody>
            <a:bodyPr lIns="51408" tIns="25704" rIns="51408" bIns="25704"/>
            <a:lstStyle/>
            <a:p>
              <a:endParaRPr lang="zh-CN" altLang="en-US" sz="1349"/>
            </a:p>
          </p:txBody>
        </p:sp>
        <p:sp>
          <p:nvSpPr>
            <p:cNvPr id="14" name="圆角矩形 13"/>
            <p:cNvSpPr/>
            <p:nvPr/>
          </p:nvSpPr>
          <p:spPr>
            <a:xfrm>
              <a:off x="1256405" y="3037084"/>
              <a:ext cx="1083347" cy="327158"/>
            </a:xfrm>
            <a:prstGeom prst="roundRect">
              <a:avLst>
                <a:gd name="adj" fmla="val 9938"/>
              </a:avLst>
            </a:prstGeom>
            <a:solidFill>
              <a:srgbClr val="A23C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921052"/>
              <a:r>
                <a:rPr lang="zh-CN" altLang="en-US" sz="1349">
                  <a:solidFill>
                    <a:srgbClr val="FFFFFF"/>
                  </a:solidFill>
                  <a:latin typeface="微软雅黑" pitchFamily="34" charset="-122"/>
                  <a:ea typeface="微软雅黑" pitchFamily="34" charset="-122"/>
                  <a:cs typeface="Arial Unicode MS" pitchFamily="34" charset="-122"/>
                </a:rPr>
                <a:t>简要说明</a:t>
              </a:r>
            </a:p>
          </p:txBody>
        </p:sp>
        <p:sp>
          <p:nvSpPr>
            <p:cNvPr id="15" name="等腰三角形 29"/>
            <p:cNvSpPr>
              <a:spLocks noChangeArrowheads="1"/>
            </p:cNvSpPr>
            <p:nvPr/>
          </p:nvSpPr>
          <p:spPr bwMode="auto">
            <a:xfrm rot="-5400000">
              <a:off x="1200093" y="3087287"/>
              <a:ext cx="55973" cy="113148"/>
            </a:xfrm>
            <a:prstGeom prst="triangle">
              <a:avLst>
                <a:gd name="adj" fmla="val 50000"/>
              </a:avLst>
            </a:prstGeom>
            <a:solidFill>
              <a:srgbClr val="A23C82"/>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vert="eaVert" lIns="0" tIns="0" rIns="0" bIns="0" anchor="ctr"/>
            <a:lstStyle/>
            <a:p>
              <a:pPr algn="ctr" defTabSz="921052"/>
              <a:endParaRPr lang="zh-CN" altLang="en-US" sz="1349">
                <a:solidFill>
                  <a:srgbClr val="FFFFFF"/>
                </a:solidFill>
                <a:latin typeface="微软雅黑" pitchFamily="34" charset="-122"/>
                <a:ea typeface="微软雅黑" pitchFamily="34" charset="-122"/>
                <a:cs typeface="Arial Unicode MS" pitchFamily="34" charset="-122"/>
              </a:endParaRPr>
            </a:p>
          </p:txBody>
        </p:sp>
      </p:grpSp>
    </p:spTree>
    <p:extLst>
      <p:ext uri="{BB962C8B-B14F-4D97-AF65-F5344CB8AC3E}">
        <p14:creationId xmlns:p14="http://schemas.microsoft.com/office/powerpoint/2010/main" val="4282968631"/>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subTitle" idx="1"/>
          </p:nvPr>
        </p:nvSpPr>
        <p:spPr>
          <a:xfrm>
            <a:off x="141275" y="650637"/>
            <a:ext cx="8871880" cy="4492119"/>
          </a:xfrm>
          <a:noFill/>
        </p:spPr>
        <p:txBody>
          <a:bodyPr>
            <a:normAutofit lnSpcReduction="10000"/>
          </a:bodyPr>
          <a:lstStyle/>
          <a:p>
            <a:pPr indent="-4761" algn="l"/>
            <a:r>
              <a:rPr lang="en-US" altLang="zh-CN" sz="1499" dirty="0"/>
              <a:t>2)</a:t>
            </a:r>
            <a:r>
              <a:rPr lang="zh-CN" altLang="en-US" sz="1499" dirty="0"/>
              <a:t>修改程序，在函数</a:t>
            </a:r>
            <a:r>
              <a:rPr lang="en-US" altLang="zh-CN" sz="1499" dirty="0" err="1"/>
              <a:t>traingle</a:t>
            </a:r>
            <a:r>
              <a:rPr lang="zh-CN" altLang="en-US" sz="1499" dirty="0"/>
              <a:t>中对三角形条件进行检查，如果不符合三角形条件，就抛出一个异常信息，在主函数中的</a:t>
            </a:r>
            <a:r>
              <a:rPr lang="en-US" altLang="zh-CN" sz="1499" dirty="0"/>
              <a:t>try-catch</a:t>
            </a:r>
            <a:r>
              <a:rPr lang="zh-CN" altLang="en-US" sz="1499" dirty="0"/>
              <a:t>块中调用</a:t>
            </a:r>
            <a:r>
              <a:rPr lang="en-US" altLang="zh-CN" sz="1499" dirty="0" err="1"/>
              <a:t>traingle</a:t>
            </a:r>
            <a:r>
              <a:rPr lang="zh-CN" altLang="en-US" sz="1499" dirty="0"/>
              <a:t>函数，检测有无异常信息，并作相应处理。修改后的程序如下:</a:t>
            </a:r>
          </a:p>
          <a:p>
            <a:pPr indent="-4761" algn="l"/>
            <a:r>
              <a:rPr lang="zh-CN" altLang="en-US" sz="1349" dirty="0"/>
              <a:t>#</a:t>
            </a:r>
            <a:r>
              <a:rPr lang="en-US" altLang="zh-CN" sz="1349" dirty="0"/>
              <a:t>include &lt;</a:t>
            </a:r>
            <a:r>
              <a:rPr lang="en-US" altLang="zh-CN" sz="1349" dirty="0" err="1"/>
              <a:t>iostream</a:t>
            </a:r>
            <a:r>
              <a:rPr lang="en-US" altLang="zh-CN" sz="1349" dirty="0"/>
              <a:t>&gt;</a:t>
            </a:r>
          </a:p>
          <a:p>
            <a:pPr indent="-4761" algn="l"/>
            <a:r>
              <a:rPr lang="en-US" altLang="zh-CN" sz="1349" dirty="0"/>
              <a:t>#include &lt;</a:t>
            </a:r>
            <a:r>
              <a:rPr lang="en-US" altLang="zh-CN" sz="1349" dirty="0" err="1"/>
              <a:t>cmath</a:t>
            </a:r>
            <a:r>
              <a:rPr lang="en-US" altLang="zh-CN" sz="1349" dirty="0"/>
              <a:t>&gt;</a:t>
            </a:r>
          </a:p>
          <a:p>
            <a:pPr indent="-4761" algn="l"/>
            <a:r>
              <a:rPr lang="en-US" altLang="zh-CN" sz="1349" dirty="0"/>
              <a:t>using namespace </a:t>
            </a:r>
            <a:r>
              <a:rPr lang="en-US" altLang="zh-CN" sz="1349" dirty="0" err="1"/>
              <a:t>std</a:t>
            </a:r>
            <a:r>
              <a:rPr lang="en-US" altLang="zh-CN" sz="1349" dirty="0"/>
              <a:t>;</a:t>
            </a:r>
          </a:p>
          <a:p>
            <a:pPr indent="-4761" algn="l"/>
            <a:r>
              <a:rPr lang="en-US" altLang="zh-CN" sz="1349" dirty="0"/>
              <a:t>void main( )</a:t>
            </a:r>
          </a:p>
          <a:p>
            <a:pPr indent="-4761" algn="l"/>
            <a:r>
              <a:rPr lang="en-US" altLang="zh-CN" sz="1349" dirty="0"/>
              <a:t>{</a:t>
            </a:r>
          </a:p>
          <a:p>
            <a:pPr indent="-4761" algn="l"/>
            <a:r>
              <a:rPr lang="en-US" altLang="zh-CN" sz="1349" dirty="0"/>
              <a:t>        double triangle(</a:t>
            </a:r>
            <a:r>
              <a:rPr lang="en-US" altLang="zh-CN" sz="1349" dirty="0" err="1"/>
              <a:t>double,double,double</a:t>
            </a:r>
            <a:r>
              <a:rPr lang="en-US" altLang="zh-CN" sz="1349" dirty="0"/>
              <a:t>);</a:t>
            </a:r>
          </a:p>
          <a:p>
            <a:pPr indent="-4761" algn="l"/>
            <a:r>
              <a:rPr lang="en-US" altLang="zh-CN" sz="1349" dirty="0"/>
              <a:t>        double </a:t>
            </a:r>
            <a:r>
              <a:rPr lang="en-US" altLang="zh-CN" sz="1349" dirty="0" err="1"/>
              <a:t>a,b,c</a:t>
            </a:r>
            <a:r>
              <a:rPr lang="en-US" altLang="zh-CN" sz="1349" dirty="0"/>
              <a:t>;</a:t>
            </a:r>
          </a:p>
          <a:p>
            <a:pPr indent="-4761" algn="l"/>
            <a:r>
              <a:rPr lang="en-US" altLang="zh-CN" sz="1349" dirty="0"/>
              <a:t>        </a:t>
            </a:r>
            <a:r>
              <a:rPr lang="en-US" altLang="zh-CN" sz="1349" dirty="0" err="1"/>
              <a:t>cin</a:t>
            </a:r>
            <a:r>
              <a:rPr lang="en-US" altLang="zh-CN" sz="1349" dirty="0"/>
              <a:t>&gt;&gt;a&gt;&gt;b&gt;&gt;c;</a:t>
            </a:r>
          </a:p>
          <a:p>
            <a:pPr indent="-4761" algn="l"/>
            <a:r>
              <a:rPr lang="en-US" altLang="zh-CN" sz="1349" dirty="0">
                <a:solidFill>
                  <a:schemeClr val="tx1"/>
                </a:solidFill>
              </a:rPr>
              <a:t>        try                  </a:t>
            </a:r>
            <a:r>
              <a:rPr lang="en-US" altLang="zh-CN" sz="1349" dirty="0"/>
              <a:t>//</a:t>
            </a:r>
            <a:r>
              <a:rPr lang="zh-CN" altLang="en-US" sz="1349" dirty="0"/>
              <a:t>在</a:t>
            </a:r>
            <a:r>
              <a:rPr lang="en-US" altLang="zh-CN" sz="1349" dirty="0"/>
              <a:t>try</a:t>
            </a:r>
            <a:r>
              <a:rPr lang="zh-CN" altLang="en-US" sz="1349" dirty="0"/>
              <a:t>块中包含要检查的函数</a:t>
            </a:r>
          </a:p>
          <a:p>
            <a:pPr indent="-4761" algn="l"/>
            <a:r>
              <a:rPr lang="zh-CN" altLang="en-US" sz="1349" dirty="0"/>
              <a:t>        {</a:t>
            </a:r>
            <a:endParaRPr lang="en-US" altLang="zh-CN" sz="1349" dirty="0"/>
          </a:p>
          <a:p>
            <a:pPr indent="-4761" algn="l"/>
            <a:r>
              <a:rPr lang="en-US" altLang="zh-CN" sz="1349" dirty="0"/>
              <a:t>                 while(a&gt;0 &amp;&amp; b&gt;0 &amp;&amp; c&gt;0)</a:t>
            </a:r>
          </a:p>
          <a:p>
            <a:pPr indent="-4761" algn="l"/>
            <a:r>
              <a:rPr lang="en-US" altLang="zh-CN" sz="1349" dirty="0"/>
              <a:t>                 {</a:t>
            </a:r>
          </a:p>
          <a:p>
            <a:pPr indent="-4761" algn="l"/>
            <a:r>
              <a:rPr lang="en-US" altLang="zh-CN" sz="1349" dirty="0"/>
              <a:t>                          </a:t>
            </a:r>
            <a:r>
              <a:rPr lang="en-US" altLang="zh-CN" sz="1349" dirty="0" err="1"/>
              <a:t>cout</a:t>
            </a:r>
            <a:r>
              <a:rPr lang="en-US" altLang="zh-CN" sz="1349" dirty="0"/>
              <a:t>&lt;&lt;</a:t>
            </a:r>
            <a:r>
              <a:rPr lang="en-US" altLang="zh-CN" sz="1349" b="1" dirty="0">
                <a:solidFill>
                  <a:srgbClr val="00B050"/>
                </a:solidFill>
              </a:rPr>
              <a:t>triangle</a:t>
            </a:r>
            <a:r>
              <a:rPr lang="en-US" altLang="zh-CN" sz="1349" dirty="0"/>
              <a:t>(</a:t>
            </a:r>
            <a:r>
              <a:rPr lang="en-US" altLang="zh-CN" sz="1349" dirty="0" err="1"/>
              <a:t>a,b,c</a:t>
            </a:r>
            <a:r>
              <a:rPr lang="en-US" altLang="zh-CN" sz="1349" dirty="0"/>
              <a:t>)&lt;&lt;</a:t>
            </a:r>
            <a:r>
              <a:rPr lang="en-US" altLang="zh-CN" sz="1349" dirty="0" err="1"/>
              <a:t>endl</a:t>
            </a:r>
            <a:r>
              <a:rPr lang="en-US" altLang="zh-CN" sz="1349" dirty="0"/>
              <a:t>;</a:t>
            </a:r>
          </a:p>
          <a:p>
            <a:pPr indent="-4761" algn="l"/>
            <a:r>
              <a:rPr lang="en-US" altLang="zh-CN" sz="1349" dirty="0"/>
              <a:t>                          </a:t>
            </a:r>
            <a:r>
              <a:rPr lang="en-US" altLang="zh-CN" sz="1349" dirty="0" err="1"/>
              <a:t>cin</a:t>
            </a:r>
            <a:r>
              <a:rPr lang="en-US" altLang="zh-CN" sz="1349" dirty="0"/>
              <a:t>&gt;&gt;a&gt;&gt;b&gt;&gt;c;</a:t>
            </a:r>
          </a:p>
          <a:p>
            <a:pPr indent="-4761" algn="l"/>
            <a:r>
              <a:rPr lang="en-US" altLang="zh-CN" sz="1349" dirty="0"/>
              <a:t>                 }</a:t>
            </a:r>
          </a:p>
          <a:p>
            <a:pPr indent="-4761" algn="l"/>
            <a:r>
              <a:rPr lang="en-US" altLang="zh-CN" sz="1349" dirty="0"/>
              <a:t>       }</a:t>
            </a:r>
            <a:endParaRPr lang="zh-CN" altLang="en-US" sz="1349" dirty="0"/>
          </a:p>
        </p:txBody>
      </p:sp>
      <p:pic>
        <p:nvPicPr>
          <p:cNvPr id="3" name="矩形 1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453" y="-19188"/>
            <a:ext cx="6706463" cy="498613"/>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p:cNvGrpSpPr>
            <a:grpSpLocks/>
          </p:cNvGrpSpPr>
          <p:nvPr/>
        </p:nvGrpSpPr>
        <p:grpSpPr bwMode="auto">
          <a:xfrm>
            <a:off x="145813" y="54592"/>
            <a:ext cx="349862" cy="351052"/>
            <a:chOff x="1192404" y="608225"/>
            <a:chExt cx="1755828" cy="1759616"/>
          </a:xfrm>
        </p:grpSpPr>
        <p:grpSp>
          <p:nvGrpSpPr>
            <p:cNvPr id="5" name="组合 79"/>
            <p:cNvGrpSpPr>
              <a:grpSpLocks/>
            </p:cNvGrpSpPr>
            <p:nvPr/>
          </p:nvGrpSpPr>
          <p:grpSpPr bwMode="auto">
            <a:xfrm>
              <a:off x="1192404" y="608225"/>
              <a:ext cx="1755828" cy="1759616"/>
              <a:chOff x="6379729" y="2488774"/>
              <a:chExt cx="2513016" cy="2513016"/>
            </a:xfrm>
          </p:grpSpPr>
          <p:sp>
            <p:nvSpPr>
              <p:cNvPr id="7"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8" name="任意多边形 83"/>
              <p:cNvGrpSpPr>
                <a:grpSpLocks/>
              </p:cNvGrpSpPr>
              <p:nvPr/>
            </p:nvGrpSpPr>
            <p:grpSpPr bwMode="auto">
              <a:xfrm>
                <a:off x="6397313" y="2490687"/>
                <a:ext cx="2505748" cy="2500354"/>
                <a:chOff x="1883664" y="1987296"/>
                <a:chExt cx="1322832" cy="1322832"/>
              </a:xfrm>
            </p:grpSpPr>
            <p:pic>
              <p:nvPicPr>
                <p:cNvPr id="9" name="任意多边形 8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solidFill>
                      <a:srgbClr val="FFFFFF"/>
                    </a:solidFill>
                  </a:endParaRPr>
                </a:p>
              </p:txBody>
            </p:sp>
          </p:grpSp>
        </p:grpSp>
        <p:sp>
          <p:nvSpPr>
            <p:cNvPr id="6"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solidFill>
                  <a:srgbClr val="FFFFFF"/>
                </a:solidFill>
              </a:endParaRPr>
            </a:p>
          </p:txBody>
        </p:sp>
      </p:grpSp>
      <p:sp>
        <p:nvSpPr>
          <p:cNvPr id="11" name="TextBox 64"/>
          <p:cNvSpPr txBox="1">
            <a:spLocks noChangeArrowheads="1"/>
          </p:cNvSpPr>
          <p:nvPr/>
        </p:nvSpPr>
        <p:spPr bwMode="auto">
          <a:xfrm>
            <a:off x="581788" y="21272"/>
            <a:ext cx="6473195"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399" kern="0" dirty="0">
                <a:solidFill>
                  <a:schemeClr val="bg1"/>
                </a:solidFill>
              </a:rPr>
              <a:t>例</a:t>
            </a:r>
            <a:r>
              <a:rPr lang="en-US" altLang="zh-CN" sz="2399" kern="0" dirty="0">
                <a:solidFill>
                  <a:schemeClr val="bg1"/>
                </a:solidFill>
              </a:rPr>
              <a:t>3.</a:t>
            </a:r>
            <a:r>
              <a:rPr lang="zh-CN" altLang="en-US" sz="2399" kern="0" dirty="0">
                <a:solidFill>
                  <a:schemeClr val="bg1"/>
                </a:solidFill>
              </a:rPr>
              <a:t>给出三角形的三边</a:t>
            </a:r>
            <a:r>
              <a:rPr lang="en-US" altLang="zh-CN" sz="2399" kern="0" dirty="0" err="1">
                <a:solidFill>
                  <a:schemeClr val="bg1"/>
                </a:solidFill>
              </a:rPr>
              <a:t>a,b,c</a:t>
            </a:r>
            <a:r>
              <a:rPr lang="en-US" altLang="zh-CN" sz="2399" kern="0" dirty="0">
                <a:solidFill>
                  <a:schemeClr val="bg1"/>
                </a:solidFill>
              </a:rPr>
              <a:t>，</a:t>
            </a:r>
            <a:r>
              <a:rPr lang="zh-CN" altLang="en-US" sz="2399" kern="0" dirty="0">
                <a:solidFill>
                  <a:schemeClr val="bg1"/>
                </a:solidFill>
              </a:rPr>
              <a:t>求三角形的面积</a:t>
            </a:r>
          </a:p>
        </p:txBody>
      </p:sp>
      <p:grpSp>
        <p:nvGrpSpPr>
          <p:cNvPr id="12" name="组合 11"/>
          <p:cNvGrpSpPr>
            <a:grpSpLocks/>
          </p:cNvGrpSpPr>
          <p:nvPr/>
        </p:nvGrpSpPr>
        <p:grpSpPr bwMode="auto">
          <a:xfrm>
            <a:off x="7432828" y="88767"/>
            <a:ext cx="1580327" cy="456962"/>
            <a:chOff x="755298" y="2917165"/>
            <a:chExt cx="1584454" cy="447077"/>
          </a:xfrm>
        </p:grpSpPr>
        <p:sp>
          <p:nvSpPr>
            <p:cNvPr id="13" name="Freeform 60"/>
            <p:cNvSpPr>
              <a:spLocks/>
            </p:cNvSpPr>
            <p:nvPr/>
          </p:nvSpPr>
          <p:spPr bwMode="auto">
            <a:xfrm>
              <a:off x="755298" y="2917165"/>
              <a:ext cx="416207" cy="447076"/>
            </a:xfrm>
            <a:custGeom>
              <a:avLst/>
              <a:gdLst>
                <a:gd name="T0" fmla="*/ 395254 w 437"/>
                <a:gd name="T1" fmla="*/ 346246 h 470"/>
                <a:gd name="T2" fmla="*/ 369538 w 437"/>
                <a:gd name="T3" fmla="*/ 318661 h 470"/>
                <a:gd name="T4" fmla="*/ 292393 w 437"/>
                <a:gd name="T5" fmla="*/ 276807 h 470"/>
                <a:gd name="T6" fmla="*/ 260010 w 437"/>
                <a:gd name="T7" fmla="*/ 244465 h 470"/>
                <a:gd name="T8" fmla="*/ 249534 w 437"/>
                <a:gd name="T9" fmla="*/ 228294 h 470"/>
                <a:gd name="T10" fmla="*/ 274297 w 437"/>
                <a:gd name="T11" fmla="*/ 189294 h 470"/>
                <a:gd name="T12" fmla="*/ 280011 w 437"/>
                <a:gd name="T13" fmla="*/ 175977 h 470"/>
                <a:gd name="T14" fmla="*/ 283821 w 437"/>
                <a:gd name="T15" fmla="*/ 139830 h 470"/>
                <a:gd name="T16" fmla="*/ 271439 w 437"/>
                <a:gd name="T17" fmla="*/ 54220 h 470"/>
                <a:gd name="T18" fmla="*/ 266677 w 437"/>
                <a:gd name="T19" fmla="*/ 49464 h 470"/>
                <a:gd name="T20" fmla="*/ 249534 w 437"/>
                <a:gd name="T21" fmla="*/ 35195 h 470"/>
                <a:gd name="T22" fmla="*/ 147625 w 437"/>
                <a:gd name="T23" fmla="*/ 47561 h 470"/>
                <a:gd name="T24" fmla="*/ 133339 w 437"/>
                <a:gd name="T25" fmla="*/ 133172 h 470"/>
                <a:gd name="T26" fmla="*/ 135243 w 437"/>
                <a:gd name="T27" fmla="*/ 170269 h 470"/>
                <a:gd name="T28" fmla="*/ 142863 w 437"/>
                <a:gd name="T29" fmla="*/ 185489 h 470"/>
                <a:gd name="T30" fmla="*/ 145720 w 437"/>
                <a:gd name="T31" fmla="*/ 192148 h 470"/>
                <a:gd name="T32" fmla="*/ 147625 w 437"/>
                <a:gd name="T33" fmla="*/ 191196 h 470"/>
                <a:gd name="T34" fmla="*/ 169531 w 437"/>
                <a:gd name="T35" fmla="*/ 227343 h 470"/>
                <a:gd name="T36" fmla="*/ 151435 w 437"/>
                <a:gd name="T37" fmla="*/ 243514 h 470"/>
                <a:gd name="T38" fmla="*/ 122862 w 437"/>
                <a:gd name="T39" fmla="*/ 276807 h 470"/>
                <a:gd name="T40" fmla="*/ 45716 w 437"/>
                <a:gd name="T41" fmla="*/ 318661 h 470"/>
                <a:gd name="T42" fmla="*/ 20001 w 437"/>
                <a:gd name="T43" fmla="*/ 346246 h 470"/>
                <a:gd name="T44" fmla="*/ 0 w 437"/>
                <a:gd name="T45" fmla="*/ 429003 h 470"/>
                <a:gd name="T46" fmla="*/ 0 w 437"/>
                <a:gd name="T47" fmla="*/ 447076 h 470"/>
                <a:gd name="T48" fmla="*/ 416207 w 437"/>
                <a:gd name="T49" fmla="*/ 447076 h 470"/>
                <a:gd name="T50" fmla="*/ 416207 w 437"/>
                <a:gd name="T51" fmla="*/ 429003 h 470"/>
                <a:gd name="T52" fmla="*/ 395254 w 437"/>
                <a:gd name="T53" fmla="*/ 346246 h 47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37"/>
                <a:gd name="T82" fmla="*/ 0 h 470"/>
                <a:gd name="T83" fmla="*/ 437 w 437"/>
                <a:gd name="T84" fmla="*/ 470 h 47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37" h="470">
                  <a:moveTo>
                    <a:pt x="415" y="364"/>
                  </a:moveTo>
                  <a:cubicBezTo>
                    <a:pt x="415" y="364"/>
                    <a:pt x="422" y="351"/>
                    <a:pt x="388" y="335"/>
                  </a:cubicBezTo>
                  <a:cubicBezTo>
                    <a:pt x="307" y="291"/>
                    <a:pt x="307" y="291"/>
                    <a:pt x="307" y="291"/>
                  </a:cubicBezTo>
                  <a:cubicBezTo>
                    <a:pt x="273" y="257"/>
                    <a:pt x="273" y="257"/>
                    <a:pt x="273" y="257"/>
                  </a:cubicBezTo>
                  <a:cubicBezTo>
                    <a:pt x="256" y="248"/>
                    <a:pt x="246" y="251"/>
                    <a:pt x="262" y="240"/>
                  </a:cubicBezTo>
                  <a:cubicBezTo>
                    <a:pt x="274" y="230"/>
                    <a:pt x="282" y="216"/>
                    <a:pt x="288" y="199"/>
                  </a:cubicBezTo>
                  <a:cubicBezTo>
                    <a:pt x="289" y="198"/>
                    <a:pt x="292" y="194"/>
                    <a:pt x="294" y="185"/>
                  </a:cubicBezTo>
                  <a:cubicBezTo>
                    <a:pt x="294" y="185"/>
                    <a:pt x="325" y="148"/>
                    <a:pt x="298" y="147"/>
                  </a:cubicBezTo>
                  <a:cubicBezTo>
                    <a:pt x="298" y="147"/>
                    <a:pt x="326" y="96"/>
                    <a:pt x="285" y="57"/>
                  </a:cubicBezTo>
                  <a:cubicBezTo>
                    <a:pt x="285" y="57"/>
                    <a:pt x="283" y="55"/>
                    <a:pt x="280" y="52"/>
                  </a:cubicBezTo>
                  <a:cubicBezTo>
                    <a:pt x="271" y="42"/>
                    <a:pt x="262" y="37"/>
                    <a:pt x="262" y="37"/>
                  </a:cubicBezTo>
                  <a:cubicBezTo>
                    <a:pt x="203" y="0"/>
                    <a:pt x="155" y="50"/>
                    <a:pt x="155" y="50"/>
                  </a:cubicBezTo>
                  <a:cubicBezTo>
                    <a:pt x="113" y="88"/>
                    <a:pt x="140" y="140"/>
                    <a:pt x="140" y="140"/>
                  </a:cubicBezTo>
                  <a:cubicBezTo>
                    <a:pt x="112" y="140"/>
                    <a:pt x="142" y="179"/>
                    <a:pt x="142" y="179"/>
                  </a:cubicBezTo>
                  <a:cubicBezTo>
                    <a:pt x="146" y="197"/>
                    <a:pt x="150" y="195"/>
                    <a:pt x="150" y="195"/>
                  </a:cubicBezTo>
                  <a:cubicBezTo>
                    <a:pt x="152" y="195"/>
                    <a:pt x="152" y="198"/>
                    <a:pt x="153" y="202"/>
                  </a:cubicBezTo>
                  <a:cubicBezTo>
                    <a:pt x="154" y="201"/>
                    <a:pt x="154" y="201"/>
                    <a:pt x="155" y="201"/>
                  </a:cubicBezTo>
                  <a:cubicBezTo>
                    <a:pt x="160" y="216"/>
                    <a:pt x="168" y="229"/>
                    <a:pt x="178" y="239"/>
                  </a:cubicBezTo>
                  <a:cubicBezTo>
                    <a:pt x="187" y="251"/>
                    <a:pt x="163" y="251"/>
                    <a:pt x="159" y="256"/>
                  </a:cubicBezTo>
                  <a:cubicBezTo>
                    <a:pt x="157" y="259"/>
                    <a:pt x="129" y="291"/>
                    <a:pt x="129" y="291"/>
                  </a:cubicBezTo>
                  <a:cubicBezTo>
                    <a:pt x="48" y="335"/>
                    <a:pt x="48" y="335"/>
                    <a:pt x="48" y="335"/>
                  </a:cubicBezTo>
                  <a:cubicBezTo>
                    <a:pt x="15" y="351"/>
                    <a:pt x="21" y="364"/>
                    <a:pt x="21" y="364"/>
                  </a:cubicBezTo>
                  <a:cubicBezTo>
                    <a:pt x="0" y="451"/>
                    <a:pt x="0" y="451"/>
                    <a:pt x="0" y="451"/>
                  </a:cubicBezTo>
                  <a:cubicBezTo>
                    <a:pt x="0" y="470"/>
                    <a:pt x="0" y="470"/>
                    <a:pt x="0" y="470"/>
                  </a:cubicBezTo>
                  <a:cubicBezTo>
                    <a:pt x="437" y="470"/>
                    <a:pt x="437" y="470"/>
                    <a:pt x="437" y="470"/>
                  </a:cubicBezTo>
                  <a:cubicBezTo>
                    <a:pt x="437" y="451"/>
                    <a:pt x="437" y="451"/>
                    <a:pt x="437" y="451"/>
                  </a:cubicBezTo>
                  <a:lnTo>
                    <a:pt x="415" y="364"/>
                  </a:lnTo>
                  <a:close/>
                </a:path>
              </a:pathLst>
            </a:custGeom>
            <a:solidFill>
              <a:srgbClr val="A23C82"/>
            </a:solidFill>
            <a:ln>
              <a:noFill/>
            </a:ln>
            <a:extLst>
              <a:ext uri="{91240B29-F687-4F45-9708-019B960494DF}">
                <a14:hiddenLine xmlns:a14="http://schemas.microsoft.com/office/drawing/2010/main" w="9525">
                  <a:solidFill>
                    <a:srgbClr val="000000"/>
                  </a:solidFill>
                  <a:round/>
                  <a:headEnd/>
                  <a:tailEnd/>
                </a14:hiddenLine>
              </a:ext>
            </a:extLst>
          </p:spPr>
          <p:txBody>
            <a:bodyPr lIns="51408" tIns="25704" rIns="51408" bIns="25704"/>
            <a:lstStyle/>
            <a:p>
              <a:endParaRPr lang="zh-CN" altLang="en-US" sz="1349"/>
            </a:p>
          </p:txBody>
        </p:sp>
        <p:sp>
          <p:nvSpPr>
            <p:cNvPr id="14" name="圆角矩形 13"/>
            <p:cNvSpPr/>
            <p:nvPr/>
          </p:nvSpPr>
          <p:spPr>
            <a:xfrm>
              <a:off x="1256405" y="3037084"/>
              <a:ext cx="1083347" cy="327158"/>
            </a:xfrm>
            <a:prstGeom prst="roundRect">
              <a:avLst>
                <a:gd name="adj" fmla="val 9938"/>
              </a:avLst>
            </a:prstGeom>
            <a:solidFill>
              <a:srgbClr val="A23C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921052"/>
              <a:r>
                <a:rPr lang="zh-CN" altLang="en-US" sz="1349">
                  <a:solidFill>
                    <a:srgbClr val="FFFFFF"/>
                  </a:solidFill>
                  <a:latin typeface="微软雅黑" pitchFamily="34" charset="-122"/>
                  <a:ea typeface="微软雅黑" pitchFamily="34" charset="-122"/>
                  <a:cs typeface="Arial Unicode MS" pitchFamily="34" charset="-122"/>
                </a:rPr>
                <a:t>简要说明</a:t>
              </a:r>
            </a:p>
          </p:txBody>
        </p:sp>
        <p:sp>
          <p:nvSpPr>
            <p:cNvPr id="15" name="等腰三角形 29"/>
            <p:cNvSpPr>
              <a:spLocks noChangeArrowheads="1"/>
            </p:cNvSpPr>
            <p:nvPr/>
          </p:nvSpPr>
          <p:spPr bwMode="auto">
            <a:xfrm rot="-5400000">
              <a:off x="1200093" y="3087287"/>
              <a:ext cx="55973" cy="113148"/>
            </a:xfrm>
            <a:prstGeom prst="triangle">
              <a:avLst>
                <a:gd name="adj" fmla="val 50000"/>
              </a:avLst>
            </a:prstGeom>
            <a:solidFill>
              <a:srgbClr val="A23C82"/>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vert="eaVert" lIns="0" tIns="0" rIns="0" bIns="0" anchor="ctr"/>
            <a:lstStyle/>
            <a:p>
              <a:pPr algn="ctr" defTabSz="921052"/>
              <a:endParaRPr lang="zh-CN" altLang="en-US" sz="1349">
                <a:solidFill>
                  <a:srgbClr val="FFFFFF"/>
                </a:solidFill>
                <a:latin typeface="微软雅黑" pitchFamily="34" charset="-122"/>
                <a:ea typeface="微软雅黑" pitchFamily="34" charset="-122"/>
                <a:cs typeface="Arial Unicode MS" pitchFamily="34" charset="-122"/>
              </a:endParaRPr>
            </a:p>
          </p:txBody>
        </p:sp>
      </p:grpSp>
    </p:spTree>
    <p:extLst>
      <p:ext uri="{BB962C8B-B14F-4D97-AF65-F5344CB8AC3E}">
        <p14:creationId xmlns:p14="http://schemas.microsoft.com/office/powerpoint/2010/main" val="3372929961"/>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subTitle" idx="1"/>
          </p:nvPr>
        </p:nvSpPr>
        <p:spPr>
          <a:xfrm>
            <a:off x="449927" y="650637"/>
            <a:ext cx="7900525" cy="4492119"/>
          </a:xfrm>
          <a:noFill/>
        </p:spPr>
        <p:txBody>
          <a:bodyPr/>
          <a:lstStyle/>
          <a:p>
            <a:pPr indent="-4761" algn="l"/>
            <a:r>
              <a:rPr lang="en-US" altLang="zh-CN" sz="1349" dirty="0">
                <a:solidFill>
                  <a:schemeClr val="tx1"/>
                </a:solidFill>
              </a:rPr>
              <a:t>            catch(double)                       </a:t>
            </a:r>
            <a:r>
              <a:rPr lang="en-US" altLang="zh-CN" sz="1349" dirty="0"/>
              <a:t>//</a:t>
            </a:r>
            <a:r>
              <a:rPr lang="zh-CN" altLang="en-US" sz="1349" dirty="0"/>
              <a:t>用</a:t>
            </a:r>
            <a:r>
              <a:rPr lang="en-US" altLang="zh-CN" sz="1349" dirty="0"/>
              <a:t>catch</a:t>
            </a:r>
            <a:r>
              <a:rPr lang="zh-CN" altLang="en-US" sz="1349" dirty="0"/>
              <a:t>捕捉异常信息并作相应处理</a:t>
            </a:r>
          </a:p>
          <a:p>
            <a:pPr indent="-4761" algn="l"/>
            <a:r>
              <a:rPr lang="zh-CN" altLang="en-US" sz="1349" dirty="0"/>
              <a:t>            {</a:t>
            </a:r>
            <a:r>
              <a:rPr lang="en-US" altLang="zh-CN" sz="1349" dirty="0" err="1"/>
              <a:t>cout</a:t>
            </a:r>
            <a:r>
              <a:rPr lang="en-US" altLang="zh-CN" sz="1349" dirty="0"/>
              <a:t>&lt;&lt;″a=″&lt;&lt;a&lt;&lt;″,b=″&lt;&lt;b&lt;&lt;″,c=″&lt;&lt;c&lt;&lt;″,that is not a triangle!″&lt;&lt;</a:t>
            </a:r>
            <a:r>
              <a:rPr lang="en-US" altLang="zh-CN" sz="1349" dirty="0" err="1"/>
              <a:t>endl</a:t>
            </a:r>
            <a:r>
              <a:rPr lang="en-US" altLang="zh-CN" sz="1349" dirty="0"/>
              <a:t>;}</a:t>
            </a:r>
          </a:p>
          <a:p>
            <a:pPr indent="-4761" algn="l"/>
            <a:r>
              <a:rPr lang="en-US" altLang="zh-CN" sz="1349" dirty="0"/>
              <a:t>            </a:t>
            </a:r>
            <a:r>
              <a:rPr lang="en-US" altLang="zh-CN" sz="1349" dirty="0" err="1"/>
              <a:t>cout</a:t>
            </a:r>
            <a:r>
              <a:rPr lang="en-US" altLang="zh-CN" sz="1349" dirty="0"/>
              <a:t>&lt;&lt;″end″&lt;&lt;</a:t>
            </a:r>
            <a:r>
              <a:rPr lang="en-US" altLang="zh-CN" sz="1349" dirty="0" err="1"/>
              <a:t>endl</a:t>
            </a:r>
            <a:r>
              <a:rPr lang="en-US" altLang="zh-CN" sz="1349" dirty="0"/>
              <a:t>;</a:t>
            </a:r>
          </a:p>
          <a:p>
            <a:pPr indent="-4761" algn="l"/>
            <a:r>
              <a:rPr lang="en-US" altLang="zh-CN" sz="1349" dirty="0"/>
              <a:t>}</a:t>
            </a:r>
          </a:p>
          <a:p>
            <a:pPr indent="-4761" algn="l"/>
            <a:r>
              <a:rPr lang="en-US" altLang="zh-CN" sz="1349" dirty="0"/>
              <a:t>double triangle(double </a:t>
            </a:r>
            <a:r>
              <a:rPr lang="en-US" altLang="zh-CN" sz="1349" dirty="0" err="1"/>
              <a:t>a,double</a:t>
            </a:r>
            <a:r>
              <a:rPr lang="en-US" altLang="zh-CN" sz="1349" dirty="0"/>
              <a:t> </a:t>
            </a:r>
            <a:r>
              <a:rPr lang="en-US" altLang="zh-CN" sz="1349" dirty="0" err="1"/>
              <a:t>b,double</a:t>
            </a:r>
            <a:r>
              <a:rPr lang="en-US" altLang="zh-CN" sz="1349" dirty="0"/>
              <a:t> c)  //</a:t>
            </a:r>
            <a:r>
              <a:rPr lang="zh-CN" altLang="en-US" sz="1349" dirty="0"/>
              <a:t>计算三角形的面积的函数</a:t>
            </a:r>
          </a:p>
          <a:p>
            <a:pPr indent="-4761" algn="l"/>
            <a:r>
              <a:rPr lang="zh-CN" altLang="en-US" sz="1349" dirty="0"/>
              <a:t>{ </a:t>
            </a:r>
            <a:endParaRPr lang="en-US" altLang="zh-CN" sz="1349" dirty="0"/>
          </a:p>
          <a:p>
            <a:pPr indent="-4761" algn="l"/>
            <a:r>
              <a:rPr lang="en-US" altLang="zh-CN" sz="1349" dirty="0"/>
              <a:t>             double s=(</a:t>
            </a:r>
            <a:r>
              <a:rPr lang="en-US" altLang="zh-CN" sz="1349" dirty="0" err="1"/>
              <a:t>a+b+c</a:t>
            </a:r>
            <a:r>
              <a:rPr lang="en-US" altLang="zh-CN" sz="1349" dirty="0"/>
              <a:t>)/2;</a:t>
            </a:r>
          </a:p>
          <a:p>
            <a:pPr indent="-4761" algn="l"/>
            <a:r>
              <a:rPr lang="en-US" altLang="zh-CN" sz="1349" dirty="0"/>
              <a:t>             if (</a:t>
            </a:r>
            <a:r>
              <a:rPr lang="en-US" altLang="zh-CN" sz="1349" dirty="0" err="1"/>
              <a:t>a+b</a:t>
            </a:r>
            <a:r>
              <a:rPr lang="en-US" altLang="zh-CN" sz="1349" dirty="0"/>
              <a:t>&lt;=c||</a:t>
            </a:r>
            <a:r>
              <a:rPr lang="en-US" altLang="zh-CN" sz="1349" dirty="0" err="1"/>
              <a:t>b+c</a:t>
            </a:r>
            <a:r>
              <a:rPr lang="en-US" altLang="zh-CN" sz="1349" dirty="0"/>
              <a:t>&lt;=a||</a:t>
            </a:r>
            <a:r>
              <a:rPr lang="en-US" altLang="zh-CN" sz="1349" dirty="0" err="1"/>
              <a:t>c+a</a:t>
            </a:r>
            <a:r>
              <a:rPr lang="en-US" altLang="zh-CN" sz="1349" dirty="0"/>
              <a:t>&lt;=b</a:t>
            </a:r>
            <a:r>
              <a:rPr lang="en-US" altLang="zh-CN" sz="1349" dirty="0">
                <a:solidFill>
                  <a:schemeClr val="tx1"/>
                </a:solidFill>
              </a:rPr>
              <a:t>) throw a</a:t>
            </a:r>
            <a:r>
              <a:rPr lang="en-US" altLang="zh-CN" sz="1349" dirty="0"/>
              <a:t>;   //</a:t>
            </a:r>
            <a:r>
              <a:rPr lang="zh-CN" altLang="en-US" sz="1349" dirty="0"/>
              <a:t>当不符合三角形条件抛出异常信息</a:t>
            </a:r>
          </a:p>
          <a:p>
            <a:pPr indent="-4761" algn="l"/>
            <a:r>
              <a:rPr lang="zh-CN" altLang="en-US" sz="1349" dirty="0"/>
              <a:t>             </a:t>
            </a:r>
            <a:r>
              <a:rPr lang="en-US" altLang="zh-CN" sz="1349" dirty="0"/>
              <a:t>return </a:t>
            </a:r>
            <a:r>
              <a:rPr lang="en-US" altLang="zh-CN" sz="1349" dirty="0" err="1"/>
              <a:t>sqrt</a:t>
            </a:r>
            <a:r>
              <a:rPr lang="en-US" altLang="zh-CN" sz="1349" dirty="0"/>
              <a:t>(s*(s-a)*(s-b)*(s-c));</a:t>
            </a:r>
          </a:p>
          <a:p>
            <a:pPr indent="-4761" algn="l"/>
            <a:r>
              <a:rPr lang="en-US" altLang="zh-CN" sz="1349" dirty="0"/>
              <a:t>}</a:t>
            </a:r>
            <a:endParaRPr lang="zh-CN" altLang="en-US" sz="1349" dirty="0"/>
          </a:p>
          <a:p>
            <a:pPr indent="-4761" algn="l"/>
            <a:r>
              <a:rPr lang="zh-CN" altLang="en-US" sz="1349" dirty="0"/>
              <a:t>程序运行结果如下:</a:t>
            </a:r>
          </a:p>
          <a:p>
            <a:pPr indent="-4761" algn="l"/>
            <a:r>
              <a:rPr lang="zh-CN" altLang="en-US" sz="1349" u="sng" dirty="0"/>
              <a:t>6 5 4↙</a:t>
            </a:r>
            <a:r>
              <a:rPr lang="zh-CN" altLang="en-US" sz="1349" dirty="0"/>
              <a:t>              (输入</a:t>
            </a:r>
            <a:r>
              <a:rPr lang="en-US" altLang="zh-CN" sz="1349" dirty="0" err="1"/>
              <a:t>a,b,c</a:t>
            </a:r>
            <a:r>
              <a:rPr lang="zh-CN" altLang="en-US" sz="1349" dirty="0"/>
              <a:t>的值) </a:t>
            </a:r>
          </a:p>
          <a:p>
            <a:pPr indent="-4761" algn="l"/>
            <a:r>
              <a:rPr lang="zh-CN" altLang="en-US" sz="1349" dirty="0"/>
              <a:t>9.92157             (计算出三角形的面积)</a:t>
            </a:r>
          </a:p>
          <a:p>
            <a:pPr indent="-4761" algn="l"/>
            <a:r>
              <a:rPr lang="zh-CN" altLang="en-US" sz="1349" u="sng" dirty="0"/>
              <a:t>1 1.5 2↙</a:t>
            </a:r>
            <a:r>
              <a:rPr lang="zh-CN" altLang="en-US" sz="1349" dirty="0"/>
              <a:t>           (输入</a:t>
            </a:r>
            <a:r>
              <a:rPr lang="en-US" altLang="zh-CN" sz="1349" dirty="0" err="1"/>
              <a:t>a,b,c</a:t>
            </a:r>
            <a:r>
              <a:rPr lang="zh-CN" altLang="en-US" sz="1349" dirty="0"/>
              <a:t>的值)</a:t>
            </a:r>
          </a:p>
          <a:p>
            <a:pPr indent="-4761" algn="l"/>
            <a:r>
              <a:rPr lang="zh-CN" altLang="en-US" sz="1349" dirty="0"/>
              <a:t>0.726184           (计算出三角形的面积)</a:t>
            </a:r>
          </a:p>
          <a:p>
            <a:pPr indent="-4761" algn="l"/>
            <a:r>
              <a:rPr lang="zh-CN" altLang="en-US" sz="1349" u="sng" dirty="0"/>
              <a:t>1 2 1↙</a:t>
            </a:r>
            <a:r>
              <a:rPr lang="zh-CN" altLang="en-US" sz="1349" dirty="0"/>
              <a:t>              (输入</a:t>
            </a:r>
            <a:r>
              <a:rPr lang="en-US" altLang="zh-CN" sz="1349" dirty="0" err="1"/>
              <a:t>a,b,c</a:t>
            </a:r>
            <a:r>
              <a:rPr lang="zh-CN" altLang="en-US" sz="1349" dirty="0"/>
              <a:t>的值)</a:t>
            </a:r>
          </a:p>
          <a:p>
            <a:pPr indent="-4761" algn="l"/>
            <a:r>
              <a:rPr lang="en-US" altLang="zh-CN" sz="1349" dirty="0"/>
              <a:t>a=1,b=2,c=1, that is not a triangle!  (</a:t>
            </a:r>
            <a:r>
              <a:rPr lang="zh-CN" altLang="en-US" sz="1349" dirty="0"/>
              <a:t>异常处理)</a:t>
            </a:r>
          </a:p>
          <a:p>
            <a:pPr indent="-4761" algn="l"/>
            <a:r>
              <a:rPr lang="en-US" altLang="zh-CN" sz="1349" dirty="0"/>
              <a:t>end</a:t>
            </a:r>
            <a:endParaRPr lang="zh-CN" altLang="en-US" sz="1349" dirty="0"/>
          </a:p>
        </p:txBody>
      </p:sp>
      <p:pic>
        <p:nvPicPr>
          <p:cNvPr id="3" name="矩形 1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453" y="-19188"/>
            <a:ext cx="6706463" cy="498613"/>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p:cNvGrpSpPr>
            <a:grpSpLocks/>
          </p:cNvGrpSpPr>
          <p:nvPr/>
        </p:nvGrpSpPr>
        <p:grpSpPr bwMode="auto">
          <a:xfrm>
            <a:off x="145813" y="54592"/>
            <a:ext cx="349862" cy="351052"/>
            <a:chOff x="1192404" y="608225"/>
            <a:chExt cx="1755828" cy="1759616"/>
          </a:xfrm>
        </p:grpSpPr>
        <p:grpSp>
          <p:nvGrpSpPr>
            <p:cNvPr id="5" name="组合 79"/>
            <p:cNvGrpSpPr>
              <a:grpSpLocks/>
            </p:cNvGrpSpPr>
            <p:nvPr/>
          </p:nvGrpSpPr>
          <p:grpSpPr bwMode="auto">
            <a:xfrm>
              <a:off x="1192404" y="608225"/>
              <a:ext cx="1755828" cy="1759616"/>
              <a:chOff x="6379729" y="2488774"/>
              <a:chExt cx="2513016" cy="2513016"/>
            </a:xfrm>
          </p:grpSpPr>
          <p:sp>
            <p:nvSpPr>
              <p:cNvPr id="7"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8" name="任意多边形 83"/>
              <p:cNvGrpSpPr>
                <a:grpSpLocks/>
              </p:cNvGrpSpPr>
              <p:nvPr/>
            </p:nvGrpSpPr>
            <p:grpSpPr bwMode="auto">
              <a:xfrm>
                <a:off x="6397313" y="2490687"/>
                <a:ext cx="2505748" cy="2500354"/>
                <a:chOff x="1883664" y="1987296"/>
                <a:chExt cx="1322832" cy="1322832"/>
              </a:xfrm>
            </p:grpSpPr>
            <p:pic>
              <p:nvPicPr>
                <p:cNvPr id="9" name="任意多边形 8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solidFill>
                      <a:srgbClr val="FFFFFF"/>
                    </a:solidFill>
                  </a:endParaRPr>
                </a:p>
              </p:txBody>
            </p:sp>
          </p:grpSp>
        </p:grpSp>
        <p:sp>
          <p:nvSpPr>
            <p:cNvPr id="6"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solidFill>
                  <a:srgbClr val="FFFFFF"/>
                </a:solidFill>
              </a:endParaRPr>
            </a:p>
          </p:txBody>
        </p:sp>
      </p:grpSp>
      <p:sp>
        <p:nvSpPr>
          <p:cNvPr id="11" name="TextBox 64"/>
          <p:cNvSpPr txBox="1">
            <a:spLocks noChangeArrowheads="1"/>
          </p:cNvSpPr>
          <p:nvPr/>
        </p:nvSpPr>
        <p:spPr bwMode="auto">
          <a:xfrm>
            <a:off x="581788" y="21272"/>
            <a:ext cx="6473195"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399" kern="0" dirty="0">
                <a:solidFill>
                  <a:schemeClr val="bg1"/>
                </a:solidFill>
              </a:rPr>
              <a:t>例</a:t>
            </a:r>
            <a:r>
              <a:rPr lang="en-US" altLang="zh-CN" sz="2399" kern="0" dirty="0">
                <a:solidFill>
                  <a:schemeClr val="bg1"/>
                </a:solidFill>
              </a:rPr>
              <a:t>3.</a:t>
            </a:r>
            <a:r>
              <a:rPr lang="zh-CN" altLang="en-US" sz="2399" kern="0" dirty="0">
                <a:solidFill>
                  <a:schemeClr val="bg1"/>
                </a:solidFill>
              </a:rPr>
              <a:t>给出三角形的三边</a:t>
            </a:r>
            <a:r>
              <a:rPr lang="en-US" altLang="zh-CN" sz="2399" kern="0" dirty="0" err="1">
                <a:solidFill>
                  <a:schemeClr val="bg1"/>
                </a:solidFill>
              </a:rPr>
              <a:t>a,b,c</a:t>
            </a:r>
            <a:r>
              <a:rPr lang="en-US" altLang="zh-CN" sz="2399" kern="0" dirty="0">
                <a:solidFill>
                  <a:schemeClr val="bg1"/>
                </a:solidFill>
              </a:rPr>
              <a:t>，</a:t>
            </a:r>
            <a:r>
              <a:rPr lang="zh-CN" altLang="en-US" sz="2399" kern="0" dirty="0">
                <a:solidFill>
                  <a:schemeClr val="bg1"/>
                </a:solidFill>
              </a:rPr>
              <a:t>求三角形的面积</a:t>
            </a:r>
          </a:p>
        </p:txBody>
      </p:sp>
      <p:grpSp>
        <p:nvGrpSpPr>
          <p:cNvPr id="12" name="组合 11"/>
          <p:cNvGrpSpPr>
            <a:grpSpLocks/>
          </p:cNvGrpSpPr>
          <p:nvPr/>
        </p:nvGrpSpPr>
        <p:grpSpPr bwMode="auto">
          <a:xfrm>
            <a:off x="7432828" y="88767"/>
            <a:ext cx="1580327" cy="456962"/>
            <a:chOff x="755298" y="2917165"/>
            <a:chExt cx="1584454" cy="447077"/>
          </a:xfrm>
        </p:grpSpPr>
        <p:sp>
          <p:nvSpPr>
            <p:cNvPr id="13" name="Freeform 60"/>
            <p:cNvSpPr>
              <a:spLocks/>
            </p:cNvSpPr>
            <p:nvPr/>
          </p:nvSpPr>
          <p:spPr bwMode="auto">
            <a:xfrm>
              <a:off x="755298" y="2917165"/>
              <a:ext cx="416207" cy="447076"/>
            </a:xfrm>
            <a:custGeom>
              <a:avLst/>
              <a:gdLst>
                <a:gd name="T0" fmla="*/ 395254 w 437"/>
                <a:gd name="T1" fmla="*/ 346246 h 470"/>
                <a:gd name="T2" fmla="*/ 369538 w 437"/>
                <a:gd name="T3" fmla="*/ 318661 h 470"/>
                <a:gd name="T4" fmla="*/ 292393 w 437"/>
                <a:gd name="T5" fmla="*/ 276807 h 470"/>
                <a:gd name="T6" fmla="*/ 260010 w 437"/>
                <a:gd name="T7" fmla="*/ 244465 h 470"/>
                <a:gd name="T8" fmla="*/ 249534 w 437"/>
                <a:gd name="T9" fmla="*/ 228294 h 470"/>
                <a:gd name="T10" fmla="*/ 274297 w 437"/>
                <a:gd name="T11" fmla="*/ 189294 h 470"/>
                <a:gd name="T12" fmla="*/ 280011 w 437"/>
                <a:gd name="T13" fmla="*/ 175977 h 470"/>
                <a:gd name="T14" fmla="*/ 283821 w 437"/>
                <a:gd name="T15" fmla="*/ 139830 h 470"/>
                <a:gd name="T16" fmla="*/ 271439 w 437"/>
                <a:gd name="T17" fmla="*/ 54220 h 470"/>
                <a:gd name="T18" fmla="*/ 266677 w 437"/>
                <a:gd name="T19" fmla="*/ 49464 h 470"/>
                <a:gd name="T20" fmla="*/ 249534 w 437"/>
                <a:gd name="T21" fmla="*/ 35195 h 470"/>
                <a:gd name="T22" fmla="*/ 147625 w 437"/>
                <a:gd name="T23" fmla="*/ 47561 h 470"/>
                <a:gd name="T24" fmla="*/ 133339 w 437"/>
                <a:gd name="T25" fmla="*/ 133172 h 470"/>
                <a:gd name="T26" fmla="*/ 135243 w 437"/>
                <a:gd name="T27" fmla="*/ 170269 h 470"/>
                <a:gd name="T28" fmla="*/ 142863 w 437"/>
                <a:gd name="T29" fmla="*/ 185489 h 470"/>
                <a:gd name="T30" fmla="*/ 145720 w 437"/>
                <a:gd name="T31" fmla="*/ 192148 h 470"/>
                <a:gd name="T32" fmla="*/ 147625 w 437"/>
                <a:gd name="T33" fmla="*/ 191196 h 470"/>
                <a:gd name="T34" fmla="*/ 169531 w 437"/>
                <a:gd name="T35" fmla="*/ 227343 h 470"/>
                <a:gd name="T36" fmla="*/ 151435 w 437"/>
                <a:gd name="T37" fmla="*/ 243514 h 470"/>
                <a:gd name="T38" fmla="*/ 122862 w 437"/>
                <a:gd name="T39" fmla="*/ 276807 h 470"/>
                <a:gd name="T40" fmla="*/ 45716 w 437"/>
                <a:gd name="T41" fmla="*/ 318661 h 470"/>
                <a:gd name="T42" fmla="*/ 20001 w 437"/>
                <a:gd name="T43" fmla="*/ 346246 h 470"/>
                <a:gd name="T44" fmla="*/ 0 w 437"/>
                <a:gd name="T45" fmla="*/ 429003 h 470"/>
                <a:gd name="T46" fmla="*/ 0 w 437"/>
                <a:gd name="T47" fmla="*/ 447076 h 470"/>
                <a:gd name="T48" fmla="*/ 416207 w 437"/>
                <a:gd name="T49" fmla="*/ 447076 h 470"/>
                <a:gd name="T50" fmla="*/ 416207 w 437"/>
                <a:gd name="T51" fmla="*/ 429003 h 470"/>
                <a:gd name="T52" fmla="*/ 395254 w 437"/>
                <a:gd name="T53" fmla="*/ 346246 h 47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37"/>
                <a:gd name="T82" fmla="*/ 0 h 470"/>
                <a:gd name="T83" fmla="*/ 437 w 437"/>
                <a:gd name="T84" fmla="*/ 470 h 47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37" h="470">
                  <a:moveTo>
                    <a:pt x="415" y="364"/>
                  </a:moveTo>
                  <a:cubicBezTo>
                    <a:pt x="415" y="364"/>
                    <a:pt x="422" y="351"/>
                    <a:pt x="388" y="335"/>
                  </a:cubicBezTo>
                  <a:cubicBezTo>
                    <a:pt x="307" y="291"/>
                    <a:pt x="307" y="291"/>
                    <a:pt x="307" y="291"/>
                  </a:cubicBezTo>
                  <a:cubicBezTo>
                    <a:pt x="273" y="257"/>
                    <a:pt x="273" y="257"/>
                    <a:pt x="273" y="257"/>
                  </a:cubicBezTo>
                  <a:cubicBezTo>
                    <a:pt x="256" y="248"/>
                    <a:pt x="246" y="251"/>
                    <a:pt x="262" y="240"/>
                  </a:cubicBezTo>
                  <a:cubicBezTo>
                    <a:pt x="274" y="230"/>
                    <a:pt x="282" y="216"/>
                    <a:pt x="288" y="199"/>
                  </a:cubicBezTo>
                  <a:cubicBezTo>
                    <a:pt x="289" y="198"/>
                    <a:pt x="292" y="194"/>
                    <a:pt x="294" y="185"/>
                  </a:cubicBezTo>
                  <a:cubicBezTo>
                    <a:pt x="294" y="185"/>
                    <a:pt x="325" y="148"/>
                    <a:pt x="298" y="147"/>
                  </a:cubicBezTo>
                  <a:cubicBezTo>
                    <a:pt x="298" y="147"/>
                    <a:pt x="326" y="96"/>
                    <a:pt x="285" y="57"/>
                  </a:cubicBezTo>
                  <a:cubicBezTo>
                    <a:pt x="285" y="57"/>
                    <a:pt x="283" y="55"/>
                    <a:pt x="280" y="52"/>
                  </a:cubicBezTo>
                  <a:cubicBezTo>
                    <a:pt x="271" y="42"/>
                    <a:pt x="262" y="37"/>
                    <a:pt x="262" y="37"/>
                  </a:cubicBezTo>
                  <a:cubicBezTo>
                    <a:pt x="203" y="0"/>
                    <a:pt x="155" y="50"/>
                    <a:pt x="155" y="50"/>
                  </a:cubicBezTo>
                  <a:cubicBezTo>
                    <a:pt x="113" y="88"/>
                    <a:pt x="140" y="140"/>
                    <a:pt x="140" y="140"/>
                  </a:cubicBezTo>
                  <a:cubicBezTo>
                    <a:pt x="112" y="140"/>
                    <a:pt x="142" y="179"/>
                    <a:pt x="142" y="179"/>
                  </a:cubicBezTo>
                  <a:cubicBezTo>
                    <a:pt x="146" y="197"/>
                    <a:pt x="150" y="195"/>
                    <a:pt x="150" y="195"/>
                  </a:cubicBezTo>
                  <a:cubicBezTo>
                    <a:pt x="152" y="195"/>
                    <a:pt x="152" y="198"/>
                    <a:pt x="153" y="202"/>
                  </a:cubicBezTo>
                  <a:cubicBezTo>
                    <a:pt x="154" y="201"/>
                    <a:pt x="154" y="201"/>
                    <a:pt x="155" y="201"/>
                  </a:cubicBezTo>
                  <a:cubicBezTo>
                    <a:pt x="160" y="216"/>
                    <a:pt x="168" y="229"/>
                    <a:pt x="178" y="239"/>
                  </a:cubicBezTo>
                  <a:cubicBezTo>
                    <a:pt x="187" y="251"/>
                    <a:pt x="163" y="251"/>
                    <a:pt x="159" y="256"/>
                  </a:cubicBezTo>
                  <a:cubicBezTo>
                    <a:pt x="157" y="259"/>
                    <a:pt x="129" y="291"/>
                    <a:pt x="129" y="291"/>
                  </a:cubicBezTo>
                  <a:cubicBezTo>
                    <a:pt x="48" y="335"/>
                    <a:pt x="48" y="335"/>
                    <a:pt x="48" y="335"/>
                  </a:cubicBezTo>
                  <a:cubicBezTo>
                    <a:pt x="15" y="351"/>
                    <a:pt x="21" y="364"/>
                    <a:pt x="21" y="364"/>
                  </a:cubicBezTo>
                  <a:cubicBezTo>
                    <a:pt x="0" y="451"/>
                    <a:pt x="0" y="451"/>
                    <a:pt x="0" y="451"/>
                  </a:cubicBezTo>
                  <a:cubicBezTo>
                    <a:pt x="0" y="470"/>
                    <a:pt x="0" y="470"/>
                    <a:pt x="0" y="470"/>
                  </a:cubicBezTo>
                  <a:cubicBezTo>
                    <a:pt x="437" y="470"/>
                    <a:pt x="437" y="470"/>
                    <a:pt x="437" y="470"/>
                  </a:cubicBezTo>
                  <a:cubicBezTo>
                    <a:pt x="437" y="451"/>
                    <a:pt x="437" y="451"/>
                    <a:pt x="437" y="451"/>
                  </a:cubicBezTo>
                  <a:lnTo>
                    <a:pt x="415" y="364"/>
                  </a:lnTo>
                  <a:close/>
                </a:path>
              </a:pathLst>
            </a:custGeom>
            <a:solidFill>
              <a:srgbClr val="A23C82"/>
            </a:solidFill>
            <a:ln>
              <a:noFill/>
            </a:ln>
            <a:extLst>
              <a:ext uri="{91240B29-F687-4F45-9708-019B960494DF}">
                <a14:hiddenLine xmlns:a14="http://schemas.microsoft.com/office/drawing/2010/main" w="9525">
                  <a:solidFill>
                    <a:srgbClr val="000000"/>
                  </a:solidFill>
                  <a:round/>
                  <a:headEnd/>
                  <a:tailEnd/>
                </a14:hiddenLine>
              </a:ext>
            </a:extLst>
          </p:spPr>
          <p:txBody>
            <a:bodyPr lIns="51408" tIns="25704" rIns="51408" bIns="25704"/>
            <a:lstStyle/>
            <a:p>
              <a:endParaRPr lang="zh-CN" altLang="en-US" sz="1349"/>
            </a:p>
          </p:txBody>
        </p:sp>
        <p:sp>
          <p:nvSpPr>
            <p:cNvPr id="14" name="圆角矩形 13"/>
            <p:cNvSpPr/>
            <p:nvPr/>
          </p:nvSpPr>
          <p:spPr>
            <a:xfrm>
              <a:off x="1256405" y="3037084"/>
              <a:ext cx="1083347" cy="327158"/>
            </a:xfrm>
            <a:prstGeom prst="roundRect">
              <a:avLst>
                <a:gd name="adj" fmla="val 9938"/>
              </a:avLst>
            </a:prstGeom>
            <a:solidFill>
              <a:srgbClr val="A23C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921052"/>
              <a:r>
                <a:rPr lang="zh-CN" altLang="en-US" sz="1349">
                  <a:solidFill>
                    <a:srgbClr val="FFFFFF"/>
                  </a:solidFill>
                  <a:latin typeface="微软雅黑" pitchFamily="34" charset="-122"/>
                  <a:ea typeface="微软雅黑" pitchFamily="34" charset="-122"/>
                  <a:cs typeface="Arial Unicode MS" pitchFamily="34" charset="-122"/>
                </a:rPr>
                <a:t>简要说明</a:t>
              </a:r>
            </a:p>
          </p:txBody>
        </p:sp>
        <p:sp>
          <p:nvSpPr>
            <p:cNvPr id="15" name="等腰三角形 29"/>
            <p:cNvSpPr>
              <a:spLocks noChangeArrowheads="1"/>
            </p:cNvSpPr>
            <p:nvPr/>
          </p:nvSpPr>
          <p:spPr bwMode="auto">
            <a:xfrm rot="-5400000">
              <a:off x="1200093" y="3087287"/>
              <a:ext cx="55973" cy="113148"/>
            </a:xfrm>
            <a:prstGeom prst="triangle">
              <a:avLst>
                <a:gd name="adj" fmla="val 50000"/>
              </a:avLst>
            </a:prstGeom>
            <a:solidFill>
              <a:srgbClr val="A23C82"/>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vert="eaVert" lIns="0" tIns="0" rIns="0" bIns="0" anchor="ctr"/>
            <a:lstStyle/>
            <a:p>
              <a:pPr algn="ctr" defTabSz="921052"/>
              <a:endParaRPr lang="zh-CN" altLang="en-US" sz="1349">
                <a:solidFill>
                  <a:srgbClr val="FFFFFF"/>
                </a:solidFill>
                <a:latin typeface="微软雅黑" pitchFamily="34" charset="-122"/>
                <a:ea typeface="微软雅黑" pitchFamily="34" charset="-122"/>
                <a:cs typeface="Arial Unicode MS" pitchFamily="34" charset="-122"/>
              </a:endParaRPr>
            </a:p>
          </p:txBody>
        </p:sp>
      </p:grpSp>
    </p:spTree>
    <p:extLst>
      <p:ext uri="{BB962C8B-B14F-4D97-AF65-F5344CB8AC3E}">
        <p14:creationId xmlns:p14="http://schemas.microsoft.com/office/powerpoint/2010/main" val="1975250036"/>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subTitle" idx="1"/>
          </p:nvPr>
        </p:nvSpPr>
        <p:spPr>
          <a:xfrm>
            <a:off x="84290" y="898435"/>
            <a:ext cx="8906351" cy="3994364"/>
          </a:xfrm>
          <a:noFill/>
        </p:spPr>
        <p:txBody>
          <a:bodyPr/>
          <a:lstStyle/>
          <a:p>
            <a:pPr indent="-4761" algn="l">
              <a:lnSpc>
                <a:spcPct val="150000"/>
              </a:lnSpc>
              <a:spcBef>
                <a:spcPts val="0"/>
              </a:spcBef>
            </a:pPr>
            <a:r>
              <a:rPr lang="zh-CN" altLang="en-US" sz="1799" dirty="0"/>
              <a:t>现在结合程序分析怎样进行异常处理</a:t>
            </a:r>
            <a:r>
              <a:rPr lang="en-US" altLang="zh-CN" sz="1799" dirty="0"/>
              <a:t>:</a:t>
            </a:r>
            <a:endParaRPr lang="zh-CN" altLang="en-US" sz="1799" dirty="0"/>
          </a:p>
          <a:p>
            <a:pPr indent="-4761" algn="l">
              <a:lnSpc>
                <a:spcPct val="150000"/>
              </a:lnSpc>
              <a:spcBef>
                <a:spcPts val="0"/>
              </a:spcBef>
            </a:pPr>
            <a:r>
              <a:rPr lang="zh-CN" altLang="en-US" sz="1799" dirty="0"/>
              <a:t>(1) 首先把可能出现异常的、需要检查的语句或程序段放在</a:t>
            </a:r>
            <a:r>
              <a:rPr lang="en-US" altLang="zh-CN" sz="1799" dirty="0">
                <a:solidFill>
                  <a:srgbClr val="FF0000"/>
                </a:solidFill>
              </a:rPr>
              <a:t>try</a:t>
            </a:r>
            <a:r>
              <a:rPr lang="zh-CN" altLang="en-US" sz="1799" dirty="0"/>
              <a:t>后面的花括号中。</a:t>
            </a:r>
          </a:p>
          <a:p>
            <a:pPr indent="-4761" algn="l">
              <a:lnSpc>
                <a:spcPct val="150000"/>
              </a:lnSpc>
              <a:spcBef>
                <a:spcPts val="0"/>
              </a:spcBef>
            </a:pPr>
            <a:r>
              <a:rPr lang="zh-CN" altLang="en-US" sz="1799" dirty="0"/>
              <a:t>(2) 程序开始运行后，按正常的顺序执行到</a:t>
            </a:r>
            <a:r>
              <a:rPr lang="en-US" altLang="zh-CN" sz="1799" dirty="0">
                <a:solidFill>
                  <a:srgbClr val="FF0000"/>
                </a:solidFill>
              </a:rPr>
              <a:t>try</a:t>
            </a:r>
            <a:r>
              <a:rPr lang="zh-CN" altLang="en-US" sz="1799" dirty="0"/>
              <a:t>块，开始执行</a:t>
            </a:r>
            <a:r>
              <a:rPr lang="en-US" altLang="zh-CN" sz="1799" dirty="0">
                <a:solidFill>
                  <a:srgbClr val="FF0000"/>
                </a:solidFill>
              </a:rPr>
              <a:t>try</a:t>
            </a:r>
            <a:r>
              <a:rPr lang="zh-CN" altLang="en-US" sz="1799" dirty="0"/>
              <a:t>块中花括号内的语句。如果在执行</a:t>
            </a:r>
            <a:r>
              <a:rPr lang="en-US" altLang="zh-CN" sz="1799" dirty="0">
                <a:solidFill>
                  <a:srgbClr val="FF0000"/>
                </a:solidFill>
              </a:rPr>
              <a:t>try</a:t>
            </a:r>
            <a:r>
              <a:rPr lang="zh-CN" altLang="en-US" sz="1799" dirty="0"/>
              <a:t>块内的语句过程中没有发生异常，则</a:t>
            </a:r>
            <a:r>
              <a:rPr lang="en-US" altLang="zh-CN" sz="1799" dirty="0">
                <a:solidFill>
                  <a:srgbClr val="FF0000"/>
                </a:solidFill>
              </a:rPr>
              <a:t>catch</a:t>
            </a:r>
            <a:r>
              <a:rPr lang="zh-CN" altLang="en-US" sz="1799" dirty="0"/>
              <a:t>子句不起作用，流程转到</a:t>
            </a:r>
            <a:r>
              <a:rPr lang="en-US" altLang="zh-CN" sz="1799" dirty="0">
                <a:solidFill>
                  <a:srgbClr val="FF0000"/>
                </a:solidFill>
              </a:rPr>
              <a:t>catch</a:t>
            </a:r>
            <a:r>
              <a:rPr lang="zh-CN" altLang="en-US" sz="1799" dirty="0"/>
              <a:t>子句后面的语句继续执行。</a:t>
            </a:r>
          </a:p>
          <a:p>
            <a:pPr indent="-4761" algn="l">
              <a:lnSpc>
                <a:spcPct val="150000"/>
              </a:lnSpc>
              <a:spcBef>
                <a:spcPts val="0"/>
              </a:spcBef>
            </a:pPr>
            <a:r>
              <a:rPr lang="zh-CN" altLang="en-US" sz="1799" dirty="0"/>
              <a:t>(3) 如果在执行</a:t>
            </a:r>
            <a:r>
              <a:rPr lang="en-US" altLang="zh-CN" sz="1799" dirty="0">
                <a:solidFill>
                  <a:srgbClr val="FF0000"/>
                </a:solidFill>
              </a:rPr>
              <a:t>try</a:t>
            </a:r>
            <a:r>
              <a:rPr lang="zh-CN" altLang="en-US" sz="1799" dirty="0"/>
              <a:t>块内的语句(包括其所调用的函数)过程中发生</a:t>
            </a:r>
            <a:r>
              <a:rPr lang="zh-CN" altLang="en-US" sz="1799" dirty="0">
                <a:solidFill>
                  <a:srgbClr val="00B050"/>
                </a:solidFill>
              </a:rPr>
              <a:t>异常</a:t>
            </a:r>
            <a:r>
              <a:rPr lang="zh-CN" altLang="en-US" sz="1799" dirty="0"/>
              <a:t>，则</a:t>
            </a:r>
            <a:r>
              <a:rPr lang="en-US" altLang="zh-CN" sz="1799" dirty="0">
                <a:solidFill>
                  <a:srgbClr val="FF0000"/>
                </a:solidFill>
              </a:rPr>
              <a:t>throw</a:t>
            </a:r>
            <a:r>
              <a:rPr lang="zh-CN" altLang="en-US" sz="1799" dirty="0"/>
              <a:t>运算符抛出一个异常信息。</a:t>
            </a:r>
            <a:r>
              <a:rPr lang="en-US" altLang="zh-CN" sz="1799" dirty="0">
                <a:solidFill>
                  <a:srgbClr val="FF0000"/>
                </a:solidFill>
              </a:rPr>
              <a:t>throw</a:t>
            </a:r>
            <a:r>
              <a:rPr lang="zh-CN" altLang="en-US" sz="1799" dirty="0"/>
              <a:t>抛出异常信息后，流程立即离开本函数，转到其上一级的函数(</a:t>
            </a:r>
            <a:r>
              <a:rPr lang="en-US" altLang="zh-CN" sz="1799" dirty="0"/>
              <a:t>main </a:t>
            </a:r>
            <a:r>
              <a:rPr lang="zh-CN" altLang="en-US" sz="1799" dirty="0"/>
              <a:t>函数)。</a:t>
            </a:r>
            <a:r>
              <a:rPr lang="en-US" altLang="zh-CN" sz="1799" dirty="0">
                <a:solidFill>
                  <a:srgbClr val="FF0000"/>
                </a:solidFill>
              </a:rPr>
              <a:t>throw</a:t>
            </a:r>
            <a:r>
              <a:rPr lang="zh-CN" altLang="en-US" sz="1799" dirty="0"/>
              <a:t>抛出什么样的数据由程序设计者自定，可以是</a:t>
            </a:r>
            <a:r>
              <a:rPr lang="zh-CN" altLang="en-US" sz="1799" dirty="0">
                <a:solidFill>
                  <a:srgbClr val="FF0000"/>
                </a:solidFill>
              </a:rPr>
              <a:t>任何类型的数据</a:t>
            </a:r>
            <a:r>
              <a:rPr lang="zh-CN" altLang="en-US" sz="1799" dirty="0"/>
              <a:t>。</a:t>
            </a:r>
          </a:p>
        </p:txBody>
      </p:sp>
      <p:pic>
        <p:nvPicPr>
          <p:cNvPr id="3" name="矩形 1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453" y="-19188"/>
            <a:ext cx="2820055" cy="498613"/>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p:cNvGrpSpPr>
            <a:grpSpLocks/>
          </p:cNvGrpSpPr>
          <p:nvPr/>
        </p:nvGrpSpPr>
        <p:grpSpPr bwMode="auto">
          <a:xfrm>
            <a:off x="145813" y="54592"/>
            <a:ext cx="349862" cy="351052"/>
            <a:chOff x="1192404" y="608225"/>
            <a:chExt cx="1755828" cy="1759616"/>
          </a:xfrm>
        </p:grpSpPr>
        <p:grpSp>
          <p:nvGrpSpPr>
            <p:cNvPr id="5" name="组合 79"/>
            <p:cNvGrpSpPr>
              <a:grpSpLocks/>
            </p:cNvGrpSpPr>
            <p:nvPr/>
          </p:nvGrpSpPr>
          <p:grpSpPr bwMode="auto">
            <a:xfrm>
              <a:off x="1192404" y="608225"/>
              <a:ext cx="1755828" cy="1759616"/>
              <a:chOff x="6379729" y="2488774"/>
              <a:chExt cx="2513016" cy="2513016"/>
            </a:xfrm>
          </p:grpSpPr>
          <p:sp>
            <p:nvSpPr>
              <p:cNvPr id="7"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8" name="任意多边形 83"/>
              <p:cNvGrpSpPr>
                <a:grpSpLocks/>
              </p:cNvGrpSpPr>
              <p:nvPr/>
            </p:nvGrpSpPr>
            <p:grpSpPr bwMode="auto">
              <a:xfrm>
                <a:off x="6397313" y="2490687"/>
                <a:ext cx="2505748" cy="2500354"/>
                <a:chOff x="1883664" y="1987296"/>
                <a:chExt cx="1322832" cy="1322832"/>
              </a:xfrm>
            </p:grpSpPr>
            <p:pic>
              <p:nvPicPr>
                <p:cNvPr id="9" name="任意多边形 8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solidFill>
                      <a:srgbClr val="FFFFFF"/>
                    </a:solidFill>
                  </a:endParaRPr>
                </a:p>
              </p:txBody>
            </p:sp>
          </p:grpSp>
        </p:grpSp>
        <p:sp>
          <p:nvSpPr>
            <p:cNvPr id="6"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solidFill>
                  <a:srgbClr val="FFFFFF"/>
                </a:solidFill>
              </a:endParaRPr>
            </a:p>
          </p:txBody>
        </p:sp>
      </p:grpSp>
      <p:sp>
        <p:nvSpPr>
          <p:cNvPr id="11" name="TextBox 64"/>
          <p:cNvSpPr txBox="1">
            <a:spLocks noChangeArrowheads="1"/>
          </p:cNvSpPr>
          <p:nvPr/>
        </p:nvSpPr>
        <p:spPr bwMode="auto">
          <a:xfrm>
            <a:off x="581788" y="21272"/>
            <a:ext cx="2586787"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399" kern="0" dirty="0">
                <a:solidFill>
                  <a:schemeClr val="bg1"/>
                </a:solidFill>
              </a:rPr>
              <a:t>例</a:t>
            </a:r>
            <a:r>
              <a:rPr lang="en-US" altLang="zh-CN" sz="2399" kern="0" dirty="0">
                <a:solidFill>
                  <a:schemeClr val="bg1"/>
                </a:solidFill>
              </a:rPr>
              <a:t>3. </a:t>
            </a:r>
            <a:r>
              <a:rPr lang="zh-CN" altLang="en-US" sz="2399" kern="0" dirty="0">
                <a:solidFill>
                  <a:schemeClr val="bg1"/>
                </a:solidFill>
              </a:rPr>
              <a:t>分析   </a:t>
            </a:r>
            <a:r>
              <a:rPr lang="en-US" altLang="zh-CN" sz="2399" kern="0" dirty="0">
                <a:solidFill>
                  <a:schemeClr val="bg1"/>
                </a:solidFill>
              </a:rPr>
              <a:t>1/2</a:t>
            </a:r>
            <a:endParaRPr lang="zh-CN" altLang="en-US" sz="2399" kern="0" dirty="0">
              <a:solidFill>
                <a:schemeClr val="bg1"/>
              </a:solidFill>
            </a:endParaRPr>
          </a:p>
        </p:txBody>
      </p:sp>
      <p:grpSp>
        <p:nvGrpSpPr>
          <p:cNvPr id="12" name="组合 11"/>
          <p:cNvGrpSpPr>
            <a:grpSpLocks/>
          </p:cNvGrpSpPr>
          <p:nvPr/>
        </p:nvGrpSpPr>
        <p:grpSpPr bwMode="auto">
          <a:xfrm>
            <a:off x="7432828" y="88767"/>
            <a:ext cx="1580327" cy="456962"/>
            <a:chOff x="755298" y="2917165"/>
            <a:chExt cx="1584454" cy="447077"/>
          </a:xfrm>
        </p:grpSpPr>
        <p:sp>
          <p:nvSpPr>
            <p:cNvPr id="13" name="Freeform 60"/>
            <p:cNvSpPr>
              <a:spLocks/>
            </p:cNvSpPr>
            <p:nvPr/>
          </p:nvSpPr>
          <p:spPr bwMode="auto">
            <a:xfrm>
              <a:off x="755298" y="2917165"/>
              <a:ext cx="416207" cy="447076"/>
            </a:xfrm>
            <a:custGeom>
              <a:avLst/>
              <a:gdLst>
                <a:gd name="T0" fmla="*/ 395254 w 437"/>
                <a:gd name="T1" fmla="*/ 346246 h 470"/>
                <a:gd name="T2" fmla="*/ 369538 w 437"/>
                <a:gd name="T3" fmla="*/ 318661 h 470"/>
                <a:gd name="T4" fmla="*/ 292393 w 437"/>
                <a:gd name="T5" fmla="*/ 276807 h 470"/>
                <a:gd name="T6" fmla="*/ 260010 w 437"/>
                <a:gd name="T7" fmla="*/ 244465 h 470"/>
                <a:gd name="T8" fmla="*/ 249534 w 437"/>
                <a:gd name="T9" fmla="*/ 228294 h 470"/>
                <a:gd name="T10" fmla="*/ 274297 w 437"/>
                <a:gd name="T11" fmla="*/ 189294 h 470"/>
                <a:gd name="T12" fmla="*/ 280011 w 437"/>
                <a:gd name="T13" fmla="*/ 175977 h 470"/>
                <a:gd name="T14" fmla="*/ 283821 w 437"/>
                <a:gd name="T15" fmla="*/ 139830 h 470"/>
                <a:gd name="T16" fmla="*/ 271439 w 437"/>
                <a:gd name="T17" fmla="*/ 54220 h 470"/>
                <a:gd name="T18" fmla="*/ 266677 w 437"/>
                <a:gd name="T19" fmla="*/ 49464 h 470"/>
                <a:gd name="T20" fmla="*/ 249534 w 437"/>
                <a:gd name="T21" fmla="*/ 35195 h 470"/>
                <a:gd name="T22" fmla="*/ 147625 w 437"/>
                <a:gd name="T23" fmla="*/ 47561 h 470"/>
                <a:gd name="T24" fmla="*/ 133339 w 437"/>
                <a:gd name="T25" fmla="*/ 133172 h 470"/>
                <a:gd name="T26" fmla="*/ 135243 w 437"/>
                <a:gd name="T27" fmla="*/ 170269 h 470"/>
                <a:gd name="T28" fmla="*/ 142863 w 437"/>
                <a:gd name="T29" fmla="*/ 185489 h 470"/>
                <a:gd name="T30" fmla="*/ 145720 w 437"/>
                <a:gd name="T31" fmla="*/ 192148 h 470"/>
                <a:gd name="T32" fmla="*/ 147625 w 437"/>
                <a:gd name="T33" fmla="*/ 191196 h 470"/>
                <a:gd name="T34" fmla="*/ 169531 w 437"/>
                <a:gd name="T35" fmla="*/ 227343 h 470"/>
                <a:gd name="T36" fmla="*/ 151435 w 437"/>
                <a:gd name="T37" fmla="*/ 243514 h 470"/>
                <a:gd name="T38" fmla="*/ 122862 w 437"/>
                <a:gd name="T39" fmla="*/ 276807 h 470"/>
                <a:gd name="T40" fmla="*/ 45716 w 437"/>
                <a:gd name="T41" fmla="*/ 318661 h 470"/>
                <a:gd name="T42" fmla="*/ 20001 w 437"/>
                <a:gd name="T43" fmla="*/ 346246 h 470"/>
                <a:gd name="T44" fmla="*/ 0 w 437"/>
                <a:gd name="T45" fmla="*/ 429003 h 470"/>
                <a:gd name="T46" fmla="*/ 0 w 437"/>
                <a:gd name="T47" fmla="*/ 447076 h 470"/>
                <a:gd name="T48" fmla="*/ 416207 w 437"/>
                <a:gd name="T49" fmla="*/ 447076 h 470"/>
                <a:gd name="T50" fmla="*/ 416207 w 437"/>
                <a:gd name="T51" fmla="*/ 429003 h 470"/>
                <a:gd name="T52" fmla="*/ 395254 w 437"/>
                <a:gd name="T53" fmla="*/ 346246 h 47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37"/>
                <a:gd name="T82" fmla="*/ 0 h 470"/>
                <a:gd name="T83" fmla="*/ 437 w 437"/>
                <a:gd name="T84" fmla="*/ 470 h 47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37" h="470">
                  <a:moveTo>
                    <a:pt x="415" y="364"/>
                  </a:moveTo>
                  <a:cubicBezTo>
                    <a:pt x="415" y="364"/>
                    <a:pt x="422" y="351"/>
                    <a:pt x="388" y="335"/>
                  </a:cubicBezTo>
                  <a:cubicBezTo>
                    <a:pt x="307" y="291"/>
                    <a:pt x="307" y="291"/>
                    <a:pt x="307" y="291"/>
                  </a:cubicBezTo>
                  <a:cubicBezTo>
                    <a:pt x="273" y="257"/>
                    <a:pt x="273" y="257"/>
                    <a:pt x="273" y="257"/>
                  </a:cubicBezTo>
                  <a:cubicBezTo>
                    <a:pt x="256" y="248"/>
                    <a:pt x="246" y="251"/>
                    <a:pt x="262" y="240"/>
                  </a:cubicBezTo>
                  <a:cubicBezTo>
                    <a:pt x="274" y="230"/>
                    <a:pt x="282" y="216"/>
                    <a:pt x="288" y="199"/>
                  </a:cubicBezTo>
                  <a:cubicBezTo>
                    <a:pt x="289" y="198"/>
                    <a:pt x="292" y="194"/>
                    <a:pt x="294" y="185"/>
                  </a:cubicBezTo>
                  <a:cubicBezTo>
                    <a:pt x="294" y="185"/>
                    <a:pt x="325" y="148"/>
                    <a:pt x="298" y="147"/>
                  </a:cubicBezTo>
                  <a:cubicBezTo>
                    <a:pt x="298" y="147"/>
                    <a:pt x="326" y="96"/>
                    <a:pt x="285" y="57"/>
                  </a:cubicBezTo>
                  <a:cubicBezTo>
                    <a:pt x="285" y="57"/>
                    <a:pt x="283" y="55"/>
                    <a:pt x="280" y="52"/>
                  </a:cubicBezTo>
                  <a:cubicBezTo>
                    <a:pt x="271" y="42"/>
                    <a:pt x="262" y="37"/>
                    <a:pt x="262" y="37"/>
                  </a:cubicBezTo>
                  <a:cubicBezTo>
                    <a:pt x="203" y="0"/>
                    <a:pt x="155" y="50"/>
                    <a:pt x="155" y="50"/>
                  </a:cubicBezTo>
                  <a:cubicBezTo>
                    <a:pt x="113" y="88"/>
                    <a:pt x="140" y="140"/>
                    <a:pt x="140" y="140"/>
                  </a:cubicBezTo>
                  <a:cubicBezTo>
                    <a:pt x="112" y="140"/>
                    <a:pt x="142" y="179"/>
                    <a:pt x="142" y="179"/>
                  </a:cubicBezTo>
                  <a:cubicBezTo>
                    <a:pt x="146" y="197"/>
                    <a:pt x="150" y="195"/>
                    <a:pt x="150" y="195"/>
                  </a:cubicBezTo>
                  <a:cubicBezTo>
                    <a:pt x="152" y="195"/>
                    <a:pt x="152" y="198"/>
                    <a:pt x="153" y="202"/>
                  </a:cubicBezTo>
                  <a:cubicBezTo>
                    <a:pt x="154" y="201"/>
                    <a:pt x="154" y="201"/>
                    <a:pt x="155" y="201"/>
                  </a:cubicBezTo>
                  <a:cubicBezTo>
                    <a:pt x="160" y="216"/>
                    <a:pt x="168" y="229"/>
                    <a:pt x="178" y="239"/>
                  </a:cubicBezTo>
                  <a:cubicBezTo>
                    <a:pt x="187" y="251"/>
                    <a:pt x="163" y="251"/>
                    <a:pt x="159" y="256"/>
                  </a:cubicBezTo>
                  <a:cubicBezTo>
                    <a:pt x="157" y="259"/>
                    <a:pt x="129" y="291"/>
                    <a:pt x="129" y="291"/>
                  </a:cubicBezTo>
                  <a:cubicBezTo>
                    <a:pt x="48" y="335"/>
                    <a:pt x="48" y="335"/>
                    <a:pt x="48" y="335"/>
                  </a:cubicBezTo>
                  <a:cubicBezTo>
                    <a:pt x="15" y="351"/>
                    <a:pt x="21" y="364"/>
                    <a:pt x="21" y="364"/>
                  </a:cubicBezTo>
                  <a:cubicBezTo>
                    <a:pt x="0" y="451"/>
                    <a:pt x="0" y="451"/>
                    <a:pt x="0" y="451"/>
                  </a:cubicBezTo>
                  <a:cubicBezTo>
                    <a:pt x="0" y="470"/>
                    <a:pt x="0" y="470"/>
                    <a:pt x="0" y="470"/>
                  </a:cubicBezTo>
                  <a:cubicBezTo>
                    <a:pt x="437" y="470"/>
                    <a:pt x="437" y="470"/>
                    <a:pt x="437" y="470"/>
                  </a:cubicBezTo>
                  <a:cubicBezTo>
                    <a:pt x="437" y="451"/>
                    <a:pt x="437" y="451"/>
                    <a:pt x="437" y="451"/>
                  </a:cubicBezTo>
                  <a:lnTo>
                    <a:pt x="415" y="364"/>
                  </a:lnTo>
                  <a:close/>
                </a:path>
              </a:pathLst>
            </a:custGeom>
            <a:solidFill>
              <a:srgbClr val="A23C82"/>
            </a:solidFill>
            <a:ln>
              <a:noFill/>
            </a:ln>
            <a:extLst>
              <a:ext uri="{91240B29-F687-4F45-9708-019B960494DF}">
                <a14:hiddenLine xmlns:a14="http://schemas.microsoft.com/office/drawing/2010/main" w="9525">
                  <a:solidFill>
                    <a:srgbClr val="000000"/>
                  </a:solidFill>
                  <a:round/>
                  <a:headEnd/>
                  <a:tailEnd/>
                </a14:hiddenLine>
              </a:ext>
            </a:extLst>
          </p:spPr>
          <p:txBody>
            <a:bodyPr lIns="51408" tIns="25704" rIns="51408" bIns="25704"/>
            <a:lstStyle/>
            <a:p>
              <a:endParaRPr lang="zh-CN" altLang="en-US" sz="1349"/>
            </a:p>
          </p:txBody>
        </p:sp>
        <p:sp>
          <p:nvSpPr>
            <p:cNvPr id="14" name="圆角矩形 13"/>
            <p:cNvSpPr/>
            <p:nvPr/>
          </p:nvSpPr>
          <p:spPr>
            <a:xfrm>
              <a:off x="1256405" y="3037084"/>
              <a:ext cx="1083347" cy="327158"/>
            </a:xfrm>
            <a:prstGeom prst="roundRect">
              <a:avLst>
                <a:gd name="adj" fmla="val 9938"/>
              </a:avLst>
            </a:prstGeom>
            <a:solidFill>
              <a:srgbClr val="A23C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921052"/>
              <a:r>
                <a:rPr lang="zh-CN" altLang="en-US" sz="1349">
                  <a:solidFill>
                    <a:srgbClr val="FFFFFF"/>
                  </a:solidFill>
                  <a:latin typeface="微软雅黑" pitchFamily="34" charset="-122"/>
                  <a:ea typeface="微软雅黑" pitchFamily="34" charset="-122"/>
                  <a:cs typeface="Arial Unicode MS" pitchFamily="34" charset="-122"/>
                </a:rPr>
                <a:t>简要说明</a:t>
              </a:r>
            </a:p>
          </p:txBody>
        </p:sp>
        <p:sp>
          <p:nvSpPr>
            <p:cNvPr id="15" name="等腰三角形 29"/>
            <p:cNvSpPr>
              <a:spLocks noChangeArrowheads="1"/>
            </p:cNvSpPr>
            <p:nvPr/>
          </p:nvSpPr>
          <p:spPr bwMode="auto">
            <a:xfrm rot="-5400000">
              <a:off x="1200093" y="3087287"/>
              <a:ext cx="55973" cy="113148"/>
            </a:xfrm>
            <a:prstGeom prst="triangle">
              <a:avLst>
                <a:gd name="adj" fmla="val 50000"/>
              </a:avLst>
            </a:prstGeom>
            <a:solidFill>
              <a:srgbClr val="A23C82"/>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vert="eaVert" lIns="0" tIns="0" rIns="0" bIns="0" anchor="ctr"/>
            <a:lstStyle/>
            <a:p>
              <a:pPr algn="ctr" defTabSz="921052"/>
              <a:endParaRPr lang="zh-CN" altLang="en-US" sz="1349">
                <a:solidFill>
                  <a:srgbClr val="FFFFFF"/>
                </a:solidFill>
                <a:latin typeface="微软雅黑" pitchFamily="34" charset="-122"/>
                <a:ea typeface="微软雅黑" pitchFamily="34" charset="-122"/>
                <a:cs typeface="Arial Unicode MS" pitchFamily="34" charset="-122"/>
              </a:endParaRPr>
            </a:p>
          </p:txBody>
        </p:sp>
      </p:grpSp>
    </p:spTree>
    <p:extLst>
      <p:ext uri="{BB962C8B-B14F-4D97-AF65-F5344CB8AC3E}">
        <p14:creationId xmlns:p14="http://schemas.microsoft.com/office/powerpoint/2010/main" val="2636156636"/>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subTitle" idx="1"/>
          </p:nvPr>
        </p:nvSpPr>
        <p:spPr>
          <a:xfrm>
            <a:off x="197100" y="682524"/>
            <a:ext cx="8855065" cy="4210274"/>
          </a:xfrm>
          <a:noFill/>
        </p:spPr>
        <p:txBody>
          <a:bodyPr/>
          <a:lstStyle/>
          <a:p>
            <a:pPr indent="-4761" algn="l">
              <a:lnSpc>
                <a:spcPct val="150000"/>
              </a:lnSpc>
              <a:spcBef>
                <a:spcPts val="0"/>
              </a:spcBef>
            </a:pPr>
            <a:r>
              <a:rPr lang="zh-CN" altLang="en-US" sz="2099" dirty="0"/>
              <a:t>(4) 这个异常信息提供给</a:t>
            </a:r>
            <a:r>
              <a:rPr lang="en-US" altLang="zh-CN" sz="2099" dirty="0">
                <a:solidFill>
                  <a:srgbClr val="FF0000"/>
                </a:solidFill>
              </a:rPr>
              <a:t>try-catch</a:t>
            </a:r>
            <a:r>
              <a:rPr lang="zh-CN" altLang="en-US" sz="2099" dirty="0">
                <a:solidFill>
                  <a:srgbClr val="FF0000"/>
                </a:solidFill>
              </a:rPr>
              <a:t>结构</a:t>
            </a:r>
            <a:r>
              <a:rPr lang="zh-CN" altLang="en-US" sz="2099" dirty="0"/>
              <a:t>，系统会寻找与之匹配的</a:t>
            </a:r>
            <a:r>
              <a:rPr lang="en-US" altLang="zh-CN" sz="2099" dirty="0">
                <a:solidFill>
                  <a:srgbClr val="FF0000"/>
                </a:solidFill>
              </a:rPr>
              <a:t>catch</a:t>
            </a:r>
            <a:r>
              <a:rPr lang="zh-CN" altLang="en-US" sz="2099" dirty="0">
                <a:solidFill>
                  <a:srgbClr val="FF0000"/>
                </a:solidFill>
              </a:rPr>
              <a:t>子句</a:t>
            </a:r>
            <a:r>
              <a:rPr lang="zh-CN" altLang="en-US" sz="2099" dirty="0"/>
              <a:t>。</a:t>
            </a:r>
          </a:p>
          <a:p>
            <a:pPr indent="-4761" algn="l">
              <a:lnSpc>
                <a:spcPct val="150000"/>
              </a:lnSpc>
              <a:spcBef>
                <a:spcPts val="0"/>
              </a:spcBef>
            </a:pPr>
            <a:r>
              <a:rPr lang="zh-CN" altLang="en-US" sz="2099" dirty="0"/>
              <a:t>(5) 在进行异常处理后，程序并不会自动终止，继续执行</a:t>
            </a:r>
            <a:r>
              <a:rPr lang="en-US" altLang="zh-CN" sz="2099" dirty="0">
                <a:solidFill>
                  <a:srgbClr val="FF0000"/>
                </a:solidFill>
              </a:rPr>
              <a:t>catch</a:t>
            </a:r>
            <a:r>
              <a:rPr lang="zh-CN" altLang="en-US" sz="2099" dirty="0">
                <a:solidFill>
                  <a:srgbClr val="FF0000"/>
                </a:solidFill>
              </a:rPr>
              <a:t>子句</a:t>
            </a:r>
            <a:r>
              <a:rPr lang="zh-CN" altLang="en-US" sz="2099" dirty="0"/>
              <a:t>后面的语句。</a:t>
            </a:r>
          </a:p>
          <a:p>
            <a:pPr indent="-4761" algn="l">
              <a:lnSpc>
                <a:spcPct val="150000"/>
              </a:lnSpc>
              <a:spcBef>
                <a:spcPts val="0"/>
              </a:spcBef>
            </a:pPr>
            <a:r>
              <a:rPr lang="zh-CN" altLang="en-US" sz="2099" dirty="0"/>
              <a:t>由于</a:t>
            </a:r>
            <a:r>
              <a:rPr lang="en-US" altLang="zh-CN" sz="2099" dirty="0">
                <a:solidFill>
                  <a:srgbClr val="FF0000"/>
                </a:solidFill>
              </a:rPr>
              <a:t>catch</a:t>
            </a:r>
            <a:r>
              <a:rPr lang="zh-CN" altLang="en-US" sz="2099" dirty="0">
                <a:solidFill>
                  <a:srgbClr val="FF0000"/>
                </a:solidFill>
              </a:rPr>
              <a:t>子句</a:t>
            </a:r>
            <a:r>
              <a:rPr lang="zh-CN" altLang="en-US" sz="2099" dirty="0"/>
              <a:t>是用来处理异常信息的，往往被称为</a:t>
            </a:r>
            <a:r>
              <a:rPr lang="en-US" altLang="zh-CN" sz="2099" dirty="0">
                <a:solidFill>
                  <a:srgbClr val="FF0000"/>
                </a:solidFill>
              </a:rPr>
              <a:t>catch</a:t>
            </a:r>
            <a:r>
              <a:rPr lang="zh-CN" altLang="en-US" sz="2099" dirty="0">
                <a:solidFill>
                  <a:srgbClr val="FF0000"/>
                </a:solidFill>
              </a:rPr>
              <a:t>异常处理块</a:t>
            </a:r>
            <a:r>
              <a:rPr lang="zh-CN" altLang="en-US" sz="2099" dirty="0"/>
              <a:t>或</a:t>
            </a:r>
            <a:r>
              <a:rPr lang="en-US" altLang="zh-CN" sz="2099" dirty="0">
                <a:solidFill>
                  <a:srgbClr val="FF0000"/>
                </a:solidFill>
              </a:rPr>
              <a:t>catch</a:t>
            </a:r>
            <a:r>
              <a:rPr lang="zh-CN" altLang="en-US" sz="2099" dirty="0">
                <a:solidFill>
                  <a:srgbClr val="FF0000"/>
                </a:solidFill>
              </a:rPr>
              <a:t>异常处理器</a:t>
            </a:r>
            <a:r>
              <a:rPr lang="zh-CN" altLang="en-US" sz="2099" dirty="0"/>
              <a:t>。</a:t>
            </a:r>
          </a:p>
        </p:txBody>
      </p:sp>
      <p:pic>
        <p:nvPicPr>
          <p:cNvPr id="3" name="矩形 1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453" y="-19188"/>
            <a:ext cx="2820055" cy="498613"/>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p:cNvGrpSpPr>
            <a:grpSpLocks/>
          </p:cNvGrpSpPr>
          <p:nvPr/>
        </p:nvGrpSpPr>
        <p:grpSpPr bwMode="auto">
          <a:xfrm>
            <a:off x="145813" y="54592"/>
            <a:ext cx="349862" cy="351052"/>
            <a:chOff x="1192404" y="608225"/>
            <a:chExt cx="1755828" cy="1759616"/>
          </a:xfrm>
        </p:grpSpPr>
        <p:grpSp>
          <p:nvGrpSpPr>
            <p:cNvPr id="5" name="组合 79"/>
            <p:cNvGrpSpPr>
              <a:grpSpLocks/>
            </p:cNvGrpSpPr>
            <p:nvPr/>
          </p:nvGrpSpPr>
          <p:grpSpPr bwMode="auto">
            <a:xfrm>
              <a:off x="1192404" y="608225"/>
              <a:ext cx="1755828" cy="1759616"/>
              <a:chOff x="6379729" y="2488774"/>
              <a:chExt cx="2513016" cy="2513016"/>
            </a:xfrm>
          </p:grpSpPr>
          <p:sp>
            <p:nvSpPr>
              <p:cNvPr id="7"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8" name="任意多边形 83"/>
              <p:cNvGrpSpPr>
                <a:grpSpLocks/>
              </p:cNvGrpSpPr>
              <p:nvPr/>
            </p:nvGrpSpPr>
            <p:grpSpPr bwMode="auto">
              <a:xfrm>
                <a:off x="6397313" y="2490687"/>
                <a:ext cx="2505748" cy="2500354"/>
                <a:chOff x="1883664" y="1987296"/>
                <a:chExt cx="1322832" cy="1322832"/>
              </a:xfrm>
            </p:grpSpPr>
            <p:pic>
              <p:nvPicPr>
                <p:cNvPr id="9" name="任意多边形 8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solidFill>
                      <a:srgbClr val="FFFFFF"/>
                    </a:solidFill>
                  </a:endParaRPr>
                </a:p>
              </p:txBody>
            </p:sp>
          </p:grpSp>
        </p:grpSp>
        <p:sp>
          <p:nvSpPr>
            <p:cNvPr id="6"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solidFill>
                  <a:srgbClr val="FFFFFF"/>
                </a:solidFill>
              </a:endParaRPr>
            </a:p>
          </p:txBody>
        </p:sp>
      </p:grpSp>
      <p:sp>
        <p:nvSpPr>
          <p:cNvPr id="11" name="TextBox 64"/>
          <p:cNvSpPr txBox="1">
            <a:spLocks noChangeArrowheads="1"/>
          </p:cNvSpPr>
          <p:nvPr/>
        </p:nvSpPr>
        <p:spPr bwMode="auto">
          <a:xfrm>
            <a:off x="581788" y="21272"/>
            <a:ext cx="2586787"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399" kern="0" dirty="0">
                <a:solidFill>
                  <a:schemeClr val="bg1"/>
                </a:solidFill>
              </a:rPr>
              <a:t>例</a:t>
            </a:r>
            <a:r>
              <a:rPr lang="en-US" altLang="zh-CN" sz="2399" kern="0" dirty="0">
                <a:solidFill>
                  <a:schemeClr val="bg1"/>
                </a:solidFill>
              </a:rPr>
              <a:t>3. </a:t>
            </a:r>
            <a:r>
              <a:rPr lang="zh-CN" altLang="en-US" sz="2399" kern="0" dirty="0">
                <a:solidFill>
                  <a:schemeClr val="bg1"/>
                </a:solidFill>
              </a:rPr>
              <a:t>分析   </a:t>
            </a:r>
            <a:r>
              <a:rPr lang="en-US" altLang="zh-CN" sz="2399" kern="0" dirty="0">
                <a:solidFill>
                  <a:schemeClr val="bg1"/>
                </a:solidFill>
              </a:rPr>
              <a:t>2/2</a:t>
            </a:r>
            <a:endParaRPr lang="zh-CN" altLang="en-US" sz="2399" kern="0" dirty="0">
              <a:solidFill>
                <a:schemeClr val="bg1"/>
              </a:solidFill>
            </a:endParaRPr>
          </a:p>
        </p:txBody>
      </p:sp>
    </p:spTree>
    <p:extLst>
      <p:ext uri="{BB962C8B-B14F-4D97-AF65-F5344CB8AC3E}">
        <p14:creationId xmlns:p14="http://schemas.microsoft.com/office/powerpoint/2010/main" val="4033650324"/>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9.2.2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异常接口声明</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212557" y="771750"/>
            <a:ext cx="8928000" cy="4401205"/>
          </a:xfrm>
          <a:prstGeom prst="rect">
            <a:avLst/>
          </a:prstGeom>
        </p:spPr>
        <p:txBody>
          <a:bodyPr wrap="square">
            <a:spAutoFit/>
          </a:bodyPr>
          <a:lstStyle/>
          <a:p>
            <a:pPr marL="285750" indent="-285750">
              <a:buFont typeface="Arial" panose="020B0604020202020204" pitchFamily="34" charset="0"/>
              <a:buChar char="•"/>
            </a:pPr>
            <a:r>
              <a:rPr lang="en-US" altLang="zh-CN" sz="2000" dirty="0" smtClean="0"/>
              <a:t>C</a:t>
            </a:r>
            <a:r>
              <a:rPr lang="en-US" altLang="zh-CN" sz="2000" dirty="0"/>
              <a:t>++</a:t>
            </a:r>
            <a:r>
              <a:rPr lang="zh-CN" altLang="en-US" sz="2000" dirty="0"/>
              <a:t>语言提供了异常接口声明语法，异常接口声明也称为异常接口声明，利用它可以清晰地告诉使用者异常抛出的类型，异常接口声明再次使用关键字</a:t>
            </a:r>
            <a:r>
              <a:rPr lang="en-US" altLang="zh-CN" sz="2000" dirty="0"/>
              <a:t>throw</a:t>
            </a:r>
            <a:r>
              <a:rPr lang="zh-CN" altLang="en-US" sz="2000" dirty="0"/>
              <a:t>，语法如下</a:t>
            </a:r>
            <a:r>
              <a:rPr lang="zh-CN" altLang="en-US" sz="2000" dirty="0" smtClean="0"/>
              <a:t>：</a:t>
            </a:r>
            <a:endParaRPr lang="en-US" altLang="zh-CN" sz="2000" dirty="0" smtClean="0"/>
          </a:p>
          <a:p>
            <a:r>
              <a:rPr lang="zh-CN" altLang="en-US" sz="2000" dirty="0" smtClean="0">
                <a:solidFill>
                  <a:srgbClr val="FF0000"/>
                </a:solidFill>
              </a:rPr>
              <a:t>          函数</a:t>
            </a:r>
            <a:r>
              <a:rPr lang="zh-CN" altLang="en-US" sz="2000" dirty="0">
                <a:solidFill>
                  <a:srgbClr val="FF0000"/>
                </a:solidFill>
              </a:rPr>
              <a:t>返回值类型 函数名（形参列表）</a:t>
            </a:r>
            <a:r>
              <a:rPr lang="en-US" altLang="zh-CN" sz="2000" dirty="0">
                <a:solidFill>
                  <a:srgbClr val="FF0000"/>
                </a:solidFill>
              </a:rPr>
              <a:t>throw</a:t>
            </a:r>
            <a:r>
              <a:rPr lang="zh-CN" altLang="en-US" sz="2000" dirty="0">
                <a:solidFill>
                  <a:srgbClr val="FF0000"/>
                </a:solidFill>
              </a:rPr>
              <a:t>（类型列表）；</a:t>
            </a:r>
          </a:p>
          <a:p>
            <a:pPr algn="just"/>
            <a:r>
              <a:rPr lang="zh-CN" altLang="en-US" sz="2000" dirty="0" smtClean="0"/>
              <a:t>例如</a:t>
            </a:r>
            <a:r>
              <a:rPr lang="zh-CN" altLang="en-US" sz="2000" dirty="0"/>
              <a:t>：</a:t>
            </a:r>
          </a:p>
          <a:p>
            <a:pPr indent="-6351">
              <a:lnSpc>
                <a:spcPct val="150000"/>
              </a:lnSpc>
            </a:pPr>
            <a:r>
              <a:rPr lang="en-US" altLang="zh-CN" sz="2000" dirty="0"/>
              <a:t>double triangle(</a:t>
            </a:r>
            <a:r>
              <a:rPr lang="en-US" altLang="zh-CN" sz="2000" dirty="0" err="1"/>
              <a:t>double,double,double</a:t>
            </a:r>
            <a:r>
              <a:rPr lang="en-US" altLang="zh-CN" sz="2000" dirty="0"/>
              <a:t>) </a:t>
            </a:r>
            <a:r>
              <a:rPr lang="en-US" altLang="zh-CN" sz="2000" dirty="0">
                <a:solidFill>
                  <a:srgbClr val="FF0000"/>
                </a:solidFill>
              </a:rPr>
              <a:t>throw(double)</a:t>
            </a:r>
            <a:r>
              <a:rPr lang="en-US" altLang="zh-CN" sz="2000" dirty="0"/>
              <a:t>;</a:t>
            </a:r>
          </a:p>
          <a:p>
            <a:pPr indent="-6351">
              <a:lnSpc>
                <a:spcPct val="150000"/>
              </a:lnSpc>
            </a:pPr>
            <a:r>
              <a:rPr lang="zh-CN" altLang="en-US" sz="2000" dirty="0"/>
              <a:t>表示</a:t>
            </a:r>
            <a:r>
              <a:rPr lang="en-US" altLang="zh-CN" sz="2000" dirty="0"/>
              <a:t>triangle</a:t>
            </a:r>
            <a:r>
              <a:rPr lang="zh-CN" altLang="en-US" sz="2000" dirty="0"/>
              <a:t>函数只能抛出</a:t>
            </a:r>
            <a:r>
              <a:rPr lang="en-US" altLang="zh-CN" sz="2000" dirty="0"/>
              <a:t>double</a:t>
            </a:r>
            <a:r>
              <a:rPr lang="zh-CN" altLang="en-US" sz="2000" dirty="0"/>
              <a:t>类型的异常信息。如果写成</a:t>
            </a:r>
          </a:p>
          <a:p>
            <a:pPr indent="-6351">
              <a:lnSpc>
                <a:spcPct val="150000"/>
              </a:lnSpc>
            </a:pPr>
            <a:r>
              <a:rPr lang="en-US" altLang="zh-CN" sz="2000" dirty="0"/>
              <a:t>double triangle(</a:t>
            </a:r>
            <a:r>
              <a:rPr lang="en-US" altLang="zh-CN" sz="2000" dirty="0" err="1"/>
              <a:t>double,double,double</a:t>
            </a:r>
            <a:r>
              <a:rPr lang="en-US" altLang="zh-CN" sz="2000" dirty="0"/>
              <a:t>) </a:t>
            </a:r>
            <a:r>
              <a:rPr lang="en-US" altLang="zh-CN" sz="2000" dirty="0">
                <a:solidFill>
                  <a:srgbClr val="FF0000"/>
                </a:solidFill>
              </a:rPr>
              <a:t>throw(</a:t>
            </a:r>
            <a:r>
              <a:rPr lang="en-US" altLang="zh-CN" sz="2000" dirty="0" err="1">
                <a:solidFill>
                  <a:srgbClr val="FF0000"/>
                </a:solidFill>
              </a:rPr>
              <a:t>int,double,float,char</a:t>
            </a:r>
            <a:r>
              <a:rPr lang="en-US" altLang="zh-CN" sz="2000" dirty="0">
                <a:solidFill>
                  <a:srgbClr val="FF0000"/>
                </a:solidFill>
              </a:rPr>
              <a:t>);</a:t>
            </a:r>
          </a:p>
          <a:p>
            <a:pPr indent="-6351">
              <a:lnSpc>
                <a:spcPct val="150000"/>
              </a:lnSpc>
            </a:pPr>
            <a:r>
              <a:rPr lang="zh-CN" altLang="en-US" sz="2000" dirty="0"/>
              <a:t>则表示</a:t>
            </a:r>
            <a:r>
              <a:rPr lang="en-US" altLang="zh-CN" sz="2000" dirty="0"/>
              <a:t>triangle</a:t>
            </a:r>
            <a:r>
              <a:rPr lang="zh-CN" altLang="en-US" sz="2000" dirty="0"/>
              <a:t>函数可以抛出</a:t>
            </a:r>
            <a:r>
              <a:rPr lang="en-US" altLang="zh-CN" sz="2000" dirty="0" err="1"/>
              <a:t>int,double,float</a:t>
            </a:r>
            <a:r>
              <a:rPr lang="zh-CN" altLang="en-US" sz="2000" dirty="0"/>
              <a:t>或</a:t>
            </a:r>
            <a:r>
              <a:rPr lang="en-US" altLang="zh-CN" sz="2000" dirty="0"/>
              <a:t>char</a:t>
            </a:r>
            <a:r>
              <a:rPr lang="zh-CN" altLang="en-US" sz="2000" dirty="0"/>
              <a:t>类型的异常信息。</a:t>
            </a:r>
            <a:r>
              <a:rPr lang="zh-CN" altLang="en-US" sz="2000" dirty="0">
                <a:solidFill>
                  <a:srgbClr val="FF0000"/>
                </a:solidFill>
              </a:rPr>
              <a:t>异常指定</a:t>
            </a:r>
            <a:r>
              <a:rPr lang="zh-CN" altLang="en-US" sz="2000" dirty="0"/>
              <a:t>是函数声明的一部分，</a:t>
            </a:r>
            <a:r>
              <a:rPr lang="zh-CN" altLang="en-US" sz="2000" dirty="0">
                <a:solidFill>
                  <a:srgbClr val="FF0000"/>
                </a:solidFill>
              </a:rPr>
              <a:t>必须同时出现在函数声明和函数定义的首行中</a:t>
            </a:r>
            <a:r>
              <a:rPr lang="zh-CN" altLang="en-US" sz="2000" dirty="0"/>
              <a:t>，否则在进行函数的另一次声明时，编译系统会报告</a:t>
            </a:r>
            <a:r>
              <a:rPr lang="zh-CN" altLang="en-US" sz="2000" dirty="0">
                <a:latin typeface="Arial" panose="020B0604020202020204" pitchFamily="34" charset="0"/>
              </a:rPr>
              <a:t>“</a:t>
            </a:r>
            <a:r>
              <a:rPr lang="zh-CN" altLang="en-US" sz="2000" dirty="0"/>
              <a:t>类型不匹配</a:t>
            </a:r>
            <a:r>
              <a:rPr lang="zh-CN" altLang="en-US" sz="2000" dirty="0">
                <a:latin typeface="Arial" panose="020B0604020202020204" pitchFamily="34" charset="0"/>
              </a:rPr>
              <a:t>”</a:t>
            </a:r>
            <a:r>
              <a:rPr lang="zh-CN" altLang="en-US" sz="2000" dirty="0"/>
              <a:t>。</a:t>
            </a:r>
          </a:p>
        </p:txBody>
      </p:sp>
    </p:spTree>
    <p:extLst>
      <p:ext uri="{BB962C8B-B14F-4D97-AF65-F5344CB8AC3E}">
        <p14:creationId xmlns:p14="http://schemas.microsoft.com/office/powerpoint/2010/main" val="1165830040"/>
      </p:ext>
    </p:extLst>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9.2.2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异常接口声明</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468000" y="771750"/>
            <a:ext cx="8038396" cy="3271280"/>
          </a:xfrm>
          <a:prstGeom prst="rect">
            <a:avLst/>
          </a:prstGeom>
        </p:spPr>
        <p:txBody>
          <a:bodyPr wrap="square">
            <a:spAutoFit/>
          </a:bodyPr>
          <a:lstStyle/>
          <a:p>
            <a:pPr marL="336549" indent="-342900">
              <a:lnSpc>
                <a:spcPct val="150000"/>
              </a:lnSpc>
              <a:buFont typeface="Arial" panose="020B0604020202020204" pitchFamily="34" charset="0"/>
              <a:buChar char="•"/>
            </a:pPr>
            <a:r>
              <a:rPr lang="zh-CN" altLang="en-US" sz="2000" dirty="0"/>
              <a:t>如果在声明函数时未列出可能抛出的异常类型，则该函数可以抛出任何类型的异常信息。如例1中第2个程序中所表示的那样。</a:t>
            </a:r>
          </a:p>
          <a:p>
            <a:pPr marL="336549" indent="-342900">
              <a:lnSpc>
                <a:spcPct val="150000"/>
              </a:lnSpc>
              <a:buFont typeface="Arial" panose="020B0604020202020204" pitchFamily="34" charset="0"/>
              <a:buChar char="•"/>
            </a:pPr>
            <a:r>
              <a:rPr lang="zh-CN" altLang="en-US" sz="2000" dirty="0"/>
              <a:t>如果想声明一个不能抛出异常的函数，可以写成以下形式</a:t>
            </a:r>
            <a:r>
              <a:rPr lang="zh-CN" altLang="en-US" sz="2000" dirty="0" smtClean="0"/>
              <a:t>:</a:t>
            </a:r>
          </a:p>
          <a:p>
            <a:pPr>
              <a:lnSpc>
                <a:spcPct val="150000"/>
              </a:lnSpc>
            </a:pPr>
            <a:r>
              <a:rPr lang="en-US" altLang="zh-CN" sz="2000" dirty="0" smtClean="0"/>
              <a:t>         double triangle(</a:t>
            </a:r>
            <a:r>
              <a:rPr lang="en-US" altLang="zh-CN" sz="2000" dirty="0" err="1" smtClean="0"/>
              <a:t>double,double,double</a:t>
            </a:r>
            <a:r>
              <a:rPr lang="en-US" altLang="zh-CN" sz="2000" dirty="0" smtClean="0"/>
              <a:t>) </a:t>
            </a:r>
            <a:r>
              <a:rPr lang="en-US" altLang="zh-CN" sz="2000" dirty="0" smtClean="0">
                <a:solidFill>
                  <a:srgbClr val="FF0000"/>
                </a:solidFill>
              </a:rPr>
              <a:t>throw()</a:t>
            </a:r>
            <a:r>
              <a:rPr lang="en-US" altLang="zh-CN" sz="2000" dirty="0" smtClean="0"/>
              <a:t>;//throw</a:t>
            </a:r>
            <a:r>
              <a:rPr lang="zh-CN" altLang="en-US" sz="2000" dirty="0" smtClean="0"/>
              <a:t>无参数</a:t>
            </a:r>
          </a:p>
          <a:p>
            <a:pPr>
              <a:lnSpc>
                <a:spcPct val="150000"/>
              </a:lnSpc>
            </a:pPr>
            <a:endParaRPr lang="en-US" altLang="zh-CN" sz="2000" dirty="0" smtClean="0"/>
          </a:p>
          <a:p>
            <a:pPr>
              <a:lnSpc>
                <a:spcPct val="150000"/>
              </a:lnSpc>
            </a:pPr>
            <a:r>
              <a:rPr lang="zh-CN" altLang="en-US" sz="2000" dirty="0" smtClean="0"/>
              <a:t>这时</a:t>
            </a:r>
            <a:r>
              <a:rPr lang="zh-CN" altLang="en-US" sz="2000" dirty="0"/>
              <a:t>即使在函数执行过程中出现了</a:t>
            </a:r>
            <a:r>
              <a:rPr lang="en-US" altLang="zh-CN" sz="2000" dirty="0"/>
              <a:t>throw</a:t>
            </a:r>
            <a:r>
              <a:rPr lang="zh-CN" altLang="en-US" sz="2000" dirty="0"/>
              <a:t>语句，实际上也并不执行</a:t>
            </a:r>
            <a:r>
              <a:rPr lang="en-US" altLang="zh-CN" sz="2000" dirty="0"/>
              <a:t>throw</a:t>
            </a:r>
            <a:r>
              <a:rPr lang="zh-CN" altLang="en-US" sz="2000" dirty="0"/>
              <a:t>语句，并不抛出任何异常信息，程序将非正常终止。</a:t>
            </a:r>
          </a:p>
        </p:txBody>
      </p:sp>
    </p:spTree>
    <p:extLst>
      <p:ext uri="{BB962C8B-B14F-4D97-AF65-F5344CB8AC3E}">
        <p14:creationId xmlns:p14="http://schemas.microsoft.com/office/powerpoint/2010/main" val="1584348064"/>
      </p:ext>
    </p:extLst>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smtClean="0">
                  <a:solidFill>
                    <a:schemeClr val="bg1">
                      <a:lumMod val="95000"/>
                    </a:schemeClr>
                  </a:solidFill>
                  <a:latin typeface="Impact" panose="020B0806030902050204" pitchFamily="34" charset="0"/>
                </a:rPr>
                <a:t>03</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769763" y="2004718"/>
            <a:ext cx="4970590" cy="1177247"/>
          </a:xfrm>
          <a:prstGeom prst="rect">
            <a:avLst/>
          </a:prstGeom>
          <a:noFill/>
        </p:spPr>
        <p:txBody>
          <a:bodyPr wrap="square" lIns="68584" tIns="34291" rIns="68584" bIns="34291" rtlCol="0">
            <a:spAutoFit/>
          </a:bodyPr>
          <a:lstStyle/>
          <a:p>
            <a:pPr algn="ctr"/>
            <a:r>
              <a:rPr lang="zh-CN" altLang="en-US" sz="3600" b="1" dirty="0" smtClean="0">
                <a:solidFill>
                  <a:schemeClr val="tx1">
                    <a:lumMod val="75000"/>
                    <a:lumOff val="25000"/>
                  </a:schemeClr>
                </a:solidFill>
                <a:latin typeface="微软雅黑" panose="020B0503020204020204" pitchFamily="34" charset="-122"/>
                <a:ea typeface="微软雅黑" panose="020B0503020204020204" pitchFamily="34" charset="-122"/>
              </a:rPr>
              <a:t>构造函数、析构函数与异常处理 </a:t>
            </a:r>
            <a:endParaRPr lang="en-GB"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extLst>
      <p:ext uri="{BB962C8B-B14F-4D97-AF65-F5344CB8AC3E}">
        <p14:creationId xmlns:p14="http://schemas.microsoft.com/office/powerpoint/2010/main" val="2439685161"/>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23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252000" y="627750"/>
            <a:ext cx="8640000" cy="4293483"/>
          </a:xfrm>
          <a:prstGeom prst="rect">
            <a:avLst/>
          </a:prstGeom>
        </p:spPr>
        <p:txBody>
          <a:bodyPr wrap="square">
            <a:spAutoFit/>
          </a:bodyPr>
          <a:lstStyle/>
          <a:p>
            <a:pPr marL="342900" indent="-342900">
              <a:lnSpc>
                <a:spcPct val="150000"/>
              </a:lnSpc>
              <a:buFont typeface="Arial" panose="020B0604020202020204" pitchFamily="34" charset="0"/>
              <a:buChar char="•"/>
              <a:defRPr/>
            </a:pPr>
            <a:r>
              <a:rPr lang="en-US" altLang="zh-CN" kern="0" dirty="0"/>
              <a:t>C++</a:t>
            </a:r>
            <a:r>
              <a:rPr lang="zh-CN" altLang="en-US" kern="0" dirty="0"/>
              <a:t>异常处理的真正能力不仅在于能处理各种不同类型异常，还在于</a:t>
            </a:r>
            <a:r>
              <a:rPr lang="zh-CN" altLang="en-US" kern="0" dirty="0">
                <a:solidFill>
                  <a:srgbClr val="CC0000"/>
                </a:solidFill>
              </a:rPr>
              <a:t>它具有在异常抛掷前为构造的所有局部对象自动调用析构函数的能力</a:t>
            </a:r>
            <a:r>
              <a:rPr lang="zh-CN" altLang="en-US" kern="0" dirty="0"/>
              <a:t>。</a:t>
            </a:r>
          </a:p>
          <a:p>
            <a:pPr marL="342900" indent="-342900" algn="just">
              <a:lnSpc>
                <a:spcPct val="150000"/>
              </a:lnSpc>
              <a:buFont typeface="Arial" panose="020B0604020202020204" pitchFamily="34" charset="0"/>
              <a:buChar char="•"/>
              <a:defRPr/>
            </a:pPr>
            <a:r>
              <a:rPr lang="zh-CN" altLang="en-US" kern="0" dirty="0"/>
              <a:t>在程序中，找到一个匹配的</a:t>
            </a:r>
            <a:r>
              <a:rPr lang="en-US" altLang="zh-CN" kern="0" dirty="0">
                <a:solidFill>
                  <a:srgbClr val="FF0000"/>
                </a:solidFill>
              </a:rPr>
              <a:t>catch</a:t>
            </a:r>
            <a:r>
              <a:rPr lang="zh-CN" altLang="en-US" kern="0" dirty="0"/>
              <a:t>异常处理后，如果</a:t>
            </a:r>
            <a:r>
              <a:rPr lang="en-US" altLang="zh-CN" kern="0" dirty="0">
                <a:solidFill>
                  <a:srgbClr val="FF0000"/>
                </a:solidFill>
              </a:rPr>
              <a:t>catch</a:t>
            </a:r>
            <a:r>
              <a:rPr lang="zh-CN" altLang="en-US" kern="0" dirty="0"/>
              <a:t>语句的异常类型声明是一个值参数，则其</a:t>
            </a:r>
            <a:r>
              <a:rPr lang="zh-CN" altLang="en-US" kern="0" dirty="0">
                <a:solidFill>
                  <a:srgbClr val="FF0000"/>
                </a:solidFill>
              </a:rPr>
              <a:t>初始化方式</a:t>
            </a:r>
            <a:r>
              <a:rPr lang="zh-CN" altLang="en-US" kern="0" dirty="0"/>
              <a:t>是</a:t>
            </a:r>
            <a:r>
              <a:rPr lang="zh-CN" altLang="en-US" kern="0" dirty="0">
                <a:solidFill>
                  <a:srgbClr val="FF0000"/>
                </a:solidFill>
              </a:rPr>
              <a:t>复制被抛掷的异常对象</a:t>
            </a:r>
            <a:r>
              <a:rPr lang="zh-CN" altLang="en-US" kern="0" dirty="0"/>
              <a:t>；如果</a:t>
            </a:r>
            <a:r>
              <a:rPr lang="en-US" altLang="zh-CN" kern="0" dirty="0">
                <a:solidFill>
                  <a:srgbClr val="FF0000"/>
                </a:solidFill>
              </a:rPr>
              <a:t>catch</a:t>
            </a:r>
            <a:r>
              <a:rPr lang="zh-CN" altLang="en-US" kern="0" dirty="0"/>
              <a:t>语句的异常类型声明是一个</a:t>
            </a:r>
            <a:r>
              <a:rPr lang="zh-CN" altLang="en-US" kern="0" dirty="0">
                <a:solidFill>
                  <a:srgbClr val="FF0000"/>
                </a:solidFill>
              </a:rPr>
              <a:t>引用</a:t>
            </a:r>
            <a:r>
              <a:rPr lang="zh-CN" altLang="en-US" kern="0" dirty="0"/>
              <a:t>，则其</a:t>
            </a:r>
            <a:r>
              <a:rPr lang="zh-CN" altLang="en-US" kern="0" dirty="0">
                <a:solidFill>
                  <a:srgbClr val="FF0000"/>
                </a:solidFill>
              </a:rPr>
              <a:t>初始化方式</a:t>
            </a:r>
            <a:r>
              <a:rPr lang="zh-CN" altLang="en-US" kern="0" dirty="0"/>
              <a:t>是</a:t>
            </a:r>
            <a:r>
              <a:rPr lang="zh-CN" altLang="en-US" kern="0" dirty="0">
                <a:solidFill>
                  <a:srgbClr val="FF0000"/>
                </a:solidFill>
              </a:rPr>
              <a:t>使该引用指向异常对象</a:t>
            </a:r>
            <a:r>
              <a:rPr lang="zh-CN" altLang="en-US" kern="0" dirty="0" smtClean="0"/>
              <a:t>。</a:t>
            </a:r>
            <a:endParaRPr lang="en-US" altLang="zh-CN" kern="0" dirty="0" smtClean="0"/>
          </a:p>
          <a:p>
            <a:pPr marL="342900" indent="-342900" algn="just">
              <a:lnSpc>
                <a:spcPct val="150000"/>
              </a:lnSpc>
              <a:buFont typeface="Arial" panose="020B0604020202020204" pitchFamily="34" charset="0"/>
              <a:buChar char="•"/>
              <a:defRPr/>
            </a:pPr>
            <a:r>
              <a:rPr lang="zh-CN" altLang="en-US" kern="0" dirty="0"/>
              <a:t>当</a:t>
            </a:r>
            <a:r>
              <a:rPr lang="en-US" altLang="zh-CN" kern="0" dirty="0"/>
              <a:t>catch</a:t>
            </a:r>
            <a:r>
              <a:rPr lang="zh-CN" altLang="en-US" kern="0" dirty="0"/>
              <a:t>语句的异常类型声明参数被初始化后，</a:t>
            </a:r>
            <a:r>
              <a:rPr lang="zh-CN" altLang="en-US" kern="0" dirty="0">
                <a:solidFill>
                  <a:srgbClr val="CC0000"/>
                </a:solidFill>
              </a:rPr>
              <a:t>栈的展开过程</a:t>
            </a:r>
            <a:r>
              <a:rPr lang="zh-CN" altLang="en-US" kern="0" dirty="0"/>
              <a:t>便开始了。这包括从对应的</a:t>
            </a:r>
            <a:r>
              <a:rPr lang="en-US" altLang="zh-CN" kern="0" dirty="0">
                <a:solidFill>
                  <a:srgbClr val="FF0000"/>
                </a:solidFill>
              </a:rPr>
              <a:t>try</a:t>
            </a:r>
            <a:r>
              <a:rPr lang="zh-CN" altLang="en-US" kern="0" dirty="0"/>
              <a:t>块开始到异常被抛掷处之间对</a:t>
            </a:r>
            <a:r>
              <a:rPr lang="zh-CN" altLang="en-US" kern="0" dirty="0">
                <a:solidFill>
                  <a:srgbClr val="FF0000"/>
                </a:solidFill>
              </a:rPr>
              <a:t>构造</a:t>
            </a:r>
            <a:r>
              <a:rPr lang="zh-CN" altLang="en-US" kern="0" dirty="0"/>
              <a:t>（且尚未析构）的所有自动对象进行</a:t>
            </a:r>
            <a:r>
              <a:rPr lang="zh-CN" altLang="en-US" kern="0" dirty="0">
                <a:solidFill>
                  <a:srgbClr val="FF0000"/>
                </a:solidFill>
              </a:rPr>
              <a:t>析构</a:t>
            </a:r>
            <a:r>
              <a:rPr lang="zh-CN" altLang="en-US" kern="0" dirty="0"/>
              <a:t>。</a:t>
            </a:r>
            <a:r>
              <a:rPr lang="zh-CN" altLang="en-US" kern="0" dirty="0">
                <a:solidFill>
                  <a:srgbClr val="FF0000"/>
                </a:solidFill>
              </a:rPr>
              <a:t>析构的顺序与构造的顺序相反</a:t>
            </a:r>
            <a:r>
              <a:rPr lang="zh-CN" altLang="en-US" kern="0" dirty="0"/>
              <a:t>。然后程序从最后一个</a:t>
            </a:r>
            <a:r>
              <a:rPr lang="en-US" altLang="zh-CN" kern="0" dirty="0">
                <a:solidFill>
                  <a:srgbClr val="FF0000"/>
                </a:solidFill>
              </a:rPr>
              <a:t>catch</a:t>
            </a:r>
            <a:r>
              <a:rPr lang="zh-CN" altLang="en-US" kern="0" dirty="0"/>
              <a:t>处理之后开始恢复执行。</a:t>
            </a:r>
          </a:p>
          <a:p>
            <a:pPr marL="342900" indent="-342900" algn="just">
              <a:lnSpc>
                <a:spcPct val="150000"/>
              </a:lnSpc>
              <a:buFont typeface="Arial" panose="020B0604020202020204" pitchFamily="34" charset="0"/>
              <a:buChar char="•"/>
              <a:defRPr/>
            </a:pPr>
            <a:endParaRPr lang="zh-CN" altLang="en-US" sz="2000" kern="0" dirty="0"/>
          </a:p>
        </p:txBody>
      </p:sp>
      <p:sp>
        <p:nvSpPr>
          <p:cNvPr id="4" name="TextBox 64"/>
          <p:cNvSpPr txBox="1">
            <a:spLocks noChangeArrowheads="1"/>
          </p:cNvSpPr>
          <p:nvPr/>
        </p:nvSpPr>
        <p:spPr bwMode="auto">
          <a:xfrm>
            <a:off x="660301" y="27385"/>
            <a:ext cx="4487699" cy="46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5" rIns="91431" bIns="45715">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400" dirty="0" smtClean="0">
                <a:latin typeface="Rockwell" pitchFamily="18" charset="0"/>
                <a:ea typeface="微软雅黑" pitchFamily="34" charset="-122"/>
              </a:rPr>
              <a:t>1.</a:t>
            </a:r>
            <a:r>
              <a:rPr lang="zh-CN" altLang="en-US" sz="2400" dirty="0">
                <a:latin typeface="Rockwell" pitchFamily="18" charset="0"/>
                <a:ea typeface="微软雅黑" pitchFamily="34" charset="-122"/>
              </a:rPr>
              <a:t>异常处理中的构造和析构函数</a:t>
            </a:r>
          </a:p>
        </p:txBody>
      </p:sp>
    </p:spTree>
    <p:extLst>
      <p:ext uri="{BB962C8B-B14F-4D97-AF65-F5344CB8AC3E}">
        <p14:creationId xmlns:p14="http://schemas.microsoft.com/office/powerpoint/2010/main" val="1921972021"/>
      </p:ext>
    </p:extLst>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p:stCondLst>
                              <p:cond delay="500"/>
                            </p:stCondLst>
                            <p:childTnLst>
                              <p:par>
                                <p:cTn id="9" presetID="45" presetClass="entr" presetSubtype="0" fill="hold" grpId="0" nodeType="afterEffect">
                                  <p:stCondLst>
                                    <p:cond delay="0"/>
                                  </p:stCondLst>
                                  <p:iterate type="lt">
                                    <p:tmPct val="10000"/>
                                  </p:iterate>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ppt_w</p:attrName>
                                        </p:attrNameLst>
                                      </p:cBhvr>
                                      <p:tavLst>
                                        <p:tav tm="0" fmla="#ppt_w*sin(2.5*pi*$)">
                                          <p:val>
                                            <p:fltVal val="0"/>
                                          </p:val>
                                        </p:tav>
                                        <p:tav tm="100000">
                                          <p:val>
                                            <p:fltVal val="1"/>
                                          </p:val>
                                        </p:tav>
                                      </p:tavLst>
                                    </p:anim>
                                    <p:anim calcmode="lin" valueType="num">
                                      <p:cBhvr>
                                        <p:cTn id="13" dur="1000" fill="hold"/>
                                        <p:tgtEl>
                                          <p:spTgt spid="4"/>
                                        </p:tgtEl>
                                        <p:attrNameLst>
                                          <p:attrName>ppt_h</p:attrName>
                                        </p:attrNameLst>
                                      </p:cBhvr>
                                      <p:tavLst>
                                        <p:tav tm="0">
                                          <p:val>
                                            <p:strVal val="#ppt_h"/>
                                          </p:val>
                                        </p:tav>
                                        <p:tav tm="100000">
                                          <p:val>
                                            <p:strVal val="#ppt_h"/>
                                          </p:val>
                                        </p:tav>
                                      </p:tavLst>
                                    </p:anim>
                                  </p:childTnLst>
                                </p:cTn>
                              </p:par>
                            </p:childTnLst>
                          </p:cTn>
                        </p:par>
                        <p:par>
                          <p:cTn id="14" fill="hold">
                            <p:stCondLst>
                              <p:cond delay="2900"/>
                            </p:stCondLst>
                            <p:childTnLst>
                              <p:par>
                                <p:cTn id="15" presetID="26" presetClass="emph" presetSubtype="0" fill="hold" grpId="1" nodeType="afterEffect">
                                  <p:stCondLst>
                                    <p:cond delay="0"/>
                                  </p:stCondLst>
                                  <p:iterate type="lt">
                                    <p:tmPct val="0"/>
                                  </p:iterate>
                                  <p:childTnLst>
                                    <p:animEffect transition="out" filter="fade">
                                      <p:cBhvr>
                                        <p:cTn id="16" dur="500" tmFilter="0, 0; .2, .5; .8, .5; 1, 0"/>
                                        <p:tgtEl>
                                          <p:spTgt spid="4"/>
                                        </p:tgtEl>
                                      </p:cBhvr>
                                    </p:animEffect>
                                    <p:animScale>
                                      <p:cBhvr>
                                        <p:cTn id="1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4"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01</a:t>
              </a:r>
            </a:p>
          </p:txBody>
        </p:sp>
      </p:grpSp>
      <p:sp>
        <p:nvSpPr>
          <p:cNvPr id="49" name="TextBox 48"/>
          <p:cNvSpPr txBox="1"/>
          <p:nvPr/>
        </p:nvSpPr>
        <p:spPr>
          <a:xfrm>
            <a:off x="2769763" y="2004718"/>
            <a:ext cx="4970590" cy="623250"/>
          </a:xfrm>
          <a:prstGeom prst="rect">
            <a:avLst/>
          </a:prstGeom>
          <a:noFill/>
        </p:spPr>
        <p:txBody>
          <a:bodyPr wrap="square" lIns="68584" tIns="34291" rIns="68584" bIns="34291" rtlCol="0">
            <a:spAutoFit/>
          </a:bodyPr>
          <a:lstStyle/>
          <a:p>
            <a:pPr algn="ct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异常处理概述 </a:t>
            </a:r>
            <a:endParaRPr lang="en-GB"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23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252000" y="627750"/>
            <a:ext cx="9000000" cy="3637919"/>
          </a:xfrm>
          <a:prstGeom prst="rect">
            <a:avLst/>
          </a:prstGeom>
        </p:spPr>
        <p:txBody>
          <a:bodyPr wrap="square">
            <a:spAutoFit/>
          </a:bodyPr>
          <a:lstStyle/>
          <a:p>
            <a:pPr marL="273050" indent="-273050" eaLnBrk="0" hangingPunct="0">
              <a:lnSpc>
                <a:spcPct val="150000"/>
              </a:lnSpc>
              <a:spcBef>
                <a:spcPct val="20000"/>
              </a:spcBef>
              <a:buClr>
                <a:srgbClr val="0BD0D9"/>
              </a:buClr>
              <a:buSzPct val="95000"/>
              <a:defRPr/>
            </a:pPr>
            <a:r>
              <a:rPr lang="zh-CN" altLang="zh-CN" dirty="0"/>
              <a:t>构造函数中发生异常后，异常处理遵从以下规则</a:t>
            </a:r>
            <a:r>
              <a:rPr lang="zh-CN" altLang="zh-CN" dirty="0" smtClean="0"/>
              <a:t>：</a:t>
            </a:r>
            <a:endParaRPr lang="en-US" altLang="zh-CN" dirty="0" smtClean="0"/>
          </a:p>
          <a:p>
            <a:pPr marL="273050" indent="-273050" eaLnBrk="0" hangingPunct="0">
              <a:lnSpc>
                <a:spcPct val="150000"/>
              </a:lnSpc>
              <a:spcBef>
                <a:spcPct val="20000"/>
              </a:spcBef>
              <a:buClr>
                <a:srgbClr val="0BD0D9"/>
              </a:buClr>
              <a:buSzPct val="95000"/>
              <a:defRPr/>
            </a:pPr>
            <a:r>
              <a:rPr lang="en-US" altLang="zh-CN" dirty="0" smtClean="0"/>
              <a:t>(1) </a:t>
            </a:r>
            <a:r>
              <a:rPr lang="zh-CN" altLang="en-US" dirty="0" smtClean="0"/>
              <a:t>如果</a:t>
            </a:r>
            <a:r>
              <a:rPr lang="zh-CN" altLang="en-US" dirty="0"/>
              <a:t>对象有成员函数，且如果在外层对象构造完成之前有异常抛出，则在发生异常之前，执行构造成员对象的析构函数</a:t>
            </a:r>
            <a:r>
              <a:rPr lang="zh-CN" altLang="en-US" dirty="0" smtClean="0"/>
              <a:t>。</a:t>
            </a:r>
            <a:endParaRPr lang="zh-CN" altLang="en-US" dirty="0"/>
          </a:p>
          <a:p>
            <a:pPr marL="273050" indent="-273050" eaLnBrk="0" hangingPunct="0">
              <a:lnSpc>
                <a:spcPct val="150000"/>
              </a:lnSpc>
              <a:spcBef>
                <a:spcPct val="20000"/>
              </a:spcBef>
              <a:buClr>
                <a:srgbClr val="0BD0D9"/>
              </a:buClr>
              <a:buSzPct val="95000"/>
              <a:defRPr/>
            </a:pPr>
            <a:r>
              <a:rPr lang="en-US" altLang="zh-CN" dirty="0"/>
              <a:t>(2) </a:t>
            </a:r>
            <a:r>
              <a:rPr lang="zh-CN" altLang="en-US" dirty="0"/>
              <a:t>如果异常发生时，对象数组被部分构造，则只调用已构造的数组元素的析构函数。</a:t>
            </a:r>
          </a:p>
          <a:p>
            <a:pPr marL="273050" indent="-273050" eaLnBrk="0" hangingPunct="0">
              <a:lnSpc>
                <a:spcPct val="150000"/>
              </a:lnSpc>
              <a:spcBef>
                <a:spcPct val="20000"/>
              </a:spcBef>
              <a:buClr>
                <a:srgbClr val="0BD0D9"/>
              </a:buClr>
              <a:buSzPct val="95000"/>
              <a:defRPr/>
            </a:pPr>
            <a:r>
              <a:rPr lang="en-US" altLang="zh-CN" dirty="0"/>
              <a:t>(3) </a:t>
            </a:r>
            <a:r>
              <a:rPr lang="zh-CN" altLang="en-US" dirty="0"/>
              <a:t>异常可能跳过通常释放资源的代码，从而造成资源泄漏。解决的方法是，请求资源时初始化一个局部对象，发生异常时，调用析构函数并释放资源。</a:t>
            </a:r>
          </a:p>
          <a:p>
            <a:pPr marL="273050" indent="-273050" eaLnBrk="0" hangingPunct="0">
              <a:lnSpc>
                <a:spcPct val="150000"/>
              </a:lnSpc>
              <a:spcBef>
                <a:spcPct val="20000"/>
              </a:spcBef>
              <a:buClr>
                <a:srgbClr val="0BD0D9"/>
              </a:buClr>
              <a:buSzPct val="95000"/>
              <a:defRPr/>
            </a:pPr>
            <a:r>
              <a:rPr lang="en-US" altLang="zh-CN" dirty="0"/>
              <a:t>(4) </a:t>
            </a:r>
            <a:r>
              <a:rPr lang="zh-CN" altLang="en-US" dirty="0"/>
              <a:t>要捕捉析构函数中的异常，可以将调用析构函数的函数放入</a:t>
            </a:r>
            <a:r>
              <a:rPr lang="en-US" altLang="zh-CN" dirty="0"/>
              <a:t>try</a:t>
            </a:r>
            <a:r>
              <a:rPr lang="zh-CN" altLang="en-US" dirty="0"/>
              <a:t>块，并提供相应类型的</a:t>
            </a:r>
            <a:r>
              <a:rPr lang="en-US" altLang="zh-CN" dirty="0"/>
              <a:t>catch</a:t>
            </a:r>
            <a:r>
              <a:rPr lang="zh-CN" altLang="en-US" dirty="0"/>
              <a:t>处理程序块。抛出对象的析构函数在异常处理程序执行完毕后执行</a:t>
            </a:r>
            <a:r>
              <a:rPr lang="zh-CN" altLang="en-US" dirty="0" smtClean="0"/>
              <a:t>。</a:t>
            </a:r>
            <a:endParaRPr lang="zh-CN" altLang="en-US" dirty="0"/>
          </a:p>
        </p:txBody>
      </p:sp>
      <p:sp>
        <p:nvSpPr>
          <p:cNvPr id="4" name="TextBox 64"/>
          <p:cNvSpPr txBox="1">
            <a:spLocks noChangeArrowheads="1"/>
          </p:cNvSpPr>
          <p:nvPr/>
        </p:nvSpPr>
        <p:spPr bwMode="auto">
          <a:xfrm>
            <a:off x="660301" y="27385"/>
            <a:ext cx="4487699" cy="46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5" rIns="91431" bIns="45715">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400" dirty="0" smtClean="0">
                <a:latin typeface="Rockwell" pitchFamily="18" charset="0"/>
                <a:ea typeface="微软雅黑" pitchFamily="34" charset="-122"/>
              </a:rPr>
              <a:t>1.</a:t>
            </a:r>
            <a:r>
              <a:rPr lang="zh-CN" altLang="en-US" sz="2400" dirty="0">
                <a:latin typeface="Rockwell" pitchFamily="18" charset="0"/>
                <a:ea typeface="微软雅黑" pitchFamily="34" charset="-122"/>
              </a:rPr>
              <a:t>异常处理中的构造和析构函数</a:t>
            </a:r>
          </a:p>
        </p:txBody>
      </p:sp>
    </p:spTree>
    <p:extLst>
      <p:ext uri="{BB962C8B-B14F-4D97-AF65-F5344CB8AC3E}">
        <p14:creationId xmlns:p14="http://schemas.microsoft.com/office/powerpoint/2010/main" val="1934461006"/>
      </p:ext>
    </p:extLst>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p:stCondLst>
                              <p:cond delay="500"/>
                            </p:stCondLst>
                            <p:childTnLst>
                              <p:par>
                                <p:cTn id="9" presetID="45" presetClass="entr" presetSubtype="0" fill="hold" grpId="0" nodeType="afterEffect">
                                  <p:stCondLst>
                                    <p:cond delay="0"/>
                                  </p:stCondLst>
                                  <p:iterate type="lt">
                                    <p:tmPct val="10000"/>
                                  </p:iterate>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ppt_w</p:attrName>
                                        </p:attrNameLst>
                                      </p:cBhvr>
                                      <p:tavLst>
                                        <p:tav tm="0" fmla="#ppt_w*sin(2.5*pi*$)">
                                          <p:val>
                                            <p:fltVal val="0"/>
                                          </p:val>
                                        </p:tav>
                                        <p:tav tm="100000">
                                          <p:val>
                                            <p:fltVal val="1"/>
                                          </p:val>
                                        </p:tav>
                                      </p:tavLst>
                                    </p:anim>
                                    <p:anim calcmode="lin" valueType="num">
                                      <p:cBhvr>
                                        <p:cTn id="13" dur="1000" fill="hold"/>
                                        <p:tgtEl>
                                          <p:spTgt spid="4"/>
                                        </p:tgtEl>
                                        <p:attrNameLst>
                                          <p:attrName>ppt_h</p:attrName>
                                        </p:attrNameLst>
                                      </p:cBhvr>
                                      <p:tavLst>
                                        <p:tav tm="0">
                                          <p:val>
                                            <p:strVal val="#ppt_h"/>
                                          </p:val>
                                        </p:tav>
                                        <p:tav tm="100000">
                                          <p:val>
                                            <p:strVal val="#ppt_h"/>
                                          </p:val>
                                        </p:tav>
                                      </p:tavLst>
                                    </p:anim>
                                  </p:childTnLst>
                                </p:cTn>
                              </p:par>
                            </p:childTnLst>
                          </p:cTn>
                        </p:par>
                        <p:par>
                          <p:cTn id="14" fill="hold">
                            <p:stCondLst>
                              <p:cond delay="2900"/>
                            </p:stCondLst>
                            <p:childTnLst>
                              <p:par>
                                <p:cTn id="15" presetID="26" presetClass="emph" presetSubtype="0" fill="hold" grpId="1" nodeType="afterEffect">
                                  <p:stCondLst>
                                    <p:cond delay="0"/>
                                  </p:stCondLst>
                                  <p:iterate type="lt">
                                    <p:tmPct val="0"/>
                                  </p:iterate>
                                  <p:childTnLst>
                                    <p:animEffect transition="out" filter="fade">
                                      <p:cBhvr>
                                        <p:cTn id="16" dur="500" tmFilter="0, 0; .2, .5; .8, .5; 1, 0"/>
                                        <p:tgtEl>
                                          <p:spTgt spid="4"/>
                                        </p:tgtEl>
                                      </p:cBhvr>
                                    </p:animEffect>
                                    <p:animScale>
                                      <p:cBhvr>
                                        <p:cTn id="1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4"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252000" y="590965"/>
            <a:ext cx="9000000" cy="4154984"/>
          </a:xfrm>
          <a:prstGeom prst="rect">
            <a:avLst/>
          </a:prstGeom>
        </p:spPr>
        <p:txBody>
          <a:bodyPr wrap="square">
            <a:spAutoFit/>
          </a:bodyPr>
          <a:lstStyle/>
          <a:p>
            <a:r>
              <a:rPr lang="en-US" altLang="zh-CN" sz="1200" dirty="0"/>
              <a:t>#include &lt;</a:t>
            </a:r>
            <a:r>
              <a:rPr lang="en-US" altLang="zh-CN" sz="1200" dirty="0" err="1"/>
              <a:t>iostream</a:t>
            </a:r>
            <a:r>
              <a:rPr lang="en-US" altLang="zh-CN" sz="1200" dirty="0"/>
              <a:t>&gt;</a:t>
            </a:r>
          </a:p>
          <a:p>
            <a:r>
              <a:rPr lang="en-US" altLang="zh-CN" sz="1200" dirty="0"/>
              <a:t>#include &lt;memory&gt;</a:t>
            </a:r>
          </a:p>
          <a:p>
            <a:r>
              <a:rPr lang="en-US" altLang="zh-CN" sz="1200" dirty="0"/>
              <a:t>#include &lt;string&gt;</a:t>
            </a:r>
          </a:p>
          <a:p>
            <a:r>
              <a:rPr lang="en-US" altLang="zh-CN" sz="1200" dirty="0"/>
              <a:t>using namespace </a:t>
            </a:r>
            <a:r>
              <a:rPr lang="en-US" altLang="zh-CN" sz="1200" dirty="0" err="1"/>
              <a:t>std</a:t>
            </a:r>
            <a:r>
              <a:rPr lang="en-US" altLang="zh-CN" sz="1200" dirty="0"/>
              <a:t>;</a:t>
            </a:r>
          </a:p>
          <a:p>
            <a:endParaRPr lang="en-US" altLang="zh-CN" sz="1200" dirty="0"/>
          </a:p>
          <a:p>
            <a:r>
              <a:rPr lang="en-US" altLang="zh-CN" sz="1200" dirty="0"/>
              <a:t>class </a:t>
            </a:r>
            <a:r>
              <a:rPr lang="en-US" altLang="zh-CN" sz="1200" dirty="0" err="1"/>
              <a:t>DemoClass</a:t>
            </a:r>
            <a:r>
              <a:rPr lang="en-US" altLang="zh-CN" sz="1200" dirty="0"/>
              <a:t> {</a:t>
            </a:r>
          </a:p>
          <a:p>
            <a:r>
              <a:rPr lang="en-US" altLang="zh-CN" sz="1200" dirty="0"/>
              <a:t>public:</a:t>
            </a:r>
          </a:p>
          <a:p>
            <a:r>
              <a:rPr lang="en-US" altLang="zh-CN" sz="1200" dirty="0"/>
              <a:t>     </a:t>
            </a:r>
            <a:r>
              <a:rPr lang="en-US" altLang="zh-CN" sz="1200" dirty="0" err="1"/>
              <a:t>DemoClass</a:t>
            </a:r>
            <a:r>
              <a:rPr lang="en-US" altLang="zh-CN" sz="1200" dirty="0"/>
              <a:t>(</a:t>
            </a:r>
            <a:r>
              <a:rPr lang="en-US" altLang="zh-CN" sz="1200" dirty="0" err="1"/>
              <a:t>const</a:t>
            </a:r>
            <a:r>
              <a:rPr lang="en-US" altLang="zh-CN" sz="1200" dirty="0"/>
              <a:t> string </a:t>
            </a:r>
            <a:r>
              <a:rPr lang="en-US" altLang="zh-CN" sz="1200" dirty="0" err="1"/>
              <a:t>objname</a:t>
            </a:r>
            <a:r>
              <a:rPr lang="en-US" altLang="zh-CN" sz="1200" dirty="0"/>
              <a:t>) : name(</a:t>
            </a:r>
            <a:r>
              <a:rPr lang="en-US" altLang="zh-CN" sz="1200" dirty="0" err="1"/>
              <a:t>objname</a:t>
            </a:r>
            <a:r>
              <a:rPr lang="en-US" altLang="zh-CN" sz="1200" dirty="0"/>
              <a:t>)</a:t>
            </a:r>
          </a:p>
          <a:p>
            <a:r>
              <a:rPr lang="en-US" altLang="zh-CN" sz="1200" dirty="0"/>
              <a:t>     { </a:t>
            </a:r>
          </a:p>
          <a:p>
            <a:r>
              <a:rPr lang="en-US" altLang="zh-CN" sz="1200" dirty="0"/>
              <a:t>	</a:t>
            </a:r>
            <a:r>
              <a:rPr lang="en-US" altLang="zh-CN" sz="1200" dirty="0" err="1"/>
              <a:t>cout</a:t>
            </a:r>
            <a:r>
              <a:rPr lang="en-US" altLang="zh-CN" sz="1200" dirty="0"/>
              <a:t> &lt;&lt; "</a:t>
            </a:r>
            <a:r>
              <a:rPr lang="en-US" altLang="zh-CN" sz="1200" dirty="0" err="1"/>
              <a:t>construcing</a:t>
            </a:r>
            <a:r>
              <a:rPr lang="en-US" altLang="zh-CN" sz="1200" dirty="0"/>
              <a:t> </a:t>
            </a:r>
            <a:r>
              <a:rPr lang="en-US" altLang="zh-CN" sz="1200" dirty="0" err="1"/>
              <a:t>DemoClass</a:t>
            </a:r>
            <a:r>
              <a:rPr lang="en-US" altLang="zh-CN" sz="1200" dirty="0"/>
              <a:t> object..." &lt;&lt; </a:t>
            </a:r>
            <a:r>
              <a:rPr lang="en-US" altLang="zh-CN" sz="1200" dirty="0" err="1"/>
              <a:t>endl</a:t>
            </a:r>
            <a:r>
              <a:rPr lang="en-US" altLang="zh-CN" sz="1200" dirty="0"/>
              <a:t>;</a:t>
            </a:r>
          </a:p>
          <a:p>
            <a:r>
              <a:rPr lang="en-US" altLang="zh-CN" sz="1200" dirty="0"/>
              <a:t>     }</a:t>
            </a:r>
          </a:p>
          <a:p>
            <a:r>
              <a:rPr lang="en-US" altLang="zh-CN" sz="1200" dirty="0"/>
              <a:t>     ~</a:t>
            </a:r>
            <a:r>
              <a:rPr lang="en-US" altLang="zh-CN" sz="1200" dirty="0" err="1"/>
              <a:t>DemoClass</a:t>
            </a:r>
            <a:r>
              <a:rPr lang="en-US" altLang="zh-CN" sz="1200" dirty="0"/>
              <a:t>()</a:t>
            </a:r>
          </a:p>
          <a:p>
            <a:r>
              <a:rPr lang="en-US" altLang="zh-CN" sz="1200" dirty="0"/>
              <a:t>     {</a:t>
            </a:r>
          </a:p>
          <a:p>
            <a:r>
              <a:rPr lang="en-US" altLang="zh-CN" sz="1200" dirty="0"/>
              <a:t>	</a:t>
            </a:r>
            <a:r>
              <a:rPr lang="en-US" altLang="zh-CN" sz="1200" dirty="0" err="1"/>
              <a:t>cout</a:t>
            </a:r>
            <a:r>
              <a:rPr lang="en-US" altLang="zh-CN" sz="1200" dirty="0"/>
              <a:t> &lt;&lt; "destructing </a:t>
            </a:r>
            <a:r>
              <a:rPr lang="en-US" altLang="zh-CN" sz="1200" dirty="0" err="1"/>
              <a:t>DemoClass</a:t>
            </a:r>
            <a:r>
              <a:rPr lang="en-US" altLang="zh-CN" sz="1200" dirty="0"/>
              <a:t> object: " &lt;&lt; name &lt;&lt; </a:t>
            </a:r>
            <a:r>
              <a:rPr lang="en-US" altLang="zh-CN" sz="1200" dirty="0" err="1"/>
              <a:t>endl</a:t>
            </a:r>
            <a:r>
              <a:rPr lang="en-US" altLang="zh-CN" sz="1200" dirty="0"/>
              <a:t>;</a:t>
            </a:r>
          </a:p>
          <a:p>
            <a:r>
              <a:rPr lang="en-US" altLang="zh-CN" sz="1200" dirty="0"/>
              <a:t>     }</a:t>
            </a:r>
          </a:p>
          <a:p>
            <a:r>
              <a:rPr lang="en-US" altLang="zh-CN" sz="1200" dirty="0"/>
              <a:t>     string who()</a:t>
            </a:r>
          </a:p>
          <a:p>
            <a:r>
              <a:rPr lang="en-US" altLang="zh-CN" sz="1200" dirty="0"/>
              <a:t>     {</a:t>
            </a:r>
          </a:p>
          <a:p>
            <a:r>
              <a:rPr lang="en-US" altLang="zh-CN" sz="1200" dirty="0"/>
              <a:t>	return name;</a:t>
            </a:r>
          </a:p>
          <a:p>
            <a:r>
              <a:rPr lang="en-US" altLang="zh-CN" sz="1200" dirty="0"/>
              <a:t>     }</a:t>
            </a:r>
          </a:p>
          <a:p>
            <a:r>
              <a:rPr lang="en-US" altLang="zh-CN" sz="1200" dirty="0"/>
              <a:t>private:</a:t>
            </a:r>
          </a:p>
          <a:p>
            <a:r>
              <a:rPr lang="en-US" altLang="zh-CN" sz="1200" dirty="0"/>
              <a:t>     string name;</a:t>
            </a:r>
          </a:p>
          <a:p>
            <a:r>
              <a:rPr lang="en-US" altLang="zh-CN" sz="1200" dirty="0"/>
              <a:t>};</a:t>
            </a:r>
          </a:p>
        </p:txBody>
      </p:sp>
      <p:sp>
        <p:nvSpPr>
          <p:cNvPr id="4" name="TextBox 64"/>
          <p:cNvSpPr txBox="1">
            <a:spLocks noChangeArrowheads="1"/>
          </p:cNvSpPr>
          <p:nvPr/>
        </p:nvSpPr>
        <p:spPr bwMode="auto">
          <a:xfrm>
            <a:off x="684000" y="123750"/>
            <a:ext cx="3335698" cy="40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5" rIns="91431" bIns="45715">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000" dirty="0" smtClean="0">
                <a:latin typeface="Rockwell" pitchFamily="18" charset="0"/>
                <a:ea typeface="微软雅黑" pitchFamily="34" charset="-122"/>
              </a:rPr>
              <a:t>例</a:t>
            </a:r>
            <a:r>
              <a:rPr lang="en-US" altLang="zh-CN" sz="2000" dirty="0" smtClean="0">
                <a:latin typeface="Rockwell" pitchFamily="18" charset="0"/>
                <a:ea typeface="微软雅黑" pitchFamily="34" charset="-122"/>
              </a:rPr>
              <a:t>4.</a:t>
            </a:r>
            <a:r>
              <a:rPr lang="zh-CN" altLang="en-US" sz="2000" dirty="0" smtClean="0">
                <a:latin typeface="Rockwell" pitchFamily="18" charset="0"/>
                <a:ea typeface="微软雅黑" pitchFamily="34" charset="-122"/>
              </a:rPr>
              <a:t>异常处理</a:t>
            </a:r>
            <a:endParaRPr lang="zh-CN" altLang="en-US" sz="2000" dirty="0">
              <a:latin typeface="Rockwell" pitchFamily="18" charset="0"/>
              <a:ea typeface="微软雅黑" pitchFamily="34" charset="-122"/>
            </a:endParaRPr>
          </a:p>
        </p:txBody>
      </p:sp>
    </p:spTree>
    <p:extLst>
      <p:ext uri="{BB962C8B-B14F-4D97-AF65-F5344CB8AC3E}">
        <p14:creationId xmlns:p14="http://schemas.microsoft.com/office/powerpoint/2010/main" val="946572191"/>
      </p:ext>
    </p:extLst>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p:stCondLst>
                              <p:cond delay="500"/>
                            </p:stCondLst>
                            <p:childTnLst>
                              <p:par>
                                <p:cTn id="9" presetID="45" presetClass="entr" presetSubtype="0" fill="hold" grpId="0" nodeType="afterEffect">
                                  <p:stCondLst>
                                    <p:cond delay="0"/>
                                  </p:stCondLst>
                                  <p:iterate type="lt">
                                    <p:tmPct val="10000"/>
                                  </p:iterate>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ppt_w</p:attrName>
                                        </p:attrNameLst>
                                      </p:cBhvr>
                                      <p:tavLst>
                                        <p:tav tm="0" fmla="#ppt_w*sin(2.5*pi*$)">
                                          <p:val>
                                            <p:fltVal val="0"/>
                                          </p:val>
                                        </p:tav>
                                        <p:tav tm="100000">
                                          <p:val>
                                            <p:fltVal val="1"/>
                                          </p:val>
                                        </p:tav>
                                      </p:tavLst>
                                    </p:anim>
                                    <p:anim calcmode="lin" valueType="num">
                                      <p:cBhvr>
                                        <p:cTn id="13" dur="1000" fill="hold"/>
                                        <p:tgtEl>
                                          <p:spTgt spid="4"/>
                                        </p:tgtEl>
                                        <p:attrNameLst>
                                          <p:attrName>ppt_h</p:attrName>
                                        </p:attrNameLst>
                                      </p:cBhvr>
                                      <p:tavLst>
                                        <p:tav tm="0">
                                          <p:val>
                                            <p:strVal val="#ppt_h"/>
                                          </p:val>
                                        </p:tav>
                                        <p:tav tm="100000">
                                          <p:val>
                                            <p:strVal val="#ppt_h"/>
                                          </p:val>
                                        </p:tav>
                                      </p:tavLst>
                                    </p:anim>
                                  </p:childTnLst>
                                </p:cTn>
                              </p:par>
                            </p:childTnLst>
                          </p:cTn>
                        </p:par>
                        <p:par>
                          <p:cTn id="14" fill="hold">
                            <p:stCondLst>
                              <p:cond delay="2100"/>
                            </p:stCondLst>
                            <p:childTnLst>
                              <p:par>
                                <p:cTn id="15" presetID="26" presetClass="emph" presetSubtype="0" fill="hold" grpId="1" nodeType="afterEffect">
                                  <p:stCondLst>
                                    <p:cond delay="0"/>
                                  </p:stCondLst>
                                  <p:iterate type="lt">
                                    <p:tmPct val="0"/>
                                  </p:iterate>
                                  <p:childTnLst>
                                    <p:animEffect transition="out" filter="fade">
                                      <p:cBhvr>
                                        <p:cTn id="16" dur="500" tmFilter="0, 0; .2, .5; .8, .5; 1, 0"/>
                                        <p:tgtEl>
                                          <p:spTgt spid="4"/>
                                        </p:tgtEl>
                                      </p:cBhvr>
                                    </p:animEffect>
                                    <p:animScale>
                                      <p:cBhvr>
                                        <p:cTn id="1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4" grpId="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324000" y="590965"/>
            <a:ext cx="8352000" cy="4154984"/>
          </a:xfrm>
          <a:prstGeom prst="rect">
            <a:avLst/>
          </a:prstGeom>
        </p:spPr>
        <p:txBody>
          <a:bodyPr wrap="square">
            <a:spAutoFit/>
          </a:bodyPr>
          <a:lstStyle/>
          <a:p>
            <a:r>
              <a:rPr lang="en-US" altLang="zh-CN" sz="1100" dirty="0"/>
              <a:t>void f()</a:t>
            </a:r>
          </a:p>
          <a:p>
            <a:r>
              <a:rPr lang="en-US" altLang="zh-CN" sz="1100" dirty="0"/>
              <a:t>{</a:t>
            </a:r>
          </a:p>
          <a:p>
            <a:r>
              <a:rPr lang="en-US" altLang="zh-CN" sz="1100" dirty="0"/>
              <a:t>     // </a:t>
            </a:r>
            <a:r>
              <a:rPr lang="zh-CN" altLang="en-US" sz="1100" dirty="0"/>
              <a:t>定义一个</a:t>
            </a:r>
            <a:r>
              <a:rPr lang="en-US" altLang="zh-CN" sz="1100" dirty="0" err="1"/>
              <a:t>auto_ptr</a:t>
            </a:r>
            <a:r>
              <a:rPr lang="zh-CN" altLang="en-US" sz="1100" dirty="0"/>
              <a:t>对象，用该对象指向一个动态创建的</a:t>
            </a:r>
            <a:r>
              <a:rPr lang="en-US" altLang="zh-CN" sz="1100" dirty="0" err="1"/>
              <a:t>DemoClass</a:t>
            </a:r>
            <a:r>
              <a:rPr lang="zh-CN" altLang="en-US" sz="1100" dirty="0"/>
              <a:t>对象</a:t>
            </a:r>
          </a:p>
          <a:p>
            <a:r>
              <a:rPr lang="zh-CN" altLang="en-US" sz="1100" dirty="0"/>
              <a:t>     </a:t>
            </a:r>
            <a:r>
              <a:rPr lang="en-US" altLang="zh-CN" sz="1100" dirty="0" err="1">
                <a:solidFill>
                  <a:schemeClr val="hlink"/>
                </a:solidFill>
              </a:rPr>
              <a:t>auto_ptr</a:t>
            </a:r>
            <a:r>
              <a:rPr lang="en-US" altLang="zh-CN" sz="1100" dirty="0">
                <a:solidFill>
                  <a:schemeClr val="hlink"/>
                </a:solidFill>
              </a:rPr>
              <a:t>&lt;</a:t>
            </a:r>
            <a:r>
              <a:rPr lang="en-US" altLang="zh-CN" sz="1100" dirty="0" err="1">
                <a:solidFill>
                  <a:schemeClr val="hlink"/>
                </a:solidFill>
              </a:rPr>
              <a:t>DemoClass</a:t>
            </a:r>
            <a:r>
              <a:rPr lang="en-US" altLang="zh-CN" sz="1100" dirty="0">
                <a:solidFill>
                  <a:schemeClr val="hlink"/>
                </a:solidFill>
              </a:rPr>
              <a:t>&gt; dcPtr1(new </a:t>
            </a:r>
            <a:r>
              <a:rPr lang="en-US" altLang="zh-CN" sz="1100" dirty="0" err="1">
                <a:solidFill>
                  <a:schemeClr val="hlink"/>
                </a:solidFill>
              </a:rPr>
              <a:t>DemoClass</a:t>
            </a:r>
            <a:r>
              <a:rPr lang="en-US" altLang="zh-CN" sz="1100" dirty="0">
                <a:solidFill>
                  <a:schemeClr val="hlink"/>
                </a:solidFill>
              </a:rPr>
              <a:t>("</a:t>
            </a:r>
            <a:r>
              <a:rPr lang="en-US" altLang="zh-CN" sz="1100" dirty="0" err="1">
                <a:solidFill>
                  <a:schemeClr val="hlink"/>
                </a:solidFill>
              </a:rPr>
              <a:t>dcobj</a:t>
            </a:r>
            <a:r>
              <a:rPr lang="en-US" altLang="zh-CN" sz="1100" dirty="0">
                <a:solidFill>
                  <a:schemeClr val="hlink"/>
                </a:solidFill>
              </a:rPr>
              <a:t>"));</a:t>
            </a:r>
          </a:p>
          <a:p>
            <a:r>
              <a:rPr lang="en-US" altLang="zh-CN" sz="1100" dirty="0"/>
              <a:t>     </a:t>
            </a:r>
            <a:r>
              <a:rPr lang="en-US" altLang="zh-CN" sz="1100" dirty="0" err="1"/>
              <a:t>cout</a:t>
            </a:r>
            <a:r>
              <a:rPr lang="en-US" altLang="zh-CN" sz="1100" dirty="0"/>
              <a:t> &lt;&lt; "name of the </a:t>
            </a:r>
            <a:r>
              <a:rPr lang="en-US" altLang="zh-CN" sz="1100" dirty="0" err="1"/>
              <a:t>DemoClass</a:t>
            </a:r>
            <a:r>
              <a:rPr lang="en-US" altLang="zh-CN" sz="1100" dirty="0"/>
              <a:t> object </a:t>
            </a:r>
            <a:r>
              <a:rPr lang="en-US" altLang="zh-CN" sz="1100" dirty="0" err="1"/>
              <a:t>constucted</a:t>
            </a:r>
            <a:r>
              <a:rPr lang="en-US" altLang="zh-CN" sz="1100" dirty="0"/>
              <a:t>: " </a:t>
            </a:r>
          </a:p>
          <a:p>
            <a:r>
              <a:rPr lang="en-US" altLang="zh-CN" sz="1100" dirty="0"/>
              <a:t>            &lt;&lt; dcPtr1 </a:t>
            </a:r>
            <a:r>
              <a:rPr lang="en-US" altLang="zh-CN" sz="1100" dirty="0">
                <a:solidFill>
                  <a:schemeClr val="hlink"/>
                </a:solidFill>
              </a:rPr>
              <a:t>-&gt;</a:t>
            </a:r>
            <a:r>
              <a:rPr lang="en-US" altLang="zh-CN" sz="1100" dirty="0"/>
              <a:t> who() &lt;&lt; </a:t>
            </a:r>
            <a:r>
              <a:rPr lang="en-US" altLang="zh-CN" sz="1100" dirty="0" err="1"/>
              <a:t>endl</a:t>
            </a:r>
            <a:r>
              <a:rPr lang="en-US" altLang="zh-CN" sz="1100" dirty="0"/>
              <a:t>;</a:t>
            </a:r>
          </a:p>
          <a:p>
            <a:r>
              <a:rPr lang="en-US" altLang="zh-CN" sz="1100" dirty="0"/>
              <a:t>     // </a:t>
            </a:r>
            <a:r>
              <a:rPr lang="zh-CN" altLang="en-US" sz="1100" dirty="0"/>
              <a:t>创建另一个</a:t>
            </a:r>
            <a:r>
              <a:rPr lang="en-US" altLang="zh-CN" sz="1100" dirty="0" err="1"/>
              <a:t>auto_ptr</a:t>
            </a:r>
            <a:r>
              <a:rPr lang="zh-CN" altLang="en-US" sz="1100" dirty="0"/>
              <a:t>对象，将</a:t>
            </a:r>
            <a:r>
              <a:rPr lang="en-US" altLang="zh-CN" sz="1100" dirty="0"/>
              <a:t>dcPtr1</a:t>
            </a:r>
            <a:r>
              <a:rPr lang="zh-CN" altLang="en-US" sz="1100" dirty="0"/>
              <a:t>复制给该对象</a:t>
            </a:r>
          </a:p>
          <a:p>
            <a:r>
              <a:rPr lang="zh-CN" altLang="en-US" sz="1100" dirty="0"/>
              <a:t>     </a:t>
            </a:r>
            <a:r>
              <a:rPr lang="en-US" altLang="zh-CN" sz="1100" dirty="0" err="1">
                <a:solidFill>
                  <a:schemeClr val="hlink"/>
                </a:solidFill>
              </a:rPr>
              <a:t>auto_ptr</a:t>
            </a:r>
            <a:r>
              <a:rPr lang="en-US" altLang="zh-CN" sz="1100" dirty="0">
                <a:solidFill>
                  <a:schemeClr val="hlink"/>
                </a:solidFill>
              </a:rPr>
              <a:t>&lt;</a:t>
            </a:r>
            <a:r>
              <a:rPr lang="en-US" altLang="zh-CN" sz="1100" dirty="0" err="1">
                <a:solidFill>
                  <a:schemeClr val="hlink"/>
                </a:solidFill>
              </a:rPr>
              <a:t>DemoClass</a:t>
            </a:r>
            <a:r>
              <a:rPr lang="en-US" altLang="zh-CN" sz="1100" dirty="0">
                <a:solidFill>
                  <a:schemeClr val="hlink"/>
                </a:solidFill>
              </a:rPr>
              <a:t>&gt; dcPtr2(dcPtr1);</a:t>
            </a:r>
          </a:p>
          <a:p>
            <a:r>
              <a:rPr lang="en-US" altLang="zh-CN" sz="1100" dirty="0"/>
              <a:t>     </a:t>
            </a:r>
            <a:r>
              <a:rPr lang="en-US" altLang="zh-CN" sz="1100" dirty="0" err="1"/>
              <a:t>cout</a:t>
            </a:r>
            <a:r>
              <a:rPr lang="en-US" altLang="zh-CN" sz="1100" dirty="0"/>
              <a:t> &lt;&lt; "name of the </a:t>
            </a:r>
            <a:r>
              <a:rPr lang="en-US" altLang="zh-CN" sz="1100" dirty="0" err="1"/>
              <a:t>DemoClass</a:t>
            </a:r>
            <a:r>
              <a:rPr lang="en-US" altLang="zh-CN" sz="1100" dirty="0"/>
              <a:t> object to which dcPtr2 points: "</a:t>
            </a:r>
          </a:p>
          <a:p>
            <a:r>
              <a:rPr lang="en-US" altLang="zh-CN" sz="1100" dirty="0"/>
              <a:t>            &lt;&lt; (</a:t>
            </a:r>
            <a:r>
              <a:rPr lang="en-US" altLang="zh-CN" sz="1100" dirty="0">
                <a:solidFill>
                  <a:schemeClr val="hlink"/>
                </a:solidFill>
              </a:rPr>
              <a:t>*</a:t>
            </a:r>
            <a:r>
              <a:rPr lang="en-US" altLang="zh-CN" sz="1100" dirty="0"/>
              <a:t>dcPtr2).who() &lt;&lt; </a:t>
            </a:r>
            <a:r>
              <a:rPr lang="en-US" altLang="zh-CN" sz="1100" dirty="0" err="1"/>
              <a:t>endl</a:t>
            </a:r>
            <a:r>
              <a:rPr lang="en-US" altLang="zh-CN" sz="1100" dirty="0"/>
              <a:t>;</a:t>
            </a:r>
          </a:p>
          <a:p>
            <a:r>
              <a:rPr lang="en-US" altLang="zh-CN" sz="1100" dirty="0"/>
              <a:t>     </a:t>
            </a:r>
            <a:r>
              <a:rPr lang="en-US" altLang="zh-CN" sz="1100" dirty="0">
                <a:solidFill>
                  <a:schemeClr val="hlink"/>
                </a:solidFill>
              </a:rPr>
              <a:t>throw 8;</a:t>
            </a:r>
            <a:r>
              <a:rPr lang="en-US" altLang="zh-CN" sz="1100" dirty="0"/>
              <a:t>	// </a:t>
            </a:r>
            <a:r>
              <a:rPr lang="zh-CN" altLang="en-US" sz="1100" dirty="0"/>
              <a:t>抛出一个</a:t>
            </a:r>
            <a:r>
              <a:rPr lang="en-US" altLang="zh-CN" sz="1100" dirty="0" err="1"/>
              <a:t>int</a:t>
            </a:r>
            <a:r>
              <a:rPr lang="zh-CN" altLang="en-US" sz="1100" dirty="0"/>
              <a:t>型异常</a:t>
            </a:r>
          </a:p>
          <a:p>
            <a:r>
              <a:rPr lang="en-US" altLang="zh-CN" sz="1100" dirty="0"/>
              <a:t>}</a:t>
            </a:r>
          </a:p>
          <a:p>
            <a:r>
              <a:rPr lang="en-US" altLang="zh-CN" sz="1100" dirty="0" err="1"/>
              <a:t>int</a:t>
            </a:r>
            <a:r>
              <a:rPr lang="en-US" altLang="zh-CN" sz="1100" dirty="0"/>
              <a:t> main()</a:t>
            </a:r>
          </a:p>
          <a:p>
            <a:r>
              <a:rPr lang="en-US" altLang="zh-CN" sz="1100" dirty="0"/>
              <a:t>{</a:t>
            </a:r>
          </a:p>
          <a:p>
            <a:r>
              <a:rPr lang="en-US" altLang="zh-CN" sz="1100" dirty="0"/>
              <a:t>	</a:t>
            </a:r>
          </a:p>
          <a:p>
            <a:r>
              <a:rPr lang="en-US" altLang="zh-CN" sz="1100" dirty="0"/>
              <a:t>     try {</a:t>
            </a:r>
          </a:p>
          <a:p>
            <a:r>
              <a:rPr lang="en-US" altLang="zh-CN" sz="1100" dirty="0"/>
              <a:t>	f();	// </a:t>
            </a:r>
            <a:r>
              <a:rPr lang="zh-CN" altLang="en-US" sz="1100" dirty="0"/>
              <a:t>调用有可能产生异常的函数</a:t>
            </a:r>
            <a:r>
              <a:rPr lang="en-US" altLang="zh-CN" sz="1100" dirty="0"/>
              <a:t>f</a:t>
            </a:r>
          </a:p>
          <a:p>
            <a:r>
              <a:rPr lang="en-US" altLang="zh-CN" sz="1100" dirty="0"/>
              <a:t>     }</a:t>
            </a:r>
          </a:p>
          <a:p>
            <a:r>
              <a:rPr lang="en-US" altLang="zh-CN" sz="1100" dirty="0"/>
              <a:t>     catch (</a:t>
            </a:r>
            <a:r>
              <a:rPr lang="en-US" altLang="zh-CN" sz="1100" dirty="0" err="1"/>
              <a:t>int</a:t>
            </a:r>
            <a:r>
              <a:rPr lang="en-US" altLang="zh-CN" sz="1100" dirty="0"/>
              <a:t>) {	// </a:t>
            </a:r>
            <a:r>
              <a:rPr lang="zh-CN" altLang="en-US" sz="1100" dirty="0"/>
              <a:t>捕获</a:t>
            </a:r>
            <a:r>
              <a:rPr lang="en-US" altLang="zh-CN" sz="1100" dirty="0" err="1"/>
              <a:t>int</a:t>
            </a:r>
            <a:r>
              <a:rPr lang="zh-CN" altLang="en-US" sz="1100" dirty="0"/>
              <a:t>型异常</a:t>
            </a:r>
          </a:p>
          <a:p>
            <a:r>
              <a:rPr lang="zh-CN" altLang="en-US" sz="1100" dirty="0"/>
              <a:t>	</a:t>
            </a:r>
            <a:r>
              <a:rPr lang="en-US" altLang="zh-CN" sz="1100" dirty="0" err="1"/>
              <a:t>cout</a:t>
            </a:r>
            <a:r>
              <a:rPr lang="en-US" altLang="zh-CN" sz="1100" dirty="0"/>
              <a:t> &lt;&lt; "an </a:t>
            </a:r>
            <a:r>
              <a:rPr lang="en-US" altLang="zh-CN" sz="1100" dirty="0" err="1"/>
              <a:t>int</a:t>
            </a:r>
            <a:r>
              <a:rPr lang="en-US" altLang="zh-CN" sz="1100" dirty="0"/>
              <a:t> exception occurred!" &lt;&lt; </a:t>
            </a:r>
            <a:r>
              <a:rPr lang="en-US" altLang="zh-CN" sz="1100" dirty="0" err="1"/>
              <a:t>endl</a:t>
            </a:r>
            <a:r>
              <a:rPr lang="en-US" altLang="zh-CN" sz="1100" dirty="0"/>
              <a:t>;</a:t>
            </a:r>
          </a:p>
          <a:p>
            <a:r>
              <a:rPr lang="en-US" altLang="zh-CN" sz="1100" dirty="0"/>
              <a:t>     }</a:t>
            </a:r>
          </a:p>
          <a:p>
            <a:r>
              <a:rPr lang="en-US" altLang="zh-CN" sz="1100" dirty="0"/>
              <a:t>     </a:t>
            </a:r>
            <a:r>
              <a:rPr lang="en-US" altLang="zh-CN" sz="1100" dirty="0" err="1"/>
              <a:t>cout</a:t>
            </a:r>
            <a:r>
              <a:rPr lang="en-US" altLang="zh-CN" sz="1100" dirty="0"/>
              <a:t> &lt;&lt; "end of main" &lt;&lt; </a:t>
            </a:r>
            <a:r>
              <a:rPr lang="en-US" altLang="zh-CN" sz="1100" dirty="0" err="1"/>
              <a:t>endl</a:t>
            </a:r>
            <a:r>
              <a:rPr lang="en-US" altLang="zh-CN" sz="1100" dirty="0"/>
              <a:t>;</a:t>
            </a:r>
          </a:p>
          <a:p>
            <a:r>
              <a:rPr lang="en-US" altLang="zh-CN" sz="1100" dirty="0"/>
              <a:t>     return 0;</a:t>
            </a:r>
          </a:p>
          <a:p>
            <a:r>
              <a:rPr lang="en-US" altLang="zh-CN" sz="1100" dirty="0"/>
              <a:t>}</a:t>
            </a:r>
          </a:p>
        </p:txBody>
      </p:sp>
      <p:sp>
        <p:nvSpPr>
          <p:cNvPr id="4" name="TextBox 64"/>
          <p:cNvSpPr txBox="1">
            <a:spLocks noChangeArrowheads="1"/>
          </p:cNvSpPr>
          <p:nvPr/>
        </p:nvSpPr>
        <p:spPr bwMode="auto">
          <a:xfrm>
            <a:off x="684000" y="123750"/>
            <a:ext cx="3335698" cy="40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5" rIns="91431" bIns="45715">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000" dirty="0" smtClean="0">
                <a:latin typeface="Rockwell" pitchFamily="18" charset="0"/>
                <a:ea typeface="微软雅黑" pitchFamily="34" charset="-122"/>
              </a:rPr>
              <a:t>例</a:t>
            </a:r>
            <a:r>
              <a:rPr lang="en-US" altLang="zh-CN" sz="2000" dirty="0" smtClean="0">
                <a:latin typeface="Rockwell" pitchFamily="18" charset="0"/>
                <a:ea typeface="微软雅黑" pitchFamily="34" charset="-122"/>
              </a:rPr>
              <a:t>4.</a:t>
            </a:r>
            <a:r>
              <a:rPr lang="zh-CN" altLang="en-US" sz="2000" dirty="0" smtClean="0">
                <a:latin typeface="Rockwell" pitchFamily="18" charset="0"/>
                <a:ea typeface="微软雅黑" pitchFamily="34" charset="-122"/>
              </a:rPr>
              <a:t>异常处理</a:t>
            </a:r>
            <a:endParaRPr lang="zh-CN" altLang="en-US" sz="2000" dirty="0">
              <a:latin typeface="Rockwell" pitchFamily="18" charset="0"/>
              <a:ea typeface="微软雅黑" pitchFamily="34" charset="-122"/>
            </a:endParaRPr>
          </a:p>
        </p:txBody>
      </p:sp>
    </p:spTree>
    <p:extLst>
      <p:ext uri="{BB962C8B-B14F-4D97-AF65-F5344CB8AC3E}">
        <p14:creationId xmlns:p14="http://schemas.microsoft.com/office/powerpoint/2010/main" val="1445853128"/>
      </p:ext>
    </p:extLst>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p:stCondLst>
                              <p:cond delay="500"/>
                            </p:stCondLst>
                            <p:childTnLst>
                              <p:par>
                                <p:cTn id="9" presetID="45" presetClass="entr" presetSubtype="0" fill="hold" grpId="0" nodeType="afterEffect">
                                  <p:stCondLst>
                                    <p:cond delay="0"/>
                                  </p:stCondLst>
                                  <p:iterate type="lt">
                                    <p:tmPct val="10000"/>
                                  </p:iterate>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ppt_w</p:attrName>
                                        </p:attrNameLst>
                                      </p:cBhvr>
                                      <p:tavLst>
                                        <p:tav tm="0" fmla="#ppt_w*sin(2.5*pi*$)">
                                          <p:val>
                                            <p:fltVal val="0"/>
                                          </p:val>
                                        </p:tav>
                                        <p:tav tm="100000">
                                          <p:val>
                                            <p:fltVal val="1"/>
                                          </p:val>
                                        </p:tav>
                                      </p:tavLst>
                                    </p:anim>
                                    <p:anim calcmode="lin" valueType="num">
                                      <p:cBhvr>
                                        <p:cTn id="13" dur="1000" fill="hold"/>
                                        <p:tgtEl>
                                          <p:spTgt spid="4"/>
                                        </p:tgtEl>
                                        <p:attrNameLst>
                                          <p:attrName>ppt_h</p:attrName>
                                        </p:attrNameLst>
                                      </p:cBhvr>
                                      <p:tavLst>
                                        <p:tav tm="0">
                                          <p:val>
                                            <p:strVal val="#ppt_h"/>
                                          </p:val>
                                        </p:tav>
                                        <p:tav tm="100000">
                                          <p:val>
                                            <p:strVal val="#ppt_h"/>
                                          </p:val>
                                        </p:tav>
                                      </p:tavLst>
                                    </p:anim>
                                  </p:childTnLst>
                                </p:cTn>
                              </p:par>
                            </p:childTnLst>
                          </p:cTn>
                        </p:par>
                        <p:par>
                          <p:cTn id="14" fill="hold">
                            <p:stCondLst>
                              <p:cond delay="2100"/>
                            </p:stCondLst>
                            <p:childTnLst>
                              <p:par>
                                <p:cTn id="15" presetID="26" presetClass="emph" presetSubtype="0" fill="hold" grpId="1" nodeType="afterEffect">
                                  <p:stCondLst>
                                    <p:cond delay="0"/>
                                  </p:stCondLst>
                                  <p:iterate type="lt">
                                    <p:tmPct val="0"/>
                                  </p:iterate>
                                  <p:childTnLst>
                                    <p:animEffect transition="out" filter="fade">
                                      <p:cBhvr>
                                        <p:cTn id="16" dur="500" tmFilter="0, 0; .2, .5; .8, .5; 1, 0"/>
                                        <p:tgtEl>
                                          <p:spTgt spid="4"/>
                                        </p:tgtEl>
                                      </p:cBhvr>
                                    </p:animEffect>
                                    <p:animScale>
                                      <p:cBhvr>
                                        <p:cTn id="1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4" grpI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08000" y="915750"/>
            <a:ext cx="9000000" cy="2446824"/>
          </a:xfrm>
          <a:prstGeom prst="rect">
            <a:avLst/>
          </a:prstGeom>
        </p:spPr>
        <p:txBody>
          <a:bodyPr wrap="square">
            <a:spAutoFit/>
          </a:bodyPr>
          <a:lstStyle/>
          <a:p>
            <a:pPr>
              <a:spcBef>
                <a:spcPct val="50000"/>
              </a:spcBef>
            </a:pPr>
            <a:r>
              <a:rPr lang="zh-CN" altLang="en-US" dirty="0"/>
              <a:t>程序执行结果</a:t>
            </a:r>
            <a:r>
              <a:rPr lang="zh-CN" altLang="en-US" dirty="0" smtClean="0"/>
              <a:t>：</a:t>
            </a:r>
            <a:endParaRPr lang="en-US" altLang="zh-CN" dirty="0" smtClean="0"/>
          </a:p>
          <a:p>
            <a:r>
              <a:rPr lang="en-US" altLang="zh-CN" dirty="0" err="1"/>
              <a:t>construcing</a:t>
            </a:r>
            <a:r>
              <a:rPr lang="en-US" altLang="zh-CN" dirty="0"/>
              <a:t> </a:t>
            </a:r>
            <a:r>
              <a:rPr lang="en-US" altLang="zh-CN" dirty="0" err="1"/>
              <a:t>DemoClass</a:t>
            </a:r>
            <a:r>
              <a:rPr lang="en-US" altLang="zh-CN" dirty="0"/>
              <a:t> object...</a:t>
            </a:r>
          </a:p>
          <a:p>
            <a:r>
              <a:rPr lang="en-US" altLang="zh-CN" dirty="0"/>
              <a:t>name of the </a:t>
            </a:r>
            <a:r>
              <a:rPr lang="en-US" altLang="zh-CN" dirty="0" err="1"/>
              <a:t>DemoClass</a:t>
            </a:r>
            <a:r>
              <a:rPr lang="en-US" altLang="zh-CN" dirty="0"/>
              <a:t> object </a:t>
            </a:r>
            <a:r>
              <a:rPr lang="en-US" altLang="zh-CN" dirty="0" err="1"/>
              <a:t>constucted</a:t>
            </a:r>
            <a:r>
              <a:rPr lang="en-US" altLang="zh-CN" dirty="0"/>
              <a:t>: </a:t>
            </a:r>
            <a:r>
              <a:rPr lang="en-US" altLang="zh-CN" dirty="0" err="1"/>
              <a:t>dcobj</a:t>
            </a:r>
            <a:endParaRPr lang="en-US" altLang="zh-CN" dirty="0"/>
          </a:p>
          <a:p>
            <a:r>
              <a:rPr lang="en-US" altLang="zh-CN" dirty="0"/>
              <a:t>name of the </a:t>
            </a:r>
            <a:r>
              <a:rPr lang="en-US" altLang="zh-CN" dirty="0" err="1"/>
              <a:t>DemoClass</a:t>
            </a:r>
            <a:r>
              <a:rPr lang="en-US" altLang="zh-CN" dirty="0"/>
              <a:t> object to which dcPtr2 points: </a:t>
            </a:r>
            <a:r>
              <a:rPr lang="en-US" altLang="zh-CN" dirty="0" err="1"/>
              <a:t>dcobj</a:t>
            </a:r>
            <a:endParaRPr lang="en-US" altLang="zh-CN" dirty="0"/>
          </a:p>
          <a:p>
            <a:r>
              <a:rPr lang="en-US" altLang="zh-CN" dirty="0"/>
              <a:t>destructing </a:t>
            </a:r>
            <a:r>
              <a:rPr lang="en-US" altLang="zh-CN" dirty="0" err="1"/>
              <a:t>DemoClass</a:t>
            </a:r>
            <a:r>
              <a:rPr lang="en-US" altLang="zh-CN" dirty="0"/>
              <a:t> object: </a:t>
            </a:r>
            <a:r>
              <a:rPr lang="en-US" altLang="zh-CN" dirty="0" err="1"/>
              <a:t>dcobj</a:t>
            </a:r>
            <a:endParaRPr lang="en-US" altLang="zh-CN" dirty="0"/>
          </a:p>
          <a:p>
            <a:r>
              <a:rPr lang="en-US" altLang="zh-CN" dirty="0"/>
              <a:t>an </a:t>
            </a:r>
            <a:r>
              <a:rPr lang="en-US" altLang="zh-CN" dirty="0" err="1"/>
              <a:t>int</a:t>
            </a:r>
            <a:r>
              <a:rPr lang="en-US" altLang="zh-CN" dirty="0"/>
              <a:t> exception occurred!</a:t>
            </a:r>
          </a:p>
          <a:p>
            <a:r>
              <a:rPr lang="en-US" altLang="zh-CN" dirty="0"/>
              <a:t>end of main </a:t>
            </a:r>
          </a:p>
          <a:p>
            <a:pPr>
              <a:spcBef>
                <a:spcPct val="50000"/>
              </a:spcBef>
            </a:pPr>
            <a:endParaRPr lang="zh-CN" altLang="en-US" dirty="0"/>
          </a:p>
        </p:txBody>
      </p:sp>
      <p:sp>
        <p:nvSpPr>
          <p:cNvPr id="4" name="AutoShape 6"/>
          <p:cNvSpPr>
            <a:spLocks noChangeArrowheads="1"/>
          </p:cNvSpPr>
          <p:nvPr/>
        </p:nvSpPr>
        <p:spPr bwMode="auto">
          <a:xfrm>
            <a:off x="2916000" y="3075750"/>
            <a:ext cx="2663825" cy="819150"/>
          </a:xfrm>
          <a:prstGeom prst="wedgeRoundRectCallout">
            <a:avLst>
              <a:gd name="adj1" fmla="val -56139"/>
              <a:gd name="adj2" fmla="val -147870"/>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1800"/>
              <a:t>用</a:t>
            </a:r>
            <a:r>
              <a:rPr lang="en-US" altLang="zh-CN" sz="1800"/>
              <a:t>new</a:t>
            </a:r>
            <a:r>
              <a:rPr lang="zh-CN" altLang="en-US" sz="1800"/>
              <a:t>操作创建的</a:t>
            </a:r>
            <a:r>
              <a:rPr lang="en-US" altLang="zh-CN" sz="1800"/>
              <a:t>DemoClass</a:t>
            </a:r>
            <a:r>
              <a:rPr lang="zh-CN" altLang="en-US" sz="1800"/>
              <a:t>对象被撤销</a:t>
            </a:r>
          </a:p>
        </p:txBody>
      </p:sp>
    </p:spTree>
    <p:extLst>
      <p:ext uri="{BB962C8B-B14F-4D97-AF65-F5344CB8AC3E}">
        <p14:creationId xmlns:p14="http://schemas.microsoft.com/office/powerpoint/2010/main" val="522143497"/>
      </p:ext>
    </p:extLst>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Rectangle 4"/>
          <p:cNvSpPr>
            <a:spLocks noChangeArrowheads="1"/>
          </p:cNvSpPr>
          <p:nvPr/>
        </p:nvSpPr>
        <p:spPr bwMode="auto">
          <a:xfrm>
            <a:off x="1332000" y="1203750"/>
            <a:ext cx="5399113" cy="3320883"/>
          </a:xfrm>
          <a:prstGeom prst="rect">
            <a:avLst/>
          </a:prstGeom>
          <a:noFill/>
          <a:ln w="38100">
            <a:solidFill>
              <a:schemeClr val="accent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0"/>
              </a:spcBef>
              <a:defRPr>
                <a:solidFill>
                  <a:schemeClr val="tx1"/>
                </a:solidFill>
                <a:latin typeface="Arial" charset="0"/>
                <a:ea typeface="宋体" pitchFamily="2" charset="-122"/>
              </a:defRPr>
            </a:lvl1pPr>
            <a:lvl2pPr marL="742950" indent="-285750" algn="l">
              <a:spcBef>
                <a:spcPct val="0"/>
              </a:spcBef>
              <a:defRPr>
                <a:solidFill>
                  <a:schemeClr val="tx1"/>
                </a:solidFill>
                <a:latin typeface="Arial" charset="0"/>
                <a:ea typeface="宋体" pitchFamily="2" charset="-122"/>
              </a:defRPr>
            </a:lvl2pPr>
            <a:lvl3pPr marL="1143000" indent="-228600" algn="l">
              <a:spcBef>
                <a:spcPct val="0"/>
              </a:spcBef>
              <a:defRPr>
                <a:solidFill>
                  <a:schemeClr val="tx1"/>
                </a:solidFill>
                <a:latin typeface="Arial" charset="0"/>
                <a:ea typeface="宋体" pitchFamily="2" charset="-122"/>
              </a:defRPr>
            </a:lvl3pPr>
            <a:lvl4pPr marL="1600200" indent="-228600" algn="l">
              <a:spcBef>
                <a:spcPct val="0"/>
              </a:spcBef>
              <a:defRPr>
                <a:solidFill>
                  <a:schemeClr val="tx1"/>
                </a:solidFill>
                <a:latin typeface="Arial" charset="0"/>
                <a:ea typeface="宋体" pitchFamily="2" charset="-122"/>
              </a:defRPr>
            </a:lvl4pPr>
            <a:lvl5pPr marL="2057400" indent="-228600" algn="l">
              <a:spcBef>
                <a:spcPct val="0"/>
              </a:spcBef>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just">
              <a:lnSpc>
                <a:spcPct val="120000"/>
              </a:lnSpc>
              <a:spcBef>
                <a:spcPct val="20000"/>
              </a:spcBef>
              <a:defRPr/>
            </a:pPr>
            <a:r>
              <a:rPr lang="en-US" altLang="zh-CN" sz="1499" dirty="0">
                <a:solidFill>
                  <a:schemeClr val="tx2"/>
                </a:solidFill>
                <a:effectLst>
                  <a:outerShdw blurRad="38100" dist="38100" dir="2700000" algn="tl">
                    <a:srgbClr val="C0C0C0"/>
                  </a:outerShdw>
                </a:effectLst>
                <a:latin typeface="宋体" pitchFamily="2" charset="-122"/>
              </a:rPr>
              <a:t>#include</a:t>
            </a:r>
            <a:r>
              <a:rPr lang="en-US" altLang="zh-CN" sz="1499" dirty="0">
                <a:effectLst>
                  <a:outerShdw blurRad="38100" dist="38100" dir="2700000" algn="tl">
                    <a:srgbClr val="C0C0C0"/>
                  </a:outerShdw>
                </a:effectLst>
                <a:latin typeface="宋体" pitchFamily="2" charset="-122"/>
              </a:rPr>
              <a:t> &lt;</a:t>
            </a:r>
            <a:r>
              <a:rPr lang="en-US" altLang="zh-CN" sz="1499" dirty="0" err="1">
                <a:effectLst>
                  <a:outerShdw blurRad="38100" dist="38100" dir="2700000" algn="tl">
                    <a:srgbClr val="C0C0C0"/>
                  </a:outerShdw>
                </a:effectLst>
                <a:latin typeface="宋体" pitchFamily="2" charset="-122"/>
              </a:rPr>
              <a:t>iostream.h</a:t>
            </a:r>
            <a:r>
              <a:rPr lang="en-US" altLang="zh-CN" sz="1499" dirty="0">
                <a:effectLst>
                  <a:outerShdw blurRad="38100" dist="38100" dir="2700000" algn="tl">
                    <a:srgbClr val="C0C0C0"/>
                  </a:outerShdw>
                </a:effectLst>
                <a:latin typeface="宋体" pitchFamily="2" charset="-122"/>
              </a:rPr>
              <a:t>&gt;</a:t>
            </a:r>
          </a:p>
          <a:p>
            <a:pPr algn="just">
              <a:lnSpc>
                <a:spcPct val="120000"/>
              </a:lnSpc>
              <a:spcBef>
                <a:spcPct val="20000"/>
              </a:spcBef>
              <a:defRPr/>
            </a:pPr>
            <a:r>
              <a:rPr lang="en-US" altLang="zh-CN" sz="1499" dirty="0">
                <a:solidFill>
                  <a:schemeClr val="tx2"/>
                </a:solidFill>
                <a:effectLst>
                  <a:outerShdw blurRad="38100" dist="38100" dir="2700000" algn="tl">
                    <a:srgbClr val="C0C0C0"/>
                  </a:outerShdw>
                </a:effectLst>
                <a:latin typeface="宋体" pitchFamily="2" charset="-122"/>
              </a:rPr>
              <a:t>void</a:t>
            </a:r>
            <a:r>
              <a:rPr lang="en-US" altLang="zh-CN" sz="1499" dirty="0">
                <a:effectLst>
                  <a:outerShdw blurRad="38100" dist="38100" dir="2700000" algn="tl">
                    <a:srgbClr val="C0C0C0"/>
                  </a:outerShdw>
                </a:effectLst>
                <a:latin typeface="宋体" pitchFamily="2" charset="-122"/>
              </a:rPr>
              <a:t> </a:t>
            </a:r>
            <a:r>
              <a:rPr lang="en-US" altLang="zh-CN" sz="1499" dirty="0" err="1">
                <a:effectLst>
                  <a:outerShdw blurRad="38100" dist="38100" dir="2700000" algn="tl">
                    <a:srgbClr val="C0C0C0"/>
                  </a:outerShdw>
                </a:effectLst>
                <a:latin typeface="宋体" pitchFamily="2" charset="-122"/>
              </a:rPr>
              <a:t>MyFunc</a:t>
            </a:r>
            <a:r>
              <a:rPr lang="en-US" altLang="zh-CN" sz="1499" dirty="0">
                <a:effectLst>
                  <a:outerShdw blurRad="38100" dist="38100" dir="2700000" algn="tl">
                    <a:srgbClr val="C0C0C0"/>
                  </a:outerShdw>
                </a:effectLst>
                <a:latin typeface="宋体" pitchFamily="2" charset="-122"/>
              </a:rPr>
              <a:t>(</a:t>
            </a:r>
            <a:r>
              <a:rPr lang="en-US" altLang="zh-CN" sz="1499" dirty="0">
                <a:solidFill>
                  <a:schemeClr val="tx2"/>
                </a:solidFill>
                <a:effectLst>
                  <a:outerShdw blurRad="38100" dist="38100" dir="2700000" algn="tl">
                    <a:srgbClr val="C0C0C0"/>
                  </a:outerShdw>
                </a:effectLst>
                <a:latin typeface="宋体" pitchFamily="2" charset="-122"/>
              </a:rPr>
              <a:t>void</a:t>
            </a:r>
            <a:r>
              <a:rPr lang="en-US" altLang="zh-CN" sz="1499" dirty="0">
                <a:effectLst>
                  <a:outerShdw blurRad="38100" dist="38100" dir="2700000" algn="tl">
                    <a:srgbClr val="C0C0C0"/>
                  </a:outerShdw>
                </a:effectLst>
                <a:latin typeface="宋体" pitchFamily="2" charset="-122"/>
              </a:rPr>
              <a:t>);</a:t>
            </a:r>
          </a:p>
          <a:p>
            <a:pPr algn="just">
              <a:lnSpc>
                <a:spcPct val="120000"/>
              </a:lnSpc>
              <a:spcBef>
                <a:spcPct val="20000"/>
              </a:spcBef>
              <a:defRPr/>
            </a:pPr>
            <a:r>
              <a:rPr lang="en-US" altLang="zh-CN" sz="1499" dirty="0">
                <a:solidFill>
                  <a:schemeClr val="tx2"/>
                </a:solidFill>
                <a:effectLst>
                  <a:outerShdw blurRad="38100" dist="38100" dir="2700000" algn="tl">
                    <a:srgbClr val="C0C0C0"/>
                  </a:outerShdw>
                </a:effectLst>
                <a:latin typeface="宋体" pitchFamily="2" charset="-122"/>
              </a:rPr>
              <a:t>class</a:t>
            </a:r>
            <a:r>
              <a:rPr lang="en-US" altLang="zh-CN" sz="1499" dirty="0">
                <a:effectLst>
                  <a:outerShdw blurRad="38100" dist="38100" dir="2700000" algn="tl">
                    <a:srgbClr val="C0C0C0"/>
                  </a:outerShdw>
                </a:effectLst>
                <a:latin typeface="宋体" pitchFamily="2" charset="-122"/>
              </a:rPr>
              <a:t> </a:t>
            </a:r>
            <a:r>
              <a:rPr lang="en-US" altLang="zh-CN" sz="1499" dirty="0" err="1">
                <a:effectLst>
                  <a:outerShdw blurRad="38100" dist="38100" dir="2700000" algn="tl">
                    <a:srgbClr val="C0C0C0"/>
                  </a:outerShdw>
                </a:effectLst>
                <a:latin typeface="宋体" pitchFamily="2" charset="-122"/>
              </a:rPr>
              <a:t>Expt</a:t>
            </a:r>
            <a:endParaRPr lang="en-US" altLang="zh-CN" sz="1499" dirty="0">
              <a:effectLst>
                <a:outerShdw blurRad="38100" dist="38100" dir="2700000" algn="tl">
                  <a:srgbClr val="C0C0C0"/>
                </a:outerShdw>
              </a:effectLst>
              <a:latin typeface="宋体" pitchFamily="2" charset="-122"/>
            </a:endParaRPr>
          </a:p>
          <a:p>
            <a:pPr algn="just">
              <a:lnSpc>
                <a:spcPct val="120000"/>
              </a:lnSpc>
              <a:spcBef>
                <a:spcPct val="20000"/>
              </a:spcBef>
              <a:defRPr/>
            </a:pPr>
            <a:r>
              <a:rPr lang="en-US" altLang="zh-CN" sz="1499" dirty="0">
                <a:effectLst>
                  <a:outerShdw blurRad="38100" dist="38100" dir="2700000" algn="tl">
                    <a:srgbClr val="C0C0C0"/>
                  </a:outerShdw>
                </a:effectLst>
                <a:latin typeface="宋体" pitchFamily="2" charset="-122"/>
              </a:rPr>
              <a:t>{</a:t>
            </a:r>
          </a:p>
          <a:p>
            <a:pPr algn="just">
              <a:lnSpc>
                <a:spcPct val="120000"/>
              </a:lnSpc>
              <a:spcBef>
                <a:spcPct val="20000"/>
              </a:spcBef>
              <a:defRPr/>
            </a:pPr>
            <a:r>
              <a:rPr lang="en-US" altLang="zh-CN" sz="1499" dirty="0">
                <a:solidFill>
                  <a:schemeClr val="tx2"/>
                </a:solidFill>
                <a:effectLst>
                  <a:outerShdw blurRad="38100" dist="38100" dir="2700000" algn="tl">
                    <a:srgbClr val="C0C0C0"/>
                  </a:outerShdw>
                </a:effectLst>
                <a:latin typeface="宋体" pitchFamily="2" charset="-122"/>
              </a:rPr>
              <a:t>public</a:t>
            </a:r>
            <a:r>
              <a:rPr lang="en-US" altLang="zh-CN" sz="1499" dirty="0">
                <a:effectLst>
                  <a:outerShdw blurRad="38100" dist="38100" dir="2700000" algn="tl">
                    <a:srgbClr val="C0C0C0"/>
                  </a:outerShdw>
                </a:effectLst>
                <a:latin typeface="宋体" pitchFamily="2" charset="-122"/>
              </a:rPr>
              <a:t>:</a:t>
            </a:r>
          </a:p>
          <a:p>
            <a:pPr algn="just">
              <a:lnSpc>
                <a:spcPct val="120000"/>
              </a:lnSpc>
              <a:spcBef>
                <a:spcPct val="20000"/>
              </a:spcBef>
              <a:defRPr/>
            </a:pPr>
            <a:r>
              <a:rPr lang="en-US" altLang="zh-CN" sz="1499" dirty="0">
                <a:effectLst>
                  <a:outerShdw blurRad="38100" dist="38100" dir="2700000" algn="tl">
                    <a:srgbClr val="C0C0C0"/>
                  </a:outerShdw>
                </a:effectLst>
                <a:latin typeface="宋体" pitchFamily="2" charset="-122"/>
              </a:rPr>
              <a:t>    </a:t>
            </a:r>
            <a:r>
              <a:rPr lang="en-US" altLang="zh-CN" sz="1499" dirty="0" err="1">
                <a:effectLst>
                  <a:outerShdw blurRad="38100" dist="38100" dir="2700000" algn="tl">
                    <a:srgbClr val="C0C0C0"/>
                  </a:outerShdw>
                </a:effectLst>
                <a:latin typeface="宋体" pitchFamily="2" charset="-122"/>
              </a:rPr>
              <a:t>Expt</a:t>
            </a:r>
            <a:r>
              <a:rPr lang="en-US" altLang="zh-CN" sz="1499" dirty="0">
                <a:effectLst>
                  <a:outerShdw blurRad="38100" dist="38100" dir="2700000" algn="tl">
                    <a:srgbClr val="C0C0C0"/>
                  </a:outerShdw>
                </a:effectLst>
                <a:latin typeface="宋体" pitchFamily="2" charset="-122"/>
              </a:rPr>
              <a:t>(){   };</a:t>
            </a:r>
          </a:p>
          <a:p>
            <a:pPr algn="just">
              <a:lnSpc>
                <a:spcPct val="120000"/>
              </a:lnSpc>
              <a:spcBef>
                <a:spcPct val="20000"/>
              </a:spcBef>
              <a:defRPr/>
            </a:pPr>
            <a:r>
              <a:rPr lang="en-US" altLang="zh-CN" sz="1499" dirty="0">
                <a:effectLst>
                  <a:outerShdw blurRad="38100" dist="38100" dir="2700000" algn="tl">
                    <a:srgbClr val="C0C0C0"/>
                  </a:outerShdw>
                </a:effectLst>
                <a:latin typeface="宋体" pitchFamily="2" charset="-122"/>
              </a:rPr>
              <a:t>	 ~</a:t>
            </a:r>
            <a:r>
              <a:rPr lang="en-US" altLang="zh-CN" sz="1499" dirty="0" err="1">
                <a:effectLst>
                  <a:outerShdw blurRad="38100" dist="38100" dir="2700000" algn="tl">
                    <a:srgbClr val="C0C0C0"/>
                  </a:outerShdw>
                </a:effectLst>
                <a:latin typeface="宋体" pitchFamily="2" charset="-122"/>
              </a:rPr>
              <a:t>Expt</a:t>
            </a:r>
            <a:r>
              <a:rPr lang="en-US" altLang="zh-CN" sz="1499" dirty="0">
                <a:effectLst>
                  <a:outerShdw blurRad="38100" dist="38100" dir="2700000" algn="tl">
                    <a:srgbClr val="C0C0C0"/>
                  </a:outerShdw>
                </a:effectLst>
                <a:latin typeface="宋体" pitchFamily="2" charset="-122"/>
              </a:rPr>
              <a:t>(){   };</a:t>
            </a:r>
          </a:p>
          <a:p>
            <a:pPr algn="just">
              <a:lnSpc>
                <a:spcPct val="120000"/>
              </a:lnSpc>
              <a:spcBef>
                <a:spcPct val="20000"/>
              </a:spcBef>
              <a:defRPr/>
            </a:pPr>
            <a:r>
              <a:rPr lang="en-US" altLang="zh-CN" sz="1499" dirty="0">
                <a:effectLst>
                  <a:outerShdw blurRad="38100" dist="38100" dir="2700000" algn="tl">
                    <a:srgbClr val="C0C0C0"/>
                  </a:outerShdw>
                </a:effectLst>
                <a:latin typeface="宋体" pitchFamily="2" charset="-122"/>
              </a:rPr>
              <a:t>	 </a:t>
            </a:r>
            <a:r>
              <a:rPr lang="en-US" altLang="zh-CN" sz="1499" dirty="0" err="1">
                <a:solidFill>
                  <a:schemeClr val="tx2"/>
                </a:solidFill>
                <a:effectLst>
                  <a:outerShdw blurRad="38100" dist="38100" dir="2700000" algn="tl">
                    <a:srgbClr val="C0C0C0"/>
                  </a:outerShdw>
                </a:effectLst>
                <a:latin typeface="宋体" pitchFamily="2" charset="-122"/>
              </a:rPr>
              <a:t>const</a:t>
            </a:r>
            <a:r>
              <a:rPr lang="en-US" altLang="zh-CN" sz="1499" dirty="0">
                <a:solidFill>
                  <a:schemeClr val="tx2"/>
                </a:solidFill>
                <a:effectLst>
                  <a:outerShdw blurRad="38100" dist="38100" dir="2700000" algn="tl">
                    <a:srgbClr val="C0C0C0"/>
                  </a:outerShdw>
                </a:effectLst>
                <a:latin typeface="宋体" pitchFamily="2" charset="-122"/>
              </a:rPr>
              <a:t> char</a:t>
            </a:r>
            <a:r>
              <a:rPr lang="en-US" altLang="zh-CN" sz="1499" dirty="0">
                <a:effectLst>
                  <a:outerShdw blurRad="38100" dist="38100" dir="2700000" algn="tl">
                    <a:srgbClr val="C0C0C0"/>
                  </a:outerShdw>
                </a:effectLst>
                <a:latin typeface="宋体" pitchFamily="2" charset="-122"/>
              </a:rPr>
              <a:t>* </a:t>
            </a:r>
            <a:r>
              <a:rPr lang="en-US" altLang="zh-CN" sz="1499" dirty="0" err="1">
                <a:effectLst>
                  <a:outerShdw blurRad="38100" dist="38100" dir="2700000" algn="tl">
                    <a:srgbClr val="C0C0C0"/>
                  </a:outerShdw>
                </a:effectLst>
                <a:latin typeface="宋体" pitchFamily="2" charset="-122"/>
              </a:rPr>
              <a:t>ShowReason</a:t>
            </a:r>
            <a:r>
              <a:rPr lang="en-US" altLang="zh-CN" sz="1499" dirty="0">
                <a:effectLst>
                  <a:outerShdw blurRad="38100" dist="38100" dir="2700000" algn="tl">
                    <a:srgbClr val="C0C0C0"/>
                  </a:outerShdw>
                </a:effectLst>
                <a:latin typeface="宋体" pitchFamily="2" charset="-122"/>
              </a:rPr>
              <a:t>() </a:t>
            </a:r>
            <a:r>
              <a:rPr lang="en-US" altLang="zh-CN" sz="1499" dirty="0" err="1">
                <a:solidFill>
                  <a:schemeClr val="tx2"/>
                </a:solidFill>
                <a:effectLst>
                  <a:outerShdw blurRad="38100" dist="38100" dir="2700000" algn="tl">
                    <a:srgbClr val="C0C0C0"/>
                  </a:outerShdw>
                </a:effectLst>
                <a:latin typeface="宋体" pitchFamily="2" charset="-122"/>
              </a:rPr>
              <a:t>const</a:t>
            </a:r>
            <a:endParaRPr lang="en-US" altLang="zh-CN" sz="1499" dirty="0">
              <a:solidFill>
                <a:schemeClr val="tx2"/>
              </a:solidFill>
              <a:effectLst>
                <a:outerShdw blurRad="38100" dist="38100" dir="2700000" algn="tl">
                  <a:srgbClr val="C0C0C0"/>
                </a:outerShdw>
              </a:effectLst>
              <a:latin typeface="宋体" pitchFamily="2" charset="-122"/>
            </a:endParaRPr>
          </a:p>
          <a:p>
            <a:pPr algn="just">
              <a:lnSpc>
                <a:spcPct val="120000"/>
              </a:lnSpc>
              <a:spcBef>
                <a:spcPct val="20000"/>
              </a:spcBef>
              <a:defRPr/>
            </a:pPr>
            <a:r>
              <a:rPr lang="en-US" altLang="zh-CN" sz="1499" dirty="0">
                <a:effectLst>
                  <a:outerShdw blurRad="38100" dist="38100" dir="2700000" algn="tl">
                    <a:srgbClr val="C0C0C0"/>
                  </a:outerShdw>
                </a:effectLst>
                <a:latin typeface="宋体" pitchFamily="2" charset="-122"/>
              </a:rPr>
              <a:t>	 {	 </a:t>
            </a:r>
            <a:r>
              <a:rPr lang="en-US" altLang="zh-CN" sz="1499" dirty="0">
                <a:solidFill>
                  <a:schemeClr val="tx2"/>
                </a:solidFill>
                <a:effectLst>
                  <a:outerShdw blurRad="38100" dist="38100" dir="2700000" algn="tl">
                    <a:srgbClr val="C0C0C0"/>
                  </a:outerShdw>
                </a:effectLst>
                <a:latin typeface="宋体" pitchFamily="2" charset="-122"/>
              </a:rPr>
              <a:t>return</a:t>
            </a:r>
            <a:r>
              <a:rPr lang="en-US" altLang="zh-CN" sz="1499" dirty="0">
                <a:effectLst>
                  <a:outerShdw blurRad="38100" dist="38100" dir="2700000" algn="tl">
                    <a:srgbClr val="C0C0C0"/>
                  </a:outerShdw>
                </a:effectLst>
                <a:latin typeface="宋体" pitchFamily="2" charset="-122"/>
              </a:rPr>
              <a:t> "</a:t>
            </a:r>
            <a:r>
              <a:rPr lang="en-US" altLang="zh-CN" sz="1499" dirty="0" err="1">
                <a:effectLst>
                  <a:outerShdw blurRad="38100" dist="38100" dir="2700000" algn="tl">
                    <a:srgbClr val="C0C0C0"/>
                  </a:outerShdw>
                </a:effectLst>
                <a:latin typeface="宋体" pitchFamily="2" charset="-122"/>
              </a:rPr>
              <a:t>Expt</a:t>
            </a:r>
            <a:r>
              <a:rPr lang="zh-CN" altLang="en-US" sz="1499" dirty="0">
                <a:effectLst>
                  <a:outerShdw blurRad="38100" dist="38100" dir="2700000" algn="tl">
                    <a:srgbClr val="C0C0C0"/>
                  </a:outerShdw>
                </a:effectLst>
                <a:latin typeface="宋体" pitchFamily="2" charset="-122"/>
              </a:rPr>
              <a:t>类异常。</a:t>
            </a:r>
            <a:r>
              <a:rPr lang="en-US" altLang="zh-CN" sz="1499" dirty="0">
                <a:effectLst>
                  <a:outerShdw blurRad="38100" dist="38100" dir="2700000" algn="tl">
                    <a:srgbClr val="C0C0C0"/>
                  </a:outerShdw>
                </a:effectLst>
                <a:latin typeface="宋体" pitchFamily="2" charset="-122"/>
              </a:rPr>
              <a:t>";      }</a:t>
            </a:r>
          </a:p>
          <a:p>
            <a:pPr algn="just">
              <a:lnSpc>
                <a:spcPct val="120000"/>
              </a:lnSpc>
              <a:spcBef>
                <a:spcPct val="20000"/>
              </a:spcBef>
              <a:defRPr/>
            </a:pPr>
            <a:r>
              <a:rPr lang="en-US" altLang="zh-CN" sz="1499" dirty="0">
                <a:effectLst>
                  <a:outerShdw blurRad="38100" dist="38100" dir="2700000" algn="tl">
                    <a:srgbClr val="C0C0C0"/>
                  </a:outerShdw>
                </a:effectLst>
                <a:latin typeface="宋体" pitchFamily="2" charset="-122"/>
              </a:rPr>
              <a:t>};</a:t>
            </a:r>
          </a:p>
        </p:txBody>
      </p:sp>
      <p:sp>
        <p:nvSpPr>
          <p:cNvPr id="6" name="TextBox 64"/>
          <p:cNvSpPr txBox="1">
            <a:spLocks noChangeArrowheads="1"/>
          </p:cNvSpPr>
          <p:nvPr/>
        </p:nvSpPr>
        <p:spPr bwMode="auto">
          <a:xfrm>
            <a:off x="972000" y="62089"/>
            <a:ext cx="4508855"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249" dirty="0" smtClean="0">
                <a:latin typeface="Rockwell" pitchFamily="18" charset="0"/>
                <a:ea typeface="微软雅黑" pitchFamily="34" charset="-122"/>
              </a:rPr>
              <a:t>例</a:t>
            </a:r>
            <a:r>
              <a:rPr lang="en-US" altLang="zh-CN" sz="2249" dirty="0" smtClean="0">
                <a:latin typeface="Rockwell" pitchFamily="18" charset="0"/>
                <a:ea typeface="微软雅黑" pitchFamily="34" charset="-122"/>
              </a:rPr>
              <a:t>5.</a:t>
            </a:r>
            <a:r>
              <a:rPr lang="zh-CN" altLang="en-US" sz="2249" dirty="0">
                <a:latin typeface="Rockwell" pitchFamily="18" charset="0"/>
                <a:ea typeface="微软雅黑" pitchFamily="34" charset="-122"/>
              </a:rPr>
              <a:t>带析构类的异常处理</a:t>
            </a:r>
          </a:p>
        </p:txBody>
      </p:sp>
    </p:spTree>
    <p:extLst>
      <p:ext uri="{BB962C8B-B14F-4D97-AF65-F5344CB8AC3E}">
        <p14:creationId xmlns:p14="http://schemas.microsoft.com/office/powerpoint/2010/main" val="1264586054"/>
      </p:ext>
    </p:extLst>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ppt_w</p:attrName>
                                        </p:attrNameLst>
                                      </p:cBhvr>
                                      <p:tavLst>
                                        <p:tav tm="0" fmla="#ppt_w*sin(2.5*pi*$)">
                                          <p:val>
                                            <p:fltVal val="0"/>
                                          </p:val>
                                        </p:tav>
                                        <p:tav tm="100000">
                                          <p:val>
                                            <p:fltVal val="1"/>
                                          </p:val>
                                        </p:tav>
                                      </p:tavLst>
                                    </p:anim>
                                    <p:anim calcmode="lin" valueType="num">
                                      <p:cBhvr>
                                        <p:cTn id="9" dur="1000" fill="hold"/>
                                        <p:tgtEl>
                                          <p:spTgt spid="6"/>
                                        </p:tgtEl>
                                        <p:attrNameLst>
                                          <p:attrName>ppt_h</p:attrName>
                                        </p:attrNameLst>
                                      </p:cBhvr>
                                      <p:tavLst>
                                        <p:tav tm="0">
                                          <p:val>
                                            <p:strVal val="#ppt_h"/>
                                          </p:val>
                                        </p:tav>
                                        <p:tav tm="100000">
                                          <p:val>
                                            <p:strVal val="#ppt_h"/>
                                          </p:val>
                                        </p:tav>
                                      </p:tavLst>
                                    </p:anim>
                                  </p:childTnLst>
                                </p:cTn>
                              </p:par>
                            </p:childTnLst>
                          </p:cTn>
                        </p:par>
                        <p:par>
                          <p:cTn id="10" fill="hold">
                            <p:stCondLst>
                              <p:cond delay="21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6"/>
                                        </p:tgtEl>
                                      </p:cBhvr>
                                    </p:animEffect>
                                    <p:animScale>
                                      <p:cBhvr>
                                        <p:cTn id="13"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a:spLocks noChangeArrowheads="1"/>
          </p:cNvSpPr>
          <p:nvPr/>
        </p:nvSpPr>
        <p:spPr bwMode="auto">
          <a:xfrm>
            <a:off x="847526" y="844458"/>
            <a:ext cx="7179059" cy="4048341"/>
          </a:xfrm>
          <a:prstGeom prst="rect">
            <a:avLst/>
          </a:prstGeom>
          <a:noFill/>
          <a:ln w="38100">
            <a:solidFill>
              <a:schemeClr val="accent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0"/>
              </a:spcBef>
              <a:defRPr>
                <a:solidFill>
                  <a:schemeClr val="tx1"/>
                </a:solidFill>
                <a:latin typeface="Arial" charset="0"/>
                <a:ea typeface="宋体" pitchFamily="2" charset="-122"/>
              </a:defRPr>
            </a:lvl1pPr>
            <a:lvl2pPr marL="742950" indent="-285750" algn="l">
              <a:spcBef>
                <a:spcPct val="0"/>
              </a:spcBef>
              <a:defRPr>
                <a:solidFill>
                  <a:schemeClr val="tx1"/>
                </a:solidFill>
                <a:latin typeface="Arial" charset="0"/>
                <a:ea typeface="宋体" pitchFamily="2" charset="-122"/>
              </a:defRPr>
            </a:lvl2pPr>
            <a:lvl3pPr marL="1143000" indent="-228600" algn="l">
              <a:spcBef>
                <a:spcPct val="0"/>
              </a:spcBef>
              <a:defRPr>
                <a:solidFill>
                  <a:schemeClr val="tx1"/>
                </a:solidFill>
                <a:latin typeface="Arial" charset="0"/>
                <a:ea typeface="宋体" pitchFamily="2" charset="-122"/>
              </a:defRPr>
            </a:lvl3pPr>
            <a:lvl4pPr marL="1600200" indent="-228600" algn="l">
              <a:spcBef>
                <a:spcPct val="0"/>
              </a:spcBef>
              <a:defRPr>
                <a:solidFill>
                  <a:schemeClr val="tx1"/>
                </a:solidFill>
                <a:latin typeface="Arial" charset="0"/>
                <a:ea typeface="宋体" pitchFamily="2" charset="-122"/>
              </a:defRPr>
            </a:lvl4pPr>
            <a:lvl5pPr marL="2057400" indent="-228600" algn="l">
              <a:spcBef>
                <a:spcPct val="0"/>
              </a:spcBef>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just">
              <a:lnSpc>
                <a:spcPct val="120000"/>
              </a:lnSpc>
              <a:spcBef>
                <a:spcPct val="20000"/>
              </a:spcBef>
              <a:defRPr/>
            </a:pPr>
            <a:r>
              <a:rPr lang="en-US" altLang="zh-CN" sz="1499" dirty="0">
                <a:solidFill>
                  <a:schemeClr val="tx2"/>
                </a:solidFill>
                <a:effectLst>
                  <a:outerShdw blurRad="38100" dist="38100" dir="2700000" algn="tl">
                    <a:srgbClr val="C0C0C0"/>
                  </a:outerShdw>
                </a:effectLst>
                <a:latin typeface="宋体" pitchFamily="2" charset="-122"/>
              </a:rPr>
              <a:t>class</a:t>
            </a:r>
            <a:r>
              <a:rPr lang="en-US" altLang="zh-CN" sz="1499" dirty="0">
                <a:effectLst>
                  <a:outerShdw blurRad="38100" dist="38100" dir="2700000" algn="tl">
                    <a:srgbClr val="C0C0C0"/>
                  </a:outerShdw>
                </a:effectLst>
                <a:latin typeface="宋体" pitchFamily="2" charset="-122"/>
              </a:rPr>
              <a:t> Demo</a:t>
            </a:r>
          </a:p>
          <a:p>
            <a:pPr algn="just">
              <a:lnSpc>
                <a:spcPct val="120000"/>
              </a:lnSpc>
              <a:spcBef>
                <a:spcPct val="20000"/>
              </a:spcBef>
              <a:defRPr/>
            </a:pPr>
            <a:r>
              <a:rPr lang="en-US" altLang="zh-CN" sz="1499" dirty="0">
                <a:effectLst>
                  <a:outerShdw blurRad="38100" dist="38100" dir="2700000" algn="tl">
                    <a:srgbClr val="C0C0C0"/>
                  </a:outerShdw>
                </a:effectLst>
                <a:latin typeface="宋体" pitchFamily="2" charset="-122"/>
              </a:rPr>
              <a:t>{</a:t>
            </a:r>
          </a:p>
          <a:p>
            <a:pPr algn="just">
              <a:lnSpc>
                <a:spcPct val="120000"/>
              </a:lnSpc>
              <a:spcBef>
                <a:spcPct val="20000"/>
              </a:spcBef>
              <a:defRPr/>
            </a:pPr>
            <a:r>
              <a:rPr lang="en-US" altLang="zh-CN" sz="1499" dirty="0">
                <a:solidFill>
                  <a:schemeClr val="tx2"/>
                </a:solidFill>
                <a:effectLst>
                  <a:outerShdw blurRad="38100" dist="38100" dir="2700000" algn="tl">
                    <a:srgbClr val="C0C0C0"/>
                  </a:outerShdw>
                </a:effectLst>
                <a:latin typeface="宋体" pitchFamily="2" charset="-122"/>
              </a:rPr>
              <a:t>public:</a:t>
            </a:r>
          </a:p>
          <a:p>
            <a:pPr algn="just">
              <a:lnSpc>
                <a:spcPct val="120000"/>
              </a:lnSpc>
              <a:spcBef>
                <a:spcPct val="20000"/>
              </a:spcBef>
              <a:defRPr/>
            </a:pPr>
            <a:r>
              <a:rPr lang="en-US" altLang="zh-CN" sz="1499" dirty="0">
                <a:effectLst>
                  <a:outerShdw blurRad="38100" dist="38100" dir="2700000" algn="tl">
                    <a:srgbClr val="C0C0C0"/>
                  </a:outerShdw>
                </a:effectLst>
                <a:latin typeface="宋体" pitchFamily="2" charset="-122"/>
              </a:rPr>
              <a:t>	 Demo() {     </a:t>
            </a:r>
            <a:r>
              <a:rPr lang="en-US" altLang="zh-CN" sz="1499" dirty="0" err="1">
                <a:effectLst>
                  <a:outerShdw blurRad="38100" dist="38100" dir="2700000" algn="tl">
                    <a:srgbClr val="C0C0C0"/>
                  </a:outerShdw>
                </a:effectLst>
                <a:latin typeface="宋体" pitchFamily="2" charset="-122"/>
              </a:rPr>
              <a:t>cout</a:t>
            </a:r>
            <a:r>
              <a:rPr lang="en-US" altLang="zh-CN" sz="1499" dirty="0">
                <a:effectLst>
                  <a:outerShdw blurRad="38100" dist="38100" dir="2700000" algn="tl">
                    <a:srgbClr val="C0C0C0"/>
                  </a:outerShdw>
                </a:effectLst>
                <a:latin typeface="宋体" pitchFamily="2" charset="-122"/>
              </a:rPr>
              <a:t>&lt;&lt;"</a:t>
            </a:r>
            <a:r>
              <a:rPr lang="zh-CN" altLang="en-US" sz="1499" dirty="0">
                <a:effectLst>
                  <a:outerShdw blurRad="38100" dist="38100" dir="2700000" algn="tl">
                    <a:srgbClr val="C0C0C0"/>
                  </a:outerShdw>
                </a:effectLst>
                <a:latin typeface="宋体" pitchFamily="2" charset="-122"/>
              </a:rPr>
              <a:t>构造</a:t>
            </a:r>
            <a:r>
              <a:rPr lang="en-US" altLang="zh-CN" sz="1499" dirty="0">
                <a:effectLst>
                  <a:outerShdw blurRad="38100" dist="38100" dir="2700000" algn="tl">
                    <a:srgbClr val="C0C0C0"/>
                  </a:outerShdw>
                </a:effectLst>
                <a:latin typeface="宋体" pitchFamily="2" charset="-122"/>
              </a:rPr>
              <a:t>Demo</a:t>
            </a:r>
            <a:r>
              <a:rPr lang="zh-CN" altLang="en-US" sz="1499" dirty="0">
                <a:effectLst>
                  <a:outerShdw blurRad="38100" dist="38100" dir="2700000" algn="tl">
                    <a:srgbClr val="C0C0C0"/>
                  </a:outerShdw>
                </a:effectLst>
                <a:latin typeface="宋体" pitchFamily="2" charset="-122"/>
              </a:rPr>
              <a:t>。</a:t>
            </a:r>
            <a:r>
              <a:rPr lang="en-US" altLang="zh-CN" sz="1499" dirty="0">
                <a:effectLst>
                  <a:outerShdw blurRad="38100" dist="38100" dir="2700000" algn="tl">
                    <a:srgbClr val="C0C0C0"/>
                  </a:outerShdw>
                </a:effectLst>
                <a:latin typeface="宋体" pitchFamily="2" charset="-122"/>
              </a:rPr>
              <a:t>"&lt;&lt;</a:t>
            </a:r>
            <a:r>
              <a:rPr lang="en-US" altLang="zh-CN" sz="1499" dirty="0" err="1">
                <a:effectLst>
                  <a:outerShdw blurRad="38100" dist="38100" dir="2700000" algn="tl">
                    <a:srgbClr val="C0C0C0"/>
                  </a:outerShdw>
                </a:effectLst>
                <a:latin typeface="宋体" pitchFamily="2" charset="-122"/>
              </a:rPr>
              <a:t>endl</a:t>
            </a:r>
            <a:r>
              <a:rPr lang="en-US" altLang="zh-CN" sz="1499" dirty="0">
                <a:effectLst>
                  <a:outerShdw blurRad="38100" dist="38100" dir="2700000" algn="tl">
                    <a:srgbClr val="C0C0C0"/>
                  </a:outerShdw>
                </a:effectLst>
                <a:latin typeface="宋体" pitchFamily="2" charset="-122"/>
              </a:rPr>
              <a:t>;     }</a:t>
            </a:r>
          </a:p>
          <a:p>
            <a:pPr algn="just">
              <a:lnSpc>
                <a:spcPct val="120000"/>
              </a:lnSpc>
              <a:spcBef>
                <a:spcPct val="20000"/>
              </a:spcBef>
              <a:defRPr/>
            </a:pPr>
            <a:r>
              <a:rPr lang="en-US" altLang="zh-CN" sz="1499" dirty="0">
                <a:effectLst>
                  <a:outerShdw blurRad="38100" dist="38100" dir="2700000" algn="tl">
                    <a:srgbClr val="C0C0C0"/>
                  </a:outerShdw>
                </a:effectLst>
                <a:latin typeface="宋体" pitchFamily="2" charset="-122"/>
              </a:rPr>
              <a:t>	 ~Demo(){     </a:t>
            </a:r>
            <a:r>
              <a:rPr lang="en-US" altLang="zh-CN" sz="1499" dirty="0" err="1">
                <a:effectLst>
                  <a:outerShdw blurRad="38100" dist="38100" dir="2700000" algn="tl">
                    <a:srgbClr val="C0C0C0"/>
                  </a:outerShdw>
                </a:effectLst>
                <a:latin typeface="宋体" pitchFamily="2" charset="-122"/>
              </a:rPr>
              <a:t>cout</a:t>
            </a:r>
            <a:r>
              <a:rPr lang="en-US" altLang="zh-CN" sz="1499" dirty="0">
                <a:effectLst>
                  <a:outerShdw blurRad="38100" dist="38100" dir="2700000" algn="tl">
                    <a:srgbClr val="C0C0C0"/>
                  </a:outerShdw>
                </a:effectLst>
                <a:latin typeface="宋体" pitchFamily="2" charset="-122"/>
              </a:rPr>
              <a:t>&lt;&lt;"</a:t>
            </a:r>
            <a:r>
              <a:rPr lang="zh-CN" altLang="en-US" sz="1499" dirty="0">
                <a:effectLst>
                  <a:outerShdw blurRad="38100" dist="38100" dir="2700000" algn="tl">
                    <a:srgbClr val="C0C0C0"/>
                  </a:outerShdw>
                </a:effectLst>
                <a:latin typeface="宋体" pitchFamily="2" charset="-122"/>
              </a:rPr>
              <a:t>析构</a:t>
            </a:r>
            <a:r>
              <a:rPr lang="en-US" altLang="zh-CN" sz="1499" dirty="0">
                <a:effectLst>
                  <a:outerShdw blurRad="38100" dist="38100" dir="2700000" algn="tl">
                    <a:srgbClr val="C0C0C0"/>
                  </a:outerShdw>
                </a:effectLst>
                <a:latin typeface="宋体" pitchFamily="2" charset="-122"/>
              </a:rPr>
              <a:t>Demo</a:t>
            </a:r>
            <a:r>
              <a:rPr lang="zh-CN" altLang="en-US" sz="1499" dirty="0">
                <a:effectLst>
                  <a:outerShdw blurRad="38100" dist="38100" dir="2700000" algn="tl">
                    <a:srgbClr val="C0C0C0"/>
                  </a:outerShdw>
                </a:effectLst>
                <a:latin typeface="宋体" pitchFamily="2" charset="-122"/>
              </a:rPr>
              <a:t>。</a:t>
            </a:r>
            <a:r>
              <a:rPr lang="en-US" altLang="zh-CN" sz="1499" dirty="0">
                <a:effectLst>
                  <a:outerShdw blurRad="38100" dist="38100" dir="2700000" algn="tl">
                    <a:srgbClr val="C0C0C0"/>
                  </a:outerShdw>
                </a:effectLst>
                <a:latin typeface="宋体" pitchFamily="2" charset="-122"/>
              </a:rPr>
              <a:t>"&lt;&lt;</a:t>
            </a:r>
            <a:r>
              <a:rPr lang="en-US" altLang="zh-CN" sz="1499" dirty="0" err="1">
                <a:effectLst>
                  <a:outerShdw blurRad="38100" dist="38100" dir="2700000" algn="tl">
                    <a:srgbClr val="C0C0C0"/>
                  </a:outerShdw>
                </a:effectLst>
                <a:latin typeface="宋体" pitchFamily="2" charset="-122"/>
              </a:rPr>
              <a:t>endl</a:t>
            </a:r>
            <a:r>
              <a:rPr lang="en-US" altLang="zh-CN" sz="1499" dirty="0">
                <a:effectLst>
                  <a:outerShdw blurRad="38100" dist="38100" dir="2700000" algn="tl">
                    <a:srgbClr val="C0C0C0"/>
                  </a:outerShdw>
                </a:effectLst>
                <a:latin typeface="宋体" pitchFamily="2" charset="-122"/>
              </a:rPr>
              <a:t>;     }</a:t>
            </a:r>
          </a:p>
          <a:p>
            <a:pPr algn="just">
              <a:lnSpc>
                <a:spcPct val="120000"/>
              </a:lnSpc>
              <a:spcBef>
                <a:spcPct val="20000"/>
              </a:spcBef>
              <a:defRPr/>
            </a:pPr>
            <a:r>
              <a:rPr lang="en-US" altLang="zh-CN" sz="1499" dirty="0">
                <a:effectLst>
                  <a:outerShdw blurRad="38100" dist="38100" dir="2700000" algn="tl">
                    <a:srgbClr val="C0C0C0"/>
                  </a:outerShdw>
                </a:effectLst>
                <a:latin typeface="宋体" pitchFamily="2" charset="-122"/>
              </a:rPr>
              <a:t>};</a:t>
            </a:r>
          </a:p>
          <a:p>
            <a:pPr algn="just">
              <a:lnSpc>
                <a:spcPct val="120000"/>
              </a:lnSpc>
              <a:spcBef>
                <a:spcPct val="20000"/>
              </a:spcBef>
              <a:defRPr/>
            </a:pPr>
            <a:r>
              <a:rPr lang="en-US" altLang="zh-CN" sz="1499" dirty="0">
                <a:solidFill>
                  <a:schemeClr val="tx2"/>
                </a:solidFill>
                <a:effectLst>
                  <a:outerShdw blurRad="38100" dist="38100" dir="2700000" algn="tl">
                    <a:srgbClr val="C0C0C0"/>
                  </a:outerShdw>
                </a:effectLst>
                <a:latin typeface="宋体" pitchFamily="2" charset="-122"/>
              </a:rPr>
              <a:t>void</a:t>
            </a:r>
            <a:r>
              <a:rPr lang="en-US" altLang="zh-CN" sz="1499" dirty="0">
                <a:effectLst>
                  <a:outerShdw blurRad="38100" dist="38100" dir="2700000" algn="tl">
                    <a:srgbClr val="C0C0C0"/>
                  </a:outerShdw>
                </a:effectLst>
                <a:latin typeface="宋体" pitchFamily="2" charset="-122"/>
              </a:rPr>
              <a:t> </a:t>
            </a:r>
            <a:r>
              <a:rPr lang="en-US" altLang="zh-CN" sz="1499" dirty="0" err="1">
                <a:effectLst>
                  <a:outerShdw blurRad="38100" dist="38100" dir="2700000" algn="tl">
                    <a:srgbClr val="C0C0C0"/>
                  </a:outerShdw>
                </a:effectLst>
                <a:latin typeface="宋体" pitchFamily="2" charset="-122"/>
              </a:rPr>
              <a:t>MyFunc</a:t>
            </a:r>
            <a:r>
              <a:rPr lang="en-US" altLang="zh-CN" sz="1499" dirty="0">
                <a:effectLst>
                  <a:outerShdw blurRad="38100" dist="38100" dir="2700000" algn="tl">
                    <a:srgbClr val="C0C0C0"/>
                  </a:outerShdw>
                </a:effectLst>
                <a:latin typeface="宋体" pitchFamily="2" charset="-122"/>
              </a:rPr>
              <a:t>()</a:t>
            </a:r>
          </a:p>
          <a:p>
            <a:pPr algn="just">
              <a:lnSpc>
                <a:spcPct val="120000"/>
              </a:lnSpc>
              <a:spcBef>
                <a:spcPct val="20000"/>
              </a:spcBef>
              <a:defRPr/>
            </a:pPr>
            <a:r>
              <a:rPr lang="en-US" altLang="zh-CN" sz="1499" dirty="0">
                <a:effectLst>
                  <a:outerShdw blurRad="38100" dist="38100" dir="2700000" algn="tl">
                    <a:srgbClr val="C0C0C0"/>
                  </a:outerShdw>
                </a:effectLst>
                <a:latin typeface="宋体" pitchFamily="2" charset="-122"/>
              </a:rPr>
              <a:t>{	  </a:t>
            </a:r>
          </a:p>
          <a:p>
            <a:pPr algn="just">
              <a:lnSpc>
                <a:spcPct val="120000"/>
              </a:lnSpc>
              <a:spcBef>
                <a:spcPct val="20000"/>
              </a:spcBef>
              <a:defRPr/>
            </a:pPr>
            <a:r>
              <a:rPr lang="en-US" altLang="zh-CN" sz="1499" dirty="0">
                <a:effectLst>
                  <a:outerShdw blurRad="38100" dist="38100" dir="2700000" algn="tl">
                    <a:srgbClr val="C0C0C0"/>
                  </a:outerShdw>
                </a:effectLst>
                <a:latin typeface="宋体" pitchFamily="2" charset="-122"/>
              </a:rPr>
              <a:t>     Demo D;</a:t>
            </a:r>
          </a:p>
          <a:p>
            <a:pPr algn="just">
              <a:lnSpc>
                <a:spcPct val="120000"/>
              </a:lnSpc>
              <a:spcBef>
                <a:spcPct val="20000"/>
              </a:spcBef>
              <a:defRPr/>
            </a:pPr>
            <a:r>
              <a:rPr lang="en-US" altLang="zh-CN" sz="1499" dirty="0">
                <a:effectLst>
                  <a:outerShdw blurRad="38100" dist="38100" dir="2700000" algn="tl">
                    <a:srgbClr val="C0C0C0"/>
                  </a:outerShdw>
                </a:effectLst>
                <a:latin typeface="宋体" pitchFamily="2" charset="-122"/>
              </a:rPr>
              <a:t>	  </a:t>
            </a:r>
            <a:r>
              <a:rPr lang="en-US" altLang="zh-CN" sz="1499" dirty="0" err="1">
                <a:effectLst>
                  <a:outerShdw blurRad="38100" dist="38100" dir="2700000" algn="tl">
                    <a:srgbClr val="C0C0C0"/>
                  </a:outerShdw>
                </a:effectLst>
                <a:latin typeface="宋体" pitchFamily="2" charset="-122"/>
              </a:rPr>
              <a:t>cout</a:t>
            </a:r>
            <a:r>
              <a:rPr lang="en-US" altLang="zh-CN" sz="1499" dirty="0">
                <a:effectLst>
                  <a:outerShdw blurRad="38100" dist="38100" dir="2700000" algn="tl">
                    <a:srgbClr val="C0C0C0"/>
                  </a:outerShdw>
                </a:effectLst>
                <a:latin typeface="宋体" pitchFamily="2" charset="-122"/>
              </a:rPr>
              <a:t>&lt;&lt;“</a:t>
            </a:r>
            <a:r>
              <a:rPr lang="zh-CN" altLang="en-US" sz="1499" dirty="0">
                <a:effectLst>
                  <a:outerShdw blurRad="38100" dist="38100" dir="2700000" algn="tl">
                    <a:srgbClr val="C0C0C0"/>
                  </a:outerShdw>
                </a:effectLst>
                <a:latin typeface="宋体" pitchFamily="2" charset="-122"/>
              </a:rPr>
              <a:t>在</a:t>
            </a:r>
            <a:r>
              <a:rPr lang="en-US" altLang="zh-CN" sz="1499" dirty="0" err="1">
                <a:effectLst>
                  <a:outerShdw blurRad="38100" dist="38100" dir="2700000" algn="tl">
                    <a:srgbClr val="C0C0C0"/>
                  </a:outerShdw>
                </a:effectLst>
                <a:latin typeface="宋体" pitchFamily="2" charset="-122"/>
              </a:rPr>
              <a:t>MyFunc</a:t>
            </a:r>
            <a:r>
              <a:rPr lang="en-US" altLang="zh-CN" sz="1499" dirty="0">
                <a:effectLst>
                  <a:outerShdw blurRad="38100" dist="38100" dir="2700000" algn="tl">
                    <a:srgbClr val="C0C0C0"/>
                  </a:outerShdw>
                </a:effectLst>
                <a:latin typeface="宋体" pitchFamily="2" charset="-122"/>
              </a:rPr>
              <a:t>()</a:t>
            </a:r>
            <a:r>
              <a:rPr lang="zh-CN" altLang="en-US" sz="1499" dirty="0">
                <a:effectLst>
                  <a:outerShdw blurRad="38100" dist="38100" dir="2700000" algn="tl">
                    <a:srgbClr val="C0C0C0"/>
                  </a:outerShdw>
                </a:effectLst>
                <a:latin typeface="宋体" pitchFamily="2" charset="-122"/>
              </a:rPr>
              <a:t>中抛掷</a:t>
            </a:r>
            <a:r>
              <a:rPr lang="en-US" altLang="zh-CN" sz="1499" dirty="0" err="1">
                <a:effectLst>
                  <a:outerShdw blurRad="38100" dist="38100" dir="2700000" algn="tl">
                    <a:srgbClr val="C0C0C0"/>
                  </a:outerShdw>
                </a:effectLst>
                <a:latin typeface="宋体" pitchFamily="2" charset="-122"/>
              </a:rPr>
              <a:t>Expt</a:t>
            </a:r>
            <a:r>
              <a:rPr lang="zh-CN" altLang="en-US" sz="1499" dirty="0">
                <a:effectLst>
                  <a:outerShdw blurRad="38100" dist="38100" dir="2700000" algn="tl">
                    <a:srgbClr val="C0C0C0"/>
                  </a:outerShdw>
                </a:effectLst>
                <a:latin typeface="宋体" pitchFamily="2" charset="-122"/>
              </a:rPr>
              <a:t>类异常。“</a:t>
            </a:r>
            <a:r>
              <a:rPr lang="en-US" altLang="zh-CN" sz="1499" dirty="0">
                <a:effectLst>
                  <a:outerShdw blurRad="38100" dist="38100" dir="2700000" algn="tl">
                    <a:srgbClr val="C0C0C0"/>
                  </a:outerShdw>
                </a:effectLst>
                <a:latin typeface="宋体" pitchFamily="2" charset="-122"/>
              </a:rPr>
              <a:t>&lt;&lt;</a:t>
            </a:r>
            <a:r>
              <a:rPr lang="en-US" altLang="zh-CN" sz="1499" dirty="0" err="1">
                <a:effectLst>
                  <a:outerShdw blurRad="38100" dist="38100" dir="2700000" algn="tl">
                    <a:srgbClr val="C0C0C0"/>
                  </a:outerShdw>
                </a:effectLst>
                <a:latin typeface="宋体" pitchFamily="2" charset="-122"/>
              </a:rPr>
              <a:t>endl</a:t>
            </a:r>
            <a:r>
              <a:rPr lang="en-US" altLang="zh-CN" sz="1499" dirty="0">
                <a:effectLst>
                  <a:outerShdw blurRad="38100" dist="38100" dir="2700000" algn="tl">
                    <a:srgbClr val="C0C0C0"/>
                  </a:outerShdw>
                </a:effectLst>
                <a:latin typeface="宋体" pitchFamily="2" charset="-122"/>
              </a:rPr>
              <a:t>;</a:t>
            </a:r>
          </a:p>
          <a:p>
            <a:pPr algn="just">
              <a:lnSpc>
                <a:spcPct val="120000"/>
              </a:lnSpc>
              <a:spcBef>
                <a:spcPct val="20000"/>
              </a:spcBef>
              <a:defRPr/>
            </a:pPr>
            <a:r>
              <a:rPr lang="en-US" altLang="zh-CN" sz="1499" dirty="0">
                <a:effectLst>
                  <a:outerShdw blurRad="38100" dist="38100" dir="2700000" algn="tl">
                    <a:srgbClr val="C0C0C0"/>
                  </a:outerShdw>
                </a:effectLst>
                <a:latin typeface="宋体" pitchFamily="2" charset="-122"/>
              </a:rPr>
              <a:t>	  </a:t>
            </a:r>
            <a:r>
              <a:rPr lang="en-US" altLang="zh-CN" sz="1499" dirty="0">
                <a:solidFill>
                  <a:schemeClr val="tx2"/>
                </a:solidFill>
                <a:effectLst>
                  <a:outerShdw blurRad="38100" dist="38100" dir="2700000" algn="tl">
                    <a:srgbClr val="C0C0C0"/>
                  </a:outerShdw>
                </a:effectLst>
                <a:latin typeface="宋体" pitchFamily="2" charset="-122"/>
              </a:rPr>
              <a:t>throw </a:t>
            </a:r>
            <a:r>
              <a:rPr lang="en-US" altLang="zh-CN" sz="1499" dirty="0" err="1">
                <a:effectLst>
                  <a:outerShdw blurRad="38100" dist="38100" dir="2700000" algn="tl">
                    <a:srgbClr val="C0C0C0"/>
                  </a:outerShdw>
                </a:effectLst>
                <a:latin typeface="宋体" pitchFamily="2" charset="-122"/>
              </a:rPr>
              <a:t>Expt</a:t>
            </a:r>
            <a:r>
              <a:rPr lang="en-US" altLang="zh-CN" sz="1499" dirty="0">
                <a:effectLst>
                  <a:outerShdw blurRad="38100" dist="38100" dir="2700000" algn="tl">
                    <a:srgbClr val="C0C0C0"/>
                  </a:outerShdw>
                </a:effectLst>
                <a:latin typeface="宋体" pitchFamily="2" charset="-122"/>
              </a:rPr>
              <a:t>();</a:t>
            </a:r>
          </a:p>
          <a:p>
            <a:pPr algn="just">
              <a:lnSpc>
                <a:spcPct val="120000"/>
              </a:lnSpc>
              <a:spcBef>
                <a:spcPct val="20000"/>
              </a:spcBef>
              <a:defRPr/>
            </a:pPr>
            <a:r>
              <a:rPr lang="en-US" altLang="zh-CN" sz="1499" dirty="0">
                <a:effectLst>
                  <a:outerShdw blurRad="38100" dist="38100" dir="2700000" algn="tl">
                    <a:srgbClr val="C0C0C0"/>
                  </a:outerShdw>
                </a:effectLst>
                <a:latin typeface="宋体" pitchFamily="2" charset="-122"/>
              </a:rPr>
              <a:t>}</a:t>
            </a:r>
          </a:p>
          <a:p>
            <a:pPr algn="just">
              <a:lnSpc>
                <a:spcPct val="120000"/>
              </a:lnSpc>
              <a:spcBef>
                <a:spcPct val="20000"/>
              </a:spcBef>
              <a:defRPr/>
            </a:pPr>
            <a:endParaRPr lang="en-US" altLang="zh-CN" sz="1499" dirty="0">
              <a:effectLst>
                <a:outerShdw blurRad="38100" dist="38100" dir="2700000" algn="tl">
                  <a:srgbClr val="C0C0C0"/>
                </a:outerShdw>
              </a:effectLst>
              <a:latin typeface="宋体" pitchFamily="2" charset="-122"/>
            </a:endParaRPr>
          </a:p>
        </p:txBody>
      </p:sp>
      <p:pic>
        <p:nvPicPr>
          <p:cNvPr id="4" name="矩形 1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208" y="-25687"/>
            <a:ext cx="5195328"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91836" y="54592"/>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494969" y="21272"/>
            <a:ext cx="4508855"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249" dirty="0" smtClean="0">
                <a:solidFill>
                  <a:schemeClr val="bg1"/>
                </a:solidFill>
                <a:latin typeface="Rockwell" pitchFamily="18" charset="0"/>
                <a:ea typeface="微软雅黑" pitchFamily="34" charset="-122"/>
              </a:rPr>
              <a:t>例</a:t>
            </a:r>
            <a:r>
              <a:rPr lang="en-US" altLang="zh-CN" sz="2249" dirty="0" smtClean="0">
                <a:solidFill>
                  <a:schemeClr val="bg1"/>
                </a:solidFill>
                <a:latin typeface="Rockwell" pitchFamily="18" charset="0"/>
                <a:ea typeface="微软雅黑" pitchFamily="34" charset="-122"/>
              </a:rPr>
              <a:t>5.</a:t>
            </a:r>
            <a:r>
              <a:rPr lang="zh-CN" altLang="en-US" sz="2249" dirty="0">
                <a:solidFill>
                  <a:schemeClr val="bg1"/>
                </a:solidFill>
                <a:latin typeface="Rockwell" pitchFamily="18" charset="0"/>
                <a:ea typeface="微软雅黑" pitchFamily="34" charset="-122"/>
              </a:rPr>
              <a:t>带析构类的异常处理</a:t>
            </a:r>
          </a:p>
        </p:txBody>
      </p:sp>
    </p:spTree>
    <p:extLst>
      <p:ext uri="{BB962C8B-B14F-4D97-AF65-F5344CB8AC3E}">
        <p14:creationId xmlns:p14="http://schemas.microsoft.com/office/powerpoint/2010/main" val="4016525058"/>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1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a:spLocks noChangeArrowheads="1"/>
          </p:cNvSpPr>
          <p:nvPr/>
        </p:nvSpPr>
        <p:spPr bwMode="auto">
          <a:xfrm>
            <a:off x="1063437" y="540523"/>
            <a:ext cx="7179059" cy="4514210"/>
          </a:xfrm>
          <a:prstGeom prst="rect">
            <a:avLst/>
          </a:prstGeom>
          <a:noFill/>
          <a:ln w="38100">
            <a:solidFill>
              <a:schemeClr val="accent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0"/>
              </a:spcBef>
              <a:defRPr>
                <a:solidFill>
                  <a:schemeClr val="tx1"/>
                </a:solidFill>
                <a:latin typeface="Arial" charset="0"/>
                <a:ea typeface="宋体" pitchFamily="2" charset="-122"/>
              </a:defRPr>
            </a:lvl1pPr>
            <a:lvl2pPr marL="742950" indent="-285750" algn="l">
              <a:spcBef>
                <a:spcPct val="0"/>
              </a:spcBef>
              <a:defRPr>
                <a:solidFill>
                  <a:schemeClr val="tx1"/>
                </a:solidFill>
                <a:latin typeface="Arial" charset="0"/>
                <a:ea typeface="宋体" pitchFamily="2" charset="-122"/>
              </a:defRPr>
            </a:lvl2pPr>
            <a:lvl3pPr marL="1143000" indent="-228600" algn="l">
              <a:spcBef>
                <a:spcPct val="0"/>
              </a:spcBef>
              <a:defRPr>
                <a:solidFill>
                  <a:schemeClr val="tx1"/>
                </a:solidFill>
                <a:latin typeface="Arial" charset="0"/>
                <a:ea typeface="宋体" pitchFamily="2" charset="-122"/>
              </a:defRPr>
            </a:lvl3pPr>
            <a:lvl4pPr marL="1600200" indent="-228600" algn="l">
              <a:spcBef>
                <a:spcPct val="0"/>
              </a:spcBef>
              <a:defRPr>
                <a:solidFill>
                  <a:schemeClr val="tx1"/>
                </a:solidFill>
                <a:latin typeface="Arial" charset="0"/>
                <a:ea typeface="宋体" pitchFamily="2" charset="-122"/>
              </a:defRPr>
            </a:lvl4pPr>
            <a:lvl5pPr marL="2057400" indent="-228600" algn="l">
              <a:spcBef>
                <a:spcPct val="0"/>
              </a:spcBef>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spcBef>
                <a:spcPct val="20000"/>
              </a:spcBef>
              <a:defRPr/>
            </a:pPr>
            <a:r>
              <a:rPr lang="en-US" altLang="zh-CN" sz="1499" dirty="0">
                <a:solidFill>
                  <a:schemeClr val="tx2"/>
                </a:solidFill>
                <a:effectLst>
                  <a:outerShdw blurRad="38100" dist="38100" dir="2700000" algn="tl">
                    <a:srgbClr val="C0C0C0"/>
                  </a:outerShdw>
                </a:effectLst>
                <a:latin typeface="宋体" pitchFamily="2" charset="-122"/>
              </a:rPr>
              <a:t>void</a:t>
            </a:r>
            <a:r>
              <a:rPr lang="en-US" altLang="zh-CN" sz="1499" dirty="0">
                <a:effectLst>
                  <a:outerShdw blurRad="38100" dist="38100" dir="2700000" algn="tl">
                    <a:srgbClr val="C0C0C0"/>
                  </a:outerShdw>
                </a:effectLst>
                <a:latin typeface="宋体" pitchFamily="2" charset="-122"/>
              </a:rPr>
              <a:t> main()</a:t>
            </a:r>
          </a:p>
          <a:p>
            <a:pPr>
              <a:spcBef>
                <a:spcPct val="20000"/>
              </a:spcBef>
              <a:defRPr/>
            </a:pPr>
            <a:r>
              <a:rPr lang="en-US" altLang="zh-CN" sz="1499" dirty="0">
                <a:effectLst>
                  <a:outerShdw blurRad="38100" dist="38100" dir="2700000" algn="tl">
                    <a:srgbClr val="C0C0C0"/>
                  </a:outerShdw>
                </a:effectLst>
                <a:latin typeface="宋体" pitchFamily="2" charset="-122"/>
              </a:rPr>
              <a:t>{</a:t>
            </a:r>
          </a:p>
          <a:p>
            <a:pPr>
              <a:spcBef>
                <a:spcPct val="20000"/>
              </a:spcBef>
              <a:defRPr/>
            </a:pPr>
            <a:r>
              <a:rPr lang="en-US" altLang="zh-CN" sz="1499" dirty="0">
                <a:effectLst>
                  <a:outerShdw blurRad="38100" dist="38100" dir="2700000" algn="tl">
                    <a:srgbClr val="C0C0C0"/>
                  </a:outerShdw>
                </a:effectLst>
                <a:latin typeface="宋体" pitchFamily="2" charset="-122"/>
              </a:rPr>
              <a:t>        </a:t>
            </a:r>
            <a:r>
              <a:rPr lang="en-US" altLang="zh-CN" sz="1499" dirty="0" err="1">
                <a:effectLst>
                  <a:outerShdw blurRad="38100" dist="38100" dir="2700000" algn="tl">
                    <a:srgbClr val="C0C0C0"/>
                  </a:outerShdw>
                </a:effectLst>
                <a:latin typeface="宋体" pitchFamily="2" charset="-122"/>
              </a:rPr>
              <a:t>cout</a:t>
            </a:r>
            <a:r>
              <a:rPr lang="en-US" altLang="zh-CN" sz="1499" dirty="0">
                <a:effectLst>
                  <a:outerShdw blurRad="38100" dist="38100" dir="2700000" algn="tl">
                    <a:srgbClr val="C0C0C0"/>
                  </a:outerShdw>
                </a:effectLst>
                <a:latin typeface="宋体" pitchFamily="2" charset="-122"/>
              </a:rPr>
              <a:t>&lt;&lt;"</a:t>
            </a:r>
            <a:r>
              <a:rPr lang="zh-CN" altLang="en-US" sz="1499" dirty="0">
                <a:effectLst>
                  <a:outerShdw blurRad="38100" dist="38100" dir="2700000" algn="tl">
                    <a:srgbClr val="C0C0C0"/>
                  </a:outerShdw>
                </a:effectLst>
                <a:latin typeface="宋体" pitchFamily="2" charset="-122"/>
              </a:rPr>
              <a:t>在</a:t>
            </a:r>
            <a:r>
              <a:rPr lang="en-US" altLang="zh-CN" sz="1499" dirty="0">
                <a:effectLst>
                  <a:outerShdw blurRad="38100" dist="38100" dir="2700000" algn="tl">
                    <a:srgbClr val="C0C0C0"/>
                  </a:outerShdw>
                </a:effectLst>
                <a:latin typeface="宋体" pitchFamily="2" charset="-122"/>
              </a:rPr>
              <a:t>main()</a:t>
            </a:r>
            <a:r>
              <a:rPr lang="zh-CN" altLang="en-US" sz="1499" dirty="0">
                <a:effectLst>
                  <a:outerShdw blurRad="38100" dist="38100" dir="2700000" algn="tl">
                    <a:srgbClr val="C0C0C0"/>
                  </a:outerShdw>
                </a:effectLst>
                <a:latin typeface="宋体" pitchFamily="2" charset="-122"/>
              </a:rPr>
              <a:t>函数中。</a:t>
            </a:r>
            <a:r>
              <a:rPr lang="en-US" altLang="zh-CN" sz="1499" dirty="0">
                <a:effectLst>
                  <a:outerShdw blurRad="38100" dist="38100" dir="2700000" algn="tl">
                    <a:srgbClr val="C0C0C0"/>
                  </a:outerShdw>
                </a:effectLst>
                <a:latin typeface="宋体" pitchFamily="2" charset="-122"/>
              </a:rPr>
              <a:t>"&lt;&lt;</a:t>
            </a:r>
            <a:r>
              <a:rPr lang="en-US" altLang="zh-CN" sz="1499" dirty="0" err="1">
                <a:effectLst>
                  <a:outerShdw blurRad="38100" dist="38100" dir="2700000" algn="tl">
                    <a:srgbClr val="C0C0C0"/>
                  </a:outerShdw>
                </a:effectLst>
                <a:latin typeface="宋体" pitchFamily="2" charset="-122"/>
              </a:rPr>
              <a:t>endl</a:t>
            </a:r>
            <a:r>
              <a:rPr lang="en-US" altLang="zh-CN" sz="1499" dirty="0">
                <a:effectLst>
                  <a:outerShdw blurRad="38100" dist="38100" dir="2700000" algn="tl">
                    <a:srgbClr val="C0C0C0"/>
                  </a:outerShdw>
                </a:effectLst>
                <a:latin typeface="宋体" pitchFamily="2" charset="-122"/>
              </a:rPr>
              <a:t>;</a:t>
            </a:r>
          </a:p>
          <a:p>
            <a:pPr>
              <a:spcBef>
                <a:spcPct val="20000"/>
              </a:spcBef>
              <a:defRPr/>
            </a:pPr>
            <a:r>
              <a:rPr lang="en-US" altLang="zh-CN" sz="1499" dirty="0">
                <a:effectLst>
                  <a:outerShdw blurRad="38100" dist="38100" dir="2700000" algn="tl">
                    <a:srgbClr val="C0C0C0"/>
                  </a:outerShdw>
                </a:effectLst>
                <a:latin typeface="宋体" pitchFamily="2" charset="-122"/>
              </a:rPr>
              <a:t>        </a:t>
            </a:r>
            <a:r>
              <a:rPr lang="en-US" altLang="zh-CN" sz="1499" dirty="0">
                <a:solidFill>
                  <a:schemeClr val="tx2"/>
                </a:solidFill>
                <a:effectLst>
                  <a:outerShdw blurRad="38100" dist="38100" dir="2700000" algn="tl">
                    <a:srgbClr val="C0C0C0"/>
                  </a:outerShdw>
                </a:effectLst>
                <a:latin typeface="宋体" pitchFamily="2" charset="-122"/>
              </a:rPr>
              <a:t>try</a:t>
            </a:r>
            <a:r>
              <a:rPr lang="en-US" altLang="zh-CN" sz="1499" dirty="0">
                <a:effectLst>
                  <a:outerShdw blurRad="38100" dist="38100" dir="2700000" algn="tl">
                    <a:srgbClr val="C0C0C0"/>
                  </a:outerShdw>
                </a:effectLst>
                <a:latin typeface="宋体" pitchFamily="2" charset="-122"/>
              </a:rPr>
              <a:t> {</a:t>
            </a:r>
          </a:p>
          <a:p>
            <a:pPr>
              <a:spcBef>
                <a:spcPct val="20000"/>
              </a:spcBef>
              <a:defRPr/>
            </a:pPr>
            <a:r>
              <a:rPr lang="en-US" altLang="zh-CN" sz="1499" dirty="0">
                <a:effectLst>
                  <a:outerShdw blurRad="38100" dist="38100" dir="2700000" algn="tl">
                    <a:srgbClr val="C0C0C0"/>
                  </a:outerShdw>
                </a:effectLst>
                <a:latin typeface="宋体" pitchFamily="2" charset="-122"/>
              </a:rPr>
              <a:t>              </a:t>
            </a:r>
            <a:r>
              <a:rPr lang="en-US" altLang="zh-CN" sz="1499" dirty="0" err="1">
                <a:effectLst>
                  <a:outerShdw blurRad="38100" dist="38100" dir="2700000" algn="tl">
                    <a:srgbClr val="C0C0C0"/>
                  </a:outerShdw>
                </a:effectLst>
                <a:latin typeface="宋体" pitchFamily="2" charset="-122"/>
              </a:rPr>
              <a:t>cout</a:t>
            </a:r>
            <a:r>
              <a:rPr lang="en-US" altLang="zh-CN" sz="1499" dirty="0">
                <a:effectLst>
                  <a:outerShdw blurRad="38100" dist="38100" dir="2700000" algn="tl">
                    <a:srgbClr val="C0C0C0"/>
                  </a:outerShdw>
                </a:effectLst>
                <a:latin typeface="宋体" pitchFamily="2" charset="-122"/>
              </a:rPr>
              <a:t>&lt;&lt;"</a:t>
            </a:r>
            <a:r>
              <a:rPr lang="zh-CN" altLang="en-US" sz="1499" dirty="0">
                <a:effectLst>
                  <a:outerShdw blurRad="38100" dist="38100" dir="2700000" algn="tl">
                    <a:srgbClr val="C0C0C0"/>
                  </a:outerShdw>
                </a:effectLst>
                <a:latin typeface="宋体" pitchFamily="2" charset="-122"/>
              </a:rPr>
              <a:t>在</a:t>
            </a:r>
            <a:r>
              <a:rPr lang="en-US" altLang="zh-CN" sz="1499" dirty="0">
                <a:effectLst>
                  <a:outerShdw blurRad="38100" dist="38100" dir="2700000" algn="tl">
                    <a:srgbClr val="C0C0C0"/>
                  </a:outerShdw>
                </a:effectLst>
                <a:latin typeface="宋体" pitchFamily="2" charset="-122"/>
              </a:rPr>
              <a:t>try</a:t>
            </a:r>
            <a:r>
              <a:rPr lang="zh-CN" altLang="en-US" sz="1499" dirty="0">
                <a:effectLst>
                  <a:outerShdw blurRad="38100" dist="38100" dir="2700000" algn="tl">
                    <a:srgbClr val="C0C0C0"/>
                  </a:outerShdw>
                </a:effectLst>
                <a:latin typeface="宋体" pitchFamily="2" charset="-122"/>
              </a:rPr>
              <a:t>块中，调用</a:t>
            </a:r>
            <a:r>
              <a:rPr lang="en-US" altLang="zh-CN" sz="1499" dirty="0" err="1">
                <a:effectLst>
                  <a:outerShdw blurRad="38100" dist="38100" dir="2700000" algn="tl">
                    <a:srgbClr val="C0C0C0"/>
                  </a:outerShdw>
                </a:effectLst>
                <a:latin typeface="宋体" pitchFamily="2" charset="-122"/>
              </a:rPr>
              <a:t>MyFunc</a:t>
            </a:r>
            <a:r>
              <a:rPr lang="en-US" altLang="zh-CN" sz="1499" dirty="0">
                <a:effectLst>
                  <a:outerShdw blurRad="38100" dist="38100" dir="2700000" algn="tl">
                    <a:srgbClr val="C0C0C0"/>
                  </a:outerShdw>
                </a:effectLst>
                <a:latin typeface="宋体" pitchFamily="2" charset="-122"/>
              </a:rPr>
              <a:t>()</a:t>
            </a:r>
            <a:r>
              <a:rPr lang="zh-CN" altLang="en-US" sz="1499" dirty="0">
                <a:effectLst>
                  <a:outerShdw blurRad="38100" dist="38100" dir="2700000" algn="tl">
                    <a:srgbClr val="C0C0C0"/>
                  </a:outerShdw>
                </a:effectLst>
                <a:latin typeface="宋体" pitchFamily="2" charset="-122"/>
              </a:rPr>
              <a:t>。</a:t>
            </a:r>
            <a:r>
              <a:rPr lang="en-US" altLang="zh-CN" sz="1499" dirty="0">
                <a:effectLst>
                  <a:outerShdw blurRad="38100" dist="38100" dir="2700000" algn="tl">
                    <a:srgbClr val="C0C0C0"/>
                  </a:outerShdw>
                </a:effectLst>
                <a:latin typeface="宋体" pitchFamily="2" charset="-122"/>
              </a:rPr>
              <a:t>"&lt;&lt;</a:t>
            </a:r>
            <a:r>
              <a:rPr lang="en-US" altLang="zh-CN" sz="1499" dirty="0" err="1">
                <a:effectLst>
                  <a:outerShdw blurRad="38100" dist="38100" dir="2700000" algn="tl">
                    <a:srgbClr val="C0C0C0"/>
                  </a:outerShdw>
                </a:effectLst>
                <a:latin typeface="宋体" pitchFamily="2" charset="-122"/>
              </a:rPr>
              <a:t>endl</a:t>
            </a:r>
            <a:r>
              <a:rPr lang="en-US" altLang="zh-CN" sz="1499" dirty="0">
                <a:effectLst>
                  <a:outerShdw blurRad="38100" dist="38100" dir="2700000" algn="tl">
                    <a:srgbClr val="C0C0C0"/>
                  </a:outerShdw>
                </a:effectLst>
                <a:latin typeface="宋体" pitchFamily="2" charset="-122"/>
              </a:rPr>
              <a:t>; </a:t>
            </a:r>
          </a:p>
          <a:p>
            <a:pPr>
              <a:spcBef>
                <a:spcPct val="20000"/>
              </a:spcBef>
              <a:defRPr/>
            </a:pPr>
            <a:r>
              <a:rPr lang="en-US" altLang="zh-CN" sz="1499" dirty="0">
                <a:effectLst>
                  <a:outerShdw blurRad="38100" dist="38100" dir="2700000" algn="tl">
                    <a:srgbClr val="C0C0C0"/>
                  </a:outerShdw>
                </a:effectLst>
                <a:latin typeface="宋体" pitchFamily="2" charset="-122"/>
              </a:rPr>
              <a:t>              </a:t>
            </a:r>
            <a:r>
              <a:rPr lang="en-US" altLang="zh-CN" sz="1499" dirty="0" err="1">
                <a:effectLst>
                  <a:outerShdw blurRad="38100" dist="38100" dir="2700000" algn="tl">
                    <a:srgbClr val="C0C0C0"/>
                  </a:outerShdw>
                </a:effectLst>
                <a:latin typeface="宋体" pitchFamily="2" charset="-122"/>
              </a:rPr>
              <a:t>MyFunc</a:t>
            </a:r>
            <a:r>
              <a:rPr lang="en-US" altLang="zh-CN" sz="1499" dirty="0">
                <a:effectLst>
                  <a:outerShdw blurRad="38100" dist="38100" dir="2700000" algn="tl">
                    <a:srgbClr val="C0C0C0"/>
                  </a:outerShdw>
                </a:effectLst>
                <a:latin typeface="宋体" pitchFamily="2" charset="-122"/>
              </a:rPr>
              <a:t>();         }</a:t>
            </a:r>
          </a:p>
          <a:p>
            <a:pPr>
              <a:spcBef>
                <a:spcPct val="20000"/>
              </a:spcBef>
              <a:defRPr/>
            </a:pPr>
            <a:r>
              <a:rPr lang="en-US" altLang="zh-CN" sz="1499" dirty="0">
                <a:effectLst>
                  <a:outerShdw blurRad="38100" dist="38100" dir="2700000" algn="tl">
                    <a:srgbClr val="C0C0C0"/>
                  </a:outerShdw>
                </a:effectLst>
                <a:latin typeface="宋体" pitchFamily="2" charset="-122"/>
              </a:rPr>
              <a:t>        </a:t>
            </a:r>
            <a:r>
              <a:rPr lang="en-US" altLang="zh-CN" sz="1499" dirty="0">
                <a:solidFill>
                  <a:schemeClr val="tx2"/>
                </a:solidFill>
                <a:effectLst>
                  <a:outerShdw blurRad="38100" dist="38100" dir="2700000" algn="tl">
                    <a:srgbClr val="C0C0C0"/>
                  </a:outerShdw>
                </a:effectLst>
                <a:latin typeface="宋体" pitchFamily="2" charset="-122"/>
              </a:rPr>
              <a:t>catch</a:t>
            </a:r>
            <a:r>
              <a:rPr lang="en-US" altLang="zh-CN" sz="1499" dirty="0">
                <a:effectLst>
                  <a:outerShdw blurRad="38100" dist="38100" dir="2700000" algn="tl">
                    <a:srgbClr val="C0C0C0"/>
                  </a:outerShdw>
                </a:effectLst>
                <a:latin typeface="宋体" pitchFamily="2" charset="-122"/>
              </a:rPr>
              <a:t>(</a:t>
            </a:r>
            <a:r>
              <a:rPr lang="en-US" altLang="zh-CN" sz="1499" dirty="0" err="1">
                <a:effectLst>
                  <a:outerShdw blurRad="38100" dist="38100" dir="2700000" algn="tl">
                    <a:srgbClr val="C0C0C0"/>
                  </a:outerShdw>
                </a:effectLst>
                <a:latin typeface="宋体" pitchFamily="2" charset="-122"/>
              </a:rPr>
              <a:t>Expt</a:t>
            </a:r>
            <a:r>
              <a:rPr lang="en-US" altLang="zh-CN" sz="1499" dirty="0">
                <a:effectLst>
                  <a:outerShdw blurRad="38100" dist="38100" dir="2700000" algn="tl">
                    <a:srgbClr val="C0C0C0"/>
                  </a:outerShdw>
                </a:effectLst>
                <a:latin typeface="宋体" pitchFamily="2" charset="-122"/>
              </a:rPr>
              <a:t> E)   </a:t>
            </a:r>
          </a:p>
          <a:p>
            <a:pPr>
              <a:spcBef>
                <a:spcPct val="20000"/>
              </a:spcBef>
              <a:defRPr/>
            </a:pPr>
            <a:r>
              <a:rPr lang="en-US" altLang="zh-CN" sz="1499" dirty="0">
                <a:effectLst>
                  <a:outerShdw blurRad="38100" dist="38100" dir="2700000" algn="tl">
                    <a:srgbClr val="C0C0C0"/>
                  </a:outerShdw>
                </a:effectLst>
                <a:latin typeface="宋体" pitchFamily="2" charset="-122"/>
              </a:rPr>
              <a:t>        {</a:t>
            </a:r>
          </a:p>
          <a:p>
            <a:pPr>
              <a:spcBef>
                <a:spcPct val="20000"/>
              </a:spcBef>
              <a:defRPr/>
            </a:pPr>
            <a:r>
              <a:rPr lang="en-US" altLang="zh-CN" sz="1499" dirty="0">
                <a:effectLst>
                  <a:outerShdw blurRad="38100" dist="38100" dir="2700000" algn="tl">
                    <a:srgbClr val="C0C0C0"/>
                  </a:outerShdw>
                </a:effectLst>
                <a:latin typeface="宋体" pitchFamily="2" charset="-122"/>
              </a:rPr>
              <a:t>              </a:t>
            </a:r>
            <a:r>
              <a:rPr lang="en-US" altLang="zh-CN" sz="1499" dirty="0" err="1">
                <a:effectLst>
                  <a:outerShdw blurRad="38100" dist="38100" dir="2700000" algn="tl">
                    <a:srgbClr val="C0C0C0"/>
                  </a:outerShdw>
                </a:effectLst>
                <a:latin typeface="宋体" pitchFamily="2" charset="-122"/>
              </a:rPr>
              <a:t>cout</a:t>
            </a:r>
            <a:r>
              <a:rPr lang="en-US" altLang="zh-CN" sz="1499" dirty="0">
                <a:effectLst>
                  <a:outerShdw blurRad="38100" dist="38100" dir="2700000" algn="tl">
                    <a:srgbClr val="C0C0C0"/>
                  </a:outerShdw>
                </a:effectLst>
                <a:latin typeface="宋体" pitchFamily="2" charset="-122"/>
              </a:rPr>
              <a:t>&lt;&lt;"</a:t>
            </a:r>
            <a:r>
              <a:rPr lang="zh-CN" altLang="en-US" sz="1499" dirty="0">
                <a:effectLst>
                  <a:outerShdw blurRad="38100" dist="38100" dir="2700000" algn="tl">
                    <a:srgbClr val="C0C0C0"/>
                  </a:outerShdw>
                </a:effectLst>
                <a:latin typeface="宋体" pitchFamily="2" charset="-122"/>
              </a:rPr>
              <a:t>在</a:t>
            </a:r>
            <a:r>
              <a:rPr lang="en-US" altLang="zh-CN" sz="1499" dirty="0">
                <a:effectLst>
                  <a:outerShdw blurRad="38100" dist="38100" dir="2700000" algn="tl">
                    <a:srgbClr val="C0C0C0"/>
                  </a:outerShdw>
                </a:effectLst>
                <a:latin typeface="宋体" pitchFamily="2" charset="-122"/>
              </a:rPr>
              <a:t>catch</a:t>
            </a:r>
            <a:r>
              <a:rPr lang="zh-CN" altLang="en-US" sz="1499" dirty="0">
                <a:effectLst>
                  <a:outerShdw blurRad="38100" dist="38100" dir="2700000" algn="tl">
                    <a:srgbClr val="C0C0C0"/>
                  </a:outerShdw>
                </a:effectLst>
                <a:latin typeface="宋体" pitchFamily="2" charset="-122"/>
              </a:rPr>
              <a:t>异常处理程序中。</a:t>
            </a:r>
            <a:r>
              <a:rPr lang="en-US" altLang="zh-CN" sz="1499" dirty="0">
                <a:effectLst>
                  <a:outerShdw blurRad="38100" dist="38100" dir="2700000" algn="tl">
                    <a:srgbClr val="C0C0C0"/>
                  </a:outerShdw>
                </a:effectLst>
                <a:latin typeface="宋体" pitchFamily="2" charset="-122"/>
              </a:rPr>
              <a:t>"&lt;&lt;</a:t>
            </a:r>
            <a:r>
              <a:rPr lang="en-US" altLang="zh-CN" sz="1499" dirty="0" err="1">
                <a:effectLst>
                  <a:outerShdw blurRad="38100" dist="38100" dir="2700000" algn="tl">
                    <a:srgbClr val="C0C0C0"/>
                  </a:outerShdw>
                </a:effectLst>
                <a:latin typeface="宋体" pitchFamily="2" charset="-122"/>
              </a:rPr>
              <a:t>endl</a:t>
            </a:r>
            <a:r>
              <a:rPr lang="en-US" altLang="zh-CN" sz="1499" dirty="0">
                <a:effectLst>
                  <a:outerShdw blurRad="38100" dist="38100" dir="2700000" algn="tl">
                    <a:srgbClr val="C0C0C0"/>
                  </a:outerShdw>
                </a:effectLst>
                <a:latin typeface="宋体" pitchFamily="2" charset="-122"/>
              </a:rPr>
              <a:t>;</a:t>
            </a:r>
          </a:p>
          <a:p>
            <a:pPr>
              <a:spcBef>
                <a:spcPct val="20000"/>
              </a:spcBef>
              <a:defRPr/>
            </a:pPr>
            <a:r>
              <a:rPr lang="en-US" altLang="zh-CN" sz="1499" dirty="0">
                <a:effectLst>
                  <a:outerShdw blurRad="38100" dist="38100" dir="2700000" algn="tl">
                    <a:srgbClr val="C0C0C0"/>
                  </a:outerShdw>
                </a:effectLst>
                <a:latin typeface="宋体" pitchFamily="2" charset="-122"/>
              </a:rPr>
              <a:t>              </a:t>
            </a:r>
            <a:r>
              <a:rPr lang="en-US" altLang="zh-CN" sz="1499" dirty="0" err="1">
                <a:effectLst>
                  <a:outerShdw blurRad="38100" dist="38100" dir="2700000" algn="tl">
                    <a:srgbClr val="C0C0C0"/>
                  </a:outerShdw>
                </a:effectLst>
                <a:latin typeface="宋体" pitchFamily="2" charset="-122"/>
              </a:rPr>
              <a:t>cout</a:t>
            </a:r>
            <a:r>
              <a:rPr lang="en-US" altLang="zh-CN" sz="1499" dirty="0">
                <a:effectLst>
                  <a:outerShdw blurRad="38100" dist="38100" dir="2700000" algn="tl">
                    <a:srgbClr val="C0C0C0"/>
                  </a:outerShdw>
                </a:effectLst>
                <a:latin typeface="宋体" pitchFamily="2" charset="-122"/>
              </a:rPr>
              <a:t>&lt;&lt;"</a:t>
            </a:r>
            <a:r>
              <a:rPr lang="zh-CN" altLang="en-US" sz="1499" dirty="0">
                <a:effectLst>
                  <a:outerShdw blurRad="38100" dist="38100" dir="2700000" algn="tl">
                    <a:srgbClr val="C0C0C0"/>
                  </a:outerShdw>
                </a:effectLst>
                <a:latin typeface="宋体" pitchFamily="2" charset="-122"/>
              </a:rPr>
              <a:t>捕获到</a:t>
            </a:r>
            <a:r>
              <a:rPr lang="en-US" altLang="zh-CN" sz="1499" dirty="0" err="1">
                <a:effectLst>
                  <a:outerShdw blurRad="38100" dist="38100" dir="2700000" algn="tl">
                    <a:srgbClr val="C0C0C0"/>
                  </a:outerShdw>
                </a:effectLst>
                <a:latin typeface="宋体" pitchFamily="2" charset="-122"/>
              </a:rPr>
              <a:t>Expt</a:t>
            </a:r>
            <a:r>
              <a:rPr lang="zh-CN" altLang="en-US" sz="1499" dirty="0">
                <a:effectLst>
                  <a:outerShdw blurRad="38100" dist="38100" dir="2700000" algn="tl">
                    <a:srgbClr val="C0C0C0"/>
                  </a:outerShdw>
                </a:effectLst>
                <a:latin typeface="宋体" pitchFamily="2" charset="-122"/>
              </a:rPr>
              <a:t>类型异常：</a:t>
            </a:r>
            <a:r>
              <a:rPr lang="en-US" altLang="zh-CN" sz="1499" dirty="0">
                <a:effectLst>
                  <a:outerShdw blurRad="38100" dist="38100" dir="2700000" algn="tl">
                    <a:srgbClr val="C0C0C0"/>
                  </a:outerShdw>
                </a:effectLst>
                <a:latin typeface="宋体" pitchFamily="2" charset="-122"/>
              </a:rPr>
              <a:t>";</a:t>
            </a:r>
          </a:p>
          <a:p>
            <a:pPr>
              <a:spcBef>
                <a:spcPct val="20000"/>
              </a:spcBef>
              <a:defRPr/>
            </a:pPr>
            <a:r>
              <a:rPr lang="en-US" altLang="zh-CN" sz="1499" dirty="0">
                <a:effectLst>
                  <a:outerShdw blurRad="38100" dist="38100" dir="2700000" algn="tl">
                    <a:srgbClr val="C0C0C0"/>
                  </a:outerShdw>
                </a:effectLst>
                <a:latin typeface="宋体" pitchFamily="2" charset="-122"/>
              </a:rPr>
              <a:t>              </a:t>
            </a:r>
            <a:r>
              <a:rPr lang="en-US" altLang="zh-CN" sz="1499" dirty="0" err="1">
                <a:effectLst>
                  <a:outerShdw blurRad="38100" dist="38100" dir="2700000" algn="tl">
                    <a:srgbClr val="C0C0C0"/>
                  </a:outerShdw>
                </a:effectLst>
                <a:latin typeface="宋体" pitchFamily="2" charset="-122"/>
              </a:rPr>
              <a:t>cout</a:t>
            </a:r>
            <a:r>
              <a:rPr lang="en-US" altLang="zh-CN" sz="1499" dirty="0">
                <a:effectLst>
                  <a:outerShdw blurRad="38100" dist="38100" dir="2700000" algn="tl">
                    <a:srgbClr val="C0C0C0"/>
                  </a:outerShdw>
                </a:effectLst>
                <a:latin typeface="宋体" pitchFamily="2" charset="-122"/>
              </a:rPr>
              <a:t>&lt;&lt;</a:t>
            </a:r>
            <a:r>
              <a:rPr lang="en-US" altLang="zh-CN" sz="1499" dirty="0" err="1">
                <a:effectLst>
                  <a:outerShdw blurRad="38100" dist="38100" dir="2700000" algn="tl">
                    <a:srgbClr val="C0C0C0"/>
                  </a:outerShdw>
                </a:effectLst>
                <a:latin typeface="宋体" pitchFamily="2" charset="-122"/>
              </a:rPr>
              <a:t>E.ShowReason</a:t>
            </a:r>
            <a:r>
              <a:rPr lang="en-US" altLang="zh-CN" sz="1499" dirty="0">
                <a:effectLst>
                  <a:outerShdw blurRad="38100" dist="38100" dir="2700000" algn="tl">
                    <a:srgbClr val="C0C0C0"/>
                  </a:outerShdw>
                </a:effectLst>
                <a:latin typeface="宋体" pitchFamily="2" charset="-122"/>
              </a:rPr>
              <a:t>()&lt;&lt;</a:t>
            </a:r>
            <a:r>
              <a:rPr lang="en-US" altLang="zh-CN" sz="1499" dirty="0" err="1">
                <a:effectLst>
                  <a:outerShdw blurRad="38100" dist="38100" dir="2700000" algn="tl">
                    <a:srgbClr val="C0C0C0"/>
                  </a:outerShdw>
                </a:effectLst>
                <a:latin typeface="宋体" pitchFamily="2" charset="-122"/>
              </a:rPr>
              <a:t>endl</a:t>
            </a:r>
            <a:r>
              <a:rPr lang="en-US" altLang="zh-CN" sz="1499" dirty="0">
                <a:effectLst>
                  <a:outerShdw blurRad="38100" dist="38100" dir="2700000" algn="tl">
                    <a:srgbClr val="C0C0C0"/>
                  </a:outerShdw>
                </a:effectLst>
                <a:latin typeface="宋体" pitchFamily="2" charset="-122"/>
              </a:rPr>
              <a:t>;        </a:t>
            </a:r>
          </a:p>
          <a:p>
            <a:pPr>
              <a:spcBef>
                <a:spcPct val="20000"/>
              </a:spcBef>
              <a:defRPr/>
            </a:pPr>
            <a:r>
              <a:rPr lang="en-US" altLang="zh-CN" sz="1499" dirty="0">
                <a:effectLst>
                  <a:outerShdw blurRad="38100" dist="38100" dir="2700000" algn="tl">
                    <a:srgbClr val="C0C0C0"/>
                  </a:outerShdw>
                </a:effectLst>
                <a:latin typeface="宋体" pitchFamily="2" charset="-122"/>
              </a:rPr>
              <a:t>        }</a:t>
            </a:r>
          </a:p>
          <a:p>
            <a:pPr>
              <a:spcBef>
                <a:spcPct val="20000"/>
              </a:spcBef>
              <a:defRPr/>
            </a:pPr>
            <a:r>
              <a:rPr lang="en-US" altLang="zh-CN" sz="1499" dirty="0">
                <a:effectLst>
                  <a:outerShdw blurRad="38100" dist="38100" dir="2700000" algn="tl">
                    <a:srgbClr val="C0C0C0"/>
                  </a:outerShdw>
                </a:effectLst>
                <a:latin typeface="宋体" pitchFamily="2" charset="-122"/>
              </a:rPr>
              <a:t>        </a:t>
            </a:r>
            <a:r>
              <a:rPr lang="en-US" altLang="zh-CN" sz="1499" dirty="0">
                <a:solidFill>
                  <a:schemeClr val="tx2"/>
                </a:solidFill>
                <a:effectLst>
                  <a:outerShdw blurRad="38100" dist="38100" dir="2700000" algn="tl">
                    <a:srgbClr val="C0C0C0"/>
                  </a:outerShdw>
                </a:effectLst>
                <a:latin typeface="宋体" pitchFamily="2" charset="-122"/>
              </a:rPr>
              <a:t>catch</a:t>
            </a:r>
            <a:r>
              <a:rPr lang="en-US" altLang="zh-CN" sz="1499" dirty="0">
                <a:effectLst>
                  <a:outerShdw blurRad="38100" dist="38100" dir="2700000" algn="tl">
                    <a:srgbClr val="C0C0C0"/>
                  </a:outerShdw>
                </a:effectLst>
                <a:latin typeface="宋体" pitchFamily="2" charset="-122"/>
              </a:rPr>
              <a:t>(</a:t>
            </a:r>
            <a:r>
              <a:rPr lang="en-US" altLang="zh-CN" sz="1499" dirty="0">
                <a:solidFill>
                  <a:schemeClr val="tx2"/>
                </a:solidFill>
                <a:effectLst>
                  <a:outerShdw blurRad="38100" dist="38100" dir="2700000" algn="tl">
                    <a:srgbClr val="C0C0C0"/>
                  </a:outerShdw>
                </a:effectLst>
                <a:latin typeface="宋体" pitchFamily="2" charset="-122"/>
              </a:rPr>
              <a:t>char</a:t>
            </a:r>
            <a:r>
              <a:rPr lang="en-US" altLang="zh-CN" sz="1499" dirty="0">
                <a:effectLst>
                  <a:outerShdw blurRad="38100" dist="38100" dir="2700000" algn="tl">
                    <a:srgbClr val="C0C0C0"/>
                  </a:outerShdw>
                </a:effectLst>
                <a:latin typeface="宋体" pitchFamily="2" charset="-122"/>
              </a:rPr>
              <a:t>* </a:t>
            </a:r>
            <a:r>
              <a:rPr lang="en-US" altLang="zh-CN" sz="1499" dirty="0" err="1">
                <a:effectLst>
                  <a:outerShdw blurRad="38100" dist="38100" dir="2700000" algn="tl">
                    <a:srgbClr val="C0C0C0"/>
                  </a:outerShdw>
                </a:effectLst>
                <a:latin typeface="宋体" pitchFamily="2" charset="-122"/>
              </a:rPr>
              <a:t>str</a:t>
            </a:r>
            <a:r>
              <a:rPr lang="en-US" altLang="zh-CN" sz="1499" dirty="0">
                <a:effectLst>
                  <a:outerShdw blurRad="38100" dist="38100" dir="2700000" algn="tl">
                    <a:srgbClr val="C0C0C0"/>
                  </a:outerShdw>
                </a:effectLst>
                <a:latin typeface="宋体" pitchFamily="2" charset="-122"/>
              </a:rPr>
              <a:t>) {</a:t>
            </a:r>
          </a:p>
          <a:p>
            <a:pPr>
              <a:spcBef>
                <a:spcPct val="20000"/>
              </a:spcBef>
              <a:defRPr/>
            </a:pPr>
            <a:r>
              <a:rPr lang="en-US" altLang="zh-CN" sz="1499" dirty="0">
                <a:effectLst>
                  <a:outerShdw blurRad="38100" dist="38100" dir="2700000" algn="tl">
                    <a:srgbClr val="C0C0C0"/>
                  </a:outerShdw>
                </a:effectLst>
                <a:latin typeface="宋体" pitchFamily="2" charset="-122"/>
              </a:rPr>
              <a:t>		 </a:t>
            </a:r>
            <a:r>
              <a:rPr lang="en-US" altLang="zh-CN" sz="1499" dirty="0" err="1">
                <a:effectLst>
                  <a:outerShdw blurRad="38100" dist="38100" dir="2700000" algn="tl">
                    <a:srgbClr val="C0C0C0"/>
                  </a:outerShdw>
                </a:effectLst>
                <a:latin typeface="宋体" pitchFamily="2" charset="-122"/>
              </a:rPr>
              <a:t>cout</a:t>
            </a:r>
            <a:r>
              <a:rPr lang="en-US" altLang="zh-CN" sz="1499" dirty="0">
                <a:effectLst>
                  <a:outerShdw blurRad="38100" dist="38100" dir="2700000" algn="tl">
                    <a:srgbClr val="C0C0C0"/>
                  </a:outerShdw>
                </a:effectLst>
                <a:latin typeface="宋体" pitchFamily="2" charset="-122"/>
              </a:rPr>
              <a:t>&lt;&lt;"</a:t>
            </a:r>
            <a:r>
              <a:rPr lang="zh-CN" altLang="en-US" sz="1499" dirty="0">
                <a:effectLst>
                  <a:outerShdw blurRad="38100" dist="38100" dir="2700000" algn="tl">
                    <a:srgbClr val="C0C0C0"/>
                  </a:outerShdw>
                </a:effectLst>
                <a:latin typeface="宋体" pitchFamily="2" charset="-122"/>
              </a:rPr>
              <a:t>捕获到其它的异常：</a:t>
            </a:r>
            <a:r>
              <a:rPr lang="en-US" altLang="zh-CN" sz="1499" dirty="0">
                <a:effectLst>
                  <a:outerShdw blurRad="38100" dist="38100" dir="2700000" algn="tl">
                    <a:srgbClr val="C0C0C0"/>
                  </a:outerShdw>
                </a:effectLst>
                <a:latin typeface="宋体" pitchFamily="2" charset="-122"/>
              </a:rPr>
              <a:t>"&lt;&lt;</a:t>
            </a:r>
            <a:r>
              <a:rPr lang="en-US" altLang="zh-CN" sz="1499" dirty="0" err="1">
                <a:effectLst>
                  <a:outerShdw blurRad="38100" dist="38100" dir="2700000" algn="tl">
                    <a:srgbClr val="C0C0C0"/>
                  </a:outerShdw>
                </a:effectLst>
                <a:latin typeface="宋体" pitchFamily="2" charset="-122"/>
              </a:rPr>
              <a:t>str</a:t>
            </a:r>
            <a:r>
              <a:rPr lang="en-US" altLang="zh-CN" sz="1499" dirty="0">
                <a:effectLst>
                  <a:outerShdw blurRad="38100" dist="38100" dir="2700000" algn="tl">
                    <a:srgbClr val="C0C0C0"/>
                  </a:outerShdw>
                </a:effectLst>
                <a:latin typeface="宋体" pitchFamily="2" charset="-122"/>
              </a:rPr>
              <a:t>&lt;&lt;</a:t>
            </a:r>
            <a:r>
              <a:rPr lang="en-US" altLang="zh-CN" sz="1499" dirty="0" err="1">
                <a:effectLst>
                  <a:outerShdw blurRad="38100" dist="38100" dir="2700000" algn="tl">
                    <a:srgbClr val="C0C0C0"/>
                  </a:outerShdw>
                </a:effectLst>
                <a:latin typeface="宋体" pitchFamily="2" charset="-122"/>
              </a:rPr>
              <a:t>endl</a:t>
            </a:r>
            <a:r>
              <a:rPr lang="en-US" altLang="zh-CN" sz="1499" dirty="0">
                <a:effectLst>
                  <a:outerShdw blurRad="38100" dist="38100" dir="2700000" algn="tl">
                    <a:srgbClr val="C0C0C0"/>
                  </a:outerShdw>
                </a:effectLst>
                <a:latin typeface="宋体" pitchFamily="2" charset="-122"/>
              </a:rPr>
              <a:t>;    }</a:t>
            </a:r>
          </a:p>
          <a:p>
            <a:pPr>
              <a:spcBef>
                <a:spcPct val="20000"/>
              </a:spcBef>
              <a:defRPr/>
            </a:pPr>
            <a:r>
              <a:rPr lang="en-US" altLang="zh-CN" sz="1499" dirty="0">
                <a:effectLst>
                  <a:outerShdw blurRad="38100" dist="38100" dir="2700000" algn="tl">
                    <a:srgbClr val="C0C0C0"/>
                  </a:outerShdw>
                </a:effectLst>
                <a:latin typeface="宋体" pitchFamily="2" charset="-122"/>
              </a:rPr>
              <a:t>		 </a:t>
            </a:r>
            <a:r>
              <a:rPr lang="en-US" altLang="zh-CN" sz="1499" dirty="0" err="1">
                <a:effectLst>
                  <a:outerShdw blurRad="38100" dist="38100" dir="2700000" algn="tl">
                    <a:srgbClr val="C0C0C0"/>
                  </a:outerShdw>
                </a:effectLst>
                <a:latin typeface="宋体" pitchFamily="2" charset="-122"/>
              </a:rPr>
              <a:t>cout</a:t>
            </a:r>
            <a:r>
              <a:rPr lang="en-US" altLang="zh-CN" sz="1499" dirty="0">
                <a:effectLst>
                  <a:outerShdw blurRad="38100" dist="38100" dir="2700000" algn="tl">
                    <a:srgbClr val="C0C0C0"/>
                  </a:outerShdw>
                </a:effectLst>
                <a:latin typeface="宋体" pitchFamily="2" charset="-122"/>
              </a:rPr>
              <a:t>&lt;&lt;"</a:t>
            </a:r>
            <a:r>
              <a:rPr lang="zh-CN" altLang="en-US" sz="1499" dirty="0">
                <a:effectLst>
                  <a:outerShdw blurRad="38100" dist="38100" dir="2700000" algn="tl">
                    <a:srgbClr val="C0C0C0"/>
                  </a:outerShdw>
                </a:effectLst>
                <a:latin typeface="宋体" pitchFamily="2" charset="-122"/>
              </a:rPr>
              <a:t>回到</a:t>
            </a:r>
            <a:r>
              <a:rPr lang="en-US" altLang="zh-CN" sz="1499" dirty="0">
                <a:effectLst>
                  <a:outerShdw blurRad="38100" dist="38100" dir="2700000" algn="tl">
                    <a:srgbClr val="C0C0C0"/>
                  </a:outerShdw>
                </a:effectLst>
                <a:latin typeface="宋体" pitchFamily="2" charset="-122"/>
              </a:rPr>
              <a:t>main()</a:t>
            </a:r>
            <a:r>
              <a:rPr lang="zh-CN" altLang="en-US" sz="1499" dirty="0">
                <a:effectLst>
                  <a:outerShdw blurRad="38100" dist="38100" dir="2700000" algn="tl">
                    <a:srgbClr val="C0C0C0"/>
                  </a:outerShdw>
                </a:effectLst>
                <a:latin typeface="宋体" pitchFamily="2" charset="-122"/>
              </a:rPr>
              <a:t>函数。从这里恢复执行。</a:t>
            </a:r>
            <a:r>
              <a:rPr lang="en-US" altLang="zh-CN" sz="1499" dirty="0">
                <a:effectLst>
                  <a:outerShdw blurRad="38100" dist="38100" dir="2700000" algn="tl">
                    <a:srgbClr val="C0C0C0"/>
                  </a:outerShdw>
                </a:effectLst>
                <a:latin typeface="宋体" pitchFamily="2" charset="-122"/>
              </a:rPr>
              <a:t>"&lt;&lt;</a:t>
            </a:r>
            <a:r>
              <a:rPr lang="en-US" altLang="zh-CN" sz="1499" dirty="0" err="1">
                <a:effectLst>
                  <a:outerShdw blurRad="38100" dist="38100" dir="2700000" algn="tl">
                    <a:srgbClr val="C0C0C0"/>
                  </a:outerShdw>
                </a:effectLst>
                <a:latin typeface="宋体" pitchFamily="2" charset="-122"/>
              </a:rPr>
              <a:t>endl</a:t>
            </a:r>
            <a:r>
              <a:rPr lang="en-US" altLang="zh-CN" sz="1499" dirty="0">
                <a:effectLst>
                  <a:outerShdw blurRad="38100" dist="38100" dir="2700000" algn="tl">
                    <a:srgbClr val="C0C0C0"/>
                  </a:outerShdw>
                </a:effectLst>
                <a:latin typeface="宋体" pitchFamily="2" charset="-122"/>
              </a:rPr>
              <a:t>;</a:t>
            </a:r>
          </a:p>
          <a:p>
            <a:pPr>
              <a:spcBef>
                <a:spcPct val="20000"/>
              </a:spcBef>
              <a:defRPr/>
            </a:pPr>
            <a:r>
              <a:rPr lang="en-US" altLang="zh-CN" sz="1499" dirty="0">
                <a:effectLst>
                  <a:outerShdw blurRad="38100" dist="38100" dir="2700000" algn="tl">
                    <a:srgbClr val="C0C0C0"/>
                  </a:outerShdw>
                </a:effectLst>
                <a:latin typeface="宋体" pitchFamily="2" charset="-122"/>
              </a:rPr>
              <a:t>}</a:t>
            </a:r>
          </a:p>
        </p:txBody>
      </p:sp>
      <p:pic>
        <p:nvPicPr>
          <p:cNvPr id="4" name="矩形 1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208" y="-25687"/>
            <a:ext cx="5195328"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91836" y="54592"/>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494969" y="21272"/>
            <a:ext cx="4508855"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249" dirty="0" smtClean="0">
                <a:solidFill>
                  <a:schemeClr val="bg1"/>
                </a:solidFill>
                <a:latin typeface="Rockwell" pitchFamily="18" charset="0"/>
                <a:ea typeface="微软雅黑" pitchFamily="34" charset="-122"/>
              </a:rPr>
              <a:t>例</a:t>
            </a:r>
            <a:r>
              <a:rPr lang="en-US" altLang="zh-CN" sz="2249" dirty="0" smtClean="0">
                <a:solidFill>
                  <a:schemeClr val="bg1"/>
                </a:solidFill>
                <a:latin typeface="Rockwell" pitchFamily="18" charset="0"/>
                <a:ea typeface="微软雅黑" pitchFamily="34" charset="-122"/>
              </a:rPr>
              <a:t>5.</a:t>
            </a:r>
            <a:r>
              <a:rPr lang="zh-CN" altLang="en-US" sz="2249" dirty="0">
                <a:solidFill>
                  <a:schemeClr val="bg1"/>
                </a:solidFill>
                <a:latin typeface="Rockwell" pitchFamily="18" charset="0"/>
                <a:ea typeface="微软雅黑" pitchFamily="34" charset="-122"/>
              </a:rPr>
              <a:t>带析构类的异常处理</a:t>
            </a:r>
          </a:p>
        </p:txBody>
      </p:sp>
    </p:spTree>
    <p:extLst>
      <p:ext uri="{BB962C8B-B14F-4D97-AF65-F5344CB8AC3E}">
        <p14:creationId xmlns:p14="http://schemas.microsoft.com/office/powerpoint/2010/main" val="3524744385"/>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1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1009459" y="898435"/>
            <a:ext cx="6201363" cy="332326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gn="just">
              <a:lnSpc>
                <a:spcPct val="120000"/>
              </a:lnSpc>
              <a:defRPr/>
            </a:pPr>
            <a:r>
              <a:rPr lang="zh-CN" altLang="en-US" sz="2100" b="0" kern="0" dirty="0"/>
              <a:t>程序运行结果为：</a:t>
            </a:r>
          </a:p>
          <a:p>
            <a:pPr algn="just">
              <a:lnSpc>
                <a:spcPct val="120000"/>
              </a:lnSpc>
              <a:buFont typeface="Wingdings" pitchFamily="2" charset="2"/>
              <a:buNone/>
              <a:defRPr/>
            </a:pPr>
            <a:r>
              <a:rPr lang="zh-CN" altLang="en-US" sz="1799" b="0" kern="0" dirty="0"/>
              <a:t>    在</a:t>
            </a:r>
            <a:r>
              <a:rPr lang="en-US" altLang="zh-CN" sz="1799" b="0" kern="0" dirty="0"/>
              <a:t>main()</a:t>
            </a:r>
            <a:r>
              <a:rPr lang="zh-CN" altLang="en-US" sz="1799" b="0" kern="0" dirty="0"/>
              <a:t>函数中</a:t>
            </a:r>
          </a:p>
          <a:p>
            <a:pPr algn="just">
              <a:lnSpc>
                <a:spcPct val="120000"/>
              </a:lnSpc>
              <a:buFont typeface="Wingdings" pitchFamily="2" charset="2"/>
              <a:buNone/>
              <a:defRPr/>
            </a:pPr>
            <a:r>
              <a:rPr lang="zh-CN" altLang="en-US" sz="1799" b="0" kern="0" dirty="0"/>
              <a:t>    在</a:t>
            </a:r>
            <a:r>
              <a:rPr lang="en-US" altLang="zh-CN" sz="1799" b="0" kern="0" dirty="0"/>
              <a:t>try</a:t>
            </a:r>
            <a:r>
              <a:rPr lang="zh-CN" altLang="en-US" sz="1799" b="0" kern="0" dirty="0"/>
              <a:t>块中，调用</a:t>
            </a:r>
            <a:r>
              <a:rPr lang="en-US" altLang="zh-CN" sz="1799" b="0" kern="0" dirty="0" err="1"/>
              <a:t>MyFunc</a:t>
            </a:r>
            <a:r>
              <a:rPr lang="en-US" altLang="zh-CN" sz="1799" b="0" kern="0" dirty="0"/>
              <a:t>()</a:t>
            </a:r>
          </a:p>
          <a:p>
            <a:pPr algn="just">
              <a:lnSpc>
                <a:spcPct val="120000"/>
              </a:lnSpc>
              <a:buFont typeface="Wingdings" pitchFamily="2" charset="2"/>
              <a:buNone/>
              <a:defRPr/>
            </a:pPr>
            <a:r>
              <a:rPr lang="en-US" altLang="zh-CN" sz="1799" b="0" kern="0" dirty="0"/>
              <a:t>    </a:t>
            </a:r>
            <a:r>
              <a:rPr lang="zh-CN" altLang="en-US" sz="1799" b="0" kern="0" dirty="0"/>
              <a:t>构造</a:t>
            </a:r>
            <a:r>
              <a:rPr lang="en-US" altLang="zh-CN" sz="1799" b="0" kern="0" dirty="0"/>
              <a:t>Demo</a:t>
            </a:r>
          </a:p>
          <a:p>
            <a:pPr algn="just">
              <a:lnSpc>
                <a:spcPct val="120000"/>
              </a:lnSpc>
              <a:buFont typeface="Wingdings" pitchFamily="2" charset="2"/>
              <a:buNone/>
              <a:defRPr/>
            </a:pPr>
            <a:r>
              <a:rPr lang="en-US" altLang="zh-CN" sz="1799" b="0" kern="0" dirty="0"/>
              <a:t>    </a:t>
            </a:r>
            <a:r>
              <a:rPr lang="zh-CN" altLang="en-US" sz="1799" b="0" kern="0" dirty="0"/>
              <a:t>在</a:t>
            </a:r>
            <a:r>
              <a:rPr lang="en-US" altLang="zh-CN" sz="1799" b="0" kern="0" dirty="0" err="1"/>
              <a:t>MyFunc</a:t>
            </a:r>
            <a:r>
              <a:rPr lang="en-US" altLang="zh-CN" sz="1799" b="0" kern="0" dirty="0"/>
              <a:t>()</a:t>
            </a:r>
            <a:r>
              <a:rPr lang="zh-CN" altLang="en-US" sz="1799" b="0" kern="0" dirty="0"/>
              <a:t>中抛掷</a:t>
            </a:r>
            <a:r>
              <a:rPr lang="en-US" altLang="zh-CN" sz="1799" b="0" kern="0" dirty="0" err="1"/>
              <a:t>Expt</a:t>
            </a:r>
            <a:r>
              <a:rPr lang="zh-CN" altLang="en-US" sz="1799" b="0" kern="0" dirty="0"/>
              <a:t>类异常</a:t>
            </a:r>
          </a:p>
          <a:p>
            <a:pPr algn="just">
              <a:lnSpc>
                <a:spcPct val="120000"/>
              </a:lnSpc>
              <a:buFont typeface="Wingdings" pitchFamily="2" charset="2"/>
              <a:buNone/>
              <a:defRPr/>
            </a:pPr>
            <a:r>
              <a:rPr lang="zh-CN" altLang="en-US" sz="1799" b="0" kern="0" dirty="0"/>
              <a:t>    析构</a:t>
            </a:r>
            <a:r>
              <a:rPr lang="en-US" altLang="zh-CN" sz="1799" b="0" kern="0" dirty="0"/>
              <a:t>Demo</a:t>
            </a:r>
          </a:p>
          <a:p>
            <a:pPr algn="just">
              <a:lnSpc>
                <a:spcPct val="80000"/>
              </a:lnSpc>
              <a:buFont typeface="Wingdings" pitchFamily="2" charset="2"/>
              <a:buNone/>
              <a:defRPr/>
            </a:pPr>
            <a:r>
              <a:rPr lang="en-US" altLang="zh-CN" sz="1799" b="0" kern="0" dirty="0"/>
              <a:t>    </a:t>
            </a:r>
            <a:r>
              <a:rPr lang="zh-CN" altLang="en-US" sz="1799" b="0" kern="0" dirty="0"/>
              <a:t>在</a:t>
            </a:r>
            <a:r>
              <a:rPr lang="en-US" altLang="zh-CN" sz="1799" b="0" kern="0" dirty="0"/>
              <a:t>catch</a:t>
            </a:r>
            <a:r>
              <a:rPr lang="zh-CN" altLang="en-US" sz="1799" b="0" kern="0" dirty="0"/>
              <a:t>异常处理程序中</a:t>
            </a:r>
          </a:p>
          <a:p>
            <a:pPr algn="just">
              <a:lnSpc>
                <a:spcPct val="80000"/>
              </a:lnSpc>
              <a:buFont typeface="Wingdings" pitchFamily="2" charset="2"/>
              <a:buNone/>
              <a:defRPr/>
            </a:pPr>
            <a:r>
              <a:rPr lang="zh-CN" altLang="en-US" sz="1799" b="0" kern="0" dirty="0"/>
              <a:t>    捕获到</a:t>
            </a:r>
            <a:r>
              <a:rPr lang="en-US" altLang="zh-CN" sz="1799" b="0" kern="0" dirty="0" err="1"/>
              <a:t>Expt</a:t>
            </a:r>
            <a:r>
              <a:rPr lang="zh-CN" altLang="en-US" sz="1799" b="0" kern="0" dirty="0"/>
              <a:t>类型异常：</a:t>
            </a:r>
            <a:r>
              <a:rPr lang="en-US" altLang="zh-CN" sz="1799" b="0" kern="0" dirty="0" err="1"/>
              <a:t>Expt</a:t>
            </a:r>
            <a:r>
              <a:rPr lang="zh-CN" altLang="en-US" sz="1799" b="0" kern="0" dirty="0"/>
              <a:t>类异常</a:t>
            </a:r>
          </a:p>
          <a:p>
            <a:pPr algn="just">
              <a:lnSpc>
                <a:spcPct val="80000"/>
              </a:lnSpc>
              <a:buFont typeface="Wingdings" pitchFamily="2" charset="2"/>
              <a:buNone/>
              <a:defRPr/>
            </a:pPr>
            <a:r>
              <a:rPr lang="zh-CN" altLang="en-US" sz="1799" b="0" kern="0" dirty="0"/>
              <a:t>    回到</a:t>
            </a:r>
            <a:r>
              <a:rPr lang="en-US" altLang="zh-CN" sz="1799" b="0" kern="0" dirty="0"/>
              <a:t>main()</a:t>
            </a:r>
            <a:r>
              <a:rPr lang="zh-CN" altLang="en-US" sz="1799" b="0" kern="0" dirty="0"/>
              <a:t>函数，从这里恢复执行</a:t>
            </a:r>
          </a:p>
        </p:txBody>
      </p:sp>
      <p:pic>
        <p:nvPicPr>
          <p:cNvPr id="4" name="矩形 1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208" y="-25687"/>
            <a:ext cx="5195328"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91836" y="54592"/>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494969" y="21272"/>
            <a:ext cx="4508855"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249" dirty="0" smtClean="0">
                <a:solidFill>
                  <a:schemeClr val="bg1"/>
                </a:solidFill>
                <a:latin typeface="Rockwell" pitchFamily="18" charset="0"/>
                <a:ea typeface="微软雅黑" pitchFamily="34" charset="-122"/>
              </a:rPr>
              <a:t>例</a:t>
            </a:r>
            <a:r>
              <a:rPr lang="en-US" altLang="zh-CN" sz="2249" dirty="0" smtClean="0">
                <a:solidFill>
                  <a:schemeClr val="bg1"/>
                </a:solidFill>
                <a:latin typeface="Rockwell" pitchFamily="18" charset="0"/>
                <a:ea typeface="微软雅黑" pitchFamily="34" charset="-122"/>
              </a:rPr>
              <a:t>5.</a:t>
            </a:r>
            <a:r>
              <a:rPr lang="zh-CN" altLang="en-US" sz="2249" dirty="0">
                <a:solidFill>
                  <a:schemeClr val="bg1"/>
                </a:solidFill>
                <a:latin typeface="Rockwell" pitchFamily="18" charset="0"/>
                <a:ea typeface="微软雅黑" pitchFamily="34" charset="-122"/>
              </a:rPr>
              <a:t>带析构类的异常处理</a:t>
            </a:r>
          </a:p>
        </p:txBody>
      </p:sp>
    </p:spTree>
    <p:extLst>
      <p:ext uri="{BB962C8B-B14F-4D97-AF65-F5344CB8AC3E}">
        <p14:creationId xmlns:p14="http://schemas.microsoft.com/office/powerpoint/2010/main" val="2183186730"/>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1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263060" y="790480"/>
            <a:ext cx="8681148" cy="3940386"/>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gn="just">
              <a:lnSpc>
                <a:spcPct val="80000"/>
              </a:lnSpc>
              <a:defRPr/>
            </a:pPr>
            <a:r>
              <a:rPr lang="zh-CN" altLang="en-US" sz="2100" b="0" kern="0" dirty="0"/>
              <a:t>注意：</a:t>
            </a:r>
          </a:p>
          <a:p>
            <a:pPr marL="0" algn="just">
              <a:lnSpc>
                <a:spcPct val="150000"/>
              </a:lnSpc>
              <a:spcBef>
                <a:spcPts val="0"/>
              </a:spcBef>
              <a:buNone/>
              <a:defRPr/>
            </a:pPr>
            <a:r>
              <a:rPr lang="zh-CN" altLang="en-US" sz="1799" b="0" kern="0" dirty="0"/>
              <a:t>	 本例中</a:t>
            </a:r>
            <a:r>
              <a:rPr lang="en-US" altLang="zh-CN" sz="1799" b="0" kern="0" dirty="0"/>
              <a:t>catch</a:t>
            </a:r>
            <a:r>
              <a:rPr lang="zh-CN" altLang="en-US" sz="1799" b="0" kern="0" dirty="0"/>
              <a:t>处理器都有异常参量</a:t>
            </a:r>
            <a:r>
              <a:rPr lang="en-US" altLang="zh-CN" sz="1799" b="0" kern="0" dirty="0"/>
              <a:t>(catch</a:t>
            </a:r>
            <a:r>
              <a:rPr lang="zh-CN" altLang="en-US" sz="1799" b="0" kern="0" dirty="0"/>
              <a:t>后的参量</a:t>
            </a:r>
            <a:r>
              <a:rPr lang="en-US" altLang="zh-CN" sz="1799" b="0" kern="0" dirty="0"/>
              <a:t>)</a:t>
            </a:r>
          </a:p>
          <a:p>
            <a:pPr marL="0" algn="just">
              <a:lnSpc>
                <a:spcPct val="150000"/>
              </a:lnSpc>
              <a:spcBef>
                <a:spcPts val="0"/>
              </a:spcBef>
              <a:buNone/>
              <a:defRPr/>
            </a:pPr>
            <a:r>
              <a:rPr lang="en-US" altLang="zh-CN" sz="1799" b="0" kern="0" dirty="0"/>
              <a:t>            </a:t>
            </a:r>
            <a:r>
              <a:rPr lang="en-US" altLang="zh-CN" sz="1799" b="0" kern="0" dirty="0">
                <a:solidFill>
                  <a:srgbClr val="FF0000"/>
                </a:solidFill>
              </a:rPr>
              <a:t>catch(</a:t>
            </a:r>
            <a:r>
              <a:rPr lang="en-US" altLang="zh-CN" sz="1799" b="0" kern="0" dirty="0" err="1">
                <a:solidFill>
                  <a:srgbClr val="FF0000"/>
                </a:solidFill>
              </a:rPr>
              <a:t>Expt</a:t>
            </a:r>
            <a:r>
              <a:rPr lang="en-US" altLang="zh-CN" sz="1799" b="0" kern="0" dirty="0">
                <a:solidFill>
                  <a:srgbClr val="FF0000"/>
                </a:solidFill>
              </a:rPr>
              <a:t> E)          </a:t>
            </a:r>
            <a:r>
              <a:rPr lang="en-US" altLang="zh-CN" sz="1799" b="0" kern="0" dirty="0"/>
              <a:t>  {//...}</a:t>
            </a:r>
          </a:p>
          <a:p>
            <a:pPr marL="0" algn="just">
              <a:lnSpc>
                <a:spcPct val="150000"/>
              </a:lnSpc>
              <a:spcBef>
                <a:spcPts val="0"/>
              </a:spcBef>
              <a:buNone/>
              <a:defRPr/>
            </a:pPr>
            <a:r>
              <a:rPr lang="en-US" altLang="zh-CN" sz="1799" b="0" kern="0" dirty="0">
                <a:solidFill>
                  <a:srgbClr val="FF0000"/>
                </a:solidFill>
              </a:rPr>
              <a:t>            catch(char* </a:t>
            </a:r>
            <a:r>
              <a:rPr lang="en-US" altLang="zh-CN" sz="1799" b="0" kern="0" dirty="0" err="1">
                <a:solidFill>
                  <a:srgbClr val="FF0000"/>
                </a:solidFill>
              </a:rPr>
              <a:t>str</a:t>
            </a:r>
            <a:r>
              <a:rPr lang="en-US" altLang="zh-CN" sz="1799" b="0" kern="0" dirty="0">
                <a:solidFill>
                  <a:srgbClr val="FF0000"/>
                </a:solidFill>
              </a:rPr>
              <a:t>)       </a:t>
            </a:r>
            <a:r>
              <a:rPr lang="en-US" altLang="zh-CN" sz="1799" b="0" kern="0" dirty="0"/>
              <a:t>{//...}</a:t>
            </a:r>
          </a:p>
          <a:p>
            <a:pPr marL="0" algn="just">
              <a:lnSpc>
                <a:spcPct val="150000"/>
              </a:lnSpc>
              <a:spcBef>
                <a:spcPts val="0"/>
              </a:spcBef>
              <a:buNone/>
              <a:defRPr/>
            </a:pPr>
            <a:r>
              <a:rPr lang="en-US" altLang="zh-CN" sz="1799" b="0" kern="0" dirty="0"/>
              <a:t>     </a:t>
            </a:r>
            <a:r>
              <a:rPr lang="zh-CN" altLang="en-US" sz="1799" b="0" kern="0" dirty="0"/>
              <a:t>其实，也可以不说明这些参量</a:t>
            </a:r>
            <a:r>
              <a:rPr lang="en-US" altLang="zh-CN" sz="1799" b="0" kern="0" dirty="0"/>
              <a:t>(E</a:t>
            </a:r>
            <a:r>
              <a:rPr lang="zh-CN" altLang="en-US" sz="1799" b="0" kern="0" dirty="0"/>
              <a:t>和</a:t>
            </a:r>
            <a:r>
              <a:rPr lang="en-US" altLang="zh-CN" sz="1799" b="0" kern="0" dirty="0" err="1"/>
              <a:t>str</a:t>
            </a:r>
            <a:r>
              <a:rPr lang="en-US" altLang="zh-CN" sz="1799" b="0" kern="0" dirty="0"/>
              <a:t>)</a:t>
            </a:r>
            <a:r>
              <a:rPr lang="zh-CN" altLang="en-US" sz="1799" b="0" kern="0" dirty="0"/>
              <a:t>。在很多情况下</a:t>
            </a:r>
            <a:r>
              <a:rPr lang="en-US" altLang="zh-CN" sz="1799" b="0" kern="0" dirty="0"/>
              <a:t>,</a:t>
            </a:r>
            <a:r>
              <a:rPr lang="zh-CN" altLang="en-US" sz="1799" b="0" kern="0" dirty="0"/>
              <a:t>只要通知处理程序有某个特定类型的异常已经产生就足够了。但是在需要访问异常对象时就要说明参量，否则，将无法访问</a:t>
            </a:r>
            <a:r>
              <a:rPr lang="en-US" altLang="zh-CN" sz="1799" b="0" kern="0" dirty="0"/>
              <a:t>catch</a:t>
            </a:r>
            <a:r>
              <a:rPr lang="zh-CN" altLang="en-US" sz="1799" b="0" kern="0" dirty="0"/>
              <a:t>处理程序语句中的那个对象。例如：</a:t>
            </a:r>
          </a:p>
          <a:p>
            <a:pPr marL="0" algn="just">
              <a:lnSpc>
                <a:spcPct val="150000"/>
              </a:lnSpc>
              <a:spcBef>
                <a:spcPts val="0"/>
              </a:spcBef>
              <a:buNone/>
              <a:defRPr/>
            </a:pPr>
            <a:r>
              <a:rPr lang="zh-CN" altLang="en-US" sz="1799" b="0" kern="0" dirty="0">
                <a:solidFill>
                  <a:srgbClr val="FF0000"/>
                </a:solidFill>
              </a:rPr>
              <a:t>             </a:t>
            </a:r>
            <a:r>
              <a:rPr lang="en-US" altLang="zh-CN" sz="1799" b="0" kern="0" dirty="0">
                <a:solidFill>
                  <a:srgbClr val="FF0000"/>
                </a:solidFill>
              </a:rPr>
              <a:t>catch(</a:t>
            </a:r>
            <a:r>
              <a:rPr lang="en-US" altLang="zh-CN" sz="1799" b="0" kern="0" dirty="0" err="1">
                <a:solidFill>
                  <a:srgbClr val="FF0000"/>
                </a:solidFill>
              </a:rPr>
              <a:t>Expt</a:t>
            </a:r>
            <a:r>
              <a:rPr lang="en-US" altLang="zh-CN" sz="1799" b="0" kern="0" dirty="0">
                <a:solidFill>
                  <a:srgbClr val="FF0000"/>
                </a:solidFill>
              </a:rPr>
              <a:t>)</a:t>
            </a:r>
          </a:p>
          <a:p>
            <a:pPr marL="0" algn="just">
              <a:lnSpc>
                <a:spcPct val="150000"/>
              </a:lnSpc>
              <a:spcBef>
                <a:spcPts val="0"/>
              </a:spcBef>
              <a:buNone/>
              <a:defRPr/>
            </a:pPr>
            <a:r>
              <a:rPr lang="en-US" altLang="zh-CN" sz="1799" b="0" kern="0" dirty="0"/>
              <a:t>             {         //</a:t>
            </a:r>
            <a:r>
              <a:rPr lang="zh-CN" altLang="en-US" sz="1799" b="0" kern="0" dirty="0"/>
              <a:t>在这里不能访问</a:t>
            </a:r>
            <a:r>
              <a:rPr lang="en-US" altLang="zh-CN" sz="1799" b="0" kern="0" dirty="0" err="1"/>
              <a:t>Expt</a:t>
            </a:r>
            <a:r>
              <a:rPr lang="zh-CN" altLang="en-US" sz="1799" b="0" kern="0" dirty="0"/>
              <a:t>异常对象             </a:t>
            </a:r>
            <a:r>
              <a:rPr lang="en-US" altLang="zh-CN" sz="1799" b="0" kern="0" dirty="0"/>
              <a:t>}            </a:t>
            </a:r>
          </a:p>
        </p:txBody>
      </p:sp>
      <p:pic>
        <p:nvPicPr>
          <p:cNvPr id="4" name="矩形 1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208" y="-25687"/>
            <a:ext cx="5195328"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91836" y="54592"/>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494969" y="21272"/>
            <a:ext cx="4508855"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249" dirty="0" smtClean="0">
                <a:solidFill>
                  <a:schemeClr val="bg1"/>
                </a:solidFill>
                <a:latin typeface="Rockwell" pitchFamily="18" charset="0"/>
                <a:ea typeface="微软雅黑" pitchFamily="34" charset="-122"/>
              </a:rPr>
              <a:t>例</a:t>
            </a:r>
            <a:r>
              <a:rPr lang="en-US" altLang="zh-CN" sz="2249" dirty="0" smtClean="0">
                <a:solidFill>
                  <a:schemeClr val="bg1"/>
                </a:solidFill>
                <a:latin typeface="Rockwell" pitchFamily="18" charset="0"/>
                <a:ea typeface="微软雅黑" pitchFamily="34" charset="-122"/>
              </a:rPr>
              <a:t>5.</a:t>
            </a:r>
            <a:r>
              <a:rPr lang="zh-CN" altLang="en-US" sz="2249" dirty="0">
                <a:solidFill>
                  <a:schemeClr val="bg1"/>
                </a:solidFill>
                <a:latin typeface="Rockwell" pitchFamily="18" charset="0"/>
                <a:ea typeface="微软雅黑" pitchFamily="34" charset="-122"/>
              </a:rPr>
              <a:t>带析构类的异常处理</a:t>
            </a:r>
          </a:p>
        </p:txBody>
      </p:sp>
    </p:spTree>
    <p:extLst>
      <p:ext uri="{BB962C8B-B14F-4D97-AF65-F5344CB8AC3E}">
        <p14:creationId xmlns:p14="http://schemas.microsoft.com/office/powerpoint/2010/main" val="392985382"/>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1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143122" y="548696"/>
            <a:ext cx="8807881" cy="4594061"/>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a:lnSpc>
                <a:spcPct val="150000"/>
              </a:lnSpc>
              <a:spcBef>
                <a:spcPts val="0"/>
              </a:spcBef>
              <a:defRPr/>
            </a:pPr>
            <a:r>
              <a:rPr lang="zh-CN" altLang="en-US" sz="1799" b="0" kern="0" dirty="0"/>
              <a:t>用不带操作数的</a:t>
            </a:r>
            <a:r>
              <a:rPr lang="en-US" altLang="zh-CN" sz="1799" b="0" kern="0" dirty="0"/>
              <a:t>throw</a:t>
            </a:r>
            <a:r>
              <a:rPr lang="zh-CN" altLang="en-US" sz="1799" b="0" kern="0" dirty="0"/>
              <a:t>表达式可将当前正被处理的异常再次抛掷</a:t>
            </a:r>
            <a:r>
              <a:rPr lang="en-US" altLang="zh-CN" sz="1799" b="0" kern="0" dirty="0"/>
              <a:t>;</a:t>
            </a:r>
            <a:endParaRPr lang="zh-CN" altLang="en-US" sz="1799" b="0" kern="0" dirty="0"/>
          </a:p>
          <a:p>
            <a:pPr marL="0" algn="just">
              <a:lnSpc>
                <a:spcPct val="150000"/>
              </a:lnSpc>
              <a:spcBef>
                <a:spcPts val="0"/>
              </a:spcBef>
              <a:defRPr/>
            </a:pPr>
            <a:r>
              <a:rPr lang="zh-CN" altLang="en-US" sz="1799" b="0" kern="0" dirty="0"/>
              <a:t>这样的表达式只能出现在一个</a:t>
            </a:r>
            <a:r>
              <a:rPr lang="en-US" altLang="zh-CN" sz="1799" b="0" kern="0" dirty="0"/>
              <a:t>catch</a:t>
            </a:r>
            <a:r>
              <a:rPr lang="zh-CN" altLang="en-US" sz="1799" b="0" kern="0" dirty="0"/>
              <a:t>处理程序中或</a:t>
            </a:r>
            <a:r>
              <a:rPr lang="en-US" altLang="zh-CN" sz="1799" b="0" kern="0" dirty="0"/>
              <a:t>catch</a:t>
            </a:r>
            <a:r>
              <a:rPr lang="zh-CN" altLang="en-US" sz="1799" b="0" kern="0" dirty="0"/>
              <a:t>处理程序内部调用的函数中。再次抛掷的异常对象是源异常对象</a:t>
            </a:r>
            <a:r>
              <a:rPr lang="en-US" altLang="zh-CN" sz="1799" b="0" kern="0" dirty="0"/>
              <a:t>(</a:t>
            </a:r>
            <a:r>
              <a:rPr lang="zh-CN" altLang="en-US" sz="1799" b="0" kern="0" dirty="0"/>
              <a:t>不是拷贝</a:t>
            </a:r>
            <a:r>
              <a:rPr lang="en-US" altLang="zh-CN" sz="1799" b="0" kern="0" dirty="0"/>
              <a:t>)</a:t>
            </a:r>
            <a:r>
              <a:rPr lang="zh-CN" altLang="en-US" sz="1799" b="0" kern="0" dirty="0"/>
              <a:t>。例如：</a:t>
            </a:r>
          </a:p>
          <a:p>
            <a:pPr marL="0" algn="just">
              <a:lnSpc>
                <a:spcPct val="150000"/>
              </a:lnSpc>
              <a:spcBef>
                <a:spcPts val="0"/>
              </a:spcBef>
              <a:buNone/>
              <a:defRPr/>
            </a:pPr>
            <a:r>
              <a:rPr lang="zh-CN" altLang="en-US" sz="1799" b="0" kern="0" dirty="0">
                <a:solidFill>
                  <a:srgbClr val="FF0000"/>
                </a:solidFill>
              </a:rPr>
              <a:t>     </a:t>
            </a:r>
            <a:r>
              <a:rPr lang="en-US" altLang="zh-CN" sz="1799" b="0" kern="0" dirty="0">
                <a:solidFill>
                  <a:srgbClr val="FF0000"/>
                </a:solidFill>
              </a:rPr>
              <a:t>try</a:t>
            </a:r>
          </a:p>
          <a:p>
            <a:pPr marL="0" algn="just">
              <a:lnSpc>
                <a:spcPct val="150000"/>
              </a:lnSpc>
              <a:spcBef>
                <a:spcPts val="0"/>
              </a:spcBef>
              <a:buNone/>
              <a:defRPr/>
            </a:pPr>
            <a:r>
              <a:rPr lang="en-US" altLang="zh-CN" sz="1799" b="0" kern="0" dirty="0"/>
              <a:t>     {           </a:t>
            </a:r>
            <a:r>
              <a:rPr lang="en-US" altLang="zh-CN" sz="1799" b="0" kern="0" dirty="0" err="1"/>
              <a:t>throwCSomeOtherException</a:t>
            </a:r>
            <a:r>
              <a:rPr lang="en-US" altLang="zh-CN" sz="1799" b="0" kern="0" dirty="0"/>
              <a:t>();         }</a:t>
            </a:r>
          </a:p>
          <a:p>
            <a:pPr marL="0" algn="just">
              <a:lnSpc>
                <a:spcPct val="150000"/>
              </a:lnSpc>
              <a:spcBef>
                <a:spcPts val="0"/>
              </a:spcBef>
              <a:buNone/>
              <a:defRPr/>
            </a:pPr>
            <a:r>
              <a:rPr lang="en-US" altLang="zh-CN" sz="1799" b="0" kern="0" dirty="0">
                <a:solidFill>
                  <a:srgbClr val="FF0000"/>
                </a:solidFill>
              </a:rPr>
              <a:t>     catch(...)  </a:t>
            </a:r>
            <a:r>
              <a:rPr lang="en-US" altLang="zh-CN" sz="1799" b="0" kern="0" dirty="0">
                <a:solidFill>
                  <a:schemeClr val="bg2"/>
                </a:solidFill>
              </a:rPr>
              <a:t>  </a:t>
            </a:r>
            <a:r>
              <a:rPr lang="en-US" altLang="zh-CN" sz="1799" b="0" kern="0" dirty="0"/>
              <a:t>//</a:t>
            </a:r>
            <a:r>
              <a:rPr lang="zh-CN" altLang="en-US" sz="1799" b="0" kern="0" dirty="0"/>
              <a:t>处理所有异常</a:t>
            </a:r>
          </a:p>
          <a:p>
            <a:pPr marL="0" algn="just">
              <a:lnSpc>
                <a:spcPct val="150000"/>
              </a:lnSpc>
              <a:spcBef>
                <a:spcPts val="0"/>
              </a:spcBef>
              <a:buNone/>
              <a:defRPr/>
            </a:pPr>
            <a:r>
              <a:rPr lang="zh-CN" altLang="en-US" sz="1799" b="0" kern="0" dirty="0"/>
              <a:t>     </a:t>
            </a:r>
            <a:r>
              <a:rPr lang="en-US" altLang="zh-CN" sz="1799" b="0" kern="0" dirty="0"/>
              <a:t>{</a:t>
            </a:r>
          </a:p>
          <a:p>
            <a:pPr marL="0" algn="just">
              <a:lnSpc>
                <a:spcPct val="150000"/>
              </a:lnSpc>
              <a:spcBef>
                <a:spcPts val="0"/>
              </a:spcBef>
              <a:buNone/>
              <a:defRPr/>
            </a:pPr>
            <a:r>
              <a:rPr lang="en-US" altLang="zh-CN" sz="1799" b="0" kern="0" dirty="0"/>
              <a:t>           //</a:t>
            </a:r>
            <a:r>
              <a:rPr lang="zh-CN" altLang="en-US" sz="1799" b="0" kern="0" dirty="0"/>
              <a:t>对异常作出响应</a:t>
            </a:r>
            <a:r>
              <a:rPr lang="en-US" altLang="zh-CN" sz="1799" b="0" kern="0" dirty="0"/>
              <a:t>(</a:t>
            </a:r>
            <a:r>
              <a:rPr lang="zh-CN" altLang="en-US" sz="1799" b="0" kern="0" dirty="0"/>
              <a:t>也许仅仅是部分的</a:t>
            </a:r>
            <a:r>
              <a:rPr lang="en-US" altLang="zh-CN" sz="1799" b="0" kern="0" dirty="0"/>
              <a:t>)</a:t>
            </a:r>
          </a:p>
          <a:p>
            <a:pPr marL="0" algn="just">
              <a:lnSpc>
                <a:spcPct val="150000"/>
              </a:lnSpc>
              <a:spcBef>
                <a:spcPts val="0"/>
              </a:spcBef>
              <a:buNone/>
              <a:defRPr/>
            </a:pPr>
            <a:r>
              <a:rPr lang="en-US" altLang="zh-CN" sz="1799" b="0" kern="0" dirty="0"/>
              <a:t>           //...</a:t>
            </a:r>
          </a:p>
          <a:p>
            <a:pPr marL="0" algn="just">
              <a:lnSpc>
                <a:spcPct val="150000"/>
              </a:lnSpc>
              <a:spcBef>
                <a:spcPts val="0"/>
              </a:spcBef>
              <a:buNone/>
              <a:defRPr/>
            </a:pPr>
            <a:r>
              <a:rPr lang="en-US" altLang="zh-CN" sz="1799" b="0" kern="0" dirty="0">
                <a:solidFill>
                  <a:srgbClr val="FF0000"/>
                </a:solidFill>
              </a:rPr>
              <a:t>           throw</a:t>
            </a:r>
            <a:r>
              <a:rPr lang="en-US" altLang="zh-CN" sz="1799" b="0" kern="0" dirty="0"/>
              <a:t>;   //</a:t>
            </a:r>
            <a:r>
              <a:rPr lang="zh-CN" altLang="en-US" sz="1799" b="0" kern="0" dirty="0"/>
              <a:t>将异常传给某个其它处理器</a:t>
            </a:r>
          </a:p>
          <a:p>
            <a:pPr marL="0" algn="just">
              <a:lnSpc>
                <a:spcPct val="150000"/>
              </a:lnSpc>
              <a:spcBef>
                <a:spcPts val="0"/>
              </a:spcBef>
              <a:buNone/>
              <a:defRPr/>
            </a:pPr>
            <a:r>
              <a:rPr lang="zh-CN" altLang="en-US" sz="1799" b="0" kern="0" dirty="0"/>
              <a:t>     </a:t>
            </a:r>
            <a:r>
              <a:rPr lang="en-US" altLang="zh-CN" sz="1799" b="0" kern="0" dirty="0"/>
              <a:t>}</a:t>
            </a:r>
          </a:p>
        </p:txBody>
      </p:sp>
      <p:pic>
        <p:nvPicPr>
          <p:cNvPr id="4" name="矩形 1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208" y="-25687"/>
            <a:ext cx="5195328"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91836" y="54592"/>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494969" y="21272"/>
            <a:ext cx="4508855"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249" dirty="0" smtClean="0">
                <a:solidFill>
                  <a:schemeClr val="bg1"/>
                </a:solidFill>
                <a:latin typeface="Rockwell" pitchFamily="18" charset="0"/>
                <a:ea typeface="微软雅黑" pitchFamily="34" charset="-122"/>
              </a:rPr>
              <a:t>例</a:t>
            </a:r>
            <a:r>
              <a:rPr lang="en-US" altLang="zh-CN" sz="2249" dirty="0" smtClean="0">
                <a:solidFill>
                  <a:schemeClr val="bg1"/>
                </a:solidFill>
                <a:latin typeface="Rockwell" pitchFamily="18" charset="0"/>
                <a:ea typeface="微软雅黑" pitchFamily="34" charset="-122"/>
              </a:rPr>
              <a:t>5.</a:t>
            </a:r>
            <a:r>
              <a:rPr lang="zh-CN" altLang="en-US" sz="2249" dirty="0">
                <a:solidFill>
                  <a:schemeClr val="bg1"/>
                </a:solidFill>
                <a:latin typeface="Rockwell" pitchFamily="18" charset="0"/>
                <a:ea typeface="微软雅黑" pitchFamily="34" charset="-122"/>
              </a:rPr>
              <a:t>带析构类的异常处理</a:t>
            </a:r>
          </a:p>
        </p:txBody>
      </p:sp>
    </p:spTree>
    <p:extLst>
      <p:ext uri="{BB962C8B-B14F-4D97-AF65-F5344CB8AC3E}">
        <p14:creationId xmlns:p14="http://schemas.microsoft.com/office/powerpoint/2010/main" val="1032651912"/>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1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9.1.1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异常、异常处理的概念</a:t>
            </a:r>
          </a:p>
        </p:txBody>
      </p:sp>
      <p:sp>
        <p:nvSpPr>
          <p:cNvPr id="2" name="矩形 1"/>
          <p:cNvSpPr/>
          <p:nvPr/>
        </p:nvSpPr>
        <p:spPr>
          <a:xfrm>
            <a:off x="468000" y="915750"/>
            <a:ext cx="8136000" cy="4432175"/>
          </a:xfrm>
          <a:prstGeom prst="rect">
            <a:avLst/>
          </a:prstGeom>
        </p:spPr>
        <p:txBody>
          <a:bodyPr wrap="square">
            <a:spAutoFit/>
          </a:bodyPr>
          <a:lstStyle/>
          <a:p>
            <a:pPr marL="457200" indent="-457200">
              <a:lnSpc>
                <a:spcPct val="150000"/>
              </a:lnSpc>
              <a:buFont typeface="Wingdings" panose="05000000000000000000" pitchFamily="2" charset="2"/>
              <a:buChar char="l"/>
              <a:defRPr/>
            </a:pPr>
            <a:r>
              <a:rPr lang="zh-CN" altLang="en-US" sz="2000" dirty="0">
                <a:latin typeface="微软雅黑" panose="020B0503020204020204" pitchFamily="34" charset="-122"/>
                <a:ea typeface="微软雅黑" panose="020B0503020204020204" pitchFamily="34" charset="-122"/>
              </a:rPr>
              <a:t>异常就是在</a:t>
            </a:r>
            <a:r>
              <a:rPr lang="zh-CN" altLang="en-US" sz="2000" dirty="0">
                <a:solidFill>
                  <a:srgbClr val="FF0000"/>
                </a:solidFill>
                <a:latin typeface="微软雅黑" panose="020B0503020204020204" pitchFamily="34" charset="-122"/>
                <a:ea typeface="微软雅黑" panose="020B0503020204020204" pitchFamily="34" charset="-122"/>
              </a:rPr>
              <a:t>程序运行中发生</a:t>
            </a:r>
            <a:r>
              <a:rPr lang="zh-CN" altLang="en-US" sz="2000" dirty="0">
                <a:latin typeface="微软雅黑" panose="020B0503020204020204" pitchFamily="34" charset="-122"/>
                <a:ea typeface="微软雅黑" panose="020B0503020204020204" pitchFamily="34" charset="-122"/>
              </a:rPr>
              <a:t>的难以预料的、不正常的事件而导致偏离正常流程的</a:t>
            </a:r>
            <a:r>
              <a:rPr lang="zh-CN" altLang="en-US" sz="2000" dirty="0" smtClean="0">
                <a:latin typeface="微软雅黑" panose="020B0503020204020204" pitchFamily="34" charset="-122"/>
                <a:ea typeface="微软雅黑" panose="020B0503020204020204" pitchFamily="34" charset="-122"/>
              </a:rPr>
              <a:t>现象；</a:t>
            </a:r>
            <a:endParaRPr lang="en-US" altLang="zh-CN" sz="20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defRPr/>
            </a:pPr>
            <a:endParaRPr lang="zh-CN" altLang="en-US" sz="2000" dirty="0">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l"/>
              <a:defRPr/>
            </a:pPr>
            <a:r>
              <a:rPr lang="zh-CN" altLang="en-US" sz="2000" dirty="0">
                <a:latin typeface="微软雅黑" panose="020B0503020204020204" pitchFamily="34" charset="-122"/>
                <a:ea typeface="微软雅黑" panose="020B0503020204020204" pitchFamily="34" charset="-122"/>
              </a:rPr>
              <a:t>发生异常将导致正常流程不能进行，就需要对异常进行</a:t>
            </a:r>
            <a:r>
              <a:rPr lang="zh-CN" altLang="en-US" sz="2000" dirty="0" smtClean="0">
                <a:latin typeface="微软雅黑" panose="020B0503020204020204" pitchFamily="34" charset="-122"/>
                <a:ea typeface="微软雅黑" panose="020B0503020204020204" pitchFamily="34" charset="-122"/>
              </a:rPr>
              <a:t>处理；</a:t>
            </a:r>
            <a:endParaRPr lang="en-US" altLang="zh-CN" sz="20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defRPr/>
            </a:pPr>
            <a:endParaRPr lang="zh-CN" altLang="en-US" sz="2000" dirty="0">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l"/>
              <a:defRPr/>
            </a:pPr>
            <a:r>
              <a:rPr lang="zh-CN" altLang="en-US" sz="2000" dirty="0">
                <a:solidFill>
                  <a:srgbClr val="FF0000"/>
                </a:solidFill>
                <a:latin typeface="微软雅黑" panose="020B0503020204020204" pitchFamily="34" charset="-122"/>
                <a:ea typeface="微软雅黑" panose="020B0503020204020204" pitchFamily="34" charset="-122"/>
              </a:rPr>
              <a:t>异常处理</a:t>
            </a:r>
            <a:r>
              <a:rPr lang="en-US" altLang="zh-CN" sz="2000" dirty="0">
                <a:latin typeface="微软雅黑" panose="020B0503020204020204" pitchFamily="34" charset="-122"/>
                <a:ea typeface="微软雅黑" panose="020B0503020204020204" pitchFamily="34" charset="-122"/>
              </a:rPr>
              <a:t>(exception handling)</a:t>
            </a:r>
            <a:r>
              <a:rPr lang="zh-CN" altLang="en-US" sz="2000" dirty="0">
                <a:latin typeface="微软雅黑" panose="020B0503020204020204" pitchFamily="34" charset="-122"/>
                <a:ea typeface="微软雅黑" panose="020B0503020204020204" pitchFamily="34" charset="-122"/>
              </a:rPr>
              <a:t>就是在运行时刻对异常进行检测、捕获、提示、传递等过程</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l"/>
              <a:defRPr/>
            </a:pPr>
            <a:r>
              <a:rPr lang="zh-CN" altLang="en-US" sz="2400" kern="0" dirty="0"/>
              <a:t>这里的异常是指</a:t>
            </a:r>
            <a:r>
              <a:rPr lang="zh-CN" altLang="en-US" sz="2400" kern="0" dirty="0">
                <a:solidFill>
                  <a:srgbClr val="FF0000"/>
                </a:solidFill>
              </a:rPr>
              <a:t>软件异常</a:t>
            </a:r>
            <a:r>
              <a:rPr lang="zh-CN" altLang="en-US" sz="2400" kern="0" dirty="0"/>
              <a:t>。</a:t>
            </a:r>
          </a:p>
          <a:p>
            <a:pPr marL="457200" indent="-457200">
              <a:lnSpc>
                <a:spcPct val="150000"/>
              </a:lnSpc>
              <a:buFont typeface="Wingdings" panose="05000000000000000000" pitchFamily="2" charset="2"/>
              <a:buChar char="l"/>
              <a:defRPr/>
            </a:pP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subTitle" idx="1"/>
          </p:nvPr>
        </p:nvSpPr>
        <p:spPr>
          <a:xfrm>
            <a:off x="261088" y="682524"/>
            <a:ext cx="8474528" cy="3940384"/>
          </a:xfrm>
          <a:noFill/>
        </p:spPr>
        <p:txBody>
          <a:bodyPr>
            <a:normAutofit lnSpcReduction="10000"/>
          </a:bodyPr>
          <a:lstStyle/>
          <a:p>
            <a:pPr indent="-4761" algn="l"/>
            <a:r>
              <a:rPr lang="zh-CN" altLang="en-US" sz="1799" dirty="0"/>
              <a:t>说明:</a:t>
            </a:r>
          </a:p>
          <a:p>
            <a:pPr indent="-4761" algn="l">
              <a:lnSpc>
                <a:spcPct val="150000"/>
              </a:lnSpc>
              <a:spcBef>
                <a:spcPts val="0"/>
              </a:spcBef>
            </a:pPr>
            <a:r>
              <a:rPr lang="zh-CN" altLang="en-US" sz="1799" dirty="0"/>
              <a:t>(1) 被检测的函数必须放在</a:t>
            </a:r>
            <a:r>
              <a:rPr lang="en-US" altLang="zh-CN" sz="1799" dirty="0"/>
              <a:t>try</a:t>
            </a:r>
            <a:r>
              <a:rPr lang="zh-CN" altLang="en-US" sz="1799" dirty="0"/>
              <a:t>块中，否则不起作用。</a:t>
            </a:r>
          </a:p>
          <a:p>
            <a:pPr indent="-4761" algn="l">
              <a:lnSpc>
                <a:spcPct val="150000"/>
              </a:lnSpc>
              <a:spcBef>
                <a:spcPts val="0"/>
              </a:spcBef>
            </a:pPr>
            <a:r>
              <a:rPr lang="zh-CN" altLang="en-US" sz="1799" dirty="0"/>
              <a:t>(2) </a:t>
            </a:r>
            <a:r>
              <a:rPr lang="en-US" altLang="zh-CN" sz="1799" dirty="0"/>
              <a:t>try</a:t>
            </a:r>
            <a:r>
              <a:rPr lang="zh-CN" altLang="en-US" sz="1799" dirty="0"/>
              <a:t>块和</a:t>
            </a:r>
            <a:r>
              <a:rPr lang="en-US" altLang="zh-CN" sz="1799" dirty="0"/>
              <a:t>catch</a:t>
            </a:r>
            <a:r>
              <a:rPr lang="zh-CN" altLang="en-US" sz="1799" dirty="0"/>
              <a:t>块作为一个整体出现，</a:t>
            </a:r>
            <a:r>
              <a:rPr lang="en-US" altLang="zh-CN" sz="1799" dirty="0"/>
              <a:t>catch</a:t>
            </a:r>
            <a:r>
              <a:rPr lang="zh-CN" altLang="en-US" sz="1799" dirty="0"/>
              <a:t>块是</a:t>
            </a:r>
            <a:r>
              <a:rPr lang="en-US" altLang="zh-CN" sz="1799" dirty="0"/>
              <a:t>try-catch</a:t>
            </a:r>
            <a:r>
              <a:rPr lang="zh-CN" altLang="en-US" sz="1799" dirty="0"/>
              <a:t>结构中的一部分，必须紧跟在</a:t>
            </a:r>
            <a:r>
              <a:rPr lang="en-US" altLang="zh-CN" sz="1799" dirty="0"/>
              <a:t>try</a:t>
            </a:r>
            <a:r>
              <a:rPr lang="zh-CN" altLang="en-US" sz="1799" dirty="0"/>
              <a:t>块之后，不能单独使用，在二者之间也不能插入其他语句。但是在一个</a:t>
            </a:r>
            <a:r>
              <a:rPr lang="en-US" altLang="zh-CN" sz="1799" dirty="0"/>
              <a:t>try-catch</a:t>
            </a:r>
            <a:r>
              <a:rPr lang="zh-CN" altLang="en-US" sz="1799" dirty="0"/>
              <a:t>结构中，可以只有</a:t>
            </a:r>
            <a:r>
              <a:rPr lang="en-US" altLang="zh-CN" sz="1799" dirty="0"/>
              <a:t>try</a:t>
            </a:r>
            <a:r>
              <a:rPr lang="zh-CN" altLang="en-US" sz="1799" dirty="0"/>
              <a:t>块而无</a:t>
            </a:r>
            <a:r>
              <a:rPr lang="en-US" altLang="zh-CN" sz="1799" dirty="0"/>
              <a:t>catch</a:t>
            </a:r>
            <a:r>
              <a:rPr lang="zh-CN" altLang="en-US" sz="1799" dirty="0"/>
              <a:t>块。即在本函数中只检查而不处理，把</a:t>
            </a:r>
            <a:r>
              <a:rPr lang="en-US" altLang="zh-CN" sz="1799" dirty="0"/>
              <a:t>catch</a:t>
            </a:r>
            <a:r>
              <a:rPr lang="zh-CN" altLang="en-US" sz="1799" dirty="0"/>
              <a:t>处理块放在其他函数中。</a:t>
            </a:r>
          </a:p>
          <a:p>
            <a:pPr indent="-4761" algn="l">
              <a:lnSpc>
                <a:spcPct val="150000"/>
              </a:lnSpc>
              <a:spcBef>
                <a:spcPts val="0"/>
              </a:spcBef>
            </a:pPr>
            <a:r>
              <a:rPr lang="zh-CN" altLang="en-US" sz="1799" dirty="0"/>
              <a:t>(3) </a:t>
            </a:r>
            <a:r>
              <a:rPr lang="en-US" altLang="zh-CN" sz="1799" dirty="0"/>
              <a:t>try</a:t>
            </a:r>
            <a:r>
              <a:rPr lang="zh-CN" altLang="en-US" sz="1799" dirty="0"/>
              <a:t>和</a:t>
            </a:r>
            <a:r>
              <a:rPr lang="en-US" altLang="zh-CN" sz="1799" dirty="0"/>
              <a:t>catch</a:t>
            </a:r>
            <a:r>
              <a:rPr lang="zh-CN" altLang="en-US" sz="1799" dirty="0"/>
              <a:t>块中必须有用花括号括起来的复合语句，即使花括号内只有一个语句，也不能省略花括号。</a:t>
            </a:r>
          </a:p>
          <a:p>
            <a:pPr indent="-4761" algn="l">
              <a:lnSpc>
                <a:spcPct val="150000"/>
              </a:lnSpc>
              <a:spcBef>
                <a:spcPts val="0"/>
              </a:spcBef>
            </a:pPr>
            <a:r>
              <a:rPr lang="zh-CN" altLang="en-US" sz="1799" dirty="0"/>
              <a:t>(4) 一个</a:t>
            </a:r>
            <a:r>
              <a:rPr lang="en-US" altLang="zh-CN" sz="1799" dirty="0"/>
              <a:t>try-catch</a:t>
            </a:r>
            <a:r>
              <a:rPr lang="zh-CN" altLang="en-US" sz="1799" dirty="0"/>
              <a:t>结构中只能有一个</a:t>
            </a:r>
            <a:r>
              <a:rPr lang="en-US" altLang="zh-CN" sz="1799" dirty="0"/>
              <a:t>try</a:t>
            </a:r>
            <a:r>
              <a:rPr lang="zh-CN" altLang="en-US" sz="1799" dirty="0"/>
              <a:t>块，但却可以有多个</a:t>
            </a:r>
            <a:r>
              <a:rPr lang="en-US" altLang="zh-CN" sz="1799" dirty="0"/>
              <a:t>catch</a:t>
            </a:r>
            <a:r>
              <a:rPr lang="zh-CN" altLang="en-US" sz="1799" dirty="0"/>
              <a:t>块，以便与不同的异常信息匹配。</a:t>
            </a:r>
          </a:p>
        </p:txBody>
      </p:sp>
      <p:pic>
        <p:nvPicPr>
          <p:cNvPr id="3" name="矩形 1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208" y="-25687"/>
            <a:ext cx="5195328"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p:cNvGrpSpPr>
            <a:grpSpLocks/>
          </p:cNvGrpSpPr>
          <p:nvPr/>
        </p:nvGrpSpPr>
        <p:grpSpPr bwMode="auto">
          <a:xfrm>
            <a:off x="91836" y="54592"/>
            <a:ext cx="349862" cy="351052"/>
            <a:chOff x="1192404" y="608225"/>
            <a:chExt cx="1755828" cy="1759616"/>
          </a:xfrm>
        </p:grpSpPr>
        <p:grpSp>
          <p:nvGrpSpPr>
            <p:cNvPr id="5" name="组合 79"/>
            <p:cNvGrpSpPr>
              <a:grpSpLocks/>
            </p:cNvGrpSpPr>
            <p:nvPr/>
          </p:nvGrpSpPr>
          <p:grpSpPr bwMode="auto">
            <a:xfrm>
              <a:off x="1192404" y="608225"/>
              <a:ext cx="1755828" cy="1759616"/>
              <a:chOff x="6379729" y="2488774"/>
              <a:chExt cx="2513016" cy="2513016"/>
            </a:xfrm>
          </p:grpSpPr>
          <p:sp>
            <p:nvSpPr>
              <p:cNvPr id="7"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8" name="任意多边形 83"/>
              <p:cNvGrpSpPr>
                <a:grpSpLocks/>
              </p:cNvGrpSpPr>
              <p:nvPr/>
            </p:nvGrpSpPr>
            <p:grpSpPr bwMode="auto">
              <a:xfrm>
                <a:off x="6397313" y="2490687"/>
                <a:ext cx="2505748" cy="2500354"/>
                <a:chOff x="1883664" y="1987296"/>
                <a:chExt cx="1322832" cy="1322832"/>
              </a:xfrm>
            </p:grpSpPr>
            <p:pic>
              <p:nvPicPr>
                <p:cNvPr id="9" name="任意多边形 8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6"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1" name="TextBox 64"/>
          <p:cNvSpPr txBox="1">
            <a:spLocks noChangeArrowheads="1"/>
          </p:cNvSpPr>
          <p:nvPr/>
        </p:nvSpPr>
        <p:spPr bwMode="auto">
          <a:xfrm>
            <a:off x="494969" y="21272"/>
            <a:ext cx="4508855"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249" dirty="0" smtClean="0">
                <a:solidFill>
                  <a:schemeClr val="bg1"/>
                </a:solidFill>
                <a:latin typeface="Rockwell" pitchFamily="18" charset="0"/>
                <a:ea typeface="微软雅黑" pitchFamily="34" charset="-122"/>
              </a:rPr>
              <a:t>.</a:t>
            </a:r>
            <a:r>
              <a:rPr lang="zh-CN" altLang="en-US" sz="2249" dirty="0">
                <a:solidFill>
                  <a:schemeClr val="bg1"/>
                </a:solidFill>
                <a:latin typeface="Rockwell" pitchFamily="18" charset="0"/>
                <a:ea typeface="微软雅黑" pitchFamily="34" charset="-122"/>
              </a:rPr>
              <a:t>异常处理中的构造和析构函数</a:t>
            </a:r>
          </a:p>
        </p:txBody>
      </p:sp>
    </p:spTree>
    <p:extLst>
      <p:ext uri="{BB962C8B-B14F-4D97-AF65-F5344CB8AC3E}">
        <p14:creationId xmlns:p14="http://schemas.microsoft.com/office/powerpoint/2010/main" val="1772318245"/>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ppt_w</p:attrName>
                                        </p:attrNameLst>
                                      </p:cBhvr>
                                      <p:tavLst>
                                        <p:tav tm="0" fmla="#ppt_w*sin(2.5*pi*$)">
                                          <p:val>
                                            <p:fltVal val="0"/>
                                          </p:val>
                                        </p:tav>
                                        <p:tav tm="100000">
                                          <p:val>
                                            <p:fltVal val="1"/>
                                          </p:val>
                                        </p:tav>
                                      </p:tavLst>
                                    </p:anim>
                                    <p:anim calcmode="lin" valueType="num">
                                      <p:cBhvr>
                                        <p:cTn id="9" dur="1000" fill="hold"/>
                                        <p:tgtEl>
                                          <p:spTgt spid="11"/>
                                        </p:tgtEl>
                                        <p:attrNameLst>
                                          <p:attrName>ppt_h</p:attrName>
                                        </p:attrNameLst>
                                      </p:cBhvr>
                                      <p:tavLst>
                                        <p:tav tm="0">
                                          <p:val>
                                            <p:strVal val="#ppt_h"/>
                                          </p:val>
                                        </p:tav>
                                        <p:tav tm="100000">
                                          <p:val>
                                            <p:strVal val="#ppt_h"/>
                                          </p:val>
                                        </p:tav>
                                      </p:tavLst>
                                    </p:anim>
                                  </p:childTnLst>
                                </p:cTn>
                              </p:par>
                            </p:childTnLst>
                          </p:cTn>
                        </p:par>
                        <p:par>
                          <p:cTn id="10" fill="hold">
                            <p:stCondLst>
                              <p:cond delay="23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1"/>
                                        </p:tgtEl>
                                      </p:cBhvr>
                                    </p:animEffect>
                                    <p:animScale>
                                      <p:cBhvr>
                                        <p:cTn id="13"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subTitle" idx="1"/>
          </p:nvPr>
        </p:nvSpPr>
        <p:spPr>
          <a:xfrm>
            <a:off x="253769" y="952414"/>
            <a:ext cx="8744418" cy="3940384"/>
          </a:xfrm>
          <a:noFill/>
        </p:spPr>
        <p:txBody>
          <a:bodyPr/>
          <a:lstStyle/>
          <a:p>
            <a:pPr indent="-4761" algn="l">
              <a:lnSpc>
                <a:spcPct val="150000"/>
              </a:lnSpc>
              <a:spcBef>
                <a:spcPts val="0"/>
              </a:spcBef>
            </a:pPr>
            <a:r>
              <a:rPr lang="zh-CN" altLang="en-US" sz="1799" dirty="0"/>
              <a:t>(5) </a:t>
            </a:r>
            <a:r>
              <a:rPr lang="en-US" altLang="zh-CN" sz="1799" dirty="0">
                <a:solidFill>
                  <a:srgbClr val="FF0000"/>
                </a:solidFill>
              </a:rPr>
              <a:t>catch</a:t>
            </a:r>
            <a:r>
              <a:rPr lang="zh-CN" altLang="en-US" sz="1799" dirty="0"/>
              <a:t>后面的圆括号中，一般只写异常信息的类型名， 如</a:t>
            </a:r>
          </a:p>
          <a:p>
            <a:pPr indent="-4761" algn="l">
              <a:lnSpc>
                <a:spcPct val="150000"/>
              </a:lnSpc>
              <a:spcBef>
                <a:spcPts val="0"/>
              </a:spcBef>
            </a:pPr>
            <a:r>
              <a:rPr lang="en-US" altLang="zh-CN" sz="1799" dirty="0">
                <a:solidFill>
                  <a:srgbClr val="FF0000"/>
                </a:solidFill>
              </a:rPr>
              <a:t>              catch(double)</a:t>
            </a:r>
          </a:p>
          <a:p>
            <a:pPr indent="-4761" algn="l">
              <a:lnSpc>
                <a:spcPct val="150000"/>
              </a:lnSpc>
              <a:spcBef>
                <a:spcPts val="0"/>
              </a:spcBef>
            </a:pPr>
            <a:r>
              <a:rPr lang="en-US" altLang="zh-CN" sz="1799" dirty="0">
                <a:solidFill>
                  <a:srgbClr val="FF0000"/>
                </a:solidFill>
              </a:rPr>
              <a:t>catch</a:t>
            </a:r>
            <a:r>
              <a:rPr lang="zh-CN" altLang="en-US" sz="1799" dirty="0"/>
              <a:t>只检查所捕获异常信息的</a:t>
            </a:r>
            <a:r>
              <a:rPr lang="zh-CN" altLang="en-US" sz="1799" dirty="0">
                <a:solidFill>
                  <a:srgbClr val="FF0000"/>
                </a:solidFill>
              </a:rPr>
              <a:t>类型</a:t>
            </a:r>
            <a:r>
              <a:rPr lang="zh-CN" altLang="en-US" sz="1799" dirty="0"/>
              <a:t>，而不检查它们的</a:t>
            </a:r>
            <a:r>
              <a:rPr lang="zh-CN" altLang="en-US" sz="1799" dirty="0">
                <a:solidFill>
                  <a:srgbClr val="FF0000"/>
                </a:solidFill>
              </a:rPr>
              <a:t>值</a:t>
            </a:r>
            <a:r>
              <a:rPr lang="zh-CN" altLang="en-US" sz="1799" dirty="0"/>
              <a:t>。因此如果需要检测多个不同的异常信息，应当由</a:t>
            </a:r>
            <a:r>
              <a:rPr lang="en-US" altLang="zh-CN" sz="1799" dirty="0">
                <a:solidFill>
                  <a:srgbClr val="FF0000"/>
                </a:solidFill>
              </a:rPr>
              <a:t>throw</a:t>
            </a:r>
            <a:r>
              <a:rPr lang="zh-CN" altLang="en-US" sz="1799" dirty="0"/>
              <a:t>抛出不同类型的异常信息。</a:t>
            </a:r>
          </a:p>
          <a:p>
            <a:pPr indent="-4761" algn="l">
              <a:lnSpc>
                <a:spcPct val="150000"/>
              </a:lnSpc>
              <a:spcBef>
                <a:spcPts val="0"/>
              </a:spcBef>
            </a:pPr>
            <a:r>
              <a:rPr lang="zh-CN" altLang="en-US" sz="1799" dirty="0"/>
              <a:t>异常信息可以是</a:t>
            </a:r>
            <a:r>
              <a:rPr lang="en-US" altLang="zh-CN" sz="1799" dirty="0"/>
              <a:t>C++</a:t>
            </a:r>
            <a:r>
              <a:rPr lang="zh-CN" altLang="en-US" sz="1799" dirty="0"/>
              <a:t>系统预定义的标准类型，也可以是用户自定义的类型(如结构体或类)。如果由</a:t>
            </a:r>
            <a:r>
              <a:rPr lang="en-US" altLang="zh-CN" sz="1799" dirty="0">
                <a:solidFill>
                  <a:srgbClr val="FF0000"/>
                </a:solidFill>
              </a:rPr>
              <a:t>throw</a:t>
            </a:r>
            <a:r>
              <a:rPr lang="zh-CN" altLang="en-US" sz="1799" dirty="0"/>
              <a:t>抛出的信息属于该类型或其子类型，则</a:t>
            </a:r>
            <a:r>
              <a:rPr lang="en-US" altLang="zh-CN" sz="1799" dirty="0">
                <a:solidFill>
                  <a:srgbClr val="FF0000"/>
                </a:solidFill>
              </a:rPr>
              <a:t>catch</a:t>
            </a:r>
            <a:r>
              <a:rPr lang="zh-CN" altLang="en-US" sz="1799" dirty="0"/>
              <a:t>与</a:t>
            </a:r>
            <a:r>
              <a:rPr lang="en-US" altLang="zh-CN" sz="1799" dirty="0">
                <a:solidFill>
                  <a:srgbClr val="FF0000"/>
                </a:solidFill>
              </a:rPr>
              <a:t>throw</a:t>
            </a:r>
            <a:r>
              <a:rPr lang="zh-CN" altLang="en-US" sz="1799" dirty="0"/>
              <a:t>二者匹配，</a:t>
            </a:r>
            <a:r>
              <a:rPr lang="en-US" altLang="zh-CN" sz="1799" dirty="0">
                <a:solidFill>
                  <a:srgbClr val="FF0000"/>
                </a:solidFill>
              </a:rPr>
              <a:t>catch</a:t>
            </a:r>
            <a:r>
              <a:rPr lang="zh-CN" altLang="en-US" sz="1799" dirty="0"/>
              <a:t>捕获该异常信息。</a:t>
            </a:r>
          </a:p>
          <a:p>
            <a:pPr indent="-4761" algn="l">
              <a:lnSpc>
                <a:spcPct val="150000"/>
              </a:lnSpc>
              <a:spcBef>
                <a:spcPts val="0"/>
              </a:spcBef>
            </a:pPr>
            <a:r>
              <a:rPr lang="en-US" altLang="zh-CN" sz="1799" dirty="0">
                <a:solidFill>
                  <a:srgbClr val="FF0000"/>
                </a:solidFill>
              </a:rPr>
              <a:t>catch</a:t>
            </a:r>
            <a:r>
              <a:rPr lang="zh-CN" altLang="en-US" sz="1799" dirty="0"/>
              <a:t>还可以有另外一种写法，即除了指定类型名外，还指定变量名，如</a:t>
            </a:r>
          </a:p>
          <a:p>
            <a:pPr indent="-4761" algn="l">
              <a:lnSpc>
                <a:spcPct val="150000"/>
              </a:lnSpc>
              <a:spcBef>
                <a:spcPts val="0"/>
              </a:spcBef>
            </a:pPr>
            <a:r>
              <a:rPr lang="en-US" altLang="zh-CN" sz="1799" dirty="0">
                <a:solidFill>
                  <a:srgbClr val="FF0000"/>
                </a:solidFill>
              </a:rPr>
              <a:t>catch(double d)</a:t>
            </a:r>
          </a:p>
        </p:txBody>
      </p:sp>
      <p:pic>
        <p:nvPicPr>
          <p:cNvPr id="3" name="矩形 1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208" y="-25687"/>
            <a:ext cx="5195328"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p:cNvGrpSpPr>
            <a:grpSpLocks/>
          </p:cNvGrpSpPr>
          <p:nvPr/>
        </p:nvGrpSpPr>
        <p:grpSpPr bwMode="auto">
          <a:xfrm>
            <a:off x="91836" y="54592"/>
            <a:ext cx="349862" cy="351052"/>
            <a:chOff x="1192404" y="608225"/>
            <a:chExt cx="1755828" cy="1759616"/>
          </a:xfrm>
        </p:grpSpPr>
        <p:grpSp>
          <p:nvGrpSpPr>
            <p:cNvPr id="5" name="组合 79"/>
            <p:cNvGrpSpPr>
              <a:grpSpLocks/>
            </p:cNvGrpSpPr>
            <p:nvPr/>
          </p:nvGrpSpPr>
          <p:grpSpPr bwMode="auto">
            <a:xfrm>
              <a:off x="1192404" y="608225"/>
              <a:ext cx="1755828" cy="1759616"/>
              <a:chOff x="6379729" y="2488774"/>
              <a:chExt cx="2513016" cy="2513016"/>
            </a:xfrm>
          </p:grpSpPr>
          <p:sp>
            <p:nvSpPr>
              <p:cNvPr id="7"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8" name="任意多边形 83"/>
              <p:cNvGrpSpPr>
                <a:grpSpLocks/>
              </p:cNvGrpSpPr>
              <p:nvPr/>
            </p:nvGrpSpPr>
            <p:grpSpPr bwMode="auto">
              <a:xfrm>
                <a:off x="6397313" y="2490687"/>
                <a:ext cx="2505748" cy="2500354"/>
                <a:chOff x="1883664" y="1987296"/>
                <a:chExt cx="1322832" cy="1322832"/>
              </a:xfrm>
            </p:grpSpPr>
            <p:pic>
              <p:nvPicPr>
                <p:cNvPr id="9" name="任意多边形 8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6"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1" name="TextBox 64"/>
          <p:cNvSpPr txBox="1">
            <a:spLocks noChangeArrowheads="1"/>
          </p:cNvSpPr>
          <p:nvPr/>
        </p:nvSpPr>
        <p:spPr bwMode="auto">
          <a:xfrm>
            <a:off x="494969" y="21272"/>
            <a:ext cx="4508855"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249" dirty="0">
                <a:solidFill>
                  <a:schemeClr val="bg1"/>
                </a:solidFill>
                <a:latin typeface="Rockwell" pitchFamily="18" charset="0"/>
                <a:ea typeface="微软雅黑" pitchFamily="34" charset="-122"/>
              </a:rPr>
              <a:t>1.</a:t>
            </a:r>
            <a:r>
              <a:rPr lang="zh-CN" altLang="en-US" sz="2249" dirty="0">
                <a:solidFill>
                  <a:schemeClr val="bg1"/>
                </a:solidFill>
                <a:latin typeface="Rockwell" pitchFamily="18" charset="0"/>
                <a:ea typeface="微软雅黑" pitchFamily="34" charset="-122"/>
              </a:rPr>
              <a:t>异常处理中的构造和析构函数</a:t>
            </a:r>
          </a:p>
        </p:txBody>
      </p:sp>
    </p:spTree>
    <p:extLst>
      <p:ext uri="{BB962C8B-B14F-4D97-AF65-F5344CB8AC3E}">
        <p14:creationId xmlns:p14="http://schemas.microsoft.com/office/powerpoint/2010/main" val="1103235550"/>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ppt_w</p:attrName>
                                        </p:attrNameLst>
                                      </p:cBhvr>
                                      <p:tavLst>
                                        <p:tav tm="0" fmla="#ppt_w*sin(2.5*pi*$)">
                                          <p:val>
                                            <p:fltVal val="0"/>
                                          </p:val>
                                        </p:tav>
                                        <p:tav tm="100000">
                                          <p:val>
                                            <p:fltVal val="1"/>
                                          </p:val>
                                        </p:tav>
                                      </p:tavLst>
                                    </p:anim>
                                    <p:anim calcmode="lin" valueType="num">
                                      <p:cBhvr>
                                        <p:cTn id="9" dur="1000" fill="hold"/>
                                        <p:tgtEl>
                                          <p:spTgt spid="11"/>
                                        </p:tgtEl>
                                        <p:attrNameLst>
                                          <p:attrName>ppt_h</p:attrName>
                                        </p:attrNameLst>
                                      </p:cBhvr>
                                      <p:tavLst>
                                        <p:tav tm="0">
                                          <p:val>
                                            <p:strVal val="#ppt_h"/>
                                          </p:val>
                                        </p:tav>
                                        <p:tav tm="100000">
                                          <p:val>
                                            <p:strVal val="#ppt_h"/>
                                          </p:val>
                                        </p:tav>
                                      </p:tavLst>
                                    </p:anim>
                                  </p:childTnLst>
                                </p:cTn>
                              </p:par>
                            </p:childTnLst>
                          </p:cTn>
                        </p:par>
                        <p:par>
                          <p:cTn id="10" fill="hold">
                            <p:stCondLst>
                              <p:cond delay="2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1"/>
                                        </p:tgtEl>
                                      </p:cBhvr>
                                    </p:animEffect>
                                    <p:animScale>
                                      <p:cBhvr>
                                        <p:cTn id="13"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26"/>
          <p:cNvSpPr>
            <a:spLocks noGrp="1" noChangeArrowheads="1"/>
          </p:cNvSpPr>
          <p:nvPr>
            <p:ph type="subTitle" idx="1"/>
          </p:nvPr>
        </p:nvSpPr>
        <p:spPr>
          <a:xfrm>
            <a:off x="143122" y="844458"/>
            <a:ext cx="8801087" cy="3886406"/>
          </a:xfrm>
          <a:noFill/>
        </p:spPr>
        <p:txBody>
          <a:bodyPr/>
          <a:lstStyle/>
          <a:p>
            <a:pPr indent="-4761" algn="l">
              <a:lnSpc>
                <a:spcPct val="150000"/>
              </a:lnSpc>
              <a:spcBef>
                <a:spcPts val="0"/>
              </a:spcBef>
            </a:pPr>
            <a:r>
              <a:rPr lang="zh-CN" altLang="en-US" sz="1799" dirty="0"/>
              <a:t>此时如果</a:t>
            </a:r>
            <a:r>
              <a:rPr lang="en-US" altLang="zh-CN" sz="1799" dirty="0">
                <a:solidFill>
                  <a:srgbClr val="FF0000"/>
                </a:solidFill>
              </a:rPr>
              <a:t>throw</a:t>
            </a:r>
            <a:r>
              <a:rPr lang="zh-CN" altLang="en-US" sz="1799" dirty="0"/>
              <a:t>抛出的异常信息是</a:t>
            </a:r>
            <a:r>
              <a:rPr lang="en-US" altLang="zh-CN" sz="1799" dirty="0"/>
              <a:t>double</a:t>
            </a:r>
            <a:r>
              <a:rPr lang="zh-CN" altLang="en-US" sz="1799" dirty="0"/>
              <a:t>型的变量</a:t>
            </a:r>
            <a:r>
              <a:rPr lang="en-US" altLang="zh-CN" sz="1799" dirty="0"/>
              <a:t>a，</a:t>
            </a:r>
            <a:r>
              <a:rPr lang="zh-CN" altLang="en-US" sz="1799" dirty="0"/>
              <a:t>则</a:t>
            </a:r>
            <a:r>
              <a:rPr lang="en-US" altLang="zh-CN" sz="1799" dirty="0">
                <a:solidFill>
                  <a:srgbClr val="FF0000"/>
                </a:solidFill>
              </a:rPr>
              <a:t>catch</a:t>
            </a:r>
            <a:r>
              <a:rPr lang="zh-CN" altLang="en-US" sz="1799" dirty="0"/>
              <a:t>在捕获异常信息</a:t>
            </a:r>
            <a:r>
              <a:rPr lang="en-US" altLang="zh-CN" sz="1799" dirty="0"/>
              <a:t>a</a:t>
            </a:r>
            <a:r>
              <a:rPr lang="zh-CN" altLang="en-US" sz="1799" dirty="0"/>
              <a:t>的同时，还使</a:t>
            </a:r>
            <a:r>
              <a:rPr lang="en-US" altLang="zh-CN" sz="1799" dirty="0"/>
              <a:t>d</a:t>
            </a:r>
            <a:r>
              <a:rPr lang="zh-CN" altLang="en-US" sz="1799" dirty="0"/>
              <a:t>获得</a:t>
            </a:r>
            <a:r>
              <a:rPr lang="en-US" altLang="zh-CN" sz="1799" dirty="0"/>
              <a:t>a</a:t>
            </a:r>
            <a:r>
              <a:rPr lang="zh-CN" altLang="en-US" sz="1799" dirty="0"/>
              <a:t>的值，或者说</a:t>
            </a:r>
            <a:r>
              <a:rPr lang="en-US" altLang="zh-CN" sz="1799" dirty="0"/>
              <a:t>d</a:t>
            </a:r>
            <a:r>
              <a:rPr lang="zh-CN" altLang="en-US" sz="1799" dirty="0"/>
              <a:t>得到</a:t>
            </a:r>
            <a:r>
              <a:rPr lang="en-US" altLang="zh-CN" sz="1799" dirty="0"/>
              <a:t>a</a:t>
            </a:r>
            <a:r>
              <a:rPr lang="zh-CN" altLang="en-US" sz="1799" dirty="0"/>
              <a:t>的一个拷贝。什么时候需要这样做呢？有时希望在捕获异常信息时，还能利用</a:t>
            </a:r>
            <a:r>
              <a:rPr lang="en-US" altLang="zh-CN" sz="1799" dirty="0">
                <a:solidFill>
                  <a:srgbClr val="FF0000"/>
                </a:solidFill>
              </a:rPr>
              <a:t>throw</a:t>
            </a:r>
            <a:r>
              <a:rPr lang="zh-CN" altLang="en-US" sz="1799" dirty="0"/>
              <a:t>抛出的值，如</a:t>
            </a:r>
          </a:p>
          <a:p>
            <a:pPr indent="-4761" algn="l">
              <a:lnSpc>
                <a:spcPct val="150000"/>
              </a:lnSpc>
              <a:spcBef>
                <a:spcPts val="0"/>
              </a:spcBef>
            </a:pPr>
            <a:r>
              <a:rPr lang="en-US" altLang="zh-CN" sz="1799" dirty="0">
                <a:solidFill>
                  <a:srgbClr val="FF0000"/>
                </a:solidFill>
              </a:rPr>
              <a:t>catch(double d)</a:t>
            </a:r>
          </a:p>
          <a:p>
            <a:pPr indent="-4761" algn="l">
              <a:lnSpc>
                <a:spcPct val="150000"/>
              </a:lnSpc>
              <a:spcBef>
                <a:spcPts val="0"/>
              </a:spcBef>
            </a:pPr>
            <a:r>
              <a:rPr lang="en-US" altLang="zh-CN" sz="1799" dirty="0"/>
              <a:t>  {</a:t>
            </a:r>
            <a:r>
              <a:rPr lang="en-US" altLang="zh-CN" sz="1799" dirty="0" err="1"/>
              <a:t>cout</a:t>
            </a:r>
            <a:r>
              <a:rPr lang="en-US" altLang="zh-CN" sz="1799" dirty="0"/>
              <a:t>&lt;&lt;″throw ″&lt;&lt;d;}</a:t>
            </a:r>
          </a:p>
          <a:p>
            <a:pPr indent="-4761" algn="l">
              <a:lnSpc>
                <a:spcPct val="150000"/>
              </a:lnSpc>
              <a:spcBef>
                <a:spcPts val="0"/>
              </a:spcBef>
            </a:pPr>
            <a:r>
              <a:rPr lang="zh-CN" altLang="en-US" sz="1799" dirty="0"/>
              <a:t>这时会输出</a:t>
            </a:r>
            <a:r>
              <a:rPr lang="en-US" altLang="zh-CN" sz="1799" dirty="0"/>
              <a:t>d</a:t>
            </a:r>
            <a:r>
              <a:rPr lang="zh-CN" altLang="en-US" sz="1799" dirty="0"/>
              <a:t>的值(也就是</a:t>
            </a:r>
            <a:r>
              <a:rPr lang="en-US" altLang="zh-CN" sz="1799" dirty="0"/>
              <a:t>a</a:t>
            </a:r>
            <a:r>
              <a:rPr lang="zh-CN" altLang="en-US" sz="1799" dirty="0"/>
              <a:t>值)。当抛出的是类对象时，有时希望在</a:t>
            </a:r>
            <a:r>
              <a:rPr lang="en-US" altLang="zh-CN" sz="1799" dirty="0"/>
              <a:t>catch</a:t>
            </a:r>
            <a:r>
              <a:rPr lang="zh-CN" altLang="en-US" sz="1799" dirty="0"/>
              <a:t>块中显示该对象中的某些信息。这时就需要在</a:t>
            </a:r>
            <a:r>
              <a:rPr lang="en-US" altLang="zh-CN" sz="1799" dirty="0"/>
              <a:t>catch</a:t>
            </a:r>
            <a:r>
              <a:rPr lang="zh-CN" altLang="en-US" sz="1799" dirty="0"/>
              <a:t>的参数中写出变量名(类对象名)。</a:t>
            </a:r>
          </a:p>
          <a:p>
            <a:pPr indent="-4761" algn="l">
              <a:lnSpc>
                <a:spcPct val="150000"/>
              </a:lnSpc>
              <a:spcBef>
                <a:spcPts val="0"/>
              </a:spcBef>
            </a:pPr>
            <a:r>
              <a:rPr lang="zh-CN" altLang="en-US" sz="1799" dirty="0"/>
              <a:t>(6) 如果在</a:t>
            </a:r>
            <a:r>
              <a:rPr lang="en-US" altLang="zh-CN" sz="1799" dirty="0">
                <a:solidFill>
                  <a:srgbClr val="FF0000"/>
                </a:solidFill>
              </a:rPr>
              <a:t>catch</a:t>
            </a:r>
            <a:r>
              <a:rPr lang="zh-CN" altLang="en-US" sz="1799" dirty="0"/>
              <a:t>子句中没有指定异常信息的类型，而用了删节号</a:t>
            </a:r>
            <a:r>
              <a:rPr lang="zh-CN" altLang="en-US" sz="1799" dirty="0">
                <a:latin typeface="Arial" panose="020B0604020202020204" pitchFamily="34" charset="0"/>
              </a:rPr>
              <a:t>“…”</a:t>
            </a:r>
            <a:r>
              <a:rPr lang="zh-CN" altLang="en-US" sz="1799" dirty="0"/>
              <a:t>，则表示它可以捕捉任何类型的异常信息，如</a:t>
            </a:r>
          </a:p>
        </p:txBody>
      </p:sp>
      <p:pic>
        <p:nvPicPr>
          <p:cNvPr id="3" name="矩形 1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208" y="58792"/>
            <a:ext cx="5195328"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p:cNvGrpSpPr>
            <a:grpSpLocks/>
          </p:cNvGrpSpPr>
          <p:nvPr/>
        </p:nvGrpSpPr>
        <p:grpSpPr bwMode="auto">
          <a:xfrm>
            <a:off x="91836" y="54592"/>
            <a:ext cx="349862" cy="351052"/>
            <a:chOff x="1192404" y="608225"/>
            <a:chExt cx="1755828" cy="1759616"/>
          </a:xfrm>
        </p:grpSpPr>
        <p:grpSp>
          <p:nvGrpSpPr>
            <p:cNvPr id="5" name="组合 79"/>
            <p:cNvGrpSpPr>
              <a:grpSpLocks/>
            </p:cNvGrpSpPr>
            <p:nvPr/>
          </p:nvGrpSpPr>
          <p:grpSpPr bwMode="auto">
            <a:xfrm>
              <a:off x="1192404" y="608225"/>
              <a:ext cx="1755828" cy="1759616"/>
              <a:chOff x="6379729" y="2488774"/>
              <a:chExt cx="2513016" cy="2513016"/>
            </a:xfrm>
          </p:grpSpPr>
          <p:sp>
            <p:nvSpPr>
              <p:cNvPr id="7"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8" name="任意多边形 83"/>
              <p:cNvGrpSpPr>
                <a:grpSpLocks/>
              </p:cNvGrpSpPr>
              <p:nvPr/>
            </p:nvGrpSpPr>
            <p:grpSpPr bwMode="auto">
              <a:xfrm>
                <a:off x="6397313" y="2490687"/>
                <a:ext cx="2505748" cy="2500354"/>
                <a:chOff x="1883664" y="1987296"/>
                <a:chExt cx="1322832" cy="1322832"/>
              </a:xfrm>
            </p:grpSpPr>
            <p:pic>
              <p:nvPicPr>
                <p:cNvPr id="9" name="任意多边形 8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6"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1" name="TextBox 64"/>
          <p:cNvSpPr txBox="1">
            <a:spLocks noChangeArrowheads="1"/>
          </p:cNvSpPr>
          <p:nvPr/>
        </p:nvSpPr>
        <p:spPr bwMode="auto">
          <a:xfrm>
            <a:off x="494969" y="105752"/>
            <a:ext cx="4508855"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249" dirty="0">
                <a:solidFill>
                  <a:schemeClr val="bg1"/>
                </a:solidFill>
                <a:latin typeface="Rockwell" pitchFamily="18" charset="0"/>
                <a:ea typeface="微软雅黑" pitchFamily="34" charset="-122"/>
              </a:rPr>
              <a:t>1.</a:t>
            </a:r>
            <a:r>
              <a:rPr lang="zh-CN" altLang="en-US" sz="2249" dirty="0">
                <a:solidFill>
                  <a:schemeClr val="bg1"/>
                </a:solidFill>
                <a:latin typeface="Rockwell" pitchFamily="18" charset="0"/>
                <a:ea typeface="微软雅黑" pitchFamily="34" charset="-122"/>
              </a:rPr>
              <a:t>异常处理中的构造和析构函数</a:t>
            </a:r>
          </a:p>
        </p:txBody>
      </p:sp>
    </p:spTree>
    <p:extLst>
      <p:ext uri="{BB962C8B-B14F-4D97-AF65-F5344CB8AC3E}">
        <p14:creationId xmlns:p14="http://schemas.microsoft.com/office/powerpoint/2010/main" val="3085340653"/>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ppt_w</p:attrName>
                                        </p:attrNameLst>
                                      </p:cBhvr>
                                      <p:tavLst>
                                        <p:tav tm="0" fmla="#ppt_w*sin(2.5*pi*$)">
                                          <p:val>
                                            <p:fltVal val="0"/>
                                          </p:val>
                                        </p:tav>
                                        <p:tav tm="100000">
                                          <p:val>
                                            <p:fltVal val="1"/>
                                          </p:val>
                                        </p:tav>
                                      </p:tavLst>
                                    </p:anim>
                                    <p:anim calcmode="lin" valueType="num">
                                      <p:cBhvr>
                                        <p:cTn id="9" dur="1000" fill="hold"/>
                                        <p:tgtEl>
                                          <p:spTgt spid="11"/>
                                        </p:tgtEl>
                                        <p:attrNameLst>
                                          <p:attrName>ppt_h</p:attrName>
                                        </p:attrNameLst>
                                      </p:cBhvr>
                                      <p:tavLst>
                                        <p:tav tm="0">
                                          <p:val>
                                            <p:strVal val="#ppt_h"/>
                                          </p:val>
                                        </p:tav>
                                        <p:tav tm="100000">
                                          <p:val>
                                            <p:strVal val="#ppt_h"/>
                                          </p:val>
                                        </p:tav>
                                      </p:tavLst>
                                    </p:anim>
                                  </p:childTnLst>
                                </p:cTn>
                              </p:par>
                            </p:childTnLst>
                          </p:cTn>
                        </p:par>
                        <p:par>
                          <p:cTn id="10" fill="hold">
                            <p:stCondLst>
                              <p:cond delay="2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1"/>
                                        </p:tgtEl>
                                      </p:cBhvr>
                                    </p:animEffect>
                                    <p:animScale>
                                      <p:cBhvr>
                                        <p:cTn id="13"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subTitle" idx="1"/>
          </p:nvPr>
        </p:nvSpPr>
        <p:spPr>
          <a:xfrm>
            <a:off x="30313" y="952413"/>
            <a:ext cx="8802934" cy="3670495"/>
          </a:xfrm>
          <a:noFill/>
        </p:spPr>
        <p:txBody>
          <a:bodyPr/>
          <a:lstStyle/>
          <a:p>
            <a:pPr indent="-4761" algn="l">
              <a:lnSpc>
                <a:spcPct val="150000"/>
              </a:lnSpc>
              <a:spcBef>
                <a:spcPts val="0"/>
              </a:spcBef>
            </a:pPr>
            <a:r>
              <a:rPr lang="en-US" altLang="zh-CN" sz="1799" dirty="0">
                <a:solidFill>
                  <a:srgbClr val="FF0000"/>
                </a:solidFill>
              </a:rPr>
              <a:t>       catch(</a:t>
            </a:r>
            <a:r>
              <a:rPr lang="en-US" altLang="zh-CN" sz="1799" dirty="0">
                <a:solidFill>
                  <a:srgbClr val="FF0000"/>
                </a:solidFill>
                <a:latin typeface="Arial" panose="020B0604020202020204" pitchFamily="34" charset="0"/>
              </a:rPr>
              <a:t>…</a:t>
            </a:r>
            <a:r>
              <a:rPr lang="en-US" altLang="zh-CN" sz="1799" dirty="0">
                <a:solidFill>
                  <a:srgbClr val="FF0000"/>
                </a:solidFill>
              </a:rPr>
              <a:t>) </a:t>
            </a:r>
          </a:p>
          <a:p>
            <a:pPr indent="-4761" algn="l">
              <a:lnSpc>
                <a:spcPct val="150000"/>
              </a:lnSpc>
              <a:spcBef>
                <a:spcPts val="0"/>
              </a:spcBef>
            </a:pPr>
            <a:r>
              <a:rPr lang="en-US" altLang="zh-CN" sz="1799" dirty="0"/>
              <a:t>      {</a:t>
            </a:r>
            <a:r>
              <a:rPr lang="en-US" altLang="zh-CN" sz="1799" dirty="0" err="1"/>
              <a:t>cout</a:t>
            </a:r>
            <a:r>
              <a:rPr lang="en-US" altLang="zh-CN" sz="1799" dirty="0"/>
              <a:t>&lt;&lt;″OK″&lt;&lt;</a:t>
            </a:r>
            <a:r>
              <a:rPr lang="en-US" altLang="zh-CN" sz="1799" dirty="0" err="1"/>
              <a:t>endl</a:t>
            </a:r>
            <a:r>
              <a:rPr lang="en-US" altLang="zh-CN" sz="1799" dirty="0"/>
              <a:t>;}</a:t>
            </a:r>
          </a:p>
          <a:p>
            <a:pPr indent="-4761" algn="l">
              <a:lnSpc>
                <a:spcPct val="150000"/>
              </a:lnSpc>
              <a:spcBef>
                <a:spcPts val="0"/>
              </a:spcBef>
            </a:pPr>
            <a:r>
              <a:rPr lang="zh-CN" altLang="en-US" sz="1799" dirty="0"/>
              <a:t>它能捕捉所有类型的异常信息，并输出″</a:t>
            </a:r>
            <a:r>
              <a:rPr lang="en-US" altLang="zh-CN" sz="1799" dirty="0"/>
              <a:t>OK″。</a:t>
            </a:r>
          </a:p>
          <a:p>
            <a:pPr indent="-4761" algn="l">
              <a:lnSpc>
                <a:spcPct val="150000"/>
              </a:lnSpc>
              <a:spcBef>
                <a:spcPts val="0"/>
              </a:spcBef>
            </a:pPr>
            <a:r>
              <a:rPr lang="zh-CN" altLang="en-US" sz="1799" dirty="0"/>
              <a:t>这种</a:t>
            </a:r>
            <a:r>
              <a:rPr lang="en-US" altLang="zh-CN" sz="1799" dirty="0">
                <a:solidFill>
                  <a:srgbClr val="FF0000"/>
                </a:solidFill>
              </a:rPr>
              <a:t>catch</a:t>
            </a:r>
            <a:r>
              <a:rPr lang="zh-CN" altLang="en-US" sz="1799" dirty="0"/>
              <a:t>子句应放在</a:t>
            </a:r>
            <a:r>
              <a:rPr lang="en-US" altLang="zh-CN" sz="1799" dirty="0" err="1">
                <a:solidFill>
                  <a:srgbClr val="FF0000"/>
                </a:solidFill>
              </a:rPr>
              <a:t>trycatch</a:t>
            </a:r>
            <a:r>
              <a:rPr lang="zh-CN" altLang="en-US" sz="1799" dirty="0"/>
              <a:t>结构中的最后，相当于</a:t>
            </a:r>
            <a:r>
              <a:rPr lang="zh-CN" altLang="en-US" sz="1799" dirty="0">
                <a:latin typeface="Arial" panose="020B0604020202020204" pitchFamily="34" charset="0"/>
              </a:rPr>
              <a:t>“</a:t>
            </a:r>
            <a:r>
              <a:rPr lang="zh-CN" altLang="en-US" sz="1799" dirty="0"/>
              <a:t>其他</a:t>
            </a:r>
            <a:r>
              <a:rPr lang="zh-CN" altLang="en-US" sz="1799" dirty="0">
                <a:latin typeface="Arial" panose="020B0604020202020204" pitchFamily="34" charset="0"/>
              </a:rPr>
              <a:t>”</a:t>
            </a:r>
            <a:r>
              <a:rPr lang="zh-CN" altLang="en-US" sz="1799" dirty="0"/>
              <a:t>。如果把它作为第一个</a:t>
            </a:r>
            <a:r>
              <a:rPr lang="en-US" altLang="zh-CN" sz="1799" dirty="0">
                <a:solidFill>
                  <a:srgbClr val="FF0000"/>
                </a:solidFill>
              </a:rPr>
              <a:t>catch</a:t>
            </a:r>
            <a:r>
              <a:rPr lang="zh-CN" altLang="en-US" sz="1799" dirty="0"/>
              <a:t>子句，则后面的</a:t>
            </a:r>
            <a:r>
              <a:rPr lang="en-US" altLang="zh-CN" sz="1799" dirty="0">
                <a:solidFill>
                  <a:srgbClr val="FF0000"/>
                </a:solidFill>
              </a:rPr>
              <a:t>catch</a:t>
            </a:r>
            <a:r>
              <a:rPr lang="zh-CN" altLang="en-US" sz="1799" dirty="0"/>
              <a:t>子句都不起作用。</a:t>
            </a:r>
          </a:p>
          <a:p>
            <a:pPr indent="-4761" algn="l">
              <a:lnSpc>
                <a:spcPct val="150000"/>
              </a:lnSpc>
              <a:spcBef>
                <a:spcPts val="0"/>
              </a:spcBef>
            </a:pPr>
            <a:r>
              <a:rPr lang="zh-CN" altLang="en-US" sz="1799" dirty="0"/>
              <a:t>(7</a:t>
            </a:r>
            <a:r>
              <a:rPr lang="zh-CN" altLang="en-US" sz="1799" dirty="0">
                <a:solidFill>
                  <a:schemeClr val="bg2"/>
                </a:solidFill>
              </a:rPr>
              <a:t>) </a:t>
            </a:r>
            <a:r>
              <a:rPr lang="en-US" altLang="zh-CN" sz="1799" dirty="0" err="1">
                <a:solidFill>
                  <a:srgbClr val="FF0000"/>
                </a:solidFill>
              </a:rPr>
              <a:t>trycatch</a:t>
            </a:r>
            <a:r>
              <a:rPr lang="zh-CN" altLang="en-US" sz="1799" dirty="0"/>
              <a:t>结构可以与</a:t>
            </a:r>
            <a:r>
              <a:rPr lang="en-US" altLang="zh-CN" sz="1799" dirty="0">
                <a:solidFill>
                  <a:srgbClr val="FF0000"/>
                </a:solidFill>
              </a:rPr>
              <a:t>throw</a:t>
            </a:r>
            <a:r>
              <a:rPr lang="zh-CN" altLang="en-US" sz="1799" dirty="0"/>
              <a:t>出现在同一个函数中，也可以不在同一函数中。当</a:t>
            </a:r>
            <a:r>
              <a:rPr lang="en-US" altLang="zh-CN" sz="1799" dirty="0">
                <a:solidFill>
                  <a:srgbClr val="FF0000"/>
                </a:solidFill>
              </a:rPr>
              <a:t>throw</a:t>
            </a:r>
            <a:r>
              <a:rPr lang="zh-CN" altLang="en-US" sz="1799" dirty="0"/>
              <a:t>抛出异常信息后，首先在本函数中寻找与之匹配的</a:t>
            </a:r>
            <a:r>
              <a:rPr lang="en-US" altLang="zh-CN" sz="1799" dirty="0">
                <a:solidFill>
                  <a:srgbClr val="FF0000"/>
                </a:solidFill>
              </a:rPr>
              <a:t>catch</a:t>
            </a:r>
            <a:r>
              <a:rPr lang="en-US" altLang="zh-CN" sz="1799" dirty="0"/>
              <a:t>，</a:t>
            </a:r>
            <a:r>
              <a:rPr lang="zh-CN" altLang="en-US" sz="1799" dirty="0"/>
              <a:t>如果在本函数中无</a:t>
            </a:r>
            <a:r>
              <a:rPr lang="en-US" altLang="zh-CN" sz="1799" dirty="0" err="1">
                <a:solidFill>
                  <a:srgbClr val="FF0000"/>
                </a:solidFill>
              </a:rPr>
              <a:t>trycatch</a:t>
            </a:r>
            <a:r>
              <a:rPr lang="zh-CN" altLang="en-US" sz="1799" dirty="0"/>
              <a:t>结构或找不到与之匹配的</a:t>
            </a:r>
            <a:r>
              <a:rPr lang="en-US" altLang="zh-CN" sz="1799" dirty="0">
                <a:solidFill>
                  <a:srgbClr val="FF0000"/>
                </a:solidFill>
              </a:rPr>
              <a:t>catch</a:t>
            </a:r>
            <a:r>
              <a:rPr lang="en-US" altLang="zh-CN" sz="1799" dirty="0"/>
              <a:t>，</a:t>
            </a:r>
            <a:r>
              <a:rPr lang="zh-CN" altLang="en-US" sz="1799" dirty="0"/>
              <a:t>就转到离开出现异常最近的</a:t>
            </a:r>
            <a:r>
              <a:rPr lang="en-US" altLang="zh-CN" sz="1799" dirty="0" err="1">
                <a:solidFill>
                  <a:srgbClr val="FF0000"/>
                </a:solidFill>
              </a:rPr>
              <a:t>trycatch</a:t>
            </a:r>
            <a:r>
              <a:rPr lang="zh-CN" altLang="en-US" sz="1799" dirty="0"/>
              <a:t>结构去处理。</a:t>
            </a:r>
          </a:p>
        </p:txBody>
      </p:sp>
      <p:pic>
        <p:nvPicPr>
          <p:cNvPr id="3" name="矩形 1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208" y="58792"/>
            <a:ext cx="5195328"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p:cNvGrpSpPr>
            <a:grpSpLocks/>
          </p:cNvGrpSpPr>
          <p:nvPr/>
        </p:nvGrpSpPr>
        <p:grpSpPr bwMode="auto">
          <a:xfrm>
            <a:off x="91836" y="54592"/>
            <a:ext cx="349862" cy="351052"/>
            <a:chOff x="1192404" y="608225"/>
            <a:chExt cx="1755828" cy="1759616"/>
          </a:xfrm>
        </p:grpSpPr>
        <p:grpSp>
          <p:nvGrpSpPr>
            <p:cNvPr id="5" name="组合 79"/>
            <p:cNvGrpSpPr>
              <a:grpSpLocks/>
            </p:cNvGrpSpPr>
            <p:nvPr/>
          </p:nvGrpSpPr>
          <p:grpSpPr bwMode="auto">
            <a:xfrm>
              <a:off x="1192404" y="608225"/>
              <a:ext cx="1755828" cy="1759616"/>
              <a:chOff x="6379729" y="2488774"/>
              <a:chExt cx="2513016" cy="2513016"/>
            </a:xfrm>
          </p:grpSpPr>
          <p:sp>
            <p:nvSpPr>
              <p:cNvPr id="7"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8" name="任意多边形 83"/>
              <p:cNvGrpSpPr>
                <a:grpSpLocks/>
              </p:cNvGrpSpPr>
              <p:nvPr/>
            </p:nvGrpSpPr>
            <p:grpSpPr bwMode="auto">
              <a:xfrm>
                <a:off x="6397313" y="2490687"/>
                <a:ext cx="2505748" cy="2500354"/>
                <a:chOff x="1883664" y="1987296"/>
                <a:chExt cx="1322832" cy="1322832"/>
              </a:xfrm>
            </p:grpSpPr>
            <p:pic>
              <p:nvPicPr>
                <p:cNvPr id="9" name="任意多边形 8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6"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1" name="TextBox 64"/>
          <p:cNvSpPr txBox="1">
            <a:spLocks noChangeArrowheads="1"/>
          </p:cNvSpPr>
          <p:nvPr/>
        </p:nvSpPr>
        <p:spPr bwMode="auto">
          <a:xfrm>
            <a:off x="494969" y="105752"/>
            <a:ext cx="4508855"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249" dirty="0">
                <a:solidFill>
                  <a:schemeClr val="bg1"/>
                </a:solidFill>
                <a:latin typeface="Rockwell" pitchFamily="18" charset="0"/>
                <a:ea typeface="微软雅黑" pitchFamily="34" charset="-122"/>
              </a:rPr>
              <a:t>1.</a:t>
            </a:r>
            <a:r>
              <a:rPr lang="zh-CN" altLang="en-US" sz="2249" dirty="0">
                <a:solidFill>
                  <a:schemeClr val="bg1"/>
                </a:solidFill>
                <a:latin typeface="Rockwell" pitchFamily="18" charset="0"/>
                <a:ea typeface="微软雅黑" pitchFamily="34" charset="-122"/>
              </a:rPr>
              <a:t>异常处理中的构造和析构函数</a:t>
            </a:r>
          </a:p>
        </p:txBody>
      </p:sp>
    </p:spTree>
    <p:extLst>
      <p:ext uri="{BB962C8B-B14F-4D97-AF65-F5344CB8AC3E}">
        <p14:creationId xmlns:p14="http://schemas.microsoft.com/office/powerpoint/2010/main" val="4149849849"/>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ppt_w</p:attrName>
                                        </p:attrNameLst>
                                      </p:cBhvr>
                                      <p:tavLst>
                                        <p:tav tm="0" fmla="#ppt_w*sin(2.5*pi*$)">
                                          <p:val>
                                            <p:fltVal val="0"/>
                                          </p:val>
                                        </p:tav>
                                        <p:tav tm="100000">
                                          <p:val>
                                            <p:fltVal val="1"/>
                                          </p:val>
                                        </p:tav>
                                      </p:tavLst>
                                    </p:anim>
                                    <p:anim calcmode="lin" valueType="num">
                                      <p:cBhvr>
                                        <p:cTn id="9" dur="1000" fill="hold"/>
                                        <p:tgtEl>
                                          <p:spTgt spid="11"/>
                                        </p:tgtEl>
                                        <p:attrNameLst>
                                          <p:attrName>ppt_h</p:attrName>
                                        </p:attrNameLst>
                                      </p:cBhvr>
                                      <p:tavLst>
                                        <p:tav tm="0">
                                          <p:val>
                                            <p:strVal val="#ppt_h"/>
                                          </p:val>
                                        </p:tav>
                                        <p:tav tm="100000">
                                          <p:val>
                                            <p:strVal val="#ppt_h"/>
                                          </p:val>
                                        </p:tav>
                                      </p:tavLst>
                                    </p:anim>
                                  </p:childTnLst>
                                </p:cTn>
                              </p:par>
                            </p:childTnLst>
                          </p:cTn>
                        </p:par>
                        <p:par>
                          <p:cTn id="10" fill="hold">
                            <p:stCondLst>
                              <p:cond delay="2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1"/>
                                        </p:tgtEl>
                                      </p:cBhvr>
                                    </p:animEffect>
                                    <p:animScale>
                                      <p:cBhvr>
                                        <p:cTn id="13"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subTitle" idx="1"/>
          </p:nvPr>
        </p:nvSpPr>
        <p:spPr>
          <a:xfrm>
            <a:off x="30312" y="1222303"/>
            <a:ext cx="8744418" cy="2213093"/>
          </a:xfrm>
          <a:noFill/>
        </p:spPr>
        <p:txBody>
          <a:bodyPr/>
          <a:lstStyle/>
          <a:p>
            <a:pPr indent="-4761" algn="l">
              <a:lnSpc>
                <a:spcPct val="150000"/>
              </a:lnSpc>
              <a:spcBef>
                <a:spcPts val="0"/>
              </a:spcBef>
            </a:pPr>
            <a:r>
              <a:rPr lang="zh-CN" altLang="en-US" sz="1799" dirty="0"/>
              <a:t>(8) 在某些情况下，在</a:t>
            </a:r>
            <a:r>
              <a:rPr lang="en-US" altLang="zh-CN" sz="1799" dirty="0"/>
              <a:t>throw</a:t>
            </a:r>
            <a:r>
              <a:rPr lang="zh-CN" altLang="en-US" sz="1799" dirty="0"/>
              <a:t>语句中可以不包括表达式，如</a:t>
            </a:r>
          </a:p>
          <a:p>
            <a:pPr indent="-4761" algn="l">
              <a:lnSpc>
                <a:spcPct val="150000"/>
              </a:lnSpc>
              <a:spcBef>
                <a:spcPts val="0"/>
              </a:spcBef>
            </a:pPr>
            <a:r>
              <a:rPr lang="en-US" altLang="zh-CN" sz="1799" dirty="0">
                <a:solidFill>
                  <a:srgbClr val="FF0000"/>
                </a:solidFill>
              </a:rPr>
              <a:t>throw;</a:t>
            </a:r>
          </a:p>
          <a:p>
            <a:pPr indent="-4761" algn="l">
              <a:lnSpc>
                <a:spcPct val="150000"/>
              </a:lnSpc>
              <a:spcBef>
                <a:spcPts val="0"/>
              </a:spcBef>
            </a:pPr>
            <a:r>
              <a:rPr lang="zh-CN" altLang="en-US" sz="1799" dirty="0"/>
              <a:t>表示</a:t>
            </a:r>
            <a:r>
              <a:rPr lang="zh-CN" altLang="en-US" sz="1799" dirty="0">
                <a:latin typeface="Arial" panose="020B0604020202020204" pitchFamily="34" charset="0"/>
              </a:rPr>
              <a:t>“</a:t>
            </a:r>
            <a:r>
              <a:rPr lang="zh-CN" altLang="en-US" sz="1799" dirty="0"/>
              <a:t>我不处理这个异常，请上级处理</a:t>
            </a:r>
            <a:r>
              <a:rPr lang="zh-CN" altLang="en-US" sz="1799" dirty="0">
                <a:latin typeface="Arial" panose="020B0604020202020204" pitchFamily="34" charset="0"/>
              </a:rPr>
              <a:t>”</a:t>
            </a:r>
            <a:r>
              <a:rPr lang="zh-CN" altLang="en-US" sz="1799" dirty="0"/>
              <a:t>。</a:t>
            </a:r>
          </a:p>
          <a:p>
            <a:pPr indent="-4761" algn="l">
              <a:lnSpc>
                <a:spcPct val="150000"/>
              </a:lnSpc>
              <a:spcBef>
                <a:spcPts val="0"/>
              </a:spcBef>
            </a:pPr>
            <a:r>
              <a:rPr lang="zh-CN" altLang="en-US" sz="1799" dirty="0"/>
              <a:t>(9) 如果</a:t>
            </a:r>
            <a:r>
              <a:rPr lang="en-US" altLang="zh-CN" sz="1799" dirty="0"/>
              <a:t>throw</a:t>
            </a:r>
            <a:r>
              <a:rPr lang="zh-CN" altLang="en-US" sz="1799" dirty="0"/>
              <a:t>抛出的异常信息找不到与之匹配的</a:t>
            </a:r>
            <a:r>
              <a:rPr lang="en-US" altLang="zh-CN" sz="1799" dirty="0">
                <a:solidFill>
                  <a:srgbClr val="FF0000"/>
                </a:solidFill>
              </a:rPr>
              <a:t>catch</a:t>
            </a:r>
            <a:r>
              <a:rPr lang="zh-CN" altLang="en-US" sz="1799" dirty="0"/>
              <a:t>块，那么系统就会调用一个系统函数</a:t>
            </a:r>
            <a:r>
              <a:rPr lang="en-US" altLang="zh-CN" sz="1799" dirty="0">
                <a:solidFill>
                  <a:srgbClr val="FF0000"/>
                </a:solidFill>
              </a:rPr>
              <a:t>terminate</a:t>
            </a:r>
            <a:r>
              <a:rPr lang="en-US" altLang="zh-CN" sz="1799" dirty="0"/>
              <a:t>，</a:t>
            </a:r>
            <a:r>
              <a:rPr lang="zh-CN" altLang="en-US" sz="1799" dirty="0"/>
              <a:t>使程序终止运行。</a:t>
            </a:r>
          </a:p>
        </p:txBody>
      </p:sp>
      <p:pic>
        <p:nvPicPr>
          <p:cNvPr id="3" name="矩形 1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208" y="58792"/>
            <a:ext cx="5195328"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p:cNvGrpSpPr>
            <a:grpSpLocks/>
          </p:cNvGrpSpPr>
          <p:nvPr/>
        </p:nvGrpSpPr>
        <p:grpSpPr bwMode="auto">
          <a:xfrm>
            <a:off x="91836" y="54592"/>
            <a:ext cx="349862" cy="351052"/>
            <a:chOff x="1192404" y="608225"/>
            <a:chExt cx="1755828" cy="1759616"/>
          </a:xfrm>
        </p:grpSpPr>
        <p:grpSp>
          <p:nvGrpSpPr>
            <p:cNvPr id="5" name="组合 79"/>
            <p:cNvGrpSpPr>
              <a:grpSpLocks/>
            </p:cNvGrpSpPr>
            <p:nvPr/>
          </p:nvGrpSpPr>
          <p:grpSpPr bwMode="auto">
            <a:xfrm>
              <a:off x="1192404" y="608225"/>
              <a:ext cx="1755828" cy="1759616"/>
              <a:chOff x="6379729" y="2488774"/>
              <a:chExt cx="2513016" cy="2513016"/>
            </a:xfrm>
          </p:grpSpPr>
          <p:sp>
            <p:nvSpPr>
              <p:cNvPr id="7"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8" name="任意多边形 83"/>
              <p:cNvGrpSpPr>
                <a:grpSpLocks/>
              </p:cNvGrpSpPr>
              <p:nvPr/>
            </p:nvGrpSpPr>
            <p:grpSpPr bwMode="auto">
              <a:xfrm>
                <a:off x="6397313" y="2490687"/>
                <a:ext cx="2505748" cy="2500354"/>
                <a:chOff x="1883664" y="1987296"/>
                <a:chExt cx="1322832" cy="1322832"/>
              </a:xfrm>
            </p:grpSpPr>
            <p:pic>
              <p:nvPicPr>
                <p:cNvPr id="9" name="任意多边形 8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6"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1" name="TextBox 64"/>
          <p:cNvSpPr txBox="1">
            <a:spLocks noChangeArrowheads="1"/>
          </p:cNvSpPr>
          <p:nvPr/>
        </p:nvSpPr>
        <p:spPr bwMode="auto">
          <a:xfrm>
            <a:off x="494969" y="105752"/>
            <a:ext cx="4508855"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249" dirty="0">
                <a:solidFill>
                  <a:schemeClr val="bg1"/>
                </a:solidFill>
                <a:latin typeface="Rockwell" pitchFamily="18" charset="0"/>
                <a:ea typeface="微软雅黑" pitchFamily="34" charset="-122"/>
              </a:rPr>
              <a:t>1.</a:t>
            </a:r>
            <a:r>
              <a:rPr lang="zh-CN" altLang="en-US" sz="2249" dirty="0">
                <a:solidFill>
                  <a:schemeClr val="bg1"/>
                </a:solidFill>
                <a:latin typeface="Rockwell" pitchFamily="18" charset="0"/>
                <a:ea typeface="微软雅黑" pitchFamily="34" charset="-122"/>
              </a:rPr>
              <a:t>异常处理中的构造和析构函数</a:t>
            </a:r>
          </a:p>
        </p:txBody>
      </p:sp>
    </p:spTree>
    <p:extLst>
      <p:ext uri="{BB962C8B-B14F-4D97-AF65-F5344CB8AC3E}">
        <p14:creationId xmlns:p14="http://schemas.microsoft.com/office/powerpoint/2010/main" val="2236262212"/>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ppt_w</p:attrName>
                                        </p:attrNameLst>
                                      </p:cBhvr>
                                      <p:tavLst>
                                        <p:tav tm="0" fmla="#ppt_w*sin(2.5*pi*$)">
                                          <p:val>
                                            <p:fltVal val="0"/>
                                          </p:val>
                                        </p:tav>
                                        <p:tav tm="100000">
                                          <p:val>
                                            <p:fltVal val="1"/>
                                          </p:val>
                                        </p:tav>
                                      </p:tavLst>
                                    </p:anim>
                                    <p:anim calcmode="lin" valueType="num">
                                      <p:cBhvr>
                                        <p:cTn id="9" dur="1000" fill="hold"/>
                                        <p:tgtEl>
                                          <p:spTgt spid="11"/>
                                        </p:tgtEl>
                                        <p:attrNameLst>
                                          <p:attrName>ppt_h</p:attrName>
                                        </p:attrNameLst>
                                      </p:cBhvr>
                                      <p:tavLst>
                                        <p:tav tm="0">
                                          <p:val>
                                            <p:strVal val="#ppt_h"/>
                                          </p:val>
                                        </p:tav>
                                        <p:tav tm="100000">
                                          <p:val>
                                            <p:strVal val="#ppt_h"/>
                                          </p:val>
                                        </p:tav>
                                      </p:tavLst>
                                    </p:anim>
                                  </p:childTnLst>
                                </p:cTn>
                              </p:par>
                            </p:childTnLst>
                          </p:cTn>
                        </p:par>
                        <p:par>
                          <p:cTn id="10" fill="hold">
                            <p:stCondLst>
                              <p:cond delay="2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1"/>
                                        </p:tgtEl>
                                      </p:cBhvr>
                                    </p:animEffect>
                                    <p:animScale>
                                      <p:cBhvr>
                                        <p:cTn id="13"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subTitle" idx="1"/>
          </p:nvPr>
        </p:nvSpPr>
        <p:spPr>
          <a:xfrm>
            <a:off x="145814" y="1114347"/>
            <a:ext cx="8852373" cy="3806517"/>
          </a:xfrm>
          <a:noFill/>
        </p:spPr>
        <p:txBody>
          <a:bodyPr/>
          <a:lstStyle/>
          <a:p>
            <a:pPr indent="-4761" algn="l">
              <a:lnSpc>
                <a:spcPct val="150000"/>
              </a:lnSpc>
              <a:spcBef>
                <a:spcPts val="0"/>
              </a:spcBef>
            </a:pPr>
            <a:r>
              <a:rPr lang="zh-CN" altLang="en-US" sz="1799" dirty="0"/>
              <a:t>如果在</a:t>
            </a:r>
            <a:r>
              <a:rPr lang="en-US" altLang="zh-CN" sz="1799" dirty="0">
                <a:solidFill>
                  <a:srgbClr val="FF0000"/>
                </a:solidFill>
              </a:rPr>
              <a:t>try</a:t>
            </a:r>
            <a:r>
              <a:rPr lang="zh-CN" altLang="en-US" sz="1799" dirty="0">
                <a:solidFill>
                  <a:srgbClr val="FF0000"/>
                </a:solidFill>
              </a:rPr>
              <a:t>块</a:t>
            </a:r>
            <a:r>
              <a:rPr lang="zh-CN" altLang="en-US" sz="1799" dirty="0"/>
              <a:t>(或</a:t>
            </a:r>
            <a:r>
              <a:rPr lang="en-US" altLang="zh-CN" sz="1799" dirty="0"/>
              <a:t>try</a:t>
            </a:r>
            <a:r>
              <a:rPr lang="zh-CN" altLang="en-US" sz="1799" dirty="0"/>
              <a:t>块中调用的函数)中定义了类对象，在建立该对象时要调用构造函数。在执行</a:t>
            </a:r>
            <a:r>
              <a:rPr lang="en-US" altLang="zh-CN" sz="1799" dirty="0">
                <a:solidFill>
                  <a:srgbClr val="FF0000"/>
                </a:solidFill>
              </a:rPr>
              <a:t>try</a:t>
            </a:r>
            <a:r>
              <a:rPr lang="zh-CN" altLang="en-US" sz="1799" dirty="0">
                <a:solidFill>
                  <a:srgbClr val="FF0000"/>
                </a:solidFill>
              </a:rPr>
              <a:t>块 </a:t>
            </a:r>
            <a:r>
              <a:rPr lang="zh-CN" altLang="en-US" sz="1799" dirty="0"/>
              <a:t>(包括在</a:t>
            </a:r>
            <a:r>
              <a:rPr lang="en-US" altLang="zh-CN" sz="1799" dirty="0"/>
              <a:t>try</a:t>
            </a:r>
            <a:r>
              <a:rPr lang="zh-CN" altLang="en-US" sz="1799" dirty="0"/>
              <a:t>块中调用其他函数) 的过程中如果发生了异常，此时流程立即离开</a:t>
            </a:r>
            <a:r>
              <a:rPr lang="en-US" altLang="zh-CN" sz="1799" dirty="0"/>
              <a:t>try</a:t>
            </a:r>
            <a:r>
              <a:rPr lang="zh-CN" altLang="en-US" sz="1799" dirty="0"/>
              <a:t>块。这样流程就有可能离开该对象的作用域而转到其他函数，因而应当事先做好结束对象前的清理工作，</a:t>
            </a:r>
            <a:r>
              <a:rPr lang="en-US" altLang="zh-CN" sz="1799" dirty="0"/>
              <a:t>C++</a:t>
            </a:r>
            <a:r>
              <a:rPr lang="zh-CN" altLang="en-US" sz="1799" dirty="0"/>
              <a:t>的异常处理机制会在</a:t>
            </a:r>
            <a:r>
              <a:rPr lang="en-US" altLang="zh-CN" sz="1799" dirty="0">
                <a:solidFill>
                  <a:srgbClr val="FF0000"/>
                </a:solidFill>
              </a:rPr>
              <a:t>throw</a:t>
            </a:r>
            <a:r>
              <a:rPr lang="zh-CN" altLang="en-US" sz="1799" dirty="0"/>
              <a:t>抛出异常信息被</a:t>
            </a:r>
            <a:r>
              <a:rPr lang="en-US" altLang="zh-CN" sz="1799" dirty="0">
                <a:solidFill>
                  <a:srgbClr val="FF0000"/>
                </a:solidFill>
              </a:rPr>
              <a:t>catch</a:t>
            </a:r>
            <a:r>
              <a:rPr lang="zh-CN" altLang="en-US" sz="1799" dirty="0"/>
              <a:t>捕获时，对有关的局部对象进行析构(调用类对象的析构函数)， 析构对象的顺序与构造的顺序相反，然后执行与异常信息匹配的</a:t>
            </a:r>
            <a:r>
              <a:rPr lang="en-US" altLang="zh-CN" sz="1799" dirty="0">
                <a:solidFill>
                  <a:srgbClr val="FF0000"/>
                </a:solidFill>
              </a:rPr>
              <a:t>catch</a:t>
            </a:r>
            <a:r>
              <a:rPr lang="zh-CN" altLang="en-US" sz="1799" dirty="0">
                <a:solidFill>
                  <a:srgbClr val="FF0000"/>
                </a:solidFill>
              </a:rPr>
              <a:t>块</a:t>
            </a:r>
            <a:r>
              <a:rPr lang="zh-CN" altLang="en-US" sz="1799" dirty="0"/>
              <a:t>中的语句。</a:t>
            </a:r>
          </a:p>
        </p:txBody>
      </p:sp>
      <p:pic>
        <p:nvPicPr>
          <p:cNvPr id="4" name="矩形 1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208" y="-19188"/>
            <a:ext cx="5195328"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91836" y="91558"/>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494969" y="27771"/>
            <a:ext cx="4508855"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249" dirty="0">
                <a:solidFill>
                  <a:schemeClr val="bg1"/>
                </a:solidFill>
                <a:latin typeface="Rockwell" pitchFamily="18" charset="0"/>
                <a:ea typeface="微软雅黑" pitchFamily="34" charset="-122"/>
              </a:rPr>
              <a:t>2.</a:t>
            </a:r>
            <a:r>
              <a:rPr lang="zh-CN" altLang="en-US" sz="2249" dirty="0">
                <a:solidFill>
                  <a:schemeClr val="bg1"/>
                </a:solidFill>
                <a:latin typeface="Rockwell" pitchFamily="18" charset="0"/>
                <a:ea typeface="微软雅黑" pitchFamily="34" charset="-122"/>
              </a:rPr>
              <a:t>在异常处理中处理析构函数</a:t>
            </a:r>
          </a:p>
        </p:txBody>
      </p:sp>
    </p:spTree>
    <p:extLst>
      <p:ext uri="{BB962C8B-B14F-4D97-AF65-F5344CB8AC3E}">
        <p14:creationId xmlns:p14="http://schemas.microsoft.com/office/powerpoint/2010/main" val="1702046324"/>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3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subTitle" idx="1"/>
          </p:nvPr>
        </p:nvSpPr>
        <p:spPr>
          <a:xfrm>
            <a:off x="307747" y="674285"/>
            <a:ext cx="8744418" cy="4492119"/>
          </a:xfrm>
          <a:noFill/>
        </p:spPr>
        <p:txBody>
          <a:bodyPr/>
          <a:lstStyle/>
          <a:p>
            <a:pPr indent="-4761" algn="l"/>
            <a:r>
              <a:rPr lang="zh-CN" altLang="en-US" sz="1799" dirty="0"/>
              <a:t>这是一个为说明在异常处理中调用析构函数的示例，为了清晰地表示流程，程序中加入了一些</a:t>
            </a:r>
            <a:r>
              <a:rPr lang="en-US" altLang="zh-CN" sz="1799" dirty="0" err="1"/>
              <a:t>cout</a:t>
            </a:r>
            <a:r>
              <a:rPr lang="zh-CN" altLang="en-US" sz="1799" dirty="0"/>
              <a:t>语句，输出有关的信息，以便对照结果分析程序。</a:t>
            </a:r>
          </a:p>
          <a:p>
            <a:pPr indent="-4761" algn="l"/>
            <a:r>
              <a:rPr lang="en-US" altLang="zh-CN" sz="1349" dirty="0"/>
              <a:t>#include &lt;</a:t>
            </a:r>
            <a:r>
              <a:rPr lang="en-US" altLang="zh-CN" sz="1349" dirty="0" err="1"/>
              <a:t>iostream.h</a:t>
            </a:r>
            <a:r>
              <a:rPr lang="en-US" altLang="zh-CN" sz="1349" dirty="0"/>
              <a:t>&gt;</a:t>
            </a:r>
          </a:p>
          <a:p>
            <a:pPr indent="-4761" algn="l"/>
            <a:r>
              <a:rPr lang="en-US" altLang="zh-CN" sz="1349" dirty="0"/>
              <a:t>#include &lt;</a:t>
            </a:r>
            <a:r>
              <a:rPr lang="en-US" altLang="zh-CN" sz="1349" dirty="0" err="1"/>
              <a:t>string.h</a:t>
            </a:r>
            <a:r>
              <a:rPr lang="en-US" altLang="zh-CN" sz="1349" dirty="0"/>
              <a:t>&gt;</a:t>
            </a:r>
          </a:p>
          <a:p>
            <a:pPr indent="-4761" algn="l"/>
            <a:r>
              <a:rPr lang="en-US" altLang="zh-CN" sz="1349" dirty="0"/>
              <a:t>class Student  </a:t>
            </a:r>
          </a:p>
          <a:p>
            <a:pPr indent="-4761" algn="l"/>
            <a:r>
              <a:rPr lang="en-US" altLang="zh-CN" sz="1349" dirty="0"/>
              <a:t>{</a:t>
            </a:r>
          </a:p>
          <a:p>
            <a:pPr indent="-4761" algn="l"/>
            <a:r>
              <a:rPr lang="en-US" altLang="zh-CN" sz="1349" dirty="0"/>
              <a:t>public:</a:t>
            </a:r>
          </a:p>
          <a:p>
            <a:pPr indent="-4761" algn="l"/>
            <a:r>
              <a:rPr lang="en-US" altLang="zh-CN" sz="1349" dirty="0"/>
              <a:t>	Student(</a:t>
            </a:r>
            <a:r>
              <a:rPr lang="en-US" altLang="zh-CN" sz="1349" dirty="0" err="1"/>
              <a:t>int</a:t>
            </a:r>
            <a:r>
              <a:rPr lang="en-US" altLang="zh-CN" sz="1349" dirty="0"/>
              <a:t> </a:t>
            </a:r>
            <a:r>
              <a:rPr lang="en-US" altLang="zh-CN" sz="1349" dirty="0" err="1"/>
              <a:t>n,char</a:t>
            </a:r>
            <a:r>
              <a:rPr lang="en-US" altLang="zh-CN" sz="1349" dirty="0"/>
              <a:t>* </a:t>
            </a:r>
            <a:r>
              <a:rPr lang="en-US" altLang="zh-CN" sz="1349" dirty="0" err="1"/>
              <a:t>nam</a:t>
            </a:r>
            <a:r>
              <a:rPr lang="en-US" altLang="zh-CN" sz="1349" dirty="0"/>
              <a:t>) {</a:t>
            </a:r>
          </a:p>
          <a:p>
            <a:pPr indent="-4761" algn="l"/>
            <a:r>
              <a:rPr lang="en-US" altLang="zh-CN" sz="1349" dirty="0"/>
              <a:t>		</a:t>
            </a:r>
            <a:r>
              <a:rPr lang="en-US" altLang="zh-CN" sz="1349" dirty="0" err="1"/>
              <a:t>cout</a:t>
            </a:r>
            <a:r>
              <a:rPr lang="en-US" altLang="zh-CN" sz="1349" dirty="0"/>
              <a:t>&lt;&lt;"constructor-"&lt;&lt;n&lt;&lt;</a:t>
            </a:r>
            <a:r>
              <a:rPr lang="en-US" altLang="zh-CN" sz="1349" dirty="0" err="1"/>
              <a:t>endl</a:t>
            </a:r>
            <a:r>
              <a:rPr lang="en-US" altLang="zh-CN" sz="1349" dirty="0"/>
              <a:t>;</a:t>
            </a:r>
          </a:p>
          <a:p>
            <a:pPr indent="-4761" algn="l"/>
            <a:r>
              <a:rPr lang="en-US" altLang="zh-CN" sz="1349" dirty="0"/>
              <a:t>		</a:t>
            </a:r>
            <a:r>
              <a:rPr lang="en-US" altLang="zh-CN" sz="1349" dirty="0" err="1"/>
              <a:t>num</a:t>
            </a:r>
            <a:r>
              <a:rPr lang="en-US" altLang="zh-CN" sz="1349" dirty="0"/>
              <a:t>=</a:t>
            </a:r>
            <a:r>
              <a:rPr lang="en-US" altLang="zh-CN" sz="1349" dirty="0" err="1"/>
              <a:t>n;name</a:t>
            </a:r>
            <a:r>
              <a:rPr lang="en-US" altLang="zh-CN" sz="1349" dirty="0"/>
              <a:t>=</a:t>
            </a:r>
            <a:r>
              <a:rPr lang="en-US" altLang="zh-CN" sz="1349" dirty="0" err="1"/>
              <a:t>nam</a:t>
            </a:r>
            <a:r>
              <a:rPr lang="en-US" altLang="zh-CN" sz="1349" dirty="0"/>
              <a:t>;</a:t>
            </a:r>
          </a:p>
          <a:p>
            <a:pPr indent="-4761" algn="l"/>
            <a:r>
              <a:rPr lang="en-US" altLang="zh-CN" sz="1349" dirty="0"/>
              <a:t>	}</a:t>
            </a:r>
          </a:p>
          <a:p>
            <a:pPr indent="-4761" algn="l"/>
            <a:r>
              <a:rPr lang="en-US" altLang="zh-CN" sz="1349" dirty="0"/>
              <a:t>	~Student( ){</a:t>
            </a:r>
            <a:r>
              <a:rPr lang="en-US" altLang="zh-CN" sz="1349" dirty="0" err="1"/>
              <a:t>cout</a:t>
            </a:r>
            <a:r>
              <a:rPr lang="en-US" altLang="zh-CN" sz="1349" dirty="0"/>
              <a:t>&lt;&lt;"destructor-"&lt;&lt;</a:t>
            </a:r>
            <a:r>
              <a:rPr lang="en-US" altLang="zh-CN" sz="1349" dirty="0" err="1"/>
              <a:t>num</a:t>
            </a:r>
            <a:r>
              <a:rPr lang="en-US" altLang="zh-CN" sz="1349" dirty="0"/>
              <a:t>&lt;&lt;</a:t>
            </a:r>
            <a:r>
              <a:rPr lang="en-US" altLang="zh-CN" sz="1349" dirty="0" err="1"/>
              <a:t>endl</a:t>
            </a:r>
            <a:r>
              <a:rPr lang="en-US" altLang="zh-CN" sz="1349" dirty="0"/>
              <a:t>;}	//</a:t>
            </a:r>
            <a:r>
              <a:rPr lang="zh-CN" altLang="en-US" sz="1349" dirty="0"/>
              <a:t>定义析构函数</a:t>
            </a:r>
          </a:p>
          <a:p>
            <a:pPr indent="-4761" algn="l"/>
            <a:r>
              <a:rPr lang="zh-CN" altLang="en-US" sz="1349" dirty="0"/>
              <a:t>	</a:t>
            </a:r>
            <a:r>
              <a:rPr lang="en-US" altLang="zh-CN" sz="1349" dirty="0"/>
              <a:t>void </a:t>
            </a:r>
            <a:r>
              <a:rPr lang="en-US" altLang="zh-CN" sz="1349" dirty="0" err="1"/>
              <a:t>get_data</a:t>
            </a:r>
            <a:r>
              <a:rPr lang="en-US" altLang="zh-CN" sz="1349" dirty="0"/>
              <a:t>( );                                 //</a:t>
            </a:r>
            <a:r>
              <a:rPr lang="zh-CN" altLang="en-US" sz="1349" dirty="0"/>
              <a:t>成员函数声明</a:t>
            </a:r>
          </a:p>
          <a:p>
            <a:pPr indent="-4761" algn="l"/>
            <a:r>
              <a:rPr lang="en-US" altLang="zh-CN" sz="1349" dirty="0"/>
              <a:t>private:</a:t>
            </a:r>
          </a:p>
          <a:p>
            <a:pPr indent="-4761" algn="l"/>
            <a:r>
              <a:rPr lang="en-US" altLang="zh-CN" sz="1349" dirty="0"/>
              <a:t>	</a:t>
            </a:r>
            <a:r>
              <a:rPr lang="en-US" altLang="zh-CN" sz="1349" dirty="0" err="1"/>
              <a:t>int</a:t>
            </a:r>
            <a:r>
              <a:rPr lang="en-US" altLang="zh-CN" sz="1349" dirty="0"/>
              <a:t> </a:t>
            </a:r>
            <a:r>
              <a:rPr lang="en-US" altLang="zh-CN" sz="1349" dirty="0" err="1"/>
              <a:t>num</a:t>
            </a:r>
            <a:r>
              <a:rPr lang="en-US" altLang="zh-CN" sz="1349" dirty="0"/>
              <a:t>;</a:t>
            </a:r>
          </a:p>
          <a:p>
            <a:pPr indent="-4761" algn="l"/>
            <a:r>
              <a:rPr lang="en-US" altLang="zh-CN" sz="1349" dirty="0"/>
              <a:t>	char* name;</a:t>
            </a:r>
          </a:p>
          <a:p>
            <a:pPr indent="-4761" algn="l"/>
            <a:r>
              <a:rPr lang="en-US" altLang="zh-CN" sz="1349" dirty="0"/>
              <a:t>};</a:t>
            </a:r>
          </a:p>
        </p:txBody>
      </p:sp>
      <p:pic>
        <p:nvPicPr>
          <p:cNvPr id="3" name="矩形 1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208" y="-19188"/>
            <a:ext cx="5195328"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p:cNvGrpSpPr>
            <a:grpSpLocks/>
          </p:cNvGrpSpPr>
          <p:nvPr/>
        </p:nvGrpSpPr>
        <p:grpSpPr bwMode="auto">
          <a:xfrm>
            <a:off x="91836" y="91558"/>
            <a:ext cx="349862" cy="351052"/>
            <a:chOff x="1192404" y="608225"/>
            <a:chExt cx="1755828" cy="1759616"/>
          </a:xfrm>
        </p:grpSpPr>
        <p:grpSp>
          <p:nvGrpSpPr>
            <p:cNvPr id="5" name="组合 79"/>
            <p:cNvGrpSpPr>
              <a:grpSpLocks/>
            </p:cNvGrpSpPr>
            <p:nvPr/>
          </p:nvGrpSpPr>
          <p:grpSpPr bwMode="auto">
            <a:xfrm>
              <a:off x="1192404" y="608225"/>
              <a:ext cx="1755828" cy="1759616"/>
              <a:chOff x="6379729" y="2488774"/>
              <a:chExt cx="2513016" cy="2513016"/>
            </a:xfrm>
          </p:grpSpPr>
          <p:sp>
            <p:nvSpPr>
              <p:cNvPr id="7"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8" name="任意多边形 83"/>
              <p:cNvGrpSpPr>
                <a:grpSpLocks/>
              </p:cNvGrpSpPr>
              <p:nvPr/>
            </p:nvGrpSpPr>
            <p:grpSpPr bwMode="auto">
              <a:xfrm>
                <a:off x="6397313" y="2490687"/>
                <a:ext cx="2505748" cy="2500354"/>
                <a:chOff x="1883664" y="1987296"/>
                <a:chExt cx="1322832" cy="1322832"/>
              </a:xfrm>
            </p:grpSpPr>
            <p:pic>
              <p:nvPicPr>
                <p:cNvPr id="9" name="任意多边形 8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6"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1" name="TextBox 64"/>
          <p:cNvSpPr txBox="1">
            <a:spLocks noChangeArrowheads="1"/>
          </p:cNvSpPr>
          <p:nvPr/>
        </p:nvSpPr>
        <p:spPr bwMode="auto">
          <a:xfrm>
            <a:off x="494969" y="27771"/>
            <a:ext cx="4400899"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249" dirty="0" smtClean="0">
                <a:solidFill>
                  <a:schemeClr val="bg1"/>
                </a:solidFill>
                <a:latin typeface="Rockwell" pitchFamily="18" charset="0"/>
                <a:ea typeface="微软雅黑" pitchFamily="34" charset="-122"/>
              </a:rPr>
              <a:t>例</a:t>
            </a:r>
            <a:r>
              <a:rPr lang="en-US" altLang="zh-CN" sz="2249" dirty="0" smtClean="0">
                <a:solidFill>
                  <a:schemeClr val="bg1"/>
                </a:solidFill>
                <a:latin typeface="Rockwell" pitchFamily="18" charset="0"/>
                <a:ea typeface="微软雅黑" pitchFamily="34" charset="-122"/>
              </a:rPr>
              <a:t>6.</a:t>
            </a:r>
            <a:r>
              <a:rPr lang="zh-CN" altLang="en-US" sz="2249" dirty="0">
                <a:solidFill>
                  <a:schemeClr val="bg1"/>
                </a:solidFill>
                <a:latin typeface="Rockwell" pitchFamily="18" charset="0"/>
                <a:ea typeface="微软雅黑" pitchFamily="34" charset="-122"/>
              </a:rPr>
              <a:t>在异常处理中处理析构函数</a:t>
            </a:r>
          </a:p>
        </p:txBody>
      </p:sp>
    </p:spTree>
    <p:extLst>
      <p:ext uri="{BB962C8B-B14F-4D97-AF65-F5344CB8AC3E}">
        <p14:creationId xmlns:p14="http://schemas.microsoft.com/office/powerpoint/2010/main" val="263460553"/>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ppt_w</p:attrName>
                                        </p:attrNameLst>
                                      </p:cBhvr>
                                      <p:tavLst>
                                        <p:tav tm="0" fmla="#ppt_w*sin(2.5*pi*$)">
                                          <p:val>
                                            <p:fltVal val="0"/>
                                          </p:val>
                                        </p:tav>
                                        <p:tav tm="100000">
                                          <p:val>
                                            <p:fltVal val="1"/>
                                          </p:val>
                                        </p:tav>
                                      </p:tavLst>
                                    </p:anim>
                                    <p:anim calcmode="lin" valueType="num">
                                      <p:cBhvr>
                                        <p:cTn id="9" dur="1000" fill="hold"/>
                                        <p:tgtEl>
                                          <p:spTgt spid="11"/>
                                        </p:tgtEl>
                                        <p:attrNameLst>
                                          <p:attrName>ppt_h</p:attrName>
                                        </p:attrNameLst>
                                      </p:cBhvr>
                                      <p:tavLst>
                                        <p:tav tm="0">
                                          <p:val>
                                            <p:strVal val="#ppt_h"/>
                                          </p:val>
                                        </p:tav>
                                        <p:tav tm="100000">
                                          <p:val>
                                            <p:strVal val="#ppt_h"/>
                                          </p:val>
                                        </p:tav>
                                      </p:tavLst>
                                    </p:anim>
                                  </p:childTnLst>
                                </p:cTn>
                              </p:par>
                            </p:childTnLst>
                          </p:cTn>
                        </p:par>
                        <p:par>
                          <p:cTn id="10" fill="hold">
                            <p:stCondLst>
                              <p:cond delay="2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1"/>
                                        </p:tgtEl>
                                      </p:cBhvr>
                                    </p:animEffect>
                                    <p:animScale>
                                      <p:cBhvr>
                                        <p:cTn id="13"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subTitle" idx="1"/>
          </p:nvPr>
        </p:nvSpPr>
        <p:spPr>
          <a:xfrm>
            <a:off x="143122" y="520590"/>
            <a:ext cx="8207331" cy="4492119"/>
          </a:xfrm>
          <a:noFill/>
        </p:spPr>
        <p:txBody>
          <a:bodyPr/>
          <a:lstStyle/>
          <a:p>
            <a:pPr indent="-4761" algn="l"/>
            <a:r>
              <a:rPr lang="en-US" altLang="zh-CN" sz="1349" dirty="0"/>
              <a:t>void Student::</a:t>
            </a:r>
            <a:r>
              <a:rPr lang="en-US" altLang="zh-CN" sz="1349" dirty="0" err="1"/>
              <a:t>get_data</a:t>
            </a:r>
            <a:r>
              <a:rPr lang="en-US" altLang="zh-CN" sz="1349" dirty="0"/>
              <a:t>( )                           //</a:t>
            </a:r>
            <a:r>
              <a:rPr lang="zh-CN" altLang="en-US" sz="1349" dirty="0"/>
              <a:t>定义成员函数</a:t>
            </a:r>
          </a:p>
          <a:p>
            <a:pPr indent="-4761" algn="l"/>
            <a:r>
              <a:rPr lang="en-US" altLang="zh-CN" sz="1349" dirty="0"/>
              <a:t>{</a:t>
            </a:r>
          </a:p>
          <a:p>
            <a:pPr indent="-4761" algn="l"/>
            <a:r>
              <a:rPr lang="en-US" altLang="zh-CN" sz="1349" dirty="0"/>
              <a:t>            if(</a:t>
            </a:r>
            <a:r>
              <a:rPr lang="en-US" altLang="zh-CN" sz="1349" dirty="0" err="1"/>
              <a:t>num</a:t>
            </a:r>
            <a:r>
              <a:rPr lang="en-US" altLang="zh-CN" sz="1349" dirty="0"/>
              <a:t>==0) </a:t>
            </a:r>
          </a:p>
          <a:p>
            <a:pPr indent="-4761" algn="l"/>
            <a:r>
              <a:rPr lang="en-US" altLang="zh-CN" sz="1349" dirty="0"/>
              <a:t>	throw </a:t>
            </a:r>
            <a:r>
              <a:rPr lang="en-US" altLang="zh-CN" sz="1349" dirty="0" err="1"/>
              <a:t>num</a:t>
            </a:r>
            <a:r>
              <a:rPr lang="en-US" altLang="zh-CN" sz="1349" dirty="0"/>
              <a:t>;                            //</a:t>
            </a:r>
            <a:r>
              <a:rPr lang="zh-CN" altLang="en-US" sz="1349" dirty="0"/>
              <a:t>如</a:t>
            </a:r>
            <a:r>
              <a:rPr lang="en-US" altLang="zh-CN" sz="1349" dirty="0" err="1"/>
              <a:t>num</a:t>
            </a:r>
            <a:r>
              <a:rPr lang="en-US" altLang="zh-CN" sz="1349" dirty="0"/>
              <a:t>=0,</a:t>
            </a:r>
            <a:r>
              <a:rPr lang="zh-CN" altLang="en-US" sz="1349" dirty="0"/>
              <a:t>抛出</a:t>
            </a:r>
            <a:r>
              <a:rPr lang="en-US" altLang="zh-CN" sz="1349" dirty="0" err="1"/>
              <a:t>int</a:t>
            </a:r>
            <a:r>
              <a:rPr lang="zh-CN" altLang="en-US" sz="1349" dirty="0"/>
              <a:t>型变量</a:t>
            </a:r>
            <a:r>
              <a:rPr lang="en-US" altLang="zh-CN" sz="1349" dirty="0" err="1"/>
              <a:t>num</a:t>
            </a:r>
            <a:endParaRPr lang="en-US" altLang="zh-CN" sz="1349" dirty="0"/>
          </a:p>
          <a:p>
            <a:pPr indent="-4761" algn="l"/>
            <a:r>
              <a:rPr lang="en-US" altLang="zh-CN" sz="1349" dirty="0"/>
              <a:t>            else </a:t>
            </a:r>
          </a:p>
          <a:p>
            <a:pPr indent="-4761" algn="l"/>
            <a:r>
              <a:rPr lang="en-US" altLang="zh-CN" sz="1349" dirty="0"/>
              <a:t>	</a:t>
            </a:r>
            <a:r>
              <a:rPr lang="en-US" altLang="zh-CN" sz="1349" dirty="0" err="1"/>
              <a:t>cout</a:t>
            </a:r>
            <a:r>
              <a:rPr lang="en-US" altLang="zh-CN" sz="1349" dirty="0"/>
              <a:t>&lt;&lt;</a:t>
            </a:r>
            <a:r>
              <a:rPr lang="en-US" altLang="zh-CN" sz="1349" dirty="0" err="1"/>
              <a:t>num</a:t>
            </a:r>
            <a:r>
              <a:rPr lang="en-US" altLang="zh-CN" sz="1349" dirty="0"/>
              <a:t>&lt;&lt;"  "&lt;&lt;name&lt;&lt;</a:t>
            </a:r>
            <a:r>
              <a:rPr lang="en-US" altLang="zh-CN" sz="1349" dirty="0" err="1"/>
              <a:t>endl</a:t>
            </a:r>
            <a:r>
              <a:rPr lang="en-US" altLang="zh-CN" sz="1349" dirty="0"/>
              <a:t>;                 //</a:t>
            </a:r>
            <a:r>
              <a:rPr lang="zh-CN" altLang="en-US" sz="1349" dirty="0"/>
              <a:t>若</a:t>
            </a:r>
            <a:r>
              <a:rPr lang="en-US" altLang="zh-CN" sz="1349" dirty="0"/>
              <a:t>num≠0</a:t>
            </a:r>
            <a:r>
              <a:rPr lang="zh-CN" altLang="en-US" sz="1349" dirty="0"/>
              <a:t>，输出</a:t>
            </a:r>
            <a:r>
              <a:rPr lang="en-US" altLang="zh-CN" sz="1349" dirty="0" err="1"/>
              <a:t>num,name</a:t>
            </a:r>
            <a:r>
              <a:rPr lang="en-US" altLang="zh-CN" sz="1349" dirty="0"/>
              <a:t> </a:t>
            </a:r>
          </a:p>
          <a:p>
            <a:pPr indent="-4761" algn="l"/>
            <a:r>
              <a:rPr lang="en-US" altLang="zh-CN" sz="1349" dirty="0"/>
              <a:t>	</a:t>
            </a:r>
            <a:r>
              <a:rPr lang="en-US" altLang="zh-CN" sz="1349" dirty="0" err="1"/>
              <a:t>cout</a:t>
            </a:r>
            <a:r>
              <a:rPr lang="en-US" altLang="zh-CN" sz="1349" dirty="0"/>
              <a:t>&lt;&lt;"in </a:t>
            </a:r>
            <a:r>
              <a:rPr lang="en-US" altLang="zh-CN" sz="1349" dirty="0" err="1"/>
              <a:t>get_data</a:t>
            </a:r>
            <a:r>
              <a:rPr lang="en-US" altLang="zh-CN" sz="1349" dirty="0"/>
              <a:t>()"&lt;&lt;</a:t>
            </a:r>
            <a:r>
              <a:rPr lang="en-US" altLang="zh-CN" sz="1349" dirty="0" err="1"/>
              <a:t>endl</a:t>
            </a:r>
            <a:r>
              <a:rPr lang="en-US" altLang="zh-CN" sz="1349" dirty="0"/>
              <a:t>;                     //</a:t>
            </a:r>
            <a:r>
              <a:rPr lang="zh-CN" altLang="en-US" sz="1349" dirty="0"/>
              <a:t>输出信息，表示目前在</a:t>
            </a:r>
            <a:r>
              <a:rPr lang="en-US" altLang="zh-CN" sz="1349" dirty="0" err="1"/>
              <a:t>get_data</a:t>
            </a:r>
            <a:r>
              <a:rPr lang="zh-CN" altLang="en-US" sz="1349" dirty="0"/>
              <a:t>函数中</a:t>
            </a:r>
          </a:p>
          <a:p>
            <a:pPr indent="-4761" algn="l"/>
            <a:r>
              <a:rPr lang="zh-CN" altLang="en-US" sz="1349" dirty="0"/>
              <a:t> </a:t>
            </a:r>
            <a:r>
              <a:rPr lang="en-US" altLang="zh-CN" sz="1349" dirty="0"/>
              <a:t>}</a:t>
            </a:r>
          </a:p>
          <a:p>
            <a:pPr indent="-4761" algn="l"/>
            <a:endParaRPr lang="en-US" altLang="zh-CN" sz="1349" dirty="0"/>
          </a:p>
          <a:p>
            <a:pPr indent="-4761" algn="l"/>
            <a:r>
              <a:rPr lang="en-US" altLang="zh-CN" sz="1349" dirty="0"/>
              <a:t>void fun( )</a:t>
            </a:r>
          </a:p>
          <a:p>
            <a:pPr indent="-4761" algn="l"/>
            <a:r>
              <a:rPr lang="en-US" altLang="zh-CN" sz="1349" dirty="0"/>
              <a:t>{</a:t>
            </a:r>
          </a:p>
          <a:p>
            <a:pPr indent="-4761" algn="l"/>
            <a:r>
              <a:rPr lang="en-US" altLang="zh-CN" sz="1349" dirty="0"/>
              <a:t>	Student stud1(1101,"Tan");               //</a:t>
            </a:r>
            <a:r>
              <a:rPr lang="zh-CN" altLang="en-US" sz="1349" dirty="0"/>
              <a:t>建立对象</a:t>
            </a:r>
            <a:r>
              <a:rPr lang="en-US" altLang="zh-CN" sz="1349" dirty="0"/>
              <a:t>stud1</a:t>
            </a:r>
          </a:p>
          <a:p>
            <a:pPr indent="-4761" algn="l"/>
            <a:r>
              <a:rPr lang="en-US" altLang="zh-CN" sz="1349" dirty="0"/>
              <a:t>	stud1.get_data( );                        //</a:t>
            </a:r>
            <a:r>
              <a:rPr lang="zh-CN" altLang="en-US" sz="1349" dirty="0"/>
              <a:t>调用</a:t>
            </a:r>
            <a:r>
              <a:rPr lang="en-US" altLang="zh-CN" sz="1349" dirty="0"/>
              <a:t>stud1</a:t>
            </a:r>
            <a:r>
              <a:rPr lang="zh-CN" altLang="en-US" sz="1349" dirty="0"/>
              <a:t>的</a:t>
            </a:r>
            <a:r>
              <a:rPr lang="en-US" altLang="zh-CN" sz="1349" dirty="0" err="1"/>
              <a:t>get_data</a:t>
            </a:r>
            <a:r>
              <a:rPr lang="zh-CN" altLang="en-US" sz="1349" dirty="0"/>
              <a:t>函数</a:t>
            </a:r>
          </a:p>
          <a:p>
            <a:pPr indent="-4761" algn="l"/>
            <a:r>
              <a:rPr lang="zh-CN" altLang="en-US" sz="1349" dirty="0"/>
              <a:t>	</a:t>
            </a:r>
            <a:r>
              <a:rPr lang="en-US" altLang="zh-CN" sz="1349" dirty="0"/>
              <a:t>Student stud2(0,"Li");                   //</a:t>
            </a:r>
            <a:r>
              <a:rPr lang="zh-CN" altLang="en-US" sz="1349" dirty="0"/>
              <a:t>建立对象</a:t>
            </a:r>
            <a:r>
              <a:rPr lang="en-US" altLang="zh-CN" sz="1349" dirty="0"/>
              <a:t>stud2</a:t>
            </a:r>
          </a:p>
          <a:p>
            <a:pPr indent="-4761" algn="l"/>
            <a:r>
              <a:rPr lang="en-US" altLang="zh-CN" sz="1349" dirty="0"/>
              <a:t>	stud2.get_data( );                        //</a:t>
            </a:r>
            <a:r>
              <a:rPr lang="zh-CN" altLang="en-US" sz="1349" dirty="0"/>
              <a:t>调用</a:t>
            </a:r>
            <a:r>
              <a:rPr lang="en-US" altLang="zh-CN" sz="1349" dirty="0"/>
              <a:t>stud2</a:t>
            </a:r>
            <a:r>
              <a:rPr lang="zh-CN" altLang="en-US" sz="1349" dirty="0"/>
              <a:t>的</a:t>
            </a:r>
            <a:r>
              <a:rPr lang="en-US" altLang="zh-CN" sz="1349" dirty="0" err="1"/>
              <a:t>get_data</a:t>
            </a:r>
            <a:r>
              <a:rPr lang="zh-CN" altLang="en-US" sz="1349" dirty="0"/>
              <a:t>函数</a:t>
            </a:r>
          </a:p>
          <a:p>
            <a:pPr indent="-4761" algn="l"/>
            <a:r>
              <a:rPr lang="en-US" altLang="zh-CN" sz="1349" dirty="0"/>
              <a:t>}</a:t>
            </a:r>
          </a:p>
          <a:p>
            <a:pPr indent="-4761"/>
            <a:endParaRPr lang="en-US" altLang="zh-CN" sz="1349" dirty="0"/>
          </a:p>
        </p:txBody>
      </p:sp>
      <p:pic>
        <p:nvPicPr>
          <p:cNvPr id="3" name="矩形 1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208" y="-19188"/>
            <a:ext cx="5195328"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p:cNvGrpSpPr>
            <a:grpSpLocks/>
          </p:cNvGrpSpPr>
          <p:nvPr/>
        </p:nvGrpSpPr>
        <p:grpSpPr bwMode="auto">
          <a:xfrm>
            <a:off x="91836" y="91558"/>
            <a:ext cx="349862" cy="351052"/>
            <a:chOff x="1192404" y="608225"/>
            <a:chExt cx="1755828" cy="1759616"/>
          </a:xfrm>
        </p:grpSpPr>
        <p:grpSp>
          <p:nvGrpSpPr>
            <p:cNvPr id="5" name="组合 79"/>
            <p:cNvGrpSpPr>
              <a:grpSpLocks/>
            </p:cNvGrpSpPr>
            <p:nvPr/>
          </p:nvGrpSpPr>
          <p:grpSpPr bwMode="auto">
            <a:xfrm>
              <a:off x="1192404" y="608225"/>
              <a:ext cx="1755828" cy="1759616"/>
              <a:chOff x="6379729" y="2488774"/>
              <a:chExt cx="2513016" cy="2513016"/>
            </a:xfrm>
          </p:grpSpPr>
          <p:sp>
            <p:nvSpPr>
              <p:cNvPr id="7"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8" name="任意多边形 83"/>
              <p:cNvGrpSpPr>
                <a:grpSpLocks/>
              </p:cNvGrpSpPr>
              <p:nvPr/>
            </p:nvGrpSpPr>
            <p:grpSpPr bwMode="auto">
              <a:xfrm>
                <a:off x="6397313" y="2490687"/>
                <a:ext cx="2505748" cy="2500354"/>
                <a:chOff x="1883664" y="1987296"/>
                <a:chExt cx="1322832" cy="1322832"/>
              </a:xfrm>
            </p:grpSpPr>
            <p:pic>
              <p:nvPicPr>
                <p:cNvPr id="9" name="任意多边形 8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6"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1" name="TextBox 64"/>
          <p:cNvSpPr txBox="1">
            <a:spLocks noChangeArrowheads="1"/>
          </p:cNvSpPr>
          <p:nvPr/>
        </p:nvSpPr>
        <p:spPr bwMode="auto">
          <a:xfrm>
            <a:off x="494969" y="27771"/>
            <a:ext cx="4400899"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249" dirty="0" smtClean="0">
                <a:solidFill>
                  <a:schemeClr val="bg1"/>
                </a:solidFill>
                <a:latin typeface="Rockwell" pitchFamily="18" charset="0"/>
                <a:ea typeface="微软雅黑" pitchFamily="34" charset="-122"/>
              </a:rPr>
              <a:t>例</a:t>
            </a:r>
            <a:r>
              <a:rPr lang="en-US" altLang="zh-CN" sz="2249" dirty="0" smtClean="0">
                <a:solidFill>
                  <a:schemeClr val="bg1"/>
                </a:solidFill>
                <a:latin typeface="Rockwell" pitchFamily="18" charset="0"/>
                <a:ea typeface="微软雅黑" pitchFamily="34" charset="-122"/>
              </a:rPr>
              <a:t>6.</a:t>
            </a:r>
            <a:r>
              <a:rPr lang="zh-CN" altLang="en-US" sz="2249" dirty="0">
                <a:solidFill>
                  <a:schemeClr val="bg1"/>
                </a:solidFill>
                <a:latin typeface="Rockwell" pitchFamily="18" charset="0"/>
                <a:ea typeface="微软雅黑" pitchFamily="34" charset="-122"/>
              </a:rPr>
              <a:t>在异常处理中处理析构函数</a:t>
            </a:r>
          </a:p>
        </p:txBody>
      </p:sp>
    </p:spTree>
    <p:extLst>
      <p:ext uri="{BB962C8B-B14F-4D97-AF65-F5344CB8AC3E}">
        <p14:creationId xmlns:p14="http://schemas.microsoft.com/office/powerpoint/2010/main" val="3724398194"/>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ppt_w</p:attrName>
                                        </p:attrNameLst>
                                      </p:cBhvr>
                                      <p:tavLst>
                                        <p:tav tm="0" fmla="#ppt_w*sin(2.5*pi*$)">
                                          <p:val>
                                            <p:fltVal val="0"/>
                                          </p:val>
                                        </p:tav>
                                        <p:tav tm="100000">
                                          <p:val>
                                            <p:fltVal val="1"/>
                                          </p:val>
                                        </p:tav>
                                      </p:tavLst>
                                    </p:anim>
                                    <p:anim calcmode="lin" valueType="num">
                                      <p:cBhvr>
                                        <p:cTn id="9" dur="1000" fill="hold"/>
                                        <p:tgtEl>
                                          <p:spTgt spid="11"/>
                                        </p:tgtEl>
                                        <p:attrNameLst>
                                          <p:attrName>ppt_h</p:attrName>
                                        </p:attrNameLst>
                                      </p:cBhvr>
                                      <p:tavLst>
                                        <p:tav tm="0">
                                          <p:val>
                                            <p:strVal val="#ppt_h"/>
                                          </p:val>
                                        </p:tav>
                                        <p:tav tm="100000">
                                          <p:val>
                                            <p:strVal val="#ppt_h"/>
                                          </p:val>
                                        </p:tav>
                                      </p:tavLst>
                                    </p:anim>
                                  </p:childTnLst>
                                </p:cTn>
                              </p:par>
                            </p:childTnLst>
                          </p:cTn>
                        </p:par>
                        <p:par>
                          <p:cTn id="10" fill="hold">
                            <p:stCondLst>
                              <p:cond delay="2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1"/>
                                        </p:tgtEl>
                                      </p:cBhvr>
                                    </p:animEffect>
                                    <p:animScale>
                                      <p:cBhvr>
                                        <p:cTn id="13"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subTitle" idx="1"/>
          </p:nvPr>
        </p:nvSpPr>
        <p:spPr>
          <a:xfrm>
            <a:off x="145813" y="1222303"/>
            <a:ext cx="7179059" cy="3832430"/>
          </a:xfrm>
          <a:noFill/>
        </p:spPr>
        <p:txBody>
          <a:bodyPr/>
          <a:lstStyle/>
          <a:p>
            <a:pPr indent="-4761" algn="l"/>
            <a:r>
              <a:rPr lang="en-US" altLang="zh-CN" sz="1349" dirty="0" err="1"/>
              <a:t>int</a:t>
            </a:r>
            <a:r>
              <a:rPr lang="en-US" altLang="zh-CN" sz="1349" dirty="0"/>
              <a:t> main( )</a:t>
            </a:r>
          </a:p>
          <a:p>
            <a:pPr indent="-4761" algn="l"/>
            <a:r>
              <a:rPr lang="en-US" altLang="zh-CN" sz="1349" dirty="0"/>
              <a:t>{</a:t>
            </a:r>
          </a:p>
          <a:p>
            <a:pPr indent="-4761" algn="l"/>
            <a:r>
              <a:rPr lang="en-US" altLang="zh-CN" sz="1349" dirty="0"/>
              <a:t>	</a:t>
            </a:r>
            <a:r>
              <a:rPr lang="en-US" altLang="zh-CN" sz="1349" dirty="0" err="1"/>
              <a:t>cout</a:t>
            </a:r>
            <a:r>
              <a:rPr lang="en-US" altLang="zh-CN" sz="1349" dirty="0"/>
              <a:t>&lt;&lt;"main begin"&lt;&lt;</a:t>
            </a:r>
            <a:r>
              <a:rPr lang="en-US" altLang="zh-CN" sz="1349" dirty="0" err="1"/>
              <a:t>endl</a:t>
            </a:r>
            <a:r>
              <a:rPr lang="en-US" altLang="zh-CN" sz="1349" dirty="0"/>
              <a:t>;                 //</a:t>
            </a:r>
            <a:r>
              <a:rPr lang="zh-CN" altLang="en-US" sz="1349" dirty="0"/>
              <a:t>表示主函数开始了</a:t>
            </a:r>
          </a:p>
          <a:p>
            <a:pPr indent="-4761" algn="l"/>
            <a:r>
              <a:rPr lang="zh-CN" altLang="en-US" sz="1349" dirty="0"/>
              <a:t>	</a:t>
            </a:r>
            <a:r>
              <a:rPr lang="en-US" altLang="zh-CN" sz="1349" dirty="0" err="1"/>
              <a:t>cout</a:t>
            </a:r>
            <a:r>
              <a:rPr lang="en-US" altLang="zh-CN" sz="1349" dirty="0"/>
              <a:t>&lt;&lt;"call fun( )"&lt;&lt;</a:t>
            </a:r>
            <a:r>
              <a:rPr lang="en-US" altLang="zh-CN" sz="1349" dirty="0" err="1"/>
              <a:t>endl</a:t>
            </a:r>
            <a:r>
              <a:rPr lang="en-US" altLang="zh-CN" sz="1349" dirty="0"/>
              <a:t>;                 //</a:t>
            </a:r>
            <a:r>
              <a:rPr lang="zh-CN" altLang="en-US" sz="1349" dirty="0"/>
              <a:t>表示调用</a:t>
            </a:r>
            <a:r>
              <a:rPr lang="en-US" altLang="zh-CN" sz="1349" dirty="0"/>
              <a:t>fun</a:t>
            </a:r>
            <a:r>
              <a:rPr lang="zh-CN" altLang="en-US" sz="1349" dirty="0"/>
              <a:t>函数</a:t>
            </a:r>
          </a:p>
          <a:p>
            <a:pPr indent="-4761" algn="l"/>
            <a:r>
              <a:rPr lang="zh-CN" altLang="en-US" sz="1349" dirty="0"/>
              <a:t>	</a:t>
            </a:r>
            <a:r>
              <a:rPr lang="en-US" altLang="zh-CN" sz="1349" dirty="0"/>
              <a:t>try</a:t>
            </a:r>
          </a:p>
          <a:p>
            <a:pPr indent="-4761" algn="l"/>
            <a:r>
              <a:rPr lang="en-US" altLang="zh-CN" sz="1349" dirty="0"/>
              <a:t>	{</a:t>
            </a:r>
          </a:p>
          <a:p>
            <a:pPr indent="-4761" algn="l"/>
            <a:r>
              <a:rPr lang="en-US" altLang="zh-CN" sz="1349" dirty="0"/>
              <a:t>		fun( );</a:t>
            </a:r>
          </a:p>
          <a:p>
            <a:pPr indent="-4761" algn="l"/>
            <a:r>
              <a:rPr lang="en-US" altLang="zh-CN" sz="1349" dirty="0"/>
              <a:t>	}                                 //</a:t>
            </a:r>
            <a:r>
              <a:rPr lang="zh-CN" altLang="en-US" sz="1349" dirty="0"/>
              <a:t>调用</a:t>
            </a:r>
            <a:r>
              <a:rPr lang="en-US" altLang="zh-CN" sz="1349" dirty="0"/>
              <a:t>fun</a:t>
            </a:r>
            <a:r>
              <a:rPr lang="zh-CN" altLang="en-US" sz="1349" dirty="0"/>
              <a:t>函数</a:t>
            </a:r>
          </a:p>
          <a:p>
            <a:pPr indent="-4761" algn="l"/>
            <a:r>
              <a:rPr lang="zh-CN" altLang="en-US" sz="1349" dirty="0"/>
              <a:t>	</a:t>
            </a:r>
            <a:r>
              <a:rPr lang="en-US" altLang="zh-CN" sz="1349" dirty="0"/>
              <a:t>catch(</a:t>
            </a:r>
            <a:r>
              <a:rPr lang="en-US" altLang="zh-CN" sz="1349" dirty="0" err="1"/>
              <a:t>int</a:t>
            </a:r>
            <a:r>
              <a:rPr lang="en-US" altLang="zh-CN" sz="1349" dirty="0"/>
              <a:t> n)</a:t>
            </a:r>
          </a:p>
          <a:p>
            <a:pPr indent="-4761" algn="l"/>
            <a:r>
              <a:rPr lang="en-US" altLang="zh-CN" sz="1349" dirty="0"/>
              <a:t>	{</a:t>
            </a:r>
          </a:p>
          <a:p>
            <a:pPr indent="-4761" algn="l"/>
            <a:r>
              <a:rPr lang="en-US" altLang="zh-CN" sz="1349" dirty="0"/>
              <a:t>		</a:t>
            </a:r>
            <a:r>
              <a:rPr lang="en-US" altLang="zh-CN" sz="1349" dirty="0" err="1"/>
              <a:t>cout</a:t>
            </a:r>
            <a:r>
              <a:rPr lang="en-US" altLang="zh-CN" sz="1349" dirty="0"/>
              <a:t>&lt;&lt;"</a:t>
            </a:r>
            <a:r>
              <a:rPr lang="en-US" altLang="zh-CN" sz="1349" dirty="0" err="1"/>
              <a:t>num</a:t>
            </a:r>
            <a:r>
              <a:rPr lang="en-US" altLang="zh-CN" sz="1349" dirty="0"/>
              <a:t>="&lt;&lt;n&lt;&lt;",error!"&lt;&lt;</a:t>
            </a:r>
            <a:r>
              <a:rPr lang="en-US" altLang="zh-CN" sz="1349" dirty="0" err="1"/>
              <a:t>endl</a:t>
            </a:r>
            <a:r>
              <a:rPr lang="en-US" altLang="zh-CN" sz="1349" dirty="0"/>
              <a:t>;</a:t>
            </a:r>
          </a:p>
          <a:p>
            <a:pPr indent="-4761" algn="l"/>
            <a:r>
              <a:rPr lang="en-US" altLang="zh-CN" sz="1349" dirty="0"/>
              <a:t>	}      //</a:t>
            </a:r>
            <a:r>
              <a:rPr lang="zh-CN" altLang="en-US" sz="1349" dirty="0"/>
              <a:t>表示</a:t>
            </a:r>
            <a:r>
              <a:rPr lang="en-US" altLang="zh-CN" sz="1349" dirty="0" err="1"/>
              <a:t>num</a:t>
            </a:r>
            <a:r>
              <a:rPr lang="en-US" altLang="zh-CN" sz="1349" dirty="0"/>
              <a:t>=0</a:t>
            </a:r>
            <a:r>
              <a:rPr lang="zh-CN" altLang="en-US" sz="1349" dirty="0"/>
              <a:t>出错</a:t>
            </a:r>
          </a:p>
          <a:p>
            <a:pPr indent="-4761" algn="l"/>
            <a:r>
              <a:rPr lang="zh-CN" altLang="en-US" sz="1349" dirty="0"/>
              <a:t>	</a:t>
            </a:r>
            <a:r>
              <a:rPr lang="en-US" altLang="zh-CN" sz="1349" dirty="0" err="1"/>
              <a:t>cout</a:t>
            </a:r>
            <a:r>
              <a:rPr lang="en-US" altLang="zh-CN" sz="1349" dirty="0"/>
              <a:t>&lt;&lt;"main end"&lt;&lt;</a:t>
            </a:r>
            <a:r>
              <a:rPr lang="en-US" altLang="zh-CN" sz="1349" dirty="0" err="1"/>
              <a:t>endl</a:t>
            </a:r>
            <a:r>
              <a:rPr lang="en-US" altLang="zh-CN" sz="1349" dirty="0"/>
              <a:t>;                   //</a:t>
            </a:r>
            <a:r>
              <a:rPr lang="zh-CN" altLang="en-US" sz="1349" dirty="0"/>
              <a:t>表示主函数结束</a:t>
            </a:r>
          </a:p>
          <a:p>
            <a:pPr indent="-4761" algn="l"/>
            <a:r>
              <a:rPr lang="zh-CN" altLang="en-US" sz="1349" dirty="0"/>
              <a:t>	</a:t>
            </a:r>
            <a:r>
              <a:rPr lang="en-US" altLang="zh-CN" sz="1349" dirty="0"/>
              <a:t>return 0;</a:t>
            </a:r>
          </a:p>
          <a:p>
            <a:pPr indent="-4761" algn="l"/>
            <a:r>
              <a:rPr lang="en-US" altLang="zh-CN" sz="1349" dirty="0"/>
              <a:t>}</a:t>
            </a:r>
          </a:p>
        </p:txBody>
      </p:sp>
      <p:pic>
        <p:nvPicPr>
          <p:cNvPr id="3" name="矩形 1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208" y="-19188"/>
            <a:ext cx="5195328"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p:cNvGrpSpPr>
            <a:grpSpLocks/>
          </p:cNvGrpSpPr>
          <p:nvPr/>
        </p:nvGrpSpPr>
        <p:grpSpPr bwMode="auto">
          <a:xfrm>
            <a:off x="91836" y="91558"/>
            <a:ext cx="349862" cy="351052"/>
            <a:chOff x="1192404" y="608225"/>
            <a:chExt cx="1755828" cy="1759616"/>
          </a:xfrm>
        </p:grpSpPr>
        <p:grpSp>
          <p:nvGrpSpPr>
            <p:cNvPr id="5" name="组合 79"/>
            <p:cNvGrpSpPr>
              <a:grpSpLocks/>
            </p:cNvGrpSpPr>
            <p:nvPr/>
          </p:nvGrpSpPr>
          <p:grpSpPr bwMode="auto">
            <a:xfrm>
              <a:off x="1192404" y="608225"/>
              <a:ext cx="1755828" cy="1759616"/>
              <a:chOff x="6379729" y="2488774"/>
              <a:chExt cx="2513016" cy="2513016"/>
            </a:xfrm>
          </p:grpSpPr>
          <p:sp>
            <p:nvSpPr>
              <p:cNvPr id="7"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8" name="任意多边形 83"/>
              <p:cNvGrpSpPr>
                <a:grpSpLocks/>
              </p:cNvGrpSpPr>
              <p:nvPr/>
            </p:nvGrpSpPr>
            <p:grpSpPr bwMode="auto">
              <a:xfrm>
                <a:off x="6397313" y="2490687"/>
                <a:ext cx="2505748" cy="2500354"/>
                <a:chOff x="1883664" y="1987296"/>
                <a:chExt cx="1322832" cy="1322832"/>
              </a:xfrm>
            </p:grpSpPr>
            <p:pic>
              <p:nvPicPr>
                <p:cNvPr id="9" name="任意多边形 8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6"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1" name="TextBox 64"/>
          <p:cNvSpPr txBox="1">
            <a:spLocks noChangeArrowheads="1"/>
          </p:cNvSpPr>
          <p:nvPr/>
        </p:nvSpPr>
        <p:spPr bwMode="auto">
          <a:xfrm>
            <a:off x="494969" y="27771"/>
            <a:ext cx="4400899"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249" dirty="0" smtClean="0">
                <a:solidFill>
                  <a:schemeClr val="bg1"/>
                </a:solidFill>
                <a:latin typeface="Rockwell" pitchFamily="18" charset="0"/>
                <a:ea typeface="微软雅黑" pitchFamily="34" charset="-122"/>
              </a:rPr>
              <a:t>例</a:t>
            </a:r>
            <a:r>
              <a:rPr lang="en-US" altLang="zh-CN" sz="2249" dirty="0" smtClean="0">
                <a:solidFill>
                  <a:schemeClr val="bg1"/>
                </a:solidFill>
                <a:latin typeface="Rockwell" pitchFamily="18" charset="0"/>
                <a:ea typeface="微软雅黑" pitchFamily="34" charset="-122"/>
              </a:rPr>
              <a:t>6.</a:t>
            </a:r>
            <a:r>
              <a:rPr lang="zh-CN" altLang="en-US" sz="2249" dirty="0">
                <a:solidFill>
                  <a:schemeClr val="bg1"/>
                </a:solidFill>
                <a:latin typeface="Rockwell" pitchFamily="18" charset="0"/>
                <a:ea typeface="微软雅黑" pitchFamily="34" charset="-122"/>
              </a:rPr>
              <a:t>在异常处理中处理析构函数</a:t>
            </a:r>
          </a:p>
        </p:txBody>
      </p:sp>
    </p:spTree>
    <p:extLst>
      <p:ext uri="{BB962C8B-B14F-4D97-AF65-F5344CB8AC3E}">
        <p14:creationId xmlns:p14="http://schemas.microsoft.com/office/powerpoint/2010/main" val="2932060374"/>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ppt_w</p:attrName>
                                        </p:attrNameLst>
                                      </p:cBhvr>
                                      <p:tavLst>
                                        <p:tav tm="0" fmla="#ppt_w*sin(2.5*pi*$)">
                                          <p:val>
                                            <p:fltVal val="0"/>
                                          </p:val>
                                        </p:tav>
                                        <p:tav tm="100000">
                                          <p:val>
                                            <p:fltVal val="1"/>
                                          </p:val>
                                        </p:tav>
                                      </p:tavLst>
                                    </p:anim>
                                    <p:anim calcmode="lin" valueType="num">
                                      <p:cBhvr>
                                        <p:cTn id="9" dur="1000" fill="hold"/>
                                        <p:tgtEl>
                                          <p:spTgt spid="11"/>
                                        </p:tgtEl>
                                        <p:attrNameLst>
                                          <p:attrName>ppt_h</p:attrName>
                                        </p:attrNameLst>
                                      </p:cBhvr>
                                      <p:tavLst>
                                        <p:tav tm="0">
                                          <p:val>
                                            <p:strVal val="#ppt_h"/>
                                          </p:val>
                                        </p:tav>
                                        <p:tav tm="100000">
                                          <p:val>
                                            <p:strVal val="#ppt_h"/>
                                          </p:val>
                                        </p:tav>
                                      </p:tavLst>
                                    </p:anim>
                                  </p:childTnLst>
                                </p:cTn>
                              </p:par>
                            </p:childTnLst>
                          </p:cTn>
                        </p:par>
                        <p:par>
                          <p:cTn id="10" fill="hold">
                            <p:stCondLst>
                              <p:cond delay="2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1"/>
                                        </p:tgtEl>
                                      </p:cBhvr>
                                    </p:animEffect>
                                    <p:animScale>
                                      <p:cBhvr>
                                        <p:cTn id="13"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subTitle" idx="1"/>
          </p:nvPr>
        </p:nvSpPr>
        <p:spPr>
          <a:xfrm>
            <a:off x="523658" y="1222303"/>
            <a:ext cx="6284682" cy="3724473"/>
          </a:xfrm>
          <a:noFill/>
        </p:spPr>
        <p:txBody>
          <a:bodyPr/>
          <a:lstStyle/>
          <a:p>
            <a:pPr indent="-4761" algn="l"/>
            <a:r>
              <a:rPr lang="zh-CN" altLang="en-US" dirty="0" smtClean="0"/>
              <a:t>程序运行结果如下:</a:t>
            </a:r>
          </a:p>
          <a:p>
            <a:pPr indent="-4761" algn="l"/>
            <a:r>
              <a:rPr lang="en-US" altLang="zh-CN" sz="1349" dirty="0"/>
              <a:t>main begin</a:t>
            </a:r>
          </a:p>
          <a:p>
            <a:pPr indent="-4761" algn="l"/>
            <a:r>
              <a:rPr lang="en-US" altLang="zh-CN" sz="1349" dirty="0"/>
              <a:t>call fun( )</a:t>
            </a:r>
          </a:p>
          <a:p>
            <a:pPr indent="-4761" algn="l"/>
            <a:r>
              <a:rPr lang="en-US" altLang="zh-CN" sz="1349" dirty="0"/>
              <a:t>constructor-1101</a:t>
            </a:r>
          </a:p>
          <a:p>
            <a:pPr indent="-4761" algn="l"/>
            <a:r>
              <a:rPr lang="en-US" altLang="zh-CN" sz="1349" dirty="0"/>
              <a:t>1101 tan</a:t>
            </a:r>
          </a:p>
          <a:p>
            <a:pPr indent="-4761" algn="l"/>
            <a:r>
              <a:rPr lang="en-US" altLang="zh-CN" sz="1349" dirty="0"/>
              <a:t>in </a:t>
            </a:r>
            <a:r>
              <a:rPr lang="en-US" altLang="zh-CN" sz="1349" dirty="0" err="1"/>
              <a:t>get_data</a:t>
            </a:r>
            <a:r>
              <a:rPr lang="en-US" altLang="zh-CN" sz="1349" dirty="0"/>
              <a:t>()</a:t>
            </a:r>
          </a:p>
          <a:p>
            <a:pPr indent="-4761" algn="l"/>
            <a:r>
              <a:rPr lang="en-US" altLang="zh-CN" sz="1349" dirty="0"/>
              <a:t>constructor-0</a:t>
            </a:r>
          </a:p>
          <a:p>
            <a:pPr indent="-4761" algn="l"/>
            <a:r>
              <a:rPr lang="en-US" altLang="zh-CN" sz="1349" dirty="0"/>
              <a:t>destructor-0</a:t>
            </a:r>
          </a:p>
          <a:p>
            <a:pPr indent="-4761" algn="l"/>
            <a:r>
              <a:rPr lang="en-US" altLang="zh-CN" sz="1349" dirty="0"/>
              <a:t>destructor-1101</a:t>
            </a:r>
          </a:p>
          <a:p>
            <a:pPr indent="-4761" algn="l"/>
            <a:r>
              <a:rPr lang="en-US" altLang="zh-CN" sz="1349" dirty="0" err="1"/>
              <a:t>num</a:t>
            </a:r>
            <a:r>
              <a:rPr lang="en-US" altLang="zh-CN" sz="1349" dirty="0"/>
              <a:t>=0,error!</a:t>
            </a:r>
          </a:p>
          <a:p>
            <a:pPr indent="-4761" algn="l"/>
            <a:r>
              <a:rPr lang="en-US" altLang="zh-CN" sz="1349" dirty="0"/>
              <a:t>main end</a:t>
            </a:r>
            <a:endParaRPr lang="zh-CN" altLang="en-US" sz="1349" dirty="0"/>
          </a:p>
        </p:txBody>
      </p:sp>
      <p:pic>
        <p:nvPicPr>
          <p:cNvPr id="3" name="矩形 1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208" y="-19188"/>
            <a:ext cx="5195328"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p:cNvGrpSpPr>
            <a:grpSpLocks/>
          </p:cNvGrpSpPr>
          <p:nvPr/>
        </p:nvGrpSpPr>
        <p:grpSpPr bwMode="auto">
          <a:xfrm>
            <a:off x="91836" y="91558"/>
            <a:ext cx="349862" cy="351052"/>
            <a:chOff x="1192404" y="608225"/>
            <a:chExt cx="1755828" cy="1759616"/>
          </a:xfrm>
        </p:grpSpPr>
        <p:grpSp>
          <p:nvGrpSpPr>
            <p:cNvPr id="5" name="组合 79"/>
            <p:cNvGrpSpPr>
              <a:grpSpLocks/>
            </p:cNvGrpSpPr>
            <p:nvPr/>
          </p:nvGrpSpPr>
          <p:grpSpPr bwMode="auto">
            <a:xfrm>
              <a:off x="1192404" y="608225"/>
              <a:ext cx="1755828" cy="1759616"/>
              <a:chOff x="6379729" y="2488774"/>
              <a:chExt cx="2513016" cy="2513016"/>
            </a:xfrm>
          </p:grpSpPr>
          <p:sp>
            <p:nvSpPr>
              <p:cNvPr id="7"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8" name="任意多边形 83"/>
              <p:cNvGrpSpPr>
                <a:grpSpLocks/>
              </p:cNvGrpSpPr>
              <p:nvPr/>
            </p:nvGrpSpPr>
            <p:grpSpPr bwMode="auto">
              <a:xfrm>
                <a:off x="6397313" y="2490687"/>
                <a:ext cx="2505748" cy="2500354"/>
                <a:chOff x="1883664" y="1987296"/>
                <a:chExt cx="1322832" cy="1322832"/>
              </a:xfrm>
            </p:grpSpPr>
            <p:pic>
              <p:nvPicPr>
                <p:cNvPr id="9" name="任意多边形 8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6"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1" name="TextBox 64"/>
          <p:cNvSpPr txBox="1">
            <a:spLocks noChangeArrowheads="1"/>
          </p:cNvSpPr>
          <p:nvPr/>
        </p:nvSpPr>
        <p:spPr bwMode="auto">
          <a:xfrm>
            <a:off x="494969" y="27771"/>
            <a:ext cx="4400899"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249" dirty="0" smtClean="0">
                <a:solidFill>
                  <a:schemeClr val="bg1"/>
                </a:solidFill>
                <a:latin typeface="Rockwell" pitchFamily="18" charset="0"/>
                <a:ea typeface="微软雅黑" pitchFamily="34" charset="-122"/>
              </a:rPr>
              <a:t>例</a:t>
            </a:r>
            <a:r>
              <a:rPr lang="en-US" altLang="zh-CN" sz="2249" dirty="0" smtClean="0">
                <a:solidFill>
                  <a:schemeClr val="bg1"/>
                </a:solidFill>
                <a:latin typeface="Rockwell" pitchFamily="18" charset="0"/>
                <a:ea typeface="微软雅黑" pitchFamily="34" charset="-122"/>
              </a:rPr>
              <a:t>6.</a:t>
            </a:r>
            <a:r>
              <a:rPr lang="zh-CN" altLang="en-US" sz="2249" dirty="0">
                <a:solidFill>
                  <a:schemeClr val="bg1"/>
                </a:solidFill>
                <a:latin typeface="Rockwell" pitchFamily="18" charset="0"/>
                <a:ea typeface="微软雅黑" pitchFamily="34" charset="-122"/>
              </a:rPr>
              <a:t>在异常处理中处理析构函数</a:t>
            </a:r>
          </a:p>
        </p:txBody>
      </p:sp>
    </p:spTree>
    <p:extLst>
      <p:ext uri="{BB962C8B-B14F-4D97-AF65-F5344CB8AC3E}">
        <p14:creationId xmlns:p14="http://schemas.microsoft.com/office/powerpoint/2010/main" val="3963803406"/>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ppt_w</p:attrName>
                                        </p:attrNameLst>
                                      </p:cBhvr>
                                      <p:tavLst>
                                        <p:tav tm="0" fmla="#ppt_w*sin(2.5*pi*$)">
                                          <p:val>
                                            <p:fltVal val="0"/>
                                          </p:val>
                                        </p:tav>
                                        <p:tav tm="100000">
                                          <p:val>
                                            <p:fltVal val="1"/>
                                          </p:val>
                                        </p:tav>
                                      </p:tavLst>
                                    </p:anim>
                                    <p:anim calcmode="lin" valueType="num">
                                      <p:cBhvr>
                                        <p:cTn id="9" dur="1000" fill="hold"/>
                                        <p:tgtEl>
                                          <p:spTgt spid="11"/>
                                        </p:tgtEl>
                                        <p:attrNameLst>
                                          <p:attrName>ppt_h</p:attrName>
                                        </p:attrNameLst>
                                      </p:cBhvr>
                                      <p:tavLst>
                                        <p:tav tm="0">
                                          <p:val>
                                            <p:strVal val="#ppt_h"/>
                                          </p:val>
                                        </p:tav>
                                        <p:tav tm="100000">
                                          <p:val>
                                            <p:strVal val="#ppt_h"/>
                                          </p:val>
                                        </p:tav>
                                      </p:tavLst>
                                    </p:anim>
                                  </p:childTnLst>
                                </p:cTn>
                              </p:par>
                            </p:childTnLst>
                          </p:cTn>
                        </p:par>
                        <p:par>
                          <p:cTn id="10" fill="hold">
                            <p:stCondLst>
                              <p:cond delay="2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1"/>
                                        </p:tgtEl>
                                      </p:cBhvr>
                                    </p:animEffect>
                                    <p:animScale>
                                      <p:cBhvr>
                                        <p:cTn id="13"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9.1.1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异常、异常处理的概念</a:t>
            </a:r>
          </a:p>
        </p:txBody>
      </p:sp>
      <p:sp>
        <p:nvSpPr>
          <p:cNvPr id="4" name="Rectangle 3"/>
          <p:cNvSpPr txBox="1">
            <a:spLocks noChangeArrowheads="1"/>
          </p:cNvSpPr>
          <p:nvPr/>
        </p:nvSpPr>
        <p:spPr bwMode="auto">
          <a:xfrm>
            <a:off x="108000" y="699750"/>
            <a:ext cx="8317754" cy="38880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a:lnSpc>
                <a:spcPct val="150000"/>
              </a:lnSpc>
              <a:spcBef>
                <a:spcPts val="0"/>
              </a:spcBef>
              <a:defRPr/>
            </a:pPr>
            <a:r>
              <a:rPr lang="zh-CN" altLang="en-US" sz="2000" b="0" kern="0" dirty="0"/>
              <a:t>原因：在一个大型软件中，由于函数之间有着明确的分工和复杂的调用关系，发现错误的函数往往不具备处理错误的能力。</a:t>
            </a:r>
          </a:p>
          <a:p>
            <a:pPr marL="0">
              <a:lnSpc>
                <a:spcPct val="150000"/>
              </a:lnSpc>
              <a:spcBef>
                <a:spcPts val="0"/>
              </a:spcBef>
              <a:defRPr/>
            </a:pPr>
            <a:r>
              <a:rPr lang="en-US" altLang="zh-CN" sz="2000" b="0" kern="0" dirty="0"/>
              <a:t>C++</a:t>
            </a:r>
            <a:r>
              <a:rPr lang="zh-CN" altLang="en-US" sz="2000" b="0" kern="0" dirty="0"/>
              <a:t>语言异常处理机制的基本思想是</a:t>
            </a:r>
            <a:r>
              <a:rPr lang="zh-CN" altLang="en-US" sz="2000" b="0" kern="0" dirty="0">
                <a:solidFill>
                  <a:srgbClr val="FF0000"/>
                </a:solidFill>
              </a:rPr>
              <a:t>将异常的检测与处理分离</a:t>
            </a:r>
            <a:r>
              <a:rPr lang="zh-CN" altLang="en-US" sz="2000" b="0" kern="0" dirty="0"/>
              <a:t>。</a:t>
            </a:r>
          </a:p>
          <a:p>
            <a:pPr marL="0">
              <a:lnSpc>
                <a:spcPct val="150000"/>
              </a:lnSpc>
              <a:spcBef>
                <a:spcPts val="0"/>
              </a:spcBef>
              <a:defRPr/>
            </a:pPr>
            <a:r>
              <a:rPr lang="zh-CN" altLang="en-US" sz="2000" b="0" kern="0" dirty="0"/>
              <a:t>过程</a:t>
            </a:r>
            <a:r>
              <a:rPr lang="en-US" altLang="zh-CN" sz="2000" b="0" kern="0" dirty="0"/>
              <a:t>1</a:t>
            </a:r>
            <a:r>
              <a:rPr lang="zh-CN" altLang="en-US" sz="2000" b="0" kern="0" dirty="0"/>
              <a:t>：当在一个函数体中</a:t>
            </a:r>
            <a:r>
              <a:rPr lang="zh-CN" altLang="en-US" sz="2000" b="0" kern="0" dirty="0">
                <a:solidFill>
                  <a:srgbClr val="FF0000"/>
                </a:solidFill>
              </a:rPr>
              <a:t>检测到异常条件</a:t>
            </a:r>
            <a:r>
              <a:rPr lang="zh-CN" altLang="en-US" sz="2000" b="0" kern="0" dirty="0"/>
              <a:t>存在，但却无法确定相应的处理方法时，该函数将</a:t>
            </a:r>
            <a:r>
              <a:rPr lang="zh-CN" altLang="en-US" sz="2000" b="0" kern="0" dirty="0">
                <a:solidFill>
                  <a:srgbClr val="FF0000"/>
                </a:solidFill>
              </a:rPr>
              <a:t>引发一个异常</a:t>
            </a:r>
            <a:r>
              <a:rPr lang="zh-CN" altLang="en-US" sz="2000" b="0" kern="0" dirty="0"/>
              <a:t>，由函数的直接或间接调用者</a:t>
            </a:r>
            <a:r>
              <a:rPr lang="zh-CN" altLang="en-US" sz="2000" b="0" kern="0" dirty="0">
                <a:solidFill>
                  <a:srgbClr val="FF0000"/>
                </a:solidFill>
              </a:rPr>
              <a:t>捕获这个异常并处理这个错误</a:t>
            </a:r>
            <a:r>
              <a:rPr lang="zh-CN" altLang="en-US" sz="2000" b="0" kern="0" dirty="0" smtClean="0"/>
              <a:t>。</a:t>
            </a:r>
            <a:endParaRPr lang="en-US" altLang="zh-CN" sz="2000" b="0" kern="0" dirty="0" smtClean="0"/>
          </a:p>
          <a:p>
            <a:pPr marL="0">
              <a:lnSpc>
                <a:spcPct val="150000"/>
              </a:lnSpc>
              <a:spcBef>
                <a:spcPts val="0"/>
              </a:spcBef>
              <a:defRPr/>
            </a:pPr>
            <a:r>
              <a:rPr lang="zh-CN" altLang="en-US" sz="2000" b="0" kern="0" dirty="0"/>
              <a:t>过程</a:t>
            </a:r>
            <a:r>
              <a:rPr lang="en-US" altLang="zh-CN" sz="2000" b="0" kern="0" dirty="0"/>
              <a:t>2</a:t>
            </a:r>
            <a:r>
              <a:rPr lang="zh-CN" altLang="en-US" sz="2000" b="0" kern="0" dirty="0"/>
              <a:t>：如果程序始终没有处理这个异常，最终它会被传到</a:t>
            </a:r>
            <a:r>
              <a:rPr lang="en-US" altLang="zh-CN" sz="2000" b="0" kern="0" dirty="0"/>
              <a:t>C++</a:t>
            </a:r>
            <a:r>
              <a:rPr lang="zh-CN" altLang="en-US" sz="2000" b="0" kern="0" dirty="0"/>
              <a:t>运行系统那里，运行系统捕获异常后，通常只是简单地终止这个程序</a:t>
            </a:r>
            <a:r>
              <a:rPr lang="zh-CN" altLang="en-US" sz="2000" b="0" kern="0" dirty="0" smtClean="0"/>
              <a:t>。</a:t>
            </a:r>
            <a:endParaRPr lang="zh-CN" altLang="en-US" sz="2000" b="0" kern="0" dirty="0"/>
          </a:p>
          <a:p>
            <a:pPr>
              <a:defRPr/>
            </a:pPr>
            <a:endParaRPr lang="en-US" altLang="zh-CN" sz="2000" kern="0" dirty="0"/>
          </a:p>
        </p:txBody>
      </p:sp>
    </p:spTree>
    <p:extLst>
      <p:ext uri="{BB962C8B-B14F-4D97-AF65-F5344CB8AC3E}">
        <p14:creationId xmlns:p14="http://schemas.microsoft.com/office/powerpoint/2010/main" val="1397554395"/>
      </p:ext>
    </p:extLst>
  </p:cSld>
  <p:clrMapOvr>
    <a:masterClrMapping/>
  </p:clrMapOvr>
  <p:transition spd="slow" advClick="0" advTm="0"/>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smtClean="0">
                  <a:solidFill>
                    <a:schemeClr val="bg1">
                      <a:lumMod val="95000"/>
                    </a:schemeClr>
                  </a:solidFill>
                  <a:latin typeface="Impact" panose="020B0806030902050204" pitchFamily="34" charset="0"/>
                </a:rPr>
                <a:t>04</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769763" y="2004718"/>
            <a:ext cx="4970590" cy="623250"/>
          </a:xfrm>
          <a:prstGeom prst="rect">
            <a:avLst/>
          </a:prstGeom>
          <a:noFill/>
        </p:spPr>
        <p:txBody>
          <a:bodyPr wrap="square" lIns="68584" tIns="34291" rIns="68584" bIns="34291" rtlCol="0">
            <a:spAutoFit/>
          </a:bodyPr>
          <a:lstStyle/>
          <a:p>
            <a:pPr algn="ctr"/>
            <a:r>
              <a:rPr lang="zh-CN" altLang="en-US" sz="3600" b="1" dirty="0" smtClean="0">
                <a:solidFill>
                  <a:schemeClr val="tx1">
                    <a:lumMod val="75000"/>
                    <a:lumOff val="25000"/>
                  </a:schemeClr>
                </a:solidFill>
                <a:latin typeface="微软雅黑" panose="020B0503020204020204" pitchFamily="34" charset="-122"/>
                <a:ea typeface="微软雅黑" panose="020B0503020204020204" pitchFamily="34" charset="-122"/>
              </a:rPr>
              <a:t>异常匹配 </a:t>
            </a:r>
            <a:endParaRPr lang="en-GB"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extLst>
      <p:ext uri="{BB962C8B-B14F-4D97-AF65-F5344CB8AC3E}">
        <p14:creationId xmlns:p14="http://schemas.microsoft.com/office/powerpoint/2010/main" val="3470471551"/>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23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532926" y="915750"/>
            <a:ext cx="8215074" cy="2799100"/>
          </a:xfrm>
          <a:prstGeom prst="rect">
            <a:avLst/>
          </a:prstGeom>
        </p:spPr>
        <p:txBody>
          <a:bodyPr wrap="square">
            <a:spAutoFit/>
          </a:bodyPr>
          <a:lstStyle/>
          <a:p>
            <a:pPr eaLnBrk="0" hangingPunct="0">
              <a:lnSpc>
                <a:spcPct val="150000"/>
              </a:lnSpc>
              <a:spcBef>
                <a:spcPct val="20000"/>
              </a:spcBef>
              <a:buClr>
                <a:srgbClr val="0BD0D9"/>
              </a:buClr>
              <a:buSzPct val="95000"/>
              <a:defRPr/>
            </a:pPr>
            <a:r>
              <a:rPr lang="zh-CN" altLang="en-US" sz="2400" dirty="0" smtClean="0"/>
              <a:t>         从</a:t>
            </a:r>
            <a:r>
              <a:rPr lang="zh-CN" altLang="en-US" sz="2400" dirty="0"/>
              <a:t>基类可以派生各种异常类，当一个异常抛出时，异常处理器会根据异常处理顺序找到“最近”的异常类型进行处理。如果</a:t>
            </a:r>
            <a:r>
              <a:rPr lang="en-US" altLang="zh-CN" sz="2400" dirty="0"/>
              <a:t>catch</a:t>
            </a:r>
            <a:r>
              <a:rPr lang="zh-CN" altLang="en-US" sz="2400" dirty="0"/>
              <a:t>捕获了一个指向基类类型异常对象的指针或引用，那么它也可以捕获该基类所派生的异常对象的指针或引用。相关错误的多态处理是允许的。 </a:t>
            </a:r>
          </a:p>
        </p:txBody>
      </p:sp>
    </p:spTree>
    <p:extLst>
      <p:ext uri="{BB962C8B-B14F-4D97-AF65-F5344CB8AC3E}">
        <p14:creationId xmlns:p14="http://schemas.microsoft.com/office/powerpoint/2010/main" val="3799698253"/>
      </p:ext>
    </p:extLst>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smtClean="0">
                  <a:solidFill>
                    <a:schemeClr val="bg1">
                      <a:lumMod val="95000"/>
                    </a:schemeClr>
                  </a:solidFill>
                  <a:latin typeface="Impact" panose="020B0806030902050204" pitchFamily="34" charset="0"/>
                </a:rPr>
                <a:t>05</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672183" y="2265455"/>
            <a:ext cx="4970590" cy="623250"/>
          </a:xfrm>
          <a:prstGeom prst="rect">
            <a:avLst/>
          </a:prstGeom>
          <a:noFill/>
        </p:spPr>
        <p:txBody>
          <a:bodyPr wrap="square" lIns="68584" tIns="34291" rIns="68584" bIns="34291" rtlCol="0">
            <a:spAutoFit/>
          </a:bodyPr>
          <a:lstStyle/>
          <a:p>
            <a:pPr algn="ct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标准</a:t>
            </a:r>
            <a:r>
              <a:rPr lang="zh-CN" altLang="en-US" sz="3600" b="1" dirty="0" smtClean="0">
                <a:solidFill>
                  <a:schemeClr val="tx1">
                    <a:lumMod val="75000"/>
                    <a:lumOff val="25000"/>
                  </a:schemeClr>
                </a:solidFill>
                <a:latin typeface="微软雅黑" panose="020B0503020204020204" pitchFamily="34" charset="-122"/>
                <a:ea typeface="微软雅黑" panose="020B0503020204020204" pitchFamily="34" charset="-122"/>
              </a:rPr>
              <a:t>异常及层次结构</a:t>
            </a:r>
            <a:endParaRPr lang="en-GB"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extLst>
      <p:ext uri="{BB962C8B-B14F-4D97-AF65-F5344CB8AC3E}">
        <p14:creationId xmlns:p14="http://schemas.microsoft.com/office/powerpoint/2010/main" val="3655207709"/>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23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324000" y="579676"/>
            <a:ext cx="8568000" cy="4108817"/>
          </a:xfrm>
          <a:prstGeom prst="rect">
            <a:avLst/>
          </a:prstGeom>
        </p:spPr>
        <p:txBody>
          <a:bodyPr wrap="square">
            <a:spAutoFit/>
          </a:bodyPr>
          <a:lstStyle/>
          <a:p>
            <a:pPr marL="285750" indent="-285750" eaLnBrk="0" hangingPunct="0">
              <a:lnSpc>
                <a:spcPct val="150000"/>
              </a:lnSpc>
              <a:spcBef>
                <a:spcPct val="20000"/>
              </a:spcBef>
              <a:buSzPct val="95000"/>
              <a:buFont typeface="Wingdings" panose="05000000000000000000" pitchFamily="2" charset="2"/>
              <a:buChar char="l"/>
              <a:defRPr/>
            </a:pPr>
            <a:r>
              <a:rPr lang="en-US" altLang="zh-CN" dirty="0"/>
              <a:t>C++</a:t>
            </a:r>
            <a:r>
              <a:rPr lang="zh-CN" altLang="en-US" dirty="0"/>
              <a:t>标准提供了标准库异常及层次结构。标准异常以基类</a:t>
            </a:r>
            <a:r>
              <a:rPr lang="en-US" altLang="zh-CN" dirty="0"/>
              <a:t>exception</a:t>
            </a:r>
            <a:r>
              <a:rPr lang="zh-CN" altLang="en-US" dirty="0"/>
              <a:t>开头</a:t>
            </a:r>
            <a:r>
              <a:rPr lang="en-US" altLang="zh-CN" dirty="0"/>
              <a:t>(</a:t>
            </a:r>
            <a:r>
              <a:rPr lang="zh-CN" altLang="en-US" dirty="0"/>
              <a:t>在头文件</a:t>
            </a:r>
            <a:r>
              <a:rPr lang="en-US" altLang="zh-CN" dirty="0"/>
              <a:t>&lt;exception&gt;</a:t>
            </a:r>
            <a:r>
              <a:rPr lang="zh-CN" altLang="en-US" dirty="0"/>
              <a:t>中定义</a:t>
            </a:r>
            <a:r>
              <a:rPr lang="en-US" altLang="zh-CN" dirty="0"/>
              <a:t>)</a:t>
            </a:r>
            <a:r>
              <a:rPr lang="zh-CN" altLang="en-US" dirty="0"/>
              <a:t>，该基类提供了函数</a:t>
            </a:r>
            <a:r>
              <a:rPr lang="en-US" altLang="zh-CN" dirty="0"/>
              <a:t>what( )</a:t>
            </a:r>
            <a:r>
              <a:rPr lang="zh-CN" altLang="en-US" dirty="0"/>
              <a:t>，每个派生类中重定义发出相应的错误信息</a:t>
            </a:r>
            <a:r>
              <a:rPr lang="zh-CN" altLang="en-US" dirty="0" smtClean="0"/>
              <a:t>。</a:t>
            </a:r>
            <a:endParaRPr lang="en-US" altLang="zh-CN" dirty="0" smtClean="0"/>
          </a:p>
          <a:p>
            <a:pPr marL="285750" indent="-285750" eaLnBrk="0" hangingPunct="0">
              <a:lnSpc>
                <a:spcPct val="150000"/>
              </a:lnSpc>
              <a:spcBef>
                <a:spcPct val="20000"/>
              </a:spcBef>
              <a:buSzPct val="95000"/>
              <a:buFont typeface="Wingdings" panose="05000000000000000000" pitchFamily="2" charset="2"/>
              <a:buChar char="l"/>
              <a:defRPr/>
            </a:pPr>
            <a:r>
              <a:rPr lang="zh-CN" altLang="en-US" dirty="0" smtClean="0"/>
              <a:t>由</a:t>
            </a:r>
            <a:r>
              <a:rPr lang="zh-CN" altLang="en-US" dirty="0"/>
              <a:t>基类</a:t>
            </a:r>
            <a:r>
              <a:rPr lang="en-US" altLang="zh-CN" dirty="0"/>
              <a:t>exception</a:t>
            </a:r>
            <a:r>
              <a:rPr lang="zh-CN" altLang="en-US" dirty="0"/>
              <a:t>直接派生的类</a:t>
            </a:r>
            <a:r>
              <a:rPr lang="en-US" altLang="zh-CN" dirty="0" err="1"/>
              <a:t>runtime_error</a:t>
            </a:r>
            <a:r>
              <a:rPr lang="zh-CN" altLang="en-US" dirty="0"/>
              <a:t>和</a:t>
            </a:r>
            <a:r>
              <a:rPr lang="en-US" altLang="zh-CN" dirty="0" err="1"/>
              <a:t>logic_error</a:t>
            </a:r>
            <a:r>
              <a:rPr lang="en-US" altLang="zh-CN" dirty="0"/>
              <a:t>(</a:t>
            </a:r>
            <a:r>
              <a:rPr lang="zh-CN" altLang="en-US" dirty="0"/>
              <a:t>均定义在头文件</a:t>
            </a:r>
            <a:r>
              <a:rPr lang="en-US" altLang="zh-CN" dirty="0"/>
              <a:t>&lt;</a:t>
            </a:r>
            <a:r>
              <a:rPr lang="en-US" altLang="zh-CN" dirty="0" err="1"/>
              <a:t>stdexcept</a:t>
            </a:r>
            <a:r>
              <a:rPr lang="en-US" altLang="zh-CN" dirty="0"/>
              <a:t>&gt;</a:t>
            </a:r>
            <a:r>
              <a:rPr lang="zh-CN" altLang="en-US" dirty="0"/>
              <a:t>中</a:t>
            </a:r>
            <a:r>
              <a:rPr lang="en-US" altLang="zh-CN" dirty="0"/>
              <a:t>)</a:t>
            </a:r>
            <a:r>
              <a:rPr lang="zh-CN" altLang="en-US" dirty="0"/>
              <a:t>，分别报告程序的逻辑错误和运行时错误信息</a:t>
            </a:r>
            <a:r>
              <a:rPr lang="zh-CN" altLang="en-US" dirty="0" smtClean="0"/>
              <a:t>。</a:t>
            </a:r>
            <a:endParaRPr lang="en-US" altLang="zh-CN" dirty="0" smtClean="0"/>
          </a:p>
          <a:p>
            <a:pPr marL="285750" indent="-285750" eaLnBrk="0" hangingPunct="0">
              <a:lnSpc>
                <a:spcPct val="150000"/>
              </a:lnSpc>
              <a:spcBef>
                <a:spcPct val="20000"/>
              </a:spcBef>
              <a:buSzPct val="95000"/>
              <a:buFont typeface="Wingdings" panose="05000000000000000000" pitchFamily="2" charset="2"/>
              <a:buChar char="l"/>
              <a:defRPr/>
            </a:pPr>
            <a:r>
              <a:rPr lang="en-US" altLang="zh-CN" dirty="0" smtClean="0"/>
              <a:t>I/O</a:t>
            </a:r>
            <a:r>
              <a:rPr lang="zh-CN" altLang="en-US" dirty="0"/>
              <a:t>流异常类</a:t>
            </a:r>
            <a:r>
              <a:rPr lang="en-US" altLang="zh-CN" dirty="0" err="1"/>
              <a:t>ios</a:t>
            </a:r>
            <a:r>
              <a:rPr lang="en-US" altLang="zh-CN" dirty="0"/>
              <a:t>::failure</a:t>
            </a:r>
            <a:r>
              <a:rPr lang="zh-CN" altLang="en-US" dirty="0"/>
              <a:t>也由</a:t>
            </a:r>
            <a:r>
              <a:rPr lang="en-US" altLang="zh-CN" dirty="0"/>
              <a:t>exception</a:t>
            </a:r>
            <a:r>
              <a:rPr lang="zh-CN" altLang="en-US" dirty="0"/>
              <a:t>类派生而来。</a:t>
            </a:r>
          </a:p>
          <a:p>
            <a:pPr eaLnBrk="0" hangingPunct="0">
              <a:lnSpc>
                <a:spcPct val="150000"/>
              </a:lnSpc>
              <a:spcBef>
                <a:spcPct val="20000"/>
              </a:spcBef>
              <a:buSzPct val="95000"/>
              <a:defRPr/>
            </a:pPr>
            <a:endParaRPr lang="en-US" altLang="zh-CN" dirty="0" smtClean="0"/>
          </a:p>
          <a:p>
            <a:pPr eaLnBrk="0" hangingPunct="0">
              <a:lnSpc>
                <a:spcPct val="150000"/>
              </a:lnSpc>
              <a:spcBef>
                <a:spcPct val="20000"/>
              </a:spcBef>
              <a:buSzPct val="95000"/>
              <a:defRPr/>
            </a:pPr>
            <a:r>
              <a:rPr lang="zh-CN" altLang="en-US" dirty="0" smtClean="0"/>
              <a:t>注意</a:t>
            </a:r>
            <a:r>
              <a:rPr lang="zh-CN" altLang="en-US" dirty="0"/>
              <a:t>：</a:t>
            </a:r>
          </a:p>
          <a:p>
            <a:pPr eaLnBrk="0" hangingPunct="0">
              <a:lnSpc>
                <a:spcPct val="150000"/>
              </a:lnSpc>
              <a:spcBef>
                <a:spcPct val="20000"/>
              </a:spcBef>
              <a:buSzPct val="95000"/>
              <a:defRPr/>
            </a:pPr>
            <a:r>
              <a:rPr lang="zh-CN" altLang="en-US" dirty="0" smtClean="0"/>
              <a:t>   异常处理</a:t>
            </a:r>
            <a:r>
              <a:rPr lang="zh-CN" altLang="en-US" dirty="0"/>
              <a:t>不能用于处理异步情况，如磁盘</a:t>
            </a:r>
            <a:r>
              <a:rPr lang="en-US" altLang="zh-CN" dirty="0"/>
              <a:t>I/O</a:t>
            </a:r>
            <a:r>
              <a:rPr lang="zh-CN" altLang="en-US" dirty="0"/>
              <a:t>完成、网络消息到达、鼠标单击等。 </a:t>
            </a:r>
          </a:p>
        </p:txBody>
      </p:sp>
    </p:spTree>
    <p:extLst>
      <p:ext uri="{BB962C8B-B14F-4D97-AF65-F5344CB8AC3E}">
        <p14:creationId xmlns:p14="http://schemas.microsoft.com/office/powerpoint/2010/main" val="3975408584"/>
      </p:ext>
    </p:extLst>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灯片编号占位符 5"/>
          <p:cNvSpPr txBox="1">
            <a:spLocks/>
          </p:cNvSpPr>
          <p:nvPr/>
        </p:nvSpPr>
        <p:spPr>
          <a:xfrm>
            <a:off x="6529800" y="4460237"/>
            <a:ext cx="1905000" cy="457200"/>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ABC1FD7-9A0E-41F7-9C7C-40F807E6F92F}" type="slidenum">
              <a:rPr lang="en-US" altLang="zh-CN" smtClean="0"/>
              <a:pPr/>
              <a:t>64</a:t>
            </a:fld>
            <a:endParaRPr lang="en-US" altLang="zh-CN"/>
          </a:p>
        </p:txBody>
      </p:sp>
      <p:sp>
        <p:nvSpPr>
          <p:cNvPr id="7" name="Rectangle 3"/>
          <p:cNvSpPr txBox="1">
            <a:spLocks noChangeArrowheads="1"/>
          </p:cNvSpPr>
          <p:nvPr/>
        </p:nvSpPr>
        <p:spPr>
          <a:xfrm>
            <a:off x="790988" y="51750"/>
            <a:ext cx="7912100" cy="41148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400" smtClean="0"/>
              <a:t>用于报告标准库中的函数和类在程序运行时产生的异常</a:t>
            </a:r>
            <a:endParaRPr lang="zh-CN" altLang="en-US" sz="2400"/>
          </a:p>
        </p:txBody>
      </p:sp>
      <p:sp>
        <p:nvSpPr>
          <p:cNvPr id="8" name="Rectangle 6"/>
          <p:cNvSpPr>
            <a:spLocks noChangeArrowheads="1"/>
          </p:cNvSpPr>
          <p:nvPr/>
        </p:nvSpPr>
        <p:spPr bwMode="auto">
          <a:xfrm>
            <a:off x="-252000" y="39306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9" name="Object 5"/>
          <p:cNvGraphicFramePr>
            <a:graphicFrameLocks noChangeAspect="1"/>
          </p:cNvGraphicFramePr>
          <p:nvPr>
            <p:extLst>
              <p:ext uri="{D42A27DB-BD31-4B8C-83A1-F6EECF244321}">
                <p14:modId xmlns:p14="http://schemas.microsoft.com/office/powerpoint/2010/main" val="244720576"/>
              </p:ext>
            </p:extLst>
          </p:nvPr>
        </p:nvGraphicFramePr>
        <p:xfrm>
          <a:off x="971963" y="556575"/>
          <a:ext cx="7092950" cy="4267200"/>
        </p:xfrm>
        <a:graphic>
          <a:graphicData uri="http://schemas.openxmlformats.org/presentationml/2006/ole">
            <mc:AlternateContent xmlns:mc="http://schemas.openxmlformats.org/markup-compatibility/2006">
              <mc:Choice xmlns:v="urn:schemas-microsoft-com:vml" Requires="v">
                <p:oleObj spid="_x0000_s2068" name="图片" r:id="rId4" imgW="5125212" imgH="3343656" progId="Word.Picture.8">
                  <p:embed/>
                </p:oleObj>
              </mc:Choice>
              <mc:Fallback>
                <p:oleObj name="图片" r:id="rId4" imgW="5125212" imgH="3343656" progId="Word.Picture.8">
                  <p:embed/>
                  <p:pic>
                    <p:nvPicPr>
                      <p:cNvPr id="48133" name="Object 5"/>
                      <p:cNvPicPr>
                        <a:picLocks noChangeAspect="1" noChangeArrowheads="1"/>
                      </p:cNvPicPr>
                      <p:nvPr/>
                    </p:nvPicPr>
                    <p:blipFill>
                      <a:blip r:embed="rId5">
                        <a:extLst>
                          <a:ext uri="{28A0092B-C50C-407E-A947-70E740481C1C}">
                            <a14:useLocalDpi xmlns:a14="http://schemas.microsoft.com/office/drawing/2010/main" val="0"/>
                          </a:ext>
                        </a:extLst>
                      </a:blip>
                      <a:srcRect t="4414" b="3230"/>
                      <a:stretch>
                        <a:fillRect/>
                      </a:stretch>
                    </p:blipFill>
                    <p:spPr bwMode="auto">
                      <a:xfrm>
                        <a:off x="971963" y="556575"/>
                        <a:ext cx="7092950" cy="4267200"/>
                      </a:xfrm>
                      <a:prstGeom prst="rect">
                        <a:avLst/>
                      </a:prstGeom>
                      <a:noFill/>
                      <a:extLst>
                        <a:ext uri="{909E8E84-426E-40DD-AFC4-6F175D3DCCD1}">
                          <a14:hiddenFill xmlns:a14="http://schemas.microsoft.com/office/drawing/2010/main">
                            <a:solidFill>
                              <a:srgbClr val="99CCFF"/>
                            </a:solidFill>
                          </a14:hiddenFill>
                        </a:ext>
                      </a:extLst>
                    </p:spPr>
                  </p:pic>
                </p:oleObj>
              </mc:Fallback>
            </mc:AlternateContent>
          </a:graphicData>
        </a:graphic>
      </p:graphicFrame>
      <p:sp>
        <p:nvSpPr>
          <p:cNvPr id="10" name="Oval 7"/>
          <p:cNvSpPr>
            <a:spLocks noChangeArrowheads="1"/>
          </p:cNvSpPr>
          <p:nvPr/>
        </p:nvSpPr>
        <p:spPr bwMode="auto">
          <a:xfrm>
            <a:off x="562388" y="1937700"/>
            <a:ext cx="6624637" cy="2881312"/>
          </a:xfrm>
          <a:prstGeom prst="ellipse">
            <a:avLst/>
          </a:prstGeom>
          <a:solidFill>
            <a:srgbClr val="CCFFCC">
              <a:alpha val="41000"/>
            </a:srgbClr>
          </a:solidFill>
          <a:ln w="9525">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solidFill>
                  <a:srgbClr val="FF00FF"/>
                </a:solidFill>
              </a:rPr>
              <a:t>头文件</a:t>
            </a:r>
          </a:p>
          <a:p>
            <a:pPr algn="ctr"/>
            <a:r>
              <a:rPr lang="zh-CN" altLang="en-US">
                <a:solidFill>
                  <a:srgbClr val="FF00FF"/>
                </a:solidFill>
              </a:rPr>
              <a:t>  </a:t>
            </a:r>
            <a:r>
              <a:rPr lang="en-US" altLang="zh-CN">
                <a:solidFill>
                  <a:srgbClr val="FF00FF"/>
                </a:solidFill>
              </a:rPr>
              <a:t>stdexcept</a:t>
            </a:r>
            <a:r>
              <a:rPr lang="en-US" altLang="zh-CN"/>
              <a:t> </a:t>
            </a:r>
          </a:p>
        </p:txBody>
      </p:sp>
      <p:sp>
        <p:nvSpPr>
          <p:cNvPr id="13" name="AutoShape 8"/>
          <p:cNvSpPr>
            <a:spLocks noChangeArrowheads="1"/>
          </p:cNvSpPr>
          <p:nvPr/>
        </p:nvSpPr>
        <p:spPr bwMode="auto">
          <a:xfrm>
            <a:off x="5904325" y="556575"/>
            <a:ext cx="1871663" cy="504825"/>
          </a:xfrm>
          <a:prstGeom prst="wedgeRoundRectCallout">
            <a:avLst>
              <a:gd name="adj1" fmla="val -92407"/>
              <a:gd name="adj2" fmla="val -13838"/>
              <a:gd name="adj3" fmla="val 16667"/>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600"/>
              <a:t>头文件</a:t>
            </a:r>
            <a:r>
              <a:rPr lang="en-US" altLang="zh-CN" sz="1600"/>
              <a:t>exception</a:t>
            </a:r>
            <a:r>
              <a:rPr lang="en-US" altLang="zh-CN"/>
              <a:t> </a:t>
            </a:r>
          </a:p>
        </p:txBody>
      </p:sp>
      <p:sp>
        <p:nvSpPr>
          <p:cNvPr id="14" name="AutoShape 9"/>
          <p:cNvSpPr>
            <a:spLocks noChangeArrowheads="1"/>
          </p:cNvSpPr>
          <p:nvPr/>
        </p:nvSpPr>
        <p:spPr bwMode="auto">
          <a:xfrm>
            <a:off x="7488650" y="2572700"/>
            <a:ext cx="1223963" cy="720725"/>
          </a:xfrm>
          <a:prstGeom prst="wedgeRoundRectCallout">
            <a:avLst>
              <a:gd name="adj1" fmla="val -26264"/>
              <a:gd name="adj2" fmla="val -109250"/>
              <a:gd name="adj3" fmla="val 16667"/>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600"/>
              <a:t>头文件</a:t>
            </a:r>
            <a:r>
              <a:rPr lang="en-US" altLang="zh-CN" sz="1600"/>
              <a:t>typeinfo</a:t>
            </a:r>
            <a:r>
              <a:rPr lang="en-US" altLang="zh-CN"/>
              <a:t> </a:t>
            </a:r>
          </a:p>
        </p:txBody>
      </p:sp>
      <p:sp>
        <p:nvSpPr>
          <p:cNvPr id="15" name="AutoShape 10"/>
          <p:cNvSpPr>
            <a:spLocks noChangeArrowheads="1"/>
          </p:cNvSpPr>
          <p:nvPr/>
        </p:nvSpPr>
        <p:spPr bwMode="auto">
          <a:xfrm>
            <a:off x="-1175" y="915350"/>
            <a:ext cx="1223963" cy="720725"/>
          </a:xfrm>
          <a:prstGeom prst="wedgeRoundRectCallout">
            <a:avLst>
              <a:gd name="adj1" fmla="val 72051"/>
              <a:gd name="adj2" fmla="val 67843"/>
              <a:gd name="adj3" fmla="val 16667"/>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600"/>
              <a:t>头文件</a:t>
            </a:r>
            <a:r>
              <a:rPr lang="en-US" altLang="zh-CN" sz="1600"/>
              <a:t>typeinfo</a:t>
            </a:r>
            <a:r>
              <a:rPr lang="en-US" altLang="zh-CN"/>
              <a:t> </a:t>
            </a:r>
          </a:p>
        </p:txBody>
      </p:sp>
      <p:sp>
        <p:nvSpPr>
          <p:cNvPr id="16" name="AutoShape 11"/>
          <p:cNvSpPr>
            <a:spLocks noChangeArrowheads="1"/>
          </p:cNvSpPr>
          <p:nvPr/>
        </p:nvSpPr>
        <p:spPr bwMode="auto">
          <a:xfrm>
            <a:off x="7849013" y="988375"/>
            <a:ext cx="863600" cy="720725"/>
          </a:xfrm>
          <a:prstGeom prst="wedgeRoundRectCallout">
            <a:avLst>
              <a:gd name="adj1" fmla="val -233088"/>
              <a:gd name="adj2" fmla="val 51981"/>
              <a:gd name="adj3" fmla="val 16667"/>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600"/>
              <a:t>头文件</a:t>
            </a:r>
            <a:r>
              <a:rPr lang="en-US" altLang="zh-CN" sz="1600"/>
              <a:t>new</a:t>
            </a:r>
            <a:r>
              <a:rPr lang="en-US" altLang="zh-CN"/>
              <a:t> </a:t>
            </a:r>
          </a:p>
        </p:txBody>
      </p:sp>
    </p:spTree>
    <p:extLst>
      <p:ext uri="{BB962C8B-B14F-4D97-AF65-F5344CB8AC3E}">
        <p14:creationId xmlns:p14="http://schemas.microsoft.com/office/powerpoint/2010/main" val="3241303028"/>
      </p:ext>
    </p:extLst>
  </p:cSld>
  <p:clrMapOvr>
    <a:masterClrMapping/>
  </p:clrMapOvr>
  <p:transition spd="slow" advClick="0" advTm="0"/>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Rectangle 3"/>
          <p:cNvSpPr txBox="1">
            <a:spLocks noChangeArrowheads="1"/>
          </p:cNvSpPr>
          <p:nvPr/>
        </p:nvSpPr>
        <p:spPr>
          <a:xfrm>
            <a:off x="396000" y="708025"/>
            <a:ext cx="8748000" cy="402372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l"/>
            </a:pPr>
            <a:r>
              <a:rPr lang="en-US" altLang="zh-CN" sz="1800" dirty="0"/>
              <a:t>exception </a:t>
            </a:r>
            <a:r>
              <a:rPr lang="zh-CN" altLang="en-US" sz="1800" dirty="0"/>
              <a:t>类位于 </a:t>
            </a:r>
            <a:r>
              <a:rPr lang="en-US" altLang="zh-CN" sz="1800" dirty="0"/>
              <a:t>&lt;exception&gt; </a:t>
            </a:r>
            <a:r>
              <a:rPr lang="zh-CN" altLang="en-US" sz="1800" dirty="0"/>
              <a:t>头文件中，它被声明为：</a:t>
            </a:r>
            <a:endParaRPr lang="en-US" altLang="zh-CN" sz="1800" dirty="0"/>
          </a:p>
          <a:p>
            <a:pPr marL="400050" lvl="1" indent="0">
              <a:buNone/>
            </a:pPr>
            <a:r>
              <a:rPr lang="en-US" altLang="zh-CN" sz="1400" b="1" dirty="0"/>
              <a:t>class</a:t>
            </a:r>
            <a:r>
              <a:rPr lang="en-US" altLang="zh-CN" sz="1400" dirty="0"/>
              <a:t> exception</a:t>
            </a:r>
          </a:p>
          <a:p>
            <a:pPr marL="400050" lvl="1" indent="0">
              <a:buNone/>
            </a:pPr>
            <a:r>
              <a:rPr lang="en-US" altLang="zh-CN" sz="1400" dirty="0"/>
              <a:t>{</a:t>
            </a:r>
          </a:p>
          <a:p>
            <a:pPr marL="400050" lvl="1" indent="0">
              <a:buNone/>
            </a:pPr>
            <a:r>
              <a:rPr lang="en-US" altLang="zh-CN" sz="1400" b="1" dirty="0"/>
              <a:t>public</a:t>
            </a:r>
            <a:r>
              <a:rPr lang="en-US" altLang="zh-CN" sz="1400" dirty="0"/>
              <a:t>:</a:t>
            </a:r>
          </a:p>
          <a:p>
            <a:pPr marL="400050" lvl="1" indent="0">
              <a:buNone/>
            </a:pPr>
            <a:r>
              <a:rPr lang="en-US" altLang="zh-CN" sz="1400" dirty="0"/>
              <a:t>      exception () </a:t>
            </a:r>
            <a:r>
              <a:rPr lang="en-US" altLang="zh-CN" sz="1400" b="1" dirty="0"/>
              <a:t>throw</a:t>
            </a:r>
            <a:r>
              <a:rPr lang="en-US" altLang="zh-CN" sz="1400" dirty="0"/>
              <a:t>(); //</a:t>
            </a:r>
            <a:r>
              <a:rPr lang="zh-CN" altLang="en-US" sz="1400" dirty="0"/>
              <a:t>构造函数</a:t>
            </a:r>
          </a:p>
          <a:p>
            <a:pPr marL="400050" lvl="1" indent="0">
              <a:buNone/>
            </a:pPr>
            <a:r>
              <a:rPr lang="en-US" altLang="zh-CN" sz="1400" dirty="0"/>
              <a:t>      exception (</a:t>
            </a:r>
            <a:r>
              <a:rPr lang="en-US" altLang="zh-CN" sz="1400" b="1" dirty="0" err="1"/>
              <a:t>const</a:t>
            </a:r>
            <a:r>
              <a:rPr lang="en-US" altLang="zh-CN" sz="1400" dirty="0"/>
              <a:t> exception&amp;) </a:t>
            </a:r>
            <a:r>
              <a:rPr lang="en-US" altLang="zh-CN" sz="1400" b="1" dirty="0"/>
              <a:t>throw</a:t>
            </a:r>
            <a:r>
              <a:rPr lang="en-US" altLang="zh-CN" sz="1400" dirty="0"/>
              <a:t>(); //</a:t>
            </a:r>
            <a:r>
              <a:rPr lang="zh-CN" altLang="en-US" sz="1400" dirty="0"/>
              <a:t>拷贝构造函数</a:t>
            </a:r>
          </a:p>
          <a:p>
            <a:pPr marL="400050" lvl="1" indent="0">
              <a:buNone/>
            </a:pPr>
            <a:r>
              <a:rPr lang="en-US" altLang="zh-CN" sz="1400" dirty="0"/>
              <a:t>      exception&amp; </a:t>
            </a:r>
            <a:r>
              <a:rPr lang="en-US" altLang="zh-CN" sz="1400" b="1" dirty="0"/>
              <a:t>operator</a:t>
            </a:r>
            <a:r>
              <a:rPr lang="en-US" altLang="zh-CN" sz="1400" dirty="0"/>
              <a:t>= (</a:t>
            </a:r>
            <a:r>
              <a:rPr lang="en-US" altLang="zh-CN" sz="1400" b="1" dirty="0" err="1"/>
              <a:t>const</a:t>
            </a:r>
            <a:r>
              <a:rPr lang="en-US" altLang="zh-CN" sz="1400" dirty="0"/>
              <a:t> exception&amp;) </a:t>
            </a:r>
            <a:r>
              <a:rPr lang="en-US" altLang="zh-CN" sz="1400" b="1" dirty="0"/>
              <a:t>throw</a:t>
            </a:r>
            <a:r>
              <a:rPr lang="en-US" altLang="zh-CN" sz="1400" dirty="0"/>
              <a:t>(); //</a:t>
            </a:r>
            <a:r>
              <a:rPr lang="zh-CN" altLang="en-US" sz="1400" dirty="0"/>
              <a:t>运算符重载</a:t>
            </a:r>
          </a:p>
          <a:p>
            <a:pPr marL="400050" lvl="1" indent="0">
              <a:buNone/>
            </a:pPr>
            <a:r>
              <a:rPr lang="en-US" altLang="zh-CN" sz="1400" b="1" dirty="0"/>
              <a:t>      virtual</a:t>
            </a:r>
            <a:r>
              <a:rPr lang="en-US" altLang="zh-CN" sz="1400" dirty="0"/>
              <a:t> ~exception() </a:t>
            </a:r>
            <a:r>
              <a:rPr lang="en-US" altLang="zh-CN" sz="1400" b="1" dirty="0"/>
              <a:t>throw</a:t>
            </a:r>
            <a:r>
              <a:rPr lang="en-US" altLang="zh-CN" sz="1400" dirty="0"/>
              <a:t>(); //</a:t>
            </a:r>
            <a:r>
              <a:rPr lang="zh-CN" altLang="en-US" sz="1400" dirty="0"/>
              <a:t>虚析构函数</a:t>
            </a:r>
          </a:p>
          <a:p>
            <a:pPr marL="400050" lvl="1" indent="0">
              <a:buNone/>
            </a:pPr>
            <a:r>
              <a:rPr lang="en-US" altLang="zh-CN" sz="1400" b="1" dirty="0"/>
              <a:t>      virtual</a:t>
            </a:r>
            <a:r>
              <a:rPr lang="en-US" altLang="zh-CN" sz="1400" dirty="0"/>
              <a:t> </a:t>
            </a:r>
            <a:r>
              <a:rPr lang="en-US" altLang="zh-CN" sz="1400" b="1" dirty="0" err="1"/>
              <a:t>const</a:t>
            </a:r>
            <a:r>
              <a:rPr lang="en-US" altLang="zh-CN" sz="1400" dirty="0"/>
              <a:t> char* what() </a:t>
            </a:r>
            <a:r>
              <a:rPr lang="en-US" altLang="zh-CN" sz="1400" b="1" dirty="0" err="1"/>
              <a:t>const</a:t>
            </a:r>
            <a:r>
              <a:rPr lang="en-US" altLang="zh-CN" sz="1400" dirty="0"/>
              <a:t> </a:t>
            </a:r>
            <a:r>
              <a:rPr lang="en-US" altLang="zh-CN" sz="1400" b="1" dirty="0"/>
              <a:t>throw</a:t>
            </a:r>
            <a:r>
              <a:rPr lang="en-US" altLang="zh-CN" sz="1400" dirty="0"/>
              <a:t>(); //</a:t>
            </a:r>
            <a:r>
              <a:rPr lang="zh-CN" altLang="en-US" sz="1400" dirty="0"/>
              <a:t>虚函数</a:t>
            </a:r>
          </a:p>
          <a:p>
            <a:pPr marL="400050" lvl="1" indent="0">
              <a:buNone/>
            </a:pPr>
            <a:r>
              <a:rPr lang="en-US" altLang="zh-CN" sz="1400" dirty="0"/>
              <a:t>}</a:t>
            </a:r>
            <a:endParaRPr lang="zh-CN" altLang="en-US" sz="1400" dirty="0"/>
          </a:p>
          <a:p>
            <a:pPr>
              <a:buFont typeface="Wingdings" panose="05000000000000000000" pitchFamily="2" charset="2"/>
              <a:buChar char="l"/>
            </a:pPr>
            <a:r>
              <a:rPr lang="zh-CN" altLang="en-US" sz="1800" dirty="0"/>
              <a:t>这里需要说明的是 </a:t>
            </a:r>
            <a:r>
              <a:rPr lang="en-US" altLang="zh-CN" sz="1800" dirty="0"/>
              <a:t>what() </a:t>
            </a:r>
            <a:r>
              <a:rPr lang="zh-CN" altLang="en-US" sz="1800" dirty="0"/>
              <a:t>函数。</a:t>
            </a:r>
            <a:r>
              <a:rPr lang="en-US" altLang="zh-CN" sz="1800" dirty="0"/>
              <a:t>what() </a:t>
            </a:r>
            <a:r>
              <a:rPr lang="zh-CN" altLang="en-US" sz="1800" dirty="0"/>
              <a:t>函数返回一个能识别异常的字符串，正如它的名字“</a:t>
            </a:r>
            <a:r>
              <a:rPr lang="en-US" altLang="zh-CN" sz="1800" dirty="0"/>
              <a:t>what”</a:t>
            </a:r>
            <a:r>
              <a:rPr lang="zh-CN" altLang="en-US" sz="1800" dirty="0"/>
              <a:t>一样，可以粗略地告诉你这是什么异常。不过</a:t>
            </a:r>
            <a:r>
              <a:rPr lang="en-US" altLang="zh-CN" sz="1800" dirty="0"/>
              <a:t>C++</a:t>
            </a:r>
            <a:r>
              <a:rPr lang="zh-CN" altLang="en-US" sz="1800" dirty="0"/>
              <a:t>标准并没有规定这个字符串的格式，各个编译器的实现也不同，所以 </a:t>
            </a:r>
            <a:r>
              <a:rPr lang="en-US" altLang="zh-CN" sz="1800" dirty="0"/>
              <a:t>what() </a:t>
            </a:r>
            <a:r>
              <a:rPr lang="zh-CN" altLang="en-US" sz="1800" dirty="0"/>
              <a:t>的返回值仅供参考。</a:t>
            </a:r>
          </a:p>
        </p:txBody>
      </p:sp>
      <p:sp>
        <p:nvSpPr>
          <p:cNvPr id="6" name="TextBox 64"/>
          <p:cNvSpPr txBox="1">
            <a:spLocks noChangeArrowheads="1"/>
          </p:cNvSpPr>
          <p:nvPr/>
        </p:nvSpPr>
        <p:spPr bwMode="auto">
          <a:xfrm>
            <a:off x="869093" y="118021"/>
            <a:ext cx="2478907" cy="36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5" rIns="91431" bIns="45715">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dirty="0" smtClean="0"/>
              <a:t>C</a:t>
            </a:r>
            <a:r>
              <a:rPr lang="en-US" altLang="zh-CN" dirty="0"/>
              <a:t>++</a:t>
            </a:r>
            <a:r>
              <a:rPr lang="zh-CN" altLang="en-US" dirty="0"/>
              <a:t>标准异常的基</a:t>
            </a:r>
            <a:r>
              <a:rPr lang="zh-CN" altLang="en-US" dirty="0" smtClean="0"/>
              <a:t>类</a:t>
            </a:r>
            <a:endParaRPr lang="zh-CN" altLang="en-US" dirty="0"/>
          </a:p>
        </p:txBody>
      </p:sp>
    </p:spTree>
    <p:extLst>
      <p:ext uri="{BB962C8B-B14F-4D97-AF65-F5344CB8AC3E}">
        <p14:creationId xmlns:p14="http://schemas.microsoft.com/office/powerpoint/2010/main" val="201038005"/>
      </p:ext>
    </p:extLst>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ppt_w</p:attrName>
                                        </p:attrNameLst>
                                      </p:cBhvr>
                                      <p:tavLst>
                                        <p:tav tm="0" fmla="#ppt_w*sin(2.5*pi*$)">
                                          <p:val>
                                            <p:fltVal val="0"/>
                                          </p:val>
                                        </p:tav>
                                        <p:tav tm="100000">
                                          <p:val>
                                            <p:fltVal val="1"/>
                                          </p:val>
                                        </p:tav>
                                      </p:tavLst>
                                    </p:anim>
                                    <p:anim calcmode="lin" valueType="num">
                                      <p:cBhvr>
                                        <p:cTn id="9" dur="1000" fill="hold"/>
                                        <p:tgtEl>
                                          <p:spTgt spid="6"/>
                                        </p:tgtEl>
                                        <p:attrNameLst>
                                          <p:attrName>ppt_h</p:attrName>
                                        </p:attrNameLst>
                                      </p:cBhvr>
                                      <p:tavLst>
                                        <p:tav tm="0">
                                          <p:val>
                                            <p:strVal val="#ppt_h"/>
                                          </p:val>
                                        </p:tav>
                                        <p:tav tm="100000">
                                          <p:val>
                                            <p:strVal val="#ppt_h"/>
                                          </p:val>
                                        </p:tav>
                                      </p:tavLst>
                                    </p:anim>
                                  </p:childTnLst>
                                </p:cTn>
                              </p:par>
                            </p:childTnLst>
                          </p:cTn>
                        </p:par>
                        <p:par>
                          <p:cTn id="10" fill="hold">
                            <p:stCondLst>
                              <p:cond delay="19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6"/>
                                        </p:tgtEl>
                                      </p:cBhvr>
                                    </p:animEffect>
                                    <p:animScale>
                                      <p:cBhvr>
                                        <p:cTn id="13"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Rectangle 3"/>
          <p:cNvSpPr txBox="1">
            <a:spLocks noChangeArrowheads="1"/>
          </p:cNvSpPr>
          <p:nvPr/>
        </p:nvSpPr>
        <p:spPr>
          <a:xfrm>
            <a:off x="396000" y="708025"/>
            <a:ext cx="8748000" cy="49572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2400" dirty="0"/>
              <a:t>exception </a:t>
            </a:r>
            <a:r>
              <a:rPr lang="zh-CN" altLang="en-US" sz="2400" dirty="0"/>
              <a:t>类的直接派生类：</a:t>
            </a:r>
            <a:endParaRPr lang="en-US" altLang="zh-CN" sz="2400" dirty="0"/>
          </a:p>
        </p:txBody>
      </p:sp>
      <p:sp>
        <p:nvSpPr>
          <p:cNvPr id="6" name="TextBox 64"/>
          <p:cNvSpPr txBox="1">
            <a:spLocks noChangeArrowheads="1"/>
          </p:cNvSpPr>
          <p:nvPr/>
        </p:nvSpPr>
        <p:spPr bwMode="auto">
          <a:xfrm>
            <a:off x="869093" y="118021"/>
            <a:ext cx="2478907" cy="36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5" rIns="91431" bIns="45715">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dirty="0" smtClean="0"/>
              <a:t>C</a:t>
            </a:r>
            <a:r>
              <a:rPr lang="en-US" altLang="zh-CN" dirty="0"/>
              <a:t>++</a:t>
            </a:r>
            <a:r>
              <a:rPr lang="zh-CN" altLang="en-US" dirty="0"/>
              <a:t>标准异常的基</a:t>
            </a:r>
            <a:r>
              <a:rPr lang="zh-CN" altLang="en-US" dirty="0" smtClean="0"/>
              <a:t>类</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4121718457"/>
              </p:ext>
            </p:extLst>
          </p:nvPr>
        </p:nvGraphicFramePr>
        <p:xfrm>
          <a:off x="180000" y="1073596"/>
          <a:ext cx="8640000" cy="4077200"/>
        </p:xfrm>
        <a:graphic>
          <a:graphicData uri="http://schemas.openxmlformats.org/drawingml/2006/table">
            <a:tbl>
              <a:tblPr/>
              <a:tblGrid>
                <a:gridCol w="4320000">
                  <a:extLst>
                    <a:ext uri="{9D8B030D-6E8A-4147-A177-3AD203B41FA5}">
                      <a16:colId xmlns:a16="http://schemas.microsoft.com/office/drawing/2014/main" val="3812988764"/>
                    </a:ext>
                  </a:extLst>
                </a:gridCol>
                <a:gridCol w="4320000">
                  <a:extLst>
                    <a:ext uri="{9D8B030D-6E8A-4147-A177-3AD203B41FA5}">
                      <a16:colId xmlns:a16="http://schemas.microsoft.com/office/drawing/2014/main" val="1324199163"/>
                    </a:ext>
                  </a:extLst>
                </a:gridCol>
              </a:tblGrid>
              <a:tr h="298701">
                <a:tc>
                  <a:txBody>
                    <a:bodyPr/>
                    <a:lstStyle/>
                    <a:p>
                      <a:r>
                        <a:rPr lang="zh-CN" altLang="en-US" sz="1600" dirty="0">
                          <a:solidFill>
                            <a:srgbClr val="444444"/>
                          </a:solidFill>
                          <a:effectLst/>
                        </a:rPr>
                        <a:t>异常名称</a:t>
                      </a:r>
                    </a:p>
                  </a:txBody>
                  <a:tcPr marL="31750" marR="31750" marT="44450" marB="444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DEDED"/>
                    </a:solidFill>
                  </a:tcPr>
                </a:tc>
                <a:tc>
                  <a:txBody>
                    <a:bodyPr/>
                    <a:lstStyle/>
                    <a:p>
                      <a:r>
                        <a:rPr lang="zh-CN" altLang="en-US" sz="1600" dirty="0">
                          <a:solidFill>
                            <a:srgbClr val="444444"/>
                          </a:solidFill>
                          <a:effectLst/>
                        </a:rPr>
                        <a:t>说  明</a:t>
                      </a:r>
                    </a:p>
                  </a:txBody>
                  <a:tcPr marL="31750" marR="31750" marT="44450" marB="444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DEDED"/>
                    </a:solidFill>
                  </a:tcPr>
                </a:tc>
                <a:extLst>
                  <a:ext uri="{0D108BD9-81ED-4DB2-BD59-A6C34878D82A}">
                    <a16:rowId xmlns:a16="http://schemas.microsoft.com/office/drawing/2014/main" val="3482069894"/>
                  </a:ext>
                </a:extLst>
              </a:tr>
              <a:tr h="277812">
                <a:tc>
                  <a:txBody>
                    <a:bodyPr/>
                    <a:lstStyle/>
                    <a:p>
                      <a:r>
                        <a:rPr lang="en-US" sz="1600" dirty="0" err="1">
                          <a:effectLst/>
                        </a:rPr>
                        <a:t>logic_error</a:t>
                      </a:r>
                      <a:endParaRPr lang="en-US" sz="1600" dirty="0">
                        <a:effectLst/>
                      </a:endParaRP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zh-CN" altLang="en-US" sz="1600" dirty="0">
                          <a:effectLst/>
                        </a:rPr>
                        <a:t>逻辑错误。</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6012389"/>
                  </a:ext>
                </a:extLst>
              </a:tr>
              <a:tr h="277812">
                <a:tc>
                  <a:txBody>
                    <a:bodyPr/>
                    <a:lstStyle/>
                    <a:p>
                      <a:r>
                        <a:rPr lang="en-US" sz="1600" dirty="0" err="1">
                          <a:effectLst/>
                        </a:rPr>
                        <a:t>runtime_error</a:t>
                      </a:r>
                      <a:endParaRPr lang="en-US" sz="1600" dirty="0">
                        <a:effectLst/>
                      </a:endParaRP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zh-CN" altLang="en-US" sz="1600">
                          <a:effectLst/>
                        </a:rPr>
                        <a:t>运行时错误。</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690041207"/>
                  </a:ext>
                </a:extLst>
              </a:tr>
              <a:tr h="503404">
                <a:tc>
                  <a:txBody>
                    <a:bodyPr/>
                    <a:lstStyle/>
                    <a:p>
                      <a:r>
                        <a:rPr lang="en-US" sz="1600" dirty="0" err="1">
                          <a:effectLst/>
                        </a:rPr>
                        <a:t>bad_alloc</a:t>
                      </a:r>
                      <a:endParaRPr lang="en-US" sz="1600" dirty="0">
                        <a:effectLst/>
                      </a:endParaRP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zh-CN" altLang="en-US" sz="1600">
                          <a:effectLst/>
                        </a:rPr>
                        <a:t>使用 </a:t>
                      </a:r>
                      <a:r>
                        <a:rPr lang="en-US" sz="1600">
                          <a:effectLst/>
                        </a:rPr>
                        <a:t>new </a:t>
                      </a:r>
                      <a:r>
                        <a:rPr lang="zh-CN" altLang="en-US" sz="1600">
                          <a:effectLst/>
                        </a:rPr>
                        <a:t>或 </a:t>
                      </a:r>
                      <a:r>
                        <a:rPr lang="en-US" sz="1600">
                          <a:effectLst/>
                        </a:rPr>
                        <a:t>new[ ] </a:t>
                      </a:r>
                      <a:r>
                        <a:rPr lang="zh-CN" altLang="en-US" sz="1600">
                          <a:effectLst/>
                        </a:rPr>
                        <a:t>分配内存失败时抛出的异常。</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223372413"/>
                  </a:ext>
                </a:extLst>
              </a:tr>
              <a:tr h="728996">
                <a:tc>
                  <a:txBody>
                    <a:bodyPr/>
                    <a:lstStyle/>
                    <a:p>
                      <a:r>
                        <a:rPr lang="en-US" sz="1600">
                          <a:effectLst/>
                        </a:rPr>
                        <a:t>bad_typeid</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zh-CN" altLang="en-US" sz="1600" dirty="0">
                          <a:effectLst/>
                        </a:rPr>
                        <a:t>使用 </a:t>
                      </a:r>
                      <a:r>
                        <a:rPr lang="en-US" altLang="zh-CN" sz="1600" dirty="0" err="1">
                          <a:effectLst/>
                        </a:rPr>
                        <a:t>typeid</a:t>
                      </a:r>
                      <a:r>
                        <a:rPr lang="en-US" altLang="zh-CN" sz="1600" dirty="0">
                          <a:effectLst/>
                        </a:rPr>
                        <a:t> </a:t>
                      </a:r>
                      <a:r>
                        <a:rPr lang="zh-CN" altLang="en-US" sz="1600" dirty="0">
                          <a:effectLst/>
                        </a:rPr>
                        <a:t>操作一个 </a:t>
                      </a:r>
                      <a:r>
                        <a:rPr lang="en-US" altLang="zh-CN" sz="1600" dirty="0">
                          <a:effectLst/>
                        </a:rPr>
                        <a:t>NULL </a:t>
                      </a:r>
                      <a:r>
                        <a:rPr lang="zh-CN" altLang="en-US" sz="1600" u="none" strike="noStrike" dirty="0">
                          <a:solidFill>
                            <a:srgbClr val="007DBB"/>
                          </a:solidFill>
                          <a:effectLst/>
                          <a:hlinkClick r:id="rId3"/>
                        </a:rPr>
                        <a:t>指针</a:t>
                      </a:r>
                      <a:r>
                        <a:rPr lang="zh-CN" altLang="en-US" sz="1600" dirty="0">
                          <a:effectLst/>
                        </a:rPr>
                        <a:t>，而且该指针是带有虚函数的类，这时抛出 </a:t>
                      </a:r>
                      <a:r>
                        <a:rPr lang="en-US" altLang="zh-CN" sz="1600" dirty="0" err="1">
                          <a:effectLst/>
                        </a:rPr>
                        <a:t>bad_typeid</a:t>
                      </a:r>
                      <a:r>
                        <a:rPr lang="en-US" altLang="zh-CN" sz="1600" dirty="0">
                          <a:effectLst/>
                        </a:rPr>
                        <a:t> </a:t>
                      </a:r>
                      <a:r>
                        <a:rPr lang="zh-CN" altLang="en-US" sz="1600" dirty="0">
                          <a:effectLst/>
                        </a:rPr>
                        <a:t>异常。</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841591837"/>
                  </a:ext>
                </a:extLst>
              </a:tr>
              <a:tr h="277812">
                <a:tc>
                  <a:txBody>
                    <a:bodyPr/>
                    <a:lstStyle/>
                    <a:p>
                      <a:r>
                        <a:rPr lang="en-US" sz="1600">
                          <a:effectLst/>
                        </a:rPr>
                        <a:t>bad_cast</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zh-CN" altLang="en-US" sz="1600" dirty="0">
                          <a:effectLst/>
                        </a:rPr>
                        <a:t>使用 </a:t>
                      </a:r>
                      <a:r>
                        <a:rPr lang="en-US" sz="1600" dirty="0" err="1">
                          <a:effectLst/>
                        </a:rPr>
                        <a:t>dynamic_cast</a:t>
                      </a:r>
                      <a:r>
                        <a:rPr lang="en-US" sz="1600" dirty="0">
                          <a:effectLst/>
                        </a:rPr>
                        <a:t> </a:t>
                      </a:r>
                      <a:r>
                        <a:rPr lang="zh-CN" altLang="en-US" sz="1600" dirty="0">
                          <a:effectLst/>
                        </a:rPr>
                        <a:t>转换失败时抛出的异常。</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753409187"/>
                  </a:ext>
                </a:extLst>
              </a:tr>
              <a:tr h="277812">
                <a:tc>
                  <a:txBody>
                    <a:bodyPr/>
                    <a:lstStyle/>
                    <a:p>
                      <a:r>
                        <a:rPr lang="en-US" sz="1600">
                          <a:effectLst/>
                        </a:rPr>
                        <a:t>ios_base::failure</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en-US" sz="1600" dirty="0" err="1">
                          <a:effectLst/>
                        </a:rPr>
                        <a:t>io</a:t>
                      </a:r>
                      <a:r>
                        <a:rPr lang="en-US" sz="1600" dirty="0">
                          <a:effectLst/>
                        </a:rPr>
                        <a:t> </a:t>
                      </a:r>
                      <a:r>
                        <a:rPr lang="zh-CN" altLang="en-US" sz="1600" dirty="0">
                          <a:effectLst/>
                        </a:rPr>
                        <a:t>过程中出现的异常。</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848743992"/>
                  </a:ext>
                </a:extLst>
              </a:tr>
              <a:tr h="1180180">
                <a:tc>
                  <a:txBody>
                    <a:bodyPr/>
                    <a:lstStyle/>
                    <a:p>
                      <a:r>
                        <a:rPr lang="en-US" sz="1600">
                          <a:effectLst/>
                        </a:rPr>
                        <a:t>bad_exception</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zh-CN" altLang="en-US" sz="1600" dirty="0">
                          <a:effectLst/>
                        </a:rPr>
                        <a:t>这是个特殊的异常，如果函数的异常列表里声明了 </a:t>
                      </a:r>
                      <a:r>
                        <a:rPr lang="en-US" sz="1600" dirty="0" err="1">
                          <a:effectLst/>
                        </a:rPr>
                        <a:t>bad_exception</a:t>
                      </a:r>
                      <a:r>
                        <a:rPr lang="en-US" sz="1600" dirty="0">
                          <a:effectLst/>
                        </a:rPr>
                        <a:t> </a:t>
                      </a:r>
                      <a:r>
                        <a:rPr lang="zh-CN" altLang="en-US" sz="1600" dirty="0">
                          <a:effectLst/>
                        </a:rPr>
                        <a:t>异常，当函数内部抛出了异常列表中没有的异常时，如果调用的 </a:t>
                      </a:r>
                      <a:r>
                        <a:rPr lang="en-US" sz="1600" dirty="0">
                          <a:effectLst/>
                        </a:rPr>
                        <a:t>unexpected() </a:t>
                      </a:r>
                      <a:r>
                        <a:rPr lang="zh-CN" altLang="en-US" sz="1600" dirty="0">
                          <a:effectLst/>
                        </a:rPr>
                        <a:t>函数中抛出了异常，不论什么类型，都会被替换为 </a:t>
                      </a:r>
                      <a:r>
                        <a:rPr lang="en-US" sz="1600" dirty="0" err="1">
                          <a:effectLst/>
                        </a:rPr>
                        <a:t>bad_exception</a:t>
                      </a:r>
                      <a:r>
                        <a:rPr lang="en-US" sz="1600" dirty="0">
                          <a:effectLst/>
                        </a:rPr>
                        <a:t> </a:t>
                      </a:r>
                      <a:r>
                        <a:rPr lang="zh-CN" altLang="en-US" sz="1600" dirty="0">
                          <a:effectLst/>
                        </a:rPr>
                        <a:t>类型。</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3371105"/>
                  </a:ext>
                </a:extLst>
              </a:tr>
            </a:tbl>
          </a:graphicData>
        </a:graphic>
      </p:graphicFrame>
    </p:spTree>
    <p:extLst>
      <p:ext uri="{BB962C8B-B14F-4D97-AF65-F5344CB8AC3E}">
        <p14:creationId xmlns:p14="http://schemas.microsoft.com/office/powerpoint/2010/main" val="2113524219"/>
      </p:ext>
    </p:extLst>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ppt_w</p:attrName>
                                        </p:attrNameLst>
                                      </p:cBhvr>
                                      <p:tavLst>
                                        <p:tav tm="0" fmla="#ppt_w*sin(2.5*pi*$)">
                                          <p:val>
                                            <p:fltVal val="0"/>
                                          </p:val>
                                        </p:tav>
                                        <p:tav tm="100000">
                                          <p:val>
                                            <p:fltVal val="1"/>
                                          </p:val>
                                        </p:tav>
                                      </p:tavLst>
                                    </p:anim>
                                    <p:anim calcmode="lin" valueType="num">
                                      <p:cBhvr>
                                        <p:cTn id="9" dur="1000" fill="hold"/>
                                        <p:tgtEl>
                                          <p:spTgt spid="6"/>
                                        </p:tgtEl>
                                        <p:attrNameLst>
                                          <p:attrName>ppt_h</p:attrName>
                                        </p:attrNameLst>
                                      </p:cBhvr>
                                      <p:tavLst>
                                        <p:tav tm="0">
                                          <p:val>
                                            <p:strVal val="#ppt_h"/>
                                          </p:val>
                                        </p:tav>
                                        <p:tav tm="100000">
                                          <p:val>
                                            <p:strVal val="#ppt_h"/>
                                          </p:val>
                                        </p:tav>
                                      </p:tavLst>
                                    </p:anim>
                                  </p:childTnLst>
                                </p:cTn>
                              </p:par>
                            </p:childTnLst>
                          </p:cTn>
                        </p:par>
                        <p:par>
                          <p:cTn id="10" fill="hold">
                            <p:stCondLst>
                              <p:cond delay="19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6"/>
                                        </p:tgtEl>
                                      </p:cBhvr>
                                    </p:animEffect>
                                    <p:animScale>
                                      <p:cBhvr>
                                        <p:cTn id="13"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Rectangle 3"/>
          <p:cNvSpPr txBox="1">
            <a:spLocks noChangeArrowheads="1"/>
          </p:cNvSpPr>
          <p:nvPr/>
        </p:nvSpPr>
        <p:spPr>
          <a:xfrm>
            <a:off x="396000" y="708025"/>
            <a:ext cx="8748000" cy="49572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2400" dirty="0" err="1"/>
              <a:t>logic_error</a:t>
            </a:r>
            <a:r>
              <a:rPr lang="en-US" altLang="zh-CN" sz="2400" dirty="0"/>
              <a:t> </a:t>
            </a:r>
            <a:r>
              <a:rPr lang="zh-CN" altLang="en-US" sz="2400" dirty="0"/>
              <a:t>的派生类：</a:t>
            </a:r>
            <a:endParaRPr lang="en-US" altLang="zh-CN" sz="2400" dirty="0"/>
          </a:p>
        </p:txBody>
      </p:sp>
      <p:sp>
        <p:nvSpPr>
          <p:cNvPr id="6" name="TextBox 64"/>
          <p:cNvSpPr txBox="1">
            <a:spLocks noChangeArrowheads="1"/>
          </p:cNvSpPr>
          <p:nvPr/>
        </p:nvSpPr>
        <p:spPr bwMode="auto">
          <a:xfrm>
            <a:off x="869093" y="118021"/>
            <a:ext cx="2478907" cy="36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5" rIns="91431" bIns="45715">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dirty="0" smtClean="0"/>
              <a:t>C</a:t>
            </a:r>
            <a:r>
              <a:rPr lang="en-US" altLang="zh-CN" dirty="0"/>
              <a:t>++</a:t>
            </a:r>
            <a:r>
              <a:rPr lang="zh-CN" altLang="en-US" dirty="0"/>
              <a:t>标准异常的基</a:t>
            </a:r>
            <a:r>
              <a:rPr lang="zh-CN" altLang="en-US" dirty="0" smtClean="0"/>
              <a:t>类</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829958815"/>
              </p:ext>
            </p:extLst>
          </p:nvPr>
        </p:nvGraphicFramePr>
        <p:xfrm>
          <a:off x="180000" y="1275750"/>
          <a:ext cx="8856000" cy="2811780"/>
        </p:xfrm>
        <a:graphic>
          <a:graphicData uri="http://schemas.openxmlformats.org/drawingml/2006/table">
            <a:tbl>
              <a:tblPr/>
              <a:tblGrid>
                <a:gridCol w="4428000">
                  <a:extLst>
                    <a:ext uri="{9D8B030D-6E8A-4147-A177-3AD203B41FA5}">
                      <a16:colId xmlns:a16="http://schemas.microsoft.com/office/drawing/2014/main" val="2660313799"/>
                    </a:ext>
                  </a:extLst>
                </a:gridCol>
                <a:gridCol w="4428000">
                  <a:extLst>
                    <a:ext uri="{9D8B030D-6E8A-4147-A177-3AD203B41FA5}">
                      <a16:colId xmlns:a16="http://schemas.microsoft.com/office/drawing/2014/main" val="3786275125"/>
                    </a:ext>
                  </a:extLst>
                </a:gridCol>
              </a:tblGrid>
              <a:tr h="344925">
                <a:tc>
                  <a:txBody>
                    <a:bodyPr/>
                    <a:lstStyle/>
                    <a:p>
                      <a:r>
                        <a:rPr lang="zh-CN" altLang="en-US">
                          <a:solidFill>
                            <a:srgbClr val="444444"/>
                          </a:solidFill>
                          <a:effectLst/>
                        </a:rPr>
                        <a:t>异常名称</a:t>
                      </a:r>
                    </a:p>
                  </a:txBody>
                  <a:tcPr marL="31750" marR="31750" marT="44450" marB="444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DEDED"/>
                    </a:solidFill>
                  </a:tcPr>
                </a:tc>
                <a:tc>
                  <a:txBody>
                    <a:bodyPr/>
                    <a:lstStyle/>
                    <a:p>
                      <a:r>
                        <a:rPr lang="zh-CN" altLang="en-US">
                          <a:solidFill>
                            <a:srgbClr val="444444"/>
                          </a:solidFill>
                          <a:effectLst/>
                        </a:rPr>
                        <a:t>说  明</a:t>
                      </a:r>
                    </a:p>
                  </a:txBody>
                  <a:tcPr marL="31750" marR="31750" marT="44450" marB="444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DEDED"/>
                    </a:solidFill>
                  </a:tcPr>
                </a:tc>
                <a:extLst>
                  <a:ext uri="{0D108BD9-81ED-4DB2-BD59-A6C34878D82A}">
                    <a16:rowId xmlns:a16="http://schemas.microsoft.com/office/drawing/2014/main" val="3530341086"/>
                  </a:ext>
                </a:extLst>
              </a:tr>
              <a:tr h="581308">
                <a:tc>
                  <a:txBody>
                    <a:bodyPr/>
                    <a:lstStyle/>
                    <a:p>
                      <a:r>
                        <a:rPr lang="en-US">
                          <a:effectLst/>
                        </a:rPr>
                        <a:t>length_error</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zh-CN" altLang="en-US" dirty="0">
                          <a:effectLst/>
                        </a:rPr>
                        <a:t>试图生成一个超出该类型最大长度的对象时抛出该异常，例如 </a:t>
                      </a:r>
                      <a:r>
                        <a:rPr lang="en-US" altLang="zh-CN" dirty="0">
                          <a:effectLst/>
                        </a:rPr>
                        <a:t>vector </a:t>
                      </a:r>
                      <a:r>
                        <a:rPr lang="zh-CN" altLang="en-US" dirty="0">
                          <a:effectLst/>
                        </a:rPr>
                        <a:t>的 </a:t>
                      </a:r>
                      <a:r>
                        <a:rPr lang="en-US" altLang="zh-CN" dirty="0">
                          <a:effectLst/>
                        </a:rPr>
                        <a:t>resize </a:t>
                      </a:r>
                      <a:r>
                        <a:rPr lang="zh-CN" altLang="en-US" dirty="0">
                          <a:effectLst/>
                        </a:rPr>
                        <a:t>操作。</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039625125"/>
                  </a:ext>
                </a:extLst>
              </a:tr>
              <a:tr h="581308">
                <a:tc>
                  <a:txBody>
                    <a:bodyPr/>
                    <a:lstStyle/>
                    <a:p>
                      <a:r>
                        <a:rPr lang="en-US">
                          <a:effectLst/>
                        </a:rPr>
                        <a:t>domain_error</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zh-CN" altLang="en-US">
                          <a:effectLst/>
                        </a:rPr>
                        <a:t>参数的值域错误，主要用在数学函数中，例如使用一个负值调用只能操作非负数的函数。</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93433354"/>
                  </a:ext>
                </a:extLst>
              </a:tr>
              <a:tr h="320805">
                <a:tc>
                  <a:txBody>
                    <a:bodyPr/>
                    <a:lstStyle/>
                    <a:p>
                      <a:r>
                        <a:rPr lang="en-US">
                          <a:effectLst/>
                        </a:rPr>
                        <a:t>out_of_range</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zh-CN" altLang="en-US">
                          <a:effectLst/>
                        </a:rPr>
                        <a:t>超出有效范围。</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254074864"/>
                  </a:ext>
                </a:extLst>
              </a:tr>
              <a:tr h="841811">
                <a:tc>
                  <a:txBody>
                    <a:bodyPr/>
                    <a:lstStyle/>
                    <a:p>
                      <a:r>
                        <a:rPr lang="en-US">
                          <a:effectLst/>
                        </a:rPr>
                        <a:t>invalid_argument</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zh-CN" altLang="en-US" dirty="0">
                          <a:effectLst/>
                        </a:rPr>
                        <a:t>参数不合适。在标准库中，当利用</a:t>
                      </a:r>
                      <a:r>
                        <a:rPr lang="en-US" altLang="zh-CN" dirty="0">
                          <a:effectLst/>
                        </a:rPr>
                        <a:t>string</a:t>
                      </a:r>
                      <a:r>
                        <a:rPr lang="zh-CN" altLang="en-US" dirty="0">
                          <a:effectLst/>
                        </a:rPr>
                        <a:t>对象构造 </a:t>
                      </a:r>
                      <a:r>
                        <a:rPr lang="en-US" altLang="zh-CN" dirty="0" err="1">
                          <a:effectLst/>
                        </a:rPr>
                        <a:t>bitset</a:t>
                      </a:r>
                      <a:r>
                        <a:rPr lang="en-US" altLang="zh-CN" dirty="0">
                          <a:effectLst/>
                        </a:rPr>
                        <a:t> </a:t>
                      </a:r>
                      <a:r>
                        <a:rPr lang="zh-CN" altLang="en-US" dirty="0">
                          <a:effectLst/>
                        </a:rPr>
                        <a:t>时，而 </a:t>
                      </a:r>
                      <a:r>
                        <a:rPr lang="en-US" altLang="zh-CN" dirty="0">
                          <a:effectLst/>
                        </a:rPr>
                        <a:t>string </a:t>
                      </a:r>
                      <a:r>
                        <a:rPr lang="zh-CN" altLang="en-US" dirty="0">
                          <a:effectLst/>
                        </a:rPr>
                        <a:t>中的字符不是 </a:t>
                      </a:r>
                      <a:r>
                        <a:rPr lang="en-US" altLang="zh-CN" dirty="0">
                          <a:effectLst/>
                        </a:rPr>
                        <a:t>0 </a:t>
                      </a:r>
                      <a:r>
                        <a:rPr lang="zh-CN" altLang="en-US" dirty="0">
                          <a:effectLst/>
                        </a:rPr>
                        <a:t>或</a:t>
                      </a:r>
                      <a:r>
                        <a:rPr lang="en-US" altLang="zh-CN" dirty="0">
                          <a:effectLst/>
                        </a:rPr>
                        <a:t>1 </a:t>
                      </a:r>
                      <a:r>
                        <a:rPr lang="zh-CN" altLang="en-US" dirty="0">
                          <a:effectLst/>
                        </a:rPr>
                        <a:t>的时候，抛出该异常。</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156363998"/>
                  </a:ext>
                </a:extLst>
              </a:tr>
            </a:tbl>
          </a:graphicData>
        </a:graphic>
      </p:graphicFrame>
    </p:spTree>
    <p:extLst>
      <p:ext uri="{BB962C8B-B14F-4D97-AF65-F5344CB8AC3E}">
        <p14:creationId xmlns:p14="http://schemas.microsoft.com/office/powerpoint/2010/main" val="3902513228"/>
      </p:ext>
    </p:extLst>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ppt_w</p:attrName>
                                        </p:attrNameLst>
                                      </p:cBhvr>
                                      <p:tavLst>
                                        <p:tav tm="0" fmla="#ppt_w*sin(2.5*pi*$)">
                                          <p:val>
                                            <p:fltVal val="0"/>
                                          </p:val>
                                        </p:tav>
                                        <p:tav tm="100000">
                                          <p:val>
                                            <p:fltVal val="1"/>
                                          </p:val>
                                        </p:tav>
                                      </p:tavLst>
                                    </p:anim>
                                    <p:anim calcmode="lin" valueType="num">
                                      <p:cBhvr>
                                        <p:cTn id="9" dur="1000" fill="hold"/>
                                        <p:tgtEl>
                                          <p:spTgt spid="6"/>
                                        </p:tgtEl>
                                        <p:attrNameLst>
                                          <p:attrName>ppt_h</p:attrName>
                                        </p:attrNameLst>
                                      </p:cBhvr>
                                      <p:tavLst>
                                        <p:tav tm="0">
                                          <p:val>
                                            <p:strVal val="#ppt_h"/>
                                          </p:val>
                                        </p:tav>
                                        <p:tav tm="100000">
                                          <p:val>
                                            <p:strVal val="#ppt_h"/>
                                          </p:val>
                                        </p:tav>
                                      </p:tavLst>
                                    </p:anim>
                                  </p:childTnLst>
                                </p:cTn>
                              </p:par>
                            </p:childTnLst>
                          </p:cTn>
                        </p:par>
                        <p:par>
                          <p:cTn id="10" fill="hold">
                            <p:stCondLst>
                              <p:cond delay="19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6"/>
                                        </p:tgtEl>
                                      </p:cBhvr>
                                    </p:animEffect>
                                    <p:animScale>
                                      <p:cBhvr>
                                        <p:cTn id="13"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Rectangle 3"/>
          <p:cNvSpPr txBox="1">
            <a:spLocks noChangeArrowheads="1"/>
          </p:cNvSpPr>
          <p:nvPr/>
        </p:nvSpPr>
        <p:spPr>
          <a:xfrm>
            <a:off x="396000" y="708025"/>
            <a:ext cx="8748000" cy="49572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2400" dirty="0" err="1"/>
              <a:t>untime_error</a:t>
            </a:r>
            <a:r>
              <a:rPr lang="en-US" altLang="zh-CN" sz="2400" dirty="0"/>
              <a:t> </a:t>
            </a:r>
            <a:r>
              <a:rPr lang="zh-CN" altLang="en-US" sz="2400" dirty="0"/>
              <a:t>的派生类：</a:t>
            </a:r>
          </a:p>
        </p:txBody>
      </p:sp>
      <p:sp>
        <p:nvSpPr>
          <p:cNvPr id="6" name="TextBox 64"/>
          <p:cNvSpPr txBox="1">
            <a:spLocks noChangeArrowheads="1"/>
          </p:cNvSpPr>
          <p:nvPr/>
        </p:nvSpPr>
        <p:spPr bwMode="auto">
          <a:xfrm>
            <a:off x="869093" y="118021"/>
            <a:ext cx="2478907" cy="36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5" rIns="91431" bIns="45715">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dirty="0" smtClean="0"/>
              <a:t>C</a:t>
            </a:r>
            <a:r>
              <a:rPr lang="en-US" altLang="zh-CN" dirty="0"/>
              <a:t>++</a:t>
            </a:r>
            <a:r>
              <a:rPr lang="zh-CN" altLang="en-US" dirty="0"/>
              <a:t>标准异常的基</a:t>
            </a:r>
            <a:r>
              <a:rPr lang="zh-CN" altLang="en-US" dirty="0" smtClean="0"/>
              <a:t>类</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3960347106"/>
              </p:ext>
            </p:extLst>
          </p:nvPr>
        </p:nvGraphicFramePr>
        <p:xfrm>
          <a:off x="324000" y="1563750"/>
          <a:ext cx="7992000" cy="1376680"/>
        </p:xfrm>
        <a:graphic>
          <a:graphicData uri="http://schemas.openxmlformats.org/drawingml/2006/table">
            <a:tbl>
              <a:tblPr/>
              <a:tblGrid>
                <a:gridCol w="3996000">
                  <a:extLst>
                    <a:ext uri="{9D8B030D-6E8A-4147-A177-3AD203B41FA5}">
                      <a16:colId xmlns:a16="http://schemas.microsoft.com/office/drawing/2014/main" val="3518582903"/>
                    </a:ext>
                  </a:extLst>
                </a:gridCol>
                <a:gridCol w="3996000">
                  <a:extLst>
                    <a:ext uri="{9D8B030D-6E8A-4147-A177-3AD203B41FA5}">
                      <a16:colId xmlns:a16="http://schemas.microsoft.com/office/drawing/2014/main" val="3271069476"/>
                    </a:ext>
                  </a:extLst>
                </a:gridCol>
              </a:tblGrid>
              <a:tr h="0">
                <a:tc>
                  <a:txBody>
                    <a:bodyPr/>
                    <a:lstStyle/>
                    <a:p>
                      <a:r>
                        <a:rPr lang="zh-CN" altLang="en-US" dirty="0">
                          <a:solidFill>
                            <a:srgbClr val="444444"/>
                          </a:solidFill>
                          <a:effectLst/>
                        </a:rPr>
                        <a:t>异常名称</a:t>
                      </a:r>
                    </a:p>
                  </a:txBody>
                  <a:tcPr marL="31750" marR="31750" marT="44450" marB="444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DEDED"/>
                    </a:solidFill>
                  </a:tcPr>
                </a:tc>
                <a:tc>
                  <a:txBody>
                    <a:bodyPr/>
                    <a:lstStyle/>
                    <a:p>
                      <a:r>
                        <a:rPr lang="zh-CN" altLang="en-US" dirty="0">
                          <a:solidFill>
                            <a:srgbClr val="444444"/>
                          </a:solidFill>
                          <a:effectLst/>
                        </a:rPr>
                        <a:t>说  明</a:t>
                      </a:r>
                    </a:p>
                  </a:txBody>
                  <a:tcPr marL="31750" marR="31750" marT="44450" marB="444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DEDED"/>
                    </a:solidFill>
                  </a:tcPr>
                </a:tc>
                <a:extLst>
                  <a:ext uri="{0D108BD9-81ED-4DB2-BD59-A6C34878D82A}">
                    <a16:rowId xmlns:a16="http://schemas.microsoft.com/office/drawing/2014/main" val="4186820693"/>
                  </a:ext>
                </a:extLst>
              </a:tr>
              <a:tr h="0">
                <a:tc>
                  <a:txBody>
                    <a:bodyPr/>
                    <a:lstStyle/>
                    <a:p>
                      <a:r>
                        <a:rPr lang="en-US">
                          <a:effectLst/>
                        </a:rPr>
                        <a:t>range_error</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zh-CN" altLang="en-US" dirty="0">
                          <a:effectLst/>
                        </a:rPr>
                        <a:t>计算结果超出了有意义的值域范围。</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771610329"/>
                  </a:ext>
                </a:extLst>
              </a:tr>
              <a:tr h="0">
                <a:tc>
                  <a:txBody>
                    <a:bodyPr/>
                    <a:lstStyle/>
                    <a:p>
                      <a:r>
                        <a:rPr lang="en-US">
                          <a:effectLst/>
                        </a:rPr>
                        <a:t>overflow_error</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zh-CN" altLang="en-US">
                          <a:effectLst/>
                        </a:rPr>
                        <a:t>算术计算上溢。</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894595611"/>
                  </a:ext>
                </a:extLst>
              </a:tr>
              <a:tr h="0">
                <a:tc>
                  <a:txBody>
                    <a:bodyPr/>
                    <a:lstStyle/>
                    <a:p>
                      <a:r>
                        <a:rPr lang="en-US">
                          <a:effectLst/>
                        </a:rPr>
                        <a:t>underflow_error</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zh-CN" altLang="en-US" dirty="0">
                          <a:effectLst/>
                        </a:rPr>
                        <a:t>算术计算下溢。</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260481400"/>
                  </a:ext>
                </a:extLst>
              </a:tr>
            </a:tbl>
          </a:graphicData>
        </a:graphic>
      </p:graphicFrame>
    </p:spTree>
    <p:extLst>
      <p:ext uri="{BB962C8B-B14F-4D97-AF65-F5344CB8AC3E}">
        <p14:creationId xmlns:p14="http://schemas.microsoft.com/office/powerpoint/2010/main" val="1845086403"/>
      </p:ext>
    </p:extLst>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ppt_w</p:attrName>
                                        </p:attrNameLst>
                                      </p:cBhvr>
                                      <p:tavLst>
                                        <p:tav tm="0" fmla="#ppt_w*sin(2.5*pi*$)">
                                          <p:val>
                                            <p:fltVal val="0"/>
                                          </p:val>
                                        </p:tav>
                                        <p:tav tm="100000">
                                          <p:val>
                                            <p:fltVal val="1"/>
                                          </p:val>
                                        </p:tav>
                                      </p:tavLst>
                                    </p:anim>
                                    <p:anim calcmode="lin" valueType="num">
                                      <p:cBhvr>
                                        <p:cTn id="9" dur="1000" fill="hold"/>
                                        <p:tgtEl>
                                          <p:spTgt spid="6"/>
                                        </p:tgtEl>
                                        <p:attrNameLst>
                                          <p:attrName>ppt_h</p:attrName>
                                        </p:attrNameLst>
                                      </p:cBhvr>
                                      <p:tavLst>
                                        <p:tav tm="0">
                                          <p:val>
                                            <p:strVal val="#ppt_h"/>
                                          </p:val>
                                        </p:tav>
                                        <p:tav tm="100000">
                                          <p:val>
                                            <p:strVal val="#ppt_h"/>
                                          </p:val>
                                        </p:tav>
                                      </p:tavLst>
                                    </p:anim>
                                  </p:childTnLst>
                                </p:cTn>
                              </p:par>
                            </p:childTnLst>
                          </p:cTn>
                        </p:par>
                        <p:par>
                          <p:cTn id="10" fill="hold">
                            <p:stCondLst>
                              <p:cond delay="19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6"/>
                                        </p:tgtEl>
                                      </p:cBhvr>
                                    </p:animEffect>
                                    <p:animScale>
                                      <p:cBhvr>
                                        <p:cTn id="13"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Rectangle 3"/>
          <p:cNvSpPr txBox="1">
            <a:spLocks noChangeArrowheads="1"/>
          </p:cNvSpPr>
          <p:nvPr/>
        </p:nvSpPr>
        <p:spPr>
          <a:xfrm>
            <a:off x="396000" y="708025"/>
            <a:ext cx="8748000" cy="402372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80000"/>
              </a:lnSpc>
            </a:pPr>
            <a:r>
              <a:rPr lang="zh-CN" altLang="en-US" sz="2400" dirty="0" smtClean="0"/>
              <a:t>作用：在函数原型中对函数是否会抛出异常以及会抛出何种</a:t>
            </a:r>
            <a:endParaRPr lang="zh-CN" altLang="en-US" sz="1800" dirty="0">
              <a:latin typeface="+mn-ea"/>
            </a:endParaRPr>
          </a:p>
        </p:txBody>
      </p:sp>
      <p:sp>
        <p:nvSpPr>
          <p:cNvPr id="6" name="TextBox 64"/>
          <p:cNvSpPr txBox="1">
            <a:spLocks noChangeArrowheads="1"/>
          </p:cNvSpPr>
          <p:nvPr/>
        </p:nvSpPr>
        <p:spPr bwMode="auto">
          <a:xfrm>
            <a:off x="869093" y="118021"/>
            <a:ext cx="2478907" cy="36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5" rIns="91431" bIns="45715">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dirty="0" smtClean="0"/>
              <a:t>C</a:t>
            </a:r>
            <a:r>
              <a:rPr lang="en-US" altLang="zh-CN" dirty="0"/>
              <a:t>++</a:t>
            </a:r>
            <a:r>
              <a:rPr lang="zh-CN" altLang="en-US" dirty="0"/>
              <a:t>标准异常的基</a:t>
            </a:r>
            <a:r>
              <a:rPr lang="zh-CN" altLang="en-US" dirty="0" smtClean="0"/>
              <a:t>类</a:t>
            </a:r>
            <a:endParaRPr lang="zh-CN" altLang="en-US" dirty="0"/>
          </a:p>
        </p:txBody>
      </p:sp>
    </p:spTree>
    <p:extLst>
      <p:ext uri="{BB962C8B-B14F-4D97-AF65-F5344CB8AC3E}">
        <p14:creationId xmlns:p14="http://schemas.microsoft.com/office/powerpoint/2010/main" val="1325715668"/>
      </p:ext>
    </p:extLst>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ppt_w</p:attrName>
                                        </p:attrNameLst>
                                      </p:cBhvr>
                                      <p:tavLst>
                                        <p:tav tm="0" fmla="#ppt_w*sin(2.5*pi*$)">
                                          <p:val>
                                            <p:fltVal val="0"/>
                                          </p:val>
                                        </p:tav>
                                        <p:tav tm="100000">
                                          <p:val>
                                            <p:fltVal val="1"/>
                                          </p:val>
                                        </p:tav>
                                      </p:tavLst>
                                    </p:anim>
                                    <p:anim calcmode="lin" valueType="num">
                                      <p:cBhvr>
                                        <p:cTn id="9" dur="1000" fill="hold"/>
                                        <p:tgtEl>
                                          <p:spTgt spid="6"/>
                                        </p:tgtEl>
                                        <p:attrNameLst>
                                          <p:attrName>ppt_h</p:attrName>
                                        </p:attrNameLst>
                                      </p:cBhvr>
                                      <p:tavLst>
                                        <p:tav tm="0">
                                          <p:val>
                                            <p:strVal val="#ppt_h"/>
                                          </p:val>
                                        </p:tav>
                                        <p:tav tm="100000">
                                          <p:val>
                                            <p:strVal val="#ppt_h"/>
                                          </p:val>
                                        </p:tav>
                                      </p:tavLst>
                                    </p:anim>
                                  </p:childTnLst>
                                </p:cTn>
                              </p:par>
                            </p:childTnLst>
                          </p:cTn>
                        </p:par>
                        <p:par>
                          <p:cTn id="10" fill="hold">
                            <p:stCondLst>
                              <p:cond delay="19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6"/>
                                        </p:tgtEl>
                                      </p:cBhvr>
                                    </p:animEffect>
                                    <p:animScale>
                                      <p:cBhvr>
                                        <p:cTn id="13"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9.1.1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异常、异常处理的概念</a:t>
            </a:r>
          </a:p>
        </p:txBody>
      </p:sp>
      <p:sp>
        <p:nvSpPr>
          <p:cNvPr id="2" name="矩形 1"/>
          <p:cNvSpPr/>
          <p:nvPr/>
        </p:nvSpPr>
        <p:spPr>
          <a:xfrm>
            <a:off x="252000" y="843750"/>
            <a:ext cx="8424000" cy="3250121"/>
          </a:xfrm>
          <a:prstGeom prst="rect">
            <a:avLst/>
          </a:prstGeom>
        </p:spPr>
        <p:txBody>
          <a:bodyPr wrap="square">
            <a:spAutoFit/>
          </a:bodyPr>
          <a:lstStyle/>
          <a:p>
            <a:pPr>
              <a:lnSpc>
                <a:spcPct val="90000"/>
              </a:lnSpc>
            </a:pPr>
            <a:r>
              <a:rPr lang="zh-CN" altLang="en-US" dirty="0"/>
              <a:t>具有以下特点</a:t>
            </a:r>
            <a:r>
              <a:rPr lang="en-US" altLang="zh-CN" dirty="0" smtClean="0"/>
              <a:t>:</a:t>
            </a:r>
          </a:p>
          <a:p>
            <a:pPr>
              <a:lnSpc>
                <a:spcPct val="150000"/>
              </a:lnSpc>
              <a:buFontTx/>
              <a:buNone/>
            </a:pPr>
            <a:r>
              <a:rPr lang="en-US" altLang="zh-CN" dirty="0" smtClean="0"/>
              <a:t>     </a:t>
            </a:r>
            <a:r>
              <a:rPr lang="en-US" altLang="zh-CN" dirty="0"/>
              <a:t>(1) </a:t>
            </a:r>
            <a:r>
              <a:rPr lang="zh-CN" altLang="en-US" dirty="0"/>
              <a:t>异常处理程序的编写不再繁琐。在错误有可能出现处写一些代码，并在后面的单独节中加入异常处理程序。如果程序中多次调用一个函数，在程序中加入一个函数异常处理程序即可</a:t>
            </a:r>
            <a:r>
              <a:rPr lang="zh-CN" altLang="en-US" dirty="0" smtClean="0"/>
              <a:t>。</a:t>
            </a:r>
            <a:endParaRPr lang="en-US" altLang="zh-CN" dirty="0" smtClean="0"/>
          </a:p>
          <a:p>
            <a:pPr>
              <a:lnSpc>
                <a:spcPct val="150000"/>
              </a:lnSpc>
              <a:buFontTx/>
              <a:buNone/>
            </a:pPr>
            <a:r>
              <a:rPr lang="en-US" altLang="zh-CN" dirty="0" smtClean="0"/>
              <a:t>     </a:t>
            </a:r>
            <a:r>
              <a:rPr lang="en-US" altLang="zh-CN" dirty="0"/>
              <a:t>(2) </a:t>
            </a:r>
            <a:r>
              <a:rPr lang="zh-CN" altLang="en-US" dirty="0"/>
              <a:t>异常发生不会被忽略。如果被调用函数需要发送一条异常处理信息给调用函数，它可向调用函数发送一描述异常处理信息的对象。如果调用函数没有捕捉和处理该错误信号，在后续时刻该调用函数将继续发送描述异常信息的对象，直到异常信息被捕捉和处理为止。</a:t>
            </a:r>
          </a:p>
        </p:txBody>
      </p:sp>
    </p:spTree>
    <p:extLst>
      <p:ext uri="{BB962C8B-B14F-4D97-AF65-F5344CB8AC3E}">
        <p14:creationId xmlns:p14="http://schemas.microsoft.com/office/powerpoint/2010/main" val="1828389900"/>
      </p:ext>
    </p:extLst>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Rectangle 3"/>
          <p:cNvSpPr txBox="1">
            <a:spLocks noChangeArrowheads="1"/>
          </p:cNvSpPr>
          <p:nvPr/>
        </p:nvSpPr>
        <p:spPr>
          <a:xfrm>
            <a:off x="396000" y="708025"/>
            <a:ext cx="8748000" cy="402372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80000"/>
              </a:lnSpc>
            </a:pPr>
            <a:r>
              <a:rPr lang="zh-CN" altLang="en-US" sz="2400" dirty="0" smtClean="0"/>
              <a:t>作用：在函数原型中对函数是否会抛出异常以及会抛出何种</a:t>
            </a:r>
            <a:endParaRPr lang="zh-CN" altLang="en-US" sz="1800" dirty="0">
              <a:latin typeface="+mn-ea"/>
            </a:endParaRPr>
          </a:p>
        </p:txBody>
      </p:sp>
      <p:sp>
        <p:nvSpPr>
          <p:cNvPr id="6" name="TextBox 64"/>
          <p:cNvSpPr txBox="1">
            <a:spLocks noChangeArrowheads="1"/>
          </p:cNvSpPr>
          <p:nvPr/>
        </p:nvSpPr>
        <p:spPr bwMode="auto">
          <a:xfrm>
            <a:off x="869093" y="118021"/>
            <a:ext cx="2478907" cy="36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5" rIns="91431" bIns="45715">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dirty="0" smtClean="0"/>
              <a:t>C</a:t>
            </a:r>
            <a:r>
              <a:rPr lang="en-US" altLang="zh-CN" dirty="0"/>
              <a:t>++</a:t>
            </a:r>
            <a:r>
              <a:rPr lang="zh-CN" altLang="en-US" dirty="0"/>
              <a:t>标准异常的基</a:t>
            </a:r>
            <a:r>
              <a:rPr lang="zh-CN" altLang="en-US" dirty="0" smtClean="0"/>
              <a:t>类</a:t>
            </a:r>
            <a:endParaRPr lang="zh-CN" altLang="en-US" dirty="0"/>
          </a:p>
        </p:txBody>
      </p:sp>
    </p:spTree>
    <p:extLst>
      <p:ext uri="{BB962C8B-B14F-4D97-AF65-F5344CB8AC3E}">
        <p14:creationId xmlns:p14="http://schemas.microsoft.com/office/powerpoint/2010/main" val="3107384009"/>
      </p:ext>
    </p:extLst>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ppt_w</p:attrName>
                                        </p:attrNameLst>
                                      </p:cBhvr>
                                      <p:tavLst>
                                        <p:tav tm="0" fmla="#ppt_w*sin(2.5*pi*$)">
                                          <p:val>
                                            <p:fltVal val="0"/>
                                          </p:val>
                                        </p:tav>
                                        <p:tav tm="100000">
                                          <p:val>
                                            <p:fltVal val="1"/>
                                          </p:val>
                                        </p:tav>
                                      </p:tavLst>
                                    </p:anim>
                                    <p:anim calcmode="lin" valueType="num">
                                      <p:cBhvr>
                                        <p:cTn id="9" dur="1000" fill="hold"/>
                                        <p:tgtEl>
                                          <p:spTgt spid="6"/>
                                        </p:tgtEl>
                                        <p:attrNameLst>
                                          <p:attrName>ppt_h</p:attrName>
                                        </p:attrNameLst>
                                      </p:cBhvr>
                                      <p:tavLst>
                                        <p:tav tm="0">
                                          <p:val>
                                            <p:strVal val="#ppt_h"/>
                                          </p:val>
                                        </p:tav>
                                        <p:tav tm="100000">
                                          <p:val>
                                            <p:strVal val="#ppt_h"/>
                                          </p:val>
                                        </p:tav>
                                      </p:tavLst>
                                    </p:anim>
                                  </p:childTnLst>
                                </p:cTn>
                              </p:par>
                            </p:childTnLst>
                          </p:cTn>
                        </p:par>
                        <p:par>
                          <p:cTn id="10" fill="hold">
                            <p:stCondLst>
                              <p:cond delay="19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6"/>
                                        </p:tgtEl>
                                      </p:cBhvr>
                                    </p:animEffect>
                                    <p:animScale>
                                      <p:cBhvr>
                                        <p:cTn id="13"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Rectangle 3"/>
          <p:cNvSpPr txBox="1">
            <a:spLocks noChangeArrowheads="1"/>
          </p:cNvSpPr>
          <p:nvPr/>
        </p:nvSpPr>
        <p:spPr>
          <a:xfrm>
            <a:off x="396000" y="708025"/>
            <a:ext cx="8748000" cy="402372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80000"/>
              </a:lnSpc>
            </a:pPr>
            <a:r>
              <a:rPr lang="zh-CN" altLang="en-US" sz="2400" dirty="0" smtClean="0"/>
              <a:t>作用：在函数原型中对函数是否会抛出异常以及会抛出何种</a:t>
            </a:r>
            <a:endParaRPr lang="zh-CN" altLang="en-US" sz="1800" dirty="0">
              <a:latin typeface="+mn-ea"/>
            </a:endParaRPr>
          </a:p>
        </p:txBody>
      </p:sp>
      <p:sp>
        <p:nvSpPr>
          <p:cNvPr id="6" name="TextBox 64"/>
          <p:cNvSpPr txBox="1">
            <a:spLocks noChangeArrowheads="1"/>
          </p:cNvSpPr>
          <p:nvPr/>
        </p:nvSpPr>
        <p:spPr bwMode="auto">
          <a:xfrm>
            <a:off x="869093" y="118021"/>
            <a:ext cx="2478907" cy="36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5" rIns="91431" bIns="45715">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dirty="0" smtClean="0"/>
              <a:t>C</a:t>
            </a:r>
            <a:r>
              <a:rPr lang="en-US" altLang="zh-CN" dirty="0"/>
              <a:t>++</a:t>
            </a:r>
            <a:r>
              <a:rPr lang="zh-CN" altLang="en-US" dirty="0"/>
              <a:t>标准异常的基</a:t>
            </a:r>
            <a:r>
              <a:rPr lang="zh-CN" altLang="en-US" dirty="0" smtClean="0"/>
              <a:t>类</a:t>
            </a:r>
            <a:endParaRPr lang="zh-CN" altLang="en-US" dirty="0"/>
          </a:p>
        </p:txBody>
      </p:sp>
    </p:spTree>
    <p:extLst>
      <p:ext uri="{BB962C8B-B14F-4D97-AF65-F5344CB8AC3E}">
        <p14:creationId xmlns:p14="http://schemas.microsoft.com/office/powerpoint/2010/main" val="4143494688"/>
      </p:ext>
    </p:extLst>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ppt_w</p:attrName>
                                        </p:attrNameLst>
                                      </p:cBhvr>
                                      <p:tavLst>
                                        <p:tav tm="0" fmla="#ppt_w*sin(2.5*pi*$)">
                                          <p:val>
                                            <p:fltVal val="0"/>
                                          </p:val>
                                        </p:tav>
                                        <p:tav tm="100000">
                                          <p:val>
                                            <p:fltVal val="1"/>
                                          </p:val>
                                        </p:tav>
                                      </p:tavLst>
                                    </p:anim>
                                    <p:anim calcmode="lin" valueType="num">
                                      <p:cBhvr>
                                        <p:cTn id="9" dur="1000" fill="hold"/>
                                        <p:tgtEl>
                                          <p:spTgt spid="6"/>
                                        </p:tgtEl>
                                        <p:attrNameLst>
                                          <p:attrName>ppt_h</p:attrName>
                                        </p:attrNameLst>
                                      </p:cBhvr>
                                      <p:tavLst>
                                        <p:tav tm="0">
                                          <p:val>
                                            <p:strVal val="#ppt_h"/>
                                          </p:val>
                                        </p:tav>
                                        <p:tav tm="100000">
                                          <p:val>
                                            <p:strVal val="#ppt_h"/>
                                          </p:val>
                                        </p:tav>
                                      </p:tavLst>
                                    </p:anim>
                                  </p:childTnLst>
                                </p:cTn>
                              </p:par>
                            </p:childTnLst>
                          </p:cTn>
                        </p:par>
                        <p:par>
                          <p:cTn id="10" fill="hold">
                            <p:stCondLst>
                              <p:cond delay="19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6"/>
                                        </p:tgtEl>
                                      </p:cBhvr>
                                    </p:animEffect>
                                    <p:animScale>
                                      <p:cBhvr>
                                        <p:cTn id="13"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Rectangle 3"/>
          <p:cNvSpPr txBox="1">
            <a:spLocks noChangeArrowheads="1"/>
          </p:cNvSpPr>
          <p:nvPr/>
        </p:nvSpPr>
        <p:spPr>
          <a:xfrm>
            <a:off x="396000" y="708025"/>
            <a:ext cx="8748000" cy="402372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80000"/>
              </a:lnSpc>
            </a:pPr>
            <a:r>
              <a:rPr lang="zh-CN" altLang="en-US" sz="2400" dirty="0" smtClean="0"/>
              <a:t>作用：在函数原型中对函数是否会抛出异常以及会抛出何种</a:t>
            </a:r>
            <a:endParaRPr lang="zh-CN" altLang="en-US" sz="1800" dirty="0">
              <a:latin typeface="+mn-ea"/>
            </a:endParaRPr>
          </a:p>
        </p:txBody>
      </p:sp>
      <p:sp>
        <p:nvSpPr>
          <p:cNvPr id="6" name="TextBox 64"/>
          <p:cNvSpPr txBox="1">
            <a:spLocks noChangeArrowheads="1"/>
          </p:cNvSpPr>
          <p:nvPr/>
        </p:nvSpPr>
        <p:spPr bwMode="auto">
          <a:xfrm>
            <a:off x="869093" y="118021"/>
            <a:ext cx="2478907" cy="36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5" rIns="91431" bIns="45715">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dirty="0" smtClean="0"/>
              <a:t>C</a:t>
            </a:r>
            <a:r>
              <a:rPr lang="en-US" altLang="zh-CN" dirty="0"/>
              <a:t>++</a:t>
            </a:r>
            <a:r>
              <a:rPr lang="zh-CN" altLang="en-US" dirty="0"/>
              <a:t>标准异常的基</a:t>
            </a:r>
            <a:r>
              <a:rPr lang="zh-CN" altLang="en-US" dirty="0" smtClean="0"/>
              <a:t>类</a:t>
            </a:r>
            <a:endParaRPr lang="zh-CN" altLang="en-US" dirty="0"/>
          </a:p>
        </p:txBody>
      </p:sp>
    </p:spTree>
    <p:extLst>
      <p:ext uri="{BB962C8B-B14F-4D97-AF65-F5344CB8AC3E}">
        <p14:creationId xmlns:p14="http://schemas.microsoft.com/office/powerpoint/2010/main" val="411581510"/>
      </p:ext>
    </p:extLst>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ppt_w</p:attrName>
                                        </p:attrNameLst>
                                      </p:cBhvr>
                                      <p:tavLst>
                                        <p:tav tm="0" fmla="#ppt_w*sin(2.5*pi*$)">
                                          <p:val>
                                            <p:fltVal val="0"/>
                                          </p:val>
                                        </p:tav>
                                        <p:tav tm="100000">
                                          <p:val>
                                            <p:fltVal val="1"/>
                                          </p:val>
                                        </p:tav>
                                      </p:tavLst>
                                    </p:anim>
                                    <p:anim calcmode="lin" valueType="num">
                                      <p:cBhvr>
                                        <p:cTn id="9" dur="1000" fill="hold"/>
                                        <p:tgtEl>
                                          <p:spTgt spid="6"/>
                                        </p:tgtEl>
                                        <p:attrNameLst>
                                          <p:attrName>ppt_h</p:attrName>
                                        </p:attrNameLst>
                                      </p:cBhvr>
                                      <p:tavLst>
                                        <p:tav tm="0">
                                          <p:val>
                                            <p:strVal val="#ppt_h"/>
                                          </p:val>
                                        </p:tav>
                                        <p:tav tm="100000">
                                          <p:val>
                                            <p:strVal val="#ppt_h"/>
                                          </p:val>
                                        </p:tav>
                                      </p:tavLst>
                                    </p:anim>
                                  </p:childTnLst>
                                </p:cTn>
                              </p:par>
                            </p:childTnLst>
                          </p:cTn>
                        </p:par>
                        <p:par>
                          <p:cTn id="10" fill="hold">
                            <p:stCondLst>
                              <p:cond delay="19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6"/>
                                        </p:tgtEl>
                                      </p:cBhvr>
                                    </p:animEffect>
                                    <p:animScale>
                                      <p:cBhvr>
                                        <p:cTn id="13"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Rectangle 3"/>
          <p:cNvSpPr txBox="1">
            <a:spLocks noChangeArrowheads="1"/>
          </p:cNvSpPr>
          <p:nvPr/>
        </p:nvSpPr>
        <p:spPr>
          <a:xfrm>
            <a:off x="396000" y="708025"/>
            <a:ext cx="8748000" cy="402372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80000"/>
              </a:lnSpc>
            </a:pPr>
            <a:r>
              <a:rPr lang="zh-CN" altLang="en-US" sz="2400" dirty="0" smtClean="0"/>
              <a:t>作用：在函数原型中对函数是否会抛出异常以及会抛出何种</a:t>
            </a:r>
            <a:endParaRPr lang="zh-CN" altLang="en-US" sz="1800" dirty="0">
              <a:latin typeface="+mn-ea"/>
            </a:endParaRPr>
          </a:p>
        </p:txBody>
      </p:sp>
      <p:sp>
        <p:nvSpPr>
          <p:cNvPr id="6" name="TextBox 64"/>
          <p:cNvSpPr txBox="1">
            <a:spLocks noChangeArrowheads="1"/>
          </p:cNvSpPr>
          <p:nvPr/>
        </p:nvSpPr>
        <p:spPr bwMode="auto">
          <a:xfrm>
            <a:off x="869093" y="118021"/>
            <a:ext cx="2478907" cy="36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5" rIns="91431" bIns="45715">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dirty="0" smtClean="0"/>
              <a:t>C</a:t>
            </a:r>
            <a:r>
              <a:rPr lang="en-US" altLang="zh-CN" dirty="0"/>
              <a:t>++</a:t>
            </a:r>
            <a:r>
              <a:rPr lang="zh-CN" altLang="en-US" dirty="0"/>
              <a:t>标准异常的基</a:t>
            </a:r>
            <a:r>
              <a:rPr lang="zh-CN" altLang="en-US" dirty="0" smtClean="0"/>
              <a:t>类</a:t>
            </a:r>
            <a:endParaRPr lang="zh-CN" altLang="en-US" dirty="0"/>
          </a:p>
        </p:txBody>
      </p:sp>
    </p:spTree>
    <p:extLst>
      <p:ext uri="{BB962C8B-B14F-4D97-AF65-F5344CB8AC3E}">
        <p14:creationId xmlns:p14="http://schemas.microsoft.com/office/powerpoint/2010/main" val="1463133744"/>
      </p:ext>
    </p:extLst>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ppt_w</p:attrName>
                                        </p:attrNameLst>
                                      </p:cBhvr>
                                      <p:tavLst>
                                        <p:tav tm="0" fmla="#ppt_w*sin(2.5*pi*$)">
                                          <p:val>
                                            <p:fltVal val="0"/>
                                          </p:val>
                                        </p:tav>
                                        <p:tav tm="100000">
                                          <p:val>
                                            <p:fltVal val="1"/>
                                          </p:val>
                                        </p:tav>
                                      </p:tavLst>
                                    </p:anim>
                                    <p:anim calcmode="lin" valueType="num">
                                      <p:cBhvr>
                                        <p:cTn id="9" dur="1000" fill="hold"/>
                                        <p:tgtEl>
                                          <p:spTgt spid="6"/>
                                        </p:tgtEl>
                                        <p:attrNameLst>
                                          <p:attrName>ppt_h</p:attrName>
                                        </p:attrNameLst>
                                      </p:cBhvr>
                                      <p:tavLst>
                                        <p:tav tm="0">
                                          <p:val>
                                            <p:strVal val="#ppt_h"/>
                                          </p:val>
                                        </p:tav>
                                        <p:tav tm="100000">
                                          <p:val>
                                            <p:strVal val="#ppt_h"/>
                                          </p:val>
                                        </p:tav>
                                      </p:tavLst>
                                    </p:anim>
                                  </p:childTnLst>
                                </p:cTn>
                              </p:par>
                            </p:childTnLst>
                          </p:cTn>
                        </p:par>
                        <p:par>
                          <p:cTn id="10" fill="hold">
                            <p:stCondLst>
                              <p:cond delay="19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6"/>
                                        </p:tgtEl>
                                      </p:cBhvr>
                                    </p:animEffect>
                                    <p:animScale>
                                      <p:cBhvr>
                                        <p:cTn id="13"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Rectangle 3"/>
          <p:cNvSpPr txBox="1">
            <a:spLocks noChangeArrowheads="1"/>
          </p:cNvSpPr>
          <p:nvPr/>
        </p:nvSpPr>
        <p:spPr>
          <a:xfrm>
            <a:off x="396000" y="708025"/>
            <a:ext cx="8748000" cy="402372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80000"/>
              </a:lnSpc>
            </a:pPr>
            <a:r>
              <a:rPr lang="zh-CN" altLang="en-US" sz="2400" dirty="0" smtClean="0"/>
              <a:t>作用：在函数原型中对函数是否会抛出异常以及会抛出何种异常进行说明，帮助程序员了解标准库或第三方库中的函数（或类操作）所抛出异常的类型</a:t>
            </a:r>
          </a:p>
          <a:p>
            <a:pPr>
              <a:lnSpc>
                <a:spcPct val="80000"/>
              </a:lnSpc>
            </a:pPr>
            <a:r>
              <a:rPr lang="zh-CN" altLang="en-US" sz="2400" dirty="0" smtClean="0"/>
              <a:t>形式：</a:t>
            </a:r>
          </a:p>
          <a:p>
            <a:pPr lvl="1">
              <a:lnSpc>
                <a:spcPct val="80000"/>
              </a:lnSpc>
              <a:buFont typeface="Wingdings" panose="05000000000000000000" pitchFamily="2" charset="2"/>
              <a:buNone/>
            </a:pPr>
            <a:r>
              <a:rPr lang="en-US" altLang="zh-CN" sz="2400" dirty="0" smtClean="0">
                <a:solidFill>
                  <a:schemeClr val="hlink"/>
                </a:solidFill>
              </a:rPr>
              <a:t>throw</a:t>
            </a:r>
            <a:r>
              <a:rPr lang="en-US" altLang="zh-CN" sz="2400" dirty="0" smtClean="0"/>
              <a:t> </a:t>
            </a:r>
            <a:r>
              <a:rPr lang="zh-CN" altLang="en-US" sz="2400" dirty="0" smtClean="0"/>
              <a:t>（异常类型列表）</a:t>
            </a:r>
          </a:p>
          <a:p>
            <a:pPr lvl="1">
              <a:lnSpc>
                <a:spcPct val="80000"/>
              </a:lnSpc>
              <a:buFont typeface="Wingdings" panose="05000000000000000000" pitchFamily="2" charset="2"/>
              <a:buNone/>
            </a:pPr>
            <a:r>
              <a:rPr lang="zh-CN" altLang="en-US" sz="2400" dirty="0" smtClean="0"/>
              <a:t>放于函数原型中形参表的后面</a:t>
            </a:r>
          </a:p>
          <a:p>
            <a:pPr lvl="1">
              <a:lnSpc>
                <a:spcPct val="80000"/>
              </a:lnSpc>
            </a:pPr>
            <a:r>
              <a:rPr lang="zh-CN" altLang="en-US" sz="2400" dirty="0" smtClean="0"/>
              <a:t>例如：</a:t>
            </a:r>
          </a:p>
          <a:p>
            <a:pPr lvl="1">
              <a:lnSpc>
                <a:spcPct val="80000"/>
              </a:lnSpc>
              <a:buFont typeface="Wingdings" panose="05000000000000000000" pitchFamily="2" charset="2"/>
              <a:buNone/>
            </a:pPr>
            <a:r>
              <a:rPr lang="zh-CN" altLang="en-US" sz="2400" dirty="0" smtClean="0"/>
              <a:t>   </a:t>
            </a:r>
            <a:r>
              <a:rPr lang="en-US" altLang="zh-CN" sz="2400" dirty="0" err="1" smtClean="0"/>
              <a:t>int</a:t>
            </a:r>
            <a:r>
              <a:rPr lang="en-US" altLang="zh-CN" sz="2400" dirty="0" smtClean="0"/>
              <a:t> f1 () </a:t>
            </a:r>
            <a:r>
              <a:rPr lang="en-US" altLang="zh-CN" sz="2400" dirty="0" smtClean="0">
                <a:solidFill>
                  <a:schemeClr val="hlink"/>
                </a:solidFill>
              </a:rPr>
              <a:t>throw (</a:t>
            </a:r>
            <a:r>
              <a:rPr lang="en-US" altLang="zh-CN" sz="2400" dirty="0" err="1" smtClean="0">
                <a:solidFill>
                  <a:schemeClr val="hlink"/>
                </a:solidFill>
              </a:rPr>
              <a:t>logic_error</a:t>
            </a:r>
            <a:r>
              <a:rPr lang="en-US" altLang="zh-CN" sz="2400" dirty="0" smtClean="0">
                <a:solidFill>
                  <a:schemeClr val="hlink"/>
                </a:solidFill>
              </a:rPr>
              <a:t>)</a:t>
            </a:r>
            <a:r>
              <a:rPr lang="en-US" altLang="zh-CN" sz="2400" dirty="0" smtClean="0"/>
              <a:t>; </a:t>
            </a:r>
          </a:p>
          <a:p>
            <a:pPr>
              <a:lnSpc>
                <a:spcPct val="80000"/>
              </a:lnSpc>
            </a:pPr>
            <a:r>
              <a:rPr lang="zh-CN" altLang="en-US" sz="1800" dirty="0" smtClean="0">
                <a:latin typeface="+mn-ea"/>
              </a:rPr>
              <a:t>异常类型列表为空，表示该函数不抛出任何异常</a:t>
            </a:r>
          </a:p>
          <a:p>
            <a:pPr>
              <a:lnSpc>
                <a:spcPct val="80000"/>
              </a:lnSpc>
            </a:pPr>
            <a:r>
              <a:rPr lang="zh-CN" altLang="en-US" sz="1800" dirty="0" smtClean="0">
                <a:latin typeface="+mn-ea"/>
              </a:rPr>
              <a:t>不带异常说明的函数可以抛出任意类型的异常</a:t>
            </a:r>
          </a:p>
          <a:p>
            <a:pPr>
              <a:lnSpc>
                <a:spcPct val="80000"/>
              </a:lnSpc>
            </a:pPr>
            <a:r>
              <a:rPr lang="en-US" altLang="zh-CN" sz="1800" dirty="0" err="1" smtClean="0">
                <a:latin typeface="+mn-ea"/>
              </a:rPr>
              <a:t>const</a:t>
            </a:r>
            <a:r>
              <a:rPr lang="zh-CN" altLang="en-US" sz="1800" dirty="0" smtClean="0">
                <a:latin typeface="+mn-ea"/>
              </a:rPr>
              <a:t>成员函数的异常说明放在保留字</a:t>
            </a:r>
            <a:r>
              <a:rPr lang="en-US" altLang="zh-CN" sz="1800" dirty="0" err="1" smtClean="0">
                <a:latin typeface="+mn-ea"/>
              </a:rPr>
              <a:t>const</a:t>
            </a:r>
            <a:r>
              <a:rPr lang="zh-CN" altLang="en-US" sz="1800" dirty="0" smtClean="0">
                <a:latin typeface="+mn-ea"/>
              </a:rPr>
              <a:t>之后</a:t>
            </a:r>
          </a:p>
          <a:p>
            <a:pPr>
              <a:lnSpc>
                <a:spcPct val="80000"/>
              </a:lnSpc>
            </a:pPr>
            <a:r>
              <a:rPr lang="zh-CN" altLang="en-US" sz="1800" dirty="0" smtClean="0">
                <a:latin typeface="+mn-ea"/>
              </a:rPr>
              <a:t>基类虚函数的异常列表是派生类中对应虚函数的异常列表的超集  </a:t>
            </a:r>
            <a:endParaRPr lang="zh-CN" altLang="en-US" sz="1800" dirty="0">
              <a:latin typeface="+mn-ea"/>
            </a:endParaRPr>
          </a:p>
        </p:txBody>
      </p:sp>
      <p:sp>
        <p:nvSpPr>
          <p:cNvPr id="5" name="Rectangle 2"/>
          <p:cNvSpPr txBox="1">
            <a:spLocks noChangeArrowheads="1"/>
          </p:cNvSpPr>
          <p:nvPr/>
        </p:nvSpPr>
        <p:spPr>
          <a:xfrm>
            <a:off x="1150938" y="-20250"/>
            <a:ext cx="7793037" cy="599926"/>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dirty="0" smtClean="0"/>
              <a:t>4</a:t>
            </a:r>
            <a:r>
              <a:rPr lang="zh-CN" altLang="en-US" sz="2800" dirty="0" smtClean="0"/>
              <a:t>、异常说明</a:t>
            </a:r>
            <a:endParaRPr lang="zh-CN" altLang="en-US" sz="2800" dirty="0"/>
          </a:p>
        </p:txBody>
      </p:sp>
    </p:spTree>
    <p:extLst>
      <p:ext uri="{BB962C8B-B14F-4D97-AF65-F5344CB8AC3E}">
        <p14:creationId xmlns:p14="http://schemas.microsoft.com/office/powerpoint/2010/main" val="1333150465"/>
      </p:ext>
    </p:extLst>
  </p:cSld>
  <p:clrMapOvr>
    <a:masterClrMapping/>
  </p:clrMapOvr>
  <p:transition spd="slow" advClick="0" advTm="0"/>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bwMode="auto">
          <a:xfrm>
            <a:off x="-10795" y="4721225"/>
            <a:ext cx="9154160" cy="460375"/>
          </a:xfrm>
          <a:prstGeom prst="rect">
            <a:avLst/>
          </a:prstGeom>
          <a:solidFill>
            <a:schemeClr val="bg1">
              <a:lumMod val="50000"/>
            </a:schemeClr>
          </a:solidFill>
          <a:ln w="317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2"/>
              </a:solidFill>
              <a:effectLst/>
              <a:latin typeface="Times New Roman" panose="02020603050405020304" pitchFamily="18" charset="0"/>
              <a:ea typeface="楷体_GB2312" pitchFamily="49" charset="-122"/>
            </a:endParaRPr>
          </a:p>
        </p:txBody>
      </p:sp>
      <p:grpSp>
        <p:nvGrpSpPr>
          <p:cNvPr id="26" name="组合 25"/>
          <p:cNvGrpSpPr/>
          <p:nvPr/>
        </p:nvGrpSpPr>
        <p:grpSpPr>
          <a:xfrm>
            <a:off x="191770" y="4472305"/>
            <a:ext cx="2016760" cy="709295"/>
            <a:chOff x="9811846" y="5436797"/>
            <a:chExt cx="1459254" cy="868490"/>
          </a:xfrm>
        </p:grpSpPr>
        <p:sp>
          <p:nvSpPr>
            <p:cNvPr id="27" name="矩形 26"/>
            <p:cNvSpPr/>
            <p:nvPr/>
          </p:nvSpPr>
          <p:spPr>
            <a:xfrm>
              <a:off x="11004398" y="6088163"/>
              <a:ext cx="266702" cy="2139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0241641" y="5436797"/>
              <a:ext cx="266702" cy="86849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9811846" y="5436797"/>
              <a:ext cx="266702" cy="86848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矩形 30"/>
          <p:cNvSpPr/>
          <p:nvPr/>
        </p:nvSpPr>
        <p:spPr>
          <a:xfrm>
            <a:off x="1934211" y="4965111"/>
            <a:ext cx="397702" cy="21390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rPr>
              <a:t>小结</a:t>
            </a:r>
          </a:p>
        </p:txBody>
      </p:sp>
      <p:sp>
        <p:nvSpPr>
          <p:cNvPr id="37" name="文本框 36"/>
          <p:cNvSpPr txBox="1"/>
          <p:nvPr/>
        </p:nvSpPr>
        <p:spPr>
          <a:xfrm>
            <a:off x="210285" y="811707"/>
            <a:ext cx="8711999" cy="3416320"/>
          </a:xfrm>
          <a:prstGeom prst="rect">
            <a:avLst/>
          </a:prstGeom>
          <a:noFill/>
        </p:spPr>
        <p:txBody>
          <a:bodyPr wrap="square" rtlCol="0">
            <a:spAutoFit/>
          </a:bodyPr>
          <a:lstStyle/>
          <a:p>
            <a:pPr marL="342900" indent="-342900" eaLnBrk="0" hangingPunct="0">
              <a:lnSpc>
                <a:spcPct val="150000"/>
              </a:lnSpc>
              <a:buClr>
                <a:srgbClr val="0BD0D9"/>
              </a:buClr>
              <a:buSzPct val="95000"/>
              <a:buFont typeface="Arial" panose="020B0604020202020204" pitchFamily="34" charset="0"/>
              <a:buChar char="•"/>
              <a:defRPr/>
            </a:pPr>
            <a:r>
              <a:rPr lang="en-US" altLang="zh-CN" sz="2400" b="1" dirty="0" smtClean="0">
                <a:solidFill>
                  <a:srgbClr val="313193"/>
                </a:solidFill>
                <a:latin typeface="Tahoma" pitchFamily="34" charset="0"/>
                <a:ea typeface="宋体" pitchFamily="2" charset="-122"/>
              </a:rPr>
              <a:t>  </a:t>
            </a:r>
            <a:r>
              <a:rPr lang="en-US" altLang="zh-CN" sz="2400" dirty="0" smtClean="0"/>
              <a:t>C</a:t>
            </a:r>
            <a:r>
              <a:rPr lang="en-US" altLang="zh-CN" sz="2400" dirty="0"/>
              <a:t>++</a:t>
            </a:r>
            <a:r>
              <a:rPr lang="zh-CN" altLang="en-US" sz="2400" dirty="0"/>
              <a:t>中异常处理的目标是简化大型可靠程序的创建，用尽可能少的代码，使系统中没有不受控制的错误。</a:t>
            </a:r>
          </a:p>
          <a:p>
            <a:pPr marL="342900" indent="-342900" eaLnBrk="0" hangingPunct="0">
              <a:lnSpc>
                <a:spcPct val="150000"/>
              </a:lnSpc>
              <a:buClr>
                <a:srgbClr val="0BD0D9"/>
              </a:buClr>
              <a:buSzPct val="95000"/>
              <a:buFont typeface="Arial" panose="020B0604020202020204" pitchFamily="34" charset="0"/>
              <a:buChar char="•"/>
              <a:defRPr/>
            </a:pPr>
            <a:r>
              <a:rPr lang="zh-CN" altLang="en-US" sz="2400" dirty="0" smtClean="0"/>
              <a:t>异常处理</a:t>
            </a:r>
            <a:r>
              <a:rPr lang="zh-CN" altLang="en-US" sz="2400" dirty="0"/>
              <a:t>设计用来处理同步情况，作为程序执行的结构，而不能用于处理异步情况；异常处理通常用于发现错误部分与处理错误部分处于不同位置</a:t>
            </a:r>
            <a:r>
              <a:rPr lang="en-US" altLang="zh-CN" sz="2400" dirty="0"/>
              <a:t>(</a:t>
            </a:r>
            <a:r>
              <a:rPr lang="zh-CN" altLang="en-US" sz="2400" dirty="0"/>
              <a:t>不同范围</a:t>
            </a:r>
            <a:r>
              <a:rPr lang="en-US" altLang="zh-CN" sz="2400" dirty="0"/>
              <a:t>)</a:t>
            </a:r>
            <a:r>
              <a:rPr lang="zh-CN" altLang="en-US" sz="2400" dirty="0"/>
              <a:t>时；异常处理不应作为具体的控制流机制。</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9.1.2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异常处理的</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基本思想</a:t>
            </a:r>
          </a:p>
        </p:txBody>
      </p:sp>
      <p:sp>
        <p:nvSpPr>
          <p:cNvPr id="27" name="Rectangle 3"/>
          <p:cNvSpPr txBox="1">
            <a:spLocks noChangeArrowheads="1"/>
          </p:cNvSpPr>
          <p:nvPr/>
        </p:nvSpPr>
        <p:spPr>
          <a:xfrm>
            <a:off x="36000" y="699750"/>
            <a:ext cx="8495999" cy="41148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000" dirty="0" smtClean="0"/>
              <a:t>基本思想</a:t>
            </a:r>
          </a:p>
          <a:p>
            <a:pPr lvl="1">
              <a:lnSpc>
                <a:spcPct val="150000"/>
              </a:lnSpc>
            </a:pPr>
            <a:r>
              <a:rPr lang="zh-CN" altLang="en-US" sz="2000" dirty="0" smtClean="0"/>
              <a:t>将异常检测与异常处理分离：异常检测部分检测到异常的存在时，抛出一个异常对象给异常处理代码，通过该异常对象，独立开发的异常检测部分和异常处理部分能够就程序执行期间所出现的异常情况进行通信 。</a:t>
            </a:r>
            <a:endParaRPr lang="zh-CN" altLang="en-US" sz="2000" dirty="0"/>
          </a:p>
        </p:txBody>
      </p:sp>
      <p:sp>
        <p:nvSpPr>
          <p:cNvPr id="4" name="Rectangle 3"/>
          <p:cNvSpPr txBox="1">
            <a:spLocks noChangeArrowheads="1"/>
          </p:cNvSpPr>
          <p:nvPr/>
        </p:nvSpPr>
        <p:spPr bwMode="auto">
          <a:xfrm>
            <a:off x="180000" y="3075750"/>
            <a:ext cx="8423999" cy="18000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algn="just">
              <a:lnSpc>
                <a:spcPct val="150000"/>
              </a:lnSpc>
              <a:spcBef>
                <a:spcPts val="0"/>
              </a:spcBef>
              <a:defRPr/>
            </a:pPr>
            <a:r>
              <a:rPr lang="zh-CN" altLang="en-US" sz="2000" b="0" kern="0" dirty="0" smtClean="0"/>
              <a:t>由于</a:t>
            </a:r>
            <a:r>
              <a:rPr lang="zh-CN" altLang="en-US" sz="2000" b="0" kern="0" dirty="0"/>
              <a:t>异常处理机制使得异常的引发和处理不必在同一函数</a:t>
            </a:r>
            <a:r>
              <a:rPr lang="zh-CN" altLang="en-US" sz="2000" b="0" kern="0" dirty="0" smtClean="0"/>
              <a:t>中</a:t>
            </a:r>
            <a:r>
              <a:rPr lang="en-US" altLang="zh-CN" sz="2000" b="0" kern="0" dirty="0" smtClean="0"/>
              <a:t>;</a:t>
            </a:r>
          </a:p>
          <a:p>
            <a:pPr marL="455612" lvl="1" algn="just">
              <a:lnSpc>
                <a:spcPct val="150000"/>
              </a:lnSpc>
              <a:spcBef>
                <a:spcPts val="0"/>
              </a:spcBef>
              <a:defRPr/>
            </a:pPr>
            <a:r>
              <a:rPr lang="zh-CN" altLang="en-US" sz="2000" b="0" kern="0" dirty="0" smtClean="0">
                <a:solidFill>
                  <a:srgbClr val="CC0000"/>
                </a:solidFill>
              </a:rPr>
              <a:t>底层</a:t>
            </a:r>
            <a:r>
              <a:rPr lang="zh-CN" altLang="en-US" sz="2000" b="0" kern="0" dirty="0">
                <a:solidFill>
                  <a:srgbClr val="CC0000"/>
                </a:solidFill>
              </a:rPr>
              <a:t>的函数可以着重解决具体问题</a:t>
            </a:r>
            <a:r>
              <a:rPr lang="zh-CN" altLang="en-US" sz="2000" b="0" kern="0" dirty="0"/>
              <a:t>而不必过多地考虑对异常的处理</a:t>
            </a:r>
            <a:r>
              <a:rPr lang="zh-CN" altLang="en-US" sz="2000" b="0" kern="0" dirty="0" smtClean="0"/>
              <a:t>；</a:t>
            </a:r>
            <a:endParaRPr lang="en-US" altLang="zh-CN" sz="2000" b="0" kern="0" dirty="0" smtClean="0"/>
          </a:p>
          <a:p>
            <a:pPr marL="455612" lvl="1" algn="just">
              <a:lnSpc>
                <a:spcPct val="150000"/>
              </a:lnSpc>
              <a:spcBef>
                <a:spcPts val="0"/>
              </a:spcBef>
              <a:defRPr/>
            </a:pPr>
            <a:r>
              <a:rPr lang="zh-CN" altLang="en-US" sz="2000" b="0" kern="0" dirty="0" smtClean="0">
                <a:solidFill>
                  <a:srgbClr val="CC0000"/>
                </a:solidFill>
              </a:rPr>
              <a:t>上层</a:t>
            </a:r>
            <a:r>
              <a:rPr lang="zh-CN" altLang="en-US" sz="2000" b="0" kern="0" dirty="0">
                <a:solidFill>
                  <a:srgbClr val="CC0000"/>
                </a:solidFill>
              </a:rPr>
              <a:t>调用者可以在适当的位置设计对不同类型异常的处理</a:t>
            </a:r>
            <a:r>
              <a:rPr lang="zh-CN" altLang="en-US" sz="2000" b="0" kern="0" dirty="0"/>
              <a:t>。</a:t>
            </a:r>
          </a:p>
        </p:txBody>
      </p:sp>
    </p:spTree>
    <p:extLst>
      <p:ext uri="{BB962C8B-B14F-4D97-AF65-F5344CB8AC3E}">
        <p14:creationId xmlns:p14="http://schemas.microsoft.com/office/powerpoint/2010/main" val="1698000305"/>
      </p:ext>
    </p:extLst>
  </p:cSld>
  <p:clrMapOvr>
    <a:masterClrMapping/>
  </p:clrMapOvr>
  <p:transition spd="slow" advClick="0" advTm="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9.1.2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异常处理的</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基本思想</a:t>
            </a:r>
          </a:p>
        </p:txBody>
      </p:sp>
      <p:grpSp>
        <p:nvGrpSpPr>
          <p:cNvPr id="7" name="Group 2"/>
          <p:cNvGrpSpPr>
            <a:grpSpLocks/>
          </p:cNvGrpSpPr>
          <p:nvPr/>
        </p:nvGrpSpPr>
        <p:grpSpPr bwMode="auto">
          <a:xfrm>
            <a:off x="684000" y="901605"/>
            <a:ext cx="6141589" cy="3812424"/>
            <a:chOff x="2226" y="2026"/>
            <a:chExt cx="6599" cy="4991"/>
          </a:xfrm>
        </p:grpSpPr>
        <p:sp>
          <p:nvSpPr>
            <p:cNvPr id="8" name="AutoShape 3"/>
            <p:cNvSpPr>
              <a:spLocks noChangeArrowheads="1"/>
            </p:cNvSpPr>
            <p:nvPr/>
          </p:nvSpPr>
          <p:spPr bwMode="auto">
            <a:xfrm>
              <a:off x="2226" y="2026"/>
              <a:ext cx="6526" cy="4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2400"/>
            </a:p>
          </p:txBody>
        </p:sp>
        <p:sp>
          <p:nvSpPr>
            <p:cNvPr id="9" name="Text Box 21"/>
            <p:cNvSpPr txBox="1">
              <a:spLocks noChangeArrowheads="1"/>
            </p:cNvSpPr>
            <p:nvPr/>
          </p:nvSpPr>
          <p:spPr bwMode="auto">
            <a:xfrm>
              <a:off x="3692" y="2728"/>
              <a:ext cx="3666" cy="65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78638" tIns="0" rIns="78638" bIns="0"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zh-CN" sz="2400">
                  <a:solidFill>
                    <a:srgbClr val="000000"/>
                  </a:solidFill>
                  <a:latin typeface="宋体" charset="-122"/>
                </a:rPr>
                <a:t>函数f()捕获并处理异常</a:t>
              </a:r>
              <a:endParaRPr lang="zh-CN" altLang="zh-CN" sz="2400"/>
            </a:p>
          </p:txBody>
        </p:sp>
        <p:sp>
          <p:nvSpPr>
            <p:cNvPr id="10" name="Text Box 22"/>
            <p:cNvSpPr txBox="1">
              <a:spLocks noChangeArrowheads="1"/>
            </p:cNvSpPr>
            <p:nvPr/>
          </p:nvSpPr>
          <p:spPr bwMode="auto">
            <a:xfrm>
              <a:off x="3805" y="6567"/>
              <a:ext cx="3500" cy="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78638" tIns="0" rIns="78638" bIns="0"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zh-CN" sz="2400">
                  <a:solidFill>
                    <a:srgbClr val="000000"/>
                  </a:solidFill>
                  <a:latin typeface="宋体" charset="-122"/>
                </a:rPr>
                <a:t>函数h()引发异常</a:t>
              </a:r>
              <a:endParaRPr lang="zh-CN" altLang="zh-CN" sz="2400"/>
            </a:p>
          </p:txBody>
        </p:sp>
        <p:sp>
          <p:nvSpPr>
            <p:cNvPr id="13" name="Text Box 23"/>
            <p:cNvSpPr txBox="1">
              <a:spLocks noChangeArrowheads="1"/>
            </p:cNvSpPr>
            <p:nvPr/>
          </p:nvSpPr>
          <p:spPr bwMode="auto">
            <a:xfrm>
              <a:off x="3805" y="5170"/>
              <a:ext cx="3262" cy="47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78638" tIns="0" rIns="78638" bIns="0"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zh-CN" sz="2400">
                  <a:solidFill>
                    <a:srgbClr val="000000"/>
                  </a:solidFill>
                  <a:latin typeface="宋体" charset="-122"/>
                </a:rPr>
                <a:t>函数g()</a:t>
              </a:r>
              <a:endParaRPr lang="zh-CN" altLang="zh-CN" sz="2400"/>
            </a:p>
          </p:txBody>
        </p:sp>
        <p:sp>
          <p:nvSpPr>
            <p:cNvPr id="14" name="Line 24"/>
            <p:cNvSpPr>
              <a:spLocks noChangeShapeType="1"/>
            </p:cNvSpPr>
            <p:nvPr/>
          </p:nvSpPr>
          <p:spPr bwMode="auto">
            <a:xfrm>
              <a:off x="4265" y="2236"/>
              <a:ext cx="0" cy="459"/>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tIns="0" bIns="0" anchor="ctr"/>
            <a:lstStyle/>
            <a:p>
              <a:endParaRPr lang="zh-CN" altLang="en-US"/>
            </a:p>
          </p:txBody>
        </p:sp>
        <p:sp>
          <p:nvSpPr>
            <p:cNvPr id="15" name="Line 25"/>
            <p:cNvSpPr>
              <a:spLocks noChangeShapeType="1"/>
            </p:cNvSpPr>
            <p:nvPr/>
          </p:nvSpPr>
          <p:spPr bwMode="auto">
            <a:xfrm>
              <a:off x="4265" y="3544"/>
              <a:ext cx="0" cy="46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tIns="0" bIns="0" anchor="ctr"/>
            <a:lstStyle/>
            <a:p>
              <a:endParaRPr lang="zh-CN" altLang="en-US"/>
            </a:p>
          </p:txBody>
        </p:sp>
        <p:sp>
          <p:nvSpPr>
            <p:cNvPr id="16" name="Line 26"/>
            <p:cNvSpPr>
              <a:spLocks noChangeShapeType="1"/>
            </p:cNvSpPr>
            <p:nvPr/>
          </p:nvSpPr>
          <p:spPr bwMode="auto">
            <a:xfrm>
              <a:off x="4265" y="4658"/>
              <a:ext cx="0" cy="457"/>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tIns="0" bIns="0" anchor="ctr"/>
            <a:lstStyle/>
            <a:p>
              <a:endParaRPr lang="zh-CN" altLang="en-US"/>
            </a:p>
          </p:txBody>
        </p:sp>
        <p:sp>
          <p:nvSpPr>
            <p:cNvPr id="17" name="Line 27"/>
            <p:cNvSpPr>
              <a:spLocks noChangeShapeType="1"/>
            </p:cNvSpPr>
            <p:nvPr/>
          </p:nvSpPr>
          <p:spPr bwMode="auto">
            <a:xfrm>
              <a:off x="4264" y="5943"/>
              <a:ext cx="0" cy="459"/>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tIns="0" bIns="0" anchor="ctr"/>
            <a:lstStyle/>
            <a:p>
              <a:endParaRPr lang="zh-CN" altLang="en-US"/>
            </a:p>
          </p:txBody>
        </p:sp>
        <p:sp>
          <p:nvSpPr>
            <p:cNvPr id="18" name="Line 28"/>
            <p:cNvSpPr>
              <a:spLocks noChangeShapeType="1"/>
            </p:cNvSpPr>
            <p:nvPr/>
          </p:nvSpPr>
          <p:spPr bwMode="auto">
            <a:xfrm>
              <a:off x="6799" y="5921"/>
              <a:ext cx="0" cy="459"/>
            </a:xfrm>
            <a:prstGeom prst="line">
              <a:avLst/>
            </a:prstGeom>
            <a:noFill/>
            <a:ln w="9525">
              <a:solidFill>
                <a:srgbClr val="000000"/>
              </a:solidFill>
              <a:round/>
              <a:headEnd type="triangle" w="sm" len="med"/>
              <a:tailEnd type="none" w="sm" len="med"/>
            </a:ln>
            <a:extLst>
              <a:ext uri="{909E8E84-426E-40DD-AFC4-6F175D3DCCD1}">
                <a14:hiddenFill xmlns:a14="http://schemas.microsoft.com/office/drawing/2010/main">
                  <a:noFill/>
                </a14:hiddenFill>
              </a:ext>
            </a:extLst>
          </p:spPr>
          <p:txBody>
            <a:bodyPr tIns="0" bIns="0" anchor="ctr"/>
            <a:lstStyle/>
            <a:p>
              <a:endParaRPr lang="zh-CN" altLang="en-US"/>
            </a:p>
          </p:txBody>
        </p:sp>
        <p:sp>
          <p:nvSpPr>
            <p:cNvPr id="19" name="Line 29"/>
            <p:cNvSpPr>
              <a:spLocks noChangeShapeType="1"/>
            </p:cNvSpPr>
            <p:nvPr/>
          </p:nvSpPr>
          <p:spPr bwMode="auto">
            <a:xfrm>
              <a:off x="6799" y="4658"/>
              <a:ext cx="0" cy="457"/>
            </a:xfrm>
            <a:prstGeom prst="line">
              <a:avLst/>
            </a:prstGeom>
            <a:noFill/>
            <a:ln w="9525">
              <a:solidFill>
                <a:srgbClr val="000000"/>
              </a:solidFill>
              <a:round/>
              <a:headEnd type="triangle" w="sm" len="med"/>
              <a:tailEnd type="none" w="sm" len="med"/>
            </a:ln>
            <a:extLst>
              <a:ext uri="{909E8E84-426E-40DD-AFC4-6F175D3DCCD1}">
                <a14:hiddenFill xmlns:a14="http://schemas.microsoft.com/office/drawing/2010/main">
                  <a:noFill/>
                </a14:hiddenFill>
              </a:ext>
            </a:extLst>
          </p:spPr>
          <p:txBody>
            <a:bodyPr tIns="0" bIns="0" anchor="ctr"/>
            <a:lstStyle/>
            <a:p>
              <a:endParaRPr lang="zh-CN" altLang="en-US"/>
            </a:p>
          </p:txBody>
        </p:sp>
        <p:sp>
          <p:nvSpPr>
            <p:cNvPr id="20" name="Line 30"/>
            <p:cNvSpPr>
              <a:spLocks noChangeShapeType="1"/>
            </p:cNvSpPr>
            <p:nvPr/>
          </p:nvSpPr>
          <p:spPr bwMode="auto">
            <a:xfrm>
              <a:off x="6799" y="3501"/>
              <a:ext cx="0" cy="457"/>
            </a:xfrm>
            <a:prstGeom prst="line">
              <a:avLst/>
            </a:prstGeom>
            <a:noFill/>
            <a:ln w="9525">
              <a:solidFill>
                <a:srgbClr val="000000"/>
              </a:solidFill>
              <a:round/>
              <a:headEnd type="triangle" w="sm" len="med"/>
              <a:tailEnd type="none" w="sm" len="med"/>
            </a:ln>
            <a:extLst>
              <a:ext uri="{909E8E84-426E-40DD-AFC4-6F175D3DCCD1}">
                <a14:hiddenFill xmlns:a14="http://schemas.microsoft.com/office/drawing/2010/main">
                  <a:noFill/>
                </a14:hiddenFill>
              </a:ext>
            </a:extLst>
          </p:spPr>
          <p:txBody>
            <a:bodyPr tIns="0" bIns="0" anchor="ctr"/>
            <a:lstStyle/>
            <a:p>
              <a:endParaRPr lang="zh-CN" altLang="en-US"/>
            </a:p>
          </p:txBody>
        </p:sp>
        <p:sp>
          <p:nvSpPr>
            <p:cNvPr id="21" name="Line 31"/>
            <p:cNvSpPr>
              <a:spLocks noChangeShapeType="1"/>
            </p:cNvSpPr>
            <p:nvPr/>
          </p:nvSpPr>
          <p:spPr bwMode="auto">
            <a:xfrm>
              <a:off x="6799" y="2258"/>
              <a:ext cx="0" cy="459"/>
            </a:xfrm>
            <a:prstGeom prst="line">
              <a:avLst/>
            </a:prstGeom>
            <a:noFill/>
            <a:ln w="9525">
              <a:solidFill>
                <a:srgbClr val="000000"/>
              </a:solidFill>
              <a:round/>
              <a:headEnd type="triangle" w="sm" len="med"/>
              <a:tailEnd type="none" w="sm" len="med"/>
            </a:ln>
            <a:extLst>
              <a:ext uri="{909E8E84-426E-40DD-AFC4-6F175D3DCCD1}">
                <a14:hiddenFill xmlns:a14="http://schemas.microsoft.com/office/drawing/2010/main">
                  <a:noFill/>
                </a14:hiddenFill>
              </a:ext>
            </a:extLst>
          </p:spPr>
          <p:txBody>
            <a:bodyPr tIns="0" bIns="0" anchor="ctr"/>
            <a:lstStyle/>
            <a:p>
              <a:endParaRPr lang="zh-CN" altLang="en-US"/>
            </a:p>
          </p:txBody>
        </p:sp>
        <p:sp>
          <p:nvSpPr>
            <p:cNvPr id="22" name="Text Box 32"/>
            <p:cNvSpPr txBox="1">
              <a:spLocks noChangeArrowheads="1"/>
            </p:cNvSpPr>
            <p:nvPr/>
          </p:nvSpPr>
          <p:spPr bwMode="auto">
            <a:xfrm>
              <a:off x="3681" y="3958"/>
              <a:ext cx="3762" cy="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8638" tIns="0" rIns="78638" bIns="0"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sz="2400" dirty="0">
                  <a:solidFill>
                    <a:srgbClr val="000000"/>
                  </a:solidFill>
                  <a:latin typeface="Calibri" pitchFamily="34" charset="0"/>
                </a:rPr>
                <a:t>……</a:t>
              </a:r>
              <a:endParaRPr lang="zh-CN" altLang="zh-CN" sz="2400" dirty="0"/>
            </a:p>
          </p:txBody>
        </p:sp>
        <p:sp>
          <p:nvSpPr>
            <p:cNvPr id="23" name="Text Box 33"/>
            <p:cNvSpPr txBox="1">
              <a:spLocks noChangeArrowheads="1"/>
            </p:cNvSpPr>
            <p:nvPr/>
          </p:nvSpPr>
          <p:spPr bwMode="auto">
            <a:xfrm>
              <a:off x="4616" y="2026"/>
              <a:ext cx="2002"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zh-CN" sz="2400" dirty="0">
                  <a:solidFill>
                    <a:srgbClr val="000000"/>
                  </a:solidFill>
                  <a:latin typeface="宋体" charset="-122"/>
                </a:rPr>
                <a:t>调用者</a:t>
              </a:r>
              <a:endParaRPr lang="zh-CN" altLang="zh-CN" sz="2400" dirty="0"/>
            </a:p>
          </p:txBody>
        </p:sp>
        <p:sp>
          <p:nvSpPr>
            <p:cNvPr id="24" name="Text Box 34"/>
            <p:cNvSpPr txBox="1">
              <a:spLocks noChangeArrowheads="1"/>
            </p:cNvSpPr>
            <p:nvPr/>
          </p:nvSpPr>
          <p:spPr bwMode="auto">
            <a:xfrm>
              <a:off x="6658" y="4133"/>
              <a:ext cx="2167"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zh-CN" sz="2400">
                  <a:solidFill>
                    <a:srgbClr val="000000"/>
                  </a:solidFill>
                  <a:latin typeface="宋体" charset="-122"/>
                </a:rPr>
                <a:t>异常传播方向</a:t>
              </a:r>
              <a:endParaRPr lang="zh-CN" altLang="zh-CN" sz="2400"/>
            </a:p>
          </p:txBody>
        </p:sp>
        <p:sp>
          <p:nvSpPr>
            <p:cNvPr id="25" name="Text Box 35"/>
            <p:cNvSpPr txBox="1">
              <a:spLocks noChangeArrowheads="1"/>
            </p:cNvSpPr>
            <p:nvPr/>
          </p:nvSpPr>
          <p:spPr bwMode="auto">
            <a:xfrm>
              <a:off x="2299" y="4133"/>
              <a:ext cx="2001"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zh-CN" sz="2400">
                  <a:solidFill>
                    <a:srgbClr val="000000"/>
                  </a:solidFill>
                  <a:latin typeface="宋体" charset="-122"/>
                </a:rPr>
                <a:t>调用关系</a:t>
              </a:r>
              <a:endParaRPr lang="zh-CN" altLang="zh-CN" sz="2400"/>
            </a:p>
          </p:txBody>
        </p:sp>
      </p:grpSp>
    </p:spTree>
    <p:extLst>
      <p:ext uri="{BB962C8B-B14F-4D97-AF65-F5344CB8AC3E}">
        <p14:creationId xmlns:p14="http://schemas.microsoft.com/office/powerpoint/2010/main" val="1703259524"/>
      </p:ext>
    </p:extLst>
  </p:cSld>
  <p:clrMapOvr>
    <a:masterClrMapping/>
  </p:clrMapOvr>
  <p:transition spd="slow" advClick="0" advTm="0"/>
  <p:timing>
    <p:tnLst>
      <p:par>
        <p:cTn id="1" dur="indefinite" restart="never" nodeType="tmRoot"/>
      </p:par>
    </p:tnLst>
  </p:timing>
</p:sld>
</file>

<file path=ppt/theme/theme1.xml><?xml version="1.0" encoding="utf-8"?>
<a:theme xmlns:a="http://schemas.openxmlformats.org/drawingml/2006/main" name="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5972</TotalTime>
  <Words>6085</Words>
  <Application>Microsoft Office PowerPoint</Application>
  <PresentationFormat>全屏显示(16:9)</PresentationFormat>
  <Paragraphs>750</Paragraphs>
  <Slides>75</Slides>
  <Notes>75</Notes>
  <HiddenSlides>0</HiddenSlides>
  <MMClips>0</MMClips>
  <ScaleCrop>false</ScaleCrop>
  <HeadingPairs>
    <vt:vector size="8" baseType="variant">
      <vt:variant>
        <vt:lpstr>已用的字体</vt:lpstr>
      </vt:variant>
      <vt:variant>
        <vt:i4>19</vt:i4>
      </vt:variant>
      <vt:variant>
        <vt:lpstr>主题</vt:lpstr>
      </vt:variant>
      <vt:variant>
        <vt:i4>1</vt:i4>
      </vt:variant>
      <vt:variant>
        <vt:lpstr>嵌入 OLE 服务器</vt:lpstr>
      </vt:variant>
      <vt:variant>
        <vt:i4>1</vt:i4>
      </vt:variant>
      <vt:variant>
        <vt:lpstr>幻灯片标题</vt:lpstr>
      </vt:variant>
      <vt:variant>
        <vt:i4>75</vt:i4>
      </vt:variant>
    </vt:vector>
  </HeadingPairs>
  <TitlesOfParts>
    <vt:vector size="96" baseType="lpstr">
      <vt:lpstr>Arial Unicode MS</vt:lpstr>
      <vt:lpstr>Open Sans Light</vt:lpstr>
      <vt:lpstr>Roboto Light</vt:lpstr>
      <vt:lpstr>黑体</vt:lpstr>
      <vt:lpstr>华文楷体</vt:lpstr>
      <vt:lpstr>华文隶书</vt:lpstr>
      <vt:lpstr>楷体_GB2312</vt:lpstr>
      <vt:lpstr>宋体</vt:lpstr>
      <vt:lpstr>微软雅黑</vt:lpstr>
      <vt:lpstr>微软雅黑 Light</vt:lpstr>
      <vt:lpstr>Arial</vt:lpstr>
      <vt:lpstr>Calibri</vt:lpstr>
      <vt:lpstr>Courier New</vt:lpstr>
      <vt:lpstr>Impact</vt:lpstr>
      <vt:lpstr>Rockwell</vt:lpstr>
      <vt:lpstr>Tahoma</vt:lpstr>
      <vt:lpstr>Times New Roman</vt:lpstr>
      <vt:lpstr>Wingdings</vt:lpstr>
      <vt:lpstr>Wingdings 2</vt:lpstr>
      <vt:lpstr>Office 主题</vt:lpstr>
      <vt:lpstr>图片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丫丫精饰</dc:title>
  <dc:subject>丫丫精饰</dc:subject>
  <dc:creator>丫丫精饰</dc:creator>
  <cp:keywords>https:/cyppt.taobao.com</cp:keywords>
  <dc:description>https://cyppt.taobao.com/</dc:description>
  <cp:lastModifiedBy>HighAir</cp:lastModifiedBy>
  <cp:revision>186</cp:revision>
  <dcterms:created xsi:type="dcterms:W3CDTF">2015-12-11T17:46:00Z</dcterms:created>
  <dcterms:modified xsi:type="dcterms:W3CDTF">2022-09-08T03:48:31Z</dcterms:modified>
  <cp:category>https://cyppt.taobao.com/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