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0"/>
  </p:handoutMasterIdLst>
  <p:sldIdLst>
    <p:sldId id="256" r:id="rId3"/>
    <p:sldId id="398" r:id="rId5"/>
    <p:sldId id="399" r:id="rId6"/>
    <p:sldId id="400" r:id="rId7"/>
    <p:sldId id="401" r:id="rId8"/>
    <p:sldId id="402" r:id="rId9"/>
    <p:sldId id="403" r:id="rId10"/>
    <p:sldId id="404" r:id="rId11"/>
    <p:sldId id="406" r:id="rId12"/>
    <p:sldId id="311" r:id="rId13"/>
    <p:sldId id="316" r:id="rId14"/>
    <p:sldId id="318" r:id="rId15"/>
    <p:sldId id="319" r:id="rId16"/>
    <p:sldId id="317" r:id="rId17"/>
    <p:sldId id="320" r:id="rId18"/>
    <p:sldId id="322" r:id="rId19"/>
    <p:sldId id="321" r:id="rId20"/>
    <p:sldId id="360" r:id="rId21"/>
    <p:sldId id="323" r:id="rId22"/>
    <p:sldId id="312" r:id="rId23"/>
    <p:sldId id="324" r:id="rId24"/>
    <p:sldId id="327" r:id="rId25"/>
    <p:sldId id="328" r:id="rId26"/>
    <p:sldId id="361" r:id="rId27"/>
    <p:sldId id="325" r:id="rId28"/>
    <p:sldId id="362" r:id="rId29"/>
    <p:sldId id="363" r:id="rId30"/>
    <p:sldId id="313" r:id="rId31"/>
    <p:sldId id="329" r:id="rId32"/>
    <p:sldId id="330" r:id="rId33"/>
    <p:sldId id="331" r:id="rId34"/>
    <p:sldId id="364" r:id="rId35"/>
    <p:sldId id="335" r:id="rId36"/>
    <p:sldId id="332" r:id="rId37"/>
    <p:sldId id="333" r:id="rId38"/>
    <p:sldId id="314" r:id="rId39"/>
    <p:sldId id="336" r:id="rId40"/>
    <p:sldId id="339" r:id="rId41"/>
    <p:sldId id="337" r:id="rId42"/>
    <p:sldId id="338" r:id="rId43"/>
    <p:sldId id="315" r:id="rId44"/>
    <p:sldId id="340" r:id="rId45"/>
    <p:sldId id="341" r:id="rId46"/>
    <p:sldId id="345" r:id="rId47"/>
    <p:sldId id="346" r:id="rId48"/>
    <p:sldId id="347" r:id="rId49"/>
    <p:sldId id="342" r:id="rId50"/>
    <p:sldId id="348" r:id="rId51"/>
    <p:sldId id="349" r:id="rId52"/>
    <p:sldId id="343" r:id="rId53"/>
    <p:sldId id="351" r:id="rId54"/>
    <p:sldId id="350" r:id="rId55"/>
    <p:sldId id="344" r:id="rId56"/>
    <p:sldId id="352" r:id="rId57"/>
    <p:sldId id="454" r:id="rId58"/>
    <p:sldId id="292" r:id="rId59"/>
  </p:sldIdLst>
  <p:sldSz cx="9144000" cy="6858000" type="screen4x3"/>
  <p:notesSz cx="6858000" cy="9144000"/>
  <p:defaultTextStyle>
    <a:defPPr>
      <a:defRPr lang="zh-CN"/>
    </a:defPPr>
    <a:lvl1pPr marL="0" lvl="0"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1pPr>
    <a:lvl2pPr marL="457200" lvl="1"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vl6pPr marL="2286000" lvl="5"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6pPr>
    <a:lvl7pPr marL="2743200" lvl="6"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7pPr>
    <a:lvl8pPr marL="3200400" lvl="7"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8pPr>
    <a:lvl9pPr marL="3657600" lvl="8" indent="0" algn="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106" d="100"/>
          <a:sy n="106" d="100"/>
        </p:scale>
        <p:origin x="-1668" y="-72"/>
      </p:cViewPr>
      <p:guideLst>
        <p:guide orient="horz" pos="2160"/>
        <p:guide pos="28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144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62467" name="Rectangle 2"/>
          <p:cNvSpPr>
            <a:spLocks noRot="1" noTextEdit="1"/>
          </p:cNvSpPr>
          <p:nvPr>
            <p:ph type="sldImg"/>
          </p:nvPr>
        </p:nvSpPr>
        <p:spPr/>
      </p:sp>
      <p:sp>
        <p:nvSpPr>
          <p:cNvPr id="624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9875" name="Rectangle 2"/>
          <p:cNvSpPr>
            <a:spLocks noRot="1" noTextEdit="1"/>
          </p:cNvSpPr>
          <p:nvPr>
            <p:ph type="sldImg"/>
          </p:nvPr>
        </p:nvSpPr>
        <p:spPr/>
      </p:sp>
      <p:sp>
        <p:nvSpPr>
          <p:cNvPr id="798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0899" name="Rectangle 2"/>
          <p:cNvSpPr>
            <a:spLocks noRot="1" noTextEdit="1"/>
          </p:cNvSpPr>
          <p:nvPr>
            <p:ph type="sldImg"/>
          </p:nvPr>
        </p:nvSpPr>
        <p:spPr/>
      </p:sp>
      <p:sp>
        <p:nvSpPr>
          <p:cNvPr id="809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1923" name="Rectangle 2"/>
          <p:cNvSpPr>
            <a:spLocks noRot="1" noTextEdit="1"/>
          </p:cNvSpPr>
          <p:nvPr>
            <p:ph type="sldImg"/>
          </p:nvPr>
        </p:nvSpPr>
        <p:spPr/>
      </p:sp>
      <p:sp>
        <p:nvSpPr>
          <p:cNvPr id="819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2947" name="Rectangle 2"/>
          <p:cNvSpPr>
            <a:spLocks noRot="1" noTextEdit="1"/>
          </p:cNvSpPr>
          <p:nvPr>
            <p:ph type="sldImg"/>
          </p:nvPr>
        </p:nvSpPr>
        <p:spPr/>
      </p:sp>
      <p:sp>
        <p:nvSpPr>
          <p:cNvPr id="829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3971" name="Rectangle 2"/>
          <p:cNvSpPr>
            <a:spLocks noRot="1" noTextEdit="1"/>
          </p:cNvSpPr>
          <p:nvPr>
            <p:ph type="sldImg"/>
          </p:nvPr>
        </p:nvSpPr>
        <p:spPr/>
      </p:sp>
      <p:sp>
        <p:nvSpPr>
          <p:cNvPr id="839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4995" name="Rectangle 2"/>
          <p:cNvSpPr>
            <a:spLocks noRot="1" noTextEdit="1"/>
          </p:cNvSpPr>
          <p:nvPr>
            <p:ph type="sldImg"/>
          </p:nvPr>
        </p:nvSpPr>
        <p:spPr/>
      </p:sp>
      <p:sp>
        <p:nvSpPr>
          <p:cNvPr id="849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6019" name="Rectangle 2"/>
          <p:cNvSpPr>
            <a:spLocks noRot="1" noTextEdit="1"/>
          </p:cNvSpPr>
          <p:nvPr>
            <p:ph type="sldImg"/>
          </p:nvPr>
        </p:nvSpPr>
        <p:spPr/>
      </p:sp>
      <p:sp>
        <p:nvSpPr>
          <p:cNvPr id="860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Rot="1" noTextEdit="1"/>
          </p:cNvSpPr>
          <p:nvPr>
            <p:ph type="sldImg"/>
          </p:nvPr>
        </p:nvSpPr>
        <p:spPr/>
      </p:sp>
      <p:sp>
        <p:nvSpPr>
          <p:cNvPr id="870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8067" name="Rectangle 2"/>
          <p:cNvSpPr>
            <a:spLocks noRot="1" noTextEdit="1"/>
          </p:cNvSpPr>
          <p:nvPr>
            <p:ph type="sldImg"/>
          </p:nvPr>
        </p:nvSpPr>
        <p:spPr/>
      </p:sp>
      <p:sp>
        <p:nvSpPr>
          <p:cNvPr id="880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89091" name="Rectangle 2"/>
          <p:cNvSpPr>
            <a:spLocks noRot="1" noTextEdit="1"/>
          </p:cNvSpPr>
          <p:nvPr>
            <p:ph type="sldImg"/>
          </p:nvPr>
        </p:nvSpPr>
        <p:spPr/>
      </p:sp>
      <p:sp>
        <p:nvSpPr>
          <p:cNvPr id="890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1683" name="Rectangle 2"/>
          <p:cNvSpPr>
            <a:spLocks noRot="1" noTextEdit="1"/>
          </p:cNvSpPr>
          <p:nvPr>
            <p:ph type="sldImg"/>
          </p:nvPr>
        </p:nvSpPr>
        <p:spPr/>
      </p:sp>
      <p:sp>
        <p:nvSpPr>
          <p:cNvPr id="716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0115" name="Rectangle 2"/>
          <p:cNvSpPr>
            <a:spLocks noRot="1" noTextEdit="1"/>
          </p:cNvSpPr>
          <p:nvPr>
            <p:ph type="sldImg"/>
          </p:nvPr>
        </p:nvSpPr>
        <p:spPr/>
      </p:sp>
      <p:sp>
        <p:nvSpPr>
          <p:cNvPr id="901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1139" name="Rectangle 2"/>
          <p:cNvSpPr>
            <a:spLocks noRot="1" noTextEdit="1"/>
          </p:cNvSpPr>
          <p:nvPr>
            <p:ph type="sldImg"/>
          </p:nvPr>
        </p:nvSpPr>
        <p:spPr/>
      </p:sp>
      <p:sp>
        <p:nvSpPr>
          <p:cNvPr id="911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2163" name="Rectangle 2"/>
          <p:cNvSpPr>
            <a:spLocks noRot="1" noTextEdit="1"/>
          </p:cNvSpPr>
          <p:nvPr>
            <p:ph type="sldImg"/>
          </p:nvPr>
        </p:nvSpPr>
        <p:spPr/>
      </p:sp>
      <p:sp>
        <p:nvSpPr>
          <p:cNvPr id="9216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3187" name="Rectangle 2"/>
          <p:cNvSpPr>
            <a:spLocks noRot="1" noTextEdit="1"/>
          </p:cNvSpPr>
          <p:nvPr>
            <p:ph type="sldImg"/>
          </p:nvPr>
        </p:nvSpPr>
        <p:spPr/>
      </p:sp>
      <p:sp>
        <p:nvSpPr>
          <p:cNvPr id="9318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4211" name="Rectangle 2"/>
          <p:cNvSpPr>
            <a:spLocks noRot="1" noTextEdit="1"/>
          </p:cNvSpPr>
          <p:nvPr>
            <p:ph type="sldImg"/>
          </p:nvPr>
        </p:nvSpPr>
        <p:spPr/>
      </p:sp>
      <p:sp>
        <p:nvSpPr>
          <p:cNvPr id="9421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5235" name="Rectangle 2"/>
          <p:cNvSpPr>
            <a:spLocks noRot="1" noTextEdit="1"/>
          </p:cNvSpPr>
          <p:nvPr>
            <p:ph type="sldImg"/>
          </p:nvPr>
        </p:nvSpPr>
        <p:spPr/>
      </p:sp>
      <p:sp>
        <p:nvSpPr>
          <p:cNvPr id="9523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6259" name="Rectangle 2"/>
          <p:cNvSpPr>
            <a:spLocks noRot="1" noTextEdit="1"/>
          </p:cNvSpPr>
          <p:nvPr>
            <p:ph type="sldImg"/>
          </p:nvPr>
        </p:nvSpPr>
        <p:spPr/>
      </p:sp>
      <p:sp>
        <p:nvSpPr>
          <p:cNvPr id="9626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7283" name="Rectangle 2"/>
          <p:cNvSpPr>
            <a:spLocks noRot="1" noTextEdit="1"/>
          </p:cNvSpPr>
          <p:nvPr>
            <p:ph type="sldImg"/>
          </p:nvPr>
        </p:nvSpPr>
        <p:spPr/>
      </p:sp>
      <p:sp>
        <p:nvSpPr>
          <p:cNvPr id="9728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8307" name="Rectangle 2"/>
          <p:cNvSpPr>
            <a:spLocks noRot="1" noTextEdit="1"/>
          </p:cNvSpPr>
          <p:nvPr>
            <p:ph type="sldImg"/>
          </p:nvPr>
        </p:nvSpPr>
        <p:spPr/>
      </p:sp>
      <p:sp>
        <p:nvSpPr>
          <p:cNvPr id="983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99331" name="Rectangle 2"/>
          <p:cNvSpPr>
            <a:spLocks noRot="1" noTextEdit="1"/>
          </p:cNvSpPr>
          <p:nvPr>
            <p:ph type="sldImg"/>
          </p:nvPr>
        </p:nvSpPr>
        <p:spPr/>
      </p:sp>
      <p:sp>
        <p:nvSpPr>
          <p:cNvPr id="993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2707" name="Rectangle 2"/>
          <p:cNvSpPr>
            <a:spLocks noRot="1" noTextEdit="1"/>
          </p:cNvSpPr>
          <p:nvPr>
            <p:ph type="sldImg"/>
          </p:nvPr>
        </p:nvSpPr>
        <p:spPr/>
      </p:sp>
      <p:sp>
        <p:nvSpPr>
          <p:cNvPr id="7270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0355" name="Rectangle 2"/>
          <p:cNvSpPr>
            <a:spLocks noRot="1" noTextEdit="1"/>
          </p:cNvSpPr>
          <p:nvPr>
            <p:ph type="sldImg"/>
          </p:nvPr>
        </p:nvSpPr>
        <p:spPr/>
      </p:sp>
      <p:sp>
        <p:nvSpPr>
          <p:cNvPr id="1003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1379" name="Rectangle 2"/>
          <p:cNvSpPr>
            <a:spLocks noRot="1" noTextEdit="1"/>
          </p:cNvSpPr>
          <p:nvPr>
            <p:ph type="sldImg"/>
          </p:nvPr>
        </p:nvSpPr>
        <p:spPr/>
      </p:sp>
      <p:sp>
        <p:nvSpPr>
          <p:cNvPr id="1013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2403" name="Rectangle 2"/>
          <p:cNvSpPr>
            <a:spLocks noRot="1" noTextEdit="1"/>
          </p:cNvSpPr>
          <p:nvPr>
            <p:ph type="sldImg"/>
          </p:nvPr>
        </p:nvSpPr>
        <p:spPr/>
      </p:sp>
      <p:sp>
        <p:nvSpPr>
          <p:cNvPr id="1024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3427" name="Rectangle 2"/>
          <p:cNvSpPr>
            <a:spLocks noRot="1" noTextEdit="1"/>
          </p:cNvSpPr>
          <p:nvPr>
            <p:ph type="sldImg"/>
          </p:nvPr>
        </p:nvSpPr>
        <p:spPr/>
      </p:sp>
      <p:sp>
        <p:nvSpPr>
          <p:cNvPr id="1034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4451" name="Rectangle 2"/>
          <p:cNvSpPr>
            <a:spLocks noRot="1" noTextEdit="1"/>
          </p:cNvSpPr>
          <p:nvPr>
            <p:ph type="sldImg"/>
          </p:nvPr>
        </p:nvSpPr>
        <p:spPr/>
      </p:sp>
      <p:sp>
        <p:nvSpPr>
          <p:cNvPr id="1044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5475" name="Rectangle 2"/>
          <p:cNvSpPr>
            <a:spLocks noRot="1" noTextEdit="1"/>
          </p:cNvSpPr>
          <p:nvPr>
            <p:ph type="sldImg"/>
          </p:nvPr>
        </p:nvSpPr>
        <p:spPr/>
      </p:sp>
      <p:sp>
        <p:nvSpPr>
          <p:cNvPr id="10547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6499" name="Rectangle 2"/>
          <p:cNvSpPr>
            <a:spLocks noRot="1" noTextEdit="1"/>
          </p:cNvSpPr>
          <p:nvPr>
            <p:ph type="sldImg"/>
          </p:nvPr>
        </p:nvSpPr>
        <p:spPr/>
      </p:sp>
      <p:sp>
        <p:nvSpPr>
          <p:cNvPr id="10650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7523" name="Rectangle 2"/>
          <p:cNvSpPr>
            <a:spLocks noRot="1" noTextEdit="1"/>
          </p:cNvSpPr>
          <p:nvPr>
            <p:ph type="sldImg"/>
          </p:nvPr>
        </p:nvSpPr>
        <p:spPr/>
      </p:sp>
      <p:sp>
        <p:nvSpPr>
          <p:cNvPr id="10752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8547" name="Rectangle 2"/>
          <p:cNvSpPr>
            <a:spLocks noRot="1" noTextEdit="1"/>
          </p:cNvSpPr>
          <p:nvPr>
            <p:ph type="sldImg"/>
          </p:nvPr>
        </p:nvSpPr>
        <p:spPr/>
      </p:sp>
      <p:sp>
        <p:nvSpPr>
          <p:cNvPr id="10854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09571" name="Rectangle 2"/>
          <p:cNvSpPr>
            <a:spLocks noRot="1" noTextEdit="1"/>
          </p:cNvSpPr>
          <p:nvPr>
            <p:ph type="sldImg"/>
          </p:nvPr>
        </p:nvSpPr>
        <p:spPr/>
      </p:sp>
      <p:sp>
        <p:nvSpPr>
          <p:cNvPr id="10957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3731" name="Rectangle 2"/>
          <p:cNvSpPr>
            <a:spLocks noRot="1" noTextEdit="1"/>
          </p:cNvSpPr>
          <p:nvPr>
            <p:ph type="sldImg"/>
          </p:nvPr>
        </p:nvSpPr>
        <p:spPr/>
      </p:sp>
      <p:sp>
        <p:nvSpPr>
          <p:cNvPr id="7373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0595" name="Rectangle 2"/>
          <p:cNvSpPr>
            <a:spLocks noRot="1" noTextEdit="1"/>
          </p:cNvSpPr>
          <p:nvPr>
            <p:ph type="sldImg"/>
          </p:nvPr>
        </p:nvSpPr>
        <p:spPr/>
      </p:sp>
      <p:sp>
        <p:nvSpPr>
          <p:cNvPr id="11059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1619" name="Rectangle 2"/>
          <p:cNvSpPr>
            <a:spLocks noRot="1" noTextEdit="1"/>
          </p:cNvSpPr>
          <p:nvPr>
            <p:ph type="sldImg"/>
          </p:nvPr>
        </p:nvSpPr>
        <p:spPr/>
      </p:sp>
      <p:sp>
        <p:nvSpPr>
          <p:cNvPr id="11162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2643" name="Rectangle 2"/>
          <p:cNvSpPr>
            <a:spLocks noRot="1" noTextEdit="1"/>
          </p:cNvSpPr>
          <p:nvPr>
            <p:ph type="sldImg"/>
          </p:nvPr>
        </p:nvSpPr>
        <p:spPr/>
      </p:sp>
      <p:sp>
        <p:nvSpPr>
          <p:cNvPr id="11264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3667" name="Rectangle 2"/>
          <p:cNvSpPr>
            <a:spLocks noRot="1" noTextEdit="1"/>
          </p:cNvSpPr>
          <p:nvPr>
            <p:ph type="sldImg"/>
          </p:nvPr>
        </p:nvSpPr>
        <p:spPr/>
      </p:sp>
      <p:sp>
        <p:nvSpPr>
          <p:cNvPr id="11366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4691" name="Rectangle 2"/>
          <p:cNvSpPr>
            <a:spLocks noRot="1" noTextEdit="1"/>
          </p:cNvSpPr>
          <p:nvPr>
            <p:ph type="sldImg"/>
          </p:nvPr>
        </p:nvSpPr>
        <p:spPr/>
      </p:sp>
      <p:sp>
        <p:nvSpPr>
          <p:cNvPr id="11469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5715" name="Rectangle 2"/>
          <p:cNvSpPr>
            <a:spLocks noRot="1" noTextEdit="1"/>
          </p:cNvSpPr>
          <p:nvPr>
            <p:ph type="sldImg"/>
          </p:nvPr>
        </p:nvSpPr>
        <p:spPr/>
      </p:sp>
      <p:sp>
        <p:nvSpPr>
          <p:cNvPr id="11571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6739" name="Rectangle 2"/>
          <p:cNvSpPr>
            <a:spLocks noRot="1" noTextEdit="1"/>
          </p:cNvSpPr>
          <p:nvPr>
            <p:ph type="sldImg"/>
          </p:nvPr>
        </p:nvSpPr>
        <p:spPr/>
      </p:sp>
      <p:sp>
        <p:nvSpPr>
          <p:cNvPr id="11674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118787" name="Rectangle 2"/>
          <p:cNvSpPr>
            <a:spLocks noRot="1" noTextEdit="1"/>
          </p:cNvSpPr>
          <p:nvPr>
            <p:ph type="sldImg"/>
          </p:nvPr>
        </p:nvSpPr>
        <p:spPr>
          <a:xfrm>
            <a:off x="650875" y="406400"/>
            <a:ext cx="5556250" cy="4167188"/>
          </a:xfrm>
        </p:spPr>
      </p:sp>
      <p:sp>
        <p:nvSpPr>
          <p:cNvPr id="118788" name="Rectangle 3"/>
          <p:cNvSpPr>
            <a:spLocks noGrp="1"/>
          </p:cNvSpPr>
          <p:nvPr>
            <p:ph type="body" idx="1"/>
          </p:nvPr>
        </p:nvSpPr>
        <p:spPr>
          <a:xfrm>
            <a:off x="685800" y="4344988"/>
            <a:ext cx="5486400" cy="4113212"/>
          </a:xfrm>
        </p:spPr>
        <p:txBody>
          <a:bodyPr wrap="square" lIns="91440" tIns="45720" rIns="91440" bIns="45720" anchor="t"/>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4755" name="Rectangle 2"/>
          <p:cNvSpPr>
            <a:spLocks noRot="1" noTextEdit="1"/>
          </p:cNvSpPr>
          <p:nvPr>
            <p:ph type="sldImg"/>
          </p:nvPr>
        </p:nvSpPr>
        <p:spPr/>
      </p:sp>
      <p:sp>
        <p:nvSpPr>
          <p:cNvPr id="74756"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5779" name="Rectangle 2"/>
          <p:cNvSpPr>
            <a:spLocks noRot="1" noTextEdit="1"/>
          </p:cNvSpPr>
          <p:nvPr>
            <p:ph type="sldImg"/>
          </p:nvPr>
        </p:nvSpPr>
        <p:spPr/>
      </p:sp>
      <p:sp>
        <p:nvSpPr>
          <p:cNvPr id="75780"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6803" name="Rectangle 2"/>
          <p:cNvSpPr>
            <a:spLocks noRot="1" noTextEdit="1"/>
          </p:cNvSpPr>
          <p:nvPr>
            <p:ph type="sldImg"/>
          </p:nvPr>
        </p:nvSpPr>
        <p:spPr/>
      </p:sp>
      <p:sp>
        <p:nvSpPr>
          <p:cNvPr id="76804"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7827" name="Rectangle 2"/>
          <p:cNvSpPr>
            <a:spLocks noRot="1" noTextEdit="1"/>
          </p:cNvSpPr>
          <p:nvPr>
            <p:ph type="sldImg"/>
          </p:nvPr>
        </p:nvSpPr>
        <p:spPr/>
      </p:sp>
      <p:sp>
        <p:nvSpPr>
          <p:cNvPr id="77828"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78851" name="Rectangle 2"/>
          <p:cNvSpPr>
            <a:spLocks noRot="1" noTextEdit="1"/>
          </p:cNvSpPr>
          <p:nvPr>
            <p:ph type="sldImg"/>
          </p:nvPr>
        </p:nvSpPr>
        <p:spPr/>
      </p:sp>
      <p:sp>
        <p:nvSpPr>
          <p:cNvPr id="78852" name="Rectangle 3"/>
          <p:cNvSpPr>
            <a:spLocks noGrp="1"/>
          </p:cNvSpPr>
          <p:nvPr>
            <p:ph type="body" idx="1"/>
          </p:nvPr>
        </p:nvSpPr>
        <p:spPr/>
        <p:txBody>
          <a:bodyPr wrap="square" lIns="91440" tIns="45720" rIns="91440" bIns="45720" anchor="t"/>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userDrawn="1"/>
        </p:nvGrpSpPr>
        <p:grpSpPr>
          <a:xfrm>
            <a:off x="0" y="0"/>
            <a:ext cx="8763000" cy="5943600"/>
            <a:chOff x="0" y="0"/>
            <a:chExt cx="5520" cy="3744"/>
          </a:xfrm>
        </p:grpSpPr>
        <p:sp>
          <p:nvSpPr>
            <p:cNvPr id="1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503050405090304" pitchFamily="18" charset="0"/>
                <a:ea typeface="宋体" pitchFamily="2" charset="-122"/>
                <a:cs typeface="+mn-cs"/>
              </a:endParaRPr>
            </a:p>
          </p:txBody>
        </p:sp>
        <p:grpSp>
          <p:nvGrpSpPr>
            <p:cNvPr id="2059" name="Group 4"/>
            <p:cNvGrpSpPr/>
            <p:nvPr userDrawn="1"/>
          </p:nvGrpSpPr>
          <p:grpSpPr>
            <a:xfrm>
              <a:off x="0" y="2208"/>
              <a:ext cx="5520" cy="1536"/>
              <a:chOff x="0" y="2208"/>
              <a:chExt cx="5520" cy="1536"/>
            </a:xfrm>
          </p:grpSpPr>
          <p:sp>
            <p:nvSpPr>
              <p:cNvPr id="20"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503050405090304" pitchFamily="18" charset="0"/>
                  <a:ea typeface="宋体" pitchFamily="2" charset="-122"/>
                  <a:cs typeface="+mn-cs"/>
                </a:endParaRPr>
              </a:p>
            </p:txBody>
          </p:sp>
          <p:sp>
            <p:nvSpPr>
              <p:cNvPr id="21"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503050405090304" pitchFamily="18" charset="0"/>
                  <a:ea typeface="宋体" pitchFamily="2" charset="-122"/>
                  <a:cs typeface="+mn-cs"/>
                </a:endParaRPr>
              </a:p>
            </p:txBody>
          </p:sp>
          <p:sp>
            <p:nvSpPr>
              <p:cNvPr id="2065" name="Line 7"/>
              <p:cNvSpPr/>
              <p:nvPr userDrawn="1"/>
            </p:nvSpPr>
            <p:spPr>
              <a:xfrm>
                <a:off x="0" y="3072"/>
                <a:ext cx="624" cy="0"/>
              </a:xfrm>
              <a:prstGeom prst="line">
                <a:avLst/>
              </a:prstGeom>
              <a:ln w="50800" cap="flat" cmpd="sng">
                <a:solidFill>
                  <a:schemeClr val="bg2"/>
                </a:solidFill>
                <a:prstDash val="solid"/>
                <a:headEnd type="none" w="med" len="med"/>
                <a:tailEnd type="none" w="med" len="med"/>
              </a:ln>
            </p:spPr>
          </p:sp>
        </p:grpSp>
        <p:grpSp>
          <p:nvGrpSpPr>
            <p:cNvPr id="2060" name="Group 8"/>
            <p:cNvGrpSpPr/>
            <p:nvPr userDrawn="1"/>
          </p:nvGrpSpPr>
          <p:grpSpPr>
            <a:xfrm>
              <a:off x="400" y="336"/>
              <a:ext cx="5088" cy="192"/>
              <a:chOff x="400" y="336"/>
              <a:chExt cx="5088" cy="192"/>
            </a:xfrm>
          </p:grpSpPr>
          <p:sp>
            <p:nvSpPr>
              <p:cNvPr id="18"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503050405090304" pitchFamily="18" charset="0"/>
                  <a:ea typeface="宋体" pitchFamily="2" charset="-122"/>
                  <a:cs typeface="+mn-cs"/>
                </a:endParaRPr>
              </a:p>
            </p:txBody>
          </p:sp>
          <p:sp>
            <p:nvSpPr>
              <p:cNvPr id="2062" name="Line 10"/>
              <p:cNvSpPr/>
              <p:nvPr userDrawn="1"/>
            </p:nvSpPr>
            <p:spPr>
              <a:xfrm>
                <a:off x="400" y="432"/>
                <a:ext cx="5088" cy="0"/>
              </a:xfrm>
              <a:prstGeom prst="line">
                <a:avLst/>
              </a:prstGeom>
              <a:ln w="44450" cap="flat" cmpd="sng">
                <a:solidFill>
                  <a:schemeClr val="bg2"/>
                </a:solidFill>
                <a:prstDash val="solid"/>
                <a:headEnd type="none" w="med" len="med"/>
                <a:tailEnd type="none" w="med" len="med"/>
              </a:ln>
            </p:spPr>
          </p:sp>
        </p:grpSp>
      </p:grpSp>
      <p:sp>
        <p:nvSpPr>
          <p:cNvPr id="25" name="Rectangle 13"/>
          <p:cNvSpPr>
            <a:spLocks noGrp="1" noChangeArrowheads="1"/>
          </p:cNvSpPr>
          <p:nvPr>
            <p:ph type="dt" sz="half" idx="2"/>
          </p:nvPr>
        </p:nvSpPr>
        <p:spPr bwMode="auto">
          <a:xfrm>
            <a:off x="912813" y="6251575"/>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26" name="Rectangle 14"/>
          <p:cNvSpPr>
            <a:spLocks noGrp="1" noChangeArrowheads="1"/>
          </p:cNvSpPr>
          <p:nvPr>
            <p:ph type="ftr" sz="quarter" idx="3"/>
          </p:nvPr>
        </p:nvSpPr>
        <p:spPr bwMode="auto">
          <a:xfrm>
            <a:off x="3354388"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27" name="Rectangle 15"/>
          <p:cNvSpPr>
            <a:spLocks noGrp="1" noChangeArrowheads="1"/>
          </p:cNvSpPr>
          <p:nvPr>
            <p:ph type="sldNum" sz="quarter" idx="4"/>
          </p:nvPr>
        </p:nvSpPr>
        <p:spPr bwMode="auto">
          <a:xfrm>
            <a:off x="6781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77813"/>
            <a:ext cx="19431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277813"/>
            <a:ext cx="56769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277813"/>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00200"/>
            <a:ext cx="77724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defRPr/>
            </a:pPr>
            <a:endParaRPr kumimoji="0" lang="zh-CN" altLang="en-US" sz="2800" b="1" i="1"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90000"/>
              <a:buFont typeface="Wingdings" panose="05000000000000000000" pitchFamily="2" charset="2"/>
              <a:buNone/>
              <a:defRPr/>
            </a:pPr>
            <a:endParaRPr kumimoji="0" lang="zh-CN" altLang="en-US" sz="3200" b="1" i="1"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0" y="0"/>
            <a:ext cx="8686800" cy="4876800"/>
            <a:chOff x="0" y="0"/>
            <a:chExt cx="5472" cy="3072"/>
          </a:xfrm>
        </p:grpSpPr>
        <p:sp>
          <p:nvSpPr>
            <p:cNvPr id="1034"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503050405090304" pitchFamily="18" charset="0"/>
                <a:ea typeface="宋体" pitchFamily="2" charset="-122"/>
                <a:cs typeface="+mn-cs"/>
              </a:endParaRPr>
            </a:p>
          </p:txBody>
        </p:sp>
        <p:grpSp>
          <p:nvGrpSpPr>
            <p:cNvPr id="1035" name="Group 4"/>
            <p:cNvGrpSpPr/>
            <p:nvPr/>
          </p:nvGrpSpPr>
          <p:grpSpPr>
            <a:xfrm>
              <a:off x="240" y="893"/>
              <a:ext cx="5232" cy="115"/>
              <a:chOff x="240" y="893"/>
              <a:chExt cx="5232" cy="115"/>
            </a:xfrm>
          </p:grpSpPr>
          <p:sp>
            <p:nvSpPr>
              <p:cNvPr id="1036"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503050405090304" pitchFamily="18" charset="0"/>
                  <a:ea typeface="宋体" pitchFamily="2" charset="-122"/>
                  <a:cs typeface="+mn-cs"/>
                </a:endParaRPr>
              </a:p>
            </p:txBody>
          </p:sp>
          <p:sp>
            <p:nvSpPr>
              <p:cNvPr id="1037" name="Line 6"/>
              <p:cNvSpPr/>
              <p:nvPr/>
            </p:nvSpPr>
            <p:spPr>
              <a:xfrm>
                <a:off x="240" y="941"/>
                <a:ext cx="5232" cy="0"/>
              </a:xfrm>
              <a:prstGeom prst="line">
                <a:avLst/>
              </a:prstGeom>
              <a:ln w="19050" cap="flat" cmpd="sng">
                <a:solidFill>
                  <a:schemeClr val="bg2"/>
                </a:solidFill>
                <a:prstDash val="solid"/>
                <a:headEnd type="none" w="med" len="med"/>
                <a:tailEnd type="none" w="med" len="med"/>
              </a:ln>
            </p:spPr>
          </p:sp>
        </p:grpSp>
      </p:grpSp>
      <p:sp>
        <p:nvSpPr>
          <p:cNvPr id="1027" name="Rectangle 7"/>
          <p:cNvSpPr>
            <a:spLocks noGrp="1"/>
          </p:cNvSpPr>
          <p:nvPr>
            <p:ph type="title"/>
          </p:nvPr>
        </p:nvSpPr>
        <p:spPr>
          <a:xfrm>
            <a:off x="914400" y="277813"/>
            <a:ext cx="77724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8"/>
          <p:cNvSpPr>
            <a:spLocks noGrp="1"/>
          </p:cNvSpPr>
          <p:nvPr>
            <p:ph type="body" idx="1"/>
          </p:nvPr>
        </p:nvSpPr>
        <p:spPr>
          <a:xfrm>
            <a:off x="914400" y="1600200"/>
            <a:ext cx="7772400" cy="4530725"/>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p:txBody>
      </p:sp>
      <p:sp>
        <p:nvSpPr>
          <p:cNvPr id="4105"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0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106"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107"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lvl1pPr>
          </a:lstStyle>
          <a:p>
            <a:pPr lvl="0" eaLnBrk="1" hangingPunct="1"/>
            <a:fld id="{9A0DB2DC-4C9A-4742-B13C-FB6460FD3503}" type="slidenum">
              <a:rPr lang="en-US" altLang="zh-CN" dirty="0">
                <a:latin typeface="Arial" panose="020B0604020202090204" pitchFamily="34" charset="0"/>
              </a:rPr>
            </a:fld>
            <a:endParaRPr lang="en-US" altLang="zh-CN" dirty="0">
              <a:latin typeface="Arial" panose="020B0604020202090204" pitchFamily="34" charset="0"/>
            </a:endParaRPr>
          </a:p>
        </p:txBody>
      </p:sp>
      <p:sp>
        <p:nvSpPr>
          <p:cNvPr id="1032" name="Line 12"/>
          <p:cNvSpPr/>
          <p:nvPr/>
        </p:nvSpPr>
        <p:spPr>
          <a:xfrm>
            <a:off x="0" y="4876800"/>
            <a:ext cx="609600" cy="0"/>
          </a:xfrm>
          <a:prstGeom prst="line">
            <a:avLst/>
          </a:prstGeom>
          <a:ln w="44450" cap="flat" cmpd="sng">
            <a:solidFill>
              <a:schemeClr val="bg2"/>
            </a:solidFill>
            <a:prstDash val="solid"/>
            <a:headEnd type="none" w="med" len="med"/>
            <a:tailEnd type="none" w="med" len="med"/>
          </a:ln>
        </p:spPr>
      </p:sp>
      <p:sp>
        <p:nvSpPr>
          <p:cNvPr id="1033" name="Text Box 13"/>
          <p:cNvSpPr txBox="1">
            <a:spLocks noChangeArrowheads="1"/>
          </p:cNvSpPr>
          <p:nvPr/>
        </p:nvSpPr>
        <p:spPr bwMode="auto">
          <a:xfrm>
            <a:off x="179388" y="1052513"/>
            <a:ext cx="274638" cy="230346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0" tIns="0" rIns="0" bIns="0">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algn="r"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tx1"/>
              </a:solidFill>
              <a:effectLst/>
              <a:uLnTx/>
              <a:uFillTx/>
              <a:latin typeface="Arial" panose="020B060402020209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600" b="1" i="1">
          <a:solidFill>
            <a:schemeClr val="hlink"/>
          </a:solidFill>
          <a:latin typeface="+mj-lt"/>
          <a:ea typeface="+mj-ea"/>
          <a:cs typeface="+mj-cs"/>
        </a:defRPr>
      </a:lvl1pPr>
      <a:lvl2pPr algn="l" rtl="0" eaLnBrk="0" fontAlgn="base" hangingPunct="0">
        <a:spcBef>
          <a:spcPct val="0"/>
        </a:spcBef>
        <a:spcAft>
          <a:spcPct val="0"/>
        </a:spcAft>
        <a:defRPr sz="3600" b="1" i="1">
          <a:solidFill>
            <a:schemeClr val="hlink"/>
          </a:solidFill>
          <a:latin typeface="Times New Roman" panose="02020503050405090304" pitchFamily="18" charset="0"/>
          <a:ea typeface="宋体" pitchFamily="2" charset="-122"/>
          <a:cs typeface="Times New Roman" panose="02020503050405090304" pitchFamily="18" charset="0"/>
        </a:defRPr>
      </a:lvl2pPr>
      <a:lvl3pPr algn="l" rtl="0" eaLnBrk="0" fontAlgn="base" hangingPunct="0">
        <a:spcBef>
          <a:spcPct val="0"/>
        </a:spcBef>
        <a:spcAft>
          <a:spcPct val="0"/>
        </a:spcAft>
        <a:defRPr sz="3600" b="1" i="1">
          <a:solidFill>
            <a:schemeClr val="hlink"/>
          </a:solidFill>
          <a:latin typeface="Times New Roman" panose="02020503050405090304" pitchFamily="18" charset="0"/>
          <a:ea typeface="宋体" pitchFamily="2" charset="-122"/>
          <a:cs typeface="Times New Roman" panose="02020503050405090304" pitchFamily="18" charset="0"/>
        </a:defRPr>
      </a:lvl3pPr>
      <a:lvl4pPr algn="l" rtl="0" eaLnBrk="0" fontAlgn="base" hangingPunct="0">
        <a:spcBef>
          <a:spcPct val="0"/>
        </a:spcBef>
        <a:spcAft>
          <a:spcPct val="0"/>
        </a:spcAft>
        <a:defRPr sz="3600" b="1" i="1">
          <a:solidFill>
            <a:schemeClr val="hlink"/>
          </a:solidFill>
          <a:latin typeface="Times New Roman" panose="02020503050405090304" pitchFamily="18" charset="0"/>
          <a:ea typeface="宋体" pitchFamily="2" charset="-122"/>
          <a:cs typeface="Times New Roman" panose="02020503050405090304" pitchFamily="18" charset="0"/>
        </a:defRPr>
      </a:lvl4pPr>
      <a:lvl5pPr algn="l" rtl="0" eaLnBrk="0" fontAlgn="base" hangingPunct="0">
        <a:spcBef>
          <a:spcPct val="0"/>
        </a:spcBef>
        <a:spcAft>
          <a:spcPct val="0"/>
        </a:spcAft>
        <a:defRPr sz="3600" b="1" i="1">
          <a:solidFill>
            <a:schemeClr val="hlink"/>
          </a:solidFill>
          <a:latin typeface="Times New Roman" panose="02020503050405090304" pitchFamily="18" charset="0"/>
          <a:ea typeface="宋体" pitchFamily="2" charset="-122"/>
          <a:cs typeface="Times New Roman" panose="02020503050405090304" pitchFamily="18" charset="0"/>
        </a:defRPr>
      </a:lvl5pPr>
      <a:lvl6pPr marL="457200" algn="l" rtl="0" fontAlgn="base">
        <a:spcBef>
          <a:spcPct val="0"/>
        </a:spcBef>
        <a:spcAft>
          <a:spcPct val="0"/>
        </a:spcAft>
        <a:defRPr sz="3600" b="1" i="1">
          <a:solidFill>
            <a:schemeClr val="hlink"/>
          </a:solidFill>
          <a:latin typeface="Times New Roman" panose="02020503050405090304" pitchFamily="18" charset="0"/>
          <a:ea typeface="宋体" pitchFamily="2" charset="-122"/>
          <a:cs typeface="Times New Roman" panose="02020503050405090304" pitchFamily="18" charset="0"/>
        </a:defRPr>
      </a:lvl6pPr>
      <a:lvl7pPr marL="914400" algn="l" rtl="0" fontAlgn="base">
        <a:spcBef>
          <a:spcPct val="0"/>
        </a:spcBef>
        <a:spcAft>
          <a:spcPct val="0"/>
        </a:spcAft>
        <a:defRPr sz="3600" b="1" i="1">
          <a:solidFill>
            <a:schemeClr val="hlink"/>
          </a:solidFill>
          <a:latin typeface="Times New Roman" panose="02020503050405090304" pitchFamily="18" charset="0"/>
          <a:ea typeface="宋体" pitchFamily="2" charset="-122"/>
          <a:cs typeface="Times New Roman" panose="02020503050405090304" pitchFamily="18" charset="0"/>
        </a:defRPr>
      </a:lvl7pPr>
      <a:lvl8pPr marL="1371600" algn="l" rtl="0" fontAlgn="base">
        <a:spcBef>
          <a:spcPct val="0"/>
        </a:spcBef>
        <a:spcAft>
          <a:spcPct val="0"/>
        </a:spcAft>
        <a:defRPr sz="3600" b="1" i="1">
          <a:solidFill>
            <a:schemeClr val="hlink"/>
          </a:solidFill>
          <a:latin typeface="Times New Roman" panose="02020503050405090304" pitchFamily="18" charset="0"/>
          <a:ea typeface="宋体" pitchFamily="2" charset="-122"/>
          <a:cs typeface="Times New Roman" panose="02020503050405090304" pitchFamily="18" charset="0"/>
        </a:defRPr>
      </a:lvl8pPr>
      <a:lvl9pPr marL="1828800" algn="l" rtl="0" fontAlgn="base">
        <a:spcBef>
          <a:spcPct val="0"/>
        </a:spcBef>
        <a:spcAft>
          <a:spcPct val="0"/>
        </a:spcAft>
        <a:defRPr sz="3600" b="1" i="1">
          <a:solidFill>
            <a:schemeClr val="hlink"/>
          </a:solidFill>
          <a:latin typeface="Times New Roman" panose="02020503050405090304" pitchFamily="18" charset="0"/>
          <a:ea typeface="宋体" pitchFamily="2" charset="-122"/>
          <a:cs typeface="Times New Roman" panose="02020503050405090304"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hasCustomPrompt="1"/>
          </p:nvPr>
        </p:nvSpPr>
        <p:spPr>
          <a:xfrm>
            <a:off x="2078990" y="1073150"/>
            <a:ext cx="6629400" cy="1133475"/>
          </a:xfrm>
        </p:spPr>
        <p:txBody>
          <a:bodyPr vert="horz" wrap="square" lIns="91440" tIns="45720" rIns="91440" bIns="45720" anchor="ctr"/>
          <a:p>
            <a:pPr eaLnBrk="1" hangingPunct="1"/>
            <a:r>
              <a:rPr lang="zh-CN" altLang="en-US" i="0" dirty="0">
                <a:latin typeface="+mj-lt"/>
                <a:ea typeface="+mj-ea"/>
                <a:cs typeface="+mj-cs"/>
              </a:rPr>
              <a:t>软件过程管理</a:t>
            </a:r>
            <a:endParaRPr lang="zh-CN" altLang="en-US" i="0" dirty="0">
              <a:latin typeface="+mj-lt"/>
              <a:ea typeface="+mj-ea"/>
              <a:cs typeface="+mj-cs"/>
            </a:endParaRPr>
          </a:p>
        </p:txBody>
      </p:sp>
      <p:sp>
        <p:nvSpPr>
          <p:cNvPr id="3075" name="Rectangle 3"/>
          <p:cNvSpPr>
            <a:spLocks noGrp="1"/>
          </p:cNvSpPr>
          <p:nvPr>
            <p:ph type="subTitle" idx="1" hasCustomPrompt="1"/>
          </p:nvPr>
        </p:nvSpPr>
        <p:spPr>
          <a:xfrm>
            <a:off x="1964690" y="4154488"/>
            <a:ext cx="6858000" cy="835025"/>
          </a:xfrm>
        </p:spPr>
        <p:txBody>
          <a:bodyPr vert="horz" wrap="square" lIns="91440" tIns="45720" rIns="91440" bIns="45720" anchor="ctr"/>
          <a:p>
            <a:pPr algn="ctr" eaLnBrk="1" hangingPunct="1">
              <a:buClr>
                <a:schemeClr val="folHlink"/>
              </a:buClr>
              <a:buSzPct val="90000"/>
              <a:buFont typeface="Wingdings" panose="05000000000000000000" pitchFamily="2" charset="2"/>
            </a:pPr>
            <a:r>
              <a:rPr lang="zh-CN" altLang="en-US" i="0" dirty="0">
                <a:solidFill>
                  <a:srgbClr val="3366FF"/>
                </a:solidFill>
                <a:latin typeface="Times New Roman" panose="02020503050405090304" pitchFamily="18" charset="0"/>
                <a:ea typeface="+mn-ea"/>
                <a:cs typeface="+mn-cs"/>
              </a:rPr>
              <a:t>浙大计算机学院</a:t>
            </a:r>
            <a:endParaRPr lang="zh-CN" altLang="en-US" i="0" dirty="0">
              <a:solidFill>
                <a:srgbClr val="3366FF"/>
              </a:solidFill>
              <a:latin typeface="Times New Roman" panose="02020503050405090304" pitchFamily="18" charset="0"/>
              <a:ea typeface="+mn-ea"/>
              <a:cs typeface="+mn-cs"/>
            </a:endParaRPr>
          </a:p>
          <a:p>
            <a:pPr algn="ctr" eaLnBrk="1" hangingPunct="1">
              <a:buClr>
                <a:schemeClr val="folHlink"/>
              </a:buClr>
              <a:buSzPct val="90000"/>
              <a:buFont typeface="Wingdings" panose="05000000000000000000" pitchFamily="2" charset="2"/>
            </a:pPr>
            <a:r>
              <a:rPr lang="zh-CN" altLang="en-US" i="0" dirty="0">
                <a:solidFill>
                  <a:srgbClr val="3366FF"/>
                </a:solidFill>
                <a:latin typeface="Times New Roman" panose="02020503050405090304" pitchFamily="18" charset="0"/>
                <a:ea typeface="+mn-ea"/>
                <a:cs typeface="+mn-cs"/>
              </a:rPr>
              <a:t>邵 健</a:t>
            </a:r>
            <a:r>
              <a:rPr lang="zh-CN" altLang="en-US" dirty="0">
                <a:solidFill>
                  <a:srgbClr val="3366FF"/>
                </a:solidFill>
                <a:latin typeface="Times New Roman" panose="02020503050405090304" pitchFamily="18" charset="0"/>
                <a:ea typeface="+mn-ea"/>
                <a:cs typeface="+mn-cs"/>
              </a:rPr>
              <a:t> </a:t>
            </a:r>
            <a:endParaRPr lang="zh-CN" altLang="en-US" dirty="0">
              <a:solidFill>
                <a:srgbClr val="3366FF"/>
              </a:solidFill>
              <a:latin typeface="Times New Roman" panose="02020503050405090304" pitchFamily="18" charset="0"/>
              <a:ea typeface="+mn-ea"/>
              <a:cs typeface="+mn-cs"/>
            </a:endParaRPr>
          </a:p>
        </p:txBody>
      </p:sp>
      <p:sp>
        <p:nvSpPr>
          <p:cNvPr id="4099" name="Rectangle 3"/>
          <p:cNvSpPr>
            <a:spLocks noGrp="1"/>
          </p:cNvSpPr>
          <p:nvPr/>
        </p:nvSpPr>
        <p:spPr>
          <a:xfrm>
            <a:off x="1850390" y="2085023"/>
            <a:ext cx="6858000" cy="835025"/>
          </a:xfrm>
          <a:prstGeom prst="rect">
            <a:avLst/>
          </a:prstGeom>
          <a:noFill/>
          <a:ln w="9525">
            <a:noFill/>
          </a:ln>
        </p:spPr>
        <p:txBody>
          <a:bodyPr vert="horz" wrap="square" lIns="91440" tIns="45720" rIns="91440" bIns="45720" anchor="ctr"/>
          <a:lstStyle>
            <a:lvl1pPr marL="0" indent="0" algn="r" rtl="0" eaLnBrk="0" fontAlgn="base" hangingPunct="0">
              <a:spcBef>
                <a:spcPct val="20000"/>
              </a:spcBef>
              <a:spcAft>
                <a:spcPct val="0"/>
              </a:spcAft>
              <a:buClr>
                <a:schemeClr val="folHlink"/>
              </a:buClr>
              <a:buSzPct val="90000"/>
              <a:buFont typeface="Wingdings" panose="05000000000000000000" pitchFamily="2" charset="2"/>
              <a:defRPr sz="4000" b="1" i="1">
                <a:solidFill>
                  <a:srgbClr val="3366FF"/>
                </a:solidFill>
                <a:latin typeface="Times New Roman" panose="02020503050405090304" pitchFamily="18" charset="0"/>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9pPr>
          </a:lstStyle>
          <a:p>
            <a:pPr algn="l" eaLnBrk="1" hangingPunct="1">
              <a:buClr>
                <a:schemeClr val="folHlink"/>
              </a:buClr>
              <a:buSzPct val="90000"/>
              <a:buFont typeface="Wingdings" panose="05000000000000000000" pitchFamily="2" charset="2"/>
            </a:pPr>
            <a:r>
              <a:rPr lang="zh-CN" altLang="en-US" dirty="0">
                <a:solidFill>
                  <a:srgbClr val="3366FF"/>
                </a:solidFill>
                <a:latin typeface="Times New Roman" panose="02020503050405090304" pitchFamily="18" charset="0"/>
                <a:ea typeface="+mn-ea"/>
                <a:cs typeface="+mn-cs"/>
              </a:rPr>
              <a:t>软件过程规范 </a:t>
            </a:r>
            <a:endParaRPr lang="zh-CN" altLang="en-US" dirty="0">
              <a:solidFill>
                <a:srgbClr val="3366FF"/>
              </a:solidFill>
              <a:latin typeface="Times New Roman" panose="02020503050405090304" pitchFamily="18" charset="0"/>
              <a:ea typeface="+mn-ea"/>
              <a:cs typeface="+mn-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p>
            <a:pPr eaLnBrk="1" hangingPunct="1"/>
            <a:r>
              <a:rPr lang="en-US" altLang="zh-CN" dirty="0"/>
              <a:t>1.1 </a:t>
            </a:r>
            <a:r>
              <a:rPr lang="zh-CN" altLang="en-US" dirty="0"/>
              <a:t>过程的定义</a:t>
            </a:r>
            <a:endParaRPr lang="zh-CN" altLang="en-US" dirty="0"/>
          </a:p>
        </p:txBody>
      </p:sp>
      <p:sp>
        <p:nvSpPr>
          <p:cNvPr id="95235" name="Rectangle 3"/>
          <p:cNvSpPr>
            <a:spLocks noGrp="1"/>
          </p:cNvSpPr>
          <p:nvPr>
            <p:ph idx="1"/>
          </p:nvPr>
        </p:nvSpPr>
        <p:spPr>
          <a:xfrm>
            <a:off x="914400" y="1600200"/>
            <a:ext cx="7772400" cy="2549525"/>
          </a:xfrm>
        </p:spPr>
        <p:txBody>
          <a:bodyPr vert="horz" wrap="square" lIns="91440" tIns="45720" rIns="91440" bIns="45720" anchor="t"/>
          <a:p>
            <a:pPr eaLnBrk="1" hangingPunct="1"/>
            <a:endParaRPr lang="en-US" altLang="zh-CN" dirty="0"/>
          </a:p>
          <a:p>
            <a:pPr eaLnBrk="1" hangingPunct="1"/>
            <a:r>
              <a:rPr lang="en-US" altLang="zh-CN" dirty="0"/>
              <a:t>1.1.1 </a:t>
            </a:r>
            <a:r>
              <a:rPr lang="zh-CN" altLang="en-US" dirty="0"/>
              <a:t>过程的定义</a:t>
            </a:r>
            <a:endParaRPr lang="zh-CN" altLang="en-US" dirty="0"/>
          </a:p>
          <a:p>
            <a:pPr eaLnBrk="1" hangingPunct="1"/>
            <a:r>
              <a:rPr lang="en-US" altLang="zh-CN" dirty="0"/>
              <a:t>1.1.2 </a:t>
            </a:r>
            <a:r>
              <a:rPr lang="zh-CN" altLang="en-US" dirty="0"/>
              <a:t>软件过程的分类和组成</a:t>
            </a:r>
            <a:endParaRPr lang="zh-CN" altLang="en-US" dirty="0"/>
          </a:p>
          <a:p>
            <a:pPr eaLnBrk="1" hangingPunct="1"/>
            <a:r>
              <a:rPr lang="en-US" altLang="zh-CN" dirty="0"/>
              <a:t>1.1.3 </a:t>
            </a:r>
            <a:r>
              <a:rPr lang="zh-CN" altLang="en-US" dirty="0"/>
              <a:t>软件过程定义的层次性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charRg st="13" end="30"/>
                                            </p:txEl>
                                          </p:spTgt>
                                        </p:tgtEl>
                                        <p:attrNameLst>
                                          <p:attrName>style.visibility</p:attrName>
                                        </p:attrNameLst>
                                      </p:cBhvr>
                                      <p:to>
                                        <p:strVal val="visible"/>
                                      </p:to>
                                    </p:set>
                                    <p:anim calcmode="lin" valueType="num">
                                      <p:cBhvr additive="base">
                                        <p:cTn id="7" dur="1000" fill="hold"/>
                                        <p:tgtEl>
                                          <p:spTgt spid="95235">
                                            <p:txEl>
                                              <p:charRg st="13" end="3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5235">
                                            <p:txEl>
                                              <p:charRg st="13" end="3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235">
                                            <p:txEl>
                                              <p:charRg st="30" end="47"/>
                                            </p:txEl>
                                          </p:spTgt>
                                        </p:tgtEl>
                                        <p:attrNameLst>
                                          <p:attrName>style.visibility</p:attrName>
                                        </p:attrNameLst>
                                      </p:cBhvr>
                                      <p:to>
                                        <p:strVal val="visible"/>
                                      </p:to>
                                    </p:set>
                                    <p:anim calcmode="lin" valueType="num">
                                      <p:cBhvr additive="base">
                                        <p:cTn id="13" dur="1000" fill="hold"/>
                                        <p:tgtEl>
                                          <p:spTgt spid="95235">
                                            <p:txEl>
                                              <p:charRg st="30" end="47"/>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5235">
                                            <p:txEl>
                                              <p:charRg st="30" end="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p>
            <a:pPr eaLnBrk="1" hangingPunct="1"/>
            <a:r>
              <a:rPr lang="en-US" altLang="zh-CN" dirty="0"/>
              <a:t>1.1 </a:t>
            </a:r>
            <a:r>
              <a:rPr lang="zh-CN" altLang="en-US" dirty="0"/>
              <a:t>过程的定义</a:t>
            </a:r>
            <a:endParaRPr lang="zh-CN" altLang="en-US" dirty="0"/>
          </a:p>
        </p:txBody>
      </p:sp>
      <p:sp>
        <p:nvSpPr>
          <p:cNvPr id="105475" name="Rectangle 3"/>
          <p:cNvSpPr>
            <a:spLocks noGrp="1"/>
          </p:cNvSpPr>
          <p:nvPr>
            <p:ph idx="1"/>
          </p:nvPr>
        </p:nvSpPr>
        <p:spPr>
          <a:xfrm>
            <a:off x="914400" y="1600200"/>
            <a:ext cx="7772400" cy="4565650"/>
          </a:xfrm>
        </p:spPr>
        <p:txBody>
          <a:bodyPr vert="horz" wrap="square" lIns="91440" tIns="45720" rIns="91440" bIns="45720" anchor="t"/>
          <a:p>
            <a:pPr eaLnBrk="1" hangingPunct="1">
              <a:buClr>
                <a:srgbClr val="0066FF"/>
              </a:buClr>
              <a:buSzPct val="80000"/>
              <a:buFont typeface="Wingdings" panose="05000000000000000000" pitchFamily="2" charset="2"/>
              <a:buChar char="p"/>
            </a:pPr>
            <a:r>
              <a:rPr lang="en-US" altLang="zh-CN" sz="2400" b="0" i="0" dirty="0"/>
              <a:t>《</a:t>
            </a:r>
            <a:r>
              <a:rPr lang="zh-CN" altLang="en-US" sz="2400" b="0" i="0" dirty="0"/>
              <a:t>牛津简明词典</a:t>
            </a:r>
            <a:r>
              <a:rPr lang="en-US" altLang="zh-CN" sz="2400" b="0" i="0" dirty="0"/>
              <a:t>》</a:t>
            </a:r>
            <a:r>
              <a:rPr lang="zh-CN" altLang="en-US" sz="2400" b="0" i="0" dirty="0"/>
              <a:t>中，“</a:t>
            </a:r>
            <a:r>
              <a:rPr lang="zh-CN" altLang="en-US" i="0" dirty="0"/>
              <a:t>过程”被定义为活动与操作的集合，</a:t>
            </a:r>
            <a:r>
              <a:rPr lang="zh-CN" altLang="en-US" sz="2400" b="0" i="0" dirty="0"/>
              <a:t>例如一系列的生产阶段或操作。</a:t>
            </a:r>
            <a:endParaRPr lang="zh-CN" altLang="en-US" sz="2400" b="0" i="0" dirty="0"/>
          </a:p>
          <a:p>
            <a:pPr eaLnBrk="1" hangingPunct="1">
              <a:buClr>
                <a:srgbClr val="0066FF"/>
              </a:buClr>
              <a:buSzPct val="80000"/>
              <a:buFont typeface="Wingdings" panose="05000000000000000000" pitchFamily="2" charset="2"/>
              <a:buChar char="p"/>
            </a:pPr>
            <a:r>
              <a:rPr lang="en-US" altLang="zh-CN" i="0" dirty="0"/>
              <a:t>《</a:t>
            </a:r>
            <a:r>
              <a:rPr lang="zh-CN" altLang="en-US" sz="2400" b="0" i="0" dirty="0"/>
              <a:t>书氏大词典</a:t>
            </a:r>
            <a:r>
              <a:rPr lang="en-US" altLang="zh-CN" sz="2400" b="0" i="0" dirty="0"/>
              <a:t>》</a:t>
            </a:r>
            <a:r>
              <a:rPr lang="zh-CN" altLang="en-US" sz="2400" b="0" i="0" dirty="0"/>
              <a:t>定义</a:t>
            </a:r>
            <a:r>
              <a:rPr lang="zh-CN" altLang="en-US" i="0" dirty="0"/>
              <a:t>“过程”是用于产生某结果的一整套操作、一系列的活动、变化以及作为最终结果的功能。</a:t>
            </a:r>
            <a:endParaRPr lang="zh-CN" altLang="en-US" i="0" dirty="0"/>
          </a:p>
          <a:p>
            <a:pPr eaLnBrk="1" hangingPunct="1">
              <a:buClr>
                <a:srgbClr val="0066FF"/>
              </a:buClr>
              <a:buSzPct val="80000"/>
              <a:buFont typeface="Wingdings" panose="05000000000000000000" pitchFamily="2" charset="2"/>
              <a:buChar char="p"/>
            </a:pPr>
            <a:r>
              <a:rPr lang="en-US" altLang="zh-CN" sz="2400" b="0" i="0" dirty="0"/>
              <a:t>IEEE-Std-610</a:t>
            </a:r>
            <a:r>
              <a:rPr lang="zh-CN" altLang="en-US" sz="2400" b="0" i="0" dirty="0"/>
              <a:t>定义</a:t>
            </a:r>
            <a:r>
              <a:rPr lang="zh-CN" altLang="en-US" i="0" dirty="0"/>
              <a:t>“过程”是为完成一个特定的目标而进行的一系列操作步骤，如软件开发过程。</a:t>
            </a:r>
            <a:endParaRPr lang="zh-CN" altLang="en-US" i="0" dirty="0"/>
          </a:p>
          <a:p>
            <a:pPr eaLnBrk="1" hangingPunct="1">
              <a:buClr>
                <a:srgbClr val="0066FF"/>
              </a:buClr>
              <a:buSzPct val="80000"/>
              <a:buFont typeface="Wingdings" panose="05000000000000000000" pitchFamily="2" charset="2"/>
              <a:buChar char="p"/>
            </a:pPr>
            <a:r>
              <a:rPr lang="en-US" altLang="zh-CN" sz="2400" b="0" i="0" dirty="0"/>
              <a:t>SEI</a:t>
            </a:r>
            <a:r>
              <a:rPr lang="zh-CN" altLang="en-US" sz="2400" b="0" i="0" dirty="0"/>
              <a:t>－</a:t>
            </a:r>
            <a:r>
              <a:rPr lang="en-US" altLang="zh-CN" sz="2400" b="0" i="0" dirty="0"/>
              <a:t>CMM </a:t>
            </a:r>
            <a:r>
              <a:rPr lang="zh-CN" altLang="en-US" sz="2400" b="0" i="0" dirty="0"/>
              <a:t>定义</a:t>
            </a:r>
            <a:r>
              <a:rPr lang="zh-CN" altLang="en-US" i="0" dirty="0"/>
              <a:t>过程是用于软件开发及维护的一系列活动、方法及实践。</a:t>
            </a:r>
            <a:endParaRPr lang="zh-CN" altLang="en-US" i="0" dirty="0"/>
          </a:p>
          <a:p>
            <a:pPr eaLnBrk="1" hangingPunct="1">
              <a:buClr>
                <a:srgbClr val="0066FF"/>
              </a:buClr>
              <a:buSzPct val="80000"/>
              <a:buFont typeface="Wingdings" panose="05000000000000000000" pitchFamily="2" charset="2"/>
              <a:buChar char="p"/>
            </a:pPr>
            <a:r>
              <a:rPr lang="zh-CN" altLang="en-US" i="0" dirty="0">
                <a:solidFill>
                  <a:schemeClr val="accent2"/>
                </a:solidFill>
              </a:rPr>
              <a:t>阿里管理三板斧：定目标、盯过程、拿结果</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xEl>
                                              <p:charRg st="42" end="92"/>
                                            </p:txEl>
                                          </p:spTgt>
                                        </p:tgtEl>
                                        <p:attrNameLst>
                                          <p:attrName>style.visibility</p:attrName>
                                        </p:attrNameLst>
                                      </p:cBhvr>
                                      <p:to>
                                        <p:strVal val="visible"/>
                                      </p:to>
                                    </p:set>
                                    <p:anim calcmode="lin" valueType="num">
                                      <p:cBhvr additive="base">
                                        <p:cTn id="7" dur="1000" fill="hold"/>
                                        <p:tgtEl>
                                          <p:spTgt spid="105475">
                                            <p:txEl>
                                              <p:charRg st="42" end="92"/>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05475">
                                            <p:txEl>
                                              <p:charRg st="42" end="9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5">
                                            <p:txEl>
                                              <p:charRg st="92" end="142"/>
                                            </p:txEl>
                                          </p:spTgt>
                                        </p:tgtEl>
                                        <p:attrNameLst>
                                          <p:attrName>style.visibility</p:attrName>
                                        </p:attrNameLst>
                                      </p:cBhvr>
                                      <p:to>
                                        <p:strVal val="visible"/>
                                      </p:to>
                                    </p:set>
                                    <p:anim calcmode="lin" valueType="num">
                                      <p:cBhvr additive="base">
                                        <p:cTn id="13" dur="1000" fill="hold"/>
                                        <p:tgtEl>
                                          <p:spTgt spid="105475">
                                            <p:txEl>
                                              <p:charRg st="92" end="14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05475">
                                            <p:txEl>
                                              <p:charRg st="92" end="1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475">
                                            <p:txEl>
                                              <p:charRg st="142" end="179"/>
                                            </p:txEl>
                                          </p:spTgt>
                                        </p:tgtEl>
                                        <p:attrNameLst>
                                          <p:attrName>style.visibility</p:attrName>
                                        </p:attrNameLst>
                                      </p:cBhvr>
                                      <p:to>
                                        <p:strVal val="visible"/>
                                      </p:to>
                                    </p:set>
                                    <p:anim calcmode="lin" valueType="num">
                                      <p:cBhvr additive="base">
                                        <p:cTn id="19" dur="1000" fill="hold"/>
                                        <p:tgtEl>
                                          <p:spTgt spid="105475">
                                            <p:txEl>
                                              <p:charRg st="142" end="179"/>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05475">
                                            <p:txEl>
                                              <p:charRg st="142" end="17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475">
                                            <p:txEl>
                                              <p:charRg st="4" end="4"/>
                                            </p:txEl>
                                          </p:spTgt>
                                        </p:tgtEl>
                                        <p:attrNameLst>
                                          <p:attrName>style.visibility</p:attrName>
                                        </p:attrNameLst>
                                      </p:cBhvr>
                                      <p:to>
                                        <p:strVal val="visible"/>
                                      </p:to>
                                    </p:set>
                                    <p:anim calcmode="lin" valueType="num">
                                      <p:cBhvr additive="base">
                                        <p:cTn id="25" dur="1000" fill="hold"/>
                                        <p:tgtEl>
                                          <p:spTgt spid="105475">
                                            <p:txEl>
                                              <p:char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05475">
                                            <p:txEl>
                                              <p:char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91440" tIns="45720" rIns="91440" bIns="45720" anchor="ctr"/>
          <a:p>
            <a:pPr eaLnBrk="1" hangingPunct="1"/>
            <a:r>
              <a:rPr lang="zh-CN" altLang="en-US" dirty="0"/>
              <a:t>过程的简单描述</a:t>
            </a:r>
            <a:endParaRPr lang="zh-CN" altLang="en-US" dirty="0"/>
          </a:p>
        </p:txBody>
      </p:sp>
      <p:pic>
        <p:nvPicPr>
          <p:cNvPr id="15363" name="Picture 8" descr="1-1"/>
          <p:cNvPicPr>
            <a:picLocks noChangeAspect="1"/>
          </p:cNvPicPr>
          <p:nvPr/>
        </p:nvPicPr>
        <p:blipFill>
          <a:blip r:embed="rId1"/>
          <a:stretch>
            <a:fillRect/>
          </a:stretch>
        </p:blipFill>
        <p:spPr>
          <a:xfrm>
            <a:off x="1187450" y="1550988"/>
            <a:ext cx="7058025" cy="2603500"/>
          </a:xfrm>
          <a:prstGeom prst="rect">
            <a:avLst/>
          </a:prstGeom>
          <a:noFill/>
          <a:ln w="9525">
            <a:noFill/>
          </a:ln>
        </p:spPr>
      </p:pic>
      <p:sp>
        <p:nvSpPr>
          <p:cNvPr id="15364" name="Oval 9"/>
          <p:cNvSpPr/>
          <p:nvPr/>
        </p:nvSpPr>
        <p:spPr>
          <a:xfrm>
            <a:off x="1143000" y="2379663"/>
            <a:ext cx="936625" cy="720725"/>
          </a:xfrm>
          <a:prstGeom prst="ellipse">
            <a:avLst/>
          </a:prstGeom>
          <a:solidFill>
            <a:schemeClr val="accent1">
              <a:alpha val="50195"/>
            </a:schemeClr>
          </a:solidFill>
          <a:ln w="9525" cap="flat" cmpd="sng">
            <a:solidFill>
              <a:schemeClr val="accent2"/>
            </a:solidFill>
            <a:prstDash val="solid"/>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sp>
        <p:nvSpPr>
          <p:cNvPr id="109578" name="Oval 10"/>
          <p:cNvSpPr/>
          <p:nvPr/>
        </p:nvSpPr>
        <p:spPr>
          <a:xfrm>
            <a:off x="4530725" y="1614488"/>
            <a:ext cx="1223963" cy="720725"/>
          </a:xfrm>
          <a:prstGeom prst="ellipse">
            <a:avLst/>
          </a:prstGeom>
          <a:solidFill>
            <a:schemeClr val="accent1">
              <a:alpha val="50195"/>
            </a:schemeClr>
          </a:solidFill>
          <a:ln w="9525" cap="flat" cmpd="sng">
            <a:solidFill>
              <a:schemeClr val="accent2"/>
            </a:solidFill>
            <a:prstDash val="solid"/>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sp>
        <p:nvSpPr>
          <p:cNvPr id="109579" name="Oval 11"/>
          <p:cNvSpPr/>
          <p:nvPr/>
        </p:nvSpPr>
        <p:spPr>
          <a:xfrm>
            <a:off x="3917950" y="3433763"/>
            <a:ext cx="1223963" cy="720725"/>
          </a:xfrm>
          <a:prstGeom prst="ellipse">
            <a:avLst/>
          </a:prstGeom>
          <a:solidFill>
            <a:schemeClr val="accent1">
              <a:alpha val="50195"/>
            </a:schemeClr>
          </a:solidFill>
          <a:ln w="9525" cap="flat" cmpd="sng">
            <a:solidFill>
              <a:schemeClr val="accent2"/>
            </a:solidFill>
            <a:prstDash val="solid"/>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sp>
        <p:nvSpPr>
          <p:cNvPr id="109580" name="Oval 12"/>
          <p:cNvSpPr/>
          <p:nvPr/>
        </p:nvSpPr>
        <p:spPr>
          <a:xfrm>
            <a:off x="7164388" y="2335213"/>
            <a:ext cx="1223962" cy="720725"/>
          </a:xfrm>
          <a:prstGeom prst="ellipse">
            <a:avLst/>
          </a:prstGeom>
          <a:solidFill>
            <a:schemeClr val="accent1">
              <a:alpha val="50195"/>
            </a:schemeClr>
          </a:solidFill>
          <a:ln w="9525" cap="flat" cmpd="sng">
            <a:solidFill>
              <a:schemeClr val="accent2"/>
            </a:solidFill>
            <a:prstDash val="solid"/>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sp>
        <p:nvSpPr>
          <p:cNvPr id="15368" name="TextBox 1"/>
          <p:cNvSpPr txBox="1"/>
          <p:nvPr/>
        </p:nvSpPr>
        <p:spPr>
          <a:xfrm>
            <a:off x="971550" y="4292600"/>
            <a:ext cx="7704138" cy="2247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Char char="•"/>
            </a:pPr>
            <a:r>
              <a:rPr lang="zh-CN" altLang="en-US" b="0" i="0" dirty="0"/>
              <a:t>从过程定义，可以认为活动由输入，实施活动和输出三个环节组成，他们围绕输出目标展开，并伴有时间先后顺序和不同事件的发生，活动之间存在关系和影响，并受特定组织的控制，即相关的活动是在组织领导下开展的。</a:t>
            </a:r>
            <a:endParaRPr lang="zh-CN" altLang="en-US"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9578"/>
                                        </p:tgtEl>
                                        <p:attrNameLst>
                                          <p:attrName>style.visibility</p:attrName>
                                        </p:attrNameLst>
                                      </p:cBhvr>
                                      <p:to>
                                        <p:strVal val="visible"/>
                                      </p:to>
                                    </p:set>
                                    <p:animEffect transition="in" filter="diamond(in)">
                                      <p:cBhvr>
                                        <p:cTn id="7" dur="1000"/>
                                        <p:tgtEl>
                                          <p:spTgt spid="10957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9579"/>
                                        </p:tgtEl>
                                        <p:attrNameLst>
                                          <p:attrName>style.visibility</p:attrName>
                                        </p:attrNameLst>
                                      </p:cBhvr>
                                      <p:to>
                                        <p:strVal val="visible"/>
                                      </p:to>
                                    </p:set>
                                    <p:animEffect transition="in" filter="diamond(in)">
                                      <p:cBhvr>
                                        <p:cTn id="12" dur="1000"/>
                                        <p:tgtEl>
                                          <p:spTgt spid="109579"/>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09580"/>
                                        </p:tgtEl>
                                        <p:attrNameLst>
                                          <p:attrName>style.visibility</p:attrName>
                                        </p:attrNameLst>
                                      </p:cBhvr>
                                      <p:to>
                                        <p:strVal val="visible"/>
                                      </p:to>
                                    </p:set>
                                    <p:animEffect transition="in" filter="diamond(in)">
                                      <p:cBhvr>
                                        <p:cTn id="17" dur="1000"/>
                                        <p:tgtEl>
                                          <p:spTgt spid="109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8" grpId="0" animBg="1"/>
      <p:bldP spid="109579" grpId="0" animBg="1"/>
      <p:bldP spid="10958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684213" y="260350"/>
            <a:ext cx="7772400" cy="1143000"/>
          </a:xfrm>
        </p:spPr>
        <p:txBody>
          <a:bodyPr vert="horz" wrap="square" lIns="91440" tIns="45720" rIns="91440" bIns="45720" anchor="ctr"/>
          <a:p>
            <a:pPr eaLnBrk="1" hangingPunct="1"/>
            <a:r>
              <a:rPr lang="zh-CN" altLang="en-US" dirty="0"/>
              <a:t>实现、管理和支持过程之间的关系</a:t>
            </a:r>
            <a:endParaRPr lang="zh-CN" altLang="en-US" dirty="0"/>
          </a:p>
        </p:txBody>
      </p:sp>
      <p:pic>
        <p:nvPicPr>
          <p:cNvPr id="16387" name="Picture 8" descr="1-2-1"/>
          <p:cNvPicPr>
            <a:picLocks noChangeAspect="1"/>
          </p:cNvPicPr>
          <p:nvPr/>
        </p:nvPicPr>
        <p:blipFill>
          <a:blip r:embed="rId1"/>
          <a:stretch>
            <a:fillRect/>
          </a:stretch>
        </p:blipFill>
        <p:spPr>
          <a:xfrm>
            <a:off x="669925" y="2924175"/>
            <a:ext cx="7848600" cy="2541588"/>
          </a:xfrm>
          <a:prstGeom prst="rect">
            <a:avLst/>
          </a:prstGeom>
          <a:noFill/>
          <a:ln w="9525">
            <a:noFill/>
          </a:ln>
        </p:spPr>
      </p:pic>
      <p:sp>
        <p:nvSpPr>
          <p:cNvPr id="16388" name="TextBox 1"/>
          <p:cNvSpPr txBox="1"/>
          <p:nvPr/>
        </p:nvSpPr>
        <p:spPr>
          <a:xfrm>
            <a:off x="1136650" y="1982788"/>
            <a:ext cx="74041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Char char="•"/>
            </a:pPr>
            <a:r>
              <a:rPr lang="zh-CN" altLang="en-US" sz="2400" i="0" dirty="0"/>
              <a:t>过程一般可分为产品实现过程，管理过程和支持过程。</a:t>
            </a:r>
            <a:endParaRPr lang="zh-CN" altLang="en-US" sz="2400" i="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p:txBody>
          <a:bodyPr vert="horz" wrap="square" lIns="91440" tIns="45720" rIns="91440" bIns="45720" anchor="ctr"/>
          <a:p>
            <a:pPr eaLnBrk="1" hangingPunct="1"/>
            <a:r>
              <a:rPr lang="en-US" altLang="zh-CN" dirty="0"/>
              <a:t>1.1.2 </a:t>
            </a:r>
            <a:r>
              <a:rPr lang="zh-CN" altLang="en-US" dirty="0"/>
              <a:t>软件过程的分类和组成</a:t>
            </a:r>
            <a:endParaRPr lang="zh-CN" altLang="en-US" dirty="0"/>
          </a:p>
        </p:txBody>
      </p:sp>
      <p:sp>
        <p:nvSpPr>
          <p:cNvPr id="17411" name="Rectangle 3"/>
          <p:cNvSpPr>
            <a:spLocks noGrp="1"/>
          </p:cNvSpPr>
          <p:nvPr>
            <p:ph idx="1"/>
          </p:nvPr>
        </p:nvSpPr>
        <p:spPr>
          <a:xfrm>
            <a:off x="755650" y="1773238"/>
            <a:ext cx="7978775" cy="4319587"/>
          </a:xfrm>
        </p:spPr>
        <p:txBody>
          <a:bodyPr vert="horz" wrap="square" lIns="91440" tIns="45720" rIns="91440" bIns="45720" anchor="t"/>
          <a:p>
            <a:pPr lvl="1" eaLnBrk="1" hangingPunct="1">
              <a:buClr>
                <a:srgbClr val="0066FF"/>
              </a:buClr>
              <a:buFont typeface="Wingdings" panose="05000000000000000000" pitchFamily="2" charset="2"/>
              <a:buChar char="p"/>
            </a:pPr>
            <a:r>
              <a:rPr lang="en-US" altLang="zh-CN" sz="2400" b="0" i="0" dirty="0">
                <a:ea typeface="楷体_GB2312" pitchFamily="49" charset="-122"/>
              </a:rPr>
              <a:t>ISO/IEC12207</a:t>
            </a:r>
            <a:r>
              <a:rPr lang="zh-CN" altLang="en-US" sz="2400" b="0" i="0" dirty="0">
                <a:ea typeface="楷体_GB2312" pitchFamily="49" charset="-122"/>
              </a:rPr>
              <a:t>软件生存期过程标准的过程分类。</a:t>
            </a:r>
            <a:endParaRPr lang="en-US" altLang="zh-CN" sz="2400" b="0" i="0" dirty="0">
              <a:ea typeface="楷体_GB2312" pitchFamily="49" charset="-122"/>
            </a:endParaRPr>
          </a:p>
          <a:p>
            <a:pPr lvl="1" eaLnBrk="1" hangingPunct="1">
              <a:buClr>
                <a:srgbClr val="0066FF"/>
              </a:buClr>
              <a:buFont typeface="Wingdings" panose="05000000000000000000" pitchFamily="2" charset="2"/>
              <a:buChar char="p"/>
            </a:pPr>
            <a:endParaRPr lang="en-US" altLang="zh-CN" sz="2400" b="0" i="0" dirty="0">
              <a:ea typeface="楷体_GB2312" pitchFamily="49" charset="-122"/>
            </a:endParaRPr>
          </a:p>
          <a:p>
            <a:pPr lvl="1" eaLnBrk="1" hangingPunct="1">
              <a:buClr>
                <a:srgbClr val="0066FF"/>
              </a:buClr>
              <a:buFont typeface="Wingdings" panose="05000000000000000000" pitchFamily="2" charset="2"/>
              <a:buChar char="p"/>
            </a:pPr>
            <a:r>
              <a:rPr lang="zh-CN" altLang="en-US" sz="2400" b="0" i="0" dirty="0">
                <a:ea typeface="楷体_GB2312" pitchFamily="49" charset="-122"/>
              </a:rPr>
              <a:t>软件主要过程：</a:t>
            </a:r>
            <a:r>
              <a:rPr lang="zh-CN" altLang="en-US" sz="2400" i="0" dirty="0">
                <a:ea typeface="楷体_GB2312" pitchFamily="49" charset="-122"/>
              </a:rPr>
              <a:t>软件获取、供应、开发、运行和维护的过程，包括需求分析、软件设计、编码等过程。</a:t>
            </a:r>
            <a:endParaRPr lang="zh-CN" altLang="en-US" sz="2400" i="0" dirty="0">
              <a:ea typeface="楷体_GB2312" pitchFamily="49" charset="-122"/>
            </a:endParaRPr>
          </a:p>
          <a:p>
            <a:pPr lvl="1" eaLnBrk="1" hangingPunct="1">
              <a:buClr>
                <a:srgbClr val="0066FF"/>
              </a:buClr>
              <a:buFont typeface="Wingdings" panose="05000000000000000000" pitchFamily="2" charset="2"/>
              <a:buChar char="p"/>
            </a:pPr>
            <a:r>
              <a:rPr lang="zh-CN" altLang="en-US" sz="2400" b="0" i="0" dirty="0">
                <a:ea typeface="楷体_GB2312" pitchFamily="49" charset="-122"/>
              </a:rPr>
              <a:t>软件支持过程：</a:t>
            </a:r>
            <a:r>
              <a:rPr lang="zh-CN" altLang="en-US" sz="2400" i="0" dirty="0">
                <a:ea typeface="楷体_GB2312" pitchFamily="49" charset="-122"/>
              </a:rPr>
              <a:t>对软件主要过程提供支持的过程，包括文档编制过程、配置管理过程、质量保证过程、验证和确认过程（测试过程）、评审过程等。</a:t>
            </a:r>
            <a:endParaRPr lang="zh-CN" altLang="en-US" sz="2400" i="0" dirty="0">
              <a:ea typeface="楷体_GB2312" pitchFamily="49" charset="-122"/>
            </a:endParaRPr>
          </a:p>
          <a:p>
            <a:pPr lvl="1" eaLnBrk="1" hangingPunct="1">
              <a:buClr>
                <a:srgbClr val="0066FF"/>
              </a:buClr>
              <a:buFont typeface="Wingdings" panose="05000000000000000000" pitchFamily="2" charset="2"/>
              <a:buChar char="p"/>
            </a:pPr>
            <a:r>
              <a:rPr lang="zh-CN" altLang="en-US" sz="2400" b="0" i="0" dirty="0">
                <a:ea typeface="楷体_GB2312" pitchFamily="49" charset="-122"/>
              </a:rPr>
              <a:t>软件组织过程：</a:t>
            </a:r>
            <a:r>
              <a:rPr lang="zh-CN" altLang="en-US" sz="2400" i="0" dirty="0">
                <a:ea typeface="楷体_GB2312" pitchFamily="49" charset="-122"/>
              </a:rPr>
              <a:t>对软件主要过程和支持过程的组织保证过程，包括管理过程、基础设施过程、改进过程和培训过程。</a:t>
            </a:r>
            <a:endParaRPr lang="zh-CN" altLang="en-US" sz="2400" i="0" dirty="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684213" y="333375"/>
            <a:ext cx="7772400" cy="1143000"/>
          </a:xfrm>
        </p:spPr>
        <p:txBody>
          <a:bodyPr vert="horz" wrap="square" lIns="91440" tIns="45720" rIns="91440" bIns="45720" anchor="ctr"/>
          <a:p>
            <a:pPr eaLnBrk="1" hangingPunct="1"/>
            <a:r>
              <a:rPr lang="en-US" altLang="zh-CN" dirty="0"/>
              <a:t>IEC12207</a:t>
            </a:r>
            <a:r>
              <a:rPr lang="zh-CN" altLang="en-US" dirty="0"/>
              <a:t>软件生存周期过程</a:t>
            </a:r>
            <a:endParaRPr lang="zh-CN" altLang="en-US" dirty="0"/>
          </a:p>
        </p:txBody>
      </p:sp>
      <p:sp>
        <p:nvSpPr>
          <p:cNvPr id="18435" name="Rectangle 9"/>
          <p:cNvSpPr/>
          <p:nvPr/>
        </p:nvSpPr>
        <p:spPr>
          <a:xfrm>
            <a:off x="0" y="2333625"/>
            <a:ext cx="9144000" cy="0"/>
          </a:xfrm>
          <a:prstGeom prst="rect">
            <a:avLst/>
          </a:prstGeom>
          <a:noFill/>
          <a:ln w="9525">
            <a:noFill/>
          </a:ln>
        </p:spPr>
        <p:txBody>
          <a:bodyPr wrap="none" lIns="0" tIns="0" rIns="0" bIns="0" anchor="ct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pic>
        <p:nvPicPr>
          <p:cNvPr id="18436" name="Picture 8"/>
          <p:cNvPicPr>
            <a:picLocks noChangeAspect="1"/>
          </p:cNvPicPr>
          <p:nvPr/>
        </p:nvPicPr>
        <p:blipFill>
          <a:blip r:embed="rId1"/>
          <a:stretch>
            <a:fillRect/>
          </a:stretch>
        </p:blipFill>
        <p:spPr>
          <a:xfrm>
            <a:off x="684213" y="1844675"/>
            <a:ext cx="8281987" cy="3308350"/>
          </a:xfrm>
          <a:prstGeom prst="rect">
            <a:avLst/>
          </a:prstGeom>
          <a:noFill/>
          <a:ln w="9525">
            <a:noFill/>
          </a:ln>
        </p:spPr>
      </p:pic>
      <p:sp>
        <p:nvSpPr>
          <p:cNvPr id="18437" name="TextBox 1"/>
          <p:cNvSpPr txBox="1"/>
          <p:nvPr/>
        </p:nvSpPr>
        <p:spPr>
          <a:xfrm>
            <a:off x="1368425" y="5516563"/>
            <a:ext cx="640715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Char char="•"/>
            </a:pPr>
            <a:r>
              <a:rPr lang="zh-CN" altLang="en-US" i="0" dirty="0"/>
              <a:t>分为三个基本过程十七个子过程</a:t>
            </a:r>
            <a:endParaRPr lang="zh-CN" altLang="en-US" i="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684213" y="333375"/>
            <a:ext cx="7772400" cy="1143000"/>
          </a:xfrm>
        </p:spPr>
        <p:txBody>
          <a:bodyPr vert="horz" wrap="square" lIns="91440" tIns="45720" rIns="91440" bIns="45720" anchor="ctr"/>
          <a:p>
            <a:pPr eaLnBrk="1" hangingPunct="1"/>
            <a:r>
              <a:rPr lang="zh-CN" altLang="en-US" dirty="0"/>
              <a:t>软件过程组成：</a:t>
            </a:r>
            <a:r>
              <a:rPr lang="zh-CN" altLang="en-US" sz="3200" dirty="0"/>
              <a:t>软件过程评估国家标准</a:t>
            </a:r>
            <a:endParaRPr lang="zh-CN" altLang="en-US" sz="3200" dirty="0"/>
          </a:p>
        </p:txBody>
      </p:sp>
      <p:pic>
        <p:nvPicPr>
          <p:cNvPr id="19459" name="Picture 4" descr="1-3"/>
          <p:cNvPicPr>
            <a:picLocks noChangeAspect="1"/>
          </p:cNvPicPr>
          <p:nvPr/>
        </p:nvPicPr>
        <p:blipFill>
          <a:blip r:embed="rId1"/>
          <a:stretch>
            <a:fillRect/>
          </a:stretch>
        </p:blipFill>
        <p:spPr>
          <a:xfrm>
            <a:off x="1331913" y="2924175"/>
            <a:ext cx="6624637" cy="2830513"/>
          </a:xfrm>
          <a:prstGeom prst="rect">
            <a:avLst/>
          </a:prstGeom>
          <a:noFill/>
          <a:ln w="9525">
            <a:noFill/>
          </a:ln>
        </p:spPr>
      </p:pic>
      <p:sp>
        <p:nvSpPr>
          <p:cNvPr id="19460" name="TextBox 1"/>
          <p:cNvSpPr txBox="1"/>
          <p:nvPr/>
        </p:nvSpPr>
        <p:spPr>
          <a:xfrm>
            <a:off x="1258888" y="1989138"/>
            <a:ext cx="6697662" cy="5222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Char char="•"/>
            </a:pPr>
            <a:r>
              <a:rPr lang="en-US" altLang="zh-CN" b="0" i="0" dirty="0"/>
              <a:t>ISO/IEC15504</a:t>
            </a:r>
            <a:r>
              <a:rPr lang="zh-CN" altLang="en-US" b="0" i="0" dirty="0"/>
              <a:t>过程标准的组成图</a:t>
            </a:r>
            <a:endParaRPr lang="zh-CN" altLang="en-US" b="0" i="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684213" y="333375"/>
            <a:ext cx="7772400" cy="1143000"/>
          </a:xfrm>
        </p:spPr>
        <p:txBody>
          <a:bodyPr vert="horz" wrap="square" lIns="91440" tIns="45720" rIns="91440" bIns="45720" anchor="ctr"/>
          <a:p>
            <a:pPr eaLnBrk="1" hangingPunct="1"/>
            <a:r>
              <a:rPr lang="en-US" altLang="zh-CN" dirty="0"/>
              <a:t>ISO/IEC15504</a:t>
            </a:r>
            <a:r>
              <a:rPr lang="zh-CN" altLang="en-US" dirty="0"/>
              <a:t>软件过程评估国际标准</a:t>
            </a:r>
            <a:endParaRPr lang="zh-CN" altLang="en-US" dirty="0"/>
          </a:p>
        </p:txBody>
      </p:sp>
      <p:pic>
        <p:nvPicPr>
          <p:cNvPr id="20483" name="Picture 3" descr="1-2"/>
          <p:cNvPicPr>
            <a:picLocks noChangeAspect="1"/>
          </p:cNvPicPr>
          <p:nvPr/>
        </p:nvPicPr>
        <p:blipFill>
          <a:blip r:embed="rId1"/>
          <a:stretch>
            <a:fillRect/>
          </a:stretch>
        </p:blipFill>
        <p:spPr>
          <a:xfrm>
            <a:off x="611188" y="1766888"/>
            <a:ext cx="8532812" cy="3286125"/>
          </a:xfrm>
          <a:prstGeom prst="rect">
            <a:avLst/>
          </a:prstGeom>
          <a:noFill/>
          <a:ln w="9525">
            <a:noFill/>
          </a:ln>
        </p:spPr>
      </p:pic>
      <p:sp>
        <p:nvSpPr>
          <p:cNvPr id="20484" name="TextBox 2"/>
          <p:cNvSpPr txBox="1"/>
          <p:nvPr/>
        </p:nvSpPr>
        <p:spPr>
          <a:xfrm>
            <a:off x="1060450" y="5768975"/>
            <a:ext cx="7634288"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Char char="•"/>
            </a:pPr>
            <a:r>
              <a:rPr lang="zh-CN" altLang="en-US" i="0" dirty="0"/>
              <a:t>分为五个基本过程二十九个子过程</a:t>
            </a:r>
            <a:endParaRPr lang="zh-CN" altLang="en-US" b="0" i="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p:txBody>
          <a:bodyPr vert="horz" wrap="square" lIns="91440" tIns="45720" rIns="91440" bIns="45720" anchor="ctr"/>
          <a:p>
            <a:r>
              <a:rPr lang="en-US" altLang="zh-CN" dirty="0"/>
              <a:t>IEC12207</a:t>
            </a:r>
            <a:r>
              <a:rPr lang="zh-CN" altLang="en-US" dirty="0"/>
              <a:t>与</a:t>
            </a:r>
            <a:r>
              <a:rPr lang="en-US" altLang="zh-CN" dirty="0"/>
              <a:t>IEC15504</a:t>
            </a:r>
            <a:r>
              <a:rPr lang="zh-CN" altLang="en-US" dirty="0"/>
              <a:t>比较</a:t>
            </a:r>
            <a:endParaRPr lang="zh-CN" altLang="en-US" dirty="0"/>
          </a:p>
        </p:txBody>
      </p:sp>
      <p:sp>
        <p:nvSpPr>
          <p:cNvPr id="21507" name="TextBox 2"/>
          <p:cNvSpPr txBox="1"/>
          <p:nvPr/>
        </p:nvSpPr>
        <p:spPr>
          <a:xfrm>
            <a:off x="900113" y="2276475"/>
            <a:ext cx="7848600" cy="3324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514350" lvl="0" indent="-514350" eaLnBrk="1" hangingPunct="1">
              <a:lnSpc>
                <a:spcPct val="150000"/>
              </a:lnSpc>
              <a:spcBef>
                <a:spcPct val="0"/>
              </a:spcBef>
              <a:buClrTx/>
              <a:buSzPct val="100000"/>
              <a:buFont typeface="宋体" pitchFamily="2" charset="-122"/>
              <a:buAutoNum type="circleNumDbPlain"/>
            </a:pPr>
            <a:r>
              <a:rPr lang="en-US" altLang="zh-CN" b="0" i="0" dirty="0"/>
              <a:t>IEC12207</a:t>
            </a:r>
            <a:r>
              <a:rPr lang="zh-CN" altLang="en-US" b="0" i="0" dirty="0"/>
              <a:t>基本过程在</a:t>
            </a:r>
            <a:r>
              <a:rPr lang="en-US" altLang="zh-CN" b="0" i="0" dirty="0"/>
              <a:t>IEC15504</a:t>
            </a:r>
            <a:r>
              <a:rPr lang="zh-CN" altLang="en-US" b="0" i="0" dirty="0"/>
              <a:t>中被分为两个。</a:t>
            </a:r>
            <a:endParaRPr lang="en-US" altLang="zh-CN" b="0" i="0" dirty="0"/>
          </a:p>
          <a:p>
            <a:pPr marL="514350" lvl="0" indent="-514350" eaLnBrk="1" hangingPunct="1">
              <a:lnSpc>
                <a:spcPct val="150000"/>
              </a:lnSpc>
              <a:spcBef>
                <a:spcPct val="0"/>
              </a:spcBef>
              <a:buClrTx/>
              <a:buSzPct val="100000"/>
              <a:buFont typeface="宋体" pitchFamily="2" charset="-122"/>
              <a:buAutoNum type="circleNumDbPlain"/>
            </a:pPr>
            <a:r>
              <a:rPr lang="en-US" altLang="zh-CN" b="0" i="0" dirty="0"/>
              <a:t>IEC15504</a:t>
            </a:r>
            <a:r>
              <a:rPr lang="zh-CN" altLang="en-US" b="0" i="0" dirty="0"/>
              <a:t>工程过程分离出更多子过程，而且区别系统和软件。</a:t>
            </a:r>
            <a:endParaRPr lang="en-US" altLang="zh-CN" b="0" i="0" dirty="0"/>
          </a:p>
          <a:p>
            <a:pPr marL="514350" lvl="0" indent="-514350" eaLnBrk="1" hangingPunct="1">
              <a:lnSpc>
                <a:spcPct val="150000"/>
              </a:lnSpc>
              <a:spcBef>
                <a:spcPct val="0"/>
              </a:spcBef>
              <a:buClrTx/>
              <a:buSzPct val="100000"/>
              <a:buFont typeface="宋体" pitchFamily="2" charset="-122"/>
              <a:buAutoNum type="circleNumDbPlain"/>
            </a:pPr>
            <a:r>
              <a:rPr lang="en-US" altLang="zh-CN" b="0" i="0" dirty="0"/>
              <a:t>IEC12207</a:t>
            </a:r>
            <a:r>
              <a:rPr lang="zh-CN" altLang="en-US" b="0" i="0" dirty="0"/>
              <a:t>组织过程在</a:t>
            </a:r>
            <a:r>
              <a:rPr lang="en-US" altLang="zh-CN" b="0" i="0" dirty="0"/>
              <a:t>IEC15504</a:t>
            </a:r>
            <a:r>
              <a:rPr lang="zh-CN" altLang="en-US" b="0" i="0" dirty="0"/>
              <a:t>中被分为两个。</a:t>
            </a:r>
            <a:endParaRPr lang="en-US" altLang="zh-CN" b="0" i="0" dirty="0"/>
          </a:p>
          <a:p>
            <a:pPr marL="514350" lvl="0" indent="-514350" eaLnBrk="1" hangingPunct="1">
              <a:lnSpc>
                <a:spcPct val="150000"/>
              </a:lnSpc>
              <a:spcBef>
                <a:spcPct val="0"/>
              </a:spcBef>
              <a:buClrTx/>
              <a:buSzPct val="100000"/>
              <a:buFont typeface="宋体" pitchFamily="2" charset="-122"/>
              <a:buAutoNum type="circleNumDbPlain"/>
            </a:pPr>
            <a:r>
              <a:rPr lang="en-US" altLang="zh-CN" b="0" i="0" dirty="0"/>
              <a:t>IEC15504</a:t>
            </a:r>
            <a:r>
              <a:rPr lang="zh-CN" altLang="en-US" b="0" i="0" dirty="0"/>
              <a:t>对管理过程进行了详细定义。</a:t>
            </a:r>
            <a:endParaRPr lang="zh-CN" altLang="en-US" b="0" i="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611188" y="260350"/>
            <a:ext cx="7772400" cy="1143000"/>
          </a:xfrm>
        </p:spPr>
        <p:txBody>
          <a:bodyPr vert="horz" wrap="square" lIns="91440" tIns="45720" rIns="91440" bIns="45720" anchor="ctr"/>
          <a:p>
            <a:pPr eaLnBrk="1" hangingPunct="1"/>
            <a:r>
              <a:rPr lang="en-US" altLang="zh-CN" dirty="0"/>
              <a:t>1.1.3 </a:t>
            </a:r>
            <a:r>
              <a:rPr lang="zh-CN" altLang="en-US" dirty="0"/>
              <a:t>软件过程定义的层次性</a:t>
            </a:r>
            <a:endParaRPr lang="zh-CN" altLang="en-US" dirty="0"/>
          </a:p>
        </p:txBody>
      </p:sp>
      <p:pic>
        <p:nvPicPr>
          <p:cNvPr id="119813" name="Picture 5" descr="1-11"/>
          <p:cNvPicPr>
            <a:picLocks noChangeAspect="1"/>
          </p:cNvPicPr>
          <p:nvPr/>
        </p:nvPicPr>
        <p:blipFill>
          <a:blip r:embed="rId1"/>
          <a:stretch>
            <a:fillRect/>
          </a:stretch>
        </p:blipFill>
        <p:spPr>
          <a:xfrm>
            <a:off x="971550" y="1773238"/>
            <a:ext cx="7345363" cy="4205287"/>
          </a:xfrm>
          <a:prstGeom prst="rect">
            <a:avLst/>
          </a:prstGeom>
          <a:noFill/>
          <a:ln w="9525">
            <a:noFill/>
          </a:ln>
        </p:spPr>
      </p:pic>
      <p:sp>
        <p:nvSpPr>
          <p:cNvPr id="119814" name="Rectangle 6"/>
          <p:cNvSpPr/>
          <p:nvPr/>
        </p:nvSpPr>
        <p:spPr>
          <a:xfrm>
            <a:off x="1258888" y="2133600"/>
            <a:ext cx="4949825" cy="2000250"/>
          </a:xfrm>
          <a:prstGeom prst="rect">
            <a:avLst/>
          </a:prstGeom>
          <a:noFill/>
          <a:ln w="9525">
            <a:noFill/>
          </a:ln>
        </p:spPr>
        <p:txBody>
          <a:bodyPr wrap="none" lIns="609408" tIns="76176" rIns="0" bIns="0" anchor="ct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50000"/>
              </a:lnSpc>
              <a:spcBef>
                <a:spcPct val="0"/>
              </a:spcBef>
              <a:buClr>
                <a:srgbClr val="0066FF"/>
              </a:buClr>
              <a:buSzPct val="80000"/>
              <a:buChar char="p"/>
            </a:pPr>
            <a:r>
              <a:rPr lang="en-US" altLang="zh-CN" i="0" dirty="0"/>
              <a:t> </a:t>
            </a:r>
            <a:r>
              <a:rPr lang="zh-CN" altLang="en-US" i="0" dirty="0"/>
              <a:t>公共（通用）软件过程。</a:t>
            </a:r>
            <a:endParaRPr lang="zh-CN" altLang="en-US" i="0" dirty="0"/>
          </a:p>
          <a:p>
            <a:pPr marL="0" lvl="0" indent="0" eaLnBrk="1" hangingPunct="1">
              <a:lnSpc>
                <a:spcPct val="150000"/>
              </a:lnSpc>
              <a:spcBef>
                <a:spcPct val="0"/>
              </a:spcBef>
              <a:buClr>
                <a:srgbClr val="0066FF"/>
              </a:buClr>
              <a:buSzPct val="80000"/>
              <a:buChar char="p"/>
            </a:pPr>
            <a:r>
              <a:rPr lang="zh-CN" altLang="en-US" i="0" dirty="0"/>
              <a:t> 组织标准软件过程。</a:t>
            </a:r>
            <a:endParaRPr lang="zh-CN" altLang="en-US" i="0" dirty="0"/>
          </a:p>
          <a:p>
            <a:pPr marL="0" lvl="0" indent="0" eaLnBrk="1" hangingPunct="1">
              <a:lnSpc>
                <a:spcPct val="150000"/>
              </a:lnSpc>
              <a:spcBef>
                <a:spcPct val="0"/>
              </a:spcBef>
              <a:buClr>
                <a:srgbClr val="0066FF"/>
              </a:buClr>
              <a:buSzPct val="80000"/>
              <a:buChar char="p"/>
            </a:pPr>
            <a:r>
              <a:rPr lang="zh-CN" altLang="en-US" i="0" dirty="0"/>
              <a:t> 项目自定义的软件过程。</a:t>
            </a:r>
            <a:r>
              <a:rPr lang="zh-CN" altLang="en-US" sz="1800" i="0" dirty="0"/>
              <a:t> </a:t>
            </a:r>
            <a:endParaRPr lang="zh-CN" altLang="en-US" sz="180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grpId="0" nodeType="clickEffect">
                                  <p:stCondLst>
                                    <p:cond delay="0"/>
                                  </p:stCondLst>
                                  <p:childTnLst>
                                    <p:animEffect transition="out" filter="diamond(in)">
                                      <p:cBhvr>
                                        <p:cTn id="6" dur="1000"/>
                                        <p:tgtEl>
                                          <p:spTgt spid="119814"/>
                                        </p:tgtEl>
                                      </p:cBhvr>
                                    </p:animEffect>
                                    <p:set>
                                      <p:cBhvr>
                                        <p:cTn id="7" dur="1" fill="hold">
                                          <p:stCondLst>
                                            <p:cond delay="999"/>
                                          </p:stCondLst>
                                        </p:cTn>
                                        <p:tgtEl>
                                          <p:spTgt spid="119814"/>
                                        </p:tgtEl>
                                        <p:attrNameLst>
                                          <p:attrName>style.visibility</p:attrName>
                                        </p:attrNameLst>
                                      </p:cBhvr>
                                      <p:to>
                                        <p:strVal val="hidden"/>
                                      </p:to>
                                    </p:set>
                                  </p:childTnLst>
                                </p:cTn>
                              </p:par>
                              <p:par>
                                <p:cTn id="8" presetID="23" presetClass="entr" presetSubtype="16" fill="hold" nodeType="withEffect">
                                  <p:stCondLst>
                                    <p:cond delay="0"/>
                                  </p:stCondLst>
                                  <p:childTnLst>
                                    <p:set>
                                      <p:cBhvr>
                                        <p:cTn id="9" dur="1" fill="hold">
                                          <p:stCondLst>
                                            <p:cond delay="0"/>
                                          </p:stCondLst>
                                        </p:cTn>
                                        <p:tgtEl>
                                          <p:spTgt spid="119813"/>
                                        </p:tgtEl>
                                        <p:attrNameLst>
                                          <p:attrName>style.visibility</p:attrName>
                                        </p:attrNameLst>
                                      </p:cBhvr>
                                      <p:to>
                                        <p:strVal val="visible"/>
                                      </p:to>
                                    </p:set>
                                    <p:anim calcmode="lin" valueType="num">
                                      <p:cBhvr>
                                        <p:cTn id="10" dur="1000" fill="hold"/>
                                        <p:tgtEl>
                                          <p:spTgt spid="119813"/>
                                        </p:tgtEl>
                                        <p:attrNameLst>
                                          <p:attrName>ppt_w</p:attrName>
                                        </p:attrNameLst>
                                      </p:cBhvr>
                                      <p:tavLst>
                                        <p:tav tm="0">
                                          <p:val>
                                            <p:fltVal val="0.000000"/>
                                          </p:val>
                                        </p:tav>
                                        <p:tav tm="100000">
                                          <p:val>
                                            <p:strVal val="#ppt_w"/>
                                          </p:val>
                                        </p:tav>
                                      </p:tavLst>
                                    </p:anim>
                                    <p:anim calcmode="lin" valueType="num">
                                      <p:cBhvr>
                                        <p:cTn id="11" dur="1000" fill="hold"/>
                                        <p:tgtEl>
                                          <p:spTgt spid="11981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2"/>
                </a:solidFill>
                <a:effectLst/>
                <a:uLnTx/>
                <a:uFillTx/>
                <a:latin typeface="+mn-ea"/>
                <a:ea typeface="+mn-ea"/>
                <a:cs typeface="+mj-cs"/>
              </a:rPr>
              <a:t>前言：软件企业存在的问题</a:t>
            </a:r>
            <a:endParaRPr kumimoji="0" lang="zh-CN" altLang="en-US" sz="4400" b="0" i="0" u="none" strike="noStrike" kern="1200" cap="none" spc="0" normalizeH="0" baseline="0" noProof="0" dirty="0">
              <a:ln>
                <a:noFill/>
              </a:ln>
              <a:solidFill>
                <a:schemeClr val="tx2"/>
              </a:solidFill>
              <a:effectLst/>
              <a:uLnTx/>
              <a:uFillTx/>
              <a:latin typeface="+mn-ea"/>
              <a:ea typeface="+mn-ea"/>
              <a:cs typeface="+mj-cs"/>
            </a:endParaRPr>
          </a:p>
        </p:txBody>
      </p:sp>
      <p:sp>
        <p:nvSpPr>
          <p:cNvPr id="13315" name="内容占位符 2"/>
          <p:cNvSpPr>
            <a:spLocks noGrp="1"/>
          </p:cNvSpPr>
          <p:nvPr>
            <p:ph idx="1"/>
          </p:nvPr>
        </p:nvSpPr>
        <p:spPr>
          <a:xfrm>
            <a:off x="1071563" y="1600200"/>
            <a:ext cx="7615237" cy="4686300"/>
          </a:xfrm>
        </p:spPr>
        <p:txBody>
          <a:bodyPr vert="horz" wrap="square" lIns="91440" tIns="45720" rIns="91440" bIns="45720" anchor="t"/>
          <a:p>
            <a:pPr eaLnBrk="1" hangingPunct="1">
              <a:buNone/>
            </a:pPr>
            <a:endParaRPr lang="en-US" altLang="zh-CN" dirty="0">
              <a:solidFill>
                <a:srgbClr val="3333FF"/>
              </a:solidFill>
            </a:endParaRPr>
          </a:p>
          <a:p>
            <a:pPr eaLnBrk="1" hangingPunct="1">
              <a:buNone/>
            </a:pPr>
            <a:endParaRPr lang="en-US" altLang="zh-CN" dirty="0">
              <a:solidFill>
                <a:srgbClr val="3333FF"/>
              </a:solidFill>
            </a:endParaRPr>
          </a:p>
          <a:p>
            <a:pPr eaLnBrk="1" hangingPunct="1">
              <a:buNone/>
            </a:pPr>
            <a:r>
              <a:rPr lang="en-US" altLang="zh-CN" dirty="0">
                <a:solidFill>
                  <a:srgbClr val="3333FF"/>
                </a:solidFill>
              </a:rPr>
              <a:t>1</a:t>
            </a:r>
            <a:r>
              <a:rPr lang="zh-CN" altLang="en-US" dirty="0">
                <a:solidFill>
                  <a:srgbClr val="3333FF"/>
                </a:solidFill>
              </a:rPr>
              <a:t>、“作坊”式管理</a:t>
            </a:r>
            <a:endParaRPr lang="en-US" altLang="zh-CN" dirty="0">
              <a:solidFill>
                <a:srgbClr val="3333FF"/>
              </a:solidFill>
            </a:endParaRPr>
          </a:p>
          <a:p>
            <a:pPr eaLnBrk="1" hangingPunct="1">
              <a:buNone/>
            </a:pPr>
            <a:r>
              <a:rPr lang="en-US" altLang="zh-CN" dirty="0">
                <a:solidFill>
                  <a:srgbClr val="3333FF"/>
                </a:solidFill>
              </a:rPr>
              <a:t>2</a:t>
            </a:r>
            <a:r>
              <a:rPr lang="zh-CN" altLang="en-US" dirty="0">
                <a:solidFill>
                  <a:srgbClr val="3333FF"/>
                </a:solidFill>
              </a:rPr>
              <a:t>、自生自灭</a:t>
            </a:r>
            <a:endParaRPr lang="en-US" altLang="zh-CN" dirty="0">
              <a:solidFill>
                <a:srgbClr val="3333FF"/>
              </a:solidFill>
            </a:endParaRPr>
          </a:p>
          <a:p>
            <a:pPr eaLnBrk="1" hangingPunct="1">
              <a:buNone/>
            </a:pPr>
            <a:r>
              <a:rPr lang="en-US" altLang="zh-CN" dirty="0">
                <a:solidFill>
                  <a:srgbClr val="3333FF"/>
                </a:solidFill>
              </a:rPr>
              <a:t>3</a:t>
            </a:r>
            <a:r>
              <a:rPr lang="zh-CN" altLang="en-US" dirty="0">
                <a:solidFill>
                  <a:srgbClr val="3333FF"/>
                </a:solidFill>
              </a:rPr>
              <a:t>、三无</a:t>
            </a:r>
            <a:r>
              <a:rPr lang="en-US" altLang="zh-CN" dirty="0">
                <a:solidFill>
                  <a:srgbClr val="3333FF"/>
                </a:solidFill>
              </a:rPr>
              <a:t>—</a:t>
            </a:r>
            <a:r>
              <a:rPr lang="zh-CN" altLang="en-US" dirty="0">
                <a:solidFill>
                  <a:srgbClr val="3333FF"/>
                </a:solidFill>
              </a:rPr>
              <a:t>无需求、无设计、无测试</a:t>
            </a:r>
            <a:endParaRPr lang="en-US" altLang="zh-CN" dirty="0">
              <a:solidFill>
                <a:srgbClr val="3333FF"/>
              </a:solidFill>
            </a:endParaRPr>
          </a:p>
          <a:p>
            <a:pPr eaLnBrk="1" hangingPunct="1">
              <a:buNone/>
            </a:pPr>
            <a:r>
              <a:rPr lang="en-US" altLang="zh-CN" dirty="0">
                <a:solidFill>
                  <a:srgbClr val="3333FF"/>
                </a:solidFill>
              </a:rPr>
              <a:t>4</a:t>
            </a:r>
            <a:r>
              <a:rPr lang="zh-CN" altLang="en-US" dirty="0">
                <a:solidFill>
                  <a:srgbClr val="3333FF"/>
                </a:solidFill>
              </a:rPr>
              <a:t>、员工都是“十项全能”</a:t>
            </a:r>
            <a:endParaRPr lang="en-US" altLang="zh-CN" dirty="0">
              <a:solidFill>
                <a:srgbClr val="3333FF"/>
              </a:solidFill>
            </a:endParaRPr>
          </a:p>
          <a:p>
            <a:pPr eaLnBrk="1" hangingPunct="1">
              <a:buNone/>
            </a:pPr>
            <a:r>
              <a:rPr lang="en-US" altLang="zh-CN" dirty="0">
                <a:solidFill>
                  <a:srgbClr val="3333FF"/>
                </a:solidFill>
              </a:rPr>
              <a:t>5</a:t>
            </a:r>
            <a:r>
              <a:rPr lang="zh-CN" altLang="en-US" dirty="0">
                <a:solidFill>
                  <a:srgbClr val="3333FF"/>
                </a:solidFill>
              </a:rPr>
              <a:t>、缺乏规划</a:t>
            </a:r>
            <a:endParaRPr lang="zh-CN" altLang="en-US" dirty="0">
              <a:solidFill>
                <a:srgbClr val="3333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1440" tIns="45720" rIns="91440" bIns="45720" anchor="ctr"/>
          <a:p>
            <a:pPr eaLnBrk="1" hangingPunct="1"/>
            <a:r>
              <a:rPr lang="en-US" altLang="zh-CN" dirty="0"/>
              <a:t>1.2 </a:t>
            </a:r>
            <a:r>
              <a:rPr lang="zh-CN" altLang="en-US" dirty="0"/>
              <a:t>过程规范</a:t>
            </a:r>
            <a:endParaRPr lang="zh-CN" altLang="en-US" dirty="0"/>
          </a:p>
        </p:txBody>
      </p:sp>
      <p:sp>
        <p:nvSpPr>
          <p:cNvPr id="97283" name="Rectangle 3"/>
          <p:cNvSpPr>
            <a:spLocks noGrp="1"/>
          </p:cNvSpPr>
          <p:nvPr>
            <p:ph idx="1"/>
          </p:nvPr>
        </p:nvSpPr>
        <p:spPr>
          <a:xfrm>
            <a:off x="900113" y="2205038"/>
            <a:ext cx="7772400" cy="2044700"/>
          </a:xfrm>
        </p:spPr>
        <p:txBody>
          <a:bodyPr vert="horz" wrap="square" lIns="91440" tIns="45720" rIns="91440" bIns="45720" anchor="t"/>
          <a:p>
            <a:pPr eaLnBrk="1" hangingPunct="1"/>
            <a:r>
              <a:rPr lang="en-US" altLang="zh-CN" dirty="0"/>
              <a:t>1.2.1 </a:t>
            </a:r>
            <a:r>
              <a:rPr lang="zh-CN" altLang="en-US" dirty="0"/>
              <a:t>什么是过程规范</a:t>
            </a:r>
            <a:endParaRPr lang="zh-CN" altLang="en-US" dirty="0"/>
          </a:p>
          <a:p>
            <a:pPr eaLnBrk="1" hangingPunct="1"/>
            <a:r>
              <a:rPr lang="en-US" altLang="zh-CN" dirty="0"/>
              <a:t>1.2.2 </a:t>
            </a:r>
            <a:r>
              <a:rPr lang="zh-CN" altLang="en-US" dirty="0"/>
              <a:t>过程规范的内容和示例</a:t>
            </a:r>
            <a:endParaRPr lang="zh-CN" altLang="en-US" dirty="0"/>
          </a:p>
          <a:p>
            <a:pPr eaLnBrk="1" hangingPunct="1"/>
            <a:r>
              <a:rPr lang="en-US" altLang="zh-CN" dirty="0"/>
              <a:t>1.2.3 </a:t>
            </a:r>
            <a:r>
              <a:rPr lang="zh-CN" altLang="en-US" dirty="0"/>
              <a:t>过程规范的影响和作用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charRg st="14" end="31"/>
                                            </p:txEl>
                                          </p:spTgt>
                                        </p:tgtEl>
                                        <p:attrNameLst>
                                          <p:attrName>style.visibility</p:attrName>
                                        </p:attrNameLst>
                                      </p:cBhvr>
                                      <p:to>
                                        <p:strVal val="visible"/>
                                      </p:to>
                                    </p:set>
                                    <p:anim calcmode="lin" valueType="num">
                                      <p:cBhvr additive="base">
                                        <p:cTn id="7" dur="1000" fill="hold"/>
                                        <p:tgtEl>
                                          <p:spTgt spid="97283">
                                            <p:txEl>
                                              <p:charRg st="14" end="3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7283">
                                            <p:txEl>
                                              <p:charRg st="14"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283">
                                            <p:txEl>
                                              <p:charRg st="31" end="48"/>
                                            </p:txEl>
                                          </p:spTgt>
                                        </p:tgtEl>
                                        <p:attrNameLst>
                                          <p:attrName>style.visibility</p:attrName>
                                        </p:attrNameLst>
                                      </p:cBhvr>
                                      <p:to>
                                        <p:strVal val="visible"/>
                                      </p:to>
                                    </p:set>
                                    <p:anim calcmode="lin" valueType="num">
                                      <p:cBhvr additive="base">
                                        <p:cTn id="13" dur="1000" fill="hold"/>
                                        <p:tgtEl>
                                          <p:spTgt spid="97283">
                                            <p:txEl>
                                              <p:charRg st="31" end="48"/>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7283">
                                            <p:txEl>
                                              <p:charRg st="31" end="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p:txBody>
          <a:bodyPr vert="horz" wrap="square" lIns="91440" tIns="45720" rIns="91440" bIns="45720" anchor="ctr"/>
          <a:p>
            <a:pPr eaLnBrk="1" hangingPunct="1"/>
            <a:r>
              <a:rPr lang="en-US" altLang="zh-CN" dirty="0"/>
              <a:t>1.2.1 </a:t>
            </a:r>
            <a:r>
              <a:rPr lang="zh-CN" altLang="en-US" dirty="0"/>
              <a:t>什么是过程规范</a:t>
            </a:r>
            <a:endParaRPr lang="zh-CN" altLang="en-US" dirty="0"/>
          </a:p>
        </p:txBody>
      </p:sp>
      <p:sp>
        <p:nvSpPr>
          <p:cNvPr id="121859" name="Rectangle 3"/>
          <p:cNvSpPr>
            <a:spLocks noGrp="1"/>
          </p:cNvSpPr>
          <p:nvPr>
            <p:ph idx="1"/>
          </p:nvPr>
        </p:nvSpPr>
        <p:spPr>
          <a:xfrm>
            <a:off x="755650" y="1628775"/>
            <a:ext cx="7993063" cy="4752975"/>
          </a:xfrm>
        </p:spPr>
        <p:txBody>
          <a:bodyPr vert="horz" wrap="square" lIns="91440" tIns="45720" rIns="91440" bIns="45720" anchor="t"/>
          <a:p>
            <a:pPr marL="0" indent="723900" defTabSz="0" eaLnBrk="1" hangingPunct="1">
              <a:lnSpc>
                <a:spcPct val="90000"/>
              </a:lnSpc>
              <a:tabLst>
                <a:tab pos="0" algn="l"/>
              </a:tabLst>
            </a:pPr>
            <a:r>
              <a:rPr lang="en-US" altLang="zh-CN" dirty="0"/>
              <a:t>“</a:t>
            </a:r>
            <a:r>
              <a:rPr lang="zh-CN" altLang="en-US" i="0" dirty="0"/>
              <a:t>规范</a:t>
            </a:r>
            <a:r>
              <a:rPr lang="zh-CN" altLang="en-US" dirty="0"/>
              <a:t>”</a:t>
            </a:r>
            <a:r>
              <a:rPr lang="zh-CN" altLang="en-US" b="0" i="0" dirty="0"/>
              <a:t>一词被解释为“明文规定或约定俗成的标准”，或理解为“用来控制或治理一个团队的一系列准则与章程，以及团队成员必须遵守的相关的规章制度” </a:t>
            </a:r>
            <a:endParaRPr lang="zh-CN" altLang="en-US" b="0" i="0" dirty="0"/>
          </a:p>
          <a:p>
            <a:pPr marL="0" indent="723900" defTabSz="0" eaLnBrk="1" hangingPunct="1">
              <a:lnSpc>
                <a:spcPct val="90000"/>
              </a:lnSpc>
              <a:tabLst>
                <a:tab pos="0" algn="l"/>
              </a:tabLst>
            </a:pPr>
            <a:endParaRPr lang="zh-CN" altLang="en-US" b="0" i="0" dirty="0"/>
          </a:p>
          <a:p>
            <a:pPr marL="0" indent="723900" defTabSz="0" eaLnBrk="1" hangingPunct="1">
              <a:lnSpc>
                <a:spcPct val="90000"/>
              </a:lnSpc>
              <a:tabLst>
                <a:tab pos="0" algn="l"/>
              </a:tabLst>
            </a:pPr>
            <a:r>
              <a:rPr lang="zh-CN" altLang="en-US" b="0" i="0" dirty="0"/>
              <a:t>过程规范就是对输入</a:t>
            </a:r>
            <a:r>
              <a:rPr lang="en-US" altLang="zh-CN" b="0" i="0" dirty="0"/>
              <a:t>/</a:t>
            </a:r>
            <a:r>
              <a:rPr lang="zh-CN" altLang="en-US" b="0" i="0" dirty="0"/>
              <a:t>输出和活动所构成的过程进行明文规定或约定俗成的标准。软件过程规范是软件开发组织行动的准则与指南，可以依据上述各类过程的特点而建立相应的规范，如软件基本过程规范、软件支持过程规范和软件组织过程规范。</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1859">
                                            <p:txEl>
                                              <p:charRg st="73" end="183"/>
                                            </p:txEl>
                                          </p:spTgt>
                                        </p:tgtEl>
                                        <p:attrNameLst>
                                          <p:attrName>style.visibility</p:attrName>
                                        </p:attrNameLst>
                                      </p:cBhvr>
                                      <p:to>
                                        <p:strVal val="visible"/>
                                      </p:to>
                                    </p:set>
                                    <p:animEffect transition="in" filter="wipe(up)">
                                      <p:cBhvr>
                                        <p:cTn id="7" dur="1000"/>
                                        <p:tgtEl>
                                          <p:spTgt spid="121859">
                                            <p:txEl>
                                              <p:charRg st="73" end="1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p:txBody>
          <a:bodyPr vert="horz" wrap="square" lIns="91440" tIns="45720" rIns="91440" bIns="45720" anchor="ctr"/>
          <a:p>
            <a:pPr eaLnBrk="1" hangingPunct="1"/>
            <a:r>
              <a:rPr lang="zh-CN" altLang="en-US" dirty="0"/>
              <a:t>软件过程规范的建立</a:t>
            </a:r>
            <a:endParaRPr lang="zh-CN" altLang="en-US" dirty="0"/>
          </a:p>
        </p:txBody>
      </p:sp>
      <p:sp>
        <p:nvSpPr>
          <p:cNvPr id="25603" name="Rectangle 3"/>
          <p:cNvSpPr>
            <a:spLocks noGrp="1"/>
          </p:cNvSpPr>
          <p:nvPr>
            <p:ph idx="1"/>
          </p:nvPr>
        </p:nvSpPr>
        <p:spPr>
          <a:xfrm>
            <a:off x="539750" y="1916113"/>
            <a:ext cx="7993063" cy="3529012"/>
          </a:xfrm>
        </p:spPr>
        <p:txBody>
          <a:bodyPr vert="horz" wrap="square" lIns="91440" tIns="45720" rIns="91440" bIns="45720" anchor="t"/>
          <a:p>
            <a:pPr marL="0" indent="723900" defTabSz="0" eaLnBrk="1" hangingPunct="1">
              <a:buClr>
                <a:srgbClr val="0066FF"/>
              </a:buClr>
              <a:buSzPct val="80000"/>
              <a:buFont typeface="Wingdings" panose="05000000000000000000" pitchFamily="2" charset="2"/>
              <a:buChar char="p"/>
              <a:tabLst>
                <a:tab pos="0" algn="l"/>
              </a:tabLst>
            </a:pPr>
            <a:r>
              <a:rPr lang="zh-CN" altLang="en-US" dirty="0"/>
              <a:t>软件能力成熟度模型（</a:t>
            </a:r>
            <a:r>
              <a:rPr lang="en-US" altLang="zh-CN" dirty="0"/>
              <a:t>CMM/CMMI </a:t>
            </a:r>
            <a:r>
              <a:rPr lang="zh-CN" altLang="en-US" dirty="0"/>
              <a:t>）</a:t>
            </a:r>
            <a:endParaRPr lang="zh-CN" altLang="en-US" dirty="0"/>
          </a:p>
          <a:p>
            <a:pPr marL="0" indent="723900" defTabSz="0" eaLnBrk="1" hangingPunct="1">
              <a:buClr>
                <a:srgbClr val="0066FF"/>
              </a:buClr>
              <a:buSzPct val="80000"/>
              <a:buFont typeface="Wingdings" panose="05000000000000000000" pitchFamily="2" charset="2"/>
              <a:buChar char="p"/>
              <a:tabLst>
                <a:tab pos="0" algn="l"/>
              </a:tabLst>
            </a:pPr>
            <a:r>
              <a:rPr lang="zh-CN" altLang="en-US" dirty="0"/>
              <a:t>个体软件过程（</a:t>
            </a:r>
            <a:r>
              <a:rPr lang="en-US" altLang="zh-CN" dirty="0"/>
              <a:t>PSP</a:t>
            </a:r>
            <a:r>
              <a:rPr lang="zh-CN" altLang="en-US" dirty="0"/>
              <a:t>）</a:t>
            </a:r>
            <a:endParaRPr lang="zh-CN" altLang="en-US" dirty="0"/>
          </a:p>
          <a:p>
            <a:pPr marL="0" indent="723900" defTabSz="0" eaLnBrk="1" hangingPunct="1">
              <a:buClr>
                <a:srgbClr val="0066FF"/>
              </a:buClr>
              <a:buSzPct val="80000"/>
              <a:buFont typeface="Wingdings" panose="05000000000000000000" pitchFamily="2" charset="2"/>
              <a:buChar char="p"/>
              <a:tabLst>
                <a:tab pos="0" algn="l"/>
              </a:tabLst>
            </a:pPr>
            <a:r>
              <a:rPr lang="zh-CN" altLang="en-US" dirty="0"/>
              <a:t>团队软件过程（</a:t>
            </a:r>
            <a:r>
              <a:rPr lang="en-US" altLang="zh-CN" dirty="0"/>
              <a:t>TSP</a:t>
            </a:r>
            <a:r>
              <a:rPr lang="zh-CN" altLang="en-US" dirty="0"/>
              <a:t>）</a:t>
            </a:r>
            <a:endParaRPr lang="zh-CN" altLang="en-US" dirty="0"/>
          </a:p>
          <a:p>
            <a:pPr marL="0" indent="723900" defTabSz="0" eaLnBrk="1" hangingPunct="1">
              <a:buClr>
                <a:srgbClr val="0066FF"/>
              </a:buClr>
              <a:buSzPct val="80000"/>
              <a:buFont typeface="Wingdings" panose="05000000000000000000" pitchFamily="2" charset="2"/>
              <a:buChar char="p"/>
              <a:tabLst>
                <a:tab pos="0" algn="l"/>
              </a:tabLst>
            </a:pPr>
            <a:r>
              <a:rPr lang="en-US" altLang="zh-CN" dirty="0"/>
              <a:t>IBM-Raional </a:t>
            </a:r>
            <a:r>
              <a:rPr lang="zh-CN" altLang="en-US" dirty="0"/>
              <a:t>统一过程（</a:t>
            </a:r>
            <a:r>
              <a:rPr lang="en-US" altLang="zh-CN" dirty="0"/>
              <a:t>RUP</a:t>
            </a:r>
            <a:r>
              <a:rPr lang="zh-CN" altLang="en-US" dirty="0"/>
              <a:t>）</a:t>
            </a:r>
            <a:endParaRPr lang="zh-CN" altLang="en-US" dirty="0"/>
          </a:p>
          <a:p>
            <a:pPr marL="0" indent="723900" defTabSz="0" eaLnBrk="1" hangingPunct="1">
              <a:buClr>
                <a:srgbClr val="0066FF"/>
              </a:buClr>
              <a:buSzPct val="80000"/>
              <a:buFont typeface="Wingdings" panose="05000000000000000000" pitchFamily="2" charset="2"/>
              <a:buChar char="p"/>
              <a:tabLst>
                <a:tab pos="0" algn="l"/>
              </a:tabLst>
            </a:pPr>
            <a:r>
              <a:rPr lang="zh-CN" altLang="en-US" dirty="0"/>
              <a:t>极限编程 （</a:t>
            </a:r>
            <a:r>
              <a:rPr lang="en-US" altLang="zh-CN" dirty="0"/>
              <a:t>eXtreme Programming</a:t>
            </a:r>
            <a:r>
              <a:rPr lang="zh-CN" altLang="en-US" dirty="0"/>
              <a:t>，</a:t>
            </a:r>
            <a:r>
              <a:rPr lang="en-US" altLang="zh-CN" dirty="0"/>
              <a:t>XP</a:t>
            </a:r>
            <a:r>
              <a:rPr lang="zh-CN" altLang="en-US" dirty="0"/>
              <a:t>） </a:t>
            </a:r>
            <a:endParaRPr lang="zh-CN" altLang="en-US" dirty="0"/>
          </a:p>
          <a:p>
            <a:pPr marL="0" indent="723900" defTabSz="0" eaLnBrk="1" hangingPunct="1">
              <a:buClr>
                <a:srgbClr val="0066FF"/>
              </a:buClr>
              <a:buSzPct val="80000"/>
              <a:buFont typeface="Wingdings" panose="05000000000000000000" pitchFamily="2" charset="2"/>
              <a:buChar char="p"/>
              <a:tabLst>
                <a:tab pos="0" algn="l"/>
              </a:tabLst>
            </a:pPr>
            <a:r>
              <a:rPr lang="zh-CN" altLang="en-US" dirty="0"/>
              <a:t>微软软件框架（</a:t>
            </a:r>
            <a:r>
              <a:rPr lang="en-US" altLang="zh-CN" dirty="0"/>
              <a:t>MSF</a:t>
            </a:r>
            <a:r>
              <a:rPr lang="zh-CN" altLang="en-US" dirty="0"/>
              <a: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684213" y="260350"/>
            <a:ext cx="7772400" cy="1143000"/>
          </a:xfrm>
        </p:spPr>
        <p:txBody>
          <a:bodyPr vert="horz" wrap="square" lIns="91440" tIns="45720" rIns="91440" bIns="45720" anchor="ctr"/>
          <a:p>
            <a:pPr eaLnBrk="1" hangingPunct="1"/>
            <a:r>
              <a:rPr lang="en-US" altLang="zh-CN" dirty="0"/>
              <a:t>1.2.2 </a:t>
            </a:r>
            <a:r>
              <a:rPr lang="zh-CN" altLang="en-US" dirty="0"/>
              <a:t>过程规范的内容和示例</a:t>
            </a:r>
            <a:endParaRPr lang="zh-CN" altLang="en-US" dirty="0"/>
          </a:p>
        </p:txBody>
      </p:sp>
      <p:sp>
        <p:nvSpPr>
          <p:cNvPr id="26627" name="Rectangle 3"/>
          <p:cNvSpPr>
            <a:spLocks noGrp="1"/>
          </p:cNvSpPr>
          <p:nvPr>
            <p:ph idx="1"/>
          </p:nvPr>
        </p:nvSpPr>
        <p:spPr>
          <a:xfrm>
            <a:off x="1547813" y="2276475"/>
            <a:ext cx="6119812" cy="3386138"/>
          </a:xfrm>
        </p:spPr>
        <p:txBody>
          <a:bodyPr vert="horz" wrap="square" lIns="91440" tIns="45720" rIns="91440" bIns="45720" anchor="t"/>
          <a:p>
            <a:pPr defTabSz="0" eaLnBrk="1" hangingPunct="1">
              <a:lnSpc>
                <a:spcPct val="150000"/>
              </a:lnSpc>
              <a:buClr>
                <a:srgbClr val="0066FF"/>
              </a:buClr>
              <a:buSzPct val="70000"/>
              <a:tabLst>
                <a:tab pos="6283325" algn="l"/>
              </a:tabLst>
            </a:pPr>
            <a:r>
              <a:rPr lang="zh-CN" altLang="en-US" i="0" dirty="0">
                <a:ea typeface="黑体" pitchFamily="49" charset="-122"/>
              </a:rPr>
              <a:t>软件规范常常包括：</a:t>
            </a:r>
            <a:endParaRPr lang="en-US" altLang="zh-CN" i="0" dirty="0">
              <a:ea typeface="黑体" pitchFamily="49" charset="-122"/>
            </a:endParaRPr>
          </a:p>
          <a:p>
            <a:pPr defTabSz="0" eaLnBrk="1" hangingPunct="1">
              <a:lnSpc>
                <a:spcPct val="150000"/>
              </a:lnSpc>
              <a:buClr>
                <a:srgbClr val="0066FF"/>
              </a:buClr>
              <a:buSzPct val="70000"/>
              <a:tabLst>
                <a:tab pos="6283325" algn="l"/>
              </a:tabLst>
            </a:pPr>
            <a:r>
              <a:rPr lang="zh-CN" altLang="en-US" i="0" dirty="0">
                <a:ea typeface="黑体" pitchFamily="49" charset="-122"/>
              </a:rPr>
              <a:t>系统设计的原则，</a:t>
            </a:r>
            <a:endParaRPr lang="en-US" altLang="zh-CN" i="0" dirty="0">
              <a:ea typeface="黑体" pitchFamily="49" charset="-122"/>
            </a:endParaRPr>
          </a:p>
          <a:p>
            <a:pPr defTabSz="0" eaLnBrk="1" hangingPunct="1">
              <a:lnSpc>
                <a:spcPct val="150000"/>
              </a:lnSpc>
              <a:buClr>
                <a:srgbClr val="0066FF"/>
              </a:buClr>
              <a:buSzPct val="70000"/>
              <a:tabLst>
                <a:tab pos="6283325" algn="l"/>
              </a:tabLst>
            </a:pPr>
            <a:r>
              <a:rPr lang="zh-CN" altLang="en-US" i="0" dirty="0">
                <a:ea typeface="黑体" pitchFamily="49" charset="-122"/>
              </a:rPr>
              <a:t>特点编程语言的编码规范，</a:t>
            </a:r>
            <a:endParaRPr lang="en-US" altLang="zh-CN" i="0" dirty="0">
              <a:ea typeface="黑体" pitchFamily="49" charset="-122"/>
            </a:endParaRPr>
          </a:p>
          <a:p>
            <a:pPr defTabSz="0" eaLnBrk="1" hangingPunct="1">
              <a:lnSpc>
                <a:spcPct val="150000"/>
              </a:lnSpc>
              <a:buClr>
                <a:srgbClr val="0066FF"/>
              </a:buClr>
              <a:buSzPct val="70000"/>
              <a:tabLst>
                <a:tab pos="6283325" algn="l"/>
              </a:tabLst>
            </a:pPr>
            <a:r>
              <a:rPr lang="zh-CN" altLang="en-US" i="0" dirty="0">
                <a:ea typeface="黑体" pitchFamily="49" charset="-122"/>
              </a:rPr>
              <a:t>开发模式的选择等。</a:t>
            </a:r>
            <a:endParaRPr lang="zh-CN" altLang="en-US" b="0" dirty="0">
              <a:solidFill>
                <a:schemeClr val="bg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684213" y="260350"/>
            <a:ext cx="7772400" cy="1143000"/>
          </a:xfrm>
        </p:spPr>
        <p:txBody>
          <a:bodyPr vert="horz" wrap="square" lIns="91440" tIns="45720" rIns="91440" bIns="45720" anchor="ctr"/>
          <a:p>
            <a:pPr eaLnBrk="1" hangingPunct="1"/>
            <a:r>
              <a:rPr lang="en-US" altLang="zh-CN" dirty="0"/>
              <a:t>1.2.2 </a:t>
            </a:r>
            <a:r>
              <a:rPr lang="zh-CN" altLang="en-US" dirty="0"/>
              <a:t>过程规范的内容和示例</a:t>
            </a:r>
            <a:endParaRPr lang="zh-CN" altLang="en-US" dirty="0"/>
          </a:p>
        </p:txBody>
      </p:sp>
      <p:sp>
        <p:nvSpPr>
          <p:cNvPr id="27651" name="Rectangle 3"/>
          <p:cNvSpPr>
            <a:spLocks noGrp="1"/>
          </p:cNvSpPr>
          <p:nvPr>
            <p:ph idx="1"/>
          </p:nvPr>
        </p:nvSpPr>
        <p:spPr>
          <a:xfrm>
            <a:off x="827088" y="1700213"/>
            <a:ext cx="7632700" cy="4465637"/>
          </a:xfrm>
        </p:spPr>
        <p:txBody>
          <a:bodyPr vert="horz" wrap="square" lIns="91440" tIns="45720" rIns="91440" bIns="45720" anchor="t"/>
          <a:p>
            <a:pPr eaLnBrk="1" hangingPunct="1">
              <a:buClr>
                <a:srgbClr val="0066FF"/>
              </a:buClr>
              <a:buSzPct val="70000"/>
            </a:pPr>
            <a:r>
              <a:rPr lang="zh-CN" altLang="en-US" sz="2400" i="0" dirty="0">
                <a:ea typeface="黑体" pitchFamily="49" charset="-122"/>
              </a:rPr>
              <a:t>软件规范中的通用事项有</a:t>
            </a:r>
            <a:endParaRPr lang="zh-CN" altLang="en-US" sz="2400" i="0" dirty="0">
              <a:ea typeface="黑体" pitchFamily="49" charset="-122"/>
            </a:endParaRPr>
          </a:p>
          <a:p>
            <a:pPr eaLnBrk="1" hangingPunct="1">
              <a:buClr>
                <a:srgbClr val="0066FF"/>
              </a:buClr>
              <a:buSzPct val="70000"/>
            </a:pPr>
            <a:endParaRPr lang="zh-CN" altLang="en-US" sz="2400" i="0" dirty="0"/>
          </a:p>
          <a:p>
            <a:pPr eaLnBrk="1" hangingPunct="1">
              <a:buClr>
                <a:srgbClr val="0066FF"/>
              </a:buClr>
              <a:buSzPct val="70000"/>
              <a:buFont typeface="Wingdings" panose="05000000000000000000" pitchFamily="2" charset="2"/>
              <a:buChar char="p"/>
            </a:pPr>
            <a:r>
              <a:rPr lang="zh-CN" altLang="en-US" sz="2400" dirty="0"/>
              <a:t>任务规范</a:t>
            </a:r>
            <a:endParaRPr lang="zh-CN" altLang="en-US" sz="2400" dirty="0"/>
          </a:p>
          <a:p>
            <a:pPr eaLnBrk="1" hangingPunct="1">
              <a:buClr>
                <a:srgbClr val="0066FF"/>
              </a:buClr>
              <a:buSzPct val="70000"/>
              <a:buFont typeface="Wingdings" panose="05000000000000000000" pitchFamily="2" charset="2"/>
              <a:buChar char="p"/>
            </a:pPr>
            <a:r>
              <a:rPr lang="zh-CN" altLang="en-US" sz="2400" dirty="0"/>
              <a:t>日常规章制度</a:t>
            </a:r>
            <a:endParaRPr lang="zh-CN" altLang="en-US" sz="2400" dirty="0"/>
          </a:p>
          <a:p>
            <a:pPr eaLnBrk="1" hangingPunct="1">
              <a:buClr>
                <a:srgbClr val="0066FF"/>
              </a:buClr>
              <a:buSzPct val="70000"/>
              <a:buFont typeface="Wingdings" panose="05000000000000000000" pitchFamily="2" charset="2"/>
              <a:buChar char="p"/>
            </a:pPr>
            <a:r>
              <a:rPr lang="zh-CN" altLang="en-US" sz="2400" dirty="0"/>
              <a:t>软件工具 </a:t>
            </a:r>
            <a:endParaRPr lang="zh-CN" altLang="en-US" sz="2400" dirty="0"/>
          </a:p>
          <a:p>
            <a:pPr eaLnBrk="1" hangingPunct="1"/>
            <a:endParaRPr lang="zh-CN" altLang="en-US" sz="2400" i="0" dirty="0"/>
          </a:p>
          <a:p>
            <a:pPr eaLnBrk="1" hangingPunct="1"/>
            <a:r>
              <a:rPr lang="zh-CN" altLang="en-US" sz="2400" i="0" dirty="0">
                <a:ea typeface="黑体" pitchFamily="49" charset="-122"/>
              </a:rPr>
              <a:t>子过程规范内容有</a:t>
            </a:r>
            <a:endParaRPr lang="zh-CN" altLang="en-US" sz="2400" i="0" dirty="0">
              <a:ea typeface="黑体" pitchFamily="49" charset="-122"/>
            </a:endParaRPr>
          </a:p>
          <a:p>
            <a:pPr eaLnBrk="1" hangingPunct="1"/>
            <a:endParaRPr lang="zh-CN" altLang="en-US" sz="2400" i="0" dirty="0"/>
          </a:p>
          <a:p>
            <a:pPr eaLnBrk="1" hangingPunct="1"/>
            <a:r>
              <a:rPr lang="zh-CN" altLang="en-US" sz="2400" b="0" dirty="0">
                <a:solidFill>
                  <a:schemeClr val="bg2"/>
                </a:solidFill>
              </a:rPr>
              <a:t>“责任人、参与人员、入口准则、出口准则、输入、输出和活动”等基本内容 </a:t>
            </a:r>
            <a:endParaRPr lang="zh-CN" altLang="en-US" sz="2400" b="0" dirty="0">
              <a:solidFill>
                <a:schemeClr val="bg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p>
            <a:pPr eaLnBrk="1" hangingPunct="1"/>
            <a:r>
              <a:rPr lang="en-US" altLang="zh-CN" dirty="0"/>
              <a:t>1.2.3 </a:t>
            </a:r>
            <a:r>
              <a:rPr lang="zh-CN" altLang="en-US" dirty="0"/>
              <a:t>过程规范的影响和作用</a:t>
            </a:r>
            <a:endParaRPr lang="zh-CN" altLang="en-US" dirty="0"/>
          </a:p>
        </p:txBody>
      </p:sp>
      <p:sp>
        <p:nvSpPr>
          <p:cNvPr id="123907" name="Rectangle 3"/>
          <p:cNvSpPr>
            <a:spLocks noGrp="1" noChangeArrowheads="1"/>
          </p:cNvSpPr>
          <p:nvPr>
            <p:ph idx="1"/>
          </p:nvPr>
        </p:nvSpPr>
        <p:spPr>
          <a:xfrm>
            <a:off x="900113" y="1700213"/>
            <a:ext cx="7920038" cy="4537075"/>
          </a:xfrm>
        </p:spPr>
        <p:txBody>
          <a:bodyPr vert="horz" wrap="square" lIns="91440" tIns="45720" rIns="91440" bIns="45720" numCol="1" anchor="t" anchorCtr="0" compatLnSpc="1"/>
          <a:lstStyle/>
          <a:p>
            <a:pPr marL="533400" marR="0" lvl="0" indent="-5334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AutoNum type="arabicPeriod"/>
              <a:defRPr/>
            </a:pPr>
            <a:r>
              <a:rPr kumimoji="0" lang="zh-CN" altLang="en-US" sz="2800" b="1" i="1" u="none" strike="noStrike" kern="0" cap="none" spc="0" normalizeH="0" baseline="0" noProof="0" dirty="0" smtClean="0">
                <a:ln>
                  <a:noFill/>
                </a:ln>
                <a:solidFill>
                  <a:schemeClr val="tx1"/>
                </a:solidFill>
                <a:effectLst/>
                <a:uLnTx/>
                <a:uFillTx/>
                <a:latin typeface="+mn-lt"/>
                <a:ea typeface="+mn-ea"/>
                <a:cs typeface="+mn-cs"/>
              </a:rPr>
              <a:t>消极影响的存在和消除 </a:t>
            </a:r>
            <a:endParaRPr kumimoji="0" lang="en-US" altLang="zh-CN" sz="2800" b="1" i="1" u="none" strike="noStrike" kern="0" cap="none" spc="0" normalizeH="0" baseline="0" noProof="0" dirty="0" smtClean="0">
              <a:ln>
                <a:noFill/>
              </a:ln>
              <a:solidFill>
                <a:schemeClr val="tx1"/>
              </a:solidFill>
              <a:effectLst/>
              <a:uLnTx/>
              <a:uFillTx/>
              <a:latin typeface="+mn-lt"/>
              <a:ea typeface="+mn-ea"/>
              <a:cs typeface="+mn-cs"/>
            </a:endParaRPr>
          </a:p>
          <a:p>
            <a:pPr marL="182880" marR="0" lvl="0" indent="44450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过程规范是人们需要遵守的约定和规则，包括操作方法，流程和文档模版，它会不会对过程的创新，技术创新有约束，产生消极影响？回答是不肯定的。</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182880" marR="0" lvl="0" indent="44450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一</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个规范的过程可以很好地帮助团队的成员在一起有效的，创造性的工作。</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62738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p:txBody>
          <a:bodyPr vert="horz" wrap="square" lIns="91440" tIns="45720" rIns="91440" bIns="45720" anchor="ctr"/>
          <a:p>
            <a:pPr eaLnBrk="1" hangingPunct="1"/>
            <a:r>
              <a:rPr lang="en-US" altLang="zh-CN" dirty="0"/>
              <a:t>1.2.3 </a:t>
            </a:r>
            <a:r>
              <a:rPr lang="zh-CN" altLang="en-US" dirty="0"/>
              <a:t>过程规范的影响和作用</a:t>
            </a:r>
            <a:endParaRPr lang="zh-CN" altLang="en-US" dirty="0"/>
          </a:p>
        </p:txBody>
      </p:sp>
      <p:sp>
        <p:nvSpPr>
          <p:cNvPr id="123907" name="Rectangle 3"/>
          <p:cNvSpPr>
            <a:spLocks noGrp="1" noChangeArrowheads="1"/>
          </p:cNvSpPr>
          <p:nvPr>
            <p:ph idx="1"/>
          </p:nvPr>
        </p:nvSpPr>
        <p:spPr>
          <a:xfrm>
            <a:off x="900113" y="1700213"/>
            <a:ext cx="7920038" cy="4681538"/>
          </a:xfrm>
        </p:spPr>
        <p:txBody>
          <a:bodyPr vert="horz" wrap="square" lIns="91440" tIns="45720" rIns="91440" bIns="45720" numCol="1" anchor="t" anchorCtr="0" compatLnSpc="1"/>
          <a:lstStyle/>
          <a:p>
            <a:pPr marL="533400" marR="0" lvl="0" indent="-53340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AutoNum type="arabicPeriod" startAt="2"/>
              <a:defRPr/>
            </a:pPr>
            <a:r>
              <a:rPr kumimoji="0" lang="zh-CN" altLang="en-US" sz="2800" b="1" i="1" u="none" strike="noStrike" kern="0" cap="none" spc="0" normalizeH="0" baseline="0" noProof="0" dirty="0" smtClean="0">
                <a:ln>
                  <a:noFill/>
                </a:ln>
                <a:solidFill>
                  <a:schemeClr val="tx1"/>
                </a:solidFill>
                <a:effectLst/>
                <a:uLnTx/>
                <a:uFillTx/>
                <a:latin typeface="+mn-lt"/>
                <a:ea typeface="+mn-ea"/>
                <a:cs typeface="+mn-cs"/>
              </a:rPr>
              <a:t>规范存在的必要性 </a:t>
            </a:r>
            <a:endParaRPr kumimoji="0" lang="zh-CN" altLang="en-US" sz="2800" b="1" i="1" u="none" strike="noStrike" kern="0" cap="none" spc="0" normalizeH="0" baseline="0" noProof="0" dirty="0" smtClean="0">
              <a:ln>
                <a:noFill/>
              </a:ln>
              <a:solidFill>
                <a:schemeClr val="tx1"/>
              </a:solidFill>
              <a:effectLst/>
              <a:uLnTx/>
              <a:uFillTx/>
              <a:latin typeface="+mn-lt"/>
              <a:ea typeface="+mn-ea"/>
              <a:cs typeface="+mn-cs"/>
            </a:endParaRPr>
          </a:p>
          <a:p>
            <a:pPr marL="88900" marR="0" lvl="0" indent="44958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bg2"/>
                </a:solidFill>
                <a:effectLst/>
                <a:uLnTx/>
                <a:uFillTx/>
                <a:latin typeface="+mn-lt"/>
                <a:ea typeface="+mn-ea"/>
                <a:cs typeface="+mn-cs"/>
              </a:rPr>
              <a:t>在一个小规模的开发团队中，如果开发成员个个都丰富，技术过硬并且工作积极性很高，即使没有明确，文档化的规范，以及有强制实施的过程，也有可能开发出高质量的软件产品。</a:t>
            </a:r>
            <a:endParaRPr kumimoji="0" lang="en-US" altLang="zh-CN" sz="2800" b="1" i="0" u="none" strike="noStrike" kern="0" cap="none" spc="0" normalizeH="0" baseline="0" noProof="0" dirty="0" smtClean="0">
              <a:ln>
                <a:noFill/>
              </a:ln>
              <a:solidFill>
                <a:schemeClr val="bg2"/>
              </a:solidFill>
              <a:effectLst/>
              <a:uLnTx/>
              <a:uFillTx/>
              <a:latin typeface="+mn-lt"/>
              <a:ea typeface="+mn-ea"/>
              <a:cs typeface="+mn-cs"/>
            </a:endParaRPr>
          </a:p>
          <a:p>
            <a:pPr marL="88900" marR="0" lvl="0" indent="449580" algn="l" defTabSz="914400" rtl="0" eaLnBrk="1" fontAlgn="base" latinLnBrk="0" hangingPunct="1">
              <a:lnSpc>
                <a:spcPct val="150000"/>
              </a:lnSpc>
              <a:spcBef>
                <a:spcPct val="20000"/>
              </a:spcBef>
              <a:spcAft>
                <a:spcPct val="0"/>
              </a:spcAft>
              <a:buClr>
                <a:schemeClr val="folHlink"/>
              </a:buClr>
              <a:buSzPct val="9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bg2"/>
                </a:solidFill>
                <a:effectLst/>
                <a:uLnTx/>
                <a:uFillTx/>
                <a:latin typeface="+mn-lt"/>
                <a:ea typeface="+mn-ea"/>
                <a:cs typeface="+mn-cs"/>
              </a:rPr>
              <a:t>但是，从长远的角度看，这种状态是不稳定的，不可靠的。</a:t>
            </a:r>
            <a:endParaRPr kumimoji="0" lang="en-US" altLang="zh-CN" sz="2800" b="1" i="0" u="none" strike="noStrike" kern="0" cap="none" spc="0" normalizeH="0" baseline="0" noProof="0" dirty="0" smtClean="0">
              <a:ln>
                <a:noFill/>
              </a:ln>
              <a:solidFill>
                <a:schemeClr val="bg2"/>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charRg st="0" end="10"/>
                                            </p:txEl>
                                          </p:spTgt>
                                        </p:tgtEl>
                                        <p:attrNameLst>
                                          <p:attrName>style.visibility</p:attrName>
                                        </p:attrNameLst>
                                      </p:cBhvr>
                                      <p:to>
                                        <p:strVal val="visible"/>
                                      </p:to>
                                    </p:set>
                                    <p:anim calcmode="lin" valueType="num">
                                      <p:cBhvr additive="base">
                                        <p:cTn id="7" dur="1000" fill="hold"/>
                                        <p:tgtEl>
                                          <p:spTgt spid="123907">
                                            <p:txEl>
                                              <p:charRg st="0" end="1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23907">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charRg st="10" end="91"/>
                                            </p:txEl>
                                          </p:spTgt>
                                        </p:tgtEl>
                                        <p:attrNameLst>
                                          <p:attrName>style.visibility</p:attrName>
                                        </p:attrNameLst>
                                      </p:cBhvr>
                                      <p:to>
                                        <p:strVal val="visible"/>
                                      </p:to>
                                    </p:set>
                                    <p:anim calcmode="lin" valueType="num">
                                      <p:cBhvr additive="base">
                                        <p:cTn id="13" dur="1000" fill="hold"/>
                                        <p:tgtEl>
                                          <p:spTgt spid="123907">
                                            <p:txEl>
                                              <p:charRg st="10" end="9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23907">
                                            <p:txEl>
                                              <p:charRg st="10" end="9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3907">
                                            <p:txEl>
                                              <p:charRg st="91" end="118"/>
                                            </p:txEl>
                                          </p:spTgt>
                                        </p:tgtEl>
                                        <p:attrNameLst>
                                          <p:attrName>style.visibility</p:attrName>
                                        </p:attrNameLst>
                                      </p:cBhvr>
                                      <p:to>
                                        <p:strVal val="visible"/>
                                      </p:to>
                                    </p:set>
                                    <p:anim calcmode="lin" valueType="num">
                                      <p:cBhvr additive="base">
                                        <p:cTn id="19" dur="1000" fill="hold"/>
                                        <p:tgtEl>
                                          <p:spTgt spid="123907">
                                            <p:txEl>
                                              <p:charRg st="91" end="118"/>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23907">
                                            <p:txEl>
                                              <p:charRg st="91"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91440" tIns="45720" rIns="91440" bIns="45720" anchor="ctr"/>
          <a:p>
            <a:pPr eaLnBrk="1" hangingPunct="1"/>
            <a:r>
              <a:rPr lang="en-US" altLang="zh-CN" dirty="0"/>
              <a:t>1.2.3 </a:t>
            </a:r>
            <a:r>
              <a:rPr lang="zh-CN" altLang="en-US" dirty="0"/>
              <a:t>过程规范的影响和作用</a:t>
            </a:r>
            <a:endParaRPr lang="zh-CN" altLang="en-US" dirty="0"/>
          </a:p>
        </p:txBody>
      </p:sp>
      <p:sp>
        <p:nvSpPr>
          <p:cNvPr id="123907" name="Rectangle 3"/>
          <p:cNvSpPr>
            <a:spLocks noGrp="1"/>
          </p:cNvSpPr>
          <p:nvPr>
            <p:ph idx="1"/>
          </p:nvPr>
        </p:nvSpPr>
        <p:spPr>
          <a:xfrm>
            <a:off x="900113" y="1700213"/>
            <a:ext cx="7920037" cy="4176712"/>
          </a:xfrm>
        </p:spPr>
        <p:txBody>
          <a:bodyPr vert="horz" wrap="square" lIns="91440" tIns="45720" rIns="91440" bIns="45720" anchor="t"/>
          <a:p>
            <a:pPr marL="533400" indent="-533400" eaLnBrk="1" hangingPunct="1">
              <a:buFont typeface="Times New Roman" panose="02020503050405090304" pitchFamily="18" charset="0"/>
              <a:buAutoNum type="arabicPeriod" startAt="3"/>
            </a:pPr>
            <a:r>
              <a:rPr lang="zh-CN" altLang="en-US" dirty="0"/>
              <a:t>过程规范的作用 </a:t>
            </a:r>
            <a:endParaRPr lang="zh-CN" altLang="en-US" dirty="0"/>
          </a:p>
          <a:p>
            <a:pPr marL="533400" indent="-533400" eaLnBrk="1" hangingPunct="1">
              <a:lnSpc>
                <a:spcPct val="150000"/>
              </a:lnSpc>
              <a:buClr>
                <a:srgbClr val="0066FF"/>
              </a:buClr>
              <a:buSzPct val="80000"/>
              <a:buFont typeface="Wingdings" panose="05000000000000000000" pitchFamily="2" charset="2"/>
              <a:buChar char="p"/>
            </a:pPr>
            <a:r>
              <a:rPr lang="zh-CN" altLang="en-US" sz="2400" i="0" dirty="0">
                <a:solidFill>
                  <a:schemeClr val="bg2"/>
                </a:solidFill>
              </a:rPr>
              <a:t>帮助团队实现共同的目标</a:t>
            </a:r>
            <a:endParaRPr lang="zh-CN" altLang="en-US" sz="2400" i="0" dirty="0">
              <a:solidFill>
                <a:schemeClr val="bg2"/>
              </a:solidFill>
            </a:endParaRPr>
          </a:p>
          <a:p>
            <a:pPr marL="533400" indent="-533400" eaLnBrk="1" hangingPunct="1">
              <a:lnSpc>
                <a:spcPct val="150000"/>
              </a:lnSpc>
              <a:buClr>
                <a:srgbClr val="0066FF"/>
              </a:buClr>
              <a:buSzPct val="80000"/>
              <a:buFont typeface="Wingdings" panose="05000000000000000000" pitchFamily="2" charset="2"/>
              <a:buChar char="p"/>
            </a:pPr>
            <a:r>
              <a:rPr lang="zh-CN" altLang="en-US" sz="2400" i="0" dirty="0">
                <a:solidFill>
                  <a:schemeClr val="bg2"/>
                </a:solidFill>
              </a:rPr>
              <a:t>一个规范的软件过程必将能带来稳定的、高水平的过程质量</a:t>
            </a:r>
            <a:endParaRPr lang="zh-CN" altLang="en-US" sz="2400" i="0" dirty="0">
              <a:solidFill>
                <a:schemeClr val="bg2"/>
              </a:solidFill>
            </a:endParaRPr>
          </a:p>
          <a:p>
            <a:pPr marL="533400" indent="-533400" eaLnBrk="1" hangingPunct="1">
              <a:lnSpc>
                <a:spcPct val="150000"/>
              </a:lnSpc>
              <a:buClr>
                <a:srgbClr val="0066FF"/>
              </a:buClr>
              <a:buSzPct val="80000"/>
              <a:buFont typeface="Wingdings" panose="05000000000000000000" pitchFamily="2" charset="2"/>
              <a:buChar char="p"/>
            </a:pPr>
            <a:r>
              <a:rPr lang="zh-CN" altLang="en-US" sz="2400" i="0" dirty="0">
                <a:solidFill>
                  <a:schemeClr val="bg2"/>
                </a:solidFill>
              </a:rPr>
              <a:t>过程规范使软件组织的生产效率更高 </a:t>
            </a:r>
            <a:endParaRPr lang="zh-CN" altLang="en-US" sz="2400" i="0" dirty="0">
              <a:solidFill>
                <a:schemeClr val="bg2"/>
              </a:solidFill>
            </a:endParaRPr>
          </a:p>
          <a:p>
            <a:pPr marL="533400" indent="-533400" eaLnBrk="1" hangingPunct="1">
              <a:buChar char="•"/>
            </a:pPr>
            <a:endParaRPr lang="en-US" altLang="zh-CN" sz="2000" b="0" i="0"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charRg st="0" end="9"/>
                                            </p:txEl>
                                          </p:spTgt>
                                        </p:tgtEl>
                                        <p:attrNameLst>
                                          <p:attrName>style.visibility</p:attrName>
                                        </p:attrNameLst>
                                      </p:cBhvr>
                                      <p:to>
                                        <p:strVal val="visible"/>
                                      </p:to>
                                    </p:set>
                                    <p:anim calcmode="lin" valueType="num">
                                      <p:cBhvr additive="base">
                                        <p:cTn id="7" dur="1000" fill="hold"/>
                                        <p:tgtEl>
                                          <p:spTgt spid="123907">
                                            <p:txEl>
                                              <p:charRg st="0" end="9"/>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23907">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07">
                                            <p:txEl>
                                              <p:charRg st="9" end="21"/>
                                            </p:txEl>
                                          </p:spTgt>
                                        </p:tgtEl>
                                        <p:attrNameLst>
                                          <p:attrName>style.visibility</p:attrName>
                                        </p:attrNameLst>
                                      </p:cBhvr>
                                      <p:to>
                                        <p:strVal val="visible"/>
                                      </p:to>
                                    </p:set>
                                    <p:anim calcmode="lin" valueType="num">
                                      <p:cBhvr additive="base">
                                        <p:cTn id="11" dur="1000" fill="hold"/>
                                        <p:tgtEl>
                                          <p:spTgt spid="123907">
                                            <p:txEl>
                                              <p:charRg st="9" end="2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23907">
                                            <p:txEl>
                                              <p:charRg st="9" end="2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3907">
                                            <p:txEl>
                                              <p:charRg st="21" end="48"/>
                                            </p:txEl>
                                          </p:spTgt>
                                        </p:tgtEl>
                                        <p:attrNameLst>
                                          <p:attrName>style.visibility</p:attrName>
                                        </p:attrNameLst>
                                      </p:cBhvr>
                                      <p:to>
                                        <p:strVal val="visible"/>
                                      </p:to>
                                    </p:set>
                                    <p:anim calcmode="lin" valueType="num">
                                      <p:cBhvr additive="base">
                                        <p:cTn id="15" dur="1000" fill="hold"/>
                                        <p:tgtEl>
                                          <p:spTgt spid="123907">
                                            <p:txEl>
                                              <p:charRg st="21" end="48"/>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23907">
                                            <p:txEl>
                                              <p:charRg st="21" end="4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3907">
                                            <p:txEl>
                                              <p:charRg st="48" end="66"/>
                                            </p:txEl>
                                          </p:spTgt>
                                        </p:tgtEl>
                                        <p:attrNameLst>
                                          <p:attrName>style.visibility</p:attrName>
                                        </p:attrNameLst>
                                      </p:cBhvr>
                                      <p:to>
                                        <p:strVal val="visible"/>
                                      </p:to>
                                    </p:set>
                                    <p:anim calcmode="lin" valueType="num">
                                      <p:cBhvr additive="base">
                                        <p:cTn id="19" dur="1000" fill="hold"/>
                                        <p:tgtEl>
                                          <p:spTgt spid="123907">
                                            <p:txEl>
                                              <p:charRg st="48" end="6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23907">
                                            <p:txEl>
                                              <p:charRg st="48" end="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684213" y="476250"/>
            <a:ext cx="7772400" cy="774700"/>
          </a:xfrm>
        </p:spPr>
        <p:txBody>
          <a:bodyPr vert="horz" wrap="square" lIns="91440" tIns="45720" rIns="91440" bIns="45720" anchor="ctr"/>
          <a:p>
            <a:pPr eaLnBrk="1" hangingPunct="1"/>
            <a:r>
              <a:rPr lang="en-US" altLang="zh-CN" dirty="0"/>
              <a:t>1.3 </a:t>
            </a:r>
            <a:r>
              <a:rPr lang="zh-CN" altLang="en-US" dirty="0"/>
              <a:t>软件生命周期的过程需求</a:t>
            </a:r>
            <a:endParaRPr lang="zh-CN" altLang="en-US" dirty="0"/>
          </a:p>
        </p:txBody>
      </p:sp>
      <p:sp>
        <p:nvSpPr>
          <p:cNvPr id="99331" name="Rectangle 3"/>
          <p:cNvSpPr>
            <a:spLocks noGrp="1"/>
          </p:cNvSpPr>
          <p:nvPr>
            <p:ph idx="1"/>
          </p:nvPr>
        </p:nvSpPr>
        <p:spPr>
          <a:xfrm>
            <a:off x="971550" y="2205038"/>
            <a:ext cx="7772400" cy="2879725"/>
          </a:xfrm>
        </p:spPr>
        <p:txBody>
          <a:bodyPr vert="horz" wrap="square" lIns="91440" tIns="45720" rIns="91440" bIns="45720" anchor="t"/>
          <a:p>
            <a:pPr eaLnBrk="1" hangingPunct="1"/>
            <a:r>
              <a:rPr lang="en-US" altLang="zh-CN" dirty="0"/>
              <a:t>1.3.1 </a:t>
            </a:r>
            <a:r>
              <a:rPr lang="zh-CN" altLang="en-US" dirty="0"/>
              <a:t>软件工程过程</a:t>
            </a:r>
            <a:endParaRPr lang="zh-CN" altLang="en-US" dirty="0"/>
          </a:p>
          <a:p>
            <a:pPr eaLnBrk="1" hangingPunct="1"/>
            <a:r>
              <a:rPr lang="en-US" altLang="zh-CN" dirty="0"/>
              <a:t>1.3.2 </a:t>
            </a:r>
            <a:r>
              <a:rPr lang="zh-CN" altLang="en-US" dirty="0"/>
              <a:t>软件支持过程</a:t>
            </a:r>
            <a:endParaRPr lang="zh-CN" altLang="en-US" dirty="0"/>
          </a:p>
          <a:p>
            <a:pPr eaLnBrk="1" hangingPunct="1"/>
            <a:r>
              <a:rPr lang="en-US" altLang="zh-CN" dirty="0"/>
              <a:t>1.3.3 </a:t>
            </a:r>
            <a:r>
              <a:rPr lang="zh-CN" altLang="en-US" dirty="0"/>
              <a:t>软件管理过程</a:t>
            </a:r>
            <a:endParaRPr lang="zh-CN" altLang="en-US" dirty="0"/>
          </a:p>
          <a:p>
            <a:pPr eaLnBrk="1" hangingPunct="1"/>
            <a:r>
              <a:rPr lang="en-US" altLang="zh-CN" dirty="0"/>
              <a:t>1.3.4 </a:t>
            </a:r>
            <a:r>
              <a:rPr lang="zh-CN" altLang="en-US" dirty="0"/>
              <a:t>软件组织过程</a:t>
            </a:r>
            <a:endParaRPr lang="zh-CN" altLang="en-US" dirty="0"/>
          </a:p>
          <a:p>
            <a:pPr eaLnBrk="1" hangingPunct="1"/>
            <a:r>
              <a:rPr lang="en-US" altLang="zh-CN" dirty="0"/>
              <a:t>1.3.5 </a:t>
            </a:r>
            <a:r>
              <a:rPr lang="zh-CN" altLang="en-US" dirty="0"/>
              <a:t>软件客户－供应商的过程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charRg st="13" end="26"/>
                                            </p:txEl>
                                          </p:spTgt>
                                        </p:tgtEl>
                                        <p:attrNameLst>
                                          <p:attrName>style.visibility</p:attrName>
                                        </p:attrNameLst>
                                      </p:cBhvr>
                                      <p:to>
                                        <p:strVal val="visible"/>
                                      </p:to>
                                    </p:set>
                                    <p:anim calcmode="lin" valueType="num">
                                      <p:cBhvr additive="base">
                                        <p:cTn id="7" dur="1000" fill="hold"/>
                                        <p:tgtEl>
                                          <p:spTgt spid="99331">
                                            <p:txEl>
                                              <p:charRg st="13" end="26"/>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9331">
                                            <p:txEl>
                                              <p:charRg st="13"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charRg st="26" end="39"/>
                                            </p:txEl>
                                          </p:spTgt>
                                        </p:tgtEl>
                                        <p:attrNameLst>
                                          <p:attrName>style.visibility</p:attrName>
                                        </p:attrNameLst>
                                      </p:cBhvr>
                                      <p:to>
                                        <p:strVal val="visible"/>
                                      </p:to>
                                    </p:set>
                                    <p:anim calcmode="lin" valueType="num">
                                      <p:cBhvr additive="base">
                                        <p:cTn id="13" dur="1000" fill="hold"/>
                                        <p:tgtEl>
                                          <p:spTgt spid="99331">
                                            <p:txEl>
                                              <p:charRg st="26" end="39"/>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9331">
                                            <p:txEl>
                                              <p:charRg st="26"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9331">
                                            <p:txEl>
                                              <p:charRg st="39" end="52"/>
                                            </p:txEl>
                                          </p:spTgt>
                                        </p:tgtEl>
                                        <p:attrNameLst>
                                          <p:attrName>style.visibility</p:attrName>
                                        </p:attrNameLst>
                                      </p:cBhvr>
                                      <p:to>
                                        <p:strVal val="visible"/>
                                      </p:to>
                                    </p:set>
                                    <p:anim calcmode="lin" valueType="num">
                                      <p:cBhvr additive="base">
                                        <p:cTn id="19" dur="1000" fill="hold"/>
                                        <p:tgtEl>
                                          <p:spTgt spid="99331">
                                            <p:txEl>
                                              <p:charRg st="39" end="5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99331">
                                            <p:txEl>
                                              <p:charRg st="39" end="5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9331">
                                            <p:txEl>
                                              <p:charRg st="52" end="70"/>
                                            </p:txEl>
                                          </p:spTgt>
                                        </p:tgtEl>
                                        <p:attrNameLst>
                                          <p:attrName>style.visibility</p:attrName>
                                        </p:attrNameLst>
                                      </p:cBhvr>
                                      <p:to>
                                        <p:strVal val="visible"/>
                                      </p:to>
                                    </p:set>
                                    <p:anim calcmode="lin" valueType="num">
                                      <p:cBhvr additive="base">
                                        <p:cTn id="25" dur="1000" fill="hold"/>
                                        <p:tgtEl>
                                          <p:spTgt spid="99331">
                                            <p:txEl>
                                              <p:charRg st="52" end="70"/>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99331">
                                            <p:txEl>
                                              <p:charRg st="52" end="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684213" y="476250"/>
            <a:ext cx="7772400" cy="774700"/>
          </a:xfrm>
        </p:spPr>
        <p:txBody>
          <a:bodyPr vert="horz" wrap="square" lIns="91440" tIns="45720" rIns="91440" bIns="45720" anchor="ctr"/>
          <a:p>
            <a:pPr eaLnBrk="1" hangingPunct="1"/>
            <a:r>
              <a:rPr lang="en-US" altLang="zh-CN" dirty="0"/>
              <a:t>1.3.1 </a:t>
            </a:r>
            <a:r>
              <a:rPr lang="zh-CN" altLang="en-US" dirty="0"/>
              <a:t>软件工程过程</a:t>
            </a:r>
            <a:endParaRPr lang="zh-CN" altLang="en-US" dirty="0"/>
          </a:p>
        </p:txBody>
      </p:sp>
      <p:sp>
        <p:nvSpPr>
          <p:cNvPr id="132099" name="Rectangle 3"/>
          <p:cNvSpPr>
            <a:spLocks noGrp="1"/>
          </p:cNvSpPr>
          <p:nvPr>
            <p:ph idx="1"/>
          </p:nvPr>
        </p:nvSpPr>
        <p:spPr>
          <a:xfrm>
            <a:off x="827088" y="1916113"/>
            <a:ext cx="7772400" cy="3529012"/>
          </a:xfrm>
        </p:spPr>
        <p:txBody>
          <a:bodyPr vert="horz" wrap="square" lIns="91440" tIns="45720" rIns="91440" bIns="45720" anchor="t"/>
          <a:p>
            <a:pPr marL="0" indent="533400" eaLnBrk="1" hangingPunct="1"/>
            <a:r>
              <a:rPr lang="zh-CN" altLang="en-US" sz="2400" i="0" dirty="0">
                <a:ea typeface="楷体_GB2312" pitchFamily="49" charset="-122"/>
              </a:rPr>
              <a:t>软件工程过程是软件系统、产品的定义、设计、实现以及维护的过程。</a:t>
            </a:r>
            <a:endParaRPr lang="zh-CN" altLang="en-US" sz="2400" i="0" dirty="0">
              <a:ea typeface="楷体_GB2312" pitchFamily="49" charset="-122"/>
            </a:endParaRPr>
          </a:p>
          <a:p>
            <a:pPr marL="0" indent="533400" eaLnBrk="1" hangingPunct="1">
              <a:buClr>
                <a:srgbClr val="0066FF"/>
              </a:buClr>
              <a:buSzPct val="70000"/>
              <a:buFont typeface="Wingdings" panose="05000000000000000000" pitchFamily="2" charset="2"/>
              <a:buChar char="p"/>
            </a:pPr>
            <a:r>
              <a:rPr lang="zh-CN" altLang="en-US" sz="2000" b="0" i="0" dirty="0"/>
              <a:t>开发过程：定义并开发软件产品的活动过程，包括需求分析、软件设计和编程等。</a:t>
            </a:r>
            <a:endParaRPr lang="zh-CN" altLang="en-US" sz="2000" b="0" i="0" dirty="0"/>
          </a:p>
          <a:p>
            <a:pPr marL="0" indent="533400" eaLnBrk="1" hangingPunct="1">
              <a:buClr>
                <a:srgbClr val="0066FF"/>
              </a:buClr>
              <a:buSzPct val="70000"/>
              <a:buFont typeface="Wingdings" panose="05000000000000000000" pitchFamily="2" charset="2"/>
              <a:buChar char="p"/>
            </a:pPr>
            <a:r>
              <a:rPr lang="zh-CN" altLang="en-US" sz="2000" b="0" i="0" dirty="0"/>
              <a:t>运行过程：在规定的环境中为其用户提供计算机系统运行服务的活动过程，包括软件部署</a:t>
            </a:r>
            <a:endParaRPr lang="zh-CN" altLang="en-US" sz="2000" b="0" i="0" dirty="0"/>
          </a:p>
          <a:p>
            <a:pPr marL="0" indent="533400" eaLnBrk="1" hangingPunct="1">
              <a:buClr>
                <a:srgbClr val="0066FF"/>
              </a:buClr>
              <a:buSzPct val="70000"/>
              <a:buFont typeface="Wingdings" panose="05000000000000000000" pitchFamily="2" charset="2"/>
              <a:buChar char="p"/>
            </a:pPr>
            <a:r>
              <a:rPr lang="zh-CN" altLang="en-US" sz="2000" b="0" i="0" dirty="0"/>
              <a:t>维护过程：提供维护软件产品服务的活动过程，也就是通过软件的修改、变更，使软件系统保持合适的运行状态，这一过程包括软件产品的移植和退役。  </a:t>
            </a:r>
            <a:endParaRPr lang="zh-CN" altLang="en-US" sz="2000"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099">
                                            <p:txEl>
                                              <p:charRg st="32" end="69"/>
                                            </p:txEl>
                                          </p:spTgt>
                                        </p:tgtEl>
                                        <p:attrNameLst>
                                          <p:attrName>style.visibility</p:attrName>
                                        </p:attrNameLst>
                                      </p:cBhvr>
                                      <p:to>
                                        <p:strVal val="visible"/>
                                      </p:to>
                                    </p:set>
                                    <p:anim calcmode="lin" valueType="num">
                                      <p:cBhvr additive="base">
                                        <p:cTn id="7" dur="1000" fill="hold"/>
                                        <p:tgtEl>
                                          <p:spTgt spid="132099">
                                            <p:txEl>
                                              <p:charRg st="32" end="69"/>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32099">
                                            <p:txEl>
                                              <p:charRg st="32" end="6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2099">
                                            <p:txEl>
                                              <p:charRg st="69" end="109"/>
                                            </p:txEl>
                                          </p:spTgt>
                                        </p:tgtEl>
                                        <p:attrNameLst>
                                          <p:attrName>style.visibility</p:attrName>
                                        </p:attrNameLst>
                                      </p:cBhvr>
                                      <p:to>
                                        <p:strVal val="visible"/>
                                      </p:to>
                                    </p:set>
                                    <p:anim calcmode="lin" valueType="num">
                                      <p:cBhvr additive="base">
                                        <p:cTn id="13" dur="1000" fill="hold"/>
                                        <p:tgtEl>
                                          <p:spTgt spid="132099">
                                            <p:txEl>
                                              <p:charRg st="69" end="109"/>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32099">
                                            <p:txEl>
                                              <p:charRg st="69" end="10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2099">
                                            <p:txEl>
                                              <p:charRg st="109" end="179"/>
                                            </p:txEl>
                                          </p:spTgt>
                                        </p:tgtEl>
                                        <p:attrNameLst>
                                          <p:attrName>style.visibility</p:attrName>
                                        </p:attrNameLst>
                                      </p:cBhvr>
                                      <p:to>
                                        <p:strVal val="visible"/>
                                      </p:to>
                                    </p:set>
                                    <p:anim calcmode="lin" valueType="num">
                                      <p:cBhvr additive="base">
                                        <p:cTn id="19" dur="1000" fill="hold"/>
                                        <p:tgtEl>
                                          <p:spTgt spid="132099">
                                            <p:txEl>
                                              <p:charRg st="109" end="179"/>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32099">
                                            <p:txEl>
                                              <p:charRg st="109" end="1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2"/>
                </a:solidFill>
                <a:effectLst/>
                <a:uLnTx/>
                <a:uFillTx/>
                <a:latin typeface="+mn-ea"/>
                <a:ea typeface="+mn-ea"/>
                <a:cs typeface="+mj-cs"/>
              </a:rPr>
              <a:t>“作坊”式管理</a:t>
            </a:r>
            <a:endParaRPr kumimoji="0" lang="zh-CN" altLang="en-US" sz="4400" b="0" i="0" u="none" strike="noStrike" kern="1200" cap="none" spc="0" normalizeH="0" baseline="0" noProof="0" dirty="0">
              <a:ln>
                <a:noFill/>
              </a:ln>
              <a:solidFill>
                <a:schemeClr val="tx2"/>
              </a:solidFill>
              <a:effectLst/>
              <a:uLnTx/>
              <a:uFillTx/>
              <a:latin typeface="+mn-ea"/>
              <a:ea typeface="+mn-ea"/>
              <a:cs typeface="+mj-cs"/>
            </a:endParaRPr>
          </a:p>
        </p:txBody>
      </p:sp>
      <p:sp>
        <p:nvSpPr>
          <p:cNvPr id="3" name="内容占位符 2"/>
          <p:cNvSpPr>
            <a:spLocks noGrp="1"/>
          </p:cNvSpPr>
          <p:nvPr>
            <p:ph idx="1"/>
          </p:nvPr>
        </p:nvSpPr>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“作坊”往往是效率最高的组织形式</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中国中小型软件企业几乎都是从作坊管理形式走过来的</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但把作坊式的管理模式套用到一个不断壮大的公司中显然是不行的</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组织架构到达一定程度后就必然要进行分工的细化</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依靠作坊式的</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暴力开发</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是行不通的</a:t>
            </a:r>
            <a:r>
              <a:rPr kumimoji="0" lang="zh-CN" altLang="en-US" sz="3200" b="0" i="0" u="none" strike="noStrike" kern="1200" cap="none" spc="0" normalizeH="0" baseline="0" noProof="0" dirty="0" smtClean="0">
                <a:ln>
                  <a:noFill/>
                </a:ln>
                <a:solidFill>
                  <a:schemeClr val="tx1"/>
                </a:solidFill>
                <a:effectLst/>
                <a:uLnTx/>
                <a:uFillTx/>
                <a:latin typeface="+mj-ea"/>
                <a:ea typeface="+mj-ea"/>
                <a:cs typeface="+mn-cs"/>
              </a:rPr>
              <a:t>。</a:t>
            </a:r>
            <a:endParaRPr kumimoji="0" lang="zh-CN" altLang="en-US" sz="3200" b="0"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684213" y="476250"/>
            <a:ext cx="7772400" cy="774700"/>
          </a:xfrm>
        </p:spPr>
        <p:txBody>
          <a:bodyPr vert="horz" wrap="square" lIns="91440" tIns="45720" rIns="91440" bIns="45720" anchor="ctr"/>
          <a:p>
            <a:pPr eaLnBrk="1" hangingPunct="1"/>
            <a:r>
              <a:rPr lang="en-US" altLang="zh-CN" dirty="0"/>
              <a:t>1.3.2 </a:t>
            </a:r>
            <a:r>
              <a:rPr lang="zh-CN" altLang="en-US" dirty="0"/>
              <a:t>软件支持过程</a:t>
            </a:r>
            <a:endParaRPr lang="zh-CN" altLang="en-US" dirty="0"/>
          </a:p>
        </p:txBody>
      </p:sp>
      <p:sp>
        <p:nvSpPr>
          <p:cNvPr id="33795" name="Rectangle 3"/>
          <p:cNvSpPr>
            <a:spLocks noGrp="1"/>
          </p:cNvSpPr>
          <p:nvPr>
            <p:ph idx="1"/>
          </p:nvPr>
        </p:nvSpPr>
        <p:spPr>
          <a:xfrm>
            <a:off x="900113" y="1628775"/>
            <a:ext cx="7772400" cy="4530725"/>
          </a:xfrm>
        </p:spPr>
        <p:txBody>
          <a:bodyPr vert="horz" wrap="square" lIns="91440" tIns="45720" rIns="91440" bIns="45720" anchor="t"/>
          <a:p>
            <a:pPr eaLnBrk="1" hangingPunct="1"/>
            <a:endParaRPr lang="en-US" altLang="zh-CN" dirty="0"/>
          </a:p>
          <a:p>
            <a:pPr eaLnBrk="1" hangingPunct="1"/>
            <a:endParaRPr lang="en-US" altLang="zh-CN" dirty="0"/>
          </a:p>
        </p:txBody>
      </p:sp>
      <p:sp>
        <p:nvSpPr>
          <p:cNvPr id="33796" name="Rectangle 4"/>
          <p:cNvSpPr/>
          <p:nvPr/>
        </p:nvSpPr>
        <p:spPr>
          <a:xfrm>
            <a:off x="1331913" y="1700213"/>
            <a:ext cx="1800225" cy="4316412"/>
          </a:xfrm>
          <a:prstGeom prst="rect">
            <a:avLst/>
          </a:prstGeom>
          <a:noFill/>
          <a:ln w="9525">
            <a:noFill/>
          </a:ln>
        </p:spPr>
        <p:txBody>
          <a:bodyPr lIns="0" tIns="0" rIns="0" bIns="0" anchor="ct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30000"/>
              </a:spcBef>
              <a:buClr>
                <a:srgbClr val="0066FF"/>
              </a:buClr>
              <a:buSzPct val="70000"/>
              <a:buChar char="p"/>
            </a:pPr>
            <a:r>
              <a:rPr lang="en-US" altLang="zh-CN" i="0" dirty="0"/>
              <a:t> </a:t>
            </a:r>
            <a:r>
              <a:rPr lang="zh-CN" altLang="en-US" i="0" dirty="0"/>
              <a:t>文档编制</a:t>
            </a:r>
            <a:endParaRPr lang="zh-CN" altLang="en-US" i="0" dirty="0"/>
          </a:p>
          <a:p>
            <a:pPr marL="0" lvl="0" indent="0" eaLnBrk="1" hangingPunct="1">
              <a:spcBef>
                <a:spcPct val="30000"/>
              </a:spcBef>
              <a:buClr>
                <a:srgbClr val="0066FF"/>
              </a:buClr>
              <a:buSzPct val="70000"/>
              <a:buChar char="p"/>
            </a:pPr>
            <a:r>
              <a:rPr lang="zh-CN" altLang="en-US" i="0" dirty="0"/>
              <a:t> 配置管理</a:t>
            </a:r>
            <a:endParaRPr lang="zh-CN" altLang="en-US" i="0" dirty="0"/>
          </a:p>
          <a:p>
            <a:pPr marL="0" lvl="0" indent="0" eaLnBrk="1" hangingPunct="1">
              <a:spcBef>
                <a:spcPct val="30000"/>
              </a:spcBef>
              <a:buClr>
                <a:srgbClr val="0066FF"/>
              </a:buClr>
              <a:buSzPct val="70000"/>
              <a:buChar char="p"/>
            </a:pPr>
            <a:r>
              <a:rPr lang="zh-CN" altLang="en-US" i="0" dirty="0"/>
              <a:t> 质量保证</a:t>
            </a:r>
            <a:endParaRPr lang="zh-CN" altLang="en-US" i="0" dirty="0"/>
          </a:p>
          <a:p>
            <a:pPr marL="0" lvl="0" indent="0" eaLnBrk="1" hangingPunct="1">
              <a:spcBef>
                <a:spcPct val="30000"/>
              </a:spcBef>
              <a:buClr>
                <a:srgbClr val="0066FF"/>
              </a:buClr>
              <a:buSzPct val="70000"/>
              <a:buChar char="p"/>
            </a:pPr>
            <a:r>
              <a:rPr lang="zh-CN" altLang="en-US" i="0" dirty="0"/>
              <a:t> 验证</a:t>
            </a:r>
            <a:endParaRPr lang="zh-CN" altLang="en-US" i="0" dirty="0"/>
          </a:p>
          <a:p>
            <a:pPr marL="0" lvl="0" indent="0" eaLnBrk="1" hangingPunct="1">
              <a:spcBef>
                <a:spcPct val="30000"/>
              </a:spcBef>
              <a:buClr>
                <a:srgbClr val="0066FF"/>
              </a:buClr>
              <a:buSzPct val="70000"/>
              <a:buChar char="p"/>
            </a:pPr>
            <a:r>
              <a:rPr lang="zh-CN" altLang="en-US" i="0" dirty="0"/>
              <a:t> 确认</a:t>
            </a:r>
            <a:endParaRPr lang="zh-CN" altLang="en-US" i="0" dirty="0"/>
          </a:p>
          <a:p>
            <a:pPr marL="0" lvl="0" indent="0" eaLnBrk="1" hangingPunct="1">
              <a:spcBef>
                <a:spcPct val="30000"/>
              </a:spcBef>
              <a:buClr>
                <a:srgbClr val="0066FF"/>
              </a:buClr>
              <a:buSzPct val="70000"/>
              <a:buChar char="p"/>
            </a:pPr>
            <a:r>
              <a:rPr lang="zh-CN" altLang="en-US" i="0" dirty="0"/>
              <a:t> 联合评审</a:t>
            </a:r>
            <a:endParaRPr lang="zh-CN" altLang="en-US" i="0" dirty="0"/>
          </a:p>
          <a:p>
            <a:pPr marL="0" lvl="0" indent="0" eaLnBrk="1" hangingPunct="1">
              <a:spcBef>
                <a:spcPct val="30000"/>
              </a:spcBef>
              <a:buClr>
                <a:srgbClr val="0066FF"/>
              </a:buClr>
              <a:buSzPct val="70000"/>
              <a:buChar char="p"/>
            </a:pPr>
            <a:r>
              <a:rPr lang="zh-CN" altLang="en-US" i="0" dirty="0"/>
              <a:t> 审核</a:t>
            </a:r>
            <a:endParaRPr lang="zh-CN" altLang="en-US" i="0" dirty="0"/>
          </a:p>
          <a:p>
            <a:pPr marL="0" lvl="0" indent="0" eaLnBrk="1" hangingPunct="1">
              <a:spcBef>
                <a:spcPct val="30000"/>
              </a:spcBef>
              <a:buClr>
                <a:srgbClr val="0066FF"/>
              </a:buClr>
              <a:buSzPct val="70000"/>
              <a:buChar char="p"/>
            </a:pPr>
            <a:r>
              <a:rPr lang="zh-CN" altLang="en-US" i="0" dirty="0"/>
              <a:t> 问题解决</a:t>
            </a:r>
            <a:r>
              <a:rPr lang="zh-CN" altLang="en-US" sz="1800" i="0" dirty="0"/>
              <a:t> </a:t>
            </a:r>
            <a:endParaRPr lang="zh-CN" altLang="en-US" sz="1800" i="0" dirty="0"/>
          </a:p>
        </p:txBody>
      </p:sp>
      <p:sp>
        <p:nvSpPr>
          <p:cNvPr id="134149" name="AutoShape 5"/>
          <p:cNvSpPr/>
          <p:nvPr/>
        </p:nvSpPr>
        <p:spPr>
          <a:xfrm>
            <a:off x="3779838" y="1916113"/>
            <a:ext cx="4537075" cy="2376487"/>
          </a:xfrm>
          <a:prstGeom prst="wedgeRoundRectCallout">
            <a:avLst>
              <a:gd name="adj1" fmla="val -65569"/>
              <a:gd name="adj2" fmla="val -51269"/>
              <a:gd name="adj3" fmla="val 16667"/>
            </a:avLst>
          </a:prstGeom>
          <a:solidFill>
            <a:srgbClr val="CCFFFF">
              <a:alpha val="50195"/>
            </a:srgbClr>
          </a:solidFill>
          <a:ln w="9525" cap="flat" cmpd="sng">
            <a:solidFill>
              <a:schemeClr val="tx1"/>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355600" lvl="0" indent="-266700" eaLnBrk="1" hangingPunct="1">
              <a:spcBef>
                <a:spcPct val="0"/>
              </a:spcBef>
              <a:buClr>
                <a:schemeClr val="hlink"/>
              </a:buClr>
              <a:buSzPct val="60000"/>
              <a:buChar char="p"/>
            </a:pPr>
            <a:r>
              <a:rPr lang="zh-CN" altLang="en-US" sz="1800" b="0" i="0" dirty="0"/>
              <a:t>明确并定义文档开发中所采用的标准、软件过程中所需要的各类文档。</a:t>
            </a:r>
            <a:endParaRPr lang="zh-CN" altLang="en-US" sz="1800" b="0" i="0" dirty="0"/>
          </a:p>
          <a:p>
            <a:pPr marL="355600" lvl="0" indent="-266700" eaLnBrk="1" hangingPunct="1">
              <a:spcBef>
                <a:spcPct val="0"/>
              </a:spcBef>
              <a:buClr>
                <a:schemeClr val="hlink"/>
              </a:buClr>
              <a:buSzPct val="60000"/>
              <a:buChar char="p"/>
            </a:pPr>
            <a:r>
              <a:rPr lang="zh-CN" altLang="en-US" sz="1800" b="0" i="0" dirty="0"/>
              <a:t>详细说明所有文档的内容、目的及相关的输出产品。</a:t>
            </a:r>
            <a:endParaRPr lang="zh-CN" altLang="en-US" sz="1800" b="0" i="0" dirty="0"/>
          </a:p>
          <a:p>
            <a:pPr marL="355600" lvl="0" indent="-266700" eaLnBrk="1" hangingPunct="1">
              <a:spcBef>
                <a:spcPct val="0"/>
              </a:spcBef>
              <a:buClr>
                <a:schemeClr val="hlink"/>
              </a:buClr>
              <a:buSzPct val="60000"/>
              <a:buChar char="p"/>
            </a:pPr>
            <a:r>
              <a:rPr lang="zh-CN" altLang="en-US" sz="1800" b="0" i="0" dirty="0"/>
              <a:t>根据定义的标准与已确定的计划来编写、审查、修改和发布所有文档。</a:t>
            </a:r>
            <a:endParaRPr lang="zh-CN" altLang="en-US" sz="1800" b="0" i="0" dirty="0"/>
          </a:p>
          <a:p>
            <a:pPr marL="355600" lvl="0" indent="-266700" eaLnBrk="1" hangingPunct="1">
              <a:spcBef>
                <a:spcPct val="0"/>
              </a:spcBef>
              <a:buClr>
                <a:schemeClr val="hlink"/>
              </a:buClr>
              <a:buSzPct val="60000"/>
              <a:buChar char="p"/>
            </a:pPr>
            <a:r>
              <a:rPr lang="zh-CN" altLang="en-US" sz="1800" b="0" i="0" dirty="0"/>
              <a:t>按已定义的标准和具体的规则维护文档。 </a:t>
            </a:r>
            <a:endParaRPr lang="zh-CN" altLang="en-US" sz="1800" b="0" i="0" dirty="0"/>
          </a:p>
        </p:txBody>
      </p:sp>
      <p:sp>
        <p:nvSpPr>
          <p:cNvPr id="134150" name="AutoShape 6"/>
          <p:cNvSpPr/>
          <p:nvPr/>
        </p:nvSpPr>
        <p:spPr>
          <a:xfrm>
            <a:off x="3995738" y="2205038"/>
            <a:ext cx="4752975" cy="3168650"/>
          </a:xfrm>
          <a:prstGeom prst="wedgeRoundRectCallout">
            <a:avLst>
              <a:gd name="adj1" fmla="val -68972"/>
              <a:gd name="adj2" fmla="val -44190"/>
              <a:gd name="adj3" fmla="val 16667"/>
            </a:avLst>
          </a:prstGeom>
          <a:solidFill>
            <a:srgbClr val="00FFFF"/>
          </a:solidFill>
          <a:ln w="9525" cap="flat" cmpd="sng">
            <a:solidFill>
              <a:schemeClr val="tx1"/>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355600" lvl="0" indent="-355600" eaLnBrk="1" hangingPunct="1">
              <a:spcBef>
                <a:spcPct val="0"/>
              </a:spcBef>
              <a:buClr>
                <a:schemeClr val="hlink"/>
              </a:buClr>
              <a:buSzPct val="60000"/>
              <a:buChar char="p"/>
            </a:pPr>
            <a:r>
              <a:rPr lang="en-US" altLang="zh-CN" sz="1800" b="0" i="0" dirty="0"/>
              <a:t> </a:t>
            </a:r>
            <a:r>
              <a:rPr lang="zh-CN" altLang="en-US" sz="1800" b="0" i="0" dirty="0"/>
              <a:t>软件过程或项目中的配置项（如程序、文件和数据等有关内容）被标识、定义。</a:t>
            </a:r>
            <a:endParaRPr lang="zh-CN" altLang="en-US" sz="1800" b="0" i="0" dirty="0"/>
          </a:p>
          <a:p>
            <a:pPr marL="355600" lvl="0" indent="-355600" eaLnBrk="1" hangingPunct="1">
              <a:spcBef>
                <a:spcPct val="0"/>
              </a:spcBef>
              <a:buClr>
                <a:schemeClr val="hlink"/>
              </a:buClr>
              <a:buSzPct val="60000"/>
              <a:buChar char="p"/>
            </a:pPr>
            <a:r>
              <a:rPr lang="zh-CN" altLang="en-US" sz="1800" b="0" i="0" dirty="0"/>
              <a:t> 根据已定义的配置项建立基线，以便对更改与发布进行有效的控制，并控制配置项的存储、处理与分发，确保配置项的完全性与一致性。</a:t>
            </a:r>
            <a:endParaRPr lang="zh-CN" altLang="en-US" sz="1800" b="0" i="0" dirty="0"/>
          </a:p>
          <a:p>
            <a:pPr marL="355600" lvl="0" indent="-355600" eaLnBrk="1" hangingPunct="1">
              <a:spcBef>
                <a:spcPct val="0"/>
              </a:spcBef>
              <a:buClr>
                <a:schemeClr val="hlink"/>
              </a:buClr>
              <a:buSzPct val="60000"/>
              <a:buChar char="p"/>
            </a:pPr>
            <a:r>
              <a:rPr lang="zh-CN" altLang="en-US" sz="1800" b="0" i="0" dirty="0"/>
              <a:t> 记录并报告配置项的状态以及已发生变更的需求。 </a:t>
            </a:r>
            <a:endParaRPr lang="zh-CN" altLang="en-US" sz="1800" b="0" i="0" dirty="0"/>
          </a:p>
        </p:txBody>
      </p:sp>
      <p:sp>
        <p:nvSpPr>
          <p:cNvPr id="134151" name="AutoShape 7"/>
          <p:cNvSpPr/>
          <p:nvPr/>
        </p:nvSpPr>
        <p:spPr>
          <a:xfrm>
            <a:off x="3851275" y="2349500"/>
            <a:ext cx="4932363" cy="3671888"/>
          </a:xfrm>
          <a:prstGeom prst="wedgeRoundRectCallout">
            <a:avLst>
              <a:gd name="adj1" fmla="val -64421"/>
              <a:gd name="adj2" fmla="val -32880"/>
              <a:gd name="adj3" fmla="val 16667"/>
            </a:avLst>
          </a:prstGeom>
          <a:solidFill>
            <a:srgbClr val="CCFFFF"/>
          </a:solidFill>
          <a:ln w="9525" cap="flat" cmpd="sng">
            <a:solidFill>
              <a:schemeClr val="tx1"/>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355600" lvl="0" indent="-355600" eaLnBrk="1" hangingPunct="1">
              <a:spcBef>
                <a:spcPct val="0"/>
              </a:spcBef>
              <a:buClr>
                <a:srgbClr val="3399FF"/>
              </a:buClr>
              <a:buSzPct val="60000"/>
              <a:buChar char="p"/>
            </a:pPr>
            <a:r>
              <a:rPr lang="zh-CN" altLang="en-US" sz="1800" b="0" i="0" dirty="0"/>
              <a:t>针对过程或项目确定质量保证活动、制定出相应的计划与进度表。</a:t>
            </a:r>
            <a:endParaRPr lang="zh-CN" altLang="en-US" sz="1800" b="0" i="0" dirty="0"/>
          </a:p>
          <a:p>
            <a:pPr marL="355600" lvl="0" indent="-355600" eaLnBrk="1" hangingPunct="1">
              <a:spcBef>
                <a:spcPct val="0"/>
              </a:spcBef>
              <a:buClr>
                <a:srgbClr val="3399FF"/>
              </a:buClr>
              <a:buSzPct val="60000"/>
              <a:buChar char="p"/>
            </a:pPr>
            <a:r>
              <a:rPr lang="zh-CN" altLang="en-US" sz="1800" b="0" i="0" dirty="0"/>
              <a:t>确定质量保证活动的有关标准、方法、规程与工具。</a:t>
            </a:r>
            <a:endParaRPr lang="zh-CN" altLang="en-US" sz="1800" b="0" i="0" dirty="0"/>
          </a:p>
          <a:p>
            <a:pPr marL="355600" lvl="0" indent="-355600" eaLnBrk="1" hangingPunct="1">
              <a:spcBef>
                <a:spcPct val="0"/>
              </a:spcBef>
              <a:buClr>
                <a:srgbClr val="3399FF"/>
              </a:buClr>
              <a:buSzPct val="60000"/>
              <a:buChar char="p"/>
            </a:pPr>
            <a:r>
              <a:rPr lang="zh-CN" altLang="en-US" sz="1800" b="0" i="0" dirty="0"/>
              <a:t>确定进行质量保证活动所需的资源、组织及其组织成员的职责。</a:t>
            </a:r>
            <a:endParaRPr lang="zh-CN" altLang="en-US" sz="1800" b="0" i="0" dirty="0"/>
          </a:p>
          <a:p>
            <a:pPr marL="355600" lvl="0" indent="-355600" eaLnBrk="1" hangingPunct="1">
              <a:spcBef>
                <a:spcPct val="0"/>
              </a:spcBef>
              <a:buClr>
                <a:srgbClr val="3399FF"/>
              </a:buClr>
              <a:buSzPct val="60000"/>
              <a:buChar char="p"/>
            </a:pPr>
            <a:r>
              <a:rPr lang="zh-CN" altLang="en-US" sz="1800" b="0" i="0" dirty="0"/>
              <a:t>有足够的能力确保必要的质量保证活动独立于管理者以及过程实际执行者之外进行开展和实施。</a:t>
            </a:r>
            <a:endParaRPr lang="zh-CN" altLang="en-US" sz="1800" b="0" i="0" dirty="0"/>
          </a:p>
          <a:p>
            <a:pPr marL="355600" lvl="0" indent="-355600" eaLnBrk="1" hangingPunct="1">
              <a:spcBef>
                <a:spcPct val="0"/>
              </a:spcBef>
              <a:buClr>
                <a:srgbClr val="3399FF"/>
              </a:buClr>
              <a:buSzPct val="60000"/>
              <a:buChar char="p"/>
            </a:pPr>
            <a:r>
              <a:rPr lang="zh-CN" altLang="en-US" sz="1800" b="0" i="0" dirty="0"/>
              <a:t>在与各类相关的计划进度保持一致的前提下，实施所制定的质量保证活动 。 </a:t>
            </a:r>
            <a:endParaRPr lang="zh-CN" altLang="en-US" sz="1800" b="0" i="0" dirty="0"/>
          </a:p>
        </p:txBody>
      </p:sp>
      <p:sp>
        <p:nvSpPr>
          <p:cNvPr id="134152" name="AutoShape 8"/>
          <p:cNvSpPr/>
          <p:nvPr/>
        </p:nvSpPr>
        <p:spPr>
          <a:xfrm>
            <a:off x="3492500" y="3213100"/>
            <a:ext cx="5148263" cy="1871663"/>
          </a:xfrm>
          <a:prstGeom prst="wedgeRoundRectCallout">
            <a:avLst>
              <a:gd name="adj1" fmla="val -70907"/>
              <a:gd name="adj2" fmla="val -29306"/>
              <a:gd name="adj3" fmla="val 16667"/>
            </a:avLst>
          </a:prstGeom>
          <a:solidFill>
            <a:srgbClr val="FFCC99"/>
          </a:solidFill>
          <a:ln w="9525" cap="flat" cmpd="sng">
            <a:solidFill>
              <a:schemeClr val="tx1"/>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355600" lvl="0" indent="-355600" eaLnBrk="1" hangingPunct="1">
              <a:spcBef>
                <a:spcPct val="40000"/>
              </a:spcBef>
              <a:buClr>
                <a:schemeClr val="hlink"/>
              </a:buClr>
              <a:buSzPct val="70000"/>
              <a:buChar char="p"/>
            </a:pPr>
            <a:r>
              <a:rPr lang="zh-CN" altLang="en-US" sz="1800" b="0" i="0" dirty="0"/>
              <a:t>根据需要验证的工作产品所制定的规范（如产品规格说明书）实施必要的检验活动：</a:t>
            </a:r>
            <a:endParaRPr lang="zh-CN" altLang="en-US" sz="1800" b="0" i="0" dirty="0"/>
          </a:p>
          <a:p>
            <a:pPr marL="355600" lvl="0" indent="-355600" eaLnBrk="1" hangingPunct="1">
              <a:spcBef>
                <a:spcPct val="40000"/>
              </a:spcBef>
              <a:buClr>
                <a:schemeClr val="hlink"/>
              </a:buClr>
              <a:buSzPct val="70000"/>
              <a:buChar char="p"/>
            </a:pPr>
            <a:r>
              <a:rPr lang="zh-CN" altLang="en-US" sz="1800" b="0" i="0" dirty="0"/>
              <a:t>有效地发现各类阶段性产品所存在的缺陷，并跟踪和消除缺陷。</a:t>
            </a:r>
            <a:endParaRPr lang="zh-CN" altLang="en-US" sz="1800" b="0" i="0" dirty="0"/>
          </a:p>
        </p:txBody>
      </p:sp>
      <p:sp>
        <p:nvSpPr>
          <p:cNvPr id="134153" name="AutoShape 9"/>
          <p:cNvSpPr/>
          <p:nvPr/>
        </p:nvSpPr>
        <p:spPr>
          <a:xfrm>
            <a:off x="3419475" y="3860800"/>
            <a:ext cx="5148263" cy="1871663"/>
          </a:xfrm>
          <a:prstGeom prst="wedgeRoundRectCallout">
            <a:avLst>
              <a:gd name="adj1" fmla="val -70227"/>
              <a:gd name="adj2" fmla="val -32019"/>
              <a:gd name="adj3" fmla="val 16667"/>
            </a:avLst>
          </a:prstGeom>
          <a:solidFill>
            <a:srgbClr val="CCFFFF"/>
          </a:solidFill>
          <a:ln w="9525" cap="flat" cmpd="sng">
            <a:solidFill>
              <a:schemeClr val="tx1"/>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355600" lvl="0" indent="-355600" eaLnBrk="1" hangingPunct="1">
              <a:spcBef>
                <a:spcPct val="40000"/>
              </a:spcBef>
              <a:buClr>
                <a:schemeClr val="hlink"/>
              </a:buClr>
              <a:buSzPct val="70000"/>
              <a:buChar char="p"/>
            </a:pPr>
            <a:r>
              <a:rPr lang="en-US" altLang="zh-CN" sz="1800" b="0" i="0" dirty="0"/>
              <a:t> </a:t>
            </a:r>
            <a:r>
              <a:rPr lang="zh-CN" altLang="en-US" sz="1800" b="0" i="0" dirty="0"/>
              <a:t>根据客户实际需求，确认所有工作产品相应的质量准则，并实施必需的确认活动。</a:t>
            </a:r>
            <a:endParaRPr lang="zh-CN" altLang="en-US" sz="1800" b="0" i="0" dirty="0"/>
          </a:p>
          <a:p>
            <a:pPr marL="355600" lvl="0" indent="-355600" eaLnBrk="1" hangingPunct="1">
              <a:spcBef>
                <a:spcPct val="40000"/>
              </a:spcBef>
              <a:buClr>
                <a:schemeClr val="hlink"/>
              </a:buClr>
              <a:buSzPct val="70000"/>
              <a:buChar char="p"/>
            </a:pPr>
            <a:r>
              <a:rPr lang="zh-CN" altLang="en-US" sz="1800" b="0" i="0" dirty="0"/>
              <a:t> 提供有关证据，以证明开发出的工作产品满足或适合指定的需求。</a:t>
            </a:r>
            <a:endParaRPr lang="zh-CN" altLang="en-US" sz="1800" b="0" i="0" dirty="0"/>
          </a:p>
        </p:txBody>
      </p:sp>
      <p:sp>
        <p:nvSpPr>
          <p:cNvPr id="134154" name="AutoShape 10"/>
          <p:cNvSpPr/>
          <p:nvPr/>
        </p:nvSpPr>
        <p:spPr>
          <a:xfrm>
            <a:off x="3995738" y="3213100"/>
            <a:ext cx="4824412" cy="1728788"/>
          </a:xfrm>
          <a:prstGeom prst="wedgeRoundRectCallout">
            <a:avLst>
              <a:gd name="adj1" fmla="val -68690"/>
              <a:gd name="adj2" fmla="val 36319"/>
              <a:gd name="adj3" fmla="val 16667"/>
            </a:avLst>
          </a:prstGeom>
          <a:solidFill>
            <a:srgbClr val="FFFF99"/>
          </a:solidFill>
          <a:ln w="9525" cap="flat" cmpd="sng">
            <a:solidFill>
              <a:schemeClr val="tx1"/>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355600" lvl="0" indent="-355600" eaLnBrk="1" hangingPunct="1">
              <a:spcBef>
                <a:spcPct val="40000"/>
              </a:spcBef>
              <a:buClr>
                <a:schemeClr val="hlink"/>
              </a:buClr>
              <a:buSzPct val="70000"/>
              <a:buChar char="p"/>
            </a:pPr>
            <a:r>
              <a:rPr lang="zh-CN" altLang="en-US" sz="1800" b="0" i="0" dirty="0"/>
              <a:t>与客户、供应商以及其他利益相关方（或独立的第三方）对开发的活动和产品进行评估 。</a:t>
            </a:r>
            <a:endParaRPr lang="zh-CN" altLang="en-US" sz="1800" b="0" i="0" dirty="0"/>
          </a:p>
          <a:p>
            <a:pPr marL="355600" lvl="0" indent="-355600" eaLnBrk="1" hangingPunct="1">
              <a:spcBef>
                <a:spcPct val="40000"/>
              </a:spcBef>
              <a:buClr>
                <a:schemeClr val="hlink"/>
              </a:buClr>
              <a:buSzPct val="70000"/>
              <a:buChar char="p"/>
            </a:pPr>
            <a:r>
              <a:rPr lang="zh-CN" altLang="en-US" sz="1800" b="0" i="0" dirty="0"/>
              <a:t>为联合评审的实施制定相应的计划与进度，跟踪评审活动，直至结束 。</a:t>
            </a:r>
            <a:endParaRPr lang="zh-CN" altLang="en-US" sz="1800" b="0" i="0" dirty="0"/>
          </a:p>
        </p:txBody>
      </p:sp>
      <p:sp>
        <p:nvSpPr>
          <p:cNvPr id="134155" name="AutoShape 11"/>
          <p:cNvSpPr/>
          <p:nvPr/>
        </p:nvSpPr>
        <p:spPr>
          <a:xfrm>
            <a:off x="3635375" y="4221163"/>
            <a:ext cx="4968875" cy="1944687"/>
          </a:xfrm>
          <a:prstGeom prst="wedgeRoundRectCallout">
            <a:avLst>
              <a:gd name="adj1" fmla="val -75208"/>
              <a:gd name="adj2" fmla="val 4287"/>
              <a:gd name="adj3" fmla="val 16667"/>
            </a:avLst>
          </a:prstGeom>
          <a:solidFill>
            <a:srgbClr val="CCFFFF"/>
          </a:solidFill>
          <a:ln w="9525" cap="flat" cmpd="sng">
            <a:solidFill>
              <a:schemeClr val="tx1"/>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355600" lvl="0" indent="-355600" eaLnBrk="1" hangingPunct="1">
              <a:spcBef>
                <a:spcPct val="40000"/>
              </a:spcBef>
              <a:buClr>
                <a:schemeClr val="hlink"/>
              </a:buClr>
              <a:buSzPct val="70000"/>
              <a:buChar char="p"/>
            </a:pPr>
            <a:r>
              <a:rPr lang="zh-CN" altLang="en-US" sz="1800" b="0" i="0" dirty="0"/>
              <a:t>判断是否与指定的需求、计划以及合同相一致 。</a:t>
            </a:r>
            <a:endParaRPr lang="zh-CN" altLang="en-US" sz="1800" b="0" i="0" dirty="0"/>
          </a:p>
          <a:p>
            <a:pPr marL="355600" lvl="0" indent="-355600" eaLnBrk="1" hangingPunct="1">
              <a:spcBef>
                <a:spcPct val="40000"/>
              </a:spcBef>
              <a:buClr>
                <a:schemeClr val="hlink"/>
              </a:buClr>
              <a:buSzPct val="70000"/>
              <a:buChar char="p"/>
            </a:pPr>
            <a:r>
              <a:rPr lang="zh-CN" altLang="en-US" sz="1800" b="0" i="0" dirty="0"/>
              <a:t>由合适的、独立的一方来安排对产品或过程的审核工作 。</a:t>
            </a:r>
            <a:endParaRPr lang="zh-CN" altLang="en-US" sz="1800" b="0" i="0" dirty="0"/>
          </a:p>
          <a:p>
            <a:pPr marL="355600" lvl="0" indent="-355600" eaLnBrk="1" hangingPunct="1">
              <a:spcBef>
                <a:spcPct val="40000"/>
              </a:spcBef>
              <a:buClr>
                <a:schemeClr val="hlink"/>
              </a:buClr>
              <a:buSzPct val="70000"/>
              <a:buChar char="p"/>
            </a:pPr>
            <a:r>
              <a:rPr lang="zh-CN" altLang="en-US" sz="1800" b="0" i="0" dirty="0"/>
              <a:t>以确定其是否符合特定需求 </a:t>
            </a:r>
            <a:endParaRPr lang="zh-CN" altLang="en-US" sz="1800" b="0" i="0" dirty="0"/>
          </a:p>
        </p:txBody>
      </p:sp>
      <p:sp>
        <p:nvSpPr>
          <p:cNvPr id="134156" name="AutoShape 12"/>
          <p:cNvSpPr/>
          <p:nvPr/>
        </p:nvSpPr>
        <p:spPr>
          <a:xfrm>
            <a:off x="3851275" y="4437063"/>
            <a:ext cx="4968875" cy="1944687"/>
          </a:xfrm>
          <a:prstGeom prst="wedgeRoundRectCallout">
            <a:avLst>
              <a:gd name="adj1" fmla="val -64472"/>
              <a:gd name="adj2" fmla="val 23222"/>
              <a:gd name="adj3" fmla="val 16667"/>
            </a:avLst>
          </a:prstGeom>
          <a:solidFill>
            <a:srgbClr val="CCFFCC"/>
          </a:solidFill>
          <a:ln w="9525" cap="flat" cmpd="sng">
            <a:solidFill>
              <a:schemeClr val="tx1"/>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355600" lvl="0" indent="-355600" eaLnBrk="1" hangingPunct="1">
              <a:spcBef>
                <a:spcPct val="40000"/>
              </a:spcBef>
              <a:buClr>
                <a:schemeClr val="hlink"/>
              </a:buClr>
              <a:buSzPct val="70000"/>
              <a:buChar char="p"/>
            </a:pPr>
            <a:r>
              <a:rPr lang="en-US" altLang="zh-CN" sz="1800" b="0" i="0" dirty="0"/>
              <a:t> </a:t>
            </a:r>
            <a:r>
              <a:rPr lang="zh-CN" altLang="en-US" sz="1800" b="0" i="0" dirty="0"/>
              <a:t>提供及时的、有明确职责的以及文档化的方式，以确保所有发现的问题都经过相应的分析并得到解决 。</a:t>
            </a:r>
            <a:endParaRPr lang="zh-CN" altLang="en-US" sz="1800" b="0" i="0" dirty="0"/>
          </a:p>
          <a:p>
            <a:pPr marL="355600" lvl="0" indent="-355600" eaLnBrk="1" hangingPunct="1">
              <a:spcBef>
                <a:spcPct val="40000"/>
              </a:spcBef>
              <a:buClr>
                <a:schemeClr val="hlink"/>
              </a:buClr>
              <a:buSzPct val="70000"/>
              <a:buChar char="p"/>
            </a:pPr>
            <a:r>
              <a:rPr lang="zh-CN" altLang="en-US" sz="1800" b="0" i="0" dirty="0"/>
              <a:t> 提供一种相应的机制，以识别所发现的问题并根据相应的趋势采取行动 。</a:t>
            </a:r>
            <a:endParaRPr lang="zh-CN" altLang="en-US" sz="1800"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wipe(left)">
                                      <p:cBhvr>
                                        <p:cTn id="7" dur="1000"/>
                                        <p:tgtEl>
                                          <p:spTgt spid="13414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2" fill="hold" grpId="1" nodeType="clickEffect">
                                  <p:stCondLst>
                                    <p:cond delay="0"/>
                                  </p:stCondLst>
                                  <p:childTnLst>
                                    <p:anim calcmode="lin" valueType="num">
                                      <p:cBhvr additive="base">
                                        <p:cTn id="11" dur="500"/>
                                        <p:tgtEl>
                                          <p:spTgt spid="134149"/>
                                        </p:tgtEl>
                                        <p:attrNameLst>
                                          <p:attrName>ppt_x</p:attrName>
                                        </p:attrNameLst>
                                      </p:cBhvr>
                                      <p:tavLst>
                                        <p:tav tm="0">
                                          <p:val>
                                            <p:strVal val="ppt_x"/>
                                          </p:val>
                                        </p:tav>
                                        <p:tav tm="100000">
                                          <p:val>
                                            <p:strVal val="1+ppt_w/2"/>
                                          </p:val>
                                        </p:tav>
                                      </p:tavLst>
                                    </p:anim>
                                    <p:anim calcmode="lin" valueType="num">
                                      <p:cBhvr additive="base">
                                        <p:cTn id="12" dur="500"/>
                                        <p:tgtEl>
                                          <p:spTgt spid="134149"/>
                                        </p:tgtEl>
                                        <p:attrNameLst>
                                          <p:attrName>ppt_y</p:attrName>
                                        </p:attrNameLst>
                                      </p:cBhvr>
                                      <p:tavLst>
                                        <p:tav tm="0">
                                          <p:val>
                                            <p:strVal val="ppt_y"/>
                                          </p:val>
                                        </p:tav>
                                        <p:tav tm="100000">
                                          <p:val>
                                            <p:strVal val="ppt_y"/>
                                          </p:val>
                                        </p:tav>
                                      </p:tavLst>
                                    </p:anim>
                                    <p:set>
                                      <p:cBhvr>
                                        <p:cTn id="13" dur="1" fill="hold">
                                          <p:stCondLst>
                                            <p:cond delay="499"/>
                                          </p:stCondLst>
                                        </p:cTn>
                                        <p:tgtEl>
                                          <p:spTgt spid="134149"/>
                                        </p:tgtEl>
                                        <p:attrNameLst>
                                          <p:attrName>style.visibility</p:attrName>
                                        </p:attrNameLst>
                                      </p:cBhvr>
                                      <p:to>
                                        <p:strVal val="hidden"/>
                                      </p:to>
                                    </p:set>
                                  </p:childTnLst>
                                </p:cTn>
                              </p:par>
                              <p:par>
                                <p:cTn id="14" presetID="22" presetClass="entr" presetSubtype="8" fill="hold" grpId="0" nodeType="withEffect">
                                  <p:stCondLst>
                                    <p:cond delay="0"/>
                                  </p:stCondLst>
                                  <p:childTnLst>
                                    <p:set>
                                      <p:cBhvr>
                                        <p:cTn id="15" dur="1" fill="hold">
                                          <p:stCondLst>
                                            <p:cond delay="0"/>
                                          </p:stCondLst>
                                        </p:cTn>
                                        <p:tgtEl>
                                          <p:spTgt spid="134150"/>
                                        </p:tgtEl>
                                        <p:attrNameLst>
                                          <p:attrName>style.visibility</p:attrName>
                                        </p:attrNameLst>
                                      </p:cBhvr>
                                      <p:to>
                                        <p:strVal val="visible"/>
                                      </p:to>
                                    </p:set>
                                    <p:animEffect transition="in" filter="wipe(left)">
                                      <p:cBhvr>
                                        <p:cTn id="16" dur="500"/>
                                        <p:tgtEl>
                                          <p:spTgt spid="13415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2" fill="hold" grpId="1" nodeType="clickEffect">
                                  <p:stCondLst>
                                    <p:cond delay="0"/>
                                  </p:stCondLst>
                                  <p:childTnLst>
                                    <p:anim calcmode="lin" valueType="num">
                                      <p:cBhvr additive="base">
                                        <p:cTn id="20" dur="500"/>
                                        <p:tgtEl>
                                          <p:spTgt spid="134150"/>
                                        </p:tgtEl>
                                        <p:attrNameLst>
                                          <p:attrName>ppt_x</p:attrName>
                                        </p:attrNameLst>
                                      </p:cBhvr>
                                      <p:tavLst>
                                        <p:tav tm="0">
                                          <p:val>
                                            <p:strVal val="ppt_x"/>
                                          </p:val>
                                        </p:tav>
                                        <p:tav tm="100000">
                                          <p:val>
                                            <p:strVal val="1+ppt_w/2"/>
                                          </p:val>
                                        </p:tav>
                                      </p:tavLst>
                                    </p:anim>
                                    <p:anim calcmode="lin" valueType="num">
                                      <p:cBhvr additive="base">
                                        <p:cTn id="21" dur="500"/>
                                        <p:tgtEl>
                                          <p:spTgt spid="134150"/>
                                        </p:tgtEl>
                                        <p:attrNameLst>
                                          <p:attrName>ppt_y</p:attrName>
                                        </p:attrNameLst>
                                      </p:cBhvr>
                                      <p:tavLst>
                                        <p:tav tm="0">
                                          <p:val>
                                            <p:strVal val="ppt_y"/>
                                          </p:val>
                                        </p:tav>
                                        <p:tav tm="100000">
                                          <p:val>
                                            <p:strVal val="ppt_y"/>
                                          </p:val>
                                        </p:tav>
                                      </p:tavLst>
                                    </p:anim>
                                    <p:set>
                                      <p:cBhvr>
                                        <p:cTn id="22" dur="1" fill="hold">
                                          <p:stCondLst>
                                            <p:cond delay="499"/>
                                          </p:stCondLst>
                                        </p:cTn>
                                        <p:tgtEl>
                                          <p:spTgt spid="134150"/>
                                        </p:tgtEl>
                                        <p:attrNameLst>
                                          <p:attrName>style.visibility</p:attrName>
                                        </p:attrNameLst>
                                      </p:cBhvr>
                                      <p:to>
                                        <p:strVal val="hidden"/>
                                      </p:to>
                                    </p:set>
                                  </p:childTnLst>
                                </p:cTn>
                              </p:par>
                              <p:par>
                                <p:cTn id="23" presetID="22" presetClass="entr" presetSubtype="8" fill="hold" grpId="0" nodeType="withEffect">
                                  <p:stCondLst>
                                    <p:cond delay="0"/>
                                  </p:stCondLst>
                                  <p:childTnLst>
                                    <p:set>
                                      <p:cBhvr>
                                        <p:cTn id="24" dur="1" fill="hold">
                                          <p:stCondLst>
                                            <p:cond delay="0"/>
                                          </p:stCondLst>
                                        </p:cTn>
                                        <p:tgtEl>
                                          <p:spTgt spid="134151"/>
                                        </p:tgtEl>
                                        <p:attrNameLst>
                                          <p:attrName>style.visibility</p:attrName>
                                        </p:attrNameLst>
                                      </p:cBhvr>
                                      <p:to>
                                        <p:strVal val="visible"/>
                                      </p:to>
                                    </p:set>
                                    <p:animEffect transition="in" filter="wipe(left)">
                                      <p:cBhvr>
                                        <p:cTn id="25" dur="500"/>
                                        <p:tgtEl>
                                          <p:spTgt spid="13415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grpId="1" nodeType="clickEffect">
                                  <p:stCondLst>
                                    <p:cond delay="0"/>
                                  </p:stCondLst>
                                  <p:childTnLst>
                                    <p:anim calcmode="lin" valueType="num">
                                      <p:cBhvr additive="base">
                                        <p:cTn id="29" dur="500"/>
                                        <p:tgtEl>
                                          <p:spTgt spid="134151"/>
                                        </p:tgtEl>
                                        <p:attrNameLst>
                                          <p:attrName>ppt_x</p:attrName>
                                        </p:attrNameLst>
                                      </p:cBhvr>
                                      <p:tavLst>
                                        <p:tav tm="0">
                                          <p:val>
                                            <p:strVal val="ppt_x"/>
                                          </p:val>
                                        </p:tav>
                                        <p:tav tm="100000">
                                          <p:val>
                                            <p:strVal val="1+ppt_w/2"/>
                                          </p:val>
                                        </p:tav>
                                      </p:tavLst>
                                    </p:anim>
                                    <p:anim calcmode="lin" valueType="num">
                                      <p:cBhvr additive="base">
                                        <p:cTn id="30" dur="500"/>
                                        <p:tgtEl>
                                          <p:spTgt spid="134151"/>
                                        </p:tgtEl>
                                        <p:attrNameLst>
                                          <p:attrName>ppt_y</p:attrName>
                                        </p:attrNameLst>
                                      </p:cBhvr>
                                      <p:tavLst>
                                        <p:tav tm="0">
                                          <p:val>
                                            <p:strVal val="ppt_y"/>
                                          </p:val>
                                        </p:tav>
                                        <p:tav tm="100000">
                                          <p:val>
                                            <p:strVal val="ppt_y"/>
                                          </p:val>
                                        </p:tav>
                                      </p:tavLst>
                                    </p:anim>
                                    <p:set>
                                      <p:cBhvr>
                                        <p:cTn id="31" dur="1" fill="hold">
                                          <p:stCondLst>
                                            <p:cond delay="499"/>
                                          </p:stCondLst>
                                        </p:cTn>
                                        <p:tgtEl>
                                          <p:spTgt spid="134151"/>
                                        </p:tgtEl>
                                        <p:attrNameLst>
                                          <p:attrName>style.visibility</p:attrName>
                                        </p:attrNameLst>
                                      </p:cBhvr>
                                      <p:to>
                                        <p:strVal val="hidden"/>
                                      </p:to>
                                    </p:set>
                                  </p:childTnLst>
                                </p:cTn>
                              </p:par>
                              <p:par>
                                <p:cTn id="32" presetID="22" presetClass="entr" presetSubtype="8" fill="hold" grpId="0" nodeType="withEffect">
                                  <p:stCondLst>
                                    <p:cond delay="0"/>
                                  </p:stCondLst>
                                  <p:childTnLst>
                                    <p:set>
                                      <p:cBhvr>
                                        <p:cTn id="33" dur="1" fill="hold">
                                          <p:stCondLst>
                                            <p:cond delay="0"/>
                                          </p:stCondLst>
                                        </p:cTn>
                                        <p:tgtEl>
                                          <p:spTgt spid="134152"/>
                                        </p:tgtEl>
                                        <p:attrNameLst>
                                          <p:attrName>style.visibility</p:attrName>
                                        </p:attrNameLst>
                                      </p:cBhvr>
                                      <p:to>
                                        <p:strVal val="visible"/>
                                      </p:to>
                                    </p:set>
                                    <p:animEffect transition="in" filter="wipe(left)">
                                      <p:cBhvr>
                                        <p:cTn id="34" dur="500"/>
                                        <p:tgtEl>
                                          <p:spTgt spid="13415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2" fill="hold" grpId="1" nodeType="clickEffect">
                                  <p:stCondLst>
                                    <p:cond delay="0"/>
                                  </p:stCondLst>
                                  <p:childTnLst>
                                    <p:anim calcmode="lin" valueType="num">
                                      <p:cBhvr additive="base">
                                        <p:cTn id="38" dur="500"/>
                                        <p:tgtEl>
                                          <p:spTgt spid="134152"/>
                                        </p:tgtEl>
                                        <p:attrNameLst>
                                          <p:attrName>ppt_x</p:attrName>
                                        </p:attrNameLst>
                                      </p:cBhvr>
                                      <p:tavLst>
                                        <p:tav tm="0">
                                          <p:val>
                                            <p:strVal val="ppt_x"/>
                                          </p:val>
                                        </p:tav>
                                        <p:tav tm="100000">
                                          <p:val>
                                            <p:strVal val="1+ppt_w/2"/>
                                          </p:val>
                                        </p:tav>
                                      </p:tavLst>
                                    </p:anim>
                                    <p:anim calcmode="lin" valueType="num">
                                      <p:cBhvr additive="base">
                                        <p:cTn id="39" dur="500"/>
                                        <p:tgtEl>
                                          <p:spTgt spid="134152"/>
                                        </p:tgtEl>
                                        <p:attrNameLst>
                                          <p:attrName>ppt_y</p:attrName>
                                        </p:attrNameLst>
                                      </p:cBhvr>
                                      <p:tavLst>
                                        <p:tav tm="0">
                                          <p:val>
                                            <p:strVal val="ppt_y"/>
                                          </p:val>
                                        </p:tav>
                                        <p:tav tm="100000">
                                          <p:val>
                                            <p:strVal val="ppt_y"/>
                                          </p:val>
                                        </p:tav>
                                      </p:tavLst>
                                    </p:anim>
                                    <p:set>
                                      <p:cBhvr>
                                        <p:cTn id="40" dur="1" fill="hold">
                                          <p:stCondLst>
                                            <p:cond delay="499"/>
                                          </p:stCondLst>
                                        </p:cTn>
                                        <p:tgtEl>
                                          <p:spTgt spid="134152"/>
                                        </p:tgtEl>
                                        <p:attrNameLst>
                                          <p:attrName>style.visibility</p:attrName>
                                        </p:attrNameLst>
                                      </p:cBhvr>
                                      <p:to>
                                        <p:strVal val="hidden"/>
                                      </p:to>
                                    </p:set>
                                  </p:childTnLst>
                                </p:cTn>
                              </p:par>
                              <p:par>
                                <p:cTn id="41" presetID="22" presetClass="entr" presetSubtype="8" fill="hold" grpId="0" nodeType="withEffect">
                                  <p:stCondLst>
                                    <p:cond delay="0"/>
                                  </p:stCondLst>
                                  <p:childTnLst>
                                    <p:set>
                                      <p:cBhvr>
                                        <p:cTn id="42" dur="1" fill="hold">
                                          <p:stCondLst>
                                            <p:cond delay="0"/>
                                          </p:stCondLst>
                                        </p:cTn>
                                        <p:tgtEl>
                                          <p:spTgt spid="134153"/>
                                        </p:tgtEl>
                                        <p:attrNameLst>
                                          <p:attrName>style.visibility</p:attrName>
                                        </p:attrNameLst>
                                      </p:cBhvr>
                                      <p:to>
                                        <p:strVal val="visible"/>
                                      </p:to>
                                    </p:set>
                                    <p:animEffect transition="in" filter="wipe(left)">
                                      <p:cBhvr>
                                        <p:cTn id="43" dur="500"/>
                                        <p:tgtEl>
                                          <p:spTgt spid="134153"/>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xit" presetSubtype="2" fill="hold" grpId="1" nodeType="clickEffect">
                                  <p:stCondLst>
                                    <p:cond delay="0"/>
                                  </p:stCondLst>
                                  <p:childTnLst>
                                    <p:anim calcmode="lin" valueType="num">
                                      <p:cBhvr additive="base">
                                        <p:cTn id="47" dur="500"/>
                                        <p:tgtEl>
                                          <p:spTgt spid="134153"/>
                                        </p:tgtEl>
                                        <p:attrNameLst>
                                          <p:attrName>ppt_x</p:attrName>
                                        </p:attrNameLst>
                                      </p:cBhvr>
                                      <p:tavLst>
                                        <p:tav tm="0">
                                          <p:val>
                                            <p:strVal val="ppt_x"/>
                                          </p:val>
                                        </p:tav>
                                        <p:tav tm="100000">
                                          <p:val>
                                            <p:strVal val="1+ppt_w/2"/>
                                          </p:val>
                                        </p:tav>
                                      </p:tavLst>
                                    </p:anim>
                                    <p:anim calcmode="lin" valueType="num">
                                      <p:cBhvr additive="base">
                                        <p:cTn id="48" dur="500"/>
                                        <p:tgtEl>
                                          <p:spTgt spid="134153"/>
                                        </p:tgtEl>
                                        <p:attrNameLst>
                                          <p:attrName>ppt_y</p:attrName>
                                        </p:attrNameLst>
                                      </p:cBhvr>
                                      <p:tavLst>
                                        <p:tav tm="0">
                                          <p:val>
                                            <p:strVal val="ppt_y"/>
                                          </p:val>
                                        </p:tav>
                                        <p:tav tm="100000">
                                          <p:val>
                                            <p:strVal val="ppt_y"/>
                                          </p:val>
                                        </p:tav>
                                      </p:tavLst>
                                    </p:anim>
                                    <p:set>
                                      <p:cBhvr>
                                        <p:cTn id="49" dur="1" fill="hold">
                                          <p:stCondLst>
                                            <p:cond delay="499"/>
                                          </p:stCondLst>
                                        </p:cTn>
                                        <p:tgtEl>
                                          <p:spTgt spid="134153"/>
                                        </p:tgtEl>
                                        <p:attrNameLst>
                                          <p:attrName>style.visibility</p:attrName>
                                        </p:attrNameLst>
                                      </p:cBhvr>
                                      <p:to>
                                        <p:strVal val="hidden"/>
                                      </p:to>
                                    </p:set>
                                  </p:childTnLst>
                                </p:cTn>
                              </p:par>
                              <p:par>
                                <p:cTn id="50" presetID="22" presetClass="entr" presetSubtype="8" fill="hold" grpId="0" nodeType="withEffect">
                                  <p:stCondLst>
                                    <p:cond delay="0"/>
                                  </p:stCondLst>
                                  <p:childTnLst>
                                    <p:set>
                                      <p:cBhvr>
                                        <p:cTn id="51" dur="1" fill="hold">
                                          <p:stCondLst>
                                            <p:cond delay="0"/>
                                          </p:stCondLst>
                                        </p:cTn>
                                        <p:tgtEl>
                                          <p:spTgt spid="134154"/>
                                        </p:tgtEl>
                                        <p:attrNameLst>
                                          <p:attrName>style.visibility</p:attrName>
                                        </p:attrNameLst>
                                      </p:cBhvr>
                                      <p:to>
                                        <p:strVal val="visible"/>
                                      </p:to>
                                    </p:set>
                                    <p:animEffect transition="in" filter="wipe(left)">
                                      <p:cBhvr>
                                        <p:cTn id="52" dur="500"/>
                                        <p:tgtEl>
                                          <p:spTgt spid="13415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xit" presetSubtype="2" fill="hold" grpId="1" nodeType="clickEffect">
                                  <p:stCondLst>
                                    <p:cond delay="0"/>
                                  </p:stCondLst>
                                  <p:childTnLst>
                                    <p:anim calcmode="lin" valueType="num">
                                      <p:cBhvr additive="base">
                                        <p:cTn id="56" dur="500"/>
                                        <p:tgtEl>
                                          <p:spTgt spid="134154"/>
                                        </p:tgtEl>
                                        <p:attrNameLst>
                                          <p:attrName>ppt_x</p:attrName>
                                        </p:attrNameLst>
                                      </p:cBhvr>
                                      <p:tavLst>
                                        <p:tav tm="0">
                                          <p:val>
                                            <p:strVal val="ppt_x"/>
                                          </p:val>
                                        </p:tav>
                                        <p:tav tm="100000">
                                          <p:val>
                                            <p:strVal val="1+ppt_w/2"/>
                                          </p:val>
                                        </p:tav>
                                      </p:tavLst>
                                    </p:anim>
                                    <p:anim calcmode="lin" valueType="num">
                                      <p:cBhvr additive="base">
                                        <p:cTn id="57" dur="500"/>
                                        <p:tgtEl>
                                          <p:spTgt spid="134154"/>
                                        </p:tgtEl>
                                        <p:attrNameLst>
                                          <p:attrName>ppt_y</p:attrName>
                                        </p:attrNameLst>
                                      </p:cBhvr>
                                      <p:tavLst>
                                        <p:tav tm="0">
                                          <p:val>
                                            <p:strVal val="ppt_y"/>
                                          </p:val>
                                        </p:tav>
                                        <p:tav tm="100000">
                                          <p:val>
                                            <p:strVal val="ppt_y"/>
                                          </p:val>
                                        </p:tav>
                                      </p:tavLst>
                                    </p:anim>
                                    <p:set>
                                      <p:cBhvr>
                                        <p:cTn id="58" dur="1" fill="hold">
                                          <p:stCondLst>
                                            <p:cond delay="499"/>
                                          </p:stCondLst>
                                        </p:cTn>
                                        <p:tgtEl>
                                          <p:spTgt spid="134154"/>
                                        </p:tgtEl>
                                        <p:attrNameLst>
                                          <p:attrName>style.visibility</p:attrName>
                                        </p:attrNameLst>
                                      </p:cBhvr>
                                      <p:to>
                                        <p:strVal val="hidden"/>
                                      </p:to>
                                    </p:set>
                                  </p:childTnLst>
                                </p:cTn>
                              </p:par>
                              <p:par>
                                <p:cTn id="59" presetID="22" presetClass="entr" presetSubtype="8" fill="hold" grpId="0" nodeType="withEffect">
                                  <p:stCondLst>
                                    <p:cond delay="0"/>
                                  </p:stCondLst>
                                  <p:childTnLst>
                                    <p:set>
                                      <p:cBhvr>
                                        <p:cTn id="60" dur="1" fill="hold">
                                          <p:stCondLst>
                                            <p:cond delay="0"/>
                                          </p:stCondLst>
                                        </p:cTn>
                                        <p:tgtEl>
                                          <p:spTgt spid="134155"/>
                                        </p:tgtEl>
                                        <p:attrNameLst>
                                          <p:attrName>style.visibility</p:attrName>
                                        </p:attrNameLst>
                                      </p:cBhvr>
                                      <p:to>
                                        <p:strVal val="visible"/>
                                      </p:to>
                                    </p:set>
                                    <p:animEffect transition="in" filter="wipe(left)">
                                      <p:cBhvr>
                                        <p:cTn id="61" dur="500"/>
                                        <p:tgtEl>
                                          <p:spTgt spid="13415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xit" presetSubtype="2" fill="hold" grpId="1" nodeType="clickEffect">
                                  <p:stCondLst>
                                    <p:cond delay="0"/>
                                  </p:stCondLst>
                                  <p:childTnLst>
                                    <p:anim calcmode="lin" valueType="num">
                                      <p:cBhvr additive="base">
                                        <p:cTn id="65" dur="500"/>
                                        <p:tgtEl>
                                          <p:spTgt spid="134155"/>
                                        </p:tgtEl>
                                        <p:attrNameLst>
                                          <p:attrName>ppt_x</p:attrName>
                                        </p:attrNameLst>
                                      </p:cBhvr>
                                      <p:tavLst>
                                        <p:tav tm="0">
                                          <p:val>
                                            <p:strVal val="ppt_x"/>
                                          </p:val>
                                        </p:tav>
                                        <p:tav tm="100000">
                                          <p:val>
                                            <p:strVal val="1+ppt_w/2"/>
                                          </p:val>
                                        </p:tav>
                                      </p:tavLst>
                                    </p:anim>
                                    <p:anim calcmode="lin" valueType="num">
                                      <p:cBhvr additive="base">
                                        <p:cTn id="66" dur="500"/>
                                        <p:tgtEl>
                                          <p:spTgt spid="134155"/>
                                        </p:tgtEl>
                                        <p:attrNameLst>
                                          <p:attrName>ppt_y</p:attrName>
                                        </p:attrNameLst>
                                      </p:cBhvr>
                                      <p:tavLst>
                                        <p:tav tm="0">
                                          <p:val>
                                            <p:strVal val="ppt_y"/>
                                          </p:val>
                                        </p:tav>
                                        <p:tav tm="100000">
                                          <p:val>
                                            <p:strVal val="ppt_y"/>
                                          </p:val>
                                        </p:tav>
                                      </p:tavLst>
                                    </p:anim>
                                    <p:set>
                                      <p:cBhvr>
                                        <p:cTn id="67" dur="1" fill="hold">
                                          <p:stCondLst>
                                            <p:cond delay="499"/>
                                          </p:stCondLst>
                                        </p:cTn>
                                        <p:tgtEl>
                                          <p:spTgt spid="134155"/>
                                        </p:tgtEl>
                                        <p:attrNameLst>
                                          <p:attrName>style.visibility</p:attrName>
                                        </p:attrNameLst>
                                      </p:cBhvr>
                                      <p:to>
                                        <p:strVal val="hidden"/>
                                      </p:to>
                                    </p:set>
                                  </p:childTnLst>
                                </p:cTn>
                              </p:par>
                              <p:par>
                                <p:cTn id="68" presetID="22" presetClass="entr" presetSubtype="8" fill="hold" grpId="0" nodeType="withEffect">
                                  <p:stCondLst>
                                    <p:cond delay="0"/>
                                  </p:stCondLst>
                                  <p:childTnLst>
                                    <p:set>
                                      <p:cBhvr>
                                        <p:cTn id="69" dur="1" fill="hold">
                                          <p:stCondLst>
                                            <p:cond delay="0"/>
                                          </p:stCondLst>
                                        </p:cTn>
                                        <p:tgtEl>
                                          <p:spTgt spid="134156"/>
                                        </p:tgtEl>
                                        <p:attrNameLst>
                                          <p:attrName>style.visibility</p:attrName>
                                        </p:attrNameLst>
                                      </p:cBhvr>
                                      <p:to>
                                        <p:strVal val="visible"/>
                                      </p:to>
                                    </p:set>
                                    <p:animEffect transition="in" filter="wipe(left)">
                                      <p:cBhvr>
                                        <p:cTn id="70" dur="500"/>
                                        <p:tgtEl>
                                          <p:spTgt spid="134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nimBg="1"/>
      <p:bldP spid="134149" grpId="1" animBg="1"/>
      <p:bldP spid="134150" grpId="0" animBg="1"/>
      <p:bldP spid="134150" grpId="1" animBg="1"/>
      <p:bldP spid="134151" grpId="0" animBg="1"/>
      <p:bldP spid="134151" grpId="1" animBg="1"/>
      <p:bldP spid="134152" grpId="0" animBg="1"/>
      <p:bldP spid="134152" grpId="1" animBg="1"/>
      <p:bldP spid="134153" grpId="0" animBg="1"/>
      <p:bldP spid="134153" grpId="1" animBg="1"/>
      <p:bldP spid="134154" grpId="0" animBg="1"/>
      <p:bldP spid="134154" grpId="1" animBg="1"/>
      <p:bldP spid="134155" grpId="0" animBg="1"/>
      <p:bldP spid="134155" grpId="1" animBg="1"/>
      <p:bldP spid="1341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684213" y="476250"/>
            <a:ext cx="7772400" cy="774700"/>
          </a:xfrm>
        </p:spPr>
        <p:txBody>
          <a:bodyPr vert="horz" wrap="square" lIns="91440" tIns="45720" rIns="91440" bIns="45720" anchor="ctr"/>
          <a:p>
            <a:pPr eaLnBrk="1" hangingPunct="1"/>
            <a:r>
              <a:rPr lang="en-US" altLang="zh-CN" dirty="0"/>
              <a:t>1.3.3 </a:t>
            </a:r>
            <a:r>
              <a:rPr lang="zh-CN" altLang="en-US" dirty="0"/>
              <a:t>软件管理过程</a:t>
            </a:r>
            <a:endParaRPr lang="zh-CN" altLang="en-US" dirty="0"/>
          </a:p>
        </p:txBody>
      </p:sp>
      <p:sp>
        <p:nvSpPr>
          <p:cNvPr id="34819" name="Rectangle 6"/>
          <p:cNvSpPr/>
          <p:nvPr/>
        </p:nvSpPr>
        <p:spPr>
          <a:xfrm>
            <a:off x="0" y="2376488"/>
            <a:ext cx="9144000" cy="0"/>
          </a:xfrm>
          <a:prstGeom prst="rect">
            <a:avLst/>
          </a:prstGeom>
          <a:noFill/>
          <a:ln w="9525">
            <a:noFill/>
          </a:ln>
        </p:spPr>
        <p:txBody>
          <a:bodyPr wrap="none" lIns="0" tIns="0" rIns="0" bIns="0" anchor="ct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sp>
        <p:nvSpPr>
          <p:cNvPr id="2" name="TextBox 1"/>
          <p:cNvSpPr txBox="1"/>
          <p:nvPr/>
        </p:nvSpPr>
        <p:spPr>
          <a:xfrm>
            <a:off x="1187450" y="2060575"/>
            <a:ext cx="6553200" cy="3324225"/>
          </a:xfrm>
          <a:prstGeom prst="rect">
            <a:avLst/>
          </a:prstGeom>
          <a:noFill/>
        </p:spPr>
        <p:txBody>
          <a:bodyPr wrap="square" rtlCol="0">
            <a:spAutoFit/>
          </a:bodyPr>
          <a:lstStyle/>
          <a:p>
            <a:pPr marR="0" indent="447675" algn="l" defTabSz="914400">
              <a:lnSpc>
                <a:spcPct val="150000"/>
              </a:lnSpc>
              <a:buClrTx/>
              <a:buSzTx/>
              <a:buFontTx/>
              <a:buNone/>
              <a:defRPr/>
            </a:pPr>
            <a:r>
              <a:rPr kumimoji="0" lang="zh-CN" altLang="en-US" sz="2800" b="1" kern="1200" cap="none" spc="0" normalizeH="0" baseline="0" noProof="0" dirty="0" smtClean="0">
                <a:latin typeface="+mn-ea"/>
                <a:ea typeface="+mn-ea"/>
                <a:cs typeface="+mn-cs"/>
              </a:rPr>
              <a:t>软件管理过程是在整个生命周期中为工程过程，支持过程和客户</a:t>
            </a:r>
            <a:r>
              <a:rPr kumimoji="0" lang="en-US" altLang="zh-CN" sz="2800" b="1" kern="1200" cap="none" spc="0" normalizeH="0" baseline="0" noProof="0" dirty="0" smtClean="0">
                <a:latin typeface="+mn-ea"/>
                <a:ea typeface="+mn-ea"/>
                <a:cs typeface="+mn-cs"/>
              </a:rPr>
              <a:t>-</a:t>
            </a:r>
            <a:r>
              <a:rPr kumimoji="0" lang="zh-CN" altLang="en-US" sz="2800" b="1" kern="1200" cap="none" spc="0" normalizeH="0" baseline="0" noProof="0" dirty="0" smtClean="0">
                <a:latin typeface="+mn-ea"/>
                <a:ea typeface="+mn-ea"/>
                <a:cs typeface="+mn-cs"/>
              </a:rPr>
              <a:t>供应商的实践提供指导，跟踪和监控的过程，从而保证过程按计划实施并能达到事先设定的目标。</a:t>
            </a:r>
            <a:endParaRPr kumimoji="0" lang="zh-CN" altLang="en-US" sz="2800" b="1" kern="1200" cap="none" spc="0" normalizeH="0" baseline="0" noProof="0" dirty="0" smtClean="0">
              <a:latin typeface="+mn-ea"/>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xfrm>
            <a:off x="684213" y="476250"/>
            <a:ext cx="7772400" cy="774700"/>
          </a:xfrm>
        </p:spPr>
        <p:txBody>
          <a:bodyPr vert="horz" wrap="square" lIns="91440" tIns="45720" rIns="91440" bIns="45720" anchor="ctr"/>
          <a:p>
            <a:pPr eaLnBrk="1" hangingPunct="1"/>
            <a:r>
              <a:rPr lang="en-US" altLang="zh-CN" dirty="0"/>
              <a:t>1.3.3 </a:t>
            </a:r>
            <a:r>
              <a:rPr lang="zh-CN" altLang="en-US" dirty="0"/>
              <a:t>软件管理过程</a:t>
            </a:r>
            <a:endParaRPr lang="zh-CN" altLang="en-US" dirty="0"/>
          </a:p>
        </p:txBody>
      </p:sp>
      <p:sp>
        <p:nvSpPr>
          <p:cNvPr id="35843" name="Rectangle 6"/>
          <p:cNvSpPr/>
          <p:nvPr/>
        </p:nvSpPr>
        <p:spPr>
          <a:xfrm>
            <a:off x="0" y="2376488"/>
            <a:ext cx="9144000" cy="0"/>
          </a:xfrm>
          <a:prstGeom prst="rect">
            <a:avLst/>
          </a:prstGeom>
          <a:noFill/>
          <a:ln w="9525">
            <a:noFill/>
          </a:ln>
        </p:spPr>
        <p:txBody>
          <a:bodyPr wrap="none" lIns="0" tIns="0" rIns="0" bIns="0" anchor="ct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pic>
        <p:nvPicPr>
          <p:cNvPr id="35844" name="Picture 5" descr="1-1"/>
          <p:cNvPicPr>
            <a:picLocks noChangeAspect="1"/>
          </p:cNvPicPr>
          <p:nvPr/>
        </p:nvPicPr>
        <p:blipFill>
          <a:blip r:embed="rId1"/>
          <a:stretch>
            <a:fillRect/>
          </a:stretch>
        </p:blipFill>
        <p:spPr>
          <a:xfrm>
            <a:off x="900113" y="1989138"/>
            <a:ext cx="7705725" cy="3517900"/>
          </a:xfrm>
          <a:prstGeom prst="rect">
            <a:avLst/>
          </a:prstGeom>
          <a:noFill/>
          <a:ln w="9525">
            <a:noFill/>
          </a:ln>
        </p:spPr>
      </p:pic>
      <p:sp>
        <p:nvSpPr>
          <p:cNvPr id="35845" name="TextBox 1"/>
          <p:cNvSpPr txBox="1"/>
          <p:nvPr/>
        </p:nvSpPr>
        <p:spPr>
          <a:xfrm>
            <a:off x="2700338" y="5949950"/>
            <a:ext cx="3959225" cy="460375"/>
          </a:xfrm>
          <a:prstGeom prst="rect">
            <a:avLst/>
          </a:prstGeom>
          <a:noFill/>
          <a:ln w="9525">
            <a:noFill/>
          </a:ln>
        </p:spPr>
        <p:txBody>
          <a:bodyPr>
            <a:spAutoFit/>
          </a:bodyPr>
          <a:p>
            <a:pPr algn="ctr"/>
            <a:r>
              <a:rPr lang="zh-CN" altLang="en-US" sz="2400" b="1" dirty="0">
                <a:latin typeface="Arial" panose="020B0604020202090204" pitchFamily="34" charset="0"/>
              </a:rPr>
              <a:t>过程的程序和监视测量图</a:t>
            </a:r>
            <a:endParaRPr lang="zh-CN" altLang="en-US" sz="2400" b="1" dirty="0">
              <a:latin typeface="Arial" panose="020B060402020209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684213" y="476250"/>
            <a:ext cx="7772400" cy="774700"/>
          </a:xfrm>
        </p:spPr>
        <p:txBody>
          <a:bodyPr vert="horz" wrap="square" lIns="91440" tIns="45720" rIns="91440" bIns="45720" anchor="ctr"/>
          <a:p>
            <a:pPr eaLnBrk="1" hangingPunct="1"/>
            <a:r>
              <a:rPr lang="en-US" altLang="zh-CN" dirty="0"/>
              <a:t>1.3.3 </a:t>
            </a:r>
            <a:r>
              <a:rPr lang="zh-CN" altLang="en-US" dirty="0"/>
              <a:t>软件管理过程</a:t>
            </a:r>
            <a:endParaRPr lang="zh-CN" altLang="en-US" dirty="0"/>
          </a:p>
        </p:txBody>
      </p:sp>
      <p:sp>
        <p:nvSpPr>
          <p:cNvPr id="36867" name="Rectangle 3"/>
          <p:cNvSpPr>
            <a:spLocks noGrp="1"/>
          </p:cNvSpPr>
          <p:nvPr>
            <p:ph idx="1"/>
          </p:nvPr>
        </p:nvSpPr>
        <p:spPr>
          <a:xfrm>
            <a:off x="900113" y="1628775"/>
            <a:ext cx="7772400" cy="4530725"/>
          </a:xfrm>
        </p:spPr>
        <p:txBody>
          <a:bodyPr vert="horz" wrap="square" lIns="91440" tIns="45720" rIns="91440" bIns="45720" anchor="t"/>
          <a:p>
            <a:pPr eaLnBrk="1" hangingPunct="1"/>
            <a:endParaRPr lang="en-US" altLang="zh-CN" dirty="0"/>
          </a:p>
          <a:p>
            <a:pPr eaLnBrk="1" hangingPunct="1"/>
            <a:endParaRPr lang="en-US" altLang="zh-CN" dirty="0"/>
          </a:p>
        </p:txBody>
      </p:sp>
      <p:sp>
        <p:nvSpPr>
          <p:cNvPr id="144388" name="Rectangle 4"/>
          <p:cNvSpPr/>
          <p:nvPr/>
        </p:nvSpPr>
        <p:spPr>
          <a:xfrm>
            <a:off x="755650" y="1700213"/>
            <a:ext cx="7848600" cy="4344987"/>
          </a:xfrm>
          <a:prstGeom prst="rect">
            <a:avLst/>
          </a:prstGeom>
          <a:noFill/>
          <a:ln w="9525">
            <a:noFill/>
          </a:ln>
        </p:spPr>
        <p:txBody>
          <a:bodyPr lIns="0" tIns="0" rIns="0" bIns="0" anchor="ct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30000"/>
              </a:spcBef>
              <a:buClr>
                <a:srgbClr val="0066FF"/>
              </a:buClr>
              <a:buSzPct val="70000"/>
              <a:buChar char="p"/>
            </a:pPr>
            <a:r>
              <a:rPr lang="en-US" altLang="zh-CN" sz="2400" i="0" dirty="0">
                <a:latin typeface="楷体_GB2312" pitchFamily="49" charset="-122"/>
                <a:ea typeface="楷体_GB2312" pitchFamily="49" charset="-122"/>
              </a:rPr>
              <a:t> </a:t>
            </a:r>
            <a:r>
              <a:rPr lang="zh-CN" altLang="en-US" sz="2400" i="0" dirty="0">
                <a:latin typeface="楷体_GB2312" pitchFamily="49" charset="-122"/>
                <a:ea typeface="楷体_GB2312" pitchFamily="49" charset="-122"/>
              </a:rPr>
              <a:t>项目管理过程</a:t>
            </a:r>
            <a:r>
              <a:rPr lang="zh-CN" altLang="en-US" sz="2400" b="0" i="0" dirty="0">
                <a:latin typeface="楷体_GB2312" pitchFamily="49" charset="-122"/>
                <a:ea typeface="楷体_GB2312" pitchFamily="49" charset="-122"/>
              </a:rPr>
              <a:t>是计划、跟踪和协调项目执行及生产所需资源的管理过程。项目管理过程的活动，包括软件基本过程的范围确定、策划、执行和控制、评审和评价等。 </a:t>
            </a:r>
            <a:endParaRPr lang="zh-CN" altLang="en-US" sz="2400" i="0" dirty="0">
              <a:latin typeface="楷体_GB2312" pitchFamily="49" charset="-122"/>
              <a:ea typeface="楷体_GB2312" pitchFamily="49" charset="-122"/>
            </a:endParaRPr>
          </a:p>
          <a:p>
            <a:pPr marL="0" lvl="0" indent="0" eaLnBrk="1" hangingPunct="1">
              <a:spcBef>
                <a:spcPct val="30000"/>
              </a:spcBef>
              <a:buClr>
                <a:srgbClr val="0066FF"/>
              </a:buClr>
              <a:buSzPct val="70000"/>
              <a:buChar char="p"/>
            </a:pPr>
            <a:r>
              <a:rPr lang="zh-CN" altLang="en-US" sz="2400" i="0" dirty="0">
                <a:latin typeface="楷体_GB2312" pitchFamily="49" charset="-122"/>
                <a:ea typeface="楷体_GB2312" pitchFamily="49" charset="-122"/>
              </a:rPr>
              <a:t> 质量管理过程</a:t>
            </a:r>
            <a:r>
              <a:rPr lang="zh-CN" altLang="en-US" sz="2400" b="0" i="0" dirty="0">
                <a:latin typeface="楷体_GB2312" pitchFamily="49" charset="-122"/>
                <a:ea typeface="楷体_GB2312" pitchFamily="49" charset="-122"/>
              </a:rPr>
              <a:t>是对项目产品和服务的质量加以管理，从而获得最大的客户满意度。此过程包括在项目以及组织层次上建立对产品和过程质量管理的关注 </a:t>
            </a:r>
            <a:endParaRPr lang="zh-CN" altLang="en-US" sz="2400" i="0" dirty="0">
              <a:latin typeface="楷体_GB2312" pitchFamily="49" charset="-122"/>
              <a:ea typeface="楷体_GB2312" pitchFamily="49" charset="-122"/>
            </a:endParaRPr>
          </a:p>
          <a:p>
            <a:pPr marL="0" lvl="0" indent="0" eaLnBrk="1" hangingPunct="1">
              <a:spcBef>
                <a:spcPct val="30000"/>
              </a:spcBef>
              <a:buClr>
                <a:srgbClr val="0066FF"/>
              </a:buClr>
              <a:buSzPct val="70000"/>
              <a:buChar char="p"/>
            </a:pPr>
            <a:r>
              <a:rPr lang="zh-CN" altLang="en-US" sz="2400" i="0" dirty="0">
                <a:latin typeface="楷体_GB2312" pitchFamily="49" charset="-122"/>
                <a:ea typeface="楷体_GB2312" pitchFamily="49" charset="-122"/>
              </a:rPr>
              <a:t> 风险管理过程，</a:t>
            </a:r>
            <a:r>
              <a:rPr lang="zh-CN" altLang="en-US" sz="2400" b="0" i="0" dirty="0">
                <a:latin typeface="楷体_GB2312" pitchFamily="49" charset="-122"/>
                <a:ea typeface="楷体_GB2312" pitchFamily="49" charset="-122"/>
              </a:rPr>
              <a:t>在整个项目的生命周期中对风险不断的识别、诊断和分析，回避风险、降低风险或消除风险，并在项目以及组织层次上建立有效的风险管理机制 </a:t>
            </a:r>
            <a:endParaRPr lang="zh-CN" altLang="en-US" sz="2400" b="0" i="0" dirty="0">
              <a:latin typeface="楷体_GB2312" pitchFamily="49" charset="-122"/>
              <a:ea typeface="楷体_GB2312" pitchFamily="49" charset="-122"/>
            </a:endParaRPr>
          </a:p>
          <a:p>
            <a:pPr marL="0" lvl="0" indent="0" eaLnBrk="1" hangingPunct="1">
              <a:spcBef>
                <a:spcPct val="30000"/>
              </a:spcBef>
              <a:buClr>
                <a:srgbClr val="0066FF"/>
              </a:buClr>
              <a:buSzPct val="70000"/>
              <a:buChar char="p"/>
            </a:pPr>
            <a:r>
              <a:rPr lang="zh-CN" altLang="en-US" sz="2400" i="0" dirty="0">
                <a:latin typeface="楷体_GB2312" pitchFamily="49" charset="-122"/>
                <a:ea typeface="楷体_GB2312" pitchFamily="49" charset="-122"/>
              </a:rPr>
              <a:t> 子合同商管理过程，</a:t>
            </a:r>
            <a:r>
              <a:rPr lang="zh-CN" altLang="en-US" sz="2400" b="0" i="0" dirty="0">
                <a:latin typeface="楷体_GB2312" pitchFamily="49" charset="-122"/>
                <a:ea typeface="楷体_GB2312" pitchFamily="49" charset="-122"/>
              </a:rPr>
              <a:t>选择合格的子合同商并对其进行管理的过程 </a:t>
            </a:r>
            <a:endParaRPr lang="zh-CN" altLang="en-US" sz="2400" b="0" i="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4388">
                                            <p:txEl>
                                              <p:charRg st="75" end="144"/>
                                            </p:txEl>
                                          </p:spTgt>
                                        </p:tgtEl>
                                        <p:attrNameLst>
                                          <p:attrName>style.visibility</p:attrName>
                                        </p:attrNameLst>
                                      </p:cBhvr>
                                      <p:to>
                                        <p:strVal val="visible"/>
                                      </p:to>
                                    </p:set>
                                    <p:animEffect transition="in" filter="wipe(up)">
                                      <p:cBhvr>
                                        <p:cTn id="7" dur="500"/>
                                        <p:tgtEl>
                                          <p:spTgt spid="144388">
                                            <p:txEl>
                                              <p:charRg st="75" end="1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4388">
                                            <p:txEl>
                                              <p:charRg st="144" end="217"/>
                                            </p:txEl>
                                          </p:spTgt>
                                        </p:tgtEl>
                                        <p:attrNameLst>
                                          <p:attrName>style.visibility</p:attrName>
                                        </p:attrNameLst>
                                      </p:cBhvr>
                                      <p:to>
                                        <p:strVal val="visible"/>
                                      </p:to>
                                    </p:set>
                                    <p:animEffect transition="in" filter="wipe(up)">
                                      <p:cBhvr>
                                        <p:cTn id="12" dur="500"/>
                                        <p:tgtEl>
                                          <p:spTgt spid="144388">
                                            <p:txEl>
                                              <p:charRg st="144" end="2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4388">
                                            <p:txEl>
                                              <p:charRg st="217" end="248"/>
                                            </p:txEl>
                                          </p:spTgt>
                                        </p:tgtEl>
                                        <p:attrNameLst>
                                          <p:attrName>style.visibility</p:attrName>
                                        </p:attrNameLst>
                                      </p:cBhvr>
                                      <p:to>
                                        <p:strVal val="visible"/>
                                      </p:to>
                                    </p:set>
                                    <p:animEffect transition="in" filter="wipe(up)">
                                      <p:cBhvr>
                                        <p:cTn id="17" dur="500"/>
                                        <p:tgtEl>
                                          <p:spTgt spid="144388">
                                            <p:txEl>
                                              <p:charRg st="217" end="2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xfrm>
            <a:off x="684213" y="476250"/>
            <a:ext cx="7772400" cy="774700"/>
          </a:xfrm>
        </p:spPr>
        <p:txBody>
          <a:bodyPr vert="horz" wrap="square" lIns="91440" tIns="45720" rIns="91440" bIns="45720" anchor="ctr"/>
          <a:p>
            <a:pPr eaLnBrk="1" hangingPunct="1"/>
            <a:r>
              <a:rPr lang="en-US" altLang="zh-CN" dirty="0"/>
              <a:t>1.3.4 </a:t>
            </a:r>
            <a:r>
              <a:rPr lang="zh-CN" altLang="en-US" dirty="0"/>
              <a:t>软件组织过程</a:t>
            </a:r>
            <a:endParaRPr lang="zh-CN" altLang="en-US" dirty="0"/>
          </a:p>
        </p:txBody>
      </p:sp>
      <p:sp>
        <p:nvSpPr>
          <p:cNvPr id="138243" name="Rectangle 3"/>
          <p:cNvSpPr>
            <a:spLocks noGrp="1"/>
          </p:cNvSpPr>
          <p:nvPr>
            <p:ph idx="1"/>
          </p:nvPr>
        </p:nvSpPr>
        <p:spPr>
          <a:xfrm>
            <a:off x="900113" y="1628775"/>
            <a:ext cx="7772400" cy="4530725"/>
          </a:xfrm>
        </p:spPr>
        <p:txBody>
          <a:bodyPr vert="horz" wrap="square" lIns="91440" tIns="45720" rIns="91440" bIns="45720" anchor="t"/>
          <a:p>
            <a:pPr marL="457200" indent="-457200" eaLnBrk="1" hangingPunct="1">
              <a:lnSpc>
                <a:spcPct val="90000"/>
              </a:lnSpc>
              <a:buFont typeface="Wingdings" panose="05000000000000000000" pitchFamily="2" charset="2"/>
              <a:buAutoNum type="circleNumDbPlain"/>
            </a:pPr>
            <a:r>
              <a:rPr lang="en-US" altLang="zh-CN" sz="2400" dirty="0"/>
              <a:t> </a:t>
            </a:r>
            <a:r>
              <a:rPr lang="zh-CN" altLang="en-US" sz="2400" i="0" dirty="0">
                <a:latin typeface="楷体_GB2312" pitchFamily="49" charset="-122"/>
                <a:ea typeface="楷体_GB2312" pitchFamily="49" charset="-122"/>
              </a:rPr>
              <a:t>业务规划过程</a:t>
            </a:r>
            <a:r>
              <a:rPr lang="zh-CN" altLang="en-US" sz="2400" b="0" i="0" dirty="0">
                <a:latin typeface="楷体_GB2312" pitchFamily="49" charset="-122"/>
                <a:ea typeface="楷体_GB2312" pitchFamily="49" charset="-122"/>
              </a:rPr>
              <a:t>是为组织与项目成员提供对愿景的描述以及企业文化的介绍，从而使项目成员能更有效地工作。 </a:t>
            </a:r>
            <a:endParaRPr lang="zh-CN" altLang="en-US" sz="2400" b="0" i="0" dirty="0">
              <a:latin typeface="楷体_GB2312" pitchFamily="49" charset="-122"/>
              <a:ea typeface="楷体_GB2312" pitchFamily="49" charset="-122"/>
            </a:endParaRPr>
          </a:p>
          <a:p>
            <a:pPr marL="457200" indent="-457200" eaLnBrk="1" hangingPunct="1">
              <a:lnSpc>
                <a:spcPct val="90000"/>
              </a:lnSpc>
              <a:buFont typeface="Wingdings" panose="05000000000000000000" pitchFamily="2" charset="2"/>
              <a:buAutoNum type="circleNumDbPlain"/>
            </a:pPr>
            <a:r>
              <a:rPr lang="zh-CN" altLang="en-US" sz="2400" i="0" dirty="0">
                <a:latin typeface="楷体_GB2312" pitchFamily="49" charset="-122"/>
                <a:ea typeface="楷体_GB2312" pitchFamily="49" charset="-122"/>
              </a:rPr>
              <a:t>定义过程</a:t>
            </a:r>
            <a:r>
              <a:rPr lang="zh-CN" altLang="en-US" sz="2400" b="0" i="0" dirty="0">
                <a:latin typeface="楷体_GB2312" pitchFamily="49" charset="-122"/>
                <a:ea typeface="楷体_GB2312" pitchFamily="49" charset="-122"/>
              </a:rPr>
              <a:t>是建立一个可重复使用的过程定义库，从而对其它过程等提供指导、约束和支持</a:t>
            </a:r>
            <a:endParaRPr lang="zh-CN" altLang="en-US" sz="2400" b="0" i="0" dirty="0">
              <a:latin typeface="楷体_GB2312" pitchFamily="49" charset="-122"/>
              <a:ea typeface="楷体_GB2312" pitchFamily="49" charset="-122"/>
            </a:endParaRPr>
          </a:p>
          <a:p>
            <a:pPr marL="457200" indent="-457200" eaLnBrk="1" hangingPunct="1">
              <a:lnSpc>
                <a:spcPct val="90000"/>
              </a:lnSpc>
              <a:buFont typeface="Wingdings" panose="05000000000000000000" pitchFamily="2" charset="2"/>
              <a:buAutoNum type="circleNumDbPlain"/>
            </a:pPr>
            <a:r>
              <a:rPr lang="zh-CN" altLang="en-US" sz="2400" i="0" dirty="0">
                <a:latin typeface="楷体_GB2312" pitchFamily="49" charset="-122"/>
                <a:ea typeface="楷体_GB2312" pitchFamily="49" charset="-122"/>
              </a:rPr>
              <a:t>改进过程</a:t>
            </a:r>
            <a:r>
              <a:rPr lang="zh-CN" altLang="en-US" sz="2400" b="0" i="0" dirty="0">
                <a:latin typeface="楷体_GB2312" pitchFamily="49" charset="-122"/>
                <a:ea typeface="楷体_GB2312" pitchFamily="49" charset="-122"/>
              </a:rPr>
              <a:t>是为了满足业务变化的需要，提高过程的效率与有效性，而对软件过程进行持续的评估、度量、控制和改善的过程  </a:t>
            </a:r>
            <a:endParaRPr lang="zh-CN" altLang="en-US" sz="2400" b="0" i="0" dirty="0">
              <a:latin typeface="楷体_GB2312" pitchFamily="49" charset="-122"/>
              <a:ea typeface="楷体_GB2312" pitchFamily="49" charset="-122"/>
            </a:endParaRPr>
          </a:p>
          <a:p>
            <a:pPr marL="457200" indent="-457200" eaLnBrk="1" hangingPunct="1">
              <a:lnSpc>
                <a:spcPct val="90000"/>
              </a:lnSpc>
              <a:buFont typeface="Wingdings" panose="05000000000000000000" pitchFamily="2" charset="2"/>
              <a:buAutoNum type="circleNumDbPlain"/>
            </a:pPr>
            <a:r>
              <a:rPr lang="zh-CN" altLang="en-US" sz="2400" i="0" dirty="0">
                <a:latin typeface="楷体_GB2312" pitchFamily="49" charset="-122"/>
                <a:ea typeface="楷体_GB2312" pitchFamily="49" charset="-122"/>
              </a:rPr>
              <a:t>人力资源和培训过程，</a:t>
            </a:r>
            <a:r>
              <a:rPr lang="zh-CN" altLang="en-US" sz="2400" b="0" i="0" dirty="0">
                <a:latin typeface="楷体_GB2312" pitchFamily="49" charset="-122"/>
                <a:ea typeface="楷体_GB2312" pitchFamily="49" charset="-122"/>
              </a:rPr>
              <a:t>为项目或其它组织过程提供培训合格的人员所需的活动</a:t>
            </a:r>
            <a:r>
              <a:rPr lang="zh-CN" altLang="en-US" sz="2400" i="0" dirty="0">
                <a:latin typeface="楷体_GB2312" pitchFamily="49" charset="-122"/>
                <a:ea typeface="楷体_GB2312" pitchFamily="49" charset="-122"/>
              </a:rPr>
              <a:t> </a:t>
            </a:r>
            <a:endParaRPr lang="zh-CN" altLang="en-US" sz="2400" i="0" dirty="0">
              <a:latin typeface="楷体_GB2312" pitchFamily="49" charset="-122"/>
              <a:ea typeface="楷体_GB2312" pitchFamily="49" charset="-122"/>
            </a:endParaRPr>
          </a:p>
          <a:p>
            <a:pPr marL="457200" indent="-457200" eaLnBrk="1" hangingPunct="1">
              <a:lnSpc>
                <a:spcPct val="90000"/>
              </a:lnSpc>
              <a:buFont typeface="Wingdings" panose="05000000000000000000" pitchFamily="2" charset="2"/>
              <a:buAutoNum type="circleNumDbPlain"/>
            </a:pPr>
            <a:r>
              <a:rPr lang="zh-CN" altLang="en-US" sz="2400" i="0" dirty="0">
                <a:latin typeface="楷体_GB2312" pitchFamily="49" charset="-122"/>
                <a:ea typeface="楷体_GB2312" pitchFamily="49" charset="-122"/>
              </a:rPr>
              <a:t>基础设施过程</a:t>
            </a:r>
            <a:r>
              <a:rPr lang="zh-CN" altLang="en-US" sz="2400" b="0" i="0" dirty="0">
                <a:latin typeface="楷体_GB2312" pitchFamily="49" charset="-122"/>
                <a:ea typeface="楷体_GB2312" pitchFamily="49" charset="-122"/>
              </a:rPr>
              <a:t>是建立生存周期过程基础结构、为其他过程建立和维护所需基础设施的过程 </a:t>
            </a:r>
            <a:endParaRPr lang="zh-CN" altLang="en-US" sz="2400" b="0" i="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charRg st="51" end="91"/>
                                            </p:txEl>
                                          </p:spTgt>
                                        </p:tgtEl>
                                        <p:attrNameLst>
                                          <p:attrName>style.visibility</p:attrName>
                                        </p:attrNameLst>
                                      </p:cBhvr>
                                      <p:to>
                                        <p:strVal val="visible"/>
                                      </p:to>
                                    </p:set>
                                    <p:anim calcmode="lin" valueType="num">
                                      <p:cBhvr additive="base">
                                        <p:cTn id="7" dur="1000" fill="hold"/>
                                        <p:tgtEl>
                                          <p:spTgt spid="138243">
                                            <p:txEl>
                                              <p:charRg st="51" end="9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38243">
                                            <p:txEl>
                                              <p:charRg st="51" end="9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8243">
                                            <p:txEl>
                                              <p:charRg st="91" end="148"/>
                                            </p:txEl>
                                          </p:spTgt>
                                        </p:tgtEl>
                                        <p:attrNameLst>
                                          <p:attrName>style.visibility</p:attrName>
                                        </p:attrNameLst>
                                      </p:cBhvr>
                                      <p:to>
                                        <p:strVal val="visible"/>
                                      </p:to>
                                    </p:set>
                                    <p:anim calcmode="lin" valueType="num">
                                      <p:cBhvr additive="base">
                                        <p:cTn id="13" dur="1000" fill="hold"/>
                                        <p:tgtEl>
                                          <p:spTgt spid="138243">
                                            <p:txEl>
                                              <p:charRg st="91" end="148"/>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38243">
                                            <p:txEl>
                                              <p:charRg st="91" end="14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8243">
                                            <p:txEl>
                                              <p:charRg st="148" end="184"/>
                                            </p:txEl>
                                          </p:spTgt>
                                        </p:tgtEl>
                                        <p:attrNameLst>
                                          <p:attrName>style.visibility</p:attrName>
                                        </p:attrNameLst>
                                      </p:cBhvr>
                                      <p:to>
                                        <p:strVal val="visible"/>
                                      </p:to>
                                    </p:set>
                                    <p:anim calcmode="lin" valueType="num">
                                      <p:cBhvr additive="base">
                                        <p:cTn id="19" dur="1000" fill="hold"/>
                                        <p:tgtEl>
                                          <p:spTgt spid="138243">
                                            <p:txEl>
                                              <p:charRg st="148" end="184"/>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38243">
                                            <p:txEl>
                                              <p:charRg st="148" end="18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8243">
                                            <p:txEl>
                                              <p:charRg st="184" end="225"/>
                                            </p:txEl>
                                          </p:spTgt>
                                        </p:tgtEl>
                                        <p:attrNameLst>
                                          <p:attrName>style.visibility</p:attrName>
                                        </p:attrNameLst>
                                      </p:cBhvr>
                                      <p:to>
                                        <p:strVal val="visible"/>
                                      </p:to>
                                    </p:set>
                                    <p:anim calcmode="lin" valueType="num">
                                      <p:cBhvr additive="base">
                                        <p:cTn id="25" dur="1000" fill="hold"/>
                                        <p:tgtEl>
                                          <p:spTgt spid="138243">
                                            <p:txEl>
                                              <p:charRg st="184" end="225"/>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38243">
                                            <p:txEl>
                                              <p:charRg st="184" end="2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xfrm>
            <a:off x="684213" y="476250"/>
            <a:ext cx="7772400" cy="774700"/>
          </a:xfrm>
        </p:spPr>
        <p:txBody>
          <a:bodyPr vert="horz" wrap="square" lIns="91440" tIns="45720" rIns="91440" bIns="45720" anchor="ctr"/>
          <a:p>
            <a:pPr eaLnBrk="1" hangingPunct="1"/>
            <a:r>
              <a:rPr lang="en-US" altLang="zh-CN" dirty="0"/>
              <a:t>1.3.5 </a:t>
            </a:r>
            <a:r>
              <a:rPr lang="zh-CN" altLang="en-US" dirty="0"/>
              <a:t>软件客户－供应商的过程</a:t>
            </a:r>
            <a:endParaRPr lang="zh-CN" altLang="en-US" dirty="0"/>
          </a:p>
        </p:txBody>
      </p:sp>
      <p:sp>
        <p:nvSpPr>
          <p:cNvPr id="38915" name="Rectangle 3"/>
          <p:cNvSpPr>
            <a:spLocks noGrp="1"/>
          </p:cNvSpPr>
          <p:nvPr>
            <p:ph idx="1"/>
          </p:nvPr>
        </p:nvSpPr>
        <p:spPr>
          <a:xfrm>
            <a:off x="900113" y="1628775"/>
            <a:ext cx="7772400" cy="1800225"/>
          </a:xfrm>
        </p:spPr>
        <p:txBody>
          <a:bodyPr vert="horz" wrap="square" lIns="91440" tIns="45720" rIns="91440" bIns="45720" anchor="t"/>
          <a:p>
            <a:pPr eaLnBrk="1" hangingPunct="1"/>
            <a:r>
              <a:rPr lang="zh-CN" altLang="en-US" dirty="0"/>
              <a:t>客户－供应商过程</a:t>
            </a:r>
            <a:r>
              <a:rPr lang="zh-CN" altLang="en-US" sz="2400" b="0" dirty="0"/>
              <a:t>是内部直接影响到客户、外部直接影响开发、向客户交付软件以及软件正确操作与使用的过程，包括软件获得、客户需求管理、提供软件、操作软件以及提供客户服务等</a:t>
            </a:r>
            <a:r>
              <a:rPr lang="en-US" altLang="zh-CN" sz="2400" b="0" dirty="0"/>
              <a:t>5</a:t>
            </a:r>
            <a:r>
              <a:rPr lang="zh-CN" altLang="en-US" sz="2400" b="0" dirty="0"/>
              <a:t>个子过程</a:t>
            </a:r>
            <a:endParaRPr lang="zh-CN" altLang="en-US" sz="2400" b="0" dirty="0"/>
          </a:p>
        </p:txBody>
      </p:sp>
      <p:sp>
        <p:nvSpPr>
          <p:cNvPr id="140292" name="AutoShape 4"/>
          <p:cNvSpPr/>
          <p:nvPr/>
        </p:nvSpPr>
        <p:spPr>
          <a:xfrm>
            <a:off x="1709738" y="3500438"/>
            <a:ext cx="5310187" cy="2520950"/>
          </a:xfrm>
          <a:prstGeom prst="borderCallout2">
            <a:avLst>
              <a:gd name="adj1" fmla="val 4532"/>
              <a:gd name="adj2" fmla="val 35069"/>
              <a:gd name="adj3" fmla="val 4532"/>
              <a:gd name="adj4" fmla="val 35069"/>
              <a:gd name="adj5" fmla="val -30731"/>
              <a:gd name="adj6" fmla="val 35069"/>
            </a:avLst>
          </a:prstGeom>
          <a:solidFill>
            <a:srgbClr val="FFFF99">
              <a:alpha val="50195"/>
            </a:srgbClr>
          </a:solidFill>
          <a:ln w="9525" cap="flat" cmpd="sng">
            <a:solidFill>
              <a:schemeClr val="accent2"/>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533400" eaLnBrk="1" hangingPunct="1">
              <a:spcBef>
                <a:spcPct val="0"/>
              </a:spcBef>
              <a:buClrTx/>
              <a:buSzPct val="100000"/>
              <a:buChar char="•"/>
            </a:pPr>
            <a:r>
              <a:rPr lang="zh-CN" altLang="en-US" sz="2000" b="0" i="0" dirty="0"/>
              <a:t>获取过程从确定需要获取的软件系统、产品或服务开始，然后制定和发布标书、选择供方和管理获取过程，直到验收软件系统、产品或服务 。</a:t>
            </a:r>
            <a:endParaRPr lang="zh-CN" altLang="en-US" sz="2000" b="0" i="0" dirty="0"/>
          </a:p>
          <a:p>
            <a:pPr marL="0" lvl="0" indent="533400" eaLnBrk="1" hangingPunct="1">
              <a:spcBef>
                <a:spcPct val="0"/>
              </a:spcBef>
              <a:buClrTx/>
              <a:buSzPct val="100000"/>
              <a:buChar char="•"/>
            </a:pPr>
            <a:r>
              <a:rPr lang="zh-CN" altLang="en-US" sz="2000" b="0" i="0" dirty="0"/>
              <a:t>该过程的成功实施会导致最终生成一个明确的合同或条约，清楚地描述出客户与供应方的期望、职责与义务。 </a:t>
            </a:r>
            <a:endParaRPr lang="zh-CN" altLang="en-US" sz="2000" b="0" i="0" dirty="0"/>
          </a:p>
        </p:txBody>
      </p:sp>
      <p:sp>
        <p:nvSpPr>
          <p:cNvPr id="140293" name="AutoShape 5"/>
          <p:cNvSpPr/>
          <p:nvPr/>
        </p:nvSpPr>
        <p:spPr>
          <a:xfrm>
            <a:off x="1331913" y="4076700"/>
            <a:ext cx="3735387" cy="2160588"/>
          </a:xfrm>
          <a:prstGeom prst="borderCallout2">
            <a:avLst>
              <a:gd name="adj1" fmla="val 5292"/>
              <a:gd name="adj2" fmla="val 102042"/>
              <a:gd name="adj3" fmla="val 5292"/>
              <a:gd name="adj4" fmla="val 102931"/>
              <a:gd name="adj5" fmla="val -67894"/>
              <a:gd name="adj6" fmla="val 105056"/>
            </a:avLst>
          </a:prstGeom>
          <a:solidFill>
            <a:srgbClr val="FFFF99">
              <a:alpha val="50195"/>
            </a:srgbClr>
          </a:solidFill>
          <a:ln w="9525" cap="flat" cmpd="sng">
            <a:solidFill>
              <a:schemeClr val="accent2"/>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533400" eaLnBrk="1" hangingPunct="1">
              <a:spcBef>
                <a:spcPct val="0"/>
              </a:spcBef>
              <a:buClrTx/>
              <a:buSzPct val="100000"/>
              <a:buChar char="•"/>
            </a:pPr>
            <a:r>
              <a:rPr lang="zh-CN" altLang="en-US" sz="2000" b="0" i="0" dirty="0"/>
              <a:t>在整个软件生命周期中，针对不断变化的客户需求加以收集、处理和跟踪，并建立软件需求的基准线，以作为项目中软件开发活动过程和产品度量和变更管理的基础 </a:t>
            </a:r>
            <a:endParaRPr lang="zh-CN" altLang="en-US" sz="2000" b="0" i="0" dirty="0"/>
          </a:p>
        </p:txBody>
      </p:sp>
      <p:sp>
        <p:nvSpPr>
          <p:cNvPr id="140294" name="AutoShape 6"/>
          <p:cNvSpPr/>
          <p:nvPr/>
        </p:nvSpPr>
        <p:spPr>
          <a:xfrm>
            <a:off x="3276600" y="4149725"/>
            <a:ext cx="3735388" cy="2160588"/>
          </a:xfrm>
          <a:prstGeom prst="borderCallout2">
            <a:avLst>
              <a:gd name="adj1" fmla="val 5292"/>
              <a:gd name="adj2" fmla="val 102042"/>
              <a:gd name="adj3" fmla="val 5292"/>
              <a:gd name="adj4" fmla="val 102931"/>
              <a:gd name="adj5" fmla="val -64218"/>
              <a:gd name="adj6" fmla="val 105014"/>
            </a:avLst>
          </a:prstGeom>
          <a:solidFill>
            <a:srgbClr val="FFFF99">
              <a:alpha val="50195"/>
            </a:srgbClr>
          </a:solidFill>
          <a:ln w="9525" cap="flat" cmpd="sng">
            <a:solidFill>
              <a:schemeClr val="accent2"/>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533400" eaLnBrk="1" hangingPunct="1">
              <a:spcBef>
                <a:spcPct val="0"/>
              </a:spcBef>
              <a:buClrTx/>
              <a:buSzPct val="100000"/>
              <a:buChar char="•"/>
            </a:pPr>
            <a:r>
              <a:rPr lang="zh-CN" altLang="en-US" sz="1800" b="0" i="0" dirty="0"/>
              <a:t>按客户、事先规定的要求对软件进行包装、发布与安装的活动过程 </a:t>
            </a:r>
            <a:endParaRPr lang="zh-CN" altLang="en-US" sz="1800" b="0" i="0" dirty="0"/>
          </a:p>
          <a:p>
            <a:pPr marL="0" lvl="0" indent="533400" eaLnBrk="1" hangingPunct="1">
              <a:spcBef>
                <a:spcPct val="0"/>
              </a:spcBef>
              <a:buClrTx/>
              <a:buSzPct val="100000"/>
              <a:buChar char="•"/>
            </a:pPr>
            <a:r>
              <a:rPr lang="zh-CN" altLang="en-US" sz="1800" b="0" i="0" dirty="0"/>
              <a:t>确定包装、发布以及安装软件的有关要求。</a:t>
            </a:r>
            <a:endParaRPr lang="zh-CN" altLang="en-US" sz="1800" b="0" i="0" dirty="0"/>
          </a:p>
          <a:p>
            <a:pPr marL="0" lvl="0" indent="533400" eaLnBrk="1" hangingPunct="1">
              <a:spcBef>
                <a:spcPct val="0"/>
              </a:spcBef>
              <a:buClrTx/>
              <a:buSzPct val="100000"/>
              <a:buChar char="•"/>
            </a:pPr>
            <a:r>
              <a:rPr lang="zh-CN" altLang="en-US" sz="1800" b="0" i="0" dirty="0"/>
              <a:t>软件有效地被安装与使用。</a:t>
            </a:r>
            <a:endParaRPr lang="zh-CN" altLang="en-US" sz="1800" b="0" i="0" dirty="0"/>
          </a:p>
          <a:p>
            <a:pPr marL="0" lvl="0" indent="533400" eaLnBrk="1" hangingPunct="1">
              <a:spcBef>
                <a:spcPct val="0"/>
              </a:spcBef>
              <a:buClrTx/>
              <a:buSzPct val="100000"/>
              <a:buChar char="•"/>
            </a:pPr>
            <a:r>
              <a:rPr lang="zh-CN" altLang="en-US" sz="1800" b="0" i="0" dirty="0"/>
              <a:t>软件达到需求定义中所规定的质量水平。</a:t>
            </a:r>
            <a:endParaRPr lang="zh-CN" altLang="en-US" sz="1800" b="0" i="0" dirty="0"/>
          </a:p>
        </p:txBody>
      </p:sp>
      <p:sp>
        <p:nvSpPr>
          <p:cNvPr id="140295" name="AutoShape 7"/>
          <p:cNvSpPr/>
          <p:nvPr/>
        </p:nvSpPr>
        <p:spPr>
          <a:xfrm>
            <a:off x="2771775" y="4292600"/>
            <a:ext cx="3735388" cy="2160588"/>
          </a:xfrm>
          <a:prstGeom prst="borderCallout2">
            <a:avLst>
              <a:gd name="adj1" fmla="val 5292"/>
              <a:gd name="adj2" fmla="val -2042"/>
              <a:gd name="adj3" fmla="val 5292"/>
              <a:gd name="adj4" fmla="val -7181"/>
              <a:gd name="adj5" fmla="val -54370"/>
              <a:gd name="adj6" fmla="val -19167"/>
            </a:avLst>
          </a:prstGeom>
          <a:solidFill>
            <a:srgbClr val="FFFF99">
              <a:alpha val="50195"/>
            </a:srgbClr>
          </a:solidFill>
          <a:ln w="9525" cap="flat" cmpd="sng">
            <a:solidFill>
              <a:schemeClr val="accent2"/>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533400" eaLnBrk="1" hangingPunct="1">
              <a:spcBef>
                <a:spcPct val="0"/>
              </a:spcBef>
              <a:buClrTx/>
              <a:buSzPct val="100000"/>
              <a:buChar char="•"/>
            </a:pPr>
            <a:r>
              <a:rPr lang="zh-CN" altLang="en-US" sz="1800" b="0" i="0" dirty="0"/>
              <a:t>确定和管理由于引人并发操作软件而带来的操作上的风险。</a:t>
            </a:r>
            <a:endParaRPr lang="zh-CN" altLang="en-US" sz="1800" b="0" i="0" dirty="0"/>
          </a:p>
          <a:p>
            <a:pPr marL="0" lvl="0" indent="533400" eaLnBrk="1" hangingPunct="1">
              <a:spcBef>
                <a:spcPct val="0"/>
              </a:spcBef>
              <a:buClrTx/>
              <a:buSzPct val="100000"/>
              <a:buChar char="•"/>
            </a:pPr>
            <a:r>
              <a:rPr lang="zh-CN" altLang="en-US" sz="1800" b="0" i="0" dirty="0"/>
              <a:t>按要求的步骤和在要求的操作环境中运行软件。</a:t>
            </a:r>
            <a:endParaRPr lang="zh-CN" altLang="en-US" sz="1800" b="0" i="0" dirty="0"/>
          </a:p>
          <a:p>
            <a:pPr marL="0" lvl="0" indent="533400" eaLnBrk="1" hangingPunct="1">
              <a:spcBef>
                <a:spcPct val="0"/>
              </a:spcBef>
              <a:buClrTx/>
              <a:buSzPct val="100000"/>
              <a:buChar char="•"/>
            </a:pPr>
            <a:r>
              <a:rPr lang="zh-CN" altLang="en-US" sz="1800" b="0" i="0" dirty="0"/>
              <a:t>提供操作上的技术支持，以便解决操作过程个出现的问题．</a:t>
            </a:r>
            <a:endParaRPr lang="zh-CN" altLang="en-US" sz="1800" b="0" i="0" dirty="0"/>
          </a:p>
          <a:p>
            <a:pPr marL="0" lvl="0" indent="533400" eaLnBrk="1" hangingPunct="1">
              <a:spcBef>
                <a:spcPct val="0"/>
              </a:spcBef>
              <a:buClrTx/>
              <a:buSzPct val="100000"/>
              <a:buChar char="•"/>
            </a:pPr>
            <a:r>
              <a:rPr lang="zh-CN" altLang="en-US" sz="1800" b="0" i="0" dirty="0"/>
              <a:t>确保软件（或主机系统）有足够的能力满足用户的需求。</a:t>
            </a:r>
            <a:endParaRPr lang="zh-CN" altLang="en-US" sz="1800" b="0" i="0" dirty="0"/>
          </a:p>
        </p:txBody>
      </p:sp>
      <p:sp>
        <p:nvSpPr>
          <p:cNvPr id="140296" name="AutoShape 8"/>
          <p:cNvSpPr/>
          <p:nvPr/>
        </p:nvSpPr>
        <p:spPr>
          <a:xfrm>
            <a:off x="4787900" y="4076700"/>
            <a:ext cx="3735388" cy="2160588"/>
          </a:xfrm>
          <a:prstGeom prst="borderCallout2">
            <a:avLst>
              <a:gd name="adj1" fmla="val 5292"/>
              <a:gd name="adj2" fmla="val -2042"/>
              <a:gd name="adj3" fmla="val 5292"/>
              <a:gd name="adj4" fmla="val -6546"/>
              <a:gd name="adj5" fmla="val -49671"/>
              <a:gd name="adj6" fmla="val -17042"/>
            </a:avLst>
          </a:prstGeom>
          <a:solidFill>
            <a:srgbClr val="FFFF99">
              <a:alpha val="50195"/>
            </a:srgbClr>
          </a:solidFill>
          <a:ln w="9525" cap="flat" cmpd="sng">
            <a:solidFill>
              <a:schemeClr val="accent2"/>
            </a:solidFill>
            <a:prstDash val="solid"/>
            <a:miter/>
            <a:headEnd type="none" w="med" len="med"/>
            <a:tailEnd type="none" w="med" len="med"/>
          </a:ln>
        </p:spPr>
        <p:txBody>
          <a:bodyPr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533400" eaLnBrk="1" hangingPunct="1">
              <a:spcBef>
                <a:spcPct val="0"/>
              </a:spcBef>
              <a:buClrTx/>
              <a:buSzPct val="100000"/>
              <a:buChar char="•"/>
            </a:pPr>
            <a:r>
              <a:rPr lang="zh-CN" altLang="en-US" sz="1800" b="0" i="0" dirty="0"/>
              <a:t>基于实施情况，确定客户所需要的支持服务。</a:t>
            </a:r>
            <a:endParaRPr lang="zh-CN" altLang="en-US" sz="1800" b="0" i="0" dirty="0"/>
          </a:p>
          <a:p>
            <a:pPr marL="0" lvl="0" indent="533400" eaLnBrk="1" hangingPunct="1">
              <a:spcBef>
                <a:spcPct val="0"/>
              </a:spcBef>
              <a:buClrTx/>
              <a:buSzPct val="100000"/>
              <a:buChar char="•"/>
            </a:pPr>
            <a:r>
              <a:rPr lang="zh-CN" altLang="en-US" sz="1800" b="0" i="0" dirty="0"/>
              <a:t>通过提供适当的服务来满足客户的需求。</a:t>
            </a:r>
            <a:endParaRPr lang="zh-CN" altLang="en-US" sz="1800" b="0" i="0" dirty="0"/>
          </a:p>
          <a:p>
            <a:pPr marL="0" lvl="0" indent="533400" eaLnBrk="1" hangingPunct="1">
              <a:spcBef>
                <a:spcPct val="0"/>
              </a:spcBef>
              <a:buClrTx/>
              <a:buSzPct val="100000"/>
              <a:buChar char="•"/>
            </a:pPr>
            <a:r>
              <a:rPr lang="zh-CN" altLang="en-US" sz="1800" b="0" i="0" dirty="0"/>
              <a:t>针对客户对产品本身及其相应的支持服务的满意程度进行持续的评估</a:t>
            </a:r>
            <a:endParaRPr lang="zh-CN" altLang="en-US" sz="1800"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p:cTn id="7" dur="1000" fill="hold"/>
                                        <p:tgtEl>
                                          <p:spTgt spid="140292"/>
                                        </p:tgtEl>
                                        <p:attrNameLst>
                                          <p:attrName>ppt_w</p:attrName>
                                        </p:attrNameLst>
                                      </p:cBhvr>
                                      <p:tavLst>
                                        <p:tav tm="0">
                                          <p:val>
                                            <p:fltVal val="0.000000"/>
                                          </p:val>
                                        </p:tav>
                                        <p:tav tm="100000">
                                          <p:val>
                                            <p:strVal val="#ppt_w"/>
                                          </p:val>
                                        </p:tav>
                                      </p:tavLst>
                                    </p:anim>
                                    <p:anim calcmode="lin" valueType="num">
                                      <p:cBhvr>
                                        <p:cTn id="8" dur="1000" fill="hold"/>
                                        <p:tgtEl>
                                          <p:spTgt spid="14029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8" presetClass="exit" presetSubtype="16" fill="hold" grpId="1" nodeType="clickEffect">
                                  <p:stCondLst>
                                    <p:cond delay="0"/>
                                  </p:stCondLst>
                                  <p:childTnLst>
                                    <p:animEffect transition="out" filter="diamond(in)">
                                      <p:cBhvr>
                                        <p:cTn id="12" dur="500"/>
                                        <p:tgtEl>
                                          <p:spTgt spid="140292"/>
                                        </p:tgtEl>
                                      </p:cBhvr>
                                    </p:animEffect>
                                    <p:set>
                                      <p:cBhvr>
                                        <p:cTn id="13" dur="1" fill="hold">
                                          <p:stCondLst>
                                            <p:cond delay="499"/>
                                          </p:stCondLst>
                                        </p:cTn>
                                        <p:tgtEl>
                                          <p:spTgt spid="140292"/>
                                        </p:tgtEl>
                                        <p:attrNameLst>
                                          <p:attrName>style.visibility</p:attrName>
                                        </p:attrNameLst>
                                      </p:cBhvr>
                                      <p:to>
                                        <p:strVal val="hidden"/>
                                      </p:to>
                                    </p:set>
                                  </p:childTnLst>
                                </p:cTn>
                              </p:par>
                              <p:par>
                                <p:cTn id="14" presetID="23" presetClass="entr" presetSubtype="16" fill="hold" grpId="0" nodeType="withEffect">
                                  <p:stCondLst>
                                    <p:cond delay="0"/>
                                  </p:stCondLst>
                                  <p:childTnLst>
                                    <p:set>
                                      <p:cBhvr>
                                        <p:cTn id="15" dur="1" fill="hold">
                                          <p:stCondLst>
                                            <p:cond delay="0"/>
                                          </p:stCondLst>
                                        </p:cTn>
                                        <p:tgtEl>
                                          <p:spTgt spid="140293"/>
                                        </p:tgtEl>
                                        <p:attrNameLst>
                                          <p:attrName>style.visibility</p:attrName>
                                        </p:attrNameLst>
                                      </p:cBhvr>
                                      <p:to>
                                        <p:strVal val="visible"/>
                                      </p:to>
                                    </p:set>
                                    <p:anim calcmode="lin" valueType="num">
                                      <p:cBhvr>
                                        <p:cTn id="16" dur="1000" fill="hold"/>
                                        <p:tgtEl>
                                          <p:spTgt spid="140293"/>
                                        </p:tgtEl>
                                        <p:attrNameLst>
                                          <p:attrName>ppt_w</p:attrName>
                                        </p:attrNameLst>
                                      </p:cBhvr>
                                      <p:tavLst>
                                        <p:tav tm="0">
                                          <p:val>
                                            <p:fltVal val="0.000000"/>
                                          </p:val>
                                        </p:tav>
                                        <p:tav tm="100000">
                                          <p:val>
                                            <p:strVal val="#ppt_w"/>
                                          </p:val>
                                        </p:tav>
                                      </p:tavLst>
                                    </p:anim>
                                    <p:anim calcmode="lin" valueType="num">
                                      <p:cBhvr>
                                        <p:cTn id="17" dur="1000" fill="hold"/>
                                        <p:tgtEl>
                                          <p:spTgt spid="140293"/>
                                        </p:tgtEl>
                                        <p:attrNameLst>
                                          <p:attrName>ppt_h</p:attrName>
                                        </p:attrNameLst>
                                      </p:cBhvr>
                                      <p:tavLst>
                                        <p:tav tm="0">
                                          <p:val>
                                            <p:fltVal val="0.00000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1" nodeType="clickEffect">
                                  <p:stCondLst>
                                    <p:cond delay="0"/>
                                  </p:stCondLst>
                                  <p:childTnLst>
                                    <p:animEffect transition="out" filter="diamond(in)">
                                      <p:cBhvr>
                                        <p:cTn id="21" dur="500"/>
                                        <p:tgtEl>
                                          <p:spTgt spid="140293"/>
                                        </p:tgtEl>
                                      </p:cBhvr>
                                    </p:animEffect>
                                    <p:set>
                                      <p:cBhvr>
                                        <p:cTn id="22" dur="1" fill="hold">
                                          <p:stCondLst>
                                            <p:cond delay="499"/>
                                          </p:stCondLst>
                                        </p:cTn>
                                        <p:tgtEl>
                                          <p:spTgt spid="140293"/>
                                        </p:tgtEl>
                                        <p:attrNameLst>
                                          <p:attrName>style.visibility</p:attrName>
                                        </p:attrNameLst>
                                      </p:cBhvr>
                                      <p:to>
                                        <p:strVal val="hidden"/>
                                      </p:to>
                                    </p:set>
                                  </p:childTnLst>
                                </p:cTn>
                              </p:par>
                              <p:par>
                                <p:cTn id="23" presetID="23" presetClass="entr" presetSubtype="16" fill="hold" grpId="0" nodeType="withEffect">
                                  <p:stCondLst>
                                    <p:cond delay="0"/>
                                  </p:stCondLst>
                                  <p:childTnLst>
                                    <p:set>
                                      <p:cBhvr>
                                        <p:cTn id="24" dur="1" fill="hold">
                                          <p:stCondLst>
                                            <p:cond delay="0"/>
                                          </p:stCondLst>
                                        </p:cTn>
                                        <p:tgtEl>
                                          <p:spTgt spid="140294"/>
                                        </p:tgtEl>
                                        <p:attrNameLst>
                                          <p:attrName>style.visibility</p:attrName>
                                        </p:attrNameLst>
                                      </p:cBhvr>
                                      <p:to>
                                        <p:strVal val="visible"/>
                                      </p:to>
                                    </p:set>
                                    <p:anim calcmode="lin" valueType="num">
                                      <p:cBhvr>
                                        <p:cTn id="25" dur="1000" fill="hold"/>
                                        <p:tgtEl>
                                          <p:spTgt spid="140294"/>
                                        </p:tgtEl>
                                        <p:attrNameLst>
                                          <p:attrName>ppt_w</p:attrName>
                                        </p:attrNameLst>
                                      </p:cBhvr>
                                      <p:tavLst>
                                        <p:tav tm="0">
                                          <p:val>
                                            <p:fltVal val="0.000000"/>
                                          </p:val>
                                        </p:tav>
                                        <p:tav tm="100000">
                                          <p:val>
                                            <p:strVal val="#ppt_w"/>
                                          </p:val>
                                        </p:tav>
                                      </p:tavLst>
                                    </p:anim>
                                    <p:anim calcmode="lin" valueType="num">
                                      <p:cBhvr>
                                        <p:cTn id="26" dur="1000" fill="hold"/>
                                        <p:tgtEl>
                                          <p:spTgt spid="140294"/>
                                        </p:tgtEl>
                                        <p:attrNameLst>
                                          <p:attrName>ppt_h</p:attrName>
                                        </p:attrNameLst>
                                      </p:cBhvr>
                                      <p:tavLst>
                                        <p:tav tm="0">
                                          <p:val>
                                            <p:fltVal val="0.00000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8" presetClass="exit" presetSubtype="16" fill="hold" grpId="1" nodeType="clickEffect">
                                  <p:stCondLst>
                                    <p:cond delay="0"/>
                                  </p:stCondLst>
                                  <p:childTnLst>
                                    <p:animEffect transition="out" filter="diamond(in)">
                                      <p:cBhvr>
                                        <p:cTn id="30" dur="500"/>
                                        <p:tgtEl>
                                          <p:spTgt spid="140294"/>
                                        </p:tgtEl>
                                      </p:cBhvr>
                                    </p:animEffect>
                                    <p:set>
                                      <p:cBhvr>
                                        <p:cTn id="31" dur="1" fill="hold">
                                          <p:stCondLst>
                                            <p:cond delay="499"/>
                                          </p:stCondLst>
                                        </p:cTn>
                                        <p:tgtEl>
                                          <p:spTgt spid="140294"/>
                                        </p:tgtEl>
                                        <p:attrNameLst>
                                          <p:attrName>style.visibility</p:attrName>
                                        </p:attrNameLst>
                                      </p:cBhvr>
                                      <p:to>
                                        <p:strVal val="hidden"/>
                                      </p:to>
                                    </p:set>
                                  </p:childTnLst>
                                </p:cTn>
                              </p:par>
                              <p:par>
                                <p:cTn id="32" presetID="23" presetClass="entr" presetSubtype="16" fill="hold" grpId="0" nodeType="withEffect">
                                  <p:stCondLst>
                                    <p:cond delay="0"/>
                                  </p:stCondLst>
                                  <p:childTnLst>
                                    <p:set>
                                      <p:cBhvr>
                                        <p:cTn id="33" dur="1" fill="hold">
                                          <p:stCondLst>
                                            <p:cond delay="0"/>
                                          </p:stCondLst>
                                        </p:cTn>
                                        <p:tgtEl>
                                          <p:spTgt spid="140295"/>
                                        </p:tgtEl>
                                        <p:attrNameLst>
                                          <p:attrName>style.visibility</p:attrName>
                                        </p:attrNameLst>
                                      </p:cBhvr>
                                      <p:to>
                                        <p:strVal val="visible"/>
                                      </p:to>
                                    </p:set>
                                    <p:anim calcmode="lin" valueType="num">
                                      <p:cBhvr>
                                        <p:cTn id="34" dur="1000" fill="hold"/>
                                        <p:tgtEl>
                                          <p:spTgt spid="140295"/>
                                        </p:tgtEl>
                                        <p:attrNameLst>
                                          <p:attrName>ppt_w</p:attrName>
                                        </p:attrNameLst>
                                      </p:cBhvr>
                                      <p:tavLst>
                                        <p:tav tm="0">
                                          <p:val>
                                            <p:fltVal val="0.000000"/>
                                          </p:val>
                                        </p:tav>
                                        <p:tav tm="100000">
                                          <p:val>
                                            <p:strVal val="#ppt_w"/>
                                          </p:val>
                                        </p:tav>
                                      </p:tavLst>
                                    </p:anim>
                                    <p:anim calcmode="lin" valueType="num">
                                      <p:cBhvr>
                                        <p:cTn id="35" dur="1000" fill="hold"/>
                                        <p:tgtEl>
                                          <p:spTgt spid="140295"/>
                                        </p:tgtEl>
                                        <p:attrNameLst>
                                          <p:attrName>ppt_h</p:attrName>
                                        </p:attrNameLst>
                                      </p:cBhvr>
                                      <p:tavLst>
                                        <p:tav tm="0">
                                          <p:val>
                                            <p:fltVal val="0.00000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8" presetClass="exit" presetSubtype="16" fill="hold" grpId="1" nodeType="clickEffect">
                                  <p:stCondLst>
                                    <p:cond delay="0"/>
                                  </p:stCondLst>
                                  <p:childTnLst>
                                    <p:animEffect transition="out" filter="diamond(in)">
                                      <p:cBhvr>
                                        <p:cTn id="39" dur="500"/>
                                        <p:tgtEl>
                                          <p:spTgt spid="140295"/>
                                        </p:tgtEl>
                                      </p:cBhvr>
                                    </p:animEffect>
                                    <p:set>
                                      <p:cBhvr>
                                        <p:cTn id="40" dur="1" fill="hold">
                                          <p:stCondLst>
                                            <p:cond delay="499"/>
                                          </p:stCondLst>
                                        </p:cTn>
                                        <p:tgtEl>
                                          <p:spTgt spid="140295"/>
                                        </p:tgtEl>
                                        <p:attrNameLst>
                                          <p:attrName>style.visibility</p:attrName>
                                        </p:attrNameLst>
                                      </p:cBhvr>
                                      <p:to>
                                        <p:strVal val="hidden"/>
                                      </p:to>
                                    </p:set>
                                  </p:childTnLst>
                                </p:cTn>
                              </p:par>
                              <p:par>
                                <p:cTn id="41" presetID="23" presetClass="entr" presetSubtype="16" fill="hold" grpId="0" nodeType="withEffect">
                                  <p:stCondLst>
                                    <p:cond delay="0"/>
                                  </p:stCondLst>
                                  <p:childTnLst>
                                    <p:set>
                                      <p:cBhvr>
                                        <p:cTn id="42" dur="1" fill="hold">
                                          <p:stCondLst>
                                            <p:cond delay="0"/>
                                          </p:stCondLst>
                                        </p:cTn>
                                        <p:tgtEl>
                                          <p:spTgt spid="140296"/>
                                        </p:tgtEl>
                                        <p:attrNameLst>
                                          <p:attrName>style.visibility</p:attrName>
                                        </p:attrNameLst>
                                      </p:cBhvr>
                                      <p:to>
                                        <p:strVal val="visible"/>
                                      </p:to>
                                    </p:set>
                                    <p:anim calcmode="lin" valueType="num">
                                      <p:cBhvr>
                                        <p:cTn id="43" dur="1000" fill="hold"/>
                                        <p:tgtEl>
                                          <p:spTgt spid="140296"/>
                                        </p:tgtEl>
                                        <p:attrNameLst>
                                          <p:attrName>ppt_w</p:attrName>
                                        </p:attrNameLst>
                                      </p:cBhvr>
                                      <p:tavLst>
                                        <p:tav tm="0">
                                          <p:val>
                                            <p:fltVal val="0.000000"/>
                                          </p:val>
                                        </p:tav>
                                        <p:tav tm="100000">
                                          <p:val>
                                            <p:strVal val="#ppt_w"/>
                                          </p:val>
                                        </p:tav>
                                      </p:tavLst>
                                    </p:anim>
                                    <p:anim calcmode="lin" valueType="num">
                                      <p:cBhvr>
                                        <p:cTn id="44" dur="1000" fill="hold"/>
                                        <p:tgtEl>
                                          <p:spTgt spid="14029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P spid="140292" grpId="1" animBg="1"/>
      <p:bldP spid="140293" grpId="0" animBg="1"/>
      <p:bldP spid="140293" grpId="1" animBg="1"/>
      <p:bldP spid="140294" grpId="0" animBg="1"/>
      <p:bldP spid="140294" grpId="1" animBg="1"/>
      <p:bldP spid="140295" grpId="0" animBg="1"/>
      <p:bldP spid="140295" grpId="1" animBg="1"/>
      <p:bldP spid="14029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p:txBody>
          <a:bodyPr vert="horz" wrap="square" lIns="91440" tIns="45720" rIns="91440" bIns="45720" anchor="ctr"/>
          <a:p>
            <a:pPr eaLnBrk="1" hangingPunct="1"/>
            <a:r>
              <a:rPr lang="en-US" altLang="zh-CN" dirty="0"/>
              <a:t>1.4 </a:t>
            </a:r>
            <a:r>
              <a:rPr lang="zh-CN" altLang="en-US" dirty="0"/>
              <a:t>软件生命周期标准</a:t>
            </a:r>
            <a:endParaRPr lang="zh-CN" altLang="en-US" dirty="0"/>
          </a:p>
        </p:txBody>
      </p:sp>
      <p:sp>
        <p:nvSpPr>
          <p:cNvPr id="101379" name="Rectangle 3"/>
          <p:cNvSpPr>
            <a:spLocks noGrp="1"/>
          </p:cNvSpPr>
          <p:nvPr>
            <p:ph idx="1"/>
          </p:nvPr>
        </p:nvSpPr>
        <p:spPr>
          <a:xfrm>
            <a:off x="900113" y="1916113"/>
            <a:ext cx="6610350" cy="2476500"/>
          </a:xfrm>
        </p:spPr>
        <p:txBody>
          <a:bodyPr vert="horz" wrap="square" lIns="91440" tIns="45720" rIns="91440" bIns="45720" anchor="t"/>
          <a:p>
            <a:pPr eaLnBrk="1" hangingPunct="1"/>
            <a:r>
              <a:rPr lang="en-US" altLang="zh-CN" dirty="0"/>
              <a:t>1.4.1 ISO/IEC</a:t>
            </a:r>
            <a:r>
              <a:rPr lang="zh-CN" altLang="en-US" dirty="0"/>
              <a:t>标准体系</a:t>
            </a:r>
            <a:endParaRPr lang="zh-CN" altLang="en-US" dirty="0"/>
          </a:p>
          <a:p>
            <a:pPr eaLnBrk="1" hangingPunct="1"/>
            <a:r>
              <a:rPr lang="en-US" altLang="zh-CN" dirty="0"/>
              <a:t>1.4.2 IEEE</a:t>
            </a:r>
            <a:r>
              <a:rPr lang="zh-CN" altLang="en-US" dirty="0"/>
              <a:t>标准体系</a:t>
            </a:r>
            <a:endParaRPr lang="zh-CN" altLang="en-US" dirty="0"/>
          </a:p>
          <a:p>
            <a:pPr eaLnBrk="1" hangingPunct="1"/>
            <a:r>
              <a:rPr lang="en-US" altLang="zh-CN" dirty="0"/>
              <a:t>1.4.3 </a:t>
            </a:r>
            <a:r>
              <a:rPr lang="zh-CN" altLang="en-US" dirty="0"/>
              <a:t>标准体系全貌图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charRg st="18" end="33"/>
                                            </p:txEl>
                                          </p:spTgt>
                                        </p:tgtEl>
                                        <p:attrNameLst>
                                          <p:attrName>style.visibility</p:attrName>
                                        </p:attrNameLst>
                                      </p:cBhvr>
                                      <p:to>
                                        <p:strVal val="visible"/>
                                      </p:to>
                                    </p:set>
                                    <p:anim calcmode="lin" valueType="num">
                                      <p:cBhvr additive="base">
                                        <p:cTn id="7" dur="1000" fill="hold"/>
                                        <p:tgtEl>
                                          <p:spTgt spid="101379">
                                            <p:txEl>
                                              <p:charRg st="18" end="33"/>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01379">
                                            <p:txEl>
                                              <p:charRg st="18" end="3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79">
                                            <p:txEl>
                                              <p:charRg st="33" end="47"/>
                                            </p:txEl>
                                          </p:spTgt>
                                        </p:tgtEl>
                                        <p:attrNameLst>
                                          <p:attrName>style.visibility</p:attrName>
                                        </p:attrNameLst>
                                      </p:cBhvr>
                                      <p:to>
                                        <p:strVal val="visible"/>
                                      </p:to>
                                    </p:set>
                                    <p:anim calcmode="lin" valueType="num">
                                      <p:cBhvr additive="base">
                                        <p:cTn id="13" dur="1000" fill="hold"/>
                                        <p:tgtEl>
                                          <p:spTgt spid="101379">
                                            <p:txEl>
                                              <p:charRg st="33" end="47"/>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01379">
                                            <p:txEl>
                                              <p:charRg st="33" end="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p:txBody>
          <a:bodyPr vert="horz" wrap="square" lIns="91440" tIns="45720" rIns="91440" bIns="45720" anchor="ctr"/>
          <a:p>
            <a:pPr eaLnBrk="1" hangingPunct="1"/>
            <a:r>
              <a:rPr lang="en-US" altLang="zh-CN" dirty="0"/>
              <a:t>1.4.1 ISO/IEC</a:t>
            </a:r>
            <a:r>
              <a:rPr lang="zh-CN" altLang="en-US" dirty="0"/>
              <a:t>标准体系</a:t>
            </a:r>
            <a:endParaRPr lang="zh-CN" altLang="en-US" dirty="0"/>
          </a:p>
        </p:txBody>
      </p:sp>
      <p:sp>
        <p:nvSpPr>
          <p:cNvPr id="146435" name="Rectangle 3"/>
          <p:cNvSpPr>
            <a:spLocks noGrp="1"/>
          </p:cNvSpPr>
          <p:nvPr>
            <p:ph idx="1"/>
          </p:nvPr>
        </p:nvSpPr>
        <p:spPr>
          <a:xfrm>
            <a:off x="827088" y="1773238"/>
            <a:ext cx="7561262" cy="4176712"/>
          </a:xfrm>
        </p:spPr>
        <p:txBody>
          <a:bodyPr vert="horz" wrap="square" lIns="91440" tIns="45720" rIns="91440" bIns="45720" anchor="t"/>
          <a:p>
            <a:pPr marL="0" indent="0" eaLnBrk="1" hangingPunct="1"/>
            <a:r>
              <a:rPr lang="en-US" altLang="zh-CN" dirty="0"/>
              <a:t>ISO/IEC 12207:1995-</a:t>
            </a:r>
            <a:r>
              <a:rPr lang="zh-CN" altLang="en-US" dirty="0"/>
              <a:t>软件生存周期过程</a:t>
            </a:r>
            <a:endParaRPr lang="zh-CN" altLang="en-US" dirty="0"/>
          </a:p>
          <a:p>
            <a:pPr marL="0" indent="0" eaLnBrk="1" hangingPunct="1"/>
            <a:r>
              <a:rPr lang="zh-CN" altLang="en-US" sz="2000" b="0" i="0" dirty="0"/>
              <a:t>     从多个角度说明了软件生命周期各个过程中的活动，对规范软件开发过程，协调各类人员之间的关系，都具有指导作用。</a:t>
            </a:r>
            <a:endParaRPr lang="zh-CN" altLang="en-US" sz="2000" b="0" i="0" dirty="0"/>
          </a:p>
          <a:p>
            <a:pPr marL="0" indent="0" eaLnBrk="1" hangingPunct="1"/>
            <a:r>
              <a:rPr lang="zh-CN" altLang="en-US" dirty="0"/>
              <a:t> </a:t>
            </a:r>
            <a:endParaRPr lang="zh-CN" altLang="en-US" dirty="0"/>
          </a:p>
          <a:p>
            <a:pPr marL="0" indent="0" eaLnBrk="1" hangingPunct="1"/>
            <a:r>
              <a:rPr lang="en-US" altLang="zh-CN" dirty="0"/>
              <a:t>ISO/IEC15504</a:t>
            </a:r>
            <a:r>
              <a:rPr lang="zh-CN" altLang="en-US" dirty="0"/>
              <a:t>软件过程评估标准</a:t>
            </a:r>
            <a:endParaRPr lang="zh-CN" altLang="en-US" dirty="0"/>
          </a:p>
          <a:p>
            <a:pPr marL="0" indent="0" eaLnBrk="1" hangingPunct="1">
              <a:buFont typeface="Wingdings" panose="05000000000000000000" pitchFamily="2" charset="2"/>
              <a:buChar char="n"/>
            </a:pPr>
            <a:r>
              <a:rPr lang="zh-CN" altLang="en-US" sz="2000" b="0" i="0" dirty="0"/>
              <a:t> 能力确定模式，帮助评估并确定一个潜在软件供应商的能力。</a:t>
            </a:r>
            <a:endParaRPr lang="zh-CN" altLang="en-US" sz="2000" b="0" i="0" dirty="0"/>
          </a:p>
          <a:p>
            <a:pPr marL="0" indent="0" eaLnBrk="1" hangingPunct="1">
              <a:buFont typeface="Wingdings" panose="05000000000000000000" pitchFamily="2" charset="2"/>
              <a:buChar char="n"/>
            </a:pPr>
            <a:r>
              <a:rPr lang="zh-CN" altLang="en-US" sz="2000" b="0" i="0" dirty="0"/>
              <a:t> 过程改进模式，帮助提高软件开发过程的水平。</a:t>
            </a:r>
            <a:endParaRPr lang="zh-CN" altLang="en-US" sz="2000" b="0" i="0" dirty="0"/>
          </a:p>
          <a:p>
            <a:pPr marL="0" indent="0" eaLnBrk="1" hangingPunct="1">
              <a:buFont typeface="Wingdings" panose="05000000000000000000" pitchFamily="2" charset="2"/>
              <a:buChar char="n"/>
            </a:pPr>
            <a:r>
              <a:rPr lang="zh-CN" altLang="en-US" sz="2000" b="0" i="0" dirty="0"/>
              <a:t> 自我评估模式，帮助判断是否有能力承接新项目的开发</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5">
                                            <p:txEl>
                                              <p:charRg st="89" end="110"/>
                                            </p:txEl>
                                          </p:spTgt>
                                        </p:tgtEl>
                                        <p:attrNameLst>
                                          <p:attrName>style.visibility</p:attrName>
                                        </p:attrNameLst>
                                      </p:cBhvr>
                                      <p:to>
                                        <p:strVal val="visible"/>
                                      </p:to>
                                    </p:set>
                                    <p:anim calcmode="lin" valueType="num">
                                      <p:cBhvr additive="base">
                                        <p:cTn id="7" dur="1000" fill="hold"/>
                                        <p:tgtEl>
                                          <p:spTgt spid="146435">
                                            <p:txEl>
                                              <p:charRg st="89" end="11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46435">
                                            <p:txEl>
                                              <p:charRg st="89" end="1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6435">
                                            <p:txEl>
                                              <p:charRg st="162" end="191"/>
                                            </p:txEl>
                                          </p:spTgt>
                                        </p:tgtEl>
                                        <p:attrNameLst>
                                          <p:attrName>style.visibility</p:attrName>
                                        </p:attrNameLst>
                                      </p:cBhvr>
                                      <p:to>
                                        <p:strVal val="visible"/>
                                      </p:to>
                                    </p:set>
                                    <p:anim calcmode="lin" valueType="num">
                                      <p:cBhvr additive="base">
                                        <p:cTn id="11" dur="1000" fill="hold"/>
                                        <p:tgtEl>
                                          <p:spTgt spid="146435">
                                            <p:txEl>
                                              <p:charRg st="162" end="19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46435">
                                            <p:txEl>
                                              <p:charRg st="162" end="19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6435">
                                            <p:txEl>
                                              <p:charRg st="110" end="139"/>
                                            </p:txEl>
                                          </p:spTgt>
                                        </p:tgtEl>
                                        <p:attrNameLst>
                                          <p:attrName>style.visibility</p:attrName>
                                        </p:attrNameLst>
                                      </p:cBhvr>
                                      <p:to>
                                        <p:strVal val="visible"/>
                                      </p:to>
                                    </p:set>
                                    <p:anim calcmode="lin" valueType="num">
                                      <p:cBhvr additive="base">
                                        <p:cTn id="15" dur="1000" fill="hold"/>
                                        <p:tgtEl>
                                          <p:spTgt spid="146435">
                                            <p:txEl>
                                              <p:charRg st="110" end="139"/>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46435">
                                            <p:txEl>
                                              <p:charRg st="110" end="13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6435">
                                            <p:txEl>
                                              <p:charRg st="139" end="162"/>
                                            </p:txEl>
                                          </p:spTgt>
                                        </p:tgtEl>
                                        <p:attrNameLst>
                                          <p:attrName>style.visibility</p:attrName>
                                        </p:attrNameLst>
                                      </p:cBhvr>
                                      <p:to>
                                        <p:strVal val="visible"/>
                                      </p:to>
                                    </p:set>
                                    <p:anim calcmode="lin" valueType="num">
                                      <p:cBhvr additive="base">
                                        <p:cTn id="19" dur="1000" fill="hold"/>
                                        <p:tgtEl>
                                          <p:spTgt spid="146435">
                                            <p:txEl>
                                              <p:charRg st="139" end="16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46435">
                                            <p:txEl>
                                              <p:charRg st="139" end="1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p:txBody>
          <a:bodyPr vert="horz" wrap="square" lIns="91440" tIns="45720" rIns="91440" bIns="45720" anchor="ctr"/>
          <a:p>
            <a:pPr eaLnBrk="1" hangingPunct="1"/>
            <a:r>
              <a:rPr lang="en-US" altLang="zh-CN" dirty="0"/>
              <a:t>ISO/IEC</a:t>
            </a:r>
            <a:r>
              <a:rPr lang="zh-CN" altLang="en-US" dirty="0"/>
              <a:t>标准体系的构成</a:t>
            </a:r>
            <a:endParaRPr lang="zh-CN" altLang="en-US" dirty="0"/>
          </a:p>
        </p:txBody>
      </p:sp>
      <p:graphicFrame>
        <p:nvGraphicFramePr>
          <p:cNvPr id="152769" name="Group 193"/>
          <p:cNvGraphicFramePr>
            <a:graphicFrameLocks noGrp="1"/>
          </p:cNvGraphicFramePr>
          <p:nvPr>
            <p:ph idx="1"/>
          </p:nvPr>
        </p:nvGraphicFramePr>
        <p:xfrm>
          <a:off x="684213" y="2205038"/>
          <a:ext cx="8280400" cy="3098800"/>
        </p:xfrm>
        <a:graphic>
          <a:graphicData uri="http://schemas.openxmlformats.org/drawingml/2006/table">
            <a:tbl>
              <a:tblPr/>
              <a:tblGrid>
                <a:gridCol w="863600"/>
                <a:gridCol w="1147762"/>
                <a:gridCol w="1238250"/>
                <a:gridCol w="1085850"/>
                <a:gridCol w="800100"/>
                <a:gridCol w="963613"/>
                <a:gridCol w="906462"/>
                <a:gridCol w="1274763"/>
              </a:tblGrid>
              <a:tr h="576263">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zh-CN" altLang="zh-CN" sz="2400" b="1" i="1"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软件过程</a:t>
                      </a:r>
                      <a:endParaRPr kumimoji="0" lang="zh-CN" altLang="en-US"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系统过程</a:t>
                      </a:r>
                      <a:endParaRPr kumimoji="0" lang="zh-CN" altLang="en-US"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875">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原理</a:t>
                      </a:r>
                      <a:endParaRPr kumimoji="0" lang="zh-CN" altLang="en-US"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12207/AMD1</a:t>
                      </a:r>
                      <a:r>
                        <a:rPr kumimoji="0"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rPr>
                        <a:t>的过程结果</a:t>
                      </a:r>
                      <a:endParaRPr kumimoji="0" lang="zh-CN" altLang="en-US"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15288</a:t>
                      </a:r>
                      <a:endParaRPr kumimoji="0" lang="en-US" altLang="zh-CN"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46163">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marL="821055" indent="-285750"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228725"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3703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要素</a:t>
                      </a:r>
                      <a:endParaRPr kumimoji="0"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标准</a:t>
                      </a:r>
                      <a:endParaRPr kumimoji="0" lang="zh-CN" altLang="en-US"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12207</a:t>
                      </a:r>
                      <a:endPar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/14764</a:t>
                      </a:r>
                      <a:endParaRPr kumimoji="0" lang="en-US" altLang="zh-CN"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TR15846</a:t>
                      </a:r>
                      <a:endParaRPr kumimoji="0" lang="en-US" altLang="zh-CN"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TR16326</a:t>
                      </a:r>
                      <a:endParaRPr kumimoji="0" lang="en-US" altLang="zh-CN" sz="20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15939</a:t>
                      </a:r>
                      <a:endParaRPr kumimoji="0" lang="en-US" altLang="zh-CN"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14598</a:t>
                      </a:r>
                      <a:endParaRPr kumimoji="0" lang="en-US" altLang="zh-CN"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15910</a:t>
                      </a:r>
                      <a:endParaRPr kumimoji="0" lang="en-US" altLang="zh-CN"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marL="821055" indent="-285750"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228725"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3703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15288</a:t>
                      </a:r>
                      <a:r>
                        <a:rPr kumimoji="0"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标准部分</a:t>
                      </a:r>
                      <a:endParaRPr kumimoji="0" lang="zh-CN" altLang="en-US"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2500">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指南</a:t>
                      </a:r>
                      <a:endParaRPr kumimoji="0" lang="zh-CN" altLang="en-US"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TR15271</a:t>
                      </a:r>
                      <a:endParaRPr kumimoji="0" lang="en-US" altLang="zh-CN" sz="20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ISO9000-3</a:t>
                      </a:r>
                      <a:endParaRPr kumimoji="0" lang="en-US" altLang="zh-CN" sz="20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TR9294</a:t>
                      </a:r>
                      <a:endParaRPr kumimoji="0" lang="en-US" altLang="zh-CN"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zh-CN" altLang="zh-CN" sz="2400" b="1" i="1"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endParaRPr kumimoji="0" lang="zh-CN" altLang="zh-CN" sz="2400" b="1" i="1"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18019</a:t>
                      </a:r>
                      <a:endParaRPr kumimoji="0" lang="en-US" altLang="zh-CN"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90000"/>
                        <a:buFont typeface="Wingdings" panose="05000000000000000000" pitchFamily="2" charset="2"/>
                        <a:defRPr sz="2400" b="1" i="1">
                          <a:solidFill>
                            <a:schemeClr val="tx1"/>
                          </a:solidFill>
                          <a:latin typeface="Arial" panose="020B0604020202090204" pitchFamily="34" charset="0"/>
                          <a:ea typeface="宋体" pitchFamily="2" charset="-122"/>
                        </a:defRPr>
                      </a:lvl1pPr>
                      <a:lvl2pPr algn="l">
                        <a:spcBef>
                          <a:spcPct val="20000"/>
                        </a:spcBef>
                        <a:buClr>
                          <a:schemeClr val="accent1"/>
                        </a:buClr>
                        <a:buSzPct val="75000"/>
                        <a:buFont typeface="Wingdings" panose="05000000000000000000" pitchFamily="2" charset="2"/>
                        <a:defRPr i="1">
                          <a:solidFill>
                            <a:schemeClr val="tx1"/>
                          </a:solidFill>
                          <a:latin typeface="Arial" panose="020B0604020202090204" pitchFamily="34" charset="0"/>
                          <a:ea typeface="宋体" pitchFamily="2" charset="-122"/>
                        </a:defRPr>
                      </a:lvl2pPr>
                      <a:lvl3pPr marL="1143000" indent="-228600" algn="l">
                        <a:spcBef>
                          <a:spcPct val="20000"/>
                        </a:spcBef>
                        <a:buClr>
                          <a:schemeClr val="folHlink"/>
                        </a:buClr>
                        <a:buSzPct val="55000"/>
                        <a:buFont typeface="Wingdings" panose="05000000000000000000" pitchFamily="2" charset="2"/>
                        <a:defRPr sz="2100">
                          <a:solidFill>
                            <a:schemeClr val="tx1"/>
                          </a:solidFill>
                          <a:latin typeface="Arial" panose="020B0604020202090204" pitchFamily="34" charset="0"/>
                          <a:ea typeface="宋体" pitchFamily="2" charset="-122"/>
                        </a:defRPr>
                      </a:lvl3pPr>
                      <a:lvl4pPr marL="16002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4pPr>
                      <a:lvl5pPr marL="2057400" indent="-228600" algn="l">
                        <a:spcBef>
                          <a:spcPct val="20000"/>
                        </a:spcBef>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5pPr>
                      <a:lvl6pPr marL="25146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6pPr>
                      <a:lvl7pPr marL="29718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7pPr>
                      <a:lvl8pPr marL="34290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8pPr>
                      <a:lvl9pPr marL="3886200" indent="-228600" fontAlgn="base">
                        <a:spcBef>
                          <a:spcPct val="20000"/>
                        </a:spcBef>
                        <a:spcAft>
                          <a:spcPct val="0"/>
                        </a:spcAft>
                        <a:buClr>
                          <a:schemeClr val="accent1"/>
                        </a:buClr>
                        <a:buFont typeface="Wingdings" panose="05000000000000000000" pitchFamily="2" charset="2"/>
                        <a:defRPr>
                          <a:solidFill>
                            <a:schemeClr val="tx1"/>
                          </a:solidFill>
                          <a:latin typeface="Arial" panose="020B0604020202090204"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15288</a:t>
                      </a:r>
                      <a:endParaRPr kumimoji="0" lang="en-US" altLang="zh-CN"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503050405090304" pitchFamily="18" charset="0"/>
                          <a:ea typeface="宋体" pitchFamily="2" charset="-122"/>
                          <a:cs typeface="Times New Roman" panose="02020503050405090304" pitchFamily="18" charset="0"/>
                        </a:rPr>
                        <a:t>指南</a:t>
                      </a:r>
                      <a:endParaRPr kumimoji="0" lang="zh-CN" altLang="en-US" sz="2400" b="0" i="0" u="none" strike="noStrike" cap="none" normalizeH="0" baseline="0" smtClean="0">
                        <a:ln>
                          <a:noFill/>
                        </a:ln>
                        <a:solidFill>
                          <a:schemeClr val="tx1"/>
                        </a:solidFill>
                        <a:effectLst/>
                        <a:latin typeface="Arial" panose="020B0604020202090204" pitchFamily="34" charset="0"/>
                        <a:ea typeface="宋体" pitchFamily="2"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p:txBody>
          <a:bodyPr vert="horz" wrap="square" lIns="91440" tIns="45720" rIns="91440" bIns="45720" anchor="ctr"/>
          <a:p>
            <a:pPr eaLnBrk="1" hangingPunct="1"/>
            <a:r>
              <a:rPr lang="en-US" altLang="zh-CN" dirty="0"/>
              <a:t>1.4.2 IEEE</a:t>
            </a:r>
            <a:r>
              <a:rPr lang="zh-CN" altLang="en-US" dirty="0"/>
              <a:t>标准体系</a:t>
            </a:r>
            <a:endParaRPr lang="zh-CN" altLang="en-US" dirty="0"/>
          </a:p>
        </p:txBody>
      </p:sp>
      <p:sp>
        <p:nvSpPr>
          <p:cNvPr id="148483" name="Rectangle 3"/>
          <p:cNvSpPr>
            <a:spLocks noGrp="1"/>
          </p:cNvSpPr>
          <p:nvPr>
            <p:ph idx="1"/>
          </p:nvPr>
        </p:nvSpPr>
        <p:spPr>
          <a:xfrm>
            <a:off x="900113" y="1916113"/>
            <a:ext cx="7343775" cy="3313112"/>
          </a:xfrm>
        </p:spPr>
        <p:txBody>
          <a:bodyPr vert="horz" wrap="square" lIns="91440" tIns="45720" rIns="91440" bIns="45720" anchor="t"/>
          <a:p>
            <a:pPr eaLnBrk="1" hangingPunct="1">
              <a:lnSpc>
                <a:spcPct val="90000"/>
              </a:lnSpc>
            </a:pPr>
            <a:r>
              <a:rPr lang="en-US" altLang="zh-CN" dirty="0"/>
              <a:t>IEEE 1074:1997 - </a:t>
            </a:r>
            <a:r>
              <a:rPr lang="zh-CN" altLang="en-US" dirty="0"/>
              <a:t>生命周期过程的标准。</a:t>
            </a:r>
            <a:endParaRPr lang="zh-CN" altLang="en-US" dirty="0"/>
          </a:p>
          <a:p>
            <a:pPr eaLnBrk="1" hangingPunct="1">
              <a:lnSpc>
                <a:spcPct val="90000"/>
              </a:lnSpc>
            </a:pPr>
            <a:r>
              <a:rPr lang="en-US" altLang="zh-CN" dirty="0"/>
              <a:t>IEEE 1540-01 - </a:t>
            </a:r>
            <a:r>
              <a:rPr lang="zh-CN" altLang="en-US" dirty="0"/>
              <a:t>软件风险管理。</a:t>
            </a:r>
            <a:endParaRPr lang="zh-CN" altLang="en-US" dirty="0"/>
          </a:p>
          <a:p>
            <a:pPr eaLnBrk="1" hangingPunct="1">
              <a:lnSpc>
                <a:spcPct val="90000"/>
              </a:lnSpc>
            </a:pPr>
            <a:r>
              <a:rPr lang="en-US" altLang="zh-CN" dirty="0"/>
              <a:t>IEEE 1517-99 - </a:t>
            </a:r>
            <a:r>
              <a:rPr lang="zh-CN" altLang="en-US" dirty="0"/>
              <a:t>软件复用过程。</a:t>
            </a:r>
            <a:endParaRPr lang="zh-CN" altLang="en-US" dirty="0"/>
          </a:p>
          <a:p>
            <a:pPr eaLnBrk="1" hangingPunct="1">
              <a:lnSpc>
                <a:spcPct val="90000"/>
              </a:lnSpc>
            </a:pPr>
            <a:r>
              <a:rPr lang="en-US" altLang="zh-CN" dirty="0"/>
              <a:t>IEEE 1219-1998 - </a:t>
            </a:r>
            <a:r>
              <a:rPr lang="zh-CN" altLang="en-US" dirty="0"/>
              <a:t>软件维护过程。</a:t>
            </a:r>
            <a:endParaRPr lang="zh-CN" altLang="en-US" dirty="0"/>
          </a:p>
          <a:p>
            <a:pPr eaLnBrk="1" hangingPunct="1">
              <a:lnSpc>
                <a:spcPct val="90000"/>
              </a:lnSpc>
            </a:pPr>
            <a:r>
              <a:rPr lang="en-US" altLang="zh-CN" dirty="0"/>
              <a:t>IEEE Std 730-2001 -</a:t>
            </a:r>
            <a:r>
              <a:rPr lang="zh-CN" altLang="en-US" dirty="0"/>
              <a:t>软件质量保证计划。</a:t>
            </a:r>
            <a:endParaRPr lang="zh-CN" altLang="en-US" dirty="0"/>
          </a:p>
          <a:p>
            <a:pPr eaLnBrk="1" hangingPunct="1">
              <a:lnSpc>
                <a:spcPct val="90000"/>
              </a:lnSpc>
            </a:pPr>
            <a:r>
              <a:rPr lang="en-US" altLang="zh-CN" dirty="0"/>
              <a:t>IEEE Std 1012 - </a:t>
            </a:r>
            <a:r>
              <a:rPr lang="zh-CN" altLang="en-US" dirty="0"/>
              <a:t>验证与确认。</a:t>
            </a:r>
            <a:endParaRPr lang="zh-CN" altLang="en-US" dirty="0"/>
          </a:p>
          <a:p>
            <a:pPr eaLnBrk="1" hangingPunct="1">
              <a:lnSpc>
                <a:spcPct val="90000"/>
              </a:lnSpc>
            </a:pPr>
            <a:r>
              <a:rPr lang="en-US" altLang="zh-CN" dirty="0"/>
              <a:t>IEEE Std 1028 - </a:t>
            </a:r>
            <a:r>
              <a:rPr lang="zh-CN" altLang="en-US" dirty="0"/>
              <a:t>评审。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483">
                                            <p:txEl>
                                              <p:charRg st="28" end="51"/>
                                            </p:txEl>
                                          </p:spTgt>
                                        </p:tgtEl>
                                        <p:attrNameLst>
                                          <p:attrName>style.visibility</p:attrName>
                                        </p:attrNameLst>
                                      </p:cBhvr>
                                      <p:to>
                                        <p:strVal val="visible"/>
                                      </p:to>
                                    </p:set>
                                    <p:anim calcmode="lin" valueType="num">
                                      <p:cBhvr additive="base">
                                        <p:cTn id="7" dur="1000" fill="hold"/>
                                        <p:tgtEl>
                                          <p:spTgt spid="148483">
                                            <p:txEl>
                                              <p:charRg st="28" end="51"/>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48483">
                                            <p:txEl>
                                              <p:charRg st="28" end="5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3">
                                            <p:txEl>
                                              <p:charRg st="51" end="74"/>
                                            </p:txEl>
                                          </p:spTgt>
                                        </p:tgtEl>
                                        <p:attrNameLst>
                                          <p:attrName>style.visibility</p:attrName>
                                        </p:attrNameLst>
                                      </p:cBhvr>
                                      <p:to>
                                        <p:strVal val="visible"/>
                                      </p:to>
                                    </p:set>
                                    <p:anim calcmode="lin" valueType="num">
                                      <p:cBhvr additive="base">
                                        <p:cTn id="13" dur="1000" fill="hold"/>
                                        <p:tgtEl>
                                          <p:spTgt spid="148483">
                                            <p:txEl>
                                              <p:charRg st="51" end="7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48483">
                                            <p:txEl>
                                              <p:charRg st="51" end="7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8483">
                                            <p:txEl>
                                              <p:charRg st="74" end="99"/>
                                            </p:txEl>
                                          </p:spTgt>
                                        </p:tgtEl>
                                        <p:attrNameLst>
                                          <p:attrName>style.visibility</p:attrName>
                                        </p:attrNameLst>
                                      </p:cBhvr>
                                      <p:to>
                                        <p:strVal val="visible"/>
                                      </p:to>
                                    </p:set>
                                    <p:anim calcmode="lin" valueType="num">
                                      <p:cBhvr additive="base">
                                        <p:cTn id="19" dur="1000" fill="hold"/>
                                        <p:tgtEl>
                                          <p:spTgt spid="148483">
                                            <p:txEl>
                                              <p:charRg st="74" end="99"/>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48483">
                                            <p:txEl>
                                              <p:charRg st="74" end="9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8483">
                                            <p:txEl>
                                              <p:charRg st="99" end="128"/>
                                            </p:txEl>
                                          </p:spTgt>
                                        </p:tgtEl>
                                        <p:attrNameLst>
                                          <p:attrName>style.visibility</p:attrName>
                                        </p:attrNameLst>
                                      </p:cBhvr>
                                      <p:to>
                                        <p:strVal val="visible"/>
                                      </p:to>
                                    </p:set>
                                    <p:anim calcmode="lin" valueType="num">
                                      <p:cBhvr additive="base">
                                        <p:cTn id="25" dur="1000" fill="hold"/>
                                        <p:tgtEl>
                                          <p:spTgt spid="148483">
                                            <p:txEl>
                                              <p:charRg st="99" end="12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48483">
                                            <p:txEl>
                                              <p:charRg st="99" end="12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8483">
                                            <p:txEl>
                                              <p:charRg st="128" end="151"/>
                                            </p:txEl>
                                          </p:spTgt>
                                        </p:tgtEl>
                                        <p:attrNameLst>
                                          <p:attrName>style.visibility</p:attrName>
                                        </p:attrNameLst>
                                      </p:cBhvr>
                                      <p:to>
                                        <p:strVal val="visible"/>
                                      </p:to>
                                    </p:set>
                                    <p:anim calcmode="lin" valueType="num">
                                      <p:cBhvr additive="base">
                                        <p:cTn id="31" dur="1000" fill="hold"/>
                                        <p:tgtEl>
                                          <p:spTgt spid="148483">
                                            <p:txEl>
                                              <p:charRg st="128" end="151"/>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48483">
                                            <p:txEl>
                                              <p:charRg st="128" end="15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8483">
                                            <p:txEl>
                                              <p:charRg st="151" end="171"/>
                                            </p:txEl>
                                          </p:spTgt>
                                        </p:tgtEl>
                                        <p:attrNameLst>
                                          <p:attrName>style.visibility</p:attrName>
                                        </p:attrNameLst>
                                      </p:cBhvr>
                                      <p:to>
                                        <p:strVal val="visible"/>
                                      </p:to>
                                    </p:set>
                                    <p:anim calcmode="lin" valueType="num">
                                      <p:cBhvr additive="base">
                                        <p:cTn id="37" dur="1000" fill="hold"/>
                                        <p:tgtEl>
                                          <p:spTgt spid="148483">
                                            <p:txEl>
                                              <p:charRg st="151" end="171"/>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48483">
                                            <p:txEl>
                                              <p:charRg st="151" end="1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2"/>
                </a:solidFill>
                <a:effectLst/>
                <a:uLnTx/>
                <a:uFillTx/>
                <a:latin typeface="+mn-ea"/>
                <a:ea typeface="+mn-ea"/>
                <a:cs typeface="+mj-cs"/>
              </a:rPr>
              <a:t>自生自灭</a:t>
            </a:r>
            <a:endParaRPr kumimoji="0" lang="zh-CN" altLang="en-US" sz="4400" b="0" i="0" u="none" strike="noStrike" kern="1200" cap="none" spc="0" normalizeH="0" baseline="0" noProof="0" dirty="0">
              <a:ln>
                <a:noFill/>
              </a:ln>
              <a:solidFill>
                <a:schemeClr val="tx2"/>
              </a:solidFill>
              <a:effectLst/>
              <a:uLnTx/>
              <a:uFillTx/>
              <a:latin typeface="+mn-ea"/>
              <a:ea typeface="+mn-ea"/>
              <a:cs typeface="+mj-cs"/>
            </a:endParaRPr>
          </a:p>
        </p:txBody>
      </p:sp>
      <p:sp>
        <p:nvSpPr>
          <p:cNvPr id="15363" name="内容占位符 2"/>
          <p:cNvSpPr>
            <a:spLocks noGrp="1"/>
          </p:cNvSpPr>
          <p:nvPr>
            <p:ph idx="1"/>
          </p:nvPr>
        </p:nvSpPr>
        <p:spPr/>
        <p:txBody>
          <a:bodyPr vert="horz" wrap="square" lIns="91440" tIns="45720" rIns="91440" bIns="45720" anchor="t"/>
          <a:p>
            <a:pPr algn="l" defTabSz="914400" eaLnBrk="1" fontAlgn="auto" hangingPunct="1">
              <a:spcAft>
                <a:spcPts val="0"/>
              </a:spcAft>
              <a:buClr>
                <a:schemeClr val="tx2"/>
              </a:buClr>
              <a:buFont typeface="Wingdings 2" panose="05020102010507070707"/>
              <a:buNone/>
              <a:defRPr/>
            </a:pPr>
            <a:r>
              <a:rPr lang="zh-CN" altLang="en-US" dirty="0">
                <a:latin typeface="楷体" pitchFamily="49" charset="-122"/>
                <a:ea typeface="楷体" pitchFamily="49" charset="-122"/>
              </a:rPr>
              <a:t>      </a:t>
            </a:r>
            <a:r>
              <a:rPr lang="zh-CN" altLang="en-US" sz="3200" b="0" i="0" kern="1200" noProof="0" dirty="0" smtClean="0">
                <a:ln>
                  <a:noFill/>
                </a:ln>
                <a:effectLst/>
                <a:uLnTx/>
                <a:uFillTx/>
              </a:rPr>
              <a:t>   中小型企业一般没有师徒制,有的话也只是形式上的,公司一般不会安排专门的员工带你,你也不用去管别人,新进的员工,不管会不会,先安排个模块给你做,自己研究,不懂的自己到百度、谷歌搜索去.这也是为什么软件企业喜欢招有经验的人,因为没经验的人熬不住,跑了几个以后,企业就不招了。</a:t>
            </a:r>
            <a:endParaRPr lang="zh-CN" altLang="en-US" sz="3200" b="0" i="0" kern="1200" noProof="0" dirty="0" smtClean="0">
              <a:ln>
                <a:noFill/>
              </a:ln>
              <a:effectLst/>
              <a:uLnTx/>
              <a:uFillTx/>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p:txBody>
          <a:bodyPr vert="horz" wrap="square" lIns="91440" tIns="45720" rIns="91440" bIns="45720" anchor="ctr"/>
          <a:p>
            <a:pPr eaLnBrk="1" hangingPunct="1"/>
            <a:r>
              <a:rPr lang="en-US" altLang="zh-CN" dirty="0"/>
              <a:t>1.4.3 </a:t>
            </a:r>
            <a:r>
              <a:rPr lang="zh-CN" altLang="en-US" dirty="0"/>
              <a:t>标准体系全貌图</a:t>
            </a:r>
            <a:endParaRPr lang="zh-CN" altLang="en-US" dirty="0"/>
          </a:p>
        </p:txBody>
      </p:sp>
      <p:pic>
        <p:nvPicPr>
          <p:cNvPr id="44035" name="Picture 5" descr="1-6"/>
          <p:cNvPicPr>
            <a:picLocks noChangeAspect="1"/>
          </p:cNvPicPr>
          <p:nvPr/>
        </p:nvPicPr>
        <p:blipFill>
          <a:blip r:embed="rId1"/>
          <a:stretch>
            <a:fillRect/>
          </a:stretch>
        </p:blipFill>
        <p:spPr>
          <a:xfrm>
            <a:off x="684213" y="1557338"/>
            <a:ext cx="8280400" cy="4987925"/>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p:txBody>
          <a:bodyPr vert="horz" wrap="square" lIns="91440" tIns="45720" rIns="91440" bIns="45720" anchor="ctr"/>
          <a:p>
            <a:pPr eaLnBrk="1" hangingPunct="1"/>
            <a:r>
              <a:rPr lang="en-US" altLang="zh-CN" dirty="0"/>
              <a:t>1.5 </a:t>
            </a:r>
            <a:r>
              <a:rPr lang="zh-CN" altLang="en-US" dirty="0"/>
              <a:t>软件过程建模</a:t>
            </a:r>
            <a:endParaRPr lang="zh-CN" altLang="en-US" dirty="0"/>
          </a:p>
        </p:txBody>
      </p:sp>
      <p:sp>
        <p:nvSpPr>
          <p:cNvPr id="103427" name="Rectangle 3"/>
          <p:cNvSpPr>
            <a:spLocks noGrp="1"/>
          </p:cNvSpPr>
          <p:nvPr>
            <p:ph idx="1"/>
          </p:nvPr>
        </p:nvSpPr>
        <p:spPr>
          <a:xfrm>
            <a:off x="900113" y="1844675"/>
            <a:ext cx="7042150" cy="2620963"/>
          </a:xfrm>
        </p:spPr>
        <p:txBody>
          <a:bodyPr vert="horz" wrap="square" lIns="91440" tIns="45720" rIns="91440" bIns="45720" anchor="t"/>
          <a:p>
            <a:pPr eaLnBrk="1" hangingPunct="1"/>
            <a:r>
              <a:rPr lang="en-US" altLang="zh-CN" dirty="0"/>
              <a:t>1.5.1 </a:t>
            </a:r>
            <a:r>
              <a:rPr lang="zh-CN" altLang="en-US" dirty="0"/>
              <a:t>软件过程模型</a:t>
            </a:r>
            <a:endParaRPr lang="zh-CN" altLang="en-US" dirty="0"/>
          </a:p>
          <a:p>
            <a:pPr eaLnBrk="1" hangingPunct="1"/>
            <a:r>
              <a:rPr lang="en-US" altLang="zh-CN" dirty="0"/>
              <a:t>1.5.2 </a:t>
            </a:r>
            <a:r>
              <a:rPr lang="zh-CN" altLang="en-US" dirty="0"/>
              <a:t>基于</a:t>
            </a:r>
            <a:r>
              <a:rPr lang="en-US" altLang="zh-CN" dirty="0"/>
              <a:t>UML</a:t>
            </a:r>
            <a:r>
              <a:rPr lang="zh-CN" altLang="en-US" dirty="0"/>
              <a:t>的过程建模</a:t>
            </a:r>
            <a:endParaRPr lang="zh-CN" altLang="en-US" dirty="0"/>
          </a:p>
          <a:p>
            <a:pPr eaLnBrk="1" hangingPunct="1"/>
            <a:r>
              <a:rPr lang="en-US" altLang="zh-CN" dirty="0"/>
              <a:t>1.5.3 </a:t>
            </a:r>
            <a:r>
              <a:rPr lang="zh-CN" altLang="en-US" dirty="0"/>
              <a:t>基于</a:t>
            </a:r>
            <a:r>
              <a:rPr lang="en-US" altLang="zh-CN" dirty="0"/>
              <a:t>IDEF3</a:t>
            </a:r>
            <a:r>
              <a:rPr lang="zh-CN" altLang="en-US" dirty="0"/>
              <a:t>的过程建模</a:t>
            </a:r>
            <a:endParaRPr lang="zh-CN" altLang="en-US" dirty="0"/>
          </a:p>
          <a:p>
            <a:pPr eaLnBrk="1" hangingPunct="1"/>
            <a:r>
              <a:rPr lang="en-US" altLang="zh-CN" dirty="0"/>
              <a:t>1.5.4 </a:t>
            </a:r>
            <a:r>
              <a:rPr lang="zh-CN" altLang="en-US" dirty="0"/>
              <a:t>基于</a:t>
            </a:r>
            <a:r>
              <a:rPr lang="en-US" altLang="zh-CN" dirty="0"/>
              <a:t>Agent</a:t>
            </a:r>
            <a:r>
              <a:rPr lang="zh-CN" altLang="en-US" dirty="0"/>
              <a:t>的自适应软件过程模型</a:t>
            </a:r>
            <a:endParaRPr lang="zh-CN" altLang="en-US" dirty="0"/>
          </a:p>
          <a:p>
            <a:pPr eaLnBrk="1" hangingPunct="1"/>
            <a:r>
              <a:rPr lang="en-US" altLang="zh-CN" dirty="0"/>
              <a:t>1.5.5 </a:t>
            </a:r>
            <a:r>
              <a:rPr lang="zh-CN" altLang="en-US" dirty="0"/>
              <a:t>基于</a:t>
            </a:r>
            <a:r>
              <a:rPr lang="en-US" altLang="zh-CN" dirty="0"/>
              <a:t>SOA</a:t>
            </a:r>
            <a:r>
              <a:rPr lang="zh-CN" altLang="en-US" dirty="0"/>
              <a:t>的软件过程模型</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p:txBody>
          <a:bodyPr vert="horz" wrap="square" lIns="91440" tIns="45720" rIns="91440" bIns="45720" anchor="ctr"/>
          <a:p>
            <a:pPr eaLnBrk="1" hangingPunct="1"/>
            <a:r>
              <a:rPr lang="en-US" altLang="zh-CN" dirty="0"/>
              <a:t>1.5.1 </a:t>
            </a:r>
            <a:r>
              <a:rPr lang="zh-CN" altLang="en-US" dirty="0"/>
              <a:t>软件过程模型</a:t>
            </a:r>
            <a:endParaRPr lang="zh-CN" altLang="en-US" dirty="0"/>
          </a:p>
        </p:txBody>
      </p:sp>
      <p:sp>
        <p:nvSpPr>
          <p:cNvPr id="155651" name="Rectangle 3"/>
          <p:cNvSpPr>
            <a:spLocks noGrp="1"/>
          </p:cNvSpPr>
          <p:nvPr>
            <p:ph idx="1"/>
          </p:nvPr>
        </p:nvSpPr>
        <p:spPr>
          <a:xfrm>
            <a:off x="900113" y="1844675"/>
            <a:ext cx="7042150" cy="3816350"/>
          </a:xfrm>
        </p:spPr>
        <p:txBody>
          <a:bodyPr vert="horz" wrap="square" lIns="91440" tIns="45720" rIns="91440" bIns="45720" anchor="t"/>
          <a:p>
            <a:pPr eaLnBrk="1" hangingPunct="1">
              <a:buFont typeface="Wingdings" panose="05000000000000000000" pitchFamily="2" charset="2"/>
              <a:buChar char="n"/>
            </a:pPr>
            <a:r>
              <a:rPr lang="zh-CN" altLang="en-US" dirty="0"/>
              <a:t>瀑布模型</a:t>
            </a:r>
            <a:endParaRPr lang="zh-CN" altLang="en-US" dirty="0"/>
          </a:p>
          <a:p>
            <a:pPr eaLnBrk="1" hangingPunct="1">
              <a:buFont typeface="Wingdings" panose="05000000000000000000" pitchFamily="2" charset="2"/>
              <a:buChar char="n"/>
            </a:pPr>
            <a:r>
              <a:rPr lang="zh-CN" altLang="en-US" dirty="0"/>
              <a:t>螺旋模型、增量模型、迭代模型</a:t>
            </a:r>
            <a:endParaRPr lang="zh-CN" altLang="en-US" dirty="0"/>
          </a:p>
          <a:p>
            <a:pPr eaLnBrk="1" hangingPunct="1">
              <a:buFont typeface="Wingdings" panose="05000000000000000000" pitchFamily="2" charset="2"/>
              <a:buChar char="n"/>
            </a:pPr>
            <a:r>
              <a:rPr lang="en-US" altLang="zh-CN" dirty="0"/>
              <a:t>V</a:t>
            </a:r>
            <a:r>
              <a:rPr lang="zh-CN" altLang="en-US" dirty="0"/>
              <a:t>模型 </a:t>
            </a:r>
            <a:endParaRPr lang="zh-CN" altLang="en-US" dirty="0"/>
          </a:p>
          <a:p>
            <a:pPr eaLnBrk="1" hangingPunct="1">
              <a:buFont typeface="Wingdings" panose="05000000000000000000" pitchFamily="2" charset="2"/>
              <a:buChar char="n"/>
            </a:pPr>
            <a:r>
              <a:rPr lang="zh-CN" altLang="en-US" dirty="0"/>
              <a:t>并发过程模型</a:t>
            </a:r>
            <a:endParaRPr lang="zh-CN" altLang="en-US" dirty="0"/>
          </a:p>
          <a:p>
            <a:pPr eaLnBrk="1" hangingPunct="1">
              <a:buFont typeface="Wingdings" panose="05000000000000000000" pitchFamily="2" charset="2"/>
              <a:buChar char="n"/>
            </a:pPr>
            <a:r>
              <a:rPr lang="zh-CN" altLang="en-US" dirty="0"/>
              <a:t>极限编程（</a:t>
            </a:r>
            <a:r>
              <a:rPr lang="en-US" altLang="zh-CN" dirty="0"/>
              <a:t>XP</a:t>
            </a:r>
            <a:r>
              <a:rPr lang="zh-CN" altLang="en-US" dirty="0"/>
              <a:t>）</a:t>
            </a:r>
            <a:endParaRPr lang="zh-CN" altLang="en-US" dirty="0"/>
          </a:p>
          <a:p>
            <a:pPr eaLnBrk="1" hangingPunct="1">
              <a:buFont typeface="Wingdings" panose="05000000000000000000" pitchFamily="2" charset="2"/>
              <a:buChar char="n"/>
            </a:pPr>
            <a:r>
              <a:rPr lang="en-US" altLang="zh-CN" dirty="0"/>
              <a:t>IBM-Rational</a:t>
            </a:r>
            <a:r>
              <a:rPr lang="zh-CN" altLang="en-US" dirty="0"/>
              <a:t>统一过程（</a:t>
            </a:r>
            <a:r>
              <a:rPr lang="en-US" altLang="zh-CN" dirty="0"/>
              <a:t>RUP</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651">
                                            <p:txEl>
                                              <p:charRg st="5" end="20"/>
                                            </p:txEl>
                                          </p:spTgt>
                                        </p:tgtEl>
                                        <p:attrNameLst>
                                          <p:attrName>style.visibility</p:attrName>
                                        </p:attrNameLst>
                                      </p:cBhvr>
                                      <p:to>
                                        <p:strVal val="visible"/>
                                      </p:to>
                                    </p:set>
                                    <p:anim calcmode="lin" valueType="num">
                                      <p:cBhvr additive="base">
                                        <p:cTn id="7" dur="1000" fill="hold"/>
                                        <p:tgtEl>
                                          <p:spTgt spid="155651">
                                            <p:txEl>
                                              <p:charRg st="5" end="2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5651">
                                            <p:txEl>
                                              <p:charRg st="5" end="2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5651">
                                            <p:txEl>
                                              <p:charRg st="20" end="25"/>
                                            </p:txEl>
                                          </p:spTgt>
                                        </p:tgtEl>
                                        <p:attrNameLst>
                                          <p:attrName>style.visibility</p:attrName>
                                        </p:attrNameLst>
                                      </p:cBhvr>
                                      <p:to>
                                        <p:strVal val="visible"/>
                                      </p:to>
                                    </p:set>
                                    <p:anim calcmode="lin" valueType="num">
                                      <p:cBhvr additive="base">
                                        <p:cTn id="11" dur="1000" fill="hold"/>
                                        <p:tgtEl>
                                          <p:spTgt spid="155651">
                                            <p:txEl>
                                              <p:charRg st="20" end="25"/>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55651">
                                            <p:txEl>
                                              <p:charRg st="20" end="2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5651">
                                            <p:txEl>
                                              <p:charRg st="25" end="32"/>
                                            </p:txEl>
                                          </p:spTgt>
                                        </p:tgtEl>
                                        <p:attrNameLst>
                                          <p:attrName>style.visibility</p:attrName>
                                        </p:attrNameLst>
                                      </p:cBhvr>
                                      <p:to>
                                        <p:strVal val="visible"/>
                                      </p:to>
                                    </p:set>
                                    <p:anim calcmode="lin" valueType="num">
                                      <p:cBhvr additive="base">
                                        <p:cTn id="15" dur="1000" fill="hold"/>
                                        <p:tgtEl>
                                          <p:spTgt spid="155651">
                                            <p:txEl>
                                              <p:charRg st="25" end="3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55651">
                                            <p:txEl>
                                              <p:charRg st="25" end="3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5651">
                                            <p:txEl>
                                              <p:charRg st="32" end="41"/>
                                            </p:txEl>
                                          </p:spTgt>
                                        </p:tgtEl>
                                        <p:attrNameLst>
                                          <p:attrName>style.visibility</p:attrName>
                                        </p:attrNameLst>
                                      </p:cBhvr>
                                      <p:to>
                                        <p:strVal val="visible"/>
                                      </p:to>
                                    </p:set>
                                    <p:anim calcmode="lin" valueType="num">
                                      <p:cBhvr additive="base">
                                        <p:cTn id="21" dur="1000" fill="hold"/>
                                        <p:tgtEl>
                                          <p:spTgt spid="155651">
                                            <p:txEl>
                                              <p:charRg st="32" end="41"/>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55651">
                                            <p:txEl>
                                              <p:charRg st="32" end="4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5651">
                                            <p:txEl>
                                              <p:charRg st="41" end="64"/>
                                            </p:txEl>
                                          </p:spTgt>
                                        </p:tgtEl>
                                        <p:attrNameLst>
                                          <p:attrName>style.visibility</p:attrName>
                                        </p:attrNameLst>
                                      </p:cBhvr>
                                      <p:to>
                                        <p:strVal val="visible"/>
                                      </p:to>
                                    </p:set>
                                    <p:anim calcmode="lin" valueType="num">
                                      <p:cBhvr additive="base">
                                        <p:cTn id="25" dur="1000" fill="hold"/>
                                        <p:tgtEl>
                                          <p:spTgt spid="155651">
                                            <p:txEl>
                                              <p:charRg st="41" end="6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55651">
                                            <p:txEl>
                                              <p:charRg st="41" end="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p:txBody>
          <a:bodyPr vert="horz" wrap="square" lIns="91440" tIns="45720" rIns="91440" bIns="45720" anchor="ctr"/>
          <a:p>
            <a:pPr eaLnBrk="1" hangingPunct="1"/>
            <a:r>
              <a:rPr lang="en-US" altLang="zh-CN" dirty="0"/>
              <a:t>1.5.2 </a:t>
            </a:r>
            <a:r>
              <a:rPr lang="zh-CN" altLang="en-US" dirty="0"/>
              <a:t>基于</a:t>
            </a:r>
            <a:r>
              <a:rPr lang="en-US" altLang="zh-CN" dirty="0"/>
              <a:t>UML</a:t>
            </a:r>
            <a:r>
              <a:rPr lang="zh-CN" altLang="en-US" dirty="0"/>
              <a:t>的过程建模</a:t>
            </a:r>
            <a:endParaRPr lang="zh-CN" altLang="en-US" dirty="0"/>
          </a:p>
        </p:txBody>
      </p:sp>
      <p:sp>
        <p:nvSpPr>
          <p:cNvPr id="157699" name="Rectangle 3"/>
          <p:cNvSpPr>
            <a:spLocks noGrp="1"/>
          </p:cNvSpPr>
          <p:nvPr>
            <p:ph idx="1"/>
          </p:nvPr>
        </p:nvSpPr>
        <p:spPr>
          <a:xfrm>
            <a:off x="900113" y="1844675"/>
            <a:ext cx="7042150" cy="3960813"/>
          </a:xfrm>
        </p:spPr>
        <p:txBody>
          <a:bodyPr vert="horz" wrap="square" lIns="91440" tIns="45720" rIns="91440" bIns="45720" anchor="t"/>
          <a:p>
            <a:pPr eaLnBrk="1" hangingPunct="1">
              <a:lnSpc>
                <a:spcPct val="80000"/>
              </a:lnSpc>
              <a:buFont typeface="Wingdings" panose="05000000000000000000" pitchFamily="2" charset="2"/>
              <a:buChar char="n"/>
            </a:pPr>
            <a:r>
              <a:rPr lang="zh-CN" altLang="en-US" sz="2400" i="0" dirty="0">
                <a:latin typeface="楷体_GB2312" pitchFamily="49" charset="-122"/>
                <a:ea typeface="楷体_GB2312" pitchFamily="49" charset="-122"/>
              </a:rPr>
              <a:t>用户模型视图，</a:t>
            </a:r>
            <a:r>
              <a:rPr lang="zh-CN" altLang="en-US" sz="2400" b="0" i="0" dirty="0">
                <a:latin typeface="楷体_GB2312" pitchFamily="49" charset="-122"/>
                <a:ea typeface="楷体_GB2312" pitchFamily="49" charset="-122"/>
              </a:rPr>
              <a:t>从用户的视角来表示系统。用例（</a:t>
            </a:r>
            <a:r>
              <a:rPr lang="en-US" altLang="zh-CN" sz="2400" b="0" i="0" dirty="0">
                <a:latin typeface="楷体_GB2312" pitchFamily="49" charset="-122"/>
                <a:ea typeface="楷体_GB2312" pitchFamily="49" charset="-122"/>
              </a:rPr>
              <a:t>Use-case</a:t>
            </a:r>
            <a:r>
              <a:rPr lang="zh-CN" altLang="en-US" sz="2400" b="0" i="0" dirty="0">
                <a:latin typeface="楷体_GB2312" pitchFamily="49" charset="-122"/>
                <a:ea typeface="楷体_GB2312" pitchFamily="49" charset="-122"/>
              </a:rPr>
              <a:t>）描述使用场景，可用于用户模型视图的建模方案。</a:t>
            </a:r>
            <a:endParaRPr lang="zh-CN" altLang="en-US" sz="2400" b="0" i="0" dirty="0">
              <a:latin typeface="楷体_GB2312" pitchFamily="49" charset="-122"/>
              <a:ea typeface="楷体_GB2312" pitchFamily="49" charset="-122"/>
            </a:endParaRPr>
          </a:p>
          <a:p>
            <a:pPr eaLnBrk="1" hangingPunct="1">
              <a:lnSpc>
                <a:spcPct val="80000"/>
              </a:lnSpc>
              <a:buFont typeface="Wingdings" panose="05000000000000000000" pitchFamily="2" charset="2"/>
              <a:buChar char="n"/>
            </a:pPr>
            <a:r>
              <a:rPr lang="zh-CN" altLang="en-US" sz="2400" i="0" dirty="0">
                <a:latin typeface="楷体_GB2312" pitchFamily="49" charset="-122"/>
                <a:ea typeface="楷体_GB2312" pitchFamily="49" charset="-122"/>
              </a:rPr>
              <a:t>结构模型视图，</a:t>
            </a:r>
            <a:r>
              <a:rPr lang="zh-CN" altLang="en-US" sz="2400" b="0" i="0" dirty="0">
                <a:latin typeface="楷体_GB2312" pitchFamily="49" charset="-122"/>
                <a:ea typeface="楷体_GB2312" pitchFamily="49" charset="-122"/>
              </a:rPr>
              <a:t>从系统内部来分析数据和功能，属于静态结构建模。</a:t>
            </a:r>
            <a:endParaRPr lang="zh-CN" altLang="en-US" sz="2400" b="0" i="0" dirty="0">
              <a:latin typeface="楷体_GB2312" pitchFamily="49" charset="-122"/>
              <a:ea typeface="楷体_GB2312" pitchFamily="49" charset="-122"/>
            </a:endParaRPr>
          </a:p>
          <a:p>
            <a:pPr eaLnBrk="1" hangingPunct="1">
              <a:lnSpc>
                <a:spcPct val="80000"/>
              </a:lnSpc>
              <a:buFont typeface="Wingdings" panose="05000000000000000000" pitchFamily="2" charset="2"/>
              <a:buChar char="n"/>
            </a:pPr>
            <a:r>
              <a:rPr lang="zh-CN" altLang="en-US" sz="2400" i="0" dirty="0">
                <a:latin typeface="楷体_GB2312" pitchFamily="49" charset="-122"/>
                <a:ea typeface="楷体_GB2312" pitchFamily="49" charset="-122"/>
              </a:rPr>
              <a:t>行为模型视图，</a:t>
            </a:r>
            <a:r>
              <a:rPr lang="zh-CN" altLang="en-US" sz="2400" b="0" i="0" dirty="0">
                <a:latin typeface="楷体_GB2312" pitchFamily="49" charset="-122"/>
                <a:ea typeface="楷体_GB2312" pitchFamily="49" charset="-122"/>
              </a:rPr>
              <a:t>描述系统动态或行为方面的各种元素间交互或协作关系，属于动态结构建模。</a:t>
            </a:r>
            <a:endParaRPr lang="zh-CN" altLang="en-US" sz="2400" b="0" i="0" dirty="0">
              <a:latin typeface="楷体_GB2312" pitchFamily="49" charset="-122"/>
              <a:ea typeface="楷体_GB2312" pitchFamily="49" charset="-122"/>
            </a:endParaRPr>
          </a:p>
          <a:p>
            <a:pPr eaLnBrk="1" hangingPunct="1">
              <a:lnSpc>
                <a:spcPct val="80000"/>
              </a:lnSpc>
              <a:buFont typeface="Wingdings" panose="05000000000000000000" pitchFamily="2" charset="2"/>
              <a:buChar char="n"/>
            </a:pPr>
            <a:r>
              <a:rPr lang="zh-CN" altLang="en-US" sz="2400" i="0" dirty="0">
                <a:latin typeface="楷体_GB2312" pitchFamily="49" charset="-122"/>
                <a:ea typeface="楷体_GB2312" pitchFamily="49" charset="-122"/>
              </a:rPr>
              <a:t>实现模型视图，</a:t>
            </a:r>
            <a:r>
              <a:rPr lang="zh-CN" altLang="en-US" sz="2400" b="0" i="0" dirty="0">
                <a:latin typeface="楷体_GB2312" pitchFamily="49" charset="-122"/>
                <a:ea typeface="楷体_GB2312" pitchFamily="49" charset="-122"/>
              </a:rPr>
              <a:t>针对如何构建（实现）系统的结构和行为时的表示。</a:t>
            </a:r>
            <a:endParaRPr lang="zh-CN" altLang="en-US" sz="2400" b="0" i="0" dirty="0">
              <a:latin typeface="楷体_GB2312" pitchFamily="49" charset="-122"/>
              <a:ea typeface="楷体_GB2312" pitchFamily="49" charset="-122"/>
            </a:endParaRPr>
          </a:p>
          <a:p>
            <a:pPr eaLnBrk="1" hangingPunct="1">
              <a:lnSpc>
                <a:spcPct val="80000"/>
              </a:lnSpc>
              <a:buFont typeface="Wingdings" panose="05000000000000000000" pitchFamily="2" charset="2"/>
              <a:buChar char="n"/>
            </a:pPr>
            <a:r>
              <a:rPr lang="zh-CN" altLang="en-US" sz="2400" i="0" dirty="0">
                <a:latin typeface="楷体_GB2312" pitchFamily="49" charset="-122"/>
                <a:ea typeface="楷体_GB2312" pitchFamily="49" charset="-122"/>
              </a:rPr>
              <a:t>环境模型视图，</a:t>
            </a:r>
            <a:r>
              <a:rPr lang="zh-CN" altLang="en-US" sz="2400" b="0" i="0" dirty="0">
                <a:latin typeface="楷体_GB2312" pitchFamily="49" charset="-122"/>
                <a:ea typeface="楷体_GB2312" pitchFamily="49" charset="-122"/>
              </a:rPr>
              <a:t>表示待实现的系统环境的结构和行为。</a:t>
            </a:r>
            <a:endParaRPr lang="zh-CN" altLang="en-US" sz="2400" b="0" i="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charRg st="54" end="85"/>
                                            </p:txEl>
                                          </p:spTgt>
                                        </p:tgtEl>
                                        <p:attrNameLst>
                                          <p:attrName>style.visibility</p:attrName>
                                        </p:attrNameLst>
                                      </p:cBhvr>
                                      <p:to>
                                        <p:strVal val="visible"/>
                                      </p:to>
                                    </p:set>
                                    <p:anim calcmode="lin" valueType="num">
                                      <p:cBhvr additive="base">
                                        <p:cTn id="7" dur="1000" fill="hold"/>
                                        <p:tgtEl>
                                          <p:spTgt spid="157699">
                                            <p:txEl>
                                              <p:charRg st="54" end="85"/>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7699">
                                            <p:txEl>
                                              <p:charRg st="54" end="8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7699">
                                            <p:txEl>
                                              <p:charRg st="85" end="127"/>
                                            </p:txEl>
                                          </p:spTgt>
                                        </p:tgtEl>
                                        <p:attrNameLst>
                                          <p:attrName>style.visibility</p:attrName>
                                        </p:attrNameLst>
                                      </p:cBhvr>
                                      <p:to>
                                        <p:strVal val="visible"/>
                                      </p:to>
                                    </p:set>
                                    <p:anim calcmode="lin" valueType="num">
                                      <p:cBhvr additive="base">
                                        <p:cTn id="13" dur="1000" fill="hold"/>
                                        <p:tgtEl>
                                          <p:spTgt spid="157699">
                                            <p:txEl>
                                              <p:charRg st="85" end="127"/>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57699">
                                            <p:txEl>
                                              <p:charRg st="85" end="12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7699">
                                            <p:txEl>
                                              <p:charRg st="127" end="158"/>
                                            </p:txEl>
                                          </p:spTgt>
                                        </p:tgtEl>
                                        <p:attrNameLst>
                                          <p:attrName>style.visibility</p:attrName>
                                        </p:attrNameLst>
                                      </p:cBhvr>
                                      <p:to>
                                        <p:strVal val="visible"/>
                                      </p:to>
                                    </p:set>
                                    <p:anim calcmode="lin" valueType="num">
                                      <p:cBhvr additive="base">
                                        <p:cTn id="19" dur="1000" fill="hold"/>
                                        <p:tgtEl>
                                          <p:spTgt spid="157699">
                                            <p:txEl>
                                              <p:charRg st="127" end="158"/>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57699">
                                            <p:txEl>
                                              <p:charRg st="127" end="1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7699">
                                            <p:txEl>
                                              <p:charRg st="158" end="183"/>
                                            </p:txEl>
                                          </p:spTgt>
                                        </p:tgtEl>
                                        <p:attrNameLst>
                                          <p:attrName>style.visibility</p:attrName>
                                        </p:attrNameLst>
                                      </p:cBhvr>
                                      <p:to>
                                        <p:strVal val="visible"/>
                                      </p:to>
                                    </p:set>
                                    <p:anim calcmode="lin" valueType="num">
                                      <p:cBhvr additive="base">
                                        <p:cTn id="25" dur="1000" fill="hold"/>
                                        <p:tgtEl>
                                          <p:spTgt spid="157699">
                                            <p:txEl>
                                              <p:charRg st="158" end="18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57699">
                                            <p:txEl>
                                              <p:charRg st="158" end="18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p:txBody>
          <a:bodyPr vert="horz" wrap="square" lIns="91440" tIns="45720" rIns="91440" bIns="45720" anchor="ctr"/>
          <a:p>
            <a:pPr eaLnBrk="1" hangingPunct="1"/>
            <a:r>
              <a:rPr lang="en-US" altLang="zh-CN" dirty="0"/>
              <a:t>UML</a:t>
            </a:r>
            <a:r>
              <a:rPr lang="zh-CN" altLang="en-US" dirty="0"/>
              <a:t>图</a:t>
            </a:r>
            <a:endParaRPr lang="zh-CN" altLang="en-US" dirty="0"/>
          </a:p>
        </p:txBody>
      </p:sp>
      <p:sp>
        <p:nvSpPr>
          <p:cNvPr id="165891" name="Rectangle 3"/>
          <p:cNvSpPr>
            <a:spLocks noGrp="1"/>
          </p:cNvSpPr>
          <p:nvPr>
            <p:ph idx="1"/>
          </p:nvPr>
        </p:nvSpPr>
        <p:spPr>
          <a:xfrm>
            <a:off x="900113" y="1844675"/>
            <a:ext cx="7042150" cy="3960813"/>
          </a:xfrm>
        </p:spPr>
        <p:txBody>
          <a:bodyPr vert="horz" wrap="square" lIns="91440" tIns="45720" rIns="91440" bIns="45720" anchor="t"/>
          <a:p>
            <a:pPr eaLnBrk="1" hangingPunct="1">
              <a:lnSpc>
                <a:spcPct val="80000"/>
              </a:lnSpc>
              <a:buFont typeface="Wingdings" panose="05000000000000000000" pitchFamily="2" charset="2"/>
              <a:buChar char="n"/>
            </a:pPr>
            <a:r>
              <a:rPr lang="zh-CN" altLang="en-US" sz="2400" i="0" dirty="0">
                <a:ea typeface="楷体_GB2312" pitchFamily="49" charset="-122"/>
              </a:rPr>
              <a:t>用例模型</a:t>
            </a:r>
            <a:r>
              <a:rPr lang="zh-CN" altLang="en-US" sz="2400" b="0" i="0" dirty="0">
                <a:ea typeface="楷体_GB2312" pitchFamily="49" charset="-122"/>
              </a:rPr>
              <a:t>：对应用例图、序列图、协作图、状态图和活动图</a:t>
            </a:r>
            <a:endParaRPr lang="zh-CN" altLang="en-US" sz="2400" b="0" i="0" dirty="0">
              <a:ea typeface="楷体_GB2312" pitchFamily="49" charset="-122"/>
            </a:endParaRPr>
          </a:p>
          <a:p>
            <a:pPr eaLnBrk="1" hangingPunct="1">
              <a:lnSpc>
                <a:spcPct val="80000"/>
              </a:lnSpc>
              <a:buFont typeface="Wingdings" panose="05000000000000000000" pitchFamily="2" charset="2"/>
              <a:buChar char="n"/>
            </a:pPr>
            <a:r>
              <a:rPr lang="zh-CN" altLang="en-US" sz="2400" i="0" dirty="0">
                <a:ea typeface="楷体_GB2312" pitchFamily="49" charset="-122"/>
              </a:rPr>
              <a:t>分析模型</a:t>
            </a:r>
            <a:r>
              <a:rPr lang="zh-CN" altLang="en-US" sz="2400" b="0" i="0" dirty="0">
                <a:ea typeface="楷体_GB2312" pitchFamily="49" charset="-122"/>
              </a:rPr>
              <a:t>：对应类图和对象图（包括子系统和包）、序列图、协作图、状态图和活动图。</a:t>
            </a:r>
            <a:endParaRPr lang="zh-CN" altLang="en-US" sz="2400" b="0" i="0" dirty="0">
              <a:ea typeface="楷体_GB2312" pitchFamily="49" charset="-122"/>
            </a:endParaRPr>
          </a:p>
          <a:p>
            <a:pPr eaLnBrk="1" hangingPunct="1">
              <a:lnSpc>
                <a:spcPct val="80000"/>
              </a:lnSpc>
              <a:buFont typeface="Wingdings" panose="05000000000000000000" pitchFamily="2" charset="2"/>
              <a:buChar char="n"/>
            </a:pPr>
            <a:r>
              <a:rPr lang="zh-CN" altLang="en-US" sz="2400" i="0" dirty="0">
                <a:ea typeface="楷体_GB2312" pitchFamily="49" charset="-122"/>
              </a:rPr>
              <a:t>设计模型</a:t>
            </a:r>
            <a:r>
              <a:rPr lang="zh-CN" altLang="en-US" sz="2400" b="0" i="0" dirty="0">
                <a:ea typeface="楷体_GB2312" pitchFamily="49" charset="-122"/>
              </a:rPr>
              <a:t>：对应类图和对象图（包括子系统和包）、序列图、协作图、状态图和活动图。</a:t>
            </a:r>
            <a:endParaRPr lang="zh-CN" altLang="en-US" sz="2400" b="0" i="0" dirty="0">
              <a:ea typeface="楷体_GB2312" pitchFamily="49" charset="-122"/>
            </a:endParaRPr>
          </a:p>
          <a:p>
            <a:pPr eaLnBrk="1" hangingPunct="1">
              <a:lnSpc>
                <a:spcPct val="80000"/>
              </a:lnSpc>
              <a:buFont typeface="Wingdings" panose="05000000000000000000" pitchFamily="2" charset="2"/>
              <a:buChar char="n"/>
            </a:pPr>
            <a:r>
              <a:rPr lang="zh-CN" altLang="en-US" sz="2400" i="0" dirty="0">
                <a:ea typeface="楷体_GB2312" pitchFamily="49" charset="-122"/>
              </a:rPr>
              <a:t>开发模型</a:t>
            </a:r>
            <a:r>
              <a:rPr lang="zh-CN" altLang="en-US" sz="2400" b="0" i="0" dirty="0">
                <a:ea typeface="楷体_GB2312" pitchFamily="49" charset="-122"/>
              </a:rPr>
              <a:t>：对应配置图（包括活动类和组件）、序列图、协作图。</a:t>
            </a:r>
            <a:endParaRPr lang="zh-CN" altLang="en-US" sz="2400" b="0" i="0" dirty="0">
              <a:ea typeface="楷体_GB2312" pitchFamily="49" charset="-122"/>
            </a:endParaRPr>
          </a:p>
          <a:p>
            <a:pPr eaLnBrk="1" hangingPunct="1">
              <a:lnSpc>
                <a:spcPct val="80000"/>
              </a:lnSpc>
              <a:buFont typeface="Wingdings" panose="05000000000000000000" pitchFamily="2" charset="2"/>
              <a:buChar char="n"/>
            </a:pPr>
            <a:r>
              <a:rPr lang="zh-CN" altLang="en-US" sz="2400" i="0" dirty="0">
                <a:ea typeface="楷体_GB2312" pitchFamily="49" charset="-122"/>
              </a:rPr>
              <a:t>实现模型</a:t>
            </a:r>
            <a:r>
              <a:rPr lang="zh-CN" altLang="en-US" sz="2400" b="0" i="0" dirty="0">
                <a:ea typeface="楷体_GB2312" pitchFamily="49" charset="-122"/>
              </a:rPr>
              <a:t>：对应组件图、序列图和协作图。</a:t>
            </a:r>
            <a:endParaRPr lang="zh-CN" altLang="en-US" sz="2400" b="0" i="0" dirty="0">
              <a:ea typeface="楷体_GB2312" pitchFamily="49" charset="-122"/>
            </a:endParaRPr>
          </a:p>
          <a:p>
            <a:pPr eaLnBrk="1" hangingPunct="1">
              <a:lnSpc>
                <a:spcPct val="80000"/>
              </a:lnSpc>
              <a:buFont typeface="Wingdings" panose="05000000000000000000" pitchFamily="2" charset="2"/>
              <a:buChar char="n"/>
            </a:pPr>
            <a:r>
              <a:rPr lang="zh-CN" altLang="en-US" sz="2400" i="0" dirty="0">
                <a:ea typeface="楷体_GB2312" pitchFamily="49" charset="-122"/>
              </a:rPr>
              <a:t>测试模型</a:t>
            </a:r>
            <a:r>
              <a:rPr lang="zh-CN" altLang="en-US" sz="2400" b="0" i="0" dirty="0">
                <a:ea typeface="楷体_GB2312" pitchFamily="49" charset="-122"/>
              </a:rPr>
              <a:t>：测试模型引用了所有其它模型，所以使用所对应的所有视图。</a:t>
            </a:r>
            <a:endParaRPr lang="zh-CN" altLang="en-US" sz="2400" b="0" i="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891">
                                            <p:txEl>
                                              <p:charRg st="27" end="67"/>
                                            </p:txEl>
                                          </p:spTgt>
                                        </p:tgtEl>
                                        <p:attrNameLst>
                                          <p:attrName>style.visibility</p:attrName>
                                        </p:attrNameLst>
                                      </p:cBhvr>
                                      <p:to>
                                        <p:strVal val="visible"/>
                                      </p:to>
                                    </p:set>
                                    <p:anim calcmode="lin" valueType="num">
                                      <p:cBhvr additive="base">
                                        <p:cTn id="7" dur="1000" fill="hold"/>
                                        <p:tgtEl>
                                          <p:spTgt spid="165891">
                                            <p:txEl>
                                              <p:charRg st="27" end="67"/>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5891">
                                            <p:txEl>
                                              <p:charRg st="27" end="6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5891">
                                            <p:txEl>
                                              <p:charRg st="67" end="107"/>
                                            </p:txEl>
                                          </p:spTgt>
                                        </p:tgtEl>
                                        <p:attrNameLst>
                                          <p:attrName>style.visibility</p:attrName>
                                        </p:attrNameLst>
                                      </p:cBhvr>
                                      <p:to>
                                        <p:strVal val="visible"/>
                                      </p:to>
                                    </p:set>
                                    <p:anim calcmode="lin" valueType="num">
                                      <p:cBhvr additive="base">
                                        <p:cTn id="13" dur="1000" fill="hold"/>
                                        <p:tgtEl>
                                          <p:spTgt spid="165891">
                                            <p:txEl>
                                              <p:charRg st="67" end="107"/>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5891">
                                            <p:txEl>
                                              <p:charRg st="67" end="10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5891">
                                            <p:txEl>
                                              <p:charRg st="107" end="137"/>
                                            </p:txEl>
                                          </p:spTgt>
                                        </p:tgtEl>
                                        <p:attrNameLst>
                                          <p:attrName>style.visibility</p:attrName>
                                        </p:attrNameLst>
                                      </p:cBhvr>
                                      <p:to>
                                        <p:strVal val="visible"/>
                                      </p:to>
                                    </p:set>
                                    <p:anim calcmode="lin" valueType="num">
                                      <p:cBhvr additive="base">
                                        <p:cTn id="19" dur="1000" fill="hold"/>
                                        <p:tgtEl>
                                          <p:spTgt spid="165891">
                                            <p:txEl>
                                              <p:charRg st="107" end="137"/>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5891">
                                            <p:txEl>
                                              <p:charRg st="107" end="13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5891">
                                            <p:txEl>
                                              <p:charRg st="137" end="157"/>
                                            </p:txEl>
                                          </p:spTgt>
                                        </p:tgtEl>
                                        <p:attrNameLst>
                                          <p:attrName>style.visibility</p:attrName>
                                        </p:attrNameLst>
                                      </p:cBhvr>
                                      <p:to>
                                        <p:strVal val="visible"/>
                                      </p:to>
                                    </p:set>
                                    <p:anim calcmode="lin" valueType="num">
                                      <p:cBhvr additive="base">
                                        <p:cTn id="25" dur="1000" fill="hold"/>
                                        <p:tgtEl>
                                          <p:spTgt spid="165891">
                                            <p:txEl>
                                              <p:charRg st="137" end="157"/>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65891">
                                            <p:txEl>
                                              <p:charRg st="137" end="15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5891">
                                            <p:txEl>
                                              <p:charRg st="157" end="190"/>
                                            </p:txEl>
                                          </p:spTgt>
                                        </p:tgtEl>
                                        <p:attrNameLst>
                                          <p:attrName>style.visibility</p:attrName>
                                        </p:attrNameLst>
                                      </p:cBhvr>
                                      <p:to>
                                        <p:strVal val="visible"/>
                                      </p:to>
                                    </p:set>
                                    <p:anim calcmode="lin" valueType="num">
                                      <p:cBhvr additive="base">
                                        <p:cTn id="31" dur="1000" fill="hold"/>
                                        <p:tgtEl>
                                          <p:spTgt spid="165891">
                                            <p:txEl>
                                              <p:charRg st="157" end="19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165891">
                                            <p:txEl>
                                              <p:charRg st="157" end="1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p:txBody>
          <a:bodyPr vert="horz" wrap="square" lIns="91440" tIns="45720" rIns="91440" bIns="45720" anchor="ctr"/>
          <a:p>
            <a:pPr eaLnBrk="1" hangingPunct="1"/>
            <a:r>
              <a:rPr lang="zh-CN" altLang="en-US" dirty="0"/>
              <a:t>从迭代的角度理解</a:t>
            </a:r>
            <a:r>
              <a:rPr lang="en-US" altLang="zh-CN" dirty="0"/>
              <a:t>UML</a:t>
            </a:r>
            <a:r>
              <a:rPr lang="zh-CN" altLang="en-US" dirty="0"/>
              <a:t>建模 </a:t>
            </a:r>
            <a:endParaRPr lang="zh-CN" altLang="en-US" dirty="0"/>
          </a:p>
        </p:txBody>
      </p:sp>
      <p:pic>
        <p:nvPicPr>
          <p:cNvPr id="49155" name="Picture 5" descr="1-9"/>
          <p:cNvPicPr>
            <a:picLocks noChangeAspect="1"/>
          </p:cNvPicPr>
          <p:nvPr/>
        </p:nvPicPr>
        <p:blipFill>
          <a:blip r:embed="rId1"/>
          <a:stretch>
            <a:fillRect/>
          </a:stretch>
        </p:blipFill>
        <p:spPr>
          <a:xfrm>
            <a:off x="1116013" y="2133600"/>
            <a:ext cx="7632700" cy="303530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p:txBody>
          <a:bodyPr vert="horz" wrap="square" lIns="91440" tIns="45720" rIns="91440" bIns="45720" anchor="ctr"/>
          <a:p>
            <a:pPr eaLnBrk="1" hangingPunct="1"/>
            <a:r>
              <a:rPr lang="zh-CN" altLang="en-US" dirty="0"/>
              <a:t>从顺序角度理解</a:t>
            </a:r>
            <a:r>
              <a:rPr lang="en-US" altLang="zh-CN" dirty="0"/>
              <a:t>UML</a:t>
            </a:r>
            <a:r>
              <a:rPr lang="zh-CN" altLang="en-US" dirty="0"/>
              <a:t>建模 </a:t>
            </a:r>
            <a:endParaRPr lang="zh-CN" altLang="en-US" dirty="0"/>
          </a:p>
        </p:txBody>
      </p:sp>
      <p:pic>
        <p:nvPicPr>
          <p:cNvPr id="50179" name="Picture 4" descr="1-10"/>
          <p:cNvPicPr>
            <a:picLocks noChangeAspect="1"/>
          </p:cNvPicPr>
          <p:nvPr/>
        </p:nvPicPr>
        <p:blipFill>
          <a:blip r:embed="rId1"/>
          <a:stretch>
            <a:fillRect/>
          </a:stretch>
        </p:blipFill>
        <p:spPr>
          <a:xfrm>
            <a:off x="900113" y="2276475"/>
            <a:ext cx="7848600" cy="2636838"/>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lIns="91440" tIns="45720" rIns="91440" bIns="45720" anchor="ctr"/>
          <a:p>
            <a:pPr eaLnBrk="1" hangingPunct="1"/>
            <a:r>
              <a:rPr lang="en-US" altLang="zh-CN" dirty="0"/>
              <a:t>1.5.3 </a:t>
            </a:r>
            <a:r>
              <a:rPr lang="zh-CN" altLang="en-US" dirty="0"/>
              <a:t>基于</a:t>
            </a:r>
            <a:r>
              <a:rPr lang="en-US" altLang="zh-CN" dirty="0"/>
              <a:t>IDEF3</a:t>
            </a:r>
            <a:r>
              <a:rPr lang="zh-CN" altLang="en-US" dirty="0"/>
              <a:t>的过程建模</a:t>
            </a:r>
            <a:endParaRPr lang="zh-CN" altLang="en-US" dirty="0"/>
          </a:p>
        </p:txBody>
      </p:sp>
      <p:sp>
        <p:nvSpPr>
          <p:cNvPr id="159747" name="Rectangle 3"/>
          <p:cNvSpPr>
            <a:spLocks noGrp="1"/>
          </p:cNvSpPr>
          <p:nvPr>
            <p:ph idx="1"/>
          </p:nvPr>
        </p:nvSpPr>
        <p:spPr>
          <a:xfrm>
            <a:off x="900113" y="1844675"/>
            <a:ext cx="7632700" cy="4105275"/>
          </a:xfrm>
        </p:spPr>
        <p:txBody>
          <a:bodyPr vert="horz" wrap="square" lIns="91440" tIns="45720" rIns="91440" bIns="45720" anchor="t"/>
          <a:p>
            <a:pPr eaLnBrk="1" hangingPunct="1"/>
            <a:r>
              <a:rPr lang="zh-CN" altLang="en-US" sz="2400" i="0" dirty="0">
                <a:latin typeface="楷体_GB2312" pitchFamily="49" charset="-122"/>
                <a:ea typeface="楷体_GB2312" pitchFamily="49" charset="-122"/>
              </a:rPr>
              <a:t>美国空军集成计算机辅助制造（</a:t>
            </a:r>
            <a:r>
              <a:rPr lang="en-US" altLang="zh-CN" sz="2400" i="0" dirty="0">
                <a:latin typeface="楷体_GB2312" pitchFamily="49" charset="-122"/>
                <a:ea typeface="楷体_GB2312" pitchFamily="49" charset="-122"/>
              </a:rPr>
              <a:t>ICAM</a:t>
            </a:r>
            <a:r>
              <a:rPr lang="zh-CN" altLang="en-US" sz="2400" i="0" dirty="0">
                <a:latin typeface="楷体_GB2312" pitchFamily="49" charset="-122"/>
                <a:ea typeface="楷体_GB2312" pitchFamily="49" charset="-122"/>
              </a:rPr>
              <a:t>）</a:t>
            </a:r>
            <a:r>
              <a:rPr lang="zh-CN" altLang="en-US" sz="2400" b="0" i="0" dirty="0">
                <a:latin typeface="楷体_GB2312" pitchFamily="49" charset="-122"/>
                <a:ea typeface="楷体_GB2312" pitchFamily="49" charset="-122"/>
              </a:rPr>
              <a:t>项目基础上建立起来的，只包含</a:t>
            </a:r>
            <a:r>
              <a:rPr lang="en-US" altLang="zh-CN" sz="2400" b="0" i="0" dirty="0">
                <a:latin typeface="楷体_GB2312" pitchFamily="49" charset="-122"/>
                <a:ea typeface="楷体_GB2312" pitchFamily="49" charset="-122"/>
              </a:rPr>
              <a:t>3</a:t>
            </a:r>
            <a:r>
              <a:rPr lang="zh-CN" altLang="en-US" sz="2400" b="0" i="0" dirty="0">
                <a:latin typeface="楷体_GB2312" pitchFamily="49" charset="-122"/>
                <a:ea typeface="楷体_GB2312" pitchFamily="49" charset="-122"/>
              </a:rPr>
              <a:t>种方法</a:t>
            </a:r>
            <a:r>
              <a:rPr lang="en-US" altLang="zh-CN" sz="2400" b="0" i="0" dirty="0">
                <a:ea typeface="楷体_GB2312" pitchFamily="49" charset="-122"/>
              </a:rPr>
              <a:t>——</a:t>
            </a:r>
            <a:r>
              <a:rPr lang="zh-CN" altLang="en-US" sz="2400" b="0" i="0" dirty="0">
                <a:latin typeface="楷体_GB2312" pitchFamily="49" charset="-122"/>
                <a:ea typeface="楷体_GB2312" pitchFamily="49" charset="-122"/>
              </a:rPr>
              <a:t>功能建模（</a:t>
            </a:r>
            <a:r>
              <a:rPr lang="en-US" altLang="zh-CN" sz="2400" b="0" i="0" dirty="0">
                <a:latin typeface="楷体_GB2312" pitchFamily="49" charset="-122"/>
                <a:ea typeface="楷体_GB2312" pitchFamily="49" charset="-122"/>
              </a:rPr>
              <a:t>IDEF0</a:t>
            </a:r>
            <a:r>
              <a:rPr lang="zh-CN" altLang="en-US" sz="2400" b="0" i="0" dirty="0">
                <a:latin typeface="楷体_GB2312" pitchFamily="49" charset="-122"/>
                <a:ea typeface="楷体_GB2312" pitchFamily="49" charset="-122"/>
              </a:rPr>
              <a:t>）、信息建模（</a:t>
            </a:r>
            <a:r>
              <a:rPr lang="en-US" altLang="zh-CN" sz="2400" b="0" i="0" dirty="0">
                <a:latin typeface="楷体_GB2312" pitchFamily="49" charset="-122"/>
                <a:ea typeface="楷体_GB2312" pitchFamily="49" charset="-122"/>
              </a:rPr>
              <a:t>IDEF1</a:t>
            </a:r>
            <a:r>
              <a:rPr lang="zh-CN" altLang="en-US" sz="2400" b="0" i="0" dirty="0">
                <a:latin typeface="楷体_GB2312" pitchFamily="49" charset="-122"/>
                <a:ea typeface="楷体_GB2312" pitchFamily="49" charset="-122"/>
              </a:rPr>
              <a:t>）和动态建模（</a:t>
            </a:r>
            <a:r>
              <a:rPr lang="en-US" altLang="zh-CN" sz="2400" b="0" i="0" dirty="0">
                <a:latin typeface="楷体_GB2312" pitchFamily="49" charset="-122"/>
                <a:ea typeface="楷体_GB2312" pitchFamily="49" charset="-122"/>
              </a:rPr>
              <a:t>IDEF2</a:t>
            </a:r>
            <a:r>
              <a:rPr lang="zh-CN" altLang="en-US" sz="2400" b="0" i="0" dirty="0">
                <a:latin typeface="楷体_GB2312" pitchFamily="49" charset="-122"/>
                <a:ea typeface="楷体_GB2312" pitchFamily="49" charset="-122"/>
              </a:rPr>
              <a:t>）。</a:t>
            </a:r>
            <a:endParaRPr lang="zh-CN" altLang="en-US" sz="2400" b="0" i="0" dirty="0">
              <a:latin typeface="楷体_GB2312" pitchFamily="49" charset="-122"/>
              <a:ea typeface="楷体_GB2312" pitchFamily="49" charset="-122"/>
            </a:endParaRPr>
          </a:p>
          <a:p>
            <a:pPr eaLnBrk="1" hangingPunct="1"/>
            <a:r>
              <a:rPr lang="zh-CN" altLang="en-US" sz="2400" i="0" dirty="0">
                <a:latin typeface="楷体_GB2312" pitchFamily="49" charset="-122"/>
                <a:ea typeface="楷体_GB2312" pitchFamily="49" charset="-122"/>
              </a:rPr>
              <a:t>随着信息系统的相继开发，后来又增加了不少</a:t>
            </a:r>
            <a:r>
              <a:rPr lang="en-US" altLang="zh-CN" sz="2400" i="0" dirty="0">
                <a:latin typeface="楷体_GB2312" pitchFamily="49" charset="-122"/>
                <a:ea typeface="楷体_GB2312" pitchFamily="49" charset="-122"/>
              </a:rPr>
              <a:t>IDEF</a:t>
            </a:r>
            <a:r>
              <a:rPr lang="zh-CN" altLang="en-US" sz="2400" i="0" dirty="0">
                <a:latin typeface="楷体_GB2312" pitchFamily="49" charset="-122"/>
                <a:ea typeface="楷体_GB2312" pitchFamily="49" charset="-122"/>
              </a:rPr>
              <a:t>方法，</a:t>
            </a:r>
            <a:r>
              <a:rPr lang="zh-CN" altLang="en-US" sz="2400" b="0" i="0" dirty="0">
                <a:latin typeface="楷体_GB2312" pitchFamily="49" charset="-122"/>
                <a:ea typeface="楷体_GB2312" pitchFamily="49" charset="-122"/>
              </a:rPr>
              <a:t>如数据建模扩展版本（</a:t>
            </a:r>
            <a:r>
              <a:rPr lang="en-US" altLang="zh-CN" sz="2400" b="0" i="0" dirty="0">
                <a:latin typeface="楷体_GB2312" pitchFamily="49" charset="-122"/>
                <a:ea typeface="楷体_GB2312" pitchFamily="49" charset="-122"/>
              </a:rPr>
              <a:t>IDEF1X</a:t>
            </a:r>
            <a:r>
              <a:rPr lang="zh-CN" altLang="en-US" sz="2400" b="0" i="0" dirty="0">
                <a:latin typeface="楷体_GB2312" pitchFamily="49" charset="-122"/>
                <a:ea typeface="楷体_GB2312" pitchFamily="49" charset="-122"/>
              </a:rPr>
              <a:t>）、</a:t>
            </a:r>
            <a:r>
              <a:rPr lang="zh-CN" altLang="en-US" sz="2400" i="0" dirty="0">
                <a:solidFill>
                  <a:srgbClr val="0066FF"/>
                </a:solidFill>
                <a:latin typeface="楷体_GB2312" pitchFamily="49" charset="-122"/>
                <a:ea typeface="楷体_GB2312" pitchFamily="49" charset="-122"/>
              </a:rPr>
              <a:t>过程描述获取方法（</a:t>
            </a:r>
            <a:r>
              <a:rPr lang="en-US" altLang="zh-CN" sz="2400" i="0" dirty="0">
                <a:solidFill>
                  <a:srgbClr val="0066FF"/>
                </a:solidFill>
                <a:latin typeface="楷体_GB2312" pitchFamily="49" charset="-122"/>
                <a:ea typeface="楷体_GB2312" pitchFamily="49" charset="-122"/>
              </a:rPr>
              <a:t>IDEF3</a:t>
            </a:r>
            <a:r>
              <a:rPr lang="zh-CN" altLang="en-US" sz="2400" i="0" dirty="0">
                <a:solidFill>
                  <a:srgbClr val="0066FF"/>
                </a:solidFill>
                <a:latin typeface="楷体_GB2312" pitchFamily="49" charset="-122"/>
                <a:ea typeface="楷体_GB2312" pitchFamily="49" charset="-122"/>
              </a:rPr>
              <a:t>）、</a:t>
            </a:r>
            <a:r>
              <a:rPr lang="zh-CN" altLang="en-US" sz="2400" b="0" i="0" dirty="0">
                <a:latin typeface="楷体_GB2312" pitchFamily="49" charset="-122"/>
                <a:ea typeface="楷体_GB2312" pitchFamily="49" charset="-122"/>
              </a:rPr>
              <a:t>面向对象的设计方法（</a:t>
            </a:r>
            <a:r>
              <a:rPr lang="en-US" altLang="zh-CN" sz="2400" b="0" i="0" dirty="0">
                <a:latin typeface="楷体_GB2312" pitchFamily="49" charset="-122"/>
                <a:ea typeface="楷体_GB2312" pitchFamily="49" charset="-122"/>
              </a:rPr>
              <a:t>IDEF4</a:t>
            </a:r>
            <a:r>
              <a:rPr lang="zh-CN" altLang="en-US" sz="2400" b="0" i="0" dirty="0">
                <a:latin typeface="楷体_GB2312" pitchFamily="49" charset="-122"/>
                <a:ea typeface="楷体_GB2312" pitchFamily="49" charset="-122"/>
              </a:rPr>
              <a:t>）、实体论（</a:t>
            </a:r>
            <a:r>
              <a:rPr lang="en-US" altLang="zh-CN" sz="2400" b="0" i="0" dirty="0">
                <a:latin typeface="楷体_GB2312" pitchFamily="49" charset="-122"/>
                <a:ea typeface="楷体_GB2312" pitchFamily="49" charset="-122"/>
              </a:rPr>
              <a:t>Ontology</a:t>
            </a:r>
            <a:r>
              <a:rPr lang="zh-CN" altLang="en-US" sz="2400" b="0" i="0" dirty="0">
                <a:latin typeface="楷体_GB2312" pitchFamily="49" charset="-122"/>
                <a:ea typeface="楷体_GB2312" pitchFamily="49" charset="-122"/>
              </a:rPr>
              <a:t>）描述获取方法（</a:t>
            </a:r>
            <a:r>
              <a:rPr lang="en-US" altLang="zh-CN" sz="2400" b="0" i="0" dirty="0">
                <a:latin typeface="楷体_GB2312" pitchFamily="49" charset="-122"/>
                <a:ea typeface="楷体_GB2312" pitchFamily="49" charset="-122"/>
              </a:rPr>
              <a:t>IDEF5</a:t>
            </a:r>
            <a:r>
              <a:rPr lang="zh-CN" altLang="en-US" sz="2400" b="0" i="0" dirty="0">
                <a:latin typeface="楷体_GB2312" pitchFamily="49" charset="-122"/>
                <a:ea typeface="楷体_GB2312" pitchFamily="49" charset="-122"/>
              </a:rPr>
              <a:t>）、设计理论（</a:t>
            </a:r>
            <a:r>
              <a:rPr lang="en-US" altLang="zh-CN" sz="2400" b="0" i="0" dirty="0">
                <a:latin typeface="楷体_GB2312" pitchFamily="49" charset="-122"/>
                <a:ea typeface="楷体_GB2312" pitchFamily="49" charset="-122"/>
              </a:rPr>
              <a:t>rationale</a:t>
            </a:r>
            <a:r>
              <a:rPr lang="zh-CN" altLang="en-US" sz="2400" b="0" i="0" dirty="0">
                <a:latin typeface="楷体_GB2312" pitchFamily="49" charset="-122"/>
                <a:ea typeface="楷体_GB2312" pitchFamily="49" charset="-122"/>
              </a:rPr>
              <a:t>）获取方法（</a:t>
            </a:r>
            <a:r>
              <a:rPr lang="en-US" altLang="zh-CN" sz="2400" b="0" i="0" dirty="0">
                <a:latin typeface="楷体_GB2312" pitchFamily="49" charset="-122"/>
                <a:ea typeface="楷体_GB2312" pitchFamily="49" charset="-122"/>
              </a:rPr>
              <a:t>IDEF6</a:t>
            </a:r>
            <a:r>
              <a:rPr lang="zh-CN" altLang="en-US" sz="2400" b="0" i="0" dirty="0">
                <a:latin typeface="楷体_GB2312" pitchFamily="49" charset="-122"/>
                <a:ea typeface="楷体_GB2312" pitchFamily="49" charset="-122"/>
              </a:rPr>
              <a:t>）、人机交互设计方法（</a:t>
            </a:r>
            <a:r>
              <a:rPr lang="en-US" altLang="zh-CN" sz="2400" b="0" i="0" dirty="0">
                <a:latin typeface="楷体_GB2312" pitchFamily="49" charset="-122"/>
                <a:ea typeface="楷体_GB2312" pitchFamily="49" charset="-122"/>
              </a:rPr>
              <a:t>IDEF8</a:t>
            </a:r>
            <a:r>
              <a:rPr lang="zh-CN" altLang="en-US" sz="2400" b="0" i="0" dirty="0">
                <a:latin typeface="楷体_GB2312" pitchFamily="49" charset="-122"/>
                <a:ea typeface="楷体_GB2312" pitchFamily="49" charset="-122"/>
              </a:rPr>
              <a:t>）、业务约束发现方法（</a:t>
            </a:r>
            <a:r>
              <a:rPr lang="en-US" altLang="zh-CN" sz="2400" b="0" i="0" dirty="0">
                <a:latin typeface="楷体_GB2312" pitchFamily="49" charset="-122"/>
                <a:ea typeface="楷体_GB2312" pitchFamily="49" charset="-122"/>
              </a:rPr>
              <a:t>IDEF9</a:t>
            </a:r>
            <a:r>
              <a:rPr lang="zh-CN" altLang="en-US" sz="2400" b="0" i="0" dirty="0">
                <a:latin typeface="楷体_GB2312" pitchFamily="49" charset="-122"/>
                <a:ea typeface="楷体_GB2312" pitchFamily="49" charset="-122"/>
              </a:rPr>
              <a:t>）、网络设计方法（</a:t>
            </a:r>
            <a:r>
              <a:rPr lang="en-US" altLang="zh-CN" sz="2400" b="0" i="0" dirty="0">
                <a:latin typeface="楷体_GB2312" pitchFamily="49" charset="-122"/>
                <a:ea typeface="楷体_GB2312" pitchFamily="49" charset="-122"/>
              </a:rPr>
              <a:t>IDEF14</a:t>
            </a:r>
            <a:r>
              <a:rPr lang="zh-CN" altLang="en-US" sz="2400" b="0" i="0" dirty="0">
                <a:latin typeface="楷体_GB2312" pitchFamily="49" charset="-122"/>
                <a:ea typeface="楷体_GB2312" pitchFamily="49" charset="-122"/>
              </a:rPr>
              <a:t>）等。 </a:t>
            </a:r>
            <a:endParaRPr lang="zh-CN" altLang="en-US" sz="2400" b="0" i="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9747">
                                            <p:txEl>
                                              <p:charRg st="76" end="258"/>
                                            </p:txEl>
                                          </p:spTgt>
                                        </p:tgtEl>
                                        <p:attrNameLst>
                                          <p:attrName>style.visibility</p:attrName>
                                        </p:attrNameLst>
                                      </p:cBhvr>
                                      <p:to>
                                        <p:strVal val="visible"/>
                                      </p:to>
                                    </p:set>
                                    <p:anim calcmode="lin" valueType="num">
                                      <p:cBhvr additive="base">
                                        <p:cTn id="7" dur="1000" fill="hold"/>
                                        <p:tgtEl>
                                          <p:spTgt spid="159747">
                                            <p:txEl>
                                              <p:charRg st="76" end="258"/>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59747">
                                            <p:txEl>
                                              <p:charRg st="76" end="25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p:txBody>
          <a:bodyPr vert="horz" wrap="square" lIns="91440" tIns="45720" rIns="91440" bIns="45720" anchor="ctr"/>
          <a:p>
            <a:pPr eaLnBrk="1" hangingPunct="1"/>
            <a:r>
              <a:rPr lang="en-US" altLang="zh-CN" dirty="0"/>
              <a:t>IDEF3</a:t>
            </a:r>
            <a:r>
              <a:rPr lang="zh-CN" altLang="en-US" dirty="0"/>
              <a:t>的过程描述方法</a:t>
            </a:r>
            <a:endParaRPr lang="zh-CN" altLang="en-US" dirty="0"/>
          </a:p>
        </p:txBody>
      </p:sp>
      <p:sp>
        <p:nvSpPr>
          <p:cNvPr id="172035" name="Rectangle 3"/>
          <p:cNvSpPr>
            <a:spLocks noGrp="1"/>
          </p:cNvSpPr>
          <p:nvPr>
            <p:ph idx="1"/>
          </p:nvPr>
        </p:nvSpPr>
        <p:spPr>
          <a:xfrm>
            <a:off x="900113" y="1844675"/>
            <a:ext cx="7632700" cy="3024188"/>
          </a:xfrm>
        </p:spPr>
        <p:txBody>
          <a:bodyPr vert="horz" wrap="square" lIns="91440" tIns="45720" rIns="91440" bIns="45720" anchor="t"/>
          <a:p>
            <a:pPr marL="457200" indent="-457200" eaLnBrk="1" hangingPunct="1">
              <a:buFont typeface="Wingdings" panose="05000000000000000000" pitchFamily="2" charset="2"/>
              <a:buChar char="n"/>
            </a:pPr>
            <a:r>
              <a:rPr lang="zh-CN" altLang="en-US" i="0" dirty="0"/>
              <a:t>场景描述</a:t>
            </a:r>
            <a:r>
              <a:rPr lang="zh-CN" altLang="en-US" b="0" i="0" dirty="0"/>
              <a:t>，</a:t>
            </a:r>
            <a:r>
              <a:rPr lang="zh-CN" altLang="en-US" sz="2400" b="0" i="0" dirty="0">
                <a:ea typeface="楷体_GB2312" pitchFamily="49" charset="-122"/>
              </a:rPr>
              <a:t>通过文档记录由一个组织或系统阐明的一类典型问题的一组情况以及过程赖以发生的、重复出现的背景。场景描述的主要作用，就是要把过程描述的前后关系确定下来。</a:t>
            </a:r>
            <a:endParaRPr lang="zh-CN" altLang="en-US" sz="2400" b="0" i="0" dirty="0">
              <a:ea typeface="楷体_GB2312" pitchFamily="49" charset="-122"/>
            </a:endParaRPr>
          </a:p>
          <a:p>
            <a:pPr marL="457200" indent="-457200" eaLnBrk="1" hangingPunct="1">
              <a:buFont typeface="Wingdings" panose="05000000000000000000" pitchFamily="2" charset="2"/>
              <a:buChar char="n"/>
            </a:pPr>
            <a:r>
              <a:rPr lang="zh-CN" altLang="en-US" i="0" dirty="0"/>
              <a:t>对象</a:t>
            </a:r>
            <a:r>
              <a:rPr lang="zh-CN" altLang="en-US" b="0" i="0" dirty="0"/>
              <a:t>，</a:t>
            </a:r>
            <a:r>
              <a:rPr lang="zh-CN" altLang="en-US" sz="2400" b="0" i="0" dirty="0">
                <a:ea typeface="楷体_GB2312" pitchFamily="49" charset="-122"/>
              </a:rPr>
              <a:t>是那些发生在软件开发过程描述中的、任何具体的或概念的事物。对象的识别和特征抽取，有助于进行过程流描述和对象状态转换描述。</a:t>
            </a:r>
            <a:endParaRPr lang="zh-CN" altLang="en-US" sz="2400" b="0" i="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035">
                                            <p:txEl>
                                              <p:charRg st="80" end="144"/>
                                            </p:txEl>
                                          </p:spTgt>
                                        </p:tgtEl>
                                        <p:attrNameLst>
                                          <p:attrName>style.visibility</p:attrName>
                                        </p:attrNameLst>
                                      </p:cBhvr>
                                      <p:to>
                                        <p:strVal val="visible"/>
                                      </p:to>
                                    </p:set>
                                    <p:anim calcmode="lin" valueType="num">
                                      <p:cBhvr additive="base">
                                        <p:cTn id="7" dur="1000" fill="hold"/>
                                        <p:tgtEl>
                                          <p:spTgt spid="172035">
                                            <p:txEl>
                                              <p:charRg st="80" end="144"/>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72035">
                                            <p:txEl>
                                              <p:charRg st="80" end="1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p:txBody>
          <a:bodyPr vert="horz" wrap="square" lIns="91440" tIns="45720" rIns="91440" bIns="45720" anchor="ctr"/>
          <a:p>
            <a:pPr eaLnBrk="1" hangingPunct="1"/>
            <a:r>
              <a:rPr lang="en-US" altLang="zh-CN" dirty="0"/>
              <a:t>IDEF3</a:t>
            </a:r>
            <a:r>
              <a:rPr lang="zh-CN" altLang="en-US" dirty="0"/>
              <a:t>建模图形符号</a:t>
            </a:r>
            <a:endParaRPr lang="zh-CN" altLang="en-US" dirty="0"/>
          </a:p>
        </p:txBody>
      </p:sp>
      <p:sp>
        <p:nvSpPr>
          <p:cNvPr id="53251" name="Rectangle 6"/>
          <p:cNvSpPr/>
          <p:nvPr/>
        </p:nvSpPr>
        <p:spPr>
          <a:xfrm>
            <a:off x="0" y="1252538"/>
            <a:ext cx="9144000" cy="0"/>
          </a:xfrm>
          <a:prstGeom prst="rect">
            <a:avLst/>
          </a:prstGeom>
          <a:noFill/>
          <a:ln w="9525">
            <a:noFill/>
          </a:ln>
        </p:spPr>
        <p:txBody>
          <a:bodyPr wrap="none" lIns="0" tIns="0" rIns="0" bIns="0" anchor="ctr">
            <a:spAutoFit/>
          </a:bodyP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graphicFrame>
        <p:nvGraphicFramePr>
          <p:cNvPr id="53252" name="Object 5"/>
          <p:cNvGraphicFramePr>
            <a:graphicFrameLocks noChangeAspect="1"/>
          </p:cNvGraphicFramePr>
          <p:nvPr/>
        </p:nvGraphicFramePr>
        <p:xfrm>
          <a:off x="1331913" y="1557338"/>
          <a:ext cx="5832475" cy="5175250"/>
        </p:xfrm>
        <a:graphic>
          <a:graphicData uri="http://schemas.openxmlformats.org/presentationml/2006/ole">
            <mc:AlternateContent xmlns:mc="http://schemas.openxmlformats.org/markup-compatibility/2006">
              <mc:Choice xmlns:v="urn:schemas-microsoft-com:vml" Requires="v">
                <p:oleObj spid="_x0000_s3076" name="" r:id="rId1" imgW="4733290" imgH="4438015" progId="Word.Picture.8">
                  <p:embed/>
                </p:oleObj>
              </mc:Choice>
              <mc:Fallback>
                <p:oleObj name="" r:id="rId1" imgW="4733290" imgH="4438015" progId="Word.Picture.8">
                  <p:embed/>
                  <p:pic>
                    <p:nvPicPr>
                      <p:cNvPr id="0" name="图片 3075"/>
                      <p:cNvPicPr/>
                      <p:nvPr/>
                    </p:nvPicPr>
                    <p:blipFill>
                      <a:blip r:embed="rId2"/>
                      <a:stretch>
                        <a:fillRect/>
                      </a:stretch>
                    </p:blipFill>
                    <p:spPr>
                      <a:xfrm>
                        <a:off x="1331913" y="1557338"/>
                        <a:ext cx="5832475" cy="517525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638"/>
            <a:ext cx="8543925" cy="1143000"/>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2"/>
                </a:solidFill>
                <a:effectLst/>
                <a:uLnTx/>
                <a:uFillTx/>
                <a:latin typeface="+mn-ea"/>
                <a:ea typeface="+mn-ea"/>
                <a:cs typeface="+mj-cs"/>
              </a:rPr>
              <a:t>三无</a:t>
            </a:r>
            <a:r>
              <a:rPr kumimoji="0" lang="en-US" altLang="zh-CN" sz="4400" b="0" i="0" u="none" strike="noStrike" kern="1200" cap="none" spc="0" normalizeH="0" baseline="0" noProof="0" dirty="0" smtClean="0">
                <a:ln>
                  <a:noFill/>
                </a:ln>
                <a:solidFill>
                  <a:schemeClr val="tx2"/>
                </a:solidFill>
                <a:effectLst/>
                <a:uLnTx/>
                <a:uFillTx/>
                <a:latin typeface="+mn-ea"/>
                <a:ea typeface="+mn-ea"/>
                <a:cs typeface="+mj-cs"/>
              </a:rPr>
              <a:t>-</a:t>
            </a:r>
            <a:r>
              <a:rPr kumimoji="0" lang="zh-CN" altLang="en-US" sz="4400" b="0" i="0" u="none" strike="noStrike" kern="1200" cap="none" spc="0" normalizeH="0" baseline="0" noProof="0" dirty="0" smtClean="0">
                <a:ln>
                  <a:noFill/>
                </a:ln>
                <a:solidFill>
                  <a:schemeClr val="tx2"/>
                </a:solidFill>
                <a:effectLst/>
                <a:uLnTx/>
                <a:uFillTx/>
                <a:latin typeface="+mn-ea"/>
                <a:ea typeface="+mn-ea"/>
                <a:cs typeface="+mj-cs"/>
              </a:rPr>
              <a:t>无需求、无设计、无测试</a:t>
            </a:r>
            <a:endParaRPr kumimoji="0" lang="zh-CN" altLang="en-US" sz="4400" b="0" i="0" u="none" strike="noStrike" kern="1200" cap="none" spc="0" normalizeH="0" baseline="0" noProof="0" dirty="0">
              <a:ln>
                <a:noFill/>
              </a:ln>
              <a:solidFill>
                <a:schemeClr val="tx2"/>
              </a:solidFill>
              <a:effectLst/>
              <a:uLnTx/>
              <a:uFillTx/>
              <a:latin typeface="+mn-ea"/>
              <a:ea typeface="+mn-ea"/>
              <a:cs typeface="+mj-cs"/>
            </a:endParaRPr>
          </a:p>
        </p:txBody>
      </p:sp>
      <p:sp>
        <p:nvSpPr>
          <p:cNvPr id="16387" name="内容占位符 2"/>
          <p:cNvSpPr>
            <a:spLocks noGrp="1"/>
          </p:cNvSpPr>
          <p:nvPr>
            <p:ph idx="1"/>
          </p:nvPr>
        </p:nvSpPr>
        <p:spPr>
          <a:xfrm>
            <a:off x="457200" y="1600200"/>
            <a:ext cx="8686800" cy="4686300"/>
          </a:xfrm>
        </p:spPr>
        <p:txBody>
          <a:bodyPr vert="horz" wrap="square" lIns="91440" tIns="45720" rIns="91440" bIns="45720" anchor="t"/>
          <a:p>
            <a:pPr algn="l" defTabSz="914400" eaLnBrk="1" fontAlgn="auto" hangingPunct="1">
              <a:spcAft>
                <a:spcPts val="0"/>
              </a:spcAft>
              <a:buClr>
                <a:schemeClr val="tx2"/>
              </a:buClr>
              <a:buFont typeface="Wingdings 2" panose="05020102010507070707"/>
              <a:buNone/>
              <a:defRPr/>
            </a:pPr>
            <a:r>
              <a:rPr lang="zh-CN" altLang="en-US" dirty="0">
                <a:latin typeface="楷体" pitchFamily="49" charset="-122"/>
                <a:ea typeface="楷体" pitchFamily="49" charset="-122"/>
              </a:rPr>
              <a:t>   </a:t>
            </a:r>
            <a:r>
              <a:rPr lang="zh-CN" altLang="en-US" sz="3200" b="0" i="0" kern="1200" noProof="0" dirty="0" smtClean="0">
                <a:ln>
                  <a:noFill/>
                </a:ln>
                <a:effectLst/>
                <a:uLnTx/>
                <a:uFillTx/>
              </a:rPr>
              <a:t>      没有需求、设计、测试文档是中国中小型企的通病,很多时候项目经理按照自己对项目的理解,直接将模块安排给程序员开发，然后程序员就开始埋头写代码。</a:t>
            </a:r>
            <a:endParaRPr lang="zh-CN" altLang="en-US" sz="3200" b="0" i="0" kern="1200" noProof="0" dirty="0" smtClean="0">
              <a:ln>
                <a:noFill/>
              </a:ln>
              <a:effectLst/>
              <a:uLnTx/>
              <a:uFillTx/>
            </a:endParaRPr>
          </a:p>
          <a:p>
            <a:pPr algn="l" defTabSz="914400" eaLnBrk="1" fontAlgn="auto" hangingPunct="1">
              <a:spcAft>
                <a:spcPts val="0"/>
              </a:spcAft>
              <a:buClr>
                <a:schemeClr val="tx2"/>
              </a:buClr>
              <a:buFont typeface="Wingdings 2" panose="05020102010507070707"/>
              <a:buNone/>
              <a:defRPr/>
            </a:pPr>
            <a:r>
              <a:rPr lang="zh-CN" altLang="en-US" sz="3200" b="0" i="0" kern="1200" noProof="0" dirty="0" smtClean="0">
                <a:ln>
                  <a:noFill/>
                </a:ln>
                <a:effectLst/>
                <a:uLnTx/>
                <a:uFillTx/>
              </a:rPr>
              <a:t>         如果你能够很好的理解项目经理的意思,那有没有设计文档都无所谓了,但是,如果有一天别人要维护你的程序的时候问题就出现了,没有文档的代码又那么天马行空,怎么维护?改了这个地方,又影响了那个地方...</a:t>
            </a:r>
            <a:endParaRPr lang="en-US" altLang="zh-CN" dirty="0">
              <a:latin typeface="楷体" pitchFamily="49" charset="-122"/>
              <a:ea typeface="楷体" pitchFamily="49" charset="-122"/>
            </a:endParaRPr>
          </a:p>
          <a:p>
            <a:pPr eaLnBrk="1" hangingPunct="1">
              <a:buNone/>
            </a:pPr>
            <a:r>
              <a:rPr lang="zh-CN" altLang="en-US" dirty="0">
                <a:latin typeface="楷体" pitchFamily="49" charset="-122"/>
                <a:ea typeface="楷体" pitchFamily="49" charset="-122"/>
              </a:rPr>
              <a:t>　　</a:t>
            </a:r>
            <a:endParaRPr lang="zh-CN" altLang="en-US" dirty="0">
              <a:latin typeface="楷体" pitchFamily="49" charset="-122"/>
              <a:ea typeface="楷体"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a:xfrm>
            <a:off x="684213" y="333375"/>
            <a:ext cx="7772400" cy="1143000"/>
          </a:xfrm>
        </p:spPr>
        <p:txBody>
          <a:bodyPr vert="horz" wrap="square" lIns="91440" tIns="45720" rIns="91440" bIns="45720" anchor="ctr"/>
          <a:p>
            <a:pPr eaLnBrk="1" hangingPunct="1"/>
            <a:r>
              <a:rPr lang="en-US" altLang="zh-CN" sz="3200" dirty="0"/>
              <a:t>1.5.4 </a:t>
            </a:r>
            <a:r>
              <a:rPr lang="zh-CN" altLang="en-US" sz="3200" dirty="0"/>
              <a:t>基于</a:t>
            </a:r>
            <a:r>
              <a:rPr lang="en-US" altLang="zh-CN" sz="3200" dirty="0"/>
              <a:t>Agent</a:t>
            </a:r>
            <a:r>
              <a:rPr lang="zh-CN" altLang="en-US" sz="3200" dirty="0"/>
              <a:t>的自适应软件过程模型</a:t>
            </a:r>
            <a:endParaRPr lang="zh-CN" altLang="en-US" sz="3200" dirty="0"/>
          </a:p>
        </p:txBody>
      </p:sp>
      <p:sp>
        <p:nvSpPr>
          <p:cNvPr id="161795" name="Rectangle 3"/>
          <p:cNvSpPr>
            <a:spLocks noGrp="1"/>
          </p:cNvSpPr>
          <p:nvPr>
            <p:ph idx="1"/>
          </p:nvPr>
        </p:nvSpPr>
        <p:spPr>
          <a:xfrm>
            <a:off x="755650" y="2060575"/>
            <a:ext cx="7272338" cy="3384550"/>
          </a:xfrm>
        </p:spPr>
        <p:txBody>
          <a:bodyPr vert="horz" wrap="square" lIns="91440" tIns="45720" rIns="91440" bIns="45720" anchor="t"/>
          <a:p>
            <a:pPr eaLnBrk="1" hangingPunct="1">
              <a:spcBef>
                <a:spcPct val="40000"/>
              </a:spcBef>
              <a:buFont typeface="Wingdings" panose="05000000000000000000" pitchFamily="2" charset="2"/>
              <a:buChar char="n"/>
            </a:pPr>
            <a:r>
              <a:rPr lang="zh-CN" altLang="en-US" dirty="0"/>
              <a:t>过程</a:t>
            </a:r>
            <a:r>
              <a:rPr lang="en-US" altLang="zh-CN" dirty="0"/>
              <a:t>Agent</a:t>
            </a:r>
            <a:r>
              <a:rPr lang="zh-CN" altLang="en-US" dirty="0"/>
              <a:t>，</a:t>
            </a:r>
            <a:r>
              <a:rPr lang="zh-CN" altLang="en-US" sz="2400" b="0" dirty="0"/>
              <a:t>实现任务的动态分配和分布式协同。</a:t>
            </a:r>
            <a:endParaRPr lang="zh-CN" altLang="en-US" sz="2400" b="0" dirty="0"/>
          </a:p>
          <a:p>
            <a:pPr eaLnBrk="1" hangingPunct="1">
              <a:spcBef>
                <a:spcPct val="40000"/>
              </a:spcBef>
              <a:buFont typeface="Wingdings" panose="05000000000000000000" pitchFamily="2" charset="2"/>
              <a:buChar char="n"/>
            </a:pPr>
            <a:r>
              <a:rPr lang="zh-CN" altLang="en-US" dirty="0"/>
              <a:t>监控</a:t>
            </a:r>
            <a:r>
              <a:rPr lang="en-US" altLang="zh-CN" dirty="0"/>
              <a:t>Agent</a:t>
            </a:r>
            <a:r>
              <a:rPr lang="zh-CN" altLang="en-US" dirty="0"/>
              <a:t>，</a:t>
            </a:r>
            <a:r>
              <a:rPr lang="zh-CN" altLang="en-US" sz="2400" b="0" dirty="0"/>
              <a:t>负责在本地监控任务的实施。</a:t>
            </a:r>
            <a:endParaRPr lang="zh-CN" altLang="en-US" sz="2400" b="0" dirty="0"/>
          </a:p>
          <a:p>
            <a:pPr eaLnBrk="1" hangingPunct="1">
              <a:spcBef>
                <a:spcPct val="40000"/>
              </a:spcBef>
              <a:buFont typeface="Wingdings" panose="05000000000000000000" pitchFamily="2" charset="2"/>
              <a:buChar char="n"/>
            </a:pPr>
            <a:r>
              <a:rPr lang="zh-CN" altLang="en-US" dirty="0"/>
              <a:t>服务</a:t>
            </a:r>
            <a:r>
              <a:rPr lang="en-US" altLang="zh-CN" dirty="0"/>
              <a:t>Agent</a:t>
            </a:r>
            <a:r>
              <a:rPr lang="zh-CN" altLang="en-US" dirty="0"/>
              <a:t>，</a:t>
            </a:r>
            <a:r>
              <a:rPr lang="zh-CN" altLang="en-US" sz="2400" b="0" dirty="0"/>
              <a:t>封装了任务实现的方法。</a:t>
            </a:r>
            <a:endParaRPr lang="zh-CN" altLang="en-US" sz="2400" b="0" dirty="0"/>
          </a:p>
          <a:p>
            <a:pPr eaLnBrk="1" hangingPunct="1">
              <a:spcBef>
                <a:spcPct val="40000"/>
              </a:spcBef>
              <a:buFont typeface="Wingdings" panose="05000000000000000000" pitchFamily="2" charset="2"/>
              <a:buChar char="n"/>
            </a:pPr>
            <a:r>
              <a:rPr lang="zh-CN" altLang="en-US" dirty="0"/>
              <a:t>活动</a:t>
            </a:r>
            <a:r>
              <a:rPr lang="en-US" altLang="zh-CN" dirty="0"/>
              <a:t>Agent</a:t>
            </a:r>
            <a:r>
              <a:rPr lang="zh-CN" altLang="en-US" dirty="0"/>
              <a:t>，</a:t>
            </a:r>
            <a:r>
              <a:rPr lang="zh-CN" altLang="en-US" sz="2400" b="0" dirty="0"/>
              <a:t>帮助实现过程活动的动态整合</a:t>
            </a:r>
            <a:r>
              <a:rPr lang="zh-CN" altLang="en-US" dirty="0"/>
              <a:t>。</a:t>
            </a:r>
            <a:endParaRPr lang="zh-CN" altLang="en-US" dirty="0"/>
          </a:p>
          <a:p>
            <a:pPr eaLnBrk="1" hangingPunct="1">
              <a:spcBef>
                <a:spcPct val="40000"/>
              </a:spcBef>
              <a:buFont typeface="Wingdings" panose="05000000000000000000" pitchFamily="2" charset="2"/>
              <a:buChar char="n"/>
            </a:pPr>
            <a:r>
              <a:rPr lang="zh-CN" altLang="en-US" dirty="0"/>
              <a:t>资源</a:t>
            </a:r>
            <a:r>
              <a:rPr lang="en-US" altLang="zh-CN" dirty="0"/>
              <a:t>Agent</a:t>
            </a:r>
            <a:r>
              <a:rPr lang="zh-CN" altLang="en-US" dirty="0"/>
              <a:t>，</a:t>
            </a:r>
            <a:r>
              <a:rPr lang="zh-CN" altLang="en-US" sz="2400" b="0" dirty="0"/>
              <a:t>封装了活动实现的角色和方法</a:t>
            </a:r>
            <a:r>
              <a:rPr lang="zh-CN" altLang="en-US"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795">
                                            <p:txEl>
                                              <p:charRg st="25" end="47"/>
                                            </p:txEl>
                                          </p:spTgt>
                                        </p:tgtEl>
                                        <p:attrNameLst>
                                          <p:attrName>style.visibility</p:attrName>
                                        </p:attrNameLst>
                                      </p:cBhvr>
                                      <p:to>
                                        <p:strVal val="visible"/>
                                      </p:to>
                                    </p:set>
                                    <p:anim calcmode="lin" valueType="num">
                                      <p:cBhvr additive="base">
                                        <p:cTn id="7" dur="1000" fill="hold"/>
                                        <p:tgtEl>
                                          <p:spTgt spid="161795">
                                            <p:txEl>
                                              <p:charRg st="25" end="47"/>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61795">
                                            <p:txEl>
                                              <p:charRg st="25" end="4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1795">
                                            <p:txEl>
                                              <p:charRg st="47" end="67"/>
                                            </p:txEl>
                                          </p:spTgt>
                                        </p:tgtEl>
                                        <p:attrNameLst>
                                          <p:attrName>style.visibility</p:attrName>
                                        </p:attrNameLst>
                                      </p:cBhvr>
                                      <p:to>
                                        <p:strVal val="visible"/>
                                      </p:to>
                                    </p:set>
                                    <p:anim calcmode="lin" valueType="num">
                                      <p:cBhvr additive="base">
                                        <p:cTn id="13" dur="1000" fill="hold"/>
                                        <p:tgtEl>
                                          <p:spTgt spid="161795">
                                            <p:txEl>
                                              <p:charRg st="47" end="67"/>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161795">
                                            <p:txEl>
                                              <p:charRg st="47" end="6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1795">
                                            <p:txEl>
                                              <p:charRg st="67" end="90"/>
                                            </p:txEl>
                                          </p:spTgt>
                                        </p:tgtEl>
                                        <p:attrNameLst>
                                          <p:attrName>style.visibility</p:attrName>
                                        </p:attrNameLst>
                                      </p:cBhvr>
                                      <p:to>
                                        <p:strVal val="visible"/>
                                      </p:to>
                                    </p:set>
                                    <p:anim calcmode="lin" valueType="num">
                                      <p:cBhvr additive="base">
                                        <p:cTn id="19" dur="1000" fill="hold"/>
                                        <p:tgtEl>
                                          <p:spTgt spid="161795">
                                            <p:txEl>
                                              <p:charRg st="67" end="9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61795">
                                            <p:txEl>
                                              <p:charRg st="67" end="9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1795">
                                            <p:txEl>
                                              <p:charRg st="90" end="114"/>
                                            </p:txEl>
                                          </p:spTgt>
                                        </p:tgtEl>
                                        <p:attrNameLst>
                                          <p:attrName>style.visibility</p:attrName>
                                        </p:attrNameLst>
                                      </p:cBhvr>
                                      <p:to>
                                        <p:strVal val="visible"/>
                                      </p:to>
                                    </p:set>
                                    <p:anim calcmode="lin" valueType="num">
                                      <p:cBhvr additive="base">
                                        <p:cTn id="25" dur="1000" fill="hold"/>
                                        <p:tgtEl>
                                          <p:spTgt spid="161795">
                                            <p:txEl>
                                              <p:charRg st="90" end="11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61795">
                                            <p:txEl>
                                              <p:charRg st="90" end="1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684213" y="333375"/>
            <a:ext cx="7772400" cy="1143000"/>
          </a:xfrm>
        </p:spPr>
        <p:txBody>
          <a:bodyPr vert="horz" wrap="square" lIns="91440" tIns="45720" rIns="91440" bIns="45720" anchor="ctr"/>
          <a:p>
            <a:pPr eaLnBrk="1" hangingPunct="1"/>
            <a:r>
              <a:rPr lang="zh-CN" altLang="en-US" dirty="0"/>
              <a:t>软件过程模型的要素 </a:t>
            </a:r>
            <a:endParaRPr lang="zh-CN" altLang="en-US" dirty="0"/>
          </a:p>
        </p:txBody>
      </p:sp>
      <p:pic>
        <p:nvPicPr>
          <p:cNvPr id="55299" name="Picture 4" descr="1-12"/>
          <p:cNvPicPr>
            <a:picLocks noChangeAspect="1"/>
          </p:cNvPicPr>
          <p:nvPr/>
        </p:nvPicPr>
        <p:blipFill>
          <a:blip r:embed="rId1"/>
          <a:stretch>
            <a:fillRect/>
          </a:stretch>
        </p:blipFill>
        <p:spPr>
          <a:xfrm>
            <a:off x="755650" y="1773238"/>
            <a:ext cx="8208963" cy="419735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xfrm>
            <a:off x="684213" y="333375"/>
            <a:ext cx="7772400" cy="1143000"/>
          </a:xfrm>
        </p:spPr>
        <p:txBody>
          <a:bodyPr vert="horz" wrap="square" lIns="91440" tIns="45720" rIns="91440" bIns="45720" anchor="ctr"/>
          <a:p>
            <a:pPr eaLnBrk="1" hangingPunct="1"/>
            <a:r>
              <a:rPr lang="zh-CN" altLang="en-US" dirty="0"/>
              <a:t>基于</a:t>
            </a:r>
            <a:r>
              <a:rPr lang="en-US" altLang="zh-CN" dirty="0"/>
              <a:t>Agent</a:t>
            </a:r>
            <a:r>
              <a:rPr lang="zh-CN" altLang="en-US" dirty="0"/>
              <a:t>的软件过程模型 </a:t>
            </a:r>
            <a:endParaRPr lang="zh-CN" altLang="en-US" dirty="0"/>
          </a:p>
        </p:txBody>
      </p:sp>
      <p:pic>
        <p:nvPicPr>
          <p:cNvPr id="56323" name="Picture 5" descr="1-13"/>
          <p:cNvPicPr>
            <a:picLocks noChangeAspect="1"/>
          </p:cNvPicPr>
          <p:nvPr/>
        </p:nvPicPr>
        <p:blipFill>
          <a:blip r:embed="rId1"/>
          <a:stretch>
            <a:fillRect/>
          </a:stretch>
        </p:blipFill>
        <p:spPr>
          <a:xfrm>
            <a:off x="611188" y="1916113"/>
            <a:ext cx="8296275" cy="327660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p:txBody>
          <a:bodyPr vert="horz" wrap="square" lIns="91440" tIns="45720" rIns="91440" bIns="45720" anchor="ctr"/>
          <a:p>
            <a:pPr eaLnBrk="1" hangingPunct="1"/>
            <a:r>
              <a:rPr lang="en-US" altLang="zh-CN" dirty="0"/>
              <a:t>1.5.5 </a:t>
            </a:r>
            <a:r>
              <a:rPr lang="zh-CN" altLang="en-US" dirty="0"/>
              <a:t>基于</a:t>
            </a:r>
            <a:r>
              <a:rPr lang="en-US" altLang="zh-CN" dirty="0"/>
              <a:t>SOA</a:t>
            </a:r>
            <a:r>
              <a:rPr lang="zh-CN" altLang="en-US" dirty="0"/>
              <a:t>的软件过程模型</a:t>
            </a:r>
            <a:endParaRPr lang="zh-CN" altLang="en-US" dirty="0"/>
          </a:p>
        </p:txBody>
      </p:sp>
      <p:sp>
        <p:nvSpPr>
          <p:cNvPr id="57347" name="Rectangle 3"/>
          <p:cNvSpPr>
            <a:spLocks noGrp="1"/>
          </p:cNvSpPr>
          <p:nvPr>
            <p:ph idx="1"/>
          </p:nvPr>
        </p:nvSpPr>
        <p:spPr>
          <a:xfrm>
            <a:off x="755650" y="1628775"/>
            <a:ext cx="7848600" cy="1871663"/>
          </a:xfrm>
        </p:spPr>
        <p:txBody>
          <a:bodyPr vert="horz" wrap="square" lIns="91440" tIns="45720" rIns="91440" bIns="45720" anchor="t"/>
          <a:p>
            <a:pPr marL="0" indent="0" eaLnBrk="1" hangingPunct="1"/>
            <a:r>
              <a:rPr lang="zh-CN" altLang="en-US" dirty="0"/>
              <a:t>面向服务架构</a:t>
            </a:r>
            <a:r>
              <a:rPr lang="zh-CN" altLang="en-US" sz="2400" dirty="0"/>
              <a:t>（</a:t>
            </a:r>
            <a:r>
              <a:rPr lang="en-US" altLang="zh-CN" sz="2400" dirty="0"/>
              <a:t>Service-Oriented Architecture</a:t>
            </a:r>
            <a:r>
              <a:rPr lang="zh-CN" altLang="en-US" sz="2400" dirty="0"/>
              <a:t>，</a:t>
            </a:r>
            <a:r>
              <a:rPr lang="en-US" altLang="zh-CN" sz="2400" dirty="0"/>
              <a:t>SOA</a:t>
            </a:r>
            <a:r>
              <a:rPr lang="zh-CN" altLang="en-US" sz="2400" dirty="0"/>
              <a:t>）</a:t>
            </a:r>
            <a:r>
              <a:rPr lang="zh-CN" altLang="en-US" sz="2400" b="0" dirty="0">
                <a:latin typeface="楷体_GB2312" pitchFamily="49" charset="-122"/>
                <a:ea typeface="楷体_GB2312" pitchFamily="49" charset="-122"/>
              </a:rPr>
              <a:t>是企业级的、按需连接资源的新型架构，它描述了一系列模式和指导方针来创建松耦合、依赖业务的服务。 </a:t>
            </a:r>
            <a:endParaRPr lang="zh-CN" altLang="en-US" sz="2400" b="0" dirty="0">
              <a:latin typeface="楷体_GB2312" pitchFamily="49" charset="-122"/>
              <a:ea typeface="楷体_GB2312" pitchFamily="49" charset="-122"/>
            </a:endParaRPr>
          </a:p>
        </p:txBody>
      </p:sp>
      <p:pic>
        <p:nvPicPr>
          <p:cNvPr id="163844" name="Picture 4" descr="1-7"/>
          <p:cNvPicPr>
            <a:picLocks noChangeAspect="1"/>
          </p:cNvPicPr>
          <p:nvPr/>
        </p:nvPicPr>
        <p:blipFill>
          <a:blip r:embed="rId1"/>
          <a:stretch>
            <a:fillRect/>
          </a:stretch>
        </p:blipFill>
        <p:spPr>
          <a:xfrm>
            <a:off x="1476375" y="3429000"/>
            <a:ext cx="6153150" cy="1962150"/>
          </a:xfrm>
          <a:prstGeom prst="rect">
            <a:avLst/>
          </a:prstGeom>
          <a:noFill/>
          <a:ln w="9525">
            <a:noFill/>
          </a:ln>
        </p:spPr>
      </p:pic>
      <p:sp>
        <p:nvSpPr>
          <p:cNvPr id="163845" name="Oval 5"/>
          <p:cNvSpPr/>
          <p:nvPr/>
        </p:nvSpPr>
        <p:spPr>
          <a:xfrm>
            <a:off x="1258888" y="3357563"/>
            <a:ext cx="1728787" cy="935037"/>
          </a:xfrm>
          <a:prstGeom prst="ellipse">
            <a:avLst/>
          </a:prstGeom>
          <a:solidFill>
            <a:srgbClr val="FFFF99">
              <a:alpha val="50195"/>
            </a:srgbClr>
          </a:solidFill>
          <a:ln w="9525" cap="flat" cmpd="sng">
            <a:solidFill>
              <a:srgbClr val="FF0000"/>
            </a:solidFill>
            <a:prstDash val="dash"/>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sp>
        <p:nvSpPr>
          <p:cNvPr id="163846" name="Oval 6"/>
          <p:cNvSpPr/>
          <p:nvPr/>
        </p:nvSpPr>
        <p:spPr>
          <a:xfrm>
            <a:off x="6084888" y="3357563"/>
            <a:ext cx="1728787" cy="574675"/>
          </a:xfrm>
          <a:prstGeom prst="ellipse">
            <a:avLst/>
          </a:prstGeom>
          <a:solidFill>
            <a:srgbClr val="FFFF99">
              <a:alpha val="50195"/>
            </a:srgbClr>
          </a:solidFill>
          <a:ln w="9525" cap="flat" cmpd="sng">
            <a:solidFill>
              <a:srgbClr val="FF0000"/>
            </a:solidFill>
            <a:prstDash val="dash"/>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sp>
        <p:nvSpPr>
          <p:cNvPr id="163847" name="Oval 7"/>
          <p:cNvSpPr/>
          <p:nvPr/>
        </p:nvSpPr>
        <p:spPr>
          <a:xfrm>
            <a:off x="3708400" y="4652963"/>
            <a:ext cx="1728788" cy="431800"/>
          </a:xfrm>
          <a:prstGeom prst="ellipse">
            <a:avLst/>
          </a:prstGeom>
          <a:solidFill>
            <a:srgbClr val="FFFF99">
              <a:alpha val="50195"/>
            </a:srgbClr>
          </a:solidFill>
          <a:ln w="9525" cap="flat" cmpd="sng">
            <a:solidFill>
              <a:srgbClr val="FF0000"/>
            </a:solidFill>
            <a:prstDash val="dash"/>
            <a:headEnd type="none" w="med" len="med"/>
            <a:tailEnd type="none" w="med" len="med"/>
          </a:ln>
        </p:spPr>
        <p:txBody>
          <a:bodyPr wrap="none" lIns="0" tIns="0" rIns="0" bIns="0" anchor="ctr"/>
          <a:lstStyle>
            <a:lvl1pPr marL="342900" indent="-342900" algn="l" rtl="0" eaLnBrk="0" fontAlgn="base" hangingPunct="0">
              <a:spcBef>
                <a:spcPct val="20000"/>
              </a:spcBef>
              <a:spcAft>
                <a:spcPct val="0"/>
              </a:spcAft>
              <a:buClr>
                <a:schemeClr val="folHlink"/>
              </a:buClr>
              <a:buSzPct val="90000"/>
              <a:buFont typeface="Wingdings" panose="05000000000000000000" pitchFamily="2" charset="2"/>
              <a:defRPr sz="2800" b="1" i="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defRPr sz="2000" i="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Char char="•"/>
            </a:pPr>
            <a:endParaRPr lang="zh-CN" altLang="en-US" sz="1800"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3844"/>
                                        </p:tgtEl>
                                        <p:attrNameLst>
                                          <p:attrName>style.visibility</p:attrName>
                                        </p:attrNameLst>
                                      </p:cBhvr>
                                      <p:to>
                                        <p:strVal val="visible"/>
                                      </p:to>
                                    </p:set>
                                    <p:anim calcmode="lin" valueType="num">
                                      <p:cBhvr>
                                        <p:cTn id="7" dur="500" fill="hold"/>
                                        <p:tgtEl>
                                          <p:spTgt spid="163844"/>
                                        </p:tgtEl>
                                        <p:attrNameLst>
                                          <p:attrName>ppt_w</p:attrName>
                                        </p:attrNameLst>
                                      </p:cBhvr>
                                      <p:tavLst>
                                        <p:tav tm="0">
                                          <p:val>
                                            <p:fltVal val="0.000000"/>
                                          </p:val>
                                        </p:tav>
                                        <p:tav tm="100000">
                                          <p:val>
                                            <p:strVal val="#ppt_w"/>
                                          </p:val>
                                        </p:tav>
                                      </p:tavLst>
                                    </p:anim>
                                    <p:anim calcmode="lin" valueType="num">
                                      <p:cBhvr>
                                        <p:cTn id="8" dur="500" fill="hold"/>
                                        <p:tgtEl>
                                          <p:spTgt spid="163844"/>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63845"/>
                                        </p:tgtEl>
                                        <p:attrNameLst>
                                          <p:attrName>style.visibility</p:attrName>
                                        </p:attrNameLst>
                                      </p:cBhvr>
                                      <p:to>
                                        <p:strVal val="visible"/>
                                      </p:to>
                                    </p:set>
                                    <p:animEffect transition="in" filter="diamond(in)">
                                      <p:cBhvr>
                                        <p:cTn id="13" dur="2000"/>
                                        <p:tgtEl>
                                          <p:spTgt spid="163845"/>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63847"/>
                                        </p:tgtEl>
                                        <p:attrNameLst>
                                          <p:attrName>style.visibility</p:attrName>
                                        </p:attrNameLst>
                                      </p:cBhvr>
                                      <p:to>
                                        <p:strVal val="visible"/>
                                      </p:to>
                                    </p:set>
                                    <p:animEffect transition="in" filter="diamond(in)">
                                      <p:cBhvr>
                                        <p:cTn id="16" dur="2000"/>
                                        <p:tgtEl>
                                          <p:spTgt spid="163847"/>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63846"/>
                                        </p:tgtEl>
                                        <p:attrNameLst>
                                          <p:attrName>style.visibility</p:attrName>
                                        </p:attrNameLst>
                                      </p:cBhvr>
                                      <p:to>
                                        <p:strVal val="visible"/>
                                      </p:to>
                                    </p:set>
                                    <p:animEffect transition="in" filter="diamond(in)">
                                      <p:cBhvr>
                                        <p:cTn id="19" dur="2000"/>
                                        <p:tgtEl>
                                          <p:spTgt spid="163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nimBg="1"/>
      <p:bldP spid="163846" grpId="0" animBg="1"/>
      <p:bldP spid="16384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p:txBody>
          <a:bodyPr vert="horz" wrap="square" lIns="91440" tIns="45720" rIns="91440" bIns="45720" anchor="ctr"/>
          <a:p>
            <a:pPr eaLnBrk="1" hangingPunct="1"/>
            <a:r>
              <a:rPr lang="zh-CN" altLang="en-US" dirty="0"/>
              <a:t>基于</a:t>
            </a:r>
            <a:r>
              <a:rPr lang="en-US" altLang="zh-CN" dirty="0"/>
              <a:t>SOA</a:t>
            </a:r>
            <a:r>
              <a:rPr lang="zh-CN" altLang="en-US" dirty="0"/>
              <a:t>的软件过程模型</a:t>
            </a:r>
            <a:endParaRPr lang="zh-CN" altLang="en-US" dirty="0"/>
          </a:p>
        </p:txBody>
      </p:sp>
      <p:sp>
        <p:nvSpPr>
          <p:cNvPr id="180227" name="Rectangle 3"/>
          <p:cNvSpPr>
            <a:spLocks noGrp="1"/>
          </p:cNvSpPr>
          <p:nvPr>
            <p:ph idx="1"/>
          </p:nvPr>
        </p:nvSpPr>
        <p:spPr>
          <a:xfrm>
            <a:off x="1187450" y="2133600"/>
            <a:ext cx="3671888" cy="3167063"/>
          </a:xfrm>
        </p:spPr>
        <p:txBody>
          <a:bodyPr vert="horz" wrap="square" lIns="91440" tIns="45720" rIns="91440" bIns="45720" anchor="t"/>
          <a:p>
            <a:pPr marL="533400" indent="-533400" eaLnBrk="1" hangingPunct="1">
              <a:buFont typeface="Wingdings" panose="05000000000000000000" pitchFamily="2" charset="2"/>
              <a:buAutoNum type="arabicPeriod"/>
            </a:pPr>
            <a:r>
              <a:rPr lang="zh-CN" altLang="en-US" dirty="0">
                <a:latin typeface="楷体_GB2312" pitchFamily="49" charset="-122"/>
                <a:ea typeface="楷体_GB2312" pitchFamily="49" charset="-122"/>
              </a:rPr>
              <a:t>服务的识别 </a:t>
            </a:r>
            <a:endParaRPr lang="zh-CN" altLang="en-US" dirty="0">
              <a:latin typeface="楷体_GB2312" pitchFamily="49" charset="-122"/>
              <a:ea typeface="楷体_GB2312" pitchFamily="49" charset="-122"/>
            </a:endParaRPr>
          </a:p>
          <a:p>
            <a:pPr marL="533400" indent="-533400" eaLnBrk="1" hangingPunct="1">
              <a:buFont typeface="Wingdings" panose="05000000000000000000" pitchFamily="2" charset="2"/>
              <a:buAutoNum type="arabicPeriod"/>
            </a:pPr>
            <a:r>
              <a:rPr lang="zh-CN" altLang="en-US" dirty="0">
                <a:latin typeface="楷体_GB2312" pitchFamily="49" charset="-122"/>
                <a:ea typeface="楷体_GB2312" pitchFamily="49" charset="-122"/>
              </a:rPr>
              <a:t>服务的分级和分类 </a:t>
            </a:r>
            <a:endParaRPr lang="zh-CN" altLang="en-US" dirty="0">
              <a:latin typeface="楷体_GB2312" pitchFamily="49" charset="-122"/>
              <a:ea typeface="楷体_GB2312" pitchFamily="49" charset="-122"/>
            </a:endParaRPr>
          </a:p>
          <a:p>
            <a:pPr marL="533400" indent="-533400" eaLnBrk="1" hangingPunct="1">
              <a:buFont typeface="Wingdings" panose="05000000000000000000" pitchFamily="2" charset="2"/>
              <a:buAutoNum type="arabicPeriod"/>
            </a:pPr>
            <a:r>
              <a:rPr lang="zh-CN" altLang="en-US" dirty="0">
                <a:latin typeface="楷体_GB2312" pitchFamily="49" charset="-122"/>
                <a:ea typeface="楷体_GB2312" pitchFamily="49" charset="-122"/>
              </a:rPr>
              <a:t>子系统分析 </a:t>
            </a:r>
            <a:endParaRPr lang="zh-CN" altLang="en-US" dirty="0">
              <a:latin typeface="楷体_GB2312" pitchFamily="49" charset="-122"/>
              <a:ea typeface="楷体_GB2312" pitchFamily="49" charset="-122"/>
            </a:endParaRPr>
          </a:p>
          <a:p>
            <a:pPr marL="533400" indent="-533400" eaLnBrk="1" hangingPunct="1">
              <a:buFont typeface="Wingdings" panose="05000000000000000000" pitchFamily="2" charset="2"/>
              <a:buAutoNum type="arabicPeriod"/>
            </a:pPr>
            <a:r>
              <a:rPr lang="zh-CN" altLang="en-US" dirty="0">
                <a:latin typeface="楷体_GB2312" pitchFamily="49" charset="-122"/>
                <a:ea typeface="楷体_GB2312" pitchFamily="49" charset="-122"/>
              </a:rPr>
              <a:t>服务分配 </a:t>
            </a:r>
            <a:endParaRPr lang="zh-CN" altLang="en-US" dirty="0">
              <a:latin typeface="楷体_GB2312" pitchFamily="49" charset="-122"/>
              <a:ea typeface="楷体_GB2312" pitchFamily="49" charset="-122"/>
            </a:endParaRPr>
          </a:p>
          <a:p>
            <a:pPr marL="533400" indent="-533400" eaLnBrk="1" hangingPunct="1">
              <a:buFont typeface="Wingdings" panose="05000000000000000000" pitchFamily="2" charset="2"/>
              <a:buAutoNum type="arabicPeriod"/>
            </a:pPr>
            <a:r>
              <a:rPr lang="zh-CN" altLang="en-US" dirty="0">
                <a:latin typeface="楷体_GB2312" pitchFamily="49" charset="-122"/>
                <a:ea typeface="楷体_GB2312" pitchFamily="49" charset="-122"/>
              </a:rPr>
              <a:t>服务实现</a:t>
            </a:r>
            <a:r>
              <a:rPr lang="zh-CN" altLang="en-US" sz="2400" dirty="0">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pic>
        <p:nvPicPr>
          <p:cNvPr id="180232" name="Picture 8" descr="1-8"/>
          <p:cNvPicPr>
            <a:picLocks noChangeAspect="1"/>
          </p:cNvPicPr>
          <p:nvPr/>
        </p:nvPicPr>
        <p:blipFill>
          <a:blip r:embed="rId1"/>
          <a:stretch>
            <a:fillRect/>
          </a:stretch>
        </p:blipFill>
        <p:spPr>
          <a:xfrm>
            <a:off x="684213" y="1989138"/>
            <a:ext cx="7561262" cy="3552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227">
                                            <p:txEl>
                                              <p:charRg st="7" end="17"/>
                                            </p:txEl>
                                          </p:spTgt>
                                        </p:tgtEl>
                                        <p:attrNameLst>
                                          <p:attrName>style.visibility</p:attrName>
                                        </p:attrNameLst>
                                      </p:cBhvr>
                                      <p:to>
                                        <p:strVal val="visible"/>
                                      </p:to>
                                    </p:set>
                                    <p:anim calcmode="lin" valueType="num">
                                      <p:cBhvr additive="base">
                                        <p:cTn id="7" dur="1000" fill="hold"/>
                                        <p:tgtEl>
                                          <p:spTgt spid="180227">
                                            <p:txEl>
                                              <p:charRg st="7" end="17"/>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0227">
                                            <p:txEl>
                                              <p:charRg st="7" end="1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0227">
                                            <p:txEl>
                                              <p:charRg st="17" end="24"/>
                                            </p:txEl>
                                          </p:spTgt>
                                        </p:tgtEl>
                                        <p:attrNameLst>
                                          <p:attrName>style.visibility</p:attrName>
                                        </p:attrNameLst>
                                      </p:cBhvr>
                                      <p:to>
                                        <p:strVal val="visible"/>
                                      </p:to>
                                    </p:set>
                                    <p:anim calcmode="lin" valueType="num">
                                      <p:cBhvr additive="base">
                                        <p:cTn id="11" dur="1000" fill="hold"/>
                                        <p:tgtEl>
                                          <p:spTgt spid="180227">
                                            <p:txEl>
                                              <p:charRg st="17" end="24"/>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80227">
                                            <p:txEl>
                                              <p:charRg st="17" end="2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0227">
                                            <p:txEl>
                                              <p:charRg st="24" end="30"/>
                                            </p:txEl>
                                          </p:spTgt>
                                        </p:tgtEl>
                                        <p:attrNameLst>
                                          <p:attrName>style.visibility</p:attrName>
                                        </p:attrNameLst>
                                      </p:cBhvr>
                                      <p:to>
                                        <p:strVal val="visible"/>
                                      </p:to>
                                    </p:set>
                                    <p:anim calcmode="lin" valueType="num">
                                      <p:cBhvr additive="base">
                                        <p:cTn id="15" dur="1000" fill="hold"/>
                                        <p:tgtEl>
                                          <p:spTgt spid="180227">
                                            <p:txEl>
                                              <p:charRg st="24" end="3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80227">
                                            <p:txEl>
                                              <p:charRg st="24" end="3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0227">
                                            <p:txEl>
                                              <p:charRg st="30" end="36"/>
                                            </p:txEl>
                                          </p:spTgt>
                                        </p:tgtEl>
                                        <p:attrNameLst>
                                          <p:attrName>style.visibility</p:attrName>
                                        </p:attrNameLst>
                                      </p:cBhvr>
                                      <p:to>
                                        <p:strVal val="visible"/>
                                      </p:to>
                                    </p:set>
                                    <p:anim calcmode="lin" valueType="num">
                                      <p:cBhvr additive="base">
                                        <p:cTn id="19" dur="1000" fill="hold"/>
                                        <p:tgtEl>
                                          <p:spTgt spid="180227">
                                            <p:txEl>
                                              <p:charRg st="30" end="36"/>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180227">
                                            <p:txEl>
                                              <p:charRg st="30" end="3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0" nodeType="clickEffect">
                                  <p:stCondLst>
                                    <p:cond delay="0"/>
                                  </p:stCondLst>
                                  <p:childTnLst>
                                    <p:animEffect transition="out" filter="blinds(horizontal)">
                                      <p:cBhvr>
                                        <p:cTn id="24" dur="500"/>
                                        <p:tgtEl>
                                          <p:spTgt spid="180227">
                                            <p:txEl>
                                              <p:charRg st="0" end="7"/>
                                            </p:txEl>
                                          </p:spTgt>
                                        </p:tgtEl>
                                      </p:cBhvr>
                                    </p:animEffect>
                                    <p:set>
                                      <p:cBhvr>
                                        <p:cTn id="25" dur="1" fill="hold">
                                          <p:stCondLst>
                                            <p:cond delay="499"/>
                                          </p:stCondLst>
                                        </p:cTn>
                                        <p:tgtEl>
                                          <p:spTgt spid="180227">
                                            <p:txEl>
                                              <p:charRg st="0" end="7"/>
                                            </p:txEl>
                                          </p:spTgt>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180227">
                                            <p:txEl>
                                              <p:charRg st="7" end="17"/>
                                            </p:txEl>
                                          </p:spTgt>
                                        </p:tgtEl>
                                      </p:cBhvr>
                                    </p:animEffect>
                                    <p:set>
                                      <p:cBhvr>
                                        <p:cTn id="28" dur="1" fill="hold">
                                          <p:stCondLst>
                                            <p:cond delay="499"/>
                                          </p:stCondLst>
                                        </p:cTn>
                                        <p:tgtEl>
                                          <p:spTgt spid="180227">
                                            <p:txEl>
                                              <p:charRg st="7" end="17"/>
                                            </p:txEl>
                                          </p:spTgt>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180227">
                                            <p:txEl>
                                              <p:charRg st="17" end="24"/>
                                            </p:txEl>
                                          </p:spTgt>
                                        </p:tgtEl>
                                      </p:cBhvr>
                                    </p:animEffect>
                                    <p:set>
                                      <p:cBhvr>
                                        <p:cTn id="31" dur="1" fill="hold">
                                          <p:stCondLst>
                                            <p:cond delay="499"/>
                                          </p:stCondLst>
                                        </p:cTn>
                                        <p:tgtEl>
                                          <p:spTgt spid="180227">
                                            <p:txEl>
                                              <p:charRg st="17" end="24"/>
                                            </p:txEl>
                                          </p:spTgt>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180227">
                                            <p:txEl>
                                              <p:charRg st="24" end="30"/>
                                            </p:txEl>
                                          </p:spTgt>
                                        </p:tgtEl>
                                      </p:cBhvr>
                                    </p:animEffect>
                                    <p:set>
                                      <p:cBhvr>
                                        <p:cTn id="34" dur="1" fill="hold">
                                          <p:stCondLst>
                                            <p:cond delay="499"/>
                                          </p:stCondLst>
                                        </p:cTn>
                                        <p:tgtEl>
                                          <p:spTgt spid="180227">
                                            <p:txEl>
                                              <p:charRg st="24" end="30"/>
                                            </p:txEl>
                                          </p:spTgt>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180227">
                                            <p:txEl>
                                              <p:charRg st="30" end="36"/>
                                            </p:txEl>
                                          </p:spTgt>
                                        </p:tgtEl>
                                      </p:cBhvr>
                                    </p:animEffect>
                                    <p:set>
                                      <p:cBhvr>
                                        <p:cTn id="37" dur="1" fill="hold">
                                          <p:stCondLst>
                                            <p:cond delay="499"/>
                                          </p:stCondLst>
                                        </p:cTn>
                                        <p:tgtEl>
                                          <p:spTgt spid="180227">
                                            <p:txEl>
                                              <p:charRg st="30" end="36"/>
                                            </p:txEl>
                                          </p:spTgt>
                                        </p:tgtEl>
                                        <p:attrNameLst>
                                          <p:attrName>style.visibility</p:attrName>
                                        </p:attrNameLst>
                                      </p:cBhvr>
                                      <p:to>
                                        <p:strVal val="hidden"/>
                                      </p:to>
                                    </p:set>
                                  </p:childTnLst>
                                </p:cTn>
                              </p:par>
                              <p:par>
                                <p:cTn id="38" presetID="23" presetClass="entr" presetSubtype="16" fill="hold" nodeType="withEffect">
                                  <p:stCondLst>
                                    <p:cond delay="0"/>
                                  </p:stCondLst>
                                  <p:childTnLst>
                                    <p:set>
                                      <p:cBhvr>
                                        <p:cTn id="39" dur="1" fill="hold">
                                          <p:stCondLst>
                                            <p:cond delay="0"/>
                                          </p:stCondLst>
                                        </p:cTn>
                                        <p:tgtEl>
                                          <p:spTgt spid="180232"/>
                                        </p:tgtEl>
                                        <p:attrNameLst>
                                          <p:attrName>style.visibility</p:attrName>
                                        </p:attrNameLst>
                                      </p:cBhvr>
                                      <p:to>
                                        <p:strVal val="visible"/>
                                      </p:to>
                                    </p:set>
                                    <p:anim calcmode="lin" valueType="num">
                                      <p:cBhvr>
                                        <p:cTn id="40" dur="500" fill="hold"/>
                                        <p:tgtEl>
                                          <p:spTgt spid="180232"/>
                                        </p:tgtEl>
                                        <p:attrNameLst>
                                          <p:attrName>ppt_w</p:attrName>
                                        </p:attrNameLst>
                                      </p:cBhvr>
                                      <p:tavLst>
                                        <p:tav tm="0">
                                          <p:val>
                                            <p:fltVal val="0.000000"/>
                                          </p:val>
                                        </p:tav>
                                        <p:tav tm="100000">
                                          <p:val>
                                            <p:strVal val="#ppt_w"/>
                                          </p:val>
                                        </p:tav>
                                      </p:tavLst>
                                    </p:anim>
                                    <p:anim calcmode="lin" valueType="num">
                                      <p:cBhvr>
                                        <p:cTn id="41" dur="500" fill="hold"/>
                                        <p:tgtEl>
                                          <p:spTgt spid="18023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立项报告要求（</a:t>
            </a:r>
            <a:r>
              <a:rPr lang="en-US" altLang="zh-CN" dirty="0"/>
              <a:t>8</a:t>
            </a:r>
            <a:r>
              <a:rPr lang="zh-CN" altLang="en-US" dirty="0"/>
              <a:t>分钟）</a:t>
            </a:r>
            <a:endParaRPr lang="zh-CN" altLang="en-US" dirty="0"/>
          </a:p>
        </p:txBody>
      </p:sp>
      <p:sp>
        <p:nvSpPr>
          <p:cNvPr id="64515" name="内容占位符 2"/>
          <p:cNvSpPr>
            <a:spLocks noGrp="1"/>
          </p:cNvSpPr>
          <p:nvPr>
            <p:ph idx="1"/>
          </p:nvPr>
        </p:nvSpPr>
        <p:spPr>
          <a:xfrm>
            <a:off x="914400" y="1600200"/>
            <a:ext cx="7772400" cy="4530725"/>
          </a:xfrm>
        </p:spPr>
        <p:txBody>
          <a:bodyPr/>
          <a:lstStyle/>
          <a:p>
            <a:pPr marL="0" lvl="1" indent="0">
              <a:buFontTx/>
              <a:buNone/>
            </a:pPr>
            <a:endParaRPr lang="en-US" altLang="zh-CN" dirty="0" smtClean="0"/>
          </a:p>
          <a:p>
            <a:pPr marL="800100" lvl="1" indent="-342900">
              <a:buFont typeface="Arial" panose="020B0604020202090204" pitchFamily="34" charset="0"/>
              <a:buChar char="•"/>
            </a:pPr>
            <a:r>
              <a:rPr lang="zh-CN" altLang="en-US" sz="2400" i="0" dirty="0" smtClean="0"/>
              <a:t>项目概述</a:t>
            </a:r>
            <a:endParaRPr lang="en-US" altLang="zh-CN" sz="2400" i="0" dirty="0" smtClean="0"/>
          </a:p>
          <a:p>
            <a:pPr marL="800100" lvl="1" indent="-342900">
              <a:buFont typeface="Arial" panose="020B0604020202090204" pitchFamily="34" charset="0"/>
              <a:buChar char="•"/>
            </a:pPr>
            <a:r>
              <a:rPr lang="zh-CN" altLang="en-US" sz="2400" i="0" dirty="0" smtClean="0"/>
              <a:t>市场现状及前景分析</a:t>
            </a:r>
            <a:endParaRPr lang="en-US" altLang="zh-CN" sz="2400" i="0" dirty="0" smtClean="0"/>
          </a:p>
          <a:p>
            <a:pPr marL="800100" lvl="1" indent="-342900">
              <a:buFont typeface="Arial" panose="020B0604020202090204" pitchFamily="34" charset="0"/>
              <a:buChar char="•"/>
            </a:pPr>
            <a:r>
              <a:rPr lang="zh-CN" altLang="en-US" sz="2400" i="0" dirty="0" smtClean="0"/>
              <a:t>项目内容及目标</a:t>
            </a:r>
            <a:endParaRPr lang="en-US" altLang="zh-CN" sz="2400" i="0" dirty="0" smtClean="0"/>
          </a:p>
          <a:p>
            <a:pPr marL="800100" lvl="1" indent="-342900">
              <a:buFont typeface="Arial" panose="020B0604020202090204" pitchFamily="34" charset="0"/>
              <a:buChar char="•"/>
            </a:pPr>
            <a:r>
              <a:rPr lang="zh-CN" altLang="en-US" sz="2400" i="0" dirty="0" smtClean="0"/>
              <a:t>项目计划</a:t>
            </a:r>
            <a:endParaRPr lang="zh-CN" altLang="en-US" sz="2400" i="0" dirty="0" smtClean="0"/>
          </a:p>
          <a:p>
            <a:pPr marL="800100" lvl="1" indent="-342900">
              <a:buFont typeface="Arial" panose="020B0604020202090204" pitchFamily="34" charset="0"/>
              <a:buChar char="•"/>
            </a:pPr>
            <a:r>
              <a:rPr lang="zh-CN" altLang="en-US" sz="2400" i="0" dirty="0" smtClean="0"/>
              <a:t>目标市场及应用</a:t>
            </a:r>
            <a:endParaRPr lang="zh-CN" altLang="en-US" sz="2400" i="0" dirty="0" smtClean="0"/>
          </a:p>
          <a:p>
            <a:pPr marL="800100" lvl="1" indent="-342900">
              <a:buFont typeface="Arial" panose="020B0604020202090204" pitchFamily="34" charset="0"/>
              <a:buChar char="•"/>
            </a:pPr>
            <a:r>
              <a:rPr lang="zh-CN" altLang="en-US" sz="2400" i="0" dirty="0" smtClean="0"/>
              <a:t>投资估算</a:t>
            </a:r>
            <a:endParaRPr lang="en-US" altLang="zh-CN" sz="2400" dirty="0" smtClean="0"/>
          </a:p>
          <a:p>
            <a:pPr lvl="1"/>
            <a:endParaRPr lang="en-US" altLang="zh-CN" sz="2400" dirty="0" smtClean="0"/>
          </a:p>
          <a:p>
            <a:endParaRPr lang="en-US" altLang="zh-CN" dirty="0" smtClean="0"/>
          </a:p>
          <a:p>
            <a:pPr lvl="1"/>
            <a:endParaRPr lang="en-US" altLang="zh-CN" dirty="0" smtClean="0"/>
          </a:p>
          <a:p>
            <a:pPr lvl="1"/>
            <a:endParaRPr lang="zh-CN" alt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p:txBody>
          <a:bodyPr vert="horz" wrap="square" lIns="91440" tIns="45720" rIns="91440" bIns="45720" anchor="ctr"/>
          <a:p>
            <a:pPr eaLnBrk="1" hangingPunct="1"/>
            <a:r>
              <a:rPr lang="en-US" altLang="zh-CN" dirty="0"/>
              <a:t>Q &amp; A</a:t>
            </a:r>
            <a:endParaRPr lang="en-US" altLang="zh-CN" dirty="0"/>
          </a:p>
        </p:txBody>
      </p:sp>
      <p:graphicFrame>
        <p:nvGraphicFramePr>
          <p:cNvPr id="60419" name="Object 4"/>
          <p:cNvGraphicFramePr/>
          <p:nvPr>
            <p:ph idx="1"/>
          </p:nvPr>
        </p:nvGraphicFramePr>
        <p:xfrm>
          <a:off x="4044950" y="2035175"/>
          <a:ext cx="1509713" cy="3660775"/>
        </p:xfrm>
        <a:graphic>
          <a:graphicData uri="http://schemas.openxmlformats.org/presentationml/2006/ole">
            <mc:AlternateContent xmlns:mc="http://schemas.openxmlformats.org/markup-compatibility/2006">
              <mc:Choice xmlns:v="urn:schemas-microsoft-com:vml" Requires="v">
                <p:oleObj spid="_x0000_s3077" name="" r:id="rId1" imgW="1509395" imgH="3660775" progId="MS_ClipArt_Gallery.2">
                  <p:embed/>
                </p:oleObj>
              </mc:Choice>
              <mc:Fallback>
                <p:oleObj name="" r:id="rId1" imgW="1509395" imgH="3660775" progId="MS_ClipArt_Gallery.2">
                  <p:embed/>
                  <p:pic>
                    <p:nvPicPr>
                      <p:cNvPr id="0" name="图片 3076"/>
                      <p:cNvPicPr/>
                      <p:nvPr/>
                    </p:nvPicPr>
                    <p:blipFill>
                      <a:blip r:embed="rId2"/>
                      <a:srcRect/>
                      <a:stretch>
                        <a:fillRect/>
                      </a:stretch>
                    </p:blipFill>
                    <p:spPr>
                      <a:xfrm>
                        <a:off x="4044950" y="2035175"/>
                        <a:ext cx="1509713" cy="3660775"/>
                      </a:xfrm>
                      <a:prstGeom prst="rect">
                        <a:avLst/>
                      </a:prstGeom>
                      <a:noFill/>
                      <a:ln w="38100">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内容占位符 2"/>
          <p:cNvSpPr>
            <a:spLocks noGrp="1"/>
          </p:cNvSpPr>
          <p:nvPr>
            <p:ph idx="1"/>
          </p:nvPr>
        </p:nvSpPr>
        <p:spPr>
          <a:xfrm>
            <a:off x="457200" y="500063"/>
            <a:ext cx="8229600" cy="5786437"/>
          </a:xfrm>
        </p:spPr>
        <p:txBody>
          <a:bodyPr vert="horz" wrap="square" lIns="91440" tIns="45720" rIns="91440" bIns="45720" anchor="t"/>
          <a:p>
            <a:pPr eaLnBrk="1" hangingPunct="1">
              <a:buNone/>
            </a:pPr>
            <a:r>
              <a:rPr lang="zh-CN" altLang="en-US" dirty="0">
                <a:latin typeface="楷体" pitchFamily="49" charset="-122"/>
                <a:ea typeface="楷体" pitchFamily="49" charset="-122"/>
              </a:rPr>
              <a:t>            </a:t>
            </a:r>
            <a:endParaRPr lang="zh-CN" altLang="en-US" dirty="0">
              <a:latin typeface="楷体" pitchFamily="49" charset="-122"/>
              <a:ea typeface="楷体" pitchFamily="49" charset="-122"/>
            </a:endParaRPr>
          </a:p>
          <a:p>
            <a:pPr eaLnBrk="1" hangingPunct="1">
              <a:buNone/>
            </a:pPr>
            <a:endParaRPr lang="zh-CN" altLang="en-US" dirty="0">
              <a:latin typeface="楷体" pitchFamily="49" charset="-122"/>
              <a:ea typeface="楷体" pitchFamily="49" charset="-122"/>
            </a:endParaRPr>
          </a:p>
          <a:p>
            <a:pPr eaLnBrk="1" hangingPunct="1">
              <a:buNone/>
            </a:pPr>
            <a:endParaRPr lang="zh-CN" altLang="en-US" dirty="0">
              <a:latin typeface="楷体" pitchFamily="49" charset="-122"/>
              <a:ea typeface="楷体" pitchFamily="49" charset="-122"/>
            </a:endParaRPr>
          </a:p>
          <a:p>
            <a:pPr algn="l" defTabSz="914400" eaLnBrk="1" fontAlgn="auto" hangingPunct="1">
              <a:spcAft>
                <a:spcPts val="0"/>
              </a:spcAft>
              <a:buClr>
                <a:schemeClr val="tx2"/>
              </a:buClr>
              <a:buNone/>
              <a:defRPr/>
            </a:pPr>
            <a:r>
              <a:rPr lang="zh-CN" altLang="en-US" dirty="0">
                <a:latin typeface="楷体" pitchFamily="49" charset="-122"/>
                <a:ea typeface="楷体" pitchFamily="49" charset="-122"/>
              </a:rPr>
              <a:t>       </a:t>
            </a:r>
            <a:r>
              <a:rPr lang="zh-CN" altLang="en-US" sz="3200" b="0" i="0" kern="1200" noProof="0" dirty="0" smtClean="0">
                <a:ln>
                  <a:noFill/>
                </a:ln>
                <a:effectLst/>
                <a:uLnTx/>
                <a:uFillTx/>
              </a:rPr>
              <a:t>    其实程序员都懂得测试的意义,可是工时又安排的那么紧,哪来的时间测试?测试又没有算工时，所以几乎所有的程序员的做法就是,直接丢给用户测试。这种做法将给软件项目后期的维护带来极大地风险，很有可能为了维持项目正常运行，而付出较大的成本代价。</a:t>
            </a:r>
            <a:endParaRPr lang="zh-CN" altLang="en-US" sz="3200" b="0" i="0" kern="1200" noProof="0" dirty="0" smtClean="0">
              <a:ln>
                <a:noFill/>
              </a:ln>
              <a:effectLst/>
              <a:uLnTx/>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2"/>
                </a:solidFill>
                <a:effectLst/>
                <a:uLnTx/>
                <a:uFillTx/>
                <a:latin typeface="+mn-ea"/>
                <a:ea typeface="+mn-ea"/>
                <a:cs typeface="+mj-cs"/>
              </a:rPr>
              <a:t>员工都是</a:t>
            </a:r>
            <a:r>
              <a:rPr kumimoji="0" lang="en-US" sz="4400" b="0" i="0" u="none" strike="noStrike" kern="1200" cap="none" spc="0" normalizeH="0" baseline="0" noProof="0" dirty="0" smtClean="0">
                <a:ln>
                  <a:noFill/>
                </a:ln>
                <a:solidFill>
                  <a:schemeClr val="tx2"/>
                </a:solidFill>
                <a:effectLst/>
                <a:uLnTx/>
                <a:uFillTx/>
                <a:latin typeface="+mn-ea"/>
                <a:ea typeface="+mn-ea"/>
                <a:cs typeface="+mj-cs"/>
              </a:rPr>
              <a:t>"</a:t>
            </a:r>
            <a:r>
              <a:rPr kumimoji="0" lang="zh-CN" altLang="en-US" sz="4400" b="0" i="0" u="none" strike="noStrike" kern="1200" cap="none" spc="0" normalizeH="0" baseline="0" noProof="0" dirty="0" smtClean="0">
                <a:ln>
                  <a:noFill/>
                </a:ln>
                <a:solidFill>
                  <a:schemeClr val="tx2"/>
                </a:solidFill>
                <a:effectLst/>
                <a:uLnTx/>
                <a:uFillTx/>
                <a:latin typeface="+mn-ea"/>
                <a:ea typeface="+mn-ea"/>
                <a:cs typeface="+mj-cs"/>
              </a:rPr>
              <a:t>十项全能</a:t>
            </a:r>
            <a:r>
              <a:rPr kumimoji="0" lang="en-US" sz="4400" b="0" i="0" u="none" strike="noStrike" kern="1200" cap="none" spc="0" normalizeH="0" baseline="0" noProof="0" dirty="0" smtClean="0">
                <a:ln>
                  <a:noFill/>
                </a:ln>
                <a:solidFill>
                  <a:schemeClr val="tx2"/>
                </a:solidFill>
                <a:effectLst/>
                <a:uLnTx/>
                <a:uFillTx/>
                <a:latin typeface="+mn-ea"/>
                <a:ea typeface="+mn-ea"/>
                <a:cs typeface="+mj-cs"/>
              </a:rPr>
              <a:t>"</a:t>
            </a:r>
            <a:endParaRPr kumimoji="0" lang="zh-CN" altLang="en-US" sz="4400" b="0" i="0" u="none" strike="noStrike" kern="1200" cap="none" spc="0" normalizeH="0" baseline="0" noProof="0" dirty="0">
              <a:ln>
                <a:noFill/>
              </a:ln>
              <a:solidFill>
                <a:schemeClr val="tx2"/>
              </a:solidFill>
              <a:effectLst/>
              <a:uLnTx/>
              <a:uFillTx/>
              <a:latin typeface="+mn-ea"/>
              <a:ea typeface="+mn-ea"/>
              <a:cs typeface="+mj-cs"/>
            </a:endParaRPr>
          </a:p>
        </p:txBody>
      </p:sp>
      <p:sp>
        <p:nvSpPr>
          <p:cNvPr id="3" name="内容占位符 2"/>
          <p:cNvSpPr>
            <a:spLocks noGrp="1"/>
          </p:cNvSpPr>
          <p:nvPr>
            <p:ph idx="1"/>
          </p:nvPr>
        </p:nvSpPr>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           在中小型软件里面的员工各个都是十项全能</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从系统调研分析设计</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到进度管理</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开发</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测试</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验收</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实施</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维护</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甚至拉给客户拉网线都需要去做</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，也就是说程序员是半个分析人员、半个设计人员，整个的代码编写人员。</a:t>
            </a:r>
            <a:endPar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    直接导致的结果就是：</a:t>
            </a:r>
            <a:endPar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    1</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、员工都是</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十项全不能</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endPar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    2</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、员工一旦离职</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他手头的项目必定流产。</a:t>
            </a:r>
            <a:endPar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    3</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、对公司的发展是不利的</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细化分工</a:t>
            </a:r>
            <a:r>
              <a:rPr kumimoji="0" 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r>
              <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rPr>
              <a:t>。</a:t>
            </a:r>
            <a:endParaRPr kumimoji="0" lang="zh-CN" altLang="en-US" sz="3200" b="0" i="0" u="none" strike="noStrike" kern="1200" cap="none" spc="0" normalizeH="0" baseline="0" noProof="0" dirty="0" smtClean="0">
              <a:ln>
                <a:noFill/>
              </a:ln>
              <a:solidFill>
                <a:schemeClr val="tx1"/>
              </a:solidFill>
              <a:effectLst/>
              <a:uLnTx/>
              <a:uFillTx/>
              <a:latin typeface="楷体" pitchFamily="49" charset="-122"/>
              <a:ea typeface="楷体" pitchFamily="49" charset="-122"/>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50000"/>
              <a:buFont typeface="Wingdings 2" panose="05020102010507070707"/>
              <a:buNone/>
              <a:defRPr/>
            </a:pPr>
            <a:endParaRPr kumimoji="0" lang="zh-CN" altLang="en-US" sz="3200" b="0" i="0" u="none" strike="noStrike" kern="1200" cap="none" spc="0" normalizeH="0" baseline="0" noProof="0" dirty="0">
              <a:ln>
                <a:noFill/>
              </a:ln>
              <a:solidFill>
                <a:schemeClr val="tx1"/>
              </a:solidFill>
              <a:effectLst/>
              <a:uLnTx/>
              <a:uFillTx/>
              <a:latin typeface="楷体" pitchFamily="49" charset="-122"/>
              <a:ea typeface="楷体" pitchFamily="49"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2"/>
                </a:solidFill>
                <a:effectLst/>
                <a:uLnTx/>
                <a:uFillTx/>
                <a:latin typeface="+mn-ea"/>
                <a:ea typeface="+mn-ea"/>
                <a:cs typeface="+mj-cs"/>
              </a:rPr>
              <a:t>缺乏规划</a:t>
            </a:r>
            <a:endParaRPr kumimoji="0" lang="zh-CN" altLang="en-US" sz="4400" b="0" i="0" u="none" strike="noStrike" kern="1200" cap="none" spc="0" normalizeH="0" baseline="0" noProof="0" dirty="0">
              <a:ln>
                <a:noFill/>
              </a:ln>
              <a:solidFill>
                <a:schemeClr val="tx2"/>
              </a:solidFill>
              <a:effectLst/>
              <a:uLnTx/>
              <a:uFillTx/>
              <a:latin typeface="+mn-ea"/>
              <a:ea typeface="+mn-ea"/>
              <a:cs typeface="+mj-cs"/>
            </a:endParaRPr>
          </a:p>
        </p:txBody>
      </p:sp>
      <p:sp>
        <p:nvSpPr>
          <p:cNvPr id="19459" name="内容占位符 2"/>
          <p:cNvSpPr>
            <a:spLocks noGrp="1"/>
          </p:cNvSpPr>
          <p:nvPr>
            <p:ph idx="1"/>
          </p:nvPr>
        </p:nvSpPr>
        <p:spPr/>
        <p:txBody>
          <a:bodyPr vert="horz" wrap="square" lIns="91440" tIns="45720" rIns="91440" bIns="45720" anchor="t"/>
          <a:p>
            <a:pPr eaLnBrk="1" hangingPunct="1">
              <a:buNone/>
            </a:pPr>
            <a:r>
              <a:rPr lang="zh-CN" altLang="en-US" dirty="0">
                <a:latin typeface="楷体" pitchFamily="49" charset="-122"/>
                <a:ea typeface="楷体" pitchFamily="49" charset="-122"/>
              </a:rPr>
              <a:t>  </a:t>
            </a:r>
            <a:r>
              <a:rPr lang="zh-CN" altLang="en-US" sz="3200" b="0" i="0" kern="1200" noProof="0" dirty="0" smtClean="0">
                <a:ln>
                  <a:noFill/>
                </a:ln>
                <a:effectLst/>
                <a:uLnTx/>
                <a:uFillTx/>
                <a:latin typeface="楷体" pitchFamily="49" charset="-122"/>
                <a:ea typeface="楷体" pitchFamily="49" charset="-122"/>
              </a:rPr>
              <a:t>        公司可能在较短的时间内对框架进行了变动,导致开发人员都必须重新学习框架。可能公司产品型的项目也接,项目型的项目也接,大的项目也接,小的项目也接。没有一个明确的目标,要做成什么样,只是一味的提出做大做强,但是没有规划出如何做大做强，没有制定近期和远期的规划。</a:t>
            </a:r>
            <a:endParaRPr lang="zh-CN" altLang="en-US" sz="3200" b="0" i="0" kern="1200" noProof="0" dirty="0" smtClean="0">
              <a:ln>
                <a:noFill/>
              </a:ln>
              <a:effectLst/>
              <a:uLnTx/>
              <a:uFillTx/>
              <a:latin typeface="楷体" pitchFamily="49" charset="-122"/>
              <a:ea typeface="楷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p:txBody>
          <a:bodyPr vert="horz" wrap="square" lIns="91440" tIns="45720" rIns="91440" bIns="45720" anchor="ctr"/>
          <a:p>
            <a:pPr eaLnBrk="1" hangingPunct="1"/>
            <a:r>
              <a:rPr lang="zh-CN" altLang="en-US" dirty="0"/>
              <a:t>本章提纲</a:t>
            </a:r>
            <a:endParaRPr lang="zh-CN" altLang="en-US" dirty="0"/>
          </a:p>
        </p:txBody>
      </p:sp>
      <p:sp>
        <p:nvSpPr>
          <p:cNvPr id="50179" name="Rectangle 3"/>
          <p:cNvSpPr>
            <a:spLocks noGrp="1"/>
          </p:cNvSpPr>
          <p:nvPr>
            <p:ph idx="1"/>
          </p:nvPr>
        </p:nvSpPr>
        <p:spPr>
          <a:xfrm>
            <a:off x="827088" y="1916113"/>
            <a:ext cx="5257800" cy="2836862"/>
          </a:xfrm>
        </p:spPr>
        <p:txBody>
          <a:bodyPr vert="horz" wrap="square" lIns="91440" tIns="45720" rIns="91440" bIns="45720" anchor="t"/>
          <a:p>
            <a:pPr eaLnBrk="1" hangingPunct="1"/>
            <a:endParaRPr lang="en-US" altLang="zh-CN" dirty="0"/>
          </a:p>
          <a:p>
            <a:pPr eaLnBrk="1" hangingPunct="1"/>
            <a:r>
              <a:rPr lang="en-US" altLang="zh-CN" dirty="0"/>
              <a:t>1.1 </a:t>
            </a:r>
            <a:r>
              <a:rPr lang="zh-CN" altLang="en-US" dirty="0"/>
              <a:t>过程的定义</a:t>
            </a:r>
            <a:endParaRPr lang="zh-CN" altLang="en-US" dirty="0"/>
          </a:p>
          <a:p>
            <a:pPr eaLnBrk="1" hangingPunct="1"/>
            <a:r>
              <a:rPr lang="en-US" altLang="zh-CN" dirty="0"/>
              <a:t>1.2</a:t>
            </a:r>
            <a:r>
              <a:rPr lang="zh-CN" altLang="en-US" dirty="0"/>
              <a:t>过程规范</a:t>
            </a:r>
            <a:endParaRPr lang="zh-CN" altLang="en-US" dirty="0"/>
          </a:p>
          <a:p>
            <a:pPr eaLnBrk="1" hangingPunct="1"/>
            <a:r>
              <a:rPr lang="en-US" altLang="zh-CN" dirty="0"/>
              <a:t>1.3 </a:t>
            </a:r>
            <a:r>
              <a:rPr lang="zh-CN" altLang="en-US" dirty="0"/>
              <a:t>软件生命周期的过程需求</a:t>
            </a:r>
            <a:endParaRPr lang="zh-CN" altLang="en-US" dirty="0"/>
          </a:p>
          <a:p>
            <a:pPr eaLnBrk="1" hangingPunct="1"/>
            <a:r>
              <a:rPr lang="en-US" altLang="zh-CN" dirty="0"/>
              <a:t>1.4 </a:t>
            </a:r>
            <a:r>
              <a:rPr lang="zh-CN" altLang="en-US" dirty="0"/>
              <a:t>软件生命周期标准</a:t>
            </a:r>
            <a:endParaRPr lang="zh-CN" altLang="en-US" dirty="0"/>
          </a:p>
          <a:p>
            <a:pPr eaLnBrk="1" hangingPunct="1"/>
            <a:r>
              <a:rPr lang="en-US" altLang="zh-CN" dirty="0"/>
              <a:t>1.5 </a:t>
            </a:r>
            <a:r>
              <a:rPr lang="zh-CN" altLang="en-US" dirty="0"/>
              <a:t>软件过程建模</a:t>
            </a:r>
            <a:endParaRPr lang="zh-CN" altLang="en-US" dirty="0"/>
          </a:p>
        </p:txBody>
      </p:sp>
      <p:pic>
        <p:nvPicPr>
          <p:cNvPr id="12292" name="Picture 5" descr="J0199036"/>
          <p:cNvPicPr>
            <a:picLocks noChangeAspect="1"/>
          </p:cNvPicPr>
          <p:nvPr/>
        </p:nvPicPr>
        <p:blipFill>
          <a:blip r:embed="rId1"/>
          <a:stretch>
            <a:fillRect/>
          </a:stretch>
        </p:blipFill>
        <p:spPr>
          <a:xfrm>
            <a:off x="5940425" y="3860800"/>
            <a:ext cx="2246313" cy="22748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charRg st="10" end="18"/>
                                            </p:txEl>
                                          </p:spTgt>
                                        </p:tgtEl>
                                        <p:attrNameLst>
                                          <p:attrName>style.visibility</p:attrName>
                                        </p:attrNameLst>
                                      </p:cBhvr>
                                      <p:to>
                                        <p:strVal val="visible"/>
                                      </p:to>
                                    </p:set>
                                    <p:anim calcmode="lin" valueType="num">
                                      <p:cBhvr additive="base">
                                        <p:cTn id="7" dur="1000" fill="hold"/>
                                        <p:tgtEl>
                                          <p:spTgt spid="50179">
                                            <p:txEl>
                                              <p:charRg st="10" end="18"/>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0179">
                                            <p:txEl>
                                              <p:charRg st="10" end="1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charRg st="18" end="34"/>
                                            </p:txEl>
                                          </p:spTgt>
                                        </p:tgtEl>
                                        <p:attrNameLst>
                                          <p:attrName>style.visibility</p:attrName>
                                        </p:attrNameLst>
                                      </p:cBhvr>
                                      <p:to>
                                        <p:strVal val="visible"/>
                                      </p:to>
                                    </p:set>
                                    <p:anim calcmode="lin" valueType="num">
                                      <p:cBhvr additive="base">
                                        <p:cTn id="13" dur="1000" fill="hold"/>
                                        <p:tgtEl>
                                          <p:spTgt spid="50179">
                                            <p:txEl>
                                              <p:charRg st="18" end="34"/>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0179">
                                            <p:txEl>
                                              <p:charRg st="18" end="3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charRg st="34" end="47"/>
                                            </p:txEl>
                                          </p:spTgt>
                                        </p:tgtEl>
                                        <p:attrNameLst>
                                          <p:attrName>style.visibility</p:attrName>
                                        </p:attrNameLst>
                                      </p:cBhvr>
                                      <p:to>
                                        <p:strVal val="visible"/>
                                      </p:to>
                                    </p:set>
                                    <p:anim calcmode="lin" valueType="num">
                                      <p:cBhvr additive="base">
                                        <p:cTn id="19" dur="1000" fill="hold"/>
                                        <p:tgtEl>
                                          <p:spTgt spid="50179">
                                            <p:txEl>
                                              <p:charRg st="34" end="47"/>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50179">
                                            <p:txEl>
                                              <p:charRg st="34" end="4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0179">
                                            <p:txEl>
                                              <p:charRg st="47" end="58"/>
                                            </p:txEl>
                                          </p:spTgt>
                                        </p:tgtEl>
                                        <p:attrNameLst>
                                          <p:attrName>style.visibility</p:attrName>
                                        </p:attrNameLst>
                                      </p:cBhvr>
                                      <p:to>
                                        <p:strVal val="visible"/>
                                      </p:to>
                                    </p:set>
                                    <p:anim calcmode="lin" valueType="num">
                                      <p:cBhvr additive="base">
                                        <p:cTn id="25" dur="1000" fill="hold"/>
                                        <p:tgtEl>
                                          <p:spTgt spid="50179">
                                            <p:txEl>
                                              <p:charRg st="47" end="5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0179">
                                            <p:txEl>
                                              <p:charRg st="47" end="5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Times New Roman"/>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spPr>
      <a:bodyPr vert="horz" wrap="square" lIns="0" tIns="0" rIns="0" bIns="0" numCol="1" anchor="ctr"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alpha val="50000"/>
          </a:schemeClr>
        </a:solidFill>
        <a:ln w="9525" cap="flat" cmpd="sng" algn="ctr">
          <a:solidFill>
            <a:schemeClr val="tx1"/>
          </a:solidFill>
          <a:prstDash val="solid"/>
          <a:round/>
          <a:headEnd type="none" w="med" len="med"/>
          <a:tailEnd type="none" w="med" len="med"/>
        </a:ln>
      </a:spPr>
      <a:bodyPr vert="horz" wrap="square" lIns="0" tIns="0" rIns="0" bIns="0" numCol="1" anchor="ctr"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Book-模板</Template>
  <TotalTime>0</TotalTime>
  <Words>7045</Words>
  <Application>WPS 演示</Application>
  <PresentationFormat>全屏显示(4:3)</PresentationFormat>
  <Paragraphs>459</Paragraphs>
  <Slides>56</Slides>
  <Notes>56</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8" baseType="lpstr">
      <vt:lpstr>Arial</vt:lpstr>
      <vt:lpstr>方正书宋_GBK</vt:lpstr>
      <vt:lpstr>Wingdings</vt:lpstr>
      <vt:lpstr>宋体</vt:lpstr>
      <vt:lpstr>汉仪书宋二KW</vt:lpstr>
      <vt:lpstr>Times New Roman</vt:lpstr>
      <vt:lpstr>Wingdings 2</vt:lpstr>
      <vt:lpstr>楷体</vt:lpstr>
      <vt:lpstr>汉仪楷体KW</vt:lpstr>
      <vt:lpstr>楷体_GB2312</vt:lpstr>
      <vt:lpstr>汉仪楷体简</vt:lpstr>
      <vt:lpstr>黑体</vt:lpstr>
      <vt:lpstr>汉仪中黑KW</vt:lpstr>
      <vt:lpstr>微软雅黑</vt:lpstr>
      <vt:lpstr>汉仪旗黑</vt:lpstr>
      <vt:lpstr>宋体</vt:lpstr>
      <vt:lpstr>Arial Unicode MS</vt:lpstr>
      <vt:lpstr>Wingdings</vt:lpstr>
      <vt:lpstr>宋体-简</vt:lpstr>
      <vt:lpstr>Layers</vt:lpstr>
      <vt:lpstr>Word.Picture.8</vt:lpstr>
      <vt:lpstr>MS_ClipArt_Gallery.2</vt:lpstr>
      <vt:lpstr>软件过程管理</vt:lpstr>
      <vt:lpstr>前言：软件企业存在的问题</vt:lpstr>
      <vt:lpstr>“作坊”式管理</vt:lpstr>
      <vt:lpstr>自生自灭</vt:lpstr>
      <vt:lpstr>三无-无需求、无设计、无测试</vt:lpstr>
      <vt:lpstr>PowerPoint 演示文稿</vt:lpstr>
      <vt:lpstr>员工都是"十项全能"</vt:lpstr>
      <vt:lpstr>缺乏规划</vt:lpstr>
      <vt:lpstr>本章提纲</vt:lpstr>
      <vt:lpstr>1.1 过程的定义</vt:lpstr>
      <vt:lpstr>1.1 过程的定义</vt:lpstr>
      <vt:lpstr>过程的简单描述</vt:lpstr>
      <vt:lpstr>实现、管理和支持过程之间的关系</vt:lpstr>
      <vt:lpstr>1.1.2 软件过程的分类和组成</vt:lpstr>
      <vt:lpstr>IEC12207软件生存周期过程</vt:lpstr>
      <vt:lpstr>软件过程组成：软件过程评估国家标准</vt:lpstr>
      <vt:lpstr>ISO/IEC15504软件过程评估国际标准</vt:lpstr>
      <vt:lpstr>IEC12207与IEC15504比较</vt:lpstr>
      <vt:lpstr>1.1.3 软件过程定义的层次性</vt:lpstr>
      <vt:lpstr>1.2 过程规范</vt:lpstr>
      <vt:lpstr>1.2.1 什么是过程规范</vt:lpstr>
      <vt:lpstr>软件过程规范的建立</vt:lpstr>
      <vt:lpstr>1.2.2 过程规范的内容和示例</vt:lpstr>
      <vt:lpstr>1.2.2 过程规范的内容和示例</vt:lpstr>
      <vt:lpstr>1.2.3 过程规范的影响和作用</vt:lpstr>
      <vt:lpstr>1.2.3 过程规范的影响和作用</vt:lpstr>
      <vt:lpstr>1.2.3 过程规范的影响和作用</vt:lpstr>
      <vt:lpstr>1.3 软件生命周期的过程需求</vt:lpstr>
      <vt:lpstr>1.3.1 软件工程过程</vt:lpstr>
      <vt:lpstr>1.3.2 软件支持过程</vt:lpstr>
      <vt:lpstr>1.3.3 软件管理过程</vt:lpstr>
      <vt:lpstr>1.3.3 软件管理过程</vt:lpstr>
      <vt:lpstr>1.3.3 软件管理过程</vt:lpstr>
      <vt:lpstr>1.3.4 软件组织过程</vt:lpstr>
      <vt:lpstr>1.3.5 软件客户－供应商的过程</vt:lpstr>
      <vt:lpstr>1.4 软件生命周期标准</vt:lpstr>
      <vt:lpstr>1.4.1 ISO/IEC标准体系</vt:lpstr>
      <vt:lpstr>ISO/IEC标准体系的构成</vt:lpstr>
      <vt:lpstr>1.4.2 IEEE标准体系</vt:lpstr>
      <vt:lpstr>1.4.3 标准体系全貌图</vt:lpstr>
      <vt:lpstr>1.5 软件过程建模</vt:lpstr>
      <vt:lpstr>1.5.1 软件过程模型</vt:lpstr>
      <vt:lpstr>1.5.2 基于UML的过程建模</vt:lpstr>
      <vt:lpstr>UML图</vt:lpstr>
      <vt:lpstr>从迭代的角度理解UML建模 </vt:lpstr>
      <vt:lpstr>从顺序角度理解UML建模 </vt:lpstr>
      <vt:lpstr>1.5.3 基于IDEF3的过程建模</vt:lpstr>
      <vt:lpstr>IDEF3的过程描述方法</vt:lpstr>
      <vt:lpstr>IDEF3建模图形符号</vt:lpstr>
      <vt:lpstr>1.5.4 基于Agent的自适应软件过程模型</vt:lpstr>
      <vt:lpstr>软件过程模型的要素 </vt:lpstr>
      <vt:lpstr>基于Agent的软件过程模型 </vt:lpstr>
      <vt:lpstr>1.5.5 基于SOA的软件过程模型</vt:lpstr>
      <vt:lpstr>基于SOA的软件过程模型</vt:lpstr>
      <vt:lpstr>立项报告要求（8分钟）</vt:lpstr>
      <vt:lpstr>Q &amp; A</vt:lpstr>
    </vt:vector>
  </TitlesOfParts>
  <Company>WBX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Joanna Zuo</dc:creator>
  <cp:lastModifiedBy>jshao</cp:lastModifiedBy>
  <cp:revision>146</cp:revision>
  <dcterms:created xsi:type="dcterms:W3CDTF">2022-09-11T08:25:08Z</dcterms:created>
  <dcterms:modified xsi:type="dcterms:W3CDTF">2022-09-11T08:25:08Z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2052-3.6.1.5768</vt:lpwstr>
  </property>
</Properties>
</file>