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1"/>
  </p:notesMasterIdLst>
  <p:sldIdLst>
    <p:sldId id="257" r:id="rId2"/>
    <p:sldId id="332" r:id="rId3"/>
    <p:sldId id="331" r:id="rId4"/>
    <p:sldId id="310" r:id="rId5"/>
    <p:sldId id="329" r:id="rId6"/>
    <p:sldId id="327" r:id="rId7"/>
    <p:sldId id="330" r:id="rId8"/>
    <p:sldId id="328" r:id="rId9"/>
    <p:sldId id="290"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A2B3"/>
    <a:srgbClr val="59869B"/>
    <a:srgbClr val="CDD6DD"/>
    <a:srgbClr val="EBF0F3"/>
    <a:srgbClr val="BBBEBF"/>
    <a:srgbClr val="F5F7F9"/>
    <a:srgbClr val="2C3460"/>
    <a:srgbClr val="A5A1BA"/>
    <a:srgbClr val="495287"/>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65714"/>
  </p:normalViewPr>
  <p:slideViewPr>
    <p:cSldViewPr snapToObjects="1">
      <p:cViewPr varScale="1">
        <p:scale>
          <a:sx n="75" d="100"/>
          <a:sy n="75" d="100"/>
        </p:scale>
        <p:origin x="1710"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625BB2-08EC-4F81-AE47-4D9F7C913450}" type="datetimeFigureOut">
              <a:rPr lang="zh-CN" altLang="en-US" smtClean="0"/>
              <a:t>2021/3/24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154411-6D0A-49A7-81D8-9A845F50F6F8}" type="slidenum">
              <a:rPr lang="zh-CN" altLang="en-US" smtClean="0"/>
              <a:t>‹#›</a:t>
            </a:fld>
            <a:endParaRPr lang="zh-CN" altLang="en-US"/>
          </a:p>
        </p:txBody>
      </p:sp>
    </p:spTree>
    <p:extLst>
      <p:ext uri="{BB962C8B-B14F-4D97-AF65-F5344CB8AC3E}">
        <p14:creationId xmlns:p14="http://schemas.microsoft.com/office/powerpoint/2010/main" val="127956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1</a:t>
            </a:fld>
            <a:endParaRPr lang="zh-CN" altLang="en-US"/>
          </a:p>
        </p:txBody>
      </p:sp>
    </p:spTree>
    <p:extLst>
      <p:ext uri="{BB962C8B-B14F-4D97-AF65-F5344CB8AC3E}">
        <p14:creationId xmlns:p14="http://schemas.microsoft.com/office/powerpoint/2010/main" val="3843170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chemeClr val="tx1">
                    <a:lumMod val="50000"/>
                    <a:lumOff val="50000"/>
                  </a:schemeClr>
                </a:solidFill>
                <a:cs typeface="+mn-ea"/>
                <a:sym typeface="+mn-lt"/>
              </a:rPr>
              <a:t>Column 1: word or phrase (token)</a:t>
            </a:r>
          </a:p>
          <a:p>
            <a:r>
              <a:rPr lang="en-US" altLang="zh-CN" dirty="0">
                <a:solidFill>
                  <a:schemeClr val="tx1">
                    <a:lumMod val="50000"/>
                    <a:lumOff val="50000"/>
                  </a:schemeClr>
                </a:solidFill>
                <a:cs typeface="+mn-ea"/>
                <a:sym typeface="+mn-lt"/>
              </a:rPr>
              <a:t>Column 2: the average score of human emotion</a:t>
            </a:r>
          </a:p>
          <a:p>
            <a:r>
              <a:rPr lang="en-US" altLang="zh-CN" dirty="0">
                <a:solidFill>
                  <a:schemeClr val="tx1">
                    <a:lumMod val="50000"/>
                    <a:lumOff val="50000"/>
                  </a:schemeClr>
                </a:solidFill>
                <a:cs typeface="+mn-ea"/>
                <a:sym typeface="+mn-lt"/>
              </a:rPr>
              <a:t>Column 3: it is the standard deviation of the word, assuming that it follows a normal distribution</a:t>
            </a:r>
          </a:p>
          <a:p>
            <a:r>
              <a:rPr lang="en-US" altLang="zh-CN" dirty="0">
                <a:solidFill>
                  <a:schemeClr val="tx1">
                    <a:lumMod val="50000"/>
                    <a:lumOff val="50000"/>
                  </a:schemeClr>
                </a:solidFill>
                <a:cs typeface="+mn-ea"/>
                <a:sym typeface="+mn-lt"/>
              </a:rPr>
              <a:t>Column 4: This is a list of 10 people who scored the words in the experiment</a:t>
            </a:r>
            <a:endParaRPr lang="en-US" altLang="zh-CN" dirty="0">
              <a:solidFill>
                <a:schemeClr val="bg1">
                  <a:lumMod val="50000"/>
                </a:schemeClr>
              </a:solidFill>
              <a:ea typeface="+mn-lt"/>
              <a:cs typeface="+mn-lt"/>
              <a:sym typeface="+mn-lt"/>
            </a:endParaRPr>
          </a:p>
          <a:p>
            <a:endParaRPr lang="en-US" altLang="zh-CN" b="0" i="0" dirty="0">
              <a:solidFill>
                <a:srgbClr val="24292E"/>
              </a:solidFill>
              <a:effectLst/>
              <a:latin typeface="-apple-system"/>
            </a:endParaRPr>
          </a:p>
          <a:p>
            <a:r>
              <a:rPr lang="en-US" altLang="zh-CN" b="0" i="0" dirty="0">
                <a:solidFill>
                  <a:srgbClr val="24292E"/>
                </a:solidFill>
                <a:effectLst/>
                <a:latin typeface="-apple-system"/>
              </a:rPr>
              <a:t>Empirically validated by multiple independent human judges, VADER incorporates a "gold-standard" sentiment lexicon that is especially attuned to microblog-like contexts</a:t>
            </a:r>
          </a:p>
          <a:p>
            <a:r>
              <a:rPr lang="en-US" altLang="zh-CN" b="0" i="0" dirty="0">
                <a:solidFill>
                  <a:srgbClr val="24292E"/>
                </a:solidFill>
                <a:effectLst/>
                <a:latin typeface="-apple-system"/>
              </a:rPr>
              <a:t>The VADER sentiment lexicon is sensitive both the </a:t>
            </a:r>
            <a:r>
              <a:rPr lang="en-US" altLang="zh-CN" b="1" i="0" dirty="0">
                <a:solidFill>
                  <a:srgbClr val="24292E"/>
                </a:solidFill>
                <a:effectLst/>
                <a:latin typeface="-apple-system"/>
              </a:rPr>
              <a:t>polarity</a:t>
            </a:r>
            <a:r>
              <a:rPr lang="en-US" altLang="zh-CN" b="0" i="0" dirty="0">
                <a:solidFill>
                  <a:srgbClr val="24292E"/>
                </a:solidFill>
                <a:effectLst/>
                <a:latin typeface="-apple-system"/>
              </a:rPr>
              <a:t> and the </a:t>
            </a:r>
            <a:r>
              <a:rPr lang="en-US" altLang="zh-CN" b="1" i="0" dirty="0">
                <a:solidFill>
                  <a:srgbClr val="24292E"/>
                </a:solidFill>
                <a:effectLst/>
                <a:latin typeface="-apple-system"/>
              </a:rPr>
              <a:t>intensity</a:t>
            </a:r>
            <a:r>
              <a:rPr lang="en-US" altLang="zh-CN" b="0" i="0" dirty="0">
                <a:solidFill>
                  <a:srgbClr val="24292E"/>
                </a:solidFill>
                <a:effectLst/>
                <a:latin typeface="-apple-system"/>
              </a:rPr>
              <a:t> of sentiments expressed in social media contexts, and is also generally applicable to sentiment analysis in other domains.</a:t>
            </a:r>
          </a:p>
          <a:p>
            <a:r>
              <a:rPr lang="en-US" altLang="zh-CN" b="0" i="0" dirty="0">
                <a:solidFill>
                  <a:srgbClr val="24292E"/>
                </a:solidFill>
                <a:effectLst/>
                <a:latin typeface="-apple-system"/>
              </a:rPr>
              <a:t>Manually creating (much less, validating) a comprehensive sentiment lexicon is a labor intensive and sometimes error prone process, so it is no wonder that many opinion mining researchers and practitioners rely so heavily on existing lexicons as primary resources. We are pleased to offer ours as a new resource. We began by constructing a list inspired by examining existing well-established sentiment word-banks (LIWC, ANEW, and GI). </a:t>
            </a:r>
            <a:endParaRPr lang="en-US" dirty="0"/>
          </a:p>
        </p:txBody>
      </p:sp>
      <p:sp>
        <p:nvSpPr>
          <p:cNvPr id="4" name="灯片编号占位符 3"/>
          <p:cNvSpPr>
            <a:spLocks noGrp="1"/>
          </p:cNvSpPr>
          <p:nvPr>
            <p:ph type="sldNum" sz="quarter" idx="10"/>
          </p:nvPr>
        </p:nvSpPr>
        <p:spPr/>
        <p:txBody>
          <a:bodyPr/>
          <a:lstStyle/>
          <a:p>
            <a:fld id="{AF154411-6D0A-49A7-81D8-9A845F50F6F8}" type="slidenum">
              <a:rPr lang="zh-CN" altLang="en-US" smtClean="0"/>
              <a:t>2</a:t>
            </a:fld>
            <a:endParaRPr lang="zh-CN" altLang="en-US"/>
          </a:p>
        </p:txBody>
      </p:sp>
    </p:spTree>
    <p:extLst>
      <p:ext uri="{BB962C8B-B14F-4D97-AF65-F5344CB8AC3E}">
        <p14:creationId xmlns:p14="http://schemas.microsoft.com/office/powerpoint/2010/main" val="3622695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4292E"/>
                </a:solidFill>
                <a:effectLst/>
                <a:latin typeface="-apple-system"/>
              </a:rPr>
              <a:t>Empirically validated by multiple independent human judges, VADER incorporates a "gold-standard" sentiment lexicon that is especially attuned to microblog-like contexts</a:t>
            </a:r>
          </a:p>
          <a:p>
            <a:r>
              <a:rPr lang="en-US" altLang="zh-CN" b="0" i="0" dirty="0">
                <a:solidFill>
                  <a:srgbClr val="24292E"/>
                </a:solidFill>
                <a:effectLst/>
                <a:latin typeface="-apple-system"/>
              </a:rPr>
              <a:t>The VADER sentiment lexicon is sensitive both the </a:t>
            </a:r>
            <a:r>
              <a:rPr lang="en-US" altLang="zh-CN" b="1" i="0" dirty="0">
                <a:solidFill>
                  <a:srgbClr val="24292E"/>
                </a:solidFill>
                <a:effectLst/>
                <a:latin typeface="-apple-system"/>
              </a:rPr>
              <a:t>polarity</a:t>
            </a:r>
            <a:r>
              <a:rPr lang="en-US" altLang="zh-CN" b="0" i="0" dirty="0">
                <a:solidFill>
                  <a:srgbClr val="24292E"/>
                </a:solidFill>
                <a:effectLst/>
                <a:latin typeface="-apple-system"/>
              </a:rPr>
              <a:t> and the </a:t>
            </a:r>
            <a:r>
              <a:rPr lang="en-US" altLang="zh-CN" b="1" i="0" dirty="0">
                <a:solidFill>
                  <a:srgbClr val="24292E"/>
                </a:solidFill>
                <a:effectLst/>
                <a:latin typeface="-apple-system"/>
              </a:rPr>
              <a:t>intensity</a:t>
            </a:r>
            <a:r>
              <a:rPr lang="en-US" altLang="zh-CN" b="0" i="0" dirty="0">
                <a:solidFill>
                  <a:srgbClr val="24292E"/>
                </a:solidFill>
                <a:effectLst/>
                <a:latin typeface="-apple-system"/>
              </a:rPr>
              <a:t> of sentiments expressed in social media contexts, and is also generally applicable to sentiment analysis in other domains.</a:t>
            </a:r>
            <a:endParaRPr lang="en-US" dirty="0"/>
          </a:p>
        </p:txBody>
      </p:sp>
      <p:sp>
        <p:nvSpPr>
          <p:cNvPr id="4" name="灯片编号占位符 3"/>
          <p:cNvSpPr>
            <a:spLocks noGrp="1"/>
          </p:cNvSpPr>
          <p:nvPr>
            <p:ph type="sldNum" sz="quarter" idx="10"/>
          </p:nvPr>
        </p:nvSpPr>
        <p:spPr/>
        <p:txBody>
          <a:bodyPr/>
          <a:lstStyle/>
          <a:p>
            <a:fld id="{AF154411-6D0A-49A7-81D8-9A845F50F6F8}" type="slidenum">
              <a:rPr lang="zh-CN" altLang="en-US" smtClean="0"/>
              <a:t>3</a:t>
            </a:fld>
            <a:endParaRPr lang="zh-CN" altLang="en-US"/>
          </a:p>
        </p:txBody>
      </p:sp>
    </p:spTree>
    <p:extLst>
      <p:ext uri="{BB962C8B-B14F-4D97-AF65-F5344CB8AC3E}">
        <p14:creationId xmlns:p14="http://schemas.microsoft.com/office/powerpoint/2010/main" val="1780972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kern="1200">
                <a:effectLst/>
              </a:rPr>
              <a:t>The </a:t>
            </a:r>
            <a:r>
              <a:rPr lang="en-US"/>
              <a:t>first histogram equalization we just saw</a:t>
            </a:r>
            <a:r>
              <a:rPr lang="en-US" kern="1200">
                <a:effectLst/>
              </a:rPr>
              <a:t>, </a:t>
            </a:r>
            <a:r>
              <a:rPr lang="en-US"/>
              <a:t>considers </a:t>
            </a:r>
            <a:r>
              <a:rPr lang="en-US" kern="1200">
                <a:effectLst/>
              </a:rPr>
              <a:t>the </a:t>
            </a:r>
            <a:r>
              <a:rPr lang="en-US"/>
              <a:t>global contrast </a:t>
            </a:r>
            <a:r>
              <a:rPr lang="en-US" kern="1200">
                <a:effectLst/>
              </a:rPr>
              <a:t>of the </a:t>
            </a:r>
            <a:r>
              <a:rPr lang="en-US"/>
              <a:t>image. In many cases</a:t>
            </a:r>
            <a:r>
              <a:rPr lang="en-US" kern="1200">
                <a:effectLst/>
              </a:rPr>
              <a:t>, </a:t>
            </a:r>
            <a:r>
              <a:rPr lang="en-US"/>
              <a:t>it </a:t>
            </a:r>
            <a:r>
              <a:rPr lang="en-US" kern="1200">
                <a:effectLst/>
              </a:rPr>
              <a:t>is not a good </a:t>
            </a:r>
            <a:r>
              <a:rPr lang="en-US"/>
              <a:t>idea</a:t>
            </a:r>
            <a:r>
              <a:rPr lang="en-US" kern="1200">
                <a:effectLst/>
              </a:rPr>
              <a:t>. </a:t>
            </a:r>
            <a:r>
              <a:rPr lang="en-US"/>
              <a:t>For example</a:t>
            </a:r>
            <a:r>
              <a:rPr lang="en-US" kern="1200">
                <a:effectLst/>
              </a:rPr>
              <a:t>, </a:t>
            </a:r>
            <a:r>
              <a:rPr lang="en-US"/>
              <a:t>below image shows an input </a:t>
            </a:r>
            <a:r>
              <a:rPr lang="en-US" kern="1200">
                <a:effectLst/>
              </a:rPr>
              <a:t>image and </a:t>
            </a:r>
            <a:r>
              <a:rPr lang="en-US"/>
              <a:t>its </a:t>
            </a:r>
            <a:r>
              <a:rPr lang="en-US" kern="1200">
                <a:effectLst/>
              </a:rPr>
              <a:t>result </a:t>
            </a:r>
            <a:r>
              <a:rPr lang="en-US"/>
              <a:t>after global histogram equalization.</a:t>
            </a:r>
          </a:p>
          <a:p>
            <a:r>
              <a:rPr lang="en-US"/>
              <a:t>It is true that the background contrast has improved after histogram equalization. But compare the face of statue in both images. We lost most of the information there due to over-brightness. It is because its histogram is not confined to a particular region as we saw in previous cases (Try to plot histogram of input image, you will get more intuition).</a:t>
            </a:r>
          </a:p>
          <a:p>
            <a:r>
              <a:rPr lang="en-US"/>
              <a:t>So to solve this problem, </a:t>
            </a:r>
            <a:r>
              <a:rPr lang="en-US" b="1"/>
              <a:t>adaptive histogram equalization</a:t>
            </a:r>
            <a:r>
              <a:rPr lang="en-US"/>
              <a:t> is used. In this, image is divided into small blocks called "tiles" (tileSize is 8x8 by default in OpenCV). Then each of these blocks are histogram equalized as usual. So in a small area, histogram would confine to a small region (unless there is noise). If noise is there, it will be amplified. To avoid this, </a:t>
            </a:r>
            <a:r>
              <a:rPr lang="en-US" b="1"/>
              <a:t>contrast limiting</a:t>
            </a:r>
            <a:r>
              <a:rPr lang="en-US"/>
              <a:t> is applied. If any histogram bin is above the specified contrast limit (by default 40 in OpenCV), those pixels are clipped and distributed uniformly to other bins before applying histogram equalization. After equalization, to remove artifacts in tile borders, bilinear interpolation is applied.</a:t>
            </a:r>
          </a:p>
          <a:p>
            <a:endParaRPr 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4</a:t>
            </a:fld>
            <a:endParaRPr lang="zh-CN" altLang="en-US"/>
          </a:p>
        </p:txBody>
      </p:sp>
    </p:spTree>
    <p:extLst>
      <p:ext uri="{BB962C8B-B14F-4D97-AF65-F5344CB8AC3E}">
        <p14:creationId xmlns:p14="http://schemas.microsoft.com/office/powerpoint/2010/main" val="2715796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kern="1200" dirty="0">
                <a:effectLst/>
              </a:rPr>
              <a:t>N-gram model is a language model (LM). Language model is a discriminant model based on probability. Its input is a sentence (sequence of words), and its output is the probability of the sentence, that is, the joint probability of these words</a:t>
            </a:r>
          </a:p>
          <a:p>
            <a:endParaRPr lang="en-US" kern="1200" dirty="0">
              <a:effectLst/>
            </a:endParaRPr>
          </a:p>
          <a:p>
            <a:r>
              <a:rPr lang="en-US" dirty="0"/>
              <a:t>N-gram itself also refers to a set of n </a:t>
            </a:r>
            <a:r>
              <a:rPr lang="en-US" dirty="0" err="1"/>
              <a:t>nn</a:t>
            </a:r>
            <a:r>
              <a:rPr lang="en-US" dirty="0"/>
              <a:t> words, each word has a sequence, and does not require that the words are different from each other. Commonly used are Bi gram (n = 2, n = 2n = 2) and tri gram (n = 3, n = 3N = 3), which are generally enough.</a:t>
            </a:r>
          </a:p>
        </p:txBody>
      </p:sp>
      <p:sp>
        <p:nvSpPr>
          <p:cNvPr id="4" name="灯片编号占位符 3"/>
          <p:cNvSpPr>
            <a:spLocks noGrp="1"/>
          </p:cNvSpPr>
          <p:nvPr>
            <p:ph type="sldNum" sz="quarter" idx="10"/>
          </p:nvPr>
        </p:nvSpPr>
        <p:spPr/>
        <p:txBody>
          <a:bodyPr/>
          <a:lstStyle/>
          <a:p>
            <a:fld id="{AF154411-6D0A-49A7-81D8-9A845F50F6F8}" type="slidenum">
              <a:rPr lang="zh-CN" altLang="en-US" smtClean="0"/>
              <a:t>5</a:t>
            </a:fld>
            <a:endParaRPr lang="zh-CN" altLang="en-US"/>
          </a:p>
        </p:txBody>
      </p:sp>
    </p:spTree>
    <p:extLst>
      <p:ext uri="{BB962C8B-B14F-4D97-AF65-F5344CB8AC3E}">
        <p14:creationId xmlns:p14="http://schemas.microsoft.com/office/powerpoint/2010/main" val="417357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kern="1200" dirty="0">
                <a:effectLst/>
              </a:rPr>
              <a:t>The appearance of a word is only related to several words before it</a:t>
            </a:r>
            <a:endParaRPr lang="en-US" dirty="0"/>
          </a:p>
        </p:txBody>
      </p:sp>
      <p:sp>
        <p:nvSpPr>
          <p:cNvPr id="4" name="灯片编号占位符 3"/>
          <p:cNvSpPr>
            <a:spLocks noGrp="1"/>
          </p:cNvSpPr>
          <p:nvPr>
            <p:ph type="sldNum" sz="quarter" idx="10"/>
          </p:nvPr>
        </p:nvSpPr>
        <p:spPr/>
        <p:txBody>
          <a:bodyPr/>
          <a:lstStyle/>
          <a:p>
            <a:fld id="{AF154411-6D0A-49A7-81D8-9A845F50F6F8}" type="slidenum">
              <a:rPr lang="zh-CN" altLang="en-US" smtClean="0"/>
              <a:t>6</a:t>
            </a:fld>
            <a:endParaRPr lang="zh-CN" altLang="en-US"/>
          </a:p>
        </p:txBody>
      </p:sp>
    </p:spTree>
    <p:extLst>
      <p:ext uri="{BB962C8B-B14F-4D97-AF65-F5344CB8AC3E}">
        <p14:creationId xmlns:p14="http://schemas.microsoft.com/office/powerpoint/2010/main" val="2253655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kern="1200" dirty="0">
                <a:effectLst/>
              </a:rPr>
              <a:t>The appearance of a word is only related to several words before it</a:t>
            </a:r>
            <a:endParaRPr lang="en-US" dirty="0"/>
          </a:p>
        </p:txBody>
      </p:sp>
      <p:sp>
        <p:nvSpPr>
          <p:cNvPr id="4" name="灯片编号占位符 3"/>
          <p:cNvSpPr>
            <a:spLocks noGrp="1"/>
          </p:cNvSpPr>
          <p:nvPr>
            <p:ph type="sldNum" sz="quarter" idx="10"/>
          </p:nvPr>
        </p:nvSpPr>
        <p:spPr/>
        <p:txBody>
          <a:bodyPr/>
          <a:lstStyle/>
          <a:p>
            <a:fld id="{AF154411-6D0A-49A7-81D8-9A845F50F6F8}" type="slidenum">
              <a:rPr lang="zh-CN" altLang="en-US" smtClean="0"/>
              <a:t>7</a:t>
            </a:fld>
            <a:endParaRPr lang="zh-CN" altLang="en-US"/>
          </a:p>
        </p:txBody>
      </p:sp>
    </p:spTree>
    <p:extLst>
      <p:ext uri="{BB962C8B-B14F-4D97-AF65-F5344CB8AC3E}">
        <p14:creationId xmlns:p14="http://schemas.microsoft.com/office/powerpoint/2010/main" val="2233903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kern="1200" dirty="0">
                <a:effectLst/>
              </a:rPr>
              <a:t>Multi classification problem</a:t>
            </a:r>
            <a:endParaRPr lang="en-US" dirty="0"/>
          </a:p>
        </p:txBody>
      </p:sp>
      <p:sp>
        <p:nvSpPr>
          <p:cNvPr id="4" name="灯片编号占位符 3"/>
          <p:cNvSpPr>
            <a:spLocks noGrp="1"/>
          </p:cNvSpPr>
          <p:nvPr>
            <p:ph type="sldNum" sz="quarter" idx="10"/>
          </p:nvPr>
        </p:nvSpPr>
        <p:spPr/>
        <p:txBody>
          <a:bodyPr/>
          <a:lstStyle/>
          <a:p>
            <a:fld id="{AF154411-6D0A-49A7-81D8-9A845F50F6F8}" type="slidenum">
              <a:rPr lang="zh-CN" altLang="en-US" smtClean="0"/>
              <a:t>8</a:t>
            </a:fld>
            <a:endParaRPr lang="zh-CN" altLang="en-US"/>
          </a:p>
        </p:txBody>
      </p:sp>
    </p:spTree>
    <p:extLst>
      <p:ext uri="{BB962C8B-B14F-4D97-AF65-F5344CB8AC3E}">
        <p14:creationId xmlns:p14="http://schemas.microsoft.com/office/powerpoint/2010/main" val="2407801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154411-6D0A-49A7-81D8-9A845F50F6F8}" type="slidenum">
              <a:rPr lang="zh-CN" altLang="en-US" smtClean="0"/>
              <a:t>9</a:t>
            </a:fld>
            <a:endParaRPr lang="zh-CN" altLang="en-US"/>
          </a:p>
        </p:txBody>
      </p:sp>
    </p:spTree>
    <p:extLst>
      <p:ext uri="{BB962C8B-B14F-4D97-AF65-F5344CB8AC3E}">
        <p14:creationId xmlns:p14="http://schemas.microsoft.com/office/powerpoint/2010/main" val="3013046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2F3570-8C1F-46C3-BD95-5D9A1B92C94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0272169-EFB5-43B0-9736-91ADE2587D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DE4663A-0E9C-48F1-9AA4-EB35BB445688}"/>
              </a:ext>
            </a:extLst>
          </p:cNvPr>
          <p:cNvSpPr>
            <a:spLocks noGrp="1"/>
          </p:cNvSpPr>
          <p:nvPr>
            <p:ph type="dt" sz="half" idx="10"/>
          </p:nvPr>
        </p:nvSpPr>
        <p:spPr/>
        <p:txBody>
          <a:bodyPr/>
          <a:lstStyle/>
          <a:p>
            <a:fld id="{4F78411B-B7B5-444A-8DBE-238860E92751}" type="datetimeFigureOut">
              <a:rPr lang="zh-CN" altLang="en-US" smtClean="0"/>
              <a:t>2021/3/24</a:t>
            </a:fld>
            <a:endParaRPr lang="zh-CN" altLang="en-US"/>
          </a:p>
        </p:txBody>
      </p:sp>
      <p:sp>
        <p:nvSpPr>
          <p:cNvPr id="5" name="页脚占位符 4">
            <a:extLst>
              <a:ext uri="{FF2B5EF4-FFF2-40B4-BE49-F238E27FC236}">
                <a16:creationId xmlns:a16="http://schemas.microsoft.com/office/drawing/2014/main" id="{6DAED0CF-37C7-48C2-83C4-9F866561CA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5809AB-5A7E-4247-A780-1931F2F9BD5C}"/>
              </a:ext>
            </a:extLst>
          </p:cNvPr>
          <p:cNvSpPr>
            <a:spLocks noGrp="1"/>
          </p:cNvSpPr>
          <p:nvPr>
            <p:ph type="sldNum" sz="quarter" idx="12"/>
          </p:nvPr>
        </p:nvSpPr>
        <p:spPr/>
        <p:txBody>
          <a:bodyPr/>
          <a:lstStyle/>
          <a:p>
            <a:fld id="{DBFF9B03-3023-4C52-83B5-53FC1DDDA4D5}" type="slidenum">
              <a:rPr lang="zh-CN" altLang="en-US" smtClean="0"/>
              <a:t>‹#›</a:t>
            </a:fld>
            <a:endParaRPr lang="zh-CN" altLang="en-US"/>
          </a:p>
        </p:txBody>
      </p:sp>
    </p:spTree>
    <p:extLst>
      <p:ext uri="{BB962C8B-B14F-4D97-AF65-F5344CB8AC3E}">
        <p14:creationId xmlns:p14="http://schemas.microsoft.com/office/powerpoint/2010/main" val="101340510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3351F5-C87C-4A85-9414-63095E232F7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10B5BDE-7CD7-4927-BB28-0B597949BD4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273718C-5E35-4AC6-BF26-D6F0AD6D245E}"/>
              </a:ext>
            </a:extLst>
          </p:cNvPr>
          <p:cNvSpPr>
            <a:spLocks noGrp="1"/>
          </p:cNvSpPr>
          <p:nvPr>
            <p:ph type="dt" sz="half" idx="10"/>
          </p:nvPr>
        </p:nvSpPr>
        <p:spPr/>
        <p:txBody>
          <a:bodyPr/>
          <a:lstStyle/>
          <a:p>
            <a:fld id="{4F78411B-B7B5-444A-8DBE-238860E92751}" type="datetimeFigureOut">
              <a:rPr lang="zh-CN" altLang="en-US" smtClean="0"/>
              <a:t>2021/3/24</a:t>
            </a:fld>
            <a:endParaRPr lang="zh-CN" altLang="en-US"/>
          </a:p>
        </p:txBody>
      </p:sp>
      <p:sp>
        <p:nvSpPr>
          <p:cNvPr id="5" name="页脚占位符 4">
            <a:extLst>
              <a:ext uri="{FF2B5EF4-FFF2-40B4-BE49-F238E27FC236}">
                <a16:creationId xmlns:a16="http://schemas.microsoft.com/office/drawing/2014/main" id="{B3F5D510-5564-42EC-AFD2-BA586B1971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3F9EB4-5F94-43F7-BA5A-8B2ECE3B42EC}"/>
              </a:ext>
            </a:extLst>
          </p:cNvPr>
          <p:cNvSpPr>
            <a:spLocks noGrp="1"/>
          </p:cNvSpPr>
          <p:nvPr>
            <p:ph type="sldNum" sz="quarter" idx="12"/>
          </p:nvPr>
        </p:nvSpPr>
        <p:spPr/>
        <p:txBody>
          <a:bodyPr/>
          <a:lstStyle/>
          <a:p>
            <a:fld id="{DBFF9B03-3023-4C52-83B5-53FC1DDDA4D5}" type="slidenum">
              <a:rPr lang="zh-CN" altLang="en-US" smtClean="0"/>
              <a:t>‹#›</a:t>
            </a:fld>
            <a:endParaRPr lang="zh-CN" altLang="en-US"/>
          </a:p>
        </p:txBody>
      </p:sp>
    </p:spTree>
    <p:extLst>
      <p:ext uri="{BB962C8B-B14F-4D97-AF65-F5344CB8AC3E}">
        <p14:creationId xmlns:p14="http://schemas.microsoft.com/office/powerpoint/2010/main" val="101530499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D7767C-5B91-4A0E-B138-4BF296D86B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151F71E-2313-4C48-8DF2-6C1F77C5A41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89708F8-F759-4939-93BA-DBC172C64314}"/>
              </a:ext>
            </a:extLst>
          </p:cNvPr>
          <p:cNvSpPr>
            <a:spLocks noGrp="1"/>
          </p:cNvSpPr>
          <p:nvPr>
            <p:ph type="dt" sz="half" idx="10"/>
          </p:nvPr>
        </p:nvSpPr>
        <p:spPr/>
        <p:txBody>
          <a:bodyPr/>
          <a:lstStyle/>
          <a:p>
            <a:fld id="{4F78411B-B7B5-444A-8DBE-238860E92751}" type="datetimeFigureOut">
              <a:rPr lang="zh-CN" altLang="en-US" smtClean="0"/>
              <a:t>2021/3/24</a:t>
            </a:fld>
            <a:endParaRPr lang="zh-CN" altLang="en-US"/>
          </a:p>
        </p:txBody>
      </p:sp>
      <p:sp>
        <p:nvSpPr>
          <p:cNvPr id="5" name="页脚占位符 4">
            <a:extLst>
              <a:ext uri="{FF2B5EF4-FFF2-40B4-BE49-F238E27FC236}">
                <a16:creationId xmlns:a16="http://schemas.microsoft.com/office/drawing/2014/main" id="{1F3D086B-02DC-4CF1-9DBB-24CD9F0470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9FE415-359E-489E-9007-F172BFB120FE}"/>
              </a:ext>
            </a:extLst>
          </p:cNvPr>
          <p:cNvSpPr>
            <a:spLocks noGrp="1"/>
          </p:cNvSpPr>
          <p:nvPr>
            <p:ph type="sldNum" sz="quarter" idx="12"/>
          </p:nvPr>
        </p:nvSpPr>
        <p:spPr/>
        <p:txBody>
          <a:bodyPr/>
          <a:lstStyle/>
          <a:p>
            <a:fld id="{DBFF9B03-3023-4C52-83B5-53FC1DDDA4D5}" type="slidenum">
              <a:rPr lang="zh-CN" altLang="en-US" smtClean="0"/>
              <a:t>‹#›</a:t>
            </a:fld>
            <a:endParaRPr lang="zh-CN" altLang="en-US"/>
          </a:p>
        </p:txBody>
      </p:sp>
    </p:spTree>
    <p:extLst>
      <p:ext uri="{BB962C8B-B14F-4D97-AF65-F5344CB8AC3E}">
        <p14:creationId xmlns:p14="http://schemas.microsoft.com/office/powerpoint/2010/main" val="83457735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4" name="Title 13"/>
          <p:cNvSpPr>
            <a:spLocks noGrp="1"/>
          </p:cNvSpPr>
          <p:nvPr>
            <p:ph type="title"/>
          </p:nvPr>
        </p:nvSpPr>
        <p:spPr>
          <a:xfrm>
            <a:off x="577959" y="3523961"/>
            <a:ext cx="2556163" cy="2170257"/>
          </a:xfrm>
          <a:prstGeom prst="rect">
            <a:avLst/>
          </a:prstGeom>
        </p:spPr>
        <p:txBody>
          <a:bodyPr/>
          <a:lstStyle>
            <a:lvl1pPr>
              <a:lnSpc>
                <a:spcPct val="75000"/>
              </a:lnSpc>
              <a:defRPr sz="4800" b="1" i="0">
                <a:solidFill>
                  <a:schemeClr val="tx1"/>
                </a:solidFill>
                <a:latin typeface="Bebas Neue" charset="0"/>
                <a:ea typeface="Bebas Neue" charset="0"/>
                <a:cs typeface="Bebas Neue" charset="0"/>
              </a:defRPr>
            </a:lvl1pPr>
          </a:lstStyle>
          <a:p>
            <a:r>
              <a:rPr lang="en-US"/>
              <a:t>Click to edit Master title style</a:t>
            </a:r>
          </a:p>
        </p:txBody>
      </p:sp>
      <p:cxnSp>
        <p:nvCxnSpPr>
          <p:cNvPr id="19" name="Straight Connector 18"/>
          <p:cNvCxnSpPr/>
          <p:nvPr userDrawn="1"/>
        </p:nvCxnSpPr>
        <p:spPr>
          <a:xfrm>
            <a:off x="685800" y="6089073"/>
            <a:ext cx="436418"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83143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side placeholder 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5155096" y="0"/>
            <a:ext cx="7036904" cy="6858000"/>
          </a:xfrm>
        </p:spPr>
        <p:txBody>
          <a:bodyPr/>
          <a:lstStyle/>
          <a:p>
            <a:endParaRPr lang="id-ID"/>
          </a:p>
        </p:txBody>
      </p:sp>
      <p:sp>
        <p:nvSpPr>
          <p:cNvPr id="7" name="TextBox 6"/>
          <p:cNvSpPr txBox="1"/>
          <p:nvPr userDrawn="1"/>
        </p:nvSpPr>
        <p:spPr>
          <a:xfrm>
            <a:off x="1189710" y="6379631"/>
            <a:ext cx="649356" cy="307777"/>
          </a:xfrm>
          <a:prstGeom prst="rect">
            <a:avLst/>
          </a:prstGeom>
          <a:noFill/>
        </p:spPr>
        <p:txBody>
          <a:bodyPr wrap="square" rtlCol="0">
            <a:spAutoFit/>
          </a:bodyPr>
          <a:lstStyle/>
          <a:p>
            <a:pPr algn="l"/>
            <a:fld id="{49B9A1CC-CF23-404A-A754-6B4803B2A082}" type="slidenum">
              <a:rPr lang="id-ID" sz="1400" smtClean="0">
                <a:solidFill>
                  <a:schemeClr val="tx1"/>
                </a:solidFill>
              </a:rPr>
              <a:t>‹#›</a:t>
            </a:fld>
            <a:endParaRPr lang="id-ID" sz="1400">
              <a:solidFill>
                <a:schemeClr val="tx1"/>
              </a:solidFill>
            </a:endParaRPr>
          </a:p>
        </p:txBody>
      </p:sp>
      <p:sp>
        <p:nvSpPr>
          <p:cNvPr id="8" name="TextBox 7"/>
          <p:cNvSpPr txBox="1"/>
          <p:nvPr userDrawn="1"/>
        </p:nvSpPr>
        <p:spPr>
          <a:xfrm>
            <a:off x="470455" y="6392883"/>
            <a:ext cx="753731" cy="307777"/>
          </a:xfrm>
          <a:prstGeom prst="rect">
            <a:avLst/>
          </a:prstGeom>
          <a:noFill/>
        </p:spPr>
        <p:txBody>
          <a:bodyPr wrap="none" rtlCol="0">
            <a:spAutoFit/>
          </a:bodyPr>
          <a:lstStyle/>
          <a:p>
            <a:pPr algn="ctr"/>
            <a:r>
              <a:rPr lang="id-ID" sz="1400" b="1">
                <a:solidFill>
                  <a:schemeClr val="tx1"/>
                </a:solidFill>
                <a:latin typeface="+mn-lt"/>
              </a:rPr>
              <a:t>SLIDE  </a:t>
            </a:r>
          </a:p>
        </p:txBody>
      </p:sp>
      <p:cxnSp>
        <p:nvCxnSpPr>
          <p:cNvPr id="9" name="Straight Connector 8"/>
          <p:cNvCxnSpPr/>
          <p:nvPr userDrawn="1"/>
        </p:nvCxnSpPr>
        <p:spPr>
          <a:xfrm>
            <a:off x="1094726" y="6546086"/>
            <a:ext cx="116208" cy="68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7951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8F0E1-CF4F-42F6-9CE3-88FC71982C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3C75000-9D60-434C-BF06-DB7FAF9D5CB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8D686CB-9793-4D64-BB43-D4F296088287}"/>
              </a:ext>
            </a:extLst>
          </p:cNvPr>
          <p:cNvSpPr>
            <a:spLocks noGrp="1"/>
          </p:cNvSpPr>
          <p:nvPr>
            <p:ph type="dt" sz="half" idx="10"/>
          </p:nvPr>
        </p:nvSpPr>
        <p:spPr/>
        <p:txBody>
          <a:bodyPr/>
          <a:lstStyle/>
          <a:p>
            <a:fld id="{4F78411B-B7B5-444A-8DBE-238860E92751}" type="datetimeFigureOut">
              <a:rPr lang="zh-CN" altLang="en-US" smtClean="0"/>
              <a:t>2021/3/24</a:t>
            </a:fld>
            <a:endParaRPr lang="zh-CN" altLang="en-US"/>
          </a:p>
        </p:txBody>
      </p:sp>
      <p:sp>
        <p:nvSpPr>
          <p:cNvPr id="5" name="页脚占位符 4">
            <a:extLst>
              <a:ext uri="{FF2B5EF4-FFF2-40B4-BE49-F238E27FC236}">
                <a16:creationId xmlns:a16="http://schemas.microsoft.com/office/drawing/2014/main" id="{B1B5AD2F-ED73-4DBA-A1E8-A89E9CA77C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F749C9-08A8-4EAD-BD27-4F06221C1B3E}"/>
              </a:ext>
            </a:extLst>
          </p:cNvPr>
          <p:cNvSpPr>
            <a:spLocks noGrp="1"/>
          </p:cNvSpPr>
          <p:nvPr>
            <p:ph type="sldNum" sz="quarter" idx="12"/>
          </p:nvPr>
        </p:nvSpPr>
        <p:spPr/>
        <p:txBody>
          <a:bodyPr/>
          <a:lstStyle/>
          <a:p>
            <a:fld id="{DBFF9B03-3023-4C52-83B5-53FC1DDDA4D5}" type="slidenum">
              <a:rPr lang="zh-CN" altLang="en-US" smtClean="0"/>
              <a:t>‹#›</a:t>
            </a:fld>
            <a:endParaRPr lang="zh-CN" altLang="en-US"/>
          </a:p>
        </p:txBody>
      </p:sp>
    </p:spTree>
    <p:extLst>
      <p:ext uri="{BB962C8B-B14F-4D97-AF65-F5344CB8AC3E}">
        <p14:creationId xmlns:p14="http://schemas.microsoft.com/office/powerpoint/2010/main" val="400143535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57C79-E757-43F3-9BB1-D2FCB3BD31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00270FB-C631-48B7-91A4-DC4E0275D7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0AE1237-ECB2-495F-BDCA-1DA23178F65B}"/>
              </a:ext>
            </a:extLst>
          </p:cNvPr>
          <p:cNvSpPr>
            <a:spLocks noGrp="1"/>
          </p:cNvSpPr>
          <p:nvPr>
            <p:ph type="dt" sz="half" idx="10"/>
          </p:nvPr>
        </p:nvSpPr>
        <p:spPr/>
        <p:txBody>
          <a:bodyPr/>
          <a:lstStyle/>
          <a:p>
            <a:fld id="{4F78411B-B7B5-444A-8DBE-238860E92751}" type="datetimeFigureOut">
              <a:rPr lang="zh-CN" altLang="en-US" smtClean="0"/>
              <a:t>2021/3/24</a:t>
            </a:fld>
            <a:endParaRPr lang="zh-CN" altLang="en-US"/>
          </a:p>
        </p:txBody>
      </p:sp>
      <p:sp>
        <p:nvSpPr>
          <p:cNvPr id="5" name="页脚占位符 4">
            <a:extLst>
              <a:ext uri="{FF2B5EF4-FFF2-40B4-BE49-F238E27FC236}">
                <a16:creationId xmlns:a16="http://schemas.microsoft.com/office/drawing/2014/main" id="{6B82B25B-F3E3-48C0-A184-09231D54F9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4B9B00-DB96-4D74-9BFC-16ACB0DDE9EE}"/>
              </a:ext>
            </a:extLst>
          </p:cNvPr>
          <p:cNvSpPr>
            <a:spLocks noGrp="1"/>
          </p:cNvSpPr>
          <p:nvPr>
            <p:ph type="sldNum" sz="quarter" idx="12"/>
          </p:nvPr>
        </p:nvSpPr>
        <p:spPr/>
        <p:txBody>
          <a:bodyPr/>
          <a:lstStyle/>
          <a:p>
            <a:fld id="{DBFF9B03-3023-4C52-83B5-53FC1DDDA4D5}" type="slidenum">
              <a:rPr lang="zh-CN" altLang="en-US" smtClean="0"/>
              <a:t>‹#›</a:t>
            </a:fld>
            <a:endParaRPr lang="zh-CN" altLang="en-US"/>
          </a:p>
        </p:txBody>
      </p:sp>
    </p:spTree>
    <p:extLst>
      <p:ext uri="{BB962C8B-B14F-4D97-AF65-F5344CB8AC3E}">
        <p14:creationId xmlns:p14="http://schemas.microsoft.com/office/powerpoint/2010/main" val="302046603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0807B-BD5B-4ED4-BAED-4E8FCD4E54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A3C9474-71D1-4453-94B9-229910AFFF4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3E4C30D-B986-40AC-BFCD-CEF27872B95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122465D-8E02-40D1-BEA8-49E29D4566D4}"/>
              </a:ext>
            </a:extLst>
          </p:cNvPr>
          <p:cNvSpPr>
            <a:spLocks noGrp="1"/>
          </p:cNvSpPr>
          <p:nvPr>
            <p:ph type="dt" sz="half" idx="10"/>
          </p:nvPr>
        </p:nvSpPr>
        <p:spPr/>
        <p:txBody>
          <a:bodyPr/>
          <a:lstStyle/>
          <a:p>
            <a:fld id="{4F78411B-B7B5-444A-8DBE-238860E92751}" type="datetimeFigureOut">
              <a:rPr lang="zh-CN" altLang="en-US" smtClean="0"/>
              <a:t>2021/3/24</a:t>
            </a:fld>
            <a:endParaRPr lang="zh-CN" altLang="en-US"/>
          </a:p>
        </p:txBody>
      </p:sp>
      <p:sp>
        <p:nvSpPr>
          <p:cNvPr id="6" name="页脚占位符 5">
            <a:extLst>
              <a:ext uri="{FF2B5EF4-FFF2-40B4-BE49-F238E27FC236}">
                <a16:creationId xmlns:a16="http://schemas.microsoft.com/office/drawing/2014/main" id="{08D97D9E-2D90-4F4C-BEAA-F3517392FD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34CA81-D6C7-498A-B92E-289C1605E175}"/>
              </a:ext>
            </a:extLst>
          </p:cNvPr>
          <p:cNvSpPr>
            <a:spLocks noGrp="1"/>
          </p:cNvSpPr>
          <p:nvPr>
            <p:ph type="sldNum" sz="quarter" idx="12"/>
          </p:nvPr>
        </p:nvSpPr>
        <p:spPr/>
        <p:txBody>
          <a:bodyPr/>
          <a:lstStyle/>
          <a:p>
            <a:fld id="{DBFF9B03-3023-4C52-83B5-53FC1DDDA4D5}" type="slidenum">
              <a:rPr lang="zh-CN" altLang="en-US" smtClean="0"/>
              <a:t>‹#›</a:t>
            </a:fld>
            <a:endParaRPr lang="zh-CN" altLang="en-US"/>
          </a:p>
        </p:txBody>
      </p:sp>
    </p:spTree>
    <p:extLst>
      <p:ext uri="{BB962C8B-B14F-4D97-AF65-F5344CB8AC3E}">
        <p14:creationId xmlns:p14="http://schemas.microsoft.com/office/powerpoint/2010/main" val="279696752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BCE0DD-C811-49F4-A274-5C3781832A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A27B3F6-AA79-4A2D-ACFE-7E444168C3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9F09224-F3F3-42FE-B2C0-BA8FF95C961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156B230-11F8-41B2-8D09-FDBFDEA8E0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00B90E1-CC78-4163-91FC-49A693F3964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B4F85BF-94F8-4255-91FB-2EEBE0F8B598}"/>
              </a:ext>
            </a:extLst>
          </p:cNvPr>
          <p:cNvSpPr>
            <a:spLocks noGrp="1"/>
          </p:cNvSpPr>
          <p:nvPr>
            <p:ph type="dt" sz="half" idx="10"/>
          </p:nvPr>
        </p:nvSpPr>
        <p:spPr/>
        <p:txBody>
          <a:bodyPr/>
          <a:lstStyle/>
          <a:p>
            <a:fld id="{4F78411B-B7B5-444A-8DBE-238860E92751}" type="datetimeFigureOut">
              <a:rPr lang="zh-CN" altLang="en-US" smtClean="0"/>
              <a:t>2021/3/24</a:t>
            </a:fld>
            <a:endParaRPr lang="zh-CN" altLang="en-US"/>
          </a:p>
        </p:txBody>
      </p:sp>
      <p:sp>
        <p:nvSpPr>
          <p:cNvPr id="8" name="页脚占位符 7">
            <a:extLst>
              <a:ext uri="{FF2B5EF4-FFF2-40B4-BE49-F238E27FC236}">
                <a16:creationId xmlns:a16="http://schemas.microsoft.com/office/drawing/2014/main" id="{8E0A3DEE-3CC7-450F-85A0-F6FD490B3B8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FAEEB73-F2C6-4094-AC4E-7561C51E9342}"/>
              </a:ext>
            </a:extLst>
          </p:cNvPr>
          <p:cNvSpPr>
            <a:spLocks noGrp="1"/>
          </p:cNvSpPr>
          <p:nvPr>
            <p:ph type="sldNum" sz="quarter" idx="12"/>
          </p:nvPr>
        </p:nvSpPr>
        <p:spPr/>
        <p:txBody>
          <a:bodyPr/>
          <a:lstStyle/>
          <a:p>
            <a:fld id="{DBFF9B03-3023-4C52-83B5-53FC1DDDA4D5}" type="slidenum">
              <a:rPr lang="zh-CN" altLang="en-US" smtClean="0"/>
              <a:t>‹#›</a:t>
            </a:fld>
            <a:endParaRPr lang="zh-CN" altLang="en-US"/>
          </a:p>
        </p:txBody>
      </p:sp>
      <p:sp>
        <p:nvSpPr>
          <p:cNvPr id="11" name="矩形 10"/>
          <p:cNvSpPr/>
          <p:nvPr userDrawn="1"/>
        </p:nvSpPr>
        <p:spPr>
          <a:xfrm>
            <a:off x="8325228" y="5764050"/>
            <a:ext cx="775136" cy="230832"/>
          </a:xfrm>
          <a:prstGeom prst="rect">
            <a:avLst/>
          </a:prstGeom>
        </p:spPr>
        <p:txBody>
          <a:bodyPr wrap="square">
            <a:spAutoFit/>
          </a:bodyPr>
          <a:lstStyle/>
          <a:p>
            <a:r>
              <a:rPr lang="en-US" altLang="zh-CN" sz="100">
                <a:solidFill>
                  <a:prstClr val="white"/>
                </a:solidFill>
                <a:latin typeface="Calibri"/>
                <a:ea typeface="宋体"/>
              </a:rPr>
              <a:t>PPT</a:t>
            </a:r>
            <a:r>
              <a:rPr lang="zh-CN" altLang="en-US" sz="100">
                <a:solidFill>
                  <a:prstClr val="white"/>
                </a:solidFill>
                <a:latin typeface="Calibri"/>
                <a:ea typeface="宋体"/>
              </a:rPr>
              <a:t>模板下载：</a:t>
            </a:r>
            <a:r>
              <a:rPr lang="en-US" altLang="zh-CN" sz="100">
                <a:solidFill>
                  <a:prstClr val="white"/>
                </a:solidFill>
                <a:latin typeface="Calibri"/>
                <a:ea typeface="宋体"/>
              </a:rPr>
              <a:t>www.1ppt.com/moban/          </a:t>
            </a:r>
            <a:r>
              <a:rPr lang="zh-CN" altLang="en-US" sz="100">
                <a:solidFill>
                  <a:prstClr val="white"/>
                </a:solidFill>
                <a:latin typeface="Calibri"/>
                <a:ea typeface="宋体"/>
              </a:rPr>
              <a:t>行业</a:t>
            </a:r>
            <a:r>
              <a:rPr lang="en-US" altLang="zh-CN" sz="100">
                <a:solidFill>
                  <a:prstClr val="white"/>
                </a:solidFill>
                <a:latin typeface="Calibri"/>
                <a:ea typeface="宋体"/>
              </a:rPr>
              <a:t>PPT</a:t>
            </a:r>
            <a:r>
              <a:rPr lang="zh-CN" altLang="en-US" sz="100">
                <a:solidFill>
                  <a:prstClr val="white"/>
                </a:solidFill>
                <a:latin typeface="Calibri"/>
                <a:ea typeface="宋体"/>
              </a:rPr>
              <a:t>模板：</a:t>
            </a:r>
            <a:r>
              <a:rPr lang="en-US" altLang="zh-CN" sz="100">
                <a:solidFill>
                  <a:prstClr val="white"/>
                </a:solidFill>
                <a:latin typeface="Calibri"/>
                <a:ea typeface="宋体"/>
              </a:rPr>
              <a:t>www.1ppt.com/hangye/ </a:t>
            </a:r>
          </a:p>
          <a:p>
            <a:r>
              <a:rPr lang="zh-CN" altLang="en-US" sz="100">
                <a:solidFill>
                  <a:prstClr val="white"/>
                </a:solidFill>
                <a:latin typeface="Calibri"/>
                <a:ea typeface="宋体"/>
              </a:rPr>
              <a:t>节日</a:t>
            </a:r>
            <a:r>
              <a:rPr lang="en-US" altLang="zh-CN" sz="100">
                <a:solidFill>
                  <a:prstClr val="white"/>
                </a:solidFill>
                <a:latin typeface="Calibri"/>
                <a:ea typeface="宋体"/>
              </a:rPr>
              <a:t>PPT</a:t>
            </a:r>
            <a:r>
              <a:rPr lang="zh-CN" altLang="en-US" sz="100">
                <a:solidFill>
                  <a:prstClr val="white"/>
                </a:solidFill>
                <a:latin typeface="Calibri"/>
                <a:ea typeface="宋体"/>
              </a:rPr>
              <a:t>模板：</a:t>
            </a:r>
            <a:r>
              <a:rPr lang="en-US" altLang="zh-CN" sz="100">
                <a:solidFill>
                  <a:prstClr val="white"/>
                </a:solidFill>
                <a:latin typeface="Calibri"/>
                <a:ea typeface="宋体"/>
              </a:rPr>
              <a:t>www.1ppt.com/jieri/          PPT</a:t>
            </a:r>
            <a:r>
              <a:rPr lang="zh-CN" altLang="en-US" sz="100">
                <a:solidFill>
                  <a:prstClr val="white"/>
                </a:solidFill>
                <a:latin typeface="Calibri"/>
                <a:ea typeface="宋体"/>
              </a:rPr>
              <a:t>素材：</a:t>
            </a:r>
            <a:r>
              <a:rPr lang="en-US" altLang="zh-CN" sz="100">
                <a:solidFill>
                  <a:prstClr val="white"/>
                </a:solidFill>
                <a:latin typeface="Calibri"/>
                <a:ea typeface="宋体"/>
              </a:rPr>
              <a:t>www.1ppt.com/sucai/</a:t>
            </a:r>
          </a:p>
          <a:p>
            <a:r>
              <a:rPr lang="en-US" altLang="zh-CN" sz="100">
                <a:solidFill>
                  <a:prstClr val="white"/>
                </a:solidFill>
                <a:latin typeface="Calibri"/>
                <a:ea typeface="宋体"/>
              </a:rPr>
              <a:t>PPT</a:t>
            </a:r>
            <a:r>
              <a:rPr lang="zh-CN" altLang="en-US" sz="100">
                <a:solidFill>
                  <a:prstClr val="white"/>
                </a:solidFill>
                <a:latin typeface="Calibri"/>
                <a:ea typeface="宋体"/>
              </a:rPr>
              <a:t>背景图片：</a:t>
            </a:r>
            <a:r>
              <a:rPr lang="en-US" altLang="zh-CN" sz="100">
                <a:solidFill>
                  <a:prstClr val="white"/>
                </a:solidFill>
                <a:latin typeface="Calibri"/>
                <a:ea typeface="宋体"/>
              </a:rPr>
              <a:t>www.1ppt.com/beijing/        PPT</a:t>
            </a:r>
            <a:r>
              <a:rPr lang="zh-CN" altLang="en-US" sz="100">
                <a:solidFill>
                  <a:prstClr val="white"/>
                </a:solidFill>
                <a:latin typeface="Calibri"/>
                <a:ea typeface="宋体"/>
              </a:rPr>
              <a:t>图表：</a:t>
            </a:r>
            <a:r>
              <a:rPr lang="en-US" altLang="zh-CN" sz="100">
                <a:solidFill>
                  <a:prstClr val="white"/>
                </a:solidFill>
                <a:latin typeface="Calibri"/>
                <a:ea typeface="宋体"/>
              </a:rPr>
              <a:t>www.1ppt.com/tubiao/      </a:t>
            </a:r>
          </a:p>
          <a:p>
            <a:r>
              <a:rPr lang="zh-CN" altLang="en-US" sz="100">
                <a:solidFill>
                  <a:prstClr val="white"/>
                </a:solidFill>
                <a:latin typeface="Calibri"/>
                <a:ea typeface="宋体"/>
              </a:rPr>
              <a:t>精美</a:t>
            </a:r>
            <a:r>
              <a:rPr lang="en-US" altLang="zh-CN" sz="100">
                <a:solidFill>
                  <a:prstClr val="white"/>
                </a:solidFill>
                <a:latin typeface="Calibri"/>
                <a:ea typeface="宋体"/>
              </a:rPr>
              <a:t>PPT</a:t>
            </a:r>
            <a:r>
              <a:rPr lang="zh-CN" altLang="en-US" sz="100">
                <a:solidFill>
                  <a:prstClr val="white"/>
                </a:solidFill>
                <a:latin typeface="Calibri"/>
                <a:ea typeface="宋体"/>
              </a:rPr>
              <a:t>下载：</a:t>
            </a:r>
            <a:r>
              <a:rPr lang="en-US" altLang="zh-CN" sz="100">
                <a:solidFill>
                  <a:prstClr val="white"/>
                </a:solidFill>
                <a:latin typeface="Calibri"/>
                <a:ea typeface="宋体"/>
              </a:rPr>
              <a:t>www.1ppt.com/xiazai/         PPT</a:t>
            </a:r>
            <a:r>
              <a:rPr lang="zh-CN" altLang="en-US" sz="100">
                <a:solidFill>
                  <a:prstClr val="white"/>
                </a:solidFill>
                <a:latin typeface="Calibri"/>
                <a:ea typeface="宋体"/>
              </a:rPr>
              <a:t>教程： </a:t>
            </a:r>
            <a:r>
              <a:rPr lang="en-US" altLang="zh-CN" sz="100">
                <a:solidFill>
                  <a:prstClr val="white"/>
                </a:solidFill>
                <a:latin typeface="Calibri"/>
                <a:ea typeface="宋体"/>
              </a:rPr>
              <a:t>www.1ppt.com/powerpoint/      </a:t>
            </a:r>
          </a:p>
          <a:p>
            <a:r>
              <a:rPr lang="en-US" altLang="zh-CN" sz="100">
                <a:solidFill>
                  <a:prstClr val="white"/>
                </a:solidFill>
                <a:latin typeface="Calibri"/>
                <a:ea typeface="宋体"/>
              </a:rPr>
              <a:t>PPT</a:t>
            </a:r>
            <a:r>
              <a:rPr lang="zh-CN" altLang="en-US" sz="100">
                <a:solidFill>
                  <a:prstClr val="white"/>
                </a:solidFill>
                <a:latin typeface="Calibri"/>
                <a:ea typeface="宋体"/>
              </a:rPr>
              <a:t>课件：</a:t>
            </a:r>
            <a:r>
              <a:rPr lang="en-US" altLang="zh-CN" sz="100">
                <a:solidFill>
                  <a:prstClr val="white"/>
                </a:solidFill>
                <a:latin typeface="Calibri"/>
                <a:ea typeface="宋体"/>
              </a:rPr>
              <a:t>www.1ppt.com/kejian/             </a:t>
            </a:r>
            <a:r>
              <a:rPr lang="zh-CN" altLang="en-US" sz="100">
                <a:solidFill>
                  <a:prstClr val="white"/>
                </a:solidFill>
                <a:latin typeface="Calibri"/>
                <a:ea typeface="宋体"/>
              </a:rPr>
              <a:t>字体下载：</a:t>
            </a:r>
            <a:r>
              <a:rPr lang="en-US" altLang="zh-CN" sz="100">
                <a:solidFill>
                  <a:prstClr val="white"/>
                </a:solidFill>
                <a:latin typeface="Calibri"/>
                <a:ea typeface="宋体"/>
              </a:rPr>
              <a:t>www.1ppt.com/ziti/</a:t>
            </a:r>
          </a:p>
          <a:p>
            <a:r>
              <a:rPr lang="zh-CN" altLang="en-US" sz="100">
                <a:solidFill>
                  <a:prstClr val="white"/>
                </a:solidFill>
                <a:latin typeface="Calibri"/>
                <a:ea typeface="宋体"/>
              </a:rPr>
              <a:t>工作总结</a:t>
            </a:r>
            <a:r>
              <a:rPr lang="en-US" altLang="zh-CN" sz="100">
                <a:solidFill>
                  <a:prstClr val="white"/>
                </a:solidFill>
                <a:latin typeface="Calibri"/>
                <a:ea typeface="宋体"/>
              </a:rPr>
              <a:t>PPT</a:t>
            </a:r>
            <a:r>
              <a:rPr lang="zh-CN" altLang="en-US" sz="100">
                <a:solidFill>
                  <a:prstClr val="white"/>
                </a:solidFill>
                <a:latin typeface="Calibri"/>
                <a:ea typeface="宋体"/>
              </a:rPr>
              <a:t>：</a:t>
            </a:r>
            <a:r>
              <a:rPr lang="en-US" altLang="zh-CN" sz="100">
                <a:solidFill>
                  <a:prstClr val="white"/>
                </a:solidFill>
                <a:latin typeface="Calibri"/>
                <a:ea typeface="宋体"/>
              </a:rPr>
              <a:t>www.1ppt.com/xiazai/zongjie/ </a:t>
            </a:r>
            <a:r>
              <a:rPr lang="zh-CN" altLang="en-US" sz="100">
                <a:solidFill>
                  <a:prstClr val="white"/>
                </a:solidFill>
                <a:latin typeface="Calibri"/>
                <a:ea typeface="宋体"/>
              </a:rPr>
              <a:t>工作计划：</a:t>
            </a:r>
            <a:r>
              <a:rPr lang="en-US" altLang="zh-CN" sz="100">
                <a:solidFill>
                  <a:prstClr val="white"/>
                </a:solidFill>
                <a:latin typeface="Calibri"/>
                <a:ea typeface="宋体"/>
              </a:rPr>
              <a:t>www.1ppt.com/xiazai/jihua/</a:t>
            </a:r>
          </a:p>
          <a:p>
            <a:r>
              <a:rPr lang="zh-CN" altLang="en-US" sz="100">
                <a:solidFill>
                  <a:prstClr val="white"/>
                </a:solidFill>
                <a:latin typeface="Calibri"/>
                <a:ea typeface="宋体"/>
              </a:rPr>
              <a:t>商务</a:t>
            </a:r>
            <a:r>
              <a:rPr lang="en-US" altLang="zh-CN" sz="100">
                <a:solidFill>
                  <a:prstClr val="white"/>
                </a:solidFill>
                <a:latin typeface="Calibri"/>
                <a:ea typeface="宋体"/>
              </a:rPr>
              <a:t>PPT</a:t>
            </a:r>
            <a:r>
              <a:rPr lang="zh-CN" altLang="en-US" sz="100">
                <a:solidFill>
                  <a:prstClr val="white"/>
                </a:solidFill>
                <a:latin typeface="Calibri"/>
                <a:ea typeface="宋体"/>
              </a:rPr>
              <a:t>模板：</a:t>
            </a:r>
            <a:r>
              <a:rPr lang="en-US" altLang="zh-CN" sz="100">
                <a:solidFill>
                  <a:prstClr val="white"/>
                </a:solidFill>
                <a:latin typeface="Calibri"/>
                <a:ea typeface="宋体"/>
              </a:rPr>
              <a:t>www.1ppt.com/moban/shangwu/  </a:t>
            </a:r>
            <a:r>
              <a:rPr lang="zh-CN" altLang="en-US" sz="100">
                <a:solidFill>
                  <a:prstClr val="white"/>
                </a:solidFill>
                <a:latin typeface="Calibri"/>
                <a:ea typeface="宋体"/>
              </a:rPr>
              <a:t>个人简历</a:t>
            </a:r>
            <a:r>
              <a:rPr lang="en-US" altLang="zh-CN" sz="100">
                <a:solidFill>
                  <a:prstClr val="white"/>
                </a:solidFill>
                <a:latin typeface="Calibri"/>
                <a:ea typeface="宋体"/>
              </a:rPr>
              <a:t>PPT</a:t>
            </a:r>
            <a:r>
              <a:rPr lang="zh-CN" altLang="en-US" sz="100">
                <a:solidFill>
                  <a:prstClr val="white"/>
                </a:solidFill>
                <a:latin typeface="Calibri"/>
                <a:ea typeface="宋体"/>
              </a:rPr>
              <a:t>：</a:t>
            </a:r>
            <a:r>
              <a:rPr lang="en-US" altLang="zh-CN" sz="100">
                <a:solidFill>
                  <a:prstClr val="white"/>
                </a:solidFill>
                <a:latin typeface="Calibri"/>
                <a:ea typeface="宋体"/>
              </a:rPr>
              <a:t>www.1ppt.com/xiazai/jianli/  </a:t>
            </a:r>
          </a:p>
          <a:p>
            <a:r>
              <a:rPr lang="zh-CN" altLang="en-US" sz="100">
                <a:solidFill>
                  <a:prstClr val="white"/>
                </a:solidFill>
                <a:latin typeface="Calibri"/>
                <a:ea typeface="宋体"/>
              </a:rPr>
              <a:t>毕业答辩</a:t>
            </a:r>
            <a:r>
              <a:rPr lang="en-US" altLang="zh-CN" sz="100">
                <a:solidFill>
                  <a:prstClr val="white"/>
                </a:solidFill>
                <a:latin typeface="Calibri"/>
                <a:ea typeface="宋体"/>
              </a:rPr>
              <a:t>PPT</a:t>
            </a:r>
            <a:r>
              <a:rPr lang="zh-CN" altLang="en-US" sz="100">
                <a:solidFill>
                  <a:prstClr val="white"/>
                </a:solidFill>
                <a:latin typeface="Calibri"/>
                <a:ea typeface="宋体"/>
              </a:rPr>
              <a:t>：</a:t>
            </a:r>
            <a:r>
              <a:rPr lang="en-US" altLang="zh-CN" sz="100">
                <a:solidFill>
                  <a:prstClr val="white"/>
                </a:solidFill>
                <a:latin typeface="Calibri"/>
                <a:ea typeface="宋体"/>
              </a:rPr>
              <a:t>www.1ppt.com/xiazai/dabian/  </a:t>
            </a:r>
            <a:r>
              <a:rPr lang="zh-CN" altLang="en-US" sz="100">
                <a:solidFill>
                  <a:prstClr val="white"/>
                </a:solidFill>
                <a:latin typeface="Calibri"/>
                <a:ea typeface="宋体"/>
              </a:rPr>
              <a:t>工作汇报</a:t>
            </a:r>
            <a:r>
              <a:rPr lang="en-US" altLang="zh-CN" sz="100">
                <a:solidFill>
                  <a:prstClr val="white"/>
                </a:solidFill>
                <a:latin typeface="Calibri"/>
                <a:ea typeface="宋体"/>
              </a:rPr>
              <a:t>PPT</a:t>
            </a:r>
            <a:r>
              <a:rPr lang="zh-CN" altLang="en-US" sz="100">
                <a:solidFill>
                  <a:prstClr val="white"/>
                </a:solidFill>
                <a:latin typeface="Calibri"/>
                <a:ea typeface="宋体"/>
              </a:rPr>
              <a:t>：</a:t>
            </a:r>
            <a:r>
              <a:rPr lang="en-US" altLang="zh-CN" sz="100">
                <a:solidFill>
                  <a:prstClr val="white"/>
                </a:solidFill>
                <a:latin typeface="Calibri"/>
                <a:ea typeface="宋体"/>
              </a:rPr>
              <a:t>www.1ppt.com/xiazai/huibao/    </a:t>
            </a:r>
          </a:p>
          <a:p>
            <a:r>
              <a:rPr lang="en-US" altLang="zh-CN" sz="100">
                <a:solidFill>
                  <a:prstClr val="white"/>
                </a:solidFill>
                <a:latin typeface="Calibri"/>
                <a:ea typeface="宋体"/>
              </a:rPr>
              <a:t> </a:t>
            </a:r>
          </a:p>
        </p:txBody>
      </p:sp>
    </p:spTree>
    <p:extLst>
      <p:ext uri="{BB962C8B-B14F-4D97-AF65-F5344CB8AC3E}">
        <p14:creationId xmlns:p14="http://schemas.microsoft.com/office/powerpoint/2010/main" val="313603956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0059B1-69FF-4973-9EE3-389D132B14B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7CCE4A2-87DD-484F-9F22-089CCEAEF570}"/>
              </a:ext>
            </a:extLst>
          </p:cNvPr>
          <p:cNvSpPr>
            <a:spLocks noGrp="1"/>
          </p:cNvSpPr>
          <p:nvPr>
            <p:ph type="dt" sz="half" idx="10"/>
          </p:nvPr>
        </p:nvSpPr>
        <p:spPr/>
        <p:txBody>
          <a:bodyPr/>
          <a:lstStyle/>
          <a:p>
            <a:fld id="{4F78411B-B7B5-444A-8DBE-238860E92751}" type="datetimeFigureOut">
              <a:rPr lang="zh-CN" altLang="en-US" smtClean="0"/>
              <a:t>2021/3/24</a:t>
            </a:fld>
            <a:endParaRPr lang="zh-CN" altLang="en-US"/>
          </a:p>
        </p:txBody>
      </p:sp>
      <p:sp>
        <p:nvSpPr>
          <p:cNvPr id="4" name="页脚占位符 3">
            <a:extLst>
              <a:ext uri="{FF2B5EF4-FFF2-40B4-BE49-F238E27FC236}">
                <a16:creationId xmlns:a16="http://schemas.microsoft.com/office/drawing/2014/main" id="{7D5A87B4-B0F8-46F1-8A6F-F9432C5E25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02E943B-0B4C-476C-911F-27F40469941C}"/>
              </a:ext>
            </a:extLst>
          </p:cNvPr>
          <p:cNvSpPr>
            <a:spLocks noGrp="1"/>
          </p:cNvSpPr>
          <p:nvPr>
            <p:ph type="sldNum" sz="quarter" idx="12"/>
          </p:nvPr>
        </p:nvSpPr>
        <p:spPr/>
        <p:txBody>
          <a:bodyPr/>
          <a:lstStyle/>
          <a:p>
            <a:fld id="{DBFF9B03-3023-4C52-83B5-53FC1DDDA4D5}" type="slidenum">
              <a:rPr lang="zh-CN" altLang="en-US" smtClean="0"/>
              <a:t>‹#›</a:t>
            </a:fld>
            <a:endParaRPr lang="zh-CN" altLang="en-US"/>
          </a:p>
        </p:txBody>
      </p:sp>
    </p:spTree>
    <p:extLst>
      <p:ext uri="{BB962C8B-B14F-4D97-AF65-F5344CB8AC3E}">
        <p14:creationId xmlns:p14="http://schemas.microsoft.com/office/powerpoint/2010/main" val="92490803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0753544-8D66-45FF-82F7-5C0E76870536}"/>
              </a:ext>
            </a:extLst>
          </p:cNvPr>
          <p:cNvSpPr>
            <a:spLocks noGrp="1"/>
          </p:cNvSpPr>
          <p:nvPr>
            <p:ph type="dt" sz="half" idx="10"/>
          </p:nvPr>
        </p:nvSpPr>
        <p:spPr/>
        <p:txBody>
          <a:bodyPr/>
          <a:lstStyle/>
          <a:p>
            <a:fld id="{4F78411B-B7B5-444A-8DBE-238860E92751}" type="datetimeFigureOut">
              <a:rPr lang="zh-CN" altLang="en-US" smtClean="0"/>
              <a:t>2021/3/24</a:t>
            </a:fld>
            <a:endParaRPr lang="zh-CN" altLang="en-US"/>
          </a:p>
        </p:txBody>
      </p:sp>
      <p:sp>
        <p:nvSpPr>
          <p:cNvPr id="3" name="页脚占位符 2">
            <a:extLst>
              <a:ext uri="{FF2B5EF4-FFF2-40B4-BE49-F238E27FC236}">
                <a16:creationId xmlns:a16="http://schemas.microsoft.com/office/drawing/2014/main" id="{AE3562C6-AEB9-478A-BE8E-DA967AFCFA0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A1E4C1A-C8BF-443A-85B5-907EAA908731}"/>
              </a:ext>
            </a:extLst>
          </p:cNvPr>
          <p:cNvSpPr>
            <a:spLocks noGrp="1"/>
          </p:cNvSpPr>
          <p:nvPr>
            <p:ph type="sldNum" sz="quarter" idx="12"/>
          </p:nvPr>
        </p:nvSpPr>
        <p:spPr/>
        <p:txBody>
          <a:bodyPr/>
          <a:lstStyle/>
          <a:p>
            <a:fld id="{DBFF9B03-3023-4C52-83B5-53FC1DDDA4D5}" type="slidenum">
              <a:rPr lang="zh-CN" altLang="en-US" smtClean="0"/>
              <a:t>‹#›</a:t>
            </a:fld>
            <a:endParaRPr lang="zh-CN" altLang="en-US"/>
          </a:p>
        </p:txBody>
      </p:sp>
    </p:spTree>
    <p:extLst>
      <p:ext uri="{BB962C8B-B14F-4D97-AF65-F5344CB8AC3E}">
        <p14:creationId xmlns:p14="http://schemas.microsoft.com/office/powerpoint/2010/main" val="74942664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49F70-A747-4D89-9D40-960507C339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9B5962F-00FD-413C-8597-CE65AF9E5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3D83D20-CE7A-4335-B27C-9BBFC2AD8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7F2034C-0E3E-4882-8550-5B8DB8E131A3}"/>
              </a:ext>
            </a:extLst>
          </p:cNvPr>
          <p:cNvSpPr>
            <a:spLocks noGrp="1"/>
          </p:cNvSpPr>
          <p:nvPr>
            <p:ph type="dt" sz="half" idx="10"/>
          </p:nvPr>
        </p:nvSpPr>
        <p:spPr/>
        <p:txBody>
          <a:bodyPr/>
          <a:lstStyle/>
          <a:p>
            <a:fld id="{4F78411B-B7B5-444A-8DBE-238860E92751}" type="datetimeFigureOut">
              <a:rPr lang="zh-CN" altLang="en-US" smtClean="0"/>
              <a:t>2021/3/24</a:t>
            </a:fld>
            <a:endParaRPr lang="zh-CN" altLang="en-US"/>
          </a:p>
        </p:txBody>
      </p:sp>
      <p:sp>
        <p:nvSpPr>
          <p:cNvPr id="6" name="页脚占位符 5">
            <a:extLst>
              <a:ext uri="{FF2B5EF4-FFF2-40B4-BE49-F238E27FC236}">
                <a16:creationId xmlns:a16="http://schemas.microsoft.com/office/drawing/2014/main" id="{F1E3164F-D4EF-4EEE-9AB9-723A4F521E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EAC79A-74B8-476D-868A-E02E2DCFA74D}"/>
              </a:ext>
            </a:extLst>
          </p:cNvPr>
          <p:cNvSpPr>
            <a:spLocks noGrp="1"/>
          </p:cNvSpPr>
          <p:nvPr>
            <p:ph type="sldNum" sz="quarter" idx="12"/>
          </p:nvPr>
        </p:nvSpPr>
        <p:spPr/>
        <p:txBody>
          <a:bodyPr/>
          <a:lstStyle/>
          <a:p>
            <a:fld id="{DBFF9B03-3023-4C52-83B5-53FC1DDDA4D5}" type="slidenum">
              <a:rPr lang="zh-CN" altLang="en-US" smtClean="0"/>
              <a:t>‹#›</a:t>
            </a:fld>
            <a:endParaRPr lang="zh-CN" altLang="en-US"/>
          </a:p>
        </p:txBody>
      </p:sp>
    </p:spTree>
    <p:extLst>
      <p:ext uri="{BB962C8B-B14F-4D97-AF65-F5344CB8AC3E}">
        <p14:creationId xmlns:p14="http://schemas.microsoft.com/office/powerpoint/2010/main" val="243512506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35ABC-18F2-4DB3-8F43-38B3F9F0DF0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3BD6101-2A32-45D9-A1F1-AD4EBA46F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EC0382-D8C1-484F-B36B-B8C787C84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FFB31EA-602E-48EC-BC2D-DE2DBEBEDF94}"/>
              </a:ext>
            </a:extLst>
          </p:cNvPr>
          <p:cNvSpPr>
            <a:spLocks noGrp="1"/>
          </p:cNvSpPr>
          <p:nvPr>
            <p:ph type="dt" sz="half" idx="10"/>
          </p:nvPr>
        </p:nvSpPr>
        <p:spPr/>
        <p:txBody>
          <a:bodyPr/>
          <a:lstStyle/>
          <a:p>
            <a:fld id="{4F78411B-B7B5-444A-8DBE-238860E92751}" type="datetimeFigureOut">
              <a:rPr lang="zh-CN" altLang="en-US" smtClean="0"/>
              <a:t>2021/3/24</a:t>
            </a:fld>
            <a:endParaRPr lang="zh-CN" altLang="en-US"/>
          </a:p>
        </p:txBody>
      </p:sp>
      <p:sp>
        <p:nvSpPr>
          <p:cNvPr id="6" name="页脚占位符 5">
            <a:extLst>
              <a:ext uri="{FF2B5EF4-FFF2-40B4-BE49-F238E27FC236}">
                <a16:creationId xmlns:a16="http://schemas.microsoft.com/office/drawing/2014/main" id="{A3455824-1A8B-4F63-A3FA-DB479331F5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8BC941-B5D4-41EB-A1F5-C7F758841D7B}"/>
              </a:ext>
            </a:extLst>
          </p:cNvPr>
          <p:cNvSpPr>
            <a:spLocks noGrp="1"/>
          </p:cNvSpPr>
          <p:nvPr>
            <p:ph type="sldNum" sz="quarter" idx="12"/>
          </p:nvPr>
        </p:nvSpPr>
        <p:spPr/>
        <p:txBody>
          <a:bodyPr/>
          <a:lstStyle/>
          <a:p>
            <a:fld id="{DBFF9B03-3023-4C52-83B5-53FC1DDDA4D5}" type="slidenum">
              <a:rPr lang="zh-CN" altLang="en-US" smtClean="0"/>
              <a:t>‹#›</a:t>
            </a:fld>
            <a:endParaRPr lang="zh-CN" altLang="en-US"/>
          </a:p>
        </p:txBody>
      </p:sp>
    </p:spTree>
    <p:extLst>
      <p:ext uri="{BB962C8B-B14F-4D97-AF65-F5344CB8AC3E}">
        <p14:creationId xmlns:p14="http://schemas.microsoft.com/office/powerpoint/2010/main" val="268837823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BF0F3"/>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EC13E62-FDC5-4E83-8530-53F8F562A7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387B16C-09AB-4786-8A04-2AB51E303B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896416D-E56D-40D6-9BB9-508082E9F8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8411B-B7B5-444A-8DBE-238860E92751}" type="datetimeFigureOut">
              <a:rPr lang="zh-CN" altLang="en-US" smtClean="0"/>
              <a:t>2021/3/24</a:t>
            </a:fld>
            <a:endParaRPr lang="zh-CN" altLang="en-US"/>
          </a:p>
        </p:txBody>
      </p:sp>
      <p:sp>
        <p:nvSpPr>
          <p:cNvPr id="5" name="页脚占位符 4">
            <a:extLst>
              <a:ext uri="{FF2B5EF4-FFF2-40B4-BE49-F238E27FC236}">
                <a16:creationId xmlns:a16="http://schemas.microsoft.com/office/drawing/2014/main" id="{EE854236-4C3A-4BEB-81F0-91B844C1CD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294E070-039F-4FBD-AA74-A649D9CC14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F9B03-3023-4C52-83B5-53FC1DDDA4D5}" type="slidenum">
              <a:rPr lang="zh-CN" altLang="en-US" smtClean="0"/>
              <a:t>‹#›</a:t>
            </a:fld>
            <a:endParaRPr lang="zh-CN" altLang="en-US"/>
          </a:p>
        </p:txBody>
      </p:sp>
    </p:spTree>
    <p:extLst>
      <p:ext uri="{BB962C8B-B14F-4D97-AF65-F5344CB8AC3E}">
        <p14:creationId xmlns:p14="http://schemas.microsoft.com/office/powerpoint/2010/main" val="119732610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 id="2147483676" r:id="rId13"/>
  </p:sldLayoutIdLst>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notesSlide" Target="../notesSlides/notesSlide1.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4.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5.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769E8B0-DCCA-4233-954F-AC9345C8DC24}"/>
              </a:ext>
            </a:extLst>
          </p:cNvPr>
          <p:cNvGrpSpPr/>
          <p:nvPr/>
        </p:nvGrpSpPr>
        <p:grpSpPr>
          <a:xfrm>
            <a:off x="2952848" y="1584767"/>
            <a:ext cx="3656789" cy="485746"/>
            <a:chOff x="2952848" y="2038843"/>
            <a:chExt cx="3656789" cy="485746"/>
          </a:xfrm>
        </p:grpSpPr>
        <p:sp>
          <p:nvSpPr>
            <p:cNvPr id="8" name="MH_Number_1">
              <a:hlinkClick r:id="" action="ppaction://noaction"/>
            </p:cNvPr>
            <p:cNvSpPr/>
            <p:nvPr>
              <p:custDataLst>
                <p:tags r:id="rId10"/>
              </p:custDataLst>
            </p:nvPr>
          </p:nvSpPr>
          <p:spPr>
            <a:xfrm flipH="1">
              <a:off x="2952848" y="2128031"/>
              <a:ext cx="609000" cy="337250"/>
            </a:xfrm>
            <a:custGeom>
              <a:avLst/>
              <a:gdLst>
                <a:gd name="connsiteX0" fmla="*/ 73025 w 693737"/>
                <a:gd name="connsiteY0" fmla="*/ 0 h 384175"/>
                <a:gd name="connsiteX1" fmla="*/ 0 w 693737"/>
                <a:gd name="connsiteY1" fmla="*/ 0 h 384175"/>
                <a:gd name="connsiteX2" fmla="*/ 0 w 693737"/>
                <a:gd name="connsiteY2" fmla="*/ 384175 h 384175"/>
                <a:gd name="connsiteX3" fmla="*/ 73025 w 693737"/>
                <a:gd name="connsiteY3" fmla="*/ 384175 h 384175"/>
                <a:gd name="connsiteX4" fmla="*/ 693737 w 693737"/>
                <a:gd name="connsiteY4" fmla="*/ 0 h 384175"/>
                <a:gd name="connsiteX5" fmla="*/ 138112 w 693737"/>
                <a:gd name="connsiteY5" fmla="*/ 0 h 384175"/>
                <a:gd name="connsiteX6" fmla="*/ 138112 w 693737"/>
                <a:gd name="connsiteY6" fmla="*/ 384175 h 384175"/>
                <a:gd name="connsiteX7" fmla="*/ 693737 w 693737"/>
                <a:gd name="connsiteY7" fmla="*/ 3841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3737" h="384175">
                  <a:moveTo>
                    <a:pt x="73025" y="0"/>
                  </a:moveTo>
                  <a:lnTo>
                    <a:pt x="0" y="0"/>
                  </a:lnTo>
                  <a:lnTo>
                    <a:pt x="0" y="384175"/>
                  </a:lnTo>
                  <a:lnTo>
                    <a:pt x="73025" y="384175"/>
                  </a:lnTo>
                  <a:close/>
                  <a:moveTo>
                    <a:pt x="693737" y="0"/>
                  </a:moveTo>
                  <a:lnTo>
                    <a:pt x="138112" y="0"/>
                  </a:lnTo>
                  <a:lnTo>
                    <a:pt x="138112" y="384175"/>
                  </a:lnTo>
                  <a:lnTo>
                    <a:pt x="693737" y="384175"/>
                  </a:lnTo>
                  <a:close/>
                </a:path>
              </a:pathLst>
            </a:custGeom>
            <a:solidFill>
              <a:srgbClr val="59869B"/>
            </a:solidFill>
            <a:ln w="25400" cap="flat" cmpd="sng" algn="ctr">
              <a:solidFill>
                <a:srgbClr val="59869B"/>
              </a:solidFill>
              <a:prstDash val="solid"/>
            </a:ln>
            <a:effectLst/>
          </p:spPr>
          <p:txBody>
            <a:bodyPr wrap="square" lIns="0" tIns="0" rIns="144000" bIns="0" anchor="ctr">
              <a:noAutofit/>
            </a:bodyPr>
            <a:lstStyle/>
            <a:p>
              <a:pPr algn="ctr">
                <a:defRPr/>
              </a:pPr>
              <a:r>
                <a:rPr lang="en-US" altLang="zh-CN" sz="2000" kern="0">
                  <a:solidFill>
                    <a:sysClr val="window" lastClr="FFFFFF"/>
                  </a:solidFill>
                  <a:cs typeface="+mn-ea"/>
                  <a:sym typeface="+mn-lt"/>
                </a:rPr>
                <a:t>1</a:t>
              </a:r>
              <a:endParaRPr lang="zh-CN" altLang="en-US" sz="2000" kern="0">
                <a:solidFill>
                  <a:sysClr val="window" lastClr="FFFFFF"/>
                </a:solidFill>
                <a:cs typeface="+mn-ea"/>
                <a:sym typeface="+mn-lt"/>
              </a:endParaRPr>
            </a:p>
          </p:txBody>
        </p:sp>
        <p:sp>
          <p:nvSpPr>
            <p:cNvPr id="6" name="MH_Entry_1">
              <a:hlinkClick r:id="" action="ppaction://noaction"/>
            </p:cNvPr>
            <p:cNvSpPr/>
            <p:nvPr>
              <p:custDataLst>
                <p:tags r:id="rId11"/>
              </p:custDataLst>
            </p:nvPr>
          </p:nvSpPr>
          <p:spPr>
            <a:xfrm flipH="1">
              <a:off x="2952850" y="2038843"/>
              <a:ext cx="3656787" cy="4857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rgbClr val="797DAA"/>
            </a:solidFill>
            <a:ln w="12700" cap="sq">
              <a:solidFill>
                <a:srgbClr val="59869B"/>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0" rIns="0" bIns="0" numCol="1" spcCol="0" rtlCol="0" fromWordArt="0" anchor="ctr" anchorCtr="0" forceAA="0" compatLnSpc="1">
              <a:prstTxWarp prst="textNoShape">
                <a:avLst/>
              </a:prstTxWarp>
              <a:normAutofit/>
            </a:bodyPr>
            <a:lstStyle/>
            <a:p>
              <a:pPr>
                <a:lnSpc>
                  <a:spcPct val="130000"/>
                </a:lnSpc>
              </a:pPr>
              <a:r>
                <a:rPr lang="en-US" altLang="zh-CN" sz="2000" dirty="0" err="1">
                  <a:solidFill>
                    <a:schemeClr val="bg2">
                      <a:lumMod val="25000"/>
                    </a:schemeClr>
                  </a:solidFill>
                  <a:cs typeface="+mn-ea"/>
                  <a:sym typeface="+mn-lt"/>
                </a:rPr>
                <a:t>vaderSentiment</a:t>
              </a:r>
              <a:endParaRPr lang="zh-CN" altLang="en-US" sz="2000" dirty="0">
                <a:solidFill>
                  <a:schemeClr val="bg2">
                    <a:lumMod val="25000"/>
                  </a:schemeClr>
                </a:solidFill>
                <a:cs typeface="+mn-ea"/>
                <a:sym typeface="+mn-lt"/>
              </a:endParaRPr>
            </a:p>
          </p:txBody>
        </p:sp>
      </p:grpSp>
      <p:grpSp>
        <p:nvGrpSpPr>
          <p:cNvPr id="3" name="组合 2">
            <a:extLst>
              <a:ext uri="{FF2B5EF4-FFF2-40B4-BE49-F238E27FC236}">
                <a16:creationId xmlns:a16="http://schemas.microsoft.com/office/drawing/2014/main" id="{687B5DF3-35A9-44E3-B787-BA9FFAEE9A85}"/>
              </a:ext>
            </a:extLst>
          </p:cNvPr>
          <p:cNvGrpSpPr/>
          <p:nvPr/>
        </p:nvGrpSpPr>
        <p:grpSpPr>
          <a:xfrm>
            <a:off x="3257347" y="2470568"/>
            <a:ext cx="3985911" cy="485746"/>
            <a:chOff x="3258207" y="2810026"/>
            <a:chExt cx="3985911" cy="485746"/>
          </a:xfrm>
        </p:grpSpPr>
        <p:sp>
          <p:nvSpPr>
            <p:cNvPr id="16" name="MH_Number_2">
              <a:hlinkClick r:id="" action="ppaction://noaction"/>
            </p:cNvPr>
            <p:cNvSpPr/>
            <p:nvPr>
              <p:custDataLst>
                <p:tags r:id="rId8"/>
              </p:custDataLst>
            </p:nvPr>
          </p:nvSpPr>
          <p:spPr>
            <a:xfrm>
              <a:off x="6635118" y="2899214"/>
              <a:ext cx="609000" cy="337250"/>
            </a:xfrm>
            <a:custGeom>
              <a:avLst/>
              <a:gdLst>
                <a:gd name="connsiteX0" fmla="*/ 73025 w 693737"/>
                <a:gd name="connsiteY0" fmla="*/ 0 h 384175"/>
                <a:gd name="connsiteX1" fmla="*/ 0 w 693737"/>
                <a:gd name="connsiteY1" fmla="*/ 0 h 384175"/>
                <a:gd name="connsiteX2" fmla="*/ 0 w 693737"/>
                <a:gd name="connsiteY2" fmla="*/ 384175 h 384175"/>
                <a:gd name="connsiteX3" fmla="*/ 73025 w 693737"/>
                <a:gd name="connsiteY3" fmla="*/ 384175 h 384175"/>
                <a:gd name="connsiteX4" fmla="*/ 693737 w 693737"/>
                <a:gd name="connsiteY4" fmla="*/ 0 h 384175"/>
                <a:gd name="connsiteX5" fmla="*/ 138112 w 693737"/>
                <a:gd name="connsiteY5" fmla="*/ 0 h 384175"/>
                <a:gd name="connsiteX6" fmla="*/ 138112 w 693737"/>
                <a:gd name="connsiteY6" fmla="*/ 384175 h 384175"/>
                <a:gd name="connsiteX7" fmla="*/ 693737 w 693737"/>
                <a:gd name="connsiteY7" fmla="*/ 3841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3737" h="384175">
                  <a:moveTo>
                    <a:pt x="73025" y="0"/>
                  </a:moveTo>
                  <a:lnTo>
                    <a:pt x="0" y="0"/>
                  </a:lnTo>
                  <a:lnTo>
                    <a:pt x="0" y="384175"/>
                  </a:lnTo>
                  <a:lnTo>
                    <a:pt x="73025" y="384175"/>
                  </a:lnTo>
                  <a:close/>
                  <a:moveTo>
                    <a:pt x="693737" y="0"/>
                  </a:moveTo>
                  <a:lnTo>
                    <a:pt x="138112" y="0"/>
                  </a:lnTo>
                  <a:lnTo>
                    <a:pt x="138112" y="384175"/>
                  </a:lnTo>
                  <a:lnTo>
                    <a:pt x="693737" y="384175"/>
                  </a:lnTo>
                  <a:close/>
                </a:path>
              </a:pathLst>
            </a:custGeom>
            <a:solidFill>
              <a:srgbClr val="59869B"/>
            </a:solidFill>
            <a:ln w="25400" cap="flat" cmpd="sng" algn="ctr">
              <a:solidFill>
                <a:srgbClr val="59869B"/>
              </a:solidFill>
              <a:prstDash val="solid"/>
            </a:ln>
            <a:effectLst/>
          </p:spPr>
          <p:txBody>
            <a:bodyPr wrap="square" lIns="144000" tIns="0" rIns="0" bIns="0" anchor="ctr">
              <a:noAutofit/>
            </a:bodyPr>
            <a:lstStyle/>
            <a:p>
              <a:pPr algn="ctr">
                <a:defRPr/>
              </a:pPr>
              <a:r>
                <a:rPr lang="en-US" altLang="zh-CN" sz="2000" kern="0">
                  <a:solidFill>
                    <a:sysClr val="window" lastClr="FFFFFF"/>
                  </a:solidFill>
                  <a:cs typeface="+mn-ea"/>
                  <a:sym typeface="+mn-lt"/>
                </a:rPr>
                <a:t>2</a:t>
              </a:r>
              <a:endParaRPr lang="zh-CN" altLang="en-US" sz="2000" kern="0">
                <a:solidFill>
                  <a:sysClr val="window" lastClr="FFFFFF"/>
                </a:solidFill>
                <a:cs typeface="+mn-ea"/>
                <a:sym typeface="+mn-lt"/>
              </a:endParaRPr>
            </a:p>
          </p:txBody>
        </p:sp>
        <p:sp>
          <p:nvSpPr>
            <p:cNvPr id="17" name="MH_Entry_2">
              <a:hlinkClick r:id="" action="ppaction://noaction"/>
            </p:cNvPr>
            <p:cNvSpPr/>
            <p:nvPr>
              <p:custDataLst>
                <p:tags r:id="rId9"/>
              </p:custDataLst>
            </p:nvPr>
          </p:nvSpPr>
          <p:spPr>
            <a:xfrm>
              <a:off x="3258207" y="2810026"/>
              <a:ext cx="3985911" cy="4857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rgbClr val="797DAA"/>
            </a:solidFill>
            <a:ln w="12700" cap="sq">
              <a:solidFill>
                <a:srgbClr val="59869B"/>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720000" bIns="0" numCol="1" spcCol="0" rtlCol="0" fromWordArt="0" anchor="ctr" anchorCtr="0" forceAA="0" compatLnSpc="1">
              <a:prstTxWarp prst="textNoShape">
                <a:avLst/>
              </a:prstTxWarp>
              <a:noAutofit/>
            </a:bodyPr>
            <a:lstStyle/>
            <a:p>
              <a:pPr algn="r">
                <a:lnSpc>
                  <a:spcPct val="130000"/>
                </a:lnSpc>
              </a:pPr>
              <a:r>
                <a:rPr lang="en-US" altLang="zh-CN" sz="2000" dirty="0">
                  <a:solidFill>
                    <a:schemeClr val="tx1"/>
                  </a:solidFill>
                  <a:cs typeface="+mn-ea"/>
                  <a:sym typeface="+mn-lt"/>
                </a:rPr>
                <a:t>  N-Gram</a:t>
              </a:r>
              <a:endParaRPr lang="zh-CN" altLang="en-US" sz="2000" dirty="0">
                <a:solidFill>
                  <a:schemeClr val="tx1"/>
                </a:solidFill>
                <a:cs typeface="+mn-ea"/>
                <a:sym typeface="+mn-lt"/>
              </a:endParaRPr>
            </a:p>
          </p:txBody>
        </p:sp>
      </p:grpSp>
      <p:grpSp>
        <p:nvGrpSpPr>
          <p:cNvPr id="4" name="组合 3">
            <a:extLst>
              <a:ext uri="{FF2B5EF4-FFF2-40B4-BE49-F238E27FC236}">
                <a16:creationId xmlns:a16="http://schemas.microsoft.com/office/drawing/2014/main" id="{C101A8A6-F123-4E88-8D63-134E9A21B774}"/>
              </a:ext>
            </a:extLst>
          </p:cNvPr>
          <p:cNvGrpSpPr/>
          <p:nvPr/>
        </p:nvGrpSpPr>
        <p:grpSpPr>
          <a:xfrm>
            <a:off x="2952848" y="4242170"/>
            <a:ext cx="3656789" cy="485746"/>
            <a:chOff x="2952848" y="3581209"/>
            <a:chExt cx="3656789" cy="485746"/>
          </a:xfrm>
        </p:grpSpPr>
        <p:sp>
          <p:nvSpPr>
            <p:cNvPr id="19" name="MH_Number_3">
              <a:hlinkClick r:id="" action="ppaction://noaction"/>
            </p:cNvPr>
            <p:cNvSpPr/>
            <p:nvPr>
              <p:custDataLst>
                <p:tags r:id="rId6"/>
              </p:custDataLst>
            </p:nvPr>
          </p:nvSpPr>
          <p:spPr>
            <a:xfrm flipH="1">
              <a:off x="2952848" y="3670397"/>
              <a:ext cx="609000" cy="337250"/>
            </a:xfrm>
            <a:custGeom>
              <a:avLst/>
              <a:gdLst>
                <a:gd name="connsiteX0" fmla="*/ 73025 w 693737"/>
                <a:gd name="connsiteY0" fmla="*/ 0 h 384175"/>
                <a:gd name="connsiteX1" fmla="*/ 0 w 693737"/>
                <a:gd name="connsiteY1" fmla="*/ 0 h 384175"/>
                <a:gd name="connsiteX2" fmla="*/ 0 w 693737"/>
                <a:gd name="connsiteY2" fmla="*/ 384175 h 384175"/>
                <a:gd name="connsiteX3" fmla="*/ 73025 w 693737"/>
                <a:gd name="connsiteY3" fmla="*/ 384175 h 384175"/>
                <a:gd name="connsiteX4" fmla="*/ 693737 w 693737"/>
                <a:gd name="connsiteY4" fmla="*/ 0 h 384175"/>
                <a:gd name="connsiteX5" fmla="*/ 138112 w 693737"/>
                <a:gd name="connsiteY5" fmla="*/ 0 h 384175"/>
                <a:gd name="connsiteX6" fmla="*/ 138112 w 693737"/>
                <a:gd name="connsiteY6" fmla="*/ 384175 h 384175"/>
                <a:gd name="connsiteX7" fmla="*/ 693737 w 693737"/>
                <a:gd name="connsiteY7" fmla="*/ 3841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3737" h="384175">
                  <a:moveTo>
                    <a:pt x="73025" y="0"/>
                  </a:moveTo>
                  <a:lnTo>
                    <a:pt x="0" y="0"/>
                  </a:lnTo>
                  <a:lnTo>
                    <a:pt x="0" y="384175"/>
                  </a:lnTo>
                  <a:lnTo>
                    <a:pt x="73025" y="384175"/>
                  </a:lnTo>
                  <a:close/>
                  <a:moveTo>
                    <a:pt x="693737" y="0"/>
                  </a:moveTo>
                  <a:lnTo>
                    <a:pt x="138112" y="0"/>
                  </a:lnTo>
                  <a:lnTo>
                    <a:pt x="138112" y="384175"/>
                  </a:lnTo>
                  <a:lnTo>
                    <a:pt x="693737" y="384175"/>
                  </a:lnTo>
                  <a:close/>
                </a:path>
              </a:pathLst>
            </a:custGeom>
            <a:solidFill>
              <a:srgbClr val="59869B"/>
            </a:solidFill>
            <a:ln w="25400" cap="flat" cmpd="sng" algn="ctr">
              <a:solidFill>
                <a:srgbClr val="59869B"/>
              </a:solidFill>
              <a:prstDash val="solid"/>
            </a:ln>
            <a:effectLst/>
          </p:spPr>
          <p:txBody>
            <a:bodyPr wrap="square" lIns="0" tIns="0" rIns="144000" bIns="0" anchor="ctr">
              <a:noAutofit/>
            </a:bodyPr>
            <a:lstStyle/>
            <a:p>
              <a:pPr algn="ctr">
                <a:defRPr/>
              </a:pPr>
              <a:r>
                <a:rPr lang="en-US" altLang="zh-CN" sz="2000" kern="0">
                  <a:solidFill>
                    <a:sysClr val="window" lastClr="FFFFFF"/>
                  </a:solidFill>
                  <a:cs typeface="+mn-ea"/>
                  <a:sym typeface="+mn-lt"/>
                </a:rPr>
                <a:t>4</a:t>
              </a:r>
              <a:endParaRPr lang="zh-CN" altLang="en-US" sz="2000" kern="0">
                <a:solidFill>
                  <a:sysClr val="window" lastClr="FFFFFF"/>
                </a:solidFill>
                <a:cs typeface="+mn-ea"/>
                <a:sym typeface="+mn-lt"/>
              </a:endParaRPr>
            </a:p>
          </p:txBody>
        </p:sp>
        <p:sp>
          <p:nvSpPr>
            <p:cNvPr id="20" name="MH_Entry_3">
              <a:hlinkClick r:id="" action="ppaction://noaction"/>
            </p:cNvPr>
            <p:cNvSpPr/>
            <p:nvPr>
              <p:custDataLst>
                <p:tags r:id="rId7"/>
              </p:custDataLst>
            </p:nvPr>
          </p:nvSpPr>
          <p:spPr>
            <a:xfrm flipH="1">
              <a:off x="2952850" y="3581209"/>
              <a:ext cx="3656787" cy="4857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rgbClr val="797DAA"/>
            </a:solidFill>
            <a:ln w="12700" cap="sq">
              <a:solidFill>
                <a:srgbClr val="59869B"/>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0" rIns="0" bIns="0" numCol="1" spcCol="0" rtlCol="0" fromWordArt="0" anchor="ctr" anchorCtr="0" forceAA="0" compatLnSpc="1">
              <a:prstTxWarp prst="textNoShape">
                <a:avLst/>
              </a:prstTxWarp>
              <a:normAutofit/>
            </a:bodyPr>
            <a:lstStyle/>
            <a:p>
              <a:pPr>
                <a:lnSpc>
                  <a:spcPct val="130000"/>
                </a:lnSpc>
              </a:pPr>
              <a:r>
                <a:rPr lang="en-US" altLang="zh-CN" sz="2000" dirty="0">
                  <a:solidFill>
                    <a:schemeClr val="tx1"/>
                  </a:solidFill>
                  <a:cs typeface="+mn-ea"/>
                  <a:sym typeface="+mn-lt"/>
                </a:rPr>
                <a:t>Plan for Next Week</a:t>
              </a:r>
              <a:endParaRPr lang="zh-CN" altLang="en-US" sz="2400" dirty="0">
                <a:solidFill>
                  <a:schemeClr val="tx1"/>
                </a:solidFill>
                <a:cs typeface="+mn-ea"/>
                <a:sym typeface="+mn-lt"/>
              </a:endParaRPr>
            </a:p>
          </p:txBody>
        </p:sp>
      </p:grpSp>
      <p:sp>
        <p:nvSpPr>
          <p:cNvPr id="24" name="MH_Others_1"/>
          <p:cNvSpPr/>
          <p:nvPr>
            <p:custDataLst>
              <p:tags r:id="rId3"/>
            </p:custDataLst>
          </p:nvPr>
        </p:nvSpPr>
        <p:spPr>
          <a:xfrm>
            <a:off x="7929362" y="2465169"/>
            <a:ext cx="2996333" cy="1012835"/>
          </a:xfrm>
          <a:prstGeom prst="rect">
            <a:avLst/>
          </a:prstGeom>
          <a:noFill/>
        </p:spPr>
        <p:txBody>
          <a:bodyPr wrap="none" anchor="ctr" anchorCtr="0">
            <a:noAutofit/>
          </a:bodyPr>
          <a:lstStyle/>
          <a:p>
            <a:pPr algn="ctr">
              <a:defRPr/>
            </a:pPr>
            <a:endParaRPr lang="en-US" altLang="zh-CN" sz="2800" spc="500">
              <a:solidFill>
                <a:srgbClr val="2C3460"/>
              </a:solidFill>
              <a:cs typeface="+mn-ea"/>
              <a:sym typeface="+mn-lt"/>
            </a:endParaRPr>
          </a:p>
          <a:p>
            <a:pPr algn="ctr">
              <a:defRPr/>
            </a:pPr>
            <a:r>
              <a:rPr lang="en-US" altLang="zh-CN" sz="2800" spc="500">
                <a:solidFill>
                  <a:srgbClr val="2C3460"/>
                </a:solidFill>
                <a:cs typeface="+mn-ea"/>
                <a:sym typeface="+mn-lt"/>
              </a:rPr>
              <a:t>CONTENTS</a:t>
            </a:r>
            <a:endParaRPr lang="zh-CN" altLang="en-US" sz="2800" spc="500">
              <a:solidFill>
                <a:srgbClr val="2C3460"/>
              </a:solidFill>
              <a:cs typeface="+mn-ea"/>
              <a:sym typeface="+mn-lt"/>
            </a:endParaRPr>
          </a:p>
        </p:txBody>
      </p:sp>
      <p:grpSp>
        <p:nvGrpSpPr>
          <p:cNvPr id="12" name="组合 11">
            <a:extLst>
              <a:ext uri="{FF2B5EF4-FFF2-40B4-BE49-F238E27FC236}">
                <a16:creationId xmlns:a16="http://schemas.microsoft.com/office/drawing/2014/main" id="{41DD3356-EF0B-AD44-96B4-93C49A143218}"/>
              </a:ext>
            </a:extLst>
          </p:cNvPr>
          <p:cNvGrpSpPr/>
          <p:nvPr/>
        </p:nvGrpSpPr>
        <p:grpSpPr>
          <a:xfrm>
            <a:off x="3257347" y="3356369"/>
            <a:ext cx="3985911" cy="485746"/>
            <a:chOff x="3258207" y="2810026"/>
            <a:chExt cx="3985911" cy="485746"/>
          </a:xfrm>
        </p:grpSpPr>
        <p:sp>
          <p:nvSpPr>
            <p:cNvPr id="13" name="MH_Number_2">
              <a:hlinkClick r:id="" action="ppaction://noaction"/>
              <a:extLst>
                <a:ext uri="{FF2B5EF4-FFF2-40B4-BE49-F238E27FC236}">
                  <a16:creationId xmlns:a16="http://schemas.microsoft.com/office/drawing/2014/main" id="{77DC6088-50DA-E749-B6AD-0143BC52334E}"/>
                </a:ext>
              </a:extLst>
            </p:cNvPr>
            <p:cNvSpPr/>
            <p:nvPr>
              <p:custDataLst>
                <p:tags r:id="rId4"/>
              </p:custDataLst>
            </p:nvPr>
          </p:nvSpPr>
          <p:spPr>
            <a:xfrm>
              <a:off x="6635118" y="2899214"/>
              <a:ext cx="609000" cy="337250"/>
            </a:xfrm>
            <a:custGeom>
              <a:avLst/>
              <a:gdLst>
                <a:gd name="connsiteX0" fmla="*/ 73025 w 693737"/>
                <a:gd name="connsiteY0" fmla="*/ 0 h 384175"/>
                <a:gd name="connsiteX1" fmla="*/ 0 w 693737"/>
                <a:gd name="connsiteY1" fmla="*/ 0 h 384175"/>
                <a:gd name="connsiteX2" fmla="*/ 0 w 693737"/>
                <a:gd name="connsiteY2" fmla="*/ 384175 h 384175"/>
                <a:gd name="connsiteX3" fmla="*/ 73025 w 693737"/>
                <a:gd name="connsiteY3" fmla="*/ 384175 h 384175"/>
                <a:gd name="connsiteX4" fmla="*/ 693737 w 693737"/>
                <a:gd name="connsiteY4" fmla="*/ 0 h 384175"/>
                <a:gd name="connsiteX5" fmla="*/ 138112 w 693737"/>
                <a:gd name="connsiteY5" fmla="*/ 0 h 384175"/>
                <a:gd name="connsiteX6" fmla="*/ 138112 w 693737"/>
                <a:gd name="connsiteY6" fmla="*/ 384175 h 384175"/>
                <a:gd name="connsiteX7" fmla="*/ 693737 w 693737"/>
                <a:gd name="connsiteY7" fmla="*/ 3841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3737" h="384175">
                  <a:moveTo>
                    <a:pt x="73025" y="0"/>
                  </a:moveTo>
                  <a:lnTo>
                    <a:pt x="0" y="0"/>
                  </a:lnTo>
                  <a:lnTo>
                    <a:pt x="0" y="384175"/>
                  </a:lnTo>
                  <a:lnTo>
                    <a:pt x="73025" y="384175"/>
                  </a:lnTo>
                  <a:close/>
                  <a:moveTo>
                    <a:pt x="693737" y="0"/>
                  </a:moveTo>
                  <a:lnTo>
                    <a:pt x="138112" y="0"/>
                  </a:lnTo>
                  <a:lnTo>
                    <a:pt x="138112" y="384175"/>
                  </a:lnTo>
                  <a:lnTo>
                    <a:pt x="693737" y="384175"/>
                  </a:lnTo>
                  <a:close/>
                </a:path>
              </a:pathLst>
            </a:custGeom>
            <a:solidFill>
              <a:srgbClr val="59869B"/>
            </a:solidFill>
            <a:ln w="25400" cap="flat" cmpd="sng" algn="ctr">
              <a:solidFill>
                <a:srgbClr val="59869B"/>
              </a:solidFill>
              <a:prstDash val="solid"/>
            </a:ln>
            <a:effectLst/>
          </p:spPr>
          <p:txBody>
            <a:bodyPr wrap="square" lIns="144000" tIns="0" rIns="0" bIns="0" anchor="ctr">
              <a:noAutofit/>
            </a:bodyPr>
            <a:lstStyle/>
            <a:p>
              <a:pPr algn="ctr">
                <a:defRPr/>
              </a:pPr>
              <a:r>
                <a:rPr lang="en-US" altLang="zh-CN" sz="2000" kern="0">
                  <a:solidFill>
                    <a:sysClr val="window" lastClr="FFFFFF"/>
                  </a:solidFill>
                  <a:cs typeface="+mn-ea"/>
                  <a:sym typeface="+mn-lt"/>
                </a:rPr>
                <a:t>3</a:t>
              </a:r>
              <a:endParaRPr lang="zh-CN" altLang="en-US" sz="2000" kern="0">
                <a:solidFill>
                  <a:sysClr val="window" lastClr="FFFFFF"/>
                </a:solidFill>
                <a:cs typeface="+mn-ea"/>
                <a:sym typeface="+mn-lt"/>
              </a:endParaRPr>
            </a:p>
          </p:txBody>
        </p:sp>
        <p:sp>
          <p:nvSpPr>
            <p:cNvPr id="14" name="MH_Entry_2">
              <a:hlinkClick r:id="" action="ppaction://noaction"/>
              <a:extLst>
                <a:ext uri="{FF2B5EF4-FFF2-40B4-BE49-F238E27FC236}">
                  <a16:creationId xmlns:a16="http://schemas.microsoft.com/office/drawing/2014/main" id="{75B36201-87A0-C144-8106-A3EFBA60523E}"/>
                </a:ext>
              </a:extLst>
            </p:cNvPr>
            <p:cNvSpPr/>
            <p:nvPr>
              <p:custDataLst>
                <p:tags r:id="rId5"/>
              </p:custDataLst>
            </p:nvPr>
          </p:nvSpPr>
          <p:spPr>
            <a:xfrm>
              <a:off x="3258207" y="2810026"/>
              <a:ext cx="3985911" cy="4857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rgbClr val="797DAA"/>
            </a:solidFill>
            <a:ln w="12700" cap="sq">
              <a:solidFill>
                <a:srgbClr val="59869B"/>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720000" bIns="0" numCol="1" spcCol="0" rtlCol="0" fromWordArt="0" anchor="ctr" anchorCtr="0" forceAA="0" compatLnSpc="1">
              <a:prstTxWarp prst="textNoShape">
                <a:avLst/>
              </a:prstTxWarp>
              <a:noAutofit/>
            </a:bodyPr>
            <a:lstStyle/>
            <a:p>
              <a:pPr algn="r">
                <a:lnSpc>
                  <a:spcPct val="130000"/>
                </a:lnSpc>
              </a:pPr>
              <a:r>
                <a:rPr lang="en-US" altLang="zh-CN" sz="2000" dirty="0">
                  <a:solidFill>
                    <a:schemeClr val="tx1"/>
                  </a:solidFill>
                  <a:cs typeface="+mn-ea"/>
                  <a:sym typeface="+mn-lt"/>
                </a:rPr>
                <a:t>Poem Processing</a:t>
              </a:r>
              <a:endParaRPr lang="zh-CN" altLang="en-US" sz="2000" dirty="0">
                <a:solidFill>
                  <a:schemeClr val="tx1"/>
                </a:solidFill>
                <a:cs typeface="+mn-ea"/>
                <a:sym typeface="+mn-lt"/>
              </a:endParaRPr>
            </a:p>
          </p:txBody>
        </p:sp>
      </p:grpSp>
    </p:spTree>
    <p:custDataLst>
      <p:tags r:id="rId2"/>
    </p:custDataLst>
    <p:extLst>
      <p:ext uri="{BB962C8B-B14F-4D97-AF65-F5344CB8AC3E}">
        <p14:creationId xmlns:p14="http://schemas.microsoft.com/office/powerpoint/2010/main" val="773049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ross 3"/>
          <p:cNvSpPr/>
          <p:nvPr/>
        </p:nvSpPr>
        <p:spPr>
          <a:xfrm>
            <a:off x="457473" y="744187"/>
            <a:ext cx="2470275" cy="2178423"/>
          </a:xfrm>
          <a:prstGeom prst="plu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cxnSp>
        <p:nvCxnSpPr>
          <p:cNvPr id="7" name="Straight Connector 6"/>
          <p:cNvCxnSpPr>
            <a:cxnSpLocks/>
          </p:cNvCxnSpPr>
          <p:nvPr/>
        </p:nvCxnSpPr>
        <p:spPr>
          <a:xfrm>
            <a:off x="608053" y="3609949"/>
            <a:ext cx="0" cy="2775560"/>
          </a:xfrm>
          <a:prstGeom prst="line">
            <a:avLst/>
          </a:prstGeom>
          <a:ln w="76200">
            <a:solidFill>
              <a:srgbClr val="59869B"/>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658082" y="3609949"/>
            <a:ext cx="9515956" cy="1477328"/>
          </a:xfrm>
          <a:prstGeom prst="rect">
            <a:avLst/>
          </a:prstGeom>
        </p:spPr>
        <p:txBody>
          <a:bodyPr wrap="square" anchor="t">
            <a:spAutoFit/>
          </a:bodyPr>
          <a:lstStyle/>
          <a:p>
            <a:r>
              <a:rPr lang="en-US" dirty="0">
                <a:solidFill>
                  <a:schemeClr val="tx1">
                    <a:lumMod val="50000"/>
                    <a:lumOff val="50000"/>
                  </a:schemeClr>
                </a:solidFill>
                <a:cs typeface="+mn-ea"/>
                <a:sym typeface="+mn-lt"/>
              </a:rPr>
              <a:t>Column 1: word or phrase (token)</a:t>
            </a:r>
          </a:p>
          <a:p>
            <a:r>
              <a:rPr lang="en-US" dirty="0">
                <a:solidFill>
                  <a:schemeClr val="tx1">
                    <a:lumMod val="50000"/>
                    <a:lumOff val="50000"/>
                  </a:schemeClr>
                </a:solidFill>
                <a:cs typeface="+mn-ea"/>
                <a:sym typeface="+mn-lt"/>
              </a:rPr>
              <a:t>Column 2: mean sentiment rating</a:t>
            </a:r>
          </a:p>
          <a:p>
            <a:r>
              <a:rPr lang="en-US" dirty="0">
                <a:solidFill>
                  <a:schemeClr val="tx1">
                    <a:lumMod val="50000"/>
                    <a:lumOff val="50000"/>
                  </a:schemeClr>
                </a:solidFill>
                <a:cs typeface="+mn-ea"/>
                <a:sym typeface="+mn-lt"/>
              </a:rPr>
              <a:t>Column 3: standard deviation</a:t>
            </a:r>
          </a:p>
          <a:p>
            <a:r>
              <a:rPr lang="en-US" dirty="0">
                <a:solidFill>
                  <a:schemeClr val="tx1">
                    <a:lumMod val="50000"/>
                    <a:lumOff val="50000"/>
                  </a:schemeClr>
                </a:solidFill>
                <a:cs typeface="+mn-ea"/>
                <a:sym typeface="+mn-lt"/>
              </a:rPr>
              <a:t>Column 4: raw human sentiment rating</a:t>
            </a:r>
            <a:endParaRPr lang="en-US" dirty="0">
              <a:solidFill>
                <a:schemeClr val="bg1">
                  <a:lumMod val="50000"/>
                </a:schemeClr>
              </a:solidFill>
              <a:ea typeface="+mn-lt"/>
              <a:cs typeface="+mn-lt"/>
              <a:sym typeface="+mn-lt"/>
            </a:endParaRPr>
          </a:p>
          <a:p>
            <a:endParaRPr lang="en-US" dirty="0">
              <a:solidFill>
                <a:schemeClr val="bg1">
                  <a:lumMod val="50000"/>
                </a:schemeClr>
              </a:solidFill>
              <a:ea typeface="+mn-lt"/>
              <a:cs typeface="+mn-lt"/>
              <a:sym typeface="+mn-lt"/>
            </a:endParaRPr>
          </a:p>
        </p:txBody>
      </p:sp>
      <p:sp>
        <p:nvSpPr>
          <p:cNvPr id="19" name="矩形 18">
            <a:extLst>
              <a:ext uri="{FF2B5EF4-FFF2-40B4-BE49-F238E27FC236}">
                <a16:creationId xmlns:a16="http://schemas.microsoft.com/office/drawing/2014/main" id="{494A3009-68AC-4B68-9B94-54DE83981E52}"/>
              </a:ext>
            </a:extLst>
          </p:cNvPr>
          <p:cNvSpPr/>
          <p:nvPr>
            <p:custDataLst>
              <p:tags r:id="rId1"/>
            </p:custDataLst>
          </p:nvPr>
        </p:nvSpPr>
        <p:spPr>
          <a:xfrm>
            <a:off x="1692610" y="616780"/>
            <a:ext cx="7571742" cy="807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nSpc>
                <a:spcPct val="130000"/>
              </a:lnSpc>
            </a:pPr>
            <a:r>
              <a:rPr lang="en-US" altLang="zh-CN" sz="3200" dirty="0" err="1">
                <a:solidFill>
                  <a:schemeClr val="tx1"/>
                </a:solidFill>
                <a:cs typeface="+mn-ea"/>
                <a:sym typeface="+mn-lt"/>
              </a:rPr>
              <a:t>vaderSentiment</a:t>
            </a:r>
            <a:r>
              <a:rPr lang="en-US" altLang="zh-CN" sz="3200" dirty="0">
                <a:solidFill>
                  <a:schemeClr val="tx1"/>
                </a:solidFill>
                <a:cs typeface="+mn-ea"/>
                <a:sym typeface="+mn-lt"/>
              </a:rPr>
              <a:t>: Lexicon structure</a:t>
            </a:r>
            <a:endParaRPr lang="zh-CN" altLang="en-US" sz="3200" dirty="0">
              <a:solidFill>
                <a:schemeClr val="tx1"/>
              </a:solidFill>
              <a:cs typeface="+mn-ea"/>
              <a:sym typeface="+mn-lt"/>
            </a:endParaRPr>
          </a:p>
        </p:txBody>
      </p:sp>
      <p:sp>
        <p:nvSpPr>
          <p:cNvPr id="20" name="矩形 5">
            <a:extLst>
              <a:ext uri="{FF2B5EF4-FFF2-40B4-BE49-F238E27FC236}">
                <a16:creationId xmlns:a16="http://schemas.microsoft.com/office/drawing/2014/main" id="{1525E5D2-6C4E-4ACA-92E0-1FE3F3C772BE}"/>
              </a:ext>
            </a:extLst>
          </p:cNvPr>
          <p:cNvSpPr/>
          <p:nvPr>
            <p:custDataLst>
              <p:tags r:id="rId2"/>
            </p:custDataLst>
          </p:nvPr>
        </p:nvSpPr>
        <p:spPr>
          <a:xfrm>
            <a:off x="506868" y="616781"/>
            <a:ext cx="876479" cy="807663"/>
          </a:xfrm>
          <a:custGeom>
            <a:avLst/>
            <a:gdLst>
              <a:gd name="connsiteX0" fmla="*/ 0 w 1152000"/>
              <a:gd name="connsiteY0" fmla="*/ 0 h 1152000"/>
              <a:gd name="connsiteX1" fmla="*/ 1152000 w 1152000"/>
              <a:gd name="connsiteY1" fmla="*/ 0 h 1152000"/>
              <a:gd name="connsiteX2" fmla="*/ 1152000 w 1152000"/>
              <a:gd name="connsiteY2" fmla="*/ 1152000 h 1152000"/>
              <a:gd name="connsiteX3" fmla="*/ 0 w 1152000"/>
              <a:gd name="connsiteY3" fmla="*/ 1152000 h 1152000"/>
              <a:gd name="connsiteX4" fmla="*/ 0 w 1152000"/>
              <a:gd name="connsiteY4" fmla="*/ 0 h 1152000"/>
              <a:gd name="connsiteX0" fmla="*/ 0 w 1152000"/>
              <a:gd name="connsiteY0" fmla="*/ 2343 h 1154343"/>
              <a:gd name="connsiteX1" fmla="*/ 323289 w 1152000"/>
              <a:gd name="connsiteY1" fmla="*/ 0 h 1154343"/>
              <a:gd name="connsiteX2" fmla="*/ 1152000 w 1152000"/>
              <a:gd name="connsiteY2" fmla="*/ 2343 h 1154343"/>
              <a:gd name="connsiteX3" fmla="*/ 1152000 w 1152000"/>
              <a:gd name="connsiteY3" fmla="*/ 1154343 h 1154343"/>
              <a:gd name="connsiteX4" fmla="*/ 0 w 1152000"/>
              <a:gd name="connsiteY4" fmla="*/ 1154343 h 1154343"/>
              <a:gd name="connsiteX5" fmla="*/ 0 w 1152000"/>
              <a:gd name="connsiteY5" fmla="*/ 2343 h 1154343"/>
              <a:gd name="connsiteX0" fmla="*/ 0 w 1152000"/>
              <a:gd name="connsiteY0" fmla="*/ 2343 h 1154343"/>
              <a:gd name="connsiteX1" fmla="*/ 323289 w 1152000"/>
              <a:gd name="connsiteY1" fmla="*/ 0 h 1154343"/>
              <a:gd name="connsiteX2" fmla="*/ 825732 w 1152000"/>
              <a:gd name="connsiteY2" fmla="*/ 1 h 1154343"/>
              <a:gd name="connsiteX3" fmla="*/ 1152000 w 1152000"/>
              <a:gd name="connsiteY3" fmla="*/ 2343 h 1154343"/>
              <a:gd name="connsiteX4" fmla="*/ 1152000 w 1152000"/>
              <a:gd name="connsiteY4" fmla="*/ 1154343 h 1154343"/>
              <a:gd name="connsiteX5" fmla="*/ 0 w 1152000"/>
              <a:gd name="connsiteY5" fmla="*/ 1154343 h 1154343"/>
              <a:gd name="connsiteX6" fmla="*/ 0 w 1152000"/>
              <a:gd name="connsiteY6" fmla="*/ 2343 h 1154343"/>
              <a:gd name="connsiteX0" fmla="*/ 825732 w 1152000"/>
              <a:gd name="connsiteY0" fmla="*/ 1 h 1154343"/>
              <a:gd name="connsiteX1" fmla="*/ 1152000 w 1152000"/>
              <a:gd name="connsiteY1" fmla="*/ 2343 h 1154343"/>
              <a:gd name="connsiteX2" fmla="*/ 1152000 w 1152000"/>
              <a:gd name="connsiteY2" fmla="*/ 1154343 h 1154343"/>
              <a:gd name="connsiteX3" fmla="*/ 0 w 1152000"/>
              <a:gd name="connsiteY3" fmla="*/ 1154343 h 1154343"/>
              <a:gd name="connsiteX4" fmla="*/ 0 w 1152000"/>
              <a:gd name="connsiteY4" fmla="*/ 2343 h 1154343"/>
              <a:gd name="connsiteX5" fmla="*/ 323289 w 1152000"/>
              <a:gd name="connsiteY5" fmla="*/ 0 h 1154343"/>
              <a:gd name="connsiteX6" fmla="*/ 917172 w 1152000"/>
              <a:gd name="connsiteY6" fmla="*/ 91441 h 1154343"/>
              <a:gd name="connsiteX0" fmla="*/ 825732 w 1152000"/>
              <a:gd name="connsiteY0" fmla="*/ 1 h 1154343"/>
              <a:gd name="connsiteX1" fmla="*/ 1152000 w 1152000"/>
              <a:gd name="connsiteY1" fmla="*/ 2343 h 1154343"/>
              <a:gd name="connsiteX2" fmla="*/ 1152000 w 1152000"/>
              <a:gd name="connsiteY2" fmla="*/ 1154343 h 1154343"/>
              <a:gd name="connsiteX3" fmla="*/ 0 w 1152000"/>
              <a:gd name="connsiteY3" fmla="*/ 1154343 h 1154343"/>
              <a:gd name="connsiteX4" fmla="*/ 0 w 1152000"/>
              <a:gd name="connsiteY4" fmla="*/ 2343 h 1154343"/>
              <a:gd name="connsiteX5" fmla="*/ 323289 w 1152000"/>
              <a:gd name="connsiteY5" fmla="*/ 0 h 11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000" h="1154343">
                <a:moveTo>
                  <a:pt x="825732" y="1"/>
                </a:moveTo>
                <a:lnTo>
                  <a:pt x="1152000" y="2343"/>
                </a:lnTo>
                <a:lnTo>
                  <a:pt x="1152000" y="1154343"/>
                </a:lnTo>
                <a:lnTo>
                  <a:pt x="0" y="1154343"/>
                </a:lnTo>
                <a:lnTo>
                  <a:pt x="0" y="2343"/>
                </a:lnTo>
                <a:lnTo>
                  <a:pt x="323289" y="0"/>
                </a:lnTo>
              </a:path>
            </a:pathLst>
          </a:custGeom>
          <a:solidFill>
            <a:srgbClr val="59869B"/>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540000" anchor="ctr"/>
          <a:lstStyle/>
          <a:p>
            <a:pPr algn="ctr">
              <a:defRPr/>
            </a:pPr>
            <a:endParaRPr lang="zh-CN" altLang="en-US" sz="3200">
              <a:solidFill>
                <a:srgbClr val="535A8F"/>
              </a:solidFill>
              <a:cs typeface="+mn-ea"/>
              <a:sym typeface="+mn-lt"/>
            </a:endParaRPr>
          </a:p>
        </p:txBody>
      </p:sp>
      <p:sp>
        <p:nvSpPr>
          <p:cNvPr id="5" name="AutoShape 2">
            <a:extLst>
              <a:ext uri="{FF2B5EF4-FFF2-40B4-BE49-F238E27FC236}">
                <a16:creationId xmlns:a16="http://schemas.microsoft.com/office/drawing/2014/main" id="{253E10C3-F079-4AA6-B34B-7426385184D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8F13F7CD-7481-4651-9E17-79AD04059F46}"/>
              </a:ext>
            </a:extLst>
          </p:cNvPr>
          <p:cNvPicPr>
            <a:picLocks noChangeAspect="1"/>
          </p:cNvPicPr>
          <p:nvPr/>
        </p:nvPicPr>
        <p:blipFill rotWithShape="1">
          <a:blip r:embed="rId5"/>
          <a:srcRect b="52891"/>
          <a:stretch/>
        </p:blipFill>
        <p:spPr>
          <a:xfrm>
            <a:off x="1692610" y="1765473"/>
            <a:ext cx="6756082" cy="1663528"/>
          </a:xfrm>
          <a:prstGeom prst="rect">
            <a:avLst/>
          </a:prstGeom>
        </p:spPr>
      </p:pic>
    </p:spTree>
    <p:extLst>
      <p:ext uri="{BB962C8B-B14F-4D97-AF65-F5344CB8AC3E}">
        <p14:creationId xmlns:p14="http://schemas.microsoft.com/office/powerpoint/2010/main" val="1558286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ross 3"/>
          <p:cNvSpPr/>
          <p:nvPr/>
        </p:nvSpPr>
        <p:spPr>
          <a:xfrm>
            <a:off x="457473" y="744187"/>
            <a:ext cx="2470275" cy="2178423"/>
          </a:xfrm>
          <a:prstGeom prst="plu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cxnSp>
        <p:nvCxnSpPr>
          <p:cNvPr id="7" name="Straight Connector 6"/>
          <p:cNvCxnSpPr>
            <a:cxnSpLocks/>
          </p:cNvCxnSpPr>
          <p:nvPr/>
        </p:nvCxnSpPr>
        <p:spPr>
          <a:xfrm>
            <a:off x="608053" y="3609949"/>
            <a:ext cx="0" cy="2775560"/>
          </a:xfrm>
          <a:prstGeom prst="line">
            <a:avLst/>
          </a:prstGeom>
          <a:ln w="76200">
            <a:solidFill>
              <a:srgbClr val="59869B"/>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494A3009-68AC-4B68-9B94-54DE83981E52}"/>
              </a:ext>
            </a:extLst>
          </p:cNvPr>
          <p:cNvSpPr/>
          <p:nvPr>
            <p:custDataLst>
              <p:tags r:id="rId1"/>
            </p:custDataLst>
          </p:nvPr>
        </p:nvSpPr>
        <p:spPr>
          <a:xfrm>
            <a:off x="1692610" y="616780"/>
            <a:ext cx="7571742" cy="807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nSpc>
                <a:spcPct val="130000"/>
              </a:lnSpc>
            </a:pPr>
            <a:r>
              <a:rPr lang="en-US" altLang="zh-CN" sz="3200" dirty="0" err="1">
                <a:solidFill>
                  <a:schemeClr val="tx1"/>
                </a:solidFill>
                <a:cs typeface="+mn-ea"/>
                <a:sym typeface="+mn-lt"/>
              </a:rPr>
              <a:t>vaderSentiment</a:t>
            </a:r>
            <a:r>
              <a:rPr lang="en-US" altLang="zh-CN" sz="3200" dirty="0">
                <a:solidFill>
                  <a:schemeClr val="tx1"/>
                </a:solidFill>
                <a:cs typeface="+mn-ea"/>
                <a:sym typeface="+mn-lt"/>
              </a:rPr>
              <a:t>: Vader structure</a:t>
            </a:r>
            <a:endParaRPr lang="zh-CN" altLang="en-US" sz="3200" dirty="0">
              <a:solidFill>
                <a:schemeClr val="tx1"/>
              </a:solidFill>
              <a:cs typeface="+mn-ea"/>
              <a:sym typeface="+mn-lt"/>
            </a:endParaRPr>
          </a:p>
        </p:txBody>
      </p:sp>
      <p:sp>
        <p:nvSpPr>
          <p:cNvPr id="20" name="矩形 5">
            <a:extLst>
              <a:ext uri="{FF2B5EF4-FFF2-40B4-BE49-F238E27FC236}">
                <a16:creationId xmlns:a16="http://schemas.microsoft.com/office/drawing/2014/main" id="{1525E5D2-6C4E-4ACA-92E0-1FE3F3C772BE}"/>
              </a:ext>
            </a:extLst>
          </p:cNvPr>
          <p:cNvSpPr/>
          <p:nvPr>
            <p:custDataLst>
              <p:tags r:id="rId2"/>
            </p:custDataLst>
          </p:nvPr>
        </p:nvSpPr>
        <p:spPr>
          <a:xfrm>
            <a:off x="506868" y="616781"/>
            <a:ext cx="876479" cy="807663"/>
          </a:xfrm>
          <a:custGeom>
            <a:avLst/>
            <a:gdLst>
              <a:gd name="connsiteX0" fmla="*/ 0 w 1152000"/>
              <a:gd name="connsiteY0" fmla="*/ 0 h 1152000"/>
              <a:gd name="connsiteX1" fmla="*/ 1152000 w 1152000"/>
              <a:gd name="connsiteY1" fmla="*/ 0 h 1152000"/>
              <a:gd name="connsiteX2" fmla="*/ 1152000 w 1152000"/>
              <a:gd name="connsiteY2" fmla="*/ 1152000 h 1152000"/>
              <a:gd name="connsiteX3" fmla="*/ 0 w 1152000"/>
              <a:gd name="connsiteY3" fmla="*/ 1152000 h 1152000"/>
              <a:gd name="connsiteX4" fmla="*/ 0 w 1152000"/>
              <a:gd name="connsiteY4" fmla="*/ 0 h 1152000"/>
              <a:gd name="connsiteX0" fmla="*/ 0 w 1152000"/>
              <a:gd name="connsiteY0" fmla="*/ 2343 h 1154343"/>
              <a:gd name="connsiteX1" fmla="*/ 323289 w 1152000"/>
              <a:gd name="connsiteY1" fmla="*/ 0 h 1154343"/>
              <a:gd name="connsiteX2" fmla="*/ 1152000 w 1152000"/>
              <a:gd name="connsiteY2" fmla="*/ 2343 h 1154343"/>
              <a:gd name="connsiteX3" fmla="*/ 1152000 w 1152000"/>
              <a:gd name="connsiteY3" fmla="*/ 1154343 h 1154343"/>
              <a:gd name="connsiteX4" fmla="*/ 0 w 1152000"/>
              <a:gd name="connsiteY4" fmla="*/ 1154343 h 1154343"/>
              <a:gd name="connsiteX5" fmla="*/ 0 w 1152000"/>
              <a:gd name="connsiteY5" fmla="*/ 2343 h 1154343"/>
              <a:gd name="connsiteX0" fmla="*/ 0 w 1152000"/>
              <a:gd name="connsiteY0" fmla="*/ 2343 h 1154343"/>
              <a:gd name="connsiteX1" fmla="*/ 323289 w 1152000"/>
              <a:gd name="connsiteY1" fmla="*/ 0 h 1154343"/>
              <a:gd name="connsiteX2" fmla="*/ 825732 w 1152000"/>
              <a:gd name="connsiteY2" fmla="*/ 1 h 1154343"/>
              <a:gd name="connsiteX3" fmla="*/ 1152000 w 1152000"/>
              <a:gd name="connsiteY3" fmla="*/ 2343 h 1154343"/>
              <a:gd name="connsiteX4" fmla="*/ 1152000 w 1152000"/>
              <a:gd name="connsiteY4" fmla="*/ 1154343 h 1154343"/>
              <a:gd name="connsiteX5" fmla="*/ 0 w 1152000"/>
              <a:gd name="connsiteY5" fmla="*/ 1154343 h 1154343"/>
              <a:gd name="connsiteX6" fmla="*/ 0 w 1152000"/>
              <a:gd name="connsiteY6" fmla="*/ 2343 h 1154343"/>
              <a:gd name="connsiteX0" fmla="*/ 825732 w 1152000"/>
              <a:gd name="connsiteY0" fmla="*/ 1 h 1154343"/>
              <a:gd name="connsiteX1" fmla="*/ 1152000 w 1152000"/>
              <a:gd name="connsiteY1" fmla="*/ 2343 h 1154343"/>
              <a:gd name="connsiteX2" fmla="*/ 1152000 w 1152000"/>
              <a:gd name="connsiteY2" fmla="*/ 1154343 h 1154343"/>
              <a:gd name="connsiteX3" fmla="*/ 0 w 1152000"/>
              <a:gd name="connsiteY3" fmla="*/ 1154343 h 1154343"/>
              <a:gd name="connsiteX4" fmla="*/ 0 w 1152000"/>
              <a:gd name="connsiteY4" fmla="*/ 2343 h 1154343"/>
              <a:gd name="connsiteX5" fmla="*/ 323289 w 1152000"/>
              <a:gd name="connsiteY5" fmla="*/ 0 h 1154343"/>
              <a:gd name="connsiteX6" fmla="*/ 917172 w 1152000"/>
              <a:gd name="connsiteY6" fmla="*/ 91441 h 1154343"/>
              <a:gd name="connsiteX0" fmla="*/ 825732 w 1152000"/>
              <a:gd name="connsiteY0" fmla="*/ 1 h 1154343"/>
              <a:gd name="connsiteX1" fmla="*/ 1152000 w 1152000"/>
              <a:gd name="connsiteY1" fmla="*/ 2343 h 1154343"/>
              <a:gd name="connsiteX2" fmla="*/ 1152000 w 1152000"/>
              <a:gd name="connsiteY2" fmla="*/ 1154343 h 1154343"/>
              <a:gd name="connsiteX3" fmla="*/ 0 w 1152000"/>
              <a:gd name="connsiteY3" fmla="*/ 1154343 h 1154343"/>
              <a:gd name="connsiteX4" fmla="*/ 0 w 1152000"/>
              <a:gd name="connsiteY4" fmla="*/ 2343 h 1154343"/>
              <a:gd name="connsiteX5" fmla="*/ 323289 w 1152000"/>
              <a:gd name="connsiteY5" fmla="*/ 0 h 11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000" h="1154343">
                <a:moveTo>
                  <a:pt x="825732" y="1"/>
                </a:moveTo>
                <a:lnTo>
                  <a:pt x="1152000" y="2343"/>
                </a:lnTo>
                <a:lnTo>
                  <a:pt x="1152000" y="1154343"/>
                </a:lnTo>
                <a:lnTo>
                  <a:pt x="0" y="1154343"/>
                </a:lnTo>
                <a:lnTo>
                  <a:pt x="0" y="2343"/>
                </a:lnTo>
                <a:lnTo>
                  <a:pt x="323289" y="0"/>
                </a:lnTo>
              </a:path>
            </a:pathLst>
          </a:custGeom>
          <a:solidFill>
            <a:srgbClr val="59869B"/>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540000" anchor="ctr"/>
          <a:lstStyle/>
          <a:p>
            <a:pPr algn="ctr">
              <a:defRPr/>
            </a:pPr>
            <a:endParaRPr lang="zh-CN" altLang="en-US" sz="3200">
              <a:solidFill>
                <a:srgbClr val="535A8F"/>
              </a:solidFill>
              <a:cs typeface="+mn-ea"/>
              <a:sym typeface="+mn-lt"/>
            </a:endParaRPr>
          </a:p>
        </p:txBody>
      </p:sp>
      <p:sp>
        <p:nvSpPr>
          <p:cNvPr id="5" name="AutoShape 2">
            <a:extLst>
              <a:ext uri="{FF2B5EF4-FFF2-40B4-BE49-F238E27FC236}">
                <a16:creationId xmlns:a16="http://schemas.microsoft.com/office/drawing/2014/main" id="{253E10C3-F079-4AA6-B34B-7426385184D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7">
            <a:extLst>
              <a:ext uri="{FF2B5EF4-FFF2-40B4-BE49-F238E27FC236}">
                <a16:creationId xmlns:a16="http://schemas.microsoft.com/office/drawing/2014/main" id="{1E2B3390-3BAA-42DC-A318-78432E8CC448}"/>
              </a:ext>
            </a:extLst>
          </p:cNvPr>
          <p:cNvSpPr/>
          <p:nvPr/>
        </p:nvSpPr>
        <p:spPr>
          <a:xfrm>
            <a:off x="1692610" y="1831266"/>
            <a:ext cx="9515956" cy="3970318"/>
          </a:xfrm>
          <a:prstGeom prst="rect">
            <a:avLst/>
          </a:prstGeom>
        </p:spPr>
        <p:txBody>
          <a:bodyPr wrap="square" anchor="t">
            <a:spAutoFit/>
          </a:bodyPr>
          <a:lstStyle/>
          <a:p>
            <a:pPr marL="285750" indent="-285750">
              <a:buFont typeface="Arial" panose="020B0604020202020204" pitchFamily="34" charset="0"/>
              <a:buChar char="•"/>
            </a:pPr>
            <a:r>
              <a:rPr lang="en-US" dirty="0">
                <a:solidFill>
                  <a:schemeClr val="tx1">
                    <a:lumMod val="50000"/>
                    <a:lumOff val="50000"/>
                  </a:schemeClr>
                </a:solidFill>
                <a:cs typeface="+mn-ea"/>
                <a:sym typeface="+mn-lt"/>
              </a:rPr>
              <a:t>Two classes: </a:t>
            </a:r>
            <a:r>
              <a:rPr lang="en-US" dirty="0" err="1">
                <a:solidFill>
                  <a:schemeClr val="tx1">
                    <a:lumMod val="50000"/>
                    <a:lumOff val="50000"/>
                  </a:schemeClr>
                </a:solidFill>
                <a:cs typeface="+mn-ea"/>
                <a:sym typeface="+mn-lt"/>
              </a:rPr>
              <a:t>sentitext</a:t>
            </a:r>
            <a:r>
              <a:rPr lang="en-US" dirty="0">
                <a:solidFill>
                  <a:schemeClr val="tx1">
                    <a:lumMod val="50000"/>
                    <a:lumOff val="50000"/>
                  </a:schemeClr>
                </a:solidFill>
                <a:cs typeface="+mn-ea"/>
                <a:sym typeface="+mn-lt"/>
              </a:rPr>
              <a:t> (object) and </a:t>
            </a:r>
            <a:r>
              <a:rPr lang="en-US" dirty="0" err="1">
                <a:solidFill>
                  <a:schemeClr val="tx1">
                    <a:lumMod val="50000"/>
                    <a:lumOff val="50000"/>
                  </a:schemeClr>
                </a:solidFill>
                <a:cs typeface="+mn-ea"/>
                <a:sym typeface="+mn-lt"/>
              </a:rPr>
              <a:t>sentimentintensity</a:t>
            </a:r>
            <a:r>
              <a:rPr lang="en-US" dirty="0">
                <a:solidFill>
                  <a:schemeClr val="tx1">
                    <a:lumMod val="50000"/>
                    <a:lumOff val="50000"/>
                  </a:schemeClr>
                </a:solidFill>
                <a:cs typeface="+mn-ea"/>
                <a:sym typeface="+mn-lt"/>
              </a:rPr>
              <a:t> analyzer (object)</a:t>
            </a:r>
          </a:p>
          <a:p>
            <a:pPr marL="285750" indent="-285750">
              <a:buFont typeface="Arial" panose="020B0604020202020204" pitchFamily="34" charset="0"/>
              <a:buChar char="•"/>
            </a:pPr>
            <a:endParaRPr lang="en-US" dirty="0">
              <a:solidFill>
                <a:schemeClr val="tx1">
                  <a:lumMod val="50000"/>
                  <a:lumOff val="50000"/>
                </a:schemeClr>
              </a:solidFill>
              <a:cs typeface="+mn-ea"/>
              <a:sym typeface="+mn-lt"/>
            </a:endParaRPr>
          </a:p>
          <a:p>
            <a:pPr marL="285750" indent="-285750">
              <a:buFont typeface="Arial" panose="020B0604020202020204" pitchFamily="34" charset="0"/>
              <a:buChar char="•"/>
            </a:pPr>
            <a:r>
              <a:rPr lang="en-US" dirty="0">
                <a:solidFill>
                  <a:schemeClr val="tx1">
                    <a:lumMod val="50000"/>
                    <a:lumOff val="50000"/>
                  </a:schemeClr>
                </a:solidFill>
                <a:cs typeface="+mn-ea"/>
                <a:sym typeface="+mn-lt"/>
              </a:rPr>
              <a:t>Four static methods negated(), normalize(), </a:t>
            </a:r>
            <a:r>
              <a:rPr lang="en-US" dirty="0" err="1">
                <a:solidFill>
                  <a:schemeClr val="tx1">
                    <a:lumMod val="50000"/>
                    <a:lumOff val="50000"/>
                  </a:schemeClr>
                </a:solidFill>
                <a:cs typeface="+mn-ea"/>
                <a:sym typeface="+mn-lt"/>
              </a:rPr>
              <a:t>allcap</a:t>
            </a:r>
            <a:r>
              <a:rPr lang="en-US" dirty="0">
                <a:solidFill>
                  <a:schemeClr val="tx1">
                    <a:lumMod val="50000"/>
                    <a:lumOff val="50000"/>
                  </a:schemeClr>
                </a:solidFill>
                <a:cs typeface="+mn-ea"/>
                <a:sym typeface="+mn-lt"/>
              </a:rPr>
              <a:t>_ differential()，scalar_ </a:t>
            </a:r>
            <a:r>
              <a:rPr lang="en-US" dirty="0" err="1">
                <a:solidFill>
                  <a:schemeClr val="tx1">
                    <a:lumMod val="50000"/>
                    <a:lumOff val="50000"/>
                  </a:schemeClr>
                </a:solidFill>
                <a:cs typeface="+mn-ea"/>
                <a:sym typeface="+mn-lt"/>
              </a:rPr>
              <a:t>inc</a:t>
            </a:r>
            <a:r>
              <a:rPr lang="en-US" dirty="0">
                <a:solidFill>
                  <a:schemeClr val="tx1">
                    <a:lumMod val="50000"/>
                    <a:lumOff val="50000"/>
                  </a:schemeClr>
                </a:solidFill>
                <a:cs typeface="+mn-ea"/>
                <a:sym typeface="+mn-lt"/>
              </a:rPr>
              <a:t>_ dec()</a:t>
            </a:r>
          </a:p>
          <a:p>
            <a:pPr marL="285750" indent="-285750">
              <a:buFont typeface="Arial" panose="020B0604020202020204" pitchFamily="34" charset="0"/>
              <a:buChar char="•"/>
            </a:pPr>
            <a:endParaRPr lang="en-US" dirty="0">
              <a:solidFill>
                <a:schemeClr val="tx1">
                  <a:lumMod val="50000"/>
                  <a:lumOff val="50000"/>
                </a:schemeClr>
              </a:solidFill>
              <a:ea typeface="+mn-lt"/>
              <a:cs typeface="+mn-ea"/>
              <a:sym typeface="+mn-lt"/>
            </a:endParaRPr>
          </a:p>
          <a:p>
            <a:pPr marL="285750" indent="-285750">
              <a:buFont typeface="Arial" panose="020B0604020202020204" pitchFamily="34" charset="0"/>
              <a:buChar char="•"/>
            </a:pPr>
            <a:r>
              <a:rPr lang="en-US" dirty="0" err="1">
                <a:solidFill>
                  <a:schemeClr val="bg1">
                    <a:lumMod val="50000"/>
                  </a:schemeClr>
                </a:solidFill>
                <a:ea typeface="+mn-lt"/>
                <a:cs typeface="+mn-lt"/>
                <a:sym typeface="+mn-lt"/>
              </a:rPr>
              <a:t>SentimentIntensityAnalyzer</a:t>
            </a:r>
            <a:r>
              <a:rPr lang="en-US" dirty="0">
                <a:solidFill>
                  <a:schemeClr val="bg1">
                    <a:lumMod val="50000"/>
                  </a:schemeClr>
                </a:solidFill>
                <a:ea typeface="+mn-lt"/>
                <a:cs typeface="+mn-lt"/>
                <a:sym typeface="+mn-lt"/>
              </a:rPr>
              <a:t>(object):</a:t>
            </a:r>
          </a:p>
          <a:p>
            <a:pPr marL="285750" indent="-285750">
              <a:buFont typeface="Arial" panose="020B0604020202020204" pitchFamily="34" charset="0"/>
              <a:buChar char="•"/>
            </a:pPr>
            <a:endParaRPr lang="en-US" dirty="0">
              <a:solidFill>
                <a:schemeClr val="bg1">
                  <a:lumMod val="50000"/>
                </a:schemeClr>
              </a:solidFill>
              <a:ea typeface="+mn-lt"/>
              <a:cs typeface="+mn-lt"/>
              <a:sym typeface="+mn-lt"/>
            </a:endParaRPr>
          </a:p>
          <a:p>
            <a:pPr marL="342900" indent="-342900">
              <a:buFont typeface="+mj-lt"/>
              <a:buAutoNum type="arabicPeriod"/>
            </a:pPr>
            <a:r>
              <a:rPr lang="en-US" dirty="0">
                <a:solidFill>
                  <a:schemeClr val="bg1">
                    <a:lumMod val="50000"/>
                  </a:schemeClr>
                </a:solidFill>
                <a:ea typeface="+mn-lt"/>
                <a:cs typeface="+mn-lt"/>
                <a:sym typeface="+mn-lt"/>
              </a:rPr>
              <a:t>Returns a floating-point value of emotional strength based on the input text. Positive values are positive emotions and negative values are negative emotions.	</a:t>
            </a:r>
          </a:p>
          <a:p>
            <a:pPr marL="342900" indent="-342900">
              <a:buFont typeface="+mj-lt"/>
              <a:buAutoNum type="arabicPeriod"/>
            </a:pPr>
            <a:endParaRPr lang="en-US" dirty="0">
              <a:solidFill>
                <a:schemeClr val="bg1">
                  <a:lumMod val="50000"/>
                </a:schemeClr>
              </a:solidFill>
              <a:ea typeface="+mn-lt"/>
              <a:cs typeface="+mn-lt"/>
              <a:sym typeface="+mn-lt"/>
            </a:endParaRPr>
          </a:p>
          <a:p>
            <a:pPr marL="342900" indent="-342900">
              <a:buFont typeface="+mj-lt"/>
              <a:buAutoNum type="arabicPeriod"/>
            </a:pPr>
            <a:r>
              <a:rPr lang="en-US" dirty="0">
                <a:solidFill>
                  <a:schemeClr val="bg1">
                    <a:lumMod val="50000"/>
                  </a:schemeClr>
                </a:solidFill>
                <a:ea typeface="+mn-lt"/>
                <a:cs typeface="+mn-lt"/>
                <a:sym typeface="+mn-lt"/>
              </a:rPr>
              <a:t>Use certain rules to calculate the score of words in sentences</a:t>
            </a:r>
          </a:p>
          <a:p>
            <a:pPr marL="342900" indent="-342900">
              <a:buFont typeface="+mj-lt"/>
              <a:buAutoNum type="arabicPeriod"/>
            </a:pPr>
            <a:endParaRPr lang="en-US" dirty="0">
              <a:solidFill>
                <a:schemeClr val="bg1">
                  <a:lumMod val="50000"/>
                </a:schemeClr>
              </a:solidFill>
              <a:ea typeface="+mn-lt"/>
              <a:cs typeface="+mn-lt"/>
              <a:sym typeface="+mn-lt"/>
            </a:endParaRPr>
          </a:p>
          <a:p>
            <a:pPr marL="342900" indent="-342900">
              <a:buFont typeface="+mj-lt"/>
              <a:buAutoNum type="arabicPeriod"/>
            </a:pPr>
            <a:r>
              <a:rPr lang="en-US" dirty="0">
                <a:solidFill>
                  <a:schemeClr val="bg1">
                    <a:lumMod val="50000"/>
                  </a:schemeClr>
                </a:solidFill>
                <a:ea typeface="+mn-lt"/>
                <a:cs typeface="+mn-lt"/>
                <a:sym typeface="+mn-lt"/>
              </a:rPr>
              <a:t>The emotional intensity of the whole sentence is calculated according to the score of each word</a:t>
            </a:r>
          </a:p>
          <a:p>
            <a:endParaRPr lang="en-US" dirty="0">
              <a:solidFill>
                <a:schemeClr val="bg1">
                  <a:lumMod val="50000"/>
                </a:schemeClr>
              </a:solidFill>
              <a:ea typeface="+mn-lt"/>
              <a:cs typeface="+mn-lt"/>
              <a:sym typeface="+mn-lt"/>
            </a:endParaRPr>
          </a:p>
        </p:txBody>
      </p:sp>
    </p:spTree>
    <p:extLst>
      <p:ext uri="{BB962C8B-B14F-4D97-AF65-F5344CB8AC3E}">
        <p14:creationId xmlns:p14="http://schemas.microsoft.com/office/powerpoint/2010/main" val="4132799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ross 3"/>
          <p:cNvSpPr/>
          <p:nvPr/>
        </p:nvSpPr>
        <p:spPr>
          <a:xfrm>
            <a:off x="457473" y="744187"/>
            <a:ext cx="2470275" cy="2178423"/>
          </a:xfrm>
          <a:prstGeom prst="plu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cxnSp>
        <p:nvCxnSpPr>
          <p:cNvPr id="7" name="Straight Connector 6"/>
          <p:cNvCxnSpPr>
            <a:cxnSpLocks/>
          </p:cNvCxnSpPr>
          <p:nvPr/>
        </p:nvCxnSpPr>
        <p:spPr>
          <a:xfrm>
            <a:off x="608053" y="3609949"/>
            <a:ext cx="0" cy="2775560"/>
          </a:xfrm>
          <a:prstGeom prst="line">
            <a:avLst/>
          </a:prstGeom>
          <a:ln w="76200">
            <a:solidFill>
              <a:srgbClr val="59869B"/>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692610" y="1831266"/>
            <a:ext cx="9515956" cy="2308324"/>
          </a:xfrm>
          <a:prstGeom prst="rect">
            <a:avLst/>
          </a:prstGeom>
        </p:spPr>
        <p:txBody>
          <a:bodyPr wrap="square" anchor="t">
            <a:spAutoFit/>
          </a:bodyPr>
          <a:lstStyle/>
          <a:p>
            <a:r>
              <a:rPr lang="en-US">
                <a:solidFill>
                  <a:schemeClr val="tx1">
                    <a:lumMod val="50000"/>
                    <a:lumOff val="50000"/>
                  </a:schemeClr>
                </a:solidFill>
                <a:cs typeface="+mn-ea"/>
                <a:sym typeface="+mn-lt"/>
              </a:rPr>
              <a:t>Native Bayes:</a:t>
            </a:r>
          </a:p>
          <a:p>
            <a:r>
              <a:rPr lang="en-US">
                <a:solidFill>
                  <a:schemeClr val="tx1">
                    <a:lumMod val="50000"/>
                    <a:lumOff val="50000"/>
                  </a:schemeClr>
                </a:solidFill>
                <a:cs typeface="+mn-ea"/>
                <a:sym typeface="+mn-lt"/>
              </a:rPr>
              <a:t>p(‘</a:t>
            </a:r>
            <a:r>
              <a:rPr lang="en-US" altLang="zh-CN">
                <a:solidFill>
                  <a:schemeClr val="tx1">
                    <a:lumMod val="50000"/>
                    <a:lumOff val="50000"/>
                  </a:schemeClr>
                </a:solidFill>
                <a:cs typeface="+mn-ea"/>
                <a:sym typeface="+mn-lt"/>
              </a:rPr>
              <a:t>I love deep learning’ I J</a:t>
            </a:r>
            <a:r>
              <a:rPr lang="en-US">
                <a:solidFill>
                  <a:schemeClr val="tx1">
                    <a:lumMod val="50000"/>
                    <a:lumOff val="50000"/>
                  </a:schemeClr>
                </a:solidFill>
                <a:cs typeface="+mn-ea"/>
                <a:sym typeface="+mn-lt"/>
              </a:rPr>
              <a:t>) = p(‘I’, ‘love’, ‘deep’, ‘learning’| J)</a:t>
            </a:r>
          </a:p>
          <a:p>
            <a:r>
              <a:rPr lang="en-US">
                <a:solidFill>
                  <a:schemeClr val="tx1">
                    <a:lumMod val="50000"/>
                    <a:lumOff val="50000"/>
                  </a:schemeClr>
                </a:solidFill>
                <a:cs typeface="+mn-ea"/>
                <a:sym typeface="+mn-lt"/>
              </a:rPr>
              <a:t>= p(‘I’ | J)</a:t>
            </a:r>
            <a:r>
              <a:rPr lang="en-US" altLang="zh-CN">
                <a:solidFill>
                  <a:schemeClr val="tx1">
                    <a:lumMod val="50000"/>
                    <a:lumOff val="50000"/>
                  </a:schemeClr>
                </a:solidFill>
                <a:cs typeface="+mn-ea"/>
                <a:sym typeface="+mn-lt"/>
              </a:rPr>
              <a:t> p(‘love’ | J) p(‘deep’ | J) p(‘learning’ | J)</a:t>
            </a:r>
          </a:p>
          <a:p>
            <a:endParaRPr lang="en-US">
              <a:solidFill>
                <a:schemeClr val="bg1">
                  <a:lumMod val="50000"/>
                </a:schemeClr>
              </a:solidFill>
              <a:ea typeface="+mn-lt"/>
              <a:cs typeface="+mn-lt"/>
              <a:sym typeface="+mn-lt"/>
            </a:endParaRPr>
          </a:p>
          <a:p>
            <a:r>
              <a:rPr lang="en-US">
                <a:solidFill>
                  <a:schemeClr val="bg1">
                    <a:lumMod val="50000"/>
                  </a:schemeClr>
                </a:solidFill>
                <a:ea typeface="+mn-lt"/>
                <a:cs typeface="+mn-lt"/>
                <a:sym typeface="+mn-lt"/>
              </a:rPr>
              <a:t>Bag-of-Words: </a:t>
            </a:r>
          </a:p>
          <a:p>
            <a:r>
              <a:rPr lang="en-US" altLang="zh-CN">
                <a:solidFill>
                  <a:schemeClr val="tx1">
                    <a:lumMod val="50000"/>
                    <a:lumOff val="50000"/>
                  </a:schemeClr>
                </a:solidFill>
                <a:cs typeface="+mn-ea"/>
                <a:sym typeface="+mn-lt"/>
              </a:rPr>
              <a:t>p(‘I love deep learning’ I J) = p(‘Deep learning love I’ | J) ?</a:t>
            </a:r>
            <a:endParaRPr lang="en-US">
              <a:solidFill>
                <a:schemeClr val="bg1">
                  <a:lumMod val="50000"/>
                </a:schemeClr>
              </a:solidFill>
              <a:ea typeface="+mn-lt"/>
              <a:cs typeface="+mn-lt"/>
              <a:sym typeface="+mn-lt"/>
            </a:endParaRPr>
          </a:p>
          <a:p>
            <a:endParaRPr lang="en-US">
              <a:solidFill>
                <a:schemeClr val="bg1">
                  <a:lumMod val="50000"/>
                </a:schemeClr>
              </a:solidFill>
              <a:ea typeface="+mn-lt"/>
              <a:cs typeface="+mn-lt"/>
              <a:sym typeface="+mn-lt"/>
            </a:endParaRPr>
          </a:p>
          <a:p>
            <a:endParaRPr lang="en-US" dirty="0">
              <a:solidFill>
                <a:schemeClr val="bg1">
                  <a:lumMod val="50000"/>
                </a:schemeClr>
              </a:solidFill>
              <a:ea typeface="+mn-lt"/>
              <a:cs typeface="+mn-lt"/>
              <a:sym typeface="+mn-lt"/>
            </a:endParaRPr>
          </a:p>
        </p:txBody>
      </p:sp>
      <p:sp>
        <p:nvSpPr>
          <p:cNvPr id="19" name="矩形 18">
            <a:extLst>
              <a:ext uri="{FF2B5EF4-FFF2-40B4-BE49-F238E27FC236}">
                <a16:creationId xmlns:a16="http://schemas.microsoft.com/office/drawing/2014/main" id="{494A3009-68AC-4B68-9B94-54DE83981E52}"/>
              </a:ext>
            </a:extLst>
          </p:cNvPr>
          <p:cNvSpPr/>
          <p:nvPr>
            <p:custDataLst>
              <p:tags r:id="rId1"/>
            </p:custDataLst>
          </p:nvPr>
        </p:nvSpPr>
        <p:spPr>
          <a:xfrm>
            <a:off x="1692610" y="616780"/>
            <a:ext cx="5064712" cy="807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nSpc>
                <a:spcPct val="130000"/>
              </a:lnSpc>
            </a:pPr>
            <a:r>
              <a:rPr lang="en-US" altLang="zh-CN" sz="3200" dirty="0">
                <a:solidFill>
                  <a:schemeClr val="tx1"/>
                </a:solidFill>
                <a:cs typeface="+mn-ea"/>
                <a:sym typeface="+mn-lt"/>
              </a:rPr>
              <a:t>N-Gram: Beyond </a:t>
            </a:r>
            <a:r>
              <a:rPr lang="en-US" altLang="zh-CN" sz="3200" dirty="0" err="1">
                <a:solidFill>
                  <a:schemeClr val="tx1"/>
                </a:solidFill>
                <a:cs typeface="+mn-ea"/>
                <a:sym typeface="+mn-lt"/>
              </a:rPr>
              <a:t>Unigram</a:t>
            </a:r>
            <a:r>
              <a:rPr lang="en-US" dirty="0" err="1">
                <a:sym typeface="+mn-lt"/>
              </a:rPr>
              <a:t>C</a:t>
            </a:r>
            <a:endParaRPr lang="zh-CN" altLang="en-US" sz="3200" dirty="0">
              <a:solidFill>
                <a:schemeClr val="tx1"/>
              </a:solidFill>
              <a:cs typeface="+mn-ea"/>
              <a:sym typeface="+mn-lt"/>
            </a:endParaRPr>
          </a:p>
        </p:txBody>
      </p:sp>
      <p:sp>
        <p:nvSpPr>
          <p:cNvPr id="20" name="矩形 5">
            <a:extLst>
              <a:ext uri="{FF2B5EF4-FFF2-40B4-BE49-F238E27FC236}">
                <a16:creationId xmlns:a16="http://schemas.microsoft.com/office/drawing/2014/main" id="{1525E5D2-6C4E-4ACA-92E0-1FE3F3C772BE}"/>
              </a:ext>
            </a:extLst>
          </p:cNvPr>
          <p:cNvSpPr/>
          <p:nvPr>
            <p:custDataLst>
              <p:tags r:id="rId2"/>
            </p:custDataLst>
          </p:nvPr>
        </p:nvSpPr>
        <p:spPr>
          <a:xfrm>
            <a:off x="506868" y="616781"/>
            <a:ext cx="876479" cy="807663"/>
          </a:xfrm>
          <a:custGeom>
            <a:avLst/>
            <a:gdLst>
              <a:gd name="connsiteX0" fmla="*/ 0 w 1152000"/>
              <a:gd name="connsiteY0" fmla="*/ 0 h 1152000"/>
              <a:gd name="connsiteX1" fmla="*/ 1152000 w 1152000"/>
              <a:gd name="connsiteY1" fmla="*/ 0 h 1152000"/>
              <a:gd name="connsiteX2" fmla="*/ 1152000 w 1152000"/>
              <a:gd name="connsiteY2" fmla="*/ 1152000 h 1152000"/>
              <a:gd name="connsiteX3" fmla="*/ 0 w 1152000"/>
              <a:gd name="connsiteY3" fmla="*/ 1152000 h 1152000"/>
              <a:gd name="connsiteX4" fmla="*/ 0 w 1152000"/>
              <a:gd name="connsiteY4" fmla="*/ 0 h 1152000"/>
              <a:gd name="connsiteX0" fmla="*/ 0 w 1152000"/>
              <a:gd name="connsiteY0" fmla="*/ 2343 h 1154343"/>
              <a:gd name="connsiteX1" fmla="*/ 323289 w 1152000"/>
              <a:gd name="connsiteY1" fmla="*/ 0 h 1154343"/>
              <a:gd name="connsiteX2" fmla="*/ 1152000 w 1152000"/>
              <a:gd name="connsiteY2" fmla="*/ 2343 h 1154343"/>
              <a:gd name="connsiteX3" fmla="*/ 1152000 w 1152000"/>
              <a:gd name="connsiteY3" fmla="*/ 1154343 h 1154343"/>
              <a:gd name="connsiteX4" fmla="*/ 0 w 1152000"/>
              <a:gd name="connsiteY4" fmla="*/ 1154343 h 1154343"/>
              <a:gd name="connsiteX5" fmla="*/ 0 w 1152000"/>
              <a:gd name="connsiteY5" fmla="*/ 2343 h 1154343"/>
              <a:gd name="connsiteX0" fmla="*/ 0 w 1152000"/>
              <a:gd name="connsiteY0" fmla="*/ 2343 h 1154343"/>
              <a:gd name="connsiteX1" fmla="*/ 323289 w 1152000"/>
              <a:gd name="connsiteY1" fmla="*/ 0 h 1154343"/>
              <a:gd name="connsiteX2" fmla="*/ 825732 w 1152000"/>
              <a:gd name="connsiteY2" fmla="*/ 1 h 1154343"/>
              <a:gd name="connsiteX3" fmla="*/ 1152000 w 1152000"/>
              <a:gd name="connsiteY3" fmla="*/ 2343 h 1154343"/>
              <a:gd name="connsiteX4" fmla="*/ 1152000 w 1152000"/>
              <a:gd name="connsiteY4" fmla="*/ 1154343 h 1154343"/>
              <a:gd name="connsiteX5" fmla="*/ 0 w 1152000"/>
              <a:gd name="connsiteY5" fmla="*/ 1154343 h 1154343"/>
              <a:gd name="connsiteX6" fmla="*/ 0 w 1152000"/>
              <a:gd name="connsiteY6" fmla="*/ 2343 h 1154343"/>
              <a:gd name="connsiteX0" fmla="*/ 825732 w 1152000"/>
              <a:gd name="connsiteY0" fmla="*/ 1 h 1154343"/>
              <a:gd name="connsiteX1" fmla="*/ 1152000 w 1152000"/>
              <a:gd name="connsiteY1" fmla="*/ 2343 h 1154343"/>
              <a:gd name="connsiteX2" fmla="*/ 1152000 w 1152000"/>
              <a:gd name="connsiteY2" fmla="*/ 1154343 h 1154343"/>
              <a:gd name="connsiteX3" fmla="*/ 0 w 1152000"/>
              <a:gd name="connsiteY3" fmla="*/ 1154343 h 1154343"/>
              <a:gd name="connsiteX4" fmla="*/ 0 w 1152000"/>
              <a:gd name="connsiteY4" fmla="*/ 2343 h 1154343"/>
              <a:gd name="connsiteX5" fmla="*/ 323289 w 1152000"/>
              <a:gd name="connsiteY5" fmla="*/ 0 h 1154343"/>
              <a:gd name="connsiteX6" fmla="*/ 917172 w 1152000"/>
              <a:gd name="connsiteY6" fmla="*/ 91441 h 1154343"/>
              <a:gd name="connsiteX0" fmla="*/ 825732 w 1152000"/>
              <a:gd name="connsiteY0" fmla="*/ 1 h 1154343"/>
              <a:gd name="connsiteX1" fmla="*/ 1152000 w 1152000"/>
              <a:gd name="connsiteY1" fmla="*/ 2343 h 1154343"/>
              <a:gd name="connsiteX2" fmla="*/ 1152000 w 1152000"/>
              <a:gd name="connsiteY2" fmla="*/ 1154343 h 1154343"/>
              <a:gd name="connsiteX3" fmla="*/ 0 w 1152000"/>
              <a:gd name="connsiteY3" fmla="*/ 1154343 h 1154343"/>
              <a:gd name="connsiteX4" fmla="*/ 0 w 1152000"/>
              <a:gd name="connsiteY4" fmla="*/ 2343 h 1154343"/>
              <a:gd name="connsiteX5" fmla="*/ 323289 w 1152000"/>
              <a:gd name="connsiteY5" fmla="*/ 0 h 11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000" h="1154343">
                <a:moveTo>
                  <a:pt x="825732" y="1"/>
                </a:moveTo>
                <a:lnTo>
                  <a:pt x="1152000" y="2343"/>
                </a:lnTo>
                <a:lnTo>
                  <a:pt x="1152000" y="1154343"/>
                </a:lnTo>
                <a:lnTo>
                  <a:pt x="0" y="1154343"/>
                </a:lnTo>
                <a:lnTo>
                  <a:pt x="0" y="2343"/>
                </a:lnTo>
                <a:lnTo>
                  <a:pt x="323289" y="0"/>
                </a:lnTo>
              </a:path>
            </a:pathLst>
          </a:custGeom>
          <a:solidFill>
            <a:srgbClr val="59869B"/>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540000" anchor="ctr"/>
          <a:lstStyle/>
          <a:p>
            <a:pPr algn="ctr">
              <a:defRPr/>
            </a:pPr>
            <a:endParaRPr lang="zh-CN" altLang="en-US" sz="3200">
              <a:solidFill>
                <a:srgbClr val="535A8F"/>
              </a:solidFill>
              <a:cs typeface="+mn-ea"/>
              <a:sym typeface="+mn-lt"/>
            </a:endParaRPr>
          </a:p>
        </p:txBody>
      </p:sp>
      <p:sp>
        <p:nvSpPr>
          <p:cNvPr id="5" name="AutoShape 2">
            <a:extLst>
              <a:ext uri="{FF2B5EF4-FFF2-40B4-BE49-F238E27FC236}">
                <a16:creationId xmlns:a16="http://schemas.microsoft.com/office/drawing/2014/main" id="{253E10C3-F079-4AA6-B34B-7426385184D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161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ross 3"/>
          <p:cNvSpPr/>
          <p:nvPr/>
        </p:nvSpPr>
        <p:spPr>
          <a:xfrm>
            <a:off x="457473" y="744187"/>
            <a:ext cx="2470275" cy="2178423"/>
          </a:xfrm>
          <a:prstGeom prst="plu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cxnSp>
        <p:nvCxnSpPr>
          <p:cNvPr id="7" name="Straight Connector 6"/>
          <p:cNvCxnSpPr>
            <a:cxnSpLocks/>
          </p:cNvCxnSpPr>
          <p:nvPr/>
        </p:nvCxnSpPr>
        <p:spPr>
          <a:xfrm>
            <a:off x="608053" y="3609949"/>
            <a:ext cx="0" cy="2775560"/>
          </a:xfrm>
          <a:prstGeom prst="line">
            <a:avLst/>
          </a:prstGeom>
          <a:ln w="76200">
            <a:solidFill>
              <a:srgbClr val="59869B"/>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692610" y="1831266"/>
            <a:ext cx="8629397" cy="2862322"/>
          </a:xfrm>
          <a:prstGeom prst="rect">
            <a:avLst/>
          </a:prstGeom>
        </p:spPr>
        <p:txBody>
          <a:bodyPr wrap="square" anchor="t">
            <a:spAutoFit/>
          </a:bodyPr>
          <a:lstStyle/>
          <a:p>
            <a:r>
              <a:rPr lang="en-US" dirty="0">
                <a:solidFill>
                  <a:schemeClr val="tx1">
                    <a:lumMod val="50000"/>
                    <a:lumOff val="50000"/>
                  </a:schemeClr>
                </a:solidFill>
                <a:cs typeface="+mn-ea"/>
                <a:sym typeface="+mn-lt"/>
              </a:rPr>
              <a:t>Features:</a:t>
            </a:r>
          </a:p>
          <a:p>
            <a:r>
              <a:rPr lang="en-US" dirty="0">
                <a:solidFill>
                  <a:schemeClr val="tx1">
                    <a:lumMod val="50000"/>
                    <a:lumOff val="50000"/>
                  </a:schemeClr>
                </a:solidFill>
                <a:cs typeface="+mn-ea"/>
                <a:sym typeface="+mn-lt"/>
              </a:rPr>
              <a:t>(1)</a:t>
            </a:r>
            <a:r>
              <a:rPr lang="en-US" dirty="0">
                <a:solidFill>
                  <a:schemeClr val="bg1">
                    <a:lumMod val="50000"/>
                  </a:schemeClr>
                </a:solidFill>
                <a:ea typeface="+mn-lt"/>
                <a:cs typeface="+mn-lt"/>
                <a:sym typeface="+mn-lt"/>
              </a:rPr>
              <a:t> The appearance of a word/letter depends on several other words/letter</a:t>
            </a:r>
          </a:p>
          <a:p>
            <a:endParaRPr lang="en-US" dirty="0">
              <a:solidFill>
                <a:schemeClr val="bg1">
                  <a:lumMod val="50000"/>
                </a:schemeClr>
              </a:solidFill>
              <a:ea typeface="+mn-lt"/>
              <a:cs typeface="+mn-lt"/>
              <a:sym typeface="+mn-lt"/>
            </a:endParaRPr>
          </a:p>
          <a:p>
            <a:r>
              <a:rPr lang="en-US" dirty="0">
                <a:solidFill>
                  <a:schemeClr val="bg1">
                    <a:lumMod val="50000"/>
                  </a:schemeClr>
                </a:solidFill>
                <a:ea typeface="+mn-lt"/>
                <a:cs typeface="+mn-lt"/>
                <a:sym typeface="+mn-lt"/>
              </a:rPr>
              <a:t>(2) The more information we get, the more accurate the prediction is</a:t>
            </a:r>
          </a:p>
          <a:p>
            <a:endParaRPr lang="en-US" dirty="0">
              <a:solidFill>
                <a:schemeClr val="bg1">
                  <a:lumMod val="50000"/>
                </a:schemeClr>
              </a:solidFill>
              <a:ea typeface="+mn-lt"/>
              <a:cs typeface="+mn-lt"/>
              <a:sym typeface="+mn-lt"/>
            </a:endParaRPr>
          </a:p>
          <a:p>
            <a:r>
              <a:rPr lang="en-US" dirty="0">
                <a:solidFill>
                  <a:schemeClr val="bg1">
                    <a:lumMod val="50000"/>
                  </a:schemeClr>
                </a:solidFill>
                <a:cs typeface="+mn-ea"/>
              </a:rPr>
              <a:t>Bigrams:</a:t>
            </a:r>
          </a:p>
          <a:p>
            <a:r>
              <a:rPr lang="en-US" dirty="0">
                <a:solidFill>
                  <a:schemeClr val="bg1">
                    <a:lumMod val="50000"/>
                  </a:schemeClr>
                </a:solidFill>
                <a:cs typeface="+mn-ea"/>
              </a:rPr>
              <a:t>*C, CO, OM, MP, PU, UT, TE, ER, R* </a:t>
            </a:r>
          </a:p>
          <a:p>
            <a:endParaRPr lang="en-US" dirty="0">
              <a:solidFill>
                <a:schemeClr val="bg1">
                  <a:lumMod val="50000"/>
                </a:schemeClr>
              </a:solidFill>
              <a:cs typeface="+mn-ea"/>
            </a:endParaRPr>
          </a:p>
          <a:p>
            <a:r>
              <a:rPr lang="en-US" dirty="0">
                <a:solidFill>
                  <a:schemeClr val="bg1">
                    <a:lumMod val="50000"/>
                  </a:schemeClr>
                </a:solidFill>
                <a:cs typeface="+mn-ea"/>
              </a:rPr>
              <a:t>Trigrams:</a:t>
            </a:r>
          </a:p>
          <a:p>
            <a:r>
              <a:rPr lang="pt-BR" dirty="0">
                <a:solidFill>
                  <a:schemeClr val="bg1">
                    <a:lumMod val="50000"/>
                  </a:schemeClr>
                </a:solidFill>
                <a:cs typeface="+mn-ea"/>
              </a:rPr>
              <a:t>**C, *CO, COM, OMP, MPU, PUT, UTE, TER, ER*, R**</a:t>
            </a:r>
            <a:endParaRPr lang="en-US" dirty="0">
              <a:solidFill>
                <a:schemeClr val="bg1">
                  <a:lumMod val="50000"/>
                </a:schemeClr>
              </a:solidFill>
              <a:cs typeface="+mn-ea"/>
            </a:endParaRPr>
          </a:p>
        </p:txBody>
      </p:sp>
      <p:sp>
        <p:nvSpPr>
          <p:cNvPr id="19" name="矩形 18">
            <a:extLst>
              <a:ext uri="{FF2B5EF4-FFF2-40B4-BE49-F238E27FC236}">
                <a16:creationId xmlns:a16="http://schemas.microsoft.com/office/drawing/2014/main" id="{494A3009-68AC-4B68-9B94-54DE83981E52}"/>
              </a:ext>
            </a:extLst>
          </p:cNvPr>
          <p:cNvSpPr/>
          <p:nvPr>
            <p:custDataLst>
              <p:tags r:id="rId1"/>
            </p:custDataLst>
          </p:nvPr>
        </p:nvSpPr>
        <p:spPr>
          <a:xfrm>
            <a:off x="1692610" y="616780"/>
            <a:ext cx="5064712" cy="807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nSpc>
                <a:spcPct val="130000"/>
              </a:lnSpc>
            </a:pPr>
            <a:r>
              <a:rPr lang="en-US" altLang="zh-CN" sz="3200" dirty="0">
                <a:solidFill>
                  <a:schemeClr val="tx1"/>
                </a:solidFill>
                <a:cs typeface="+mn-ea"/>
                <a:sym typeface="+mn-lt"/>
              </a:rPr>
              <a:t>N-Gram: </a:t>
            </a:r>
            <a:r>
              <a:rPr lang="en-US" altLang="zh-CN" sz="3200" dirty="0" err="1">
                <a:solidFill>
                  <a:schemeClr val="tx1"/>
                </a:solidFill>
                <a:cs typeface="+mn-ea"/>
                <a:sym typeface="+mn-lt"/>
              </a:rPr>
              <a:t>Introduction</a:t>
            </a:r>
            <a:r>
              <a:rPr lang="en-US" dirty="0" err="1">
                <a:sym typeface="+mn-lt"/>
              </a:rPr>
              <a:t>C</a:t>
            </a:r>
            <a:endParaRPr lang="zh-CN" altLang="en-US" sz="3200" dirty="0">
              <a:solidFill>
                <a:schemeClr val="tx1"/>
              </a:solidFill>
              <a:cs typeface="+mn-ea"/>
              <a:sym typeface="+mn-lt"/>
            </a:endParaRPr>
          </a:p>
        </p:txBody>
      </p:sp>
      <p:sp>
        <p:nvSpPr>
          <p:cNvPr id="20" name="矩形 5">
            <a:extLst>
              <a:ext uri="{FF2B5EF4-FFF2-40B4-BE49-F238E27FC236}">
                <a16:creationId xmlns:a16="http://schemas.microsoft.com/office/drawing/2014/main" id="{1525E5D2-6C4E-4ACA-92E0-1FE3F3C772BE}"/>
              </a:ext>
            </a:extLst>
          </p:cNvPr>
          <p:cNvSpPr/>
          <p:nvPr>
            <p:custDataLst>
              <p:tags r:id="rId2"/>
            </p:custDataLst>
          </p:nvPr>
        </p:nvSpPr>
        <p:spPr>
          <a:xfrm>
            <a:off x="506868" y="616781"/>
            <a:ext cx="876479" cy="807663"/>
          </a:xfrm>
          <a:custGeom>
            <a:avLst/>
            <a:gdLst>
              <a:gd name="connsiteX0" fmla="*/ 0 w 1152000"/>
              <a:gd name="connsiteY0" fmla="*/ 0 h 1152000"/>
              <a:gd name="connsiteX1" fmla="*/ 1152000 w 1152000"/>
              <a:gd name="connsiteY1" fmla="*/ 0 h 1152000"/>
              <a:gd name="connsiteX2" fmla="*/ 1152000 w 1152000"/>
              <a:gd name="connsiteY2" fmla="*/ 1152000 h 1152000"/>
              <a:gd name="connsiteX3" fmla="*/ 0 w 1152000"/>
              <a:gd name="connsiteY3" fmla="*/ 1152000 h 1152000"/>
              <a:gd name="connsiteX4" fmla="*/ 0 w 1152000"/>
              <a:gd name="connsiteY4" fmla="*/ 0 h 1152000"/>
              <a:gd name="connsiteX0" fmla="*/ 0 w 1152000"/>
              <a:gd name="connsiteY0" fmla="*/ 2343 h 1154343"/>
              <a:gd name="connsiteX1" fmla="*/ 323289 w 1152000"/>
              <a:gd name="connsiteY1" fmla="*/ 0 h 1154343"/>
              <a:gd name="connsiteX2" fmla="*/ 1152000 w 1152000"/>
              <a:gd name="connsiteY2" fmla="*/ 2343 h 1154343"/>
              <a:gd name="connsiteX3" fmla="*/ 1152000 w 1152000"/>
              <a:gd name="connsiteY3" fmla="*/ 1154343 h 1154343"/>
              <a:gd name="connsiteX4" fmla="*/ 0 w 1152000"/>
              <a:gd name="connsiteY4" fmla="*/ 1154343 h 1154343"/>
              <a:gd name="connsiteX5" fmla="*/ 0 w 1152000"/>
              <a:gd name="connsiteY5" fmla="*/ 2343 h 1154343"/>
              <a:gd name="connsiteX0" fmla="*/ 0 w 1152000"/>
              <a:gd name="connsiteY0" fmla="*/ 2343 h 1154343"/>
              <a:gd name="connsiteX1" fmla="*/ 323289 w 1152000"/>
              <a:gd name="connsiteY1" fmla="*/ 0 h 1154343"/>
              <a:gd name="connsiteX2" fmla="*/ 825732 w 1152000"/>
              <a:gd name="connsiteY2" fmla="*/ 1 h 1154343"/>
              <a:gd name="connsiteX3" fmla="*/ 1152000 w 1152000"/>
              <a:gd name="connsiteY3" fmla="*/ 2343 h 1154343"/>
              <a:gd name="connsiteX4" fmla="*/ 1152000 w 1152000"/>
              <a:gd name="connsiteY4" fmla="*/ 1154343 h 1154343"/>
              <a:gd name="connsiteX5" fmla="*/ 0 w 1152000"/>
              <a:gd name="connsiteY5" fmla="*/ 1154343 h 1154343"/>
              <a:gd name="connsiteX6" fmla="*/ 0 w 1152000"/>
              <a:gd name="connsiteY6" fmla="*/ 2343 h 1154343"/>
              <a:gd name="connsiteX0" fmla="*/ 825732 w 1152000"/>
              <a:gd name="connsiteY0" fmla="*/ 1 h 1154343"/>
              <a:gd name="connsiteX1" fmla="*/ 1152000 w 1152000"/>
              <a:gd name="connsiteY1" fmla="*/ 2343 h 1154343"/>
              <a:gd name="connsiteX2" fmla="*/ 1152000 w 1152000"/>
              <a:gd name="connsiteY2" fmla="*/ 1154343 h 1154343"/>
              <a:gd name="connsiteX3" fmla="*/ 0 w 1152000"/>
              <a:gd name="connsiteY3" fmla="*/ 1154343 h 1154343"/>
              <a:gd name="connsiteX4" fmla="*/ 0 w 1152000"/>
              <a:gd name="connsiteY4" fmla="*/ 2343 h 1154343"/>
              <a:gd name="connsiteX5" fmla="*/ 323289 w 1152000"/>
              <a:gd name="connsiteY5" fmla="*/ 0 h 1154343"/>
              <a:gd name="connsiteX6" fmla="*/ 917172 w 1152000"/>
              <a:gd name="connsiteY6" fmla="*/ 91441 h 1154343"/>
              <a:gd name="connsiteX0" fmla="*/ 825732 w 1152000"/>
              <a:gd name="connsiteY0" fmla="*/ 1 h 1154343"/>
              <a:gd name="connsiteX1" fmla="*/ 1152000 w 1152000"/>
              <a:gd name="connsiteY1" fmla="*/ 2343 h 1154343"/>
              <a:gd name="connsiteX2" fmla="*/ 1152000 w 1152000"/>
              <a:gd name="connsiteY2" fmla="*/ 1154343 h 1154343"/>
              <a:gd name="connsiteX3" fmla="*/ 0 w 1152000"/>
              <a:gd name="connsiteY3" fmla="*/ 1154343 h 1154343"/>
              <a:gd name="connsiteX4" fmla="*/ 0 w 1152000"/>
              <a:gd name="connsiteY4" fmla="*/ 2343 h 1154343"/>
              <a:gd name="connsiteX5" fmla="*/ 323289 w 1152000"/>
              <a:gd name="connsiteY5" fmla="*/ 0 h 11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000" h="1154343">
                <a:moveTo>
                  <a:pt x="825732" y="1"/>
                </a:moveTo>
                <a:lnTo>
                  <a:pt x="1152000" y="2343"/>
                </a:lnTo>
                <a:lnTo>
                  <a:pt x="1152000" y="1154343"/>
                </a:lnTo>
                <a:lnTo>
                  <a:pt x="0" y="1154343"/>
                </a:lnTo>
                <a:lnTo>
                  <a:pt x="0" y="2343"/>
                </a:lnTo>
                <a:lnTo>
                  <a:pt x="323289" y="0"/>
                </a:lnTo>
              </a:path>
            </a:pathLst>
          </a:custGeom>
          <a:solidFill>
            <a:srgbClr val="59869B"/>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540000" anchor="ctr"/>
          <a:lstStyle/>
          <a:p>
            <a:pPr algn="ctr">
              <a:defRPr/>
            </a:pPr>
            <a:endParaRPr lang="zh-CN" altLang="en-US" sz="3200">
              <a:solidFill>
                <a:srgbClr val="535A8F"/>
              </a:solidFill>
              <a:cs typeface="+mn-ea"/>
              <a:sym typeface="+mn-lt"/>
            </a:endParaRPr>
          </a:p>
        </p:txBody>
      </p:sp>
      <p:sp>
        <p:nvSpPr>
          <p:cNvPr id="5" name="AutoShape 2">
            <a:extLst>
              <a:ext uri="{FF2B5EF4-FFF2-40B4-BE49-F238E27FC236}">
                <a16:creationId xmlns:a16="http://schemas.microsoft.com/office/drawing/2014/main" id="{253E10C3-F079-4AA6-B34B-7426385184D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97502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ross 3"/>
          <p:cNvSpPr/>
          <p:nvPr/>
        </p:nvSpPr>
        <p:spPr>
          <a:xfrm>
            <a:off x="457473" y="744187"/>
            <a:ext cx="2470275" cy="2178423"/>
          </a:xfrm>
          <a:prstGeom prst="plu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cxnSp>
        <p:nvCxnSpPr>
          <p:cNvPr id="7" name="Straight Connector 6"/>
          <p:cNvCxnSpPr>
            <a:cxnSpLocks/>
          </p:cNvCxnSpPr>
          <p:nvPr/>
        </p:nvCxnSpPr>
        <p:spPr>
          <a:xfrm>
            <a:off x="608053" y="3609949"/>
            <a:ext cx="0" cy="2775560"/>
          </a:xfrm>
          <a:prstGeom prst="line">
            <a:avLst/>
          </a:prstGeom>
          <a:ln w="76200">
            <a:solidFill>
              <a:srgbClr val="59869B"/>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692610" y="1831266"/>
            <a:ext cx="8629397" cy="2031325"/>
          </a:xfrm>
          <a:prstGeom prst="rect">
            <a:avLst/>
          </a:prstGeom>
        </p:spPr>
        <p:txBody>
          <a:bodyPr wrap="square" anchor="t">
            <a:spAutoFit/>
          </a:bodyPr>
          <a:lstStyle/>
          <a:p>
            <a:r>
              <a:rPr lang="en-US" dirty="0">
                <a:solidFill>
                  <a:schemeClr val="tx1">
                    <a:lumMod val="50000"/>
                    <a:lumOff val="50000"/>
                  </a:schemeClr>
                </a:solidFill>
                <a:cs typeface="+mn-ea"/>
                <a:sym typeface="+mn-lt"/>
              </a:rPr>
              <a:t>In a bigram LM, given </a:t>
            </a:r>
            <a:r>
              <a:rPr lang="en-US" dirty="0" err="1">
                <a:solidFill>
                  <a:schemeClr val="tx1">
                    <a:lumMod val="50000"/>
                    <a:lumOff val="50000"/>
                  </a:schemeClr>
                </a:solidFill>
                <a:cs typeface="+mn-ea"/>
                <a:sym typeface="+mn-lt"/>
              </a:rPr>
              <a:t>w</a:t>
            </a:r>
            <a:r>
              <a:rPr lang="en-US" baseline="-25000" dirty="0" err="1">
                <a:solidFill>
                  <a:schemeClr val="tx1">
                    <a:lumMod val="50000"/>
                    <a:lumOff val="50000"/>
                  </a:schemeClr>
                </a:solidFill>
                <a:cs typeface="+mn-ea"/>
                <a:sym typeface="+mn-lt"/>
              </a:rPr>
              <a:t>i</a:t>
            </a:r>
            <a:r>
              <a:rPr lang="en-US" dirty="0">
                <a:solidFill>
                  <a:schemeClr val="tx1">
                    <a:lumMod val="50000"/>
                    <a:lumOff val="50000"/>
                  </a:schemeClr>
                </a:solidFill>
                <a:cs typeface="+mn-ea"/>
                <a:sym typeface="+mn-lt"/>
              </a:rPr>
              <a:t>, the probability that the next word is </a:t>
            </a:r>
            <a:r>
              <a:rPr lang="en-US" dirty="0" err="1">
                <a:solidFill>
                  <a:schemeClr val="tx1">
                    <a:lumMod val="50000"/>
                    <a:lumOff val="50000"/>
                  </a:schemeClr>
                </a:solidFill>
                <a:cs typeface="+mn-ea"/>
                <a:sym typeface="+mn-lt"/>
              </a:rPr>
              <a:t>w</a:t>
            </a:r>
            <a:r>
              <a:rPr lang="en-US" baseline="-25000" dirty="0" err="1">
                <a:solidFill>
                  <a:schemeClr val="tx1">
                    <a:lumMod val="50000"/>
                    <a:lumOff val="50000"/>
                  </a:schemeClr>
                </a:solidFill>
                <a:cs typeface="+mn-ea"/>
                <a:sym typeface="+mn-lt"/>
              </a:rPr>
              <a:t>j</a:t>
            </a:r>
            <a:r>
              <a:rPr lang="en-US" dirty="0">
                <a:solidFill>
                  <a:schemeClr val="tx1">
                    <a:lumMod val="50000"/>
                    <a:lumOff val="50000"/>
                  </a:schemeClr>
                </a:solidFill>
                <a:cs typeface="+mn-ea"/>
                <a:sym typeface="+mn-lt"/>
              </a:rPr>
              <a:t> is given by:</a:t>
            </a:r>
          </a:p>
          <a:p>
            <a:r>
              <a:rPr lang="en-US" dirty="0">
                <a:solidFill>
                  <a:schemeClr val="tx1">
                    <a:lumMod val="50000"/>
                    <a:lumOff val="50000"/>
                  </a:schemeClr>
                </a:solidFill>
                <a:cs typeface="+mn-ea"/>
                <a:sym typeface="+mn-lt"/>
              </a:rPr>
              <a:t>(1)</a:t>
            </a:r>
            <a:r>
              <a:rPr lang="en-US" dirty="0">
                <a:solidFill>
                  <a:schemeClr val="bg1">
                    <a:lumMod val="50000"/>
                  </a:schemeClr>
                </a:solidFill>
                <a:ea typeface="+mn-lt"/>
                <a:cs typeface="+mn-lt"/>
                <a:sym typeface="+mn-lt"/>
              </a:rPr>
              <a:t> character based</a:t>
            </a:r>
          </a:p>
          <a:p>
            <a:endParaRPr lang="en-US" dirty="0">
              <a:solidFill>
                <a:schemeClr val="bg1">
                  <a:lumMod val="50000"/>
                </a:schemeClr>
              </a:solidFill>
              <a:ea typeface="+mn-lt"/>
              <a:cs typeface="+mn-lt"/>
              <a:sym typeface="+mn-lt"/>
            </a:endParaRPr>
          </a:p>
          <a:p>
            <a:r>
              <a:rPr lang="en-US" dirty="0">
                <a:solidFill>
                  <a:schemeClr val="bg1">
                    <a:lumMod val="50000"/>
                  </a:schemeClr>
                </a:solidFill>
                <a:ea typeface="+mn-lt"/>
                <a:cs typeface="+mn-lt"/>
                <a:sym typeface="+mn-lt"/>
              </a:rPr>
              <a:t>(2) word based</a:t>
            </a:r>
          </a:p>
          <a:p>
            <a:endParaRPr lang="en-US" dirty="0">
              <a:solidFill>
                <a:schemeClr val="bg1">
                  <a:lumMod val="50000"/>
                </a:schemeClr>
              </a:solidFill>
              <a:ea typeface="+mn-lt"/>
              <a:cs typeface="+mn-lt"/>
              <a:sym typeface="+mn-lt"/>
            </a:endParaRPr>
          </a:p>
          <a:p>
            <a:r>
              <a:rPr lang="en-US" dirty="0">
                <a:solidFill>
                  <a:schemeClr val="bg1">
                    <a:lumMod val="50000"/>
                  </a:schemeClr>
                </a:solidFill>
                <a:ea typeface="+mn-lt"/>
                <a:cs typeface="+mn-lt"/>
                <a:sym typeface="+mn-lt"/>
              </a:rPr>
              <a:t>Markov Assumption: </a:t>
            </a:r>
          </a:p>
          <a:p>
            <a:endParaRPr lang="en-US" dirty="0">
              <a:solidFill>
                <a:schemeClr val="bg1">
                  <a:lumMod val="50000"/>
                </a:schemeClr>
              </a:solidFill>
              <a:ea typeface="+mn-lt"/>
              <a:cs typeface="+mn-lt"/>
              <a:sym typeface="+mn-lt"/>
            </a:endParaRPr>
          </a:p>
        </p:txBody>
      </p:sp>
      <p:sp>
        <p:nvSpPr>
          <p:cNvPr id="19" name="矩形 18">
            <a:extLst>
              <a:ext uri="{FF2B5EF4-FFF2-40B4-BE49-F238E27FC236}">
                <a16:creationId xmlns:a16="http://schemas.microsoft.com/office/drawing/2014/main" id="{494A3009-68AC-4B68-9B94-54DE83981E52}"/>
              </a:ext>
            </a:extLst>
          </p:cNvPr>
          <p:cNvSpPr/>
          <p:nvPr>
            <p:custDataLst>
              <p:tags r:id="rId1"/>
            </p:custDataLst>
          </p:nvPr>
        </p:nvSpPr>
        <p:spPr>
          <a:xfrm>
            <a:off x="1692610" y="616780"/>
            <a:ext cx="6059574" cy="807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5000" lnSpcReduction="10000"/>
          </a:bodyPr>
          <a:lstStyle/>
          <a:p>
            <a:pPr>
              <a:lnSpc>
                <a:spcPct val="130000"/>
              </a:lnSpc>
            </a:pPr>
            <a:r>
              <a:rPr lang="en-US" altLang="zh-CN" sz="3200" dirty="0">
                <a:solidFill>
                  <a:schemeClr val="tx1"/>
                </a:solidFill>
                <a:cs typeface="+mn-ea"/>
                <a:sym typeface="+mn-lt"/>
              </a:rPr>
              <a:t>N-Gram: N-Gram in Language Model</a:t>
            </a:r>
            <a:endParaRPr lang="zh-CN" altLang="en-US" sz="3200" dirty="0">
              <a:solidFill>
                <a:schemeClr val="tx1"/>
              </a:solidFill>
              <a:cs typeface="+mn-ea"/>
              <a:sym typeface="+mn-lt"/>
            </a:endParaRPr>
          </a:p>
        </p:txBody>
      </p:sp>
      <p:sp>
        <p:nvSpPr>
          <p:cNvPr id="20" name="矩形 5">
            <a:extLst>
              <a:ext uri="{FF2B5EF4-FFF2-40B4-BE49-F238E27FC236}">
                <a16:creationId xmlns:a16="http://schemas.microsoft.com/office/drawing/2014/main" id="{1525E5D2-6C4E-4ACA-92E0-1FE3F3C772BE}"/>
              </a:ext>
            </a:extLst>
          </p:cNvPr>
          <p:cNvSpPr/>
          <p:nvPr>
            <p:custDataLst>
              <p:tags r:id="rId2"/>
            </p:custDataLst>
          </p:nvPr>
        </p:nvSpPr>
        <p:spPr>
          <a:xfrm>
            <a:off x="506868" y="616781"/>
            <a:ext cx="876479" cy="807663"/>
          </a:xfrm>
          <a:custGeom>
            <a:avLst/>
            <a:gdLst>
              <a:gd name="connsiteX0" fmla="*/ 0 w 1152000"/>
              <a:gd name="connsiteY0" fmla="*/ 0 h 1152000"/>
              <a:gd name="connsiteX1" fmla="*/ 1152000 w 1152000"/>
              <a:gd name="connsiteY1" fmla="*/ 0 h 1152000"/>
              <a:gd name="connsiteX2" fmla="*/ 1152000 w 1152000"/>
              <a:gd name="connsiteY2" fmla="*/ 1152000 h 1152000"/>
              <a:gd name="connsiteX3" fmla="*/ 0 w 1152000"/>
              <a:gd name="connsiteY3" fmla="*/ 1152000 h 1152000"/>
              <a:gd name="connsiteX4" fmla="*/ 0 w 1152000"/>
              <a:gd name="connsiteY4" fmla="*/ 0 h 1152000"/>
              <a:gd name="connsiteX0" fmla="*/ 0 w 1152000"/>
              <a:gd name="connsiteY0" fmla="*/ 2343 h 1154343"/>
              <a:gd name="connsiteX1" fmla="*/ 323289 w 1152000"/>
              <a:gd name="connsiteY1" fmla="*/ 0 h 1154343"/>
              <a:gd name="connsiteX2" fmla="*/ 1152000 w 1152000"/>
              <a:gd name="connsiteY2" fmla="*/ 2343 h 1154343"/>
              <a:gd name="connsiteX3" fmla="*/ 1152000 w 1152000"/>
              <a:gd name="connsiteY3" fmla="*/ 1154343 h 1154343"/>
              <a:gd name="connsiteX4" fmla="*/ 0 w 1152000"/>
              <a:gd name="connsiteY4" fmla="*/ 1154343 h 1154343"/>
              <a:gd name="connsiteX5" fmla="*/ 0 w 1152000"/>
              <a:gd name="connsiteY5" fmla="*/ 2343 h 1154343"/>
              <a:gd name="connsiteX0" fmla="*/ 0 w 1152000"/>
              <a:gd name="connsiteY0" fmla="*/ 2343 h 1154343"/>
              <a:gd name="connsiteX1" fmla="*/ 323289 w 1152000"/>
              <a:gd name="connsiteY1" fmla="*/ 0 h 1154343"/>
              <a:gd name="connsiteX2" fmla="*/ 825732 w 1152000"/>
              <a:gd name="connsiteY2" fmla="*/ 1 h 1154343"/>
              <a:gd name="connsiteX3" fmla="*/ 1152000 w 1152000"/>
              <a:gd name="connsiteY3" fmla="*/ 2343 h 1154343"/>
              <a:gd name="connsiteX4" fmla="*/ 1152000 w 1152000"/>
              <a:gd name="connsiteY4" fmla="*/ 1154343 h 1154343"/>
              <a:gd name="connsiteX5" fmla="*/ 0 w 1152000"/>
              <a:gd name="connsiteY5" fmla="*/ 1154343 h 1154343"/>
              <a:gd name="connsiteX6" fmla="*/ 0 w 1152000"/>
              <a:gd name="connsiteY6" fmla="*/ 2343 h 1154343"/>
              <a:gd name="connsiteX0" fmla="*/ 825732 w 1152000"/>
              <a:gd name="connsiteY0" fmla="*/ 1 h 1154343"/>
              <a:gd name="connsiteX1" fmla="*/ 1152000 w 1152000"/>
              <a:gd name="connsiteY1" fmla="*/ 2343 h 1154343"/>
              <a:gd name="connsiteX2" fmla="*/ 1152000 w 1152000"/>
              <a:gd name="connsiteY2" fmla="*/ 1154343 h 1154343"/>
              <a:gd name="connsiteX3" fmla="*/ 0 w 1152000"/>
              <a:gd name="connsiteY3" fmla="*/ 1154343 h 1154343"/>
              <a:gd name="connsiteX4" fmla="*/ 0 w 1152000"/>
              <a:gd name="connsiteY4" fmla="*/ 2343 h 1154343"/>
              <a:gd name="connsiteX5" fmla="*/ 323289 w 1152000"/>
              <a:gd name="connsiteY5" fmla="*/ 0 h 1154343"/>
              <a:gd name="connsiteX6" fmla="*/ 917172 w 1152000"/>
              <a:gd name="connsiteY6" fmla="*/ 91441 h 1154343"/>
              <a:gd name="connsiteX0" fmla="*/ 825732 w 1152000"/>
              <a:gd name="connsiteY0" fmla="*/ 1 h 1154343"/>
              <a:gd name="connsiteX1" fmla="*/ 1152000 w 1152000"/>
              <a:gd name="connsiteY1" fmla="*/ 2343 h 1154343"/>
              <a:gd name="connsiteX2" fmla="*/ 1152000 w 1152000"/>
              <a:gd name="connsiteY2" fmla="*/ 1154343 h 1154343"/>
              <a:gd name="connsiteX3" fmla="*/ 0 w 1152000"/>
              <a:gd name="connsiteY3" fmla="*/ 1154343 h 1154343"/>
              <a:gd name="connsiteX4" fmla="*/ 0 w 1152000"/>
              <a:gd name="connsiteY4" fmla="*/ 2343 h 1154343"/>
              <a:gd name="connsiteX5" fmla="*/ 323289 w 1152000"/>
              <a:gd name="connsiteY5" fmla="*/ 0 h 11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000" h="1154343">
                <a:moveTo>
                  <a:pt x="825732" y="1"/>
                </a:moveTo>
                <a:lnTo>
                  <a:pt x="1152000" y="2343"/>
                </a:lnTo>
                <a:lnTo>
                  <a:pt x="1152000" y="1154343"/>
                </a:lnTo>
                <a:lnTo>
                  <a:pt x="0" y="1154343"/>
                </a:lnTo>
                <a:lnTo>
                  <a:pt x="0" y="2343"/>
                </a:lnTo>
                <a:lnTo>
                  <a:pt x="323289" y="0"/>
                </a:lnTo>
              </a:path>
            </a:pathLst>
          </a:custGeom>
          <a:solidFill>
            <a:srgbClr val="59869B"/>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540000" anchor="ctr"/>
          <a:lstStyle/>
          <a:p>
            <a:pPr algn="ctr">
              <a:defRPr/>
            </a:pPr>
            <a:endParaRPr lang="zh-CN" altLang="en-US" sz="3200">
              <a:solidFill>
                <a:srgbClr val="535A8F"/>
              </a:solidFill>
              <a:cs typeface="+mn-ea"/>
              <a:sym typeface="+mn-lt"/>
            </a:endParaRPr>
          </a:p>
        </p:txBody>
      </p:sp>
      <p:sp>
        <p:nvSpPr>
          <p:cNvPr id="5" name="AutoShape 2">
            <a:extLst>
              <a:ext uri="{FF2B5EF4-FFF2-40B4-BE49-F238E27FC236}">
                <a16:creationId xmlns:a16="http://schemas.microsoft.com/office/drawing/2014/main" id="{253E10C3-F079-4AA6-B34B-7426385184D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2B6C18BD-73BC-46A3-9D75-ED8555274671}"/>
              </a:ext>
            </a:extLst>
          </p:cNvPr>
          <p:cNvPicPr>
            <a:picLocks noChangeAspect="1"/>
          </p:cNvPicPr>
          <p:nvPr/>
        </p:nvPicPr>
        <p:blipFill>
          <a:blip r:embed="rId5"/>
          <a:stretch>
            <a:fillRect/>
          </a:stretch>
        </p:blipFill>
        <p:spPr>
          <a:xfrm>
            <a:off x="1741885" y="2204864"/>
            <a:ext cx="4046978" cy="845152"/>
          </a:xfrm>
          <a:prstGeom prst="rect">
            <a:avLst/>
          </a:prstGeom>
        </p:spPr>
      </p:pic>
      <p:pic>
        <p:nvPicPr>
          <p:cNvPr id="11" name="图片 10">
            <a:extLst>
              <a:ext uri="{FF2B5EF4-FFF2-40B4-BE49-F238E27FC236}">
                <a16:creationId xmlns:a16="http://schemas.microsoft.com/office/drawing/2014/main" id="{B72FCC47-CFA7-4690-8AA8-A9B78FF9EE4C}"/>
              </a:ext>
            </a:extLst>
          </p:cNvPr>
          <p:cNvPicPr>
            <a:picLocks noChangeAspect="1"/>
          </p:cNvPicPr>
          <p:nvPr/>
        </p:nvPicPr>
        <p:blipFill>
          <a:blip r:embed="rId6"/>
          <a:stretch>
            <a:fillRect/>
          </a:stretch>
        </p:blipFill>
        <p:spPr>
          <a:xfrm>
            <a:off x="1684722" y="3807985"/>
            <a:ext cx="4915332" cy="1435841"/>
          </a:xfrm>
          <a:prstGeom prst="rect">
            <a:avLst/>
          </a:prstGeom>
        </p:spPr>
      </p:pic>
    </p:spTree>
    <p:extLst>
      <p:ext uri="{BB962C8B-B14F-4D97-AF65-F5344CB8AC3E}">
        <p14:creationId xmlns:p14="http://schemas.microsoft.com/office/powerpoint/2010/main" val="3575652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ross 3"/>
          <p:cNvSpPr/>
          <p:nvPr/>
        </p:nvSpPr>
        <p:spPr>
          <a:xfrm>
            <a:off x="457473" y="744187"/>
            <a:ext cx="2470275" cy="2178423"/>
          </a:xfrm>
          <a:prstGeom prst="plu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cxnSp>
        <p:nvCxnSpPr>
          <p:cNvPr id="7" name="Straight Connector 6"/>
          <p:cNvCxnSpPr>
            <a:cxnSpLocks/>
          </p:cNvCxnSpPr>
          <p:nvPr/>
        </p:nvCxnSpPr>
        <p:spPr>
          <a:xfrm>
            <a:off x="608053" y="3609949"/>
            <a:ext cx="0" cy="2775560"/>
          </a:xfrm>
          <a:prstGeom prst="line">
            <a:avLst/>
          </a:prstGeom>
          <a:ln w="76200">
            <a:solidFill>
              <a:srgbClr val="59869B"/>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692610" y="1831266"/>
            <a:ext cx="8629397" cy="3139321"/>
          </a:xfrm>
          <a:prstGeom prst="rect">
            <a:avLst/>
          </a:prstGeom>
        </p:spPr>
        <p:txBody>
          <a:bodyPr wrap="square" anchor="t">
            <a:spAutoFit/>
          </a:bodyPr>
          <a:lstStyle/>
          <a:p>
            <a:r>
              <a:rPr lang="en-US" dirty="0">
                <a:solidFill>
                  <a:schemeClr val="tx1">
                    <a:lumMod val="50000"/>
                    <a:lumOff val="50000"/>
                  </a:schemeClr>
                </a:solidFill>
                <a:cs typeface="+mn-ea"/>
                <a:sym typeface="+mn-lt"/>
              </a:rPr>
              <a:t>Calculate each conditional probability:</a:t>
            </a:r>
          </a:p>
          <a:p>
            <a:endParaRPr lang="en-US" dirty="0">
              <a:solidFill>
                <a:schemeClr val="bg1">
                  <a:lumMod val="50000"/>
                </a:schemeClr>
              </a:solidFill>
              <a:ea typeface="+mn-lt"/>
              <a:cs typeface="+mn-lt"/>
              <a:sym typeface="+mn-lt"/>
            </a:endParaRPr>
          </a:p>
          <a:p>
            <a:endParaRPr lang="en-US" dirty="0">
              <a:solidFill>
                <a:schemeClr val="bg1">
                  <a:lumMod val="50000"/>
                </a:schemeClr>
              </a:solidFill>
              <a:ea typeface="+mn-lt"/>
              <a:cs typeface="+mn-lt"/>
              <a:sym typeface="+mn-lt"/>
            </a:endParaRPr>
          </a:p>
          <a:p>
            <a:endParaRPr lang="en-US" dirty="0">
              <a:solidFill>
                <a:schemeClr val="bg1">
                  <a:lumMod val="50000"/>
                </a:schemeClr>
              </a:solidFill>
              <a:ea typeface="+mn-lt"/>
              <a:cs typeface="+mn-lt"/>
              <a:sym typeface="+mn-lt"/>
            </a:endParaRPr>
          </a:p>
          <a:p>
            <a:endParaRPr lang="en-US" dirty="0">
              <a:solidFill>
                <a:schemeClr val="bg1">
                  <a:lumMod val="50000"/>
                </a:schemeClr>
              </a:solidFill>
              <a:ea typeface="+mn-lt"/>
              <a:cs typeface="+mn-lt"/>
              <a:sym typeface="+mn-lt"/>
            </a:endParaRPr>
          </a:p>
          <a:p>
            <a:endParaRPr lang="en-US" dirty="0">
              <a:solidFill>
                <a:schemeClr val="bg1">
                  <a:lumMod val="50000"/>
                </a:schemeClr>
              </a:solidFill>
              <a:ea typeface="+mn-lt"/>
              <a:cs typeface="+mn-lt"/>
              <a:sym typeface="+mn-lt"/>
            </a:endParaRPr>
          </a:p>
          <a:p>
            <a:r>
              <a:rPr lang="en-US" b="1" dirty="0">
                <a:solidFill>
                  <a:schemeClr val="bg1">
                    <a:lumMod val="50000"/>
                  </a:schemeClr>
                </a:solidFill>
                <a:ea typeface="+mn-lt"/>
                <a:cs typeface="+mn-lt"/>
                <a:sym typeface="+mn-lt"/>
              </a:rPr>
              <a:t>‘I am Sam.</a:t>
            </a:r>
          </a:p>
          <a:p>
            <a:r>
              <a:rPr lang="en-US" b="1" dirty="0">
                <a:solidFill>
                  <a:schemeClr val="bg1">
                    <a:lumMod val="50000"/>
                  </a:schemeClr>
                </a:solidFill>
                <a:ea typeface="+mn-lt"/>
                <a:cs typeface="+mn-lt"/>
                <a:sym typeface="+mn-lt"/>
              </a:rPr>
              <a:t>Sam I am.</a:t>
            </a:r>
          </a:p>
          <a:p>
            <a:r>
              <a:rPr lang="en-US" b="1" dirty="0">
                <a:solidFill>
                  <a:schemeClr val="bg1">
                    <a:lumMod val="50000"/>
                  </a:schemeClr>
                </a:solidFill>
                <a:ea typeface="+mn-lt"/>
                <a:cs typeface="+mn-lt"/>
                <a:sym typeface="+mn-lt"/>
              </a:rPr>
              <a:t>I do not like eggs and ham.’</a:t>
            </a:r>
          </a:p>
          <a:p>
            <a:endParaRPr lang="en-US" dirty="0">
              <a:solidFill>
                <a:schemeClr val="bg1">
                  <a:lumMod val="50000"/>
                </a:schemeClr>
              </a:solidFill>
              <a:ea typeface="+mn-lt"/>
              <a:cs typeface="+mn-lt"/>
              <a:sym typeface="+mn-lt"/>
            </a:endParaRPr>
          </a:p>
          <a:p>
            <a:r>
              <a:rPr lang="en-US" dirty="0">
                <a:solidFill>
                  <a:schemeClr val="bg1">
                    <a:lumMod val="50000"/>
                  </a:schemeClr>
                </a:solidFill>
                <a:ea typeface="+mn-lt"/>
                <a:cs typeface="+mn-lt"/>
                <a:sym typeface="+mn-lt"/>
              </a:rPr>
              <a:t>P(am | I) = 2/3</a:t>
            </a:r>
          </a:p>
        </p:txBody>
      </p:sp>
      <p:sp>
        <p:nvSpPr>
          <p:cNvPr id="19" name="矩形 18">
            <a:extLst>
              <a:ext uri="{FF2B5EF4-FFF2-40B4-BE49-F238E27FC236}">
                <a16:creationId xmlns:a16="http://schemas.microsoft.com/office/drawing/2014/main" id="{494A3009-68AC-4B68-9B94-54DE83981E52}"/>
              </a:ext>
            </a:extLst>
          </p:cNvPr>
          <p:cNvSpPr/>
          <p:nvPr>
            <p:custDataLst>
              <p:tags r:id="rId1"/>
            </p:custDataLst>
          </p:nvPr>
        </p:nvSpPr>
        <p:spPr>
          <a:xfrm>
            <a:off x="1692610" y="616780"/>
            <a:ext cx="6059574" cy="807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5000" lnSpcReduction="10000"/>
          </a:bodyPr>
          <a:lstStyle/>
          <a:p>
            <a:pPr>
              <a:lnSpc>
                <a:spcPct val="130000"/>
              </a:lnSpc>
            </a:pPr>
            <a:r>
              <a:rPr lang="en-US" altLang="zh-CN" sz="3200" dirty="0">
                <a:solidFill>
                  <a:schemeClr val="tx1"/>
                </a:solidFill>
                <a:cs typeface="+mn-ea"/>
                <a:sym typeface="+mn-lt"/>
              </a:rPr>
              <a:t>N-Gram: N-Gram in Language Model</a:t>
            </a:r>
            <a:endParaRPr lang="zh-CN" altLang="en-US" sz="3200" dirty="0">
              <a:solidFill>
                <a:schemeClr val="tx1"/>
              </a:solidFill>
              <a:cs typeface="+mn-ea"/>
              <a:sym typeface="+mn-lt"/>
            </a:endParaRPr>
          </a:p>
        </p:txBody>
      </p:sp>
      <p:sp>
        <p:nvSpPr>
          <p:cNvPr id="20" name="矩形 5">
            <a:extLst>
              <a:ext uri="{FF2B5EF4-FFF2-40B4-BE49-F238E27FC236}">
                <a16:creationId xmlns:a16="http://schemas.microsoft.com/office/drawing/2014/main" id="{1525E5D2-6C4E-4ACA-92E0-1FE3F3C772BE}"/>
              </a:ext>
            </a:extLst>
          </p:cNvPr>
          <p:cNvSpPr/>
          <p:nvPr>
            <p:custDataLst>
              <p:tags r:id="rId2"/>
            </p:custDataLst>
          </p:nvPr>
        </p:nvSpPr>
        <p:spPr>
          <a:xfrm>
            <a:off x="506868" y="616781"/>
            <a:ext cx="876479" cy="807663"/>
          </a:xfrm>
          <a:custGeom>
            <a:avLst/>
            <a:gdLst>
              <a:gd name="connsiteX0" fmla="*/ 0 w 1152000"/>
              <a:gd name="connsiteY0" fmla="*/ 0 h 1152000"/>
              <a:gd name="connsiteX1" fmla="*/ 1152000 w 1152000"/>
              <a:gd name="connsiteY1" fmla="*/ 0 h 1152000"/>
              <a:gd name="connsiteX2" fmla="*/ 1152000 w 1152000"/>
              <a:gd name="connsiteY2" fmla="*/ 1152000 h 1152000"/>
              <a:gd name="connsiteX3" fmla="*/ 0 w 1152000"/>
              <a:gd name="connsiteY3" fmla="*/ 1152000 h 1152000"/>
              <a:gd name="connsiteX4" fmla="*/ 0 w 1152000"/>
              <a:gd name="connsiteY4" fmla="*/ 0 h 1152000"/>
              <a:gd name="connsiteX0" fmla="*/ 0 w 1152000"/>
              <a:gd name="connsiteY0" fmla="*/ 2343 h 1154343"/>
              <a:gd name="connsiteX1" fmla="*/ 323289 w 1152000"/>
              <a:gd name="connsiteY1" fmla="*/ 0 h 1154343"/>
              <a:gd name="connsiteX2" fmla="*/ 1152000 w 1152000"/>
              <a:gd name="connsiteY2" fmla="*/ 2343 h 1154343"/>
              <a:gd name="connsiteX3" fmla="*/ 1152000 w 1152000"/>
              <a:gd name="connsiteY3" fmla="*/ 1154343 h 1154343"/>
              <a:gd name="connsiteX4" fmla="*/ 0 w 1152000"/>
              <a:gd name="connsiteY4" fmla="*/ 1154343 h 1154343"/>
              <a:gd name="connsiteX5" fmla="*/ 0 w 1152000"/>
              <a:gd name="connsiteY5" fmla="*/ 2343 h 1154343"/>
              <a:gd name="connsiteX0" fmla="*/ 0 w 1152000"/>
              <a:gd name="connsiteY0" fmla="*/ 2343 h 1154343"/>
              <a:gd name="connsiteX1" fmla="*/ 323289 w 1152000"/>
              <a:gd name="connsiteY1" fmla="*/ 0 h 1154343"/>
              <a:gd name="connsiteX2" fmla="*/ 825732 w 1152000"/>
              <a:gd name="connsiteY2" fmla="*/ 1 h 1154343"/>
              <a:gd name="connsiteX3" fmla="*/ 1152000 w 1152000"/>
              <a:gd name="connsiteY3" fmla="*/ 2343 h 1154343"/>
              <a:gd name="connsiteX4" fmla="*/ 1152000 w 1152000"/>
              <a:gd name="connsiteY4" fmla="*/ 1154343 h 1154343"/>
              <a:gd name="connsiteX5" fmla="*/ 0 w 1152000"/>
              <a:gd name="connsiteY5" fmla="*/ 1154343 h 1154343"/>
              <a:gd name="connsiteX6" fmla="*/ 0 w 1152000"/>
              <a:gd name="connsiteY6" fmla="*/ 2343 h 1154343"/>
              <a:gd name="connsiteX0" fmla="*/ 825732 w 1152000"/>
              <a:gd name="connsiteY0" fmla="*/ 1 h 1154343"/>
              <a:gd name="connsiteX1" fmla="*/ 1152000 w 1152000"/>
              <a:gd name="connsiteY1" fmla="*/ 2343 h 1154343"/>
              <a:gd name="connsiteX2" fmla="*/ 1152000 w 1152000"/>
              <a:gd name="connsiteY2" fmla="*/ 1154343 h 1154343"/>
              <a:gd name="connsiteX3" fmla="*/ 0 w 1152000"/>
              <a:gd name="connsiteY3" fmla="*/ 1154343 h 1154343"/>
              <a:gd name="connsiteX4" fmla="*/ 0 w 1152000"/>
              <a:gd name="connsiteY4" fmla="*/ 2343 h 1154343"/>
              <a:gd name="connsiteX5" fmla="*/ 323289 w 1152000"/>
              <a:gd name="connsiteY5" fmla="*/ 0 h 1154343"/>
              <a:gd name="connsiteX6" fmla="*/ 917172 w 1152000"/>
              <a:gd name="connsiteY6" fmla="*/ 91441 h 1154343"/>
              <a:gd name="connsiteX0" fmla="*/ 825732 w 1152000"/>
              <a:gd name="connsiteY0" fmla="*/ 1 h 1154343"/>
              <a:gd name="connsiteX1" fmla="*/ 1152000 w 1152000"/>
              <a:gd name="connsiteY1" fmla="*/ 2343 h 1154343"/>
              <a:gd name="connsiteX2" fmla="*/ 1152000 w 1152000"/>
              <a:gd name="connsiteY2" fmla="*/ 1154343 h 1154343"/>
              <a:gd name="connsiteX3" fmla="*/ 0 w 1152000"/>
              <a:gd name="connsiteY3" fmla="*/ 1154343 h 1154343"/>
              <a:gd name="connsiteX4" fmla="*/ 0 w 1152000"/>
              <a:gd name="connsiteY4" fmla="*/ 2343 h 1154343"/>
              <a:gd name="connsiteX5" fmla="*/ 323289 w 1152000"/>
              <a:gd name="connsiteY5" fmla="*/ 0 h 11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000" h="1154343">
                <a:moveTo>
                  <a:pt x="825732" y="1"/>
                </a:moveTo>
                <a:lnTo>
                  <a:pt x="1152000" y="2343"/>
                </a:lnTo>
                <a:lnTo>
                  <a:pt x="1152000" y="1154343"/>
                </a:lnTo>
                <a:lnTo>
                  <a:pt x="0" y="1154343"/>
                </a:lnTo>
                <a:lnTo>
                  <a:pt x="0" y="2343"/>
                </a:lnTo>
                <a:lnTo>
                  <a:pt x="323289" y="0"/>
                </a:lnTo>
              </a:path>
            </a:pathLst>
          </a:custGeom>
          <a:solidFill>
            <a:srgbClr val="59869B"/>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540000" anchor="ctr"/>
          <a:lstStyle/>
          <a:p>
            <a:pPr algn="ctr">
              <a:defRPr/>
            </a:pPr>
            <a:endParaRPr lang="zh-CN" altLang="en-US" sz="3200">
              <a:solidFill>
                <a:srgbClr val="535A8F"/>
              </a:solidFill>
              <a:cs typeface="+mn-ea"/>
              <a:sym typeface="+mn-lt"/>
            </a:endParaRPr>
          </a:p>
        </p:txBody>
      </p:sp>
      <p:sp>
        <p:nvSpPr>
          <p:cNvPr id="5" name="AutoShape 2">
            <a:extLst>
              <a:ext uri="{FF2B5EF4-FFF2-40B4-BE49-F238E27FC236}">
                <a16:creationId xmlns:a16="http://schemas.microsoft.com/office/drawing/2014/main" id="{253E10C3-F079-4AA6-B34B-7426385184D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84B79BB8-921D-444C-A9B8-137CD900BF32}"/>
              </a:ext>
            </a:extLst>
          </p:cNvPr>
          <p:cNvPicPr>
            <a:picLocks noChangeAspect="1"/>
          </p:cNvPicPr>
          <p:nvPr/>
        </p:nvPicPr>
        <p:blipFill>
          <a:blip r:embed="rId5"/>
          <a:stretch>
            <a:fillRect/>
          </a:stretch>
        </p:blipFill>
        <p:spPr>
          <a:xfrm>
            <a:off x="1697049" y="2330520"/>
            <a:ext cx="3567187" cy="946080"/>
          </a:xfrm>
          <a:prstGeom prst="rect">
            <a:avLst/>
          </a:prstGeom>
        </p:spPr>
      </p:pic>
    </p:spTree>
    <p:extLst>
      <p:ext uri="{BB962C8B-B14F-4D97-AF65-F5344CB8AC3E}">
        <p14:creationId xmlns:p14="http://schemas.microsoft.com/office/powerpoint/2010/main" val="1550409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ross 3"/>
          <p:cNvSpPr/>
          <p:nvPr/>
        </p:nvSpPr>
        <p:spPr>
          <a:xfrm>
            <a:off x="457473" y="744187"/>
            <a:ext cx="2470275" cy="2178423"/>
          </a:xfrm>
          <a:prstGeom prst="plu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cxnSp>
        <p:nvCxnSpPr>
          <p:cNvPr id="7" name="Straight Connector 6"/>
          <p:cNvCxnSpPr>
            <a:cxnSpLocks/>
          </p:cNvCxnSpPr>
          <p:nvPr/>
        </p:nvCxnSpPr>
        <p:spPr>
          <a:xfrm>
            <a:off x="608053" y="3609949"/>
            <a:ext cx="0" cy="2775560"/>
          </a:xfrm>
          <a:prstGeom prst="line">
            <a:avLst/>
          </a:prstGeom>
          <a:ln w="76200">
            <a:solidFill>
              <a:srgbClr val="59869B"/>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692610" y="1620528"/>
            <a:ext cx="8629397" cy="4801314"/>
          </a:xfrm>
          <a:prstGeom prst="rect">
            <a:avLst/>
          </a:prstGeom>
        </p:spPr>
        <p:txBody>
          <a:bodyPr wrap="square" anchor="t">
            <a:spAutoFit/>
          </a:bodyPr>
          <a:lstStyle/>
          <a:p>
            <a:r>
              <a:rPr lang="en-US" dirty="0">
                <a:solidFill>
                  <a:schemeClr val="tx1">
                    <a:lumMod val="50000"/>
                    <a:lumOff val="50000"/>
                  </a:schemeClr>
                </a:solidFill>
                <a:cs typeface="+mn-ea"/>
                <a:sym typeface="+mn-lt"/>
              </a:rPr>
              <a:t>S</a:t>
            </a:r>
            <a:r>
              <a:rPr lang="en-US" altLang="zh-CN" dirty="0">
                <a:solidFill>
                  <a:schemeClr val="tx1">
                    <a:lumMod val="50000"/>
                    <a:lumOff val="50000"/>
                  </a:schemeClr>
                </a:solidFill>
                <a:cs typeface="+mn-ea"/>
                <a:sym typeface="+mn-lt"/>
              </a:rPr>
              <a:t>imilarity: </a:t>
            </a:r>
          </a:p>
          <a:p>
            <a:r>
              <a:rPr lang="en-US" dirty="0">
                <a:solidFill>
                  <a:schemeClr val="tx1">
                    <a:lumMod val="50000"/>
                    <a:lumOff val="50000"/>
                  </a:schemeClr>
                </a:solidFill>
                <a:cs typeface="+mn-ea"/>
                <a:sym typeface="+mn-lt"/>
              </a:rPr>
              <a:t>S=2C/(A+B), where A and B are the number of unique bigrams in the pair of words; C is the number of common bigrams.</a:t>
            </a:r>
          </a:p>
          <a:p>
            <a:endParaRPr lang="en-US" dirty="0">
              <a:solidFill>
                <a:schemeClr val="bg1">
                  <a:lumMod val="50000"/>
                </a:schemeClr>
              </a:solidFill>
              <a:ea typeface="+mn-lt"/>
              <a:cs typeface="+mn-lt"/>
              <a:sym typeface="+mn-lt"/>
            </a:endParaRPr>
          </a:p>
          <a:p>
            <a:r>
              <a:rPr lang="en-US" b="1" dirty="0">
                <a:solidFill>
                  <a:schemeClr val="bg1">
                    <a:lumMod val="50000"/>
                  </a:schemeClr>
                </a:solidFill>
                <a:ea typeface="+mn-lt"/>
                <a:cs typeface="+mn-lt"/>
                <a:sym typeface="+mn-lt"/>
              </a:rPr>
              <a:t>Pos tagging:</a:t>
            </a:r>
          </a:p>
          <a:p>
            <a:r>
              <a:rPr lang="en-US" dirty="0">
                <a:solidFill>
                  <a:schemeClr val="bg1">
                    <a:lumMod val="50000"/>
                  </a:schemeClr>
                </a:solidFill>
                <a:ea typeface="+mn-lt"/>
                <a:cs typeface="+mn-lt"/>
                <a:sym typeface="+mn-lt"/>
              </a:rPr>
              <a:t>‘Answer’ </a:t>
            </a:r>
            <a:r>
              <a:rPr lang="en-US" dirty="0">
                <a:solidFill>
                  <a:schemeClr val="bg1">
                    <a:lumMod val="50000"/>
                  </a:schemeClr>
                </a:solidFill>
                <a:ea typeface="+mn-lt"/>
                <a:cs typeface="+mn-lt"/>
                <a:sym typeface="Wingdings" panose="05000000000000000000" pitchFamily="2" charset="2"/>
              </a:rPr>
              <a:t> n. / v. ?</a:t>
            </a:r>
          </a:p>
          <a:p>
            <a:endParaRPr lang="en-US" dirty="0">
              <a:solidFill>
                <a:schemeClr val="bg1">
                  <a:lumMod val="50000"/>
                </a:schemeClr>
              </a:solidFill>
              <a:ea typeface="+mn-lt"/>
              <a:cs typeface="+mn-lt"/>
              <a:sym typeface="Wingdings" panose="05000000000000000000" pitchFamily="2" charset="2"/>
            </a:endParaRPr>
          </a:p>
          <a:p>
            <a:r>
              <a:rPr lang="en-US" b="1" dirty="0">
                <a:solidFill>
                  <a:schemeClr val="bg1">
                    <a:lumMod val="50000"/>
                  </a:schemeClr>
                </a:solidFill>
                <a:ea typeface="+mn-lt"/>
                <a:cs typeface="+mn-lt"/>
                <a:sym typeface="+mn-lt"/>
              </a:rPr>
              <a:t>Tokenizer:</a:t>
            </a:r>
          </a:p>
          <a:p>
            <a:r>
              <a:rPr lang="en-US" dirty="0">
                <a:solidFill>
                  <a:schemeClr val="bg1">
                    <a:lumMod val="50000"/>
                  </a:schemeClr>
                </a:solidFill>
                <a:ea typeface="+mn-lt"/>
                <a:cs typeface="+mn-lt"/>
                <a:sym typeface="+mn-lt"/>
              </a:rPr>
              <a:t>S = ‘I love deep learning’</a:t>
            </a:r>
          </a:p>
          <a:p>
            <a:endParaRPr lang="en-US" dirty="0">
              <a:solidFill>
                <a:schemeClr val="bg1">
                  <a:lumMod val="50000"/>
                </a:schemeClr>
              </a:solidFill>
              <a:ea typeface="+mn-lt"/>
              <a:cs typeface="+mn-lt"/>
              <a:sym typeface="+mn-lt"/>
            </a:endParaRPr>
          </a:p>
          <a:p>
            <a:r>
              <a:rPr lang="en-US" dirty="0">
                <a:solidFill>
                  <a:schemeClr val="bg1">
                    <a:lumMod val="50000"/>
                  </a:schemeClr>
                </a:solidFill>
                <a:ea typeface="+mn-lt"/>
                <a:cs typeface="+mn-lt"/>
                <a:sym typeface="+mn-lt"/>
              </a:rPr>
              <a:t>Y</a:t>
            </a:r>
            <a:r>
              <a:rPr lang="en-US" baseline="-25000" dirty="0">
                <a:solidFill>
                  <a:schemeClr val="bg1">
                    <a:lumMod val="50000"/>
                  </a:schemeClr>
                </a:solidFill>
                <a:ea typeface="+mn-lt"/>
                <a:cs typeface="+mn-lt"/>
                <a:sym typeface="+mn-lt"/>
              </a:rPr>
              <a:t>1</a:t>
            </a:r>
            <a:r>
              <a:rPr lang="en-US" dirty="0">
                <a:solidFill>
                  <a:schemeClr val="bg1">
                    <a:lumMod val="50000"/>
                  </a:schemeClr>
                </a:solidFill>
                <a:ea typeface="+mn-lt"/>
                <a:cs typeface="+mn-lt"/>
                <a:sym typeface="+mn-lt"/>
              </a:rPr>
              <a:t> = {‘I’, ‘love deep’, ‘learning’}</a:t>
            </a:r>
          </a:p>
          <a:p>
            <a:r>
              <a:rPr lang="en-US" dirty="0">
                <a:solidFill>
                  <a:schemeClr val="bg1">
                    <a:lumMod val="50000"/>
                  </a:schemeClr>
                </a:solidFill>
                <a:ea typeface="+mn-lt"/>
                <a:cs typeface="+mn-lt"/>
                <a:sym typeface="+mn-lt"/>
              </a:rPr>
              <a:t>Y</a:t>
            </a:r>
            <a:r>
              <a:rPr lang="en-US" baseline="-25000" dirty="0">
                <a:solidFill>
                  <a:schemeClr val="bg1">
                    <a:lumMod val="50000"/>
                  </a:schemeClr>
                </a:solidFill>
                <a:ea typeface="+mn-lt"/>
                <a:cs typeface="+mn-lt"/>
                <a:sym typeface="+mn-lt"/>
              </a:rPr>
              <a:t>2</a:t>
            </a:r>
            <a:r>
              <a:rPr lang="en-US" dirty="0">
                <a:solidFill>
                  <a:schemeClr val="bg1">
                    <a:lumMod val="50000"/>
                  </a:schemeClr>
                </a:solidFill>
                <a:ea typeface="+mn-lt"/>
                <a:cs typeface="+mn-lt"/>
                <a:sym typeface="+mn-lt"/>
              </a:rPr>
              <a:t> = {‘I love’, ‘deep’, ‘learning’}</a:t>
            </a:r>
          </a:p>
          <a:p>
            <a:r>
              <a:rPr lang="en-US" dirty="0">
                <a:solidFill>
                  <a:schemeClr val="bg1">
                    <a:lumMod val="50000"/>
                  </a:schemeClr>
                </a:solidFill>
                <a:ea typeface="+mn-lt"/>
                <a:cs typeface="+mn-lt"/>
                <a:sym typeface="+mn-lt"/>
              </a:rPr>
              <a:t>Y</a:t>
            </a:r>
            <a:r>
              <a:rPr lang="en-US" baseline="-25000" dirty="0">
                <a:solidFill>
                  <a:schemeClr val="bg1">
                    <a:lumMod val="50000"/>
                  </a:schemeClr>
                </a:solidFill>
                <a:ea typeface="+mn-lt"/>
                <a:cs typeface="+mn-lt"/>
                <a:sym typeface="+mn-lt"/>
              </a:rPr>
              <a:t>3</a:t>
            </a:r>
            <a:r>
              <a:rPr lang="en-US" dirty="0">
                <a:solidFill>
                  <a:schemeClr val="bg1">
                    <a:lumMod val="50000"/>
                  </a:schemeClr>
                </a:solidFill>
                <a:ea typeface="+mn-lt"/>
                <a:cs typeface="+mn-lt"/>
                <a:sym typeface="+mn-lt"/>
              </a:rPr>
              <a:t> = {‘I’, ‘</a:t>
            </a:r>
            <a:r>
              <a:rPr lang="en-US" altLang="zh-CN" dirty="0">
                <a:solidFill>
                  <a:schemeClr val="bg1">
                    <a:lumMod val="50000"/>
                  </a:schemeClr>
                </a:solidFill>
                <a:ea typeface="+mn-lt"/>
                <a:cs typeface="+mn-lt"/>
                <a:sym typeface="+mn-lt"/>
              </a:rPr>
              <a:t>love</a:t>
            </a:r>
            <a:r>
              <a:rPr lang="en-US" dirty="0">
                <a:solidFill>
                  <a:schemeClr val="bg1">
                    <a:lumMod val="50000"/>
                  </a:schemeClr>
                </a:solidFill>
                <a:ea typeface="+mn-lt"/>
                <a:cs typeface="+mn-lt"/>
                <a:sym typeface="+mn-lt"/>
              </a:rPr>
              <a:t>’, ‘deep learning’ }</a:t>
            </a:r>
          </a:p>
          <a:p>
            <a:endParaRPr lang="en-US" dirty="0">
              <a:solidFill>
                <a:schemeClr val="bg1">
                  <a:lumMod val="50000"/>
                </a:schemeClr>
              </a:solidFill>
              <a:ea typeface="+mn-lt"/>
              <a:cs typeface="+mn-lt"/>
              <a:sym typeface="+mn-lt"/>
            </a:endParaRPr>
          </a:p>
          <a:p>
            <a:r>
              <a:rPr lang="en-US" dirty="0">
                <a:solidFill>
                  <a:schemeClr val="bg1">
                    <a:lumMod val="50000"/>
                  </a:schemeClr>
                </a:solidFill>
                <a:ea typeface="+mn-lt"/>
                <a:cs typeface="+mn-lt"/>
                <a:sym typeface="+mn-lt"/>
              </a:rPr>
              <a:t>p(Y</a:t>
            </a:r>
            <a:r>
              <a:rPr lang="en-US" baseline="-25000" dirty="0">
                <a:solidFill>
                  <a:schemeClr val="bg1">
                    <a:lumMod val="50000"/>
                  </a:schemeClr>
                </a:solidFill>
                <a:ea typeface="+mn-lt"/>
                <a:cs typeface="+mn-lt"/>
                <a:sym typeface="+mn-lt"/>
              </a:rPr>
              <a:t>1</a:t>
            </a:r>
            <a:r>
              <a:rPr lang="en-US" dirty="0">
                <a:solidFill>
                  <a:schemeClr val="bg1">
                    <a:lumMod val="50000"/>
                  </a:schemeClr>
                </a:solidFill>
                <a:ea typeface="+mn-lt"/>
                <a:cs typeface="+mn-lt"/>
                <a:sym typeface="+mn-lt"/>
              </a:rPr>
              <a:t>) = p(I)p(love deep | I)p(learning | love deep)</a:t>
            </a:r>
          </a:p>
          <a:p>
            <a:r>
              <a:rPr lang="en-US" dirty="0">
                <a:solidFill>
                  <a:schemeClr val="bg1">
                    <a:lumMod val="50000"/>
                  </a:schemeClr>
                </a:solidFill>
                <a:ea typeface="+mn-lt"/>
                <a:cs typeface="+mn-lt"/>
                <a:sym typeface="+mn-lt"/>
              </a:rPr>
              <a:t>p(Y</a:t>
            </a:r>
            <a:r>
              <a:rPr lang="en-US" baseline="-25000" dirty="0">
                <a:solidFill>
                  <a:schemeClr val="bg1">
                    <a:lumMod val="50000"/>
                  </a:schemeClr>
                </a:solidFill>
                <a:ea typeface="+mn-lt"/>
                <a:cs typeface="+mn-lt"/>
                <a:sym typeface="+mn-lt"/>
              </a:rPr>
              <a:t>2</a:t>
            </a:r>
            <a:r>
              <a:rPr lang="en-US" dirty="0">
                <a:solidFill>
                  <a:schemeClr val="bg1">
                    <a:lumMod val="50000"/>
                  </a:schemeClr>
                </a:solidFill>
                <a:ea typeface="+mn-lt"/>
                <a:cs typeface="+mn-lt"/>
                <a:sym typeface="+mn-lt"/>
              </a:rPr>
              <a:t>) = p(I love)p(deep | I love)p(learning | deep)</a:t>
            </a:r>
          </a:p>
          <a:p>
            <a:r>
              <a:rPr lang="en-US" dirty="0">
                <a:solidFill>
                  <a:schemeClr val="bg1">
                    <a:lumMod val="50000"/>
                  </a:schemeClr>
                </a:solidFill>
                <a:ea typeface="+mn-lt"/>
                <a:cs typeface="+mn-lt"/>
                <a:sym typeface="+mn-lt"/>
              </a:rPr>
              <a:t>P(Y</a:t>
            </a:r>
            <a:r>
              <a:rPr lang="en-US" baseline="-25000" dirty="0">
                <a:solidFill>
                  <a:schemeClr val="bg1">
                    <a:lumMod val="50000"/>
                  </a:schemeClr>
                </a:solidFill>
                <a:ea typeface="+mn-lt"/>
                <a:cs typeface="+mn-lt"/>
                <a:sym typeface="+mn-lt"/>
              </a:rPr>
              <a:t>3</a:t>
            </a:r>
            <a:r>
              <a:rPr lang="en-US" dirty="0">
                <a:solidFill>
                  <a:schemeClr val="bg1">
                    <a:lumMod val="50000"/>
                  </a:schemeClr>
                </a:solidFill>
                <a:ea typeface="+mn-lt"/>
                <a:cs typeface="+mn-lt"/>
                <a:sym typeface="+mn-lt"/>
              </a:rPr>
              <a:t>) = p(I)p(love | I)p(deep learning | love)</a:t>
            </a:r>
          </a:p>
        </p:txBody>
      </p:sp>
      <p:sp>
        <p:nvSpPr>
          <p:cNvPr id="19" name="矩形 18">
            <a:extLst>
              <a:ext uri="{FF2B5EF4-FFF2-40B4-BE49-F238E27FC236}">
                <a16:creationId xmlns:a16="http://schemas.microsoft.com/office/drawing/2014/main" id="{494A3009-68AC-4B68-9B94-54DE83981E52}"/>
              </a:ext>
            </a:extLst>
          </p:cNvPr>
          <p:cNvSpPr/>
          <p:nvPr>
            <p:custDataLst>
              <p:tags r:id="rId1"/>
            </p:custDataLst>
          </p:nvPr>
        </p:nvSpPr>
        <p:spPr>
          <a:xfrm>
            <a:off x="1692610" y="616780"/>
            <a:ext cx="6059574" cy="807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nSpc>
                <a:spcPct val="130000"/>
              </a:lnSpc>
            </a:pPr>
            <a:r>
              <a:rPr lang="en-US" altLang="zh-CN" sz="3200" dirty="0">
                <a:solidFill>
                  <a:schemeClr val="tx1"/>
                </a:solidFill>
                <a:cs typeface="+mn-ea"/>
                <a:sym typeface="+mn-lt"/>
              </a:rPr>
              <a:t>N-Gram: Applications</a:t>
            </a:r>
            <a:endParaRPr lang="zh-CN" altLang="en-US" sz="3200" dirty="0">
              <a:solidFill>
                <a:schemeClr val="tx1"/>
              </a:solidFill>
              <a:cs typeface="+mn-ea"/>
              <a:sym typeface="+mn-lt"/>
            </a:endParaRPr>
          </a:p>
        </p:txBody>
      </p:sp>
      <p:sp>
        <p:nvSpPr>
          <p:cNvPr id="20" name="矩形 5">
            <a:extLst>
              <a:ext uri="{FF2B5EF4-FFF2-40B4-BE49-F238E27FC236}">
                <a16:creationId xmlns:a16="http://schemas.microsoft.com/office/drawing/2014/main" id="{1525E5D2-6C4E-4ACA-92E0-1FE3F3C772BE}"/>
              </a:ext>
            </a:extLst>
          </p:cNvPr>
          <p:cNvSpPr/>
          <p:nvPr>
            <p:custDataLst>
              <p:tags r:id="rId2"/>
            </p:custDataLst>
          </p:nvPr>
        </p:nvSpPr>
        <p:spPr>
          <a:xfrm>
            <a:off x="506868" y="616781"/>
            <a:ext cx="876479" cy="807663"/>
          </a:xfrm>
          <a:custGeom>
            <a:avLst/>
            <a:gdLst>
              <a:gd name="connsiteX0" fmla="*/ 0 w 1152000"/>
              <a:gd name="connsiteY0" fmla="*/ 0 h 1152000"/>
              <a:gd name="connsiteX1" fmla="*/ 1152000 w 1152000"/>
              <a:gd name="connsiteY1" fmla="*/ 0 h 1152000"/>
              <a:gd name="connsiteX2" fmla="*/ 1152000 w 1152000"/>
              <a:gd name="connsiteY2" fmla="*/ 1152000 h 1152000"/>
              <a:gd name="connsiteX3" fmla="*/ 0 w 1152000"/>
              <a:gd name="connsiteY3" fmla="*/ 1152000 h 1152000"/>
              <a:gd name="connsiteX4" fmla="*/ 0 w 1152000"/>
              <a:gd name="connsiteY4" fmla="*/ 0 h 1152000"/>
              <a:gd name="connsiteX0" fmla="*/ 0 w 1152000"/>
              <a:gd name="connsiteY0" fmla="*/ 2343 h 1154343"/>
              <a:gd name="connsiteX1" fmla="*/ 323289 w 1152000"/>
              <a:gd name="connsiteY1" fmla="*/ 0 h 1154343"/>
              <a:gd name="connsiteX2" fmla="*/ 1152000 w 1152000"/>
              <a:gd name="connsiteY2" fmla="*/ 2343 h 1154343"/>
              <a:gd name="connsiteX3" fmla="*/ 1152000 w 1152000"/>
              <a:gd name="connsiteY3" fmla="*/ 1154343 h 1154343"/>
              <a:gd name="connsiteX4" fmla="*/ 0 w 1152000"/>
              <a:gd name="connsiteY4" fmla="*/ 1154343 h 1154343"/>
              <a:gd name="connsiteX5" fmla="*/ 0 w 1152000"/>
              <a:gd name="connsiteY5" fmla="*/ 2343 h 1154343"/>
              <a:gd name="connsiteX0" fmla="*/ 0 w 1152000"/>
              <a:gd name="connsiteY0" fmla="*/ 2343 h 1154343"/>
              <a:gd name="connsiteX1" fmla="*/ 323289 w 1152000"/>
              <a:gd name="connsiteY1" fmla="*/ 0 h 1154343"/>
              <a:gd name="connsiteX2" fmla="*/ 825732 w 1152000"/>
              <a:gd name="connsiteY2" fmla="*/ 1 h 1154343"/>
              <a:gd name="connsiteX3" fmla="*/ 1152000 w 1152000"/>
              <a:gd name="connsiteY3" fmla="*/ 2343 h 1154343"/>
              <a:gd name="connsiteX4" fmla="*/ 1152000 w 1152000"/>
              <a:gd name="connsiteY4" fmla="*/ 1154343 h 1154343"/>
              <a:gd name="connsiteX5" fmla="*/ 0 w 1152000"/>
              <a:gd name="connsiteY5" fmla="*/ 1154343 h 1154343"/>
              <a:gd name="connsiteX6" fmla="*/ 0 w 1152000"/>
              <a:gd name="connsiteY6" fmla="*/ 2343 h 1154343"/>
              <a:gd name="connsiteX0" fmla="*/ 825732 w 1152000"/>
              <a:gd name="connsiteY0" fmla="*/ 1 h 1154343"/>
              <a:gd name="connsiteX1" fmla="*/ 1152000 w 1152000"/>
              <a:gd name="connsiteY1" fmla="*/ 2343 h 1154343"/>
              <a:gd name="connsiteX2" fmla="*/ 1152000 w 1152000"/>
              <a:gd name="connsiteY2" fmla="*/ 1154343 h 1154343"/>
              <a:gd name="connsiteX3" fmla="*/ 0 w 1152000"/>
              <a:gd name="connsiteY3" fmla="*/ 1154343 h 1154343"/>
              <a:gd name="connsiteX4" fmla="*/ 0 w 1152000"/>
              <a:gd name="connsiteY4" fmla="*/ 2343 h 1154343"/>
              <a:gd name="connsiteX5" fmla="*/ 323289 w 1152000"/>
              <a:gd name="connsiteY5" fmla="*/ 0 h 1154343"/>
              <a:gd name="connsiteX6" fmla="*/ 917172 w 1152000"/>
              <a:gd name="connsiteY6" fmla="*/ 91441 h 1154343"/>
              <a:gd name="connsiteX0" fmla="*/ 825732 w 1152000"/>
              <a:gd name="connsiteY0" fmla="*/ 1 h 1154343"/>
              <a:gd name="connsiteX1" fmla="*/ 1152000 w 1152000"/>
              <a:gd name="connsiteY1" fmla="*/ 2343 h 1154343"/>
              <a:gd name="connsiteX2" fmla="*/ 1152000 w 1152000"/>
              <a:gd name="connsiteY2" fmla="*/ 1154343 h 1154343"/>
              <a:gd name="connsiteX3" fmla="*/ 0 w 1152000"/>
              <a:gd name="connsiteY3" fmla="*/ 1154343 h 1154343"/>
              <a:gd name="connsiteX4" fmla="*/ 0 w 1152000"/>
              <a:gd name="connsiteY4" fmla="*/ 2343 h 1154343"/>
              <a:gd name="connsiteX5" fmla="*/ 323289 w 1152000"/>
              <a:gd name="connsiteY5" fmla="*/ 0 h 11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000" h="1154343">
                <a:moveTo>
                  <a:pt x="825732" y="1"/>
                </a:moveTo>
                <a:lnTo>
                  <a:pt x="1152000" y="2343"/>
                </a:lnTo>
                <a:lnTo>
                  <a:pt x="1152000" y="1154343"/>
                </a:lnTo>
                <a:lnTo>
                  <a:pt x="0" y="1154343"/>
                </a:lnTo>
                <a:lnTo>
                  <a:pt x="0" y="2343"/>
                </a:lnTo>
                <a:lnTo>
                  <a:pt x="323289" y="0"/>
                </a:lnTo>
              </a:path>
            </a:pathLst>
          </a:custGeom>
          <a:solidFill>
            <a:srgbClr val="59869B"/>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540000" anchor="ctr"/>
          <a:lstStyle/>
          <a:p>
            <a:pPr algn="ctr">
              <a:defRPr/>
            </a:pPr>
            <a:endParaRPr lang="zh-CN" altLang="en-US" sz="3200">
              <a:solidFill>
                <a:srgbClr val="535A8F"/>
              </a:solidFill>
              <a:cs typeface="+mn-ea"/>
              <a:sym typeface="+mn-lt"/>
            </a:endParaRPr>
          </a:p>
        </p:txBody>
      </p:sp>
      <p:sp>
        <p:nvSpPr>
          <p:cNvPr id="5" name="AutoShape 2">
            <a:extLst>
              <a:ext uri="{FF2B5EF4-FFF2-40B4-BE49-F238E27FC236}">
                <a16:creationId xmlns:a16="http://schemas.microsoft.com/office/drawing/2014/main" id="{253E10C3-F079-4AA6-B34B-7426385184D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769039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34742" y="0"/>
            <a:ext cx="7394713" cy="6858000"/>
          </a:xfrm>
          <a:prstGeom prst="rect">
            <a:avLst/>
          </a:prstGeom>
          <a:gradFill>
            <a:gsLst>
              <a:gs pos="0">
                <a:srgbClr val="CDD6DD">
                  <a:alpha val="82000"/>
                </a:srgbClr>
              </a:gs>
              <a:gs pos="25000">
                <a:srgbClr val="E5EAEE"/>
              </a:gs>
              <a:gs pos="100000">
                <a:srgbClr val="F5F7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PA_文本框 2">
            <a:extLst>
              <a:ext uri="{FF2B5EF4-FFF2-40B4-BE49-F238E27FC236}">
                <a16:creationId xmlns:a16="http://schemas.microsoft.com/office/drawing/2014/main" id="{7D434963-D4BD-48B3-86CC-787F9F07E113}"/>
              </a:ext>
            </a:extLst>
          </p:cNvPr>
          <p:cNvSpPr txBox="1"/>
          <p:nvPr>
            <p:custDataLst>
              <p:tags r:id="rId1"/>
            </p:custDataLst>
          </p:nvPr>
        </p:nvSpPr>
        <p:spPr>
          <a:xfrm>
            <a:off x="4163637" y="3436655"/>
            <a:ext cx="3736921" cy="584775"/>
          </a:xfrm>
          <a:prstGeom prst="rect">
            <a:avLst/>
          </a:prstGeom>
          <a:noFill/>
        </p:spPr>
        <p:txBody>
          <a:bodyPr wrap="none" rtlCol="0">
            <a:spAutoFit/>
          </a:bodyPr>
          <a:lstStyle/>
          <a:p>
            <a:pPr algn="ctr"/>
            <a:r>
              <a:rPr lang="en-US" altLang="zh-CN" sz="3200">
                <a:solidFill>
                  <a:schemeClr val="tx1">
                    <a:lumMod val="65000"/>
                    <a:lumOff val="35000"/>
                  </a:schemeClr>
                </a:solidFill>
                <a:cs typeface="+mn-ea"/>
                <a:sym typeface="+mn-lt"/>
              </a:rPr>
              <a:t>Thanks for listening</a:t>
            </a:r>
            <a:endParaRPr lang="zh-CN" altLang="en-US" sz="3200">
              <a:solidFill>
                <a:schemeClr val="tx1">
                  <a:lumMod val="65000"/>
                  <a:lumOff val="35000"/>
                </a:schemeClr>
              </a:solidFill>
              <a:cs typeface="+mn-ea"/>
              <a:sym typeface="+mn-lt"/>
            </a:endParaRPr>
          </a:p>
        </p:txBody>
      </p:sp>
      <p:sp>
        <p:nvSpPr>
          <p:cNvPr id="15" name="PA_椭圆 4"/>
          <p:cNvSpPr/>
          <p:nvPr>
            <p:custDataLst>
              <p:tags r:id="rId2"/>
            </p:custDataLst>
          </p:nvPr>
        </p:nvSpPr>
        <p:spPr>
          <a:xfrm>
            <a:off x="3915576" y="4668657"/>
            <a:ext cx="4378685" cy="4378685"/>
          </a:xfrm>
          <a:prstGeom prst="ellipse">
            <a:avLst/>
          </a:prstGeom>
          <a:noFill/>
          <a:ln w="28575">
            <a:gradFill>
              <a:gsLst>
                <a:gs pos="0">
                  <a:schemeClr val="accent1">
                    <a:lumMod val="5000"/>
                    <a:lumOff val="95000"/>
                  </a:schemeClr>
                </a:gs>
                <a:gs pos="30000">
                  <a:srgbClr val="59869B"/>
                </a:gs>
                <a:gs pos="81000">
                  <a:srgbClr val="59869B"/>
                </a:gs>
                <a:gs pos="100000">
                  <a:schemeClr val="accent1">
                    <a:lumMod val="30000"/>
                    <a:lumOff val="70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16" name="PA_组合 2"/>
          <p:cNvGrpSpPr/>
          <p:nvPr>
            <p:custDataLst>
              <p:tags r:id="rId3"/>
            </p:custDataLst>
          </p:nvPr>
        </p:nvGrpSpPr>
        <p:grpSpPr>
          <a:xfrm>
            <a:off x="4419632" y="5260521"/>
            <a:ext cx="3423892" cy="3068911"/>
            <a:chOff x="4218413" y="1840884"/>
            <a:chExt cx="3799166" cy="3405278"/>
          </a:xfrm>
          <a:solidFill>
            <a:srgbClr val="BBBEBF"/>
          </a:solidFill>
        </p:grpSpPr>
        <p:sp>
          <p:nvSpPr>
            <p:cNvPr id="17" name="椭圆 16"/>
            <p:cNvSpPr/>
            <p:nvPr/>
          </p:nvSpPr>
          <p:spPr>
            <a:xfrm>
              <a:off x="4218413" y="1840884"/>
              <a:ext cx="186451" cy="1864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8" name="椭圆 17"/>
            <p:cNvSpPr/>
            <p:nvPr/>
          </p:nvSpPr>
          <p:spPr>
            <a:xfrm>
              <a:off x="7831128" y="5059711"/>
              <a:ext cx="186451" cy="1864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9" name="PA_文本框 2">
            <a:extLst>
              <a:ext uri="{FF2B5EF4-FFF2-40B4-BE49-F238E27FC236}">
                <a16:creationId xmlns:a16="http://schemas.microsoft.com/office/drawing/2014/main" id="{7D434963-D4BD-48B3-86CC-787F9F07E113}"/>
              </a:ext>
            </a:extLst>
          </p:cNvPr>
          <p:cNvSpPr txBox="1"/>
          <p:nvPr>
            <p:custDataLst>
              <p:tags r:id="rId4"/>
            </p:custDataLst>
          </p:nvPr>
        </p:nvSpPr>
        <p:spPr>
          <a:xfrm>
            <a:off x="5467562" y="5569801"/>
            <a:ext cx="1274708" cy="1015663"/>
          </a:xfrm>
          <a:prstGeom prst="rect">
            <a:avLst/>
          </a:prstGeom>
          <a:noFill/>
        </p:spPr>
        <p:txBody>
          <a:bodyPr wrap="none" rtlCol="0">
            <a:spAutoFit/>
          </a:bodyPr>
          <a:lstStyle/>
          <a:p>
            <a:pPr algn="ctr"/>
            <a:r>
              <a:rPr lang="en-US" altLang="zh-CN" sz="6000" dirty="0">
                <a:solidFill>
                  <a:schemeClr val="tx1">
                    <a:lumMod val="65000"/>
                    <a:lumOff val="35000"/>
                  </a:schemeClr>
                </a:solidFill>
                <a:latin typeface="Agency FB" panose="020B0503020202020204" pitchFamily="34" charset="0"/>
                <a:cs typeface="+mn-ea"/>
                <a:sym typeface="+mn-lt"/>
              </a:rPr>
              <a:t>2021</a:t>
            </a:r>
            <a:endParaRPr lang="zh-CN" altLang="en-US" sz="6000" dirty="0">
              <a:solidFill>
                <a:schemeClr val="tx1">
                  <a:lumMod val="65000"/>
                  <a:lumOff val="35000"/>
                </a:schemeClr>
              </a:solidFill>
              <a:latin typeface="Agency FB" panose="020B0503020202020204" pitchFamily="34" charset="0"/>
              <a:cs typeface="+mn-ea"/>
              <a:sym typeface="+mn-lt"/>
            </a:endParaRPr>
          </a:p>
        </p:txBody>
      </p:sp>
      <p:sp>
        <p:nvSpPr>
          <p:cNvPr id="12" name="矩形 11">
            <a:extLst>
              <a:ext uri="{FF2B5EF4-FFF2-40B4-BE49-F238E27FC236}">
                <a16:creationId xmlns:a16="http://schemas.microsoft.com/office/drawing/2014/main" id="{20C44D45-6D1E-4B56-8009-5C699755D3EF}"/>
              </a:ext>
            </a:extLst>
          </p:cNvPr>
          <p:cNvSpPr/>
          <p:nvPr/>
        </p:nvSpPr>
        <p:spPr>
          <a:xfrm>
            <a:off x="2617511" y="-118392"/>
            <a:ext cx="6956977" cy="3555047"/>
          </a:xfrm>
          <a:prstGeom prst="rect">
            <a:avLst/>
          </a:prstGeom>
          <a:blipFill dpi="0" rotWithShape="1">
            <a:blip r:embed="rId7">
              <a:alphaModFix amt="28000"/>
            </a:blip>
            <a:srcRect/>
            <a:stretch>
              <a:fillRect/>
            </a:stretch>
          </a:blipFill>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69118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257"/>
  <p:tag name="MH_SECTIONID" val="258,259,260,261,"/>
  <p:tag name="ISPRING_PRESENTATION_TITLE" val="l"/>
  <p:tag name="ISPRING_ULTRA_SCORM_COURSE_ID" val="C8A954D6-E0A2-42F7-A0C4-81A4D7ADD2CB"/>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Lst>
</file>

<file path=ppt/tags/tag10.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NUMBER"/>
  <p:tag name="ID" val="547147"/>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ENTRY"/>
  <p:tag name="ID" val="547147"/>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1004133153"/>
  <p:tag name="MH_LIBRARY" val="GRAPHIC"/>
  <p:tag name="MH_ORDER" val="Rectangle 3"/>
</p:tagLst>
</file>

<file path=ppt/tags/tag13.xml><?xml version="1.0" encoding="utf-8"?>
<p:tagLst xmlns:a="http://schemas.openxmlformats.org/drawingml/2006/main" xmlns:r="http://schemas.openxmlformats.org/officeDocument/2006/relationships" xmlns:p="http://schemas.openxmlformats.org/presentationml/2006/main">
  <p:tag name="MH" val="20171004133153"/>
  <p:tag name="MH_LIBRARY" val="GRAPHIC"/>
  <p:tag name="MH_ORDER" val="矩形 5"/>
</p:tagLst>
</file>

<file path=ppt/tags/tag14.xml><?xml version="1.0" encoding="utf-8"?>
<p:tagLst xmlns:a="http://schemas.openxmlformats.org/drawingml/2006/main" xmlns:r="http://schemas.openxmlformats.org/officeDocument/2006/relationships" xmlns:p="http://schemas.openxmlformats.org/presentationml/2006/main">
  <p:tag name="MH" val="20171004133153"/>
  <p:tag name="MH_LIBRARY" val="GRAPHIC"/>
  <p:tag name="MH_ORDER" val="Rectangle 3"/>
</p:tagLst>
</file>

<file path=ppt/tags/tag15.xml><?xml version="1.0" encoding="utf-8"?>
<p:tagLst xmlns:a="http://schemas.openxmlformats.org/drawingml/2006/main" xmlns:r="http://schemas.openxmlformats.org/officeDocument/2006/relationships" xmlns:p="http://schemas.openxmlformats.org/presentationml/2006/main">
  <p:tag name="MH" val="20171004133153"/>
  <p:tag name="MH_LIBRARY" val="GRAPHIC"/>
  <p:tag name="MH_ORDER" val="矩形 5"/>
</p:tagLst>
</file>

<file path=ppt/tags/tag16.xml><?xml version="1.0" encoding="utf-8"?>
<p:tagLst xmlns:a="http://schemas.openxmlformats.org/drawingml/2006/main" xmlns:r="http://schemas.openxmlformats.org/officeDocument/2006/relationships" xmlns:p="http://schemas.openxmlformats.org/presentationml/2006/main">
  <p:tag name="MH" val="20171004133153"/>
  <p:tag name="MH_LIBRARY" val="GRAPHIC"/>
  <p:tag name="MH_ORDER" val="Rectangle 3"/>
</p:tagLst>
</file>

<file path=ppt/tags/tag17.xml><?xml version="1.0" encoding="utf-8"?>
<p:tagLst xmlns:a="http://schemas.openxmlformats.org/drawingml/2006/main" xmlns:r="http://schemas.openxmlformats.org/officeDocument/2006/relationships" xmlns:p="http://schemas.openxmlformats.org/presentationml/2006/main">
  <p:tag name="MH" val="20171004133153"/>
  <p:tag name="MH_LIBRARY" val="GRAPHIC"/>
  <p:tag name="MH_ORDER" val="矩形 5"/>
</p:tagLst>
</file>

<file path=ppt/tags/tag18.xml><?xml version="1.0" encoding="utf-8"?>
<p:tagLst xmlns:a="http://schemas.openxmlformats.org/drawingml/2006/main" xmlns:r="http://schemas.openxmlformats.org/officeDocument/2006/relationships" xmlns:p="http://schemas.openxmlformats.org/presentationml/2006/main">
  <p:tag name="MH" val="20171004133153"/>
  <p:tag name="MH_LIBRARY" val="GRAPHIC"/>
  <p:tag name="MH_ORDER" val="Rectangle 3"/>
</p:tagLst>
</file>

<file path=ppt/tags/tag19.xml><?xml version="1.0" encoding="utf-8"?>
<p:tagLst xmlns:a="http://schemas.openxmlformats.org/drawingml/2006/main" xmlns:r="http://schemas.openxmlformats.org/officeDocument/2006/relationships" xmlns:p="http://schemas.openxmlformats.org/presentationml/2006/main">
  <p:tag name="MH" val="20171004133153"/>
  <p:tag name="MH_LIBRARY" val="GRAPHIC"/>
  <p:tag name="MH_ORDER" val="矩形 5"/>
</p:tagLst>
</file>

<file path=ppt/tags/tag2.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AUTOCOLOR" val="TRUE"/>
  <p:tag name="MH_TYPE" val="CONTENTS"/>
  <p:tag name="ID" val="547147"/>
</p:tagLst>
</file>

<file path=ppt/tags/tag20.xml><?xml version="1.0" encoding="utf-8"?>
<p:tagLst xmlns:a="http://schemas.openxmlformats.org/drawingml/2006/main" xmlns:r="http://schemas.openxmlformats.org/officeDocument/2006/relationships" xmlns:p="http://schemas.openxmlformats.org/presentationml/2006/main">
  <p:tag name="MH" val="20171004133153"/>
  <p:tag name="MH_LIBRARY" val="GRAPHIC"/>
  <p:tag name="MH_ORDER" val="Rectangle 3"/>
</p:tagLst>
</file>

<file path=ppt/tags/tag21.xml><?xml version="1.0" encoding="utf-8"?>
<p:tagLst xmlns:a="http://schemas.openxmlformats.org/drawingml/2006/main" xmlns:r="http://schemas.openxmlformats.org/officeDocument/2006/relationships" xmlns:p="http://schemas.openxmlformats.org/presentationml/2006/main">
  <p:tag name="MH" val="20171004133153"/>
  <p:tag name="MH_LIBRARY" val="GRAPHIC"/>
  <p:tag name="MH_ORDER" val="矩形 5"/>
</p:tagLst>
</file>

<file path=ppt/tags/tag22.xml><?xml version="1.0" encoding="utf-8"?>
<p:tagLst xmlns:a="http://schemas.openxmlformats.org/drawingml/2006/main" xmlns:r="http://schemas.openxmlformats.org/officeDocument/2006/relationships" xmlns:p="http://schemas.openxmlformats.org/presentationml/2006/main">
  <p:tag name="MH" val="20171004133153"/>
  <p:tag name="MH_LIBRARY" val="GRAPHIC"/>
  <p:tag name="MH_ORDER" val="Rectangle 3"/>
</p:tagLst>
</file>

<file path=ppt/tags/tag23.xml><?xml version="1.0" encoding="utf-8"?>
<p:tagLst xmlns:a="http://schemas.openxmlformats.org/drawingml/2006/main" xmlns:r="http://schemas.openxmlformats.org/officeDocument/2006/relationships" xmlns:p="http://schemas.openxmlformats.org/presentationml/2006/main">
  <p:tag name="MH" val="20171004133153"/>
  <p:tag name="MH_LIBRARY" val="GRAPHIC"/>
  <p:tag name="MH_ORDER" val="矩形 5"/>
</p:tagLst>
</file>

<file path=ppt/tags/tag24.xml><?xml version="1.0" encoding="utf-8"?>
<p:tagLst xmlns:a="http://schemas.openxmlformats.org/drawingml/2006/main" xmlns:r="http://schemas.openxmlformats.org/officeDocument/2006/relationships" xmlns:p="http://schemas.openxmlformats.org/presentationml/2006/main">
  <p:tag name="MH" val="20171004133153"/>
  <p:tag name="MH_LIBRARY" val="GRAPHIC"/>
  <p:tag name="MH_ORDER" val="Rectangle 3"/>
</p:tagLst>
</file>

<file path=ppt/tags/tag25.xml><?xml version="1.0" encoding="utf-8"?>
<p:tagLst xmlns:a="http://schemas.openxmlformats.org/drawingml/2006/main" xmlns:r="http://schemas.openxmlformats.org/officeDocument/2006/relationships" xmlns:p="http://schemas.openxmlformats.org/presentationml/2006/main">
  <p:tag name="MH" val="20171004133153"/>
  <p:tag name="MH_LIBRARY" val="GRAPHIC"/>
  <p:tag name="MH_ORDER" val="矩形 5"/>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OTHERS"/>
  <p:tag name="ID" val="547147"/>
</p:tagLst>
</file>

<file path=ppt/tags/tag4.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NUMBER"/>
  <p:tag name="ID" val="547147"/>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ENTRY"/>
  <p:tag name="ID" val="547147"/>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NUMBER"/>
  <p:tag name="ID" val="547147"/>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ENTRY"/>
  <p:tag name="ID" val="547147"/>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NUMBER"/>
  <p:tag name="ID" val="547147"/>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ENTRY"/>
  <p:tag name="ID" val="547147"/>
  <p:tag name="MH_ORDER" val="2"/>
</p:tagLst>
</file>

<file path=ppt/theme/theme1.xml><?xml version="1.0" encoding="utf-8"?>
<a:theme xmlns:a="http://schemas.openxmlformats.org/drawingml/2006/main" name="第一PPT，www.1ppt.com">
  <a:themeElements>
    <a:clrScheme name="Office">
      <a:dk1>
        <a:srgbClr val="000000"/>
      </a:dk1>
      <a:lt1>
        <a:srgbClr val="FFFFFF"/>
      </a:lt1>
      <a:dk2>
        <a:srgbClr val="44546A"/>
      </a:dk2>
      <a:lt2>
        <a:srgbClr val="E7E6E6"/>
      </a:lt2>
      <a:accent1>
        <a:srgbClr val="4C658F"/>
      </a:accent1>
      <a:accent2>
        <a:srgbClr val="ED7D31"/>
      </a:accent2>
      <a:accent3>
        <a:srgbClr val="A5A5A5"/>
      </a:accent3>
      <a:accent4>
        <a:srgbClr val="FFC000"/>
      </a:accent4>
      <a:accent5>
        <a:srgbClr val="3B5E7E"/>
      </a:accent5>
      <a:accent6>
        <a:srgbClr val="70AD47"/>
      </a:accent6>
      <a:hlink>
        <a:srgbClr val="0563C1"/>
      </a:hlink>
      <a:folHlink>
        <a:srgbClr val="954F72"/>
      </a:folHlink>
    </a:clrScheme>
    <a:fontScheme name="ipiwnhre">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C658F"/>
    </a:accent1>
    <a:accent2>
      <a:srgbClr val="ED7D31"/>
    </a:accent2>
    <a:accent3>
      <a:srgbClr val="A5A5A5"/>
    </a:accent3>
    <a:accent4>
      <a:srgbClr val="FFC000"/>
    </a:accent4>
    <a:accent5>
      <a:srgbClr val="3B5E7E"/>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7370</TotalTime>
  <Words>1181</Words>
  <Application>Microsoft Office PowerPoint</Application>
  <PresentationFormat>宽屏</PresentationFormat>
  <Paragraphs>111</Paragraphs>
  <Slides>9</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-apple-system</vt:lpstr>
      <vt:lpstr>Bebas Neue</vt:lpstr>
      <vt:lpstr>Agency FB</vt:lpstr>
      <vt:lpstr>Arial</vt:lpstr>
      <vt:lpstr>Calibri</vt:lpstr>
      <vt:lpstr>等线</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简洁商业计划书</dc:title>
  <dc:creator>第一PPT</dc:creator>
  <cp:keywords>www.1ppt.com</cp:keywords>
  <dc:description>www.1ppt.com</dc:description>
  <cp:lastModifiedBy>宗 久淋</cp:lastModifiedBy>
  <cp:revision>26</cp:revision>
  <dcterms:created xsi:type="dcterms:W3CDTF">2017-10-04T05:12:41Z</dcterms:created>
  <dcterms:modified xsi:type="dcterms:W3CDTF">2021-03-29T02:51:09Z</dcterms:modified>
</cp:coreProperties>
</file>