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9" r:id="rId5"/>
    <p:sldId id="261" r:id="rId6"/>
    <p:sldId id="267" r:id="rId7"/>
    <p:sldId id="264" r:id="rId8"/>
    <p:sldId id="265" r:id="rId9"/>
    <p:sldId id="268" r:id="rId10"/>
    <p:sldId id="270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5391-0614-44A0-AEC5-01B6F7743A7C}" type="datetimeFigureOut">
              <a:rPr lang="en-MY" smtClean="0"/>
              <a:t>16/8/2021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3F2C-5A9C-492D-B361-5DE4AD416F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773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7D5B-2A04-4B92-BD38-2EDBEA383296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408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D9F5-F0C0-44C6-9D02-39EC800B4E62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5DB6-49C3-45F0-8D0C-3FA16CD121FB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567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0CA-CBBF-4216-B55D-69781DD31CD0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958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477F-8D30-4921-BBED-591D5AFB4325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49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861F-3EF7-4AC0-B6CD-D0BF18EAB0C4}" type="datetime1">
              <a:rPr lang="en-MY" smtClean="0"/>
              <a:t>16/8/2021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46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C820-2509-4074-A77F-4375CBCA0D58}" type="datetime1">
              <a:rPr lang="en-MY" smtClean="0"/>
              <a:t>16/8/2021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127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4B4C-9F60-4890-83CA-168A053228FD}" type="datetime1">
              <a:rPr lang="en-MY" smtClean="0"/>
              <a:t>16/8/2021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0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64B0-FAD1-46F5-90B5-B66606BD58DA}" type="datetime1">
              <a:rPr lang="en-MY" smtClean="0"/>
              <a:t>16/8/2021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853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E9F8-9584-4B5E-BBD6-720077D7EF24}" type="datetime1">
              <a:rPr lang="en-MY" smtClean="0"/>
              <a:t>16/8/2021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1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0317-7EBB-4A59-94E6-97AF95E82544}" type="datetime1">
              <a:rPr lang="en-MY" smtClean="0"/>
              <a:t>16/8/2021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65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3530C-83D6-4D0A-A763-F2792E62940F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35B6-FB32-4CDB-9185-31753FF2D4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382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acare.com/blog/comparison-of-covid-19-vaccines" TargetMode="External"/><Relationship Id="rId2" Type="http://schemas.openxmlformats.org/officeDocument/2006/relationships/hyperlink" Target="https://www.dosm.gov.my/v1/index.php?r=column/cone&amp;menu_id=dTZ0K2o4YXgrSDRtaEJyVmZ1R2h5dz0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vax.live/location/my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406" y="1122363"/>
            <a:ext cx="9544594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Modelling the </a:t>
            </a:r>
            <a:r>
              <a:rPr lang="en-US" b="1" dirty="0" smtClean="0"/>
              <a:t>Effectiveness </a:t>
            </a:r>
            <a:r>
              <a:rPr lang="en-US" b="1" dirty="0"/>
              <a:t>of </a:t>
            </a:r>
            <a:r>
              <a:rPr lang="en-US" b="1" dirty="0" smtClean="0"/>
              <a:t>vaccination in </a:t>
            </a:r>
            <a:r>
              <a:rPr lang="en-US" b="1" dirty="0"/>
              <a:t>Preventing the Transmission of</a:t>
            </a:r>
            <a:br>
              <a:rPr lang="en-US" b="1" dirty="0"/>
            </a:br>
            <a:r>
              <a:rPr lang="en-MY" b="1" dirty="0"/>
              <a:t>COVID-19 in </a:t>
            </a:r>
            <a:r>
              <a:rPr lang="en-MY" b="1" dirty="0" smtClean="0"/>
              <a:t>Sabah 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588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Jesica</a:t>
            </a:r>
            <a:r>
              <a:rPr lang="en-US" dirty="0" smtClean="0"/>
              <a:t> </a:t>
            </a:r>
            <a:r>
              <a:rPr lang="en-US" dirty="0" err="1" smtClean="0"/>
              <a:t>Jenah</a:t>
            </a:r>
            <a:r>
              <a:rPr lang="en-US" dirty="0" smtClean="0"/>
              <a:t> </a:t>
            </a:r>
            <a:r>
              <a:rPr lang="en-US" dirty="0" err="1" smtClean="0"/>
              <a:t>Ak</a:t>
            </a:r>
            <a:r>
              <a:rPr lang="en-US" dirty="0" smtClean="0"/>
              <a:t> Ramping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Wong Liang Tung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Izzaty</a:t>
            </a:r>
            <a:r>
              <a:rPr lang="en-US" dirty="0" smtClean="0"/>
              <a:t> </a:t>
            </a:r>
            <a:r>
              <a:rPr lang="en-US" dirty="0" err="1" smtClean="0"/>
              <a:t>Hamidi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Doctor of Public Health Year 1 </a:t>
            </a:r>
          </a:p>
          <a:p>
            <a:r>
              <a:rPr lang="en-US" dirty="0" smtClean="0"/>
              <a:t>UNIMAS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54F5-08CF-42F1-9783-91A638186FCF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42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50383" cy="1751058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</a:t>
            </a:r>
            <a:r>
              <a:rPr lang="en-US" dirty="0" smtClean="0"/>
              <a:t>2: </a:t>
            </a:r>
            <a:br>
              <a:rPr lang="en-US" dirty="0" smtClean="0"/>
            </a:br>
            <a:r>
              <a:rPr lang="en-US" dirty="0" smtClean="0"/>
              <a:t>Modified </a:t>
            </a:r>
            <a:r>
              <a:rPr lang="en-US" dirty="0"/>
              <a:t>SIR simulation with and without vaccination for </a:t>
            </a:r>
            <a:r>
              <a:rPr lang="en-US" dirty="0" smtClean="0"/>
              <a:t>Sabah, </a:t>
            </a:r>
            <a:r>
              <a:rPr lang="en-US" dirty="0"/>
              <a:t>R0 = </a:t>
            </a:r>
            <a:r>
              <a:rPr lang="en-US" dirty="0" smtClean="0"/>
              <a:t>20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4469" y="2187574"/>
            <a:ext cx="378822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By fixing </a:t>
            </a:r>
            <a:r>
              <a:rPr lang="el-GR" sz="2600" dirty="0" smtClean="0"/>
              <a:t>μ</a:t>
            </a:r>
            <a:r>
              <a:rPr lang="en-US" sz="2600" dirty="0" smtClean="0"/>
              <a:t> =0.83 , different vaccination rate ,</a:t>
            </a:r>
            <a:r>
              <a:rPr lang="el-GR" sz="2600" dirty="0" smtClean="0"/>
              <a:t>α</a:t>
            </a:r>
            <a:r>
              <a:rPr lang="en-US" sz="2600" dirty="0" smtClean="0"/>
              <a:t> (0,0.126,0.551)</a:t>
            </a:r>
            <a:r>
              <a:rPr lang="en-MY" sz="2600" dirty="0" smtClean="0"/>
              <a:t> to simulate SIRV model in Sabah (t0 =10/5/2021) for next 365 days period.</a:t>
            </a:r>
          </a:p>
          <a:p>
            <a:r>
              <a:rPr lang="en-US" sz="2600" dirty="0" smtClean="0"/>
              <a:t>There is reduction in  number of COVID-19 infections with vaccination. Higher vaccination rate has projected in further reduction of COVID-19 infections.</a:t>
            </a:r>
            <a:endParaRPr lang="en-US" sz="2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0" y="2042775"/>
            <a:ext cx="7263902" cy="420759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D089-64B2-444B-B686-8E6CA01B2455}" type="datetime1">
              <a:rPr lang="en-MY" smtClean="0"/>
              <a:t>16/8/2021</a:t>
            </a:fld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10</a:t>
            </a:fld>
            <a:endParaRPr lang="en-MY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113" y="79896"/>
            <a:ext cx="1889924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0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4" y="2219687"/>
            <a:ext cx="351608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Compare between different vaccines </a:t>
            </a:r>
            <a:r>
              <a:rPr lang="el-GR" sz="2400" dirty="0" smtClean="0"/>
              <a:t>μ</a:t>
            </a:r>
            <a:r>
              <a:rPr lang="en-US" sz="2400" dirty="0" smtClean="0"/>
              <a:t>,with similar rate,</a:t>
            </a:r>
            <a:r>
              <a:rPr lang="el-GR" sz="2400" dirty="0" smtClean="0"/>
              <a:t>α</a:t>
            </a:r>
            <a:r>
              <a:rPr lang="en-US" sz="2400" dirty="0" smtClean="0"/>
              <a:t> (0.126) </a:t>
            </a:r>
          </a:p>
          <a:p>
            <a:r>
              <a:rPr lang="en-US" sz="2400" dirty="0" smtClean="0"/>
              <a:t>Highe</a:t>
            </a:r>
            <a:r>
              <a:rPr lang="en-US" sz="2400" dirty="0" smtClean="0"/>
              <a:t>r vaccine efficacy rate has projected in lower number of COVID-19 infections. The timeline has been increased up to two years post vaccination.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4756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3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Modified </a:t>
            </a:r>
            <a:r>
              <a:rPr lang="en-US" dirty="0"/>
              <a:t>SIR simulation with </a:t>
            </a:r>
            <a:r>
              <a:rPr lang="en-US" dirty="0" smtClean="0"/>
              <a:t>different </a:t>
            </a:r>
            <a:r>
              <a:rPr lang="en-US" dirty="0"/>
              <a:t>vaccine </a:t>
            </a:r>
            <a:r>
              <a:rPr lang="en-US" dirty="0" smtClean="0"/>
              <a:t>efficacy for Sabah, </a:t>
            </a:r>
            <a:r>
              <a:rPr lang="en-US" dirty="0"/>
              <a:t>R0 = </a:t>
            </a:r>
            <a:r>
              <a:rPr lang="en-US" dirty="0" smtClean="0"/>
              <a:t>20</a:t>
            </a:r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1" y="2091077"/>
            <a:ext cx="7363473" cy="426527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D658-4FE1-4C7E-8972-76B1944FD7FF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11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761" y="79896"/>
            <a:ext cx="1889924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2090057"/>
            <a:ext cx="11220994" cy="4297680"/>
          </a:xfrm>
        </p:spPr>
        <p:txBody>
          <a:bodyPr/>
          <a:lstStyle/>
          <a:p>
            <a:pPr algn="just"/>
            <a:r>
              <a:rPr lang="en-US" dirty="0" smtClean="0"/>
              <a:t>Vaccination rate </a:t>
            </a:r>
            <a:r>
              <a:rPr lang="en-US" dirty="0" smtClean="0"/>
              <a:t>reduces </a:t>
            </a:r>
            <a:r>
              <a:rPr lang="en-US" dirty="0" smtClean="0"/>
              <a:t>the </a:t>
            </a:r>
            <a:r>
              <a:rPr lang="en-US" dirty="0" smtClean="0"/>
              <a:t>transmission of new COVID-19 </a:t>
            </a:r>
            <a:r>
              <a:rPr lang="en-US" dirty="0" smtClean="0"/>
              <a:t>cases as has been demonstrated in the simulation model. </a:t>
            </a:r>
            <a:r>
              <a:rPr lang="en-US" dirty="0" smtClean="0"/>
              <a:t>Earlier study has shown that as the vaccination rate increases, the infection rate reduces (Chen, 2021).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Vaccination efficacy help in protecting community immunity </a:t>
            </a:r>
            <a:r>
              <a:rPr lang="en-US" dirty="0" smtClean="0"/>
              <a:t>longer. This is due to the fact that epidemiological consequence of the vaccine-induced herd immunity effectively controls or eliminates the disease (</a:t>
            </a:r>
            <a:r>
              <a:rPr lang="en-US" dirty="0" err="1" smtClean="0"/>
              <a:t>Iboi</a:t>
            </a:r>
            <a:r>
              <a:rPr lang="en-US" dirty="0" smtClean="0"/>
              <a:t>, </a:t>
            </a:r>
            <a:r>
              <a:rPr lang="en-US" dirty="0" err="1" smtClean="0"/>
              <a:t>Ngonghala</a:t>
            </a:r>
            <a:r>
              <a:rPr lang="en-US" dirty="0" smtClean="0"/>
              <a:t>, &amp; </a:t>
            </a:r>
            <a:r>
              <a:rPr lang="en-US" dirty="0" err="1" smtClean="0"/>
              <a:t>Gumel</a:t>
            </a:r>
            <a:r>
              <a:rPr lang="en-US" dirty="0" smtClean="0"/>
              <a:t>, 2020).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19BF-63F0-4697-AAB9-BD1A3E994B51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12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251" y="79897"/>
            <a:ext cx="1889924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5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and Limitation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Infection rate of COVID-19 can be reduced by increasing the </a:t>
            </a:r>
            <a:r>
              <a:rPr lang="en-US" dirty="0" smtClean="0"/>
              <a:t>vaccination rate </a:t>
            </a:r>
            <a:r>
              <a:rPr lang="en-US" dirty="0" smtClean="0"/>
              <a:t>among community.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Strict enforcement of other preventive measure such as physical </a:t>
            </a:r>
            <a:r>
              <a:rPr lang="en-US" dirty="0" smtClean="0"/>
              <a:t>distancing, </a:t>
            </a:r>
            <a:r>
              <a:rPr lang="en-US" dirty="0" smtClean="0"/>
              <a:t>face mask, in public area and workplace as well isolation for </a:t>
            </a:r>
            <a:r>
              <a:rPr lang="en-US" dirty="0" smtClean="0"/>
              <a:t>PUI</a:t>
            </a:r>
            <a:r>
              <a:rPr lang="en-US" dirty="0"/>
              <a:t> </a:t>
            </a:r>
            <a:r>
              <a:rPr lang="en-US" dirty="0" smtClean="0"/>
              <a:t>should be carried out along with the vaccination program as these control measures have synergistic effect in further reducing the transmission of COVID-19.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Limitation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COVID-19 </a:t>
            </a:r>
            <a:r>
              <a:rPr lang="en-US" dirty="0" smtClean="0"/>
              <a:t>simulation model is </a:t>
            </a:r>
            <a:r>
              <a:rPr lang="en-US" dirty="0" smtClean="0"/>
              <a:t>based on notified active cases </a:t>
            </a:r>
            <a:r>
              <a:rPr lang="en-US" dirty="0" smtClean="0"/>
              <a:t>only. Thus, there maybe underreporting of the disease as there are asymptomatic infected individuals and this signifies the higher </a:t>
            </a:r>
            <a:r>
              <a:rPr lang="en-US" dirty="0" smtClean="0"/>
              <a:t>burden of diseases in community . </a:t>
            </a: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738B-C68B-45EE-BE08-7B8E5DA918DF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13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861" y="79896"/>
            <a:ext cx="1889924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3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975916"/>
            <a:ext cx="10831286" cy="4201046"/>
          </a:xfrm>
        </p:spPr>
        <p:txBody>
          <a:bodyPr/>
          <a:lstStyle/>
          <a:p>
            <a:pPr algn="just"/>
            <a:r>
              <a:rPr lang="en-US" dirty="0" smtClean="0"/>
              <a:t>Vaccination </a:t>
            </a:r>
            <a:r>
              <a:rPr lang="en-US" dirty="0" smtClean="0"/>
              <a:t>plays an </a:t>
            </a:r>
            <a:r>
              <a:rPr lang="en-US" dirty="0" smtClean="0"/>
              <a:t>important role in controlling transmission of COVID-19 </a:t>
            </a:r>
            <a:r>
              <a:rPr lang="en-US" dirty="0" smtClean="0"/>
              <a:t>cases.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However other preventive and control measures are equally important and should be implemented simultaneously in order to control </a:t>
            </a:r>
            <a:r>
              <a:rPr lang="en-US" dirty="0" smtClean="0"/>
              <a:t>COVID-19 </a:t>
            </a:r>
            <a:r>
              <a:rPr lang="en-US" dirty="0" smtClean="0"/>
              <a:t>outbreak.</a:t>
            </a: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4C3-6A51-4020-B21E-1750AE1D56A6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14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861" y="79896"/>
            <a:ext cx="1889924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9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600" dirty="0"/>
              <a:t>(MOH, 2021)DOSM. 2021. </a:t>
            </a:r>
            <a:r>
              <a:rPr lang="en-US" sz="2600" i="1" dirty="0"/>
              <a:t>Malaysia @ a glance: Sabah </a:t>
            </a:r>
            <a:r>
              <a:rPr lang="en-US" sz="2600" dirty="0"/>
              <a:t>[Online]. Available: </a:t>
            </a:r>
            <a:r>
              <a:rPr lang="en-US" sz="2600" u="sng" dirty="0">
                <a:hlinkClick r:id="rId2"/>
              </a:rPr>
              <a:t>https://www.dosm.gov.my/v1/index.php?r=column/cone&amp;menu_id=dTZ0K2o4YXgrSDRtaEJyVmZ1R2h5dz09</a:t>
            </a:r>
            <a:r>
              <a:rPr lang="en-US" sz="2600" dirty="0"/>
              <a:t> [Accessed 10 August 2021].</a:t>
            </a:r>
            <a:endParaRPr lang="en-MY" sz="2600" dirty="0"/>
          </a:p>
          <a:p>
            <a:pPr algn="just"/>
            <a:r>
              <a:rPr lang="en-US" sz="2600" dirty="0"/>
              <a:t>JKJAV 2021. Total Cumulative COVID-19 Vaccine Doses Malaysia.</a:t>
            </a:r>
            <a:endParaRPr lang="en-MY" sz="2600" dirty="0"/>
          </a:p>
          <a:p>
            <a:pPr algn="just"/>
            <a:r>
              <a:rPr lang="en-US" sz="2600" dirty="0"/>
              <a:t>MOH, M. 2021. Open data on COVID-19 in Malaysia. Ministry Of Health Malaysia.</a:t>
            </a:r>
            <a:endParaRPr lang="en-MY" sz="2600" dirty="0"/>
          </a:p>
          <a:p>
            <a:pPr algn="just"/>
            <a:r>
              <a:rPr lang="en-US" sz="2600" dirty="0"/>
              <a:t>WONGA, W. K., JUWONOA, F. H. &amp; CHUA, T. H. 2021. SIR Simulation of COVID-19 Pandemic in </a:t>
            </a:r>
            <a:r>
              <a:rPr lang="en-US" sz="2600" dirty="0" err="1"/>
              <a:t>Malaysia:Will</a:t>
            </a:r>
            <a:r>
              <a:rPr lang="en-US" sz="2600" dirty="0"/>
              <a:t> the Vaccination Program be Effective? </a:t>
            </a:r>
            <a:r>
              <a:rPr lang="en-US" sz="2600" i="1" dirty="0" err="1"/>
              <a:t>arXiv</a:t>
            </a:r>
            <a:r>
              <a:rPr lang="en-US" sz="2600" i="1" dirty="0"/>
              <a:t> e-prints</a:t>
            </a:r>
            <a:r>
              <a:rPr lang="en-US" sz="2600" dirty="0" smtClean="0"/>
              <a:t>.</a:t>
            </a:r>
            <a:r>
              <a:rPr lang="en-MY" sz="2600" dirty="0"/>
              <a:t> </a:t>
            </a:r>
            <a:endParaRPr lang="en-MY" sz="2600" dirty="0" smtClean="0"/>
          </a:p>
          <a:p>
            <a:pPr algn="just"/>
            <a:r>
              <a:rPr lang="en-MY" sz="2600" dirty="0" smtClean="0"/>
              <a:t>ALIMORADI</a:t>
            </a:r>
            <a:r>
              <a:rPr lang="en-MY" sz="2600" dirty="0"/>
              <a:t>, M. 2021. </a:t>
            </a:r>
            <a:r>
              <a:rPr lang="en-MY" sz="2600" i="1" dirty="0"/>
              <a:t>Comparison Of </a:t>
            </a:r>
            <a:r>
              <a:rPr lang="en-MY" sz="2600" i="1" dirty="0" err="1"/>
              <a:t>Covid</a:t>
            </a:r>
            <a:r>
              <a:rPr lang="en-MY" sz="2600" i="1" dirty="0"/>
              <a:t> 19 Vaccines </a:t>
            </a:r>
            <a:r>
              <a:rPr lang="en-MY" sz="2600" dirty="0"/>
              <a:t>[Online]. Available: </a:t>
            </a:r>
            <a:r>
              <a:rPr lang="en-MY" sz="2600" u="sng" dirty="0">
                <a:hlinkClick r:id="rId3"/>
              </a:rPr>
              <a:t>https://myacare.com/blog/comparison-of-covid-19-vaccines</a:t>
            </a:r>
            <a:r>
              <a:rPr lang="en-MY" sz="2600" dirty="0"/>
              <a:t> [Accessed 10 August 2021].</a:t>
            </a:r>
            <a:endParaRPr lang="en-US" sz="2600" dirty="0" smtClean="0"/>
          </a:p>
          <a:p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18B0-3E21-40EB-AC3E-73EB87BB80CA}" type="datetime1">
              <a:rPr lang="en-MY" smtClean="0"/>
              <a:t>16/8/2021</a:t>
            </a:fld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355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MY" dirty="0" err="1" smtClean="0"/>
              <a:t>Anjumin</a:t>
            </a:r>
            <a:r>
              <a:rPr lang="en-MY" dirty="0" smtClean="0"/>
              <a:t>, E. (2021, 1.8.2021). Rise in Covid-19 cases in Sabah due to non-compliance of SOP.</a:t>
            </a:r>
            <a:r>
              <a:rPr lang="en-MY" i="1" dirty="0" smtClean="0"/>
              <a:t> New Straits Times</a:t>
            </a:r>
            <a:r>
              <a:rPr lang="en-MY" dirty="0" smtClean="0"/>
              <a:t>. Retrieved from https://www.nst.com.my/news/nation/2021/08/713930/rise-covid-19-cases-sabah-due-non-compliance-sop</a:t>
            </a:r>
          </a:p>
          <a:p>
            <a:pPr algn="just"/>
            <a:r>
              <a:rPr lang="en-MY" dirty="0" smtClean="0"/>
              <a:t>Chen, Y. T. (2021). The Effect of Vaccination Rates on the Infection of COVID-19 under the Vaccination Rate below the Herd Immunity Threshold. </a:t>
            </a:r>
            <a:r>
              <a:rPr lang="en-MY" i="1" dirty="0" smtClean="0"/>
              <a:t>Int. J. Environ. Res. Public Health, 18</a:t>
            </a:r>
            <a:r>
              <a:rPr lang="en-MY" dirty="0" smtClean="0"/>
              <a:t>. </a:t>
            </a:r>
          </a:p>
          <a:p>
            <a:pPr algn="just"/>
            <a:r>
              <a:rPr lang="en-MY" dirty="0" err="1" smtClean="0"/>
              <a:t>Iboi</a:t>
            </a:r>
            <a:r>
              <a:rPr lang="en-MY" dirty="0" smtClean="0"/>
              <a:t>, E. A., </a:t>
            </a:r>
            <a:r>
              <a:rPr lang="en-MY" dirty="0" err="1" smtClean="0"/>
              <a:t>Ngonghala</a:t>
            </a:r>
            <a:r>
              <a:rPr lang="en-MY" dirty="0" smtClean="0"/>
              <a:t>, C. N., &amp; </a:t>
            </a:r>
            <a:r>
              <a:rPr lang="en-MY" dirty="0" err="1" smtClean="0"/>
              <a:t>Gumel</a:t>
            </a:r>
            <a:r>
              <a:rPr lang="en-MY" dirty="0" smtClean="0"/>
              <a:t>, A. B. (2020). Will an imperfect vaccine curtail the COVID-19 pandemic in the U.S.? </a:t>
            </a:r>
            <a:r>
              <a:rPr lang="en-MY" i="1" dirty="0" smtClean="0"/>
              <a:t>Infectious Disease Modelling, 5</a:t>
            </a:r>
            <a:r>
              <a:rPr lang="en-MY" dirty="0" smtClean="0"/>
              <a:t>, 510-524. </a:t>
            </a:r>
          </a:p>
          <a:p>
            <a:pPr algn="just"/>
            <a:r>
              <a:rPr lang="en-MY" dirty="0" err="1" smtClean="0"/>
              <a:t>Inus</a:t>
            </a:r>
            <a:r>
              <a:rPr lang="en-MY" dirty="0" smtClean="0"/>
              <a:t>, K. (2021, 8.8.2021). Covid-19: Sabah‘s daily cases hit all-time high of 1,379 on Sunday (Aug 8).</a:t>
            </a:r>
            <a:r>
              <a:rPr lang="en-MY" i="1" dirty="0" smtClean="0"/>
              <a:t> The Star</a:t>
            </a:r>
            <a:r>
              <a:rPr lang="en-MY" dirty="0" smtClean="0"/>
              <a:t>. Retrieved from https://www.thestar.com.my/news/nation/2021/08/08/covid-19-sabahs-daily-cases-hit-all-time-high-of-1379-on-sunday-aug-8</a:t>
            </a:r>
          </a:p>
          <a:p>
            <a:pPr marL="0" indent="0">
              <a:buNone/>
            </a:pPr>
            <a:endParaRPr lang="en-MY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D0CA-CBBF-4216-B55D-69781DD31CD0}" type="datetime1">
              <a:rPr lang="en-MY" smtClean="0"/>
              <a:t>17/8/2021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017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Objective </a:t>
            </a:r>
          </a:p>
          <a:p>
            <a:r>
              <a:rPr lang="en-US" dirty="0" smtClean="0"/>
              <a:t>Significant of the study </a:t>
            </a:r>
          </a:p>
          <a:p>
            <a:r>
              <a:rPr lang="en-US" dirty="0" smtClean="0"/>
              <a:t>Methodology 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Recommendation and limitation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A27A-B293-4F41-97B0-36EE2B74B678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2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247242"/>
            <a:ext cx="1889924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33" y="305479"/>
            <a:ext cx="2797628" cy="1065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61" y="305479"/>
            <a:ext cx="4603514" cy="380455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MY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2425" y="1690688"/>
            <a:ext cx="6797522" cy="4914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Total population (</a:t>
            </a:r>
            <a:r>
              <a:rPr lang="en-MY" dirty="0">
                <a:solidFill>
                  <a:schemeClr val="dk1"/>
                </a:solidFill>
              </a:rPr>
              <a:t>(DOSM, 2021</a:t>
            </a:r>
            <a:r>
              <a:rPr lang="en-MY" dirty="0" smtClean="0">
                <a:solidFill>
                  <a:schemeClr val="dk1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sz="2000" dirty="0" smtClean="0"/>
              <a:t>3.91 million </a:t>
            </a:r>
          </a:p>
          <a:p>
            <a:pPr lvl="1"/>
            <a:r>
              <a:rPr lang="en-US" sz="2000" dirty="0" smtClean="0"/>
              <a:t>2.7 million (&gt;18 years olds)</a:t>
            </a:r>
          </a:p>
          <a:p>
            <a:pPr marL="0" indent="0">
              <a:buNone/>
            </a:pPr>
            <a:r>
              <a:rPr lang="en-US" sz="2400" dirty="0" smtClean="0"/>
              <a:t>Boundaries :</a:t>
            </a:r>
          </a:p>
          <a:p>
            <a:pPr marL="457200" lvl="1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/>
              <a:t>. South China Sea in the north, east and west; </a:t>
            </a:r>
            <a:br>
              <a:rPr lang="en-US" sz="1800" dirty="0"/>
            </a:br>
            <a:r>
              <a:rPr lang="en-US" sz="1800" dirty="0" smtClean="0"/>
              <a:t> ii</a:t>
            </a:r>
            <a:r>
              <a:rPr lang="en-US" sz="1800" dirty="0"/>
              <a:t>. Indonesia in the south; and </a:t>
            </a:r>
            <a:br>
              <a:rPr lang="en-US" sz="1800" dirty="0"/>
            </a:br>
            <a:r>
              <a:rPr lang="en-US" sz="1800" dirty="0" smtClean="0"/>
              <a:t> iii</a:t>
            </a:r>
            <a:r>
              <a:rPr lang="en-US" sz="1800" dirty="0"/>
              <a:t>. Sarawak and W.P. Labuan in the </a:t>
            </a:r>
            <a:r>
              <a:rPr lang="en-US" sz="1800" dirty="0" smtClean="0"/>
              <a:t>southwest</a:t>
            </a:r>
            <a:endParaRPr lang="en-US" sz="1800" dirty="0"/>
          </a:p>
          <a:p>
            <a:pPr marL="0" indent="0">
              <a:buNone/>
            </a:pPr>
            <a:r>
              <a:rPr lang="en-US" sz="2200" dirty="0" smtClean="0"/>
              <a:t>First case : </a:t>
            </a:r>
            <a:r>
              <a:rPr lang="en-US" sz="2000" dirty="0" err="1" smtClean="0"/>
              <a:t>Tawau</a:t>
            </a:r>
            <a:r>
              <a:rPr lang="en-US" sz="2000" dirty="0" smtClean="0"/>
              <a:t> division, March 2020 , </a:t>
            </a:r>
            <a:r>
              <a:rPr lang="en-US" sz="2000" dirty="0" err="1" smtClean="0"/>
              <a:t>Tabligh</a:t>
            </a:r>
            <a:r>
              <a:rPr lang="en-US" sz="2000" dirty="0" smtClean="0"/>
              <a:t> (Sri </a:t>
            </a:r>
            <a:r>
              <a:rPr lang="en-US" sz="2000" dirty="0" err="1" smtClean="0"/>
              <a:t>Petaling</a:t>
            </a:r>
            <a:r>
              <a:rPr lang="en-US" sz="2000" dirty="0" smtClean="0"/>
              <a:t>) cluster </a:t>
            </a:r>
          </a:p>
          <a:p>
            <a:pPr marL="0" indent="0">
              <a:buNone/>
            </a:pPr>
            <a:r>
              <a:rPr lang="en-US" sz="2000" dirty="0" smtClean="0"/>
              <a:t>Malaysia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wave: September 2020, following Sabah state election in August 2020.Contributed to 45 000 confirmed cases in Sabah alone (August 2020-January 2021) .</a:t>
            </a:r>
          </a:p>
          <a:p>
            <a:pPr marL="0" indent="0">
              <a:buNone/>
            </a:pPr>
            <a:r>
              <a:rPr lang="en-US" sz="2000" dirty="0" smtClean="0"/>
              <a:t>Current confirmed cases (as of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August 2021) : 100 031 (Statista,2021)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9947" y="4296578"/>
            <a:ext cx="4689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COVID-19 Vaccination </a:t>
            </a:r>
            <a:r>
              <a:rPr lang="en-US" b="1" dirty="0" err="1" smtClean="0"/>
              <a:t>Programme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26 </a:t>
            </a:r>
            <a:r>
              <a:rPr lang="en-US" dirty="0"/>
              <a:t>February 2021 (First Phase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19 </a:t>
            </a:r>
            <a:r>
              <a:rPr lang="en-US" dirty="0"/>
              <a:t>April 2021 (Second Phase) </a:t>
            </a:r>
            <a:endParaRPr lang="en-US" dirty="0" smtClean="0"/>
          </a:p>
          <a:p>
            <a:r>
              <a:rPr lang="en-US" b="1" dirty="0" smtClean="0"/>
              <a:t>Total coverage as of 10</a:t>
            </a:r>
            <a:r>
              <a:rPr lang="en-US" b="1" baseline="30000" dirty="0" smtClean="0"/>
              <a:t>th</a:t>
            </a:r>
            <a:r>
              <a:rPr lang="en-US" b="1" dirty="0" smtClean="0"/>
              <a:t> August 2021</a:t>
            </a:r>
          </a:p>
          <a:p>
            <a:r>
              <a:rPr lang="en-MY" dirty="0" smtClean="0"/>
              <a:t>(JKJAV</a:t>
            </a:r>
            <a:r>
              <a:rPr lang="en-MY" dirty="0"/>
              <a:t>, 2021)</a:t>
            </a:r>
            <a:endParaRPr lang="en-US" dirty="0"/>
          </a:p>
          <a:p>
            <a:pPr lvl="1"/>
            <a:r>
              <a:rPr lang="en-US" dirty="0" smtClean="0"/>
              <a:t>1,158 000 completed 1</a:t>
            </a:r>
            <a:r>
              <a:rPr lang="en-US" baseline="30000" dirty="0" smtClean="0"/>
              <a:t>st</a:t>
            </a:r>
            <a:r>
              <a:rPr lang="en-US" dirty="0" smtClean="0"/>
              <a:t> dose </a:t>
            </a:r>
          </a:p>
          <a:p>
            <a:pPr lvl="1"/>
            <a:r>
              <a:rPr lang="en-US" dirty="0" smtClean="0"/>
              <a:t>495 000 completed 2</a:t>
            </a:r>
            <a:r>
              <a:rPr lang="en-US" baseline="30000" dirty="0" smtClean="0"/>
              <a:t>nd</a:t>
            </a:r>
            <a:r>
              <a:rPr lang="en-US" dirty="0" smtClean="0"/>
              <a:t> dose </a:t>
            </a:r>
          </a:p>
          <a:p>
            <a:r>
              <a:rPr lang="en-US" dirty="0" smtClean="0"/>
              <a:t>Total: 1.653 million out of 3.91 million ( 12.6%)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F13-BBC4-4D28-A14C-87D21A196918}" type="datetime1">
              <a:rPr lang="en-MY" smtClean="0"/>
              <a:t>16/8/2021</a:t>
            </a:fld>
            <a:endParaRPr lang="en-MY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478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8043"/>
            <a:ext cx="12192000" cy="991756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89799"/>
            <a:ext cx="12192000" cy="12261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study </a:t>
            </a:r>
            <a:r>
              <a:rPr lang="en-US" dirty="0"/>
              <a:t>the impact of </a:t>
            </a:r>
            <a:r>
              <a:rPr lang="en-US" dirty="0" smtClean="0"/>
              <a:t>vaccination rate and efficacy </a:t>
            </a:r>
            <a:r>
              <a:rPr lang="en-US" dirty="0"/>
              <a:t>on the COVID-19 </a:t>
            </a:r>
            <a:r>
              <a:rPr lang="en-US" dirty="0" smtClean="0"/>
              <a:t>spread in Sabah ,Malaysia</a:t>
            </a:r>
            <a:endParaRPr lang="en-MY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553532"/>
            <a:ext cx="11937274" cy="994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Significance of study</a:t>
            </a:r>
            <a:endParaRPr lang="en-MY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6" y="67210"/>
            <a:ext cx="12059194" cy="100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Statement of Problem</a:t>
            </a:r>
            <a:endParaRPr lang="en-MY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017435"/>
            <a:ext cx="12192000" cy="1537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 of August 2021, Sabah recorded top 3 highest daily Covid</a:t>
            </a:r>
            <a:r>
              <a:rPr lang="en-US" dirty="0"/>
              <a:t>-</a:t>
            </a:r>
            <a:r>
              <a:rPr lang="en-US" dirty="0" smtClean="0"/>
              <a:t>19 cases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(&gt;1000 cases/day) and lowest vaccination rate among states in Malaysia.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54807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outcome of this study would give insight on preventive and control measures implementation during Covid-19 in Sabah.</a:t>
            </a:r>
            <a:endParaRPr lang="en-MY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F97D-9A2E-4AEB-87F9-B85938061F4E}" type="datetime1">
              <a:rPr lang="en-MY" smtClean="0"/>
              <a:t>16/8/2021</a:t>
            </a:fld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4</a:t>
            </a:fld>
            <a:endParaRPr lang="en-MY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801" y="170432"/>
            <a:ext cx="1704249" cy="17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7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(Model Development)</a:t>
            </a: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5082540" y="4028940"/>
            <a:ext cx="1854925" cy="1000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Vaccinated</a:t>
            </a:r>
          </a:p>
          <a:p>
            <a:pPr algn="ctr"/>
            <a:r>
              <a:rPr lang="en-US" sz="2400" dirty="0"/>
              <a:t>V</a:t>
            </a:r>
            <a:endParaRPr lang="en-MY" sz="2400" dirty="0"/>
          </a:p>
        </p:txBody>
      </p:sp>
      <p:sp>
        <p:nvSpPr>
          <p:cNvPr id="5" name="Rectangle 4"/>
          <p:cNvSpPr/>
          <p:nvPr/>
        </p:nvSpPr>
        <p:spPr>
          <a:xfrm>
            <a:off x="1946910" y="1930786"/>
            <a:ext cx="1854925" cy="1000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Susceptible</a:t>
            </a:r>
          </a:p>
          <a:p>
            <a:pPr algn="ctr"/>
            <a:r>
              <a:rPr lang="en-US" sz="2400" dirty="0"/>
              <a:t>S</a:t>
            </a:r>
            <a:endParaRPr lang="en-MY" sz="2400" dirty="0"/>
          </a:p>
        </p:txBody>
      </p:sp>
      <p:sp>
        <p:nvSpPr>
          <p:cNvPr id="6" name="Rectangle 5"/>
          <p:cNvSpPr/>
          <p:nvPr/>
        </p:nvSpPr>
        <p:spPr>
          <a:xfrm>
            <a:off x="5082540" y="1930786"/>
            <a:ext cx="1854925" cy="1000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Infectious</a:t>
            </a:r>
          </a:p>
          <a:p>
            <a:pPr algn="ctr"/>
            <a:r>
              <a:rPr lang="en-US" sz="2400" dirty="0"/>
              <a:t>I</a:t>
            </a:r>
            <a:endParaRPr lang="en-MY" sz="2400" dirty="0"/>
          </a:p>
        </p:txBody>
      </p:sp>
      <p:sp>
        <p:nvSpPr>
          <p:cNvPr id="7" name="Rectangle 6"/>
          <p:cNvSpPr/>
          <p:nvPr/>
        </p:nvSpPr>
        <p:spPr>
          <a:xfrm>
            <a:off x="8218170" y="1930786"/>
            <a:ext cx="1854925" cy="1000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Removed</a:t>
            </a:r>
          </a:p>
          <a:p>
            <a:pPr algn="ctr"/>
            <a:r>
              <a:rPr lang="en-US" sz="2400" dirty="0"/>
              <a:t>R</a:t>
            </a:r>
            <a:endParaRPr lang="en-MY" sz="2400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3801834" y="2430917"/>
            <a:ext cx="12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7465" y="2430916"/>
            <a:ext cx="12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4372" y="2938912"/>
            <a:ext cx="2160000" cy="158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6" idx="2"/>
          </p:cNvCxnSpPr>
          <p:nvPr/>
        </p:nvCxnSpPr>
        <p:spPr>
          <a:xfrm flipV="1">
            <a:off x="6010003" y="2931047"/>
            <a:ext cx="0" cy="1097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81803" y="2014016"/>
            <a:ext cx="50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β</a:t>
            </a:r>
            <a:endParaRPr lang="en-MY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329623" y="1969251"/>
            <a:ext cx="49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γ</a:t>
            </a:r>
            <a:endParaRPr lang="en-MY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33873" y="3577206"/>
            <a:ext cx="49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α</a:t>
            </a:r>
            <a:endParaRPr lang="en-MY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3220802"/>
            <a:ext cx="102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β</a:t>
            </a:r>
            <a:r>
              <a:rPr lang="en-US" sz="2400" dirty="0" smtClean="0"/>
              <a:t>(1-</a:t>
            </a:r>
            <a:r>
              <a:rPr lang="el-GR" sz="2400" dirty="0" smtClean="0"/>
              <a:t>μ</a:t>
            </a:r>
            <a:r>
              <a:rPr lang="en-US" sz="2400" dirty="0"/>
              <a:t>)</a:t>
            </a:r>
            <a:endParaRPr lang="en-MY" sz="2400" dirty="0"/>
          </a:p>
        </p:txBody>
      </p:sp>
      <p:sp>
        <p:nvSpPr>
          <p:cNvPr id="24" name="Rectangle 23"/>
          <p:cNvSpPr/>
          <p:nvPr/>
        </p:nvSpPr>
        <p:spPr>
          <a:xfrm>
            <a:off x="131172" y="4028940"/>
            <a:ext cx="3631475" cy="2639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400" dirty="0" err="1">
                <a:solidFill>
                  <a:schemeClr val="tx1"/>
                </a:solidFill>
              </a:rPr>
              <a:t>dS</a:t>
            </a:r>
            <a:r>
              <a:rPr lang="en-MY" sz="2400" dirty="0">
                <a:solidFill>
                  <a:schemeClr val="tx1"/>
                </a:solidFill>
              </a:rPr>
              <a:t>/</a:t>
            </a:r>
            <a:r>
              <a:rPr lang="en-MY" sz="2400" dirty="0" err="1">
                <a:solidFill>
                  <a:schemeClr val="tx1"/>
                </a:solidFill>
              </a:rPr>
              <a:t>dt</a:t>
            </a:r>
            <a:r>
              <a:rPr lang="en-MY" sz="2400" dirty="0">
                <a:solidFill>
                  <a:schemeClr val="tx1"/>
                </a:solidFill>
              </a:rPr>
              <a:t> = -</a:t>
            </a:r>
            <a:r>
              <a:rPr lang="en-MY" sz="2400" dirty="0" smtClean="0">
                <a:solidFill>
                  <a:schemeClr val="tx1"/>
                </a:solidFill>
              </a:rPr>
              <a:t>βSI</a:t>
            </a:r>
            <a:endParaRPr lang="en-MY" sz="2400" dirty="0">
              <a:solidFill>
                <a:schemeClr val="tx1"/>
              </a:solidFill>
            </a:endParaRPr>
          </a:p>
          <a:p>
            <a:r>
              <a:rPr lang="en-MY" sz="2400" dirty="0" err="1">
                <a:solidFill>
                  <a:schemeClr val="tx1"/>
                </a:solidFill>
              </a:rPr>
              <a:t>dI</a:t>
            </a:r>
            <a:r>
              <a:rPr lang="en-MY" sz="2400" dirty="0">
                <a:solidFill>
                  <a:schemeClr val="tx1"/>
                </a:solidFill>
              </a:rPr>
              <a:t>/</a:t>
            </a:r>
            <a:r>
              <a:rPr lang="en-MY" sz="2400" dirty="0" err="1">
                <a:solidFill>
                  <a:schemeClr val="tx1"/>
                </a:solidFill>
              </a:rPr>
              <a:t>dt</a:t>
            </a:r>
            <a:r>
              <a:rPr lang="en-MY" sz="2400" dirty="0">
                <a:solidFill>
                  <a:schemeClr val="tx1"/>
                </a:solidFill>
              </a:rPr>
              <a:t> = (</a:t>
            </a:r>
            <a:r>
              <a:rPr lang="en-MY" sz="2400" dirty="0" smtClean="0">
                <a:solidFill>
                  <a:schemeClr val="tx1"/>
                </a:solidFill>
              </a:rPr>
              <a:t>βS+β(1-μ)V-γ)I</a:t>
            </a:r>
            <a:endParaRPr lang="en-MY" sz="2400" dirty="0">
              <a:solidFill>
                <a:schemeClr val="tx1"/>
              </a:solidFill>
            </a:endParaRPr>
          </a:p>
          <a:p>
            <a:r>
              <a:rPr lang="en-MY" sz="2400" dirty="0" err="1">
                <a:solidFill>
                  <a:schemeClr val="tx1"/>
                </a:solidFill>
              </a:rPr>
              <a:t>dV</a:t>
            </a:r>
            <a:r>
              <a:rPr lang="en-MY" sz="2400" dirty="0">
                <a:solidFill>
                  <a:schemeClr val="tx1"/>
                </a:solidFill>
              </a:rPr>
              <a:t>/d t= -</a:t>
            </a:r>
            <a:r>
              <a:rPr lang="en-MY" sz="2400" dirty="0" smtClean="0">
                <a:solidFill>
                  <a:schemeClr val="tx1"/>
                </a:solidFill>
              </a:rPr>
              <a:t>β(1-μ)VI</a:t>
            </a:r>
            <a:endParaRPr lang="en-MY" sz="2400" dirty="0">
              <a:solidFill>
                <a:schemeClr val="tx1"/>
              </a:solidFill>
            </a:endParaRPr>
          </a:p>
          <a:p>
            <a:r>
              <a:rPr lang="en-MY" sz="2400" dirty="0" err="1">
                <a:solidFill>
                  <a:schemeClr val="tx1"/>
                </a:solidFill>
              </a:rPr>
              <a:t>dR</a:t>
            </a:r>
            <a:r>
              <a:rPr lang="en-MY" sz="2400" dirty="0">
                <a:solidFill>
                  <a:schemeClr val="tx1"/>
                </a:solidFill>
              </a:rPr>
              <a:t>/</a:t>
            </a:r>
            <a:r>
              <a:rPr lang="en-MY" sz="2400" dirty="0" err="1">
                <a:solidFill>
                  <a:schemeClr val="tx1"/>
                </a:solidFill>
              </a:rPr>
              <a:t>dt</a:t>
            </a:r>
            <a:r>
              <a:rPr lang="en-MY" sz="2400" dirty="0">
                <a:solidFill>
                  <a:schemeClr val="tx1"/>
                </a:solidFill>
              </a:rPr>
              <a:t> = </a:t>
            </a:r>
            <a:r>
              <a:rPr lang="en-MY" sz="2400" dirty="0" err="1" smtClean="0">
                <a:solidFill>
                  <a:schemeClr val="tx1"/>
                </a:solidFill>
              </a:rPr>
              <a:t>γI</a:t>
            </a:r>
            <a:endParaRPr lang="en-MY" sz="2400" dirty="0" smtClean="0">
              <a:solidFill>
                <a:schemeClr val="tx1"/>
              </a:solidFill>
            </a:endParaRPr>
          </a:p>
          <a:p>
            <a:r>
              <a:rPr lang="en-MY" sz="2400" dirty="0">
                <a:solidFill>
                  <a:schemeClr val="tx1"/>
                </a:solidFill>
              </a:rPr>
              <a:t>Time(t) ;</a:t>
            </a:r>
            <a:r>
              <a:rPr lang="en-MY" sz="2400" dirty="0" smtClean="0">
                <a:solidFill>
                  <a:schemeClr val="tx1"/>
                </a:solidFill>
              </a:rPr>
              <a:t> t=0 = 10/5/2021</a:t>
            </a: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43109" y="4148238"/>
            <a:ext cx="2810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Model calibration 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Sum Square)</a:t>
            </a:r>
            <a:endParaRPr lang="en-US" sz="2400" dirty="0"/>
          </a:p>
          <a:p>
            <a:r>
              <a:rPr lang="en-US" sz="2400" dirty="0" smtClean="0"/>
              <a:t>β= </a:t>
            </a:r>
            <a:r>
              <a:rPr lang="en-US" sz="2400" dirty="0"/>
              <a:t>0.32256388</a:t>
            </a:r>
          </a:p>
          <a:p>
            <a:r>
              <a:rPr lang="en-US" sz="2400" dirty="0" smtClean="0"/>
              <a:t>γ=0.01565981</a:t>
            </a:r>
            <a:endParaRPr lang="en-US" sz="2400" dirty="0"/>
          </a:p>
          <a:p>
            <a:r>
              <a:rPr lang="en-US" sz="2400" dirty="0"/>
              <a:t>μ</a:t>
            </a:r>
            <a:r>
              <a:rPr lang="en-US" sz="2400" dirty="0" smtClean="0"/>
              <a:t> </a:t>
            </a:r>
            <a:r>
              <a:rPr lang="en-US" sz="2400" dirty="0"/>
              <a:t>=0.83</a:t>
            </a:r>
            <a:endParaRPr lang="en-MY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A667-A380-4C53-990A-6F79998091DF}" type="datetime1">
              <a:rPr lang="en-MY" smtClean="0"/>
              <a:t>16/8/2021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5</a:t>
            </a:fld>
            <a:endParaRPr lang="en-MY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804" y="127413"/>
            <a:ext cx="1795196" cy="18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724297"/>
              </p:ext>
            </p:extLst>
          </p:nvPr>
        </p:nvGraphicFramePr>
        <p:xfrm>
          <a:off x="0" y="1322090"/>
          <a:ext cx="12191999" cy="5572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xmlns="" val="24561089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428710347"/>
                    </a:ext>
                  </a:extLst>
                </a:gridCol>
                <a:gridCol w="4972049">
                  <a:extLst>
                    <a:ext uri="{9D8B030D-6E8A-4147-A177-3AD203B41FA5}">
                      <a16:colId xmlns:a16="http://schemas.microsoft.com/office/drawing/2014/main" xmlns="" val="639220246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xmlns="" val="1113644310"/>
                    </a:ext>
                  </a:extLst>
                </a:gridCol>
              </a:tblGrid>
              <a:tr h="5296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MY" sz="2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MY" sz="2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MY" sz="2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MY" sz="2400" b="1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6980643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Susceptible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(S)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3,847382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Population susceptible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in Sabah (S= N-I-R-V)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(DOSM, 2021)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3973703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Infectious </a:t>
                      </a: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(I)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Active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cases 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(MOH, 2021)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T=0 ,=10/5/2021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2624478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Removed (R)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53323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Death + Recovery cases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3394912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Vaccinated (V)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56988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aseline="300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dose vaccination completion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646985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0.32256388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 rate (per person/day)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Assumed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8246890"/>
                  </a:ext>
                </a:extLst>
              </a:tr>
              <a:tr h="13330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endParaRPr lang="en-MY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Vaccination rate (per 100 person</a:t>
                      </a: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Nominator =2</a:t>
                      </a:r>
                      <a:r>
                        <a:rPr lang="en-US" sz="1800" baseline="300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dose completed 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denominator=adult population)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u="sng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</a:t>
                      </a:r>
                      <a:r>
                        <a:rPr lang="en-MY" sz="1800" u="sng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covidvax.live/location/mys</a:t>
                      </a:r>
                      <a:endParaRPr lang="en-MY" sz="1800" u="sng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494270</a:t>
                      </a:r>
                      <a:r>
                        <a:rPr lang="en-US" sz="1800" u="sng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/ 3910000 =12.6%</a:t>
                      </a:r>
                      <a:endParaRPr lang="en-US" sz="1800" u="sng" dirty="0" smtClean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8395478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endParaRPr lang="en-MY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0.01565981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Recovery </a:t>
                      </a: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(per</a:t>
                      </a:r>
                      <a:r>
                        <a:rPr lang="en-MY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person/day)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Assumed 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489634"/>
                  </a:ext>
                </a:extLst>
              </a:tr>
              <a:tr h="427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Vaccine (</a:t>
                      </a:r>
                      <a:r>
                        <a:rPr lang="en-MY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Sinovac</a:t>
                      </a: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Effectiveness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MY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Alimoradi</a:t>
                      </a:r>
                      <a:r>
                        <a:rPr lang="en-MY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2021)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2375080"/>
                  </a:ext>
                </a:extLst>
              </a:tr>
              <a:tr h="5498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1-μ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Vaccine (</a:t>
                      </a:r>
                      <a:r>
                        <a:rPr lang="en-MY" sz="18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Sinovac</a:t>
                      </a:r>
                      <a:r>
                        <a:rPr lang="en-MY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ineffectiveness</a:t>
                      </a: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MY" sz="18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2906673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Methodology (Model Development)</a:t>
            </a:r>
            <a:endParaRPr lang="en-MY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5E8D-B506-49F6-93C1-0A01B06410B9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029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90688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MY" sz="2400" dirty="0" smtClean="0"/>
              <a:t>1) We assumed the local transmission is an continuation from previous third waves affecting Sabah(September 2020-February 2021) ,assuming </a:t>
            </a:r>
            <a:r>
              <a:rPr lang="en-MY" sz="2400" dirty="0"/>
              <a:t>a closed population.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MY" sz="2400" dirty="0" smtClean="0"/>
              <a:t>(</a:t>
            </a:r>
            <a:r>
              <a:rPr lang="en-MY" sz="2400" dirty="0"/>
              <a:t>2) </a:t>
            </a:r>
            <a:r>
              <a:rPr lang="en-MY" sz="2400" dirty="0" smtClean="0"/>
              <a:t>This SIRV model has the </a:t>
            </a:r>
            <a:r>
              <a:rPr lang="en-MY" sz="2400" dirty="0"/>
              <a:t>basic compartments of </a:t>
            </a:r>
            <a:r>
              <a:rPr lang="en-MY" sz="2400" dirty="0" smtClean="0"/>
              <a:t>SIR </a:t>
            </a:r>
            <a:r>
              <a:rPr lang="en-MY" sz="2400" dirty="0"/>
              <a:t>(</a:t>
            </a:r>
            <a:r>
              <a:rPr lang="en-MY" sz="2400" dirty="0" smtClean="0"/>
              <a:t>Susceptible(S</a:t>
            </a:r>
            <a:r>
              <a:rPr lang="en-MY" sz="2400" dirty="0"/>
              <a:t>), </a:t>
            </a:r>
            <a:r>
              <a:rPr lang="en-MY" sz="2400" dirty="0" smtClean="0"/>
              <a:t>Infected </a:t>
            </a:r>
            <a:r>
              <a:rPr lang="en-MY" sz="2400" dirty="0"/>
              <a:t>(I), and </a:t>
            </a:r>
            <a:r>
              <a:rPr lang="en-MY" sz="2400" dirty="0" smtClean="0"/>
              <a:t>Removal </a:t>
            </a:r>
            <a:r>
              <a:rPr lang="en-MY" sz="2400" dirty="0"/>
              <a:t>(</a:t>
            </a:r>
            <a:r>
              <a:rPr lang="en-MY" sz="2400" dirty="0" smtClean="0"/>
              <a:t>R) as well additional </a:t>
            </a:r>
            <a:r>
              <a:rPr lang="en-MY" sz="2400" dirty="0"/>
              <a:t>one </a:t>
            </a:r>
            <a:r>
              <a:rPr lang="en-MY" sz="2400" dirty="0" smtClean="0"/>
              <a:t>compartment, namely </a:t>
            </a:r>
            <a:r>
              <a:rPr lang="en-MY" sz="2400" dirty="0"/>
              <a:t>Vaccinated (V). It was assumed that, initially, the entire Sabah population was susceptible, hence S0 = </a:t>
            </a:r>
            <a:r>
              <a:rPr lang="en-MY" sz="2400" dirty="0" smtClean="0"/>
              <a:t>N= 3,910 000.</a:t>
            </a:r>
            <a:endParaRPr lang="en-MY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MY" sz="2400" dirty="0"/>
              <a:t>(3) All Sabah residents were assumed to be of equal measure in their likelihood to contract </a:t>
            </a:r>
            <a:r>
              <a:rPr lang="en-MY" sz="2400" dirty="0" smtClean="0"/>
              <a:t>and transmit </a:t>
            </a:r>
            <a:r>
              <a:rPr lang="en-MY" sz="2400" dirty="0"/>
              <a:t>the virus, assuming there was homogenous mixing within the </a:t>
            </a:r>
            <a:r>
              <a:rPr lang="en-MY" sz="2400" dirty="0" smtClean="0"/>
              <a:t>population.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(4) All others preventive measures are assumed as constantly adhered by Sabah residents during the period of simulation.</a:t>
            </a:r>
            <a:endParaRPr lang="en-MY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6AC-5AB3-49BF-9497-FCBD12EBAC4F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7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301" y="79897"/>
            <a:ext cx="1889924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825624"/>
            <a:ext cx="11939451" cy="4836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400" dirty="0" smtClean="0"/>
              <a:t> (4) A constant population was assumed due to the short time period for the model development and projection, wherein changes of birth and death rates would be negligible</a:t>
            </a:r>
          </a:p>
          <a:p>
            <a:pPr marL="0" indent="0">
              <a:buNone/>
            </a:pPr>
            <a:endParaRPr lang="en-MY" sz="2400" dirty="0" smtClean="0"/>
          </a:p>
          <a:p>
            <a:pPr marL="0" indent="0">
              <a:buNone/>
            </a:pPr>
            <a:r>
              <a:rPr lang="en-MY" sz="2400" dirty="0" smtClean="0"/>
              <a:t>(5) Some of the parameters used were developed based on the previous study done in Malaysia</a:t>
            </a:r>
            <a:r>
              <a:rPr lang="en-MY" sz="2400" dirty="0"/>
              <a:t>(Wonga et al., 2021)</a:t>
            </a:r>
            <a:r>
              <a:rPr lang="en-MY" sz="2400" dirty="0" smtClean="0"/>
              <a:t>. As such ,we assumed homogeneity of the disease dynamics established.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6) Removal is including death and recovered patients which would be assumed getting long-life immunity from Covid-19 (would not re-entered in susceptible)</a:t>
            </a:r>
            <a:endParaRPr lang="en-MY" sz="2400" dirty="0" smtClean="0"/>
          </a:p>
          <a:p>
            <a:pPr marL="0" indent="0">
              <a:buNone/>
            </a:pPr>
            <a:endParaRPr lang="en-MY" dirty="0" smtClean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E572-88BA-4DC3-9D8B-22C46620CCCF}" type="datetime1">
              <a:rPr lang="en-MY" smtClean="0"/>
              <a:t>16/8/2021</a:t>
            </a:fld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8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156" y="0"/>
            <a:ext cx="1889924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946387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Figure 1: </a:t>
            </a:r>
            <a:br>
              <a:rPr lang="en-US" dirty="0" smtClean="0"/>
            </a:br>
            <a:r>
              <a:rPr lang="en-US" dirty="0" smtClean="0"/>
              <a:t>Daily Projection with R-naught = 20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489" y="2134550"/>
            <a:ext cx="4146768" cy="4213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Daily cases projection can be acquired by ∆R in the R compartment of the population.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Our </a:t>
            </a:r>
            <a:r>
              <a:rPr lang="en-US" sz="1800" dirty="0"/>
              <a:t>best fit parameters give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γ = 0.01565981 with</a:t>
            </a:r>
          </a:p>
          <a:p>
            <a:pPr marL="0" indent="0">
              <a:buNone/>
            </a:pPr>
            <a:r>
              <a:rPr lang="en-US" sz="1800" dirty="0" smtClean="0"/>
              <a:t>β =0.32256388 </a:t>
            </a:r>
          </a:p>
          <a:p>
            <a:pPr marL="0" indent="0">
              <a:buNone/>
            </a:pPr>
            <a:r>
              <a:rPr lang="en-US" sz="1800" dirty="0" smtClean="0"/>
              <a:t>R0 </a:t>
            </a:r>
            <a:r>
              <a:rPr lang="en-US" sz="1800" dirty="0"/>
              <a:t>= </a:t>
            </a:r>
            <a:r>
              <a:rPr lang="en-US" sz="1800" dirty="0" smtClean="0"/>
              <a:t>20</a:t>
            </a:r>
          </a:p>
          <a:p>
            <a:pPr marL="0" indent="0">
              <a:buNone/>
            </a:pPr>
            <a:r>
              <a:rPr lang="en-US" sz="1800" dirty="0" smtClean="0"/>
              <a:t>(t0)=10/5/2021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Day 30 – MCO 3.0 started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Lack of adherence in SOP </a:t>
            </a:r>
            <a:r>
              <a:rPr lang="en-US" sz="1800" dirty="0" smtClean="0"/>
              <a:t>leads </a:t>
            </a:r>
            <a:r>
              <a:rPr lang="en-US" sz="1800" dirty="0" smtClean="0"/>
              <a:t>to rising and multiple clusters (workplaces, prisons, detainees in immigration</a:t>
            </a:r>
            <a:r>
              <a:rPr lang="en-US" sz="1800" dirty="0" smtClean="0"/>
              <a:t>) (</a:t>
            </a:r>
            <a:r>
              <a:rPr lang="en-US" sz="1800" dirty="0" err="1" smtClean="0"/>
              <a:t>Anjumin</a:t>
            </a:r>
            <a:r>
              <a:rPr lang="en-US" sz="1800" dirty="0" smtClean="0"/>
              <a:t>, 2021).</a:t>
            </a:r>
            <a:endParaRPr lang="en-MY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5" y="1651500"/>
            <a:ext cx="6868084" cy="397832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F21-5858-49AE-A58F-D4B2ED0B8524}" type="datetime1">
              <a:rPr lang="en-MY" smtClean="0"/>
              <a:t>16/8/2021</a:t>
            </a:fld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35B6-FB32-4CDB-9185-31753FF2D4C0}" type="slidenum">
              <a:rPr lang="en-MY" smtClean="0"/>
              <a:t>9</a:t>
            </a:fld>
            <a:endParaRPr lang="en-MY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076" y="40708"/>
            <a:ext cx="1889924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1051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Modelling the Effectiveness of vaccination in Preventing the Transmission of COVID-19 in Sabah </vt:lpstr>
      <vt:lpstr>Outline</vt:lpstr>
      <vt:lpstr>Introduction</vt:lpstr>
      <vt:lpstr>Objective</vt:lpstr>
      <vt:lpstr>Methodology (Model Development)</vt:lpstr>
      <vt:lpstr>Methodology (Model Development)</vt:lpstr>
      <vt:lpstr>Model Assumptions</vt:lpstr>
      <vt:lpstr>Model Assumption </vt:lpstr>
      <vt:lpstr>Figure 1:  Daily Projection with R-naught = 20</vt:lpstr>
      <vt:lpstr>Figure 2:  Modified SIR simulation with and without vaccination for Sabah, R0 = 20</vt:lpstr>
      <vt:lpstr>Figure 3:  Modified SIR simulation with different vaccine efficacy for Sabah, R0 = 20</vt:lpstr>
      <vt:lpstr>Discussion</vt:lpstr>
      <vt:lpstr>Recommendation and Limitation 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the Effectiveness of vaccination in Preventing the Transmission of COVID-19 in Sabah</dc:title>
  <dc:creator>Acer</dc:creator>
  <cp:lastModifiedBy>erul rizal</cp:lastModifiedBy>
  <cp:revision>73</cp:revision>
  <dcterms:created xsi:type="dcterms:W3CDTF">2021-08-05T06:34:08Z</dcterms:created>
  <dcterms:modified xsi:type="dcterms:W3CDTF">2021-08-17T00:58:56Z</dcterms:modified>
</cp:coreProperties>
</file>